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59" r:id="rId4"/>
    <p:sldId id="268" r:id="rId5"/>
    <p:sldId id="283" r:id="rId6"/>
    <p:sldId id="284" r:id="rId7"/>
    <p:sldId id="282" r:id="rId8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5E91"/>
    <a:srgbClr val="4472C4"/>
    <a:srgbClr val="A5A5A5"/>
    <a:srgbClr val="4DA291"/>
    <a:srgbClr val="5CBDDD"/>
    <a:srgbClr val="093965"/>
    <a:srgbClr val="5B9BD5"/>
    <a:srgbClr val="1F4E79"/>
    <a:srgbClr val="BE5108"/>
    <a:srgbClr val="1C5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06" autoAdjust="0"/>
    <p:restoredTop sz="94660"/>
  </p:normalViewPr>
  <p:slideViewPr>
    <p:cSldViewPr snapToGrid="0">
      <p:cViewPr varScale="1">
        <p:scale>
          <a:sx n="61" d="100"/>
          <a:sy n="61" d="100"/>
        </p:scale>
        <p:origin x="9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lat\Dropbox\00%20&#1044;&#1072;&#1085;&#1072;\&#1052;&#1060;%20092023\lll\&#1050;&#1086;&#1087;&#1080;&#1103;%20&#1045;&#1050;&#1057;%20&#1087;&#1086;%20&#1084;&#1077;&#1089;&#1103;&#1094;&#1072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5B9BD5"/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Лист1!$C$4:$N$4</c:f>
              <c:strCache>
                <c:ptCount val="11"/>
                <c:pt idx="0">
                  <c:v>01.02.</c:v>
                </c:pt>
                <c:pt idx="1">
                  <c:v>01.03.</c:v>
                </c:pt>
                <c:pt idx="2">
                  <c:v>01.04.</c:v>
                </c:pt>
                <c:pt idx="3">
                  <c:v>01.05.</c:v>
                </c:pt>
                <c:pt idx="4">
                  <c:v>01.06.</c:v>
                </c:pt>
                <c:pt idx="5">
                  <c:v>01.07.</c:v>
                </c:pt>
                <c:pt idx="6">
                  <c:v>01.08.</c:v>
                </c:pt>
                <c:pt idx="7">
                  <c:v>01.09.</c:v>
                </c:pt>
                <c:pt idx="8">
                  <c:v>01.10.</c:v>
                </c:pt>
                <c:pt idx="9">
                  <c:v>01.11.</c:v>
                </c:pt>
                <c:pt idx="10">
                  <c:v>01.12.</c:v>
                </c:pt>
              </c:strCache>
            </c:strRef>
          </c:cat>
          <c:val>
            <c:numRef>
              <c:f>Лист1!$C$5:$N$5</c:f>
              <c:numCache>
                <c:formatCode>#\ ##0.0</c:formatCode>
                <c:ptCount val="11"/>
                <c:pt idx="0">
                  <c:v>628.5</c:v>
                </c:pt>
                <c:pt idx="1">
                  <c:v>1015.6</c:v>
                </c:pt>
                <c:pt idx="2">
                  <c:v>867.9</c:v>
                </c:pt>
                <c:pt idx="3">
                  <c:v>1567.1</c:v>
                </c:pt>
                <c:pt idx="4">
                  <c:v>1182.5</c:v>
                </c:pt>
                <c:pt idx="5">
                  <c:v>1329.8</c:v>
                </c:pt>
                <c:pt idx="6">
                  <c:v>1117.2</c:v>
                </c:pt>
                <c:pt idx="7">
                  <c:v>1781.7</c:v>
                </c:pt>
                <c:pt idx="8">
                  <c:v>1955.4</c:v>
                </c:pt>
                <c:pt idx="9">
                  <c:v>1784.9</c:v>
                </c:pt>
                <c:pt idx="10">
                  <c:v>1824.9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E3-4F5D-9D8E-E1C3AF83B836}"/>
            </c:ext>
          </c:extLst>
        </c:ser>
        <c:ser>
          <c:idx val="1"/>
          <c:order val="1"/>
          <c:tx>
            <c:strRef>
              <c:f>Лист1!$B$6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E3-4F5D-9D8E-E1C3AF83B83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E3-4F5D-9D8E-E1C3AF83B83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E3-4F5D-9D8E-E1C3AF83B8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/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Лист1!$C$4:$N$4</c:f>
              <c:strCache>
                <c:ptCount val="11"/>
                <c:pt idx="0">
                  <c:v>01.02.</c:v>
                </c:pt>
                <c:pt idx="1">
                  <c:v>01.03.</c:v>
                </c:pt>
                <c:pt idx="2">
                  <c:v>01.04.</c:v>
                </c:pt>
                <c:pt idx="3">
                  <c:v>01.05.</c:v>
                </c:pt>
                <c:pt idx="4">
                  <c:v>01.06.</c:v>
                </c:pt>
                <c:pt idx="5">
                  <c:v>01.07.</c:v>
                </c:pt>
                <c:pt idx="6">
                  <c:v>01.08.</c:v>
                </c:pt>
                <c:pt idx="7">
                  <c:v>01.09.</c:v>
                </c:pt>
                <c:pt idx="8">
                  <c:v>01.10.</c:v>
                </c:pt>
                <c:pt idx="9">
                  <c:v>01.11.</c:v>
                </c:pt>
                <c:pt idx="10">
                  <c:v>01.12.</c:v>
                </c:pt>
              </c:strCache>
            </c:strRef>
          </c:cat>
          <c:val>
            <c:numRef>
              <c:f>Лист1!$C$6:$N$6</c:f>
              <c:numCache>
                <c:formatCode>#\ ##0.0</c:formatCode>
                <c:ptCount val="11"/>
                <c:pt idx="0">
                  <c:v>1624.3</c:v>
                </c:pt>
                <c:pt idx="1">
                  <c:v>2160.5</c:v>
                </c:pt>
                <c:pt idx="2">
                  <c:v>2079.6999999999998</c:v>
                </c:pt>
                <c:pt idx="3">
                  <c:v>2296.5</c:v>
                </c:pt>
                <c:pt idx="4">
                  <c:v>2336.3000000000002</c:v>
                </c:pt>
                <c:pt idx="5">
                  <c:v>2556</c:v>
                </c:pt>
                <c:pt idx="6">
                  <c:v>2045.5</c:v>
                </c:pt>
                <c:pt idx="7">
                  <c:v>2276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E3-4F5D-9D8E-E1C3AF83B8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115328"/>
        <c:axId val="180116864"/>
      </c:lineChart>
      <c:catAx>
        <c:axId val="18011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pPr>
            <a:endParaRPr lang="en-US"/>
          </a:p>
        </c:txPr>
        <c:crossAx val="180116864"/>
        <c:crosses val="autoZero"/>
        <c:auto val="1"/>
        <c:lblAlgn val="ctr"/>
        <c:lblOffset val="100"/>
        <c:noMultiLvlLbl val="0"/>
      </c:catAx>
      <c:valAx>
        <c:axId val="180116864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80115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36345484377847"/>
          <c:y val="0"/>
          <c:w val="0.46905173237027831"/>
          <c:h val="0.872179855590181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7-4668-B25B-FC5D69CDD8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8A7-4668-B25B-FC5D69CDD8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8A7-4668-B25B-FC5D69CDD8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8A7-4668-B25B-FC5D69CDD8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8A7-4668-B25B-FC5D69CDD87C}"/>
              </c:ext>
            </c:extLst>
          </c:dPt>
          <c:dLbls>
            <c:dLbl>
              <c:idx val="0"/>
              <c:layout>
                <c:manualLayout>
                  <c:x val="0.12582516685426484"/>
                  <c:y val="-8.510804363343356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7-4668-B25B-FC5D69CDD87C}"/>
                </c:ext>
              </c:extLst>
            </c:dLbl>
            <c:dLbl>
              <c:idx val="1"/>
              <c:layout>
                <c:manualLayout>
                  <c:x val="-0.17813873229996535"/>
                  <c:y val="-3.19880339876848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Roboto Condensed Light" panose="02000000000000000000" pitchFamily="2" charset="0"/>
                      <a:ea typeface="Roboto Condensed Light" panose="02000000000000000000" pitchFamily="2" charset="0"/>
                      <a:cs typeface="Roboto Condensed Light" panose="02000000000000000000" pitchFamily="2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202842594707262"/>
                      <c:h val="0.318114094927415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7-4668-B25B-FC5D69CDD87C}"/>
                </c:ext>
              </c:extLst>
            </c:dLbl>
            <c:dLbl>
              <c:idx val="2"/>
              <c:layout>
                <c:manualLayout>
                  <c:x val="-5.0737796143560124E-2"/>
                  <c:y val="-0.329937044859261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069680433433302"/>
                      <c:h val="0.433016084112902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7-4668-B25B-FC5D69CDD87C}"/>
                </c:ext>
              </c:extLst>
            </c:dLbl>
            <c:dLbl>
              <c:idx val="3"/>
              <c:layout>
                <c:manualLayout>
                  <c:x val="-9.8031395776673677E-2"/>
                  <c:y val="1.10753608540062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A7-4668-B25B-FC5D69CDD87C}"/>
                </c:ext>
              </c:extLst>
            </c:dLbl>
            <c:dLbl>
              <c:idx val="4"/>
              <c:layout>
                <c:manualLayout>
                  <c:x val="2.6973461635077411E-2"/>
                  <c:y val="-0.266650800219100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690849845730759"/>
                      <c:h val="0.253556595777930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7-4668-B25B-FC5D69CDD8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Прочие счета</c:v>
                </c:pt>
                <c:pt idx="1">
                  <c:v>ФСМС</c:v>
                </c:pt>
                <c:pt idx="2">
                  <c:v>Счета квазигос.сектора</c:v>
                </c:pt>
                <c:pt idx="3">
                  <c:v>Местные бюджеты</c:v>
                </c:pt>
                <c:pt idx="4">
                  <c:v>Республиканский бюджет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535</c:v>
                </c:pt>
                <c:pt idx="1">
                  <c:v>15.5</c:v>
                </c:pt>
                <c:pt idx="2">
                  <c:v>275.3</c:v>
                </c:pt>
                <c:pt idx="3">
                  <c:v>1060.0999999999999</c:v>
                </c:pt>
                <c:pt idx="4">
                  <c:v>494.8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A7-4668-B25B-FC5D69CDD87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38D-4D95-BF4B-3CBAB608D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38D-4D95-BF4B-3CBAB608D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38D-4D95-BF4B-3CBAB608D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38D-4D95-BF4B-3CBAB608D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38D-4D95-BF4B-3CBAB608DACA}"/>
              </c:ext>
            </c:extLst>
          </c:dPt>
          <c:cat>
            <c:strRef>
              <c:f>Лист1!$A$2:$A$6</c:f>
              <c:strCache>
                <c:ptCount val="5"/>
                <c:pt idx="0">
                  <c:v>Прочие счета</c:v>
                </c:pt>
                <c:pt idx="1">
                  <c:v>ФСМС</c:v>
                </c:pt>
                <c:pt idx="2">
                  <c:v>Счета квазигос.сектора</c:v>
                </c:pt>
                <c:pt idx="3">
                  <c:v>Местные бюджеты</c:v>
                </c:pt>
                <c:pt idx="4">
                  <c:v>Республиканский бюджет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0">
                  <c:v>0.224</c:v>
                </c:pt>
                <c:pt idx="1">
                  <c:v>6.4999999999999997E-3</c:v>
                </c:pt>
                <c:pt idx="2">
                  <c:v>0.115</c:v>
                </c:pt>
                <c:pt idx="3">
                  <c:v>0.44500000000000001</c:v>
                </c:pt>
                <c:pt idx="4">
                  <c:v>0.20699999999999999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38D-4D95-BF4B-3CBAB608DAC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738D-4D95-BF4B-3CBAB608D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738D-4D95-BF4B-3CBAB608D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738D-4D95-BF4B-3CBAB608D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738D-4D95-BF4B-3CBAB608D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738D-4D95-BF4B-3CBAB608DACA}"/>
              </c:ext>
            </c:extLst>
          </c:dPt>
          <c:cat>
            <c:strRef>
              <c:f>Лист1!$A$2:$A$6</c:f>
              <c:strCache>
                <c:ptCount val="5"/>
                <c:pt idx="0">
                  <c:v>Прочие счета</c:v>
                </c:pt>
                <c:pt idx="1">
                  <c:v>ФСМС</c:v>
                </c:pt>
                <c:pt idx="2">
                  <c:v>Счета квазигос.сектора</c:v>
                </c:pt>
                <c:pt idx="3">
                  <c:v>Местные бюджеты</c:v>
                </c:pt>
                <c:pt idx="4">
                  <c:v>Республиканский бюджет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738D-4D95-BF4B-3CBAB608D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6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44-48D5-B598-E323C58F86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44-48D5-B598-E323C58F86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44-48D5-B598-E323C58F86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44-48D5-B598-E323C58F86F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44-48D5-B598-E323C58F86F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144-48D5-B598-E323C58F86F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144-48D5-B598-E323C58F86FC}"/>
              </c:ext>
            </c:extLst>
          </c:dPt>
          <c:cat>
            <c:strRef>
              <c:f>Лист1!$A$2:$A$8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F-44A0-8424-478D8029F8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91702033779573"/>
          <c:y val="9.963071188563391E-2"/>
          <c:w val="0.51581453531480137"/>
          <c:h val="0.753481179701964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27-458E-BFD9-D9D46165FC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427-458E-BFD9-D9D46165FC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427-458E-BFD9-D9D46165FC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427-458E-BFD9-D9D46165FC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427-458E-BFD9-D9D46165FC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427-458E-BFD9-D9D46165FC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427-458E-BFD9-D9D46165FC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427-458E-BFD9-D9D46165FC96}"/>
              </c:ext>
            </c:extLst>
          </c:dPt>
          <c:dLbls>
            <c:dLbl>
              <c:idx val="0"/>
              <c:layout>
                <c:manualLayout>
                  <c:x val="0.12709416522241471"/>
                  <c:y val="1.385667666212875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27-458E-BFD9-D9D46165FC96}"/>
                </c:ext>
              </c:extLst>
            </c:dLbl>
            <c:dLbl>
              <c:idx val="1"/>
              <c:layout>
                <c:manualLayout>
                  <c:x val="6.0080969081637757E-2"/>
                  <c:y val="0.2265024689198892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354699163471115"/>
                      <c:h val="0.143797506574306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427-458E-BFD9-D9D46165FC96}"/>
                </c:ext>
              </c:extLst>
            </c:dLbl>
            <c:dLbl>
              <c:idx val="2"/>
              <c:layout>
                <c:manualLayout>
                  <c:x val="-0.15366839976891969"/>
                  <c:y val="0.1383940033606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 Light" panose="02000000000000000000" pitchFamily="2" charset="0"/>
                      <a:ea typeface="Roboto Condensed Light" panose="02000000000000000000" pitchFamily="2" charset="0"/>
                      <a:cs typeface="Roboto Condensed Light" panose="02000000000000000000" pitchFamily="2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980935875216638"/>
                      <c:h val="0.204129095087303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427-458E-BFD9-D9D46165FC96}"/>
                </c:ext>
              </c:extLst>
            </c:dLbl>
            <c:dLbl>
              <c:idx val="3"/>
              <c:layout>
                <c:manualLayout>
                  <c:x val="-0.1317157712305026"/>
                  <c:y val="7.833385908364363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27-458E-BFD9-D9D46165FC96}"/>
                </c:ext>
              </c:extLst>
            </c:dLbl>
            <c:dLbl>
              <c:idx val="4"/>
              <c:layout>
                <c:manualLayout>
                  <c:x val="-0.14789139225880996"/>
                  <c:y val="2.98414701271023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427-458E-BFD9-D9D46165FC96}"/>
                </c:ext>
              </c:extLst>
            </c:dLbl>
            <c:dLbl>
              <c:idx val="5"/>
              <c:layout>
                <c:manualLayout>
                  <c:x val="-0.15251299826689774"/>
                  <c:y val="-8.57942266154192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427-458E-BFD9-D9D46165FC96}"/>
                </c:ext>
              </c:extLst>
            </c:dLbl>
            <c:dLbl>
              <c:idx val="6"/>
              <c:layout>
                <c:manualLayout>
                  <c:x val="9.8209036695369747E-2"/>
                  <c:y val="-7.122816604622507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70421721548234"/>
                      <c:h val="0.143797506574306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3427-458E-BFD9-D9D46165FC96}"/>
                </c:ext>
              </c:extLst>
            </c:dLbl>
            <c:dLbl>
              <c:idx val="7"/>
              <c:layout>
                <c:manualLayout>
                  <c:x val="0.18486424032351242"/>
                  <c:y val="-4.84925358141698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90401069883597"/>
                      <c:h val="0.208144254136538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3427-458E-BFD9-D9D46165FC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налоговых поступлений  </c:v>
                </c:pt>
                <c:pt idx="1">
                  <c:v>неналоговых поступлений  </c:v>
                </c:pt>
                <c:pt idx="2">
                  <c:v>поступлений от продажи основного капитала </c:v>
                </c:pt>
                <c:pt idx="3">
                  <c:v>поступлений трансфертов </c:v>
                </c:pt>
                <c:pt idx="4">
                  <c:v>погашений бюджетных кредитов </c:v>
                </c:pt>
                <c:pt idx="5">
                  <c:v>поступлений из Национального фонда РК</c:v>
                </c:pt>
                <c:pt idx="6">
                  <c:v>поступлений займов</c:v>
                </c:pt>
                <c:pt idx="7">
                  <c:v>входящий остаток на начало 2023 года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#,##0">
                  <c:v>14279</c:v>
                </c:pt>
                <c:pt idx="1">
                  <c:v>352</c:v>
                </c:pt>
                <c:pt idx="2">
                  <c:v>1</c:v>
                </c:pt>
                <c:pt idx="3" formatCode="#,##0">
                  <c:v>4432</c:v>
                </c:pt>
                <c:pt idx="4">
                  <c:v>245</c:v>
                </c:pt>
                <c:pt idx="5" formatCode="#,##0">
                  <c:v>4000</c:v>
                </c:pt>
                <c:pt idx="6" formatCode="#,##0">
                  <c:v>5477</c:v>
                </c:pt>
                <c:pt idx="7">
                  <c:v>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427-458E-BFD9-D9D46165F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8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A918-488C-85AC-1416D63E14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18-488C-85AC-1416D63E14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918-488C-85AC-1416D63E14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18-488C-85AC-1416D63E14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918-488C-85AC-1416D63E14B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18-488C-85AC-1416D63E14B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18-488C-85AC-1416D63E14B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A918-488C-85AC-1416D63E14B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18-488C-85AC-1416D63E14B0}"/>
              </c:ext>
            </c:extLst>
          </c:dPt>
          <c:dLbls>
            <c:dLbl>
              <c:idx val="0"/>
              <c:layout>
                <c:manualLayout>
                  <c:x val="0.19442463276347735"/>
                  <c:y val="-4.05063398800863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380278011915827"/>
                      <c:h val="0.293670964130626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918-488C-85AC-1416D63E14B0}"/>
                </c:ext>
              </c:extLst>
            </c:dLbl>
            <c:dLbl>
              <c:idx val="1"/>
              <c:layout>
                <c:manualLayout>
                  <c:x val="0.11436743103733951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18-488C-85AC-1416D63E14B0}"/>
                </c:ext>
              </c:extLst>
            </c:dLbl>
            <c:dLbl>
              <c:idx val="2"/>
              <c:layout>
                <c:manualLayout>
                  <c:x val="0.14581847457260791"/>
                  <c:y val="4.05063398800863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8-488C-85AC-1416D63E14B0}"/>
                </c:ext>
              </c:extLst>
            </c:dLbl>
            <c:dLbl>
              <c:idx val="3"/>
              <c:layout>
                <c:manualLayout>
                  <c:x val="6.2902087070536683E-2"/>
                  <c:y val="8.77637364068537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18-488C-85AC-1416D63E14B0}"/>
                </c:ext>
              </c:extLst>
            </c:dLbl>
            <c:dLbl>
              <c:idx val="4"/>
              <c:layout>
                <c:manualLayout>
                  <c:x val="-5.1465343966802878E-2"/>
                  <c:y val="9.451479305353481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8-488C-85AC-1416D63E14B0}"/>
                </c:ext>
              </c:extLst>
            </c:dLbl>
            <c:dLbl>
              <c:idx val="5"/>
              <c:layout>
                <c:manualLayout>
                  <c:x val="-8.291638750207124E-2"/>
                  <c:y val="0.1012658497002158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18-488C-85AC-1416D63E14B0}"/>
                </c:ext>
              </c:extLst>
            </c:dLbl>
            <c:dLbl>
              <c:idx val="6"/>
              <c:layout>
                <c:manualLayout>
                  <c:x val="-0.12866335991700706"/>
                  <c:y val="-6.1883971038995492E-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8-488C-85AC-1416D63E14B0}"/>
                </c:ext>
              </c:extLst>
            </c:dLbl>
            <c:dLbl>
              <c:idx val="7"/>
              <c:layout>
                <c:manualLayout>
                  <c:x val="-8.5775573278004738E-2"/>
                  <c:y val="-0.2025316994004317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8-488C-85AC-1416D63E14B0}"/>
                </c:ext>
              </c:extLst>
            </c:dLbl>
            <c:dLbl>
              <c:idx val="8"/>
              <c:layout>
                <c:manualLayout>
                  <c:x val="-6.0042901294603324E-2"/>
                  <c:y val="-0.141772189580302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8-488C-85AC-1416D63E1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Roboto Condensed Light" panose="020000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   Социальное обеспечение отд. категорий граждан ( пенсии, пособии)</c:v>
                </c:pt>
                <c:pt idx="1">
                  <c:v>   Заработная плата</c:v>
                </c:pt>
                <c:pt idx="2">
                  <c:v>   Субвенции</c:v>
                </c:pt>
                <c:pt idx="3">
                  <c:v>   Целевые трансферты </c:v>
                </c:pt>
                <c:pt idx="4">
                  <c:v>  Трансферты ФСМС</c:v>
                </c:pt>
                <c:pt idx="5">
                  <c:v>   Прочие расходы</c:v>
                </c:pt>
                <c:pt idx="6">
                  <c:v>Бюджетное кредитование</c:v>
                </c:pt>
                <c:pt idx="7">
                  <c:v>   Приобретение финансовых активов </c:v>
                </c:pt>
                <c:pt idx="8">
                  <c:v>Гос.долг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>
                  <c:v>4624</c:v>
                </c:pt>
                <c:pt idx="1">
                  <c:v>1203</c:v>
                </c:pt>
                <c:pt idx="2">
                  <c:v>4995</c:v>
                </c:pt>
                <c:pt idx="3">
                  <c:v>2056</c:v>
                </c:pt>
                <c:pt idx="4">
                  <c:v>1520</c:v>
                </c:pt>
                <c:pt idx="5">
                  <c:v>5407</c:v>
                </c:pt>
                <c:pt idx="6" formatCode="General">
                  <c:v>661</c:v>
                </c:pt>
                <c:pt idx="7" formatCode="General">
                  <c:v>208</c:v>
                </c:pt>
                <c:pt idx="8">
                  <c:v>4395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18-488C-85AC-1416D63E1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08867-E936-470B-8006-CA02ED776D67}" type="datetimeFigureOut">
              <a:rPr lang="x-none" smtClean="0"/>
              <a:t>11/20/2023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CD5DD-4ECA-4166-B4A1-DEE448F7206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0038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6460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27094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00863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35017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6147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02919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CD5DD-4ECA-4166-B4A1-DEE448F7206A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90692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83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46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77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79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92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81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7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55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61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9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55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3B86-D100-4054-9B74-C1DB5B379BD2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3610B-EC23-41B3-B042-826E1231C6F2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1" r="1315"/>
          <a:stretch/>
        </p:blipFill>
        <p:spPr>
          <a:xfrm>
            <a:off x="0" y="565264"/>
            <a:ext cx="12163926" cy="629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57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" y="0"/>
            <a:ext cx="12170214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94023" y="1637982"/>
            <a:ext cx="97597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КОМИТЕТ </a:t>
            </a:r>
          </a:p>
          <a:p>
            <a:r>
              <a:rPr lang="ru-RU" sz="40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КАЗНАЧЕЙСТВА МФ РК</a:t>
            </a:r>
            <a:endParaRPr lang="ru-RU" sz="32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ru-RU" altLang="ko-KR" sz="40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УПРАВЛЕНИЕ </a:t>
            </a:r>
          </a:p>
          <a:p>
            <a:r>
              <a:rPr lang="ru-RU" altLang="ko-KR" sz="40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ЛИКВИДНОСТЬЮ 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A98FAEA7-F898-410A-B0E3-9318341CA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3284" y="5833273"/>
            <a:ext cx="2470482" cy="500632"/>
          </a:xfrm>
        </p:spPr>
        <p:txBody>
          <a:bodyPr anchor="ctr">
            <a:normAutofit/>
          </a:bodyPr>
          <a:lstStyle/>
          <a:p>
            <a:pPr algn="l"/>
            <a:r>
              <a:rPr lang="ru-RU" sz="18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Вена, 2023 год</a:t>
            </a:r>
          </a:p>
        </p:txBody>
      </p:sp>
    </p:spTree>
    <p:extLst>
      <p:ext uri="{BB962C8B-B14F-4D97-AF65-F5344CB8AC3E}">
        <p14:creationId xmlns:p14="http://schemas.microsoft.com/office/powerpoint/2010/main" val="42593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00634C5-C51E-62C6-378E-304C0254BE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73" y="825231"/>
            <a:ext cx="2872530" cy="2574925"/>
          </a:xfrm>
          <a:prstGeom prst="rect">
            <a:avLst/>
          </a:prstGeom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1CDED06-9F5A-72B9-C90B-2C70E847D533}"/>
              </a:ext>
            </a:extLst>
          </p:cNvPr>
          <p:cNvSpPr/>
          <p:nvPr/>
        </p:nvSpPr>
        <p:spPr>
          <a:xfrm>
            <a:off x="4026038" y="1244068"/>
            <a:ext cx="4150845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ru-RU" sz="1400" noProof="1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МЕСТНЫЙ БЮДЖЕТ</a:t>
            </a:r>
            <a:endParaRPr lang="uz-Cyrl-UZ" sz="1400" b="1" noProof="1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9F1F4332-51F0-3B74-6740-428081D8B3DC}"/>
              </a:ext>
            </a:extLst>
          </p:cNvPr>
          <p:cNvSpPr/>
          <p:nvPr/>
        </p:nvSpPr>
        <p:spPr>
          <a:xfrm>
            <a:off x="4007726" y="2752873"/>
            <a:ext cx="4150845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ru-RU" sz="1400" noProof="1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ПРОЧЕЕ</a:t>
            </a:r>
            <a:endParaRPr lang="x-none" sz="1400" dirty="0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EA0A0CF1-C7CD-59C6-0B26-C23C4A53347C}"/>
              </a:ext>
            </a:extLst>
          </p:cNvPr>
          <p:cNvSpPr/>
          <p:nvPr/>
        </p:nvSpPr>
        <p:spPr>
          <a:xfrm>
            <a:off x="3723279" y="878773"/>
            <a:ext cx="4150845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РЕСПУБЛИКАНСКИЙ БЮДЖЕТ</a:t>
            </a:r>
            <a:endParaRPr lang="ka-GE" sz="1400" b="1" dirty="0">
              <a:solidFill>
                <a:schemeClr val="accent2">
                  <a:lumMod val="75000"/>
                </a:schemeClr>
              </a:solidFill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21222D39-ADC6-B366-8768-A9BFEC2386F7}"/>
              </a:ext>
            </a:extLst>
          </p:cNvPr>
          <p:cNvSpPr/>
          <p:nvPr/>
        </p:nvSpPr>
        <p:spPr>
          <a:xfrm>
            <a:off x="3384313" y="896773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1</a:t>
            </a:r>
            <a:endParaRPr lang="x-none" sz="1400" b="1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A736C51B-3F82-2330-0F9A-3387BDBE8082}"/>
              </a:ext>
            </a:extLst>
          </p:cNvPr>
          <p:cNvSpPr/>
          <p:nvPr/>
        </p:nvSpPr>
        <p:spPr>
          <a:xfrm>
            <a:off x="3680763" y="1256275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2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0CE99BDB-0057-273E-06D0-9803925A67F8}"/>
              </a:ext>
            </a:extLst>
          </p:cNvPr>
          <p:cNvSpPr/>
          <p:nvPr/>
        </p:nvSpPr>
        <p:spPr>
          <a:xfrm>
            <a:off x="3900037" y="1646899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3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7B8DD147-3D5E-A1A5-D8A0-FF042A47585C}"/>
              </a:ext>
            </a:extLst>
          </p:cNvPr>
          <p:cNvSpPr/>
          <p:nvPr/>
        </p:nvSpPr>
        <p:spPr>
          <a:xfrm>
            <a:off x="4026037" y="2004548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4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45" name="Заголовок 1">
            <a:extLst>
              <a:ext uri="{FF2B5EF4-FFF2-40B4-BE49-F238E27FC236}">
                <a16:creationId xmlns:a16="http://schemas.microsoft.com/office/drawing/2014/main" id="{6B424B94-DB0C-7438-80BE-66CEB10D6C7D}"/>
              </a:ext>
            </a:extLst>
          </p:cNvPr>
          <p:cNvSpPr txBox="1">
            <a:spLocks/>
          </p:cNvSpPr>
          <p:nvPr/>
        </p:nvSpPr>
        <p:spPr>
          <a:xfrm>
            <a:off x="718798" y="49612"/>
            <a:ext cx="7862252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СТРУКТУРА ЕДИНОГО КАЗНАЧЕЙСКОГО СЧЕТА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17BC0F-AB73-5B86-32D3-88D9D93E96D9}"/>
              </a:ext>
            </a:extLst>
          </p:cNvPr>
          <p:cNvSpPr txBox="1"/>
          <p:nvPr/>
        </p:nvSpPr>
        <p:spPr>
          <a:xfrm>
            <a:off x="5773125" y="3696659"/>
            <a:ext cx="54146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x-none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ЕКС 2022-2023 гг</a:t>
            </a:r>
            <a:r>
              <a:rPr lang="kk-KZ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.</a:t>
            </a:r>
            <a:r>
              <a:rPr lang="x-none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на начало месяца</a:t>
            </a:r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, млрд. тенге</a:t>
            </a:r>
            <a:endParaRPr lang="x-none" sz="14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713DB35-109C-452C-7E3F-02B4F5E0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59" y="3700281"/>
            <a:ext cx="5514522" cy="286232"/>
          </a:xfr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Остаток денежных средств на ЕКС на</a:t>
            </a:r>
            <a:r>
              <a:rPr lang="en-US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01/</a:t>
            </a:r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11</a:t>
            </a:r>
            <a:r>
              <a:rPr lang="en-US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/</a:t>
            </a:r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2023 г</a:t>
            </a:r>
            <a:r>
              <a:rPr lang="en-US" sz="14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.</a:t>
            </a:r>
            <a:endParaRPr lang="ru-RU" sz="14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10" name="Номер слайда 13">
            <a:extLst>
              <a:ext uri="{FF2B5EF4-FFF2-40B4-BE49-F238E27FC236}">
                <a16:creationId xmlns:a16="http://schemas.microsoft.com/office/drawing/2014/main" id="{DBA19B6A-C64B-8F50-B483-633B7486C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1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/>
        </p:nvGraphicFramePr>
        <p:xfrm>
          <a:off x="5485103" y="4116517"/>
          <a:ext cx="4960647" cy="202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6206FC8-01BD-F7B4-5E3E-6062C3CC73DD}"/>
              </a:ext>
            </a:extLst>
          </p:cNvPr>
          <p:cNvSpPr txBox="1"/>
          <p:nvPr/>
        </p:nvSpPr>
        <p:spPr>
          <a:xfrm>
            <a:off x="10651104" y="4183248"/>
            <a:ext cx="141478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u="none" strike="noStrike" dirty="0">
                <a:solidFill>
                  <a:srgbClr val="1F4E79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1329,7 </a:t>
            </a:r>
          </a:p>
          <a:p>
            <a:r>
              <a:rPr lang="ru-RU" sz="1100" u="none" strike="noStrike" dirty="0" err="1"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млрд.тенге</a:t>
            </a:r>
            <a:r>
              <a:rPr lang="ru-RU" sz="1100" u="none" strike="noStrike" dirty="0"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средний ЕКС в </a:t>
            </a:r>
            <a:r>
              <a:rPr lang="ru-RU" sz="1100" dirty="0">
                <a:solidFill>
                  <a:srgbClr val="1F4E79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2022 году </a:t>
            </a:r>
            <a:r>
              <a:rPr lang="ru-RU" sz="1100" u="none" strike="noStrike" dirty="0">
                <a:solidFill>
                  <a:srgbClr val="1F4E79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 </a:t>
            </a:r>
            <a:endParaRPr lang="x-none" sz="1100" dirty="0">
              <a:solidFill>
                <a:srgbClr val="1F4E79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203AC2-B8D2-A7A3-711A-AF48A1762EAF}"/>
              </a:ext>
            </a:extLst>
          </p:cNvPr>
          <p:cNvSpPr txBox="1"/>
          <p:nvPr/>
        </p:nvSpPr>
        <p:spPr>
          <a:xfrm>
            <a:off x="10646390" y="5088236"/>
            <a:ext cx="141478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2112,9 </a:t>
            </a:r>
          </a:p>
          <a:p>
            <a:r>
              <a:rPr lang="ru-RU" sz="1100" u="none" strike="noStrike" dirty="0" err="1"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млрд.тенге</a:t>
            </a:r>
            <a:r>
              <a:rPr lang="ru-RU" sz="1100" u="none" strike="noStrike" dirty="0"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 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средний ЕКС в </a:t>
            </a:r>
            <a:r>
              <a:rPr lang="ru-RU" sz="1100" dirty="0">
                <a:solidFill>
                  <a:srgbClr val="1F4E79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2023 году </a:t>
            </a:r>
            <a:r>
              <a:rPr lang="ru-RU" sz="1100" u="none" strike="noStrike" dirty="0">
                <a:solidFill>
                  <a:srgbClr val="1F4E79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 Light" panose="02000000000000000000" pitchFamily="2" charset="0"/>
              </a:rPr>
              <a:t> </a:t>
            </a:r>
            <a:endParaRPr lang="x-none" sz="1100" dirty="0">
              <a:solidFill>
                <a:srgbClr val="1F4E79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7B8DD147-3D5E-A1A5-D8A0-FF042A47585C}"/>
              </a:ext>
            </a:extLst>
          </p:cNvPr>
          <p:cNvSpPr/>
          <p:nvPr/>
        </p:nvSpPr>
        <p:spPr>
          <a:xfrm>
            <a:off x="3707065" y="2797545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6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7B8DD147-3D5E-A1A5-D8A0-FF042A47585C}"/>
              </a:ext>
            </a:extLst>
          </p:cNvPr>
          <p:cNvSpPr/>
          <p:nvPr/>
        </p:nvSpPr>
        <p:spPr>
          <a:xfrm>
            <a:off x="3884963" y="2395483"/>
            <a:ext cx="252000" cy="252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5</a:t>
            </a:r>
            <a:endParaRPr lang="x-none" sz="1400" dirty="0"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5CF42269-8D01-421F-9AFC-C772DB37DC13}"/>
              </a:ext>
            </a:extLst>
          </p:cNvPr>
          <p:cNvGrpSpPr/>
          <p:nvPr/>
        </p:nvGrpSpPr>
        <p:grpSpPr>
          <a:xfrm>
            <a:off x="193865" y="4070162"/>
            <a:ext cx="5326402" cy="2582678"/>
            <a:chOff x="273089" y="4176463"/>
            <a:chExt cx="5052463" cy="2361254"/>
          </a:xfrm>
        </p:grpSpPr>
        <p:graphicFrame>
          <p:nvGraphicFramePr>
            <p:cNvPr id="7" name="Диаграмма 6">
              <a:extLst>
                <a:ext uri="{FF2B5EF4-FFF2-40B4-BE49-F238E27FC236}">
                  <a16:creationId xmlns:a16="http://schemas.microsoft.com/office/drawing/2014/main" id="{21CDEEF0-8816-CB7D-B0B1-4EE37570DC7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784982936"/>
                </p:ext>
              </p:extLst>
            </p:nvPr>
          </p:nvGraphicFramePr>
          <p:xfrm>
            <a:off x="273089" y="4176463"/>
            <a:ext cx="5052463" cy="22933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CED33DA-0F9A-FE49-E847-F56A1F7CE081}"/>
                </a:ext>
              </a:extLst>
            </p:cNvPr>
            <p:cNvSpPr txBox="1"/>
            <p:nvPr/>
          </p:nvSpPr>
          <p:spPr>
            <a:xfrm>
              <a:off x="584869" y="4539235"/>
              <a:ext cx="1520643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1060,1 (44,5 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%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)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2</a:t>
              </a:r>
              <a:r>
                <a:rPr lang="kk-KZ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,2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b $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endParaRPr>
            </a:p>
            <a:p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7D2ED11-BD6F-E40B-835E-9517666F90F4}"/>
                </a:ext>
              </a:extLst>
            </p:cNvPr>
            <p:cNvSpPr txBox="1"/>
            <p:nvPr/>
          </p:nvSpPr>
          <p:spPr>
            <a:xfrm>
              <a:off x="296039" y="5438702"/>
              <a:ext cx="1233949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275,3 (11,5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%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)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0,</a:t>
              </a:r>
              <a:r>
                <a:rPr lang="kk-KZ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5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b $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endParaRPr>
            </a:p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0D4EE1C-409A-4978-6E63-7DB52700DC37}"/>
                </a:ext>
              </a:extLst>
            </p:cNvPr>
            <p:cNvSpPr txBox="1"/>
            <p:nvPr/>
          </p:nvSpPr>
          <p:spPr>
            <a:xfrm>
              <a:off x="3377598" y="6228189"/>
              <a:ext cx="1257268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535,0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(22,4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%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)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1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,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1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b $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/>
            </a:p>
            <a:p>
              <a:endParaRPr lang="x-none" sz="800" b="1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959FD6C-73B3-81F6-C3EC-8930F061F830}"/>
                </a:ext>
              </a:extLst>
            </p:cNvPr>
            <p:cNvSpPr txBox="1"/>
            <p:nvPr/>
          </p:nvSpPr>
          <p:spPr>
            <a:xfrm>
              <a:off x="4051772" y="4913538"/>
              <a:ext cx="1216179" cy="3095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494,8 (20,7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%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)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1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,</a:t>
              </a:r>
              <a:r>
                <a:rPr lang="kk-KZ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0</a:t>
              </a:r>
              <a:r>
                <a:rPr lang="en-US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b $</a:t>
              </a:r>
              <a:r>
                <a:rPr lang="ru-RU" sz="800" b="1" dirty="0">
                  <a:latin typeface="Roboto Condensed" panose="02000000000000000000" pitchFamily="2" charset="0"/>
                  <a:ea typeface="Roboto Condensed" panose="02000000000000000000" pitchFamily="2" charset="0"/>
                  <a:cs typeface="Roboto Condensed Medium" panose="02000000000000000000" pitchFamily="2" charset="0"/>
                </a:rPr>
                <a:t> </a:t>
              </a:r>
              <a:endParaRPr lang="x-none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endParaRPr>
            </a:p>
            <a:p>
              <a:endParaRPr lang="x-none" sz="800" b="1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40D4EE1C-409A-4978-6E63-7DB52700DC37}"/>
              </a:ext>
            </a:extLst>
          </p:cNvPr>
          <p:cNvSpPr txBox="1"/>
          <p:nvPr/>
        </p:nvSpPr>
        <p:spPr>
          <a:xfrm>
            <a:off x="418907" y="6206400"/>
            <a:ext cx="1446391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</a:t>
            </a:r>
            <a:r>
              <a:rPr lang="ru-RU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15,5 (</a:t>
            </a:r>
            <a:r>
              <a:rPr lang="en-US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0,</a:t>
            </a:r>
            <a:r>
              <a:rPr lang="ru-RU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6</a:t>
            </a:r>
            <a:r>
              <a:rPr lang="en-US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5%</a:t>
            </a:r>
            <a:r>
              <a:rPr lang="ru-RU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)</a:t>
            </a:r>
            <a:r>
              <a:rPr lang="en-US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0,03 b $</a:t>
            </a:r>
            <a:r>
              <a:rPr lang="ru-RU" sz="800" b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 Medium" panose="02000000000000000000" pitchFamily="2" charset="0"/>
              </a:rPr>
              <a:t> </a:t>
            </a:r>
            <a:endParaRPr lang="x-none" sz="800" b="1" dirty="0">
              <a:latin typeface="Roboto Condensed" panose="02000000000000000000" pitchFamily="2" charset="0"/>
              <a:ea typeface="Roboto Condensed" panose="02000000000000000000" pitchFamily="2" charset="0"/>
              <a:cs typeface="Roboto Condensed Medium" panose="02000000000000000000" pitchFamily="2" charset="0"/>
            </a:endParaRPr>
          </a:p>
          <a:p>
            <a:endParaRPr lang="x-none" sz="1050" b="1" dirty="0"/>
          </a:p>
        </p:txBody>
      </p:sp>
      <p:pic>
        <p:nvPicPr>
          <p:cNvPr id="32" name="Picture 2" descr="C:\Users\TChikanaev\Desktop\1489676325.jpg"/>
          <p:cNvPicPr>
            <a:picLocks noChangeAspect="1" noChangeArrowheads="1"/>
          </p:cNvPicPr>
          <p:nvPr/>
        </p:nvPicPr>
        <p:blipFill>
          <a:blip r:embed="rId6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33" name="Прямоугольник: скругленные углы 18">
            <a:extLst>
              <a:ext uri="{FF2B5EF4-FFF2-40B4-BE49-F238E27FC236}">
                <a16:creationId xmlns:a16="http://schemas.microsoft.com/office/drawing/2014/main" id="{7B950495-9DD4-03D4-E15B-8A13C11C2A93}"/>
              </a:ext>
            </a:extLst>
          </p:cNvPr>
          <p:cNvSpPr/>
          <p:nvPr/>
        </p:nvSpPr>
        <p:spPr>
          <a:xfrm>
            <a:off x="4199628" y="1626054"/>
            <a:ext cx="5020754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СУБЪЕКТЫ КВАЗИГОСУДАРСТВЕННОГО СЕКТОРА</a:t>
            </a:r>
            <a:endParaRPr lang="ka-GE" sz="1400" dirty="0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4" name="Прямоугольник: скругленные углы 19">
            <a:extLst>
              <a:ext uri="{FF2B5EF4-FFF2-40B4-BE49-F238E27FC236}">
                <a16:creationId xmlns:a16="http://schemas.microsoft.com/office/drawing/2014/main" id="{D2FD91A8-BC6D-6F37-C0E6-7F9EC7495CCF}"/>
              </a:ext>
            </a:extLst>
          </p:cNvPr>
          <p:cNvSpPr/>
          <p:nvPr/>
        </p:nvSpPr>
        <p:spPr>
          <a:xfrm>
            <a:off x="4303424" y="1968693"/>
            <a:ext cx="5663959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uz-Cyrl-UZ" sz="1400" dirty="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ФОНД СОЦИАЛЬНОГО МЕДИЦИНСКОГО СТРАХОВАНИЯ</a:t>
            </a:r>
            <a:endParaRPr lang="x-none" sz="1400" dirty="0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8" name="Прямоугольник: скругленные углы 20">
            <a:extLst>
              <a:ext uri="{FF2B5EF4-FFF2-40B4-BE49-F238E27FC236}">
                <a16:creationId xmlns:a16="http://schemas.microsoft.com/office/drawing/2014/main" id="{5F50511A-56CE-7EB7-789F-3D90F32D4D18}"/>
              </a:ext>
            </a:extLst>
          </p:cNvPr>
          <p:cNvSpPr/>
          <p:nvPr/>
        </p:nvSpPr>
        <p:spPr>
          <a:xfrm>
            <a:off x="4177424" y="2347042"/>
            <a:ext cx="4813162" cy="288000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СУБЪЕКТЫ ГОСУДАРСТВЕННЫХ ЗАКУПОК</a:t>
            </a:r>
            <a:endParaRPr lang="uz-Cyrl-UZ" sz="1400" b="1" noProof="1">
              <a:solidFill>
                <a:schemeClr val="accent2">
                  <a:lumMod val="75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71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9E8B359-5C51-474B-A31B-7B1FA33CCA29}"/>
              </a:ext>
            </a:extLst>
          </p:cNvPr>
          <p:cNvSpPr txBox="1">
            <a:spLocks/>
          </p:cNvSpPr>
          <p:nvPr/>
        </p:nvSpPr>
        <p:spPr>
          <a:xfrm>
            <a:off x="775503" y="87610"/>
            <a:ext cx="9168906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ПРОГНОЗИРОВАНИЕ ДВИЖЕНИЯ  ДЕНЕЖНЫХ СРЕДСТВ</a:t>
            </a:r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1989068C-04E1-333B-26AF-58A9941EC6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071043"/>
              </p:ext>
            </p:extLst>
          </p:nvPr>
        </p:nvGraphicFramePr>
        <p:xfrm>
          <a:off x="2028368" y="1817346"/>
          <a:ext cx="6985001" cy="3683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E5176EA3-1DC1-E960-2039-17231717C664}"/>
              </a:ext>
            </a:extLst>
          </p:cNvPr>
          <p:cNvSpPr txBox="1"/>
          <p:nvPr/>
        </p:nvSpPr>
        <p:spPr>
          <a:xfrm>
            <a:off x="4469348" y="3151298"/>
            <a:ext cx="21030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1F4E79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ПРОГНОЗ ОЖИДАЕМОГО ИСПОЛНЕНИЯ РБ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477E4E-EBA2-9555-4675-832485B34FC4}"/>
              </a:ext>
            </a:extLst>
          </p:cNvPr>
          <p:cNvSpPr txBox="1"/>
          <p:nvPr/>
        </p:nvSpPr>
        <p:spPr>
          <a:xfrm>
            <a:off x="14271" y="1443726"/>
            <a:ext cx="39713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КГД,ДНТЗ информация об ожидаемых поступлениях в бюджет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42F709-DE47-A257-0483-53C1F7B22B10}"/>
              </a:ext>
            </a:extLst>
          </p:cNvPr>
          <p:cNvSpPr txBox="1"/>
          <p:nvPr/>
        </p:nvSpPr>
        <p:spPr>
          <a:xfrm>
            <a:off x="657613" y="2973779"/>
            <a:ext cx="23743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Дефицит (профицит) наличности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5AA2EB2-5684-1AFA-BD27-93267B177318}"/>
              </a:ext>
            </a:extLst>
          </p:cNvPr>
          <p:cNvSpPr txBox="1"/>
          <p:nvPr/>
        </p:nvSpPr>
        <p:spPr>
          <a:xfrm>
            <a:off x="988350" y="4460168"/>
            <a:ext cx="21030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Входящие ос</a:t>
            </a: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татки бюджетных средств</a:t>
            </a:r>
            <a:r>
              <a:rPr lang="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на КСН РБ 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92746DF8-2AD0-8B03-8238-3007A40CE797}"/>
              </a:ext>
            </a:extLst>
          </p:cNvPr>
          <p:cNvSpPr/>
          <p:nvPr/>
        </p:nvSpPr>
        <p:spPr>
          <a:xfrm>
            <a:off x="3979302" y="1555750"/>
            <a:ext cx="72000" cy="777875"/>
          </a:xfrm>
          <a:prstGeom prst="rect">
            <a:avLst/>
          </a:prstGeom>
          <a:solidFill>
            <a:srgbClr val="255E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B3A9AFF7-F989-E964-A94F-127DE9A7972A}"/>
              </a:ext>
            </a:extLst>
          </p:cNvPr>
          <p:cNvSpPr/>
          <p:nvPr/>
        </p:nvSpPr>
        <p:spPr>
          <a:xfrm>
            <a:off x="3003269" y="3051000"/>
            <a:ext cx="72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9B1B0A6B-17D3-1C68-420C-3F26981C19C7}"/>
              </a:ext>
            </a:extLst>
          </p:cNvPr>
          <p:cNvSpPr/>
          <p:nvPr/>
        </p:nvSpPr>
        <p:spPr>
          <a:xfrm>
            <a:off x="3069592" y="4559500"/>
            <a:ext cx="72000" cy="540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1591758-ACA2-D6FF-28E3-CEFC2261E4CB}"/>
              </a:ext>
            </a:extLst>
          </p:cNvPr>
          <p:cNvSpPr txBox="1"/>
          <p:nvPr/>
        </p:nvSpPr>
        <p:spPr>
          <a:xfrm>
            <a:off x="6778793" y="1443726"/>
            <a:ext cx="285511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Гарантированный и  целевой трансферты  из Национального фонда РК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B029C58-F8A4-F3FB-0E93-43C647FEE103}"/>
              </a:ext>
            </a:extLst>
          </p:cNvPr>
          <p:cNvSpPr txBox="1"/>
          <p:nvPr/>
        </p:nvSpPr>
        <p:spPr>
          <a:xfrm>
            <a:off x="7695838" y="2672100"/>
            <a:ext cx="296076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Данные сводного плана поступлений</a:t>
            </a:r>
          </a:p>
          <a:p>
            <a:pPr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и финансирования по платежам, динамика расходов аналогичного периода прошлых лет и ожидаемых расходов на прогнозируемый год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ECE9C15-4CDD-6AEA-1C5E-3602CA64DED2}"/>
              </a:ext>
            </a:extLst>
          </p:cNvPr>
          <p:cNvSpPr txBox="1"/>
          <p:nvPr/>
        </p:nvSpPr>
        <p:spPr>
          <a:xfrm>
            <a:off x="7595556" y="4514724"/>
            <a:ext cx="313323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МТСЗН РК, НАО </a:t>
            </a:r>
          </a:p>
          <a:p>
            <a:pPr>
              <a:defRPr/>
            </a:pP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«ГК Правительство для граждан» </a:t>
            </a:r>
          </a:p>
          <a:p>
            <a:pPr>
              <a:defRPr/>
            </a:pP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предоставляет потребность на выплату пенсий и пособий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A5680B-EAE4-6DF2-4932-F0A3B97ECEEB}"/>
              </a:ext>
            </a:extLst>
          </p:cNvPr>
          <p:cNvSpPr txBox="1"/>
          <p:nvPr/>
        </p:nvSpPr>
        <p:spPr>
          <a:xfrm>
            <a:off x="5247037" y="5762510"/>
            <a:ext cx="212446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Данные о заимствовании и погашении долга</a:t>
            </a:r>
            <a:endParaRPr lang="en-US" alt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4A061D40-FCA0-95B6-CF97-BB37090FD5A3}"/>
              </a:ext>
            </a:extLst>
          </p:cNvPr>
          <p:cNvSpPr/>
          <p:nvPr/>
        </p:nvSpPr>
        <p:spPr>
          <a:xfrm>
            <a:off x="6688412" y="1527500"/>
            <a:ext cx="72000" cy="540000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6883221-EA23-AC7A-2B30-E51865826A3E}"/>
              </a:ext>
            </a:extLst>
          </p:cNvPr>
          <p:cNvSpPr/>
          <p:nvPr/>
        </p:nvSpPr>
        <p:spPr>
          <a:xfrm>
            <a:off x="7564709" y="2781000"/>
            <a:ext cx="72000" cy="93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BF05DE05-ABAA-C5A5-304E-D70A9BD4264C}"/>
              </a:ext>
            </a:extLst>
          </p:cNvPr>
          <p:cNvSpPr/>
          <p:nvPr/>
        </p:nvSpPr>
        <p:spPr>
          <a:xfrm>
            <a:off x="7502234" y="4631499"/>
            <a:ext cx="72000" cy="936000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1CDB5C8-3677-CD54-01B1-A06131ED26C0}"/>
              </a:ext>
            </a:extLst>
          </p:cNvPr>
          <p:cNvSpPr/>
          <p:nvPr/>
        </p:nvSpPr>
        <p:spPr>
          <a:xfrm>
            <a:off x="5156156" y="5855484"/>
            <a:ext cx="72000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Номер слайда 13">
            <a:extLst>
              <a:ext uri="{FF2B5EF4-FFF2-40B4-BE49-F238E27FC236}">
                <a16:creationId xmlns:a16="http://schemas.microsoft.com/office/drawing/2014/main" id="{F3BCA81E-8FB8-C969-A309-B097949C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2</a:t>
            </a:r>
          </a:p>
        </p:txBody>
      </p:sp>
      <p:pic>
        <p:nvPicPr>
          <p:cNvPr id="21" name="Picture 2" descr="C:\Users\TChikanaev\Desktop\1489676325.jpg"/>
          <p:cNvPicPr>
            <a:picLocks noChangeAspect="1" noChangeArrowheads="1"/>
          </p:cNvPicPr>
          <p:nvPr/>
        </p:nvPicPr>
        <p:blipFill>
          <a:blip r:embed="rId4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3651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59A8EDB0-E98E-74A2-760B-853FC1AD67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7719192"/>
              </p:ext>
            </p:extLst>
          </p:nvPr>
        </p:nvGraphicFramePr>
        <p:xfrm>
          <a:off x="733425" y="1311994"/>
          <a:ext cx="5495925" cy="3762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D21886BE-3DFE-8EFE-4D1C-319D394B67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775732"/>
              </p:ext>
            </p:extLst>
          </p:nvPr>
        </p:nvGraphicFramePr>
        <p:xfrm>
          <a:off x="6696075" y="1309595"/>
          <a:ext cx="4441824" cy="3762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1D376C5B-4415-9F24-D50C-3EADDD0F6096}"/>
              </a:ext>
            </a:extLst>
          </p:cNvPr>
          <p:cNvSpPr txBox="1">
            <a:spLocks/>
          </p:cNvSpPr>
          <p:nvPr/>
        </p:nvSpPr>
        <p:spPr>
          <a:xfrm>
            <a:off x="1876425" y="2569822"/>
            <a:ext cx="2981325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29 070 </a:t>
            </a:r>
          </a:p>
          <a:p>
            <a:pPr algn="ctr"/>
            <a:r>
              <a:rPr lang="ru-RU" sz="1800" dirty="0" err="1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млрд.тенге</a:t>
            </a:r>
            <a:endParaRPr lang="ru-RU" sz="1800" dirty="0">
              <a:solidFill>
                <a:srgbClr val="093965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183CA22-560F-B952-F8EB-C953A0FEDE35}"/>
              </a:ext>
            </a:extLst>
          </p:cNvPr>
          <p:cNvSpPr/>
          <p:nvPr/>
        </p:nvSpPr>
        <p:spPr>
          <a:xfrm>
            <a:off x="769127" y="43827"/>
            <a:ext cx="10943613" cy="620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>
                <a:ln w="0"/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ИСТОЧНИКИ ФИНАНСИРОВАНИЯ РАСХОДОВ РЕСПУБЛИКАНСКОГО БЮДЖЕТА 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78437CD2-2F49-DB55-7D71-C3BC21F55FB1}"/>
              </a:ext>
            </a:extLst>
          </p:cNvPr>
          <p:cNvSpPr txBox="1">
            <a:spLocks/>
          </p:cNvSpPr>
          <p:nvPr/>
        </p:nvSpPr>
        <p:spPr>
          <a:xfrm>
            <a:off x="7426324" y="2599703"/>
            <a:ext cx="2981325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25 069 </a:t>
            </a:r>
          </a:p>
          <a:p>
            <a:pPr algn="ctr"/>
            <a:r>
              <a:rPr lang="ru-RU" sz="1800" dirty="0" err="1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млрд.тенге</a:t>
            </a:r>
            <a:endParaRPr lang="ru-RU" sz="1800" dirty="0">
              <a:solidFill>
                <a:srgbClr val="093965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" name="Номер слайда 13">
            <a:extLst>
              <a:ext uri="{FF2B5EF4-FFF2-40B4-BE49-F238E27FC236}">
                <a16:creationId xmlns:a16="http://schemas.microsoft.com/office/drawing/2014/main" id="{9E482C2E-076C-3742-D14F-402CCA44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3</a:t>
            </a:r>
          </a:p>
        </p:txBody>
      </p:sp>
      <p:pic>
        <p:nvPicPr>
          <p:cNvPr id="10" name="Picture 2" descr="C:\Users\TChikanaev\Desktop\1489676325.jpg"/>
          <p:cNvPicPr>
            <a:picLocks noChangeAspect="1" noChangeArrowheads="1"/>
          </p:cNvPicPr>
          <p:nvPr/>
        </p:nvPicPr>
        <p:blipFill>
          <a:blip r:embed="rId5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4835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3"/>
          <p:cNvSpPr/>
          <p:nvPr/>
        </p:nvSpPr>
        <p:spPr>
          <a:xfrm>
            <a:off x="5755016" y="1026976"/>
            <a:ext cx="1714182" cy="977629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БАНКИ ВТОРОГО</a:t>
            </a:r>
          </a:p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УРОВНЯ </a:t>
            </a:r>
          </a:p>
          <a:p>
            <a:endParaRPr lang="ru-RU" altLang="ko-KR" sz="11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endParaRPr lang="ko-KR" altLang="en-US" sz="11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2F8AFE85-AB5F-6FA6-85D6-0F9596303CE9}"/>
              </a:ext>
            </a:extLst>
          </p:cNvPr>
          <p:cNvSpPr txBox="1">
            <a:spLocks/>
          </p:cNvSpPr>
          <p:nvPr/>
        </p:nvSpPr>
        <p:spPr>
          <a:xfrm>
            <a:off x="384410" y="1790"/>
            <a:ext cx="11573649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dirty="0"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ПЛАНИРУЕМЫЕ ИНСТРУМЕНТЫ ПО УПРАВЛЕНИЮ ЛИКВИДНОСТЬЮ НА ЕКС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5E47CC-4C75-D976-8AA8-337645841A0D}"/>
              </a:ext>
            </a:extLst>
          </p:cNvPr>
          <p:cNvSpPr txBox="1"/>
          <p:nvPr/>
        </p:nvSpPr>
        <p:spPr>
          <a:xfrm>
            <a:off x="2780208" y="3821567"/>
            <a:ext cx="2268265" cy="6848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ru-RU" sz="1200" dirty="0"/>
              <a:t>Размещение </a:t>
            </a:r>
            <a:r>
              <a:rPr lang="kk-KZ" sz="1200" dirty="0"/>
              <a:t>временно   свободных денег </a:t>
            </a:r>
            <a:r>
              <a:rPr lang="ru-RU" sz="1200" dirty="0"/>
              <a:t>на </a:t>
            </a:r>
          </a:p>
          <a:p>
            <a:r>
              <a:rPr lang="ru-RU" sz="1200" dirty="0"/>
              <a:t>депозитах НОП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0DD1641-5987-03DA-8A12-95138B41D0E4}"/>
              </a:ext>
            </a:extLst>
          </p:cNvPr>
          <p:cNvSpPr/>
          <p:nvPr/>
        </p:nvSpPr>
        <p:spPr>
          <a:xfrm>
            <a:off x="4711062" y="546386"/>
            <a:ext cx="1766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altLang="ko-KR" u="sng" dirty="0">
                <a:solidFill>
                  <a:srgbClr val="4DA29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Предложения</a:t>
            </a:r>
            <a:endParaRPr lang="ko-KR" altLang="en-US" u="sng" dirty="0">
              <a:solidFill>
                <a:srgbClr val="4DA291"/>
              </a:solidFill>
              <a:latin typeface="Roboto Condensed" panose="02000000000000000000" pitchFamily="2" charset="0"/>
            </a:endParaRPr>
          </a:p>
        </p:txBody>
      </p:sp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ADD00A8C-6752-7A0A-08B6-FC223DF7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4</a:t>
            </a:r>
          </a:p>
        </p:txBody>
      </p:sp>
      <p:sp>
        <p:nvSpPr>
          <p:cNvPr id="16" name="모서리가 둥근 직사각형 63"/>
          <p:cNvSpPr/>
          <p:nvPr/>
        </p:nvSpPr>
        <p:spPr>
          <a:xfrm>
            <a:off x="3766841" y="1026754"/>
            <a:ext cx="1560943" cy="978071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kk-KZ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ДЕПОЗИТЫ В</a:t>
            </a:r>
          </a:p>
          <a:p>
            <a:r>
              <a:rPr lang="kk-KZ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НБ РК</a:t>
            </a:r>
          </a:p>
          <a:p>
            <a:endParaRPr lang="kk-KZ" altLang="ko-KR" sz="1100" dirty="0">
              <a:solidFill>
                <a:schemeClr val="bg1"/>
              </a:solidFill>
              <a:latin typeface="Roboto Condensed" panose="02000000000000000000" pitchFamily="2" charset="0"/>
            </a:endParaRPr>
          </a:p>
          <a:p>
            <a:endParaRPr lang="ko-KR" altLang="en-US" sz="11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5E47CC-4C75-D976-8AA8-337645841A0D}"/>
              </a:ext>
            </a:extLst>
          </p:cNvPr>
          <p:cNvSpPr txBox="1"/>
          <p:nvPr/>
        </p:nvSpPr>
        <p:spPr>
          <a:xfrm>
            <a:off x="3717249" y="2005852"/>
            <a:ext cx="1865706" cy="4985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ru-RU" sz="1200" dirty="0"/>
              <a:t>Увеличение ставки вознаграждения до 6%</a:t>
            </a:r>
          </a:p>
        </p:txBody>
      </p:sp>
      <p:sp>
        <p:nvSpPr>
          <p:cNvPr id="19" name="모서리가 둥근 직사각형 63"/>
          <p:cNvSpPr/>
          <p:nvPr/>
        </p:nvSpPr>
        <p:spPr>
          <a:xfrm rot="10800000" flipV="1">
            <a:off x="2809178" y="2800737"/>
            <a:ext cx="1915327" cy="969571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just"/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ОРГАНИЗАЦИИ, </a:t>
            </a:r>
          </a:p>
          <a:p>
            <a:pPr algn="just"/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ОСУЩЕСТВЛЯЮЩИЕ</a:t>
            </a:r>
          </a:p>
          <a:p>
            <a:pPr algn="just"/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ОТДЕЛЬНЫЕ ВИДЫ </a:t>
            </a:r>
          </a:p>
          <a:p>
            <a:pPr algn="just"/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БАНКОВСКИХ ОПЕРАЦИЙ</a:t>
            </a:r>
            <a:endParaRPr lang="ko-KR" altLang="en-US" sz="11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5E47CC-4C75-D976-8AA8-337645841A0D}"/>
              </a:ext>
            </a:extLst>
          </p:cNvPr>
          <p:cNvSpPr txBox="1"/>
          <p:nvPr/>
        </p:nvSpPr>
        <p:spPr>
          <a:xfrm>
            <a:off x="5643915" y="1990674"/>
            <a:ext cx="2711195" cy="4985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ru-RU" sz="1200" dirty="0"/>
              <a:t>Размещение </a:t>
            </a:r>
            <a:r>
              <a:rPr lang="kk-KZ" sz="1200" dirty="0"/>
              <a:t>временно   свободных денег </a:t>
            </a:r>
            <a:r>
              <a:rPr lang="ru-RU" sz="1200" dirty="0"/>
              <a:t>на депозитах БВУ</a:t>
            </a:r>
          </a:p>
        </p:txBody>
      </p:sp>
      <p:sp>
        <p:nvSpPr>
          <p:cNvPr id="23" name="모서리가 둥근 직사각형 63"/>
          <p:cNvSpPr/>
          <p:nvPr/>
        </p:nvSpPr>
        <p:spPr>
          <a:xfrm>
            <a:off x="5150879" y="2800737"/>
            <a:ext cx="1672185" cy="977627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altLang="ko-K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ЕКС </a:t>
            </a:r>
          </a:p>
          <a:p>
            <a:endParaRPr lang="kk-KZ" altLang="ko-KR" sz="12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endParaRPr lang="ru-RU" altLang="ko-KR" sz="12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algn="ctr"/>
            <a:endParaRPr lang="ko-KR" altLang="en-US" sz="12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420228-D4B1-78BD-6E43-190D087F600C}"/>
              </a:ext>
            </a:extLst>
          </p:cNvPr>
          <p:cNvSpPr txBox="1"/>
          <p:nvPr/>
        </p:nvSpPr>
        <p:spPr>
          <a:xfrm>
            <a:off x="5020575" y="3811939"/>
            <a:ext cx="2142425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ru-RU" sz="1200" dirty="0"/>
              <a:t>Начисление вознаграждения на остаток денег на</a:t>
            </a:r>
          </a:p>
          <a:p>
            <a:r>
              <a:rPr lang="ru-RU" sz="1200" dirty="0"/>
              <a:t>ЕКС</a:t>
            </a:r>
            <a:r>
              <a:rPr lang="en-US" sz="1200" dirty="0"/>
              <a:t> c 0,25</a:t>
            </a:r>
            <a:r>
              <a:rPr lang="ru-RU" sz="1200" dirty="0"/>
              <a:t> %</a:t>
            </a:r>
            <a:r>
              <a:rPr lang="en-US" sz="1200" dirty="0"/>
              <a:t> </a:t>
            </a:r>
            <a:r>
              <a:rPr lang="kk-KZ" sz="1200" dirty="0"/>
              <a:t>до</a:t>
            </a:r>
            <a:r>
              <a:rPr lang="ru-RU" sz="1200" dirty="0"/>
              <a:t> 1%</a:t>
            </a:r>
            <a:endParaRPr lang="id-ID" sz="1200" dirty="0"/>
          </a:p>
        </p:txBody>
      </p:sp>
      <p:sp>
        <p:nvSpPr>
          <p:cNvPr id="21" name="모서리가 둥근 직사각형 63"/>
          <p:cNvSpPr/>
          <p:nvPr/>
        </p:nvSpPr>
        <p:spPr>
          <a:xfrm>
            <a:off x="7248218" y="2792682"/>
            <a:ext cx="1672185" cy="977627"/>
          </a:xfrm>
          <a:prstGeom prst="roundRect">
            <a:avLst>
              <a:gd name="adj" fmla="val 0"/>
            </a:avLst>
          </a:prstGeom>
          <a:solidFill>
            <a:srgbClr val="4DA291"/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kk-KZ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endParaRPr lang="ru-RU" altLang="ko-KR" sz="11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ДЕНЬГИ</a:t>
            </a:r>
          </a:p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ОСТАТКОВ </a:t>
            </a:r>
          </a:p>
          <a:p>
            <a:r>
              <a:rPr lang="ru-RU" altLang="ko-KR" sz="11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КСН НА ЕКС</a:t>
            </a:r>
          </a:p>
          <a:p>
            <a:endParaRPr lang="ru-RU" altLang="ko-KR" sz="12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algn="ctr"/>
            <a:endParaRPr lang="ko-KR" altLang="en-US" sz="1200" dirty="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9420228-D4B1-78BD-6E43-190D087F600C}"/>
              </a:ext>
            </a:extLst>
          </p:cNvPr>
          <p:cNvSpPr txBox="1"/>
          <p:nvPr/>
        </p:nvSpPr>
        <p:spPr>
          <a:xfrm>
            <a:off x="7248218" y="3778364"/>
            <a:ext cx="2421643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0">
              <a:lnSpc>
                <a:spcPct val="110000"/>
              </a:lnSpc>
              <a:buNone/>
              <a:defRPr sz="160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</a:lstStyle>
          <a:p>
            <a:r>
              <a:rPr lang="kk-KZ" sz="1200" dirty="0"/>
              <a:t>Привлечение денег с остатков КСН на ЕКС в РБ для покрытия кассового разрыва (1-2 дня)</a:t>
            </a:r>
            <a:endParaRPr lang="id-ID" sz="1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84408" y="4859806"/>
            <a:ext cx="4814125" cy="11695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altLang="ru-RU" sz="1400" b="1" cap="all" spc="75" dirty="0">
                <a:solidFill>
                  <a:schemeClr val="tx1"/>
                </a:solidFill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Действующий 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НПА</a:t>
            </a:r>
            <a:r>
              <a:rPr lang="ru-RU" altLang="ru-RU" sz="1400" b="1" cap="all" spc="75" dirty="0">
                <a:solidFill>
                  <a:schemeClr val="tx1"/>
                </a:solidFill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1400" b="1" cap="all" spc="75" dirty="0">
                <a:solidFill>
                  <a:srgbClr val="0070C0"/>
                </a:solidFill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>
                <a:solidFill>
                  <a:schemeClr val="tx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Концепция управления государственными финансами РК; бюджетный кодекс РК; Правила исполнения бюджета и его кассового обслуживания; Некоторые вопросы ЕБК РК; </a:t>
            </a:r>
          </a:p>
          <a:p>
            <a:pPr algn="just"/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08157" y="4839313"/>
            <a:ext cx="5281378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altLang="ru-RU" sz="1400" b="1" cap="all" spc="75" dirty="0">
                <a:latin typeface="Arial" panose="020B0604020202020204" pitchFamily="34" charset="0"/>
                <a:ea typeface="Open Sans Condensed" panose="020B0604020202020204" pitchFamily="34" charset="0"/>
                <a:cs typeface="Arial" panose="020B0604020202020204" pitchFamily="34" charset="0"/>
              </a:rPr>
              <a:t>На стадии разработки: </a:t>
            </a: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Порядок размещения в БВУ, Организации временно свободных бюджетных денег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Соглашение между  Агентством по регулированию и развития финансового рынка и МФ РК; Генеральное соглашение между  МФ РК , НБ РК и БВУ, Организациями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384410" y="4604862"/>
            <a:ext cx="11205125" cy="166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9" name="Picture 2" descr="C:\Users\TChikanaev\Desktop\1489676325.jpg"/>
          <p:cNvPicPr>
            <a:picLocks noChangeAspect="1" noChangeArrowheads="1"/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8453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97" y="1020109"/>
            <a:ext cx="2561916" cy="484946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507" y="1020110"/>
            <a:ext cx="3243599" cy="357866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01" y="1020109"/>
            <a:ext cx="2630429" cy="484946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636" y="1020110"/>
            <a:ext cx="2630428" cy="35786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D44F6C8-7643-B4E7-A8D1-2CD9F640CA53}"/>
              </a:ext>
            </a:extLst>
          </p:cNvPr>
          <p:cNvSpPr txBox="1"/>
          <p:nvPr/>
        </p:nvSpPr>
        <p:spPr>
          <a:xfrm>
            <a:off x="675122" y="27349"/>
            <a:ext cx="10813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ЦЕЛИ И ЗАДАЧИ НА ЭТАПАХ РЕАЛИЗАЦИИ РАЗМЕЩЕНИЯ ВРЕМЕННО СВОБОДНЫХ БЮДЖЕТНЫХ ДЕНЕГ  НА ДЕПОЗИТАХ БВУ, ОГАНИЗАЦИИ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997" y="1120304"/>
            <a:ext cx="2513555" cy="36471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Рассмотрение и согласование заявок Государственного Казначейства МФ РК по размещению временно свободных бюджетных денег на депозитах БВУ, Организаций.</a:t>
            </a:r>
          </a:p>
          <a:p>
            <a:pPr algn="just"/>
            <a:endParaRPr lang="ru-RU" sz="1100" dirty="0">
              <a:latin typeface="Roboto Condensed" panose="02000000000000000000" pitchFamily="2" charset="0"/>
              <a:ea typeface="Roboto Condensed" panose="02000000000000000000" pitchFamily="2" charset="0"/>
              <a:cs typeface="Times New Roman" pitchFamily="18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Утверждение и рассмотрение в ЗРК, сводного плана поступлений и финансирования по платежам по КБК 201604 «По депозитам ПРК и по операциям с финансовыми инструментами в БВУ и Организациях»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Утверждение и рассмотрение в ЗРК, сводного плана по поступлению и финансированию по платежам по расходам за комиссию по перечислению денежных средств в БВУ, Организации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1964" y="1020109"/>
            <a:ext cx="3139832" cy="51706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Прогноз ликвидности на ЕКС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Определение объема временно свободных бюджетных денег на ЕКС и сроков размещения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Согласование сформированных заявок с Министерством финансов на размещение временно свободных бюджетных денег на депозитах БВУ, Организациях.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Отправление письма в АРРФР на соответствие критериев БВУ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Изучение уведомления от АРРФР по БВУ отвечающих установленным требованиям и  определение БВУ, участников конкурса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Размещение объявления на ВЕБ сайте МФ РК о размещении временно свободных бюджетных денег с ЕКС в депозиты  с указанием, объема, срока размещения и начальной ставки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Уведомление НБ РК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Определение победителя, заключение генерального соглашения между Государственным казначейством, НБ РК, БВУ, Организациями по размещаемым депозитам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Направление в НБ РК информации сделки о размещении депозита в БВУ, Организации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Перечисление денег платежным поручением в БВУ, Организации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При необходимости имеет право на досрочный отзыв депозита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32702" y="1117498"/>
            <a:ext cx="2550338" cy="12772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Уведомление БВУ, Организаций  о размещении временно свободных бюджетных денег с ЕКС в депозиты  с указанием, объема, срока размещения и начальной ставки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6635" y="1120304"/>
            <a:ext cx="2630428" cy="36009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Заявка на участие в конкурсном отборе по размещению временно свободных бюджетных денег с указанием объема, срока и ставки в Государственном казначействе Размещение денег на депозит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Ежемесячное перечисление вознаграждений  от размещения денег в депозит в доход РБ на КБК 201604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После окончания срока депозита производит возврат всей суммы депозита в Государственное казначейство, начисленное вознаграждением в доход РБ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При досрочном отзыве депозита производит возврат всей суммы</a:t>
            </a:r>
          </a:p>
          <a:p>
            <a:pPr marL="171450" indent="-171450">
              <a:buFont typeface="Arial" pitchFamily="34" charset="0"/>
              <a:buChar char="•"/>
            </a:pPr>
            <a:endParaRPr lang="ru-RU" sz="700" dirty="0">
              <a:latin typeface="Roboto Condensed" panose="02000000000000000000" pitchFamily="2" charset="0"/>
              <a:ea typeface="Roboto Condensed" panose="02000000000000000000" pitchFamily="2" charset="0"/>
              <a:cs typeface="Times New Roman" pitchFamily="18" charset="0"/>
            </a:endParaRPr>
          </a:p>
        </p:txBody>
      </p:sp>
      <p:sp>
        <p:nvSpPr>
          <p:cNvPr id="12" name="모서리가 둥근 직사각형 63"/>
          <p:cNvSpPr/>
          <p:nvPr/>
        </p:nvSpPr>
        <p:spPr>
          <a:xfrm>
            <a:off x="306997" y="591583"/>
            <a:ext cx="2552842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Министерство финансов РК</a:t>
            </a:r>
          </a:p>
        </p:txBody>
      </p:sp>
      <p:sp>
        <p:nvSpPr>
          <p:cNvPr id="13" name="모서리가 둥근 직사각형 63"/>
          <p:cNvSpPr/>
          <p:nvPr/>
        </p:nvSpPr>
        <p:spPr>
          <a:xfrm>
            <a:off x="3051964" y="586249"/>
            <a:ext cx="3307157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Государственное Казначейство МФРК</a:t>
            </a:r>
          </a:p>
        </p:txBody>
      </p:sp>
      <p:sp>
        <p:nvSpPr>
          <p:cNvPr id="14" name="모서리가 둥근 직사각형 63"/>
          <p:cNvSpPr/>
          <p:nvPr/>
        </p:nvSpPr>
        <p:spPr>
          <a:xfrm>
            <a:off x="6532702" y="579492"/>
            <a:ext cx="2630428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Национальный Банк РК</a:t>
            </a:r>
          </a:p>
        </p:txBody>
      </p:sp>
      <p:sp>
        <p:nvSpPr>
          <p:cNvPr id="15" name="모서리가 둥근 직사각형 63"/>
          <p:cNvSpPr/>
          <p:nvPr/>
        </p:nvSpPr>
        <p:spPr>
          <a:xfrm>
            <a:off x="9276635" y="586249"/>
            <a:ext cx="2630428" cy="376014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400" dirty="0">
                <a:latin typeface="Roboto Condensed" panose="02000000000000000000" pitchFamily="2" charset="0"/>
                <a:ea typeface="Roboto Condensed" panose="02000000000000000000" pitchFamily="2" charset="0"/>
                <a:cs typeface="Times New Roman" pitchFamily="18" charset="0"/>
              </a:rPr>
              <a:t>БВУ, Организации</a:t>
            </a:r>
          </a:p>
        </p:txBody>
      </p:sp>
      <p:sp>
        <p:nvSpPr>
          <p:cNvPr id="16" name="Номер слайда 13">
            <a:extLst>
              <a:ext uri="{FF2B5EF4-FFF2-40B4-BE49-F238E27FC236}">
                <a16:creationId xmlns:a16="http://schemas.microsoft.com/office/drawing/2014/main" id="{9E482C2E-076C-3742-D14F-402CCA44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1743" y="6492875"/>
            <a:ext cx="2743200" cy="365125"/>
          </a:xfrm>
        </p:spPr>
        <p:txBody>
          <a:bodyPr/>
          <a:lstStyle/>
          <a:p>
            <a:r>
              <a:rPr lang="ru-RU" sz="1400" dirty="0">
                <a:solidFill>
                  <a:srgbClr val="5CBDDD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5</a:t>
            </a:r>
          </a:p>
        </p:txBody>
      </p:sp>
      <p:pic>
        <p:nvPicPr>
          <p:cNvPr id="21" name="Picture 2" descr="C:\Users\TChikanaev\Desktop\1489676325.jpg"/>
          <p:cNvPicPr>
            <a:picLocks noChangeAspect="1" noChangeArrowheads="1"/>
          </p:cNvPicPr>
          <p:nvPr/>
        </p:nvPicPr>
        <p:blipFill>
          <a:blip r:embed="rId4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60782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200" dirty="0">
                <a:ln w="0"/>
                <a:solidFill>
                  <a:srgbClr val="093965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rPr>
              <a:t>Вопросы</a:t>
            </a:r>
            <a:r>
              <a:rPr lang="kk-KZ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 какими трудностями  сталкивались при внедрении и реализации механизма 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по 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управлению ликвидностью?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Методы создания эффективной системы управления ликвидностью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Механизмы размещения временно свободных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бюджетных 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денег с ЕКС</a:t>
            </a:r>
          </a:p>
          <a:p>
            <a:pPr lvl="0" algn="just"/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Начисляется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ли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Центральным Банком вознаграждения на остаток денег на ЕКС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? Если да, то какой процент?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Каким образом осуществляется страхование или гарантирование депозитов  и денег, размещенных в различные финансовые инструменты?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Какие могут возникнуть риски и какие принимаются меры для </a:t>
            </a:r>
            <a:r>
              <a:rPr lang="ru-RU" sz="1800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избежани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я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этих рисков?</a:t>
            </a:r>
          </a:p>
          <a:p>
            <a:pPr lvl="0" algn="just"/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Какие вы видите дальнейшие перспективы развития управлением ликвидностью, и </a:t>
            </a:r>
            <a:r>
              <a:rPr lang="ru-RU" sz="1800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размещени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я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временно свободных </a:t>
            </a:r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бюджетных </a:t>
            </a:r>
            <a:r>
              <a:rPr lang="ru-RU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денег в различные финансовые инструменты? </a:t>
            </a:r>
            <a:endParaRPr lang="en-US" sz="18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lvl="0" algn="just"/>
            <a:r>
              <a:rPr lang="kk-KZ" sz="18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Имеется ли у вас автоматизация управления ликвидностью, в том числе использования искусственного интеллекта?</a:t>
            </a:r>
            <a:endParaRPr lang="ru-RU" sz="18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algn="just"/>
            <a:endParaRPr lang="ru-RU" sz="18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pic>
        <p:nvPicPr>
          <p:cNvPr id="4" name="Picture 2" descr="C:\Users\TChikanaev\Desktop\1489676325.jpg"/>
          <p:cNvPicPr>
            <a:picLocks noChangeAspect="1" noChangeArrowheads="1"/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 bwMode="auto">
          <a:xfrm>
            <a:off x="0" y="2"/>
            <a:ext cx="521293" cy="492447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91713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7748</TotalTime>
  <Words>826</Words>
  <Application>Microsoft Office PowerPoint</Application>
  <PresentationFormat>Widescreen</PresentationFormat>
  <Paragraphs>119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Roboto Black</vt:lpstr>
      <vt:lpstr>Roboto Condensed</vt:lpstr>
      <vt:lpstr>Roboto Condensed Light</vt:lpstr>
      <vt:lpstr>Roboto Condensed Medium</vt:lpstr>
      <vt:lpstr>Sylfaen</vt:lpstr>
      <vt:lpstr>Тема Office</vt:lpstr>
      <vt:lpstr>PowerPoint Presentation</vt:lpstr>
      <vt:lpstr>Остаток денежных средств на ЕКС на 01/11/2023 г.</vt:lpstr>
      <vt:lpstr>PowerPoint Presentation</vt:lpstr>
      <vt:lpstr>PowerPoint Presentation</vt:lpstr>
      <vt:lpstr>PowerPoint Presentation</vt:lpstr>
      <vt:lpstr>PowerPoint Presentation</vt:lpstr>
      <vt:lpstr>Вопросы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Данагуль Айтенова</dc:creator>
  <cp:lastModifiedBy>Tetiana Shalkivska</cp:lastModifiedBy>
  <cp:revision>226</cp:revision>
  <cp:lastPrinted>2023-11-16T10:58:52Z</cp:lastPrinted>
  <dcterms:created xsi:type="dcterms:W3CDTF">2023-09-06T08:43:56Z</dcterms:created>
  <dcterms:modified xsi:type="dcterms:W3CDTF">2023-11-20T12:36:24Z</dcterms:modified>
</cp:coreProperties>
</file>