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72" r:id="rId2"/>
    <p:sldMasterId id="2147483673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9144000" cy="5143500" type="screen16x9"/>
  <p:notesSz cx="6797675" cy="9928225"/>
  <p:defaultTextStyle>
    <a:defPPr>
      <a:defRPr lang="ru-RU" alt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28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857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2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714415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057297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400180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2743064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1109C"/>
    <a:srgbClr val="0000AC"/>
    <a:srgbClr val="CCECFF"/>
    <a:srgbClr val="183D5E"/>
    <a:srgbClr val="14314C"/>
    <a:srgbClr val="93192A"/>
    <a:srgbClr val="6C121F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52" autoAdjust="0"/>
    <p:restoredTop sz="94394" autoAdjust="0"/>
  </p:normalViewPr>
  <p:slideViewPr>
    <p:cSldViewPr snapToGrid="0">
      <p:cViewPr varScale="1">
        <p:scale>
          <a:sx n="77" d="100"/>
          <a:sy n="77" d="100"/>
        </p:scale>
        <p:origin x="13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F86A6-057B-644B-9497-E3A50AD73530}" type="doc">
      <dgm:prSet loTypeId="urn:microsoft.com/office/officeart/2005/8/layout/equation2#1" loCatId="" qsTypeId="urn:microsoft.com/office/officeart/2005/8/quickstyle/simple4" qsCatId="simple" csTypeId="urn:microsoft.com/office/officeart/2005/8/colors/accent1_2" csCatId="accent1" phldr="1"/>
      <dgm:spPr/>
    </dgm:pt>
    <dgm:pt modelId="{BF73AA30-B484-3646-8D17-5215D40ABFD5}">
      <dgm:prSet phldrT="[Text]"/>
      <dgm:spPr/>
      <dgm:t>
        <a:bodyPr numCol="1"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Sustav unutarnje kontrole</a:t>
          </a:r>
        </a:p>
      </dgm:t>
    </dgm:pt>
    <dgm:pt modelId="{D4629869-CECC-7A48-99C5-F6BEDAFC95BA}" type="parTrans" cxnId="{1DF68734-9AA3-0B47-AD3B-549482192995}">
      <dgm:prSet/>
      <dgm:spPr/>
      <dgm:t>
        <a:bodyPr numCol="1"/>
        <a:lstStyle/>
        <a:p>
          <a:endParaRPr lang="en-US"/>
        </a:p>
      </dgm:t>
    </dgm:pt>
    <dgm:pt modelId="{B20D09AF-64CE-FF47-998B-C3500B2CEA04}" type="sibTrans" cxnId="{1DF68734-9AA3-0B47-AD3B-549482192995}">
      <dgm:prSet/>
      <dgm:spPr/>
      <dgm:t>
        <a:bodyPr numCol="1"/>
        <a:lstStyle/>
        <a:p>
          <a:endParaRPr lang="en-US" dirty="0"/>
        </a:p>
      </dgm:t>
    </dgm:pt>
    <dgm:pt modelId="{13613189-954D-2B41-B911-30A0050E275E}">
      <dgm:prSet phldrT="[Text]"/>
      <dgm:spPr/>
      <dgm:t>
        <a:bodyPr numCol="1"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Sustav upravljanja rizicima</a:t>
          </a:r>
        </a:p>
      </dgm:t>
    </dgm:pt>
    <dgm:pt modelId="{DE3CE634-EE52-4F4C-B653-BD2CCA1F816C}" type="parTrans" cxnId="{51C0E879-8977-0140-AA55-BB9A51476797}">
      <dgm:prSet/>
      <dgm:spPr/>
      <dgm:t>
        <a:bodyPr numCol="1"/>
        <a:lstStyle/>
        <a:p>
          <a:endParaRPr lang="en-US"/>
        </a:p>
      </dgm:t>
    </dgm:pt>
    <dgm:pt modelId="{07BC8630-AECC-1A45-8B35-FB98D28303E4}" type="sibTrans" cxnId="{51C0E879-8977-0140-AA55-BB9A51476797}">
      <dgm:prSet/>
      <dgm:spPr/>
      <dgm:t>
        <a:bodyPr numCol="1"/>
        <a:lstStyle/>
        <a:p>
          <a:endParaRPr lang="en-US" dirty="0"/>
        </a:p>
      </dgm:t>
    </dgm:pt>
    <dgm:pt modelId="{1F1F99E7-3D3F-DA4E-B0A4-CEDA8A12F726}">
      <dgm:prSet phldrT="[Text]"/>
      <dgm:spPr/>
      <dgm:t>
        <a:bodyPr numCol="1"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Integrirani okvir za upravljanje</a:t>
          </a:r>
        </a:p>
      </dgm:t>
    </dgm:pt>
    <dgm:pt modelId="{D8BD5B56-DDE4-B748-8138-0E3C0B4B9726}" type="sibTrans" cxnId="{B49870F5-A3D5-774C-84A8-C20EE7AEB0A0}">
      <dgm:prSet/>
      <dgm:spPr/>
      <dgm:t>
        <a:bodyPr numCol="1"/>
        <a:lstStyle/>
        <a:p>
          <a:endParaRPr lang="en-US"/>
        </a:p>
      </dgm:t>
    </dgm:pt>
    <dgm:pt modelId="{717CB9AF-79C7-C146-8DAC-283CCF37FAC8}" type="parTrans" cxnId="{B49870F5-A3D5-774C-84A8-C20EE7AEB0A0}">
      <dgm:prSet/>
      <dgm:spPr/>
      <dgm:t>
        <a:bodyPr numCol="1"/>
        <a:lstStyle/>
        <a:p>
          <a:endParaRPr lang="en-US"/>
        </a:p>
      </dgm:t>
    </dgm:pt>
    <dgm:pt modelId="{F4616965-478B-9343-A4C3-612C60AD75AA}" type="pres">
      <dgm:prSet presAssocID="{D79F86A6-057B-644B-9497-E3A50AD73530}" presName="Name0" presStyleCnt="0">
        <dgm:presLayoutVars>
          <dgm:dir/>
          <dgm:resizeHandles val="exact"/>
        </dgm:presLayoutVars>
      </dgm:prSet>
      <dgm:spPr/>
    </dgm:pt>
    <dgm:pt modelId="{B7AF38DD-B245-7F43-B4DE-70DA77F87136}" type="pres">
      <dgm:prSet presAssocID="{D79F86A6-057B-644B-9497-E3A50AD73530}" presName="vNodes" presStyleCnt="0"/>
      <dgm:spPr/>
    </dgm:pt>
    <dgm:pt modelId="{B4326AC2-912F-3E48-8829-43D34B2E00C3}" type="pres">
      <dgm:prSet presAssocID="{BF73AA30-B484-3646-8D17-5215D40ABFD5}" presName="node" presStyleLbl="node1" presStyleIdx="0" presStyleCnt="3" custLinFactNeighborX="1380" custLinFactNeighborY="-1794">
        <dgm:presLayoutVars>
          <dgm:bulletEnabled val="1"/>
        </dgm:presLayoutVars>
      </dgm:prSet>
      <dgm:spPr/>
    </dgm:pt>
    <dgm:pt modelId="{B1D10F28-1CB0-AA49-B393-36B7D2DC58CD}" type="pres">
      <dgm:prSet presAssocID="{B20D09AF-64CE-FF47-998B-C3500B2CEA04}" presName="spacerT" presStyleCnt="0"/>
      <dgm:spPr/>
    </dgm:pt>
    <dgm:pt modelId="{C6415FFE-8830-464E-A53E-B0AD9455B35B}" type="pres">
      <dgm:prSet presAssocID="{B20D09AF-64CE-FF47-998B-C3500B2CEA04}" presName="sibTrans" presStyleLbl="sibTrans2D1" presStyleIdx="0" presStyleCnt="2"/>
      <dgm:spPr/>
    </dgm:pt>
    <dgm:pt modelId="{051316FD-28F3-0E41-8E83-98AF0E3AD6A8}" type="pres">
      <dgm:prSet presAssocID="{B20D09AF-64CE-FF47-998B-C3500B2CEA04}" presName="spacerB" presStyleCnt="0"/>
      <dgm:spPr/>
    </dgm:pt>
    <dgm:pt modelId="{BB2DE914-8876-7A4A-9661-78DD72FCF5DB}" type="pres">
      <dgm:prSet presAssocID="{13613189-954D-2B41-B911-30A0050E275E}" presName="node" presStyleLbl="node1" presStyleIdx="1" presStyleCnt="3" custLinFactNeighborX="-912">
        <dgm:presLayoutVars>
          <dgm:bulletEnabled val="1"/>
        </dgm:presLayoutVars>
      </dgm:prSet>
      <dgm:spPr/>
    </dgm:pt>
    <dgm:pt modelId="{01699FDC-127D-3A4B-A61C-804049A8C922}" type="pres">
      <dgm:prSet presAssocID="{D79F86A6-057B-644B-9497-E3A50AD73530}" presName="sibTransLast" presStyleLbl="sibTrans2D1" presStyleIdx="1" presStyleCnt="2"/>
      <dgm:spPr/>
    </dgm:pt>
    <dgm:pt modelId="{0FE1FFAD-1476-8B40-9CE2-BFB89A23AFFA}" type="pres">
      <dgm:prSet presAssocID="{D79F86A6-057B-644B-9497-E3A50AD73530}" presName="connectorText" presStyleLbl="sibTrans2D1" presStyleIdx="1" presStyleCnt="2"/>
      <dgm:spPr/>
    </dgm:pt>
    <dgm:pt modelId="{4CBF8C70-3F65-A849-9D7F-9E8C46351503}" type="pres">
      <dgm:prSet presAssocID="{D79F86A6-057B-644B-9497-E3A50AD73530}" presName="lastNode" presStyleLbl="node1" presStyleIdx="2" presStyleCnt="3" custLinFactNeighborX="-2050" custLinFactNeighborY="-277">
        <dgm:presLayoutVars>
          <dgm:bulletEnabled val="1"/>
        </dgm:presLayoutVars>
      </dgm:prSet>
      <dgm:spPr/>
    </dgm:pt>
  </dgm:ptLst>
  <dgm:cxnLst>
    <dgm:cxn modelId="{D8CC7F0A-905C-4702-AF49-4874CA3D1FF3}" type="presOf" srcId="{13613189-954D-2B41-B911-30A0050E275E}" destId="{BB2DE914-8876-7A4A-9661-78DD72FCF5DB}" srcOrd="0" destOrd="0" presId="urn:microsoft.com/office/officeart/2005/8/layout/equation2#1"/>
    <dgm:cxn modelId="{E804521B-AFDA-409D-B5A2-7757C6CC5103}" type="presOf" srcId="{D79F86A6-057B-644B-9497-E3A50AD73530}" destId="{F4616965-478B-9343-A4C3-612C60AD75AA}" srcOrd="0" destOrd="0" presId="urn:microsoft.com/office/officeart/2005/8/layout/equation2#1"/>
    <dgm:cxn modelId="{1207A931-5C1C-4C82-9F25-8F662269CE9A}" type="presOf" srcId="{07BC8630-AECC-1A45-8B35-FB98D28303E4}" destId="{0FE1FFAD-1476-8B40-9CE2-BFB89A23AFFA}" srcOrd="1" destOrd="0" presId="urn:microsoft.com/office/officeart/2005/8/layout/equation2#1"/>
    <dgm:cxn modelId="{1DF68734-9AA3-0B47-AD3B-549482192995}" srcId="{D79F86A6-057B-644B-9497-E3A50AD73530}" destId="{BF73AA30-B484-3646-8D17-5215D40ABFD5}" srcOrd="0" destOrd="0" parTransId="{D4629869-CECC-7A48-99C5-F6BEDAFC95BA}" sibTransId="{B20D09AF-64CE-FF47-998B-C3500B2CEA04}"/>
    <dgm:cxn modelId="{52EAD25E-46E1-4C24-9E27-01D4893A3C21}" type="presOf" srcId="{07BC8630-AECC-1A45-8B35-FB98D28303E4}" destId="{01699FDC-127D-3A4B-A61C-804049A8C922}" srcOrd="0" destOrd="0" presId="urn:microsoft.com/office/officeart/2005/8/layout/equation2#1"/>
    <dgm:cxn modelId="{51C0E879-8977-0140-AA55-BB9A51476797}" srcId="{D79F86A6-057B-644B-9497-E3A50AD73530}" destId="{13613189-954D-2B41-B911-30A0050E275E}" srcOrd="1" destOrd="0" parTransId="{DE3CE634-EE52-4F4C-B653-BD2CCA1F816C}" sibTransId="{07BC8630-AECC-1A45-8B35-FB98D28303E4}"/>
    <dgm:cxn modelId="{EA06FB87-53FB-47EC-91A9-EA307816465B}" type="presOf" srcId="{B20D09AF-64CE-FF47-998B-C3500B2CEA04}" destId="{C6415FFE-8830-464E-A53E-B0AD9455B35B}" srcOrd="0" destOrd="0" presId="urn:microsoft.com/office/officeart/2005/8/layout/equation2#1"/>
    <dgm:cxn modelId="{7FFBA9A8-D69F-4799-A976-64B86F9A895C}" type="presOf" srcId="{BF73AA30-B484-3646-8D17-5215D40ABFD5}" destId="{B4326AC2-912F-3E48-8829-43D34B2E00C3}" srcOrd="0" destOrd="0" presId="urn:microsoft.com/office/officeart/2005/8/layout/equation2#1"/>
    <dgm:cxn modelId="{3F6D0FE5-5188-46CD-BF47-CF639BEE6191}" type="presOf" srcId="{1F1F99E7-3D3F-DA4E-B0A4-CEDA8A12F726}" destId="{4CBF8C70-3F65-A849-9D7F-9E8C46351503}" srcOrd="0" destOrd="0" presId="urn:microsoft.com/office/officeart/2005/8/layout/equation2#1"/>
    <dgm:cxn modelId="{B49870F5-A3D5-774C-84A8-C20EE7AEB0A0}" srcId="{D79F86A6-057B-644B-9497-E3A50AD73530}" destId="{1F1F99E7-3D3F-DA4E-B0A4-CEDA8A12F726}" srcOrd="2" destOrd="0" parTransId="{717CB9AF-79C7-C146-8DAC-283CCF37FAC8}" sibTransId="{D8BD5B56-DDE4-B748-8138-0E3C0B4B9726}"/>
    <dgm:cxn modelId="{01D90C80-B9FC-45FA-BDF1-175CC32AF9C0}" type="presParOf" srcId="{F4616965-478B-9343-A4C3-612C60AD75AA}" destId="{B7AF38DD-B245-7F43-B4DE-70DA77F87136}" srcOrd="0" destOrd="0" presId="urn:microsoft.com/office/officeart/2005/8/layout/equation2#1"/>
    <dgm:cxn modelId="{45BB2C72-A2F2-4A00-B706-D5EAA12AA54E}" type="presParOf" srcId="{B7AF38DD-B245-7F43-B4DE-70DA77F87136}" destId="{B4326AC2-912F-3E48-8829-43D34B2E00C3}" srcOrd="0" destOrd="0" presId="urn:microsoft.com/office/officeart/2005/8/layout/equation2#1"/>
    <dgm:cxn modelId="{FCE1DF48-E831-4DB9-B904-9C9F693B158C}" type="presParOf" srcId="{B7AF38DD-B245-7F43-B4DE-70DA77F87136}" destId="{B1D10F28-1CB0-AA49-B393-36B7D2DC58CD}" srcOrd="1" destOrd="0" presId="urn:microsoft.com/office/officeart/2005/8/layout/equation2#1"/>
    <dgm:cxn modelId="{44A5488C-0BEE-423A-8073-67D2C279BAF7}" type="presParOf" srcId="{B7AF38DD-B245-7F43-B4DE-70DA77F87136}" destId="{C6415FFE-8830-464E-A53E-B0AD9455B35B}" srcOrd="2" destOrd="0" presId="urn:microsoft.com/office/officeart/2005/8/layout/equation2#1"/>
    <dgm:cxn modelId="{201A64C5-8110-492B-8AD4-E48D3C1275BF}" type="presParOf" srcId="{B7AF38DD-B245-7F43-B4DE-70DA77F87136}" destId="{051316FD-28F3-0E41-8E83-98AF0E3AD6A8}" srcOrd="3" destOrd="0" presId="urn:microsoft.com/office/officeart/2005/8/layout/equation2#1"/>
    <dgm:cxn modelId="{E1191741-5E60-455E-BF15-51162075AE58}" type="presParOf" srcId="{B7AF38DD-B245-7F43-B4DE-70DA77F87136}" destId="{BB2DE914-8876-7A4A-9661-78DD72FCF5DB}" srcOrd="4" destOrd="0" presId="urn:microsoft.com/office/officeart/2005/8/layout/equation2#1"/>
    <dgm:cxn modelId="{911CDD65-3FFC-4B1F-AA37-A84326C25F1B}" type="presParOf" srcId="{F4616965-478B-9343-A4C3-612C60AD75AA}" destId="{01699FDC-127D-3A4B-A61C-804049A8C922}" srcOrd="1" destOrd="0" presId="urn:microsoft.com/office/officeart/2005/8/layout/equation2#1"/>
    <dgm:cxn modelId="{F54CC648-F475-4509-9313-A683894360D3}" type="presParOf" srcId="{01699FDC-127D-3A4B-A61C-804049A8C922}" destId="{0FE1FFAD-1476-8B40-9CE2-BFB89A23AFFA}" srcOrd="0" destOrd="0" presId="urn:microsoft.com/office/officeart/2005/8/layout/equation2#1"/>
    <dgm:cxn modelId="{A0FFB59C-43FF-4DC3-A08F-AADC61018C5A}" type="presParOf" srcId="{F4616965-478B-9343-A4C3-612C60AD75AA}" destId="{4CBF8C70-3F65-A849-9D7F-9E8C46351503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72132-862C-4E4B-B3F4-2604A313DBB2}" type="doc">
      <dgm:prSet loTypeId="urn:microsoft.com/office/officeart/2008/layout/VerticalCurvedList#1" loCatId="list" qsTypeId="urn:microsoft.com/office/officeart/2005/8/quickstyle/simple1" qsCatId="simple" csTypeId="urn:microsoft.com/office/officeart/2005/8/colors/accent1_2" csCatId="accent1" phldr="1"/>
      <dgm:spPr/>
      <dgm:t>
        <a:bodyPr numCol="1"/>
        <a:lstStyle/>
        <a:p>
          <a:endParaRPr lang="ru-RU" altLang="ru-RU"/>
        </a:p>
      </dgm:t>
    </dgm:pt>
    <dgm:pt modelId="{E8635FF1-838A-4023-AB80-83CF7B5D4A55}">
      <dgm:prSet phldrT="[Текст]" custT="1"/>
      <dgm:spPr/>
      <dgm:t>
        <a:bodyPr numCol="1"/>
        <a:lstStyle/>
        <a:p>
          <a:r>
            <a:rPr lang="hr-H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FAZA: </a:t>
          </a:r>
          <a:r>
            <a:rPr lang="hr-H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Prikupljanje informacija (kontinuirana kontrola, kontrola usklađenosti, kontrola odjela, praćenje i analiza financijskih dokumenata)</a:t>
          </a:r>
          <a:r>
            <a:rPr lang="hr-HR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C219725-0404-4AE6-B16F-A12023C8AF6B}" type="parTrans" cxnId="{7C53F3AA-313D-45DB-9D15-957602B37C79}">
      <dgm:prSet/>
      <dgm:spPr/>
      <dgm:t>
        <a:bodyPr numCol="1"/>
        <a:lstStyle/>
        <a:p>
          <a:endParaRPr lang="ru-RU" altLang="ru-RU"/>
        </a:p>
      </dgm:t>
    </dgm:pt>
    <dgm:pt modelId="{73ECE874-9183-431E-99B9-70843798CEBF}" type="sibTrans" cxnId="{7C53F3AA-313D-45DB-9D15-957602B37C79}">
      <dgm:prSet/>
      <dgm:spPr/>
      <dgm:t>
        <a:bodyPr numCol="1"/>
        <a:lstStyle/>
        <a:p>
          <a:endParaRPr lang="ru-RU" altLang="ru-RU"/>
        </a:p>
      </dgm:t>
    </dgm:pt>
    <dgm:pt modelId="{B77C2450-7EED-4C90-9CAD-7C6E840499C9}">
      <dgm:prSet phldrT="[Текст]" custT="1"/>
      <dgm:spPr/>
      <dgm:t>
        <a:bodyPr numCol="1"/>
        <a:lstStyle/>
        <a:p>
          <a:r>
            <a:rPr lang="hr-HR" sz="1800" b="1">
              <a:latin typeface="Times New Roman" panose="02020603050405020304" pitchFamily="18" charset="0"/>
              <a:cs typeface="Times New Roman" panose="02020603050405020304" pitchFamily="18" charset="0"/>
            </a:rPr>
            <a:t>2. FAZA: Utvrđivanje rizika</a:t>
          </a:r>
        </a:p>
      </dgm:t>
    </dgm:pt>
    <dgm:pt modelId="{2FD5BA98-3FF0-402E-82B4-EE1270EB7869}" type="parTrans" cxnId="{3102CA55-5557-4C37-BF24-95E98B828AE0}">
      <dgm:prSet/>
      <dgm:spPr/>
      <dgm:t>
        <a:bodyPr numCol="1"/>
        <a:lstStyle/>
        <a:p>
          <a:endParaRPr lang="ru-RU" altLang="ru-RU"/>
        </a:p>
      </dgm:t>
    </dgm:pt>
    <dgm:pt modelId="{3BB5A12B-F7F9-4FC3-99CF-128AAF314DFE}" type="sibTrans" cxnId="{3102CA55-5557-4C37-BF24-95E98B828AE0}">
      <dgm:prSet/>
      <dgm:spPr/>
      <dgm:t>
        <a:bodyPr numCol="1"/>
        <a:lstStyle/>
        <a:p>
          <a:endParaRPr lang="ru-RU" altLang="ru-RU"/>
        </a:p>
      </dgm:t>
    </dgm:pt>
    <dgm:pt modelId="{D7F6DACD-D079-4A31-AB3D-F6D7E18398B3}">
      <dgm:prSet phldrT="[Текст]" custT="1"/>
      <dgm:spPr/>
      <dgm:t>
        <a:bodyPr numCol="1"/>
        <a:lstStyle/>
        <a:p>
          <a:r>
            <a:rPr lang="hr-HR" sz="1800" b="1">
              <a:latin typeface="Times New Roman" panose="02020603050405020304" pitchFamily="18" charset="0"/>
              <a:cs typeface="Times New Roman" panose="02020603050405020304" pitchFamily="18" charset="0"/>
            </a:rPr>
            <a:t>3. FAZA: Procjena rizika </a:t>
          </a:r>
        </a:p>
      </dgm:t>
    </dgm:pt>
    <dgm:pt modelId="{184931CD-C7A3-4881-96F8-DC35435F1C5C}" type="parTrans" cxnId="{62EB94F0-0711-428D-B8EE-FF75636E2122}">
      <dgm:prSet/>
      <dgm:spPr/>
      <dgm:t>
        <a:bodyPr numCol="1"/>
        <a:lstStyle/>
        <a:p>
          <a:endParaRPr lang="ru-RU" altLang="ru-RU"/>
        </a:p>
      </dgm:t>
    </dgm:pt>
    <dgm:pt modelId="{4D2794BC-1189-42A9-8C2E-FED37D62C148}" type="sibTrans" cxnId="{62EB94F0-0711-428D-B8EE-FF75636E2122}">
      <dgm:prSet/>
      <dgm:spPr/>
      <dgm:t>
        <a:bodyPr numCol="1"/>
        <a:lstStyle/>
        <a:p>
          <a:endParaRPr lang="ru-RU" altLang="ru-RU"/>
        </a:p>
      </dgm:t>
    </dgm:pt>
    <dgm:pt modelId="{B46BA24A-2431-4B14-9FEC-577751434FFC}">
      <dgm:prSet phldrT="[Текст]" custT="1"/>
      <dgm:spPr/>
      <dgm:t>
        <a:bodyPr numCol="1"/>
        <a:lstStyle/>
        <a:p>
          <a:r>
            <a:rPr lang="hr-HR" sz="1800" b="1">
              <a:latin typeface="Times New Roman" panose="02020603050405020304" pitchFamily="18" charset="0"/>
              <a:cs typeface="Times New Roman" panose="02020603050405020304" pitchFamily="18" charset="0"/>
            </a:rPr>
            <a:t>5. FAZA: Monitoring rizika </a:t>
          </a:r>
        </a:p>
      </dgm:t>
    </dgm:pt>
    <dgm:pt modelId="{A7024B3A-84B4-4C09-AE5E-5A621E049E01}" type="parTrans" cxnId="{41A96621-0997-4D08-968D-6E541B027C55}">
      <dgm:prSet/>
      <dgm:spPr/>
      <dgm:t>
        <a:bodyPr numCol="1"/>
        <a:lstStyle/>
        <a:p>
          <a:endParaRPr lang="ru-RU" altLang="ru-RU"/>
        </a:p>
      </dgm:t>
    </dgm:pt>
    <dgm:pt modelId="{0B561FCB-54EE-4BAC-8E5F-2C655F69186A}" type="sibTrans" cxnId="{41A96621-0997-4D08-968D-6E541B027C55}">
      <dgm:prSet/>
      <dgm:spPr/>
      <dgm:t>
        <a:bodyPr numCol="1"/>
        <a:lstStyle/>
        <a:p>
          <a:endParaRPr lang="ru-RU" altLang="ru-RU"/>
        </a:p>
      </dgm:t>
    </dgm:pt>
    <dgm:pt modelId="{FFF614DE-4176-4292-A46F-4D8408F96155}">
      <dgm:prSet custT="1"/>
      <dgm:spPr/>
      <dgm:t>
        <a:bodyPr numCol="1"/>
        <a:lstStyle/>
        <a:p>
          <a:r>
            <a:rPr lang="hr-HR" sz="1800" b="1">
              <a:latin typeface="Times New Roman" panose="02020603050405020304" pitchFamily="18" charset="0"/>
              <a:cs typeface="Times New Roman" panose="02020603050405020304" pitchFamily="18" charset="0"/>
            </a:rPr>
            <a:t>4. FAZA: Mjere odgovora</a:t>
          </a:r>
        </a:p>
      </dgm:t>
    </dgm:pt>
    <dgm:pt modelId="{5FF32BA0-6EA3-4C47-988F-F0E19BF4A3D9}" type="parTrans" cxnId="{0227014B-45CD-4CB2-BB37-3834BDF8E770}">
      <dgm:prSet/>
      <dgm:spPr/>
      <dgm:t>
        <a:bodyPr numCol="1"/>
        <a:lstStyle/>
        <a:p>
          <a:endParaRPr lang="ru-RU" altLang="ru-RU"/>
        </a:p>
      </dgm:t>
    </dgm:pt>
    <dgm:pt modelId="{AF0A7248-48B0-4269-9F94-85ACD11858BF}" type="sibTrans" cxnId="{0227014B-45CD-4CB2-BB37-3834BDF8E770}">
      <dgm:prSet/>
      <dgm:spPr/>
      <dgm:t>
        <a:bodyPr numCol="1"/>
        <a:lstStyle/>
        <a:p>
          <a:endParaRPr lang="ru-RU" altLang="ru-RU"/>
        </a:p>
      </dgm:t>
    </dgm:pt>
    <dgm:pt modelId="{0646B3BD-8450-414F-8849-A384C000B5EA}" type="pres">
      <dgm:prSet presAssocID="{38872132-862C-4E4B-B3F4-2604A313DBB2}" presName="Name0" presStyleCnt="0">
        <dgm:presLayoutVars>
          <dgm:chMax val="7"/>
          <dgm:chPref val="7"/>
          <dgm:dir/>
        </dgm:presLayoutVars>
      </dgm:prSet>
      <dgm:spPr/>
    </dgm:pt>
    <dgm:pt modelId="{EFDB70C9-FDE6-433F-B412-E6F234C1FFF5}" type="pres">
      <dgm:prSet presAssocID="{38872132-862C-4E4B-B3F4-2604A313DBB2}" presName="Name1" presStyleCnt="0"/>
      <dgm:spPr/>
    </dgm:pt>
    <dgm:pt modelId="{C3A922DF-5887-4019-B905-6E97245CCA2C}" type="pres">
      <dgm:prSet presAssocID="{38872132-862C-4E4B-B3F4-2604A313DBB2}" presName="cycle" presStyleCnt="0"/>
      <dgm:spPr/>
    </dgm:pt>
    <dgm:pt modelId="{D81F78AD-03CE-47A6-8AE8-D43DED3D32AE}" type="pres">
      <dgm:prSet presAssocID="{38872132-862C-4E4B-B3F4-2604A313DBB2}" presName="srcNode" presStyleLbl="node1" presStyleIdx="0" presStyleCnt="5"/>
      <dgm:spPr/>
    </dgm:pt>
    <dgm:pt modelId="{927DAE86-7E39-4208-BDCE-BE06CB7CDC2F}" type="pres">
      <dgm:prSet presAssocID="{38872132-862C-4E4B-B3F4-2604A313DBB2}" presName="conn" presStyleLbl="parChTrans1D2" presStyleIdx="0" presStyleCnt="1"/>
      <dgm:spPr/>
    </dgm:pt>
    <dgm:pt modelId="{B3893268-65B6-4BF4-8266-36E0E452DDAA}" type="pres">
      <dgm:prSet presAssocID="{38872132-862C-4E4B-B3F4-2604A313DBB2}" presName="extraNode" presStyleLbl="node1" presStyleIdx="0" presStyleCnt="5"/>
      <dgm:spPr/>
    </dgm:pt>
    <dgm:pt modelId="{B1DFEA77-E799-46A0-824E-393ED7F52921}" type="pres">
      <dgm:prSet presAssocID="{38872132-862C-4E4B-B3F4-2604A313DBB2}" presName="dstNode" presStyleLbl="node1" presStyleIdx="0" presStyleCnt="5"/>
      <dgm:spPr/>
    </dgm:pt>
    <dgm:pt modelId="{6934B5E3-51A1-42AA-8B94-B513B08D336E}" type="pres">
      <dgm:prSet presAssocID="{E8635FF1-838A-4023-AB80-83CF7B5D4A55}" presName="text_1" presStyleLbl="node1" presStyleIdx="0" presStyleCnt="5">
        <dgm:presLayoutVars>
          <dgm:bulletEnabled val="1"/>
        </dgm:presLayoutVars>
      </dgm:prSet>
      <dgm:spPr/>
    </dgm:pt>
    <dgm:pt modelId="{F322E66E-B985-45D6-90F0-6CC5D42DE0AA}" type="pres">
      <dgm:prSet presAssocID="{E8635FF1-838A-4023-AB80-83CF7B5D4A55}" presName="accent_1" presStyleCnt="0"/>
      <dgm:spPr/>
    </dgm:pt>
    <dgm:pt modelId="{887FED81-5EFB-42A5-B6A7-9B430A1D21EC}" type="pres">
      <dgm:prSet presAssocID="{E8635FF1-838A-4023-AB80-83CF7B5D4A55}" presName="accentRepeatNode" presStyleLbl="solidFgAcc1" presStyleIdx="0" presStyleCnt="5"/>
      <dgm:spPr/>
    </dgm:pt>
    <dgm:pt modelId="{8E3D1CE4-CCD7-4845-AE03-FBAE07290B33}" type="pres">
      <dgm:prSet presAssocID="{B77C2450-7EED-4C90-9CAD-7C6E840499C9}" presName="text_2" presStyleLbl="node1" presStyleIdx="1" presStyleCnt="5">
        <dgm:presLayoutVars>
          <dgm:bulletEnabled val="1"/>
        </dgm:presLayoutVars>
      </dgm:prSet>
      <dgm:spPr/>
    </dgm:pt>
    <dgm:pt modelId="{B7ADE7C2-E1F0-49CF-9F6B-0067764575B4}" type="pres">
      <dgm:prSet presAssocID="{B77C2450-7EED-4C90-9CAD-7C6E840499C9}" presName="accent_2" presStyleCnt="0"/>
      <dgm:spPr/>
    </dgm:pt>
    <dgm:pt modelId="{8E9793DA-A605-4706-814F-9045717F8029}" type="pres">
      <dgm:prSet presAssocID="{B77C2450-7EED-4C90-9CAD-7C6E840499C9}" presName="accentRepeatNode" presStyleLbl="solidFgAcc1" presStyleIdx="1" presStyleCnt="5"/>
      <dgm:spPr/>
    </dgm:pt>
    <dgm:pt modelId="{C3652643-8701-46BF-A543-F6A0BFCB73B3}" type="pres">
      <dgm:prSet presAssocID="{D7F6DACD-D079-4A31-AB3D-F6D7E18398B3}" presName="text_3" presStyleLbl="node1" presStyleIdx="2" presStyleCnt="5">
        <dgm:presLayoutVars>
          <dgm:bulletEnabled val="1"/>
        </dgm:presLayoutVars>
      </dgm:prSet>
      <dgm:spPr/>
    </dgm:pt>
    <dgm:pt modelId="{F14FB154-974A-4228-8BF0-E88F55A9A088}" type="pres">
      <dgm:prSet presAssocID="{D7F6DACD-D079-4A31-AB3D-F6D7E18398B3}" presName="accent_3" presStyleCnt="0"/>
      <dgm:spPr/>
    </dgm:pt>
    <dgm:pt modelId="{C5AECDF1-B71F-477F-931C-908AB264F81A}" type="pres">
      <dgm:prSet presAssocID="{D7F6DACD-D079-4A31-AB3D-F6D7E18398B3}" presName="accentRepeatNode" presStyleLbl="solidFgAcc1" presStyleIdx="2" presStyleCnt="5"/>
      <dgm:spPr/>
    </dgm:pt>
    <dgm:pt modelId="{07ED56F2-1D73-49A2-896E-672ECD8512C6}" type="pres">
      <dgm:prSet presAssocID="{FFF614DE-4176-4292-A46F-4D8408F96155}" presName="text_4" presStyleLbl="node1" presStyleIdx="3" presStyleCnt="5">
        <dgm:presLayoutVars>
          <dgm:bulletEnabled val="1"/>
        </dgm:presLayoutVars>
      </dgm:prSet>
      <dgm:spPr/>
    </dgm:pt>
    <dgm:pt modelId="{13A4D193-C302-4092-956B-0EA2FC60999D}" type="pres">
      <dgm:prSet presAssocID="{FFF614DE-4176-4292-A46F-4D8408F96155}" presName="accent_4" presStyleCnt="0"/>
      <dgm:spPr/>
    </dgm:pt>
    <dgm:pt modelId="{DB9A6A8C-875A-4285-BD0E-45048FFE7028}" type="pres">
      <dgm:prSet presAssocID="{FFF614DE-4176-4292-A46F-4D8408F96155}" presName="accentRepeatNode" presStyleLbl="solidFgAcc1" presStyleIdx="3" presStyleCnt="5"/>
      <dgm:spPr/>
    </dgm:pt>
    <dgm:pt modelId="{A00A39A6-2BAA-48A0-BE61-B068F52133DC}" type="pres">
      <dgm:prSet presAssocID="{B46BA24A-2431-4B14-9FEC-577751434FFC}" presName="text_5" presStyleLbl="node1" presStyleIdx="4" presStyleCnt="5">
        <dgm:presLayoutVars>
          <dgm:bulletEnabled val="1"/>
        </dgm:presLayoutVars>
      </dgm:prSet>
      <dgm:spPr/>
    </dgm:pt>
    <dgm:pt modelId="{10655BF8-0480-4E52-9BBC-5BFFA4796FA1}" type="pres">
      <dgm:prSet presAssocID="{B46BA24A-2431-4B14-9FEC-577751434FFC}" presName="accent_5" presStyleCnt="0"/>
      <dgm:spPr/>
    </dgm:pt>
    <dgm:pt modelId="{38E77E7E-3DF4-41C1-9C5B-D25577F91B96}" type="pres">
      <dgm:prSet presAssocID="{B46BA24A-2431-4B14-9FEC-577751434FFC}" presName="accentRepeatNode" presStyleLbl="solidFgAcc1" presStyleIdx="4" presStyleCnt="5"/>
      <dgm:spPr/>
    </dgm:pt>
  </dgm:ptLst>
  <dgm:cxnLst>
    <dgm:cxn modelId="{41A96621-0997-4D08-968D-6E541B027C55}" srcId="{38872132-862C-4E4B-B3F4-2604A313DBB2}" destId="{B46BA24A-2431-4B14-9FEC-577751434FFC}" srcOrd="4" destOrd="0" parTransId="{A7024B3A-84B4-4C09-AE5E-5A621E049E01}" sibTransId="{0B561FCB-54EE-4BAC-8E5F-2C655F69186A}"/>
    <dgm:cxn modelId="{0227014B-45CD-4CB2-BB37-3834BDF8E770}" srcId="{38872132-862C-4E4B-B3F4-2604A313DBB2}" destId="{FFF614DE-4176-4292-A46F-4D8408F96155}" srcOrd="3" destOrd="0" parTransId="{5FF32BA0-6EA3-4C47-988F-F0E19BF4A3D9}" sibTransId="{AF0A7248-48B0-4269-9F94-85ACD11858BF}"/>
    <dgm:cxn modelId="{3102CA55-5557-4C37-BF24-95E98B828AE0}" srcId="{38872132-862C-4E4B-B3F4-2604A313DBB2}" destId="{B77C2450-7EED-4C90-9CAD-7C6E840499C9}" srcOrd="1" destOrd="0" parTransId="{2FD5BA98-3FF0-402E-82B4-EE1270EB7869}" sibTransId="{3BB5A12B-F7F9-4FC3-99CF-128AAF314DFE}"/>
    <dgm:cxn modelId="{2DBE1280-7283-4C21-B8D7-28A3CB820499}" type="presOf" srcId="{FFF614DE-4176-4292-A46F-4D8408F96155}" destId="{07ED56F2-1D73-49A2-896E-672ECD8512C6}" srcOrd="0" destOrd="0" presId="urn:microsoft.com/office/officeart/2008/layout/VerticalCurvedList#1"/>
    <dgm:cxn modelId="{21A0A889-FA22-43B7-A8CD-B56894E91F8D}" type="presOf" srcId="{D7F6DACD-D079-4A31-AB3D-F6D7E18398B3}" destId="{C3652643-8701-46BF-A543-F6A0BFCB73B3}" srcOrd="0" destOrd="0" presId="urn:microsoft.com/office/officeart/2008/layout/VerticalCurvedList#1"/>
    <dgm:cxn modelId="{9A59E58B-985C-4140-98BF-49BCD1F4D767}" type="presOf" srcId="{38872132-862C-4E4B-B3F4-2604A313DBB2}" destId="{0646B3BD-8450-414F-8849-A384C000B5EA}" srcOrd="0" destOrd="0" presId="urn:microsoft.com/office/officeart/2008/layout/VerticalCurvedList#1"/>
    <dgm:cxn modelId="{A8E96598-48B0-480B-9647-D1D4C40C049D}" type="presOf" srcId="{73ECE874-9183-431E-99B9-70843798CEBF}" destId="{927DAE86-7E39-4208-BDCE-BE06CB7CDC2F}" srcOrd="0" destOrd="0" presId="urn:microsoft.com/office/officeart/2008/layout/VerticalCurvedList#1"/>
    <dgm:cxn modelId="{7C53F3AA-313D-45DB-9D15-957602B37C79}" srcId="{38872132-862C-4E4B-B3F4-2604A313DBB2}" destId="{E8635FF1-838A-4023-AB80-83CF7B5D4A55}" srcOrd="0" destOrd="0" parTransId="{5C219725-0404-4AE6-B16F-A12023C8AF6B}" sibTransId="{73ECE874-9183-431E-99B9-70843798CEBF}"/>
    <dgm:cxn modelId="{1BA35CDD-BB80-4CCA-949E-266CE74292D1}" type="presOf" srcId="{B77C2450-7EED-4C90-9CAD-7C6E840499C9}" destId="{8E3D1CE4-CCD7-4845-AE03-FBAE07290B33}" srcOrd="0" destOrd="0" presId="urn:microsoft.com/office/officeart/2008/layout/VerticalCurvedList#1"/>
    <dgm:cxn modelId="{425796E4-5D98-4A0B-AE5D-5220C2CD5799}" type="presOf" srcId="{E8635FF1-838A-4023-AB80-83CF7B5D4A55}" destId="{6934B5E3-51A1-42AA-8B94-B513B08D336E}" srcOrd="0" destOrd="0" presId="urn:microsoft.com/office/officeart/2008/layout/VerticalCurvedList#1"/>
    <dgm:cxn modelId="{69377BEA-90C6-49D9-B4B2-A0500BCFC66F}" type="presOf" srcId="{B46BA24A-2431-4B14-9FEC-577751434FFC}" destId="{A00A39A6-2BAA-48A0-BE61-B068F52133DC}" srcOrd="0" destOrd="0" presId="urn:microsoft.com/office/officeart/2008/layout/VerticalCurvedList#1"/>
    <dgm:cxn modelId="{62EB94F0-0711-428D-B8EE-FF75636E2122}" srcId="{38872132-862C-4E4B-B3F4-2604A313DBB2}" destId="{D7F6DACD-D079-4A31-AB3D-F6D7E18398B3}" srcOrd="2" destOrd="0" parTransId="{184931CD-C7A3-4881-96F8-DC35435F1C5C}" sibTransId="{4D2794BC-1189-42A9-8C2E-FED37D62C148}"/>
    <dgm:cxn modelId="{5FC076D5-B512-40C5-A654-71EF59865036}" type="presParOf" srcId="{0646B3BD-8450-414F-8849-A384C000B5EA}" destId="{EFDB70C9-FDE6-433F-B412-E6F234C1FFF5}" srcOrd="0" destOrd="0" presId="urn:microsoft.com/office/officeart/2008/layout/VerticalCurvedList#1"/>
    <dgm:cxn modelId="{02F04FF0-AAC9-473B-853A-AC064BEEEABF}" type="presParOf" srcId="{EFDB70C9-FDE6-433F-B412-E6F234C1FFF5}" destId="{C3A922DF-5887-4019-B905-6E97245CCA2C}" srcOrd="0" destOrd="0" presId="urn:microsoft.com/office/officeart/2008/layout/VerticalCurvedList#1"/>
    <dgm:cxn modelId="{0249407E-A054-4767-AEDD-81DE08F516FB}" type="presParOf" srcId="{C3A922DF-5887-4019-B905-6E97245CCA2C}" destId="{D81F78AD-03CE-47A6-8AE8-D43DED3D32AE}" srcOrd="0" destOrd="0" presId="urn:microsoft.com/office/officeart/2008/layout/VerticalCurvedList#1"/>
    <dgm:cxn modelId="{78FA5B76-203C-479C-91E4-3A97D3E08A22}" type="presParOf" srcId="{C3A922DF-5887-4019-B905-6E97245CCA2C}" destId="{927DAE86-7E39-4208-BDCE-BE06CB7CDC2F}" srcOrd="1" destOrd="0" presId="urn:microsoft.com/office/officeart/2008/layout/VerticalCurvedList#1"/>
    <dgm:cxn modelId="{1E9614AE-BD07-4697-965D-7D5A25E189F8}" type="presParOf" srcId="{C3A922DF-5887-4019-B905-6E97245CCA2C}" destId="{B3893268-65B6-4BF4-8266-36E0E452DDAA}" srcOrd="2" destOrd="0" presId="urn:microsoft.com/office/officeart/2008/layout/VerticalCurvedList#1"/>
    <dgm:cxn modelId="{C88A9AFE-7A13-4EE0-98B9-526D34602ED7}" type="presParOf" srcId="{C3A922DF-5887-4019-B905-6E97245CCA2C}" destId="{B1DFEA77-E799-46A0-824E-393ED7F52921}" srcOrd="3" destOrd="0" presId="urn:microsoft.com/office/officeart/2008/layout/VerticalCurvedList#1"/>
    <dgm:cxn modelId="{CBF06635-DEFF-4E39-9C7F-AC700E5EC574}" type="presParOf" srcId="{EFDB70C9-FDE6-433F-B412-E6F234C1FFF5}" destId="{6934B5E3-51A1-42AA-8B94-B513B08D336E}" srcOrd="1" destOrd="0" presId="urn:microsoft.com/office/officeart/2008/layout/VerticalCurvedList#1"/>
    <dgm:cxn modelId="{503C4382-2108-4A21-8341-9111CDF9E5E1}" type="presParOf" srcId="{EFDB70C9-FDE6-433F-B412-E6F234C1FFF5}" destId="{F322E66E-B985-45D6-90F0-6CC5D42DE0AA}" srcOrd="2" destOrd="0" presId="urn:microsoft.com/office/officeart/2008/layout/VerticalCurvedList#1"/>
    <dgm:cxn modelId="{D4CECCC1-0D92-4FE2-9A3E-FA4DA48DC0DC}" type="presParOf" srcId="{F322E66E-B985-45D6-90F0-6CC5D42DE0AA}" destId="{887FED81-5EFB-42A5-B6A7-9B430A1D21EC}" srcOrd="0" destOrd="0" presId="urn:microsoft.com/office/officeart/2008/layout/VerticalCurvedList#1"/>
    <dgm:cxn modelId="{D6B7BA61-FD2A-45D9-BDB9-657BB643E6F5}" type="presParOf" srcId="{EFDB70C9-FDE6-433F-B412-E6F234C1FFF5}" destId="{8E3D1CE4-CCD7-4845-AE03-FBAE07290B33}" srcOrd="3" destOrd="0" presId="urn:microsoft.com/office/officeart/2008/layout/VerticalCurvedList#1"/>
    <dgm:cxn modelId="{CE91D2E0-709F-4619-8202-E67D044EB6D6}" type="presParOf" srcId="{EFDB70C9-FDE6-433F-B412-E6F234C1FFF5}" destId="{B7ADE7C2-E1F0-49CF-9F6B-0067764575B4}" srcOrd="4" destOrd="0" presId="urn:microsoft.com/office/officeart/2008/layout/VerticalCurvedList#1"/>
    <dgm:cxn modelId="{88D4DBF3-833A-4765-BF7E-4ED8236E57ED}" type="presParOf" srcId="{B7ADE7C2-E1F0-49CF-9F6B-0067764575B4}" destId="{8E9793DA-A605-4706-814F-9045717F8029}" srcOrd="0" destOrd="0" presId="urn:microsoft.com/office/officeart/2008/layout/VerticalCurvedList#1"/>
    <dgm:cxn modelId="{FB19BBFF-B96C-4B55-94EA-A549CF4E8E88}" type="presParOf" srcId="{EFDB70C9-FDE6-433F-B412-E6F234C1FFF5}" destId="{C3652643-8701-46BF-A543-F6A0BFCB73B3}" srcOrd="5" destOrd="0" presId="urn:microsoft.com/office/officeart/2008/layout/VerticalCurvedList#1"/>
    <dgm:cxn modelId="{9E7A33E2-3A8A-4737-B967-B7314B069F0F}" type="presParOf" srcId="{EFDB70C9-FDE6-433F-B412-E6F234C1FFF5}" destId="{F14FB154-974A-4228-8BF0-E88F55A9A088}" srcOrd="6" destOrd="0" presId="urn:microsoft.com/office/officeart/2008/layout/VerticalCurvedList#1"/>
    <dgm:cxn modelId="{605484C6-C142-41C9-A612-576B155D9CF9}" type="presParOf" srcId="{F14FB154-974A-4228-8BF0-E88F55A9A088}" destId="{C5AECDF1-B71F-477F-931C-908AB264F81A}" srcOrd="0" destOrd="0" presId="urn:microsoft.com/office/officeart/2008/layout/VerticalCurvedList#1"/>
    <dgm:cxn modelId="{5CF326F1-1C81-4DAD-863B-CE6F90C658EC}" type="presParOf" srcId="{EFDB70C9-FDE6-433F-B412-E6F234C1FFF5}" destId="{07ED56F2-1D73-49A2-896E-672ECD8512C6}" srcOrd="7" destOrd="0" presId="urn:microsoft.com/office/officeart/2008/layout/VerticalCurvedList#1"/>
    <dgm:cxn modelId="{72C07942-8799-4B62-8073-093330B4ADD0}" type="presParOf" srcId="{EFDB70C9-FDE6-433F-B412-E6F234C1FFF5}" destId="{13A4D193-C302-4092-956B-0EA2FC60999D}" srcOrd="8" destOrd="0" presId="urn:microsoft.com/office/officeart/2008/layout/VerticalCurvedList#1"/>
    <dgm:cxn modelId="{FE63FAF6-B5BA-4B1A-B993-FEAD25C26948}" type="presParOf" srcId="{13A4D193-C302-4092-956B-0EA2FC60999D}" destId="{DB9A6A8C-875A-4285-BD0E-45048FFE7028}" srcOrd="0" destOrd="0" presId="urn:microsoft.com/office/officeart/2008/layout/VerticalCurvedList#1"/>
    <dgm:cxn modelId="{522B9DD0-D016-411D-9202-6E668826332D}" type="presParOf" srcId="{EFDB70C9-FDE6-433F-B412-E6F234C1FFF5}" destId="{A00A39A6-2BAA-48A0-BE61-B068F52133DC}" srcOrd="9" destOrd="0" presId="urn:microsoft.com/office/officeart/2008/layout/VerticalCurvedList#1"/>
    <dgm:cxn modelId="{90A9B5CD-2ADE-44DA-B6E0-127F29097D37}" type="presParOf" srcId="{EFDB70C9-FDE6-433F-B412-E6F234C1FFF5}" destId="{10655BF8-0480-4E52-9BBC-5BFFA4796FA1}" srcOrd="10" destOrd="0" presId="urn:microsoft.com/office/officeart/2008/layout/VerticalCurvedList#1"/>
    <dgm:cxn modelId="{6613272E-6BEE-4092-9C69-1DAA233EF644}" type="presParOf" srcId="{10655BF8-0480-4E52-9BBC-5BFFA4796FA1}" destId="{38E77E7E-3DF4-41C1-9C5B-D25577F91B96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26AC2-912F-3E48-8829-43D34B2E00C3}">
      <dsp:nvSpPr>
        <dsp:cNvPr id="0" name=""/>
        <dsp:cNvSpPr/>
      </dsp:nvSpPr>
      <dsp:spPr>
        <a:xfrm>
          <a:off x="1392792" y="0"/>
          <a:ext cx="1474686" cy="1474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>
              <a:latin typeface="Arial" panose="020B0604020202020204" pitchFamily="34" charset="0"/>
              <a:cs typeface="Arial" panose="020B0604020202020204" pitchFamily="34" charset="0"/>
            </a:rPr>
            <a:t>Sustav unutarnje kontrole</a:t>
          </a:r>
        </a:p>
      </dsp:txBody>
      <dsp:txXfrm>
        <a:off x="1608755" y="215963"/>
        <a:ext cx="1042760" cy="1042760"/>
      </dsp:txXfrm>
    </dsp:sp>
    <dsp:sp modelId="{C6415FFE-8830-464E-A53E-B0AD9455B35B}">
      <dsp:nvSpPr>
        <dsp:cNvPr id="0" name=""/>
        <dsp:cNvSpPr/>
      </dsp:nvSpPr>
      <dsp:spPr>
        <a:xfrm>
          <a:off x="1682125" y="1595450"/>
          <a:ext cx="855318" cy="85531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795497" y="1922524"/>
        <a:ext cx="628574" cy="201170"/>
      </dsp:txXfrm>
    </dsp:sp>
    <dsp:sp modelId="{BB2DE914-8876-7A4A-9661-78DD72FCF5DB}">
      <dsp:nvSpPr>
        <dsp:cNvPr id="0" name=""/>
        <dsp:cNvSpPr/>
      </dsp:nvSpPr>
      <dsp:spPr>
        <a:xfrm>
          <a:off x="1358992" y="2570513"/>
          <a:ext cx="1474686" cy="1474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>
              <a:latin typeface="Arial" panose="020B0604020202020204" pitchFamily="34" charset="0"/>
              <a:cs typeface="Arial" panose="020B0604020202020204" pitchFamily="34" charset="0"/>
            </a:rPr>
            <a:t>Sustav upravljanja rizicima</a:t>
          </a:r>
        </a:p>
      </dsp:txBody>
      <dsp:txXfrm>
        <a:off x="1574955" y="2786476"/>
        <a:ext cx="1042760" cy="1042760"/>
      </dsp:txXfrm>
    </dsp:sp>
    <dsp:sp modelId="{01699FDC-127D-3A4B-A61C-804049A8C922}">
      <dsp:nvSpPr>
        <dsp:cNvPr id="0" name=""/>
        <dsp:cNvSpPr/>
      </dsp:nvSpPr>
      <dsp:spPr>
        <a:xfrm rot="21591437">
          <a:off x="3079059" y="1745344"/>
          <a:ext cx="448554" cy="548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079059" y="1855229"/>
        <a:ext cx="313988" cy="329149"/>
      </dsp:txXfrm>
    </dsp:sp>
    <dsp:sp modelId="{4CBF8C70-3F65-A849-9D7F-9E8C46351503}">
      <dsp:nvSpPr>
        <dsp:cNvPr id="0" name=""/>
        <dsp:cNvSpPr/>
      </dsp:nvSpPr>
      <dsp:spPr>
        <a:xfrm>
          <a:off x="3713801" y="540253"/>
          <a:ext cx="2949372" cy="2949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>
              <a:latin typeface="Arial" panose="020B0604020202020204" pitchFamily="34" charset="0"/>
              <a:cs typeface="Arial" panose="020B0604020202020204" pitchFamily="34" charset="0"/>
            </a:rPr>
            <a:t>Integrirani okvir za upravljanje</a:t>
          </a:r>
        </a:p>
      </dsp:txBody>
      <dsp:txXfrm>
        <a:off x="4145727" y="972179"/>
        <a:ext cx="2085520" cy="208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DAE86-7E39-4208-BDCE-BE06CB7CDC2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4B5E3-51A1-42AA-8B94-B513B08D336E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FAZA: </a:t>
          </a:r>
          <a:r>
            <a:rPr lang="hr-H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Prikupljanje informacija (kontinuirana kontrola, kontrola usklađenosti, kontrola odjela, praćenje i analiza financijskih dokumenata)</a:t>
          </a:r>
          <a:r>
            <a:rPr lang="hr-HR" sz="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84538" y="253918"/>
        <a:ext cx="5656275" cy="508162"/>
      </dsp:txXfrm>
    </dsp:sp>
    <dsp:sp modelId="{887FED81-5EFB-42A5-B6A7-9B430A1D21E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D1CE4-CCD7-4845-AE03-FBAE07290B33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2. FAZA: Utvrđivanje rizika</a:t>
          </a:r>
        </a:p>
      </dsp:txBody>
      <dsp:txXfrm>
        <a:off x="748672" y="1015918"/>
        <a:ext cx="5292140" cy="508162"/>
      </dsp:txXfrm>
    </dsp:sp>
    <dsp:sp modelId="{8E9793DA-A605-4706-814F-9045717F802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52643-8701-46BF-A543-F6A0BFCB73B3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3. FAZA: Procjena rizika </a:t>
          </a:r>
        </a:p>
      </dsp:txBody>
      <dsp:txXfrm>
        <a:off x="860432" y="1777918"/>
        <a:ext cx="5180380" cy="508162"/>
      </dsp:txXfrm>
    </dsp:sp>
    <dsp:sp modelId="{C5AECDF1-B71F-477F-931C-908AB264F81A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D56F2-1D73-49A2-896E-672ECD8512C6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4. FAZA: Mjere odgovora</a:t>
          </a:r>
        </a:p>
      </dsp:txBody>
      <dsp:txXfrm>
        <a:off x="748672" y="2539918"/>
        <a:ext cx="5292140" cy="508162"/>
      </dsp:txXfrm>
    </dsp:sp>
    <dsp:sp modelId="{DB9A6A8C-875A-4285-BD0E-45048FFE7028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A39A6-2BAA-48A0-BE61-B068F52133DC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5. FAZA: Monitoring rizika </a:t>
          </a:r>
        </a:p>
      </dsp:txBody>
      <dsp:txXfrm>
        <a:off x="384538" y="3301918"/>
        <a:ext cx="5656275" cy="508162"/>
      </dsp:txXfrm>
    </dsp:sp>
    <dsp:sp modelId="{38E77E7E-3DF4-41C1-9C5B-D25577F91B96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varLst>
                    <dgm:bulletEnabled val="1"/>
                  </dgm:varLst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</dgm:layoutNode>
          </dgm:if>
          <dgm:else name="Name18"/>
        </dgm:choose>
        <dgm:layoutNode name="lastNode"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varLst>
            <dgm:bulletEnabled val="1"/>
          </dgm:varLst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alg type="composite"/>
    <dgm:shape xmlns:r="http://schemas.openxmlformats.org/officeDocument/2006/relationships" r:blip="">
      <dgm:adjLst/>
    </dgm:shape>
    <dgm:layoutNode name="Name1">
      <dgm:alg type="composite"/>
      <dgm:shape xmlns:r="http://schemas.openxmlformats.org/officeDocument/2006/relationships" r:blip="">
        <dgm:adjLst/>
      </dgm:shape>
      <dgm:layoutNode name="cycle">
        <dgm:shape xmlns:r="http://schemas.openxmlformats.org/officeDocument/2006/relationships" r:blip="">
          <dgm:adjLst/>
        </dgm:shape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presOf/>
        <dgm:constrLst>
          <dgm:constr type="w" for="ch" val="1"/>
          <dgm:constr type="h" for="ch" val="1"/>
          <dgm:constr type="diam" for="ch" forName="conn" refType="diam"/>
        </dgm:constrLst>
      </dgm:layoutNod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  <dgm:varLst>
      <dgm:chMax val="7"/>
      <dgm:chPref val="7"/>
      <dgm:dir/>
    </dgm:varLst>
    <dgm:constrLst>
      <dgm:constr type="w" for="ch" refType="h" refFor="ch" op="gte" fact="0.8"/>
    </dgm:constrLst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ru-RU" alt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1DEA95-66EA-47A1-AFBD-284DB7673433}" type="slidenum">
              <a:rPr lang="ru-RU" altLang="ru-RU" smtClean="0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27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1DEA95-66EA-47A1-AFBD-284DB7673433}" type="slidenum">
              <a:rPr lang="ru-RU" altLang="ru-RU" smtClean="0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3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numCol="1" anchor="b"/>
          <a:lstStyle>
            <a:lvl1pPr algn="ctr">
              <a:defRPr sz="45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numCol="1"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alt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0F61524-2EEF-4D35-9BA2-419B27F5948A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3B6BBEE-396A-4F11-9E30-03ECE3C0A057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18B238A-AF06-4133-88AA-19E1582B82FC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>
          <a:xfrm>
            <a:off x="463550" y="2947990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409575" y="1827215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71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6" tIns="45718" rIns="91436" bIns="45718" numCol="1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7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7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29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9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0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7" y="4981577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0529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defTabSz="690529"/>
              <a:t>‹#›</a:t>
            </a:fld>
            <a:endParaRPr lang="ru-RU" altLang="ru-RU" sz="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2" y="5002215"/>
            <a:ext cx="2417763" cy="141287"/>
          </a:xfrm>
          <a:prstGeom prst="rect">
            <a:avLst/>
          </a:prstGeom>
        </p:spPr>
        <p:txBody>
          <a:bodyPr lIns="91436" tIns="45718" rIns="91436" bIns="45718" numCol="1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90529" eaLnBrk="0" hangingPunct="0">
              <a:defRPr/>
            </a:pPr>
            <a:fld id="{15F73C3D-4F00-4B3D-BFC5-F0C6F192EF77}" type="datetime1">
              <a:rPr lang="ru-RU" altLang="ru-RU" smtClean="0">
                <a:solidFill>
                  <a:prstClr val="white">
                    <a:lumMod val="65000"/>
                  </a:prstClr>
                </a:solidFill>
              </a:rPr>
              <a:pPr defTabSz="690529" eaLnBrk="0" hangingPunct="0">
                <a:defRPr/>
              </a:pPr>
              <a:t>22.05.2023</a:t>
            </a:fld>
            <a:endParaRPr lang="ru-RU" alt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7" y="5002215"/>
            <a:ext cx="4721225" cy="141287"/>
          </a:xfrm>
          <a:prstGeom prst="rect">
            <a:avLst/>
          </a:prstGeom>
        </p:spPr>
        <p:txBody>
          <a:bodyPr lIns="91436" tIns="45718" rIns="91436" bIns="45718" numCol="1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90529" eaLnBrk="0" hangingPunct="0">
              <a:defRPr/>
            </a:pPr>
            <a:endParaRPr lang="ru-RU" alt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6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>
          <a:xfrm>
            <a:off x="0" y="2386808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lIns="91436" tIns="45718" rIns="91436" bIns="45718" numCol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85">
              <a:defRPr/>
            </a:pPr>
            <a:r>
              <a:rPr lang="kk-KZ" alt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alt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8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numCol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85">
              <a:defRPr/>
            </a:pPr>
            <a:r>
              <a:rPr lang="kk-KZ" alt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alt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7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6" tIns="45718" rIns="91436" bIns="45718" numCol="1">
            <a:spAutoFit/>
          </a:bodyPr>
          <a:lstStyle/>
          <a:p>
            <a:pPr algn="ctr" defTabSz="691238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alt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2AEC480-DF72-4FB8-A0BE-8F7547C4F866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6" tIns="45718" rIns="91436" bIns="45718" numCol="1">
            <a:spAutoFit/>
          </a:bodyPr>
          <a:lstStyle/>
          <a:p>
            <a:pPr algn="ctr" defTabSz="691238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1237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lIns="91436" tIns="45718" rIns="91436" bIns="45718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6" tIns="45718" rIns="91436" bIns="45718" numCol="1"/>
          <a:lstStyle/>
          <a:p>
            <a:pPr defTabSz="690529" eaLnBrk="0" hangingPunct="0"/>
            <a:fld id="{EA4BA066-928E-41B8-9BEE-3DEA512EA931}" type="datetime1">
              <a:rPr lang="ru-RU" altLang="ru-RU" smtClean="0">
                <a:solidFill>
                  <a:prstClr val="black"/>
                </a:solidFill>
              </a:rPr>
              <a:pPr defTabSz="690529" eaLnBrk="0" hangingPunct="0"/>
              <a:t>22.05.2023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6" tIns="45718" rIns="91436" bIns="45718" numCol="1"/>
          <a:lstStyle/>
          <a:p>
            <a:pPr defTabSz="690529" eaLnBrk="0" hangingPunct="0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6" tIns="45718" rIns="91436" bIns="45718" numCol="1"/>
          <a:lstStyle/>
          <a:p>
            <a:pPr defTabSz="690529" eaLnBrk="0" hangingPunct="0"/>
            <a:fld id="{B19B0651-EE4F-4900-A07F-96A6BFA9D0F0}" type="slidenum">
              <a:rPr lang="ru-RU" altLang="ru-RU" smtClean="0">
                <a:solidFill>
                  <a:prstClr val="black"/>
                </a:solidFill>
              </a:rPr>
              <a:pPr defTabSz="690529" eaLnBrk="0" hangingPunct="0"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3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р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80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2146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2146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1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6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anchor="ctr"/>
          <a:lstStyle/>
          <a:p>
            <a:pPr algn="ctr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2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numCol="1" anchor="b"/>
          <a:lstStyle>
            <a:lvl1pPr>
              <a:defRPr sz="45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07AD432-F635-43B8-A888-21BD53375DB4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0BDE62D-5E43-4F1E-85C8-42A1316882D8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numCol="1"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numCol="1"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FED41DF-A042-45FC-9757-DE835BFF8AA7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5B99EFF-3BAF-42CC-9F2B-88892EA97E23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BB15736-C094-4AC9-B4EA-AC43E29B276C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numCol="1" anchor="b"/>
          <a:lstStyle>
            <a:lvl1pPr>
              <a:defRPr sz="24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 numCol="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 numCol="1"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7601795-C144-478F-BD5D-C08F1117CDDD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numCol="1" anchor="b"/>
          <a:lstStyle>
            <a:lvl1pPr>
              <a:defRPr sz="24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numCol="1"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ru-RU" alt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 numCol="1"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B14FFCF-C78E-40DD-BECB-82779D5F05F0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numCol="1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AB894-143D-463C-90B4-F5AE23A5B760}" type="datetime1">
              <a:rPr lang="ru-RU" altLang="ru-RU" smtClean="0"/>
              <a:t>22.05.2023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numCol="1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numCol="1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42" indent="-17144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 alt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6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5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50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5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50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2" indent="-17144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96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78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48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34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385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136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888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 altLang="ru-RU"/>
      </a:defPPr>
      <a:lvl1pPr marL="0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51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03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55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5006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757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510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261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012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68580" tIns="34290" rIns="68580" bIns="34290" numCol="1" rtlCol="0" anchor="ctr"/>
          <a:lstStyle>
            <a:lvl1pPr algn="l" defTabSz="691255" ea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68580" tIns="34290" rIns="68580" bIns="34290" numCol="1" rtlCol="0" anchor="ctr"/>
          <a:lstStyle>
            <a:lvl1pPr algn="ctr" defTabSz="691255" ea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9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8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78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66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defTabSz="68578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78237" y="4377121"/>
            <a:ext cx="4572000" cy="253916"/>
          </a:xfrm>
          <a:prstGeom prst="rect">
            <a:avLst/>
          </a:prstGeom>
        </p:spPr>
        <p:txBody>
          <a:bodyPr lIns="68577" tIns="34289" rIns="68577" bIns="34289" numCol="1">
            <a:spAutoFit/>
          </a:bodyPr>
          <a:lstStyle/>
          <a:p>
            <a:pPr marL="134994" algn="r">
              <a:spcBef>
                <a:spcPts val="0"/>
              </a:spcBef>
            </a:pPr>
            <a:r>
              <a:rPr lang="hr-HR" sz="1200" b="1" i="1">
                <a:latin typeface="Arial" panose="020B0604020202020204" pitchFamily="34" charset="0"/>
                <a:cs typeface="Arial" panose="020B0604020202020204" pitchFamily="34" charset="0"/>
              </a:rPr>
              <a:t>2023.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>
          <a:xfrm>
            <a:off x="2409091" y="1565032"/>
            <a:ext cx="6720223" cy="15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7" tIns="34289" rIns="68577" bIns="34289" numCol="1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  <a:t>Sustav upravljanja rizicima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S PGothic"/>
                <a:cs typeface="MS PGothic"/>
              </a:rPr>
              <a:t>kao dio podrške riznici 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  <a:t>državnog proračuna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  <a:t>Republike Kazahstan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235" y="689320"/>
            <a:ext cx="2238623" cy="21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9" y="1027141"/>
            <a:ext cx="8809857" cy="3754874"/>
            <a:chOff x="13437" y="1457299"/>
            <a:chExt cx="8809857" cy="3347588"/>
          </a:xfrm>
        </p:grpSpPr>
        <p:sp>
          <p:nvSpPr>
            <p:cNvPr id="5" name="TextBox 4"/>
            <p:cNvSpPr txBox="1"/>
            <p:nvPr/>
          </p:nvSpPr>
          <p:spPr>
            <a:xfrm>
              <a:off x="4524587" y="1457299"/>
              <a:ext cx="4298707" cy="33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Donošenje rukovodstvenih odluka u smislu izrade projekcija i minimiziranja rizika riznice; ocjena rada (rejting).</a:t>
              </a:r>
            </a:p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Izrada metoda primjene RMS-a, kontrole usklađenosti, analize i procjene rizika. </a:t>
              </a:r>
            </a:p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Cjelokupna koordinacija aktivnosti upravljanja rizicima zajedno s regionalnim uredima riznice. </a:t>
              </a:r>
            </a:p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Sistematizacija i konsolidacija informacija</a:t>
              </a:r>
            </a:p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Informiranje PIAC-a (vanjski rizici).</a:t>
              </a:r>
            </a:p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Rad internih kontrola RTO-a i ICS-a: kontrola usklađenosti, preuzimanje rizika i preventivne mjere. Informiranje lokalnih tijela izvršne vlasti, NBPA.</a:t>
              </a:r>
            </a:p>
            <a:p>
              <a:pPr algn="just">
                <a:spcAft>
                  <a:spcPts val="600"/>
                </a:spcAft>
              </a:pPr>
              <a:r>
                <a:rPr lang="hr-HR" sz="13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Razmjena informacija u okviru monitoringa riznice i donošenje rukovodstvenih odluka na temelju preporuka vlade, parlamenta, vrhovne revizijske institucije.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25880" y="1832610"/>
              <a:ext cx="1744871" cy="335069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Odbor za riznicu i rukovodstvo odjela riznice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316480" y="2167679"/>
              <a:ext cx="0" cy="15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2034073" y="2167680"/>
              <a:ext cx="0" cy="1525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1049297" y="3181349"/>
              <a:ext cx="2298035" cy="58705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Regionalni uredi riznice</a:t>
              </a:r>
            </a:p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(podrška riznici)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49297" y="4013677"/>
              <a:ext cx="1069036" cy="57998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LBEP (informacija za poduzimanje mjera)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92676" y="4020973"/>
              <a:ext cx="1035417" cy="59067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NBPA (informacija za poduzimanje mjera)</a:t>
              </a:r>
            </a:p>
            <a:p>
              <a:pPr algn="ctr"/>
              <a:r>
                <a:rPr lang="hr-HR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316480" y="3028950"/>
              <a:ext cx="0" cy="1680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2034073" y="3028950"/>
              <a:ext cx="0" cy="15239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856818" y="1519239"/>
              <a:ext cx="2605520" cy="23630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412651" y="3262313"/>
              <a:ext cx="4441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71500" y="3390900"/>
              <a:ext cx="2853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12651" y="3262313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71500" y="3390900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462339" y="3262313"/>
              <a:ext cx="426400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888739" y="3271221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462338" y="3390900"/>
              <a:ext cx="273627" cy="7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35965" y="3391676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13437" y="4013677"/>
              <a:ext cx="995083" cy="57398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00" b="1" u="sng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PIAC </a:t>
              </a:r>
            </a:p>
            <a:p>
              <a:pPr algn="ctr"/>
              <a:r>
                <a:rPr lang="hr-HR" sz="1000" b="1" u="sng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(vanjski rizici)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39527" y="1984012"/>
            <a:ext cx="2298035" cy="7087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>
              <a:spcAft>
                <a:spcPts val="600"/>
              </a:spcAft>
            </a:pPr>
            <a:r>
              <a:rPr lang="hr-HR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Odbor za riznicu i Jedinice odjela zadužene za RMS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01977" y="165225"/>
            <a:ext cx="3507474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Organizacijska struktura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62341" y="3907989"/>
            <a:ext cx="955018" cy="6707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hr-HR" sz="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Vlada, sabor, vrhovna revizijska institucija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7669" y="578285"/>
            <a:ext cx="4592171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hr-HR" sz="1400" i="1">
                <a:latin typeface="Arial" panose="020B0604020202020204" pitchFamily="34" charset="0"/>
                <a:cs typeface="Arial" panose="020B0604020202020204" pitchFamily="34" charset="0"/>
              </a:rPr>
              <a:t>Praćenje riznice (od 1. siječnja/januara 2024.)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413384" y="7695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323729" y="769575"/>
            <a:ext cx="6185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942294" y="769575"/>
            <a:ext cx="0" cy="323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8760760" y="3995988"/>
            <a:ext cx="181534" cy="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8772" y="609428"/>
            <a:ext cx="1445866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hr-HR" sz="1400" i="1">
                <a:latin typeface="Arial" panose="020B0604020202020204" pitchFamily="34" charset="0"/>
                <a:cs typeface="Arial" panose="020B0604020202020204" pitchFamily="34" charset="0"/>
              </a:rPr>
              <a:t>Budućnost </a:t>
            </a:r>
          </a:p>
        </p:txBody>
      </p:sp>
    </p:spTree>
    <p:extLst>
      <p:ext uri="{BB962C8B-B14F-4D97-AF65-F5344CB8AC3E}">
        <p14:creationId xmlns:p14="http://schemas.microsoft.com/office/powerpoint/2010/main" val="86787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0566" y="106020"/>
            <a:ext cx="3859305" cy="338550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Faze sustava upravljanja rizicima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77492338"/>
              </p:ext>
            </p:extLst>
          </p:nvPr>
        </p:nvGraphicFramePr>
        <p:xfrm>
          <a:off x="1524000" y="539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24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30010" y="90630"/>
            <a:ext cx="2042539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Prikupljanje informacija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1406" y="1535321"/>
            <a:ext cx="8339326" cy="2246765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marL="285736" indent="-285736">
              <a:buFont typeface="Wingdings" panose="05000000000000000000" pitchFamily="2" charset="2"/>
              <a:buChar char="v"/>
            </a:pPr>
            <a:r>
              <a:rPr lang="hr-H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Izvršenje planova financiranja i zabilježske u pogledu njihove izmjene i dopune;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hr-H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Evidencija transakcija građana u okviru javnih institucija;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hr-H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Plaćanja i prijenosi novca u nacionalnoj valuti;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hr-H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Devizne transakcije;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hr-H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Provođenje naloga za naplatu, naloga tijela državnih prihoda, tijela ovlaštenog za unutarnju javnu reviziju i izvršnih akata;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hr-H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Ex-ante kontrola za sprječavanje i minimiziranje rizika.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581" y="754485"/>
            <a:ext cx="8784976" cy="5834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marL="628619" indent="-628619" algn="ctr"/>
            <a:r>
              <a:rPr lang="hr-HR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628619" indent="-628619" algn="ctr"/>
            <a:r>
              <a:rPr lang="hr-HR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Područje aktivnosti</a:t>
            </a:r>
          </a:p>
          <a:p>
            <a:pPr marL="628619" indent="-628619" algn="ctr"/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8627" y="164589"/>
            <a:ext cx="2093835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Prikupljanje informacija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947" y="691400"/>
            <a:ext cx="8548150" cy="307773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ctr"/>
            <a:r>
              <a:rPr lang="hr-HR" sz="1400" b="1">
                <a:latin typeface="Arial" panose="020B0604020202020204" pitchFamily="34" charset="0"/>
                <a:cs typeface="Arial" panose="020B0604020202020204" pitchFamily="34" charset="0"/>
              </a:rPr>
              <a:t>Popis mogućih (ključnih) povreda u radu tijela riznice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10691"/>
              </p:ext>
            </p:extLst>
          </p:nvPr>
        </p:nvGraphicFramePr>
        <p:xfrm>
          <a:off x="341399" y="1257438"/>
          <a:ext cx="8397698" cy="319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746">
                <a:tc gridSpan="3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Povreda</a:t>
                      </a:r>
                    </a:p>
                  </a:txBody>
                  <a:tcPr marL="40991" marR="40991" marT="0" marB="0" anchor="ctr"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</a:t>
                      </a: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Ugovor se upisuje ako nedostaje pozitivan zaključak sveobuhvatne neresorne stručne procjene projektne dokumentacije i dokumentacije o procjeni</a:t>
                      </a: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0991" marR="4099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1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4,55</a:t>
                      </a: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68753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Transakcija na temelju građanskog prava upisana pri RUR-u sadržava dva ili više proračunskih programa, osim u slučajevima kada se sredstva dodjeljuju iz rezerve Vlade Republike Kazahstan</a:t>
                      </a:r>
                    </a:p>
                    <a:p>
                      <a:pPr marL="0" marR="0" indent="0" algn="l" defTabSz="68753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0991" marR="409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5,64</a:t>
                      </a: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Plaćanje je izvršeno za formiranje ili povećanje odobrenog kapitala subjekata polujavnog sektora ako nedostaje pozitivno ekonomsko mišljenje ovlaštenog državnog tijela za planiranje u pogledu studija financijske i ekonomske izvedivosti</a:t>
                      </a:r>
                    </a:p>
                    <a:p>
                      <a:pPr marL="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0991" marR="4099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6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84640"/>
              </p:ext>
            </p:extLst>
          </p:nvPr>
        </p:nvGraphicFramePr>
        <p:xfrm>
          <a:off x="2282193" y="1399736"/>
          <a:ext cx="6756300" cy="350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3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7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br.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Rizici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Posljedica </a:t>
                      </a:r>
                    </a:p>
                    <a:p>
                      <a:pPr algn="ctr" fontAlgn="ctr"/>
                      <a:r>
                        <a:rPr lang="hr-HR" sz="1000" b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rizika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Poduzete mjere za sprječavanje rizika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Mjere potrebne za sprječavanje rizika</a:t>
                      </a:r>
                    </a:p>
                  </a:txBody>
                  <a:tcPr marL="5895" marR="5895" marT="58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hr-HR" sz="1000" b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Izvor: Izvješće o daljinskom upravljanju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83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Neusklađenost namjene plaćanja i namjene izdataka prema Strukturi posebne ekonomske klasifikacije rashoda.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sredstava. Povreda normi i uvjeta utvrđenih zakonima i regulativom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 </a:t>
                      </a:r>
                      <a:b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Uvjeti postavljeni zakonima i regulativom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750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Ojačati ex-ante i tekuću kontrolu tijekom obrade financijskih dokumenata klijenata;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Analizirati uzroke i učestalost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Edukacija i kontakt s potrošačkim jedinicama, odgovornim službenicima;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Podnositi dopise lokalnim tijelima izvršne vlasti i upraviteljima proračunskih programa o povredama;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Osigurati ravnomjernu podjelu posla na odgovorne službenike;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6) Podnijeti prijedloge u pogledu mjera za sprječavanje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Pojačati kontrolu od strane pročelnika i zamjenika pročelnika;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8) Povrat mjenice na plaćanje bez izvršenja s naznakom razloga </a:t>
                      </a:r>
                    </a:p>
                  </a:txBody>
                  <a:tcPr marL="5895" marR="5895" marT="58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17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 za plaćanje nema potpisanu potvrdu o prihvaćanju u konačnom obračunu za obavljene radove u vezi s izgradnjom ili rekonstrukcijom zgrada, građevina, cesta, velikim popravcima prostorija, zgrada, građevina, cesta i drugih objekata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70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Rizik od neovlaštenog i neopravdanog korištenja proračunskih sredstava. Rizik od korupcije. Povreda uvjeta utvrđenih zakonima i regulativom.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0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Uvjeti postavljeni zakonima i regulativom;</a:t>
                      </a:r>
                    </a:p>
                    <a:p>
                      <a:pPr marL="0" marR="0" lvl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skočni prozor koji upozorava na potrebu dodatne provjere (</a:t>
                      </a:r>
                      <a:r>
                        <a:rPr lang="hr-HR" sz="7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semafor</a:t>
                      </a:r>
                      <a:r>
                        <a:rPr lang="hr-HR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00" b="0" i="1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750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00" u="none" strike="noStrik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</a:t>
                      </a: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Ojačati ex-ante i tekuću kontrolu tijekom obrade financijskih dokumenata klijenata;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Analizirati uzroke i učestalost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Edukacija i kontakt s potrošačkim jedinicama, odgovornim službenicima;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hr-HR" sz="700" u="none" strike="noStrike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r-HR" sz="700" u="none" strike="noStrike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Podnositi dopise lokalnim tijelima izvršne vlasti i upraviteljima proračunskih programa o povredama;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Osigurati ravnomjernu podjelu posla na odgovorne službenike;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6) Podnijeti prijedloge u pogledu mjera za sprječavanje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Pojačati kontrolu od strane pročelnika i zamjenika pročelnika;</a:t>
                      </a:r>
                    </a:p>
                    <a:p>
                      <a:pPr algn="l" rtl="0" fontAlgn="ctr"/>
                      <a:endParaRPr lang="ru-RU" alt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180977" y="1198697"/>
            <a:ext cx="1971675" cy="1129695"/>
          </a:xfrm>
          <a:prstGeom prst="flowChartDocument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hr-HR" sz="1100">
                <a:latin typeface="Times New Roman" panose="02020603050405020304" pitchFamily="18" charset="0"/>
                <a:cs typeface="Times New Roman" panose="02020603050405020304" pitchFamily="18" charset="0"/>
              </a:rPr>
              <a:t>Podaci o povredama otkrivenim tijekom kontrole koju provodi odjel u izvještajnom razdoblju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1866306" y="671040"/>
            <a:ext cx="2334221" cy="4000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724" y="771008"/>
            <a:ext cx="2849338" cy="430883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hr-HR" sz="1100">
                <a:latin typeface="Times New Roman" panose="02020603050405020304" pitchFamily="18" charset="0"/>
                <a:cs typeface="Times New Roman" panose="02020603050405020304" pitchFamily="18" charset="0"/>
              </a:rPr>
              <a:t> najčešće povrede; </a:t>
            </a:r>
          </a:p>
          <a:p>
            <a:r>
              <a:rPr lang="hr-HR" sz="1100">
                <a:latin typeface="Times New Roman" panose="02020603050405020304" pitchFamily="18" charset="0"/>
                <a:cs typeface="Times New Roman" panose="02020603050405020304" pitchFamily="18" charset="0"/>
              </a:rPr>
              <a:t>  procjena značaja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33350" y="2766542"/>
            <a:ext cx="2057400" cy="809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hr-H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Cilj: identificirati rizične transakcije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372" y="140733"/>
            <a:ext cx="2550088" cy="338550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Utvrđivanje rizika</a:t>
            </a:r>
          </a:p>
        </p:txBody>
      </p:sp>
    </p:spTree>
    <p:extLst>
      <p:ext uri="{BB962C8B-B14F-4D97-AF65-F5344CB8AC3E}">
        <p14:creationId xmlns:p14="http://schemas.microsoft.com/office/powerpoint/2010/main" val="330507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64912" y="90630"/>
            <a:ext cx="1572730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Procjena rizika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C758B54-0BCF-4D39-8878-99E76DC06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54799" y="963866"/>
            <a:ext cx="865681" cy="338012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540AD784-79D1-4FE3-92B1-FFD169CB4555}"/>
              </a:ext>
            </a:extLst>
          </p:cNvPr>
          <p:cNvSpPr/>
          <p:nvPr/>
        </p:nvSpPr>
        <p:spPr>
          <a:xfrm>
            <a:off x="6711076" y="1887451"/>
            <a:ext cx="1713470" cy="1591748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59000">
                  <a:srgbClr val="004181"/>
                </a:gs>
                <a:gs pos="100000">
                  <a:srgbClr val="00B0F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>
            <a:defPPr>
              <a:defRPr lang="ko-KR" alt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00">
              <a:solidFill>
                <a:srgbClr val="004181"/>
              </a:solidFill>
              <a:latin typeface="KoPub돋움체 Bold"/>
              <a:ea typeface="KoPub돋움체 Bold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1F4448A-FDC6-4B38-82E1-1B836727CF4D}"/>
              </a:ext>
            </a:extLst>
          </p:cNvPr>
          <p:cNvSpPr txBox="1"/>
          <p:nvPr/>
        </p:nvSpPr>
        <p:spPr>
          <a:xfrm>
            <a:off x="6711076" y="2563706"/>
            <a:ext cx="1713470" cy="307773"/>
          </a:xfrm>
          <a:prstGeom prst="rect">
            <a:avLst/>
          </a:prstGeom>
          <a:noFill/>
        </p:spPr>
        <p:txBody>
          <a:bodyPr wrap="square" lIns="91436" tIns="45718" rIns="91436" bIns="45718" numCol="1">
            <a:spAutoFit/>
          </a:bodyPr>
          <a:lstStyle>
            <a:defPPr>
              <a:defRPr lang="ko-KR" alt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>
                <a:solidFill>
                  <a:srgbClr val="004181"/>
                </a:solidFill>
                <a:latin typeface="KoPub돋움체 Bold"/>
                <a:ea typeface="KoPub돋움체 Bold"/>
              </a:rPr>
              <a:t>Mapa rizika</a:t>
            </a:r>
            <a:r>
              <a:rPr lang="hr-HR" sz="1200" b="1">
                <a:solidFill>
                  <a:srgbClr val="004181"/>
                </a:solidFill>
                <a:latin typeface="KoPub돋움체 Bold"/>
                <a:ea typeface="KoPub돋움체 Bold"/>
              </a:rPr>
              <a:t>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12848" y="1161737"/>
            <a:ext cx="4725902" cy="1083462"/>
            <a:chOff x="783433" y="1291005"/>
            <a:chExt cx="3467764" cy="815861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1705485" y="1365459"/>
              <a:ext cx="2545712" cy="565571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numCol="1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r-HR" sz="1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visok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r-HR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(crvena zona)</a:t>
              </a: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928987" y="1291005"/>
              <a:ext cx="1072958" cy="717681"/>
            </a:xfrm>
            <a:prstGeom prst="hexagon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4"/>
            <p:cNvSpPr>
              <a:spLocks noChangeArrowheads="1"/>
            </p:cNvSpPr>
            <p:nvPr/>
          </p:nvSpPr>
          <p:spPr>
            <a:xfrm>
              <a:off x="783433" y="1411586"/>
              <a:ext cx="1267145" cy="69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Rezultat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6 – 9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r-HR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0628" y="2279087"/>
            <a:ext cx="4725902" cy="1083462"/>
            <a:chOff x="783433" y="1291005"/>
            <a:chExt cx="3467764" cy="815861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1705485" y="1365459"/>
              <a:ext cx="2545712" cy="565571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numCol="1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r-HR" sz="1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srednji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r-HR" sz="1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(žuta zona)</a:t>
              </a:r>
            </a:p>
          </p:txBody>
        </p:sp>
        <p:sp>
          <p:nvSpPr>
            <p:cNvPr id="24" name="Шестиугольник 23"/>
            <p:cNvSpPr/>
            <p:nvPr/>
          </p:nvSpPr>
          <p:spPr>
            <a:xfrm>
              <a:off x="928987" y="1291005"/>
              <a:ext cx="1072958" cy="717681"/>
            </a:xfrm>
            <a:prstGeom prst="hexagon">
              <a:avLst/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14"/>
            <p:cNvSpPr>
              <a:spLocks noChangeArrowheads="1"/>
            </p:cNvSpPr>
            <p:nvPr/>
          </p:nvSpPr>
          <p:spPr>
            <a:xfrm>
              <a:off x="783433" y="1411586"/>
              <a:ext cx="1267145" cy="69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Rezultat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4 – 5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0628" y="3390914"/>
            <a:ext cx="4725902" cy="1083462"/>
            <a:chOff x="783433" y="1291005"/>
            <a:chExt cx="3467764" cy="815861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705485" y="1365459"/>
              <a:ext cx="2545712" cy="565571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numCol="1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r-HR" sz="1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nizak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r-HR" sz="14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(zelena zona)</a:t>
              </a: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928987" y="1291005"/>
              <a:ext cx="1072958" cy="717681"/>
            </a:xfrm>
            <a:prstGeom prst="hexagon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9" name="Прямоугольник 14"/>
            <p:cNvSpPr>
              <a:spLocks noChangeArrowheads="1"/>
            </p:cNvSpPr>
            <p:nvPr/>
          </p:nvSpPr>
          <p:spPr>
            <a:xfrm>
              <a:off x="783433" y="1411586"/>
              <a:ext cx="1267145" cy="69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Rezultat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sz="1800" b="1" dirty="0">
                  <a:latin typeface="Arial" panose="020B0604020202020204" pitchFamily="34" charset="0"/>
                </a:rPr>
                <a:t>3 – 4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r-HR" sz="18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76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9692" y="164589"/>
            <a:ext cx="1811706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Mjere odgovora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597" y="802863"/>
            <a:ext cx="8335498" cy="1725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marL="342884" indent="-342884">
              <a:buFont typeface="Wingdings" panose="05000000000000000000" pitchFamily="2" charset="2"/>
              <a:buChar char="Ø"/>
            </a:pPr>
            <a:r>
              <a:rPr lang="hr-H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Odluke rukovodstva radi minimiziranja rizika riznice</a:t>
            </a:r>
          </a:p>
          <a:p>
            <a:pPr marL="342884" indent="-342884">
              <a:buFont typeface="Wingdings" panose="05000000000000000000" pitchFamily="2" charset="2"/>
              <a:buChar char="Ø"/>
            </a:pPr>
            <a:r>
              <a:rPr lang="hr-H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Evaluacija učinka (rejting)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7546" y="2712806"/>
            <a:ext cx="1601712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Monitoring rizika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1160" y="3127613"/>
            <a:ext cx="5616624" cy="152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just"/>
            <a:r>
              <a:rPr lang="hr-HR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monitoring:</a:t>
            </a:r>
          </a:p>
          <a:p>
            <a:pPr algn="just"/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2" indent="-171442" algn="just"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čimbenika rizika riznice </a:t>
            </a:r>
          </a:p>
          <a:p>
            <a:pPr marL="171442" indent="-171442" algn="just"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 rizika riznice </a:t>
            </a:r>
          </a:p>
          <a:p>
            <a:pPr marL="171442" indent="-171442" algn="just">
              <a:buFont typeface="Arial" panose="020B0604020202020204" pitchFamily="34" charset="0"/>
              <a:buChar char="•"/>
            </a:pPr>
            <a:r>
              <a:rPr lang="hr-HR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ishodi odluka rukovodstva</a:t>
            </a:r>
          </a:p>
          <a:p>
            <a:pPr algn="just"/>
            <a:endParaRPr lang="ru-RU" altLang="ru-RU" sz="1200" b="1" dirty="0">
              <a:solidFill>
                <a:schemeClr val="bg1"/>
              </a:solidFill>
            </a:endParaRPr>
          </a:p>
          <a:p>
            <a:pPr algn="just"/>
            <a:r>
              <a:rPr lang="hr-HR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pregled relevantnosti rizika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890" y="3671513"/>
            <a:ext cx="1667933" cy="6463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 numCol="1" rtlCol="0">
            <a:spAutoFit/>
          </a:bodyPr>
          <a:lstStyle/>
          <a:p>
            <a:pPr algn="ctr"/>
            <a:endParaRPr lang="ru-RU" altLang="ru-RU" sz="1200" b="1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200" b="1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PRAĆENJE RIZIKA </a:t>
            </a:r>
          </a:p>
          <a:p>
            <a:pPr algn="ctr"/>
            <a:endParaRPr lang="ru-RU" altLang="ru-RU" sz="1200" b="1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23224" y="3897284"/>
            <a:ext cx="504056" cy="31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06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845710" y="2091839"/>
            <a:ext cx="7886700" cy="588169"/>
          </a:xfrm>
          <a:prstGeom prst="rect">
            <a:avLst/>
          </a:prstGeom>
        </p:spPr>
        <p:txBody>
          <a:bodyPr lIns="91436" tIns="45718" rIns="91436" bIns="45718" numCol="1"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728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4496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8265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2034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123727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705602" y="722385"/>
            <a:ext cx="2349501" cy="1285987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hr-HR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namjenski izdaci*;</a:t>
            </a:r>
          </a:p>
          <a:p>
            <a:pPr algn="ctr"/>
            <a:r>
              <a:rPr lang="hr-HR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otklanjanje rizika od nerazumnih obveza koje prelaze ograničenja utvrđena Zakonom o državnom proračunu za odgovarajuću fiskalnu godinu</a:t>
            </a:r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9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282" y="928594"/>
            <a:ext cx="2024694" cy="73157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Izvršenje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planova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financiranja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njihovo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usklađivanje</a:t>
            </a:r>
            <a:endParaRPr lang="ru-RU" alt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ая прямоугольная выноска 74"/>
          <p:cNvSpPr/>
          <p:nvPr/>
        </p:nvSpPr>
        <p:spPr>
          <a:xfrm>
            <a:off x="2443460" y="728690"/>
            <a:ext cx="3957341" cy="1285986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financiranja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izrađuje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UBC-u*.</a:t>
            </a:r>
          </a:p>
          <a:p>
            <a:pPr algn="ctr"/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uravnotežen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definira</a:t>
            </a:r>
            <a:r>
              <a:rPr lang="hr-HR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novčanu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upravitelja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proračunskih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njima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podređenih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6705601" y="2117425"/>
            <a:ext cx="2349500" cy="1262702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marL="171442" indent="-171442" algn="ctr">
              <a:buFontTx/>
              <a:buChar char="-"/>
            </a:pP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Usklađenost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zakonodavstvom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javnoj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nabavi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42" indent="-171442" algn="ctr">
              <a:buFontTx/>
              <a:buChar char="-"/>
            </a:pPr>
            <a:r>
              <a:rPr lang="hr-HR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Osiguravanje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pravovremen</a:t>
            </a:r>
            <a:r>
              <a:rPr lang="hr-HR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</a:t>
            </a:r>
            <a:r>
              <a:rPr lang="hr-HR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42" indent="-171442" algn="ctr">
              <a:buFontTx/>
              <a:buChar char="-"/>
            </a:pPr>
            <a:r>
              <a:rPr lang="hr-HR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Eliminacija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dobavljačima</a:t>
            </a:r>
            <a:endParaRPr lang="ru-RU" altLang="ru-RU" sz="900" b="1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57660" y="2400430"/>
            <a:ext cx="2000318" cy="7493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lvl="0" algn="ctr"/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transakcija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javnih</a:t>
            </a:r>
            <a:r>
              <a:rPr lang="en-US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ustanova</a:t>
            </a:r>
            <a:endParaRPr lang="ru-RU" alt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ая прямоугольная выноска 84"/>
          <p:cNvSpPr/>
          <p:nvPr/>
        </p:nvSpPr>
        <p:spPr>
          <a:xfrm>
            <a:off x="2443460" y="2164977"/>
            <a:ext cx="3957341" cy="1215151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hr-HR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Transakcije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stupaju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snagu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obvezne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Riznici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e-Nabava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AIIS, </a:t>
            </a:r>
            <a:r>
              <a:rPr lang="hr-HR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Riznica-Klijent 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IS;</a:t>
            </a:r>
          </a:p>
          <a:p>
            <a:pPr algn="ctr"/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Preuzete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proračunske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omotnice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dodijeljene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UBC-u.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Скругленная прямоугольная выноска 92"/>
          <p:cNvSpPr/>
          <p:nvPr/>
        </p:nvSpPr>
        <p:spPr>
          <a:xfrm>
            <a:off x="6705601" y="3476655"/>
            <a:ext cx="2349500" cy="1318037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marL="171442" indent="-171442" algn="ctr">
              <a:buFontTx/>
              <a:buChar char="-"/>
            </a:pP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Izvodi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dodijeljene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proračunske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omotnice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u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ugovorom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valjanost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izdataka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popratnoj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dokumentaciji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(e-</a:t>
            </a:r>
            <a:r>
              <a:rPr lang="en-US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</a:t>
            </a:r>
            <a:r>
              <a:rPr lang="en-US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900" b="1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02109" y="3821466"/>
            <a:ext cx="1955869" cy="55274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lvl="0" algn="ctr"/>
            <a:r>
              <a:rPr lang="hr-HR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Plaćanja i transferi novca</a:t>
            </a:r>
            <a:endParaRPr lang="ru-RU" alt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2442969" y="3476655"/>
            <a:ext cx="3957832" cy="1310215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IS-a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Riznice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Klijent</a:t>
            </a:r>
            <a:r>
              <a:rPr lang="hr-HR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e-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Računi</a:t>
            </a:r>
            <a:r>
              <a:rPr lang="hr-HR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provjerava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usklađenost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planova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financiranja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evidentiranim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obvezama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skočni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prozori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upozoravaju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obavljanja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dodatnih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provjera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semafor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711" y="4786870"/>
            <a:ext cx="8811763" cy="307773"/>
          </a:xfrm>
          <a:prstGeom prst="rect">
            <a:avLst/>
          </a:prstGeom>
          <a:noFill/>
        </p:spPr>
        <p:txBody>
          <a:bodyPr wrap="none" lIns="91436" tIns="45718" rIns="91436" bIns="45718" numCol="1" rtlCol="0">
            <a:spAutoFit/>
          </a:bodyPr>
          <a:lstStyle/>
          <a:p>
            <a:r>
              <a:rPr lang="hr-HR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Jedinstvena proračunska klasifikacija Republike Kazahstan </a:t>
            </a:r>
            <a:r>
              <a:rPr lang="hr-HR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(Nalog MF RK br. 403 od 18. rujna 2014.)</a:t>
            </a:r>
            <a:endParaRPr lang="ru-RU" alt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223691" y="1194178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6460375" y="1206790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2202427" y="2612654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6460374" y="2640825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2202427" y="3987195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6461769" y="3973832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47176" y="124698"/>
            <a:ext cx="3555774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ctr"/>
            <a:r>
              <a:rPr lang="hr-HR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Poslovni procesi u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r-HR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„Riznica-Klijent</a:t>
            </a:r>
            <a:r>
              <a:rPr lang="en-US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IS</a:t>
            </a:r>
            <a:endParaRPr lang="ru-RU" alt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6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8464" y="106020"/>
            <a:ext cx="7736922" cy="338550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Kontrola usklađenosti (tekuća kontrola (ex ante) + interna kontrola)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02850" y="770866"/>
            <a:ext cx="7784813" cy="1172696"/>
            <a:chOff x="356382" y="615737"/>
            <a:chExt cx="8398915" cy="133547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06A4ADC-432B-4823-867A-4683CC035D27}"/>
                </a:ext>
              </a:extLst>
            </p:cNvPr>
            <p:cNvGrpSpPr/>
            <p:nvPr/>
          </p:nvGrpSpPr>
          <p:grpSpPr>
            <a:xfrm>
              <a:off x="356382" y="615737"/>
              <a:ext cx="8398915" cy="1335472"/>
              <a:chOff x="376575" y="2402482"/>
              <a:chExt cx="4356002" cy="1512002"/>
            </a:xfrm>
          </p:grpSpPr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175B65C1-126A-4340-916C-AB8E1865E88F}"/>
                  </a:ext>
                </a:extLst>
              </p:cNvPr>
              <p:cNvSpPr/>
              <p:nvPr/>
            </p:nvSpPr>
            <p:spPr>
              <a:xfrm>
                <a:off x="386536" y="2431158"/>
                <a:ext cx="4273029" cy="64680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numCol="1" rtlCol="0" anchor="ctr"/>
              <a:lstStyle>
                <a:defPPr>
                  <a:defRPr lang="ru-RU" altLang="ru-RU"/>
                </a:defPPr>
                <a:lvl1pPr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344488" indent="11271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690563" indent="-3175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035050" indent="-476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381125" indent="-6350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algn="ctr" defTabSz="822878" eaLnBrk="1" hangingPunct="1">
                  <a:defRPr/>
                </a:pPr>
                <a:endParaRPr lang="en-US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648890D9-7CCA-4868-B5E2-4B98839F2CC0}"/>
                  </a:ext>
                </a:extLst>
              </p:cNvPr>
              <p:cNvGrpSpPr/>
              <p:nvPr/>
            </p:nvGrpSpPr>
            <p:grpSpPr>
              <a:xfrm>
                <a:off x="376575" y="2402482"/>
                <a:ext cx="4356002" cy="1511999"/>
                <a:chOff x="249047" y="947797"/>
                <a:chExt cx="4214504" cy="1643003"/>
              </a:xfrm>
            </p:grpSpPr>
            <p:sp>
              <p:nvSpPr>
                <p:cNvPr id="30" name="Rectangle 286">
                  <a:extLst>
                    <a:ext uri="{FF2B5EF4-FFF2-40B4-BE49-F238E27FC236}">
                      <a16:creationId xmlns:a16="http://schemas.microsoft.com/office/drawing/2014/main" id="{984F800E-6924-402A-913B-3F1A35014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54449" y="953552"/>
                  <a:ext cx="375708" cy="1625777"/>
                </a:xfrm>
                <a:prstGeom prst="roundRect">
                  <a:avLst>
                    <a:gd name="adj" fmla="val 312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numCol="1" rtlCol="0" anchor="ctr">
                  <a:noAutofit/>
                </a:bodyPr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308595" lvl="1" indent="0" defTabSz="617189"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56A2AC3-9F22-4889-BB3B-FABFCB77C09F}"/>
                    </a:ext>
                  </a:extLst>
                </p:cNvPr>
                <p:cNvSpPr/>
                <p:nvPr/>
              </p:nvSpPr>
              <p:spPr>
                <a:xfrm>
                  <a:off x="249047" y="947797"/>
                  <a:ext cx="4214504" cy="1643003"/>
                </a:xfrm>
                <a:prstGeom prst="roundRect">
                  <a:avLst>
                    <a:gd name="adj" fmla="val 5173"/>
                  </a:avLst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17159" eaLnBrk="1" hangingPunct="1">
                    <a:defRPr/>
                  </a:pPr>
                  <a:endParaRPr lang="ru-RU" alt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1964ACE3-910D-4FBA-A747-708E0B6C0B3A}"/>
                  </a:ext>
                </a:extLst>
              </p:cNvPr>
              <p:cNvGrpSpPr/>
              <p:nvPr/>
            </p:nvGrpSpPr>
            <p:grpSpPr>
              <a:xfrm>
                <a:off x="440315" y="2431157"/>
                <a:ext cx="279612" cy="1483327"/>
                <a:chOff x="460108" y="869792"/>
                <a:chExt cx="279612" cy="1483327"/>
              </a:xfrm>
            </p:grpSpPr>
            <p:cxnSp>
              <p:nvCxnSpPr>
                <p:cNvPr id="25" name="Straight Connector 165">
                  <a:extLst>
                    <a:ext uri="{FF2B5EF4-FFF2-40B4-BE49-F238E27FC236}">
                      <a16:creationId xmlns:a16="http://schemas.microsoft.com/office/drawing/2014/main" id="{FB837760-72D7-4C27-A85B-664BC20C8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113" y="869792"/>
                  <a:ext cx="3801" cy="1483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Группа 25">
                  <a:extLst>
                    <a:ext uri="{FF2B5EF4-FFF2-40B4-BE49-F238E27FC236}">
                      <a16:creationId xmlns:a16="http://schemas.microsoft.com/office/drawing/2014/main" id="{DA7E5744-2F09-4B2E-A1CE-3356713DDD06}"/>
                    </a:ext>
                  </a:extLst>
                </p:cNvPr>
                <p:cNvGrpSpPr/>
                <p:nvPr/>
              </p:nvGrpSpPr>
              <p:grpSpPr>
                <a:xfrm>
                  <a:off x="460108" y="1325369"/>
                  <a:ext cx="279612" cy="504000"/>
                  <a:chOff x="5578079" y="3973325"/>
                  <a:chExt cx="437696" cy="782981"/>
                </a:xfrm>
              </p:grpSpPr>
              <p:sp>
                <p:nvSpPr>
                  <p:cNvPr id="27" name="Oval 74">
                    <a:extLst>
                      <a:ext uri="{FF2B5EF4-FFF2-40B4-BE49-F238E27FC236}">
                        <a16:creationId xmlns:a16="http://schemas.microsoft.com/office/drawing/2014/main" id="{63205E76-75D2-4B42-A799-E4F47B2BB7B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578079" y="3973325"/>
                    <a:ext cx="437696" cy="7829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70C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45367" tIns="22684" rIns="45367" bIns="226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Freeform: Shape 87">
                    <a:extLst>
                      <a:ext uri="{FF2B5EF4-FFF2-40B4-BE49-F238E27FC236}">
                        <a16:creationId xmlns:a16="http://schemas.microsoft.com/office/drawing/2014/main" id="{AF9C772D-1DDB-472D-B215-0ABFEA74F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8702" y="3999572"/>
                    <a:ext cx="380504" cy="691118"/>
                  </a:xfrm>
                  <a:custGeom>
                    <a:avLst/>
                    <a:gdLst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369697 w 575300"/>
                      <a:gd name="connsiteY6" fmla="*/ 174198 h 576998"/>
                      <a:gd name="connsiteX7" fmla="*/ 202133 w 575300"/>
                      <a:gd name="connsiteY7" fmla="*/ 14437 h 576998"/>
                      <a:gd name="connsiteX8" fmla="*/ 229678 w 575300"/>
                      <a:gd name="connsiteY8" fmla="*/ 5861 h 576998"/>
                      <a:gd name="connsiteX9" fmla="*/ 287650 w 575300"/>
                      <a:gd name="connsiteY9" fmla="*/ 0 h 576998"/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202133 w 575300"/>
                      <a:gd name="connsiteY6" fmla="*/ 14437 h 576998"/>
                      <a:gd name="connsiteX7" fmla="*/ 229678 w 575300"/>
                      <a:gd name="connsiteY7" fmla="*/ 5861 h 576998"/>
                      <a:gd name="connsiteX8" fmla="*/ 287650 w 575300"/>
                      <a:gd name="connsiteY8" fmla="*/ 0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8" fmla="*/ 233532 w 575300"/>
                      <a:gd name="connsiteY8" fmla="*/ 504362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0" fmla="*/ 202133 w 575300"/>
                      <a:gd name="connsiteY0" fmla="*/ 14437 h 576998"/>
                      <a:gd name="connsiteX1" fmla="*/ 229678 w 575300"/>
                      <a:gd name="connsiteY1" fmla="*/ 5861 h 576998"/>
                      <a:gd name="connsiteX2" fmla="*/ 287650 w 575300"/>
                      <a:gd name="connsiteY2" fmla="*/ 0 h 576998"/>
                      <a:gd name="connsiteX3" fmla="*/ 575300 w 575300"/>
                      <a:gd name="connsiteY3" fmla="*/ 288499 h 576998"/>
                      <a:gd name="connsiteX4" fmla="*/ 287650 w 575300"/>
                      <a:gd name="connsiteY4" fmla="*/ 576998 h 576998"/>
                      <a:gd name="connsiteX5" fmla="*/ 0 w 575300"/>
                      <a:gd name="connsiteY5" fmla="*/ 288499 h 576998"/>
                      <a:gd name="connsiteX6" fmla="*/ 1014 w 575300"/>
                      <a:gd name="connsiteY6" fmla="*/ 278414 h 57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300" h="576998">
                        <a:moveTo>
                          <a:pt x="202133" y="14437"/>
                        </a:moveTo>
                        <a:lnTo>
                          <a:pt x="229678" y="5861"/>
                        </a:lnTo>
                        <a:cubicBezTo>
                          <a:pt x="248404" y="2018"/>
                          <a:pt x="267792" y="0"/>
                          <a:pt x="287650" y="0"/>
                        </a:cubicBezTo>
                        <a:cubicBezTo>
                          <a:pt x="446515" y="0"/>
                          <a:pt x="575300" y="129165"/>
                          <a:pt x="575300" y="288499"/>
                        </a:cubicBezTo>
                        <a:cubicBezTo>
                          <a:pt x="575300" y="447833"/>
                          <a:pt x="446515" y="576998"/>
                          <a:pt x="287650" y="576998"/>
                        </a:cubicBezTo>
                        <a:cubicBezTo>
                          <a:pt x="128785" y="576998"/>
                          <a:pt x="0" y="447833"/>
                          <a:pt x="0" y="288499"/>
                        </a:cubicBezTo>
                        <a:lnTo>
                          <a:pt x="1014" y="27841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Marvintrackercircle">
                    <a:extLst>
                      <a:ext uri="{FF2B5EF4-FFF2-40B4-BE49-F238E27FC236}">
                        <a16:creationId xmlns:a16="http://schemas.microsoft.com/office/drawing/2014/main" id="{BD820BD3-E445-43CD-AAF5-5720F0E145A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655727" y="4059685"/>
                    <a:ext cx="337642" cy="60399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B863A6E-6C89-4008-826C-6A03422B7614}"/>
                </a:ext>
              </a:extLst>
            </p:cNvPr>
            <p:cNvSpPr/>
            <p:nvPr/>
          </p:nvSpPr>
          <p:spPr>
            <a:xfrm>
              <a:off x="1328078" y="841086"/>
              <a:ext cx="7177633" cy="70983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2143" algn="just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hr-HR" sz="1400" i="1">
                  <a:solidFill>
                    <a:srgbClr val="002060"/>
                  </a:solidFill>
                  <a:latin typeface="Arial" panose="020B0604020202020204" pitchFamily="34" charset="0"/>
                </a:rPr>
                <a:t>pruža maksimalne informacije o gotovinskom izvršenju državnog proračuna u lokalnim uredima riznice i informira o upravljačkim odlukama</a:t>
              </a:r>
            </a:p>
          </p:txBody>
        </p:sp>
        <p:sp>
          <p:nvSpPr>
            <p:cNvPr id="8" name="object 30">
              <a:extLst>
                <a:ext uri="{FF2B5EF4-FFF2-40B4-BE49-F238E27FC236}">
                  <a16:creationId xmlns:a16="http://schemas.microsoft.com/office/drawing/2014/main" id="{8072DE40-5D10-4DD3-929F-A6AAE183BAF5}"/>
                </a:ext>
              </a:extLst>
            </p:cNvPr>
            <p:cNvSpPr txBox="1"/>
            <p:nvPr/>
          </p:nvSpPr>
          <p:spPr>
            <a:xfrm>
              <a:off x="699078" y="1143352"/>
              <a:ext cx="129159" cy="277988"/>
            </a:xfrm>
            <a:prstGeom prst="rect">
              <a:avLst/>
            </a:prstGeom>
          </p:spPr>
          <p:txBody>
            <a:bodyPr vert="horz" wrap="square" lIns="0" tIns="13144" rIns="0" bIns="0" numCol="1" rtlCol="0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1429">
                <a:spcBef>
                  <a:spcPts val="103"/>
                </a:spcBef>
              </a:pPr>
              <a:r>
                <a:rPr lang="hr-HR" sz="1500" b="1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0825" y="2207441"/>
            <a:ext cx="7784813" cy="1172696"/>
            <a:chOff x="356382" y="615737"/>
            <a:chExt cx="8398915" cy="1335472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06A4ADC-432B-4823-867A-4683CC035D27}"/>
                </a:ext>
              </a:extLst>
            </p:cNvPr>
            <p:cNvGrpSpPr/>
            <p:nvPr/>
          </p:nvGrpSpPr>
          <p:grpSpPr>
            <a:xfrm>
              <a:off x="356382" y="615737"/>
              <a:ext cx="8398915" cy="1335472"/>
              <a:chOff x="376575" y="2402482"/>
              <a:chExt cx="4356002" cy="1512002"/>
            </a:xfrm>
          </p:grpSpPr>
          <p:sp>
            <p:nvSpPr>
              <p:cNvPr id="39" name="Rectangle 1">
                <a:extLst>
                  <a:ext uri="{FF2B5EF4-FFF2-40B4-BE49-F238E27FC236}">
                    <a16:creationId xmlns:a16="http://schemas.microsoft.com/office/drawing/2014/main" id="{175B65C1-126A-4340-916C-AB8E1865E88F}"/>
                  </a:ext>
                </a:extLst>
              </p:cNvPr>
              <p:cNvSpPr/>
              <p:nvPr/>
            </p:nvSpPr>
            <p:spPr>
              <a:xfrm>
                <a:off x="386536" y="2431158"/>
                <a:ext cx="4273029" cy="64680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numCol="1" rtlCol="0" anchor="ctr"/>
              <a:lstStyle>
                <a:defPPr>
                  <a:defRPr lang="ru-RU" altLang="ru-RU"/>
                </a:defPPr>
                <a:lvl1pPr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344488" indent="11271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690563" indent="-3175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035050" indent="-476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381125" indent="-6350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algn="ctr" defTabSz="822878" eaLnBrk="1" hangingPunct="1">
                  <a:defRPr/>
                </a:pPr>
                <a:endParaRPr lang="en-US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648890D9-7CCA-4868-B5E2-4B98839F2CC0}"/>
                  </a:ext>
                </a:extLst>
              </p:cNvPr>
              <p:cNvGrpSpPr/>
              <p:nvPr/>
            </p:nvGrpSpPr>
            <p:grpSpPr>
              <a:xfrm>
                <a:off x="376575" y="2402482"/>
                <a:ext cx="4356002" cy="1511999"/>
                <a:chOff x="249047" y="947797"/>
                <a:chExt cx="4214504" cy="1643003"/>
              </a:xfrm>
            </p:grpSpPr>
            <p:sp>
              <p:nvSpPr>
                <p:cNvPr id="47" name="Rectangle 286">
                  <a:extLst>
                    <a:ext uri="{FF2B5EF4-FFF2-40B4-BE49-F238E27FC236}">
                      <a16:creationId xmlns:a16="http://schemas.microsoft.com/office/drawing/2014/main" id="{984F800E-6924-402A-913B-3F1A35014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54449" y="953552"/>
                  <a:ext cx="375708" cy="1625777"/>
                </a:xfrm>
                <a:prstGeom prst="roundRect">
                  <a:avLst>
                    <a:gd name="adj" fmla="val 312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numCol="1" rtlCol="0" anchor="ctr">
                  <a:noAutofit/>
                </a:bodyPr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308595" lvl="1" indent="0" defTabSz="617189"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: Rounded Corners 30">
                  <a:extLst>
                    <a:ext uri="{FF2B5EF4-FFF2-40B4-BE49-F238E27FC236}">
                      <a16:creationId xmlns:a16="http://schemas.microsoft.com/office/drawing/2014/main" id="{556A2AC3-9F22-4889-BB3B-FABFCB77C09F}"/>
                    </a:ext>
                  </a:extLst>
                </p:cNvPr>
                <p:cNvSpPr/>
                <p:nvPr/>
              </p:nvSpPr>
              <p:spPr>
                <a:xfrm>
                  <a:off x="249047" y="947797"/>
                  <a:ext cx="4214504" cy="1643003"/>
                </a:xfrm>
                <a:prstGeom prst="roundRect">
                  <a:avLst>
                    <a:gd name="adj" fmla="val 5173"/>
                  </a:avLst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17159" eaLnBrk="1" hangingPunct="1">
                    <a:defRPr/>
                  </a:pPr>
                  <a:endParaRPr lang="ru-RU" alt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1964ACE3-910D-4FBA-A747-708E0B6C0B3A}"/>
                  </a:ext>
                </a:extLst>
              </p:cNvPr>
              <p:cNvGrpSpPr/>
              <p:nvPr/>
            </p:nvGrpSpPr>
            <p:grpSpPr>
              <a:xfrm>
                <a:off x="440315" y="2431157"/>
                <a:ext cx="279612" cy="1483327"/>
                <a:chOff x="460108" y="869792"/>
                <a:chExt cx="279612" cy="1483327"/>
              </a:xfrm>
            </p:grpSpPr>
            <p:cxnSp>
              <p:nvCxnSpPr>
                <p:cNvPr id="42" name="Straight Connector 165">
                  <a:extLst>
                    <a:ext uri="{FF2B5EF4-FFF2-40B4-BE49-F238E27FC236}">
                      <a16:creationId xmlns:a16="http://schemas.microsoft.com/office/drawing/2014/main" id="{FB837760-72D7-4C27-A85B-664BC20C8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113" y="869792"/>
                  <a:ext cx="3801" cy="1483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DA7E5744-2F09-4B2E-A1CE-3356713DDD06}"/>
                    </a:ext>
                  </a:extLst>
                </p:cNvPr>
                <p:cNvGrpSpPr/>
                <p:nvPr/>
              </p:nvGrpSpPr>
              <p:grpSpPr>
                <a:xfrm>
                  <a:off x="460108" y="1325369"/>
                  <a:ext cx="279612" cy="504000"/>
                  <a:chOff x="5578079" y="3973325"/>
                  <a:chExt cx="437696" cy="782981"/>
                </a:xfrm>
              </p:grpSpPr>
              <p:sp>
                <p:nvSpPr>
                  <p:cNvPr id="44" name="Oval 74">
                    <a:extLst>
                      <a:ext uri="{FF2B5EF4-FFF2-40B4-BE49-F238E27FC236}">
                        <a16:creationId xmlns:a16="http://schemas.microsoft.com/office/drawing/2014/main" id="{63205E76-75D2-4B42-A799-E4F47B2BB7B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578079" y="3973325"/>
                    <a:ext cx="437696" cy="7829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70C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45367" tIns="22684" rIns="45367" bIns="226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Freeform: Shape 87">
                    <a:extLst>
                      <a:ext uri="{FF2B5EF4-FFF2-40B4-BE49-F238E27FC236}">
                        <a16:creationId xmlns:a16="http://schemas.microsoft.com/office/drawing/2014/main" id="{AF9C772D-1DDB-472D-B215-0ABFEA74F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8702" y="3999572"/>
                    <a:ext cx="380504" cy="691118"/>
                  </a:xfrm>
                  <a:custGeom>
                    <a:avLst/>
                    <a:gdLst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369697 w 575300"/>
                      <a:gd name="connsiteY6" fmla="*/ 174198 h 576998"/>
                      <a:gd name="connsiteX7" fmla="*/ 202133 w 575300"/>
                      <a:gd name="connsiteY7" fmla="*/ 14437 h 576998"/>
                      <a:gd name="connsiteX8" fmla="*/ 229678 w 575300"/>
                      <a:gd name="connsiteY8" fmla="*/ 5861 h 576998"/>
                      <a:gd name="connsiteX9" fmla="*/ 287650 w 575300"/>
                      <a:gd name="connsiteY9" fmla="*/ 0 h 576998"/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202133 w 575300"/>
                      <a:gd name="connsiteY6" fmla="*/ 14437 h 576998"/>
                      <a:gd name="connsiteX7" fmla="*/ 229678 w 575300"/>
                      <a:gd name="connsiteY7" fmla="*/ 5861 h 576998"/>
                      <a:gd name="connsiteX8" fmla="*/ 287650 w 575300"/>
                      <a:gd name="connsiteY8" fmla="*/ 0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8" fmla="*/ 233532 w 575300"/>
                      <a:gd name="connsiteY8" fmla="*/ 504362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0" fmla="*/ 202133 w 575300"/>
                      <a:gd name="connsiteY0" fmla="*/ 14437 h 576998"/>
                      <a:gd name="connsiteX1" fmla="*/ 229678 w 575300"/>
                      <a:gd name="connsiteY1" fmla="*/ 5861 h 576998"/>
                      <a:gd name="connsiteX2" fmla="*/ 287650 w 575300"/>
                      <a:gd name="connsiteY2" fmla="*/ 0 h 576998"/>
                      <a:gd name="connsiteX3" fmla="*/ 575300 w 575300"/>
                      <a:gd name="connsiteY3" fmla="*/ 288499 h 576998"/>
                      <a:gd name="connsiteX4" fmla="*/ 287650 w 575300"/>
                      <a:gd name="connsiteY4" fmla="*/ 576998 h 576998"/>
                      <a:gd name="connsiteX5" fmla="*/ 0 w 575300"/>
                      <a:gd name="connsiteY5" fmla="*/ 288499 h 576998"/>
                      <a:gd name="connsiteX6" fmla="*/ 1014 w 575300"/>
                      <a:gd name="connsiteY6" fmla="*/ 278414 h 57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300" h="576998">
                        <a:moveTo>
                          <a:pt x="202133" y="14437"/>
                        </a:moveTo>
                        <a:lnTo>
                          <a:pt x="229678" y="5861"/>
                        </a:lnTo>
                        <a:cubicBezTo>
                          <a:pt x="248404" y="2018"/>
                          <a:pt x="267792" y="0"/>
                          <a:pt x="287650" y="0"/>
                        </a:cubicBezTo>
                        <a:cubicBezTo>
                          <a:pt x="446515" y="0"/>
                          <a:pt x="575300" y="129165"/>
                          <a:pt x="575300" y="288499"/>
                        </a:cubicBezTo>
                        <a:cubicBezTo>
                          <a:pt x="575300" y="447833"/>
                          <a:pt x="446515" y="576998"/>
                          <a:pt x="287650" y="576998"/>
                        </a:cubicBezTo>
                        <a:cubicBezTo>
                          <a:pt x="128785" y="576998"/>
                          <a:pt x="0" y="447833"/>
                          <a:pt x="0" y="288499"/>
                        </a:cubicBezTo>
                        <a:lnTo>
                          <a:pt x="1014" y="27841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Marvintrackercircle">
                    <a:extLst>
                      <a:ext uri="{FF2B5EF4-FFF2-40B4-BE49-F238E27FC236}">
                        <a16:creationId xmlns:a16="http://schemas.microsoft.com/office/drawing/2014/main" id="{BD820BD3-E445-43CD-AAF5-5720F0E145A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655727" y="4059685"/>
                    <a:ext cx="337642" cy="60399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B863A6E-6C89-4008-826C-6A03422B7614}"/>
                </a:ext>
              </a:extLst>
            </p:cNvPr>
            <p:cNvSpPr/>
            <p:nvPr/>
          </p:nvSpPr>
          <p:spPr>
            <a:xfrm>
              <a:off x="1357520" y="717484"/>
              <a:ext cx="7257000" cy="1028784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2143" algn="ctr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hr-HR" sz="1400" i="1">
                  <a:solidFill>
                    <a:srgbClr val="002060"/>
                  </a:solidFill>
                  <a:latin typeface="Arial" panose="020B0604020202020204" pitchFamily="34" charset="0"/>
                </a:rPr>
                <a:t>pomaže procijeniti relevantnost zahtjeva utvrđenih zakonima i statutarnim instrumentima s pomoću pregleda izvršenih financijskih dokumenata </a:t>
              </a:r>
            </a:p>
            <a:p>
              <a:pPr marL="2143" algn="ctr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hr-HR" sz="1400" i="1">
                  <a:solidFill>
                    <a:srgbClr val="002060"/>
                  </a:solidFill>
                  <a:latin typeface="Arial" panose="020B0604020202020204" pitchFamily="34" charset="0"/>
                </a:rPr>
                <a:t>od strane odgovornih službenika riznice.</a:t>
              </a:r>
            </a:p>
          </p:txBody>
        </p:sp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8072DE40-5D10-4DD3-929F-A6AAE183BAF5}"/>
                </a:ext>
              </a:extLst>
            </p:cNvPr>
            <p:cNvSpPr txBox="1"/>
            <p:nvPr/>
          </p:nvSpPr>
          <p:spPr>
            <a:xfrm>
              <a:off x="699078" y="1143352"/>
              <a:ext cx="129159" cy="275358"/>
            </a:xfrm>
            <a:prstGeom prst="rect">
              <a:avLst/>
            </a:prstGeom>
          </p:spPr>
          <p:txBody>
            <a:bodyPr vert="horz" wrap="square" lIns="0" tIns="13144" rIns="0" bIns="0" numCol="1" rtlCol="0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1429">
                <a:spcBef>
                  <a:spcPts val="103"/>
                </a:spcBef>
              </a:pPr>
              <a:r>
                <a:rPr lang="hr-HR" sz="1500" b="1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25649" y="3650851"/>
            <a:ext cx="7784813" cy="1172696"/>
            <a:chOff x="356382" y="615737"/>
            <a:chExt cx="8398915" cy="1335472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006A4ADC-432B-4823-867A-4683CC035D27}"/>
                </a:ext>
              </a:extLst>
            </p:cNvPr>
            <p:cNvGrpSpPr/>
            <p:nvPr/>
          </p:nvGrpSpPr>
          <p:grpSpPr>
            <a:xfrm>
              <a:off x="356382" y="615737"/>
              <a:ext cx="8398915" cy="1335472"/>
              <a:chOff x="376575" y="2402482"/>
              <a:chExt cx="4356002" cy="1512002"/>
            </a:xfrm>
          </p:grpSpPr>
          <p:sp>
            <p:nvSpPr>
              <p:cNvPr id="54" name="Rectangle 1">
                <a:extLst>
                  <a:ext uri="{FF2B5EF4-FFF2-40B4-BE49-F238E27FC236}">
                    <a16:creationId xmlns:a16="http://schemas.microsoft.com/office/drawing/2014/main" id="{175B65C1-126A-4340-916C-AB8E1865E88F}"/>
                  </a:ext>
                </a:extLst>
              </p:cNvPr>
              <p:cNvSpPr/>
              <p:nvPr/>
            </p:nvSpPr>
            <p:spPr>
              <a:xfrm>
                <a:off x="386536" y="2431158"/>
                <a:ext cx="4273029" cy="64680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numCol="1" rtlCol="0" anchor="ctr"/>
              <a:lstStyle>
                <a:defPPr>
                  <a:defRPr lang="ru-RU" altLang="ru-RU"/>
                </a:defPPr>
                <a:lvl1pPr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344488" indent="11271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690563" indent="-3175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035050" indent="-476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381125" indent="-6350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algn="ctr" defTabSz="822878" eaLnBrk="1" hangingPunct="1">
                  <a:defRPr/>
                </a:pPr>
                <a:endParaRPr lang="en-US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id="{648890D9-7CCA-4868-B5E2-4B98839F2CC0}"/>
                  </a:ext>
                </a:extLst>
              </p:cNvPr>
              <p:cNvGrpSpPr/>
              <p:nvPr/>
            </p:nvGrpSpPr>
            <p:grpSpPr>
              <a:xfrm>
                <a:off x="376575" y="2402482"/>
                <a:ext cx="4356002" cy="1511999"/>
                <a:chOff x="249047" y="947797"/>
                <a:chExt cx="4214504" cy="1643003"/>
              </a:xfrm>
            </p:grpSpPr>
            <p:sp>
              <p:nvSpPr>
                <p:cNvPr id="62" name="Rectangle 286">
                  <a:extLst>
                    <a:ext uri="{FF2B5EF4-FFF2-40B4-BE49-F238E27FC236}">
                      <a16:creationId xmlns:a16="http://schemas.microsoft.com/office/drawing/2014/main" id="{984F800E-6924-402A-913B-3F1A35014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54449" y="953552"/>
                  <a:ext cx="375708" cy="1625777"/>
                </a:xfrm>
                <a:prstGeom prst="roundRect">
                  <a:avLst>
                    <a:gd name="adj" fmla="val 312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numCol="1" rtlCol="0" anchor="ctr">
                  <a:noAutofit/>
                </a:bodyPr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308595" lvl="1" indent="0" defTabSz="617189"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: Rounded Corners 30">
                  <a:extLst>
                    <a:ext uri="{FF2B5EF4-FFF2-40B4-BE49-F238E27FC236}">
                      <a16:creationId xmlns:a16="http://schemas.microsoft.com/office/drawing/2014/main" id="{556A2AC3-9F22-4889-BB3B-FABFCB77C09F}"/>
                    </a:ext>
                  </a:extLst>
                </p:cNvPr>
                <p:cNvSpPr/>
                <p:nvPr/>
              </p:nvSpPr>
              <p:spPr>
                <a:xfrm>
                  <a:off x="249047" y="947797"/>
                  <a:ext cx="4214504" cy="1643003"/>
                </a:xfrm>
                <a:prstGeom prst="roundRect">
                  <a:avLst>
                    <a:gd name="adj" fmla="val 5173"/>
                  </a:avLst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17159" eaLnBrk="1" hangingPunct="1">
                    <a:defRPr/>
                  </a:pPr>
                  <a:endParaRPr lang="ru-RU" alt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1964ACE3-910D-4FBA-A747-708E0B6C0B3A}"/>
                  </a:ext>
                </a:extLst>
              </p:cNvPr>
              <p:cNvGrpSpPr/>
              <p:nvPr/>
            </p:nvGrpSpPr>
            <p:grpSpPr>
              <a:xfrm>
                <a:off x="440315" y="2431157"/>
                <a:ext cx="279612" cy="1483327"/>
                <a:chOff x="460108" y="869792"/>
                <a:chExt cx="279612" cy="1483327"/>
              </a:xfrm>
            </p:grpSpPr>
            <p:cxnSp>
              <p:nvCxnSpPr>
                <p:cNvPr id="57" name="Straight Connector 165">
                  <a:extLst>
                    <a:ext uri="{FF2B5EF4-FFF2-40B4-BE49-F238E27FC236}">
                      <a16:creationId xmlns:a16="http://schemas.microsoft.com/office/drawing/2014/main" id="{FB837760-72D7-4C27-A85B-664BC20C8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113" y="869792"/>
                  <a:ext cx="3801" cy="1483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Группа 57">
                  <a:extLst>
                    <a:ext uri="{FF2B5EF4-FFF2-40B4-BE49-F238E27FC236}">
                      <a16:creationId xmlns:a16="http://schemas.microsoft.com/office/drawing/2014/main" id="{DA7E5744-2F09-4B2E-A1CE-3356713DDD06}"/>
                    </a:ext>
                  </a:extLst>
                </p:cNvPr>
                <p:cNvGrpSpPr/>
                <p:nvPr/>
              </p:nvGrpSpPr>
              <p:grpSpPr>
                <a:xfrm>
                  <a:off x="460108" y="1325369"/>
                  <a:ext cx="279612" cy="504000"/>
                  <a:chOff x="5578079" y="3973325"/>
                  <a:chExt cx="437696" cy="782981"/>
                </a:xfrm>
              </p:grpSpPr>
              <p:sp>
                <p:nvSpPr>
                  <p:cNvPr id="59" name="Oval 74">
                    <a:extLst>
                      <a:ext uri="{FF2B5EF4-FFF2-40B4-BE49-F238E27FC236}">
                        <a16:creationId xmlns:a16="http://schemas.microsoft.com/office/drawing/2014/main" id="{63205E76-75D2-4B42-A799-E4F47B2BB7B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578079" y="3973325"/>
                    <a:ext cx="437696" cy="7829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70C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45367" tIns="22684" rIns="45367" bIns="226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: Shape 87">
                    <a:extLst>
                      <a:ext uri="{FF2B5EF4-FFF2-40B4-BE49-F238E27FC236}">
                        <a16:creationId xmlns:a16="http://schemas.microsoft.com/office/drawing/2014/main" id="{AF9C772D-1DDB-472D-B215-0ABFEA74F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8702" y="3999572"/>
                    <a:ext cx="380504" cy="691118"/>
                  </a:xfrm>
                  <a:custGeom>
                    <a:avLst/>
                    <a:gdLst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369697 w 575300"/>
                      <a:gd name="connsiteY6" fmla="*/ 174198 h 576998"/>
                      <a:gd name="connsiteX7" fmla="*/ 202133 w 575300"/>
                      <a:gd name="connsiteY7" fmla="*/ 14437 h 576998"/>
                      <a:gd name="connsiteX8" fmla="*/ 229678 w 575300"/>
                      <a:gd name="connsiteY8" fmla="*/ 5861 h 576998"/>
                      <a:gd name="connsiteX9" fmla="*/ 287650 w 575300"/>
                      <a:gd name="connsiteY9" fmla="*/ 0 h 576998"/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202133 w 575300"/>
                      <a:gd name="connsiteY6" fmla="*/ 14437 h 576998"/>
                      <a:gd name="connsiteX7" fmla="*/ 229678 w 575300"/>
                      <a:gd name="connsiteY7" fmla="*/ 5861 h 576998"/>
                      <a:gd name="connsiteX8" fmla="*/ 287650 w 575300"/>
                      <a:gd name="connsiteY8" fmla="*/ 0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8" fmla="*/ 233532 w 575300"/>
                      <a:gd name="connsiteY8" fmla="*/ 504362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0" fmla="*/ 202133 w 575300"/>
                      <a:gd name="connsiteY0" fmla="*/ 14437 h 576998"/>
                      <a:gd name="connsiteX1" fmla="*/ 229678 w 575300"/>
                      <a:gd name="connsiteY1" fmla="*/ 5861 h 576998"/>
                      <a:gd name="connsiteX2" fmla="*/ 287650 w 575300"/>
                      <a:gd name="connsiteY2" fmla="*/ 0 h 576998"/>
                      <a:gd name="connsiteX3" fmla="*/ 575300 w 575300"/>
                      <a:gd name="connsiteY3" fmla="*/ 288499 h 576998"/>
                      <a:gd name="connsiteX4" fmla="*/ 287650 w 575300"/>
                      <a:gd name="connsiteY4" fmla="*/ 576998 h 576998"/>
                      <a:gd name="connsiteX5" fmla="*/ 0 w 575300"/>
                      <a:gd name="connsiteY5" fmla="*/ 288499 h 576998"/>
                      <a:gd name="connsiteX6" fmla="*/ 1014 w 575300"/>
                      <a:gd name="connsiteY6" fmla="*/ 278414 h 57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300" h="576998">
                        <a:moveTo>
                          <a:pt x="202133" y="14437"/>
                        </a:moveTo>
                        <a:lnTo>
                          <a:pt x="229678" y="5861"/>
                        </a:lnTo>
                        <a:cubicBezTo>
                          <a:pt x="248404" y="2018"/>
                          <a:pt x="267792" y="0"/>
                          <a:pt x="287650" y="0"/>
                        </a:cubicBezTo>
                        <a:cubicBezTo>
                          <a:pt x="446515" y="0"/>
                          <a:pt x="575300" y="129165"/>
                          <a:pt x="575300" y="288499"/>
                        </a:cubicBezTo>
                        <a:cubicBezTo>
                          <a:pt x="575300" y="447833"/>
                          <a:pt x="446515" y="576998"/>
                          <a:pt x="287650" y="576998"/>
                        </a:cubicBezTo>
                        <a:cubicBezTo>
                          <a:pt x="128785" y="576998"/>
                          <a:pt x="0" y="447833"/>
                          <a:pt x="0" y="288499"/>
                        </a:cubicBezTo>
                        <a:lnTo>
                          <a:pt x="1014" y="27841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Marvintrackercircle">
                    <a:extLst>
                      <a:ext uri="{FF2B5EF4-FFF2-40B4-BE49-F238E27FC236}">
                        <a16:creationId xmlns:a16="http://schemas.microsoft.com/office/drawing/2014/main" id="{BD820BD3-E445-43CD-AAF5-5720F0E145A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655727" y="4059685"/>
                    <a:ext cx="337642" cy="60399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B863A6E-6C89-4008-826C-6A03422B7614}"/>
                </a:ext>
              </a:extLst>
            </p:cNvPr>
            <p:cNvSpPr/>
            <p:nvPr/>
          </p:nvSpPr>
          <p:spPr>
            <a:xfrm>
              <a:off x="1372368" y="960892"/>
              <a:ext cx="7242152" cy="743054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2143" algn="ctr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hr-HR" sz="1400" i="1">
                  <a:solidFill>
                    <a:srgbClr val="002060"/>
                  </a:solidFill>
                  <a:latin typeface="Arial" panose="020B0604020202020204" pitchFamily="34" charset="0"/>
                </a:rPr>
                <a:t>pomaže u učinkovitom prepoznavanju nedostataka (povreda) dok metodologija</a:t>
              </a:r>
            </a:p>
            <a:p>
              <a:pPr marL="2143" algn="ctr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hr-HR" sz="1400" i="1">
                  <a:solidFill>
                    <a:srgbClr val="002060"/>
                  </a:solidFill>
                  <a:latin typeface="Arial" panose="020B0604020202020204" pitchFamily="34" charset="0"/>
                </a:rPr>
                <a:t> postavlja okvir kojeg se treba pridržavati</a:t>
              </a:r>
            </a:p>
          </p:txBody>
        </p:sp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8072DE40-5D10-4DD3-929F-A6AAE183BAF5}"/>
                </a:ext>
              </a:extLst>
            </p:cNvPr>
            <p:cNvSpPr txBox="1"/>
            <p:nvPr/>
          </p:nvSpPr>
          <p:spPr>
            <a:xfrm>
              <a:off x="699078" y="1143352"/>
              <a:ext cx="129159" cy="275358"/>
            </a:xfrm>
            <a:prstGeom prst="rect">
              <a:avLst/>
            </a:prstGeom>
          </p:spPr>
          <p:txBody>
            <a:bodyPr vert="horz" wrap="square" lIns="0" tIns="13144" rIns="0" bIns="0" numCol="1" rtlCol="0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1429">
                <a:spcBef>
                  <a:spcPts val="103"/>
                </a:spcBef>
              </a:pPr>
              <a:r>
                <a:rPr lang="hr-HR" sz="1500" b="1">
                  <a:latin typeface="Arial"/>
                  <a:cs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66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85946" y="735547"/>
            <a:ext cx="3456384" cy="850556"/>
            <a:chOff x="819989" y="1546376"/>
            <a:chExt cx="2520279" cy="1915282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365286"/>
              <a:ext cx="2520279" cy="589093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hr-HR" sz="11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Nedostaje akt vladine prihvatne komisije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33631" y="1546376"/>
              <a:ext cx="393794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hr-HR" sz="1100" b="1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223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81315" y="1919445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224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085946" y="1759859"/>
            <a:ext cx="3456384" cy="852359"/>
            <a:chOff x="819989" y="1542316"/>
            <a:chExt cx="2520279" cy="1919342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485915"/>
              <a:ext cx="2520279" cy="589093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hr-HR" sz="11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Nedostaju projektne specifikacije i procjene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55286" y="1542316"/>
              <a:ext cx="372139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hr-HR" sz="1100" b="1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085946" y="2768733"/>
            <a:ext cx="3456384" cy="869599"/>
            <a:chOff x="819989" y="1503496"/>
            <a:chExt cx="2520279" cy="1958162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276041"/>
              <a:ext cx="2520279" cy="97027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hr-HR" sz="11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Postupci javne nabave </a:t>
              </a:r>
            </a:p>
            <a:p>
              <a:pPr algn="ctr" eaLnBrk="0" hangingPunct="0"/>
              <a:r>
                <a:rPr lang="hr-HR" sz="11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koji nisu provedeni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55286" y="1503496"/>
              <a:ext cx="372139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hr-HR" sz="1100" b="1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085946" y="3813889"/>
            <a:ext cx="3456384" cy="850556"/>
            <a:chOff x="819989" y="1546376"/>
            <a:chExt cx="2520279" cy="1915282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161135"/>
              <a:ext cx="2520279" cy="97027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hr-HR" sz="11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Nedostaju potvrde o prihvaćanju kada </a:t>
              </a:r>
            </a:p>
            <a:p>
              <a:pPr algn="ctr" eaLnBrk="0" hangingPunct="0"/>
              <a:r>
                <a:rPr lang="hr-HR" sz="11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plaćanje građevinskih i montažnih radova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55286" y="1546376"/>
              <a:ext cx="372139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hr-HR" sz="1100" b="1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04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61911" y="4025679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105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61911" y="951570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110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5" name="Группа 244"/>
          <p:cNvGrpSpPr/>
          <p:nvPr/>
        </p:nvGrpSpPr>
        <p:grpSpPr>
          <a:xfrm>
            <a:off x="71946" y="1761662"/>
            <a:ext cx="1965555" cy="1739065"/>
            <a:chOff x="424565" y="3799283"/>
            <a:chExt cx="2279576" cy="1781256"/>
          </a:xfrm>
        </p:grpSpPr>
        <p:sp>
          <p:nvSpPr>
            <p:cNvPr id="127" name="Прямоугольник: скругленные углы 28">
              <a:extLst>
                <a:ext uri="{FF2B5EF4-FFF2-40B4-BE49-F238E27FC236}">
                  <a16:creationId xmlns:a16="http://schemas.microsoft.com/office/drawing/2014/main" id="{FD3748CC-4CA3-454B-8181-CE89AA4A6CFF}"/>
                </a:ext>
              </a:extLst>
            </p:cNvPr>
            <p:cNvSpPr/>
            <p:nvPr/>
          </p:nvSpPr>
          <p:spPr>
            <a:xfrm>
              <a:off x="424565" y="3814723"/>
              <a:ext cx="2279576" cy="17658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>
              <a:defPPr>
                <a:defRPr lang="ru-RU" alt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altLang="ru-RU">
                <a:solidFill>
                  <a:prstClr val="white"/>
                </a:solidFill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386003BC-E38D-4DD6-8D85-075D53079C0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686264" y="3799283"/>
              <a:ext cx="1702455" cy="154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3944" tIns="91970" rIns="183944" bIns="91970" numCol="1">
              <a:spAutoFit/>
            </a:bodyPr>
            <a:lstStyle>
              <a:defPPr>
                <a:defRPr lang="ru-RU" alt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r-HR" b="1" dirty="0">
                  <a:solidFill>
                    <a:srgbClr val="0065BD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Spriječeni </a:t>
              </a:r>
            </a:p>
            <a:p>
              <a:pPr algn="ctr"/>
              <a:r>
                <a:rPr lang="hr-HR" b="1" dirty="0">
                  <a:solidFill>
                    <a:srgbClr val="0065BD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financijski </a:t>
              </a:r>
            </a:p>
            <a:p>
              <a:pPr algn="ctr"/>
              <a:r>
                <a:rPr lang="hr-HR" b="1" dirty="0">
                  <a:solidFill>
                    <a:srgbClr val="0065BD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prekršaji </a:t>
              </a:r>
            </a:p>
            <a:p>
              <a:pPr algn="ctr"/>
              <a:r>
                <a:rPr lang="hr-HR" sz="9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(u 2022. -   </a:t>
              </a:r>
            </a:p>
            <a:p>
              <a:pPr algn="ctr"/>
              <a:r>
                <a:rPr lang="hr-HR" sz="1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-1,2 bilijuna tenga</a:t>
              </a:r>
            </a:p>
            <a:p>
              <a:pPr algn="ctr"/>
              <a:r>
                <a:rPr lang="hr-HR" sz="1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2,7 mlrd. USD)</a:t>
              </a:r>
              <a:r>
                <a:rPr lang="hr-HR" sz="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00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61911" y="2999565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102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3" name="Elbow Connector 51">
            <a:extLst>
              <a:ext uri="{FF2B5EF4-FFF2-40B4-BE49-F238E27FC236}">
                <a16:creationId xmlns:a16="http://schemas.microsoft.com/office/drawing/2014/main" id="{BF8ECB79-3CD8-4389-A8ED-80945961E08A}"/>
              </a:ext>
            </a:extLst>
          </p:cNvPr>
          <p:cNvCxnSpPr>
            <a:cxnSpLocks/>
          </p:cNvCxnSpPr>
          <p:nvPr/>
        </p:nvCxnSpPr>
        <p:spPr>
          <a:xfrm>
            <a:off x="2033719" y="2787774"/>
            <a:ext cx="1852229" cy="1512168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51820" y="3271711"/>
            <a:ext cx="810090" cy="21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" name="Elbow Connector 31">
            <a:extLst>
              <a:ext uri="{FF2B5EF4-FFF2-40B4-BE49-F238E27FC236}">
                <a16:creationId xmlns:a16="http://schemas.microsoft.com/office/drawing/2014/main" id="{9D5554DE-608C-49FD-989A-5855422AEFE2}"/>
              </a:ext>
            </a:extLst>
          </p:cNvPr>
          <p:cNvCxnSpPr>
            <a:cxnSpLocks/>
          </p:cNvCxnSpPr>
          <p:nvPr/>
        </p:nvCxnSpPr>
        <p:spPr>
          <a:xfrm flipV="1">
            <a:off x="2033720" y="1221600"/>
            <a:ext cx="1768961" cy="1244256"/>
          </a:xfrm>
          <a:prstGeom prst="bentConnector3">
            <a:avLst>
              <a:gd name="adj1" fmla="val 52423"/>
            </a:avLst>
          </a:prstGeom>
          <a:ln w="2222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2951820" y="2193708"/>
            <a:ext cx="810090" cy="21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8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37587" y="1147739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37587" y="2110685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34229" y="3103547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25055" y="4199021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42329" y="1113589"/>
            <a:ext cx="1513383" cy="407802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610 mld. tenga</a:t>
            </a:r>
          </a:p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(1,4 mlrd. USD)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59280" y="3072213"/>
            <a:ext cx="1496432" cy="577079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97 mld. tenga</a:t>
            </a:r>
          </a:p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(0,2 mlrd. USD)</a:t>
            </a:r>
          </a:p>
          <a:p>
            <a:pPr algn="ctr" eaLnBrk="0" hangingPunct="0"/>
            <a:endParaRPr lang="ru-RU" altLang="ru-RU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62336" y="4151517"/>
            <a:ext cx="1493375" cy="577079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103 mld. tenga </a:t>
            </a:r>
          </a:p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(0,2 mlrd. USD)</a:t>
            </a:r>
          </a:p>
          <a:p>
            <a:pPr algn="ctr" eaLnBrk="0" hangingPunct="0"/>
            <a:endParaRPr lang="ru-RU" altLang="ru-RU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71561" y="2110686"/>
            <a:ext cx="1408477" cy="577079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hr-HR" sz="1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390 mlrd. tenga (0,9 mlrd. USD)</a:t>
            </a:r>
          </a:p>
          <a:p>
            <a:pPr algn="ctr" eaLnBrk="0" hangingPunct="0"/>
            <a:endParaRPr lang="ru-RU" altLang="ru-RU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12622" y="212037"/>
            <a:ext cx="1459046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Ex-ante kontrola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8665575" y="4794369"/>
            <a:ext cx="478427" cy="196205"/>
          </a:xfrm>
          <a:prstGeom prst="rect">
            <a:avLst/>
          </a:prstGeom>
          <a:noFill/>
        </p:spPr>
        <p:txBody>
          <a:bodyPr wrap="square" lIns="68576" tIns="34289" rIns="68576" bIns="34289" numCol="1" rtlCol="0">
            <a:spAutoFit/>
          </a:bodyPr>
          <a:lstStyle/>
          <a:p>
            <a:pPr algn="ctr" defTabSz="690495" eaLnBrk="0" hangingPunct="0"/>
            <a:r>
              <a:rPr lang="hr-HR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94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2622" y="212037"/>
            <a:ext cx="1459046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Ex-ante kontrola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11969"/>
              </p:ext>
            </p:extLst>
          </p:nvPr>
        </p:nvGraphicFramePr>
        <p:xfrm>
          <a:off x="139700" y="1062318"/>
          <a:ext cx="3848186" cy="4017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br. </a:t>
                      </a: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Razlozi za odbijanje</a:t>
                      </a: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Spriječeni rizici</a:t>
                      </a: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2022., kol.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2022. (mil. tenga)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Nedostatak resursa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Prekoračenje proračuna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4.117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142.343,94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Obustava izdataka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Nepoštovanje rokova za izmjene planova financiranja.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Nedostatak provedbe izvršnih dokumenata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6.544,8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Nema temeljnog dokumenta i pratećeg dokumenta koji bi služio kao osnova za dodjelu novca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sredstava, povreda zakonodavstva RK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2.862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83.524,15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Formalizacija zahtjeva i ugovora, povreda postupka za podnošenje zahtjeva za namirenje dugova, nepridržavanje iznosa predujma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Povreda proračunske discipline, formiranje potraživanja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8.822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670.468,54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Neslaganje između šifri rashoda i šifri Jedinstvene proračunske klasifikacije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1.444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42.267,45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Ugovor predstavljen bez integracije s IS-om e-nabave, bez pridržavanja uvjeta za podršku riznici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Povrede Zakona o javnoj nabavi 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15.034,75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40185"/>
              </p:ext>
            </p:extLst>
          </p:nvPr>
        </p:nvGraphicFramePr>
        <p:xfrm>
          <a:off x="4178507" y="1062317"/>
          <a:ext cx="4778186" cy="4119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br.</a:t>
                      </a: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Razlozi za odbijanje</a:t>
                      </a: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Sprečavanje rizika</a:t>
                      </a: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2022., kol.</a:t>
                      </a: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(mil. tenga)</a:t>
                      </a:r>
                    </a:p>
                  </a:txBody>
                  <a:tcPr marL="35718" marR="357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Nedostatak resursa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Trošenje proračunskih sredstava koja prelaze plan financiranja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15.560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1237069,4.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Nedostatak sredstava na računu za kontrolu gotovinskih sredstava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 u gotovinskim sredstvima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1.987,7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Dostavljeni računi nisu u skladu sa zahtjevima proračunskog zakonodavstva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Povrede proračunske discipline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68.795,7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Obustava izdataka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Nepoštovanje rokova za izmjene planova financiranja.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Neizvršenje ovršnih naloga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5.514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9.749,8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Podaci popratnog dokumenta ne odgovaraju podacima računa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 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21.994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183.509,4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Neslaganje između šifri rashoda i šifri Jedinstvene proračunske klasifikacije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20.859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44.573,1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Povreda uvjeta plaćanja unaprijed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Potraživanja, nenamjensko trošenje proračunskih sredstava, rizik od korupcije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6.730,2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Nepodnošenje potpisane potvrde o puštanju u rad i prateće dokumentacije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sredstava, povreda zakonodavstva o gradnji.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Zlouporaba proračunskih sredstava, kršenje zakona o gradnji.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1.080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8.320,0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Plaćanja izvršena bez upisa obveza po određenom području i vrsti obveze koja zahtijevaju obvezan upis kod tijela riznice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Nepoštovanje zakona o javnoj nabavi  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2.602</a:t>
                      </a: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23.826,2</a:t>
                      </a: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4102100" y="550593"/>
            <a:ext cx="19050" cy="45929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79ABC2-2C80-4A22-9726-E5FF94B7F865}"/>
              </a:ext>
            </a:extLst>
          </p:cNvPr>
          <p:cNvSpPr/>
          <p:nvPr/>
        </p:nvSpPr>
        <p:spPr>
          <a:xfrm>
            <a:off x="171935" y="652184"/>
            <a:ext cx="3749791" cy="316375"/>
          </a:xfrm>
          <a:prstGeom prst="rect">
            <a:avLst/>
          </a:prstGeom>
          <a:pattFill prst="dkUpDiag">
            <a:fgClr>
              <a:srgbClr val="D5F2F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x-none" altLang="x-none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79ABC2-2C80-4A22-9726-E5FF94B7F865}"/>
              </a:ext>
            </a:extLst>
          </p:cNvPr>
          <p:cNvSpPr/>
          <p:nvPr/>
        </p:nvSpPr>
        <p:spPr>
          <a:xfrm>
            <a:off x="4324833" y="673658"/>
            <a:ext cx="4570396" cy="316375"/>
          </a:xfrm>
          <a:prstGeom prst="rect">
            <a:avLst/>
          </a:prstGeom>
          <a:pattFill prst="dkUpDiag">
            <a:fgClr>
              <a:srgbClr val="D5F2F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x-none" altLang="x-none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B2F92E-289F-4D73-9120-725B378C185A}"/>
              </a:ext>
            </a:extLst>
          </p:cNvPr>
          <p:cNvSpPr/>
          <p:nvPr/>
        </p:nvSpPr>
        <p:spPr>
          <a:xfrm>
            <a:off x="551329" y="673658"/>
            <a:ext cx="2835104" cy="276995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ctr"/>
            <a:r>
              <a:rPr lang="hr-HR" sz="1200" b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Transakcije građana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B2F92E-289F-4D73-9120-725B378C185A}"/>
              </a:ext>
            </a:extLst>
          </p:cNvPr>
          <p:cNvSpPr/>
          <p:nvPr/>
        </p:nvSpPr>
        <p:spPr>
          <a:xfrm>
            <a:off x="5322475" y="697826"/>
            <a:ext cx="2575112" cy="276999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ctr"/>
            <a:r>
              <a:rPr lang="hr-HR" sz="1200" b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Plaćanja</a:t>
            </a:r>
          </a:p>
        </p:txBody>
      </p:sp>
    </p:spTree>
    <p:extLst>
      <p:ext uri="{BB962C8B-B14F-4D97-AF65-F5344CB8AC3E}">
        <p14:creationId xmlns:p14="http://schemas.microsoft.com/office/powerpoint/2010/main" val="79433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7773" y="164589"/>
            <a:ext cx="1295539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Model COSO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81987"/>
              </p:ext>
            </p:extLst>
          </p:nvPr>
        </p:nvGraphicFramePr>
        <p:xfrm>
          <a:off x="633046" y="868680"/>
          <a:ext cx="8053754" cy="404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07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21240"/>
              </p:ext>
            </p:extLst>
          </p:nvPr>
        </p:nvGraphicFramePr>
        <p:xfrm>
          <a:off x="137163" y="2891655"/>
          <a:ext cx="8890297" cy="207946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6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7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br. 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Rizik (utvrđena povreda)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Posljedice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hr-HR" sz="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Količina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hr-HR" sz="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Težina povrede 2. stupnja u odnosu na ukupni broj povreda 2. stupnja za Odjel (%)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Mjere normativnog uređenja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Mjere tehničkog reguliranja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Zaključak</a:t>
                      </a:r>
                      <a:r>
                        <a:rPr lang="hr-HR" sz="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49"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korisnika proračuna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Odbor za riznicu</a:t>
                      </a: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31"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Namjena plaćanja ne odgovara rashodovnom području prema strukturi posebne ekonomske klasifikacije rashoda.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Zlouporaba proračunskih sredstava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Povreda propisa utvrđenih zakonima i regulativom.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Čl. 97. BC-a br. 95-IV;</a:t>
                      </a:r>
                      <a:b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st. 222. Pravilnika br. 40;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Dekret br. 281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4) Dekret br. 403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Dekret br. 95FOU ;                                                                                                                </a:t>
                      </a:r>
                      <a:b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opisi odgovornih službenika;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Odgovornost za PI;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FLC-a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Ojačati ex-ante i tekuću kontrolu tijekom obrade financijskih dokumenata klijenata;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Analizirati uzroke i učestalost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Edukacija potrošačkih jedinica, subjekata, odgovornih službenika;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Podnositi dopise lokalnim tijelima izvršne vlasti i upraviteljima proračunskih programa o povredama;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Osigurati ravnomjernu podjelu posla na odgovorne službenike;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6) Podnijeti prijedloge u pogledu mjera za sprječavanje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Pojačati kontrolu od strane pročelnika i zamjenika pročelnika;</a:t>
                      </a:r>
                    </a:p>
                  </a:txBody>
                  <a:tcPr marL="4933" marR="4933" marT="493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34"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5,98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Dospjeli račun/nalog za plaćanje vraćen bez izvršenja (odbijen) bez razloga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Neiskorištena proračunska sredstva</a:t>
                      </a:r>
                    </a:p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Kašnjenja plaćanja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Povreda uvjeta utvrđenih zakonima i regulativom.  Rizik od korupcije.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čl. 97. BC-a </a:t>
                      </a:r>
                      <a:b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st. 222., 224. Pravilnika br. 540;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 Dekret br. 30;                                                                                                                       4) Dekret br. 281;                                                                                                                                                                                                                                                                             5) Dekret br. 403;</a:t>
                      </a:r>
                      <a:b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Dekret OR-a Mf-a RK #95FOU                                                                </a:t>
                      </a:r>
                      <a:b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Opis poslova odgovornih službenika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marL="0" marR="0" lvl="0" indent="0" algn="l" defTabSz="68750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Ojačati ex-ante i tekuću kontrolu tijekom obrade financijskih dokumenata klijenata;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Analizirati uzroke i učestalost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Edukacija subjekata, odgovornih službenika;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Podnositi dopise lokalnim tijelima izvršne vlasti i upraviteljima proračunskih programa o povredama;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Osigurati ravnomjernu podjelu posla na odgovorne službenike;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6) Podnijeti prijedloge u pogledu mjera za sprječavanje povreda;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Pojačati kontrolu od strane pročelnika i zamjenika pročelnika;</a:t>
                      </a:r>
                    </a:p>
                    <a:p>
                      <a:pPr algn="l" rtl="0" fontAlgn="t"/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80300"/>
              </p:ext>
            </p:extLst>
          </p:nvPr>
        </p:nvGraphicFramePr>
        <p:xfrm>
          <a:off x="235319" y="1047116"/>
          <a:ext cx="8720424" cy="1470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10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10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72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10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811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41592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br. 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Vrsta povrede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Stupanj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Abai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Akmola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Almaty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Aktubinsk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Atyrau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EKR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Zzhambyl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Zhetysu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WKR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Karaganda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Kostanai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Kyzyl-Orda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Mangystau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Pavlodar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NKR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oblasti Turkestan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regije Ulytau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Shymkent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Almaty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Astana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Namjena plaćanja ne odgovara rashodovnom području prema strukturi posebne ekonomske klasifikacije rashoda.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5,98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Dospjeli račun/nalog za plaćanje vraćen bez izvršenja (odbijen) bez razloga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33570" y="719614"/>
            <a:ext cx="1295539" cy="307773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Unutarnje kontrole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9391" y="2580032"/>
            <a:ext cx="5573894" cy="311621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just"/>
            <a:r>
              <a:rPr lang="hr-HR" sz="1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Sustav upravljanja rizicima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7773" y="212039"/>
            <a:ext cx="1295539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Model COSO</a:t>
            </a:r>
          </a:p>
        </p:txBody>
      </p:sp>
    </p:spTree>
    <p:extLst>
      <p:ext uri="{BB962C8B-B14F-4D97-AF65-F5344CB8AC3E}">
        <p14:creationId xmlns:p14="http://schemas.microsoft.com/office/powerpoint/2010/main" val="368979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641709" y="95261"/>
            <a:ext cx="6270171" cy="36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numCol="1"/>
          <a:lstStyle/>
          <a:p>
            <a:pPr algn="ctr" eaLnBrk="0" hangingPunct="0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Preduvjeti za sustav upravljanja rizicima u riznici</a:t>
            </a:r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764672" y="4116609"/>
            <a:ext cx="4347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6986" y="2420170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hr-HR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Vanjski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70410" y="2036445"/>
            <a:ext cx="160751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6986" y="2755831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hr-HR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Rizici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914400" y="2989971"/>
            <a:ext cx="134081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0" name="Овал 9"/>
          <p:cNvSpPr/>
          <p:nvPr/>
        </p:nvSpPr>
        <p:spPr>
          <a:xfrm>
            <a:off x="2434288" y="825419"/>
            <a:ext cx="6322219" cy="333819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t" anchorCtr="0"/>
          <a:lstStyle/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Sustav odbora riznice</a:t>
            </a: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1709" y="2437649"/>
            <a:ext cx="2104328" cy="646327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pPr algn="ctr"/>
            <a:r>
              <a:rPr lang="hr-H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ograničeni resursi </a:t>
            </a:r>
          </a:p>
          <a:p>
            <a:pPr algn="ctr"/>
            <a:r>
              <a:rPr lang="hr-H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(kapacitet)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746035" y="2705851"/>
            <a:ext cx="1400175" cy="4999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02570" y="2571750"/>
            <a:ext cx="1705876" cy="646327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pPr algn="ctr"/>
            <a:r>
              <a:rPr lang="hr-H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Bitne </a:t>
            </a:r>
          </a:p>
          <a:p>
            <a:pPr algn="ctr"/>
            <a:r>
              <a:rPr lang="hr-H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5133435" y="4378884"/>
            <a:ext cx="6762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6622175" y="4200969"/>
            <a:ext cx="4347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26502" y="950398"/>
            <a:ext cx="2137792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Unutarnji rizici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6804" y="4144672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hr-HR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Vanjski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804" y="4480333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hr-HR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Rizici</a:t>
            </a:r>
          </a:p>
        </p:txBody>
      </p:sp>
    </p:spTree>
    <p:extLst>
      <p:ext uri="{BB962C8B-B14F-4D97-AF65-F5344CB8AC3E}">
        <p14:creationId xmlns:p14="http://schemas.microsoft.com/office/powerpoint/2010/main" val="28868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75675" y="853889"/>
            <a:ext cx="8688815" cy="4111299"/>
            <a:chOff x="275673" y="1057059"/>
            <a:chExt cx="8688815" cy="3665351"/>
          </a:xfrm>
        </p:grpSpPr>
        <p:sp>
          <p:nvSpPr>
            <p:cNvPr id="4" name="TextBox 3"/>
            <p:cNvSpPr txBox="1"/>
            <p:nvPr/>
          </p:nvSpPr>
          <p:spPr>
            <a:xfrm>
              <a:off x="1039525" y="1057059"/>
              <a:ext cx="4062452" cy="32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01353" y="1415981"/>
              <a:ext cx="4863135" cy="33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hr-HR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Donošenje rukovodstvenih odluka u smislu izrade projekcija i minimiziranja rizika riznice; ocjena rada (rejting).</a:t>
              </a:r>
            </a:p>
            <a:p>
              <a:pPr algn="just">
                <a:spcAft>
                  <a:spcPts val="600"/>
                </a:spcAft>
              </a:pPr>
              <a:r>
                <a:rPr lang="hr-HR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Razvoj metoda primjene sustava upravljanja rizicima (RMS), kontrole usklađenosti, analize i procjene rizika. </a:t>
              </a:r>
            </a:p>
            <a:p>
              <a:pPr algn="just">
                <a:spcAft>
                  <a:spcPts val="600"/>
                </a:spcAft>
              </a:pPr>
              <a:r>
                <a:rPr lang="hr-HR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Cjelokupna koordinacija aktivnosti upravljanja rizicima zajedno s regionalnim uredima riznice (RTO). </a:t>
              </a:r>
            </a:p>
            <a:p>
              <a:pPr algn="just">
                <a:spcAft>
                  <a:spcPts val="600"/>
                </a:spcAft>
              </a:pPr>
              <a:r>
                <a:rPr lang="hr-HR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Sistematizacija i konsolidacija informacija</a:t>
              </a:r>
            </a:p>
            <a:p>
              <a:pPr algn="just">
                <a:spcAft>
                  <a:spcPts val="600"/>
                </a:spcAft>
              </a:pPr>
              <a:r>
                <a:rPr lang="hr-HR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Informiranje Javnog odbora za unutarnju reviziju (PIAC) (vanjski rizici).</a:t>
              </a:r>
            </a:p>
            <a:p>
              <a:pPr algn="just">
                <a:spcAft>
                  <a:spcPts val="600"/>
                </a:spcAft>
              </a:pPr>
              <a:r>
                <a:rPr lang="hr-HR" sz="1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Rad RTO-a i unutarnja kontrola Službe za unutarnju kontrolu (ICS): kontrola usklađenosti, preuzimanje rizika i preventivne mjere. Informiranje lokalnih tijela izvršne vlasti (LBEP), administratora programa državnog proračuna (NBPA).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25880" y="1832610"/>
              <a:ext cx="1744871" cy="335069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Odbor za riznicu i rukovodstvo odjela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316480" y="2167679"/>
              <a:ext cx="0" cy="15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2034073" y="2167680"/>
              <a:ext cx="0" cy="1525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1049297" y="3181349"/>
              <a:ext cx="2298035" cy="58705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Regionalni ured riznice </a:t>
              </a:r>
            </a:p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(podrška riznici)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86758" y="3996216"/>
              <a:ext cx="1069036" cy="59144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LBEP (informacija za poduzimanje mjera)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65076" y="3996992"/>
              <a:ext cx="1035417" cy="59067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NBPA (informacija za poduzimanje mjera)</a:t>
              </a:r>
            </a:p>
            <a:p>
              <a:pPr algn="ctr"/>
              <a:r>
                <a:rPr lang="hr-HR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316480" y="3028950"/>
              <a:ext cx="0" cy="1680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2034073" y="3028950"/>
              <a:ext cx="0" cy="15239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856818" y="1519239"/>
              <a:ext cx="2605520" cy="23630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00063" y="3262313"/>
              <a:ext cx="35675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71500" y="3390900"/>
              <a:ext cx="2853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500063" y="3262313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71500" y="3390900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462339" y="3262313"/>
              <a:ext cx="426400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888739" y="3271221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462338" y="3390900"/>
              <a:ext cx="273627" cy="7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35965" y="3391676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275673" y="4013677"/>
              <a:ext cx="995083" cy="57398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000" b="1" u="sng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PIAC </a:t>
              </a:r>
            </a:p>
            <a:p>
              <a:pPr algn="ctr"/>
              <a:r>
                <a:rPr lang="hr-HR" sz="1000" b="1" u="sng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(vanjski rizici)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39527" y="2320212"/>
            <a:ext cx="2298035" cy="7087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>
              <a:spcAft>
                <a:spcPts val="600"/>
              </a:spcAft>
            </a:pPr>
            <a:r>
              <a:rPr lang="hr-HR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Odbor za riznicu i Jedinice odjela zadužene za RMS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01977" y="165225"/>
            <a:ext cx="3507474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hr-HR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Organizacijska struktura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8772" y="609428"/>
            <a:ext cx="1445866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hr-HR" sz="1400" i="1">
                <a:latin typeface="Arial" panose="020B0604020202020204" pitchFamily="34" charset="0"/>
                <a:cs typeface="Arial" panose="020B0604020202020204" pitchFamily="34" charset="0"/>
              </a:rPr>
              <a:t>Sada </a:t>
            </a:r>
          </a:p>
        </p:txBody>
      </p:sp>
    </p:spTree>
    <p:extLst>
      <p:ext uri="{BB962C8B-B14F-4D97-AF65-F5344CB8AC3E}">
        <p14:creationId xmlns:p14="http://schemas.microsoft.com/office/powerpoint/2010/main" val="361006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26591</TotalTime>
  <Words>2168</Words>
  <Application>Microsoft Office PowerPoint</Application>
  <PresentationFormat>On-screen Show (16:9)</PresentationFormat>
  <Paragraphs>396</Paragraphs>
  <Slides>17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Тема Office</vt:lpstr>
      <vt:lpstr>1_2. Дополнительные</vt:lpstr>
      <vt:lpstr>2_Тема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Tetiana Shalkivska</cp:lastModifiedBy>
  <cp:revision>1047</cp:revision>
  <cp:lastPrinted>2023-05-04T03:11:26Z</cp:lastPrinted>
  <dcterms:created xsi:type="dcterms:W3CDTF">2015-03-03T16:27:21Z</dcterms:created>
  <dcterms:modified xsi:type="dcterms:W3CDTF">2023-05-22T21:15:53Z</dcterms:modified>
</cp:coreProperties>
</file>