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  <p:sldMasterId id="2147483672" r:id="rId2"/>
    <p:sldMasterId id="2147483673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4" r:id="rId12"/>
    <p:sldId id="273" r:id="rId13"/>
    <p:sldId id="265" r:id="rId14"/>
    <p:sldId id="266" r:id="rId15"/>
    <p:sldId id="267" r:id="rId16"/>
    <p:sldId id="268" r:id="rId17"/>
    <p:sldId id="269" r:id="rId18"/>
    <p:sldId id="270" r:id="rId19"/>
    <p:sldId id="272" r:id="rId20"/>
  </p:sldIdLst>
  <p:sldSz cx="9144000" cy="5143500" type="screen16x9"/>
  <p:notesSz cx="6797675" cy="9928225"/>
  <p:defaultTextStyle>
    <a:defPPr>
      <a:defRPr lang="ru-RU" alt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3428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6857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0286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3715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1714415" algn="l" defTabSz="68576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057297" algn="l" defTabSz="68576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2400180" algn="l" defTabSz="68576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2743064" algn="l" defTabSz="68576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21109C"/>
    <a:srgbClr val="0000AC"/>
    <a:srgbClr val="CCECFF"/>
    <a:srgbClr val="183D5E"/>
    <a:srgbClr val="14314C"/>
    <a:srgbClr val="93192A"/>
    <a:srgbClr val="6C121F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94394" autoAdjust="0"/>
  </p:normalViewPr>
  <p:slideViewPr>
    <p:cSldViewPr snapToGrid="0">
      <p:cViewPr varScale="1">
        <p:scale>
          <a:sx n="158" d="100"/>
          <a:sy n="158" d="100"/>
        </p:scale>
        <p:origin x="25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lena Slizhevskaya" userId="c31c118f-cc09-4814-95e2-f268a72c0a23" providerId="ADAL" clId="{0858F11F-30C7-4D96-9E29-2536D26E6487}"/>
    <pc:docChg chg="custSel modSld">
      <pc:chgData name="Yelena Slizhevskaya" userId="c31c118f-cc09-4814-95e2-f268a72c0a23" providerId="ADAL" clId="{0858F11F-30C7-4D96-9E29-2536D26E6487}" dt="2023-05-16T13:57:30.870" v="297" actId="6549"/>
      <pc:docMkLst>
        <pc:docMk/>
      </pc:docMkLst>
      <pc:sldChg chg="modSp mod">
        <pc:chgData name="Yelena Slizhevskaya" userId="c31c118f-cc09-4814-95e2-f268a72c0a23" providerId="ADAL" clId="{0858F11F-30C7-4D96-9E29-2536D26E6487}" dt="2023-05-16T13:57:30.870" v="297" actId="6549"/>
        <pc:sldMkLst>
          <pc:docMk/>
          <pc:sldMk cId="3610061679" sldId="274"/>
        </pc:sldMkLst>
        <pc:spChg chg="mod">
          <ac:chgData name="Yelena Slizhevskaya" userId="c31c118f-cc09-4814-95e2-f268a72c0a23" providerId="ADAL" clId="{0858F11F-30C7-4D96-9E29-2536D26E6487}" dt="2023-05-16T13:57:30.870" v="297" actId="6549"/>
          <ac:spMkLst>
            <pc:docMk/>
            <pc:sldMk cId="3610061679" sldId="274"/>
            <ac:spMk id="5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F86A6-057B-644B-9497-E3A50AD73530}" type="doc">
      <dgm:prSet loTypeId="urn:microsoft.com/office/officeart/2005/8/layout/equation2#1" loCatId="" qsTypeId="urn:microsoft.com/office/officeart/2005/8/quickstyle/simple4" qsCatId="simple" csTypeId="urn:microsoft.com/office/officeart/2005/8/colors/accent1_2" csCatId="accent1" phldr="1"/>
      <dgm:spPr/>
    </dgm:pt>
    <dgm:pt modelId="{BF73AA30-B484-3646-8D17-5215D40ABFD5}">
      <dgm:prSet phldrT="[Text]"/>
      <dgm:spPr/>
      <dgm:t>
        <a:bodyPr numCol="1"/>
        <a:lstStyle/>
        <a:p>
          <a:r>
            <a:rPr lang="ru-RU" altLang="ru-RU" dirty="0">
              <a:latin typeface="Arial" panose="020B0604020202020204" pitchFamily="34" charset="0"/>
              <a:cs typeface="Arial" panose="020B0604020202020204" pitchFamily="34" charset="0"/>
            </a:rPr>
            <a:t>Система внутреннего контроля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629869-CECC-7A48-99C5-F6BEDAFC95BA}" type="parTrans" cxnId="{1DF68734-9AA3-0B47-AD3B-549482192995}">
      <dgm:prSet/>
      <dgm:spPr/>
      <dgm:t>
        <a:bodyPr numCol="1"/>
        <a:lstStyle/>
        <a:p>
          <a:endParaRPr lang="en-US"/>
        </a:p>
      </dgm:t>
    </dgm:pt>
    <dgm:pt modelId="{B20D09AF-64CE-FF47-998B-C3500B2CEA04}" type="sibTrans" cxnId="{1DF68734-9AA3-0B47-AD3B-549482192995}">
      <dgm:prSet/>
      <dgm:spPr/>
      <dgm:t>
        <a:bodyPr numCol="1"/>
        <a:lstStyle/>
        <a:p>
          <a:endParaRPr lang="en-US" dirty="0"/>
        </a:p>
      </dgm:t>
    </dgm:pt>
    <dgm:pt modelId="{13613189-954D-2B41-B911-30A0050E275E}">
      <dgm:prSet phldrT="[Text]"/>
      <dgm:spPr/>
      <dgm:t>
        <a:bodyPr numCol="1"/>
        <a:lstStyle/>
        <a:p>
          <a:r>
            <a:rPr lang="ru-RU" altLang="ru-RU" dirty="0">
              <a:latin typeface="Arial" panose="020B0604020202020204" pitchFamily="34" charset="0"/>
              <a:cs typeface="Arial" panose="020B0604020202020204" pitchFamily="34" charset="0"/>
            </a:rPr>
            <a:t>Система управления рисками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3CE634-EE52-4F4C-B653-BD2CCA1F816C}" type="parTrans" cxnId="{51C0E879-8977-0140-AA55-BB9A51476797}">
      <dgm:prSet/>
      <dgm:spPr/>
      <dgm:t>
        <a:bodyPr numCol="1"/>
        <a:lstStyle/>
        <a:p>
          <a:endParaRPr lang="en-US"/>
        </a:p>
      </dgm:t>
    </dgm:pt>
    <dgm:pt modelId="{07BC8630-AECC-1A45-8B35-FB98D28303E4}" type="sibTrans" cxnId="{51C0E879-8977-0140-AA55-BB9A51476797}">
      <dgm:prSet/>
      <dgm:spPr/>
      <dgm:t>
        <a:bodyPr numCol="1"/>
        <a:lstStyle/>
        <a:p>
          <a:endParaRPr lang="en-US" dirty="0"/>
        </a:p>
      </dgm:t>
    </dgm:pt>
    <dgm:pt modelId="{1F1F99E7-3D3F-DA4E-B0A4-CEDA8A12F726}">
      <dgm:prSet phldrT="[Text]"/>
      <dgm:spPr/>
      <dgm:t>
        <a:bodyPr numCol="1"/>
        <a:lstStyle/>
        <a:p>
          <a:r>
            <a:rPr lang="ru-RU" altLang="ru-RU" dirty="0">
              <a:latin typeface="Arial" panose="020B0604020202020204" pitchFamily="34" charset="0"/>
              <a:cs typeface="Arial" panose="020B0604020202020204" pitchFamily="34" charset="0"/>
            </a:rPr>
            <a:t>Комплексные рамки управления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BD5B56-DDE4-B748-8138-0E3C0B4B9726}" type="sibTrans" cxnId="{B49870F5-A3D5-774C-84A8-C20EE7AEB0A0}">
      <dgm:prSet/>
      <dgm:spPr/>
      <dgm:t>
        <a:bodyPr numCol="1"/>
        <a:lstStyle/>
        <a:p>
          <a:endParaRPr lang="en-US"/>
        </a:p>
      </dgm:t>
    </dgm:pt>
    <dgm:pt modelId="{717CB9AF-79C7-C146-8DAC-283CCF37FAC8}" type="parTrans" cxnId="{B49870F5-A3D5-774C-84A8-C20EE7AEB0A0}">
      <dgm:prSet/>
      <dgm:spPr/>
      <dgm:t>
        <a:bodyPr numCol="1"/>
        <a:lstStyle/>
        <a:p>
          <a:endParaRPr lang="en-US"/>
        </a:p>
      </dgm:t>
    </dgm:pt>
    <dgm:pt modelId="{F4616965-478B-9343-A4C3-612C60AD75AA}" type="pres">
      <dgm:prSet presAssocID="{D79F86A6-057B-644B-9497-E3A50AD73530}" presName="Name0" presStyleCnt="0">
        <dgm:presLayoutVars>
          <dgm:dir/>
          <dgm:resizeHandles val="exact"/>
        </dgm:presLayoutVars>
      </dgm:prSet>
      <dgm:spPr/>
    </dgm:pt>
    <dgm:pt modelId="{B7AF38DD-B245-7F43-B4DE-70DA77F87136}" type="pres">
      <dgm:prSet presAssocID="{D79F86A6-057B-644B-9497-E3A50AD73530}" presName="vNodes" presStyleCnt="0"/>
      <dgm:spPr/>
    </dgm:pt>
    <dgm:pt modelId="{B4326AC2-912F-3E48-8829-43D34B2E00C3}" type="pres">
      <dgm:prSet presAssocID="{BF73AA30-B484-3646-8D17-5215D40ABFD5}" presName="node" presStyleLbl="node1" presStyleIdx="0" presStyleCnt="3" custLinFactNeighborX="1380" custLinFactNeighborY="-1794">
        <dgm:presLayoutVars>
          <dgm:bulletEnabled val="1"/>
        </dgm:presLayoutVars>
      </dgm:prSet>
      <dgm:spPr/>
    </dgm:pt>
    <dgm:pt modelId="{B1D10F28-1CB0-AA49-B393-36B7D2DC58CD}" type="pres">
      <dgm:prSet presAssocID="{B20D09AF-64CE-FF47-998B-C3500B2CEA04}" presName="spacerT" presStyleCnt="0"/>
      <dgm:spPr/>
    </dgm:pt>
    <dgm:pt modelId="{C6415FFE-8830-464E-A53E-B0AD9455B35B}" type="pres">
      <dgm:prSet presAssocID="{B20D09AF-64CE-FF47-998B-C3500B2CEA04}" presName="sibTrans" presStyleLbl="sibTrans2D1" presStyleIdx="0" presStyleCnt="2"/>
      <dgm:spPr/>
    </dgm:pt>
    <dgm:pt modelId="{051316FD-28F3-0E41-8E83-98AF0E3AD6A8}" type="pres">
      <dgm:prSet presAssocID="{B20D09AF-64CE-FF47-998B-C3500B2CEA04}" presName="spacerB" presStyleCnt="0"/>
      <dgm:spPr/>
    </dgm:pt>
    <dgm:pt modelId="{BB2DE914-8876-7A4A-9661-78DD72FCF5DB}" type="pres">
      <dgm:prSet presAssocID="{13613189-954D-2B41-B911-30A0050E275E}" presName="node" presStyleLbl="node1" presStyleIdx="1" presStyleCnt="3" custLinFactNeighborX="-912">
        <dgm:presLayoutVars>
          <dgm:bulletEnabled val="1"/>
        </dgm:presLayoutVars>
      </dgm:prSet>
      <dgm:spPr/>
    </dgm:pt>
    <dgm:pt modelId="{01699FDC-127D-3A4B-A61C-804049A8C922}" type="pres">
      <dgm:prSet presAssocID="{D79F86A6-057B-644B-9497-E3A50AD73530}" presName="sibTransLast" presStyleLbl="sibTrans2D1" presStyleIdx="1" presStyleCnt="2"/>
      <dgm:spPr/>
    </dgm:pt>
    <dgm:pt modelId="{0FE1FFAD-1476-8B40-9CE2-BFB89A23AFFA}" type="pres">
      <dgm:prSet presAssocID="{D79F86A6-057B-644B-9497-E3A50AD73530}" presName="connectorText" presStyleLbl="sibTrans2D1" presStyleIdx="1" presStyleCnt="2"/>
      <dgm:spPr/>
    </dgm:pt>
    <dgm:pt modelId="{4CBF8C70-3F65-A849-9D7F-9E8C46351503}" type="pres">
      <dgm:prSet presAssocID="{D79F86A6-057B-644B-9497-E3A50AD73530}" presName="lastNode" presStyleLbl="node1" presStyleIdx="2" presStyleCnt="3" custLinFactNeighborX="-2050" custLinFactNeighborY="-277">
        <dgm:presLayoutVars>
          <dgm:bulletEnabled val="1"/>
        </dgm:presLayoutVars>
      </dgm:prSet>
      <dgm:spPr/>
    </dgm:pt>
  </dgm:ptLst>
  <dgm:cxnLst>
    <dgm:cxn modelId="{D8CC7F0A-905C-4702-AF49-4874CA3D1FF3}" type="presOf" srcId="{13613189-954D-2B41-B911-30A0050E275E}" destId="{BB2DE914-8876-7A4A-9661-78DD72FCF5DB}" srcOrd="0" destOrd="0" presId="urn:microsoft.com/office/officeart/2005/8/layout/equation2#1"/>
    <dgm:cxn modelId="{E804521B-AFDA-409D-B5A2-7757C6CC5103}" type="presOf" srcId="{D79F86A6-057B-644B-9497-E3A50AD73530}" destId="{F4616965-478B-9343-A4C3-612C60AD75AA}" srcOrd="0" destOrd="0" presId="urn:microsoft.com/office/officeart/2005/8/layout/equation2#1"/>
    <dgm:cxn modelId="{1207A931-5C1C-4C82-9F25-8F662269CE9A}" type="presOf" srcId="{07BC8630-AECC-1A45-8B35-FB98D28303E4}" destId="{0FE1FFAD-1476-8B40-9CE2-BFB89A23AFFA}" srcOrd="1" destOrd="0" presId="urn:microsoft.com/office/officeart/2005/8/layout/equation2#1"/>
    <dgm:cxn modelId="{1DF68734-9AA3-0B47-AD3B-549482192995}" srcId="{D79F86A6-057B-644B-9497-E3A50AD73530}" destId="{BF73AA30-B484-3646-8D17-5215D40ABFD5}" srcOrd="0" destOrd="0" parTransId="{D4629869-CECC-7A48-99C5-F6BEDAFC95BA}" sibTransId="{B20D09AF-64CE-FF47-998B-C3500B2CEA04}"/>
    <dgm:cxn modelId="{52EAD25E-46E1-4C24-9E27-01D4893A3C21}" type="presOf" srcId="{07BC8630-AECC-1A45-8B35-FB98D28303E4}" destId="{01699FDC-127D-3A4B-A61C-804049A8C922}" srcOrd="0" destOrd="0" presId="urn:microsoft.com/office/officeart/2005/8/layout/equation2#1"/>
    <dgm:cxn modelId="{51C0E879-8977-0140-AA55-BB9A51476797}" srcId="{D79F86A6-057B-644B-9497-E3A50AD73530}" destId="{13613189-954D-2B41-B911-30A0050E275E}" srcOrd="1" destOrd="0" parTransId="{DE3CE634-EE52-4F4C-B653-BD2CCA1F816C}" sibTransId="{07BC8630-AECC-1A45-8B35-FB98D28303E4}"/>
    <dgm:cxn modelId="{EA06FB87-53FB-47EC-91A9-EA307816465B}" type="presOf" srcId="{B20D09AF-64CE-FF47-998B-C3500B2CEA04}" destId="{C6415FFE-8830-464E-A53E-B0AD9455B35B}" srcOrd="0" destOrd="0" presId="urn:microsoft.com/office/officeart/2005/8/layout/equation2#1"/>
    <dgm:cxn modelId="{7FFBA9A8-D69F-4799-A976-64B86F9A895C}" type="presOf" srcId="{BF73AA30-B484-3646-8D17-5215D40ABFD5}" destId="{B4326AC2-912F-3E48-8829-43D34B2E00C3}" srcOrd="0" destOrd="0" presId="urn:microsoft.com/office/officeart/2005/8/layout/equation2#1"/>
    <dgm:cxn modelId="{3F6D0FE5-5188-46CD-BF47-CF639BEE6191}" type="presOf" srcId="{1F1F99E7-3D3F-DA4E-B0A4-CEDA8A12F726}" destId="{4CBF8C70-3F65-A849-9D7F-9E8C46351503}" srcOrd="0" destOrd="0" presId="urn:microsoft.com/office/officeart/2005/8/layout/equation2#1"/>
    <dgm:cxn modelId="{B49870F5-A3D5-774C-84A8-C20EE7AEB0A0}" srcId="{D79F86A6-057B-644B-9497-E3A50AD73530}" destId="{1F1F99E7-3D3F-DA4E-B0A4-CEDA8A12F726}" srcOrd="2" destOrd="0" parTransId="{717CB9AF-79C7-C146-8DAC-283CCF37FAC8}" sibTransId="{D8BD5B56-DDE4-B748-8138-0E3C0B4B9726}"/>
    <dgm:cxn modelId="{01D90C80-B9FC-45FA-BDF1-175CC32AF9C0}" type="presParOf" srcId="{F4616965-478B-9343-A4C3-612C60AD75AA}" destId="{B7AF38DD-B245-7F43-B4DE-70DA77F87136}" srcOrd="0" destOrd="0" presId="urn:microsoft.com/office/officeart/2005/8/layout/equation2#1"/>
    <dgm:cxn modelId="{45BB2C72-A2F2-4A00-B706-D5EAA12AA54E}" type="presParOf" srcId="{B7AF38DD-B245-7F43-B4DE-70DA77F87136}" destId="{B4326AC2-912F-3E48-8829-43D34B2E00C3}" srcOrd="0" destOrd="0" presId="urn:microsoft.com/office/officeart/2005/8/layout/equation2#1"/>
    <dgm:cxn modelId="{FCE1DF48-E831-4DB9-B904-9C9F693B158C}" type="presParOf" srcId="{B7AF38DD-B245-7F43-B4DE-70DA77F87136}" destId="{B1D10F28-1CB0-AA49-B393-36B7D2DC58CD}" srcOrd="1" destOrd="0" presId="urn:microsoft.com/office/officeart/2005/8/layout/equation2#1"/>
    <dgm:cxn modelId="{44A5488C-0BEE-423A-8073-67D2C279BAF7}" type="presParOf" srcId="{B7AF38DD-B245-7F43-B4DE-70DA77F87136}" destId="{C6415FFE-8830-464E-A53E-B0AD9455B35B}" srcOrd="2" destOrd="0" presId="urn:microsoft.com/office/officeart/2005/8/layout/equation2#1"/>
    <dgm:cxn modelId="{201A64C5-8110-492B-8AD4-E48D3C1275BF}" type="presParOf" srcId="{B7AF38DD-B245-7F43-B4DE-70DA77F87136}" destId="{051316FD-28F3-0E41-8E83-98AF0E3AD6A8}" srcOrd="3" destOrd="0" presId="urn:microsoft.com/office/officeart/2005/8/layout/equation2#1"/>
    <dgm:cxn modelId="{E1191741-5E60-455E-BF15-51162075AE58}" type="presParOf" srcId="{B7AF38DD-B245-7F43-B4DE-70DA77F87136}" destId="{BB2DE914-8876-7A4A-9661-78DD72FCF5DB}" srcOrd="4" destOrd="0" presId="urn:microsoft.com/office/officeart/2005/8/layout/equation2#1"/>
    <dgm:cxn modelId="{911CDD65-3FFC-4B1F-AA37-A84326C25F1B}" type="presParOf" srcId="{F4616965-478B-9343-A4C3-612C60AD75AA}" destId="{01699FDC-127D-3A4B-A61C-804049A8C922}" srcOrd="1" destOrd="0" presId="urn:microsoft.com/office/officeart/2005/8/layout/equation2#1"/>
    <dgm:cxn modelId="{F54CC648-F475-4509-9313-A683894360D3}" type="presParOf" srcId="{01699FDC-127D-3A4B-A61C-804049A8C922}" destId="{0FE1FFAD-1476-8B40-9CE2-BFB89A23AFFA}" srcOrd="0" destOrd="0" presId="urn:microsoft.com/office/officeart/2005/8/layout/equation2#1"/>
    <dgm:cxn modelId="{A0FFB59C-43FF-4DC3-A08F-AADC61018C5A}" type="presParOf" srcId="{F4616965-478B-9343-A4C3-612C60AD75AA}" destId="{4CBF8C70-3F65-A849-9D7F-9E8C46351503}" srcOrd="2" destOrd="0" presId="urn:microsoft.com/office/officeart/2005/8/layout/equation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872132-862C-4E4B-B3F4-2604A313DBB2}" type="doc">
      <dgm:prSet loTypeId="urn:microsoft.com/office/officeart/2008/layout/VerticalCurvedList#1" loCatId="list" qsTypeId="urn:microsoft.com/office/officeart/2005/8/quickstyle/simple1" qsCatId="simple" csTypeId="urn:microsoft.com/office/officeart/2005/8/colors/accent1_2" csCatId="accent1" phldr="1"/>
      <dgm:spPr/>
      <dgm:t>
        <a:bodyPr numCol="1"/>
        <a:lstStyle/>
        <a:p>
          <a:endParaRPr lang="ru-RU" altLang="ru-RU"/>
        </a:p>
      </dgm:t>
    </dgm:pt>
    <dgm:pt modelId="{E8635FF1-838A-4023-AB80-83CF7B5D4A55}">
      <dgm:prSet phldrT="[Текст]" custT="1"/>
      <dgm:spPr/>
      <dgm:t>
        <a:bodyPr numCol="1"/>
        <a:lstStyle/>
        <a:p>
          <a:r>
            <a: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ЭТАП 1: Сбор информации </a:t>
          </a:r>
          <a:r>
            <a:rPr lang="ru-RU" alt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alt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текуший контроль, </a:t>
          </a:r>
          <a:r>
            <a:rPr lang="ru-RU" altLang="ru-RU" sz="10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комплаенс</a:t>
          </a:r>
          <a:r>
            <a:rPr lang="ru-RU" alt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-контроль, ведомственный контроль, Мониторинга и анализа финансовых документов</a:t>
          </a:r>
          <a:r>
            <a:rPr lang="ru-RU" alt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ru-RU" altLang="ru-RU" sz="1000" dirty="0"/>
        </a:p>
      </dgm:t>
    </dgm:pt>
    <dgm:pt modelId="{5C219725-0404-4AE6-B16F-A12023C8AF6B}" type="parTrans" cxnId="{7C53F3AA-313D-45DB-9D15-957602B37C79}">
      <dgm:prSet/>
      <dgm:spPr/>
      <dgm:t>
        <a:bodyPr numCol="1"/>
        <a:lstStyle/>
        <a:p>
          <a:endParaRPr lang="ru-RU" altLang="ru-RU"/>
        </a:p>
      </dgm:t>
    </dgm:pt>
    <dgm:pt modelId="{73ECE874-9183-431E-99B9-70843798CEBF}" type="sibTrans" cxnId="{7C53F3AA-313D-45DB-9D15-957602B37C79}">
      <dgm:prSet/>
      <dgm:spPr/>
      <dgm:t>
        <a:bodyPr numCol="1"/>
        <a:lstStyle/>
        <a:p>
          <a:endParaRPr lang="ru-RU" altLang="ru-RU"/>
        </a:p>
      </dgm:t>
    </dgm:pt>
    <dgm:pt modelId="{B77C2450-7EED-4C90-9CAD-7C6E840499C9}">
      <dgm:prSet phldrT="[Текст]" custT="1"/>
      <dgm:spPr/>
      <dgm:t>
        <a:bodyPr numCol="1"/>
        <a:lstStyle/>
        <a:p>
          <a:r>
            <a: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ЭТАП 2: Идентификация рисков </a:t>
          </a:r>
        </a:p>
      </dgm:t>
    </dgm:pt>
    <dgm:pt modelId="{2FD5BA98-3FF0-402E-82B4-EE1270EB7869}" type="parTrans" cxnId="{3102CA55-5557-4C37-BF24-95E98B828AE0}">
      <dgm:prSet/>
      <dgm:spPr/>
      <dgm:t>
        <a:bodyPr numCol="1"/>
        <a:lstStyle/>
        <a:p>
          <a:endParaRPr lang="ru-RU" altLang="ru-RU"/>
        </a:p>
      </dgm:t>
    </dgm:pt>
    <dgm:pt modelId="{3BB5A12B-F7F9-4FC3-99CF-128AAF314DFE}" type="sibTrans" cxnId="{3102CA55-5557-4C37-BF24-95E98B828AE0}">
      <dgm:prSet/>
      <dgm:spPr/>
      <dgm:t>
        <a:bodyPr numCol="1"/>
        <a:lstStyle/>
        <a:p>
          <a:endParaRPr lang="ru-RU" altLang="ru-RU"/>
        </a:p>
      </dgm:t>
    </dgm:pt>
    <dgm:pt modelId="{D7F6DACD-D079-4A31-AB3D-F6D7E18398B3}">
      <dgm:prSet phldrT="[Текст]" custT="1"/>
      <dgm:spPr/>
      <dgm:t>
        <a:bodyPr numCol="1"/>
        <a:lstStyle/>
        <a:p>
          <a:r>
            <a: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ЭТАП 3: Оценка рисков </a:t>
          </a:r>
          <a:endParaRPr lang="ru-RU" altLang="ru-RU" sz="1800" dirty="0"/>
        </a:p>
      </dgm:t>
    </dgm:pt>
    <dgm:pt modelId="{184931CD-C7A3-4881-96F8-DC35435F1C5C}" type="parTrans" cxnId="{62EB94F0-0711-428D-B8EE-FF75636E2122}">
      <dgm:prSet/>
      <dgm:spPr/>
      <dgm:t>
        <a:bodyPr numCol="1"/>
        <a:lstStyle/>
        <a:p>
          <a:endParaRPr lang="ru-RU" altLang="ru-RU"/>
        </a:p>
      </dgm:t>
    </dgm:pt>
    <dgm:pt modelId="{4D2794BC-1189-42A9-8C2E-FED37D62C148}" type="sibTrans" cxnId="{62EB94F0-0711-428D-B8EE-FF75636E2122}">
      <dgm:prSet/>
      <dgm:spPr/>
      <dgm:t>
        <a:bodyPr numCol="1"/>
        <a:lstStyle/>
        <a:p>
          <a:endParaRPr lang="ru-RU" altLang="ru-RU"/>
        </a:p>
      </dgm:t>
    </dgm:pt>
    <dgm:pt modelId="{B46BA24A-2431-4B14-9FEC-577751434FFC}">
      <dgm:prSet phldrT="[Текст]" custT="1"/>
      <dgm:spPr/>
      <dgm:t>
        <a:bodyPr numCol="1"/>
        <a:lstStyle/>
        <a:p>
          <a:r>
            <a: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ЭТАП 5: Мониторинг рисков </a:t>
          </a:r>
          <a:endParaRPr lang="ru-RU" altLang="ru-RU" sz="1800" dirty="0"/>
        </a:p>
      </dgm:t>
    </dgm:pt>
    <dgm:pt modelId="{A7024B3A-84B4-4C09-AE5E-5A621E049E01}" type="parTrans" cxnId="{41A96621-0997-4D08-968D-6E541B027C55}">
      <dgm:prSet/>
      <dgm:spPr/>
      <dgm:t>
        <a:bodyPr numCol="1"/>
        <a:lstStyle/>
        <a:p>
          <a:endParaRPr lang="ru-RU" altLang="ru-RU"/>
        </a:p>
      </dgm:t>
    </dgm:pt>
    <dgm:pt modelId="{0B561FCB-54EE-4BAC-8E5F-2C655F69186A}" type="sibTrans" cxnId="{41A96621-0997-4D08-968D-6E541B027C55}">
      <dgm:prSet/>
      <dgm:spPr/>
      <dgm:t>
        <a:bodyPr numCol="1"/>
        <a:lstStyle/>
        <a:p>
          <a:endParaRPr lang="ru-RU" altLang="ru-RU"/>
        </a:p>
      </dgm:t>
    </dgm:pt>
    <dgm:pt modelId="{FFF614DE-4176-4292-A46F-4D8408F96155}">
      <dgm:prSet custT="1"/>
      <dgm:spPr/>
      <dgm:t>
        <a:bodyPr numCol="1"/>
        <a:lstStyle/>
        <a:p>
          <a:r>
            <a: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ЭТАП 4: Меры реагирования</a:t>
          </a:r>
        </a:p>
      </dgm:t>
    </dgm:pt>
    <dgm:pt modelId="{5FF32BA0-6EA3-4C47-988F-F0E19BF4A3D9}" type="parTrans" cxnId="{0227014B-45CD-4CB2-BB37-3834BDF8E770}">
      <dgm:prSet/>
      <dgm:spPr/>
      <dgm:t>
        <a:bodyPr numCol="1"/>
        <a:lstStyle/>
        <a:p>
          <a:endParaRPr lang="ru-RU" altLang="ru-RU"/>
        </a:p>
      </dgm:t>
    </dgm:pt>
    <dgm:pt modelId="{AF0A7248-48B0-4269-9F94-85ACD11858BF}" type="sibTrans" cxnId="{0227014B-45CD-4CB2-BB37-3834BDF8E770}">
      <dgm:prSet/>
      <dgm:spPr/>
      <dgm:t>
        <a:bodyPr numCol="1"/>
        <a:lstStyle/>
        <a:p>
          <a:endParaRPr lang="ru-RU" altLang="ru-RU"/>
        </a:p>
      </dgm:t>
    </dgm:pt>
    <dgm:pt modelId="{0646B3BD-8450-414F-8849-A384C000B5EA}" type="pres">
      <dgm:prSet presAssocID="{38872132-862C-4E4B-B3F4-2604A313DBB2}" presName="Name0" presStyleCnt="0">
        <dgm:presLayoutVars>
          <dgm:chMax val="7"/>
          <dgm:chPref val="7"/>
          <dgm:dir/>
        </dgm:presLayoutVars>
      </dgm:prSet>
      <dgm:spPr/>
    </dgm:pt>
    <dgm:pt modelId="{EFDB70C9-FDE6-433F-B412-E6F234C1FFF5}" type="pres">
      <dgm:prSet presAssocID="{38872132-862C-4E4B-B3F4-2604A313DBB2}" presName="Name1" presStyleCnt="0"/>
      <dgm:spPr/>
    </dgm:pt>
    <dgm:pt modelId="{C3A922DF-5887-4019-B905-6E97245CCA2C}" type="pres">
      <dgm:prSet presAssocID="{38872132-862C-4E4B-B3F4-2604A313DBB2}" presName="cycle" presStyleCnt="0"/>
      <dgm:spPr/>
    </dgm:pt>
    <dgm:pt modelId="{D81F78AD-03CE-47A6-8AE8-D43DED3D32AE}" type="pres">
      <dgm:prSet presAssocID="{38872132-862C-4E4B-B3F4-2604A313DBB2}" presName="srcNode" presStyleLbl="node1" presStyleIdx="0" presStyleCnt="5"/>
      <dgm:spPr/>
    </dgm:pt>
    <dgm:pt modelId="{927DAE86-7E39-4208-BDCE-BE06CB7CDC2F}" type="pres">
      <dgm:prSet presAssocID="{38872132-862C-4E4B-B3F4-2604A313DBB2}" presName="conn" presStyleLbl="parChTrans1D2" presStyleIdx="0" presStyleCnt="1"/>
      <dgm:spPr/>
    </dgm:pt>
    <dgm:pt modelId="{B3893268-65B6-4BF4-8266-36E0E452DDAA}" type="pres">
      <dgm:prSet presAssocID="{38872132-862C-4E4B-B3F4-2604A313DBB2}" presName="extraNode" presStyleLbl="node1" presStyleIdx="0" presStyleCnt="5"/>
      <dgm:spPr/>
    </dgm:pt>
    <dgm:pt modelId="{B1DFEA77-E799-46A0-824E-393ED7F52921}" type="pres">
      <dgm:prSet presAssocID="{38872132-862C-4E4B-B3F4-2604A313DBB2}" presName="dstNode" presStyleLbl="node1" presStyleIdx="0" presStyleCnt="5"/>
      <dgm:spPr/>
    </dgm:pt>
    <dgm:pt modelId="{6934B5E3-51A1-42AA-8B94-B513B08D336E}" type="pres">
      <dgm:prSet presAssocID="{E8635FF1-838A-4023-AB80-83CF7B5D4A55}" presName="text_1" presStyleLbl="node1" presStyleIdx="0" presStyleCnt="5">
        <dgm:presLayoutVars>
          <dgm:bulletEnabled val="1"/>
        </dgm:presLayoutVars>
      </dgm:prSet>
      <dgm:spPr/>
    </dgm:pt>
    <dgm:pt modelId="{F322E66E-B985-45D6-90F0-6CC5D42DE0AA}" type="pres">
      <dgm:prSet presAssocID="{E8635FF1-838A-4023-AB80-83CF7B5D4A55}" presName="accent_1" presStyleCnt="0"/>
      <dgm:spPr/>
    </dgm:pt>
    <dgm:pt modelId="{887FED81-5EFB-42A5-B6A7-9B430A1D21EC}" type="pres">
      <dgm:prSet presAssocID="{E8635FF1-838A-4023-AB80-83CF7B5D4A55}" presName="accentRepeatNode" presStyleLbl="solidFgAcc1" presStyleIdx="0" presStyleCnt="5"/>
      <dgm:spPr/>
    </dgm:pt>
    <dgm:pt modelId="{8E3D1CE4-CCD7-4845-AE03-FBAE07290B33}" type="pres">
      <dgm:prSet presAssocID="{B77C2450-7EED-4C90-9CAD-7C6E840499C9}" presName="text_2" presStyleLbl="node1" presStyleIdx="1" presStyleCnt="5">
        <dgm:presLayoutVars>
          <dgm:bulletEnabled val="1"/>
        </dgm:presLayoutVars>
      </dgm:prSet>
      <dgm:spPr/>
    </dgm:pt>
    <dgm:pt modelId="{B7ADE7C2-E1F0-49CF-9F6B-0067764575B4}" type="pres">
      <dgm:prSet presAssocID="{B77C2450-7EED-4C90-9CAD-7C6E840499C9}" presName="accent_2" presStyleCnt="0"/>
      <dgm:spPr/>
    </dgm:pt>
    <dgm:pt modelId="{8E9793DA-A605-4706-814F-9045717F8029}" type="pres">
      <dgm:prSet presAssocID="{B77C2450-7EED-4C90-9CAD-7C6E840499C9}" presName="accentRepeatNode" presStyleLbl="solidFgAcc1" presStyleIdx="1" presStyleCnt="5"/>
      <dgm:spPr/>
    </dgm:pt>
    <dgm:pt modelId="{C3652643-8701-46BF-A543-F6A0BFCB73B3}" type="pres">
      <dgm:prSet presAssocID="{D7F6DACD-D079-4A31-AB3D-F6D7E18398B3}" presName="text_3" presStyleLbl="node1" presStyleIdx="2" presStyleCnt="5">
        <dgm:presLayoutVars>
          <dgm:bulletEnabled val="1"/>
        </dgm:presLayoutVars>
      </dgm:prSet>
      <dgm:spPr/>
    </dgm:pt>
    <dgm:pt modelId="{F14FB154-974A-4228-8BF0-E88F55A9A088}" type="pres">
      <dgm:prSet presAssocID="{D7F6DACD-D079-4A31-AB3D-F6D7E18398B3}" presName="accent_3" presStyleCnt="0"/>
      <dgm:spPr/>
    </dgm:pt>
    <dgm:pt modelId="{C5AECDF1-B71F-477F-931C-908AB264F81A}" type="pres">
      <dgm:prSet presAssocID="{D7F6DACD-D079-4A31-AB3D-F6D7E18398B3}" presName="accentRepeatNode" presStyleLbl="solidFgAcc1" presStyleIdx="2" presStyleCnt="5"/>
      <dgm:spPr/>
    </dgm:pt>
    <dgm:pt modelId="{07ED56F2-1D73-49A2-896E-672ECD8512C6}" type="pres">
      <dgm:prSet presAssocID="{FFF614DE-4176-4292-A46F-4D8408F96155}" presName="text_4" presStyleLbl="node1" presStyleIdx="3" presStyleCnt="5">
        <dgm:presLayoutVars>
          <dgm:bulletEnabled val="1"/>
        </dgm:presLayoutVars>
      </dgm:prSet>
      <dgm:spPr/>
    </dgm:pt>
    <dgm:pt modelId="{13A4D193-C302-4092-956B-0EA2FC60999D}" type="pres">
      <dgm:prSet presAssocID="{FFF614DE-4176-4292-A46F-4D8408F96155}" presName="accent_4" presStyleCnt="0"/>
      <dgm:spPr/>
    </dgm:pt>
    <dgm:pt modelId="{DB9A6A8C-875A-4285-BD0E-45048FFE7028}" type="pres">
      <dgm:prSet presAssocID="{FFF614DE-4176-4292-A46F-4D8408F96155}" presName="accentRepeatNode" presStyleLbl="solidFgAcc1" presStyleIdx="3" presStyleCnt="5"/>
      <dgm:spPr/>
    </dgm:pt>
    <dgm:pt modelId="{A00A39A6-2BAA-48A0-BE61-B068F52133DC}" type="pres">
      <dgm:prSet presAssocID="{B46BA24A-2431-4B14-9FEC-577751434FFC}" presName="text_5" presStyleLbl="node1" presStyleIdx="4" presStyleCnt="5">
        <dgm:presLayoutVars>
          <dgm:bulletEnabled val="1"/>
        </dgm:presLayoutVars>
      </dgm:prSet>
      <dgm:spPr/>
    </dgm:pt>
    <dgm:pt modelId="{10655BF8-0480-4E52-9BBC-5BFFA4796FA1}" type="pres">
      <dgm:prSet presAssocID="{B46BA24A-2431-4B14-9FEC-577751434FFC}" presName="accent_5" presStyleCnt="0"/>
      <dgm:spPr/>
    </dgm:pt>
    <dgm:pt modelId="{38E77E7E-3DF4-41C1-9C5B-D25577F91B96}" type="pres">
      <dgm:prSet presAssocID="{B46BA24A-2431-4B14-9FEC-577751434FFC}" presName="accentRepeatNode" presStyleLbl="solidFgAcc1" presStyleIdx="4" presStyleCnt="5"/>
      <dgm:spPr/>
    </dgm:pt>
  </dgm:ptLst>
  <dgm:cxnLst>
    <dgm:cxn modelId="{41A96621-0997-4D08-968D-6E541B027C55}" srcId="{38872132-862C-4E4B-B3F4-2604A313DBB2}" destId="{B46BA24A-2431-4B14-9FEC-577751434FFC}" srcOrd="4" destOrd="0" parTransId="{A7024B3A-84B4-4C09-AE5E-5A621E049E01}" sibTransId="{0B561FCB-54EE-4BAC-8E5F-2C655F69186A}"/>
    <dgm:cxn modelId="{0227014B-45CD-4CB2-BB37-3834BDF8E770}" srcId="{38872132-862C-4E4B-B3F4-2604A313DBB2}" destId="{FFF614DE-4176-4292-A46F-4D8408F96155}" srcOrd="3" destOrd="0" parTransId="{5FF32BA0-6EA3-4C47-988F-F0E19BF4A3D9}" sibTransId="{AF0A7248-48B0-4269-9F94-85ACD11858BF}"/>
    <dgm:cxn modelId="{3102CA55-5557-4C37-BF24-95E98B828AE0}" srcId="{38872132-862C-4E4B-B3F4-2604A313DBB2}" destId="{B77C2450-7EED-4C90-9CAD-7C6E840499C9}" srcOrd="1" destOrd="0" parTransId="{2FD5BA98-3FF0-402E-82B4-EE1270EB7869}" sibTransId="{3BB5A12B-F7F9-4FC3-99CF-128AAF314DFE}"/>
    <dgm:cxn modelId="{2DBE1280-7283-4C21-B8D7-28A3CB820499}" type="presOf" srcId="{FFF614DE-4176-4292-A46F-4D8408F96155}" destId="{07ED56F2-1D73-49A2-896E-672ECD8512C6}" srcOrd="0" destOrd="0" presId="urn:microsoft.com/office/officeart/2008/layout/VerticalCurvedList#1"/>
    <dgm:cxn modelId="{21A0A889-FA22-43B7-A8CD-B56894E91F8D}" type="presOf" srcId="{D7F6DACD-D079-4A31-AB3D-F6D7E18398B3}" destId="{C3652643-8701-46BF-A543-F6A0BFCB73B3}" srcOrd="0" destOrd="0" presId="urn:microsoft.com/office/officeart/2008/layout/VerticalCurvedList#1"/>
    <dgm:cxn modelId="{9A59E58B-985C-4140-98BF-49BCD1F4D767}" type="presOf" srcId="{38872132-862C-4E4B-B3F4-2604A313DBB2}" destId="{0646B3BD-8450-414F-8849-A384C000B5EA}" srcOrd="0" destOrd="0" presId="urn:microsoft.com/office/officeart/2008/layout/VerticalCurvedList#1"/>
    <dgm:cxn modelId="{A8E96598-48B0-480B-9647-D1D4C40C049D}" type="presOf" srcId="{73ECE874-9183-431E-99B9-70843798CEBF}" destId="{927DAE86-7E39-4208-BDCE-BE06CB7CDC2F}" srcOrd="0" destOrd="0" presId="urn:microsoft.com/office/officeart/2008/layout/VerticalCurvedList#1"/>
    <dgm:cxn modelId="{7C53F3AA-313D-45DB-9D15-957602B37C79}" srcId="{38872132-862C-4E4B-B3F4-2604A313DBB2}" destId="{E8635FF1-838A-4023-AB80-83CF7B5D4A55}" srcOrd="0" destOrd="0" parTransId="{5C219725-0404-4AE6-B16F-A12023C8AF6B}" sibTransId="{73ECE874-9183-431E-99B9-70843798CEBF}"/>
    <dgm:cxn modelId="{1BA35CDD-BB80-4CCA-949E-266CE74292D1}" type="presOf" srcId="{B77C2450-7EED-4C90-9CAD-7C6E840499C9}" destId="{8E3D1CE4-CCD7-4845-AE03-FBAE07290B33}" srcOrd="0" destOrd="0" presId="urn:microsoft.com/office/officeart/2008/layout/VerticalCurvedList#1"/>
    <dgm:cxn modelId="{425796E4-5D98-4A0B-AE5D-5220C2CD5799}" type="presOf" srcId="{E8635FF1-838A-4023-AB80-83CF7B5D4A55}" destId="{6934B5E3-51A1-42AA-8B94-B513B08D336E}" srcOrd="0" destOrd="0" presId="urn:microsoft.com/office/officeart/2008/layout/VerticalCurvedList#1"/>
    <dgm:cxn modelId="{69377BEA-90C6-49D9-B4B2-A0500BCFC66F}" type="presOf" srcId="{B46BA24A-2431-4B14-9FEC-577751434FFC}" destId="{A00A39A6-2BAA-48A0-BE61-B068F52133DC}" srcOrd="0" destOrd="0" presId="urn:microsoft.com/office/officeart/2008/layout/VerticalCurvedList#1"/>
    <dgm:cxn modelId="{62EB94F0-0711-428D-B8EE-FF75636E2122}" srcId="{38872132-862C-4E4B-B3F4-2604A313DBB2}" destId="{D7F6DACD-D079-4A31-AB3D-F6D7E18398B3}" srcOrd="2" destOrd="0" parTransId="{184931CD-C7A3-4881-96F8-DC35435F1C5C}" sibTransId="{4D2794BC-1189-42A9-8C2E-FED37D62C148}"/>
    <dgm:cxn modelId="{5FC076D5-B512-40C5-A654-71EF59865036}" type="presParOf" srcId="{0646B3BD-8450-414F-8849-A384C000B5EA}" destId="{EFDB70C9-FDE6-433F-B412-E6F234C1FFF5}" srcOrd="0" destOrd="0" presId="urn:microsoft.com/office/officeart/2008/layout/VerticalCurvedList#1"/>
    <dgm:cxn modelId="{02F04FF0-AAC9-473B-853A-AC064BEEEABF}" type="presParOf" srcId="{EFDB70C9-FDE6-433F-B412-E6F234C1FFF5}" destId="{C3A922DF-5887-4019-B905-6E97245CCA2C}" srcOrd="0" destOrd="0" presId="urn:microsoft.com/office/officeart/2008/layout/VerticalCurvedList#1"/>
    <dgm:cxn modelId="{0249407E-A054-4767-AEDD-81DE08F516FB}" type="presParOf" srcId="{C3A922DF-5887-4019-B905-6E97245CCA2C}" destId="{D81F78AD-03CE-47A6-8AE8-D43DED3D32AE}" srcOrd="0" destOrd="0" presId="urn:microsoft.com/office/officeart/2008/layout/VerticalCurvedList#1"/>
    <dgm:cxn modelId="{78FA5B76-203C-479C-91E4-3A97D3E08A22}" type="presParOf" srcId="{C3A922DF-5887-4019-B905-6E97245CCA2C}" destId="{927DAE86-7E39-4208-BDCE-BE06CB7CDC2F}" srcOrd="1" destOrd="0" presId="urn:microsoft.com/office/officeart/2008/layout/VerticalCurvedList#1"/>
    <dgm:cxn modelId="{1E9614AE-BD07-4697-965D-7D5A25E189F8}" type="presParOf" srcId="{C3A922DF-5887-4019-B905-6E97245CCA2C}" destId="{B3893268-65B6-4BF4-8266-36E0E452DDAA}" srcOrd="2" destOrd="0" presId="urn:microsoft.com/office/officeart/2008/layout/VerticalCurvedList#1"/>
    <dgm:cxn modelId="{C88A9AFE-7A13-4EE0-98B9-526D34602ED7}" type="presParOf" srcId="{C3A922DF-5887-4019-B905-6E97245CCA2C}" destId="{B1DFEA77-E799-46A0-824E-393ED7F52921}" srcOrd="3" destOrd="0" presId="urn:microsoft.com/office/officeart/2008/layout/VerticalCurvedList#1"/>
    <dgm:cxn modelId="{CBF06635-DEFF-4E39-9C7F-AC700E5EC574}" type="presParOf" srcId="{EFDB70C9-FDE6-433F-B412-E6F234C1FFF5}" destId="{6934B5E3-51A1-42AA-8B94-B513B08D336E}" srcOrd="1" destOrd="0" presId="urn:microsoft.com/office/officeart/2008/layout/VerticalCurvedList#1"/>
    <dgm:cxn modelId="{503C4382-2108-4A21-8341-9111CDF9E5E1}" type="presParOf" srcId="{EFDB70C9-FDE6-433F-B412-E6F234C1FFF5}" destId="{F322E66E-B985-45D6-90F0-6CC5D42DE0AA}" srcOrd="2" destOrd="0" presId="urn:microsoft.com/office/officeart/2008/layout/VerticalCurvedList#1"/>
    <dgm:cxn modelId="{D4CECCC1-0D92-4FE2-9A3E-FA4DA48DC0DC}" type="presParOf" srcId="{F322E66E-B985-45D6-90F0-6CC5D42DE0AA}" destId="{887FED81-5EFB-42A5-B6A7-9B430A1D21EC}" srcOrd="0" destOrd="0" presId="urn:microsoft.com/office/officeart/2008/layout/VerticalCurvedList#1"/>
    <dgm:cxn modelId="{D6B7BA61-FD2A-45D9-BDB9-657BB643E6F5}" type="presParOf" srcId="{EFDB70C9-FDE6-433F-B412-E6F234C1FFF5}" destId="{8E3D1CE4-CCD7-4845-AE03-FBAE07290B33}" srcOrd="3" destOrd="0" presId="urn:microsoft.com/office/officeart/2008/layout/VerticalCurvedList#1"/>
    <dgm:cxn modelId="{CE91D2E0-709F-4619-8202-E67D044EB6D6}" type="presParOf" srcId="{EFDB70C9-FDE6-433F-B412-E6F234C1FFF5}" destId="{B7ADE7C2-E1F0-49CF-9F6B-0067764575B4}" srcOrd="4" destOrd="0" presId="urn:microsoft.com/office/officeart/2008/layout/VerticalCurvedList#1"/>
    <dgm:cxn modelId="{88D4DBF3-833A-4765-BF7E-4ED8236E57ED}" type="presParOf" srcId="{B7ADE7C2-E1F0-49CF-9F6B-0067764575B4}" destId="{8E9793DA-A605-4706-814F-9045717F8029}" srcOrd="0" destOrd="0" presId="urn:microsoft.com/office/officeart/2008/layout/VerticalCurvedList#1"/>
    <dgm:cxn modelId="{FB19BBFF-B96C-4B55-94EA-A549CF4E8E88}" type="presParOf" srcId="{EFDB70C9-FDE6-433F-B412-E6F234C1FFF5}" destId="{C3652643-8701-46BF-A543-F6A0BFCB73B3}" srcOrd="5" destOrd="0" presId="urn:microsoft.com/office/officeart/2008/layout/VerticalCurvedList#1"/>
    <dgm:cxn modelId="{9E7A33E2-3A8A-4737-B967-B7314B069F0F}" type="presParOf" srcId="{EFDB70C9-FDE6-433F-B412-E6F234C1FFF5}" destId="{F14FB154-974A-4228-8BF0-E88F55A9A088}" srcOrd="6" destOrd="0" presId="urn:microsoft.com/office/officeart/2008/layout/VerticalCurvedList#1"/>
    <dgm:cxn modelId="{605484C6-C142-41C9-A612-576B155D9CF9}" type="presParOf" srcId="{F14FB154-974A-4228-8BF0-E88F55A9A088}" destId="{C5AECDF1-B71F-477F-931C-908AB264F81A}" srcOrd="0" destOrd="0" presId="urn:microsoft.com/office/officeart/2008/layout/VerticalCurvedList#1"/>
    <dgm:cxn modelId="{5CF326F1-1C81-4DAD-863B-CE6F90C658EC}" type="presParOf" srcId="{EFDB70C9-FDE6-433F-B412-E6F234C1FFF5}" destId="{07ED56F2-1D73-49A2-896E-672ECD8512C6}" srcOrd="7" destOrd="0" presId="urn:microsoft.com/office/officeart/2008/layout/VerticalCurvedList#1"/>
    <dgm:cxn modelId="{72C07942-8799-4B62-8073-093330B4ADD0}" type="presParOf" srcId="{EFDB70C9-FDE6-433F-B412-E6F234C1FFF5}" destId="{13A4D193-C302-4092-956B-0EA2FC60999D}" srcOrd="8" destOrd="0" presId="urn:microsoft.com/office/officeart/2008/layout/VerticalCurvedList#1"/>
    <dgm:cxn modelId="{FE63FAF6-B5BA-4B1A-B993-FEAD25C26948}" type="presParOf" srcId="{13A4D193-C302-4092-956B-0EA2FC60999D}" destId="{DB9A6A8C-875A-4285-BD0E-45048FFE7028}" srcOrd="0" destOrd="0" presId="urn:microsoft.com/office/officeart/2008/layout/VerticalCurvedList#1"/>
    <dgm:cxn modelId="{522B9DD0-D016-411D-9202-6E668826332D}" type="presParOf" srcId="{EFDB70C9-FDE6-433F-B412-E6F234C1FFF5}" destId="{A00A39A6-2BAA-48A0-BE61-B068F52133DC}" srcOrd="9" destOrd="0" presId="urn:microsoft.com/office/officeart/2008/layout/VerticalCurvedList#1"/>
    <dgm:cxn modelId="{90A9B5CD-2ADE-44DA-B6E0-127F29097D37}" type="presParOf" srcId="{EFDB70C9-FDE6-433F-B412-E6F234C1FFF5}" destId="{10655BF8-0480-4E52-9BBC-5BFFA4796FA1}" srcOrd="10" destOrd="0" presId="urn:microsoft.com/office/officeart/2008/layout/VerticalCurvedList#1"/>
    <dgm:cxn modelId="{6613272E-6BEE-4092-9C69-1DAA233EF644}" type="presParOf" srcId="{10655BF8-0480-4E52-9BBC-5BFFA4796FA1}" destId="{38E77E7E-3DF4-41C1-9C5B-D25577F91B96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26AC2-912F-3E48-8829-43D34B2E00C3}">
      <dsp:nvSpPr>
        <dsp:cNvPr id="0" name=""/>
        <dsp:cNvSpPr/>
      </dsp:nvSpPr>
      <dsp:spPr>
        <a:xfrm>
          <a:off x="1392792" y="0"/>
          <a:ext cx="1474686" cy="14746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Система внутреннего контроля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8755" y="215963"/>
        <a:ext cx="1042760" cy="1042760"/>
      </dsp:txXfrm>
    </dsp:sp>
    <dsp:sp modelId="{C6415FFE-8830-464E-A53E-B0AD9455B35B}">
      <dsp:nvSpPr>
        <dsp:cNvPr id="0" name=""/>
        <dsp:cNvSpPr/>
      </dsp:nvSpPr>
      <dsp:spPr>
        <a:xfrm>
          <a:off x="1682125" y="1595450"/>
          <a:ext cx="855318" cy="855318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1795497" y="1922524"/>
        <a:ext cx="628574" cy="201170"/>
      </dsp:txXfrm>
    </dsp:sp>
    <dsp:sp modelId="{BB2DE914-8876-7A4A-9661-78DD72FCF5DB}">
      <dsp:nvSpPr>
        <dsp:cNvPr id="0" name=""/>
        <dsp:cNvSpPr/>
      </dsp:nvSpPr>
      <dsp:spPr>
        <a:xfrm>
          <a:off x="1358992" y="2570513"/>
          <a:ext cx="1474686" cy="14746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Система управления рисками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4955" y="2786476"/>
        <a:ext cx="1042760" cy="1042760"/>
      </dsp:txXfrm>
    </dsp:sp>
    <dsp:sp modelId="{01699FDC-127D-3A4B-A61C-804049A8C922}">
      <dsp:nvSpPr>
        <dsp:cNvPr id="0" name=""/>
        <dsp:cNvSpPr/>
      </dsp:nvSpPr>
      <dsp:spPr>
        <a:xfrm rot="21591437">
          <a:off x="3079059" y="1745344"/>
          <a:ext cx="448554" cy="5485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3079059" y="1855229"/>
        <a:ext cx="313988" cy="329149"/>
      </dsp:txXfrm>
    </dsp:sp>
    <dsp:sp modelId="{4CBF8C70-3F65-A849-9D7F-9E8C46351503}">
      <dsp:nvSpPr>
        <dsp:cNvPr id="0" name=""/>
        <dsp:cNvSpPr/>
      </dsp:nvSpPr>
      <dsp:spPr>
        <a:xfrm>
          <a:off x="3713801" y="540253"/>
          <a:ext cx="2949372" cy="29493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500" kern="1200" dirty="0">
              <a:latin typeface="Arial" panose="020B0604020202020204" pitchFamily="34" charset="0"/>
              <a:cs typeface="Arial" panose="020B0604020202020204" pitchFamily="34" charset="0"/>
            </a:rPr>
            <a:t>Комплексные рамки управления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45727" y="972179"/>
        <a:ext cx="2085520" cy="2085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DAE86-7E39-4208-BDCE-BE06CB7CDC2F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4B5E3-51A1-42AA-8B94-B513B08D336E}">
      <dsp:nvSpPr>
        <dsp:cNvPr id="0" name=""/>
        <dsp:cNvSpPr/>
      </dsp:nvSpPr>
      <dsp:spPr>
        <a:xfrm>
          <a:off x="384538" y="253918"/>
          <a:ext cx="5656275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ЭТАП 1: Сбор информации </a:t>
          </a:r>
          <a:r>
            <a:rPr lang="ru-RU" altLang="ru-RU" sz="1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altLang="ru-RU" sz="1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текуший контроль, </a:t>
          </a:r>
          <a:r>
            <a:rPr lang="ru-RU" altLang="ru-RU" sz="10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комплаенс</a:t>
          </a:r>
          <a:r>
            <a:rPr lang="ru-RU" altLang="ru-RU" sz="1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-контроль, ведомственный контроль, Мониторинга и анализа финансовых документов</a:t>
          </a:r>
          <a:r>
            <a:rPr lang="ru-RU" alt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ru-RU" altLang="ru-RU" sz="1000" kern="1200" dirty="0"/>
        </a:p>
      </dsp:txBody>
      <dsp:txXfrm>
        <a:off x="384538" y="253918"/>
        <a:ext cx="5656275" cy="508162"/>
      </dsp:txXfrm>
    </dsp:sp>
    <dsp:sp modelId="{887FED81-5EFB-42A5-B6A7-9B430A1D21EC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D1CE4-CCD7-4845-AE03-FBAE07290B33}">
      <dsp:nvSpPr>
        <dsp:cNvPr id="0" name=""/>
        <dsp:cNvSpPr/>
      </dsp:nvSpPr>
      <dsp:spPr>
        <a:xfrm>
          <a:off x="748672" y="1015918"/>
          <a:ext cx="5292140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ЭТАП 2: Идентификация рисков </a:t>
          </a:r>
        </a:p>
      </dsp:txBody>
      <dsp:txXfrm>
        <a:off x="748672" y="1015918"/>
        <a:ext cx="5292140" cy="508162"/>
      </dsp:txXfrm>
    </dsp:sp>
    <dsp:sp modelId="{8E9793DA-A605-4706-814F-9045717F8029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52643-8701-46BF-A543-F6A0BFCB73B3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ЭТАП 3: Оценка рисков </a:t>
          </a:r>
          <a:endParaRPr lang="ru-RU" altLang="ru-RU" sz="1800" kern="1200" dirty="0"/>
        </a:p>
      </dsp:txBody>
      <dsp:txXfrm>
        <a:off x="860432" y="1777918"/>
        <a:ext cx="5180380" cy="508162"/>
      </dsp:txXfrm>
    </dsp:sp>
    <dsp:sp modelId="{C5AECDF1-B71F-477F-931C-908AB264F81A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D56F2-1D73-49A2-896E-672ECD8512C6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ЭТАП 4: Меры реагирования</a:t>
          </a:r>
        </a:p>
      </dsp:txBody>
      <dsp:txXfrm>
        <a:off x="748672" y="2539918"/>
        <a:ext cx="5292140" cy="508162"/>
      </dsp:txXfrm>
    </dsp:sp>
    <dsp:sp modelId="{DB9A6A8C-875A-4285-BD0E-45048FFE7028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A39A6-2BAA-48A0-BE61-B068F52133DC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ЭТАП 5: Мониторинг рисков </a:t>
          </a:r>
          <a:endParaRPr lang="ru-RU" altLang="ru-RU" sz="1800" kern="1200" dirty="0"/>
        </a:p>
      </dsp:txBody>
      <dsp:txXfrm>
        <a:off x="384538" y="3301918"/>
        <a:ext cx="5656275" cy="508162"/>
      </dsp:txXfrm>
    </dsp:sp>
    <dsp:sp modelId="{38E77E7E-3DF4-41C1-9C5B-D25577F91B96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#1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shape xmlns:r="http://schemas.openxmlformats.org/officeDocument/2006/relationships" r:blip="">
      <dgm:adjLst/>
    </dgm:shape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varLst>
                    <dgm:bulletEnabled val="1"/>
                  </dgm:varLst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</dgm:layoutNode>
          </dgm:if>
          <dgm:else name="Name18"/>
        </dgm:choose>
        <dgm:layoutNode name="lastNode"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varLst>
            <dgm:bulletEnabled val="1"/>
          </dgm:varLst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alg type="composite"/>
    <dgm:shape xmlns:r="http://schemas.openxmlformats.org/officeDocument/2006/relationships" r:blip="">
      <dgm:adjLst/>
    </dgm:shape>
    <dgm:layoutNode name="Name1">
      <dgm:alg type="composite"/>
      <dgm:shape xmlns:r="http://schemas.openxmlformats.org/officeDocument/2006/relationships" r:blip="">
        <dgm:adjLst/>
      </dgm:shape>
      <dgm:layoutNode name="cycle">
        <dgm:shape xmlns:r="http://schemas.openxmlformats.org/officeDocument/2006/relationships" r:blip="">
          <dgm:adjLst/>
        </dgm:shape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presOf/>
        <dgm:constrLst>
          <dgm:constr type="w" for="ch" val="1"/>
          <dgm:constr type="h" for="ch" val="1"/>
          <dgm:constr type="diam" for="ch" forName="conn" refType="diam"/>
        </dgm:constrLst>
      </dgm:layoutNod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shape xmlns:r="http://schemas.openxmlformats.org/officeDocument/2006/relationships" type="rect" r:blip="">
            <dgm:adjLst/>
          </dgm:shape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shape xmlns:r="http://schemas.openxmlformats.org/officeDocument/2006/relationships" type="rect" r:blip="">
            <dgm:adjLst/>
          </dgm:shape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shape xmlns:r="http://schemas.openxmlformats.org/officeDocument/2006/relationships" type="rect" r:blip="">
            <dgm:adjLst/>
          </dgm:shape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shape xmlns:r="http://schemas.openxmlformats.org/officeDocument/2006/relationships" type="rect" r:blip="">
            <dgm:adjLst/>
          </dgm:shape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shape xmlns:r="http://schemas.openxmlformats.org/officeDocument/2006/relationships" type="rect" r:blip="">
            <dgm:adjLst/>
          </dgm:shape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shape xmlns:r="http://schemas.openxmlformats.org/officeDocument/2006/relationships" type="rect" r:blip="">
            <dgm:adjLst/>
          </dgm:shape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shape xmlns:r="http://schemas.openxmlformats.org/officeDocument/2006/relationships" type="rect" r:blip="">
            <dgm:adjLst/>
          </dgm:shape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  <dgm:varLst>
      <dgm:chMax val="7"/>
      <dgm:chPref val="7"/>
      <dgm:dir/>
    </dgm:varLst>
    <dgm:constrLst>
      <dgm:constr type="w" for="ch" refType="h" refFor="ch" op="gte" fact="0.8"/>
    </dgm:constrLst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AA333649-2060-4460-A5CD-17F1CCE9A9AE}" type="datetimeFigureOut">
              <a:rPr lang="ru-RU" altLang="ru-RU" smtClean="0"/>
              <a:t>16.05.2023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ru-RU" alt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E71DEA95-66EA-47A1-AFBD-284DB7673433}" type="slidenum">
              <a:rPr lang="ru-RU" altLang="ru-RU" smtClean="0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059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2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5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71DEA95-66EA-47A1-AFBD-284DB7673433}" type="slidenum">
              <a:rPr lang="ru-RU" altLang="ru-RU" smtClean="0"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0276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71DEA95-66EA-47A1-AFBD-284DB7673433}" type="slidenum">
              <a:rPr lang="ru-RU" altLang="ru-RU" smtClean="0"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733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numCol="1" anchor="b"/>
          <a:lstStyle>
            <a:lvl1pPr algn="ctr">
              <a:defRPr sz="4500"/>
            </a:lvl1pPr>
          </a:lstStyle>
          <a:p>
            <a:r>
              <a:rPr lang="ru-RU" alt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numCol="1"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ru-RU" alt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80F61524-2EEF-4D35-9BA2-419B27F5948A}" type="datetime1">
              <a:rPr lang="ru-RU" altLang="ru-RU" smtClean="0"/>
              <a:t>16.05.2023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587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ru-RU" alt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F3B6BBEE-396A-4F11-9E30-03ECE3C0A057}" type="datetime1">
              <a:rPr lang="ru-RU" altLang="ru-RU" smtClean="0"/>
              <a:t>16.05.2023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463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 numCol="1"/>
          <a:lstStyle/>
          <a:p>
            <a:r>
              <a:rPr lang="ru-RU" alt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 numCol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918B238A-AF06-4133-88AA-19E1582B82FC}" type="datetime1">
              <a:rPr lang="ru-RU" altLang="ru-RU" smtClean="0"/>
              <a:t>16.05.2023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3424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anchor="ctr"/>
          <a:lstStyle/>
          <a:p>
            <a:pPr algn="ctr" defTabSz="691085" eaLnBrk="0" hangingPunct="0">
              <a:defRPr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anchor="ctr"/>
          <a:lstStyle/>
          <a:p>
            <a:pPr algn="ctr" defTabSz="691085" eaLnBrk="0" hangingPunct="0">
              <a:defRPr/>
            </a:pPr>
            <a:endParaRPr lang="ru-RU" altLang="ru-RU">
              <a:solidFill>
                <a:prstClr val="white"/>
              </a:solidFill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>
          <a:xfrm>
            <a:off x="463550" y="2947990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numCol="1" anchor="ctr"/>
            <a:lstStyle/>
            <a:p>
              <a:pPr defTabSz="691085" eaLnBrk="0" hangingPunct="0">
                <a:defRPr/>
              </a:pPr>
              <a:endParaRPr lang="ru-RU" alt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numCol="1" anchor="ctr"/>
            <a:lstStyle/>
            <a:p>
              <a:pPr defTabSz="691085" eaLnBrk="0" hangingPunct="0">
                <a:defRPr/>
              </a:pPr>
              <a:endParaRPr lang="ru-RU" alt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numCol="1" anchor="ctr"/>
            <a:lstStyle/>
            <a:p>
              <a:pPr defTabSz="691085" eaLnBrk="0" hangingPunct="0">
                <a:defRPr/>
              </a:pPr>
              <a:endParaRPr lang="ru-RU" alt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numCol="1" anchor="ctr"/>
            <a:lstStyle/>
            <a:p>
              <a:pPr defTabSz="691085" eaLnBrk="0" hangingPunct="0">
                <a:defRPr/>
              </a:pPr>
              <a:endParaRPr lang="ru-RU" alt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numCol="1" anchor="ctr"/>
            <a:lstStyle/>
            <a:p>
              <a:pPr defTabSz="691085" eaLnBrk="0" hangingPunct="0">
                <a:defRPr/>
              </a:pPr>
              <a:endParaRPr lang="ru-RU" alt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numCol="1" anchor="ctr"/>
            <a:lstStyle/>
            <a:p>
              <a:pPr defTabSz="691085" eaLnBrk="0" hangingPunct="0">
                <a:defRPr/>
              </a:pPr>
              <a:endParaRPr lang="ru-RU" alt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numCol="1" anchor="ctr"/>
            <a:lstStyle/>
            <a:p>
              <a:pPr defTabSz="691085" eaLnBrk="0" hangingPunct="0">
                <a:defRPr/>
              </a:pPr>
              <a:endParaRPr lang="ru-RU" alt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numCol="1" anchor="ctr"/>
            <a:lstStyle/>
            <a:p>
              <a:pPr defTabSz="691085" eaLnBrk="0" hangingPunct="0">
                <a:defRPr/>
              </a:pPr>
              <a:endParaRPr lang="ru-RU" alt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409575" y="1827215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>
          <a:xfrm>
            <a:off x="463550" y="315914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numCol="1" anchor="ctr"/>
            <a:lstStyle/>
            <a:p>
              <a:pPr defTabSz="691085" eaLnBrk="0" hangingPunct="0">
                <a:defRPr/>
              </a:pPr>
              <a:endParaRPr lang="ru-RU" alt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numCol="1" anchor="ctr"/>
            <a:lstStyle/>
            <a:p>
              <a:pPr defTabSz="691085" eaLnBrk="0" hangingPunct="0">
                <a:defRPr/>
              </a:pPr>
              <a:endParaRPr lang="ru-RU" alt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numCol="1" anchor="ctr"/>
            <a:lstStyle/>
            <a:p>
              <a:pPr defTabSz="691085" eaLnBrk="0" hangingPunct="0">
                <a:defRPr/>
              </a:pPr>
              <a:endParaRPr lang="ru-RU" alt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numCol="1" anchor="ctr"/>
            <a:lstStyle/>
            <a:p>
              <a:pPr defTabSz="691085" eaLnBrk="0" hangingPunct="0">
                <a:defRPr/>
              </a:pPr>
              <a:endParaRPr lang="ru-RU" alt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numCol="1" anchor="ctr"/>
            <a:lstStyle/>
            <a:p>
              <a:pPr defTabSz="691085" eaLnBrk="0" hangingPunct="0">
                <a:defRPr/>
              </a:pPr>
              <a:endParaRPr lang="ru-RU" alt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numCol="1" anchor="ctr"/>
            <a:lstStyle/>
            <a:p>
              <a:pPr defTabSz="691085" eaLnBrk="0" hangingPunct="0">
                <a:defRPr/>
              </a:pPr>
              <a:endParaRPr lang="ru-RU" alt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1713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ЗП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 lIns="91436" tIns="45718" rIns="91436" bIns="45718" numCol="1"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defRPr/>
            </a:pPr>
            <a:r>
              <a:rPr lang="ru-RU" alt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ru-RU" alt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675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7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anchor="ctr"/>
          <a:lstStyle/>
          <a:p>
            <a:pPr algn="ctr" defTabSz="691085" eaLnBrk="0" hangingPunct="0">
              <a:defRPr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45" y="4981577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529">
              <a:defRPr/>
            </a:pPr>
            <a:fld id="{6A93956F-647A-44B9-8163-DDB447652883}" type="slidenum">
              <a:rPr lang="ru-RU" altLang="ru-RU" sz="800" b="1" smtClean="0">
                <a:solidFill>
                  <a:prstClr val="white"/>
                </a:solidFill>
                <a:latin typeface="Arial" panose="020B0604020202020204" pitchFamily="34" charset="0"/>
              </a:rPr>
              <a:pPr algn="ctr" defTabSz="690529">
                <a:defRPr/>
              </a:pPr>
              <a:t>‹#›</a:t>
            </a:fld>
            <a:endParaRPr lang="ru-RU" altLang="ru-RU" sz="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097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500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4976813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8816977" y="4981577"/>
            <a:ext cx="327025" cy="161925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anchor="ctr"/>
          <a:lstStyle/>
          <a:p>
            <a:pPr algn="ctr" defTabSz="690529"/>
            <a:fld id="{F8F6FAAD-B68C-4C14-A12C-64AE1811CFA5}" type="slidenum">
              <a:rPr lang="ru-RU" altLang="ru-RU" sz="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ctr" defTabSz="690529"/>
              <a:t>‹#›</a:t>
            </a:fld>
            <a:endParaRPr lang="ru-RU" altLang="ru-RU" sz="800" b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2" y="5002215"/>
            <a:ext cx="2417763" cy="141287"/>
          </a:xfrm>
          <a:prstGeom prst="rect">
            <a:avLst/>
          </a:prstGeom>
        </p:spPr>
        <p:txBody>
          <a:bodyPr lIns="91436" tIns="45718" rIns="91436" bIns="45718" numCol="1"/>
          <a:lstStyle>
            <a:lvl1pPr>
              <a:defRPr sz="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90529" eaLnBrk="0" hangingPunct="0">
              <a:defRPr/>
            </a:pPr>
            <a:fld id="{15F73C3D-4F00-4B3D-BFC5-F0C6F192EF77}" type="datetime1">
              <a:rPr lang="ru-RU" altLang="ru-RU" smtClean="0">
                <a:solidFill>
                  <a:prstClr val="white">
                    <a:lumMod val="65000"/>
                  </a:prstClr>
                </a:solidFill>
              </a:rPr>
              <a:pPr defTabSz="690529" eaLnBrk="0" hangingPunct="0">
                <a:defRPr/>
              </a:pPr>
              <a:t>16.05.2023</a:t>
            </a:fld>
            <a:endParaRPr lang="ru-RU" alt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877" y="5002215"/>
            <a:ext cx="4721225" cy="141287"/>
          </a:xfrm>
          <a:prstGeom prst="rect">
            <a:avLst/>
          </a:prstGeom>
        </p:spPr>
        <p:txBody>
          <a:bodyPr lIns="91436" tIns="45718" rIns="91436" bIns="45718" numCol="1"/>
          <a:lstStyle>
            <a:lvl1pPr>
              <a:defRPr sz="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90529" eaLnBrk="0" hangingPunct="0">
              <a:defRPr/>
            </a:pPr>
            <a:endParaRPr lang="ru-RU" alt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56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anchor="ctr"/>
          <a:lstStyle/>
          <a:p>
            <a:pPr algn="ctr" defTabSz="691085" eaLnBrk="0" hangingPunct="0">
              <a:defRPr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anchor="ctr"/>
          <a:lstStyle/>
          <a:p>
            <a:pPr algn="ctr" defTabSz="691085" eaLnBrk="0" hangingPunct="0">
              <a:defRPr/>
            </a:pPr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>
          <a:xfrm>
            <a:off x="0" y="2386808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lIns="91436" tIns="45718" rIns="91436" bIns="45718" numCol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085">
              <a:defRPr/>
            </a:pPr>
            <a:r>
              <a:rPr lang="kk-KZ" altLang="kk-KZ" sz="24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материалы</a:t>
            </a:r>
            <a:endParaRPr lang="ru-RU" altLang="ru-RU" sz="24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38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>
          <a:xfrm>
            <a:off x="0" y="230140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numCol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085">
              <a:defRPr/>
            </a:pPr>
            <a:r>
              <a:rPr lang="kk-KZ" altLang="kk-KZ" sz="28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altLang="ru-RU" sz="28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3109913"/>
            <a:ext cx="9144000" cy="635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0" y="2016125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479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36" tIns="45718" rIns="91436" bIns="45718" numCol="1">
            <a:spAutoFit/>
          </a:bodyPr>
          <a:lstStyle/>
          <a:p>
            <a:pPr algn="ctr" defTabSz="691238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alt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10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ru-RU" alt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62AEC480-DF72-4FB8-A0BE-8F7547C4F866}" type="datetime1">
              <a:rPr lang="ru-RU" altLang="ru-RU" smtClean="0"/>
              <a:t>16.05.2023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1189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30"/>
            <a:ext cx="9144000" cy="584775"/>
          </a:xfrm>
          <a:prstGeom prst="rect">
            <a:avLst/>
          </a:prstGeom>
          <a:noFill/>
        </p:spPr>
        <p:txBody>
          <a:bodyPr wrap="square" lIns="91436" tIns="45718" rIns="91436" bIns="45718" numCol="1">
            <a:spAutoFit/>
          </a:bodyPr>
          <a:lstStyle/>
          <a:p>
            <a:pPr algn="ctr" defTabSz="691238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alt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412372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1436" tIns="45718" rIns="91436" bIns="45718" numCol="1"/>
          <a:lstStyle/>
          <a:p>
            <a:r>
              <a:rPr lang="ru-RU" alt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lIns="91436" tIns="45718" rIns="91436" bIns="45718" numCol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36" tIns="45718" rIns="91436" bIns="45718" numCol="1"/>
          <a:lstStyle/>
          <a:p>
            <a:pPr defTabSz="690529" eaLnBrk="0" hangingPunct="0"/>
            <a:fld id="{EA4BA066-928E-41B8-9BEE-3DEA512EA931}" type="datetime1">
              <a:rPr lang="ru-RU" altLang="ru-RU" smtClean="0">
                <a:solidFill>
                  <a:prstClr val="black"/>
                </a:solidFill>
              </a:rPr>
              <a:pPr defTabSz="690529" eaLnBrk="0" hangingPunct="0"/>
              <a:t>16.05.2023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36" tIns="45718" rIns="91436" bIns="45718" numCol="1"/>
          <a:lstStyle/>
          <a:p>
            <a:pPr defTabSz="690529" eaLnBrk="0" hangingPunct="0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1436" tIns="45718" rIns="91436" bIns="45718" numCol="1"/>
          <a:lstStyle/>
          <a:p>
            <a:pPr defTabSz="690529" eaLnBrk="0" hangingPunct="0"/>
            <a:fld id="{B19B0651-EE4F-4900-A07F-96A6BFA9D0F0}" type="slidenum">
              <a:rPr lang="ru-RU" altLang="ru-RU" smtClean="0">
                <a:solidFill>
                  <a:prstClr val="black"/>
                </a:solidFill>
              </a:rPr>
              <a:pPr defTabSz="690529" eaLnBrk="0" hangingPunct="0"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36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Форм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55080" y="4981580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anchor="ctr"/>
          <a:lstStyle/>
          <a:p>
            <a:pPr algn="ctr" defTabSz="621461">
              <a:defRPr/>
            </a:pPr>
            <a:fld id="{CF64C8AB-A359-4283-8B1E-EBE022F7DEE2}" type="slidenum">
              <a:rPr lang="ru-RU" altLang="ru-RU" sz="80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ctr" defTabSz="621461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218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6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numCol="1" anchor="ctr"/>
          <a:lstStyle/>
          <a:p>
            <a:pPr algn="ctr" eaLnBrk="0" hangingPunct="0">
              <a:defRPr/>
            </a:pPr>
            <a:endParaRPr lang="ru-RU" altLang="ru-RU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920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numCol="1" anchor="b"/>
          <a:lstStyle>
            <a:lvl1pPr>
              <a:defRPr sz="4500"/>
            </a:lvl1pPr>
          </a:lstStyle>
          <a:p>
            <a:r>
              <a:rPr lang="ru-RU" alt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 numCol="1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107AD432-F635-43B8-A888-21BD53375DB4}" type="datetime1">
              <a:rPr lang="ru-RU" altLang="ru-RU" smtClean="0"/>
              <a:t>16.05.2023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537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ru-RU" alt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numCol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numCol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D0BDE62D-5E43-4F1E-85C8-42A1316882D8}" type="datetime1">
              <a:rPr lang="ru-RU" altLang="ru-RU" smtClean="0"/>
              <a:t>16.05.2023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593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 numCol="1"/>
          <a:lstStyle/>
          <a:p>
            <a:r>
              <a:rPr lang="ru-RU" alt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numCol="1"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ru-RU" alt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 numCol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numCol="1"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ru-RU" alt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 numCol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EFED41DF-A042-45FC-9757-DE835BFF8AA7}" type="datetime1">
              <a:rPr lang="ru-RU" altLang="ru-RU" smtClean="0"/>
              <a:t>16.05.2023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806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ru-RU" alt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B5B99EFF-3BAF-42CC-9F2B-88892EA97E23}" type="datetime1">
              <a:rPr lang="ru-RU" altLang="ru-RU" smtClean="0"/>
              <a:t>16.05.2023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231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0BB15736-C094-4AC9-B4EA-AC43E29B276C}" type="datetime1">
              <a:rPr lang="ru-RU" altLang="ru-RU" smtClean="0"/>
              <a:t>16.05.2023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426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numCol="1" anchor="b"/>
          <a:lstStyle>
            <a:lvl1pPr>
              <a:defRPr sz="2400"/>
            </a:lvl1pPr>
          </a:lstStyle>
          <a:p>
            <a:r>
              <a:rPr lang="ru-RU" alt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 numCol="1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 numCol="1"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 alt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B7601795-C144-478F-BD5D-C08F1117CDDD}" type="datetime1">
              <a:rPr lang="ru-RU" altLang="ru-RU" smtClean="0"/>
              <a:t>16.05.2023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587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numCol="1" anchor="b"/>
          <a:lstStyle>
            <a:lvl1pPr>
              <a:defRPr sz="2400"/>
            </a:lvl1pPr>
          </a:lstStyle>
          <a:p>
            <a:r>
              <a:rPr lang="ru-RU" alt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 numCol="1" rtlCol="0">
            <a:normAutofit/>
          </a:bodyPr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pPr lvl="0"/>
            <a:endParaRPr lang="ru-RU" alt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 numCol="1"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 alt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5B14FFCF-C78E-40DD-BECB-82779D5F05F0}" type="datetime1">
              <a:rPr lang="ru-RU" altLang="ru-RU" smtClean="0"/>
              <a:t>16.05.2023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101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7" tIns="34289" rIns="68577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7" tIns="34289" rIns="68577" bIns="34289" numCol="1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5AB894-143D-463C-90B4-F5AE23A5B760}" type="datetime1">
              <a:rPr lang="ru-RU" altLang="ru-RU" smtClean="0"/>
              <a:t>16.05.2023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7" tIns="34289" rIns="68577" bIns="34289" numCol="1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7" tIns="34289" rIns="68577" bIns="34289" numCol="1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88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76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64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42" indent="-171442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 altLang="ru-RU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67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5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750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3125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500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42" indent="-171442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796" indent="-17144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678" indent="-17144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148" indent="-17144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634" indent="-171876" algn="l" defTabSz="68750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34385" indent="-171876" algn="l" defTabSz="68750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8136" indent="-171876" algn="l" defTabSz="68750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1888" indent="-171876" algn="l" defTabSz="68750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 altLang="ru-RU"/>
      </a:defPPr>
      <a:lvl1pPr marL="0" algn="l" defTabSz="687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751" algn="l" defTabSz="687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03" algn="l" defTabSz="687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1255" algn="l" defTabSz="687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5006" algn="l" defTabSz="687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8757" algn="l" defTabSz="687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510" algn="l" defTabSz="687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6261" algn="l" defTabSz="687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50012" algn="l" defTabSz="6875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vert="horz" lIns="68580" tIns="34290" rIns="68580" bIns="34290" numCol="1" rtlCol="0" anchor="ctr"/>
          <a:lstStyle>
            <a:lvl1pPr algn="l" defTabSz="691255" eaLnBrk="1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 vert="horz" lIns="68580" tIns="34290" rIns="68580" bIns="34290" numCol="1" rtlCol="0" anchor="ctr"/>
          <a:lstStyle>
            <a:lvl1pPr algn="ctr" defTabSz="691255" eaLnBrk="1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26CEA743-3F81-4A3D-828E-A5A7E8341F26}" type="slidenum"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9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dt="0"/>
  <p:txStyles>
    <p:titleStyle>
      <a:lvl1pPr algn="l" defTabSz="68578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78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78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78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78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189"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378"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566"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754"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46" indent="-171446" algn="l" defTabSz="68578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78237" y="4377121"/>
            <a:ext cx="4572000" cy="253916"/>
          </a:xfrm>
          <a:prstGeom prst="rect">
            <a:avLst/>
          </a:prstGeom>
        </p:spPr>
        <p:txBody>
          <a:bodyPr lIns="68577" tIns="34289" rIns="68577" bIns="34289" numCol="1">
            <a:spAutoFit/>
          </a:bodyPr>
          <a:lstStyle/>
          <a:p>
            <a:pPr marL="134994" algn="r">
              <a:spcBef>
                <a:spcPts val="0"/>
              </a:spcBef>
            </a:pPr>
            <a:r>
              <a:rPr lang="ru-RU" altLang="ru-RU" sz="1200" b="1" i="1" kern="1300" dirty="0">
                <a:latin typeface="Arial" panose="020B0604020202020204" pitchFamily="34" charset="0"/>
                <a:cs typeface="Arial" panose="020B0604020202020204" pitchFamily="34" charset="0"/>
              </a:rPr>
              <a:t>2023 год 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>
          <a:xfrm>
            <a:off x="2376823" y="2052674"/>
            <a:ext cx="6752492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7" tIns="34289" rIns="68577" bIns="34289" numCol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/>
                <a:cs typeface="MS PGothic"/>
              </a:rPr>
              <a:t>Система управления рисками в процессе казначейского обслуживания государственного бюджета Республики Казахстан</a:t>
            </a:r>
            <a:endParaRPr lang="ru-RU" altLang="ru-RU" sz="2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235" y="689320"/>
            <a:ext cx="2238623" cy="210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3" y="2"/>
            <a:ext cx="58329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-9" y="1027141"/>
            <a:ext cx="8809857" cy="3538121"/>
            <a:chOff x="13437" y="1457299"/>
            <a:chExt cx="8809857" cy="3154346"/>
          </a:xfrm>
        </p:grpSpPr>
        <p:sp>
          <p:nvSpPr>
            <p:cNvPr id="5" name="TextBox 4"/>
            <p:cNvSpPr txBox="1"/>
            <p:nvPr/>
          </p:nvSpPr>
          <p:spPr>
            <a:xfrm>
              <a:off x="4417357" y="1457299"/>
              <a:ext cx="4405937" cy="3128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ru-RU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1.Принятие управленческих решений в части прогнозирования и минимизации казначейских рисков Оценка эффективности (рейтинг)</a:t>
              </a:r>
              <a:r>
                <a:rPr lang="kk-KZ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600"/>
                </a:spcAft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Разработка методики применения СУР,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комплаенс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-контроль, анализ и оценка рисков. </a:t>
              </a:r>
            </a:p>
            <a:p>
              <a:pPr algn="just">
                <a:spcAft>
                  <a:spcPts val="600"/>
                </a:spcAft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Общая координация деятельности по управлению рисками совместно ТОК. </a:t>
              </a:r>
            </a:p>
            <a:p>
              <a:pPr algn="just">
                <a:spcAft>
                  <a:spcPts val="600"/>
                </a:spcAft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Систематизация и обобщение информации</a:t>
              </a:r>
            </a:p>
            <a:p>
              <a:pPr algn="just">
                <a:spcAft>
                  <a:spcPts val="600"/>
                </a:spcAft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Информирование КВГА (внешние риски).</a:t>
              </a:r>
            </a:p>
            <a:p>
              <a:pPr algn="just">
                <a:spcAft>
                  <a:spcPts val="600"/>
                </a:spcAft>
              </a:pPr>
              <a:r>
                <a:rPr lang="ru-RU" sz="1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3.Операционная деятельность ТОК и внутренний контроль СВК</a:t>
              </a:r>
              <a:r>
                <a:rPr lang="kk-KZ" sz="1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ru-RU" sz="1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комплаенс-контроль, принятие рисков и превентивных мер. Информирование МИО, АРБП.</a:t>
              </a:r>
            </a:p>
            <a:p>
              <a:pPr algn="just">
                <a:spcAft>
                  <a:spcPts val="600"/>
                </a:spcAft>
              </a:pPr>
              <a:r>
                <a:rPr lang="ru-RU" sz="1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Обмен информацией в рамках казначейского мониторинга и принятия управленческих решений по рекомендациям Правительство РК, Парламент РК, Высшая аудиторская палата.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325880" y="1832610"/>
              <a:ext cx="1744871" cy="335069"/>
            </a:xfrm>
            <a:prstGeom prst="rect">
              <a:avLst/>
            </a:prstGeom>
            <a:solidFill>
              <a:srgbClr val="FF0000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Руководство КК, ДК</a:t>
              </a: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2316480" y="2167679"/>
              <a:ext cx="0" cy="15253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V="1">
              <a:off x="2034073" y="2167680"/>
              <a:ext cx="0" cy="15253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8"/>
            <p:cNvSpPr/>
            <p:nvPr/>
          </p:nvSpPr>
          <p:spPr>
            <a:xfrm>
              <a:off x="1049297" y="3181349"/>
              <a:ext cx="2298035" cy="58705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ТОК</a:t>
              </a:r>
            </a:p>
            <a:p>
              <a:pPr algn="ctr"/>
              <a:r>
                <a:rPr lang="ru-RU" sz="1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(казначейское обслуживание)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102630" y="4013677"/>
              <a:ext cx="1069036" cy="57998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МИО (информация для принятия мер)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292676" y="4020973"/>
              <a:ext cx="1035417" cy="59067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АРБП (информация для принятия мер)</a:t>
              </a:r>
            </a:p>
            <a:p>
              <a:pPr algn="ctr"/>
              <a:r>
                <a:rPr lang="ru-RU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2316480" y="3028950"/>
              <a:ext cx="0" cy="16804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V="1">
              <a:off x="2034073" y="3028950"/>
              <a:ext cx="0" cy="152399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3"/>
            <p:cNvSpPr/>
            <p:nvPr/>
          </p:nvSpPr>
          <p:spPr>
            <a:xfrm>
              <a:off x="856818" y="1519239"/>
              <a:ext cx="2605520" cy="236307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412651" y="3262313"/>
              <a:ext cx="44416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71500" y="3390900"/>
              <a:ext cx="28531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412651" y="3262313"/>
              <a:ext cx="0" cy="73390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71500" y="3390900"/>
              <a:ext cx="0" cy="60531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3462339" y="3262313"/>
              <a:ext cx="426400" cy="1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3888739" y="3271221"/>
              <a:ext cx="0" cy="73390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 flipV="1">
              <a:off x="3462338" y="3390900"/>
              <a:ext cx="273627" cy="77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735965" y="3391676"/>
              <a:ext cx="0" cy="60531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3"/>
            <p:cNvSpPr/>
            <p:nvPr/>
          </p:nvSpPr>
          <p:spPr>
            <a:xfrm>
              <a:off x="13437" y="4013677"/>
              <a:ext cx="995083" cy="57398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sz="1000" b="1" u="sng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КВГА </a:t>
              </a:r>
            </a:p>
            <a:p>
              <a:pPr algn="ctr"/>
              <a:r>
                <a:rPr lang="ru-RU" sz="1000" b="1" u="sng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(внешние риски)</a:t>
              </a: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039527" y="1984012"/>
            <a:ext cx="2298035" cy="70873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>
              <a:spcAft>
                <a:spcPts val="600"/>
              </a:spcAf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КК и ДК, ответственное за СУР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101977" y="165225"/>
            <a:ext cx="3507474" cy="33855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Организационная структура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462341" y="3907989"/>
            <a:ext cx="955018" cy="6707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/>
            <a:r>
              <a:rPr lang="ru-RU" altLang="ru-RU" sz="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</a:t>
            </a:r>
            <a:r>
              <a:rPr lang="ru-RU" altLang="ru-RU" sz="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РК, Парламент РК, Высшая аудиторская палата</a:t>
            </a:r>
            <a:r>
              <a:rPr lang="ru-RU" alt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07669" y="578285"/>
            <a:ext cx="4592171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Казначейский мониторинг </a:t>
            </a:r>
            <a:r>
              <a:rPr lang="ru-RU" alt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с 1января 2024 года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2413384" y="76957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323729" y="769575"/>
            <a:ext cx="61856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942294" y="769575"/>
            <a:ext cx="0" cy="3237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8760760" y="3995988"/>
            <a:ext cx="181534" cy="8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-8772" y="609428"/>
            <a:ext cx="1445866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Как будет </a:t>
            </a:r>
          </a:p>
        </p:txBody>
      </p:sp>
    </p:spTree>
    <p:extLst>
      <p:ext uri="{BB962C8B-B14F-4D97-AF65-F5344CB8AC3E}">
        <p14:creationId xmlns:p14="http://schemas.microsoft.com/office/powerpoint/2010/main" val="867873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3" y="2"/>
            <a:ext cx="58329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90566" y="106020"/>
            <a:ext cx="3859305" cy="338554"/>
          </a:xfrm>
          <a:prstGeom prst="rect">
            <a:avLst/>
          </a:prstGeom>
        </p:spPr>
        <p:txBody>
          <a:bodyPr wrap="square" lIns="91436" tIns="45718" rIns="91436" bIns="45718" numCol="1">
            <a:spAutoFit/>
          </a:bodyPr>
          <a:lstStyle/>
          <a:p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Этапы системы управления рисками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46249727"/>
              </p:ext>
            </p:extLst>
          </p:nvPr>
        </p:nvGraphicFramePr>
        <p:xfrm>
          <a:off x="1524000" y="5397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6240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3" y="2"/>
            <a:ext cx="58329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929584" y="90630"/>
            <a:ext cx="1843390" cy="338554"/>
          </a:xfrm>
          <a:prstGeom prst="rect">
            <a:avLst/>
          </a:prstGeom>
        </p:spPr>
        <p:txBody>
          <a:bodyPr wrap="none" lIns="91436" tIns="45718" rIns="91436" bIns="45718" numCol="1">
            <a:spAutoFit/>
          </a:bodyPr>
          <a:lstStyle/>
          <a:p>
            <a:pPr algn="just"/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Сбор информации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1406" y="1535321"/>
            <a:ext cx="8339326" cy="3170095"/>
          </a:xfrm>
          <a:prstGeom prst="rect">
            <a:avLst/>
          </a:prstGeom>
        </p:spPr>
        <p:txBody>
          <a:bodyPr wrap="square" lIns="91436" tIns="45718" rIns="91436" bIns="45718" numCol="1">
            <a:spAutoFit/>
          </a:bodyPr>
          <a:lstStyle/>
          <a:p>
            <a:pPr marL="285736" indent="-285736">
              <a:buFont typeface="Wingdings" panose="05000000000000000000" pitchFamily="2" charset="2"/>
              <a:buChar char="v"/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Исполнение планов финансирования и справок о внесении изменений в них;</a:t>
            </a:r>
          </a:p>
          <a:p>
            <a:pPr marL="285736" indent="-285736">
              <a:buFont typeface="Wingdings" panose="05000000000000000000" pitchFamily="2" charset="2"/>
              <a:buChar char="v"/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гражданско-правовых сделок государственных учреждений;</a:t>
            </a:r>
          </a:p>
          <a:p>
            <a:pPr marL="285736" indent="-285736">
              <a:buFont typeface="Wingdings" panose="05000000000000000000" pitchFamily="2" charset="2"/>
              <a:buChar char="v"/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Осуществление платежей и переводов денег в национальной валюте;</a:t>
            </a:r>
          </a:p>
          <a:p>
            <a:pPr marL="285736" indent="-285736">
              <a:buFont typeface="Wingdings" panose="05000000000000000000" pitchFamily="2" charset="2"/>
              <a:buChar char="v"/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операций в иностранной валюте;</a:t>
            </a:r>
          </a:p>
          <a:p>
            <a:pPr marL="285736" indent="-285736">
              <a:buFont typeface="Wingdings" panose="05000000000000000000" pitchFamily="2" charset="2"/>
              <a:buChar char="v"/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Исполнение инкассовых распоряжений, распоряжений органа государственных доходов, уполномоченного органа по внутреннему государственному аудиту и исполнительных документов;</a:t>
            </a:r>
          </a:p>
          <a:p>
            <a:pPr marL="285736" indent="-285736">
              <a:buFont typeface="Wingdings" panose="05000000000000000000" pitchFamily="2" charset="2"/>
              <a:buChar char="v"/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Превентивный контроль для предупреждения и минимизации рисков.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8581" y="754485"/>
            <a:ext cx="8784976" cy="5834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rtlCol="0" anchor="ctr"/>
          <a:lstStyle/>
          <a:p>
            <a:pPr marL="628619" indent="-628619" algn="ctr"/>
            <a:r>
              <a:rPr lang="kk-KZ" altLang="kk-K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marL="628619" indent="-628619" algn="ctr"/>
            <a:r>
              <a:rPr lang="kk-KZ" altLang="kk-K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kk-KZ" altLang="kk-K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Направления деятельности</a:t>
            </a:r>
          </a:p>
          <a:p>
            <a:pPr marL="628619" indent="-628619" algn="ctr"/>
            <a:endParaRPr lang="ru-RU" alt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1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33848" y="164589"/>
            <a:ext cx="1843390" cy="338554"/>
          </a:xfrm>
          <a:prstGeom prst="rect">
            <a:avLst/>
          </a:prstGeom>
        </p:spPr>
        <p:txBody>
          <a:bodyPr wrap="none" lIns="91436" tIns="45718" rIns="91436" bIns="45718" numCol="1">
            <a:spAutoFit/>
          </a:bodyPr>
          <a:lstStyle/>
          <a:p>
            <a:pPr algn="just"/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Сбор информации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3" y="2"/>
            <a:ext cx="58329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0947" y="691400"/>
            <a:ext cx="8548150" cy="307773"/>
          </a:xfrm>
          <a:prstGeom prst="rect">
            <a:avLst/>
          </a:prstGeom>
        </p:spPr>
        <p:txBody>
          <a:bodyPr wrap="square" lIns="91436" tIns="45718" rIns="91436" bIns="45718" numCol="1">
            <a:spAutoFit/>
          </a:bodyPr>
          <a:lstStyle/>
          <a:p>
            <a:pPr algn="ctr"/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Перечень возможных (основных) нарушений в деятельности органов казначейства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163675"/>
              </p:ext>
            </p:extLst>
          </p:nvPr>
        </p:nvGraphicFramePr>
        <p:xfrm>
          <a:off x="341399" y="1257438"/>
          <a:ext cx="8397698" cy="2947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0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746">
                <a:tc gridSpan="3">
                  <a:txBody>
                    <a:bodyPr/>
                    <a:lstStyle/>
                    <a:p>
                      <a:pPr indent="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alt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 нарушения</a:t>
                      </a:r>
                      <a:endParaRPr lang="ru-RU" alt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991" marR="40991" marT="0" marB="0" anchor="ctr"/>
                </a:tc>
                <a:tc hMerge="1">
                  <a:txBody>
                    <a:bodyPr/>
                    <a:lstStyle/>
                    <a:p>
                      <a:endParaRPr lang="ru-RU" alt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alt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4.25</a:t>
                      </a:r>
                      <a:endParaRPr lang="ru-RU" alt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991" marR="40991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Зарегистрирован</a:t>
                      </a:r>
                      <a:r>
                        <a:rPr lang="ru-RU" altLang="ru-RU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договор </a:t>
                      </a:r>
                      <a:r>
                        <a:rPr lang="ru-RU" alt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отсутствии положительного заключения комплексной вневедомственной экспертизы проектно-сметной документации</a:t>
                      </a:r>
                      <a:endParaRPr lang="ru-RU" alt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991" marR="4099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alt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991" marR="4099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altLang="kk-KZ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4.55</a:t>
                      </a:r>
                      <a:endParaRPr lang="ru-RU" alt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991" marR="40991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68753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Гражданско-правовая сделка, зарегистрированная в ТОК, содержит две или более бюджетные программы, за исключением случаев выделения средств из резерва Правительства Республики Казахстан</a:t>
                      </a:r>
                    </a:p>
                  </a:txBody>
                  <a:tcPr marL="40991" marR="4099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altLang="kk-KZ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ru-RU" alt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991" marR="4099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altLang="kk-KZ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5.64</a:t>
                      </a:r>
                      <a:endParaRPr lang="ru-RU" alt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991" marR="40991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Проведен платеж на формирование или увеличение уставного капиталов субъектов </a:t>
                      </a:r>
                      <a:r>
                        <a:rPr lang="ru-RU" altLang="ru-RU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квазигосударственного</a:t>
                      </a:r>
                      <a:r>
                        <a:rPr lang="ru-RU" altLang="ru-R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сектора без предоставления положительного экономического заключения уполномоченного органа по государственному планированию к финансово – экономическому обоснованию</a:t>
                      </a:r>
                    </a:p>
                  </a:txBody>
                  <a:tcPr marL="40991" marR="4099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altLang="kk-KZ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ru-RU" alt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991" marR="4099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468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3" y="2"/>
            <a:ext cx="58329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596358"/>
              </p:ext>
            </p:extLst>
          </p:nvPr>
        </p:nvGraphicFramePr>
        <p:xfrm>
          <a:off x="2282193" y="1399736"/>
          <a:ext cx="6756300" cy="3509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53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8750"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5895" marR="5895" marT="5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Риски</a:t>
                      </a:r>
                    </a:p>
                  </a:txBody>
                  <a:tcPr marL="5895" marR="5895" marT="5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Последствия рисков</a:t>
                      </a:r>
                    </a:p>
                  </a:txBody>
                  <a:tcPr marL="5895" marR="5895" marT="5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Выполненные меры по предотврощению рисков</a:t>
                      </a:r>
                    </a:p>
                  </a:txBody>
                  <a:tcPr marL="5895" marR="5895" marT="5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Необходимые меры по предотврощению рисков </a:t>
                      </a:r>
                    </a:p>
                  </a:txBody>
                  <a:tcPr marL="5895" marR="5895" marT="589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altLang="ru-RU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Источник: Отчет дистанционного контроля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alt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alt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alt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alt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8832"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alt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5" marR="5895" marT="58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alt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Несоответствие назначения платежа направлению расходов в соответствии со Структурой специфики экономической классификации расходов</a:t>
                      </a:r>
                      <a:endParaRPr lang="ru-RU" alt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5" marR="5895" marT="58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alt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Нецелевое использование бюджетных денег. Нарушение норм и требований НПА</a:t>
                      </a:r>
                      <a:endParaRPr lang="ru-RU" alt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5" marR="5895" marT="5895" marB="0" anchor="ctr"/>
                </a:tc>
                <a:tc>
                  <a:txBody>
                    <a:bodyPr/>
                    <a:lstStyle/>
                    <a:p>
                      <a:pPr marL="0" marR="0" indent="0" algn="l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                                                                 </a:t>
                      </a:r>
                      <a:br>
                        <a:rPr lang="ru-RU" alt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alt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 НПА</a:t>
                      </a:r>
                    </a:p>
                    <a:p>
                      <a:pPr algn="l" fontAlgn="ctr"/>
                      <a:endParaRPr lang="ru-RU" alt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5" marR="5895" marT="58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alt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Усилить предварительный и текущий контроль при проведении финансовых документов клиентов;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2) Анализ причины и  частоты нарушений;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3) Разъяснительная  работа с ГУ,ответисполнителями;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br>
                        <a:rPr lang="ru-RU" alt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alt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 Направлять письма в МИО и АБП по фактам нарушений;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5) Обеспечить равномерную нагрузку на ответисполнителей;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6) Предоставить предложения по принятию мер для недопущения   возникновения нарушений;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7) Усилить контроль со стороны руководителя и заместителей руководителя; 8) Возврат счета к оплате без исполнения с указанием причины </a:t>
                      </a:r>
                      <a:endParaRPr lang="ru-RU" alt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5" marR="5895" marT="589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8179"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alt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5" marR="5895" marT="58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alt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счету к оплате не прикреплен подписанный акт приемки объекта в эксплуатацию при окончательном расчете за выполненные работы, связанные со строительством либо реконструкцией зданий, сооружений, дорог, капитальным ремонтом помещений, зданий, сооружений, дорог, других объектов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alt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Риск неправомерного и необоснованного использования  бюджетных средств. Коррупционный риск. Нарушение требования НПА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 НПА</a:t>
                      </a:r>
                    </a:p>
                    <a:p>
                      <a:pPr marL="0" marR="0" indent="0" algn="l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всплывающее окно, предупреждающее о необходимости дополнительной проверки  </a:t>
                      </a:r>
                      <a:r>
                        <a:rPr lang="ru-RU" altLang="ru-RU" sz="7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(светофор)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alt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1) Усилить предварительный и текущий контроль при проведении финансовых документов клиентов;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2) Анализ причины и  частоты нарушений;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3) Разъяснительная  работа с ГУ,ответисполнителями;;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br>
                        <a:rPr lang="ru-RU" alt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alt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4) Направлять письма в МИО и АБП по фактам нарушений;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5) Обеспечить равномерную нагрузку на ответисполнителей;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6) Предоставить предложения по принятию мер для недопущения   возникновения нарушений;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7) Усилить контроль со стороны руководителя и заместителей руководителя;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Блок-схема: документ 3"/>
          <p:cNvSpPr/>
          <p:nvPr/>
        </p:nvSpPr>
        <p:spPr>
          <a:xfrm>
            <a:off x="180977" y="1198697"/>
            <a:ext cx="1971675" cy="1129695"/>
          </a:xfrm>
          <a:prstGeom prst="flowChartDocument">
            <a:avLst/>
          </a:prstGeom>
          <a:solidFill>
            <a:schemeClr val="accent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rtlCol="0" anchor="ctr"/>
          <a:lstStyle/>
          <a:p>
            <a:pPr algn="ctr"/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нарушениях, выявляемых при осуществлении ведомственного контроля за отчетный период</a:t>
            </a:r>
            <a:endParaRPr lang="ru-RU" alt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1866306" y="671040"/>
            <a:ext cx="2334221" cy="4000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rtlCol="0" anchor="ctr"/>
          <a:lstStyle/>
          <a:p>
            <a:pPr algn="ctr"/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0724" y="771008"/>
            <a:ext cx="2849338" cy="611703"/>
          </a:xfrm>
          <a:prstGeom prst="rect">
            <a:avLst/>
          </a:prstGeom>
          <a:noFill/>
        </p:spPr>
        <p:txBody>
          <a:bodyPr wrap="square" lIns="91436" tIns="45718" rIns="91436" bIns="45718" numCol="1" rtlCol="0">
            <a:spAutoFit/>
          </a:bodyPr>
          <a:lstStyle/>
          <a:p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наиболее  часто </a:t>
            </a:r>
          </a:p>
          <a:p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выявляемых нарушений</a:t>
            </a:r>
          </a:p>
          <a:p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оценка значимости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33350" y="2766542"/>
            <a:ext cx="2057400" cy="8096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rtlCol="0" anchor="ctr"/>
          <a:lstStyle/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выявление рискоемких операций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96372" y="140733"/>
            <a:ext cx="2550088" cy="338554"/>
          </a:xfrm>
          <a:prstGeom prst="rect">
            <a:avLst/>
          </a:prstGeom>
        </p:spPr>
        <p:txBody>
          <a:bodyPr wrap="square" lIns="91436" tIns="45718" rIns="91436" bIns="45718" numCol="1">
            <a:spAutoFit/>
          </a:bodyPr>
          <a:lstStyle/>
          <a:p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Идентификация рисков </a:t>
            </a:r>
          </a:p>
        </p:txBody>
      </p:sp>
    </p:spTree>
    <p:extLst>
      <p:ext uri="{BB962C8B-B14F-4D97-AF65-F5344CB8AC3E}">
        <p14:creationId xmlns:p14="http://schemas.microsoft.com/office/powerpoint/2010/main" val="3305076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3" y="2"/>
            <a:ext cx="58329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7640" y="90630"/>
            <a:ext cx="1527278" cy="338554"/>
          </a:xfrm>
          <a:prstGeom prst="rect">
            <a:avLst/>
          </a:prstGeom>
        </p:spPr>
        <p:txBody>
          <a:bodyPr wrap="none" lIns="91436" tIns="45718" rIns="91436" bIns="45718" numCol="1">
            <a:spAutoFit/>
          </a:bodyPr>
          <a:lstStyle/>
          <a:p>
            <a:pPr algn="just"/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Оценка рисков </a:t>
            </a: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EC758B54-0BCF-4D39-8878-99E76DC06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654799" y="963866"/>
            <a:ext cx="865681" cy="3380127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7" name="Oval 11">
            <a:extLst>
              <a:ext uri="{FF2B5EF4-FFF2-40B4-BE49-F238E27FC236}">
                <a16:creationId xmlns:a16="http://schemas.microsoft.com/office/drawing/2014/main" id="{540AD784-79D1-4FE3-92B1-FFD169CB4555}"/>
              </a:ext>
            </a:extLst>
          </p:cNvPr>
          <p:cNvSpPr/>
          <p:nvPr/>
        </p:nvSpPr>
        <p:spPr>
          <a:xfrm>
            <a:off x="6711076" y="1887451"/>
            <a:ext cx="1713470" cy="1591748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gradFill flip="none" rotWithShape="1">
              <a:gsLst>
                <a:gs pos="59000">
                  <a:srgbClr val="004181"/>
                </a:gs>
                <a:gs pos="100000">
                  <a:srgbClr val="00B0F0"/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anchor="ctr"/>
          <a:lstStyle>
            <a:defPPr>
              <a:defRPr lang="ko-KR" alt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5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3200">
              <a:solidFill>
                <a:srgbClr val="004181"/>
              </a:solidFill>
              <a:latin typeface="KoPub돋움체 Bold"/>
              <a:ea typeface="KoPub돋움체 Bold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81F4448A-FDC6-4B38-82E1-1B836727CF4D}"/>
              </a:ext>
            </a:extLst>
          </p:cNvPr>
          <p:cNvSpPr txBox="1"/>
          <p:nvPr/>
        </p:nvSpPr>
        <p:spPr>
          <a:xfrm>
            <a:off x="6711076" y="2563706"/>
            <a:ext cx="1713470" cy="311621"/>
          </a:xfrm>
          <a:prstGeom prst="rect">
            <a:avLst/>
          </a:prstGeom>
          <a:noFill/>
        </p:spPr>
        <p:txBody>
          <a:bodyPr wrap="square" lIns="91436" tIns="45718" rIns="91436" bIns="45718" numCol="1">
            <a:spAutoFit/>
          </a:bodyPr>
          <a:lstStyle>
            <a:defPPr>
              <a:defRPr lang="ko-KR" alt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5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400" b="1" dirty="0">
                <a:solidFill>
                  <a:srgbClr val="004181"/>
                </a:solidFill>
                <a:latin typeface="KoPub돋움체 Bold"/>
                <a:ea typeface="KoPub돋움체 Bold"/>
              </a:rPr>
              <a:t>Карта-риска</a:t>
            </a:r>
            <a:r>
              <a:rPr lang="ru-RU" altLang="ko-KR" sz="1200" b="1" dirty="0">
                <a:solidFill>
                  <a:srgbClr val="004181"/>
                </a:solidFill>
                <a:latin typeface="KoPub돋움체 Bold"/>
                <a:ea typeface="KoPub돋움체 Bold"/>
              </a:rPr>
              <a:t> </a:t>
            </a:r>
            <a:endParaRPr lang="en-US" altLang="ko-KR" sz="1200" b="1" dirty="0">
              <a:solidFill>
                <a:srgbClr val="004181"/>
              </a:solidFill>
              <a:latin typeface="KoPub돋움체 Bold"/>
              <a:ea typeface="KoPub돋움체 Bold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12848" y="1161737"/>
            <a:ext cx="4725902" cy="953079"/>
            <a:chOff x="783433" y="1291005"/>
            <a:chExt cx="3467764" cy="717681"/>
          </a:xfrm>
        </p:grpSpPr>
        <p:sp>
          <p:nvSpPr>
            <p:cNvPr id="9" name="Шестиугольник 8"/>
            <p:cNvSpPr/>
            <p:nvPr/>
          </p:nvSpPr>
          <p:spPr>
            <a:xfrm>
              <a:off x="1705485" y="1365459"/>
              <a:ext cx="2545712" cy="565571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numCol="1">
              <a:spAutoFit/>
            </a:bodyPr>
            <a:lstStyle/>
            <a:p>
              <a:pPr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ru-RU" altLang="ru-RU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Высокий уровень</a:t>
              </a:r>
            </a:p>
            <a:p>
              <a:pPr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ru-RU" altLang="ru-RU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(красная зона)</a:t>
              </a:r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928987" y="1291005"/>
              <a:ext cx="1072958" cy="717681"/>
            </a:xfrm>
            <a:prstGeom prst="hexagon">
              <a:avLst/>
            </a:prstGeom>
            <a:solidFill>
              <a:srgbClr val="FF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numCol="1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>
                <a:solidFill>
                  <a:srgbClr val="FF0000"/>
                </a:solidFill>
              </a:endParaRPr>
            </a:p>
          </p:txBody>
        </p:sp>
        <p:sp>
          <p:nvSpPr>
            <p:cNvPr id="11" name="Прямоугольник 14"/>
            <p:cNvSpPr>
              <a:spLocks noChangeArrowheads="1"/>
            </p:cNvSpPr>
            <p:nvPr/>
          </p:nvSpPr>
          <p:spPr>
            <a:xfrm>
              <a:off x="783433" y="1411586"/>
              <a:ext cx="1267145" cy="486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numCol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latin typeface="Arial" panose="020B0604020202020204" pitchFamily="34" charset="0"/>
                </a:rPr>
                <a:t>от 6 до 9 баллов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10628" y="2279087"/>
            <a:ext cx="4725902" cy="953079"/>
            <a:chOff x="783433" y="1291005"/>
            <a:chExt cx="3467764" cy="717681"/>
          </a:xfrm>
        </p:grpSpPr>
        <p:sp>
          <p:nvSpPr>
            <p:cNvPr id="23" name="Шестиугольник 22"/>
            <p:cNvSpPr/>
            <p:nvPr/>
          </p:nvSpPr>
          <p:spPr>
            <a:xfrm>
              <a:off x="1705485" y="1365459"/>
              <a:ext cx="2545712" cy="565571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numCol="1">
              <a:spAutoFit/>
            </a:bodyPr>
            <a:lstStyle/>
            <a:p>
              <a:pPr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ru-RU" altLang="ru-RU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Средний  уровень</a:t>
              </a:r>
            </a:p>
            <a:p>
              <a:pPr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ru-RU" altLang="ru-RU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(желтая зона)</a:t>
              </a:r>
            </a:p>
          </p:txBody>
        </p:sp>
        <p:sp>
          <p:nvSpPr>
            <p:cNvPr id="24" name="Шестиугольник 23"/>
            <p:cNvSpPr/>
            <p:nvPr/>
          </p:nvSpPr>
          <p:spPr>
            <a:xfrm>
              <a:off x="928987" y="1291005"/>
              <a:ext cx="1072958" cy="717681"/>
            </a:xfrm>
            <a:prstGeom prst="hexagon">
              <a:avLst/>
            </a:prstGeom>
            <a:solidFill>
              <a:srgbClr val="FFFF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numCol="1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>
                <a:solidFill>
                  <a:srgbClr val="FF0000"/>
                </a:solidFill>
              </a:endParaRPr>
            </a:p>
          </p:txBody>
        </p:sp>
        <p:sp>
          <p:nvSpPr>
            <p:cNvPr id="25" name="Прямоугольник 14"/>
            <p:cNvSpPr>
              <a:spLocks noChangeArrowheads="1"/>
            </p:cNvSpPr>
            <p:nvPr/>
          </p:nvSpPr>
          <p:spPr>
            <a:xfrm>
              <a:off x="783433" y="1411586"/>
              <a:ext cx="1267145" cy="486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numCol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latin typeface="Arial" panose="020B0604020202020204" pitchFamily="34" charset="0"/>
                </a:rPr>
                <a:t>от 4 до 5 баллов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10628" y="3390914"/>
            <a:ext cx="4725902" cy="953079"/>
            <a:chOff x="783433" y="1291005"/>
            <a:chExt cx="3467764" cy="717681"/>
          </a:xfrm>
        </p:grpSpPr>
        <p:sp>
          <p:nvSpPr>
            <p:cNvPr id="27" name="Шестиугольник 26"/>
            <p:cNvSpPr/>
            <p:nvPr/>
          </p:nvSpPr>
          <p:spPr>
            <a:xfrm>
              <a:off x="1705485" y="1365459"/>
              <a:ext cx="2545712" cy="565571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numCol="1">
              <a:spAutoFit/>
            </a:bodyPr>
            <a:lstStyle/>
            <a:p>
              <a:pPr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ru-RU" altLang="ru-RU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Низкий  уровень</a:t>
              </a:r>
            </a:p>
            <a:p>
              <a:pPr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ru-RU" altLang="ru-RU" sz="1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(зеленая зона)</a:t>
              </a:r>
            </a:p>
          </p:txBody>
        </p:sp>
        <p:sp>
          <p:nvSpPr>
            <p:cNvPr id="28" name="Шестиугольник 27"/>
            <p:cNvSpPr/>
            <p:nvPr/>
          </p:nvSpPr>
          <p:spPr>
            <a:xfrm>
              <a:off x="928987" y="1291005"/>
              <a:ext cx="1072958" cy="717681"/>
            </a:xfrm>
            <a:prstGeom prst="hexagon">
              <a:avLst/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numCol="1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>
                <a:solidFill>
                  <a:srgbClr val="FF0000"/>
                </a:solidFill>
              </a:endParaRPr>
            </a:p>
          </p:txBody>
        </p:sp>
        <p:sp>
          <p:nvSpPr>
            <p:cNvPr id="29" name="Прямоугольник 14"/>
            <p:cNvSpPr>
              <a:spLocks noChangeArrowheads="1"/>
            </p:cNvSpPr>
            <p:nvPr/>
          </p:nvSpPr>
          <p:spPr>
            <a:xfrm>
              <a:off x="783433" y="1411586"/>
              <a:ext cx="1267145" cy="486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numCol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latin typeface="Arial" panose="020B0604020202020204" pitchFamily="34" charset="0"/>
                </a:rPr>
                <a:t>от 3 до 4 баллов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3761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3" y="2"/>
            <a:ext cx="58329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87009" y="164589"/>
            <a:ext cx="1937069" cy="338554"/>
          </a:xfrm>
          <a:prstGeom prst="rect">
            <a:avLst/>
          </a:prstGeom>
        </p:spPr>
        <p:txBody>
          <a:bodyPr wrap="none" lIns="91436" tIns="45718" rIns="91436" bIns="45718" numCol="1">
            <a:spAutoFit/>
          </a:bodyPr>
          <a:lstStyle/>
          <a:p>
            <a:pPr algn="just"/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Меры реагирования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597" y="802863"/>
            <a:ext cx="8335498" cy="172518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anchor="ctr"/>
          <a:lstStyle/>
          <a:p>
            <a:pPr marL="342884" indent="-342884"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управленческих решений в части  минимизации казначейских рисков</a:t>
            </a:r>
          </a:p>
          <a:p>
            <a:pPr marL="342884" indent="-342884"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 эффективности (рейтинг) </a:t>
            </a:r>
            <a:endParaRPr lang="ru-RU" alt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98707" y="2712806"/>
            <a:ext cx="1979388" cy="338554"/>
          </a:xfrm>
          <a:prstGeom prst="rect">
            <a:avLst/>
          </a:prstGeom>
        </p:spPr>
        <p:txBody>
          <a:bodyPr wrap="none" lIns="91436" tIns="45718" rIns="91436" bIns="45718" numCol="1">
            <a:spAutoFit/>
          </a:bodyPr>
          <a:lstStyle/>
          <a:p>
            <a:pPr algn="just"/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Мониторинг рисков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61160" y="3127613"/>
            <a:ext cx="5616624" cy="1525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rtlCol="0" anchor="ctr"/>
          <a:lstStyle/>
          <a:p>
            <a:pPr algn="just"/>
            <a:r>
              <a:rPr lang="ru-RU" alt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мониторинг:</a:t>
            </a:r>
          </a:p>
          <a:p>
            <a:pPr algn="just"/>
            <a:endParaRPr lang="ru-RU" alt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42" indent="-171442" algn="just"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 казначейского риска </a:t>
            </a:r>
          </a:p>
          <a:p>
            <a:pPr marL="171442" indent="-171442" algn="just"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параметров казначейского риска </a:t>
            </a:r>
          </a:p>
          <a:p>
            <a:pPr marL="171442" indent="-171442" algn="just"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, принятых управленческих решений</a:t>
            </a:r>
            <a:endParaRPr lang="ru-RU" altLang="ru-RU" sz="1200" b="1" dirty="0">
              <a:solidFill>
                <a:schemeClr val="bg1"/>
              </a:solidFill>
            </a:endParaRPr>
          </a:p>
          <a:p>
            <a:pPr algn="just"/>
            <a:endParaRPr lang="ru-RU" altLang="ru-RU" sz="1200" b="1" dirty="0">
              <a:solidFill>
                <a:schemeClr val="bg1"/>
              </a:solidFill>
            </a:endParaRPr>
          </a:p>
          <a:p>
            <a:pPr algn="just"/>
            <a:r>
              <a:rPr lang="ru-RU" alt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рассмотрение актуальности  рисков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890" y="3671513"/>
            <a:ext cx="1667933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6" tIns="45718" rIns="91436" bIns="45718" numCol="1" rtlCol="0">
            <a:spAutoFit/>
          </a:bodyPr>
          <a:lstStyle/>
          <a:p>
            <a:pPr algn="ctr"/>
            <a:endParaRPr lang="ru-RU" altLang="ru-RU" sz="1200" b="1" dirty="0">
              <a:solidFill>
                <a:srgbClr val="1623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200" b="1" dirty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РИСКОВ </a:t>
            </a:r>
          </a:p>
          <a:p>
            <a:pPr algn="ctr"/>
            <a:endParaRPr lang="ru-RU" altLang="ru-RU" sz="1200" b="1" dirty="0">
              <a:solidFill>
                <a:srgbClr val="1623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023224" y="3897284"/>
            <a:ext cx="504056" cy="313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rtlCol="0" anchor="ctr"/>
          <a:lstStyle/>
          <a:p>
            <a:pPr algn="ctr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7062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3" y="2"/>
            <a:ext cx="58329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845710" y="2091839"/>
            <a:ext cx="7886700" cy="588169"/>
          </a:xfrm>
          <a:prstGeom prst="rect">
            <a:avLst/>
          </a:prstGeom>
        </p:spPr>
        <p:txBody>
          <a:bodyPr lIns="91436" tIns="45718" rIns="91436" bIns="45718" numCol="1"/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90728" indent="-171884" algn="l" defTabSz="687537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4496" indent="-171884" algn="l" defTabSz="687537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8265" indent="-171884" algn="l" defTabSz="687537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2034" indent="-171884" algn="l" defTabSz="687537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38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altLang="ru-RU" sz="3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278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3" y="2"/>
            <a:ext cx="58329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705602" y="722385"/>
            <a:ext cx="2349501" cy="1285987"/>
          </a:xfrm>
          <a:prstGeom prst="wedgeRoundRectCallout">
            <a:avLst>
              <a:gd name="adj1" fmla="val -48882"/>
              <a:gd name="adj2" fmla="val -3819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numCol="1" rtlCol="0" anchor="ctr"/>
          <a:lstStyle/>
          <a:p>
            <a:pPr algn="ctr"/>
            <a:r>
              <a:rPr lang="ru-RU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целевое направление расходов*;</a:t>
            </a:r>
          </a:p>
          <a:p>
            <a:pPr marL="171442" indent="-171442" algn="ctr">
              <a:buFontTx/>
              <a:buChar char="-"/>
            </a:pPr>
            <a:r>
              <a:rPr lang="ru-RU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исключение риска образования необоснованных обязательств сверх лимитов установленных Законом о республиканском бюджете на соответствующий финансовый год </a:t>
            </a:r>
          </a:p>
          <a:p>
            <a:pPr algn="ctr"/>
            <a:r>
              <a:rPr lang="ru-RU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altLang="ru-RU" sz="900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282" y="928594"/>
            <a:ext cx="2024694" cy="731575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numCol="1" rtlCol="0" anchor="ctr"/>
          <a:lstStyle/>
          <a:p>
            <a:pPr algn="ctr"/>
            <a:r>
              <a:rPr lang="ru-RU" alt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планов финансирования и справок о внесении изменений в них</a:t>
            </a:r>
            <a:endParaRPr lang="ru-RU" alt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Скругленная прямоугольная выноска 74"/>
          <p:cNvSpPr/>
          <p:nvPr/>
        </p:nvSpPr>
        <p:spPr>
          <a:xfrm>
            <a:off x="2443460" y="728690"/>
            <a:ext cx="3957341" cy="1285986"/>
          </a:xfrm>
          <a:prstGeom prst="wedgeRoundRectCallout">
            <a:avLst>
              <a:gd name="adj1" fmla="val -48882"/>
              <a:gd name="adj2" fmla="val -3819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6" tIns="45718" rIns="91436" bIns="45718" numCol="1" rtlCol="0" anchor="ctr"/>
          <a:lstStyle/>
          <a:p>
            <a:pPr algn="ctr"/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финансирования составляется   </a:t>
            </a:r>
          </a:p>
          <a:p>
            <a:pPr algn="ctr"/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ЕБК*. </a:t>
            </a:r>
          </a:p>
          <a:p>
            <a:pPr algn="ctr"/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 быть сбалансирован и  определяет объем обязательств в денежном выражении, принимаемых собственно администраторами бюджетных программ и их подведомственными государственными учреждениями.</a:t>
            </a:r>
          </a:p>
        </p:txBody>
      </p:sp>
      <p:sp>
        <p:nvSpPr>
          <p:cNvPr id="83" name="Скругленная прямоугольная выноска 82"/>
          <p:cNvSpPr/>
          <p:nvPr/>
        </p:nvSpPr>
        <p:spPr>
          <a:xfrm>
            <a:off x="6705601" y="2117425"/>
            <a:ext cx="2349500" cy="1262702"/>
          </a:xfrm>
          <a:prstGeom prst="wedgeRoundRectCallout">
            <a:avLst>
              <a:gd name="adj1" fmla="val -48882"/>
              <a:gd name="adj2" fmla="val -3819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numCol="1" rtlCol="0" anchor="ctr"/>
          <a:lstStyle/>
          <a:p>
            <a:pPr marL="171442" indent="-171442" algn="ctr">
              <a:buFontTx/>
              <a:buChar char="-"/>
            </a:pPr>
            <a:r>
              <a:rPr lang="ru-RU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соблюдение   требовании законодательств по </a:t>
            </a:r>
            <a:r>
              <a:rPr lang="ru-RU" altLang="ru-RU" sz="900" b="1" dirty="0" err="1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госзакупкам</a:t>
            </a:r>
            <a:r>
              <a:rPr lang="ru-RU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42" indent="-171442" algn="ctr">
              <a:buFontTx/>
              <a:buChar char="-"/>
            </a:pPr>
            <a:r>
              <a:rPr lang="kk-KZ" altLang="kk-KZ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своевременного исполнения договора;</a:t>
            </a:r>
          </a:p>
          <a:p>
            <a:pPr marL="171442" indent="-171442" algn="ctr">
              <a:buFontTx/>
              <a:buChar char="-"/>
            </a:pPr>
            <a:r>
              <a:rPr lang="kk-KZ" altLang="kk-KZ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исключение кредиторской задолженности</a:t>
            </a:r>
            <a:endParaRPr lang="ru-RU" altLang="ru-RU" sz="900" b="1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57660" y="2400430"/>
            <a:ext cx="2000318" cy="74930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numCol="1" rtlCol="0" anchor="ctr"/>
          <a:lstStyle/>
          <a:p>
            <a:pPr lvl="0" algn="ctr"/>
            <a:r>
              <a:rPr lang="ru-RU" alt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гражданско-правовых сделок государственных учреждений</a:t>
            </a:r>
          </a:p>
        </p:txBody>
      </p:sp>
      <p:sp>
        <p:nvSpPr>
          <p:cNvPr id="85" name="Скругленная прямоугольная выноска 84"/>
          <p:cNvSpPr/>
          <p:nvPr/>
        </p:nvSpPr>
        <p:spPr>
          <a:xfrm>
            <a:off x="2443460" y="2164977"/>
            <a:ext cx="3957341" cy="1215151"/>
          </a:xfrm>
          <a:prstGeom prst="wedgeRoundRectCallout">
            <a:avLst>
              <a:gd name="adj1" fmla="val -48882"/>
              <a:gd name="adj2" fmla="val -3819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6" tIns="45718" rIns="91436" bIns="45718" numCol="1" rtlCol="0" anchor="ctr"/>
          <a:lstStyle/>
          <a:p>
            <a:pPr algn="ctr"/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ГПС ГУ вступают в силу после обязательной регистрации в казначействе.</a:t>
            </a:r>
          </a:p>
          <a:p>
            <a:pPr algn="ctr"/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Интеграция АИИС "Электронные государственные закупки",  ИС "Казначейство-Клиент";</a:t>
            </a:r>
          </a:p>
          <a:p>
            <a:pPr algn="ctr"/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обязательств в пределах выделенных </a:t>
            </a:r>
          </a:p>
          <a:p>
            <a:pPr algn="ctr"/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бюджетных  средств, в соответствии с ЕБК.</a:t>
            </a:r>
          </a:p>
        </p:txBody>
      </p:sp>
      <p:sp>
        <p:nvSpPr>
          <p:cNvPr id="93" name="Скругленная прямоугольная выноска 92"/>
          <p:cNvSpPr/>
          <p:nvPr/>
        </p:nvSpPr>
        <p:spPr>
          <a:xfrm>
            <a:off x="6705601" y="3476655"/>
            <a:ext cx="2349500" cy="1318037"/>
          </a:xfrm>
          <a:prstGeom prst="wedgeRoundRectCallout">
            <a:avLst>
              <a:gd name="adj1" fmla="val -48882"/>
              <a:gd name="adj2" fmla="val -3819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numCol="1" rtlCol="0" anchor="ctr"/>
          <a:lstStyle/>
          <a:p>
            <a:pPr marL="171442" indent="-171442" algn="ctr">
              <a:buFontTx/>
              <a:buChar char="-"/>
            </a:pPr>
            <a:r>
              <a:rPr lang="ru-RU" altLang="ru-RU" sz="9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в пределах выделенных бюджетных денег; в соответствии с  договором, обоснованность расходов в соответствии с подтверждающим документам (ЭСФ) </a:t>
            </a: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02109" y="3821466"/>
            <a:ext cx="1955869" cy="552743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numCol="1" rtlCol="0" anchor="ctr"/>
          <a:lstStyle/>
          <a:p>
            <a:pPr lvl="0" algn="ctr"/>
            <a:r>
              <a:rPr lang="ru-RU" alt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платежей и переводов денег</a:t>
            </a:r>
          </a:p>
        </p:txBody>
      </p:sp>
      <p:sp>
        <p:nvSpPr>
          <p:cNvPr id="95" name="Скругленная прямоугольная выноска 94"/>
          <p:cNvSpPr/>
          <p:nvPr/>
        </p:nvSpPr>
        <p:spPr>
          <a:xfrm>
            <a:off x="2442969" y="3476655"/>
            <a:ext cx="3957832" cy="1310215"/>
          </a:xfrm>
          <a:prstGeom prst="wedgeRoundRectCallout">
            <a:avLst>
              <a:gd name="adj1" fmla="val -48882"/>
              <a:gd name="adj2" fmla="val -3819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6" tIns="45718" rIns="91436" bIns="45718" numCol="1" rtlCol="0" anchor="ctr"/>
          <a:lstStyle/>
          <a:p>
            <a:pPr algn="ctr"/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</a:t>
            </a:r>
            <a:r>
              <a:rPr lang="kk-KZ" altLang="kk-K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Интеграция ИС "Казначейство-Клиент«</a:t>
            </a:r>
          </a:p>
          <a:p>
            <a:pPr algn="ctr"/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ИС "ЭСФ"</a:t>
            </a:r>
            <a:endParaRPr lang="kk-KZ" altLang="kk-KZ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altLang="kk-K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соответствие </a:t>
            </a: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 финансирования,                                в пределах зарегистрированных обязательств;  </a:t>
            </a:r>
          </a:p>
          <a:p>
            <a:pPr algn="ctr"/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всплывающие окна, предупреждающее о необходимости дополнительной проверки  (светофор).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9711" y="4786870"/>
            <a:ext cx="7139642" cy="311621"/>
          </a:xfrm>
          <a:prstGeom prst="rect">
            <a:avLst/>
          </a:prstGeom>
          <a:noFill/>
        </p:spPr>
        <p:txBody>
          <a:bodyPr wrap="none" lIns="91436" tIns="45718" rIns="91436" bIns="45718" numCol="1" rtlCol="0">
            <a:spAutoFit/>
          </a:bodyPr>
          <a:lstStyle/>
          <a:p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altLang="ru-RU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бюджетная классификации Республики Казахстан </a:t>
            </a:r>
            <a:r>
              <a:rPr lang="ru-RU" altLang="ru-RU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(Приказ  МФ РК </a:t>
            </a:r>
            <a:r>
              <a:rPr lang="kk-KZ" altLang="kk-KZ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№403 от 18 сентября 2014 года</a:t>
            </a:r>
            <a:r>
              <a:rPr lang="ru-RU" altLang="ru-RU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2223691" y="1194178"/>
            <a:ext cx="164669" cy="2843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numCol="1" rtlCol="0" anchor="ctr"/>
          <a:lstStyle/>
          <a:p>
            <a:pPr algn="ctr"/>
            <a:endParaRPr lang="ru-RU" altLang="ru-RU" b="1">
              <a:ln w="12700">
                <a:solidFill>
                  <a:schemeClr val="accent5"/>
                </a:solidFill>
                <a:prstDash val="lgDashDot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47" name="Стрелка вправо 46"/>
          <p:cNvSpPr/>
          <p:nvPr/>
        </p:nvSpPr>
        <p:spPr>
          <a:xfrm>
            <a:off x="6460375" y="1206790"/>
            <a:ext cx="164669" cy="2843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numCol="1" rtlCol="0" anchor="ctr"/>
          <a:lstStyle/>
          <a:p>
            <a:pPr algn="ctr"/>
            <a:endParaRPr lang="ru-RU" altLang="ru-RU" b="1">
              <a:ln w="12700">
                <a:solidFill>
                  <a:schemeClr val="accent5"/>
                </a:solidFill>
                <a:prstDash val="lgDashDot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2202427" y="2612654"/>
            <a:ext cx="164669" cy="2843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numCol="1" rtlCol="0" anchor="ctr"/>
          <a:lstStyle/>
          <a:p>
            <a:pPr algn="ctr"/>
            <a:endParaRPr lang="ru-RU" altLang="ru-RU" b="1">
              <a:ln w="12700">
                <a:solidFill>
                  <a:schemeClr val="accent5"/>
                </a:solidFill>
                <a:prstDash val="lgDashDot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49" name="Стрелка вправо 48"/>
          <p:cNvSpPr/>
          <p:nvPr/>
        </p:nvSpPr>
        <p:spPr>
          <a:xfrm>
            <a:off x="6460374" y="2640825"/>
            <a:ext cx="164669" cy="2843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numCol="1" rtlCol="0" anchor="ctr"/>
          <a:lstStyle/>
          <a:p>
            <a:pPr algn="ctr"/>
            <a:endParaRPr lang="ru-RU" altLang="ru-RU" b="1">
              <a:ln w="12700">
                <a:solidFill>
                  <a:schemeClr val="accent5"/>
                </a:solidFill>
                <a:prstDash val="lgDashDot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0" name="Стрелка вправо 49"/>
          <p:cNvSpPr/>
          <p:nvPr/>
        </p:nvSpPr>
        <p:spPr>
          <a:xfrm>
            <a:off x="2202427" y="3987195"/>
            <a:ext cx="164669" cy="2843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numCol="1" rtlCol="0" anchor="ctr"/>
          <a:lstStyle/>
          <a:p>
            <a:pPr algn="ctr"/>
            <a:endParaRPr lang="ru-RU" altLang="ru-RU" b="1">
              <a:ln w="12700">
                <a:solidFill>
                  <a:schemeClr val="accent5"/>
                </a:solidFill>
                <a:prstDash val="lgDashDot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1" name="Стрелка вправо 50"/>
          <p:cNvSpPr/>
          <p:nvPr/>
        </p:nvSpPr>
        <p:spPr>
          <a:xfrm>
            <a:off x="6461769" y="3973832"/>
            <a:ext cx="164669" cy="2843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numCol="1" rtlCol="0" anchor="ctr"/>
          <a:lstStyle/>
          <a:p>
            <a:pPr algn="ctr"/>
            <a:endParaRPr lang="ru-RU" altLang="ru-RU" b="1">
              <a:ln w="12700">
                <a:solidFill>
                  <a:schemeClr val="accent5"/>
                </a:solidFill>
                <a:prstDash val="lgDashDot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380915" y="124698"/>
            <a:ext cx="4488272" cy="338550"/>
          </a:xfrm>
          <a:prstGeom prst="rect">
            <a:avLst/>
          </a:prstGeom>
        </p:spPr>
        <p:txBody>
          <a:bodyPr wrap="none" lIns="91436" tIns="45718" rIns="91436" bIns="45718" numCol="1">
            <a:spAutoFit/>
          </a:bodyPr>
          <a:lstStyle/>
          <a:p>
            <a:pPr algn="ctr"/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Бизнес процессы в </a:t>
            </a:r>
            <a:r>
              <a:rPr lang="ru-RU" alt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ИС «Казначейство-Клиент»</a:t>
            </a:r>
          </a:p>
        </p:txBody>
      </p:sp>
    </p:spTree>
    <p:extLst>
      <p:ext uri="{BB962C8B-B14F-4D97-AF65-F5344CB8AC3E}">
        <p14:creationId xmlns:p14="http://schemas.microsoft.com/office/powerpoint/2010/main" val="389266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3" y="2"/>
            <a:ext cx="58329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8464" y="106020"/>
            <a:ext cx="7736922" cy="338550"/>
          </a:xfrm>
          <a:prstGeom prst="rect">
            <a:avLst/>
          </a:prstGeom>
        </p:spPr>
        <p:txBody>
          <a:bodyPr wrap="square" lIns="91436" tIns="45718" rIns="91436" bIns="45718" numCol="1">
            <a:spAutoFit/>
          </a:bodyPr>
          <a:lstStyle/>
          <a:p>
            <a:pPr algn="just"/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Комплаенс - контроль (текущий контроль (превентивный) + внутренний контроль)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902850" y="770866"/>
            <a:ext cx="7784813" cy="1172696"/>
            <a:chOff x="356382" y="615737"/>
            <a:chExt cx="8398915" cy="1335472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006A4ADC-432B-4823-867A-4683CC035D27}"/>
                </a:ext>
              </a:extLst>
            </p:cNvPr>
            <p:cNvGrpSpPr/>
            <p:nvPr/>
          </p:nvGrpSpPr>
          <p:grpSpPr>
            <a:xfrm>
              <a:off x="356382" y="615737"/>
              <a:ext cx="8398915" cy="1335472"/>
              <a:chOff x="376575" y="2402482"/>
              <a:chExt cx="4356002" cy="1512002"/>
            </a:xfrm>
          </p:grpSpPr>
          <p:sp>
            <p:nvSpPr>
              <p:cNvPr id="21" name="Rectangle 1">
                <a:extLst>
                  <a:ext uri="{FF2B5EF4-FFF2-40B4-BE49-F238E27FC236}">
                    <a16:creationId xmlns:a16="http://schemas.microsoft.com/office/drawing/2014/main" id="{175B65C1-126A-4340-916C-AB8E1865E88F}"/>
                  </a:ext>
                </a:extLst>
              </p:cNvPr>
              <p:cNvSpPr/>
              <p:nvPr/>
            </p:nvSpPr>
            <p:spPr>
              <a:xfrm>
                <a:off x="386536" y="2431158"/>
                <a:ext cx="4273029" cy="64680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</p:spPr>
            <p:txBody>
              <a:bodyPr numCol="1" rtlCol="0" anchor="ctr"/>
              <a:lstStyle>
                <a:defPPr>
                  <a:defRPr lang="ru-RU" altLang="ru-RU"/>
                </a:defPPr>
                <a:lvl1pPr algn="l" defTabSz="6905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344488" indent="112713" algn="l" defTabSz="6905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2pPr>
                <a:lvl3pPr marL="690563" indent="-3175" algn="l" defTabSz="6905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3pPr>
                <a:lvl4pPr marL="1035050" indent="-4763" algn="l" defTabSz="6905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4pPr>
                <a:lvl5pPr marL="1381125" indent="-6350" algn="l" defTabSz="6905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9pPr>
              </a:lstStyle>
              <a:p>
                <a:pPr algn="ctr" defTabSz="822878" eaLnBrk="1" hangingPunct="1">
                  <a:defRPr/>
                </a:pPr>
                <a:endParaRPr lang="en-US" sz="1400" kern="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endParaRPr>
              </a:p>
            </p:txBody>
          </p:sp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648890D9-7CCA-4868-B5E2-4B98839F2CC0}"/>
                  </a:ext>
                </a:extLst>
              </p:cNvPr>
              <p:cNvGrpSpPr/>
              <p:nvPr/>
            </p:nvGrpSpPr>
            <p:grpSpPr>
              <a:xfrm>
                <a:off x="376575" y="2402482"/>
                <a:ext cx="4356002" cy="1511999"/>
                <a:chOff x="249047" y="947797"/>
                <a:chExt cx="4214504" cy="1643003"/>
              </a:xfrm>
            </p:grpSpPr>
            <p:sp>
              <p:nvSpPr>
                <p:cNvPr id="30" name="Rectangle 286">
                  <a:extLst>
                    <a:ext uri="{FF2B5EF4-FFF2-40B4-BE49-F238E27FC236}">
                      <a16:creationId xmlns:a16="http://schemas.microsoft.com/office/drawing/2014/main" id="{984F800E-6924-402A-913B-3F1A350146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254449" y="953552"/>
                  <a:ext cx="375708" cy="1625777"/>
                </a:xfrm>
                <a:prstGeom prst="roundRect">
                  <a:avLst>
                    <a:gd name="adj" fmla="val 312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numCol="1" rtlCol="0" anchor="ctr">
                  <a:noAutofit/>
                </a:bodyPr>
                <a:lstStyle>
                  <a:defPPr>
                    <a:defRPr lang="ru-RU" altLang="ru-RU"/>
                  </a:defPPr>
                  <a:lvl1pPr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1pPr>
                  <a:lvl2pPr marL="344488" indent="112713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2pPr>
                  <a:lvl3pPr marL="690563" indent="-3175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3pPr>
                  <a:lvl4pPr marL="1035050" indent="-4763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4pPr>
                  <a:lvl5pPr marL="1381125" indent="-6350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9pPr>
                </a:lstStyle>
                <a:p>
                  <a:pPr marL="308595" lvl="1" indent="0" defTabSz="617189" ea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556A2AC3-9F22-4889-BB3B-FABFCB77C09F}"/>
                    </a:ext>
                  </a:extLst>
                </p:cNvPr>
                <p:cNvSpPr/>
                <p:nvPr/>
              </p:nvSpPr>
              <p:spPr>
                <a:xfrm>
                  <a:off x="249047" y="947797"/>
                  <a:ext cx="4214504" cy="1643003"/>
                </a:xfrm>
                <a:prstGeom prst="roundRect">
                  <a:avLst>
                    <a:gd name="adj" fmla="val 5173"/>
                  </a:avLst>
                </a:pr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numCol="1" rtlCol="0" anchor="ctr"/>
                <a:lstStyle>
                  <a:defPPr>
                    <a:defRPr lang="ru-RU" altLang="ru-RU"/>
                  </a:defPPr>
                  <a:lvl1pPr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4488" indent="112713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90563" indent="-3175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35050" indent="-4763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81125" indent="-6350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17159" eaLnBrk="1" hangingPunct="1">
                    <a:defRPr/>
                  </a:pPr>
                  <a:endParaRPr lang="ru-RU" altLang="ru-RU" sz="14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id="{1964ACE3-910D-4FBA-A747-708E0B6C0B3A}"/>
                  </a:ext>
                </a:extLst>
              </p:cNvPr>
              <p:cNvGrpSpPr/>
              <p:nvPr/>
            </p:nvGrpSpPr>
            <p:grpSpPr>
              <a:xfrm>
                <a:off x="440315" y="2431157"/>
                <a:ext cx="279612" cy="1483327"/>
                <a:chOff x="460108" y="869792"/>
                <a:chExt cx="279612" cy="1483327"/>
              </a:xfrm>
            </p:grpSpPr>
            <p:cxnSp>
              <p:nvCxnSpPr>
                <p:cNvPr id="25" name="Straight Connector 165">
                  <a:extLst>
                    <a:ext uri="{FF2B5EF4-FFF2-40B4-BE49-F238E27FC236}">
                      <a16:creationId xmlns:a16="http://schemas.microsoft.com/office/drawing/2014/main" id="{FB837760-72D7-4C27-A85B-664BC20C8C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6113" y="869792"/>
                  <a:ext cx="3801" cy="1483327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" name="Группа 25">
                  <a:extLst>
                    <a:ext uri="{FF2B5EF4-FFF2-40B4-BE49-F238E27FC236}">
                      <a16:creationId xmlns:a16="http://schemas.microsoft.com/office/drawing/2014/main" id="{DA7E5744-2F09-4B2E-A1CE-3356713DDD06}"/>
                    </a:ext>
                  </a:extLst>
                </p:cNvPr>
                <p:cNvGrpSpPr/>
                <p:nvPr/>
              </p:nvGrpSpPr>
              <p:grpSpPr>
                <a:xfrm>
                  <a:off x="460108" y="1325369"/>
                  <a:ext cx="279612" cy="504000"/>
                  <a:chOff x="5578079" y="3973325"/>
                  <a:chExt cx="437696" cy="782981"/>
                </a:xfrm>
              </p:grpSpPr>
              <p:sp>
                <p:nvSpPr>
                  <p:cNvPr id="27" name="Oval 74">
                    <a:extLst>
                      <a:ext uri="{FF2B5EF4-FFF2-40B4-BE49-F238E27FC236}">
                        <a16:creationId xmlns:a16="http://schemas.microsoft.com/office/drawing/2014/main" id="{63205E76-75D2-4B42-A799-E4F47B2BB7B0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5578079" y="3973325"/>
                    <a:ext cx="437696" cy="782981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rgbClr val="0070C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45367" tIns="22684" rIns="45367" bIns="2268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 altLang="ru-RU"/>
                    </a:defPPr>
                    <a:lvl1pPr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1pPr>
                    <a:lvl2pPr marL="344488" indent="11271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2pPr>
                    <a:lvl3pPr marL="690563" indent="-3175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3pPr>
                    <a:lvl4pPr marL="1035050" indent="-476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4pPr>
                    <a:lvl5pPr marL="1381125" indent="-6350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 defTabSz="617189" ea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altLang="en-GB" sz="1000" kern="0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" name="Freeform: Shape 87">
                    <a:extLst>
                      <a:ext uri="{FF2B5EF4-FFF2-40B4-BE49-F238E27FC236}">
                        <a16:creationId xmlns:a16="http://schemas.microsoft.com/office/drawing/2014/main" id="{AF9C772D-1DDB-472D-B215-0ABFEA74F9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618702" y="3999572"/>
                    <a:ext cx="380504" cy="691118"/>
                  </a:xfrm>
                  <a:custGeom>
                    <a:avLst/>
                    <a:gdLst>
                      <a:gd name="connsiteX0" fmla="*/ 287650 w 575300"/>
                      <a:gd name="connsiteY0" fmla="*/ 0 h 576998"/>
                      <a:gd name="connsiteX1" fmla="*/ 575300 w 575300"/>
                      <a:gd name="connsiteY1" fmla="*/ 288499 h 576998"/>
                      <a:gd name="connsiteX2" fmla="*/ 287650 w 575300"/>
                      <a:gd name="connsiteY2" fmla="*/ 576998 h 576998"/>
                      <a:gd name="connsiteX3" fmla="*/ 0 w 575300"/>
                      <a:gd name="connsiteY3" fmla="*/ 288499 h 576998"/>
                      <a:gd name="connsiteX4" fmla="*/ 1014 w 575300"/>
                      <a:gd name="connsiteY4" fmla="*/ 278414 h 576998"/>
                      <a:gd name="connsiteX5" fmla="*/ 142092 w 575300"/>
                      <a:gd name="connsiteY5" fmla="*/ 412922 h 576998"/>
                      <a:gd name="connsiteX6" fmla="*/ 369697 w 575300"/>
                      <a:gd name="connsiteY6" fmla="*/ 174198 h 576998"/>
                      <a:gd name="connsiteX7" fmla="*/ 202133 w 575300"/>
                      <a:gd name="connsiteY7" fmla="*/ 14437 h 576998"/>
                      <a:gd name="connsiteX8" fmla="*/ 229678 w 575300"/>
                      <a:gd name="connsiteY8" fmla="*/ 5861 h 576998"/>
                      <a:gd name="connsiteX9" fmla="*/ 287650 w 575300"/>
                      <a:gd name="connsiteY9" fmla="*/ 0 h 576998"/>
                      <a:gd name="connsiteX0" fmla="*/ 287650 w 575300"/>
                      <a:gd name="connsiteY0" fmla="*/ 0 h 576998"/>
                      <a:gd name="connsiteX1" fmla="*/ 575300 w 575300"/>
                      <a:gd name="connsiteY1" fmla="*/ 288499 h 576998"/>
                      <a:gd name="connsiteX2" fmla="*/ 287650 w 575300"/>
                      <a:gd name="connsiteY2" fmla="*/ 576998 h 576998"/>
                      <a:gd name="connsiteX3" fmla="*/ 0 w 575300"/>
                      <a:gd name="connsiteY3" fmla="*/ 288499 h 576998"/>
                      <a:gd name="connsiteX4" fmla="*/ 1014 w 575300"/>
                      <a:gd name="connsiteY4" fmla="*/ 278414 h 576998"/>
                      <a:gd name="connsiteX5" fmla="*/ 142092 w 575300"/>
                      <a:gd name="connsiteY5" fmla="*/ 412922 h 576998"/>
                      <a:gd name="connsiteX6" fmla="*/ 202133 w 575300"/>
                      <a:gd name="connsiteY6" fmla="*/ 14437 h 576998"/>
                      <a:gd name="connsiteX7" fmla="*/ 229678 w 575300"/>
                      <a:gd name="connsiteY7" fmla="*/ 5861 h 576998"/>
                      <a:gd name="connsiteX8" fmla="*/ 287650 w 575300"/>
                      <a:gd name="connsiteY8" fmla="*/ 0 h 576998"/>
                      <a:gd name="connsiteX0" fmla="*/ 142092 w 575300"/>
                      <a:gd name="connsiteY0" fmla="*/ 412922 h 576998"/>
                      <a:gd name="connsiteX1" fmla="*/ 202133 w 575300"/>
                      <a:gd name="connsiteY1" fmla="*/ 14437 h 576998"/>
                      <a:gd name="connsiteX2" fmla="*/ 229678 w 575300"/>
                      <a:gd name="connsiteY2" fmla="*/ 5861 h 576998"/>
                      <a:gd name="connsiteX3" fmla="*/ 287650 w 575300"/>
                      <a:gd name="connsiteY3" fmla="*/ 0 h 576998"/>
                      <a:gd name="connsiteX4" fmla="*/ 575300 w 575300"/>
                      <a:gd name="connsiteY4" fmla="*/ 288499 h 576998"/>
                      <a:gd name="connsiteX5" fmla="*/ 287650 w 575300"/>
                      <a:gd name="connsiteY5" fmla="*/ 576998 h 576998"/>
                      <a:gd name="connsiteX6" fmla="*/ 0 w 575300"/>
                      <a:gd name="connsiteY6" fmla="*/ 288499 h 576998"/>
                      <a:gd name="connsiteX7" fmla="*/ 1014 w 575300"/>
                      <a:gd name="connsiteY7" fmla="*/ 278414 h 576998"/>
                      <a:gd name="connsiteX8" fmla="*/ 233532 w 575300"/>
                      <a:gd name="connsiteY8" fmla="*/ 504362 h 576998"/>
                      <a:gd name="connsiteX0" fmla="*/ 142092 w 575300"/>
                      <a:gd name="connsiteY0" fmla="*/ 412922 h 576998"/>
                      <a:gd name="connsiteX1" fmla="*/ 202133 w 575300"/>
                      <a:gd name="connsiteY1" fmla="*/ 14437 h 576998"/>
                      <a:gd name="connsiteX2" fmla="*/ 229678 w 575300"/>
                      <a:gd name="connsiteY2" fmla="*/ 5861 h 576998"/>
                      <a:gd name="connsiteX3" fmla="*/ 287650 w 575300"/>
                      <a:gd name="connsiteY3" fmla="*/ 0 h 576998"/>
                      <a:gd name="connsiteX4" fmla="*/ 575300 w 575300"/>
                      <a:gd name="connsiteY4" fmla="*/ 288499 h 576998"/>
                      <a:gd name="connsiteX5" fmla="*/ 287650 w 575300"/>
                      <a:gd name="connsiteY5" fmla="*/ 576998 h 576998"/>
                      <a:gd name="connsiteX6" fmla="*/ 0 w 575300"/>
                      <a:gd name="connsiteY6" fmla="*/ 288499 h 576998"/>
                      <a:gd name="connsiteX7" fmla="*/ 1014 w 575300"/>
                      <a:gd name="connsiteY7" fmla="*/ 278414 h 576998"/>
                      <a:gd name="connsiteX0" fmla="*/ 202133 w 575300"/>
                      <a:gd name="connsiteY0" fmla="*/ 14437 h 576998"/>
                      <a:gd name="connsiteX1" fmla="*/ 229678 w 575300"/>
                      <a:gd name="connsiteY1" fmla="*/ 5861 h 576998"/>
                      <a:gd name="connsiteX2" fmla="*/ 287650 w 575300"/>
                      <a:gd name="connsiteY2" fmla="*/ 0 h 576998"/>
                      <a:gd name="connsiteX3" fmla="*/ 575300 w 575300"/>
                      <a:gd name="connsiteY3" fmla="*/ 288499 h 576998"/>
                      <a:gd name="connsiteX4" fmla="*/ 287650 w 575300"/>
                      <a:gd name="connsiteY4" fmla="*/ 576998 h 576998"/>
                      <a:gd name="connsiteX5" fmla="*/ 0 w 575300"/>
                      <a:gd name="connsiteY5" fmla="*/ 288499 h 576998"/>
                      <a:gd name="connsiteX6" fmla="*/ 1014 w 575300"/>
                      <a:gd name="connsiteY6" fmla="*/ 278414 h 57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300" h="576998">
                        <a:moveTo>
                          <a:pt x="202133" y="14437"/>
                        </a:moveTo>
                        <a:lnTo>
                          <a:pt x="229678" y="5861"/>
                        </a:lnTo>
                        <a:cubicBezTo>
                          <a:pt x="248404" y="2018"/>
                          <a:pt x="267792" y="0"/>
                          <a:pt x="287650" y="0"/>
                        </a:cubicBezTo>
                        <a:cubicBezTo>
                          <a:pt x="446515" y="0"/>
                          <a:pt x="575300" y="129165"/>
                          <a:pt x="575300" y="288499"/>
                        </a:cubicBezTo>
                        <a:cubicBezTo>
                          <a:pt x="575300" y="447833"/>
                          <a:pt x="446515" y="576998"/>
                          <a:pt x="287650" y="576998"/>
                        </a:cubicBezTo>
                        <a:cubicBezTo>
                          <a:pt x="128785" y="576998"/>
                          <a:pt x="0" y="447833"/>
                          <a:pt x="0" y="288499"/>
                        </a:cubicBezTo>
                        <a:lnTo>
                          <a:pt x="1014" y="278414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txBody>
                  <a:bodyPr numCol="1" rtlCol="0" anchor="ctr">
                    <a:noAutofit/>
                  </a:bodyPr>
                  <a:lstStyle>
                    <a:defPPr>
                      <a:defRPr lang="ru-RU" altLang="ru-RU"/>
                    </a:defPPr>
                    <a:lvl1pPr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1pPr>
                    <a:lvl2pPr marL="344488" indent="11271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2pPr>
                    <a:lvl3pPr marL="690563" indent="-3175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3pPr>
                    <a:lvl4pPr marL="1035050" indent="-476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4pPr>
                    <a:lvl5pPr marL="1381125" indent="-6350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 defTabSz="617189" ea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altLang="en-GB" sz="1000" kern="0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" name="Marvintrackercircle">
                    <a:extLst>
                      <a:ext uri="{FF2B5EF4-FFF2-40B4-BE49-F238E27FC236}">
                        <a16:creationId xmlns:a16="http://schemas.microsoft.com/office/drawing/2014/main" id="{BD820BD3-E445-43CD-AAF5-5720F0E145AE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5655727" y="4059685"/>
                    <a:ext cx="337642" cy="603998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txBody>
                  <a:bodyPr numCol="1" rtlCol="0" anchor="ctr">
                    <a:noAutofit/>
                  </a:bodyPr>
                  <a:lstStyle>
                    <a:defPPr>
                      <a:defRPr lang="ru-RU" altLang="ru-RU"/>
                    </a:defPPr>
                    <a:lvl1pPr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1pPr>
                    <a:lvl2pPr marL="344488" indent="11271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2pPr>
                    <a:lvl3pPr marL="690563" indent="-3175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3pPr>
                    <a:lvl4pPr marL="1035050" indent="-476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4pPr>
                    <a:lvl5pPr marL="1381125" indent="-6350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 defTabSz="617189" ea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altLang="en-GB" sz="1000" kern="0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4B863A6E-6C89-4008-826C-6A03422B7614}"/>
                </a:ext>
              </a:extLst>
            </p:cNvPr>
            <p:cNvSpPr/>
            <p:nvPr/>
          </p:nvSpPr>
          <p:spPr>
            <a:xfrm>
              <a:off x="1248711" y="641064"/>
              <a:ext cx="7257000" cy="1062005"/>
            </a:xfrm>
            <a:prstGeom prst="rect">
              <a:avLst/>
            </a:prstGeom>
          </p:spPr>
          <p:txBody>
            <a:bodyPr wrap="square" numCol="1">
              <a:spAutoFit/>
            </a:bodyPr>
            <a:lstStyle>
              <a:defPPr>
                <a:defRPr lang="ru-RU" altLang="ru-RU"/>
              </a:defPPr>
              <a:lvl1pPr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344488" indent="112713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690563" indent="-3175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035050" indent="-4763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381125" indent="-6350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pPr marL="2143" algn="just" defTabSz="617159">
                <a:lnSpc>
                  <a:spcPct val="130000"/>
                </a:lnSpc>
                <a:spcAft>
                  <a:spcPts val="0"/>
                </a:spcAft>
                <a:defRPr/>
              </a:pPr>
              <a:r>
                <a:rPr lang="ru-RU" altLang="ru-RU" sz="140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позволяет получить максимальную информацию о состоянии  кассового исполнения государственного бюджета в территориальных подразделениях казначейства и служит ориентиром для принятия  управленческих решении</a:t>
              </a:r>
              <a:r>
                <a:rPr lang="ru-RU" altLang="ru-RU" sz="120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.</a:t>
              </a:r>
              <a:endPara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object 30">
              <a:extLst>
                <a:ext uri="{FF2B5EF4-FFF2-40B4-BE49-F238E27FC236}">
                  <a16:creationId xmlns:a16="http://schemas.microsoft.com/office/drawing/2014/main" id="{8072DE40-5D10-4DD3-929F-A6AAE183BAF5}"/>
                </a:ext>
              </a:extLst>
            </p:cNvPr>
            <p:cNvSpPr txBox="1"/>
            <p:nvPr/>
          </p:nvSpPr>
          <p:spPr>
            <a:xfrm>
              <a:off x="699078" y="1143352"/>
              <a:ext cx="129159" cy="277988"/>
            </a:xfrm>
            <a:prstGeom prst="rect">
              <a:avLst/>
            </a:prstGeom>
          </p:spPr>
          <p:txBody>
            <a:bodyPr vert="horz" wrap="square" lIns="0" tIns="13144" rIns="0" bIns="0" numCol="1" rtlCol="0">
              <a:spAutoFit/>
            </a:bodyPr>
            <a:lstStyle>
              <a:defPPr>
                <a:defRPr lang="ru-RU" altLang="ru-RU"/>
              </a:defPPr>
              <a:lvl1pPr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344488" indent="112713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690563" indent="-3175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035050" indent="-4763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381125" indent="-6350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pPr marL="11429">
                <a:spcBef>
                  <a:spcPts val="103"/>
                </a:spcBef>
              </a:pPr>
              <a:r>
                <a:rPr sz="1500" b="1" spc="5" dirty="0">
                  <a:latin typeface="Arial"/>
                  <a:cs typeface="Arial"/>
                </a:rPr>
                <a:t>1</a:t>
              </a:r>
              <a:endParaRPr sz="1500" dirty="0">
                <a:latin typeface="Arial"/>
                <a:cs typeface="Arial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70825" y="2207441"/>
            <a:ext cx="7784813" cy="1172696"/>
            <a:chOff x="356382" y="615737"/>
            <a:chExt cx="8398915" cy="1335472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006A4ADC-432B-4823-867A-4683CC035D27}"/>
                </a:ext>
              </a:extLst>
            </p:cNvPr>
            <p:cNvGrpSpPr/>
            <p:nvPr/>
          </p:nvGrpSpPr>
          <p:grpSpPr>
            <a:xfrm>
              <a:off x="356382" y="615737"/>
              <a:ext cx="8398915" cy="1335472"/>
              <a:chOff x="376575" y="2402482"/>
              <a:chExt cx="4356002" cy="1512002"/>
            </a:xfrm>
          </p:grpSpPr>
          <p:sp>
            <p:nvSpPr>
              <p:cNvPr id="39" name="Rectangle 1">
                <a:extLst>
                  <a:ext uri="{FF2B5EF4-FFF2-40B4-BE49-F238E27FC236}">
                    <a16:creationId xmlns:a16="http://schemas.microsoft.com/office/drawing/2014/main" id="{175B65C1-126A-4340-916C-AB8E1865E88F}"/>
                  </a:ext>
                </a:extLst>
              </p:cNvPr>
              <p:cNvSpPr/>
              <p:nvPr/>
            </p:nvSpPr>
            <p:spPr>
              <a:xfrm>
                <a:off x="386536" y="2431158"/>
                <a:ext cx="4273029" cy="64680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</p:spPr>
            <p:txBody>
              <a:bodyPr numCol="1" rtlCol="0" anchor="ctr"/>
              <a:lstStyle>
                <a:defPPr>
                  <a:defRPr lang="ru-RU" altLang="ru-RU"/>
                </a:defPPr>
                <a:lvl1pPr algn="l" defTabSz="6905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344488" indent="112713" algn="l" defTabSz="6905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2pPr>
                <a:lvl3pPr marL="690563" indent="-3175" algn="l" defTabSz="6905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3pPr>
                <a:lvl4pPr marL="1035050" indent="-4763" algn="l" defTabSz="6905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4pPr>
                <a:lvl5pPr marL="1381125" indent="-6350" algn="l" defTabSz="6905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9pPr>
              </a:lstStyle>
              <a:p>
                <a:pPr algn="ctr" defTabSz="822878" eaLnBrk="1" hangingPunct="1">
                  <a:defRPr/>
                </a:pPr>
                <a:endParaRPr lang="en-US" sz="1400" kern="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endParaRPr>
              </a:p>
            </p:txBody>
          </p:sp>
          <p:grpSp>
            <p:nvGrpSpPr>
              <p:cNvPr id="40" name="Группа 39">
                <a:extLst>
                  <a:ext uri="{FF2B5EF4-FFF2-40B4-BE49-F238E27FC236}">
                    <a16:creationId xmlns:a16="http://schemas.microsoft.com/office/drawing/2014/main" id="{648890D9-7CCA-4868-B5E2-4B98839F2CC0}"/>
                  </a:ext>
                </a:extLst>
              </p:cNvPr>
              <p:cNvGrpSpPr/>
              <p:nvPr/>
            </p:nvGrpSpPr>
            <p:grpSpPr>
              <a:xfrm>
                <a:off x="376575" y="2402482"/>
                <a:ext cx="4356002" cy="1511999"/>
                <a:chOff x="249047" y="947797"/>
                <a:chExt cx="4214504" cy="1643003"/>
              </a:xfrm>
            </p:grpSpPr>
            <p:sp>
              <p:nvSpPr>
                <p:cNvPr id="47" name="Rectangle 286">
                  <a:extLst>
                    <a:ext uri="{FF2B5EF4-FFF2-40B4-BE49-F238E27FC236}">
                      <a16:creationId xmlns:a16="http://schemas.microsoft.com/office/drawing/2014/main" id="{984F800E-6924-402A-913B-3F1A350146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254449" y="953552"/>
                  <a:ext cx="375708" cy="1625777"/>
                </a:xfrm>
                <a:prstGeom prst="roundRect">
                  <a:avLst>
                    <a:gd name="adj" fmla="val 312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numCol="1" rtlCol="0" anchor="ctr">
                  <a:noAutofit/>
                </a:bodyPr>
                <a:lstStyle>
                  <a:defPPr>
                    <a:defRPr lang="ru-RU" altLang="ru-RU"/>
                  </a:defPPr>
                  <a:lvl1pPr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1pPr>
                  <a:lvl2pPr marL="344488" indent="112713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2pPr>
                  <a:lvl3pPr marL="690563" indent="-3175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3pPr>
                  <a:lvl4pPr marL="1035050" indent="-4763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4pPr>
                  <a:lvl5pPr marL="1381125" indent="-6350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9pPr>
                </a:lstStyle>
                <a:p>
                  <a:pPr marL="308595" lvl="1" indent="0" defTabSz="617189" ea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Rectangle: Rounded Corners 30">
                  <a:extLst>
                    <a:ext uri="{FF2B5EF4-FFF2-40B4-BE49-F238E27FC236}">
                      <a16:creationId xmlns:a16="http://schemas.microsoft.com/office/drawing/2014/main" id="{556A2AC3-9F22-4889-BB3B-FABFCB77C09F}"/>
                    </a:ext>
                  </a:extLst>
                </p:cNvPr>
                <p:cNvSpPr/>
                <p:nvPr/>
              </p:nvSpPr>
              <p:spPr>
                <a:xfrm>
                  <a:off x="249047" y="947797"/>
                  <a:ext cx="4214504" cy="1643003"/>
                </a:xfrm>
                <a:prstGeom prst="roundRect">
                  <a:avLst>
                    <a:gd name="adj" fmla="val 5173"/>
                  </a:avLst>
                </a:pr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numCol="1" rtlCol="0" anchor="ctr"/>
                <a:lstStyle>
                  <a:defPPr>
                    <a:defRPr lang="ru-RU" altLang="ru-RU"/>
                  </a:defPPr>
                  <a:lvl1pPr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4488" indent="112713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90563" indent="-3175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35050" indent="-4763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81125" indent="-6350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17159" eaLnBrk="1" hangingPunct="1">
                    <a:defRPr/>
                  </a:pPr>
                  <a:endParaRPr lang="ru-RU" altLang="ru-RU" sz="14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1964ACE3-910D-4FBA-A747-708E0B6C0B3A}"/>
                  </a:ext>
                </a:extLst>
              </p:cNvPr>
              <p:cNvGrpSpPr/>
              <p:nvPr/>
            </p:nvGrpSpPr>
            <p:grpSpPr>
              <a:xfrm>
                <a:off x="440315" y="2431157"/>
                <a:ext cx="279612" cy="1483327"/>
                <a:chOff x="460108" y="869792"/>
                <a:chExt cx="279612" cy="1483327"/>
              </a:xfrm>
            </p:grpSpPr>
            <p:cxnSp>
              <p:nvCxnSpPr>
                <p:cNvPr id="42" name="Straight Connector 165">
                  <a:extLst>
                    <a:ext uri="{FF2B5EF4-FFF2-40B4-BE49-F238E27FC236}">
                      <a16:creationId xmlns:a16="http://schemas.microsoft.com/office/drawing/2014/main" id="{FB837760-72D7-4C27-A85B-664BC20C8C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6113" y="869792"/>
                  <a:ext cx="3801" cy="1483327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Группа 42">
                  <a:extLst>
                    <a:ext uri="{FF2B5EF4-FFF2-40B4-BE49-F238E27FC236}">
                      <a16:creationId xmlns:a16="http://schemas.microsoft.com/office/drawing/2014/main" id="{DA7E5744-2F09-4B2E-A1CE-3356713DDD06}"/>
                    </a:ext>
                  </a:extLst>
                </p:cNvPr>
                <p:cNvGrpSpPr/>
                <p:nvPr/>
              </p:nvGrpSpPr>
              <p:grpSpPr>
                <a:xfrm>
                  <a:off x="460108" y="1325369"/>
                  <a:ext cx="279612" cy="504000"/>
                  <a:chOff x="5578079" y="3973325"/>
                  <a:chExt cx="437696" cy="782981"/>
                </a:xfrm>
              </p:grpSpPr>
              <p:sp>
                <p:nvSpPr>
                  <p:cNvPr id="44" name="Oval 74">
                    <a:extLst>
                      <a:ext uri="{FF2B5EF4-FFF2-40B4-BE49-F238E27FC236}">
                        <a16:creationId xmlns:a16="http://schemas.microsoft.com/office/drawing/2014/main" id="{63205E76-75D2-4B42-A799-E4F47B2BB7B0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5578079" y="3973325"/>
                    <a:ext cx="437696" cy="782981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rgbClr val="0070C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45367" tIns="22684" rIns="45367" bIns="2268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 altLang="ru-RU"/>
                    </a:defPPr>
                    <a:lvl1pPr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1pPr>
                    <a:lvl2pPr marL="344488" indent="11271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2pPr>
                    <a:lvl3pPr marL="690563" indent="-3175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3pPr>
                    <a:lvl4pPr marL="1035050" indent="-476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4pPr>
                    <a:lvl5pPr marL="1381125" indent="-6350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 defTabSz="617189" ea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altLang="en-GB" sz="1000" kern="0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" name="Freeform: Shape 87">
                    <a:extLst>
                      <a:ext uri="{FF2B5EF4-FFF2-40B4-BE49-F238E27FC236}">
                        <a16:creationId xmlns:a16="http://schemas.microsoft.com/office/drawing/2014/main" id="{AF9C772D-1DDB-472D-B215-0ABFEA74F9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618702" y="3999572"/>
                    <a:ext cx="380504" cy="691118"/>
                  </a:xfrm>
                  <a:custGeom>
                    <a:avLst/>
                    <a:gdLst>
                      <a:gd name="connsiteX0" fmla="*/ 287650 w 575300"/>
                      <a:gd name="connsiteY0" fmla="*/ 0 h 576998"/>
                      <a:gd name="connsiteX1" fmla="*/ 575300 w 575300"/>
                      <a:gd name="connsiteY1" fmla="*/ 288499 h 576998"/>
                      <a:gd name="connsiteX2" fmla="*/ 287650 w 575300"/>
                      <a:gd name="connsiteY2" fmla="*/ 576998 h 576998"/>
                      <a:gd name="connsiteX3" fmla="*/ 0 w 575300"/>
                      <a:gd name="connsiteY3" fmla="*/ 288499 h 576998"/>
                      <a:gd name="connsiteX4" fmla="*/ 1014 w 575300"/>
                      <a:gd name="connsiteY4" fmla="*/ 278414 h 576998"/>
                      <a:gd name="connsiteX5" fmla="*/ 142092 w 575300"/>
                      <a:gd name="connsiteY5" fmla="*/ 412922 h 576998"/>
                      <a:gd name="connsiteX6" fmla="*/ 369697 w 575300"/>
                      <a:gd name="connsiteY6" fmla="*/ 174198 h 576998"/>
                      <a:gd name="connsiteX7" fmla="*/ 202133 w 575300"/>
                      <a:gd name="connsiteY7" fmla="*/ 14437 h 576998"/>
                      <a:gd name="connsiteX8" fmla="*/ 229678 w 575300"/>
                      <a:gd name="connsiteY8" fmla="*/ 5861 h 576998"/>
                      <a:gd name="connsiteX9" fmla="*/ 287650 w 575300"/>
                      <a:gd name="connsiteY9" fmla="*/ 0 h 576998"/>
                      <a:gd name="connsiteX0" fmla="*/ 287650 w 575300"/>
                      <a:gd name="connsiteY0" fmla="*/ 0 h 576998"/>
                      <a:gd name="connsiteX1" fmla="*/ 575300 w 575300"/>
                      <a:gd name="connsiteY1" fmla="*/ 288499 h 576998"/>
                      <a:gd name="connsiteX2" fmla="*/ 287650 w 575300"/>
                      <a:gd name="connsiteY2" fmla="*/ 576998 h 576998"/>
                      <a:gd name="connsiteX3" fmla="*/ 0 w 575300"/>
                      <a:gd name="connsiteY3" fmla="*/ 288499 h 576998"/>
                      <a:gd name="connsiteX4" fmla="*/ 1014 w 575300"/>
                      <a:gd name="connsiteY4" fmla="*/ 278414 h 576998"/>
                      <a:gd name="connsiteX5" fmla="*/ 142092 w 575300"/>
                      <a:gd name="connsiteY5" fmla="*/ 412922 h 576998"/>
                      <a:gd name="connsiteX6" fmla="*/ 202133 w 575300"/>
                      <a:gd name="connsiteY6" fmla="*/ 14437 h 576998"/>
                      <a:gd name="connsiteX7" fmla="*/ 229678 w 575300"/>
                      <a:gd name="connsiteY7" fmla="*/ 5861 h 576998"/>
                      <a:gd name="connsiteX8" fmla="*/ 287650 w 575300"/>
                      <a:gd name="connsiteY8" fmla="*/ 0 h 576998"/>
                      <a:gd name="connsiteX0" fmla="*/ 142092 w 575300"/>
                      <a:gd name="connsiteY0" fmla="*/ 412922 h 576998"/>
                      <a:gd name="connsiteX1" fmla="*/ 202133 w 575300"/>
                      <a:gd name="connsiteY1" fmla="*/ 14437 h 576998"/>
                      <a:gd name="connsiteX2" fmla="*/ 229678 w 575300"/>
                      <a:gd name="connsiteY2" fmla="*/ 5861 h 576998"/>
                      <a:gd name="connsiteX3" fmla="*/ 287650 w 575300"/>
                      <a:gd name="connsiteY3" fmla="*/ 0 h 576998"/>
                      <a:gd name="connsiteX4" fmla="*/ 575300 w 575300"/>
                      <a:gd name="connsiteY4" fmla="*/ 288499 h 576998"/>
                      <a:gd name="connsiteX5" fmla="*/ 287650 w 575300"/>
                      <a:gd name="connsiteY5" fmla="*/ 576998 h 576998"/>
                      <a:gd name="connsiteX6" fmla="*/ 0 w 575300"/>
                      <a:gd name="connsiteY6" fmla="*/ 288499 h 576998"/>
                      <a:gd name="connsiteX7" fmla="*/ 1014 w 575300"/>
                      <a:gd name="connsiteY7" fmla="*/ 278414 h 576998"/>
                      <a:gd name="connsiteX8" fmla="*/ 233532 w 575300"/>
                      <a:gd name="connsiteY8" fmla="*/ 504362 h 576998"/>
                      <a:gd name="connsiteX0" fmla="*/ 142092 w 575300"/>
                      <a:gd name="connsiteY0" fmla="*/ 412922 h 576998"/>
                      <a:gd name="connsiteX1" fmla="*/ 202133 w 575300"/>
                      <a:gd name="connsiteY1" fmla="*/ 14437 h 576998"/>
                      <a:gd name="connsiteX2" fmla="*/ 229678 w 575300"/>
                      <a:gd name="connsiteY2" fmla="*/ 5861 h 576998"/>
                      <a:gd name="connsiteX3" fmla="*/ 287650 w 575300"/>
                      <a:gd name="connsiteY3" fmla="*/ 0 h 576998"/>
                      <a:gd name="connsiteX4" fmla="*/ 575300 w 575300"/>
                      <a:gd name="connsiteY4" fmla="*/ 288499 h 576998"/>
                      <a:gd name="connsiteX5" fmla="*/ 287650 w 575300"/>
                      <a:gd name="connsiteY5" fmla="*/ 576998 h 576998"/>
                      <a:gd name="connsiteX6" fmla="*/ 0 w 575300"/>
                      <a:gd name="connsiteY6" fmla="*/ 288499 h 576998"/>
                      <a:gd name="connsiteX7" fmla="*/ 1014 w 575300"/>
                      <a:gd name="connsiteY7" fmla="*/ 278414 h 576998"/>
                      <a:gd name="connsiteX0" fmla="*/ 202133 w 575300"/>
                      <a:gd name="connsiteY0" fmla="*/ 14437 h 576998"/>
                      <a:gd name="connsiteX1" fmla="*/ 229678 w 575300"/>
                      <a:gd name="connsiteY1" fmla="*/ 5861 h 576998"/>
                      <a:gd name="connsiteX2" fmla="*/ 287650 w 575300"/>
                      <a:gd name="connsiteY2" fmla="*/ 0 h 576998"/>
                      <a:gd name="connsiteX3" fmla="*/ 575300 w 575300"/>
                      <a:gd name="connsiteY3" fmla="*/ 288499 h 576998"/>
                      <a:gd name="connsiteX4" fmla="*/ 287650 w 575300"/>
                      <a:gd name="connsiteY4" fmla="*/ 576998 h 576998"/>
                      <a:gd name="connsiteX5" fmla="*/ 0 w 575300"/>
                      <a:gd name="connsiteY5" fmla="*/ 288499 h 576998"/>
                      <a:gd name="connsiteX6" fmla="*/ 1014 w 575300"/>
                      <a:gd name="connsiteY6" fmla="*/ 278414 h 57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300" h="576998">
                        <a:moveTo>
                          <a:pt x="202133" y="14437"/>
                        </a:moveTo>
                        <a:lnTo>
                          <a:pt x="229678" y="5861"/>
                        </a:lnTo>
                        <a:cubicBezTo>
                          <a:pt x="248404" y="2018"/>
                          <a:pt x="267792" y="0"/>
                          <a:pt x="287650" y="0"/>
                        </a:cubicBezTo>
                        <a:cubicBezTo>
                          <a:pt x="446515" y="0"/>
                          <a:pt x="575300" y="129165"/>
                          <a:pt x="575300" y="288499"/>
                        </a:cubicBezTo>
                        <a:cubicBezTo>
                          <a:pt x="575300" y="447833"/>
                          <a:pt x="446515" y="576998"/>
                          <a:pt x="287650" y="576998"/>
                        </a:cubicBezTo>
                        <a:cubicBezTo>
                          <a:pt x="128785" y="576998"/>
                          <a:pt x="0" y="447833"/>
                          <a:pt x="0" y="288499"/>
                        </a:cubicBezTo>
                        <a:lnTo>
                          <a:pt x="1014" y="278414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txBody>
                  <a:bodyPr numCol="1" rtlCol="0" anchor="ctr">
                    <a:noAutofit/>
                  </a:bodyPr>
                  <a:lstStyle>
                    <a:defPPr>
                      <a:defRPr lang="ru-RU" altLang="ru-RU"/>
                    </a:defPPr>
                    <a:lvl1pPr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1pPr>
                    <a:lvl2pPr marL="344488" indent="11271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2pPr>
                    <a:lvl3pPr marL="690563" indent="-3175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3pPr>
                    <a:lvl4pPr marL="1035050" indent="-476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4pPr>
                    <a:lvl5pPr marL="1381125" indent="-6350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 defTabSz="617189" ea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altLang="en-GB" sz="1000" kern="0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" name="Marvintrackercircle">
                    <a:extLst>
                      <a:ext uri="{FF2B5EF4-FFF2-40B4-BE49-F238E27FC236}">
                        <a16:creationId xmlns:a16="http://schemas.microsoft.com/office/drawing/2014/main" id="{BD820BD3-E445-43CD-AAF5-5720F0E145AE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5655727" y="4059685"/>
                    <a:ext cx="337642" cy="603998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txBody>
                  <a:bodyPr numCol="1" rtlCol="0" anchor="ctr">
                    <a:noAutofit/>
                  </a:bodyPr>
                  <a:lstStyle>
                    <a:defPPr>
                      <a:defRPr lang="ru-RU" altLang="ru-RU"/>
                    </a:defPPr>
                    <a:lvl1pPr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1pPr>
                    <a:lvl2pPr marL="344488" indent="11271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2pPr>
                    <a:lvl3pPr marL="690563" indent="-3175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3pPr>
                    <a:lvl4pPr marL="1035050" indent="-476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4pPr>
                    <a:lvl5pPr marL="1381125" indent="-6350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 defTabSz="617189" ea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altLang="en-GB" sz="1000" kern="0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4B863A6E-6C89-4008-826C-6A03422B7614}"/>
                </a:ext>
              </a:extLst>
            </p:cNvPr>
            <p:cNvSpPr/>
            <p:nvPr/>
          </p:nvSpPr>
          <p:spPr>
            <a:xfrm>
              <a:off x="1357520" y="717484"/>
              <a:ext cx="7257000" cy="1062005"/>
            </a:xfrm>
            <a:prstGeom prst="rect">
              <a:avLst/>
            </a:prstGeom>
          </p:spPr>
          <p:txBody>
            <a:bodyPr wrap="square" numCol="1">
              <a:spAutoFit/>
            </a:bodyPr>
            <a:lstStyle>
              <a:defPPr>
                <a:defRPr lang="ru-RU" altLang="ru-RU"/>
              </a:defPPr>
              <a:lvl1pPr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344488" indent="112713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690563" indent="-3175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035050" indent="-4763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381125" indent="-6350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pPr marL="2143" algn="ctr" defTabSz="617159">
                <a:lnSpc>
                  <a:spcPct val="130000"/>
                </a:lnSpc>
                <a:spcAft>
                  <a:spcPts val="0"/>
                </a:spcAft>
                <a:defRPr/>
              </a:pPr>
              <a:r>
                <a:rPr lang="ru-RU" altLang="ru-RU" sz="140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определяется актуальность тех или иных требовании НПА, путем анализа проведенных финансовых документов ответисполнителями казначейства.</a:t>
              </a:r>
              <a:endPara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object 30">
              <a:extLst>
                <a:ext uri="{FF2B5EF4-FFF2-40B4-BE49-F238E27FC236}">
                  <a16:creationId xmlns:a16="http://schemas.microsoft.com/office/drawing/2014/main" id="{8072DE40-5D10-4DD3-929F-A6AAE183BAF5}"/>
                </a:ext>
              </a:extLst>
            </p:cNvPr>
            <p:cNvSpPr txBox="1"/>
            <p:nvPr/>
          </p:nvSpPr>
          <p:spPr>
            <a:xfrm>
              <a:off x="699078" y="1143352"/>
              <a:ext cx="129159" cy="275358"/>
            </a:xfrm>
            <a:prstGeom prst="rect">
              <a:avLst/>
            </a:prstGeom>
          </p:spPr>
          <p:txBody>
            <a:bodyPr vert="horz" wrap="square" lIns="0" tIns="13144" rIns="0" bIns="0" numCol="1" rtlCol="0">
              <a:spAutoFit/>
            </a:bodyPr>
            <a:lstStyle>
              <a:defPPr>
                <a:defRPr lang="ru-RU" altLang="ru-RU"/>
              </a:defPPr>
              <a:lvl1pPr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344488" indent="112713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690563" indent="-3175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035050" indent="-4763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381125" indent="-6350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pPr marL="11429">
                <a:spcBef>
                  <a:spcPts val="103"/>
                </a:spcBef>
              </a:pPr>
              <a:r>
                <a:rPr lang="ru-RU" altLang="ru-RU" sz="1500" b="1" spc="5" dirty="0">
                  <a:latin typeface="Arial"/>
                  <a:cs typeface="Arial"/>
                </a:rPr>
                <a:t>2</a:t>
              </a:r>
              <a:endParaRPr sz="1500" dirty="0">
                <a:latin typeface="Arial"/>
                <a:cs typeface="Arial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25649" y="3650851"/>
            <a:ext cx="7784813" cy="1172696"/>
            <a:chOff x="356382" y="615737"/>
            <a:chExt cx="8398915" cy="1335472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006A4ADC-432B-4823-867A-4683CC035D27}"/>
                </a:ext>
              </a:extLst>
            </p:cNvPr>
            <p:cNvGrpSpPr/>
            <p:nvPr/>
          </p:nvGrpSpPr>
          <p:grpSpPr>
            <a:xfrm>
              <a:off x="356382" y="615737"/>
              <a:ext cx="8398915" cy="1335472"/>
              <a:chOff x="376575" y="2402482"/>
              <a:chExt cx="4356002" cy="1512002"/>
            </a:xfrm>
          </p:grpSpPr>
          <p:sp>
            <p:nvSpPr>
              <p:cNvPr id="54" name="Rectangle 1">
                <a:extLst>
                  <a:ext uri="{FF2B5EF4-FFF2-40B4-BE49-F238E27FC236}">
                    <a16:creationId xmlns:a16="http://schemas.microsoft.com/office/drawing/2014/main" id="{175B65C1-126A-4340-916C-AB8E1865E88F}"/>
                  </a:ext>
                </a:extLst>
              </p:cNvPr>
              <p:cNvSpPr/>
              <p:nvPr/>
            </p:nvSpPr>
            <p:spPr>
              <a:xfrm>
                <a:off x="386536" y="2431158"/>
                <a:ext cx="4273029" cy="64680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</p:spPr>
            <p:txBody>
              <a:bodyPr numCol="1" rtlCol="0" anchor="ctr"/>
              <a:lstStyle>
                <a:defPPr>
                  <a:defRPr lang="ru-RU" altLang="ru-RU"/>
                </a:defPPr>
                <a:lvl1pPr algn="l" defTabSz="6905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344488" indent="112713" algn="l" defTabSz="6905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2pPr>
                <a:lvl3pPr marL="690563" indent="-3175" algn="l" defTabSz="6905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3pPr>
                <a:lvl4pPr marL="1035050" indent="-4763" algn="l" defTabSz="6905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4pPr>
                <a:lvl5pPr marL="1381125" indent="-6350" algn="l" defTabSz="6905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9pPr>
              </a:lstStyle>
              <a:p>
                <a:pPr algn="ctr" defTabSz="822878" eaLnBrk="1" hangingPunct="1">
                  <a:defRPr/>
                </a:pPr>
                <a:endParaRPr lang="en-US" sz="1400" kern="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endParaRPr>
              </a:p>
            </p:txBody>
          </p:sp>
          <p:grpSp>
            <p:nvGrpSpPr>
              <p:cNvPr id="55" name="Группа 54">
                <a:extLst>
                  <a:ext uri="{FF2B5EF4-FFF2-40B4-BE49-F238E27FC236}">
                    <a16:creationId xmlns:a16="http://schemas.microsoft.com/office/drawing/2014/main" id="{648890D9-7CCA-4868-B5E2-4B98839F2CC0}"/>
                  </a:ext>
                </a:extLst>
              </p:cNvPr>
              <p:cNvGrpSpPr/>
              <p:nvPr/>
            </p:nvGrpSpPr>
            <p:grpSpPr>
              <a:xfrm>
                <a:off x="376575" y="2402482"/>
                <a:ext cx="4356002" cy="1511999"/>
                <a:chOff x="249047" y="947797"/>
                <a:chExt cx="4214504" cy="1643003"/>
              </a:xfrm>
            </p:grpSpPr>
            <p:sp>
              <p:nvSpPr>
                <p:cNvPr id="62" name="Rectangle 286">
                  <a:extLst>
                    <a:ext uri="{FF2B5EF4-FFF2-40B4-BE49-F238E27FC236}">
                      <a16:creationId xmlns:a16="http://schemas.microsoft.com/office/drawing/2014/main" id="{984F800E-6924-402A-913B-3F1A350146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254449" y="953552"/>
                  <a:ext cx="375708" cy="1625777"/>
                </a:xfrm>
                <a:prstGeom prst="roundRect">
                  <a:avLst>
                    <a:gd name="adj" fmla="val 312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numCol="1" rtlCol="0" anchor="ctr">
                  <a:noAutofit/>
                </a:bodyPr>
                <a:lstStyle>
                  <a:defPPr>
                    <a:defRPr lang="ru-RU" altLang="ru-RU"/>
                  </a:defPPr>
                  <a:lvl1pPr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1pPr>
                  <a:lvl2pPr marL="344488" indent="112713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2pPr>
                  <a:lvl3pPr marL="690563" indent="-3175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3pPr>
                  <a:lvl4pPr marL="1035050" indent="-4763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4pPr>
                  <a:lvl5pPr marL="1381125" indent="-6350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+mn-cs"/>
                    </a:defRPr>
                  </a:lvl9pPr>
                </a:lstStyle>
                <a:p>
                  <a:pPr marL="308595" lvl="1" indent="0" defTabSz="617189" ea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Rectangle: Rounded Corners 30">
                  <a:extLst>
                    <a:ext uri="{FF2B5EF4-FFF2-40B4-BE49-F238E27FC236}">
                      <a16:creationId xmlns:a16="http://schemas.microsoft.com/office/drawing/2014/main" id="{556A2AC3-9F22-4889-BB3B-FABFCB77C09F}"/>
                    </a:ext>
                  </a:extLst>
                </p:cNvPr>
                <p:cNvSpPr/>
                <p:nvPr/>
              </p:nvSpPr>
              <p:spPr>
                <a:xfrm>
                  <a:off x="249047" y="947797"/>
                  <a:ext cx="4214504" cy="1643003"/>
                </a:xfrm>
                <a:prstGeom prst="roundRect">
                  <a:avLst>
                    <a:gd name="adj" fmla="val 5173"/>
                  </a:avLst>
                </a:pr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numCol="1" rtlCol="0" anchor="ctr"/>
                <a:lstStyle>
                  <a:defPPr>
                    <a:defRPr lang="ru-RU" altLang="ru-RU"/>
                  </a:defPPr>
                  <a:lvl1pPr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4488" indent="112713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90563" indent="-3175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35050" indent="-4763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81125" indent="-6350" algn="l" defTabSz="6905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17159" eaLnBrk="1" hangingPunct="1">
                    <a:defRPr/>
                  </a:pPr>
                  <a:endParaRPr lang="ru-RU" altLang="ru-RU" sz="14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Группа 55">
                <a:extLst>
                  <a:ext uri="{FF2B5EF4-FFF2-40B4-BE49-F238E27FC236}">
                    <a16:creationId xmlns:a16="http://schemas.microsoft.com/office/drawing/2014/main" id="{1964ACE3-910D-4FBA-A747-708E0B6C0B3A}"/>
                  </a:ext>
                </a:extLst>
              </p:cNvPr>
              <p:cNvGrpSpPr/>
              <p:nvPr/>
            </p:nvGrpSpPr>
            <p:grpSpPr>
              <a:xfrm>
                <a:off x="440315" y="2431157"/>
                <a:ext cx="279612" cy="1483327"/>
                <a:chOff x="460108" y="869792"/>
                <a:chExt cx="279612" cy="1483327"/>
              </a:xfrm>
            </p:grpSpPr>
            <p:cxnSp>
              <p:nvCxnSpPr>
                <p:cNvPr id="57" name="Straight Connector 165">
                  <a:extLst>
                    <a:ext uri="{FF2B5EF4-FFF2-40B4-BE49-F238E27FC236}">
                      <a16:creationId xmlns:a16="http://schemas.microsoft.com/office/drawing/2014/main" id="{FB837760-72D7-4C27-A85B-664BC20C8C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6113" y="869792"/>
                  <a:ext cx="3801" cy="1483327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Группа 57">
                  <a:extLst>
                    <a:ext uri="{FF2B5EF4-FFF2-40B4-BE49-F238E27FC236}">
                      <a16:creationId xmlns:a16="http://schemas.microsoft.com/office/drawing/2014/main" id="{DA7E5744-2F09-4B2E-A1CE-3356713DDD06}"/>
                    </a:ext>
                  </a:extLst>
                </p:cNvPr>
                <p:cNvGrpSpPr/>
                <p:nvPr/>
              </p:nvGrpSpPr>
              <p:grpSpPr>
                <a:xfrm>
                  <a:off x="460108" y="1325369"/>
                  <a:ext cx="279612" cy="504000"/>
                  <a:chOff x="5578079" y="3973325"/>
                  <a:chExt cx="437696" cy="782981"/>
                </a:xfrm>
              </p:grpSpPr>
              <p:sp>
                <p:nvSpPr>
                  <p:cNvPr id="59" name="Oval 74">
                    <a:extLst>
                      <a:ext uri="{FF2B5EF4-FFF2-40B4-BE49-F238E27FC236}">
                        <a16:creationId xmlns:a16="http://schemas.microsoft.com/office/drawing/2014/main" id="{63205E76-75D2-4B42-A799-E4F47B2BB7B0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5578079" y="3973325"/>
                    <a:ext cx="437696" cy="782981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rgbClr val="0070C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45367" tIns="22684" rIns="45367" bIns="2268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 altLang="ru-RU"/>
                    </a:defPPr>
                    <a:lvl1pPr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1pPr>
                    <a:lvl2pPr marL="344488" indent="11271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2pPr>
                    <a:lvl3pPr marL="690563" indent="-3175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3pPr>
                    <a:lvl4pPr marL="1035050" indent="-476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4pPr>
                    <a:lvl5pPr marL="1381125" indent="-6350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 defTabSz="617189" ea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altLang="en-GB" sz="1000" kern="0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0" name="Freeform: Shape 87">
                    <a:extLst>
                      <a:ext uri="{FF2B5EF4-FFF2-40B4-BE49-F238E27FC236}">
                        <a16:creationId xmlns:a16="http://schemas.microsoft.com/office/drawing/2014/main" id="{AF9C772D-1DDB-472D-B215-0ABFEA74F9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618702" y="3999572"/>
                    <a:ext cx="380504" cy="691118"/>
                  </a:xfrm>
                  <a:custGeom>
                    <a:avLst/>
                    <a:gdLst>
                      <a:gd name="connsiteX0" fmla="*/ 287650 w 575300"/>
                      <a:gd name="connsiteY0" fmla="*/ 0 h 576998"/>
                      <a:gd name="connsiteX1" fmla="*/ 575300 w 575300"/>
                      <a:gd name="connsiteY1" fmla="*/ 288499 h 576998"/>
                      <a:gd name="connsiteX2" fmla="*/ 287650 w 575300"/>
                      <a:gd name="connsiteY2" fmla="*/ 576998 h 576998"/>
                      <a:gd name="connsiteX3" fmla="*/ 0 w 575300"/>
                      <a:gd name="connsiteY3" fmla="*/ 288499 h 576998"/>
                      <a:gd name="connsiteX4" fmla="*/ 1014 w 575300"/>
                      <a:gd name="connsiteY4" fmla="*/ 278414 h 576998"/>
                      <a:gd name="connsiteX5" fmla="*/ 142092 w 575300"/>
                      <a:gd name="connsiteY5" fmla="*/ 412922 h 576998"/>
                      <a:gd name="connsiteX6" fmla="*/ 369697 w 575300"/>
                      <a:gd name="connsiteY6" fmla="*/ 174198 h 576998"/>
                      <a:gd name="connsiteX7" fmla="*/ 202133 w 575300"/>
                      <a:gd name="connsiteY7" fmla="*/ 14437 h 576998"/>
                      <a:gd name="connsiteX8" fmla="*/ 229678 w 575300"/>
                      <a:gd name="connsiteY8" fmla="*/ 5861 h 576998"/>
                      <a:gd name="connsiteX9" fmla="*/ 287650 w 575300"/>
                      <a:gd name="connsiteY9" fmla="*/ 0 h 576998"/>
                      <a:gd name="connsiteX0" fmla="*/ 287650 w 575300"/>
                      <a:gd name="connsiteY0" fmla="*/ 0 h 576998"/>
                      <a:gd name="connsiteX1" fmla="*/ 575300 w 575300"/>
                      <a:gd name="connsiteY1" fmla="*/ 288499 h 576998"/>
                      <a:gd name="connsiteX2" fmla="*/ 287650 w 575300"/>
                      <a:gd name="connsiteY2" fmla="*/ 576998 h 576998"/>
                      <a:gd name="connsiteX3" fmla="*/ 0 w 575300"/>
                      <a:gd name="connsiteY3" fmla="*/ 288499 h 576998"/>
                      <a:gd name="connsiteX4" fmla="*/ 1014 w 575300"/>
                      <a:gd name="connsiteY4" fmla="*/ 278414 h 576998"/>
                      <a:gd name="connsiteX5" fmla="*/ 142092 w 575300"/>
                      <a:gd name="connsiteY5" fmla="*/ 412922 h 576998"/>
                      <a:gd name="connsiteX6" fmla="*/ 202133 w 575300"/>
                      <a:gd name="connsiteY6" fmla="*/ 14437 h 576998"/>
                      <a:gd name="connsiteX7" fmla="*/ 229678 w 575300"/>
                      <a:gd name="connsiteY7" fmla="*/ 5861 h 576998"/>
                      <a:gd name="connsiteX8" fmla="*/ 287650 w 575300"/>
                      <a:gd name="connsiteY8" fmla="*/ 0 h 576998"/>
                      <a:gd name="connsiteX0" fmla="*/ 142092 w 575300"/>
                      <a:gd name="connsiteY0" fmla="*/ 412922 h 576998"/>
                      <a:gd name="connsiteX1" fmla="*/ 202133 w 575300"/>
                      <a:gd name="connsiteY1" fmla="*/ 14437 h 576998"/>
                      <a:gd name="connsiteX2" fmla="*/ 229678 w 575300"/>
                      <a:gd name="connsiteY2" fmla="*/ 5861 h 576998"/>
                      <a:gd name="connsiteX3" fmla="*/ 287650 w 575300"/>
                      <a:gd name="connsiteY3" fmla="*/ 0 h 576998"/>
                      <a:gd name="connsiteX4" fmla="*/ 575300 w 575300"/>
                      <a:gd name="connsiteY4" fmla="*/ 288499 h 576998"/>
                      <a:gd name="connsiteX5" fmla="*/ 287650 w 575300"/>
                      <a:gd name="connsiteY5" fmla="*/ 576998 h 576998"/>
                      <a:gd name="connsiteX6" fmla="*/ 0 w 575300"/>
                      <a:gd name="connsiteY6" fmla="*/ 288499 h 576998"/>
                      <a:gd name="connsiteX7" fmla="*/ 1014 w 575300"/>
                      <a:gd name="connsiteY7" fmla="*/ 278414 h 576998"/>
                      <a:gd name="connsiteX8" fmla="*/ 233532 w 575300"/>
                      <a:gd name="connsiteY8" fmla="*/ 504362 h 576998"/>
                      <a:gd name="connsiteX0" fmla="*/ 142092 w 575300"/>
                      <a:gd name="connsiteY0" fmla="*/ 412922 h 576998"/>
                      <a:gd name="connsiteX1" fmla="*/ 202133 w 575300"/>
                      <a:gd name="connsiteY1" fmla="*/ 14437 h 576998"/>
                      <a:gd name="connsiteX2" fmla="*/ 229678 w 575300"/>
                      <a:gd name="connsiteY2" fmla="*/ 5861 h 576998"/>
                      <a:gd name="connsiteX3" fmla="*/ 287650 w 575300"/>
                      <a:gd name="connsiteY3" fmla="*/ 0 h 576998"/>
                      <a:gd name="connsiteX4" fmla="*/ 575300 w 575300"/>
                      <a:gd name="connsiteY4" fmla="*/ 288499 h 576998"/>
                      <a:gd name="connsiteX5" fmla="*/ 287650 w 575300"/>
                      <a:gd name="connsiteY5" fmla="*/ 576998 h 576998"/>
                      <a:gd name="connsiteX6" fmla="*/ 0 w 575300"/>
                      <a:gd name="connsiteY6" fmla="*/ 288499 h 576998"/>
                      <a:gd name="connsiteX7" fmla="*/ 1014 w 575300"/>
                      <a:gd name="connsiteY7" fmla="*/ 278414 h 576998"/>
                      <a:gd name="connsiteX0" fmla="*/ 202133 w 575300"/>
                      <a:gd name="connsiteY0" fmla="*/ 14437 h 576998"/>
                      <a:gd name="connsiteX1" fmla="*/ 229678 w 575300"/>
                      <a:gd name="connsiteY1" fmla="*/ 5861 h 576998"/>
                      <a:gd name="connsiteX2" fmla="*/ 287650 w 575300"/>
                      <a:gd name="connsiteY2" fmla="*/ 0 h 576998"/>
                      <a:gd name="connsiteX3" fmla="*/ 575300 w 575300"/>
                      <a:gd name="connsiteY3" fmla="*/ 288499 h 576998"/>
                      <a:gd name="connsiteX4" fmla="*/ 287650 w 575300"/>
                      <a:gd name="connsiteY4" fmla="*/ 576998 h 576998"/>
                      <a:gd name="connsiteX5" fmla="*/ 0 w 575300"/>
                      <a:gd name="connsiteY5" fmla="*/ 288499 h 576998"/>
                      <a:gd name="connsiteX6" fmla="*/ 1014 w 575300"/>
                      <a:gd name="connsiteY6" fmla="*/ 278414 h 57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300" h="576998">
                        <a:moveTo>
                          <a:pt x="202133" y="14437"/>
                        </a:moveTo>
                        <a:lnTo>
                          <a:pt x="229678" y="5861"/>
                        </a:lnTo>
                        <a:cubicBezTo>
                          <a:pt x="248404" y="2018"/>
                          <a:pt x="267792" y="0"/>
                          <a:pt x="287650" y="0"/>
                        </a:cubicBezTo>
                        <a:cubicBezTo>
                          <a:pt x="446515" y="0"/>
                          <a:pt x="575300" y="129165"/>
                          <a:pt x="575300" y="288499"/>
                        </a:cubicBezTo>
                        <a:cubicBezTo>
                          <a:pt x="575300" y="447833"/>
                          <a:pt x="446515" y="576998"/>
                          <a:pt x="287650" y="576998"/>
                        </a:cubicBezTo>
                        <a:cubicBezTo>
                          <a:pt x="128785" y="576998"/>
                          <a:pt x="0" y="447833"/>
                          <a:pt x="0" y="288499"/>
                        </a:cubicBezTo>
                        <a:lnTo>
                          <a:pt x="1014" y="278414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txBody>
                  <a:bodyPr numCol="1" rtlCol="0" anchor="ctr">
                    <a:noAutofit/>
                  </a:bodyPr>
                  <a:lstStyle>
                    <a:defPPr>
                      <a:defRPr lang="ru-RU" altLang="ru-RU"/>
                    </a:defPPr>
                    <a:lvl1pPr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1pPr>
                    <a:lvl2pPr marL="344488" indent="11271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2pPr>
                    <a:lvl3pPr marL="690563" indent="-3175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3pPr>
                    <a:lvl4pPr marL="1035050" indent="-476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4pPr>
                    <a:lvl5pPr marL="1381125" indent="-6350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 defTabSz="617189" ea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altLang="en-GB" sz="1000" kern="0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1" name="Marvintrackercircle">
                    <a:extLst>
                      <a:ext uri="{FF2B5EF4-FFF2-40B4-BE49-F238E27FC236}">
                        <a16:creationId xmlns:a16="http://schemas.microsoft.com/office/drawing/2014/main" id="{BD820BD3-E445-43CD-AAF5-5720F0E145AE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5655727" y="4059685"/>
                    <a:ext cx="337642" cy="603998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txBody>
                  <a:bodyPr numCol="1" rtlCol="0" anchor="ctr">
                    <a:noAutofit/>
                  </a:bodyPr>
                  <a:lstStyle>
                    <a:defPPr>
                      <a:defRPr lang="ru-RU" altLang="ru-RU"/>
                    </a:defPPr>
                    <a:lvl1pPr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1pPr>
                    <a:lvl2pPr marL="344488" indent="11271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2pPr>
                    <a:lvl3pPr marL="690563" indent="-3175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3pPr>
                    <a:lvl4pPr marL="1035050" indent="-4763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4pPr>
                    <a:lvl5pPr marL="1381125" indent="-6350" algn="l" defTabSz="690563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algn="ctr" defTabSz="617189" ea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altLang="en-GB" sz="1000" kern="0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4B863A6E-6C89-4008-826C-6A03422B7614}"/>
                </a:ext>
              </a:extLst>
            </p:cNvPr>
            <p:cNvSpPr/>
            <p:nvPr/>
          </p:nvSpPr>
          <p:spPr>
            <a:xfrm>
              <a:off x="1357520" y="717484"/>
              <a:ext cx="7257000" cy="1062005"/>
            </a:xfrm>
            <a:prstGeom prst="rect">
              <a:avLst/>
            </a:prstGeom>
          </p:spPr>
          <p:txBody>
            <a:bodyPr wrap="square" numCol="1">
              <a:spAutoFit/>
            </a:bodyPr>
            <a:lstStyle>
              <a:defPPr>
                <a:defRPr lang="ru-RU" altLang="ru-RU"/>
              </a:defPPr>
              <a:lvl1pPr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344488" indent="112713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690563" indent="-3175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035050" indent="-4763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381125" indent="-6350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pPr marL="2143" algn="ctr" defTabSz="617159">
                <a:lnSpc>
                  <a:spcPct val="130000"/>
                </a:lnSpc>
                <a:spcAft>
                  <a:spcPts val="0"/>
                </a:spcAft>
                <a:defRPr/>
              </a:pPr>
              <a:r>
                <a:rPr lang="ru-RU" altLang="ru-RU" sz="140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позволяет качественно выявлять недостатки (нарушения) и при этом  методологическая предопределенность устанавливает рамки, границы которого должны соблюдаться.</a:t>
              </a:r>
              <a:endPara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object 30">
              <a:extLst>
                <a:ext uri="{FF2B5EF4-FFF2-40B4-BE49-F238E27FC236}">
                  <a16:creationId xmlns:a16="http://schemas.microsoft.com/office/drawing/2014/main" id="{8072DE40-5D10-4DD3-929F-A6AAE183BAF5}"/>
                </a:ext>
              </a:extLst>
            </p:cNvPr>
            <p:cNvSpPr txBox="1"/>
            <p:nvPr/>
          </p:nvSpPr>
          <p:spPr>
            <a:xfrm>
              <a:off x="699078" y="1143352"/>
              <a:ext cx="129159" cy="275358"/>
            </a:xfrm>
            <a:prstGeom prst="rect">
              <a:avLst/>
            </a:prstGeom>
          </p:spPr>
          <p:txBody>
            <a:bodyPr vert="horz" wrap="square" lIns="0" tIns="13144" rIns="0" bIns="0" numCol="1" rtlCol="0">
              <a:spAutoFit/>
            </a:bodyPr>
            <a:lstStyle>
              <a:defPPr>
                <a:defRPr lang="ru-RU" altLang="ru-RU"/>
              </a:defPPr>
              <a:lvl1pPr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344488" indent="112713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690563" indent="-3175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035050" indent="-4763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381125" indent="-6350" algn="l" defTabSz="6905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pPr marL="11429">
                <a:spcBef>
                  <a:spcPts val="103"/>
                </a:spcBef>
              </a:pPr>
              <a:r>
                <a:rPr lang="ru-RU" altLang="ru-RU" sz="1500" b="1" spc="5" dirty="0">
                  <a:latin typeface="Arial"/>
                  <a:cs typeface="Arial"/>
                </a:rPr>
                <a:t>3</a:t>
              </a:r>
              <a:endParaRPr sz="15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5666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085946" y="735547"/>
            <a:ext cx="3456384" cy="850556"/>
            <a:chOff x="819989" y="1546376"/>
            <a:chExt cx="2520279" cy="1915282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2679ABC2-2C80-4A22-9726-E5FF94B7F865}"/>
                </a:ext>
              </a:extLst>
            </p:cNvPr>
            <p:cNvSpPr/>
            <p:nvPr/>
          </p:nvSpPr>
          <p:spPr>
            <a:xfrm>
              <a:off x="1049040" y="1546376"/>
              <a:ext cx="2050666" cy="1915282"/>
            </a:xfrm>
            <a:prstGeom prst="rect">
              <a:avLst/>
            </a:prstGeom>
            <a:pattFill prst="dkUpDiag">
              <a:fgClr>
                <a:srgbClr val="D5F2F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 eaLnBrk="0" hangingPunct="0"/>
              <a:endParaRPr lang="x-none" altLang="x-none">
                <a:solidFill>
                  <a:prstClr val="white"/>
                </a:solidFill>
              </a:endParaRPr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D1B2F92E-289F-4D73-9120-725B378C185A}"/>
                </a:ext>
              </a:extLst>
            </p:cNvPr>
            <p:cNvSpPr/>
            <p:nvPr/>
          </p:nvSpPr>
          <p:spPr>
            <a:xfrm>
              <a:off x="819989" y="2365286"/>
              <a:ext cx="2520279" cy="970271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algn="ctr" eaLnBrk="0" hangingPunct="0"/>
              <a:r>
                <a:rPr lang="ru-RU" altLang="ru-RU" sz="1100" b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Без акта государственной приемочной комиссии о приемке в эксплуатацию</a:t>
              </a:r>
              <a:endParaRPr lang="ru-RU" altLang="ru-RU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9F38A20-77BF-4DCB-ACFA-851F8F2AB3A1}"/>
                </a:ext>
              </a:extLst>
            </p:cNvPr>
            <p:cNvSpPr txBox="1"/>
            <p:nvPr/>
          </p:nvSpPr>
          <p:spPr>
            <a:xfrm>
              <a:off x="1033631" y="1546376"/>
              <a:ext cx="393794" cy="589093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txBody>
            <a:bodyPr wrap="square" numCol="1" rtlCol="0">
              <a:spAutoFit/>
            </a:bodyPr>
            <a:lstStyle/>
            <a:p>
              <a:pPr algn="ctr" defTabSz="690529" eaLnBrk="0" hangingPunct="0"/>
              <a:r>
                <a:rPr lang="kk-KZ" altLang="kk-KZ" sz="1100" b="1" dirty="0">
                  <a:solidFill>
                    <a:srgbClr val="4A709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x-none" altLang="x-none" sz="1100" b="1" dirty="0">
                <a:solidFill>
                  <a:srgbClr val="4A7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23" name="Google Shape;2343;p89">
            <a:extLst>
              <a:ext uri="{FF2B5EF4-FFF2-40B4-BE49-F238E27FC236}">
                <a16:creationId xmlns:a16="http://schemas.microsoft.com/office/drawing/2014/main" id="{25D6BB72-10E9-4D4F-961A-9EDB5E0CB3B5}"/>
              </a:ext>
            </a:extLst>
          </p:cNvPr>
          <p:cNvGrpSpPr/>
          <p:nvPr/>
        </p:nvGrpSpPr>
        <p:grpSpPr>
          <a:xfrm>
            <a:off x="3781315" y="1919445"/>
            <a:ext cx="574663" cy="544294"/>
            <a:chOff x="5083925" y="2066350"/>
            <a:chExt cx="28825" cy="41550"/>
          </a:xfrm>
          <a:solidFill>
            <a:schemeClr val="accent6"/>
          </a:solidFill>
        </p:grpSpPr>
        <p:sp>
          <p:nvSpPr>
            <p:cNvPr id="224" name="Google Shape;2344;p89">
              <a:extLst>
                <a:ext uri="{FF2B5EF4-FFF2-40B4-BE49-F238E27FC236}">
                  <a16:creationId xmlns:a16="http://schemas.microsoft.com/office/drawing/2014/main" id="{61446E23-7D1E-4B68-8573-7C42E70DD186}"/>
                </a:ext>
              </a:extLst>
            </p:cNvPr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eaLnBrk="0" hangingPunct="0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Google Shape;2345;p89">
              <a:extLst>
                <a:ext uri="{FF2B5EF4-FFF2-40B4-BE49-F238E27FC236}">
                  <a16:creationId xmlns:a16="http://schemas.microsoft.com/office/drawing/2014/main" id="{5DC176CD-18B1-4AEC-B881-29FB14A7B05F}"/>
                </a:ext>
              </a:extLst>
            </p:cNvPr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eaLnBrk="0" hangingPunct="0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4085946" y="1759859"/>
            <a:ext cx="3456384" cy="852359"/>
            <a:chOff x="819989" y="1542316"/>
            <a:chExt cx="2520279" cy="1919342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2679ABC2-2C80-4A22-9726-E5FF94B7F865}"/>
                </a:ext>
              </a:extLst>
            </p:cNvPr>
            <p:cNvSpPr/>
            <p:nvPr/>
          </p:nvSpPr>
          <p:spPr>
            <a:xfrm>
              <a:off x="1049040" y="1546376"/>
              <a:ext cx="2050666" cy="1915282"/>
            </a:xfrm>
            <a:prstGeom prst="rect">
              <a:avLst/>
            </a:prstGeom>
            <a:pattFill prst="dkUpDiag">
              <a:fgClr>
                <a:srgbClr val="D5F2F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 eaLnBrk="0" hangingPunct="0"/>
              <a:endParaRPr lang="x-none" altLang="x-none">
                <a:solidFill>
                  <a:prstClr val="white"/>
                </a:solidFill>
              </a:endParaRPr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D1B2F92E-289F-4D73-9120-725B378C185A}"/>
                </a:ext>
              </a:extLst>
            </p:cNvPr>
            <p:cNvSpPr/>
            <p:nvPr/>
          </p:nvSpPr>
          <p:spPr>
            <a:xfrm>
              <a:off x="819989" y="2485915"/>
              <a:ext cx="2520279" cy="589093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algn="ctr" eaLnBrk="0" hangingPunct="0"/>
              <a:r>
                <a:rPr lang="ru-RU" altLang="ru-RU" sz="1100" b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Без проектно-сметной документации </a:t>
              </a:r>
              <a:endParaRPr lang="ru-RU" altLang="ru-RU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9F38A20-77BF-4DCB-ACFA-851F8F2AB3A1}"/>
                </a:ext>
              </a:extLst>
            </p:cNvPr>
            <p:cNvSpPr txBox="1"/>
            <p:nvPr/>
          </p:nvSpPr>
          <p:spPr>
            <a:xfrm>
              <a:off x="1055286" y="1542316"/>
              <a:ext cx="372139" cy="589093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txBody>
            <a:bodyPr wrap="square" numCol="1" rtlCol="0">
              <a:spAutoFit/>
            </a:bodyPr>
            <a:lstStyle/>
            <a:p>
              <a:pPr algn="ctr" defTabSz="690529" eaLnBrk="0" hangingPunct="0"/>
              <a:r>
                <a:rPr lang="kk-KZ" altLang="kk-KZ" sz="1100" b="1" dirty="0">
                  <a:solidFill>
                    <a:srgbClr val="4A709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x-none" altLang="x-none" sz="1100" b="1" dirty="0">
                <a:solidFill>
                  <a:srgbClr val="4A7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4085946" y="2768733"/>
            <a:ext cx="3456384" cy="869599"/>
            <a:chOff x="819989" y="1503496"/>
            <a:chExt cx="2520279" cy="1958162"/>
          </a:xfrm>
        </p:grpSpPr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2679ABC2-2C80-4A22-9726-E5FF94B7F865}"/>
                </a:ext>
              </a:extLst>
            </p:cNvPr>
            <p:cNvSpPr/>
            <p:nvPr/>
          </p:nvSpPr>
          <p:spPr>
            <a:xfrm>
              <a:off x="1049040" y="1546376"/>
              <a:ext cx="2050666" cy="1915282"/>
            </a:xfrm>
            <a:prstGeom prst="rect">
              <a:avLst/>
            </a:prstGeom>
            <a:pattFill prst="dkUpDiag">
              <a:fgClr>
                <a:srgbClr val="D5F2F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 eaLnBrk="0" hangingPunct="0"/>
              <a:endParaRPr lang="x-none" altLang="x-none">
                <a:solidFill>
                  <a:prstClr val="white"/>
                </a:solidFill>
              </a:endParaRPr>
            </a:p>
          </p:txBody>
        </p:sp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id="{D1B2F92E-289F-4D73-9120-725B378C185A}"/>
                </a:ext>
              </a:extLst>
            </p:cNvPr>
            <p:cNvSpPr/>
            <p:nvPr/>
          </p:nvSpPr>
          <p:spPr>
            <a:xfrm>
              <a:off x="819989" y="2276041"/>
              <a:ext cx="2520279" cy="970271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algn="ctr" eaLnBrk="0" hangingPunct="0"/>
              <a:r>
                <a:rPr lang="ru-RU" altLang="ru-RU" sz="1100" b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Без проведения процедур </a:t>
              </a:r>
            </a:p>
            <a:p>
              <a:pPr algn="ctr" eaLnBrk="0" hangingPunct="0"/>
              <a:r>
                <a:rPr lang="ru-RU" altLang="ru-RU" sz="1100" b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государственных закупок </a:t>
              </a:r>
              <a:endParaRPr lang="ru-RU" altLang="ru-RU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9F38A20-77BF-4DCB-ACFA-851F8F2AB3A1}"/>
                </a:ext>
              </a:extLst>
            </p:cNvPr>
            <p:cNvSpPr txBox="1"/>
            <p:nvPr/>
          </p:nvSpPr>
          <p:spPr>
            <a:xfrm>
              <a:off x="1055286" y="1503496"/>
              <a:ext cx="372139" cy="589093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txBody>
            <a:bodyPr wrap="square" numCol="1" rtlCol="0">
              <a:spAutoFit/>
            </a:bodyPr>
            <a:lstStyle/>
            <a:p>
              <a:pPr algn="ctr" defTabSz="690529" eaLnBrk="0" hangingPunct="0"/>
              <a:r>
                <a:rPr lang="kk-KZ" altLang="kk-KZ" sz="1100" b="1" dirty="0">
                  <a:solidFill>
                    <a:srgbClr val="4A709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x-none" altLang="x-none" sz="1100" b="1" dirty="0">
                <a:solidFill>
                  <a:srgbClr val="4A7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4085946" y="3813889"/>
            <a:ext cx="3456384" cy="850556"/>
            <a:chOff x="819989" y="1546376"/>
            <a:chExt cx="2520279" cy="1915282"/>
          </a:xfrm>
        </p:grpSpPr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2679ABC2-2C80-4A22-9726-E5FF94B7F865}"/>
                </a:ext>
              </a:extLst>
            </p:cNvPr>
            <p:cNvSpPr/>
            <p:nvPr/>
          </p:nvSpPr>
          <p:spPr>
            <a:xfrm>
              <a:off x="1049040" y="1546376"/>
              <a:ext cx="2050666" cy="1915282"/>
            </a:xfrm>
            <a:prstGeom prst="rect">
              <a:avLst/>
            </a:prstGeom>
            <a:pattFill prst="dkUpDiag">
              <a:fgClr>
                <a:srgbClr val="D5F2F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 eaLnBrk="0" hangingPunct="0"/>
              <a:endParaRPr lang="x-none" altLang="x-none">
                <a:solidFill>
                  <a:prstClr val="white"/>
                </a:solidFill>
              </a:endParaRPr>
            </a:p>
          </p:txBody>
        </p:sp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D1B2F92E-289F-4D73-9120-725B378C185A}"/>
                </a:ext>
              </a:extLst>
            </p:cNvPr>
            <p:cNvSpPr/>
            <p:nvPr/>
          </p:nvSpPr>
          <p:spPr>
            <a:xfrm>
              <a:off x="819989" y="2161135"/>
              <a:ext cx="2520279" cy="970271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algn="ctr" eaLnBrk="0" hangingPunct="0"/>
              <a:r>
                <a:rPr lang="ru-RU" altLang="ru-RU" sz="1100" b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Без актов выполненных работ </a:t>
              </a:r>
            </a:p>
            <a:p>
              <a:pPr algn="ctr" eaLnBrk="0" hangingPunct="0"/>
              <a:r>
                <a:rPr lang="ru-RU" altLang="ru-RU" sz="1100" b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при оплате за СМР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09F38A20-77BF-4DCB-ACFA-851F8F2AB3A1}"/>
                </a:ext>
              </a:extLst>
            </p:cNvPr>
            <p:cNvSpPr txBox="1"/>
            <p:nvPr/>
          </p:nvSpPr>
          <p:spPr>
            <a:xfrm>
              <a:off x="1055286" y="1546376"/>
              <a:ext cx="372139" cy="589093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txBody>
            <a:bodyPr wrap="square" numCol="1" rtlCol="0">
              <a:spAutoFit/>
            </a:bodyPr>
            <a:lstStyle/>
            <a:p>
              <a:pPr algn="ctr" defTabSz="690529" eaLnBrk="0" hangingPunct="0"/>
              <a:r>
                <a:rPr lang="kk-KZ" altLang="kk-KZ" sz="1100" b="1" dirty="0">
                  <a:solidFill>
                    <a:srgbClr val="4A709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x-none" altLang="x-none" sz="1100" b="1" dirty="0">
                <a:solidFill>
                  <a:srgbClr val="4A7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4" name="Google Shape;2343;p89">
            <a:extLst>
              <a:ext uri="{FF2B5EF4-FFF2-40B4-BE49-F238E27FC236}">
                <a16:creationId xmlns:a16="http://schemas.microsoft.com/office/drawing/2014/main" id="{25D6BB72-10E9-4D4F-961A-9EDB5E0CB3B5}"/>
              </a:ext>
            </a:extLst>
          </p:cNvPr>
          <p:cNvGrpSpPr/>
          <p:nvPr/>
        </p:nvGrpSpPr>
        <p:grpSpPr>
          <a:xfrm>
            <a:off x="3761911" y="4025679"/>
            <a:ext cx="574663" cy="544294"/>
            <a:chOff x="5083925" y="2066350"/>
            <a:chExt cx="28825" cy="41550"/>
          </a:xfrm>
          <a:solidFill>
            <a:schemeClr val="accent6"/>
          </a:solidFill>
        </p:grpSpPr>
        <p:sp>
          <p:nvSpPr>
            <p:cNvPr id="105" name="Google Shape;2344;p89">
              <a:extLst>
                <a:ext uri="{FF2B5EF4-FFF2-40B4-BE49-F238E27FC236}">
                  <a16:creationId xmlns:a16="http://schemas.microsoft.com/office/drawing/2014/main" id="{61446E23-7D1E-4B68-8573-7C42E70DD186}"/>
                </a:ext>
              </a:extLst>
            </p:cNvPr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eaLnBrk="0" hangingPunct="0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Google Shape;2345;p89">
              <a:extLst>
                <a:ext uri="{FF2B5EF4-FFF2-40B4-BE49-F238E27FC236}">
                  <a16:creationId xmlns:a16="http://schemas.microsoft.com/office/drawing/2014/main" id="{5DC176CD-18B1-4AEC-B881-29FB14A7B05F}"/>
                </a:ext>
              </a:extLst>
            </p:cNvPr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eaLnBrk="0" hangingPunct="0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Google Shape;2343;p89">
            <a:extLst>
              <a:ext uri="{FF2B5EF4-FFF2-40B4-BE49-F238E27FC236}">
                <a16:creationId xmlns:a16="http://schemas.microsoft.com/office/drawing/2014/main" id="{25D6BB72-10E9-4D4F-961A-9EDB5E0CB3B5}"/>
              </a:ext>
            </a:extLst>
          </p:cNvPr>
          <p:cNvGrpSpPr/>
          <p:nvPr/>
        </p:nvGrpSpPr>
        <p:grpSpPr>
          <a:xfrm>
            <a:off x="3761911" y="951570"/>
            <a:ext cx="574663" cy="544294"/>
            <a:chOff x="5083925" y="2066350"/>
            <a:chExt cx="28825" cy="41550"/>
          </a:xfrm>
          <a:solidFill>
            <a:schemeClr val="accent6"/>
          </a:solidFill>
        </p:grpSpPr>
        <p:sp>
          <p:nvSpPr>
            <p:cNvPr id="110" name="Google Shape;2344;p89">
              <a:extLst>
                <a:ext uri="{FF2B5EF4-FFF2-40B4-BE49-F238E27FC236}">
                  <a16:creationId xmlns:a16="http://schemas.microsoft.com/office/drawing/2014/main" id="{61446E23-7D1E-4B68-8573-7C42E70DD186}"/>
                </a:ext>
              </a:extLst>
            </p:cNvPr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eaLnBrk="0" hangingPunct="0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Google Shape;2345;p89">
              <a:extLst>
                <a:ext uri="{FF2B5EF4-FFF2-40B4-BE49-F238E27FC236}">
                  <a16:creationId xmlns:a16="http://schemas.microsoft.com/office/drawing/2014/main" id="{5DC176CD-18B1-4AEC-B881-29FB14A7B05F}"/>
                </a:ext>
              </a:extLst>
            </p:cNvPr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eaLnBrk="0" hangingPunct="0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5" name="Группа 244"/>
          <p:cNvGrpSpPr/>
          <p:nvPr/>
        </p:nvGrpSpPr>
        <p:grpSpPr>
          <a:xfrm>
            <a:off x="-19187" y="1761662"/>
            <a:ext cx="2101505" cy="1739065"/>
            <a:chOff x="318873" y="3799283"/>
            <a:chExt cx="2437245" cy="1781256"/>
          </a:xfrm>
        </p:grpSpPr>
        <p:sp>
          <p:nvSpPr>
            <p:cNvPr id="127" name="Прямоугольник: скругленные углы 28">
              <a:extLst>
                <a:ext uri="{FF2B5EF4-FFF2-40B4-BE49-F238E27FC236}">
                  <a16:creationId xmlns:a16="http://schemas.microsoft.com/office/drawing/2014/main" id="{FD3748CC-4CA3-454B-8181-CE89AA4A6CFF}"/>
                </a:ext>
              </a:extLst>
            </p:cNvPr>
            <p:cNvSpPr/>
            <p:nvPr/>
          </p:nvSpPr>
          <p:spPr>
            <a:xfrm>
              <a:off x="424565" y="3814723"/>
              <a:ext cx="2279576" cy="176581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>
              <a:defPPr>
                <a:defRPr lang="ru-RU" alt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altLang="ru-RU">
                <a:solidFill>
                  <a:prstClr val="white"/>
                </a:solidFill>
              </a:endParaRPr>
            </a:p>
          </p:txBody>
        </p:sp>
        <p:sp>
          <p:nvSpPr>
            <p:cNvPr id="115" name="Прямоугольник 114">
              <a:extLst>
                <a:ext uri="{FF2B5EF4-FFF2-40B4-BE49-F238E27FC236}">
                  <a16:creationId xmlns:a16="http://schemas.microsoft.com/office/drawing/2014/main" id="{386003BC-E38D-4DD6-8D85-075D53079C0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318873" y="3799283"/>
              <a:ext cx="2437245" cy="153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3944" tIns="91970" rIns="183944" bIns="91970" numCol="1">
              <a:spAutoFit/>
            </a:bodyPr>
            <a:lstStyle>
              <a:defPPr>
                <a:defRPr lang="ru-RU" alt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altLang="ko-KR" b="1" dirty="0">
                  <a:solidFill>
                    <a:srgbClr val="0065BD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Предотвращены</a:t>
              </a:r>
            </a:p>
            <a:p>
              <a:pPr algn="ctr"/>
              <a:r>
                <a:rPr lang="ru-RU" altLang="ko-KR" b="1" dirty="0">
                  <a:solidFill>
                    <a:srgbClr val="0065BD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финансовые </a:t>
              </a:r>
            </a:p>
            <a:p>
              <a:pPr algn="ctr"/>
              <a:r>
                <a:rPr lang="ru-RU" altLang="ko-KR" b="1" dirty="0">
                  <a:solidFill>
                    <a:srgbClr val="0065BD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нарушения </a:t>
              </a:r>
            </a:p>
            <a:p>
              <a:pPr algn="ctr"/>
              <a:r>
                <a:rPr lang="ru-RU" altLang="ko-KR" sz="9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(за 2022 год на сумму </a:t>
              </a:r>
            </a:p>
            <a:p>
              <a:pPr algn="ctr"/>
              <a:r>
                <a:rPr lang="ru-RU" altLang="ko-KR" sz="11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-1,2 трлн. тенге</a:t>
              </a:r>
            </a:p>
            <a:p>
              <a:pPr algn="ctr"/>
              <a:r>
                <a:rPr lang="ru-RU" altLang="ko-KR" sz="11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2,7 млрд.$</a:t>
              </a:r>
              <a:r>
                <a:rPr lang="ru-RU" altLang="ko-KR" sz="9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) </a:t>
              </a:r>
              <a:endParaRPr lang="ru-RU" altLang="ko-KR" sz="1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0" name="Google Shape;2343;p89">
            <a:extLst>
              <a:ext uri="{FF2B5EF4-FFF2-40B4-BE49-F238E27FC236}">
                <a16:creationId xmlns:a16="http://schemas.microsoft.com/office/drawing/2014/main" id="{25D6BB72-10E9-4D4F-961A-9EDB5E0CB3B5}"/>
              </a:ext>
            </a:extLst>
          </p:cNvPr>
          <p:cNvGrpSpPr/>
          <p:nvPr/>
        </p:nvGrpSpPr>
        <p:grpSpPr>
          <a:xfrm>
            <a:off x="3761911" y="2999565"/>
            <a:ext cx="574663" cy="544294"/>
            <a:chOff x="5083925" y="2066350"/>
            <a:chExt cx="28825" cy="41550"/>
          </a:xfrm>
          <a:solidFill>
            <a:schemeClr val="accent6"/>
          </a:solidFill>
        </p:grpSpPr>
        <p:sp>
          <p:nvSpPr>
            <p:cNvPr id="102" name="Google Shape;2344;p89">
              <a:extLst>
                <a:ext uri="{FF2B5EF4-FFF2-40B4-BE49-F238E27FC236}">
                  <a16:creationId xmlns:a16="http://schemas.microsoft.com/office/drawing/2014/main" id="{61446E23-7D1E-4B68-8573-7C42E70DD186}"/>
                </a:ext>
              </a:extLst>
            </p:cNvPr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eaLnBrk="0" hangingPunct="0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Google Shape;2345;p89">
              <a:extLst>
                <a:ext uri="{FF2B5EF4-FFF2-40B4-BE49-F238E27FC236}">
                  <a16:creationId xmlns:a16="http://schemas.microsoft.com/office/drawing/2014/main" id="{5DC176CD-18B1-4AEC-B881-29FB14A7B05F}"/>
                </a:ext>
              </a:extLst>
            </p:cNvPr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eaLnBrk="0" hangingPunct="0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3" name="Elbow Connector 51">
            <a:extLst>
              <a:ext uri="{FF2B5EF4-FFF2-40B4-BE49-F238E27FC236}">
                <a16:creationId xmlns:a16="http://schemas.microsoft.com/office/drawing/2014/main" id="{BF8ECB79-3CD8-4389-A8ED-80945961E08A}"/>
              </a:ext>
            </a:extLst>
          </p:cNvPr>
          <p:cNvCxnSpPr>
            <a:cxnSpLocks/>
          </p:cNvCxnSpPr>
          <p:nvPr/>
        </p:nvCxnSpPr>
        <p:spPr>
          <a:xfrm>
            <a:off x="2033719" y="2787774"/>
            <a:ext cx="1852229" cy="1512168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951820" y="3271711"/>
            <a:ext cx="810090" cy="211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4" name="Elbow Connector 31">
            <a:extLst>
              <a:ext uri="{FF2B5EF4-FFF2-40B4-BE49-F238E27FC236}">
                <a16:creationId xmlns:a16="http://schemas.microsoft.com/office/drawing/2014/main" id="{9D5554DE-608C-49FD-989A-5855422AEFE2}"/>
              </a:ext>
            </a:extLst>
          </p:cNvPr>
          <p:cNvCxnSpPr>
            <a:cxnSpLocks/>
          </p:cNvCxnSpPr>
          <p:nvPr/>
        </p:nvCxnSpPr>
        <p:spPr>
          <a:xfrm flipV="1">
            <a:off x="2033720" y="1221600"/>
            <a:ext cx="1768961" cy="1244256"/>
          </a:xfrm>
          <a:prstGeom prst="bentConnector3">
            <a:avLst>
              <a:gd name="adj1" fmla="val 52423"/>
            </a:avLst>
          </a:prstGeom>
          <a:ln w="22225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V="1">
            <a:off x="2951820" y="2193708"/>
            <a:ext cx="810090" cy="211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8" name="Google Shape;2368;p89">
            <a:extLst>
              <a:ext uri="{FF2B5EF4-FFF2-40B4-BE49-F238E27FC236}">
                <a16:creationId xmlns:a16="http://schemas.microsoft.com/office/drawing/2014/main" id="{8CE196D7-03F6-45FB-8C5A-9AF1041051AE}"/>
              </a:ext>
            </a:extLst>
          </p:cNvPr>
          <p:cNvSpPr/>
          <p:nvPr/>
        </p:nvSpPr>
        <p:spPr>
          <a:xfrm>
            <a:off x="7237587" y="1147739"/>
            <a:ext cx="304744" cy="168165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7" tIns="68567" rIns="68567" bIns="68567" numCol="1" anchor="ctr" anchorCtr="0">
            <a:no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Google Shape;2368;p89">
            <a:extLst>
              <a:ext uri="{FF2B5EF4-FFF2-40B4-BE49-F238E27FC236}">
                <a16:creationId xmlns:a16="http://schemas.microsoft.com/office/drawing/2014/main" id="{8CE196D7-03F6-45FB-8C5A-9AF1041051AE}"/>
              </a:ext>
            </a:extLst>
          </p:cNvPr>
          <p:cNvSpPr/>
          <p:nvPr/>
        </p:nvSpPr>
        <p:spPr>
          <a:xfrm>
            <a:off x="7237587" y="2110685"/>
            <a:ext cx="304744" cy="168165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7" tIns="68567" rIns="68567" bIns="68567" numCol="1" anchor="ctr" anchorCtr="0">
            <a:no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Google Shape;2368;p89">
            <a:extLst>
              <a:ext uri="{FF2B5EF4-FFF2-40B4-BE49-F238E27FC236}">
                <a16:creationId xmlns:a16="http://schemas.microsoft.com/office/drawing/2014/main" id="{8CE196D7-03F6-45FB-8C5A-9AF1041051AE}"/>
              </a:ext>
            </a:extLst>
          </p:cNvPr>
          <p:cNvSpPr/>
          <p:nvPr/>
        </p:nvSpPr>
        <p:spPr>
          <a:xfrm>
            <a:off x="7234229" y="3103547"/>
            <a:ext cx="304744" cy="168165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7" tIns="68567" rIns="68567" bIns="68567" numCol="1" anchor="ctr" anchorCtr="0">
            <a:no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Google Shape;2368;p89">
            <a:extLst>
              <a:ext uri="{FF2B5EF4-FFF2-40B4-BE49-F238E27FC236}">
                <a16:creationId xmlns:a16="http://schemas.microsoft.com/office/drawing/2014/main" id="{8CE196D7-03F6-45FB-8C5A-9AF1041051AE}"/>
              </a:ext>
            </a:extLst>
          </p:cNvPr>
          <p:cNvSpPr/>
          <p:nvPr/>
        </p:nvSpPr>
        <p:spPr>
          <a:xfrm>
            <a:off x="7225055" y="4199021"/>
            <a:ext cx="304744" cy="168165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7" tIns="68567" rIns="68567" bIns="68567" numCol="1" anchor="ctr" anchorCtr="0">
            <a:no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id="{1E591AA1-3B48-4D65-AFDF-5AE284EFC59F}"/>
              </a:ext>
            </a:extLst>
          </p:cNvPr>
          <p:cNvSpPr/>
          <p:nvPr/>
        </p:nvSpPr>
        <p:spPr>
          <a:xfrm>
            <a:off x="7542329" y="1113589"/>
            <a:ext cx="1513383" cy="407802"/>
          </a:xfrm>
          <a:prstGeom prst="rect">
            <a:avLst/>
          </a:prstGeom>
        </p:spPr>
        <p:txBody>
          <a:bodyPr wrap="square" lIns="68579" tIns="34289" rIns="68579" bIns="34289" numCol="1">
            <a:spAutoFit/>
          </a:bodyPr>
          <a:lstStyle/>
          <a:p>
            <a:pPr algn="ctr" eaLnBrk="0" hangingPunct="0"/>
            <a:r>
              <a:rPr lang="ru-RU" altLang="ru-RU" sz="11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610 млрд. тенге</a:t>
            </a:r>
          </a:p>
          <a:p>
            <a:pPr algn="ctr" eaLnBrk="0" hangingPunct="0"/>
            <a:r>
              <a:rPr lang="ru-RU" altLang="ru-RU" sz="11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(1,4 млрд. $)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1E591AA1-3B48-4D65-AFDF-5AE284EFC59F}"/>
              </a:ext>
            </a:extLst>
          </p:cNvPr>
          <p:cNvSpPr/>
          <p:nvPr/>
        </p:nvSpPr>
        <p:spPr>
          <a:xfrm>
            <a:off x="7559280" y="3072213"/>
            <a:ext cx="1496432" cy="577079"/>
          </a:xfrm>
          <a:prstGeom prst="rect">
            <a:avLst/>
          </a:prstGeom>
        </p:spPr>
        <p:txBody>
          <a:bodyPr wrap="square" lIns="68579" tIns="34289" rIns="68579" bIns="34289" numCol="1">
            <a:spAutoFit/>
          </a:bodyPr>
          <a:lstStyle/>
          <a:p>
            <a:pPr algn="ctr" eaLnBrk="0" hangingPunct="0"/>
            <a:r>
              <a:rPr lang="ru-RU" altLang="ru-RU" sz="11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97 млрд. тенге (0,2 млрд. $)</a:t>
            </a:r>
          </a:p>
          <a:p>
            <a:pPr algn="ctr" eaLnBrk="0" hangingPunct="0"/>
            <a:endParaRPr lang="ru-RU" altLang="ru-RU" sz="11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id="{1E591AA1-3B48-4D65-AFDF-5AE284EFC59F}"/>
              </a:ext>
            </a:extLst>
          </p:cNvPr>
          <p:cNvSpPr/>
          <p:nvPr/>
        </p:nvSpPr>
        <p:spPr>
          <a:xfrm>
            <a:off x="7562336" y="4151517"/>
            <a:ext cx="1493375" cy="577079"/>
          </a:xfrm>
          <a:prstGeom prst="rect">
            <a:avLst/>
          </a:prstGeom>
        </p:spPr>
        <p:txBody>
          <a:bodyPr wrap="square" lIns="68579" tIns="34289" rIns="68579" bIns="34289" numCol="1">
            <a:spAutoFit/>
          </a:bodyPr>
          <a:lstStyle/>
          <a:p>
            <a:pPr algn="ctr" eaLnBrk="0" hangingPunct="0"/>
            <a:r>
              <a:rPr lang="ru-RU" altLang="ru-RU" sz="11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103 млрд. тенге (0,2 млрд. $)</a:t>
            </a:r>
          </a:p>
          <a:p>
            <a:pPr algn="ctr" eaLnBrk="0" hangingPunct="0"/>
            <a:endParaRPr lang="ru-RU" altLang="ru-RU" sz="11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E591AA1-3B48-4D65-AFDF-5AE284EFC59F}"/>
              </a:ext>
            </a:extLst>
          </p:cNvPr>
          <p:cNvSpPr/>
          <p:nvPr/>
        </p:nvSpPr>
        <p:spPr>
          <a:xfrm>
            <a:off x="7571561" y="2110686"/>
            <a:ext cx="1408477" cy="577079"/>
          </a:xfrm>
          <a:prstGeom prst="rect">
            <a:avLst/>
          </a:prstGeom>
        </p:spPr>
        <p:txBody>
          <a:bodyPr wrap="square" lIns="68579" tIns="34289" rIns="68579" bIns="34289" numCol="1">
            <a:spAutoFit/>
          </a:bodyPr>
          <a:lstStyle/>
          <a:p>
            <a:pPr algn="ctr" eaLnBrk="0" hangingPunct="0"/>
            <a:r>
              <a:rPr lang="ru-RU" altLang="ru-RU" sz="11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390 млрд. тенге (0,9 млрд. $)</a:t>
            </a:r>
          </a:p>
          <a:p>
            <a:pPr algn="ctr" eaLnBrk="0" hangingPunct="0"/>
            <a:endParaRPr lang="ru-RU" altLang="ru-RU" sz="11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480932" y="212037"/>
            <a:ext cx="2322431" cy="338554"/>
          </a:xfrm>
          <a:prstGeom prst="rect">
            <a:avLst/>
          </a:prstGeom>
        </p:spPr>
        <p:txBody>
          <a:bodyPr wrap="none" lIns="91436" tIns="45718" rIns="91436" bIns="45718" numCol="1">
            <a:spAutoFit/>
          </a:bodyPr>
          <a:lstStyle/>
          <a:p>
            <a:pPr algn="just"/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Превентивный контроль</a:t>
            </a:r>
            <a:endParaRPr lang="en-US" sz="1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3" y="2"/>
            <a:ext cx="58329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7CC90CD-A81C-4816-AB8D-6D33B61859FE}"/>
              </a:ext>
            </a:extLst>
          </p:cNvPr>
          <p:cNvSpPr txBox="1"/>
          <p:nvPr/>
        </p:nvSpPr>
        <p:spPr>
          <a:xfrm>
            <a:off x="8665575" y="4794369"/>
            <a:ext cx="478427" cy="196205"/>
          </a:xfrm>
          <a:prstGeom prst="rect">
            <a:avLst/>
          </a:prstGeom>
          <a:noFill/>
        </p:spPr>
        <p:txBody>
          <a:bodyPr wrap="square" lIns="68576" tIns="34289" rIns="68576" bIns="34289" numCol="1" rtlCol="0">
            <a:spAutoFit/>
          </a:bodyPr>
          <a:lstStyle/>
          <a:p>
            <a:pPr algn="ctr" defTabSz="690495" eaLnBrk="0" hangingPunct="0"/>
            <a:r>
              <a:rPr lang="ru-RU" alt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x-none" altLang="x-none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42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3" y="2"/>
            <a:ext cx="58329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80932" y="212037"/>
            <a:ext cx="2322431" cy="338554"/>
          </a:xfrm>
          <a:prstGeom prst="rect">
            <a:avLst/>
          </a:prstGeom>
        </p:spPr>
        <p:txBody>
          <a:bodyPr wrap="none" lIns="91436" tIns="45718" rIns="91436" bIns="45718" numCol="1">
            <a:spAutoFit/>
          </a:bodyPr>
          <a:lstStyle/>
          <a:p>
            <a:pPr algn="just"/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Превентивный контроль</a:t>
            </a:r>
            <a:endParaRPr lang="en-US" sz="1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419796"/>
              </p:ext>
            </p:extLst>
          </p:nvPr>
        </p:nvGraphicFramePr>
        <p:xfrm>
          <a:off x="171935" y="1062318"/>
          <a:ext cx="3808394" cy="3937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87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6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alt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63" marR="45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возврата</a:t>
                      </a:r>
                      <a:endParaRPr lang="ru-RU" alt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63" marR="45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Предотвращенные риски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63" marR="45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(млн. тенге)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63" marR="4576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Недостаток средств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Расходование бюджетных средств сверх плана финансирования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4117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142 343,94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63" marR="4576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Приостановление расходов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 сроков внесения изменений в планы финансирования.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kk-KZ" altLang="kk-KZ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Срыв исполнения исполнительных документов</a:t>
                      </a:r>
                      <a:endParaRPr lang="ru-RU" alt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801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6 544,8</a:t>
                      </a:r>
                      <a:endParaRPr lang="ru-RU" alt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63" marR="4576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Отсутствует документ основание и подтверждающий документ служащий основанием выделения денег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Неправомерное использование бюджетных средств, нарушение  законодательства РК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2 862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83 524,  15</a:t>
                      </a:r>
                      <a:endParaRPr lang="ru-RU" alt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63" marR="4576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9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Оформление заявки и договора, нарушение порядка предоставления заявки по погашению кредиторской задолженности, нарушение размеров аванса 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бюджетной дисциплины, пресечение образования дебиторской задолженности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8 822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670 468,54</a:t>
                      </a:r>
                      <a:endParaRPr lang="ru-RU" alt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63" marR="4576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соответствие КБК расходов ЕБК РК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Нецелевое использование бюджетных средств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1 444</a:t>
                      </a: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42 267, 45</a:t>
                      </a:r>
                    </a:p>
                  </a:txBody>
                  <a:tcPr marL="45763" marR="4576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3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Договора (д/с) представлен  без интеграции с АИИС ЭГЗ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применения условии Казначейского сопровождения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Закона о госзакупках 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45763" marR="457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15 034,  75</a:t>
                      </a:r>
                    </a:p>
                  </a:txBody>
                  <a:tcPr marL="45763" marR="4576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448407"/>
              </p:ext>
            </p:extLst>
          </p:nvPr>
        </p:nvGraphicFramePr>
        <p:xfrm>
          <a:off x="4191001" y="1065237"/>
          <a:ext cx="4778186" cy="3996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7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alt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возврата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Пресечение рисков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(млн. тенге)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Недостаток средств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Расходование бюджетных средств сверх плана финансирования</a:t>
                      </a:r>
                      <a:endParaRPr lang="ru-RU" alt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15 560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1 237 069,4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Недостаток средств на КСН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 кассового разрыва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1 987,7</a:t>
                      </a:r>
                      <a:endParaRPr lang="ru-RU" alt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altLang="kk-KZ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alt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Несоответствие счета к оплате по содержанию требованиям бюджетного законодательства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altLang="kk-KZ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 бюджетной дисциплины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1 064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68 795,7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altLang="kk-KZ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Приостановление расходов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alt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 сроков внесения изменений в планы финансирования.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kk-KZ" altLang="kk-KZ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Срыв исполнения исполнительных документов</a:t>
                      </a:r>
                      <a:endParaRPr lang="ru-RU" alt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5 514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7660" algn="l"/>
                        </a:tabLs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9 749,8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altLang="kk-KZ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Несоответствие данных подтверждающего документа с данными счета к оплате</a:t>
                      </a:r>
                      <a:endParaRPr lang="ru-RU" alt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Неправомерное использование бюджетных средств 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21 994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183 509,4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altLang="kk-KZ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alt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соответствие КБК расходов ЕБК РК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Нецелевое использование бюджетных средств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20 859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44 573,1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altLang="kk-KZ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требовании по авансированию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altLang="kk-KZ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 дебиторской задолженности, необоснованного использования бюджетных средств, коррупционный риск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6 730,2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9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altLang="kk-KZ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Непредставление подписанного акта приемки объекта в эксплуатацию и  подтверждающих документов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Неправомерное использование  бюджетных средств, нарушение норм  законодательства в сфере строительства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Срыв сроков строительства и  неэффективное использование бюджетных средств </a:t>
                      </a:r>
                      <a:endParaRPr lang="ru-RU" alt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1 080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8 320,0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5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altLang="kk-KZ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платежей без регистрации обязательств по спецификам и по расходам требующих обязательную  регистрацию в органах казначейства 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соблюдения норм законодательства по государственным закупкам,  </a:t>
                      </a:r>
                      <a:endParaRPr lang="ru-RU" alt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2 602</a:t>
                      </a:r>
                      <a:endParaRPr lang="ru-RU" altLang="ru-RU" sz="7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23 826,2</a:t>
                      </a:r>
                      <a:endParaRPr lang="ru-RU" altLang="ru-RU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18" marR="3571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H="1">
            <a:off x="4102100" y="550593"/>
            <a:ext cx="19050" cy="459290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679ABC2-2C80-4A22-9726-E5FF94B7F865}"/>
              </a:ext>
            </a:extLst>
          </p:cNvPr>
          <p:cNvSpPr/>
          <p:nvPr/>
        </p:nvSpPr>
        <p:spPr>
          <a:xfrm>
            <a:off x="171935" y="652184"/>
            <a:ext cx="3749791" cy="316375"/>
          </a:xfrm>
          <a:prstGeom prst="rect">
            <a:avLst/>
          </a:prstGeom>
          <a:pattFill prst="dkUpDiag">
            <a:fgClr>
              <a:srgbClr val="D5F2F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rtlCol="0" anchor="ctr"/>
          <a:lstStyle/>
          <a:p>
            <a:pPr algn="ctr"/>
            <a:endParaRPr lang="x-none" altLang="x-none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679ABC2-2C80-4A22-9726-E5FF94B7F865}"/>
              </a:ext>
            </a:extLst>
          </p:cNvPr>
          <p:cNvSpPr/>
          <p:nvPr/>
        </p:nvSpPr>
        <p:spPr>
          <a:xfrm>
            <a:off x="4324833" y="673658"/>
            <a:ext cx="4570396" cy="316375"/>
          </a:xfrm>
          <a:prstGeom prst="rect">
            <a:avLst/>
          </a:prstGeom>
          <a:pattFill prst="dkUpDiag">
            <a:fgClr>
              <a:srgbClr val="D5F2F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rtlCol="0" anchor="ctr"/>
          <a:lstStyle/>
          <a:p>
            <a:pPr algn="ctr"/>
            <a:endParaRPr lang="x-none" altLang="x-none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1B2F92E-289F-4D73-9120-725B378C185A}"/>
              </a:ext>
            </a:extLst>
          </p:cNvPr>
          <p:cNvSpPr/>
          <p:nvPr/>
        </p:nvSpPr>
        <p:spPr>
          <a:xfrm>
            <a:off x="551329" y="673658"/>
            <a:ext cx="2835104" cy="276995"/>
          </a:xfrm>
          <a:prstGeom prst="rect">
            <a:avLst/>
          </a:prstGeom>
        </p:spPr>
        <p:txBody>
          <a:bodyPr wrap="square" lIns="91436" tIns="45718" rIns="91436" bIns="45718" numCol="1">
            <a:spAutoFit/>
          </a:bodyPr>
          <a:lstStyle/>
          <a:p>
            <a:pPr algn="ctr"/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Гражданско-правовые сделки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1B2F92E-289F-4D73-9120-725B378C185A}"/>
              </a:ext>
            </a:extLst>
          </p:cNvPr>
          <p:cNvSpPr/>
          <p:nvPr/>
        </p:nvSpPr>
        <p:spPr>
          <a:xfrm>
            <a:off x="5322475" y="697826"/>
            <a:ext cx="2575112" cy="276999"/>
          </a:xfrm>
          <a:prstGeom prst="rect">
            <a:avLst/>
          </a:prstGeom>
        </p:spPr>
        <p:txBody>
          <a:bodyPr wrap="square" lIns="91436" tIns="45718" rIns="91436" bIns="45718" numCol="1">
            <a:spAutoFit/>
          </a:bodyPr>
          <a:lstStyle/>
          <a:p>
            <a:pPr algn="ctr"/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Платежи</a:t>
            </a:r>
          </a:p>
        </p:txBody>
      </p:sp>
    </p:spTree>
    <p:extLst>
      <p:ext uri="{BB962C8B-B14F-4D97-AF65-F5344CB8AC3E}">
        <p14:creationId xmlns:p14="http://schemas.microsoft.com/office/powerpoint/2010/main" val="79433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3" y="2"/>
            <a:ext cx="58329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32332" y="164589"/>
            <a:ext cx="1446422" cy="338554"/>
          </a:xfrm>
          <a:prstGeom prst="rect">
            <a:avLst/>
          </a:prstGeom>
        </p:spPr>
        <p:txBody>
          <a:bodyPr wrap="none" lIns="91436" tIns="45718" rIns="91436" bIns="45718" numCol="1">
            <a:spAutoFit/>
          </a:bodyPr>
          <a:lstStyle/>
          <a:p>
            <a:pPr algn="just"/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Модель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COSO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000378"/>
              </p:ext>
            </p:extLst>
          </p:nvPr>
        </p:nvGraphicFramePr>
        <p:xfrm>
          <a:off x="633046" y="868680"/>
          <a:ext cx="8053754" cy="4046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807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3" y="2"/>
            <a:ext cx="58329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313684"/>
              </p:ext>
            </p:extLst>
          </p:nvPr>
        </p:nvGraphicFramePr>
        <p:xfrm>
          <a:off x="137163" y="2937998"/>
          <a:ext cx="8807826" cy="211791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26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0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32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64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90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132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16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altLang="ru-RU" sz="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alt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3" marR="4933" marT="49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altLang="ru-RU" sz="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 (Установленное нарушение)</a:t>
                      </a:r>
                      <a:endParaRPr lang="ru-RU" alt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3" marR="4933" marT="49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alt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Последствия</a:t>
                      </a:r>
                      <a:endParaRPr lang="ru-RU" alt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933" marR="4933" marT="49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alt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altLang="ru-RU" sz="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endParaRPr lang="ru-RU" alt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3" marR="4933" marT="49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altLang="ru-RU" sz="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Уд. вес нарушения по 2-й степени к общ кол-ву нарушений 2-й степени по Департаменту (%)</a:t>
                      </a:r>
                      <a:endParaRPr lang="ru-RU" alt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3" marR="4933" marT="49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altLang="ru-RU" sz="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Меры нормативного регулирования</a:t>
                      </a:r>
                      <a:endParaRPr lang="ru-RU" alt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3" marR="4933" marT="49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altLang="ru-RU" sz="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Меры  технического регулирования</a:t>
                      </a:r>
                      <a:endParaRPr lang="ru-RU" alt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3" marR="4933" marT="49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altLang="ru-RU" sz="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Заключение</a:t>
                      </a:r>
                      <a:r>
                        <a:rPr lang="ru-RU" altLang="ru-RU" sz="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alt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3" marR="4933" marT="49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 vMerge="1">
                  <a:txBody>
                    <a:bodyPr/>
                    <a:lstStyle/>
                    <a:p>
                      <a:endParaRPr lang="ru-RU" alt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alt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ru-RU" sz="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ГУ</a:t>
                      </a:r>
                      <a:endParaRPr lang="ru-RU" alt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3" marR="4933" marT="49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ru-RU" sz="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КК</a:t>
                      </a:r>
                      <a:endParaRPr lang="ru-RU" alt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3" marR="4933" marT="493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alt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alt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alt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alt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alt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453">
                <a:tc>
                  <a:txBody>
                    <a:bodyPr/>
                    <a:lstStyle/>
                    <a:p>
                      <a:pPr algn="ctr" fontAlgn="t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3" marR="4933" marT="4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Несоответствие назначения платежа направлению расходов в соответствии со Структурой специфики экономической классификации расходов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3" marR="4933" marT="4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Нецелевое использование бюджетных средств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3" marR="4933" marT="4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требовании НПА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3" marR="4933" marT="4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3" marR="4933" marT="4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3" marR="4933" marT="4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ст.97 БК № 95-IV;</a:t>
                      </a:r>
                      <a:b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п.222 Правила № 540;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3) Приказ  № 281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4) Приказ  № 403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5) Приказа  №95ДСП ;                                                                                                                </a:t>
                      </a:r>
                      <a:b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6) Должностные обязанности ответисполнитей;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7) Ответственность ГУ;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3" marR="4933" marT="4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ФЛК отсутствует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3" marR="4933" marT="49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Усилить предварительный и текущий контроль при проведении финансовых документов клиентов;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2) Анализ причины и  частоты нарушений;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3) Разъяснительная  работа с ГУ, субъектами, ответисполнителями;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b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 Направлять письма в МИО и АБП по фактам нарушений;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5) Обеспечить равномерную нагрузку на ответисполнителей;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7) Предоставить предложения по принятию мер для недопущения   возникновения нарушений;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8) Усилить контроль со стороны руководителя и заместителей руководителя;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3" marR="4933" marT="4933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7893">
                <a:tc>
                  <a:txBody>
                    <a:bodyPr/>
                    <a:lstStyle/>
                    <a:p>
                      <a:pPr algn="ctr" fontAlgn="t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5.98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3" marR="4933" marT="4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Счет к оплате/платежное поручение возвращен без исполнения (отклонен) необоснованно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3" marR="4933" marT="4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altLang="ru-RU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освоение бюджетных средств.Задержка платежей.</a:t>
                      </a:r>
                      <a:endParaRPr lang="ru-RU" alt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3" marR="4933" marT="4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требования НПА. Коррупционный риск.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3" marR="4933" marT="4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3" marR="4933" marT="4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26,5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3" marR="4933" marT="4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Ст. 97 БК;</a:t>
                      </a:r>
                      <a:b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п 222, 224 Правил № 540;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3) Приказ  № 30;                                                                                                                       4) Приказ  № 281;                                                                                                                                                                                                                                                                             5) Приказ  № 403;</a:t>
                      </a:r>
                      <a:b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6) Приказа КК МФ РК  №95ДСП                                                                </a:t>
                      </a:r>
                      <a:b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7) Должностные обязанности ответисполнитей;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3" marR="4933" marT="4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3" marR="4933" marT="49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Усилить предварительный и текущий контроль при проведении финансовых документов клиентов;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2) Анализ причины и  частоты нарушений;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3) Разъяснительная  работа с  ответисполнителями;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b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 Направлять письма в МИО и АБП по фактам нарушений;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5) Обеспечить равномерную нагрузку на ответисполнителей;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7) Предоставить предложения по принятию мер для недопущения   возникновения нарушений;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8) Усиление контроля со стороны руководителя и заместителей руководителя;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3" marR="4933" marT="4933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140262"/>
              </p:ext>
            </p:extLst>
          </p:nvPr>
        </p:nvGraphicFramePr>
        <p:xfrm>
          <a:off x="235319" y="1047116"/>
          <a:ext cx="8720424" cy="14708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3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92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35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34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92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29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34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34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108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108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917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917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917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0725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917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108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9917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0927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88113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415921"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ru-RU" sz="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alt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ru-RU" sz="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нарушения</a:t>
                      </a:r>
                      <a:endParaRPr lang="ru-RU" alt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ru-RU" sz="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Степень</a:t>
                      </a:r>
                      <a:endParaRPr lang="ru-RU" alt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ДК по </a:t>
                      </a:r>
                      <a:r>
                        <a:rPr lang="ru-RU" altLang="ru-RU" sz="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Абайской</a:t>
                      </a:r>
                      <a:r>
                        <a:rPr lang="ru-RU" altLang="ru-RU" sz="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</a:t>
                      </a:r>
                      <a:endParaRPr lang="ru-RU" alt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ДК по </a:t>
                      </a:r>
                      <a:r>
                        <a:rPr lang="ru-RU" altLang="ru-RU" sz="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Акмолинской</a:t>
                      </a:r>
                      <a:r>
                        <a:rPr lang="ru-RU" altLang="ru-RU" sz="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</a:t>
                      </a:r>
                      <a:endParaRPr lang="ru-RU" alt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ДК по </a:t>
                      </a:r>
                      <a:r>
                        <a:rPr lang="ru-RU" altLang="ru-RU" sz="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Алматинской</a:t>
                      </a:r>
                      <a:r>
                        <a:rPr lang="ru-RU" altLang="ru-RU" sz="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</a:t>
                      </a:r>
                      <a:endParaRPr lang="ru-RU" alt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ДК по Актюбинской </a:t>
                      </a:r>
                      <a:r>
                        <a:rPr lang="ru-RU" altLang="ru-RU" sz="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</a:t>
                      </a:r>
                      <a:endParaRPr lang="ru-RU" alt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ДК по </a:t>
                      </a:r>
                      <a:r>
                        <a:rPr lang="ru-RU" altLang="ru-RU" sz="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Атырауской</a:t>
                      </a:r>
                      <a:r>
                        <a:rPr lang="ru-RU" altLang="ru-RU" sz="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</a:t>
                      </a:r>
                      <a:endParaRPr lang="ru-RU" alt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ДК по ВКО</a:t>
                      </a:r>
                      <a:endParaRPr lang="ru-RU" alt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ДК по </a:t>
                      </a:r>
                      <a:r>
                        <a:rPr lang="ru-RU" altLang="ru-RU" sz="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Жамбылской</a:t>
                      </a:r>
                      <a:r>
                        <a:rPr lang="ru-RU" altLang="ru-RU" sz="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</a:t>
                      </a:r>
                      <a:endParaRPr lang="ru-RU" alt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ДК по </a:t>
                      </a:r>
                      <a:r>
                        <a:rPr lang="ru-RU" altLang="ru-RU" sz="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Жетысу</a:t>
                      </a:r>
                      <a:r>
                        <a:rPr lang="ru-RU" altLang="ru-RU" sz="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</a:t>
                      </a:r>
                      <a:endParaRPr lang="ru-RU" alt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ДК по ЗКО</a:t>
                      </a:r>
                      <a:endParaRPr lang="ru-RU" alt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ДК по Карагандинской </a:t>
                      </a:r>
                      <a:r>
                        <a:rPr lang="ru-RU" altLang="ru-RU" sz="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</a:t>
                      </a:r>
                      <a:endParaRPr lang="ru-RU" alt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ДК по </a:t>
                      </a:r>
                      <a:r>
                        <a:rPr lang="ru-RU" altLang="ru-RU" sz="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Костанайской</a:t>
                      </a:r>
                      <a:r>
                        <a:rPr lang="ru-RU" altLang="ru-RU" sz="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</a:t>
                      </a:r>
                      <a:endParaRPr lang="ru-RU" alt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ДК по </a:t>
                      </a:r>
                      <a:r>
                        <a:rPr lang="ru-RU" altLang="ru-RU" sz="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Кызылординской</a:t>
                      </a:r>
                      <a:r>
                        <a:rPr lang="ru-RU" altLang="ru-RU" sz="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</a:t>
                      </a:r>
                      <a:endParaRPr lang="ru-RU" alt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ДК по </a:t>
                      </a:r>
                      <a:r>
                        <a:rPr lang="ru-RU" altLang="ru-RU" sz="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Мангистауской</a:t>
                      </a:r>
                      <a:r>
                        <a:rPr lang="ru-RU" altLang="ru-RU" sz="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</a:t>
                      </a:r>
                      <a:endParaRPr lang="ru-RU" alt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ДК по Павлодарской </a:t>
                      </a:r>
                      <a:r>
                        <a:rPr lang="ru-RU" altLang="ru-RU" sz="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</a:t>
                      </a:r>
                      <a:endParaRPr lang="ru-RU" alt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ДК по СКО</a:t>
                      </a:r>
                      <a:endParaRPr lang="ru-RU" alt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ДК по Туркестанской </a:t>
                      </a:r>
                      <a:r>
                        <a:rPr lang="ru-RU" altLang="ru-RU" sz="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</a:t>
                      </a:r>
                      <a:endParaRPr lang="ru-RU" alt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ДК по </a:t>
                      </a:r>
                      <a:r>
                        <a:rPr lang="ru-RU" altLang="ru-RU" sz="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Улытауской</a:t>
                      </a:r>
                      <a:r>
                        <a:rPr lang="ru-RU" altLang="ru-RU" sz="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</a:t>
                      </a:r>
                      <a:endParaRPr lang="ru-RU" alt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ДК по </a:t>
                      </a:r>
                      <a:r>
                        <a:rPr lang="ru-RU" altLang="ru-RU" sz="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г.Шымкент</a:t>
                      </a:r>
                      <a:endParaRPr lang="ru-RU" alt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ДК по </a:t>
                      </a:r>
                      <a:r>
                        <a:rPr lang="ru-RU" altLang="ru-RU" sz="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г.Алматы</a:t>
                      </a:r>
                      <a:endParaRPr lang="ru-RU" alt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ДК по </a:t>
                      </a:r>
                      <a:r>
                        <a:rPr lang="ru-RU" altLang="ru-RU" sz="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г.Астана</a:t>
                      </a:r>
                      <a:endParaRPr lang="ru-RU" alt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alt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154"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Несоответствие назначения платежа направлению расходов в соответствии со Структурой специфики экономической классификации расходов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alt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alt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alt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alt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alt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  <a:endParaRPr lang="ru-RU" alt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756"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ru-RU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5.98</a:t>
                      </a:r>
                      <a:endParaRPr lang="ru-RU" alt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Счет к оплате/платежное поручение возвращен без исполнения (отклонен) необоснованно/ 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ru-RU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alt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alt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alt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alt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alt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alt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alt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alt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alt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alt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alt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alt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alt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altLang="ru-RU" sz="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alt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" marR="5731" marT="573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249391" y="719614"/>
            <a:ext cx="1863900" cy="307773"/>
          </a:xfrm>
          <a:prstGeom prst="rect">
            <a:avLst/>
          </a:prstGeom>
        </p:spPr>
        <p:txBody>
          <a:bodyPr wrap="none" lIns="91436" tIns="45718" rIns="91436" bIns="45718" numCol="1">
            <a:spAutoFit/>
          </a:bodyPr>
          <a:lstStyle/>
          <a:p>
            <a:pPr algn="just"/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Внутренний контроль</a:t>
            </a:r>
            <a:endParaRPr lang="ru-RU" altLang="ru-RU" sz="11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9391" y="2580032"/>
            <a:ext cx="5573894" cy="311621"/>
          </a:xfrm>
          <a:prstGeom prst="rect">
            <a:avLst/>
          </a:prstGeom>
        </p:spPr>
        <p:txBody>
          <a:bodyPr wrap="square" lIns="91436" tIns="45718" rIns="91436" bIns="45718" numCol="1">
            <a:spAutoFit/>
          </a:bodyPr>
          <a:lstStyle/>
          <a:p>
            <a:pPr algn="just"/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СУР</a:t>
            </a:r>
            <a:endParaRPr lang="ru-RU" altLang="ru-RU" sz="1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32332" y="164589"/>
            <a:ext cx="1446422" cy="338554"/>
          </a:xfrm>
          <a:prstGeom prst="rect">
            <a:avLst/>
          </a:prstGeom>
        </p:spPr>
        <p:txBody>
          <a:bodyPr wrap="none" lIns="91436" tIns="45718" rIns="91436" bIns="45718" numCol="1">
            <a:spAutoFit/>
          </a:bodyPr>
          <a:lstStyle/>
          <a:p>
            <a:pPr algn="just"/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Модель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COSO</a:t>
            </a:r>
          </a:p>
        </p:txBody>
      </p:sp>
    </p:spTree>
    <p:extLst>
      <p:ext uri="{BB962C8B-B14F-4D97-AF65-F5344CB8AC3E}">
        <p14:creationId xmlns:p14="http://schemas.microsoft.com/office/powerpoint/2010/main" val="3689799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3" y="2"/>
            <a:ext cx="58329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/>
          </p:cNvSpPr>
          <p:nvPr/>
        </p:nvSpPr>
        <p:spPr>
          <a:xfrm>
            <a:off x="2641709" y="95261"/>
            <a:ext cx="6270171" cy="36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numCol="1"/>
          <a:lstStyle/>
          <a:p>
            <a:pPr algn="ctr" eaLnBrk="0" hangingPunct="0"/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Предпосылки для системы управления казначейскими рисками</a:t>
            </a:r>
          </a:p>
        </p:txBody>
      </p:sp>
      <p:sp>
        <p:nvSpPr>
          <p:cNvPr id="5" name="Стрелка вправо 4"/>
          <p:cNvSpPr/>
          <p:nvPr/>
        </p:nvSpPr>
        <p:spPr>
          <a:xfrm rot="16200000">
            <a:off x="3764672" y="4116609"/>
            <a:ext cx="43475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rtlCol="0" anchor="ctr"/>
          <a:lstStyle/>
          <a:p>
            <a:pPr algn="ctr"/>
            <a:endParaRPr lang="ru-RU" alt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6986" y="2420170"/>
            <a:ext cx="1872208" cy="369328"/>
          </a:xfrm>
          <a:prstGeom prst="rect">
            <a:avLst/>
          </a:prstGeom>
          <a:noFill/>
        </p:spPr>
        <p:txBody>
          <a:bodyPr wrap="square" lIns="91436" tIns="45718" rIns="91436" bIns="45718" numCol="1" rtlCol="0">
            <a:spAutoFit/>
          </a:bodyPr>
          <a:lstStyle/>
          <a:p>
            <a:r>
              <a:rPr lang="ru-RU" altLang="ru-RU" dirty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670410" y="2036445"/>
            <a:ext cx="160751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rtlCol="0" anchor="ctr"/>
          <a:lstStyle/>
          <a:p>
            <a:pPr algn="ctr"/>
            <a:endParaRPr lang="ru-RU" alt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6986" y="2755831"/>
            <a:ext cx="1872208" cy="369328"/>
          </a:xfrm>
          <a:prstGeom prst="rect">
            <a:avLst/>
          </a:prstGeom>
          <a:noFill/>
        </p:spPr>
        <p:txBody>
          <a:bodyPr wrap="square" lIns="91436" tIns="45718" rIns="91436" bIns="45718" numCol="1" rtlCol="0">
            <a:spAutoFit/>
          </a:bodyPr>
          <a:lstStyle/>
          <a:p>
            <a:r>
              <a:rPr lang="ru-RU" altLang="ru-RU" dirty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914400" y="2989971"/>
            <a:ext cx="134081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rtlCol="0" anchor="ctr"/>
          <a:lstStyle/>
          <a:p>
            <a:pPr algn="ctr"/>
            <a:endParaRPr lang="ru-RU" altLang="ru-RU" dirty="0"/>
          </a:p>
        </p:txBody>
      </p:sp>
      <p:sp>
        <p:nvSpPr>
          <p:cNvPr id="10" name="Овал 9"/>
          <p:cNvSpPr/>
          <p:nvPr/>
        </p:nvSpPr>
        <p:spPr>
          <a:xfrm>
            <a:off x="2434288" y="825419"/>
            <a:ext cx="6322219" cy="3338193"/>
          </a:xfrm>
          <a:prstGeom prst="ellipse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numCol="1" rtlCol="0" anchor="t" anchorCtr="0"/>
          <a:lstStyle/>
          <a:p>
            <a:pPr algn="ctr"/>
            <a:endParaRPr lang="ru-RU" alt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</a:p>
          <a:p>
            <a:pPr algn="ctr"/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 казначейства</a:t>
            </a:r>
          </a:p>
          <a:p>
            <a:pPr algn="ctr"/>
            <a:endParaRPr lang="ru-RU" alt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3829" y="2632641"/>
            <a:ext cx="1872208" cy="923326"/>
          </a:xfrm>
          <a:prstGeom prst="rect">
            <a:avLst/>
          </a:prstGeom>
          <a:noFill/>
        </p:spPr>
        <p:txBody>
          <a:bodyPr wrap="square" lIns="91436" tIns="45718" rIns="91436" bIns="45718" numCol="1" rtlCol="0">
            <a:spAutoFit/>
          </a:bodyPr>
          <a:lstStyle/>
          <a:p>
            <a:pPr algn="ctr"/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ограниченные ресурсы (компетенция)</a:t>
            </a:r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4746035" y="2705851"/>
            <a:ext cx="1400175" cy="49991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rtlCol="0" anchor="ctr"/>
          <a:lstStyle/>
          <a:p>
            <a:pPr algn="ctr"/>
            <a:endParaRPr lang="ru-RU" alt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136239" y="2408654"/>
            <a:ext cx="1872208" cy="923326"/>
          </a:xfrm>
          <a:prstGeom prst="rect">
            <a:avLst/>
          </a:prstGeom>
          <a:noFill/>
        </p:spPr>
        <p:txBody>
          <a:bodyPr wrap="square" lIns="91436" tIns="45718" rIns="91436" bIns="45718" numCol="1" rtlCol="0">
            <a:spAutoFit/>
          </a:bodyPr>
          <a:lstStyle/>
          <a:p>
            <a:pPr algn="ctr"/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значимые нарушения</a:t>
            </a:r>
          </a:p>
        </p:txBody>
      </p:sp>
      <p:sp>
        <p:nvSpPr>
          <p:cNvPr id="14" name="Стрелка вправо 13"/>
          <p:cNvSpPr/>
          <p:nvPr/>
        </p:nvSpPr>
        <p:spPr>
          <a:xfrm rot="16200000">
            <a:off x="5133435" y="4378884"/>
            <a:ext cx="676279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rtlCol="0" anchor="ctr"/>
          <a:lstStyle/>
          <a:p>
            <a:pPr algn="ctr"/>
            <a:endParaRPr lang="ru-RU" altLang="ru-RU" dirty="0"/>
          </a:p>
        </p:txBody>
      </p:sp>
      <p:sp>
        <p:nvSpPr>
          <p:cNvPr id="15" name="Стрелка вправо 14"/>
          <p:cNvSpPr/>
          <p:nvPr/>
        </p:nvSpPr>
        <p:spPr>
          <a:xfrm rot="16200000">
            <a:off x="6622175" y="4200969"/>
            <a:ext cx="43475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numCol="1" rtlCol="0" anchor="ctr"/>
          <a:lstStyle/>
          <a:p>
            <a:pPr algn="ctr"/>
            <a:endParaRPr lang="ru-RU" alt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526502" y="950398"/>
            <a:ext cx="2137792" cy="369328"/>
          </a:xfrm>
          <a:prstGeom prst="rect">
            <a:avLst/>
          </a:prstGeom>
          <a:noFill/>
        </p:spPr>
        <p:txBody>
          <a:bodyPr wrap="square" lIns="91436" tIns="45718" rIns="91436" bIns="45718" numCol="1" rtlCol="0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риски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66804" y="4144672"/>
            <a:ext cx="1872208" cy="369328"/>
          </a:xfrm>
          <a:prstGeom prst="rect">
            <a:avLst/>
          </a:prstGeom>
          <a:noFill/>
        </p:spPr>
        <p:txBody>
          <a:bodyPr wrap="square" lIns="91436" tIns="45718" rIns="91436" bIns="45718" numCol="1" rtlCol="0">
            <a:spAutoFit/>
          </a:bodyPr>
          <a:lstStyle/>
          <a:p>
            <a:r>
              <a:rPr lang="ru-RU" altLang="ru-RU" dirty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66804" y="4480333"/>
            <a:ext cx="1872208" cy="369328"/>
          </a:xfrm>
          <a:prstGeom prst="rect">
            <a:avLst/>
          </a:prstGeom>
          <a:noFill/>
        </p:spPr>
        <p:txBody>
          <a:bodyPr wrap="square" lIns="91436" tIns="45718" rIns="91436" bIns="45718" numCol="1" rtlCol="0">
            <a:spAutoFit/>
          </a:bodyPr>
          <a:lstStyle/>
          <a:p>
            <a:r>
              <a:rPr lang="ru-RU" altLang="ru-RU" dirty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</a:p>
        </p:txBody>
      </p:sp>
    </p:spTree>
    <p:extLst>
      <p:ext uri="{BB962C8B-B14F-4D97-AF65-F5344CB8AC3E}">
        <p14:creationId xmlns:p14="http://schemas.microsoft.com/office/powerpoint/2010/main" val="288685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3" y="2"/>
            <a:ext cx="583295" cy="5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75675" y="778083"/>
            <a:ext cx="8688815" cy="4139595"/>
            <a:chOff x="275673" y="989476"/>
            <a:chExt cx="8688815" cy="3690580"/>
          </a:xfrm>
        </p:grpSpPr>
        <p:sp>
          <p:nvSpPr>
            <p:cNvPr id="4" name="TextBox 3"/>
            <p:cNvSpPr txBox="1"/>
            <p:nvPr/>
          </p:nvSpPr>
          <p:spPr>
            <a:xfrm>
              <a:off x="1039525" y="1057059"/>
              <a:ext cx="4062452" cy="329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01353" y="989476"/>
              <a:ext cx="4863135" cy="3690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ru-RU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1.Принятие управленческих решений в части прогнозирования и минимизации казначейских рисков Оценка эффективности (рейтинг)</a:t>
              </a:r>
              <a:r>
                <a:rPr lang="kk-KZ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600"/>
                </a:spcAft>
              </a:pP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Разработка методики применения системы управления рисками (СУР), комплаенс-контроль, анализ и оценка рисков. </a:t>
              </a:r>
            </a:p>
            <a:p>
              <a:pPr algn="just">
                <a:spcAft>
                  <a:spcPts val="600"/>
                </a:spcAft>
              </a:pP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Общая координация деятельности по управлению рисками совместно с терр. органами казначейства (ТОК). </a:t>
              </a:r>
            </a:p>
            <a:p>
              <a:pPr algn="just">
                <a:spcAft>
                  <a:spcPts val="600"/>
                </a:spcAft>
              </a:pP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Систематизация и обобщение информации</a:t>
              </a:r>
            </a:p>
            <a:p>
              <a:pPr algn="just">
                <a:spcAft>
                  <a:spcPts val="600"/>
                </a:spcAft>
              </a:pP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Информирование Комитета внутреннего государственного аудита (КВГА) (внешние риски).</a:t>
              </a:r>
            </a:p>
            <a:p>
              <a:pPr algn="just">
                <a:spcAft>
                  <a:spcPts val="600"/>
                </a:spcAft>
              </a:pPr>
              <a:r>
                <a:rPr lang="ru-RU" sz="1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3.Операционная деятельность ТОК и внутренний контроль </a:t>
              </a:r>
              <a:r>
                <a:rPr lang="en-US" sz="1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ru-RU" sz="14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лужбой </a:t>
              </a:r>
              <a:r>
                <a:rPr lang="ru-RU" sz="1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внутреннего контроля (СВК)</a:t>
              </a:r>
              <a:r>
                <a:rPr lang="kk-KZ" sz="1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ru-RU" sz="1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комплаенс-контроль, принятие рисков и превентивных мер. Информирование местных исполнительных органов (МИО), администраторов республиканских бюджетных программ (АРБП).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325880" y="1832610"/>
              <a:ext cx="1744871" cy="335069"/>
            </a:xfrm>
            <a:prstGeom prst="rect">
              <a:avLst/>
            </a:prstGeom>
            <a:solidFill>
              <a:srgbClr val="FF0000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Руководство КК, ДК</a:t>
              </a: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2316480" y="2167679"/>
              <a:ext cx="0" cy="15253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V="1">
              <a:off x="2034073" y="2167680"/>
              <a:ext cx="0" cy="15253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8"/>
            <p:cNvSpPr/>
            <p:nvPr/>
          </p:nvSpPr>
          <p:spPr>
            <a:xfrm>
              <a:off x="1049297" y="3181349"/>
              <a:ext cx="2298035" cy="58705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ТОК</a:t>
              </a:r>
            </a:p>
            <a:p>
              <a:pPr algn="ctr"/>
              <a:r>
                <a:rPr lang="ru-RU" sz="1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(казначейское обслуживание)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586758" y="3996216"/>
              <a:ext cx="1069036" cy="59144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МИО (информация для принятия мер)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965076" y="3996992"/>
              <a:ext cx="1035417" cy="59067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АРБП (информация для принятия мер)</a:t>
              </a:r>
            </a:p>
            <a:p>
              <a:pPr algn="ctr"/>
              <a:r>
                <a:rPr lang="ru-RU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2316480" y="3028950"/>
              <a:ext cx="0" cy="16804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V="1">
              <a:off x="2034073" y="3028950"/>
              <a:ext cx="0" cy="152399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3"/>
            <p:cNvSpPr/>
            <p:nvPr/>
          </p:nvSpPr>
          <p:spPr>
            <a:xfrm>
              <a:off x="856818" y="1519239"/>
              <a:ext cx="2605520" cy="236307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500063" y="3262313"/>
              <a:ext cx="35675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71500" y="3390900"/>
              <a:ext cx="28531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500063" y="3262313"/>
              <a:ext cx="0" cy="73390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71500" y="3390900"/>
              <a:ext cx="0" cy="60531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3462339" y="3262313"/>
              <a:ext cx="426400" cy="1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3888739" y="3271221"/>
              <a:ext cx="0" cy="73390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 flipV="1">
              <a:off x="3462338" y="3390900"/>
              <a:ext cx="273627" cy="77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735965" y="3391676"/>
              <a:ext cx="0" cy="60531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3"/>
            <p:cNvSpPr/>
            <p:nvPr/>
          </p:nvSpPr>
          <p:spPr>
            <a:xfrm>
              <a:off x="275673" y="4013677"/>
              <a:ext cx="995083" cy="57398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sz="1000" b="1" u="sng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КВГА </a:t>
              </a:r>
            </a:p>
            <a:p>
              <a:pPr algn="ctr"/>
              <a:r>
                <a:rPr lang="ru-RU" sz="1000" b="1" u="sng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(внешние риски)</a:t>
              </a: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039527" y="2320212"/>
            <a:ext cx="2298035" cy="70873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>
              <a:spcAft>
                <a:spcPts val="600"/>
              </a:spcAf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КК и ДК, ответственное за СУР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101977" y="165225"/>
            <a:ext cx="3507474" cy="33855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Организационная структура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8772" y="609428"/>
            <a:ext cx="1445866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Как есть </a:t>
            </a:r>
          </a:p>
        </p:txBody>
      </p:sp>
    </p:spTree>
    <p:extLst>
      <p:ext uri="{BB962C8B-B14F-4D97-AF65-F5344CB8AC3E}">
        <p14:creationId xmlns:p14="http://schemas.microsoft.com/office/powerpoint/2010/main" val="36100616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26100</TotalTime>
  <Words>2148</Words>
  <Application>Microsoft Office PowerPoint</Application>
  <PresentationFormat>On-screen Show (16:9)</PresentationFormat>
  <Paragraphs>391</Paragraphs>
  <Slides>17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KoPub돋움체 Bold</vt:lpstr>
      <vt:lpstr>Tahoma</vt:lpstr>
      <vt:lpstr>Times New Roman</vt:lpstr>
      <vt:lpstr>Wingdings</vt:lpstr>
      <vt:lpstr>Тема Office</vt:lpstr>
      <vt:lpstr>1_2. Дополнительные</vt:lpstr>
      <vt:lpstr>2_Тема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Yelena Slizhevskaya</cp:lastModifiedBy>
  <cp:revision>976</cp:revision>
  <cp:lastPrinted>2023-05-04T03:11:26Z</cp:lastPrinted>
  <dcterms:created xsi:type="dcterms:W3CDTF">2015-03-03T16:27:21Z</dcterms:created>
  <dcterms:modified xsi:type="dcterms:W3CDTF">2023-05-16T13:57:31Z</dcterms:modified>
</cp:coreProperties>
</file>