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6"/>
  </p:notesMasterIdLst>
  <p:sldIdLst>
    <p:sldId id="258" r:id="rId2"/>
    <p:sldId id="311" r:id="rId3"/>
    <p:sldId id="487" r:id="rId4"/>
    <p:sldId id="291" r:id="rId5"/>
    <p:sldId id="312" r:id="rId6"/>
    <p:sldId id="503" r:id="rId7"/>
    <p:sldId id="504" r:id="rId8"/>
    <p:sldId id="502" r:id="rId9"/>
    <p:sldId id="415" r:id="rId10"/>
    <p:sldId id="473" r:id="rId11"/>
    <p:sldId id="456" r:id="rId12"/>
    <p:sldId id="459" r:id="rId13"/>
    <p:sldId id="458" r:id="rId14"/>
    <p:sldId id="508" r:id="rId15"/>
    <p:sldId id="506" r:id="rId16"/>
    <p:sldId id="507" r:id="rId17"/>
    <p:sldId id="488" r:id="rId18"/>
    <p:sldId id="484" r:id="rId19"/>
    <p:sldId id="497" r:id="rId20"/>
    <p:sldId id="492" r:id="rId21"/>
    <p:sldId id="493" r:id="rId22"/>
    <p:sldId id="499" r:id="rId23"/>
    <p:sldId id="500" r:id="rId24"/>
    <p:sldId id="472" r:id="rId2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246" autoAdjust="0"/>
  </p:normalViewPr>
  <p:slideViewPr>
    <p:cSldViewPr>
      <p:cViewPr varScale="1">
        <p:scale>
          <a:sx n="77" d="100"/>
          <a:sy n="77" d="100"/>
        </p:scale>
        <p:origin x="119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30600158407405E-2"/>
          <c:y val="4.9164483631814269E-2"/>
          <c:w val="0.93938779941917283"/>
          <c:h val="0.74950902626116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16141.6</c:v>
                </c:pt>
                <c:pt idx="1">
                  <c:v>12680.9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D6-4D8E-8EF7-CF1155D5DD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D6-4D8E-8EF7-CF1155D5DDD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dirty="0"/>
                      <a:t>18532,4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6D6-4D8E-8EF7-CF1155D5D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18532.400000000001</c:v>
                </c:pt>
                <c:pt idx="1">
                  <c:v>15207.2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D6-4D8E-8EF7-CF1155D5DD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Остатки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D6-4D8E-8EF7-CF1155D5DDDD}"/>
                </c:ext>
              </c:extLst>
            </c:dLbl>
            <c:dLbl>
              <c:idx val="1"/>
              <c:layout>
                <c:manualLayout>
                  <c:x val="-1.8367332181156854E-2"/>
                  <c:y val="3.3325268793221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-2390,8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6D6-4D8E-8EF7-CF1155D5D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-2390.8000000000002</c:v>
                </c:pt>
                <c:pt idx="1">
                  <c:v>-2526.3000000000002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D6-4D8E-8EF7-CF1155D5DD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1614408"/>
        <c:axId val="471592848"/>
      </c:barChart>
      <c:catAx>
        <c:axId val="471614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1592848"/>
        <c:crosses val="autoZero"/>
        <c:auto val="1"/>
        <c:lblAlgn val="ctr"/>
        <c:lblOffset val="100"/>
        <c:noMultiLvlLbl val="0"/>
      </c:catAx>
      <c:valAx>
        <c:axId val="471592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1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08651194226336E-2"/>
          <c:y val="2.7655446884529526E-2"/>
          <c:w val="0.90040241843175517"/>
          <c:h val="0.77539367501420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799-4A86-BA6B-038707EDB4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22D-476F-9C9E-AEDCDBAAE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252.1</c:v>
                </c:pt>
                <c:pt idx="1">
                  <c:v>194.8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8-42B9-8F90-DED82940A2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799-4A86-BA6B-038707EDB4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2D-476F-9C9E-AEDCDBAAE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270.39999999999998</c:v>
                </c:pt>
                <c:pt idx="1">
                  <c:v>187.6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8-42B9-8F90-DED82940A2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799-4A86-BA6B-038707EDB4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2D-476F-9C9E-AEDCDBAAE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-18.399999999999999</c:v>
                </c:pt>
                <c:pt idx="1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8-42B9-8F90-DED82940A2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1594024"/>
        <c:axId val="471597944"/>
      </c:barChart>
      <c:catAx>
        <c:axId val="471594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1597944"/>
        <c:crosses val="autoZero"/>
        <c:auto val="1"/>
        <c:lblAlgn val="ctr"/>
        <c:lblOffset val="100"/>
        <c:noMultiLvlLbl val="0"/>
      </c:catAx>
      <c:valAx>
        <c:axId val="471597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59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Prihodi u 2023.</a:t>
            </a:r>
          </a:p>
        </c:rich>
      </c:tx>
      <c:layout>
        <c:manualLayout>
          <c:xMode val="edge"/>
          <c:yMode val="edge"/>
          <c:x val="0.154089853145495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45932048351339"/>
          <c:y val="0.21366118496197051"/>
          <c:w val="0.81483666694803281"/>
          <c:h val="0.590463107095466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ABE-44C8-A4A0-C8D3F63FFD12}"/>
              </c:ext>
            </c:extLst>
          </c:dPt>
          <c:dPt>
            <c:idx val="1"/>
            <c:bubble3D val="0"/>
            <c:spPr>
              <a:solidFill>
                <a:srgbClr val="66FF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ABE-44C8-A4A0-C8D3F63FFD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1ABE-44C8-A4A0-C8D3F63FFD12}"/>
              </c:ext>
            </c:extLst>
          </c:dPt>
          <c:dPt>
            <c:idx val="3"/>
            <c:bubble3D val="0"/>
            <c:spPr>
              <a:solidFill>
                <a:srgbClr val="9999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1ABE-44C8-A4A0-C8D3F63FFD12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1ABE-44C8-A4A0-C8D3F63FFD12}"/>
              </c:ext>
            </c:extLst>
          </c:dPt>
          <c:dPt>
            <c:idx val="5"/>
            <c:bubble3D val="0"/>
            <c:spPr>
              <a:solidFill>
                <a:srgbClr val="FF9999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1ABE-44C8-A4A0-C8D3F63FFD12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1ABE-44C8-A4A0-C8D3F63FFD12}"/>
              </c:ext>
            </c:extLst>
          </c:dPt>
          <c:dPt>
            <c:idx val="7"/>
            <c:bubble3D val="0"/>
            <c:spPr>
              <a:solidFill>
                <a:srgbClr val="00990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1ABE-44C8-A4A0-C8D3F63FFD12}"/>
              </c:ext>
            </c:extLst>
          </c:dPt>
          <c:dLbls>
            <c:dLbl>
              <c:idx val="0"/>
              <c:layout>
                <c:manualLayout>
                  <c:x val="-1.1671422382240017E-7"/>
                  <c:y val="0.1952533042501434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Porezni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prihodi</a:t>
                    </a:r>
                    <a:r>
                      <a:rPr lang="en-US" sz="800" b="1" i="0" u="none" strike="noStrike" baseline="0" dirty="0"/>
                      <a:t> 14,279 </a:t>
                    </a:r>
                    <a:r>
                      <a:rPr lang="en-US" sz="800" b="1" i="0" u="none" strike="noStrike" baseline="0" dirty="0" err="1"/>
                      <a:t>milijardi</a:t>
                    </a:r>
                    <a:r>
                      <a:rPr lang="en-US" sz="800" b="1" i="0" u="none" strike="noStrike" baseline="0" dirty="0"/>
                      <a:t> KZT (63%)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10082153174587"/>
                      <c:h val="0.1601789876031252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ABE-44C8-A4A0-C8D3F63FFD12}"/>
                </c:ext>
              </c:extLst>
            </c:dLbl>
            <c:dLbl>
              <c:idx val="1"/>
              <c:layout>
                <c:manualLayout>
                  <c:x val="0.34577970996464369"/>
                  <c:y val="0.12720418450945817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Neporezni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prihodi</a:t>
                    </a:r>
                    <a:r>
                      <a:rPr lang="en-US" sz="800" b="1" i="0" u="none" strike="noStrike" baseline="0" dirty="0"/>
                      <a:t> 352 </a:t>
                    </a:r>
                    <a:r>
                      <a:rPr lang="en-US" sz="800" b="1" i="0" u="none" strike="noStrike" baseline="0" dirty="0" err="1"/>
                      <a:t>milijarde</a:t>
                    </a:r>
                    <a:r>
                      <a:rPr lang="en-US" sz="800" b="1" i="0" u="none" strike="noStrike" baseline="0" dirty="0"/>
                      <a:t> KZT (2%)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3185531046953"/>
                      <c:h val="0.1177840152578358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ABE-44C8-A4A0-C8D3F63FFD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BE-44C8-A4A0-C8D3F63FFD12}"/>
                </c:ext>
              </c:extLst>
            </c:dLbl>
            <c:dLbl>
              <c:idx val="3"/>
              <c:layout>
                <c:manualLayout>
                  <c:x val="1.6359261564044984E-2"/>
                  <c:y val="0.16263361335328333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Transferi</a:t>
                    </a:r>
                    <a:r>
                      <a:rPr lang="en-US" sz="800" b="1" i="0" u="none" strike="noStrike" baseline="0" dirty="0"/>
                      <a:t> 432 </a:t>
                    </a:r>
                    <a:r>
                      <a:rPr lang="en-US" sz="800" b="1" i="0" u="none" strike="noStrike" baseline="0" dirty="0" err="1"/>
                      <a:t>milijarde</a:t>
                    </a:r>
                    <a:r>
                      <a:rPr lang="en-US" sz="800" b="1" i="0" u="none" strike="noStrike" baseline="0" dirty="0"/>
                      <a:t> KZT </a:t>
                    </a:r>
                  </a:p>
                  <a:p>
                    <a:r>
                      <a:rPr lang="en-US" sz="800" b="1" i="0" u="none" strike="noStrike" baseline="0" dirty="0"/>
                      <a:t>(2%)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27611223986734"/>
                      <c:h val="0.14246588233582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1ABE-44C8-A4A0-C8D3F63FFD12}"/>
                </c:ext>
              </c:extLst>
            </c:dLbl>
            <c:dLbl>
              <c:idx val="4"/>
              <c:layout>
                <c:manualLayout>
                  <c:x val="-2.8651280305677169E-2"/>
                  <c:y val="-6.9954093338187168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Otplata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javno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financiranih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zajmova</a:t>
                    </a:r>
                    <a:r>
                      <a:rPr lang="en-US" sz="800" b="1" i="0" u="none" strike="noStrike" baseline="0" dirty="0"/>
                      <a:t> 245 </a:t>
                    </a:r>
                    <a:r>
                      <a:rPr lang="en-US" sz="800" b="1" i="0" u="none" strike="noStrike" baseline="0" dirty="0" err="1"/>
                      <a:t>milijardi</a:t>
                    </a:r>
                    <a:r>
                      <a:rPr lang="en-US" sz="800" b="1" i="0" u="none" strike="noStrike" baseline="0" dirty="0"/>
                      <a:t> KZT (1%)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4648419409295"/>
                      <c:h val="0.151504977798912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1ABE-44C8-A4A0-C8D3F63FFD12}"/>
                </c:ext>
              </c:extLst>
            </c:dLbl>
            <c:dLbl>
              <c:idx val="5"/>
              <c:layout>
                <c:manualLayout>
                  <c:x val="7.011256853459223E-3"/>
                  <c:y val="-0.1146189400486528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/>
                      <a:t>Iz </a:t>
                    </a:r>
                    <a:r>
                      <a:rPr lang="en-US" sz="800" b="1" i="0" u="none" strike="noStrike" baseline="0" dirty="0" err="1"/>
                      <a:t>Nacionalnog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fonda</a:t>
                    </a:r>
                    <a:r>
                      <a:rPr lang="en-US" sz="800" b="1" i="0" u="none" strike="noStrike" baseline="0" dirty="0"/>
                      <a:t> 4.000 </a:t>
                    </a:r>
                    <a:r>
                      <a:rPr lang="en-US" sz="800" b="1" i="0" u="none" strike="noStrike" baseline="0" dirty="0" err="1"/>
                      <a:t>milijardi</a:t>
                    </a:r>
                    <a:r>
                      <a:rPr lang="en-US" sz="800" b="1" i="0" u="none" strike="noStrike" baseline="0" dirty="0"/>
                      <a:t> KZT (18%)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7194638241929"/>
                      <c:h val="0.121418832941531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1ABE-44C8-A4A0-C8D3F63FFD12}"/>
                </c:ext>
              </c:extLst>
            </c:dLbl>
            <c:dLbl>
              <c:idx val="6"/>
              <c:layout>
                <c:manualLayout>
                  <c:x val="4.230078452886836E-2"/>
                  <c:y val="-1.4897621445109158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/>
                      <a:t>Prihodi od zajmova 2,925 milijardi KZT (13%)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50724935387"/>
                      <c:h val="8.977586152813130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1ABE-44C8-A4A0-C8D3F63FFD12}"/>
                </c:ext>
              </c:extLst>
            </c:dLbl>
            <c:dLbl>
              <c:idx val="7"/>
              <c:layout>
                <c:manualLayout>
                  <c:x val="0.31890720391375066"/>
                  <c:y val="4.3539260138903885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Početno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stanje</a:t>
                    </a:r>
                    <a:r>
                      <a:rPr lang="en-US" sz="800" b="1" i="0" u="none" strike="noStrike" baseline="0" dirty="0"/>
                      <a:t> 284 milijarde KZT (1%)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79551628679365"/>
                      <c:h val="0.150706569432360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1ABE-44C8-A4A0-C8D3F63FF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2">
                  <c:v>поступлений от продажи основного капитала </c:v>
                </c:pt>
                <c:pt idx="3">
                  <c:v>поступлений трансфертов 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входящего остатка на начало 2023 года 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14279</c:v>
                </c:pt>
                <c:pt idx="1">
                  <c:v>351.8</c:v>
                </c:pt>
                <c:pt idx="2">
                  <c:v>1.3</c:v>
                </c:pt>
                <c:pt idx="3">
                  <c:v>431.9</c:v>
                </c:pt>
                <c:pt idx="4">
                  <c:v>244.5</c:v>
                </c:pt>
                <c:pt idx="5">
                  <c:v>4000</c:v>
                </c:pt>
                <c:pt idx="6">
                  <c:v>2925</c:v>
                </c:pt>
                <c:pt idx="7">
                  <c:v>283.60000000000002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BE-44C8-A4A0-C8D3F63FFD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1ABE-44C8-A4A0-C8D3F63FFD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1ABE-44C8-A4A0-C8D3F63FFD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6-1ABE-44C8-A4A0-C8D3F63FFD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8-1ABE-44C8-A4A0-C8D3F63FFD1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A-1ABE-44C8-A4A0-C8D3F63FFD1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C-1ABE-44C8-A4A0-C8D3F63FFD1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E-1ABE-44C8-A4A0-C8D3F63FFD1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0-1ABE-44C8-A4A0-C8D3F63FF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2">
                  <c:v>поступлений от продажи основного капитала </c:v>
                </c:pt>
                <c:pt idx="3">
                  <c:v>поступлений трансфертов 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входящего остатка на начало 2023 года 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0.63400000000000001</c:v>
                </c:pt>
                <c:pt idx="1">
                  <c:v>1.4999999999999999E-2</c:v>
                </c:pt>
                <c:pt idx="2">
                  <c:v>1E-4</c:v>
                </c:pt>
                <c:pt idx="3">
                  <c:v>1.9E-2</c:v>
                </c:pt>
                <c:pt idx="4">
                  <c:v>1.09E-2</c:v>
                </c:pt>
                <c:pt idx="5">
                  <c:v>0.17799999999999999</c:v>
                </c:pt>
                <c:pt idx="6" formatCode="0%">
                  <c:v>0.13</c:v>
                </c:pt>
                <c:pt idx="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ABE-44C8-A4A0-C8D3F63FFD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lang="ru-RU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Prihodi u ožujku/martu 2023.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57705995908406E-2"/>
          <c:y val="0.20843499028094908"/>
          <c:w val="0.81575507801500247"/>
          <c:h val="0.58313001943810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EA9-4B15-9FCB-782FF06544A9}"/>
              </c:ext>
            </c:extLst>
          </c:dPt>
          <c:dPt>
            <c:idx val="1"/>
            <c:bubble3D val="0"/>
            <c:spPr>
              <a:solidFill>
                <a:srgbClr val="66FF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EA9-4B15-9FCB-782FF06544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EA9-4B15-9FCB-782FF06544A9}"/>
              </c:ext>
            </c:extLst>
          </c:dPt>
          <c:dPt>
            <c:idx val="3"/>
            <c:bubble3D val="0"/>
            <c:spPr>
              <a:solidFill>
                <a:srgbClr val="9999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EA9-4B15-9FCB-782FF06544A9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FEA9-4B15-9FCB-782FF06544A9}"/>
              </c:ext>
            </c:extLst>
          </c:dPt>
          <c:dPt>
            <c:idx val="5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FEA9-4B15-9FCB-782FF06544A9}"/>
              </c:ext>
            </c:extLst>
          </c:dPt>
          <c:dPt>
            <c:idx val="6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FEA9-4B15-9FCB-782FF06544A9}"/>
              </c:ext>
            </c:extLst>
          </c:dPt>
          <c:dPt>
            <c:idx val="7"/>
            <c:bubble3D val="0"/>
            <c:spPr>
              <a:solidFill>
                <a:srgbClr val="0099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FEA9-4B15-9FCB-782FF06544A9}"/>
              </c:ext>
            </c:extLst>
          </c:dPt>
          <c:dLbls>
            <c:dLbl>
              <c:idx val="0"/>
              <c:layout>
                <c:manualLayout>
                  <c:x val="-1.9422315851686037E-2"/>
                  <c:y val="-0.17148032194993224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Porezni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prihodi</a:t>
                    </a:r>
                    <a:r>
                      <a:rPr lang="en-US" sz="800" b="1" i="0" u="none" strike="noStrike" baseline="0" dirty="0"/>
                      <a:t> 704 </a:t>
                    </a:r>
                    <a:r>
                      <a:rPr lang="en-US" sz="800" b="1" i="0" u="none" strike="noStrike" baseline="0" dirty="0" err="1"/>
                      <a:t>milijarde</a:t>
                    </a:r>
                    <a:r>
                      <a:rPr lang="en-US" sz="800" b="1" i="0" u="none" strike="noStrike" baseline="0" dirty="0"/>
                      <a:t> KZT (39%)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76128034232499"/>
                      <c:h val="9.337464325457463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EA9-4B15-9FCB-782FF06544A9}"/>
                </c:ext>
              </c:extLst>
            </c:dLbl>
            <c:dLbl>
              <c:idx val="1"/>
              <c:layout>
                <c:manualLayout>
                  <c:x val="8.8575105813771302E-2"/>
                  <c:y val="-0.2587100977851278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Neporezni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prihodi</a:t>
                    </a:r>
                    <a:r>
                      <a:rPr lang="en-US" sz="800" b="1" i="0" u="none" strike="noStrike" baseline="0" dirty="0"/>
                      <a:t> 10,4 </a:t>
                    </a:r>
                    <a:r>
                      <a:rPr lang="en-US" sz="800" b="1" i="0" u="none" strike="noStrike" baseline="0" dirty="0" err="1"/>
                      <a:t>milijarde</a:t>
                    </a:r>
                    <a:r>
                      <a:rPr lang="en-US" sz="800" b="1" i="0" u="none" strike="noStrike" baseline="0" dirty="0"/>
                      <a:t> KZT (1%)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3357240518268"/>
                      <c:h val="0.164525531685199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EA9-4B15-9FCB-782FF06544A9}"/>
                </c:ext>
              </c:extLst>
            </c:dLbl>
            <c:dLbl>
              <c:idx val="2"/>
              <c:layout>
                <c:manualLayout>
                  <c:x val="-0.36590720773952162"/>
                  <c:y val="0.123392153958202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A9-4B15-9FCB-782FF06544A9}"/>
                </c:ext>
              </c:extLst>
            </c:dLbl>
            <c:dLbl>
              <c:idx val="3"/>
              <c:layout>
                <c:manualLayout>
                  <c:x val="5.373041993037049E-2"/>
                  <c:y val="1.7548141281204489E-3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Transferi</a:t>
                    </a:r>
                    <a:r>
                      <a:rPr lang="en-US" sz="800" b="1" i="0" u="none" strike="noStrike" baseline="0" dirty="0"/>
                      <a:t> 44,6 </a:t>
                    </a:r>
                    <a:r>
                      <a:rPr lang="en-US" sz="800" b="1" i="0" u="none" strike="noStrike" baseline="0" dirty="0" err="1"/>
                      <a:t>milijardi</a:t>
                    </a:r>
                    <a:r>
                      <a:rPr lang="en-US" sz="800" b="1" i="0" u="none" strike="noStrike" baseline="0" dirty="0"/>
                      <a:t> KZT (2%)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8551658857817"/>
                      <c:h val="0.164525531685199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EA9-4B15-9FCB-782FF06544A9}"/>
                </c:ext>
              </c:extLst>
            </c:dLbl>
            <c:dLbl>
              <c:idx val="4"/>
              <c:layout>
                <c:manualLayout>
                  <c:x val="-0.17225164125470929"/>
                  <c:y val="6.6698190182875747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baseline="0" dirty="0" err="1"/>
                      <a:t>Otplata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javno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financiranih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zajmova</a:t>
                    </a:r>
                    <a:r>
                      <a:rPr lang="en-US" sz="800" b="1" i="0" u="none" strike="noStrike" baseline="0" dirty="0"/>
                      <a:t> 12,7 </a:t>
                    </a:r>
                    <a:r>
                      <a:rPr lang="en-US" sz="800" b="1" i="0" u="none" strike="noStrike" baseline="0" dirty="0" err="1"/>
                      <a:t>milijardi</a:t>
                    </a:r>
                    <a:r>
                      <a:rPr lang="en-US" sz="800" b="1" i="0" u="none" strike="noStrike" baseline="0" dirty="0"/>
                      <a:t> KZT (1%)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EA9-4B15-9FCB-782FF06544A9}"/>
                </c:ext>
              </c:extLst>
            </c:dLbl>
            <c:dLbl>
              <c:idx val="5"/>
              <c:layout>
                <c:manualLayout>
                  <c:x val="2.1877653957529788E-2"/>
                  <c:y val="1.50344178515684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i="0" u="none" strike="noStrike" baseline="0" dirty="0"/>
                      <a:t>Iz </a:t>
                    </a:r>
                    <a:r>
                      <a:rPr lang="en-US" sz="800" b="1" i="0" u="none" strike="noStrike" baseline="0" dirty="0" err="1"/>
                      <a:t>Nacionalnog</a:t>
                    </a:r>
                    <a:r>
                      <a:rPr lang="en-US" sz="800" b="1" i="0" u="none" strike="noStrike" baseline="0" dirty="0"/>
                      <a:t> </a:t>
                    </a:r>
                    <a:r>
                      <a:rPr lang="en-US" sz="800" b="1" i="0" u="none" strike="noStrike" baseline="0" dirty="0" err="1"/>
                      <a:t>fonda</a:t>
                    </a:r>
                    <a:r>
                      <a:rPr lang="en-US" sz="800" b="1" i="0" u="none" strike="noStrike" baseline="0" dirty="0"/>
                      <a:t> 473,4 </a:t>
                    </a:r>
                    <a:r>
                      <a:rPr lang="en-US" sz="800" b="1" i="0" u="none" strike="noStrike" baseline="0" dirty="0" err="1"/>
                      <a:t>milijarde</a:t>
                    </a:r>
                    <a:r>
                      <a:rPr lang="en-US" sz="800" b="1" i="0" u="none" strike="noStrike" baseline="0" dirty="0"/>
                      <a:t> KZT (26%)</a:t>
                    </a:r>
                    <a:endParaRPr lang="en-US" sz="8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872948692286"/>
                      <c:h val="0.166904920412153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FEA9-4B15-9FCB-782FF06544A9}"/>
                </c:ext>
              </c:extLst>
            </c:dLbl>
            <c:dLbl>
              <c:idx val="6"/>
              <c:layout>
                <c:manualLayout>
                  <c:x val="1.0500627905895078E-2"/>
                  <c:y val="-9.81889990365369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i="0" u="none" strike="noStrike" baseline="0" dirty="0"/>
                      <a:t>Prihodi od zajmova 316 milijardi KZT (17%)</a:t>
                    </a:r>
                    <a:endParaRPr lang="en-US" sz="8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21423735704158"/>
                      <c:h val="0.132634397635235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FEA9-4B15-9FCB-782FF06544A9}"/>
                </c:ext>
              </c:extLst>
            </c:dLbl>
            <c:dLbl>
              <c:idx val="7"/>
              <c:layout>
                <c:manualLayout>
                  <c:x val="4.4632128826913461E-2"/>
                  <c:y val="3.08199795414171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i="0" u="none" strike="noStrike" baseline="0" dirty="0"/>
                      <a:t>Stanje250,1 milijardi KZT (14%)</a:t>
                    </a:r>
                    <a:endParaRPr lang="en-US" sz="8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66608326256109"/>
                      <c:h val="0.107004731714691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FEA9-4B15-9FCB-782FF0654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3">
                  <c:v>поступлений трансфертов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за счет остатков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">
                  <c:v>704.4</c:v>
                </c:pt>
                <c:pt idx="1">
                  <c:v>10.4</c:v>
                </c:pt>
                <c:pt idx="3">
                  <c:v>44.6</c:v>
                </c:pt>
                <c:pt idx="4">
                  <c:v>12.7</c:v>
                </c:pt>
                <c:pt idx="5">
                  <c:v>473.4</c:v>
                </c:pt>
                <c:pt idx="6" formatCode="#,##0">
                  <c:v>316.10000000000002</c:v>
                </c:pt>
                <c:pt idx="7">
                  <c:v>250.1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EA9-4B15-9FCB-782FF06544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FEA9-4B15-9FCB-782FF06544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FEA9-4B15-9FCB-782FF06544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6-FEA9-4B15-9FCB-782FF06544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8-FEA9-4B15-9FCB-782FF06544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A-FEA9-4B15-9FCB-782FF06544A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C-FEA9-4B15-9FCB-782FF06544A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E-FEA9-4B15-9FCB-782FF06544A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0-FEA9-4B15-9FCB-782FF06544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3">
                  <c:v>поступлений трансфертов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за счет остатков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0.38900000000000001</c:v>
                </c:pt>
                <c:pt idx="1">
                  <c:v>6.0000000000000001E-3</c:v>
                </c:pt>
                <c:pt idx="3">
                  <c:v>2.5000000000000001E-2</c:v>
                </c:pt>
                <c:pt idx="4">
                  <c:v>7.0000000000000001E-3</c:v>
                </c:pt>
                <c:pt idx="5">
                  <c:v>0.26100000000000001</c:v>
                </c:pt>
                <c:pt idx="6">
                  <c:v>0.17399999999999999</c:v>
                </c:pt>
                <c:pt idx="7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FEA9-4B15-9FCB-782FF0654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1" i="0" u="none" strike="noStrike" kern="1200" spc="0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r-HR" sz="1400" b="1" i="0" u="none" strike="noStrike" baseline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1060 JPP ugovora na razini lokalnih proračuna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 sz="1400" b="1" i="0" u="none" strike="noStrike" kern="1200" spc="0" baseline="0" dirty="0">
              <a:solidFill>
                <a:srgbClr val="0000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157405740586116"/>
          <c:y val="4.6412971658119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600" b="1" i="0" u="none" strike="noStrike" kern="1200" spc="0" baseline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159548751007251E-2"/>
          <c:y val="0.13134920634920635"/>
          <c:w val="0.95568090249798554"/>
          <c:h val="0.43951226810293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 ГЧП за 2021 год в разрезе областей и городов республиканского значения и столицы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00-4B94-82E3-F08B9E9016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100-4B94-82E3-F08B9E90169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00-4B94-82E3-F08B9E901697}"/>
                </c:ext>
              </c:extLst>
            </c:dLbl>
            <c:dLbl>
              <c:idx val="19"/>
              <c:layout>
                <c:manualLayout>
                  <c:x val="-1.12083580814468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00-4B94-82E3-F08B9E901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East Kazakhstan</c:v>
                </c:pt>
                <c:pt idx="1">
                  <c:v>Turkestan </c:v>
                </c:pt>
                <c:pt idx="2">
                  <c:v>Almaty</c:v>
                </c:pt>
                <c:pt idx="3">
                  <c:v>Akmola</c:v>
                </c:pt>
                <c:pt idx="4">
                  <c:v>Zhambyl</c:v>
                </c:pt>
                <c:pt idx="5">
                  <c:v>Almaty city</c:v>
                </c:pt>
                <c:pt idx="6">
                  <c:v>Kyzylorda</c:v>
                </c:pt>
                <c:pt idx="7">
                  <c:v>Karaganda</c:v>
                </c:pt>
                <c:pt idx="8">
                  <c:v>Shymkent city</c:v>
                </c:pt>
                <c:pt idx="9">
                  <c:v>North Kazkahstan</c:v>
                </c:pt>
                <c:pt idx="10">
                  <c:v>Kostanai</c:v>
                </c:pt>
                <c:pt idx="11">
                  <c:v>Mangistau</c:v>
                </c:pt>
                <c:pt idx="12">
                  <c:v>Atyrau</c:v>
                </c:pt>
                <c:pt idx="13">
                  <c:v>West Kazakhstan</c:v>
                </c:pt>
                <c:pt idx="14">
                  <c:v>Pavlodar</c:v>
                </c:pt>
                <c:pt idx="15">
                  <c:v>Aktobe</c:v>
                </c:pt>
                <c:pt idx="16">
                  <c:v>Astana city</c:v>
                </c:pt>
                <c:pt idx="17">
                  <c:v>Zhetysu</c:v>
                </c:pt>
                <c:pt idx="18">
                  <c:v>Abai</c:v>
                </c:pt>
                <c:pt idx="19">
                  <c:v>Ulytau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192</c:v>
                </c:pt>
                <c:pt idx="1">
                  <c:v>185</c:v>
                </c:pt>
                <c:pt idx="2">
                  <c:v>83</c:v>
                </c:pt>
                <c:pt idx="3">
                  <c:v>71</c:v>
                </c:pt>
                <c:pt idx="4">
                  <c:v>68</c:v>
                </c:pt>
                <c:pt idx="5">
                  <c:v>65</c:v>
                </c:pt>
                <c:pt idx="6">
                  <c:v>63</c:v>
                </c:pt>
                <c:pt idx="7">
                  <c:v>61</c:v>
                </c:pt>
                <c:pt idx="8">
                  <c:v>52</c:v>
                </c:pt>
                <c:pt idx="9">
                  <c:v>40</c:v>
                </c:pt>
                <c:pt idx="10">
                  <c:v>37</c:v>
                </c:pt>
                <c:pt idx="11">
                  <c:v>32</c:v>
                </c:pt>
                <c:pt idx="12">
                  <c:v>31</c:v>
                </c:pt>
                <c:pt idx="13">
                  <c:v>22</c:v>
                </c:pt>
                <c:pt idx="14">
                  <c:v>22</c:v>
                </c:pt>
                <c:pt idx="15">
                  <c:v>19</c:v>
                </c:pt>
                <c:pt idx="16">
                  <c:v>16</c:v>
                </c:pt>
                <c:pt idx="17">
                  <c:v>14</c:v>
                </c:pt>
                <c:pt idx="18">
                  <c:v>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2-4AD9-8373-0B732AF65F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27"/>
        <c:axId val="471607744"/>
        <c:axId val="471613624"/>
      </c:barChart>
      <c:catAx>
        <c:axId val="47160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1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613624"/>
        <c:crosses val="autoZero"/>
        <c:auto val="1"/>
        <c:lblAlgn val="ctr"/>
        <c:lblOffset val="100"/>
        <c:noMultiLvlLbl val="0"/>
      </c:catAx>
      <c:valAx>
        <c:axId val="471613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 b="1" i="0" u="none" strike="noStrike" kern="1200" spc="0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hr-HR" sz="1400" b="1" i="0" u="none" strike="noStrike" baseline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Ukupan iznos JPP ugovora na razini lokalnih proračuna – 866,2 milijarde KZT</a:t>
            </a:r>
          </a:p>
        </c:rich>
      </c:tx>
      <c:layout>
        <c:manualLayout>
          <c:xMode val="edge"/>
          <c:yMode val="edge"/>
          <c:x val="0.12766732638336803"/>
          <c:y val="2.7847782994871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400" b="1" i="0" u="none" strike="noStrike" kern="1200" spc="0" baseline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464473402920282E-2"/>
          <c:y val="0.11630615604114163"/>
          <c:w val="0.90710165017604605"/>
          <c:h val="0.56183194557329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amount of PPP contracts on the level of local budgets - 866.2 billion KZT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196,9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4E-43E7-AB38-B081DF595E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121,1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4E-43E7-AB38-B081DF595E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123,3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4E-43E7-AB38-B081DF595E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66,9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4E-43E7-AB38-B081DF595E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53,2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4E-43E7-AB38-B081DF595EF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49,0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4E-43E7-AB38-B081DF595EF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98,1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4E-43E7-AB38-B081DF595EF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24,8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E4E-43E7-AB38-B081DF595EF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24,1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E4E-43E7-AB38-B081DF595EF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E4E-43E7-AB38-B081DF595EF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18,6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E4E-43E7-AB38-B081DF595EF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15,8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E4E-43E7-AB38-B081DF595EF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13,0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E4E-43E7-AB38-B081DF595EF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13,8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E4E-43E7-AB38-B081DF595EF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10,0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E4E-43E7-AB38-B081DF595EF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11,2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E4E-43E7-AB38-B081DF595EF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9,5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E4E-43E7-AB38-B081DF595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Turkestan</c:v>
                </c:pt>
                <c:pt idx="1">
                  <c:v>Atyrau</c:v>
                </c:pt>
                <c:pt idx="2">
                  <c:v>Astana city</c:v>
                </c:pt>
                <c:pt idx="3">
                  <c:v>Almaty</c:v>
                </c:pt>
                <c:pt idx="4">
                  <c:v>Shymkent city</c:v>
                </c:pt>
                <c:pt idx="5">
                  <c:v>East Kazakhstan</c:v>
                </c:pt>
                <c:pt idx="6">
                  <c:v>Almaty city</c:v>
                </c:pt>
                <c:pt idx="7">
                  <c:v>Aktobe</c:v>
                </c:pt>
                <c:pt idx="8">
                  <c:v>Mangistau</c:v>
                </c:pt>
                <c:pt idx="9">
                  <c:v>Zhetysu</c:v>
                </c:pt>
                <c:pt idx="10">
                  <c:v>Kyzylorda</c:v>
                </c:pt>
                <c:pt idx="11">
                  <c:v>Kostanai</c:v>
                </c:pt>
                <c:pt idx="12">
                  <c:v>North Kazakhstan</c:v>
                </c:pt>
                <c:pt idx="13">
                  <c:v>Pavlodar</c:v>
                </c:pt>
                <c:pt idx="14">
                  <c:v>Karaganda</c:v>
                </c:pt>
                <c:pt idx="15">
                  <c:v>Zhambyl</c:v>
                </c:pt>
                <c:pt idx="16">
                  <c:v>Akmola</c:v>
                </c:pt>
                <c:pt idx="17">
                  <c:v>West Kazakhstan</c:v>
                </c:pt>
                <c:pt idx="18">
                  <c:v>Abai</c:v>
                </c:pt>
                <c:pt idx="19">
                  <c:v>Ulytau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196.6</c:v>
                </c:pt>
                <c:pt idx="1">
                  <c:v>120.6</c:v>
                </c:pt>
                <c:pt idx="2">
                  <c:v>115.8</c:v>
                </c:pt>
                <c:pt idx="3">
                  <c:v>70.5</c:v>
                </c:pt>
                <c:pt idx="4">
                  <c:v>50.9</c:v>
                </c:pt>
                <c:pt idx="5">
                  <c:v>49.2</c:v>
                </c:pt>
                <c:pt idx="6">
                  <c:v>48.4</c:v>
                </c:pt>
                <c:pt idx="7">
                  <c:v>23.4</c:v>
                </c:pt>
                <c:pt idx="8">
                  <c:v>18.7</c:v>
                </c:pt>
                <c:pt idx="9">
                  <c:v>18.2</c:v>
                </c:pt>
                <c:pt idx="10">
                  <c:v>17.100000000000001</c:v>
                </c:pt>
                <c:pt idx="11">
                  <c:v>15.6</c:v>
                </c:pt>
                <c:pt idx="12">
                  <c:v>11.8</c:v>
                </c:pt>
                <c:pt idx="13">
                  <c:v>9.6</c:v>
                </c:pt>
                <c:pt idx="14">
                  <c:v>8.6999999999999993</c:v>
                </c:pt>
                <c:pt idx="15">
                  <c:v>8</c:v>
                </c:pt>
                <c:pt idx="16">
                  <c:v>5.3</c:v>
                </c:pt>
                <c:pt idx="17">
                  <c:v>3.5</c:v>
                </c:pt>
                <c:pt idx="18">
                  <c:v>2.1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D-42ED-A97A-E8EBDB864D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27"/>
        <c:axId val="471611272"/>
        <c:axId val="471612056"/>
      </c:barChart>
      <c:catAx>
        <c:axId val="47161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1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612056"/>
        <c:crosses val="autoZero"/>
        <c:auto val="1"/>
        <c:lblAlgn val="ctr"/>
        <c:lblOffset val="100"/>
        <c:noMultiLvlLbl val="0"/>
      </c:catAx>
      <c:valAx>
        <c:axId val="471612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1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1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 custT="1"/>
      <dgm:spPr/>
      <dgm:t>
        <a:bodyPr/>
        <a:lstStyle/>
        <a:p>
          <a:r>
            <a:rPr lang="hr-HR" sz="9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Izvršenje državnog proračuna i prateće izvršenje lokalnih proračuna, Državnog fonda i Fonda za odštetu</a:t>
          </a: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 custT="1"/>
      <dgm:spPr/>
      <dgm:t>
        <a:bodyPr/>
        <a:lstStyle/>
        <a:p>
          <a:r>
            <a:rPr lang="hr-HR" sz="9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Izrada i odobravanje općenitog plana financiranja obveza, općenitog plana prihoda i plaćanja iz državnog proračuna</a:t>
          </a: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 custT="1"/>
      <dgm:spPr/>
      <dgm:t>
        <a:bodyPr/>
        <a:lstStyle/>
        <a:p>
          <a:r>
            <a:rPr lang="hr-HR" sz="9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Raspodjela prihoda između državnog i lokalnih proračuna, Nacionalnog fonda, Fonda za odštete i proračuna EAEU-a</a:t>
          </a: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 custT="1"/>
      <dgm:spPr/>
      <dgm:t>
        <a:bodyPr/>
        <a:lstStyle/>
        <a:p>
          <a:r>
            <a:rPr lang="hr-HR" sz="9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Unapređenje informacijskih sustava riznice, pouzdano funkcioniranje i informacijska sigurnost informacijskih sustava riznice</a:t>
          </a: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 custT="1"/>
      <dgm:spPr/>
      <dgm:t>
        <a:bodyPr/>
        <a:lstStyle/>
        <a:p>
          <a:r>
            <a:rPr lang="hr-HR" sz="9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Računovodstvo</a:t>
          </a: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 custT="1"/>
      <dgm:spPr/>
      <dgm:t>
        <a:bodyPr/>
        <a:lstStyle/>
        <a:p>
          <a:r>
            <a:rPr lang="hr-HR" sz="9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Konsolidacija financijskih izvještaja</a:t>
          </a: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</dgm:pt>
  </dgm:ptLst>
  <dgm:cxnLst>
    <dgm:cxn modelId="{44A5BA11-FD7A-45B4-8532-F2BA9BCD2BC4}" type="presOf" srcId="{05978995-B19B-4D70-A8F8-75FE6809F463}" destId="{847E2661-A3E9-4EF3-9FB8-DD28BBF20B66}" srcOrd="0" destOrd="0" presId="urn:microsoft.com/office/officeart/2005/8/layout/vList3#1"/>
    <dgm:cxn modelId="{F883C62F-6B09-48EE-8F9C-AB6547EE7B69}" type="presOf" srcId="{83793B88-AC6C-4A9C-806A-42513A71B755}" destId="{C7575336-E2D9-43D5-B971-F37C7384B1C2}" srcOrd="0" destOrd="0" presId="urn:microsoft.com/office/officeart/2005/8/layout/vList3#1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78888843-CF47-4BE2-949B-10AF43132425}" type="presOf" srcId="{E5B9A64A-4E3D-495D-AA96-63F989943E4C}" destId="{8CB6ED53-E002-46E9-913C-EA84360DED91}" srcOrd="0" destOrd="0" presId="urn:microsoft.com/office/officeart/2005/8/layout/vList3#1"/>
    <dgm:cxn modelId="{E37F668C-D262-49CA-BB65-32B5D7682454}" type="presOf" srcId="{310554F9-C61E-463F-A206-8ED20EC6F922}" destId="{8D2132E8-C3FC-4C8C-AC5C-708BA5F9DAE2}" srcOrd="0" destOrd="0" presId="urn:microsoft.com/office/officeart/2005/8/layout/vList3#1"/>
    <dgm:cxn modelId="{7B70FE90-D7E2-4136-A7FC-70AC1B9D2931}" type="presOf" srcId="{C960028C-5C86-4EBC-86E0-8BF92F6FCE39}" destId="{7AE30046-33E9-4511-A980-3378BE90E30F}" srcOrd="0" destOrd="0" presId="urn:microsoft.com/office/officeart/2005/8/layout/vList3#1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B3C7C2C5-9557-44E4-84A6-93CA3CF076EC}" type="presOf" srcId="{24A67868-9AD2-493A-AD50-2D7D99C72388}" destId="{34C7DED4-1E88-4764-8AB2-678A37E106EF}" srcOrd="0" destOrd="0" presId="urn:microsoft.com/office/officeart/2005/8/layout/vList3#1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E9B887CF-F0D6-4C36-A818-76200240C34F}" type="presOf" srcId="{6B013508-FCD5-4ACF-8B93-360664E73280}" destId="{FD1F9464-923F-4862-B996-24E92A2D2DB3}" srcOrd="0" destOrd="0" presId="urn:microsoft.com/office/officeart/2005/8/layout/vList3#1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58EF1F51-6A85-433F-BF01-55A56989D3C4}" type="presParOf" srcId="{FD1F9464-923F-4862-B996-24E92A2D2DB3}" destId="{98FC5CE5-84F9-4290-8C59-74476AD78742}" srcOrd="0" destOrd="0" presId="urn:microsoft.com/office/officeart/2005/8/layout/vList3#1"/>
    <dgm:cxn modelId="{07B61992-63DC-4E95-A2A8-3FB8D0B66CBB}" type="presParOf" srcId="{98FC5CE5-84F9-4290-8C59-74476AD78742}" destId="{40EFD31D-17F9-47DC-887D-4BC207D5F659}" srcOrd="0" destOrd="0" presId="urn:microsoft.com/office/officeart/2005/8/layout/vList3#1"/>
    <dgm:cxn modelId="{9BFF04B7-7360-4404-B8F1-16AA3A957422}" type="presParOf" srcId="{98FC5CE5-84F9-4290-8C59-74476AD78742}" destId="{C7575336-E2D9-43D5-B971-F37C7384B1C2}" srcOrd="1" destOrd="0" presId="urn:microsoft.com/office/officeart/2005/8/layout/vList3#1"/>
    <dgm:cxn modelId="{53B74167-F117-430F-B619-A13AC37B0335}" type="presParOf" srcId="{FD1F9464-923F-4862-B996-24E92A2D2DB3}" destId="{74139DB7-8D66-4B86-83B1-EE88E87C2509}" srcOrd="1" destOrd="0" presId="urn:microsoft.com/office/officeart/2005/8/layout/vList3#1"/>
    <dgm:cxn modelId="{D52357CA-F877-4EEE-B4CE-5547CDD2372B}" type="presParOf" srcId="{FD1F9464-923F-4862-B996-24E92A2D2DB3}" destId="{B12FBA3C-5642-4DC7-9451-175210A767EA}" srcOrd="2" destOrd="0" presId="urn:microsoft.com/office/officeart/2005/8/layout/vList3#1"/>
    <dgm:cxn modelId="{4F053483-201A-4A85-A03B-B1E1C44AF183}" type="presParOf" srcId="{B12FBA3C-5642-4DC7-9451-175210A767EA}" destId="{E2649DEC-F554-4EA8-A436-7083F0D454CE}" srcOrd="0" destOrd="0" presId="urn:microsoft.com/office/officeart/2005/8/layout/vList3#1"/>
    <dgm:cxn modelId="{02BFC363-305D-446F-A464-6DFCCAC8FD2A}" type="presParOf" srcId="{B12FBA3C-5642-4DC7-9451-175210A767EA}" destId="{7AE30046-33E9-4511-A980-3378BE90E30F}" srcOrd="1" destOrd="0" presId="urn:microsoft.com/office/officeart/2005/8/layout/vList3#1"/>
    <dgm:cxn modelId="{3DB1666A-DA9B-4E55-AA63-92B54DBF6F80}" type="presParOf" srcId="{FD1F9464-923F-4862-B996-24E92A2D2DB3}" destId="{41B3448E-064D-4919-B40B-BD8FBDFC6442}" srcOrd="3" destOrd="0" presId="urn:microsoft.com/office/officeart/2005/8/layout/vList3#1"/>
    <dgm:cxn modelId="{FB545E86-85CE-4B57-9C80-3EF8C8B930CF}" type="presParOf" srcId="{FD1F9464-923F-4862-B996-24E92A2D2DB3}" destId="{B8012797-6ECA-496E-84D2-659BAC4BED8F}" srcOrd="4" destOrd="0" presId="urn:microsoft.com/office/officeart/2005/8/layout/vList3#1"/>
    <dgm:cxn modelId="{5CF916D8-67E0-4108-BA72-BB96AB1C05D5}" type="presParOf" srcId="{B8012797-6ECA-496E-84D2-659BAC4BED8F}" destId="{62B798EC-03FF-4B96-8ACB-08E28021E8C2}" srcOrd="0" destOrd="0" presId="urn:microsoft.com/office/officeart/2005/8/layout/vList3#1"/>
    <dgm:cxn modelId="{D6CD458D-8842-4838-A2A0-159C2A3372A2}" type="presParOf" srcId="{B8012797-6ECA-496E-84D2-659BAC4BED8F}" destId="{34C7DED4-1E88-4764-8AB2-678A37E106EF}" srcOrd="1" destOrd="0" presId="urn:microsoft.com/office/officeart/2005/8/layout/vList3#1"/>
    <dgm:cxn modelId="{6D85D0CF-C743-4F65-B9AA-8CB7FCBBEBD7}" type="presParOf" srcId="{FD1F9464-923F-4862-B996-24E92A2D2DB3}" destId="{0993A201-9EF7-4286-AD0C-83B2EC2617B8}" srcOrd="5" destOrd="0" presId="urn:microsoft.com/office/officeart/2005/8/layout/vList3#1"/>
    <dgm:cxn modelId="{40BBAEEA-13A1-47E6-A374-93072E265BE0}" type="presParOf" srcId="{FD1F9464-923F-4862-B996-24E92A2D2DB3}" destId="{594FEB75-8459-4551-9B71-20BDF9316A74}" srcOrd="6" destOrd="0" presId="urn:microsoft.com/office/officeart/2005/8/layout/vList3#1"/>
    <dgm:cxn modelId="{97AD4448-8D5C-4BD1-BEF7-D4890DC8A7AB}" type="presParOf" srcId="{594FEB75-8459-4551-9B71-20BDF9316A74}" destId="{B386A378-D863-4438-8989-B1BFD8ADEB84}" srcOrd="0" destOrd="0" presId="urn:microsoft.com/office/officeart/2005/8/layout/vList3#1"/>
    <dgm:cxn modelId="{EE32474E-5AFF-4580-9190-338CB9D3D335}" type="presParOf" srcId="{594FEB75-8459-4551-9B71-20BDF9316A74}" destId="{847E2661-A3E9-4EF3-9FB8-DD28BBF20B66}" srcOrd="1" destOrd="0" presId="urn:microsoft.com/office/officeart/2005/8/layout/vList3#1"/>
    <dgm:cxn modelId="{AA15F872-3088-4BD3-9296-394E4DA6F73E}" type="presParOf" srcId="{FD1F9464-923F-4862-B996-24E92A2D2DB3}" destId="{30DB7CD3-BE89-48B2-8698-520912998C1E}" srcOrd="7" destOrd="0" presId="urn:microsoft.com/office/officeart/2005/8/layout/vList3#1"/>
    <dgm:cxn modelId="{A384B94C-B4EC-4943-B2B6-22BBCEDC3694}" type="presParOf" srcId="{FD1F9464-923F-4862-B996-24E92A2D2DB3}" destId="{B088D56E-7376-47D9-ABE8-79B7DC7A751F}" srcOrd="8" destOrd="0" presId="urn:microsoft.com/office/officeart/2005/8/layout/vList3#1"/>
    <dgm:cxn modelId="{8E04238C-7AD1-4261-BD5D-5E4DD4367BCE}" type="presParOf" srcId="{B088D56E-7376-47D9-ABE8-79B7DC7A751F}" destId="{83EE4B9D-0F6B-4025-A6BE-51682A976BE8}" srcOrd="0" destOrd="0" presId="urn:microsoft.com/office/officeart/2005/8/layout/vList3#1"/>
    <dgm:cxn modelId="{2E85DF1C-6FAE-4B58-83BE-E0AA547E47C3}" type="presParOf" srcId="{B088D56E-7376-47D9-ABE8-79B7DC7A751F}" destId="{8CB6ED53-E002-46E9-913C-EA84360DED91}" srcOrd="1" destOrd="0" presId="urn:microsoft.com/office/officeart/2005/8/layout/vList3#1"/>
    <dgm:cxn modelId="{092C8445-1B19-4454-BFC3-0B0643705657}" type="presParOf" srcId="{FD1F9464-923F-4862-B996-24E92A2D2DB3}" destId="{549EE272-2BF1-45FB-92AC-4A08E1462E25}" srcOrd="9" destOrd="0" presId="urn:microsoft.com/office/officeart/2005/8/layout/vList3#1"/>
    <dgm:cxn modelId="{D8310C47-996B-41D2-88EB-6721E2D6F63D}" type="presParOf" srcId="{FD1F9464-923F-4862-B996-24E92A2D2DB3}" destId="{2152AE50-73DE-46AB-A7E4-EC26774505D9}" srcOrd="10" destOrd="0" presId="urn:microsoft.com/office/officeart/2005/8/layout/vList3#1"/>
    <dgm:cxn modelId="{663BC9DC-3996-4332-BB3F-6C1F16C6AC25}" type="presParOf" srcId="{2152AE50-73DE-46AB-A7E4-EC26774505D9}" destId="{44CBF147-1A04-48C9-8BD0-28B27BDDE9D7}" srcOrd="0" destOrd="0" presId="urn:microsoft.com/office/officeart/2005/8/layout/vList3#1"/>
    <dgm:cxn modelId="{AD9E9A13-EBA2-4EDB-95CA-85A828B3A49F}" type="presParOf" srcId="{2152AE50-73DE-46AB-A7E4-EC26774505D9}" destId="{8D2132E8-C3FC-4C8C-AC5C-708BA5F9DAE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2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/>
      <dgm:spPr/>
      <dgm:t>
        <a:bodyPr/>
        <a:lstStyle/>
        <a:p>
          <a:r>
            <a:rPr lang="hr-HR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Pregled i odobrenje zahtjeva administratora proračunskog programa za prijenos s računa za vanjske državne zajmove, vezane grantove i izradu konsolidiranog izvještavanja</a:t>
          </a: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/>
      <dgm:spPr/>
      <dgm:t>
        <a:bodyPr/>
        <a:lstStyle/>
        <a:p>
          <a:r>
            <a:rPr lang="hr-HR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Koordinacija podregionalnih ureda</a:t>
          </a: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/>
      <dgm:spPr/>
      <dgm:t>
        <a:bodyPr/>
        <a:lstStyle/>
        <a:p>
          <a:r>
            <a:rPr lang="hr-HR">
              <a:solidFill>
                <a:schemeClr val="tx1"/>
              </a:solidFill>
              <a:latin typeface="Arial" pitchFamily="34" charset="0"/>
              <a:cs typeface="Arial" pitchFamily="34" charset="0"/>
            </a:rPr>
            <a:t>Evidentiranje i obračun državnih obveza po projektima javno-privatnog partnerstva i koncesija</a:t>
          </a: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/>
      <dgm:spPr/>
      <dgm:t>
        <a:bodyPr/>
        <a:lstStyle/>
        <a:p>
          <a:r>
            <a:rPr lang="hr-HR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javnim financijama, praćenje proračuna, upravljanje likvidnošću</a:t>
          </a: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/>
      <dgm:spPr/>
      <dgm:t>
        <a:bodyPr/>
        <a:lstStyle/>
        <a:p>
          <a:r>
            <a:rPr lang="hr-HR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Organizacija i provođenje centralizirane javne nabave robe, radova i usluga koje odredi ovlašteno tijelo</a:t>
          </a: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/>
      <dgm:spPr/>
      <dgm:t>
        <a:bodyPr/>
        <a:lstStyle/>
        <a:p>
          <a:r>
            <a:rPr lang="hr-HR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Druge uloge predviđene zakonodavstvom Kazahstana</a:t>
          </a: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</dgm:pt>
  </dgm:ptLst>
  <dgm:cxnLst>
    <dgm:cxn modelId="{15E7E836-F844-4207-8B65-B2BAA57DC6D0}" type="presOf" srcId="{C960028C-5C86-4EBC-86E0-8BF92F6FCE39}" destId="{7AE30046-33E9-4511-A980-3378BE90E30F}" srcOrd="0" destOrd="0" presId="urn:microsoft.com/office/officeart/2005/8/layout/vList3#2"/>
    <dgm:cxn modelId="{75B62E37-480F-4DC3-9588-ED778243AFF8}" type="presOf" srcId="{E5B9A64A-4E3D-495D-AA96-63F989943E4C}" destId="{8CB6ED53-E002-46E9-913C-EA84360DED91}" srcOrd="0" destOrd="0" presId="urn:microsoft.com/office/officeart/2005/8/layout/vList3#2"/>
    <dgm:cxn modelId="{1D6C703B-2F0A-4923-A3EB-35B4AD07C8CE}" type="presOf" srcId="{310554F9-C61E-463F-A206-8ED20EC6F922}" destId="{8D2132E8-C3FC-4C8C-AC5C-708BA5F9DAE2}" srcOrd="0" destOrd="0" presId="urn:microsoft.com/office/officeart/2005/8/layout/vList3#2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57F5B290-D752-4ED2-858A-1D4A8CAB1B8B}" type="presOf" srcId="{24A67868-9AD2-493A-AD50-2D7D99C72388}" destId="{34C7DED4-1E88-4764-8AB2-678A37E106EF}" srcOrd="0" destOrd="0" presId="urn:microsoft.com/office/officeart/2005/8/layout/vList3#2"/>
    <dgm:cxn modelId="{0C73B9AA-5140-47E7-BA0D-1DDAEB615E4E}" type="presOf" srcId="{83793B88-AC6C-4A9C-806A-42513A71B755}" destId="{C7575336-E2D9-43D5-B971-F37C7384B1C2}" srcOrd="0" destOrd="0" presId="urn:microsoft.com/office/officeart/2005/8/layout/vList3#2"/>
    <dgm:cxn modelId="{7AFAC7B0-0FEE-4F93-ADF1-482B2481C97D}" type="presOf" srcId="{6B013508-FCD5-4ACF-8B93-360664E73280}" destId="{FD1F9464-923F-4862-B996-24E92A2D2DB3}" srcOrd="0" destOrd="0" presId="urn:microsoft.com/office/officeart/2005/8/layout/vList3#2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FB0908B9-61AE-4272-ACD7-BB5020A49489}" type="presOf" srcId="{05978995-B19B-4D70-A8F8-75FE6809F463}" destId="{847E2661-A3E9-4EF3-9FB8-DD28BBF20B66}" srcOrd="0" destOrd="0" presId="urn:microsoft.com/office/officeart/2005/8/layout/vList3#2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C7603574-5C2E-45F9-BA4E-DC58C4146483}" type="presParOf" srcId="{FD1F9464-923F-4862-B996-24E92A2D2DB3}" destId="{98FC5CE5-84F9-4290-8C59-74476AD78742}" srcOrd="0" destOrd="0" presId="urn:microsoft.com/office/officeart/2005/8/layout/vList3#2"/>
    <dgm:cxn modelId="{8479801F-FCA3-4372-A373-32436EA6EA69}" type="presParOf" srcId="{98FC5CE5-84F9-4290-8C59-74476AD78742}" destId="{40EFD31D-17F9-47DC-887D-4BC207D5F659}" srcOrd="0" destOrd="0" presId="urn:microsoft.com/office/officeart/2005/8/layout/vList3#2"/>
    <dgm:cxn modelId="{78DC171A-EA07-4990-973B-0AE062FEB3DE}" type="presParOf" srcId="{98FC5CE5-84F9-4290-8C59-74476AD78742}" destId="{C7575336-E2D9-43D5-B971-F37C7384B1C2}" srcOrd="1" destOrd="0" presId="urn:microsoft.com/office/officeart/2005/8/layout/vList3#2"/>
    <dgm:cxn modelId="{8974D85F-D053-4A12-96E2-A822A39F8158}" type="presParOf" srcId="{FD1F9464-923F-4862-B996-24E92A2D2DB3}" destId="{74139DB7-8D66-4B86-83B1-EE88E87C2509}" srcOrd="1" destOrd="0" presId="urn:microsoft.com/office/officeart/2005/8/layout/vList3#2"/>
    <dgm:cxn modelId="{369862F8-9EAC-42CE-9CD2-4F430BAC1B73}" type="presParOf" srcId="{FD1F9464-923F-4862-B996-24E92A2D2DB3}" destId="{B12FBA3C-5642-4DC7-9451-175210A767EA}" srcOrd="2" destOrd="0" presId="urn:microsoft.com/office/officeart/2005/8/layout/vList3#2"/>
    <dgm:cxn modelId="{AEFD1C75-1214-47EB-A0D3-802908EFAF19}" type="presParOf" srcId="{B12FBA3C-5642-4DC7-9451-175210A767EA}" destId="{E2649DEC-F554-4EA8-A436-7083F0D454CE}" srcOrd="0" destOrd="0" presId="urn:microsoft.com/office/officeart/2005/8/layout/vList3#2"/>
    <dgm:cxn modelId="{7CEE9AD8-3A52-4FDA-836F-199706018678}" type="presParOf" srcId="{B12FBA3C-5642-4DC7-9451-175210A767EA}" destId="{7AE30046-33E9-4511-A980-3378BE90E30F}" srcOrd="1" destOrd="0" presId="urn:microsoft.com/office/officeart/2005/8/layout/vList3#2"/>
    <dgm:cxn modelId="{892300BA-4FE3-423A-A744-1059495A95BE}" type="presParOf" srcId="{FD1F9464-923F-4862-B996-24E92A2D2DB3}" destId="{41B3448E-064D-4919-B40B-BD8FBDFC6442}" srcOrd="3" destOrd="0" presId="urn:microsoft.com/office/officeart/2005/8/layout/vList3#2"/>
    <dgm:cxn modelId="{86EA6A41-B2F8-40C4-84EF-E6A24F97D686}" type="presParOf" srcId="{FD1F9464-923F-4862-B996-24E92A2D2DB3}" destId="{B8012797-6ECA-496E-84D2-659BAC4BED8F}" srcOrd="4" destOrd="0" presId="urn:microsoft.com/office/officeart/2005/8/layout/vList3#2"/>
    <dgm:cxn modelId="{0CB4AFE3-2570-4C7E-AACA-98541789094C}" type="presParOf" srcId="{B8012797-6ECA-496E-84D2-659BAC4BED8F}" destId="{62B798EC-03FF-4B96-8ACB-08E28021E8C2}" srcOrd="0" destOrd="0" presId="urn:microsoft.com/office/officeart/2005/8/layout/vList3#2"/>
    <dgm:cxn modelId="{D985269B-8432-42B2-81DF-DBC808C02FDE}" type="presParOf" srcId="{B8012797-6ECA-496E-84D2-659BAC4BED8F}" destId="{34C7DED4-1E88-4764-8AB2-678A37E106EF}" srcOrd="1" destOrd="0" presId="urn:microsoft.com/office/officeart/2005/8/layout/vList3#2"/>
    <dgm:cxn modelId="{61A043F9-4F6E-4515-9682-6410DD3B1A42}" type="presParOf" srcId="{FD1F9464-923F-4862-B996-24E92A2D2DB3}" destId="{0993A201-9EF7-4286-AD0C-83B2EC2617B8}" srcOrd="5" destOrd="0" presId="urn:microsoft.com/office/officeart/2005/8/layout/vList3#2"/>
    <dgm:cxn modelId="{B646677E-B7EF-4F01-9AFF-E997C6E19BE7}" type="presParOf" srcId="{FD1F9464-923F-4862-B996-24E92A2D2DB3}" destId="{594FEB75-8459-4551-9B71-20BDF9316A74}" srcOrd="6" destOrd="0" presId="urn:microsoft.com/office/officeart/2005/8/layout/vList3#2"/>
    <dgm:cxn modelId="{BBAB6043-9543-4FC6-9D3E-9A42A4BD9E7A}" type="presParOf" srcId="{594FEB75-8459-4551-9B71-20BDF9316A74}" destId="{B386A378-D863-4438-8989-B1BFD8ADEB84}" srcOrd="0" destOrd="0" presId="urn:microsoft.com/office/officeart/2005/8/layout/vList3#2"/>
    <dgm:cxn modelId="{84D89AEF-D555-4E50-9F05-F9247BC384F9}" type="presParOf" srcId="{594FEB75-8459-4551-9B71-20BDF9316A74}" destId="{847E2661-A3E9-4EF3-9FB8-DD28BBF20B66}" srcOrd="1" destOrd="0" presId="urn:microsoft.com/office/officeart/2005/8/layout/vList3#2"/>
    <dgm:cxn modelId="{BF1023FC-62C9-43E0-8BAB-466F78FB0E42}" type="presParOf" srcId="{FD1F9464-923F-4862-B996-24E92A2D2DB3}" destId="{30DB7CD3-BE89-48B2-8698-520912998C1E}" srcOrd="7" destOrd="0" presId="urn:microsoft.com/office/officeart/2005/8/layout/vList3#2"/>
    <dgm:cxn modelId="{7732F370-C371-4734-B89F-6F2C1AF73B0F}" type="presParOf" srcId="{FD1F9464-923F-4862-B996-24E92A2D2DB3}" destId="{B088D56E-7376-47D9-ABE8-79B7DC7A751F}" srcOrd="8" destOrd="0" presId="urn:microsoft.com/office/officeart/2005/8/layout/vList3#2"/>
    <dgm:cxn modelId="{CEC5EBE7-2AB6-414D-9814-FA5C97CC335E}" type="presParOf" srcId="{B088D56E-7376-47D9-ABE8-79B7DC7A751F}" destId="{83EE4B9D-0F6B-4025-A6BE-51682A976BE8}" srcOrd="0" destOrd="0" presId="urn:microsoft.com/office/officeart/2005/8/layout/vList3#2"/>
    <dgm:cxn modelId="{41027C6A-4EE8-4759-8E02-BB97E384D76E}" type="presParOf" srcId="{B088D56E-7376-47D9-ABE8-79B7DC7A751F}" destId="{8CB6ED53-E002-46E9-913C-EA84360DED91}" srcOrd="1" destOrd="0" presId="urn:microsoft.com/office/officeart/2005/8/layout/vList3#2"/>
    <dgm:cxn modelId="{F3F19D0A-CC3D-4F79-B3BB-963269E44063}" type="presParOf" srcId="{FD1F9464-923F-4862-B996-24E92A2D2DB3}" destId="{549EE272-2BF1-45FB-92AC-4A08E1462E25}" srcOrd="9" destOrd="0" presId="urn:microsoft.com/office/officeart/2005/8/layout/vList3#2"/>
    <dgm:cxn modelId="{68022342-6AE1-4CE7-9C67-4ACB04F4B18E}" type="presParOf" srcId="{FD1F9464-923F-4862-B996-24E92A2D2DB3}" destId="{2152AE50-73DE-46AB-A7E4-EC26774505D9}" srcOrd="10" destOrd="0" presId="urn:microsoft.com/office/officeart/2005/8/layout/vList3#2"/>
    <dgm:cxn modelId="{B92B2BDD-9844-4033-A295-15842770F120}" type="presParOf" srcId="{2152AE50-73DE-46AB-A7E4-EC26774505D9}" destId="{44CBF147-1A04-48C9-8BD0-28B27BDDE9D7}" srcOrd="0" destOrd="0" presId="urn:microsoft.com/office/officeart/2005/8/layout/vList3#2"/>
    <dgm:cxn modelId="{FE6B8D1A-27BA-47EE-B5DB-9DD1E01FF6FB}" type="presParOf" srcId="{2152AE50-73DE-46AB-A7E4-EC26774505D9}" destId="{8D2132E8-C3FC-4C8C-AC5C-708BA5F9DAE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2FEB0-1695-4A2E-92C8-C09A03E0C84A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AF061B40-52AF-48BA-B30D-B989D6315DDB}">
      <dgm:prSet phldrT="[Текст]" custT="1"/>
      <dgm:spPr/>
      <dgm:t>
        <a:bodyPr/>
        <a:lstStyle/>
        <a:p>
          <a:endParaRPr lang="ru-RU" sz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12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1,9</a:t>
          </a:r>
        </a:p>
      </dgm:t>
    </dgm:pt>
    <dgm:pt modelId="{5B7D6DE9-4907-4FF7-AD4F-A7E6B81DA2DE}" type="parTrans" cxnId="{F82249E0-FCF5-4D85-92A3-1D7E5773259B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D7141-FDDE-4D8B-A1EF-CF6F6C069B14}" type="sibTrans" cxnId="{F82249E0-FCF5-4D85-92A3-1D7E5773259B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65884-B631-44FE-A37F-740F386B01F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hr-HR" sz="1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1 084,7</a:t>
          </a:r>
        </a:p>
      </dgm:t>
    </dgm:pt>
    <dgm:pt modelId="{625C0E38-45A5-4140-B789-0CD5787583D4}" type="parTrans" cxnId="{549EAFE5-17CE-43E6-898F-C6CEE96250DC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6FA2C-0A96-4EA6-9D58-0AF9DBEC6EF8}" type="sibTrans" cxnId="{549EAFE5-17CE-43E6-898F-C6CEE96250DC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9E061-5E2A-4774-88A6-CD9004FD7334}">
      <dgm:prSet phldrT="[Текст]" custT="1"/>
      <dgm:spPr/>
      <dgm:t>
        <a:bodyPr/>
        <a:lstStyle/>
        <a:p>
          <a:r>
            <a:rPr lang="hr-H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12 052,9</a:t>
          </a:r>
        </a:p>
        <a:p>
          <a:r>
            <a:rPr lang="hr-H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Računi javnih ustanova i nalozi za plaćanje subjekata kvazifiskalnog sektora, javna nabava</a:t>
          </a:r>
        </a:p>
        <a:p>
          <a:r>
            <a:rPr lang="hr-HR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(85,1 %)</a:t>
          </a:r>
        </a:p>
      </dgm:t>
    </dgm:pt>
    <dgm:pt modelId="{4F06CB16-8C87-4771-8DA2-5CA5812AD1AC}" type="parTrans" cxnId="{7C145437-920F-437E-B173-BFD66A5CE6B6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FB3DC-70CC-4960-BDD8-7E9BC5F4DCFB}" type="sibTrans" cxnId="{7C145437-920F-437E-B173-BFD66A5CE6B6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86005-7F7B-4BC6-9515-985EC280EEF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r-HR" sz="16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585,5</a:t>
          </a:r>
        </a:p>
      </dgm:t>
    </dgm:pt>
    <dgm:pt modelId="{A6C0B8A4-5C27-4222-BD58-0D583530D4D5}" type="parTrans" cxnId="{E88B2318-5A56-49B7-8F75-D9E8414520C1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8CA7F-F527-4F11-991F-8531E7205E7F}" type="sibTrans" cxnId="{E88B2318-5A56-49B7-8F75-D9E8414520C1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6F5D9-1C1D-4E0B-B115-936D9B843322}">
      <dgm:prSet custT="1"/>
      <dgm:spPr/>
      <dgm:t>
        <a:bodyPr/>
        <a:lstStyle/>
        <a:p>
          <a:r>
            <a:rPr lang="hr-HR" sz="12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445,2</a:t>
          </a:r>
        </a:p>
      </dgm:t>
    </dgm:pt>
    <dgm:pt modelId="{66826127-553D-481C-BBCE-768901CEF2D3}" type="parTrans" cxnId="{E4F8B2A3-9CF5-4E4F-862B-9112FFA012A1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C39D2208-FAF8-4A57-8691-EA1B593D2DC7}" type="sibTrans" cxnId="{E4F8B2A3-9CF5-4E4F-862B-9112FFA012A1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465A894C-216F-43DD-95DE-85166DAFF1CF}" type="pres">
      <dgm:prSet presAssocID="{AB62FEB0-1695-4A2E-92C8-C09A03E0C84A}" presName="Name0" presStyleCnt="0">
        <dgm:presLayoutVars>
          <dgm:dir/>
          <dgm:animLvl val="lvl"/>
          <dgm:resizeHandles val="exact"/>
        </dgm:presLayoutVars>
      </dgm:prSet>
      <dgm:spPr/>
    </dgm:pt>
    <dgm:pt modelId="{DB775629-1E4E-40BC-A446-7560C76FEB83}" type="pres">
      <dgm:prSet presAssocID="{AF061B40-52AF-48BA-B30D-B989D6315DDB}" presName="Name8" presStyleCnt="0"/>
      <dgm:spPr/>
    </dgm:pt>
    <dgm:pt modelId="{11DCCABD-1A62-4A08-AFB4-2CF08D83DE5F}" type="pres">
      <dgm:prSet presAssocID="{AF061B40-52AF-48BA-B30D-B989D6315D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859383CC-8F23-498D-B816-D4BCED955E31}" type="pres">
      <dgm:prSet presAssocID="{AF061B40-52AF-48BA-B30D-B989D6315D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AE5FF-05E9-4C64-A609-171B75D6B315}" type="pres">
      <dgm:prSet presAssocID="{90D6F5D9-1C1D-4E0B-B115-936D9B843322}" presName="Name8" presStyleCnt="0"/>
      <dgm:spPr/>
    </dgm:pt>
    <dgm:pt modelId="{7851A978-FD59-4A15-803F-FCABDCBF01AB}" type="pres">
      <dgm:prSet presAssocID="{90D6F5D9-1C1D-4E0B-B115-936D9B843322}" presName="level" presStyleLbl="node1" presStyleIdx="1" presStyleCnt="5">
        <dgm:presLayoutVars>
          <dgm:chMax val="1"/>
          <dgm:bulletEnabled val="1"/>
        </dgm:presLayoutVars>
      </dgm:prSet>
      <dgm:spPr/>
    </dgm:pt>
    <dgm:pt modelId="{01C86800-37B9-4558-9598-8532098981B3}" type="pres">
      <dgm:prSet presAssocID="{90D6F5D9-1C1D-4E0B-B115-936D9B8433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C4509D-5EDF-4CD0-B0B0-6AA7A882912A}" type="pres">
      <dgm:prSet presAssocID="{EE286005-7F7B-4BC6-9515-985EC280EEF0}" presName="Name8" presStyleCnt="0"/>
      <dgm:spPr/>
    </dgm:pt>
    <dgm:pt modelId="{9B429E2A-CAAF-41B9-A90A-764039256D3A}" type="pres">
      <dgm:prSet presAssocID="{EE286005-7F7B-4BC6-9515-985EC280EEF0}" presName="level" presStyleLbl="node1" presStyleIdx="2" presStyleCnt="5">
        <dgm:presLayoutVars>
          <dgm:chMax val="1"/>
          <dgm:bulletEnabled val="1"/>
        </dgm:presLayoutVars>
      </dgm:prSet>
      <dgm:spPr/>
    </dgm:pt>
    <dgm:pt modelId="{CD203611-6CA8-49E3-922B-5316246E6166}" type="pres">
      <dgm:prSet presAssocID="{EE286005-7F7B-4BC6-9515-985EC280EE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2693268-1E19-4F85-B6B8-6C6C2A325393}" type="pres">
      <dgm:prSet presAssocID="{63565884-B631-44FE-A37F-740F386B01FD}" presName="Name8" presStyleCnt="0"/>
      <dgm:spPr/>
    </dgm:pt>
    <dgm:pt modelId="{8D23AD77-5675-4F88-8C26-51F4A7D1CC05}" type="pres">
      <dgm:prSet presAssocID="{63565884-B631-44FE-A37F-740F386B01FD}" presName="level" presStyleLbl="node1" presStyleIdx="3" presStyleCnt="5">
        <dgm:presLayoutVars>
          <dgm:chMax val="1"/>
          <dgm:bulletEnabled val="1"/>
        </dgm:presLayoutVars>
      </dgm:prSet>
      <dgm:spPr/>
    </dgm:pt>
    <dgm:pt modelId="{23C5C64C-A3DE-42EC-B25F-570AB06EF982}" type="pres">
      <dgm:prSet presAssocID="{63565884-B631-44FE-A37F-740F386B01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FA633F-9CF6-4D58-810A-034CD49C660E}" type="pres">
      <dgm:prSet presAssocID="{6449E061-5E2A-4774-88A6-CD9004FD7334}" presName="Name8" presStyleCnt="0"/>
      <dgm:spPr/>
    </dgm:pt>
    <dgm:pt modelId="{85B4FA5E-5FA5-4B42-AC0A-63EE23727B5A}" type="pres">
      <dgm:prSet presAssocID="{6449E061-5E2A-4774-88A6-CD9004FD7334}" presName="level" presStyleLbl="node1" presStyleIdx="4" presStyleCnt="5" custScaleY="417958" custLinFactNeighborX="-94" custLinFactNeighborY="0">
        <dgm:presLayoutVars>
          <dgm:chMax val="1"/>
          <dgm:bulletEnabled val="1"/>
        </dgm:presLayoutVars>
      </dgm:prSet>
      <dgm:spPr/>
    </dgm:pt>
    <dgm:pt modelId="{506EB193-93AD-43E0-9C46-B5F83D78CF52}" type="pres">
      <dgm:prSet presAssocID="{6449E061-5E2A-4774-88A6-CD9004FD733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88B2318-5A56-49B7-8F75-D9E8414520C1}" srcId="{AB62FEB0-1695-4A2E-92C8-C09A03E0C84A}" destId="{EE286005-7F7B-4BC6-9515-985EC280EEF0}" srcOrd="2" destOrd="0" parTransId="{A6C0B8A4-5C27-4222-BD58-0D583530D4D5}" sibTransId="{9638CA7F-F527-4F11-991F-8531E7205E7F}"/>
    <dgm:cxn modelId="{48AF2D2D-8E49-4A1D-8A6C-58E19559ED28}" type="presOf" srcId="{63565884-B631-44FE-A37F-740F386B01FD}" destId="{8D23AD77-5675-4F88-8C26-51F4A7D1CC05}" srcOrd="0" destOrd="0" presId="urn:microsoft.com/office/officeart/2005/8/layout/pyramid1"/>
    <dgm:cxn modelId="{7C145437-920F-437E-B173-BFD66A5CE6B6}" srcId="{AB62FEB0-1695-4A2E-92C8-C09A03E0C84A}" destId="{6449E061-5E2A-4774-88A6-CD9004FD7334}" srcOrd="4" destOrd="0" parTransId="{4F06CB16-8C87-4771-8DA2-5CA5812AD1AC}" sibTransId="{180FB3DC-70CC-4960-BDD8-7E9BC5F4DCFB}"/>
    <dgm:cxn modelId="{433FE63F-C99A-4A48-B9A2-683432868FAC}" type="presOf" srcId="{EE286005-7F7B-4BC6-9515-985EC280EEF0}" destId="{9B429E2A-CAAF-41B9-A90A-764039256D3A}" srcOrd="0" destOrd="0" presId="urn:microsoft.com/office/officeart/2005/8/layout/pyramid1"/>
    <dgm:cxn modelId="{BFF24F4B-86BB-469B-93E7-E519551296C9}" type="presOf" srcId="{EE286005-7F7B-4BC6-9515-985EC280EEF0}" destId="{CD203611-6CA8-49E3-922B-5316246E6166}" srcOrd="1" destOrd="0" presId="urn:microsoft.com/office/officeart/2005/8/layout/pyramid1"/>
    <dgm:cxn modelId="{72ADCB7B-FD00-4A46-860B-4F78C575F6C7}" type="presOf" srcId="{63565884-B631-44FE-A37F-740F386B01FD}" destId="{23C5C64C-A3DE-42EC-B25F-570AB06EF982}" srcOrd="1" destOrd="0" presId="urn:microsoft.com/office/officeart/2005/8/layout/pyramid1"/>
    <dgm:cxn modelId="{DA2D9494-0520-477A-AD38-D12F61106BB0}" type="presOf" srcId="{AB62FEB0-1695-4A2E-92C8-C09A03E0C84A}" destId="{465A894C-216F-43DD-95DE-85166DAFF1CF}" srcOrd="0" destOrd="0" presId="urn:microsoft.com/office/officeart/2005/8/layout/pyramid1"/>
    <dgm:cxn modelId="{E07F49A0-4746-4402-941F-2605D9708B34}" type="presOf" srcId="{6449E061-5E2A-4774-88A6-CD9004FD7334}" destId="{85B4FA5E-5FA5-4B42-AC0A-63EE23727B5A}" srcOrd="0" destOrd="0" presId="urn:microsoft.com/office/officeart/2005/8/layout/pyramid1"/>
    <dgm:cxn modelId="{E4F8B2A3-9CF5-4E4F-862B-9112FFA012A1}" srcId="{AB62FEB0-1695-4A2E-92C8-C09A03E0C84A}" destId="{90D6F5D9-1C1D-4E0B-B115-936D9B843322}" srcOrd="1" destOrd="0" parTransId="{66826127-553D-481C-BBCE-768901CEF2D3}" sibTransId="{C39D2208-FAF8-4A57-8691-EA1B593D2DC7}"/>
    <dgm:cxn modelId="{66279AA4-C050-44EF-9CB9-E25F4D682718}" type="presOf" srcId="{6449E061-5E2A-4774-88A6-CD9004FD7334}" destId="{506EB193-93AD-43E0-9C46-B5F83D78CF52}" srcOrd="1" destOrd="0" presId="urn:microsoft.com/office/officeart/2005/8/layout/pyramid1"/>
    <dgm:cxn modelId="{6F0A40A9-4B07-4892-8F72-577D803C0145}" type="presOf" srcId="{AF061B40-52AF-48BA-B30D-B989D6315DDB}" destId="{859383CC-8F23-498D-B816-D4BCED955E31}" srcOrd="1" destOrd="0" presId="urn:microsoft.com/office/officeart/2005/8/layout/pyramid1"/>
    <dgm:cxn modelId="{C7CE9FD0-10EF-4FBE-8B1A-229DB2DCB9F5}" type="presOf" srcId="{90D6F5D9-1C1D-4E0B-B115-936D9B843322}" destId="{01C86800-37B9-4558-9598-8532098981B3}" srcOrd="1" destOrd="0" presId="urn:microsoft.com/office/officeart/2005/8/layout/pyramid1"/>
    <dgm:cxn modelId="{5C2F0ED7-092A-45BD-AB9B-28FC92775A52}" type="presOf" srcId="{AF061B40-52AF-48BA-B30D-B989D6315DDB}" destId="{11DCCABD-1A62-4A08-AFB4-2CF08D83DE5F}" srcOrd="0" destOrd="0" presId="urn:microsoft.com/office/officeart/2005/8/layout/pyramid1"/>
    <dgm:cxn modelId="{F82249E0-FCF5-4D85-92A3-1D7E5773259B}" srcId="{AB62FEB0-1695-4A2E-92C8-C09A03E0C84A}" destId="{AF061B40-52AF-48BA-B30D-B989D6315DDB}" srcOrd="0" destOrd="0" parTransId="{5B7D6DE9-4907-4FF7-AD4F-A7E6B81DA2DE}" sibTransId="{5EDD7141-FDDE-4D8B-A1EF-CF6F6C069B14}"/>
    <dgm:cxn modelId="{549EAFE5-17CE-43E6-898F-C6CEE96250DC}" srcId="{AB62FEB0-1695-4A2E-92C8-C09A03E0C84A}" destId="{63565884-B631-44FE-A37F-740F386B01FD}" srcOrd="3" destOrd="0" parTransId="{625C0E38-45A5-4140-B789-0CD5787583D4}" sibTransId="{3E06FA2C-0A96-4EA6-9D58-0AF9DBEC6EF8}"/>
    <dgm:cxn modelId="{21615DEB-018D-4A87-965C-E89770326632}" type="presOf" srcId="{90D6F5D9-1C1D-4E0B-B115-936D9B843322}" destId="{7851A978-FD59-4A15-803F-FCABDCBF01AB}" srcOrd="0" destOrd="0" presId="urn:microsoft.com/office/officeart/2005/8/layout/pyramid1"/>
    <dgm:cxn modelId="{80C4730C-9A19-4EC8-83A9-6DC42A3BFDDA}" type="presParOf" srcId="{465A894C-216F-43DD-95DE-85166DAFF1CF}" destId="{DB775629-1E4E-40BC-A446-7560C76FEB83}" srcOrd="0" destOrd="0" presId="urn:microsoft.com/office/officeart/2005/8/layout/pyramid1"/>
    <dgm:cxn modelId="{E771F556-D333-4175-940E-C74745E9CA97}" type="presParOf" srcId="{DB775629-1E4E-40BC-A446-7560C76FEB83}" destId="{11DCCABD-1A62-4A08-AFB4-2CF08D83DE5F}" srcOrd="0" destOrd="0" presId="urn:microsoft.com/office/officeart/2005/8/layout/pyramid1"/>
    <dgm:cxn modelId="{ED07C848-04C7-46E7-8982-7A5F1C45BD11}" type="presParOf" srcId="{DB775629-1E4E-40BC-A446-7560C76FEB83}" destId="{859383CC-8F23-498D-B816-D4BCED955E31}" srcOrd="1" destOrd="0" presId="urn:microsoft.com/office/officeart/2005/8/layout/pyramid1"/>
    <dgm:cxn modelId="{20DDA07C-23F6-41B1-8529-21C6091DB288}" type="presParOf" srcId="{465A894C-216F-43DD-95DE-85166DAFF1CF}" destId="{ACCAE5FF-05E9-4C64-A609-171B75D6B315}" srcOrd="1" destOrd="0" presId="urn:microsoft.com/office/officeart/2005/8/layout/pyramid1"/>
    <dgm:cxn modelId="{45D52143-19DA-44F0-9291-E1EE9A87CB90}" type="presParOf" srcId="{ACCAE5FF-05E9-4C64-A609-171B75D6B315}" destId="{7851A978-FD59-4A15-803F-FCABDCBF01AB}" srcOrd="0" destOrd="0" presId="urn:microsoft.com/office/officeart/2005/8/layout/pyramid1"/>
    <dgm:cxn modelId="{6C572850-D973-474C-BBB9-54AB97914E7C}" type="presParOf" srcId="{ACCAE5FF-05E9-4C64-A609-171B75D6B315}" destId="{01C86800-37B9-4558-9598-8532098981B3}" srcOrd="1" destOrd="0" presId="urn:microsoft.com/office/officeart/2005/8/layout/pyramid1"/>
    <dgm:cxn modelId="{7357E161-81C5-496C-BE5E-1445C81A6B42}" type="presParOf" srcId="{465A894C-216F-43DD-95DE-85166DAFF1CF}" destId="{76C4509D-5EDF-4CD0-B0B0-6AA7A882912A}" srcOrd="2" destOrd="0" presId="urn:microsoft.com/office/officeart/2005/8/layout/pyramid1"/>
    <dgm:cxn modelId="{15C699D1-0DDD-4019-B00C-D9E7A7679DC1}" type="presParOf" srcId="{76C4509D-5EDF-4CD0-B0B0-6AA7A882912A}" destId="{9B429E2A-CAAF-41B9-A90A-764039256D3A}" srcOrd="0" destOrd="0" presId="urn:microsoft.com/office/officeart/2005/8/layout/pyramid1"/>
    <dgm:cxn modelId="{C59376FC-E581-4EB4-BF9A-8B2BEBDDBFE4}" type="presParOf" srcId="{76C4509D-5EDF-4CD0-B0B0-6AA7A882912A}" destId="{CD203611-6CA8-49E3-922B-5316246E6166}" srcOrd="1" destOrd="0" presId="urn:microsoft.com/office/officeart/2005/8/layout/pyramid1"/>
    <dgm:cxn modelId="{339DDF81-592B-4F44-9578-28DC0D26255D}" type="presParOf" srcId="{465A894C-216F-43DD-95DE-85166DAFF1CF}" destId="{F2693268-1E19-4F85-B6B8-6C6C2A325393}" srcOrd="3" destOrd="0" presId="urn:microsoft.com/office/officeart/2005/8/layout/pyramid1"/>
    <dgm:cxn modelId="{CC9F24E6-6AD7-48B0-8219-4FDBFA03C7BC}" type="presParOf" srcId="{F2693268-1E19-4F85-B6B8-6C6C2A325393}" destId="{8D23AD77-5675-4F88-8C26-51F4A7D1CC05}" srcOrd="0" destOrd="0" presId="urn:microsoft.com/office/officeart/2005/8/layout/pyramid1"/>
    <dgm:cxn modelId="{DF466CFD-22C2-4B74-A06D-64DF26D13AC0}" type="presParOf" srcId="{F2693268-1E19-4F85-B6B8-6C6C2A325393}" destId="{23C5C64C-A3DE-42EC-B25F-570AB06EF982}" srcOrd="1" destOrd="0" presId="urn:microsoft.com/office/officeart/2005/8/layout/pyramid1"/>
    <dgm:cxn modelId="{00F05884-9CD3-40B9-8B63-DFE7E3E0EA23}" type="presParOf" srcId="{465A894C-216F-43DD-95DE-85166DAFF1CF}" destId="{B2FA633F-9CF6-4D58-810A-034CD49C660E}" srcOrd="4" destOrd="0" presId="urn:microsoft.com/office/officeart/2005/8/layout/pyramid1"/>
    <dgm:cxn modelId="{DBF37D6D-C157-4931-88F2-6F4AC8DD3F16}" type="presParOf" srcId="{B2FA633F-9CF6-4D58-810A-034CD49C660E}" destId="{85B4FA5E-5FA5-4B42-AC0A-63EE23727B5A}" srcOrd="0" destOrd="0" presId="urn:microsoft.com/office/officeart/2005/8/layout/pyramid1"/>
    <dgm:cxn modelId="{27149D57-CC6B-443E-B9C0-967240C1264F}" type="presParOf" srcId="{B2FA633F-9CF6-4D58-810A-034CD49C660E}" destId="{506EB193-93AD-43E0-9C46-B5F83D78CF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hr-HR" sz="1600" b="1" noProof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10. lipnja/juna 2017.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349299C9-846E-4827-813A-349CCCE20782}">
      <dgm:prSet phldrT="[Text]" custT="1"/>
      <dgm:spPr/>
      <dgm:t>
        <a:bodyPr lIns="108000" tIns="432000" rIns="288000" rtlCol="0" anchor="t" anchorCtr="0"/>
        <a:lstStyle/>
        <a:p>
          <a:pPr marL="0" lvl="0" indent="0" algn="just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noProof="0" dirty="0">
            <a:solidFill>
              <a:srgbClr val="666666"/>
            </a:solidFill>
            <a:latin typeface="Arial Narrow" pitchFamily="34" charset="0"/>
            <a:ea typeface="+mn-ea"/>
            <a:cs typeface="+mn-cs"/>
          </a:endParaRP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ru-RU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ru-RU" noProof="0" dirty="0"/>
        </a:p>
      </dgm:t>
    </dgm:pt>
    <dgm:pt modelId="{D71FC021-6A65-44D1-95B9-0E6C89079866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hr-HR" sz="1400" b="1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prosinac/ decembar 2018.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D07AD3FD-84FF-467E-9693-752776549C61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hr-HR" sz="1600" b="1" noProof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2018.</a:t>
          </a: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32CCB050-072A-41BF-BE1B-388CF53E5629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r>
            <a:rPr lang="hr-HR" sz="1600" b="1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ožujak/mart 2019.</a:t>
          </a: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ru-RU" noProof="0" dirty="0"/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ru-RU" noProof="0" dirty="0"/>
        </a:p>
      </dgm:t>
    </dgm:pt>
    <dgm:pt modelId="{9E838AE2-4659-4603-ABC8-58DF4222C0D4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hr-HR" sz="1600" b="1" noProof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2020.</a:t>
          </a:r>
        </a:p>
      </dgm:t>
    </dgm:pt>
    <dgm:pt modelId="{5FC53805-9431-4BC8-ADB9-DABF59DE31C7}" type="par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61F1BCD3-232D-4C03-B56C-182BCB6108CD}" type="sib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5D70EFF5-8B31-4A1F-AE44-51E4CF0013EB}">
      <dgm:prSet phldrT="[Text]" custT="1"/>
      <dgm:spPr/>
      <dgm:t>
        <a:bodyPr lIns="108000" tIns="432000" rIns="288000" rtlCol="0" anchor="t" anchorCtr="0"/>
        <a:lstStyle/>
        <a:p>
          <a:pPr rtl="0">
            <a:lnSpc>
              <a:spcPts val="1500"/>
            </a:lnSpc>
          </a:pPr>
          <a:endParaRPr lang="ru-RU" sz="1200" noProof="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ru-RU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ru-RU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 custLinFactNeighborX="-777" custLinFactNeighborY="-14601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 custLinFactNeighborX="6235" custLinFactNeighborY="-17899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 custLinFactNeighborY="-16848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046455-4EBB-40A8-838B-B584850A8B8E}" type="pres">
      <dgm:prSet presAssocID="{32CCB050-072A-41BF-BE1B-388CF53E5629}" presName="parTx" presStyleLbl="alignNode1" presStyleIdx="3" presStyleCnt="5" custLinFactNeighborX="342" custLinFactNeighborY="-15725">
        <dgm:presLayoutVars>
          <dgm:chMax val="0"/>
          <dgm:chPref val="0"/>
          <dgm:bulletEnabled val="1"/>
        </dgm:presLayoutVars>
      </dgm:prSet>
      <dgm:spPr/>
    </dgm:pt>
    <dgm:pt modelId="{1D84544C-5924-422B-9546-A86AE4927E4C}" type="pres">
      <dgm:prSet presAssocID="{32CCB050-072A-41BF-BE1B-388CF53E5629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D05E404-1B63-4FC9-A7B8-277860DEBCD0}" type="pres">
      <dgm:prSet presAssocID="{32CCB050-072A-41BF-BE1B-388CF53E5629}" presName="EmptyPlaceHolder" presStyleCnt="0"/>
      <dgm:spPr/>
    </dgm:pt>
    <dgm:pt modelId="{AB144E95-E2AA-430B-870C-A44D04CCB5A8}" type="pres">
      <dgm:prSet presAssocID="{BF05D8EE-4413-4737-8721-DAF10D6CAB04}" presName="space" presStyleCnt="0"/>
      <dgm:spPr/>
    </dgm:pt>
    <dgm:pt modelId="{D0A9E9B9-B6D2-49AA-91D6-7CE223E637D0}" type="pres">
      <dgm:prSet presAssocID="{9E838AE2-4659-4603-ABC8-58DF4222C0D4}" presName="composite" presStyleCnt="0"/>
      <dgm:spPr/>
    </dgm:pt>
    <dgm:pt modelId="{0EE416CF-D8AE-41BD-BF35-9148040E1274}" type="pres">
      <dgm:prSet presAssocID="{9E838AE2-4659-4603-ABC8-58DF4222C0D4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559A9A18-D6AE-4459-8C7F-A17CAB50744A}" type="pres">
      <dgm:prSet presAssocID="{9E838AE2-4659-4603-ABC8-58DF4222C0D4}" presName="parTx" presStyleLbl="alignNode1" presStyleIdx="4" presStyleCnt="5" custLinFactNeighborY="-14602">
        <dgm:presLayoutVars>
          <dgm:chMax val="0"/>
          <dgm:chPref val="0"/>
          <dgm:bulletEnabled val="1"/>
        </dgm:presLayoutVars>
      </dgm:prSet>
      <dgm:spPr/>
    </dgm:pt>
    <dgm:pt modelId="{7F54B493-FCA8-4A1F-A2B1-FCB26CA9C396}" type="pres">
      <dgm:prSet presAssocID="{9E838AE2-4659-4603-ABC8-58DF4222C0D4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73F5E39-8993-4D6C-9D92-8E8F41E329B8}" type="pres">
      <dgm:prSet presAssocID="{9E838AE2-4659-4603-ABC8-58DF4222C0D4}" presName="EmptyPlaceHolder" presStyleCnt="0"/>
      <dgm:spPr/>
    </dgm:pt>
  </dgm:ptLst>
  <dgm:cxnLst>
    <dgm:cxn modelId="{C4796910-22C5-4317-92A4-4083AA34DB6A}" type="presOf" srcId="{5D70EFF5-8B31-4A1F-AE44-51E4CF0013EB}" destId="{5E07F9E4-149C-4A89-848F-4ABDD305F0C5}" srcOrd="0" destOrd="0" presId="urn:microsoft.com/office/officeart/2016/7/layout/AccentHomeChevronProcess"/>
    <dgm:cxn modelId="{5D027110-953E-4E85-A8F9-83D068074383}" type="presOf" srcId="{32CCB050-072A-41BF-BE1B-388CF53E5629}" destId="{B8046455-4EBB-40A8-838B-B584850A8B8E}" srcOrd="0" destOrd="0" presId="urn:microsoft.com/office/officeart/2016/7/layout/AccentHomeChevronProcess"/>
    <dgm:cxn modelId="{1F2BA811-61D9-4278-A32F-BB260E35CA89}" type="presOf" srcId="{D07AD3FD-84FF-467E-9693-752776549C61}" destId="{6C46E586-0364-4C52-98F9-74A7ACD803D1}" srcOrd="0" destOrd="0" presId="urn:microsoft.com/office/officeart/2016/7/layout/AccentHomeChevronProcess"/>
    <dgm:cxn modelId="{CF54291C-AAFD-4FA4-9A16-20CE892BA907}" srcId="{55C0B14E-AEA6-48D3-A387-ED4A3A3BF840}" destId="{9E838AE2-4659-4603-ABC8-58DF4222C0D4}" srcOrd="4" destOrd="0" parTransId="{5FC53805-9431-4BC8-ADB9-DABF59DE31C7}" sibTransId="{61F1BCD3-232D-4C03-B56C-182BCB6108C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AC614F40-5C63-49D4-B0D5-DDFAEC6C7048}" type="presOf" srcId="{AACEAFD5-63CF-4AFC-B46F-BE086C5D447C}" destId="{CA3A6A4E-2D39-41D2-A6B1-B590D0C452D2}" srcOrd="0" destOrd="0" presId="urn:microsoft.com/office/officeart/2016/7/layout/AccentHomeChevronProcess"/>
    <dgm:cxn modelId="{9E16D660-CF7B-4415-A3C1-A1B6904605FD}" type="presOf" srcId="{D71FC021-6A65-44D1-95B9-0E6C89079866}" destId="{7A0B5EFC-88FB-4ED5-994F-D5F6584C2293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41BB0199-3A22-4D8F-A3FF-289DF637BF1A}" type="presOf" srcId="{55C0B14E-AEA6-48D3-A387-ED4A3A3BF840}" destId="{594BF422-752C-42F3-A230-3D0E6AE9A886}" srcOrd="0" destOrd="0" presId="urn:microsoft.com/office/officeart/2016/7/layout/AccentHomeChevronProcess"/>
    <dgm:cxn modelId="{EECB72B4-8027-42AB-A977-AA506DD3AF64}" type="presOf" srcId="{9E838AE2-4659-4603-ABC8-58DF4222C0D4}" destId="{559A9A18-D6AE-4459-8C7F-A17CAB50744A}" srcOrd="0" destOrd="0" presId="urn:microsoft.com/office/officeart/2016/7/layout/AccentHomeChevronProcess"/>
    <dgm:cxn modelId="{B25AFCBB-8F5E-4C38-BBCC-BF34B2FC77B7}" type="presOf" srcId="{349299C9-846E-4827-813A-349CCCE20782}" destId="{810D7AA7-A541-4507-BE7F-36CCF210089F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45486AE5-E68C-47AD-BD7D-BEFF4C75AB86}" type="presParOf" srcId="{594BF422-752C-42F3-A230-3D0E6AE9A886}" destId="{F6A1B9E0-4B4A-47A4-A011-67526CEEA770}" srcOrd="0" destOrd="0" presId="urn:microsoft.com/office/officeart/2016/7/layout/AccentHomeChevronProcess"/>
    <dgm:cxn modelId="{7A670DCA-A0D9-4ED7-9CD8-540448C77AE9}" type="presParOf" srcId="{F6A1B9E0-4B4A-47A4-A011-67526CEEA770}" destId="{FA4E6E73-A3C8-4495-927B-8AADA5A74297}" srcOrd="0" destOrd="0" presId="urn:microsoft.com/office/officeart/2016/7/layout/AccentHomeChevronProcess"/>
    <dgm:cxn modelId="{AD032005-CEF8-4A39-B819-B31AF49FFD6B}" type="presParOf" srcId="{F6A1B9E0-4B4A-47A4-A011-67526CEEA770}" destId="{CA3A6A4E-2D39-41D2-A6B1-B590D0C452D2}" srcOrd="1" destOrd="0" presId="urn:microsoft.com/office/officeart/2016/7/layout/AccentHomeChevronProcess"/>
    <dgm:cxn modelId="{031ABA8D-C716-4227-BD0C-CC8F6A3499CF}" type="presParOf" srcId="{F6A1B9E0-4B4A-47A4-A011-67526CEEA770}" destId="{810D7AA7-A541-4507-BE7F-36CCF210089F}" srcOrd="2" destOrd="0" presId="urn:microsoft.com/office/officeart/2016/7/layout/AccentHomeChevronProcess"/>
    <dgm:cxn modelId="{5C06241A-CB2B-4699-9004-2465AF8DEA43}" type="presParOf" srcId="{F6A1B9E0-4B4A-47A4-A011-67526CEEA770}" destId="{4F7CDD44-32F1-4759-861F-8DABEBBA8D89}" srcOrd="3" destOrd="0" presId="urn:microsoft.com/office/officeart/2016/7/layout/AccentHomeChevronProcess"/>
    <dgm:cxn modelId="{4D76B968-741F-4BD4-8C81-803BAC2A0C35}" type="presParOf" srcId="{594BF422-752C-42F3-A230-3D0E6AE9A886}" destId="{C9A9B9EA-6A1D-4A13-9C7F-C112F25D2888}" srcOrd="1" destOrd="0" presId="urn:microsoft.com/office/officeart/2016/7/layout/AccentHomeChevronProcess"/>
    <dgm:cxn modelId="{7142723F-2D77-4FFD-A283-60DC619F78FA}" type="presParOf" srcId="{594BF422-752C-42F3-A230-3D0E6AE9A886}" destId="{EC37843F-14A6-4E20-B7AE-2B086A8F5F45}" srcOrd="2" destOrd="0" presId="urn:microsoft.com/office/officeart/2016/7/layout/AccentHomeChevronProcess"/>
    <dgm:cxn modelId="{5819CA67-FBDE-49E6-9E95-3BEE877C9065}" type="presParOf" srcId="{EC37843F-14A6-4E20-B7AE-2B086A8F5F45}" destId="{E41E7729-FD3F-426D-804C-45BD60BD762D}" srcOrd="0" destOrd="0" presId="urn:microsoft.com/office/officeart/2016/7/layout/AccentHomeChevronProcess"/>
    <dgm:cxn modelId="{55A67F14-A6C6-4DD0-9360-5E7E09A7F0E4}" type="presParOf" srcId="{EC37843F-14A6-4E20-B7AE-2B086A8F5F45}" destId="{6C46E586-0364-4C52-98F9-74A7ACD803D1}" srcOrd="1" destOrd="0" presId="urn:microsoft.com/office/officeart/2016/7/layout/AccentHomeChevronProcess"/>
    <dgm:cxn modelId="{2996B453-3F10-47B6-8F69-E92984C5AAEB}" type="presParOf" srcId="{EC37843F-14A6-4E20-B7AE-2B086A8F5F45}" destId="{5E07F9E4-149C-4A89-848F-4ABDD305F0C5}" srcOrd="2" destOrd="0" presId="urn:microsoft.com/office/officeart/2016/7/layout/AccentHomeChevronProcess"/>
    <dgm:cxn modelId="{B05D4B12-664B-41DA-9B74-63882D138697}" type="presParOf" srcId="{EC37843F-14A6-4E20-B7AE-2B086A8F5F45}" destId="{2928FCAD-BE3F-45AC-93A5-FD98F8A50E00}" srcOrd="3" destOrd="0" presId="urn:microsoft.com/office/officeart/2016/7/layout/AccentHomeChevronProcess"/>
    <dgm:cxn modelId="{2FD78250-CABE-4295-8084-2E185B1B432F}" type="presParOf" srcId="{594BF422-752C-42F3-A230-3D0E6AE9A886}" destId="{C2DF8D93-19C7-4E07-BCAF-9FAAB62C8CF2}" srcOrd="3" destOrd="0" presId="urn:microsoft.com/office/officeart/2016/7/layout/AccentHomeChevronProcess"/>
    <dgm:cxn modelId="{85BB1E55-8EC2-4F8A-B912-08AF94D4BBCF}" type="presParOf" srcId="{594BF422-752C-42F3-A230-3D0E6AE9A886}" destId="{86E313B1-36D3-44D7-907E-22A08CB8E9CC}" srcOrd="4" destOrd="0" presId="urn:microsoft.com/office/officeart/2016/7/layout/AccentHomeChevronProcess"/>
    <dgm:cxn modelId="{1AA5217D-7038-4F26-975D-E004CEF55978}" type="presParOf" srcId="{86E313B1-36D3-44D7-907E-22A08CB8E9CC}" destId="{473F2067-7126-4D56-A328-5A8CFD3D8D52}" srcOrd="0" destOrd="0" presId="urn:microsoft.com/office/officeart/2016/7/layout/AccentHomeChevronProcess"/>
    <dgm:cxn modelId="{605775ED-4D41-4CA8-B03E-0C04780F518E}" type="presParOf" srcId="{86E313B1-36D3-44D7-907E-22A08CB8E9CC}" destId="{7A0B5EFC-88FB-4ED5-994F-D5F6584C2293}" srcOrd="1" destOrd="0" presId="urn:microsoft.com/office/officeart/2016/7/layout/AccentHomeChevronProcess"/>
    <dgm:cxn modelId="{A1611099-81EF-4639-961A-26AA3FF06D66}" type="presParOf" srcId="{86E313B1-36D3-44D7-907E-22A08CB8E9CC}" destId="{FD7B29F2-0D66-4B4B-BC8A-82DA23575305}" srcOrd="2" destOrd="0" presId="urn:microsoft.com/office/officeart/2016/7/layout/AccentHomeChevronProcess"/>
    <dgm:cxn modelId="{CDBAA19E-CC87-481D-AF4F-3564F211A034}" type="presParOf" srcId="{86E313B1-36D3-44D7-907E-22A08CB8E9CC}" destId="{BABAA172-7B81-4C6B-BCF2-4572322515C5}" srcOrd="3" destOrd="0" presId="urn:microsoft.com/office/officeart/2016/7/layout/AccentHomeChevronProcess"/>
    <dgm:cxn modelId="{9C7437D5-1AB8-4201-8B1D-8BC8E38010F5}" type="presParOf" srcId="{594BF422-752C-42F3-A230-3D0E6AE9A886}" destId="{F5592489-4EC4-4CD3-8C9F-861313656D99}" srcOrd="5" destOrd="0" presId="urn:microsoft.com/office/officeart/2016/7/layout/AccentHomeChevronProcess"/>
    <dgm:cxn modelId="{000D7032-630F-4910-B110-7CEB699B1B26}" type="presParOf" srcId="{594BF422-752C-42F3-A230-3D0E6AE9A886}" destId="{62262EA1-D674-4DE8-B444-FEC3F6748520}" srcOrd="6" destOrd="0" presId="urn:microsoft.com/office/officeart/2016/7/layout/AccentHomeChevronProcess"/>
    <dgm:cxn modelId="{CD3CCFE5-412E-4267-8657-1ADC635171D4}" type="presParOf" srcId="{62262EA1-D674-4DE8-B444-FEC3F6748520}" destId="{7BF6E820-C6E3-4E2C-BB23-ADF9AD641C6B}" srcOrd="0" destOrd="0" presId="urn:microsoft.com/office/officeart/2016/7/layout/AccentHomeChevronProcess"/>
    <dgm:cxn modelId="{09461A61-8FAC-4016-A927-4412164B6AA7}" type="presParOf" srcId="{62262EA1-D674-4DE8-B444-FEC3F6748520}" destId="{B8046455-4EBB-40A8-838B-B584850A8B8E}" srcOrd="1" destOrd="0" presId="urn:microsoft.com/office/officeart/2016/7/layout/AccentHomeChevronProcess"/>
    <dgm:cxn modelId="{E7156930-C7AA-43CE-A49D-C8AD6CD334A3}" type="presParOf" srcId="{62262EA1-D674-4DE8-B444-FEC3F6748520}" destId="{1D84544C-5924-422B-9546-A86AE4927E4C}" srcOrd="2" destOrd="0" presId="urn:microsoft.com/office/officeart/2016/7/layout/AccentHomeChevronProcess"/>
    <dgm:cxn modelId="{C38F8970-8060-4D3F-BFD7-7D1C41AF9BC8}" type="presParOf" srcId="{62262EA1-D674-4DE8-B444-FEC3F6748520}" destId="{ED05E404-1B63-4FC9-A7B8-277860DEBCD0}" srcOrd="3" destOrd="0" presId="urn:microsoft.com/office/officeart/2016/7/layout/AccentHomeChevronProcess"/>
    <dgm:cxn modelId="{0DF2EAD9-C99B-4B1B-8536-75AADDA2B53F}" type="presParOf" srcId="{594BF422-752C-42F3-A230-3D0E6AE9A886}" destId="{AB144E95-E2AA-430B-870C-A44D04CCB5A8}" srcOrd="7" destOrd="0" presId="urn:microsoft.com/office/officeart/2016/7/layout/AccentHomeChevronProcess"/>
    <dgm:cxn modelId="{C99EA8F2-41F9-49E9-AB66-1F44BBA8EDFC}" type="presParOf" srcId="{594BF422-752C-42F3-A230-3D0E6AE9A886}" destId="{D0A9E9B9-B6D2-49AA-91D6-7CE223E637D0}" srcOrd="8" destOrd="0" presId="urn:microsoft.com/office/officeart/2016/7/layout/AccentHomeChevronProcess"/>
    <dgm:cxn modelId="{829F257F-1083-42B7-98DE-EEF0883500CA}" type="presParOf" srcId="{D0A9E9B9-B6D2-49AA-91D6-7CE223E637D0}" destId="{0EE416CF-D8AE-41BD-BF35-9148040E1274}" srcOrd="0" destOrd="0" presId="urn:microsoft.com/office/officeart/2016/7/layout/AccentHomeChevronProcess"/>
    <dgm:cxn modelId="{7356FA37-E912-4AF3-9072-9DC5B4784147}" type="presParOf" srcId="{D0A9E9B9-B6D2-49AA-91D6-7CE223E637D0}" destId="{559A9A18-D6AE-4459-8C7F-A17CAB50744A}" srcOrd="1" destOrd="0" presId="urn:microsoft.com/office/officeart/2016/7/layout/AccentHomeChevronProcess"/>
    <dgm:cxn modelId="{324ABD3A-30FF-4E10-991A-B446E142B318}" type="presParOf" srcId="{D0A9E9B9-B6D2-49AA-91D6-7CE223E637D0}" destId="{7F54B493-FCA8-4A1F-A2B1-FCB26CA9C396}" srcOrd="2" destOrd="0" presId="urn:microsoft.com/office/officeart/2016/7/layout/AccentHomeChevronProcess"/>
    <dgm:cxn modelId="{8289726B-70AB-4305-86B5-E0B8866EAC30}" type="presParOf" srcId="{D0A9E9B9-B6D2-49AA-91D6-7CE223E637D0}" destId="{D73F5E39-8993-4D6C-9D92-8E8F41E329B8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4238A-DC22-4305-A679-5DBB31F12C07}" type="doc">
      <dgm:prSet loTypeId="urn:microsoft.com/office/officeart/2005/8/layout/gear1" loCatId="process" qsTypeId="urn:microsoft.com/office/officeart/2005/8/quickstyle/simple2" qsCatId="simple" csTypeId="urn:microsoft.com/office/officeart/2005/8/colors/accent5_1" csCatId="accent5" phldr="1"/>
      <dgm:spPr/>
    </dgm:pt>
    <dgm:pt modelId="{1C77CF58-C090-42FA-8FD8-73DF81BA4E7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hr-HR" sz="1200" dirty="0">
              <a:latin typeface="Arial" panose="020B0604020202020204" pitchFamily="34" charset="0"/>
              <a:cs typeface="Arial" panose="020B0604020202020204" pitchFamily="34" charset="0"/>
            </a:rPr>
            <a:t>Predviđeni novčani tok u JRR-u (</a:t>
          </a:r>
          <a:r>
            <a:rPr lang="hr-HR" sz="1200" i="1" dirty="0">
              <a:latin typeface="Arial" panose="020B0604020202020204" pitchFamily="34" charset="0"/>
              <a:cs typeface="Arial" panose="020B0604020202020204" pitchFamily="34" charset="0"/>
            </a:rPr>
            <a:t>dražba depozita NB</a:t>
          </a:r>
          <a:r>
            <a:rPr lang="hr-HR" sz="1200" dirty="0">
              <a:latin typeface="Arial" panose="020B0604020202020204" pitchFamily="34" charset="0"/>
              <a:cs typeface="Arial" panose="020B0604020202020204" pitchFamily="34" charset="0"/>
            </a:rPr>
            <a:t>-a)</a:t>
          </a:r>
        </a:p>
      </dgm:t>
    </dgm:pt>
    <dgm:pt modelId="{3418D31B-8634-4D61-B753-9AC0BC5634F4}" type="parTrans" cxnId="{B4A05BE4-AB47-4695-9832-5046C1D1035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198D7-B252-4AB5-A06E-06FF21AEB7D0}" type="sibTrans" cxnId="{B4A05BE4-AB47-4695-9832-5046C1D1035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43919-0446-4254-B587-9A19CA82D39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hr-HR" sz="1200" b="1">
              <a:latin typeface="Arial" panose="020B0604020202020204" pitchFamily="34" charset="0"/>
              <a:cs typeface="Arial" panose="020B0604020202020204" pitchFamily="34" charset="0"/>
            </a:rPr>
            <a:t>Narodna banka</a:t>
          </a:r>
        </a:p>
      </dgm:t>
    </dgm:pt>
    <dgm:pt modelId="{F5B2F65A-6C54-4049-83F4-1A278BA545F3}" type="parTrans" cxnId="{DE060C0B-276C-4FDC-A681-C100A28D859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11D0F-1B31-4BAB-AECE-D7659B007959}" type="sibTrans" cxnId="{DE060C0B-276C-4FDC-A681-C100A28D859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E8CDF-A6A7-4F1F-9869-7A56199BF37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r-HR" sz="1200" b="1">
              <a:latin typeface="Arial" panose="020B0604020202020204" pitchFamily="34" charset="0"/>
              <a:cs typeface="Arial" panose="020B0604020202020204" pitchFamily="34" charset="0"/>
            </a:rPr>
            <a:t>Riznica</a:t>
          </a:r>
        </a:p>
      </dgm:t>
    </dgm:pt>
    <dgm:pt modelId="{B1C7054D-3D48-47B3-A6A1-628670A78D2F}" type="parTrans" cxnId="{9A683E8E-01B6-4C95-82C5-8F26266FDCD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B1D45-5A09-453F-A82F-1DC62F6FF83D}" type="sibTrans" cxnId="{9A683E8E-01B6-4C95-82C5-8F26266FDCD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15EBA-EEDB-4A36-94C9-AF2D4D12DDE2}" type="pres">
      <dgm:prSet presAssocID="{FF24238A-DC22-4305-A679-5DBB31F12C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44C953-5D35-41FD-B0E3-BAF12BA5C8A9}" type="pres">
      <dgm:prSet presAssocID="{1C77CF58-C090-42FA-8FD8-73DF81BA4E77}" presName="gear1" presStyleLbl="node1" presStyleIdx="0" presStyleCnt="3" custScaleX="114815" custLinFactNeighborX="6346" custLinFactNeighborY="5490">
        <dgm:presLayoutVars>
          <dgm:chMax val="1"/>
          <dgm:bulletEnabled val="1"/>
        </dgm:presLayoutVars>
      </dgm:prSet>
      <dgm:spPr/>
    </dgm:pt>
    <dgm:pt modelId="{A0F7C468-33C0-4667-A247-614B38339A5B}" type="pres">
      <dgm:prSet presAssocID="{1C77CF58-C090-42FA-8FD8-73DF81BA4E77}" presName="gear1srcNode" presStyleLbl="node1" presStyleIdx="0" presStyleCnt="3"/>
      <dgm:spPr/>
    </dgm:pt>
    <dgm:pt modelId="{E0ACC077-9512-4843-A18C-75EC0DC5B8B0}" type="pres">
      <dgm:prSet presAssocID="{1C77CF58-C090-42FA-8FD8-73DF81BA4E77}" presName="gear1dstNode" presStyleLbl="node1" presStyleIdx="0" presStyleCnt="3"/>
      <dgm:spPr/>
    </dgm:pt>
    <dgm:pt modelId="{254C8EBB-FBE1-4EE1-9B95-661C72350654}" type="pres">
      <dgm:prSet presAssocID="{5F743919-0446-4254-B587-9A19CA82D39D}" presName="gear2" presStyleLbl="node1" presStyleIdx="1" presStyleCnt="3" custScaleX="123412" custScaleY="98629">
        <dgm:presLayoutVars>
          <dgm:chMax val="1"/>
          <dgm:bulletEnabled val="1"/>
        </dgm:presLayoutVars>
      </dgm:prSet>
      <dgm:spPr/>
    </dgm:pt>
    <dgm:pt modelId="{DB7317D2-0908-4178-A1B6-D9D5151F2E64}" type="pres">
      <dgm:prSet presAssocID="{5F743919-0446-4254-B587-9A19CA82D39D}" presName="gear2srcNode" presStyleLbl="node1" presStyleIdx="1" presStyleCnt="3"/>
      <dgm:spPr/>
    </dgm:pt>
    <dgm:pt modelId="{85321E3C-8F22-416B-AA5F-51FFFA88CE77}" type="pres">
      <dgm:prSet presAssocID="{5F743919-0446-4254-B587-9A19CA82D39D}" presName="gear2dstNode" presStyleLbl="node1" presStyleIdx="1" presStyleCnt="3"/>
      <dgm:spPr/>
    </dgm:pt>
    <dgm:pt modelId="{01D614E0-9953-4CF1-A47C-3C2A231E79DF}" type="pres">
      <dgm:prSet presAssocID="{CA1E8CDF-A6A7-4F1F-9869-7A56199BF379}" presName="gear3" presStyleLbl="node1" presStyleIdx="2" presStyleCnt="3" custScaleX="117577" custScaleY="115613"/>
      <dgm:spPr/>
    </dgm:pt>
    <dgm:pt modelId="{1DB863FC-5774-4E23-9C7C-4333FC237481}" type="pres">
      <dgm:prSet presAssocID="{CA1E8CDF-A6A7-4F1F-9869-7A56199BF37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3EF1995-F85F-498B-83ED-A9C40D99D006}" type="pres">
      <dgm:prSet presAssocID="{CA1E8CDF-A6A7-4F1F-9869-7A56199BF379}" presName="gear3srcNode" presStyleLbl="node1" presStyleIdx="2" presStyleCnt="3"/>
      <dgm:spPr/>
    </dgm:pt>
    <dgm:pt modelId="{83DB1738-F78A-48C8-B9C0-365B560BD2E3}" type="pres">
      <dgm:prSet presAssocID="{CA1E8CDF-A6A7-4F1F-9869-7A56199BF379}" presName="gear3dstNode" presStyleLbl="node1" presStyleIdx="2" presStyleCnt="3"/>
      <dgm:spPr/>
    </dgm:pt>
    <dgm:pt modelId="{6375828C-3F8C-4133-9258-E0E229D55BCA}" type="pres">
      <dgm:prSet presAssocID="{7FC198D7-B252-4AB5-A06E-06FF21AEB7D0}" presName="connector1" presStyleLbl="sibTrans2D1" presStyleIdx="0" presStyleCnt="3" custLinFactNeighborX="6439" custLinFactNeighborY="-256"/>
      <dgm:spPr/>
    </dgm:pt>
    <dgm:pt modelId="{5D7C3EBB-2245-4573-A9E2-6739FAF66C95}" type="pres">
      <dgm:prSet presAssocID="{90711D0F-1B31-4BAB-AECE-D7659B007959}" presName="connector2" presStyleLbl="sibTrans2D1" presStyleIdx="1" presStyleCnt="3"/>
      <dgm:spPr/>
    </dgm:pt>
    <dgm:pt modelId="{8638A21A-25B1-4EC2-933E-90C519237F92}" type="pres">
      <dgm:prSet presAssocID="{2D2B1D45-5A09-453F-A82F-1DC62F6FF83D}" presName="connector3" presStyleLbl="sibTrans2D1" presStyleIdx="2" presStyleCnt="3"/>
      <dgm:spPr/>
    </dgm:pt>
  </dgm:ptLst>
  <dgm:cxnLst>
    <dgm:cxn modelId="{3C978808-19C5-46D5-953A-8B9A17F319D3}" type="presOf" srcId="{90711D0F-1B31-4BAB-AECE-D7659B007959}" destId="{5D7C3EBB-2245-4573-A9E2-6739FAF66C95}" srcOrd="0" destOrd="0" presId="urn:microsoft.com/office/officeart/2005/8/layout/gear1"/>
    <dgm:cxn modelId="{DE060C0B-276C-4FDC-A681-C100A28D859D}" srcId="{FF24238A-DC22-4305-A679-5DBB31F12C07}" destId="{5F743919-0446-4254-B587-9A19CA82D39D}" srcOrd="1" destOrd="0" parTransId="{F5B2F65A-6C54-4049-83F4-1A278BA545F3}" sibTransId="{90711D0F-1B31-4BAB-AECE-D7659B007959}"/>
    <dgm:cxn modelId="{376E1517-CB76-4FA9-AD00-879E0DF26E83}" type="presOf" srcId="{CA1E8CDF-A6A7-4F1F-9869-7A56199BF379}" destId="{01D614E0-9953-4CF1-A47C-3C2A231E79DF}" srcOrd="0" destOrd="0" presId="urn:microsoft.com/office/officeart/2005/8/layout/gear1"/>
    <dgm:cxn modelId="{A5CB7117-4E86-4734-B4AA-944F0F8683F5}" type="presOf" srcId="{1C77CF58-C090-42FA-8FD8-73DF81BA4E77}" destId="{E0ACC077-9512-4843-A18C-75EC0DC5B8B0}" srcOrd="2" destOrd="0" presId="urn:microsoft.com/office/officeart/2005/8/layout/gear1"/>
    <dgm:cxn modelId="{D211462C-FD98-4B5E-8307-F60791E8386D}" type="presOf" srcId="{CA1E8CDF-A6A7-4F1F-9869-7A56199BF379}" destId="{D3EF1995-F85F-498B-83ED-A9C40D99D006}" srcOrd="2" destOrd="0" presId="urn:microsoft.com/office/officeart/2005/8/layout/gear1"/>
    <dgm:cxn modelId="{FE3FA34A-DCF8-444C-A530-28064778CE5D}" type="presOf" srcId="{5F743919-0446-4254-B587-9A19CA82D39D}" destId="{254C8EBB-FBE1-4EE1-9B95-661C72350654}" srcOrd="0" destOrd="0" presId="urn:microsoft.com/office/officeart/2005/8/layout/gear1"/>
    <dgm:cxn modelId="{24C5C855-2338-46E3-BEC7-860D45DD6A0A}" type="presOf" srcId="{5F743919-0446-4254-B587-9A19CA82D39D}" destId="{DB7317D2-0908-4178-A1B6-D9D5151F2E64}" srcOrd="1" destOrd="0" presId="urn:microsoft.com/office/officeart/2005/8/layout/gear1"/>
    <dgm:cxn modelId="{5E56FF75-6919-4877-886F-710616EF1CBC}" type="presOf" srcId="{7FC198D7-B252-4AB5-A06E-06FF21AEB7D0}" destId="{6375828C-3F8C-4133-9258-E0E229D55BCA}" srcOrd="0" destOrd="0" presId="urn:microsoft.com/office/officeart/2005/8/layout/gear1"/>
    <dgm:cxn modelId="{ED94D285-DE7F-4FE0-AC21-36C8A01AE36D}" type="presOf" srcId="{CA1E8CDF-A6A7-4F1F-9869-7A56199BF379}" destId="{1DB863FC-5774-4E23-9C7C-4333FC237481}" srcOrd="1" destOrd="0" presId="urn:microsoft.com/office/officeart/2005/8/layout/gear1"/>
    <dgm:cxn modelId="{F1950887-5ADC-41B6-8796-EE7DFDA62210}" type="presOf" srcId="{1C77CF58-C090-42FA-8FD8-73DF81BA4E77}" destId="{6644C953-5D35-41FD-B0E3-BAF12BA5C8A9}" srcOrd="0" destOrd="0" presId="urn:microsoft.com/office/officeart/2005/8/layout/gear1"/>
    <dgm:cxn modelId="{9A683E8E-01B6-4C95-82C5-8F26266FDCDB}" srcId="{FF24238A-DC22-4305-A679-5DBB31F12C07}" destId="{CA1E8CDF-A6A7-4F1F-9869-7A56199BF379}" srcOrd="2" destOrd="0" parTransId="{B1C7054D-3D48-47B3-A6A1-628670A78D2F}" sibTransId="{2D2B1D45-5A09-453F-A82F-1DC62F6FF83D}"/>
    <dgm:cxn modelId="{9BB5F49E-746D-4F52-9522-48C0F7665F43}" type="presOf" srcId="{1C77CF58-C090-42FA-8FD8-73DF81BA4E77}" destId="{A0F7C468-33C0-4667-A247-614B38339A5B}" srcOrd="1" destOrd="0" presId="urn:microsoft.com/office/officeart/2005/8/layout/gear1"/>
    <dgm:cxn modelId="{0713BDBC-850F-4529-925E-0B92FB32C2AE}" type="presOf" srcId="{2D2B1D45-5A09-453F-A82F-1DC62F6FF83D}" destId="{8638A21A-25B1-4EC2-933E-90C519237F92}" srcOrd="0" destOrd="0" presId="urn:microsoft.com/office/officeart/2005/8/layout/gear1"/>
    <dgm:cxn modelId="{304756E0-3CB3-4219-84CF-F0D6A62B4321}" type="presOf" srcId="{5F743919-0446-4254-B587-9A19CA82D39D}" destId="{85321E3C-8F22-416B-AA5F-51FFFA88CE77}" srcOrd="2" destOrd="0" presId="urn:microsoft.com/office/officeart/2005/8/layout/gear1"/>
    <dgm:cxn modelId="{B4A05BE4-AB47-4695-9832-5046C1D1035E}" srcId="{FF24238A-DC22-4305-A679-5DBB31F12C07}" destId="{1C77CF58-C090-42FA-8FD8-73DF81BA4E77}" srcOrd="0" destOrd="0" parTransId="{3418D31B-8634-4D61-B753-9AC0BC5634F4}" sibTransId="{7FC198D7-B252-4AB5-A06E-06FF21AEB7D0}"/>
    <dgm:cxn modelId="{7AFA59E4-3E31-43C7-9418-470C09520789}" type="presOf" srcId="{CA1E8CDF-A6A7-4F1F-9869-7A56199BF379}" destId="{83DB1738-F78A-48C8-B9C0-365B560BD2E3}" srcOrd="3" destOrd="0" presId="urn:microsoft.com/office/officeart/2005/8/layout/gear1"/>
    <dgm:cxn modelId="{35BBF9EE-4521-4AF3-92D3-A13576912C6D}" type="presOf" srcId="{FF24238A-DC22-4305-A679-5DBB31F12C07}" destId="{29615EBA-EEDB-4A36-94C9-AF2D4D12DDE2}" srcOrd="0" destOrd="0" presId="urn:microsoft.com/office/officeart/2005/8/layout/gear1"/>
    <dgm:cxn modelId="{489FB52E-316F-470E-8CB8-660A49D4BB66}" type="presParOf" srcId="{29615EBA-EEDB-4A36-94C9-AF2D4D12DDE2}" destId="{6644C953-5D35-41FD-B0E3-BAF12BA5C8A9}" srcOrd="0" destOrd="0" presId="urn:microsoft.com/office/officeart/2005/8/layout/gear1"/>
    <dgm:cxn modelId="{127BD6B9-0CFE-4C81-B3E5-67F33B944017}" type="presParOf" srcId="{29615EBA-EEDB-4A36-94C9-AF2D4D12DDE2}" destId="{A0F7C468-33C0-4667-A247-614B38339A5B}" srcOrd="1" destOrd="0" presId="urn:microsoft.com/office/officeart/2005/8/layout/gear1"/>
    <dgm:cxn modelId="{96D82F94-95E1-457B-9492-CE810CAF5D0B}" type="presParOf" srcId="{29615EBA-EEDB-4A36-94C9-AF2D4D12DDE2}" destId="{E0ACC077-9512-4843-A18C-75EC0DC5B8B0}" srcOrd="2" destOrd="0" presId="urn:microsoft.com/office/officeart/2005/8/layout/gear1"/>
    <dgm:cxn modelId="{19B18621-F881-406F-9195-D6687F350E6C}" type="presParOf" srcId="{29615EBA-EEDB-4A36-94C9-AF2D4D12DDE2}" destId="{254C8EBB-FBE1-4EE1-9B95-661C72350654}" srcOrd="3" destOrd="0" presId="urn:microsoft.com/office/officeart/2005/8/layout/gear1"/>
    <dgm:cxn modelId="{9C303459-19BB-46EF-91E7-CDABD1F76BC5}" type="presParOf" srcId="{29615EBA-EEDB-4A36-94C9-AF2D4D12DDE2}" destId="{DB7317D2-0908-4178-A1B6-D9D5151F2E64}" srcOrd="4" destOrd="0" presId="urn:microsoft.com/office/officeart/2005/8/layout/gear1"/>
    <dgm:cxn modelId="{C2B888C2-5855-48DE-8556-67A94264385F}" type="presParOf" srcId="{29615EBA-EEDB-4A36-94C9-AF2D4D12DDE2}" destId="{85321E3C-8F22-416B-AA5F-51FFFA88CE77}" srcOrd="5" destOrd="0" presId="urn:microsoft.com/office/officeart/2005/8/layout/gear1"/>
    <dgm:cxn modelId="{E1F44BC5-6B28-4D9C-B39A-2B96313F8F73}" type="presParOf" srcId="{29615EBA-EEDB-4A36-94C9-AF2D4D12DDE2}" destId="{01D614E0-9953-4CF1-A47C-3C2A231E79DF}" srcOrd="6" destOrd="0" presId="urn:microsoft.com/office/officeart/2005/8/layout/gear1"/>
    <dgm:cxn modelId="{3B237DA4-30C5-4BA2-976A-EC38602088EB}" type="presParOf" srcId="{29615EBA-EEDB-4A36-94C9-AF2D4D12DDE2}" destId="{1DB863FC-5774-4E23-9C7C-4333FC237481}" srcOrd="7" destOrd="0" presId="urn:microsoft.com/office/officeart/2005/8/layout/gear1"/>
    <dgm:cxn modelId="{8DA924A5-2FF2-4C97-9EE1-700619E94695}" type="presParOf" srcId="{29615EBA-EEDB-4A36-94C9-AF2D4D12DDE2}" destId="{D3EF1995-F85F-498B-83ED-A9C40D99D006}" srcOrd="8" destOrd="0" presId="urn:microsoft.com/office/officeart/2005/8/layout/gear1"/>
    <dgm:cxn modelId="{CFC22454-5DDD-4068-A921-C35CFC90024F}" type="presParOf" srcId="{29615EBA-EEDB-4A36-94C9-AF2D4D12DDE2}" destId="{83DB1738-F78A-48C8-B9C0-365B560BD2E3}" srcOrd="9" destOrd="0" presId="urn:microsoft.com/office/officeart/2005/8/layout/gear1"/>
    <dgm:cxn modelId="{FEF92DF1-6619-489F-A99B-8D0BD85B8E16}" type="presParOf" srcId="{29615EBA-EEDB-4A36-94C9-AF2D4D12DDE2}" destId="{6375828C-3F8C-4133-9258-E0E229D55BCA}" srcOrd="10" destOrd="0" presId="urn:microsoft.com/office/officeart/2005/8/layout/gear1"/>
    <dgm:cxn modelId="{78A37FE0-D98C-4403-90E0-5861C7E720F5}" type="presParOf" srcId="{29615EBA-EEDB-4A36-94C9-AF2D4D12DDE2}" destId="{5D7C3EBB-2245-4573-A9E2-6739FAF66C95}" srcOrd="11" destOrd="0" presId="urn:microsoft.com/office/officeart/2005/8/layout/gear1"/>
    <dgm:cxn modelId="{F88B86B1-D24F-4984-9D4E-7B22E1D93CAB}" type="presParOf" srcId="{29615EBA-EEDB-4A36-94C9-AF2D4D12DDE2}" destId="{8638A21A-25B1-4EC2-933E-90C519237F9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A37589-9D37-481F-B6D2-B3A0F825EDA2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62B396-3931-4023-9307-FE45383BE657}">
      <dgm:prSet phldrT="[Текст]" custT="1"/>
      <dgm:spPr/>
      <dgm:t>
        <a:bodyPr/>
        <a:lstStyle/>
        <a:p>
          <a:r>
            <a:rPr lang="hr-HR" sz="1100" b="1">
              <a:latin typeface="Arial" panose="020B0604020202020204" pitchFamily="34" charset="0"/>
              <a:cs typeface="Arial" panose="020B0604020202020204" pitchFamily="34" charset="0"/>
            </a:rPr>
            <a:t>Državni proračun, Nacionalni fond</a:t>
          </a:r>
        </a:p>
      </dgm:t>
    </dgm:pt>
    <dgm:pt modelId="{7F341F20-3A70-45B2-B1BB-61D6D250DDC2}" type="parTrans" cxnId="{8D23D8F2-F7A1-4470-8B76-8177A685871B}">
      <dgm:prSet/>
      <dgm:spPr/>
      <dgm:t>
        <a:bodyPr/>
        <a:lstStyle/>
        <a:p>
          <a:endParaRPr lang="ru-RU"/>
        </a:p>
      </dgm:t>
    </dgm:pt>
    <dgm:pt modelId="{1B9777DE-74E1-4FD5-921A-26B14B4758F0}" type="sibTrans" cxnId="{8D23D8F2-F7A1-4470-8B76-8177A685871B}">
      <dgm:prSet/>
      <dgm:spPr/>
      <dgm:t>
        <a:bodyPr/>
        <a:lstStyle/>
        <a:p>
          <a:endParaRPr lang="ru-RU"/>
        </a:p>
      </dgm:t>
    </dgm:pt>
    <dgm:pt modelId="{2A9539A5-02DD-4199-A632-8D2DD9089D5C}">
      <dgm:prSet phldrT="[Текст]" custT="1"/>
      <dgm:spPr/>
      <dgm:t>
        <a:bodyPr/>
        <a:lstStyle/>
        <a:p>
          <a:r>
            <a:rPr lang="hr-HR" sz="1100" b="1">
              <a:latin typeface="Arial" panose="020B0604020202020204" pitchFamily="34" charset="0"/>
              <a:cs typeface="Arial" panose="020B0604020202020204" pitchFamily="34" charset="0"/>
            </a:rPr>
            <a:t>Učiniti unutarnju kontrolu učinkovitijom u Riznici</a:t>
          </a:r>
        </a:p>
      </dgm:t>
    </dgm:pt>
    <dgm:pt modelId="{377EF0CB-2155-454E-8555-1979417F1E07}" type="parTrans" cxnId="{AEDFADDC-C45A-4BFA-8259-FF3A753984CD}">
      <dgm:prSet/>
      <dgm:spPr/>
      <dgm:t>
        <a:bodyPr/>
        <a:lstStyle/>
        <a:p>
          <a:endParaRPr lang="ru-RU"/>
        </a:p>
      </dgm:t>
    </dgm:pt>
    <dgm:pt modelId="{AE720D14-7CFD-444A-A005-0657E8D8792E}" type="sibTrans" cxnId="{AEDFADDC-C45A-4BFA-8259-FF3A753984CD}">
      <dgm:prSet/>
      <dgm:spPr/>
      <dgm:t>
        <a:bodyPr/>
        <a:lstStyle/>
        <a:p>
          <a:endParaRPr lang="ru-RU"/>
        </a:p>
      </dgm:t>
    </dgm:pt>
    <dgm:pt modelId="{58D32171-3ABB-4C07-98CA-9B98E95FD22C}" type="pres">
      <dgm:prSet presAssocID="{45A37589-9D37-481F-B6D2-B3A0F825EDA2}" presName="compositeShape" presStyleCnt="0">
        <dgm:presLayoutVars>
          <dgm:chMax val="2"/>
          <dgm:dir/>
          <dgm:resizeHandles val="exact"/>
        </dgm:presLayoutVars>
      </dgm:prSet>
      <dgm:spPr/>
    </dgm:pt>
    <dgm:pt modelId="{1E0F92CA-5CC2-421F-991A-E21CF5AA539D}" type="pres">
      <dgm:prSet presAssocID="{45A37589-9D37-481F-B6D2-B3A0F825EDA2}" presName="divider" presStyleLbl="fgShp" presStyleIdx="0" presStyleCnt="1"/>
      <dgm:spPr/>
    </dgm:pt>
    <dgm:pt modelId="{72721D77-CAA4-4A2C-9382-F9A124455685}" type="pres">
      <dgm:prSet presAssocID="{A462B396-3931-4023-9307-FE45383BE657}" presName="downArrow" presStyleLbl="node1" presStyleIdx="0" presStyleCnt="2"/>
      <dgm:spPr/>
    </dgm:pt>
    <dgm:pt modelId="{D15628CF-B19A-4BC8-8365-5F270451151B}" type="pres">
      <dgm:prSet presAssocID="{A462B396-3931-4023-9307-FE45383BE657}" presName="downArrowText" presStyleLbl="revTx" presStyleIdx="0" presStyleCnt="2" custScaleX="158523">
        <dgm:presLayoutVars>
          <dgm:bulletEnabled val="1"/>
        </dgm:presLayoutVars>
      </dgm:prSet>
      <dgm:spPr/>
    </dgm:pt>
    <dgm:pt modelId="{D0C5F370-D442-4600-9F8B-23AABE1F2EA9}" type="pres">
      <dgm:prSet presAssocID="{2A9539A5-02DD-4199-A632-8D2DD9089D5C}" presName="upArrow" presStyleLbl="node1" presStyleIdx="1" presStyleCnt="2"/>
      <dgm:spPr/>
    </dgm:pt>
    <dgm:pt modelId="{0146A5F8-F69C-4482-9392-508CE163E9D7}" type="pres">
      <dgm:prSet presAssocID="{2A9539A5-02DD-4199-A632-8D2DD9089D5C}" presName="upArrowText" presStyleLbl="revTx" presStyleIdx="1" presStyleCnt="2" custScaleX="137125">
        <dgm:presLayoutVars>
          <dgm:bulletEnabled val="1"/>
        </dgm:presLayoutVars>
      </dgm:prSet>
      <dgm:spPr/>
    </dgm:pt>
  </dgm:ptLst>
  <dgm:cxnLst>
    <dgm:cxn modelId="{135FF84D-0194-4246-ACE4-808024E7C1B3}" type="presOf" srcId="{A462B396-3931-4023-9307-FE45383BE657}" destId="{D15628CF-B19A-4BC8-8365-5F270451151B}" srcOrd="0" destOrd="0" presId="urn:microsoft.com/office/officeart/2005/8/layout/arrow3"/>
    <dgm:cxn modelId="{92AAAAB2-2522-4BE6-ADE5-23D104BAB903}" type="presOf" srcId="{2A9539A5-02DD-4199-A632-8D2DD9089D5C}" destId="{0146A5F8-F69C-4482-9392-508CE163E9D7}" srcOrd="0" destOrd="0" presId="urn:microsoft.com/office/officeart/2005/8/layout/arrow3"/>
    <dgm:cxn modelId="{AEDFADDC-C45A-4BFA-8259-FF3A753984CD}" srcId="{45A37589-9D37-481F-B6D2-B3A0F825EDA2}" destId="{2A9539A5-02DD-4199-A632-8D2DD9089D5C}" srcOrd="1" destOrd="0" parTransId="{377EF0CB-2155-454E-8555-1979417F1E07}" sibTransId="{AE720D14-7CFD-444A-A005-0657E8D8792E}"/>
    <dgm:cxn modelId="{8D23D8F2-F7A1-4470-8B76-8177A685871B}" srcId="{45A37589-9D37-481F-B6D2-B3A0F825EDA2}" destId="{A462B396-3931-4023-9307-FE45383BE657}" srcOrd="0" destOrd="0" parTransId="{7F341F20-3A70-45B2-B1BB-61D6D250DDC2}" sibTransId="{1B9777DE-74E1-4FD5-921A-26B14B4758F0}"/>
    <dgm:cxn modelId="{3D7FEFF8-17F0-4495-80A4-3B2A2781714F}" type="presOf" srcId="{45A37589-9D37-481F-B6D2-B3A0F825EDA2}" destId="{58D32171-3ABB-4C07-98CA-9B98E95FD22C}" srcOrd="0" destOrd="0" presId="urn:microsoft.com/office/officeart/2005/8/layout/arrow3"/>
    <dgm:cxn modelId="{F6293688-9A23-4FD0-9E72-FDFEE97EE8F5}" type="presParOf" srcId="{58D32171-3ABB-4C07-98CA-9B98E95FD22C}" destId="{1E0F92CA-5CC2-421F-991A-E21CF5AA539D}" srcOrd="0" destOrd="0" presId="urn:microsoft.com/office/officeart/2005/8/layout/arrow3"/>
    <dgm:cxn modelId="{3A66E86D-D302-44ED-A307-DD67CC144231}" type="presParOf" srcId="{58D32171-3ABB-4C07-98CA-9B98E95FD22C}" destId="{72721D77-CAA4-4A2C-9382-F9A124455685}" srcOrd="1" destOrd="0" presId="urn:microsoft.com/office/officeart/2005/8/layout/arrow3"/>
    <dgm:cxn modelId="{6A95C02A-73E2-4221-863A-FF32A7E354C6}" type="presParOf" srcId="{58D32171-3ABB-4C07-98CA-9B98E95FD22C}" destId="{D15628CF-B19A-4BC8-8365-5F270451151B}" srcOrd="2" destOrd="0" presId="urn:microsoft.com/office/officeart/2005/8/layout/arrow3"/>
    <dgm:cxn modelId="{797258A3-846D-4440-B737-46B76CC87E6B}" type="presParOf" srcId="{58D32171-3ABB-4C07-98CA-9B98E95FD22C}" destId="{D0C5F370-D442-4600-9F8B-23AABE1F2EA9}" srcOrd="3" destOrd="0" presId="urn:microsoft.com/office/officeart/2005/8/layout/arrow3"/>
    <dgm:cxn modelId="{4E74BD06-1858-4BC5-A934-5A8B98279474}" type="presParOf" srcId="{58D32171-3ABB-4C07-98CA-9B98E95FD22C}" destId="{0146A5F8-F69C-4482-9392-508CE163E9D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DB561A-9FA2-459B-8AA7-55E35B83C8D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AD47AA-7353-4F82-8781-7B1257680A36}">
      <dgm:prSet phldrT="[Текст]" custT="1"/>
      <dgm:spPr/>
      <dgm:t>
        <a:bodyPr/>
        <a:lstStyle/>
        <a:p>
          <a:r>
            <a:rPr lang="hr-HR" sz="1400" b="1">
              <a:latin typeface="Arial" panose="020B0604020202020204" pitchFamily="34" charset="0"/>
              <a:cs typeface="Arial" panose="020B0604020202020204" pitchFamily="34" charset="0"/>
            </a:rPr>
            <a:t>Izvještavanje o</a:t>
          </a:r>
        </a:p>
      </dgm:t>
    </dgm:pt>
    <dgm:pt modelId="{7D595B63-E540-425D-ACEA-0F886689C922}" type="parTrans" cxnId="{49A20ACE-A052-4F86-8DCD-3DF94626A672}">
      <dgm:prSet/>
      <dgm:spPr/>
      <dgm:t>
        <a:bodyPr/>
        <a:lstStyle/>
        <a:p>
          <a:endParaRPr lang="ru-RU"/>
        </a:p>
      </dgm:t>
    </dgm:pt>
    <dgm:pt modelId="{AB645E4D-A397-4D37-A568-13F582979F03}" type="sibTrans" cxnId="{49A20ACE-A052-4F86-8DCD-3DF94626A672}">
      <dgm:prSet/>
      <dgm:spPr/>
      <dgm:t>
        <a:bodyPr/>
        <a:lstStyle/>
        <a:p>
          <a:endParaRPr lang="ru-RU"/>
        </a:p>
      </dgm:t>
    </dgm:pt>
    <dgm:pt modelId="{53689D0E-79BF-4FA3-95DF-8EFDF7C3CB43}">
      <dgm:prSet phldrT="[Текст]" custT="1"/>
      <dgm:spPr/>
      <dgm:t>
        <a:bodyPr/>
        <a:lstStyle/>
        <a:p>
          <a:r>
            <a:rPr lang="hr-HR" sz="1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Rizični događaji koji nisu regulirani proračunskim zakonodavstvom</a:t>
          </a:r>
        </a:p>
      </dgm:t>
    </dgm:pt>
    <dgm:pt modelId="{C007E393-DBD4-4429-BAB1-56DEABEC41DF}" type="parTrans" cxnId="{4F2E482E-6C17-4581-9D4A-1EF025E2FAD9}">
      <dgm:prSet/>
      <dgm:spPr/>
      <dgm:t>
        <a:bodyPr/>
        <a:lstStyle/>
        <a:p>
          <a:endParaRPr lang="ru-RU"/>
        </a:p>
      </dgm:t>
    </dgm:pt>
    <dgm:pt modelId="{7EAFBAFD-6365-46C1-B905-A7C0BB91D3C1}" type="sibTrans" cxnId="{4F2E482E-6C17-4581-9D4A-1EF025E2FAD9}">
      <dgm:prSet/>
      <dgm:spPr/>
      <dgm:t>
        <a:bodyPr/>
        <a:lstStyle/>
        <a:p>
          <a:endParaRPr lang="ru-RU"/>
        </a:p>
      </dgm:t>
    </dgm:pt>
    <dgm:pt modelId="{6C6AFD8F-7A91-4935-BB80-07E51F083CE3}">
      <dgm:prSet phldrT="[Текст]" custT="1"/>
      <dgm:spPr/>
      <dgm:t>
        <a:bodyPr/>
        <a:lstStyle/>
        <a:p>
          <a:r>
            <a:rPr lang="hr-HR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Korištenje RMS-a</a:t>
          </a:r>
        </a:p>
      </dgm:t>
    </dgm:pt>
    <dgm:pt modelId="{D70F6F7E-1A60-4F35-B2B1-4ADEA7A50FEF}" type="parTrans" cxnId="{89F417D3-F0FD-467C-BFB5-1A8D86EA468F}">
      <dgm:prSet/>
      <dgm:spPr/>
      <dgm:t>
        <a:bodyPr/>
        <a:lstStyle/>
        <a:p>
          <a:endParaRPr lang="ru-RU"/>
        </a:p>
      </dgm:t>
    </dgm:pt>
    <dgm:pt modelId="{B4E22A92-EE13-4994-92E2-DC5900E48960}" type="sibTrans" cxnId="{89F417D3-F0FD-467C-BFB5-1A8D86EA468F}">
      <dgm:prSet/>
      <dgm:spPr/>
      <dgm:t>
        <a:bodyPr/>
        <a:lstStyle/>
        <a:p>
          <a:endParaRPr lang="ru-RU"/>
        </a:p>
      </dgm:t>
    </dgm:pt>
    <dgm:pt modelId="{D53B2197-1E4B-4661-A909-2DE4EB3A8E62}">
      <dgm:prSet phldrT="[Текст]" custT="1"/>
      <dgm:spPr/>
      <dgm:t>
        <a:bodyPr/>
        <a:lstStyle/>
        <a:p>
          <a:r>
            <a:rPr lang="hr-HR" sz="1400" b="1">
              <a:latin typeface="Arial" panose="020B0604020202020204" pitchFamily="34" charset="0"/>
              <a:cs typeface="Arial" panose="020B0604020202020204" pitchFamily="34" charset="0"/>
            </a:rPr>
            <a:t>Interakcija s Odborom državne unutarnje revizije</a:t>
          </a:r>
        </a:p>
      </dgm:t>
    </dgm:pt>
    <dgm:pt modelId="{D21EF25F-9FFB-4F94-A44D-23EDF5479049}" type="parTrans" cxnId="{6F899B03-CCBC-4ECC-8639-F1D8C64B8A22}">
      <dgm:prSet/>
      <dgm:spPr/>
      <dgm:t>
        <a:bodyPr/>
        <a:lstStyle/>
        <a:p>
          <a:endParaRPr lang="ru-RU"/>
        </a:p>
      </dgm:t>
    </dgm:pt>
    <dgm:pt modelId="{33D0A2E2-B981-4160-8EC4-8ACDE0CBF72A}" type="sibTrans" cxnId="{6F899B03-CCBC-4ECC-8639-F1D8C64B8A22}">
      <dgm:prSet/>
      <dgm:spPr/>
      <dgm:t>
        <a:bodyPr/>
        <a:lstStyle/>
        <a:p>
          <a:endParaRPr lang="ru-RU"/>
        </a:p>
      </dgm:t>
    </dgm:pt>
    <dgm:pt modelId="{0F431731-3A5B-4189-8F15-DBCEAF471182}" type="pres">
      <dgm:prSet presAssocID="{3EDB561A-9FA2-459B-8AA7-55E35B83C8D3}" presName="Name0" presStyleCnt="0">
        <dgm:presLayoutVars>
          <dgm:dir/>
          <dgm:animOne val="branch"/>
          <dgm:animLvl val="lvl"/>
        </dgm:presLayoutVars>
      </dgm:prSet>
      <dgm:spPr/>
    </dgm:pt>
    <dgm:pt modelId="{0E430847-EE87-4CD2-8ECC-FABC6B85F9C1}" type="pres">
      <dgm:prSet presAssocID="{4AAD47AA-7353-4F82-8781-7B1257680A36}" presName="chaos" presStyleCnt="0"/>
      <dgm:spPr/>
    </dgm:pt>
    <dgm:pt modelId="{DFA54780-E55C-44A5-B65E-016FFF14A591}" type="pres">
      <dgm:prSet presAssocID="{4AAD47AA-7353-4F82-8781-7B1257680A36}" presName="parTx1" presStyleLbl="revTx" presStyleIdx="0" presStyleCnt="3"/>
      <dgm:spPr/>
    </dgm:pt>
    <dgm:pt modelId="{C77F8325-8CE2-43D2-8705-C24E6D66F384}" type="pres">
      <dgm:prSet presAssocID="{4AAD47AA-7353-4F82-8781-7B1257680A36}" presName="desTx1" presStyleLbl="revTx" presStyleIdx="1" presStyleCnt="3" custScaleX="155566">
        <dgm:presLayoutVars>
          <dgm:bulletEnabled val="1"/>
        </dgm:presLayoutVars>
      </dgm:prSet>
      <dgm:spPr/>
    </dgm:pt>
    <dgm:pt modelId="{6B5F184C-8192-40BA-9A62-DA7137C7936B}" type="pres">
      <dgm:prSet presAssocID="{4AAD47AA-7353-4F82-8781-7B1257680A36}" presName="c1" presStyleLbl="node1" presStyleIdx="0" presStyleCnt="19"/>
      <dgm:spPr/>
    </dgm:pt>
    <dgm:pt modelId="{579BA961-C21B-4B40-977D-439ACF346E9A}" type="pres">
      <dgm:prSet presAssocID="{4AAD47AA-7353-4F82-8781-7B1257680A36}" presName="c2" presStyleLbl="node1" presStyleIdx="1" presStyleCnt="19"/>
      <dgm:spPr/>
    </dgm:pt>
    <dgm:pt modelId="{9A07B860-D395-4046-9F55-D0A4A9CE66C2}" type="pres">
      <dgm:prSet presAssocID="{4AAD47AA-7353-4F82-8781-7B1257680A36}" presName="c3" presStyleLbl="node1" presStyleIdx="2" presStyleCnt="19"/>
      <dgm:spPr/>
    </dgm:pt>
    <dgm:pt modelId="{6603BD85-07D9-4337-957A-080E3DA4CA07}" type="pres">
      <dgm:prSet presAssocID="{4AAD47AA-7353-4F82-8781-7B1257680A36}" presName="c4" presStyleLbl="node1" presStyleIdx="3" presStyleCnt="19"/>
      <dgm:spPr/>
    </dgm:pt>
    <dgm:pt modelId="{BEBC0D4C-2200-4BBA-B8CA-2BF01DD5FA75}" type="pres">
      <dgm:prSet presAssocID="{4AAD47AA-7353-4F82-8781-7B1257680A36}" presName="c5" presStyleLbl="node1" presStyleIdx="4" presStyleCnt="19"/>
      <dgm:spPr/>
    </dgm:pt>
    <dgm:pt modelId="{2C35A2A2-3009-4E0C-BAD8-B3E414117EE0}" type="pres">
      <dgm:prSet presAssocID="{4AAD47AA-7353-4F82-8781-7B1257680A36}" presName="c6" presStyleLbl="node1" presStyleIdx="5" presStyleCnt="19"/>
      <dgm:spPr/>
    </dgm:pt>
    <dgm:pt modelId="{07C4D0C9-2E40-4409-9657-ED0CBEDC9A6A}" type="pres">
      <dgm:prSet presAssocID="{4AAD47AA-7353-4F82-8781-7B1257680A36}" presName="c7" presStyleLbl="node1" presStyleIdx="6" presStyleCnt="19"/>
      <dgm:spPr/>
    </dgm:pt>
    <dgm:pt modelId="{FFDF17DE-554D-4AF8-8F44-79926AB00C91}" type="pres">
      <dgm:prSet presAssocID="{4AAD47AA-7353-4F82-8781-7B1257680A36}" presName="c8" presStyleLbl="node1" presStyleIdx="7" presStyleCnt="19"/>
      <dgm:spPr/>
    </dgm:pt>
    <dgm:pt modelId="{CC4BEFDF-46CC-4FE0-9E59-E381790EF152}" type="pres">
      <dgm:prSet presAssocID="{4AAD47AA-7353-4F82-8781-7B1257680A36}" presName="c9" presStyleLbl="node1" presStyleIdx="8" presStyleCnt="19"/>
      <dgm:spPr/>
    </dgm:pt>
    <dgm:pt modelId="{15F57CD7-A9C9-409E-BD1E-8502F1A90A77}" type="pres">
      <dgm:prSet presAssocID="{4AAD47AA-7353-4F82-8781-7B1257680A36}" presName="c10" presStyleLbl="node1" presStyleIdx="9" presStyleCnt="19"/>
      <dgm:spPr/>
    </dgm:pt>
    <dgm:pt modelId="{296D721F-F9E3-4FCC-A03B-29E1942AD8DE}" type="pres">
      <dgm:prSet presAssocID="{4AAD47AA-7353-4F82-8781-7B1257680A36}" presName="c11" presStyleLbl="node1" presStyleIdx="10" presStyleCnt="19"/>
      <dgm:spPr/>
    </dgm:pt>
    <dgm:pt modelId="{A5BE3B27-0FE2-43DA-B255-34968EABAD99}" type="pres">
      <dgm:prSet presAssocID="{4AAD47AA-7353-4F82-8781-7B1257680A36}" presName="c12" presStyleLbl="node1" presStyleIdx="11" presStyleCnt="19"/>
      <dgm:spPr/>
    </dgm:pt>
    <dgm:pt modelId="{50DA8859-DC0D-4D96-B7AD-ABE2D2E84018}" type="pres">
      <dgm:prSet presAssocID="{4AAD47AA-7353-4F82-8781-7B1257680A36}" presName="c13" presStyleLbl="node1" presStyleIdx="12" presStyleCnt="19"/>
      <dgm:spPr/>
    </dgm:pt>
    <dgm:pt modelId="{7C0D4052-D7BB-416C-80BF-21DF97CC78FC}" type="pres">
      <dgm:prSet presAssocID="{4AAD47AA-7353-4F82-8781-7B1257680A36}" presName="c14" presStyleLbl="node1" presStyleIdx="13" presStyleCnt="19"/>
      <dgm:spPr/>
    </dgm:pt>
    <dgm:pt modelId="{24770817-928A-498E-8EFD-1EFB5F49608E}" type="pres">
      <dgm:prSet presAssocID="{4AAD47AA-7353-4F82-8781-7B1257680A36}" presName="c15" presStyleLbl="node1" presStyleIdx="14" presStyleCnt="19"/>
      <dgm:spPr/>
    </dgm:pt>
    <dgm:pt modelId="{C665CB15-44B2-4F61-B231-98943BEDC5BD}" type="pres">
      <dgm:prSet presAssocID="{4AAD47AA-7353-4F82-8781-7B1257680A36}" presName="c16" presStyleLbl="node1" presStyleIdx="15" presStyleCnt="19"/>
      <dgm:spPr/>
    </dgm:pt>
    <dgm:pt modelId="{81933534-655B-4190-AB2C-39DC415E3F35}" type="pres">
      <dgm:prSet presAssocID="{4AAD47AA-7353-4F82-8781-7B1257680A36}" presName="c17" presStyleLbl="node1" presStyleIdx="16" presStyleCnt="19"/>
      <dgm:spPr/>
    </dgm:pt>
    <dgm:pt modelId="{FC35EEA3-72CD-441D-AB2A-C9B8B61B4F59}" type="pres">
      <dgm:prSet presAssocID="{4AAD47AA-7353-4F82-8781-7B1257680A36}" presName="c18" presStyleLbl="node1" presStyleIdx="17" presStyleCnt="19"/>
      <dgm:spPr/>
    </dgm:pt>
    <dgm:pt modelId="{712ED919-556A-40B9-A697-45C58E4C470A}" type="pres">
      <dgm:prSet presAssocID="{AB645E4D-A397-4D37-A568-13F582979F03}" presName="chevronComposite1" presStyleCnt="0"/>
      <dgm:spPr/>
    </dgm:pt>
    <dgm:pt modelId="{4F43DE07-FEC1-4DF3-85C2-0344A2305665}" type="pres">
      <dgm:prSet presAssocID="{AB645E4D-A397-4D37-A568-13F582979F03}" presName="chevron1" presStyleLbl="sibTrans2D1" presStyleIdx="0" presStyleCnt="2"/>
      <dgm:spPr/>
    </dgm:pt>
    <dgm:pt modelId="{1314EE33-A5EB-428C-8CC4-923F1893E58D}" type="pres">
      <dgm:prSet presAssocID="{AB645E4D-A397-4D37-A568-13F582979F03}" presName="spChevron1" presStyleCnt="0"/>
      <dgm:spPr/>
    </dgm:pt>
    <dgm:pt modelId="{5DD24146-E72B-4128-88C0-4AE38819DCC8}" type="pres">
      <dgm:prSet presAssocID="{AB645E4D-A397-4D37-A568-13F582979F03}" presName="overlap" presStyleCnt="0"/>
      <dgm:spPr/>
    </dgm:pt>
    <dgm:pt modelId="{3E381BF3-2D1A-4349-A7DC-50F88E8A50BA}" type="pres">
      <dgm:prSet presAssocID="{AB645E4D-A397-4D37-A568-13F582979F03}" presName="chevronComposite2" presStyleCnt="0"/>
      <dgm:spPr/>
    </dgm:pt>
    <dgm:pt modelId="{6FD5913B-D963-4DB6-9F97-F48806CDDB93}" type="pres">
      <dgm:prSet presAssocID="{AB645E4D-A397-4D37-A568-13F582979F03}" presName="chevron2" presStyleLbl="sibTrans2D1" presStyleIdx="1" presStyleCnt="2"/>
      <dgm:spPr/>
    </dgm:pt>
    <dgm:pt modelId="{D1629074-0DD9-4348-8156-DE0A82AAF707}" type="pres">
      <dgm:prSet presAssocID="{AB645E4D-A397-4D37-A568-13F582979F03}" presName="spChevron2" presStyleCnt="0"/>
      <dgm:spPr/>
    </dgm:pt>
    <dgm:pt modelId="{EC0498FB-4E9B-4148-A577-935ED2115BF7}" type="pres">
      <dgm:prSet presAssocID="{6C6AFD8F-7A91-4935-BB80-07E51F083CE3}" presName="last" presStyleCnt="0"/>
      <dgm:spPr/>
    </dgm:pt>
    <dgm:pt modelId="{65A3500E-B9EC-4285-9C5F-05CA5B513D78}" type="pres">
      <dgm:prSet presAssocID="{6C6AFD8F-7A91-4935-BB80-07E51F083CE3}" presName="circleTx" presStyleLbl="node1" presStyleIdx="18" presStyleCnt="19" custScaleX="149528"/>
      <dgm:spPr/>
    </dgm:pt>
    <dgm:pt modelId="{FFB615AC-C60E-4B62-BA2B-19FEC0026F98}" type="pres">
      <dgm:prSet presAssocID="{6C6AFD8F-7A91-4935-BB80-07E51F083CE3}" presName="desTxN" presStyleLbl="revTx" presStyleIdx="2" presStyleCnt="3" custScaleX="142701">
        <dgm:presLayoutVars>
          <dgm:bulletEnabled val="1"/>
        </dgm:presLayoutVars>
      </dgm:prSet>
      <dgm:spPr/>
    </dgm:pt>
    <dgm:pt modelId="{BE1B5D7B-0C0A-4BAF-AFB5-F8E036F55607}" type="pres">
      <dgm:prSet presAssocID="{6C6AFD8F-7A91-4935-BB80-07E51F083CE3}" presName="spN" presStyleCnt="0"/>
      <dgm:spPr/>
    </dgm:pt>
  </dgm:ptLst>
  <dgm:cxnLst>
    <dgm:cxn modelId="{6F899B03-CCBC-4ECC-8639-F1D8C64B8A22}" srcId="{6C6AFD8F-7A91-4935-BB80-07E51F083CE3}" destId="{D53B2197-1E4B-4661-A909-2DE4EB3A8E62}" srcOrd="0" destOrd="0" parTransId="{D21EF25F-9FFB-4F94-A44D-23EDF5479049}" sibTransId="{33D0A2E2-B981-4160-8EC4-8ACDE0CBF72A}"/>
    <dgm:cxn modelId="{ADF2D61B-01C6-4D4D-BE27-7548FC2320EF}" type="presOf" srcId="{D53B2197-1E4B-4661-A909-2DE4EB3A8E62}" destId="{FFB615AC-C60E-4B62-BA2B-19FEC0026F98}" srcOrd="0" destOrd="0" presId="urn:microsoft.com/office/officeart/2009/3/layout/RandomtoResultProcess"/>
    <dgm:cxn modelId="{97DDA827-6987-4497-80FD-F20FC26CCD3F}" type="presOf" srcId="{4AAD47AA-7353-4F82-8781-7B1257680A36}" destId="{DFA54780-E55C-44A5-B65E-016FFF14A591}" srcOrd="0" destOrd="0" presId="urn:microsoft.com/office/officeart/2009/3/layout/RandomtoResultProcess"/>
    <dgm:cxn modelId="{4F2E482E-6C17-4581-9D4A-1EF025E2FAD9}" srcId="{4AAD47AA-7353-4F82-8781-7B1257680A36}" destId="{53689D0E-79BF-4FA3-95DF-8EFDF7C3CB43}" srcOrd="0" destOrd="0" parTransId="{C007E393-DBD4-4429-BAB1-56DEABEC41DF}" sibTransId="{7EAFBAFD-6365-46C1-B905-A7C0BB91D3C1}"/>
    <dgm:cxn modelId="{D7036436-F89A-4620-8791-FD865366FE9E}" type="presOf" srcId="{53689D0E-79BF-4FA3-95DF-8EFDF7C3CB43}" destId="{C77F8325-8CE2-43D2-8705-C24E6D66F384}" srcOrd="0" destOrd="0" presId="urn:microsoft.com/office/officeart/2009/3/layout/RandomtoResultProcess"/>
    <dgm:cxn modelId="{29AC797F-BA5D-461B-AEB2-212532741FF8}" type="presOf" srcId="{6C6AFD8F-7A91-4935-BB80-07E51F083CE3}" destId="{65A3500E-B9EC-4285-9C5F-05CA5B513D78}" srcOrd="0" destOrd="0" presId="urn:microsoft.com/office/officeart/2009/3/layout/RandomtoResultProcess"/>
    <dgm:cxn modelId="{DF1124B7-2113-484A-B563-100C1FD537B2}" type="presOf" srcId="{3EDB561A-9FA2-459B-8AA7-55E35B83C8D3}" destId="{0F431731-3A5B-4189-8F15-DBCEAF471182}" srcOrd="0" destOrd="0" presId="urn:microsoft.com/office/officeart/2009/3/layout/RandomtoResultProcess"/>
    <dgm:cxn modelId="{49A20ACE-A052-4F86-8DCD-3DF94626A672}" srcId="{3EDB561A-9FA2-459B-8AA7-55E35B83C8D3}" destId="{4AAD47AA-7353-4F82-8781-7B1257680A36}" srcOrd="0" destOrd="0" parTransId="{7D595B63-E540-425D-ACEA-0F886689C922}" sibTransId="{AB645E4D-A397-4D37-A568-13F582979F03}"/>
    <dgm:cxn modelId="{89F417D3-F0FD-467C-BFB5-1A8D86EA468F}" srcId="{3EDB561A-9FA2-459B-8AA7-55E35B83C8D3}" destId="{6C6AFD8F-7A91-4935-BB80-07E51F083CE3}" srcOrd="1" destOrd="0" parTransId="{D70F6F7E-1A60-4F35-B2B1-4ADEA7A50FEF}" sibTransId="{B4E22A92-EE13-4994-92E2-DC5900E48960}"/>
    <dgm:cxn modelId="{FDD7E6E2-4ED3-478B-B6E8-055DF7201B2B}" type="presParOf" srcId="{0F431731-3A5B-4189-8F15-DBCEAF471182}" destId="{0E430847-EE87-4CD2-8ECC-FABC6B85F9C1}" srcOrd="0" destOrd="0" presId="urn:microsoft.com/office/officeart/2009/3/layout/RandomtoResultProcess"/>
    <dgm:cxn modelId="{E0BB4F90-29CC-45F7-881D-5C2ED8A024E7}" type="presParOf" srcId="{0E430847-EE87-4CD2-8ECC-FABC6B85F9C1}" destId="{DFA54780-E55C-44A5-B65E-016FFF14A591}" srcOrd="0" destOrd="0" presId="urn:microsoft.com/office/officeart/2009/3/layout/RandomtoResultProcess"/>
    <dgm:cxn modelId="{9C618B7C-EFF5-4CA2-A229-B6C642C0272D}" type="presParOf" srcId="{0E430847-EE87-4CD2-8ECC-FABC6B85F9C1}" destId="{C77F8325-8CE2-43D2-8705-C24E6D66F384}" srcOrd="1" destOrd="0" presId="urn:microsoft.com/office/officeart/2009/3/layout/RandomtoResultProcess"/>
    <dgm:cxn modelId="{D64D9650-53C4-4D21-989D-10BDF95253BA}" type="presParOf" srcId="{0E430847-EE87-4CD2-8ECC-FABC6B85F9C1}" destId="{6B5F184C-8192-40BA-9A62-DA7137C7936B}" srcOrd="2" destOrd="0" presId="urn:microsoft.com/office/officeart/2009/3/layout/RandomtoResultProcess"/>
    <dgm:cxn modelId="{FE1CA537-8230-4572-8F7D-5391087AFCC9}" type="presParOf" srcId="{0E430847-EE87-4CD2-8ECC-FABC6B85F9C1}" destId="{579BA961-C21B-4B40-977D-439ACF346E9A}" srcOrd="3" destOrd="0" presId="urn:microsoft.com/office/officeart/2009/3/layout/RandomtoResultProcess"/>
    <dgm:cxn modelId="{4FF30FB9-9023-4423-8350-75257005582C}" type="presParOf" srcId="{0E430847-EE87-4CD2-8ECC-FABC6B85F9C1}" destId="{9A07B860-D395-4046-9F55-D0A4A9CE66C2}" srcOrd="4" destOrd="0" presId="urn:microsoft.com/office/officeart/2009/3/layout/RandomtoResultProcess"/>
    <dgm:cxn modelId="{F1040E81-1B24-420C-A6E6-76B088F8A4AE}" type="presParOf" srcId="{0E430847-EE87-4CD2-8ECC-FABC6B85F9C1}" destId="{6603BD85-07D9-4337-957A-080E3DA4CA07}" srcOrd="5" destOrd="0" presId="urn:microsoft.com/office/officeart/2009/3/layout/RandomtoResultProcess"/>
    <dgm:cxn modelId="{5287805F-29DD-423F-89D5-1DB3774CD0B2}" type="presParOf" srcId="{0E430847-EE87-4CD2-8ECC-FABC6B85F9C1}" destId="{BEBC0D4C-2200-4BBA-B8CA-2BF01DD5FA75}" srcOrd="6" destOrd="0" presId="urn:microsoft.com/office/officeart/2009/3/layout/RandomtoResultProcess"/>
    <dgm:cxn modelId="{3638DDC3-1925-40DC-9236-CAC7DAF0AF29}" type="presParOf" srcId="{0E430847-EE87-4CD2-8ECC-FABC6B85F9C1}" destId="{2C35A2A2-3009-4E0C-BAD8-B3E414117EE0}" srcOrd="7" destOrd="0" presId="urn:microsoft.com/office/officeart/2009/3/layout/RandomtoResultProcess"/>
    <dgm:cxn modelId="{9817C288-A0AD-4A91-B32C-F483B2D76EA1}" type="presParOf" srcId="{0E430847-EE87-4CD2-8ECC-FABC6B85F9C1}" destId="{07C4D0C9-2E40-4409-9657-ED0CBEDC9A6A}" srcOrd="8" destOrd="0" presId="urn:microsoft.com/office/officeart/2009/3/layout/RandomtoResultProcess"/>
    <dgm:cxn modelId="{EAF7C340-633E-4170-9099-D4A2A2ACE760}" type="presParOf" srcId="{0E430847-EE87-4CD2-8ECC-FABC6B85F9C1}" destId="{FFDF17DE-554D-4AF8-8F44-79926AB00C91}" srcOrd="9" destOrd="0" presId="urn:microsoft.com/office/officeart/2009/3/layout/RandomtoResultProcess"/>
    <dgm:cxn modelId="{8505CB12-9D8F-44A8-AC50-B5DF9384CECC}" type="presParOf" srcId="{0E430847-EE87-4CD2-8ECC-FABC6B85F9C1}" destId="{CC4BEFDF-46CC-4FE0-9E59-E381790EF152}" srcOrd="10" destOrd="0" presId="urn:microsoft.com/office/officeart/2009/3/layout/RandomtoResultProcess"/>
    <dgm:cxn modelId="{009C7596-F9A7-43D8-9250-CFCDF43ABE29}" type="presParOf" srcId="{0E430847-EE87-4CD2-8ECC-FABC6B85F9C1}" destId="{15F57CD7-A9C9-409E-BD1E-8502F1A90A77}" srcOrd="11" destOrd="0" presId="urn:microsoft.com/office/officeart/2009/3/layout/RandomtoResultProcess"/>
    <dgm:cxn modelId="{E17B8836-EF2B-472F-820E-44943F22FBF4}" type="presParOf" srcId="{0E430847-EE87-4CD2-8ECC-FABC6B85F9C1}" destId="{296D721F-F9E3-4FCC-A03B-29E1942AD8DE}" srcOrd="12" destOrd="0" presId="urn:microsoft.com/office/officeart/2009/3/layout/RandomtoResultProcess"/>
    <dgm:cxn modelId="{E481DE13-575B-4F4F-979C-C3A523B57EA7}" type="presParOf" srcId="{0E430847-EE87-4CD2-8ECC-FABC6B85F9C1}" destId="{A5BE3B27-0FE2-43DA-B255-34968EABAD99}" srcOrd="13" destOrd="0" presId="urn:microsoft.com/office/officeart/2009/3/layout/RandomtoResultProcess"/>
    <dgm:cxn modelId="{C1CCB26C-842B-44C8-BAFE-A3579E66750A}" type="presParOf" srcId="{0E430847-EE87-4CD2-8ECC-FABC6B85F9C1}" destId="{50DA8859-DC0D-4D96-B7AD-ABE2D2E84018}" srcOrd="14" destOrd="0" presId="urn:microsoft.com/office/officeart/2009/3/layout/RandomtoResultProcess"/>
    <dgm:cxn modelId="{094B2054-BA67-4A7C-A24D-9483CF5FB126}" type="presParOf" srcId="{0E430847-EE87-4CD2-8ECC-FABC6B85F9C1}" destId="{7C0D4052-D7BB-416C-80BF-21DF97CC78FC}" srcOrd="15" destOrd="0" presId="urn:microsoft.com/office/officeart/2009/3/layout/RandomtoResultProcess"/>
    <dgm:cxn modelId="{74F201D0-B528-4CD9-B5E5-A9ADE7E2E73B}" type="presParOf" srcId="{0E430847-EE87-4CD2-8ECC-FABC6B85F9C1}" destId="{24770817-928A-498E-8EFD-1EFB5F49608E}" srcOrd="16" destOrd="0" presId="urn:microsoft.com/office/officeart/2009/3/layout/RandomtoResultProcess"/>
    <dgm:cxn modelId="{05034BE6-3A81-47B9-804D-A35B12A214C3}" type="presParOf" srcId="{0E430847-EE87-4CD2-8ECC-FABC6B85F9C1}" destId="{C665CB15-44B2-4F61-B231-98943BEDC5BD}" srcOrd="17" destOrd="0" presId="urn:microsoft.com/office/officeart/2009/3/layout/RandomtoResultProcess"/>
    <dgm:cxn modelId="{99334D43-EC94-4137-BCDB-46E6841ABDDA}" type="presParOf" srcId="{0E430847-EE87-4CD2-8ECC-FABC6B85F9C1}" destId="{81933534-655B-4190-AB2C-39DC415E3F35}" srcOrd="18" destOrd="0" presId="urn:microsoft.com/office/officeart/2009/3/layout/RandomtoResultProcess"/>
    <dgm:cxn modelId="{2369D421-0ADE-4B96-8062-E42369F92B87}" type="presParOf" srcId="{0E430847-EE87-4CD2-8ECC-FABC6B85F9C1}" destId="{FC35EEA3-72CD-441D-AB2A-C9B8B61B4F59}" srcOrd="19" destOrd="0" presId="urn:microsoft.com/office/officeart/2009/3/layout/RandomtoResultProcess"/>
    <dgm:cxn modelId="{915AD59D-8B4F-4491-9BB3-4EDAA386D2AA}" type="presParOf" srcId="{0F431731-3A5B-4189-8F15-DBCEAF471182}" destId="{712ED919-556A-40B9-A697-45C58E4C470A}" srcOrd="1" destOrd="0" presId="urn:microsoft.com/office/officeart/2009/3/layout/RandomtoResultProcess"/>
    <dgm:cxn modelId="{3D9E47EA-6219-47E5-9256-4A387FA8782F}" type="presParOf" srcId="{712ED919-556A-40B9-A697-45C58E4C470A}" destId="{4F43DE07-FEC1-4DF3-85C2-0344A2305665}" srcOrd="0" destOrd="0" presId="urn:microsoft.com/office/officeart/2009/3/layout/RandomtoResultProcess"/>
    <dgm:cxn modelId="{8A68F68C-A935-4BFD-8379-846778BB92E7}" type="presParOf" srcId="{712ED919-556A-40B9-A697-45C58E4C470A}" destId="{1314EE33-A5EB-428C-8CC4-923F1893E58D}" srcOrd="1" destOrd="0" presId="urn:microsoft.com/office/officeart/2009/3/layout/RandomtoResultProcess"/>
    <dgm:cxn modelId="{3E486253-933B-432A-A2E5-09816FEE945F}" type="presParOf" srcId="{0F431731-3A5B-4189-8F15-DBCEAF471182}" destId="{5DD24146-E72B-4128-88C0-4AE38819DCC8}" srcOrd="2" destOrd="0" presId="urn:microsoft.com/office/officeart/2009/3/layout/RandomtoResultProcess"/>
    <dgm:cxn modelId="{8C70B6BB-175A-4D86-8F79-75C133C9E3F1}" type="presParOf" srcId="{0F431731-3A5B-4189-8F15-DBCEAF471182}" destId="{3E381BF3-2D1A-4349-A7DC-50F88E8A50BA}" srcOrd="3" destOrd="0" presId="urn:microsoft.com/office/officeart/2009/3/layout/RandomtoResultProcess"/>
    <dgm:cxn modelId="{7F73A3CC-7A43-4956-84E6-230AEBECDB3D}" type="presParOf" srcId="{3E381BF3-2D1A-4349-A7DC-50F88E8A50BA}" destId="{6FD5913B-D963-4DB6-9F97-F48806CDDB93}" srcOrd="0" destOrd="0" presId="urn:microsoft.com/office/officeart/2009/3/layout/RandomtoResultProcess"/>
    <dgm:cxn modelId="{0DCBAC2D-BA69-411C-8B45-CC1E02270811}" type="presParOf" srcId="{3E381BF3-2D1A-4349-A7DC-50F88E8A50BA}" destId="{D1629074-0DD9-4348-8156-DE0A82AAF707}" srcOrd="1" destOrd="0" presId="urn:microsoft.com/office/officeart/2009/3/layout/RandomtoResultProcess"/>
    <dgm:cxn modelId="{FCCC54A1-58BC-4D47-9710-AD04692C9044}" type="presParOf" srcId="{0F431731-3A5B-4189-8F15-DBCEAF471182}" destId="{EC0498FB-4E9B-4148-A577-935ED2115BF7}" srcOrd="4" destOrd="0" presId="urn:microsoft.com/office/officeart/2009/3/layout/RandomtoResultProcess"/>
    <dgm:cxn modelId="{6222FDDA-CC75-4333-AEFF-7C81BF9A0EC5}" type="presParOf" srcId="{EC0498FB-4E9B-4148-A577-935ED2115BF7}" destId="{65A3500E-B9EC-4285-9C5F-05CA5B513D78}" srcOrd="0" destOrd="0" presId="urn:microsoft.com/office/officeart/2009/3/layout/RandomtoResultProcess"/>
    <dgm:cxn modelId="{B9B96EA0-C0A1-473B-B410-90F8F4AD13D8}" type="presParOf" srcId="{EC0498FB-4E9B-4148-A577-935ED2115BF7}" destId="{FFB615AC-C60E-4B62-BA2B-19FEC0026F98}" srcOrd="1" destOrd="0" presId="urn:microsoft.com/office/officeart/2009/3/layout/RandomtoResultProcess"/>
    <dgm:cxn modelId="{06921F9C-F55D-4D9E-B2F9-151C29196C11}" type="presParOf" srcId="{EC0498FB-4E9B-4148-A577-935ED2115BF7}" destId="{BE1B5D7B-0C0A-4BAF-AFB5-F8E036F5560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67051" y="2572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Izvršenje državnog proračuna i prateće izvršenje lokalnih proračuna, Državnog fonda i Fonda za odštetu</a:t>
          </a:r>
        </a:p>
      </dsp:txBody>
      <dsp:txXfrm rot="10800000">
        <a:off x="1217441" y="2572"/>
        <a:ext cx="3488894" cy="601559"/>
      </dsp:txXfrm>
    </dsp:sp>
    <dsp:sp modelId="{40EFD31D-17F9-47DC-887D-4BC207D5F659}">
      <dsp:nvSpPr>
        <dsp:cNvPr id="0" name=""/>
        <dsp:cNvSpPr/>
      </dsp:nvSpPr>
      <dsp:spPr>
        <a:xfrm>
          <a:off x="766272" y="2572"/>
          <a:ext cx="601559" cy="6015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67051" y="783701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Izrada i odobravanje općenitog plana financiranja obveza, općenitog plana prihoda i plaćanja iz državnog proračuna</a:t>
          </a:r>
        </a:p>
      </dsp:txBody>
      <dsp:txXfrm rot="10800000">
        <a:off x="1217441" y="783701"/>
        <a:ext cx="3488894" cy="601559"/>
      </dsp:txXfrm>
    </dsp:sp>
    <dsp:sp modelId="{E2649DEC-F554-4EA8-A436-7083F0D454CE}">
      <dsp:nvSpPr>
        <dsp:cNvPr id="0" name=""/>
        <dsp:cNvSpPr/>
      </dsp:nvSpPr>
      <dsp:spPr>
        <a:xfrm>
          <a:off x="766272" y="783701"/>
          <a:ext cx="601559" cy="6015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67051" y="1564831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Raspodjela prihoda između državnog i lokalnih proračuna, Nacionalnog fonda, Fonda za odštete i proračuna EAEU-a</a:t>
          </a:r>
        </a:p>
      </dsp:txBody>
      <dsp:txXfrm rot="10800000">
        <a:off x="1217441" y="1564831"/>
        <a:ext cx="3488894" cy="601559"/>
      </dsp:txXfrm>
    </dsp:sp>
    <dsp:sp modelId="{62B798EC-03FF-4B96-8ACB-08E28021E8C2}">
      <dsp:nvSpPr>
        <dsp:cNvPr id="0" name=""/>
        <dsp:cNvSpPr/>
      </dsp:nvSpPr>
      <dsp:spPr>
        <a:xfrm>
          <a:off x="766272" y="1564831"/>
          <a:ext cx="601559" cy="6015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67051" y="2345960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Unapređenje informacijskih sustava riznice, pouzdano funkcioniranje i informacijska sigurnost informacijskih sustava riznice</a:t>
          </a:r>
        </a:p>
      </dsp:txBody>
      <dsp:txXfrm rot="10800000">
        <a:off x="1217441" y="2345960"/>
        <a:ext cx="3488894" cy="601559"/>
      </dsp:txXfrm>
    </dsp:sp>
    <dsp:sp modelId="{B386A378-D863-4438-8989-B1BFD8ADEB84}">
      <dsp:nvSpPr>
        <dsp:cNvPr id="0" name=""/>
        <dsp:cNvSpPr/>
      </dsp:nvSpPr>
      <dsp:spPr>
        <a:xfrm>
          <a:off x="766272" y="2345960"/>
          <a:ext cx="601559" cy="6015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67051" y="3127089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Računovodstvo</a:t>
          </a:r>
        </a:p>
      </dsp:txBody>
      <dsp:txXfrm rot="10800000">
        <a:off x="1217441" y="3127089"/>
        <a:ext cx="3488894" cy="601559"/>
      </dsp:txXfrm>
    </dsp:sp>
    <dsp:sp modelId="{83EE4B9D-0F6B-4025-A6BE-51682A976BE8}">
      <dsp:nvSpPr>
        <dsp:cNvPr id="0" name=""/>
        <dsp:cNvSpPr/>
      </dsp:nvSpPr>
      <dsp:spPr>
        <a:xfrm>
          <a:off x="766272" y="3127089"/>
          <a:ext cx="601559" cy="6015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67051" y="3908219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Konsolidacija financijskih izvještaja</a:t>
          </a:r>
        </a:p>
      </dsp:txBody>
      <dsp:txXfrm rot="10800000">
        <a:off x="1217441" y="3908219"/>
        <a:ext cx="3488894" cy="601559"/>
      </dsp:txXfrm>
    </dsp:sp>
    <dsp:sp modelId="{44CBF147-1A04-48C9-8BD0-28B27BDDE9D7}">
      <dsp:nvSpPr>
        <dsp:cNvPr id="0" name=""/>
        <dsp:cNvSpPr/>
      </dsp:nvSpPr>
      <dsp:spPr>
        <a:xfrm>
          <a:off x="766272" y="3908219"/>
          <a:ext cx="601559" cy="60155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66156" y="1277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Pregled i odobrenje zahtjeva administratora proračunskog programa za prijenos s računa za vanjske državne zajmove, vezane grantove i izradu konsolidiranog izvještavanja</a:t>
          </a:r>
        </a:p>
      </dsp:txBody>
      <dsp:txXfrm rot="10800000">
        <a:off x="1215650" y="1277"/>
        <a:ext cx="3489790" cy="597978"/>
      </dsp:txXfrm>
    </dsp:sp>
    <dsp:sp modelId="{40EFD31D-17F9-47DC-887D-4BC207D5F659}">
      <dsp:nvSpPr>
        <dsp:cNvPr id="0" name=""/>
        <dsp:cNvSpPr/>
      </dsp:nvSpPr>
      <dsp:spPr>
        <a:xfrm>
          <a:off x="767167" y="1277"/>
          <a:ext cx="597978" cy="5979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66156" y="777757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Koordinacija podregionalnih ureda</a:t>
          </a:r>
        </a:p>
      </dsp:txBody>
      <dsp:txXfrm rot="10800000">
        <a:off x="1215650" y="777757"/>
        <a:ext cx="3489790" cy="597978"/>
      </dsp:txXfrm>
    </dsp:sp>
    <dsp:sp modelId="{E2649DEC-F554-4EA8-A436-7083F0D454CE}">
      <dsp:nvSpPr>
        <dsp:cNvPr id="0" name=""/>
        <dsp:cNvSpPr/>
      </dsp:nvSpPr>
      <dsp:spPr>
        <a:xfrm>
          <a:off x="767167" y="777757"/>
          <a:ext cx="597978" cy="5979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66156" y="155423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Evidentiranje i obračun državnih obveza po projektima javno-privatnog partnerstva i koncesija</a:t>
          </a:r>
        </a:p>
      </dsp:txBody>
      <dsp:txXfrm rot="10800000">
        <a:off x="1215650" y="1554236"/>
        <a:ext cx="3489790" cy="597978"/>
      </dsp:txXfrm>
    </dsp:sp>
    <dsp:sp modelId="{62B798EC-03FF-4B96-8ACB-08E28021E8C2}">
      <dsp:nvSpPr>
        <dsp:cNvPr id="0" name=""/>
        <dsp:cNvSpPr/>
      </dsp:nvSpPr>
      <dsp:spPr>
        <a:xfrm>
          <a:off x="767167" y="1554236"/>
          <a:ext cx="597978" cy="5979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66156" y="233071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javnim financijama, praćenje proračuna, upravljanje likvidnošću</a:t>
          </a:r>
        </a:p>
      </dsp:txBody>
      <dsp:txXfrm rot="10800000">
        <a:off x="1215650" y="2330716"/>
        <a:ext cx="3489790" cy="597978"/>
      </dsp:txXfrm>
    </dsp:sp>
    <dsp:sp modelId="{B386A378-D863-4438-8989-B1BFD8ADEB84}">
      <dsp:nvSpPr>
        <dsp:cNvPr id="0" name=""/>
        <dsp:cNvSpPr/>
      </dsp:nvSpPr>
      <dsp:spPr>
        <a:xfrm>
          <a:off x="767167" y="2330716"/>
          <a:ext cx="597978" cy="5979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66156" y="310719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Organizacija i provođenje centralizirane javne nabave robe, radova i usluga koje odredi ovlašteno tijelo</a:t>
          </a:r>
        </a:p>
      </dsp:txBody>
      <dsp:txXfrm rot="10800000">
        <a:off x="1215650" y="3107196"/>
        <a:ext cx="3489790" cy="597978"/>
      </dsp:txXfrm>
    </dsp:sp>
    <dsp:sp modelId="{83EE4B9D-0F6B-4025-A6BE-51682A976BE8}">
      <dsp:nvSpPr>
        <dsp:cNvPr id="0" name=""/>
        <dsp:cNvSpPr/>
      </dsp:nvSpPr>
      <dsp:spPr>
        <a:xfrm>
          <a:off x="767167" y="3107196"/>
          <a:ext cx="597978" cy="5979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66156" y="3883675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Druge uloge predviđene zakonodavstvom Kazahstana</a:t>
          </a:r>
        </a:p>
      </dsp:txBody>
      <dsp:txXfrm rot="10800000">
        <a:off x="1215650" y="3883675"/>
        <a:ext cx="3489790" cy="597978"/>
      </dsp:txXfrm>
    </dsp:sp>
    <dsp:sp modelId="{44CBF147-1A04-48C9-8BD0-28B27BDDE9D7}">
      <dsp:nvSpPr>
        <dsp:cNvPr id="0" name=""/>
        <dsp:cNvSpPr/>
      </dsp:nvSpPr>
      <dsp:spPr>
        <a:xfrm>
          <a:off x="767167" y="3883675"/>
          <a:ext cx="597978" cy="5979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CCABD-1A62-4A08-AFB4-2CF08D83DE5F}">
      <dsp:nvSpPr>
        <dsp:cNvPr id="0" name=""/>
        <dsp:cNvSpPr/>
      </dsp:nvSpPr>
      <dsp:spPr>
        <a:xfrm>
          <a:off x="1391332" y="0"/>
          <a:ext cx="387580" cy="455059"/>
        </a:xfrm>
        <a:prstGeom prst="trapezoid">
          <a:avLst>
            <a:gd name="adj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1,9</a:t>
          </a:r>
        </a:p>
      </dsp:txBody>
      <dsp:txXfrm>
        <a:off x="1391332" y="0"/>
        <a:ext cx="387580" cy="455059"/>
      </dsp:txXfrm>
    </dsp:sp>
    <dsp:sp modelId="{7851A978-FD59-4A15-803F-FCABDCBF01AB}">
      <dsp:nvSpPr>
        <dsp:cNvPr id="0" name=""/>
        <dsp:cNvSpPr/>
      </dsp:nvSpPr>
      <dsp:spPr>
        <a:xfrm>
          <a:off x="1197542" y="455059"/>
          <a:ext cx="775161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445,2</a:t>
          </a:r>
        </a:p>
      </dsp:txBody>
      <dsp:txXfrm>
        <a:off x="1333195" y="455059"/>
        <a:ext cx="503854" cy="455059"/>
      </dsp:txXfrm>
    </dsp:sp>
    <dsp:sp modelId="{9B429E2A-CAAF-41B9-A90A-764039256D3A}">
      <dsp:nvSpPr>
        <dsp:cNvPr id="0" name=""/>
        <dsp:cNvSpPr/>
      </dsp:nvSpPr>
      <dsp:spPr>
        <a:xfrm>
          <a:off x="1003752" y="910119"/>
          <a:ext cx="1162741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600" b="1" kern="1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585,5</a:t>
          </a:r>
        </a:p>
      </dsp:txBody>
      <dsp:txXfrm>
        <a:off x="1207231" y="910119"/>
        <a:ext cx="755782" cy="455059"/>
      </dsp:txXfrm>
    </dsp:sp>
    <dsp:sp modelId="{8D23AD77-5675-4F88-8C26-51F4A7D1CC05}">
      <dsp:nvSpPr>
        <dsp:cNvPr id="0" name=""/>
        <dsp:cNvSpPr/>
      </dsp:nvSpPr>
      <dsp:spPr>
        <a:xfrm>
          <a:off x="809961" y="1365179"/>
          <a:ext cx="1550322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r-HR" sz="1800" b="1" kern="1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1 084,7</a:t>
          </a:r>
        </a:p>
      </dsp:txBody>
      <dsp:txXfrm>
        <a:off x="1081268" y="1365179"/>
        <a:ext cx="1007709" cy="455059"/>
      </dsp:txXfrm>
    </dsp:sp>
    <dsp:sp modelId="{85B4FA5E-5FA5-4B42-AC0A-63EE23727B5A}">
      <dsp:nvSpPr>
        <dsp:cNvPr id="0" name=""/>
        <dsp:cNvSpPr/>
      </dsp:nvSpPr>
      <dsp:spPr>
        <a:xfrm>
          <a:off x="0" y="1820238"/>
          <a:ext cx="3170246" cy="1901958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12 052,9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Računi javnih ustanova i nalozi za plaćanje subjekata kvazifiskalnog sektora, javna nabava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(85,1 %)</a:t>
          </a:r>
        </a:p>
      </dsp:txBody>
      <dsp:txXfrm>
        <a:off x="554793" y="1820238"/>
        <a:ext cx="2060659" cy="1901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696303" y="1300429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0" y="2130566"/>
          <a:ext cx="1672918" cy="508813"/>
        </a:xfrm>
        <a:prstGeom prst="homePlate">
          <a:avLst>
            <a:gd name="adj" fmla="val 2500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noProof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10. lipnja/juna 2017.</a:t>
          </a:r>
        </a:p>
      </dsp:txBody>
      <dsp:txXfrm>
        <a:off x="0" y="2130566"/>
        <a:ext cx="1609316" cy="508813"/>
      </dsp:txXfrm>
    </dsp:sp>
    <dsp:sp modelId="{810D7AA7-A541-4507-BE7F-36CCF210089F}">
      <dsp:nvSpPr>
        <dsp:cNvPr id="0" name=""/>
        <dsp:cNvSpPr/>
      </dsp:nvSpPr>
      <dsp:spPr>
        <a:xfrm>
          <a:off x="133833" y="684426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just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noProof="0" dirty="0">
            <a:solidFill>
              <a:srgbClr val="666666"/>
            </a:solidFill>
            <a:latin typeface="Arial Narrow" pitchFamily="34" charset="0"/>
            <a:ea typeface="+mn-ea"/>
            <a:cs typeface="+mn-cs"/>
          </a:endParaRPr>
        </a:p>
      </dsp:txBody>
      <dsp:txXfrm>
        <a:off x="133833" y="684426"/>
        <a:ext cx="1358409" cy="1060549"/>
      </dsp:txXfrm>
    </dsp:sp>
    <dsp:sp modelId="{E41E7729-FD3F-426D-804C-45BD60BD762D}">
      <dsp:nvSpPr>
        <dsp:cNvPr id="0" name=""/>
        <dsp:cNvSpPr/>
      </dsp:nvSpPr>
      <dsp:spPr>
        <a:xfrm rot="5400000">
          <a:off x="998844" y="1283648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695148" y="2113785"/>
          <a:ext cx="1672918" cy="508813"/>
        </a:xfrm>
        <a:prstGeom prst="chevron">
          <a:avLst>
            <a:gd name="adj" fmla="val 25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noProof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2018.</a:t>
          </a:r>
        </a:p>
      </dsp:txBody>
      <dsp:txXfrm>
        <a:off x="1822351" y="2113785"/>
        <a:ext cx="1418512" cy="508813"/>
      </dsp:txXfrm>
    </dsp:sp>
    <dsp:sp modelId="{5E07F9E4-149C-4A89-848F-4ABDD305F0C5}">
      <dsp:nvSpPr>
        <dsp:cNvPr id="0" name=""/>
        <dsp:cNvSpPr/>
      </dsp:nvSpPr>
      <dsp:spPr>
        <a:xfrm>
          <a:off x="1828981" y="667645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noProof="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sp:txBody>
      <dsp:txXfrm>
        <a:off x="1828981" y="667645"/>
        <a:ext cx="1358409" cy="1060549"/>
      </dsp:txXfrm>
    </dsp:sp>
    <dsp:sp modelId="{473F2067-7126-4D56-A328-5A8CFD3D8D52}">
      <dsp:nvSpPr>
        <dsp:cNvPr id="0" name=""/>
        <dsp:cNvSpPr/>
      </dsp:nvSpPr>
      <dsp:spPr>
        <a:xfrm rot="5400000">
          <a:off x="2483810" y="1288996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180114" y="2119133"/>
          <a:ext cx="1672918" cy="508813"/>
        </a:xfrm>
        <a:prstGeom prst="chevron">
          <a:avLst>
            <a:gd name="adj" fmla="val 25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prosinac/ decembar 2018.</a:t>
          </a:r>
        </a:p>
      </dsp:txBody>
      <dsp:txXfrm>
        <a:off x="3307317" y="2119133"/>
        <a:ext cx="1418512" cy="508813"/>
      </dsp:txXfrm>
    </dsp:sp>
    <dsp:sp modelId="{FD7B29F2-0D66-4B4B-BC8A-82DA23575305}">
      <dsp:nvSpPr>
        <dsp:cNvPr id="0" name=""/>
        <dsp:cNvSpPr/>
      </dsp:nvSpPr>
      <dsp:spPr>
        <a:xfrm>
          <a:off x="3313947" y="672993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E820-C6E3-4E2C-BB23-ADF9AD641C6B}">
      <dsp:nvSpPr>
        <dsp:cNvPr id="0" name=""/>
        <dsp:cNvSpPr/>
      </dsp:nvSpPr>
      <dsp:spPr>
        <a:xfrm rot="5400000">
          <a:off x="4078804" y="1294710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4775108" y="2124847"/>
          <a:ext cx="1672918" cy="508813"/>
        </a:xfrm>
        <a:prstGeom prst="chevron">
          <a:avLst>
            <a:gd name="adj" fmla="val 25000"/>
          </a:avLst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ožujak/mart 2019.</a:t>
          </a:r>
        </a:p>
      </dsp:txBody>
      <dsp:txXfrm>
        <a:off x="4902311" y="2124847"/>
        <a:ext cx="1418512" cy="508813"/>
      </dsp:txXfrm>
    </dsp:sp>
    <dsp:sp modelId="{1D84544C-5924-422B-9546-A86AE4927E4C}">
      <dsp:nvSpPr>
        <dsp:cNvPr id="0" name=""/>
        <dsp:cNvSpPr/>
      </dsp:nvSpPr>
      <dsp:spPr>
        <a:xfrm>
          <a:off x="4908941" y="678707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416CF-D8AE-41BD-BF35-9148040E1274}">
      <dsp:nvSpPr>
        <dsp:cNvPr id="0" name=""/>
        <dsp:cNvSpPr/>
      </dsp:nvSpPr>
      <dsp:spPr>
        <a:xfrm rot="5400000">
          <a:off x="5662355" y="1300424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A9A18-D6AE-4459-8C7F-A17CAB50744A}">
      <dsp:nvSpPr>
        <dsp:cNvPr id="0" name=""/>
        <dsp:cNvSpPr/>
      </dsp:nvSpPr>
      <dsp:spPr>
        <a:xfrm>
          <a:off x="6358659" y="2130561"/>
          <a:ext cx="1672918" cy="508813"/>
        </a:xfrm>
        <a:prstGeom prst="chevron">
          <a:avLst>
            <a:gd name="adj" fmla="val 25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noProof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2020.</a:t>
          </a:r>
        </a:p>
      </dsp:txBody>
      <dsp:txXfrm>
        <a:off x="6485862" y="2130561"/>
        <a:ext cx="1418512" cy="508813"/>
      </dsp:txXfrm>
    </dsp:sp>
    <dsp:sp modelId="{7F54B493-FCA8-4A1F-A2B1-FCB26CA9C396}">
      <dsp:nvSpPr>
        <dsp:cNvPr id="0" name=""/>
        <dsp:cNvSpPr/>
      </dsp:nvSpPr>
      <dsp:spPr>
        <a:xfrm>
          <a:off x="6492492" y="684421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4C953-5D35-41FD-B0E3-BAF12BA5C8A9}">
      <dsp:nvSpPr>
        <dsp:cNvPr id="0" name=""/>
        <dsp:cNvSpPr/>
      </dsp:nvSpPr>
      <dsp:spPr>
        <a:xfrm>
          <a:off x="3004403" y="1254043"/>
          <a:ext cx="1689451" cy="1471455"/>
        </a:xfrm>
        <a:prstGeom prst="gear9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>
              <a:latin typeface="Arial" panose="020B0604020202020204" pitchFamily="34" charset="0"/>
              <a:cs typeface="Arial" panose="020B0604020202020204" pitchFamily="34" charset="0"/>
            </a:rPr>
            <a:t>Predviđeni novčani tok u JRR-u (</a:t>
          </a:r>
          <a:r>
            <a:rPr lang="hr-HR" sz="1200" i="1" kern="1200" dirty="0">
              <a:latin typeface="Arial" panose="020B0604020202020204" pitchFamily="34" charset="0"/>
              <a:cs typeface="Arial" panose="020B0604020202020204" pitchFamily="34" charset="0"/>
            </a:rPr>
            <a:t>dražba depozita NB</a:t>
          </a:r>
          <a:r>
            <a:rPr lang="hr-HR" sz="1200" kern="1200" dirty="0">
              <a:latin typeface="Arial" panose="020B0604020202020204" pitchFamily="34" charset="0"/>
              <a:cs typeface="Arial" panose="020B0604020202020204" pitchFamily="34" charset="0"/>
            </a:rPr>
            <a:t>-a)</a:t>
          </a:r>
        </a:p>
      </dsp:txBody>
      <dsp:txXfrm>
        <a:off x="3327765" y="1598724"/>
        <a:ext cx="1042727" cy="756359"/>
      </dsp:txXfrm>
    </dsp:sp>
    <dsp:sp modelId="{254C8EBB-FBE1-4EE1-9B95-661C72350654}">
      <dsp:nvSpPr>
        <dsp:cNvPr id="0" name=""/>
        <dsp:cNvSpPr/>
      </dsp:nvSpPr>
      <dsp:spPr>
        <a:xfrm>
          <a:off x="2038631" y="913580"/>
          <a:ext cx="1320693" cy="1055477"/>
        </a:xfrm>
        <a:prstGeom prst="gear6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latin typeface="Arial" panose="020B0604020202020204" pitchFamily="34" charset="0"/>
              <a:cs typeface="Arial" panose="020B0604020202020204" pitchFamily="34" charset="0"/>
            </a:rPr>
            <a:t>Narodna banka</a:t>
          </a:r>
        </a:p>
      </dsp:txBody>
      <dsp:txXfrm>
        <a:off x="2342903" y="1180905"/>
        <a:ext cx="712149" cy="520827"/>
      </dsp:txXfrm>
    </dsp:sp>
    <dsp:sp modelId="{01D614E0-9953-4CF1-A47C-3C2A231E79DF}">
      <dsp:nvSpPr>
        <dsp:cNvPr id="0" name=""/>
        <dsp:cNvSpPr/>
      </dsp:nvSpPr>
      <dsp:spPr>
        <a:xfrm rot="20700000">
          <a:off x="2667377" y="89865"/>
          <a:ext cx="1240365" cy="1204697"/>
        </a:xfrm>
        <a:prstGeom prst="gear6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latin typeface="Arial" panose="020B0604020202020204" pitchFamily="34" charset="0"/>
              <a:cs typeface="Arial" panose="020B0604020202020204" pitchFamily="34" charset="0"/>
            </a:rPr>
            <a:t>Riznica</a:t>
          </a:r>
        </a:p>
      </dsp:txBody>
      <dsp:txXfrm rot="-20700000">
        <a:off x="2941541" y="351975"/>
        <a:ext cx="692037" cy="680477"/>
      </dsp:txXfrm>
    </dsp:sp>
    <dsp:sp modelId="{6375828C-3F8C-4133-9258-E0E229D55BCA}">
      <dsp:nvSpPr>
        <dsp:cNvPr id="0" name=""/>
        <dsp:cNvSpPr/>
      </dsp:nvSpPr>
      <dsp:spPr>
        <a:xfrm>
          <a:off x="3012285" y="1036059"/>
          <a:ext cx="1883463" cy="1883463"/>
        </a:xfrm>
        <a:prstGeom prst="circularArrow">
          <a:avLst>
            <a:gd name="adj1" fmla="val 4688"/>
            <a:gd name="adj2" fmla="val 299029"/>
            <a:gd name="adj3" fmla="val 2463857"/>
            <a:gd name="adj4" fmla="val 15978949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7C3EBB-2245-4573-A9E2-6739FAF66C95}">
      <dsp:nvSpPr>
        <dsp:cNvPr id="0" name=""/>
        <dsp:cNvSpPr/>
      </dsp:nvSpPr>
      <dsp:spPr>
        <a:xfrm>
          <a:off x="1974382" y="675979"/>
          <a:ext cx="1368453" cy="13684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38A21A-25B1-4EC2-933E-90C519237F92}">
      <dsp:nvSpPr>
        <dsp:cNvPr id="0" name=""/>
        <dsp:cNvSpPr/>
      </dsp:nvSpPr>
      <dsp:spPr>
        <a:xfrm>
          <a:off x="2520761" y="-55198"/>
          <a:ext cx="1475468" cy="14754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92CA-5CC2-421F-991A-E21CF5AA539D}">
      <dsp:nvSpPr>
        <dsp:cNvPr id="0" name=""/>
        <dsp:cNvSpPr/>
      </dsp:nvSpPr>
      <dsp:spPr>
        <a:xfrm rot="21300000">
          <a:off x="12916" y="858626"/>
          <a:ext cx="4183320" cy="479053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721D77-CAA4-4A2C-9382-F9A124455685}">
      <dsp:nvSpPr>
        <dsp:cNvPr id="0" name=""/>
        <dsp:cNvSpPr/>
      </dsp:nvSpPr>
      <dsp:spPr>
        <a:xfrm>
          <a:off x="505098" y="109815"/>
          <a:ext cx="1262746" cy="878522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628CF-B19A-4BC8-8365-5F270451151B}">
      <dsp:nvSpPr>
        <dsp:cNvPr id="0" name=""/>
        <dsp:cNvSpPr/>
      </dsp:nvSpPr>
      <dsp:spPr>
        <a:xfrm>
          <a:off x="1836719" y="0"/>
          <a:ext cx="2135192" cy="9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>
              <a:latin typeface="Arial" panose="020B0604020202020204" pitchFamily="34" charset="0"/>
              <a:cs typeface="Arial" panose="020B0604020202020204" pitchFamily="34" charset="0"/>
            </a:rPr>
            <a:t>Državni proračun, Nacionalni fond</a:t>
          </a:r>
        </a:p>
      </dsp:txBody>
      <dsp:txXfrm>
        <a:off x="1836719" y="0"/>
        <a:ext cx="2135192" cy="922448"/>
      </dsp:txXfrm>
    </dsp:sp>
    <dsp:sp modelId="{D0C5F370-D442-4600-9F8B-23AABE1F2EA9}">
      <dsp:nvSpPr>
        <dsp:cNvPr id="0" name=""/>
        <dsp:cNvSpPr/>
      </dsp:nvSpPr>
      <dsp:spPr>
        <a:xfrm>
          <a:off x="2441309" y="1207968"/>
          <a:ext cx="1262746" cy="878522"/>
        </a:xfrm>
        <a:prstGeom prst="upArrow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6A5F8-F69C-4482-9392-508CE163E9D7}">
      <dsp:nvSpPr>
        <dsp:cNvPr id="0" name=""/>
        <dsp:cNvSpPr/>
      </dsp:nvSpPr>
      <dsp:spPr>
        <a:xfrm>
          <a:off x="381349" y="1273857"/>
          <a:ext cx="1846976" cy="9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>
              <a:latin typeface="Arial" panose="020B0604020202020204" pitchFamily="34" charset="0"/>
              <a:cs typeface="Arial" panose="020B0604020202020204" pitchFamily="34" charset="0"/>
            </a:rPr>
            <a:t>Učiniti unutarnju kontrolu učinkovitijom u Riznici</a:t>
          </a:r>
        </a:p>
      </dsp:txBody>
      <dsp:txXfrm>
        <a:off x="381349" y="1273857"/>
        <a:ext cx="1846976" cy="922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54780-E55C-44A5-B65E-016FFF14A591}">
      <dsp:nvSpPr>
        <dsp:cNvPr id="0" name=""/>
        <dsp:cNvSpPr/>
      </dsp:nvSpPr>
      <dsp:spPr>
        <a:xfrm>
          <a:off x="379489" y="567391"/>
          <a:ext cx="1361809" cy="44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>
              <a:latin typeface="Arial" panose="020B0604020202020204" pitchFamily="34" charset="0"/>
              <a:cs typeface="Arial" panose="020B0604020202020204" pitchFamily="34" charset="0"/>
            </a:rPr>
            <a:t>Izvještavanje o</a:t>
          </a:r>
        </a:p>
      </dsp:txBody>
      <dsp:txXfrm>
        <a:off x="379489" y="567391"/>
        <a:ext cx="1361809" cy="448778"/>
      </dsp:txXfrm>
    </dsp:sp>
    <dsp:sp modelId="{C77F8325-8CE2-43D2-8705-C24E6D66F384}">
      <dsp:nvSpPr>
        <dsp:cNvPr id="0" name=""/>
        <dsp:cNvSpPr/>
      </dsp:nvSpPr>
      <dsp:spPr>
        <a:xfrm>
          <a:off x="1138" y="1513710"/>
          <a:ext cx="2118512" cy="8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Rizični događaji koji nisu regulirani proračunskim zakonodavstvom</a:t>
          </a:r>
        </a:p>
      </dsp:txBody>
      <dsp:txXfrm>
        <a:off x="1138" y="1513710"/>
        <a:ext cx="2118512" cy="840791"/>
      </dsp:txXfrm>
    </dsp:sp>
    <dsp:sp modelId="{6B5F184C-8192-40BA-9A62-DA7137C7936B}">
      <dsp:nvSpPr>
        <dsp:cNvPr id="0" name=""/>
        <dsp:cNvSpPr/>
      </dsp:nvSpPr>
      <dsp:spPr>
        <a:xfrm>
          <a:off x="377942" y="430901"/>
          <a:ext cx="108325" cy="1083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A961-C21B-4B40-977D-439ACF346E9A}">
      <dsp:nvSpPr>
        <dsp:cNvPr id="0" name=""/>
        <dsp:cNvSpPr/>
      </dsp:nvSpPr>
      <dsp:spPr>
        <a:xfrm>
          <a:off x="453770" y="279245"/>
          <a:ext cx="108325" cy="108325"/>
        </a:xfrm>
        <a:prstGeom prst="ellipse">
          <a:avLst/>
        </a:prstGeom>
        <a:solidFill>
          <a:schemeClr val="accent5">
            <a:hueOff val="-551882"/>
            <a:satOff val="2212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7B860-D395-4046-9F55-D0A4A9CE66C2}">
      <dsp:nvSpPr>
        <dsp:cNvPr id="0" name=""/>
        <dsp:cNvSpPr/>
      </dsp:nvSpPr>
      <dsp:spPr>
        <a:xfrm>
          <a:off x="635757" y="309576"/>
          <a:ext cx="170226" cy="170226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3BD85-07D9-4337-957A-080E3DA4CA07}">
      <dsp:nvSpPr>
        <dsp:cNvPr id="0" name=""/>
        <dsp:cNvSpPr/>
      </dsp:nvSpPr>
      <dsp:spPr>
        <a:xfrm>
          <a:off x="787413" y="142754"/>
          <a:ext cx="108325" cy="108325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C0D4C-2200-4BBA-B8CA-2BF01DD5FA75}">
      <dsp:nvSpPr>
        <dsp:cNvPr id="0" name=""/>
        <dsp:cNvSpPr/>
      </dsp:nvSpPr>
      <dsp:spPr>
        <a:xfrm>
          <a:off x="984566" y="82092"/>
          <a:ext cx="108325" cy="108325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A2A2-3009-4E0C-BAD8-B3E414117EE0}">
      <dsp:nvSpPr>
        <dsp:cNvPr id="0" name=""/>
        <dsp:cNvSpPr/>
      </dsp:nvSpPr>
      <dsp:spPr>
        <a:xfrm>
          <a:off x="1227215" y="188251"/>
          <a:ext cx="108325" cy="108325"/>
        </a:xfrm>
        <a:prstGeom prst="ellipse">
          <a:avLst/>
        </a:prstGeom>
        <a:solidFill>
          <a:schemeClr val="accent5">
            <a:hueOff val="-2759410"/>
            <a:satOff val="11059"/>
            <a:lumOff val="2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4D0C9-2E40-4409-9657-ED0CBEDC9A6A}">
      <dsp:nvSpPr>
        <dsp:cNvPr id="0" name=""/>
        <dsp:cNvSpPr/>
      </dsp:nvSpPr>
      <dsp:spPr>
        <a:xfrm>
          <a:off x="1378872" y="264079"/>
          <a:ext cx="170226" cy="17022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F17DE-554D-4AF8-8F44-79926AB00C91}">
      <dsp:nvSpPr>
        <dsp:cNvPr id="0" name=""/>
        <dsp:cNvSpPr/>
      </dsp:nvSpPr>
      <dsp:spPr>
        <a:xfrm>
          <a:off x="1591190" y="430901"/>
          <a:ext cx="108325" cy="108325"/>
        </a:xfrm>
        <a:prstGeom prst="ellipse">
          <a:avLst/>
        </a:prstGeom>
        <a:solidFill>
          <a:schemeClr val="accent5">
            <a:hueOff val="-3863174"/>
            <a:satOff val="15482"/>
            <a:lumOff val="3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BEFDF-46CC-4FE0-9E59-E381790EF152}">
      <dsp:nvSpPr>
        <dsp:cNvPr id="0" name=""/>
        <dsp:cNvSpPr/>
      </dsp:nvSpPr>
      <dsp:spPr>
        <a:xfrm>
          <a:off x="1682184" y="597722"/>
          <a:ext cx="108325" cy="108325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7CD7-A9C9-409E-BD1E-8502F1A90A77}">
      <dsp:nvSpPr>
        <dsp:cNvPr id="0" name=""/>
        <dsp:cNvSpPr/>
      </dsp:nvSpPr>
      <dsp:spPr>
        <a:xfrm>
          <a:off x="893572" y="279245"/>
          <a:ext cx="278551" cy="27855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D721F-F9E3-4FCC-A03B-29E1942AD8DE}">
      <dsp:nvSpPr>
        <dsp:cNvPr id="0" name=""/>
        <dsp:cNvSpPr/>
      </dsp:nvSpPr>
      <dsp:spPr>
        <a:xfrm>
          <a:off x="302114" y="855538"/>
          <a:ext cx="108325" cy="108325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E3B27-0FE2-43DA-B255-34968EABAD99}">
      <dsp:nvSpPr>
        <dsp:cNvPr id="0" name=""/>
        <dsp:cNvSpPr/>
      </dsp:nvSpPr>
      <dsp:spPr>
        <a:xfrm>
          <a:off x="393107" y="992028"/>
          <a:ext cx="170226" cy="170226"/>
        </a:xfrm>
        <a:prstGeom prst="ellipse">
          <a:avLst/>
        </a:prstGeom>
        <a:solidFill>
          <a:schemeClr val="accent5">
            <a:hueOff val="-6070702"/>
            <a:satOff val="24329"/>
            <a:lumOff val="5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8859-DC0D-4D96-B7AD-ABE2D2E84018}">
      <dsp:nvSpPr>
        <dsp:cNvPr id="0" name=""/>
        <dsp:cNvSpPr/>
      </dsp:nvSpPr>
      <dsp:spPr>
        <a:xfrm>
          <a:off x="620591" y="1113353"/>
          <a:ext cx="247601" cy="24760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D4052-D7BB-416C-80BF-21DF97CC78FC}">
      <dsp:nvSpPr>
        <dsp:cNvPr id="0" name=""/>
        <dsp:cNvSpPr/>
      </dsp:nvSpPr>
      <dsp:spPr>
        <a:xfrm>
          <a:off x="939069" y="1310506"/>
          <a:ext cx="108325" cy="108325"/>
        </a:xfrm>
        <a:prstGeom prst="ellipse">
          <a:avLst/>
        </a:prstGeom>
        <a:solidFill>
          <a:schemeClr val="accent5">
            <a:hueOff val="-7174466"/>
            <a:satOff val="28752"/>
            <a:lumOff val="6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70817-928A-498E-8EFD-1EFB5F49608E}">
      <dsp:nvSpPr>
        <dsp:cNvPr id="0" name=""/>
        <dsp:cNvSpPr/>
      </dsp:nvSpPr>
      <dsp:spPr>
        <a:xfrm>
          <a:off x="999731" y="1113353"/>
          <a:ext cx="170226" cy="170226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5CB15-44B2-4F61-B231-98943BEDC5BD}">
      <dsp:nvSpPr>
        <dsp:cNvPr id="0" name=""/>
        <dsp:cNvSpPr/>
      </dsp:nvSpPr>
      <dsp:spPr>
        <a:xfrm>
          <a:off x="1151387" y="1325671"/>
          <a:ext cx="108325" cy="108325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33534-655B-4190-AB2C-39DC415E3F35}">
      <dsp:nvSpPr>
        <dsp:cNvPr id="0" name=""/>
        <dsp:cNvSpPr/>
      </dsp:nvSpPr>
      <dsp:spPr>
        <a:xfrm>
          <a:off x="1287878" y="1083022"/>
          <a:ext cx="247601" cy="247601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5EEA3-72CD-441D-AB2A-C9B8B61B4F59}">
      <dsp:nvSpPr>
        <dsp:cNvPr id="0" name=""/>
        <dsp:cNvSpPr/>
      </dsp:nvSpPr>
      <dsp:spPr>
        <a:xfrm>
          <a:off x="1621521" y="1022359"/>
          <a:ext cx="170226" cy="170226"/>
        </a:xfrm>
        <a:prstGeom prst="ellipse">
          <a:avLst/>
        </a:prstGeom>
        <a:solidFill>
          <a:schemeClr val="accent5">
            <a:hueOff val="-9381994"/>
            <a:satOff val="37599"/>
            <a:lumOff val="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3DE07-FEC1-4DF3-85C2-0344A2305665}">
      <dsp:nvSpPr>
        <dsp:cNvPr id="0" name=""/>
        <dsp:cNvSpPr/>
      </dsp:nvSpPr>
      <dsp:spPr>
        <a:xfrm>
          <a:off x="2119650" y="309324"/>
          <a:ext cx="499930" cy="954421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5913B-D963-4DB6-9F97-F48806CDDB93}">
      <dsp:nvSpPr>
        <dsp:cNvPr id="0" name=""/>
        <dsp:cNvSpPr/>
      </dsp:nvSpPr>
      <dsp:spPr>
        <a:xfrm>
          <a:off x="2528684" y="309324"/>
          <a:ext cx="499930" cy="954421"/>
        </a:xfrm>
        <a:prstGeom prst="chevron">
          <a:avLst>
            <a:gd name="adj" fmla="val 623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3500E-B9EC-4285-9C5F-05CA5B513D78}">
      <dsp:nvSpPr>
        <dsp:cNvPr id="0" name=""/>
        <dsp:cNvSpPr/>
      </dsp:nvSpPr>
      <dsp:spPr>
        <a:xfrm>
          <a:off x="3134978" y="241615"/>
          <a:ext cx="1732923" cy="115892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Korištenje RMS-a</a:t>
          </a:r>
        </a:p>
      </dsp:txBody>
      <dsp:txXfrm>
        <a:off x="3388759" y="411336"/>
        <a:ext cx="1225361" cy="819486"/>
      </dsp:txXfrm>
    </dsp:sp>
    <dsp:sp modelId="{FFB615AC-C60E-4B62-BA2B-19FEC0026F98}">
      <dsp:nvSpPr>
        <dsp:cNvPr id="0" name=""/>
        <dsp:cNvSpPr/>
      </dsp:nvSpPr>
      <dsp:spPr>
        <a:xfrm>
          <a:off x="3028614" y="1513710"/>
          <a:ext cx="1945650" cy="8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>
              <a:latin typeface="Arial" panose="020B0604020202020204" pitchFamily="34" charset="0"/>
              <a:cs typeface="Arial" panose="020B0604020202020204" pitchFamily="34" charset="0"/>
            </a:rPr>
            <a:t>Interakcija s Odborom državne unutarnje revizije</a:t>
          </a:r>
        </a:p>
      </dsp:txBody>
      <dsp:txXfrm>
        <a:off x="3028614" y="1513710"/>
        <a:ext cx="1945650" cy="840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0.80214</cdr:y>
    </cdr:from>
    <cdr:to>
      <cdr:x>1</cdr:x>
      <cdr:y>0.8829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0" y="3056893"/>
          <a:ext cx="345722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1400" b="1">
              <a:latin typeface="Arial" pitchFamily="34" charset="0"/>
              <a:cs typeface="Arial" pitchFamily="34" charset="0"/>
            </a:rPr>
            <a:t>2022.                             2021.</a:t>
          </a:r>
        </a:p>
      </cdr:txBody>
    </cdr:sp>
  </cdr:relSizeAnchor>
  <cdr:relSizeAnchor xmlns:cdr="http://schemas.openxmlformats.org/drawingml/2006/chartDrawing">
    <cdr:from>
      <cdr:x>0.01833</cdr:x>
      <cdr:y>0.10739</cdr:y>
    </cdr:from>
    <cdr:to>
      <cdr:x>0.20269</cdr:x>
      <cdr:y>0.16796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63368" y="409247"/>
          <a:ext cx="637374" cy="230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900" b="1" dirty="0">
              <a:latin typeface="Arial" pitchFamily="34" charset="0"/>
              <a:cs typeface="Arial" pitchFamily="34" charset="0"/>
            </a:rPr>
            <a:t>12680,9</a:t>
          </a:r>
        </a:p>
      </cdr:txBody>
    </cdr:sp>
  </cdr:relSizeAnchor>
  <cdr:relSizeAnchor xmlns:cdr="http://schemas.openxmlformats.org/drawingml/2006/chartDrawing">
    <cdr:from>
      <cdr:x>0.1063</cdr:x>
      <cdr:y>0.03754</cdr:y>
    </cdr:from>
    <cdr:to>
      <cdr:x>0.40928</cdr:x>
      <cdr:y>0.09811</cdr:y>
    </cdr:to>
    <cdr:sp macro="" textlink="">
      <cdr:nvSpPr>
        <cdr:cNvPr id="6" name="TextBox 13"/>
        <cdr:cNvSpPr txBox="1"/>
      </cdr:nvSpPr>
      <cdr:spPr>
        <a:xfrm xmlns:a="http://schemas.openxmlformats.org/drawingml/2006/main">
          <a:off x="367489" y="143066"/>
          <a:ext cx="1047470" cy="2308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900" b="1" dirty="0">
              <a:latin typeface="Arial" pitchFamily="34" charset="0"/>
              <a:cs typeface="Arial" pitchFamily="34" charset="0"/>
            </a:rPr>
            <a:t>15207,2</a:t>
          </a:r>
        </a:p>
      </cdr:txBody>
    </cdr:sp>
  </cdr:relSizeAnchor>
  <cdr:relSizeAnchor xmlns:cdr="http://schemas.openxmlformats.org/drawingml/2006/chartDrawing">
    <cdr:from>
      <cdr:x>0.40016</cdr:x>
      <cdr:y>0.21099</cdr:y>
    </cdr:from>
    <cdr:to>
      <cdr:x>0.7483</cdr:x>
      <cdr:y>0.27156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1383426" y="804063"/>
          <a:ext cx="1203632" cy="230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900" b="1" dirty="0">
              <a:latin typeface="Arial" pitchFamily="34" charset="0"/>
              <a:cs typeface="Arial" pitchFamily="34" charset="0"/>
            </a:rPr>
            <a:t>16141,6</a:t>
          </a:r>
        </a:p>
      </cdr:txBody>
    </cdr:sp>
  </cdr:relSizeAnchor>
  <cdr:relSizeAnchor xmlns:cdr="http://schemas.openxmlformats.org/drawingml/2006/chartDrawing">
    <cdr:from>
      <cdr:x>0.28166</cdr:x>
      <cdr:y>0.73193</cdr:y>
    </cdr:from>
    <cdr:to>
      <cdr:x>0.44798</cdr:x>
      <cdr:y>0.81269</cdr:y>
    </cdr:to>
    <cdr:sp macro="" textlink="">
      <cdr:nvSpPr>
        <cdr:cNvPr id="8" name="TextBox 13"/>
        <cdr:cNvSpPr txBox="1"/>
      </cdr:nvSpPr>
      <cdr:spPr>
        <a:xfrm xmlns:a="http://schemas.openxmlformats.org/drawingml/2006/main">
          <a:off x="973762" y="2789328"/>
          <a:ext cx="57500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900" b="1" dirty="0">
              <a:latin typeface="Arial" pitchFamily="34" charset="0"/>
              <a:cs typeface="Arial" pitchFamily="34" charset="0"/>
            </a:rPr>
            <a:t>-2526,3</a:t>
          </a:r>
          <a:r>
            <a:rPr lang="hr-HR" sz="1400" b="1" dirty="0">
              <a:latin typeface="Arial" pitchFamily="34" charset="0"/>
              <a:cs typeface="Arial" pitchFamily="34" charset="0"/>
            </a:rPr>
            <a:t>                            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0.77975</cdr:y>
    </cdr:from>
    <cdr:to>
      <cdr:x>1</cdr:x>
      <cdr:y>0.86353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0" y="2864629"/>
          <a:ext cx="28052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1400" b="1">
              <a:latin typeface="Arial" pitchFamily="34" charset="0"/>
              <a:cs typeface="Arial" pitchFamily="34" charset="0"/>
            </a:rPr>
            <a:t>2022.                    2021.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0.48041</cdr:x>
      <cdr:y>0.43078</cdr:y>
    </cdr:from>
    <cdr:to>
      <cdr:x>0.51958</cdr:x>
      <cdr:y>0.56922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65638" y="2873015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0.91279</cdr:x>
      <cdr:y>0.03508</cdr:y>
    </cdr:from>
    <cdr:to>
      <cdr:x>0.99879</cdr:x>
      <cdr:y>0.34785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10597483" y="95986"/>
          <a:ext cx="998463" cy="85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r-HR" sz="1000" i="1">
              <a:latin typeface="Arial" panose="020B0604020202020204" pitchFamily="34" charset="0"/>
              <a:cs typeface="Arial" panose="020B0604020202020204" pitchFamily="34" charset="0"/>
            </a:rPr>
            <a:t>Milijarde KZT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CFFBC30D-DEB0-431F-99C5-074096AEC2AE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6" rIns="91733" bIns="458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733" tIns="45866" rIns="91733" bIns="458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5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5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E02235F7-F4D4-4748-A2AE-65E82C9C7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5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0DF1-28EE-474C-AD88-E8F1F06BEA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7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9DC9BE-8102-4ADA-9C69-422E2361041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2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1C1D76-92F5-43E6-8939-B40FCE540BC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54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6" indent="-28566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6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9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B819B-0BDF-4CA9-9D60-593E430F5C18}" type="slidenum">
              <a:rPr lang="ru-RU" altLang="ru-RU" sz="1200" b="0">
                <a:latin typeface="Times New Roman" panose="02020603050405020304" pitchFamily="18" charset="0"/>
              </a:rPr>
              <a:pPr/>
              <a:t>19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4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6" indent="-28566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6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9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26F5D-E81F-4306-A326-DB232B02897A}" type="slidenum">
              <a:rPr lang="ru-RU" altLang="ru-RU" sz="1200" b="0">
                <a:latin typeface="Times New Roman" panose="02020603050405020304" pitchFamily="18" charset="0"/>
              </a:rPr>
              <a:pPr/>
              <a:t>20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8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8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5" indent="-285722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5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40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94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03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12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239230-AF89-41FB-B971-28AFEC1FCA1E}" type="slidenum">
              <a:rPr lang="ru-RU" altLang="ru-RU" sz="1200" b="0">
                <a:latin typeface="Times New Roman" panose="02020603050405020304" pitchFamily="18" charset="0"/>
              </a:rPr>
              <a:pPr/>
              <a:t>23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2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2" indent="-286636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2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59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5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2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0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26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4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B819B-0BDF-4CA9-9D60-593E430F5C18}" type="slidenum">
              <a:rPr lang="ru-RU" altLang="ru-RU" sz="1200" b="0">
                <a:latin typeface="Times New Roman" panose="02020603050405020304" pitchFamily="18" charset="0"/>
              </a:rPr>
              <a:pPr/>
              <a:t>3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0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7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75" indent="-285722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40" indent="-228577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94" indent="-228577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50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81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836C2B-9C71-4153-ABDA-5672FC15A93B}" type="slidenum">
              <a:rPr lang="en-US" altLang="en-GB">
                <a:latin typeface="Arial" charset="0"/>
              </a:rPr>
              <a:pPr/>
              <a:t>9</a:t>
            </a:fld>
            <a:endParaRPr lang="en-US" altLang="en-GB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5325"/>
            <a:ext cx="6175375" cy="34734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7" y="4397153"/>
            <a:ext cx="5153025" cy="4169794"/>
          </a:xfrm>
          <a:noFill/>
        </p:spPr>
        <p:txBody>
          <a:bodyPr/>
          <a:lstStyle/>
          <a:p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0978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54320D7-8383-4090-9FE0-224DB1F2BC11}" type="slidenum">
              <a:rPr lang="ru-RU" altLang="ru-RU" smtClean="0">
                <a:latin typeface="Arial" panose="020B0604020202020204" pitchFamily="34" charset="0"/>
              </a:rPr>
              <a:pPr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7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D2EB-963B-4E94-B3C9-9B246AE52EFF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481-FCB2-4BDF-AF4D-55D3455D1E88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6119-5F18-44E2-915C-0BD048C35D0C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048-2F57-4E38-B18E-9C39D76C45D0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33C7-7BC5-429D-8A5A-F49B17D25180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9E28-A977-48C9-B37E-A9F890279572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5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BAC-B455-4BEE-A3D0-165E995E6A86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247-2063-4327-B9EB-8DD247F3A358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1D9F-D81A-4A46-B5B2-B103FCD42C3D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F269-91A2-4390-A85D-949D4DBD19AD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BC30-0D52-4982-951F-C4119798320A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4026-5D47-403C-B5E5-F353AE426661}" type="datetime1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8.sv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3.jpeg"/><Relationship Id="rId5" Type="http://schemas.openxmlformats.org/officeDocument/2006/relationships/image" Target="../media/image30.png"/><Relationship Id="rId10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diagramDrawing" Target="../diagrams/drawing3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3783783" y="109884"/>
            <a:ext cx="1558239" cy="150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760" y="268641"/>
            <a:ext cx="316944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Odbor za riznicu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Ministarstva financija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Republike Kazahstan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0589" y="268641"/>
            <a:ext cx="318214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 казначейства Министерства финансов </a:t>
            </a:r>
            <a:b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4443960"/>
            <a:ext cx="259628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sz="1600" b="1">
                <a:latin typeface="Arial" pitchFamily="34" charset="0"/>
                <a:cs typeface="Arial" pitchFamily="34" charset="0"/>
              </a:rPr>
              <a:t>Almaty, 2023.</a:t>
            </a:r>
          </a:p>
        </p:txBody>
      </p:sp>
      <p:sp>
        <p:nvSpPr>
          <p:cNvPr id="9" name="Прямоугольник1"/>
          <p:cNvSpPr>
            <a:extLst>
              <a:ext uri="smNativeData">
                <pr:smNativeData xmlns="" xmlns:p14="http://schemas.microsoft.com/office/powerpoint/2010/main" xmlns:pr="smNativeData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lsZT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/FAAAKg4AAB42AABqEAAAACAAACYAAAAIAAAA//////////8="/>
              </a:ext>
            </a:extLst>
          </p:cNvSpPr>
          <p:nvPr/>
        </p:nvSpPr>
        <p:spPr>
          <a:xfrm>
            <a:off x="1933601" y="1744494"/>
            <a:ext cx="542480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hr-HR" sz="1400" b="1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Sjednica PEMPAL-a,</a:t>
            </a:r>
          </a:p>
          <a:p>
            <a:pPr algn="ctr">
              <a:defRPr lang="ru-RU"/>
            </a:pPr>
            <a:r>
              <a:rPr lang="hr-HR" sz="1400" b="1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22. – 26. svibnja/maja 2023.</a:t>
            </a:r>
          </a:p>
        </p:txBody>
      </p:sp>
      <p:sp>
        <p:nvSpPr>
          <p:cNvPr id="10" name="TextBox 1"/>
          <p:cNvSpPr>
            <a:extLst>
              <a:ext uri="smNativeData">
                <pr:smNativeData xmlns="" xmlns:p14="http://schemas.microsoft.com/office/powerpoint/2010/main" xmlns:pr="smNativeData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0DAAAkBwAALo9AADwHwAAACAAACYAAAAIAAAA//////////8="/>
              </a:ext>
            </a:extLst>
          </p:cNvSpPr>
          <p:nvPr/>
        </p:nvSpPr>
        <p:spPr>
          <a:xfrm>
            <a:off x="598596" y="3593574"/>
            <a:ext cx="7928610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hr-HR" sz="1400" b="1">
                <a:solidFill>
                  <a:srgbClr val="0033C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Predavač: </a:t>
            </a:r>
            <a:r>
              <a:rPr lang="hr-HR" sz="1400" b="1">
                <a:latin typeface="Arial" pitchFamily="2" charset="-52"/>
                <a:ea typeface="Calibri" pitchFamily="2" charset="-52"/>
                <a:cs typeface="Arial" pitchFamily="2" charset="-52"/>
              </a:rPr>
              <a:t>Aliya Baigenzhina</a:t>
            </a:r>
          </a:p>
          <a:p>
            <a:pPr algn="ctr">
              <a:defRPr lang="ru-RU"/>
            </a:pPr>
            <a:r>
              <a:rPr lang="hr-HR" sz="1200" b="1">
                <a:latin typeface="Arial" pitchFamily="2" charset="-52"/>
                <a:ea typeface="Calibri" pitchFamily="2" charset="-52"/>
                <a:cs typeface="Arial" pitchFamily="2" charset="-52"/>
              </a:rPr>
              <a:t> zamjenica predsjednika, Odbor za riznicu, Ministarstvo financija Republike Kazahstan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9807" y="2298968"/>
            <a:ext cx="7486189" cy="992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Iskustvo Odbora za riznicu u izvršenju državnog proračuna: uloge i odgovornosti Riznice te glavna postignuća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876006"/>
            <a:ext cx="1080120" cy="1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1372" y="23178"/>
            <a:ext cx="8602627" cy="355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Izvori financianja potrošnje državnog proračuna</a:t>
            </a:r>
          </a:p>
        </p:txBody>
      </p:sp>
      <p:pic>
        <p:nvPicPr>
          <p:cNvPr id="7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5030" y="27685"/>
            <a:ext cx="536343" cy="35121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13785954"/>
              </p:ext>
            </p:extLst>
          </p:nvPr>
        </p:nvGraphicFramePr>
        <p:xfrm>
          <a:off x="75217" y="505053"/>
          <a:ext cx="4283968" cy="439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55592068"/>
              </p:ext>
            </p:extLst>
          </p:nvPr>
        </p:nvGraphicFramePr>
        <p:xfrm>
          <a:off x="4325714" y="495474"/>
          <a:ext cx="46440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355976" y="483518"/>
            <a:ext cx="0" cy="43924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217" y="483518"/>
            <a:ext cx="889181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0020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542925-F2A9-4B71-8FB7-BD7B7892C170}"/>
              </a:ext>
            </a:extLst>
          </p:cNvPr>
          <p:cNvSpPr/>
          <p:nvPr/>
        </p:nvSpPr>
        <p:spPr>
          <a:xfrm>
            <a:off x="517588" y="-1182"/>
            <a:ext cx="8626412" cy="411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hr-HR" sz="12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Poslovi riznice u pogledu isplate inozemnih državnih zajmova</a:t>
            </a:r>
          </a:p>
        </p:txBody>
      </p:sp>
      <p:pic>
        <p:nvPicPr>
          <p:cNvPr id="37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3954" y="8349"/>
            <a:ext cx="501848" cy="40233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84C4D1C-9123-4413-AE4E-818A320C999E}"/>
              </a:ext>
            </a:extLst>
          </p:cNvPr>
          <p:cNvSpPr/>
          <p:nvPr/>
        </p:nvSpPr>
        <p:spPr>
          <a:xfrm>
            <a:off x="755576" y="1328756"/>
            <a:ext cx="3600400" cy="3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r-HR" sz="9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KORIŠTENJE INOZEMNIH DRŽAVNIH ZAJMOVA U 2022. (u %)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38F68D5-CDE0-4B38-AB5C-176696AC3364}"/>
              </a:ext>
            </a:extLst>
          </p:cNvPr>
          <p:cNvSpPr/>
          <p:nvPr/>
        </p:nvSpPr>
        <p:spPr>
          <a:xfrm>
            <a:off x="5190230" y="1329632"/>
            <a:ext cx="3566547" cy="3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r-HR" sz="9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UPLATE S POSEBNIH RAČUNA vs. </a:t>
            </a:r>
            <a:br>
              <a:rPr lang="hr-HR" sz="9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hr-HR" sz="9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IZRAVNA PLAĆANJA U 2022. (u %)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3864763"/>
            <a:ext cx="4476328" cy="889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TextBox 18"/>
          <p:cNvSpPr txBox="1"/>
          <p:nvPr/>
        </p:nvSpPr>
        <p:spPr>
          <a:xfrm>
            <a:off x="2123728" y="3851074"/>
            <a:ext cx="805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referencu:</a:t>
            </a:r>
          </a:p>
          <a:p>
            <a:r>
              <a:rPr lang="hr-HR" sz="9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765 plaćanja u 2022. godini, što uključuje:</a:t>
            </a:r>
          </a:p>
          <a:p>
            <a:pPr marL="128588" indent="-128588">
              <a:buFontTx/>
              <a:buChar char="-"/>
            </a:pPr>
            <a:r>
              <a:rPr lang="hr-HR" sz="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Plaćanja s posebnih računa</a:t>
            </a:r>
            <a:r>
              <a:rPr lang="hr-HR" sz="9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687;</a:t>
            </a:r>
          </a:p>
          <a:p>
            <a:pPr marL="128588" indent="-128588">
              <a:buFontTx/>
              <a:buChar char="-"/>
            </a:pPr>
            <a:r>
              <a:rPr lang="hr-HR" sz="9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Izravna plaćanja - 78.</a:t>
            </a:r>
          </a:p>
          <a:p>
            <a:r>
              <a:rPr lang="hr-HR" sz="9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Prosječni iznos plaćanja s posebnog računa je 145.900 USD; </a:t>
            </a:r>
          </a:p>
          <a:p>
            <a:r>
              <a:rPr lang="hr-HR" sz="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Izravna plaćanja</a:t>
            </a:r>
            <a:r>
              <a:rPr lang="hr-HR" sz="9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699.800 USD.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535351"/>
            <a:ext cx="85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75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Kazahstanu se za povlačenje inozemnih državnih zajmova koriste dvije vrste plaćanja:</a:t>
            </a:r>
          </a:p>
          <a:p>
            <a:pPr marL="128588" indent="-128588">
              <a:buFontTx/>
              <a:buChar char="-"/>
            </a:pPr>
            <a:r>
              <a:rPr lang="hr-HR" sz="975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PLAĆANJA S POSEBNIH RAČUNA – računi zajmoprimca koji se mogu koristiti za nova sredstva samo radi provedbe projekta i plaćanje odobrenih troškova projekta;</a:t>
            </a:r>
          </a:p>
          <a:p>
            <a:pPr marL="128588" indent="-128588">
              <a:buFontTx/>
              <a:buChar char="-"/>
            </a:pPr>
            <a:r>
              <a:rPr lang="hr-HR" sz="975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IZRAVNA PLAĆANJA – prijenos s računa za zajam izravno dobavljaču robe (radova, usluga)).</a:t>
            </a:r>
          </a:p>
          <a:p>
            <a:pPr marL="128588" indent="-128588">
              <a:buFontTx/>
              <a:buChar char="-"/>
            </a:pPr>
            <a:endParaRPr lang="ru-RU" sz="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pic>
        <p:nvPicPr>
          <p:cNvPr id="3" name="Picture 2" descr="A blu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5C58E066-4C7D-7D2E-7032-3F151B11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2" y="1754886"/>
            <a:ext cx="3499104" cy="1633728"/>
          </a:xfrm>
          <a:prstGeom prst="rect">
            <a:avLst/>
          </a:prstGeom>
        </p:spPr>
      </p:pic>
      <p:pic>
        <p:nvPicPr>
          <p:cNvPr id="5" name="Picture 4" descr="A blu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64F240B1-D45E-93EB-1013-010BFDCD9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71" y="1906084"/>
            <a:ext cx="3483864" cy="1633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3783E1-EE70-4071-C2B5-E041D767F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103" y="1888722"/>
            <a:ext cx="1771897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65CC6-559F-A7BA-BF17-4B73A72F5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646" y="1913289"/>
            <a:ext cx="1771897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02" y="8348"/>
            <a:ext cx="8628198" cy="46779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/>
          <a:p>
            <a:pPr algn="ctr"/>
            <a:r>
              <a:rPr lang="hr-HR" sz="135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Razvoj postupaka vezanih uz registraciju JPP-a i ugovora o koncesiji u riznici</a:t>
            </a:r>
          </a:p>
        </p:txBody>
      </p:sp>
      <p:graphicFrame>
        <p:nvGraphicFramePr>
          <p:cNvPr id="4" name="Объект 6" descr="Графический элемент SmartArt для изображения схемы процесса">
            <a:extLst>
              <a:ext uri="{FF2B5EF4-FFF2-40B4-BE49-F238E27FC236}">
                <a16:creationId xmlns:a16="http://schemas.microsoft.com/office/drawing/2014/main" id="{3F3F2756-2E70-4E81-9B93-4AC1BABBED1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65595547"/>
              </p:ext>
            </p:extLst>
          </p:nvPr>
        </p:nvGraphicFramePr>
        <p:xfrm>
          <a:off x="510778" y="1275606"/>
          <a:ext cx="8033147" cy="339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6779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 rot="5400000">
            <a:off x="1555052" y="-156364"/>
            <a:ext cx="246271" cy="2065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vert270" lIns="68580" tIns="34290" rIns="68580" bIns="3429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9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srpnja/jula 2006. br. 167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1765" y="753142"/>
            <a:ext cx="4589145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r-H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- Proveden </a:t>
            </a:r>
            <a:r>
              <a:rPr lang="hr-HR" sz="105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Zakon o koncesijama</a:t>
            </a:r>
            <a:r>
              <a:rPr lang="hr-H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 rot="5400000">
            <a:off x="1555050" y="157964"/>
            <a:ext cx="246271" cy="2065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vert270" lIns="68580" tIns="34290" rIns="68580" bIns="3429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 listopada/oktobra 2015. br. 379-V ZRK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1765" y="1067469"/>
            <a:ext cx="4589145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r-H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- Proveden Zakon o javno-privatnom partnerstvu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988" y="2200676"/>
            <a:ext cx="16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Komisija za riznicu započela registraciju ugovora o JPP-u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040" y="210834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Razvoj i implementacija e-registracije ugovora o JPP-u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4637" y="2031945"/>
            <a:ext cx="1728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Pilot projekt automatizirane registracije JPP ugovora (2 regije: Astaa i Istočni Kazahstan)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0868" y="2108341"/>
            <a:ext cx="16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Završetak pilot faze i uvođenje e-registracije u drugim regijama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3067" y="1917490"/>
            <a:ext cx="1561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Vođenje evidencije registriranih ugovora o JPP u </a:t>
            </a:r>
            <a:b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E-MinFin (integrirani automatizirani informacijski sustav)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307437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542925-F2A9-4B71-8FB7-BD7B7892C170}"/>
              </a:ext>
            </a:extLst>
          </p:cNvPr>
          <p:cNvSpPr/>
          <p:nvPr/>
        </p:nvSpPr>
        <p:spPr>
          <a:xfrm>
            <a:off x="517588" y="-1183"/>
            <a:ext cx="8626412" cy="48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hr-HR" sz="16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JPP i koncesijski projekti na razini lokalnih proračuna</a:t>
            </a:r>
          </a:p>
          <a:p>
            <a:pPr algn="ctr"/>
            <a:r>
              <a:rPr lang="hr-HR" sz="1200" b="1" i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(s i bez državnih obveza)</a:t>
            </a:r>
          </a:p>
        </p:txBody>
      </p:sp>
      <p:pic>
        <p:nvPicPr>
          <p:cNvPr id="37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7471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215FBC6-E826-4ACA-AF94-6E73F0F1F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040688"/>
              </p:ext>
            </p:extLst>
          </p:nvPr>
        </p:nvGraphicFramePr>
        <p:xfrm>
          <a:off x="426803" y="607331"/>
          <a:ext cx="8498123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D66CB1E-6304-4369-B704-58CC2BC61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167878"/>
              </p:ext>
            </p:extLst>
          </p:nvPr>
        </p:nvGraphicFramePr>
        <p:xfrm>
          <a:off x="264878" y="2841491"/>
          <a:ext cx="8582471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111638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685" y="28296"/>
            <a:ext cx="8599291" cy="463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Konsolidirano financijsko izvještavanje državnog sektora</a:t>
            </a:r>
          </a:p>
        </p:txBody>
      </p:sp>
      <p:pic>
        <p:nvPicPr>
          <p:cNvPr id="6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33423" y="28296"/>
            <a:ext cx="518262" cy="45933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92554" y="735847"/>
            <a:ext cx="856895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r-HR" sz="1200">
                <a:latin typeface="Arial" panose="020B0604020202020204" pitchFamily="34" charset="0"/>
                <a:ea typeface="Calibri" panose="020F0502020204030204" pitchFamily="34" charset="0"/>
              </a:rPr>
              <a:t>Od 1. siječnja/januara 2013. godine primjenjuje se financijsko izvještavanje javnih institucija po obračunskom načelu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9549" y="1116976"/>
            <a:ext cx="5087133" cy="203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hr-HR" sz="1200">
                <a:latin typeface="Arial" pitchFamily="34" charset="0"/>
                <a:cs typeface="Arial" pitchFamily="34" charset="0"/>
              </a:rPr>
              <a:t>      Financijski izvještaji pripremaju se u skladu s MSFI: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hr-HR" sz="1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Financijske institucije od 1. siječnja/januara 2003.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hr-HR" sz="1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Dionička društva iz nefinancijskog sektora od 1. siječnja/januara 2005.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hr-HR" sz="1200" i="1">
                <a:latin typeface="Arial" pitchFamily="34" charset="0"/>
                <a:cs typeface="Arial" pitchFamily="34" charset="0"/>
              </a:rPr>
              <a:t>Ostali subjekti iz nevladinog sektora od 1. siječnja/januara 2006.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hr-HR" sz="1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Javne ustanove od 1. siječnja/januara 2013.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09798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hr-HR" sz="1200">
                <a:latin typeface="Arial Narrow" pitchFamily="34" charset="0"/>
                <a:cs typeface="Arial" pitchFamily="34" charset="0"/>
              </a:rPr>
              <a:t>Od 2020., sukladno Zakonu o državnoj reviziji, konsolidirano financijsko izvještavanje o izvršenju državnog proračuna podliježe reviziji vrhovnog revizora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4083918"/>
            <a:ext cx="371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200" i="1">
                <a:latin typeface="Arial" panose="020B0604020202020204" pitchFamily="34" charset="0"/>
                <a:cs typeface="Arial" panose="020B0604020202020204" pitchFamily="34" charset="0"/>
              </a:rPr>
              <a:t>U 2020. godini započet je razvoj financijskog izvještavanja usmjerenog prema budućnosti temeljenog na konsolidiranom financijskom izvještavanju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36096" y="1402459"/>
            <a:ext cx="0" cy="34966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1184928"/>
            <a:ext cx="3456384" cy="1818870"/>
          </a:xfrm>
          <a:prstGeom prst="rect">
            <a:avLst/>
          </a:prstGeom>
          <a:solidFill>
            <a:srgbClr val="E9EFF7"/>
          </a:solidFill>
          <a:ln w="38100" cmpd="thickThin"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100" b="1">
                <a:solidFill>
                  <a:srgbClr val="002060"/>
                </a:solidFill>
                <a:latin typeface="Arial Narrow" pitchFamily="34" charset="0"/>
              </a:rPr>
              <a:t>Državni godišnji izvještaj o izvršenju državnog proračuna uključuje:</a:t>
            </a: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hr-HR" sz="1100">
                <a:solidFill>
                  <a:srgbClr val="002060"/>
                </a:solidFill>
                <a:latin typeface="Arial Narrow" pitchFamily="34" charset="0"/>
              </a:rPr>
              <a:t>Izvještaj o izvršenju državnog proračuna na gotovinskoj osnovi</a:t>
            </a: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hr-HR" sz="1100">
                <a:solidFill>
                  <a:srgbClr val="002060"/>
                </a:solidFill>
                <a:latin typeface="Arial Narrow" pitchFamily="34" charset="0"/>
              </a:rPr>
              <a:t>Analitički izvještaj o izvršenju državnog proračuna</a:t>
            </a: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hr-HR" sz="1100">
                <a:solidFill>
                  <a:srgbClr val="002060"/>
                </a:solidFill>
                <a:latin typeface="Arial Narrow" pitchFamily="34" charset="0"/>
              </a:rPr>
              <a:t>Aide Memoire</a:t>
            </a: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hr-HR" sz="1100">
                <a:solidFill>
                  <a:srgbClr val="C00000"/>
                </a:solidFill>
                <a:latin typeface="Arial Narrow" pitchFamily="34" charset="0"/>
              </a:rPr>
              <a:t>Godišnji konsolidirani financijski izvještaj o izvršenju državnog proračuna (obračunsko načelo)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292554" y="3102538"/>
            <a:ext cx="4752528" cy="1652885"/>
          </a:xfrm>
          <a:prstGeom prst="foldedCorner">
            <a:avLst/>
          </a:prstGeom>
          <a:ln w="38100">
            <a:solidFill>
              <a:schemeClr val="accent5"/>
            </a:solidFill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b="1">
                <a:solidFill>
                  <a:srgbClr val="002060"/>
                </a:solidFill>
                <a:latin typeface="Arial Narrow" panose="020B0606020202030204" pitchFamily="34" charset="0"/>
              </a:rPr>
              <a:t>2019. – priprema se konsolidirani financijski izvještaj za proračun republike, lokalne proračune i državni proračun 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hr-HR" sz="1200">
                <a:solidFill>
                  <a:srgbClr val="002060"/>
                </a:solidFill>
                <a:latin typeface="Arial Narrow" panose="020B0606020202030204" pitchFamily="34" charset="0"/>
              </a:rPr>
              <a:t>Izvještaj o konsolidiranoj bilanci stanja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hr-HR" sz="1200">
                <a:solidFill>
                  <a:srgbClr val="002060"/>
                </a:solidFill>
                <a:latin typeface="Arial Narrow" panose="020B0606020202030204" pitchFamily="34" charset="0"/>
              </a:rPr>
              <a:t>Konsolidirani izvještaj o dobiti i gubitku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hr-HR" sz="1200">
                <a:solidFill>
                  <a:srgbClr val="002060"/>
                </a:solidFill>
                <a:latin typeface="Arial Narrow" panose="020B0606020202030204" pitchFamily="34" charset="0"/>
              </a:rPr>
              <a:t>Konsolidirani izvještaj o novčanom toku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hr-HR" sz="1200">
                <a:solidFill>
                  <a:srgbClr val="002060"/>
                </a:solidFill>
                <a:latin typeface="Arial Narrow" panose="020B0606020202030204" pitchFamily="34" charset="0"/>
              </a:rPr>
              <a:t>Konsolidirani izvještaj o promjenama neto imovine/kapitala</a:t>
            </a:r>
          </a:p>
          <a:p>
            <a:pPr marL="228600" indent="-228600" algn="ctr">
              <a:buFont typeface="Wingdings" pitchFamily="2" charset="2"/>
              <a:buChar char="ü"/>
            </a:pPr>
            <a:r>
              <a:rPr lang="hr-HR" sz="1200">
                <a:solidFill>
                  <a:srgbClr val="002060"/>
                </a:solidFill>
                <a:latin typeface="Arial Narrow" panose="020B0606020202030204" pitchFamily="34" charset="0"/>
              </a:rPr>
              <a:t>Aide Memoire</a:t>
            </a:r>
          </a:p>
        </p:txBody>
      </p:sp>
    </p:spTree>
    <p:extLst>
      <p:ext uri="{BB962C8B-B14F-4D97-AF65-F5344CB8AC3E}">
        <p14:creationId xmlns:p14="http://schemas.microsoft.com/office/powerpoint/2010/main" val="246264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058" y="372465"/>
            <a:ext cx="8273884" cy="3445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Prošla postignuća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5360" y="627534"/>
            <a:ext cx="8370930" cy="33483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2010.-2013. – metodologija je pripremljena za prelazak na obračunsko izvještavanje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2012.-2013. – razvijen informacijski sustav za prikupljanje i pripremu izvještaja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2013. – financijsko izvještavanje javnih institucija prelazi na obračunsko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2013.-2014. – proračunsko izvještavanje je učinjeno efikasnijim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2013.-2018. – nadoknađena aktiva i pasiva neobračunana gotovinskom metodom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2014.-2018. – razvoj metodologije i implementacija prihodovnog računovodstva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2019. – priprema se konsolidirani financijski izvještaj za proračun republike, lokalne proračune i državni proračun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2020. – Provedena revizija konsolidiranog financijskog izvještavanja i ispunjene preporuke revizije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2018.-2020. – proračunska autonomija provodi se do razine sela ili općine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2020. – započet je razvoj konsolidiranog financijskog izvještavanja usmjerenog prema budućnosti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2022. – izrađeno analitičko izvješće o fiskalnim rizicima i dugoročnoj održivosti javnih financija</a:t>
            </a:r>
          </a:p>
          <a:p>
            <a:pPr>
              <a:buFont typeface="Wingdings" pitchFamily="2" charset="2"/>
              <a:buChar char="ü"/>
            </a:pPr>
            <a:r>
              <a:rPr lang="hr-HR" sz="1400">
                <a:solidFill>
                  <a:srgbClr val="002060"/>
                </a:solidFill>
                <a:latin typeface="Arial Narrow" panose="020B0606020202030204" pitchFamily="34" charset="0"/>
              </a:rPr>
              <a:t>2022. – Izrađen je Koncept upravljanja javnim financijama do 2030. koji uključuje, između ostalog, postupni prijelaz na konsolidirani financijski izvještaj zemlje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3" y="0"/>
            <a:ext cx="8604447" cy="396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>
                <a:solidFill>
                  <a:srgbClr val="002060"/>
                </a:solidFill>
                <a:latin typeface="Arial "/>
                <a:cs typeface="Times New Roman" pitchFamily="18" charset="0"/>
              </a:rPr>
              <a:t>Unapređenje sustava izvještavanja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803998"/>
            <a:ext cx="9144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6759"/>
            <a:ext cx="539552" cy="39887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4560779"/>
            <a:ext cx="9144000" cy="184666"/>
            <a:chOff x="0" y="136445"/>
            <a:chExt cx="9144000" cy="2462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36445"/>
              <a:ext cx="8929687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RAČUNOVODSTVA I IZVJEŠTAVANJA U DRŽAVNOM SEKTORU U REPUBLICI KAZAHSTAN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15.</a:t>
            </a:r>
          </a:p>
        </p:txBody>
      </p:sp>
    </p:spTree>
    <p:extLst>
      <p:ext uri="{BB962C8B-B14F-4D97-AF65-F5344CB8AC3E}">
        <p14:creationId xmlns:p14="http://schemas.microsoft.com/office/powerpoint/2010/main" val="143654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502" y="681540"/>
            <a:ext cx="8694966" cy="344575"/>
          </a:xfrm>
        </p:spPr>
        <p:txBody>
          <a:bodyPr>
            <a:noAutofit/>
          </a:bodyPr>
          <a:lstStyle/>
          <a:p>
            <a:pPr algn="ctr"/>
            <a:r>
              <a:rPr lang="hr-HR" sz="1600">
                <a:solidFill>
                  <a:srgbClr val="002060"/>
                </a:solidFill>
                <a:latin typeface="Arial "/>
              </a:rPr>
              <a:t>Planovi za budućnost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9533" y="1247431"/>
            <a:ext cx="8423372" cy="3106517"/>
          </a:xfrm>
        </p:spPr>
        <p:txBody>
          <a:bodyPr>
            <a:noAutofit/>
          </a:bodyPr>
          <a:lstStyle/>
          <a:p>
            <a:r>
              <a:rPr lang="hr-HR" sz="1400">
                <a:solidFill>
                  <a:srgbClr val="002060"/>
                </a:solidFill>
                <a:latin typeface="Arial "/>
              </a:rPr>
              <a:t>Aktivnosti predviđene Sažetkom prijedloga upravljanja javnim financijama do 2030.:</a:t>
            </a:r>
          </a:p>
          <a:p>
            <a:pPr>
              <a:buFontTx/>
              <a:buChar char="-"/>
            </a:pPr>
            <a:r>
              <a:rPr lang="hr-HR" sz="1400">
                <a:solidFill>
                  <a:srgbClr val="002060"/>
                </a:solidFill>
                <a:latin typeface="Arial "/>
              </a:rPr>
              <a:t>2023. – izrada konsolidiranih financijskih izvještaja usmjerenih na budućnost za lokalne proračune</a:t>
            </a:r>
          </a:p>
          <a:p>
            <a:pPr>
              <a:buFontTx/>
              <a:buChar char="-"/>
            </a:pPr>
            <a:r>
              <a:rPr lang="hr-HR" sz="1400">
                <a:solidFill>
                  <a:srgbClr val="002060"/>
                </a:solidFill>
                <a:latin typeface="Arial "/>
              </a:rPr>
              <a:t>2023. – 2025. – implementacija Jedinstvenog informacijskog sustava računovodstva u javnim ustanovama</a:t>
            </a:r>
          </a:p>
          <a:p>
            <a:pPr>
              <a:buFontTx/>
              <a:buChar char="-"/>
            </a:pPr>
            <a:r>
              <a:rPr lang="hr-HR" sz="1400">
                <a:solidFill>
                  <a:srgbClr val="002060"/>
                </a:solidFill>
                <a:latin typeface="Arial "/>
              </a:rPr>
              <a:t>2024. - 2025. – izrada i implementacija Jedinstvenog računskog plana</a:t>
            </a:r>
          </a:p>
          <a:p>
            <a:pPr>
              <a:buFontTx/>
              <a:buChar char="-"/>
            </a:pPr>
            <a:r>
              <a:rPr lang="hr-HR" sz="1400">
                <a:solidFill>
                  <a:srgbClr val="002060"/>
                </a:solidFill>
                <a:latin typeface="Arial "/>
              </a:rPr>
              <a:t>2027.-2028. – uključivanje konsolidiranih financijskih izvještaja subjekata kvazifiskalnog sektora</a:t>
            </a:r>
          </a:p>
          <a:p>
            <a:pPr>
              <a:buFontTx/>
              <a:buChar char="-"/>
            </a:pPr>
            <a:r>
              <a:rPr lang="hr-HR" sz="1400">
                <a:solidFill>
                  <a:srgbClr val="002060"/>
                </a:solidFill>
                <a:latin typeface="Arial "/>
              </a:rPr>
              <a:t>2023.-2028. – unapređenje unutarnje financijske kontrole države</a:t>
            </a: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5" y="-102"/>
            <a:ext cx="8676455" cy="372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>
                <a:solidFill>
                  <a:srgbClr val="002060"/>
                </a:solidFill>
                <a:latin typeface="Arial "/>
                <a:cs typeface="Times New Roman" pitchFamily="18" charset="0"/>
              </a:rPr>
              <a:t>Poboljšanje sustava izvještavanja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863052"/>
            <a:ext cx="9144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" y="11511"/>
            <a:ext cx="467544" cy="34679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4604040"/>
            <a:ext cx="9144000" cy="184666"/>
            <a:chOff x="0" y="136445"/>
            <a:chExt cx="9144000" cy="2462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36445"/>
              <a:ext cx="8929687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RAČUNOVODSTVA I IZVJEŠTAVANJA U DRŽAVNOM SEKTORU U REPUBLICI KAZAHSTAN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16.</a:t>
            </a:r>
          </a:p>
        </p:txBody>
      </p:sp>
    </p:spTree>
    <p:extLst>
      <p:ext uri="{BB962C8B-B14F-4D97-AF65-F5344CB8AC3E}">
        <p14:creationId xmlns:p14="http://schemas.microsoft.com/office/powerpoint/2010/main" val="12028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144463" y="2357440"/>
            <a:ext cx="920750" cy="301005"/>
          </a:xfrm>
          <a:prstGeom prst="rect">
            <a:avLst/>
          </a:prstGeom>
        </p:spPr>
        <p:txBody>
          <a:bodyPr lIns="115214" tIns="57607" rIns="115214" bIns="57607">
            <a:spAutoFit/>
          </a:bodyPr>
          <a:lstStyle/>
          <a:p>
            <a:pPr algn="ctr">
              <a:defRPr/>
            </a:pPr>
            <a:endParaRPr lang="ru-RU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7409" y="719025"/>
            <a:ext cx="4087986" cy="3154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>
            <a:defPPr>
              <a:defRPr lang="ru-RU"/>
            </a:defPPr>
            <a:lvl1pPr marL="360000">
              <a:defRPr sz="1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hr-HR" sz="800">
                <a:latin typeface="Arial "/>
              </a:rPr>
              <a:t>Odbor za javnu nabavu pri MF-u osnovan je u lipnju/junu 2014.</a:t>
            </a:r>
          </a:p>
          <a:p>
            <a:pPr>
              <a:defRPr/>
            </a:pPr>
            <a:endParaRPr lang="ru-RU" sz="800" b="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54843" y="707709"/>
            <a:ext cx="4096769" cy="3154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marL="359991">
              <a:defRPr/>
            </a:pPr>
            <a:r>
              <a:rPr lang="hr-HR" sz="800" b="1">
                <a:latin typeface="Arial "/>
                <a:cs typeface="Times New Roman" panose="02020603050405020304" pitchFamily="18" charset="0"/>
              </a:rPr>
              <a:t>Odbor za riznicu reorganiziran je 15. siječnja/januara 2020., spajanjem s Odborom za javnu nabavu pri Ministarstvu financija.</a:t>
            </a:r>
          </a:p>
        </p:txBody>
      </p:sp>
      <p:pic>
        <p:nvPicPr>
          <p:cNvPr id="46" name="Picture 2" descr="C:\Users\TChikanaev\Desktop\1489676325.jpg">
            <a:extLst>
              <a:ext uri="{FF2B5EF4-FFF2-40B4-BE49-F238E27FC236}">
                <a16:creationId xmlns:a16="http://schemas.microsoft.com/office/drawing/2014/main" id="{9CCD2251-CD23-4A44-BAA2-35F6A14C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3403"/>
            <a:ext cx="545676" cy="45845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 txBox="1">
            <a:spLocks/>
          </p:cNvSpPr>
          <p:nvPr/>
        </p:nvSpPr>
        <p:spPr>
          <a:xfrm>
            <a:off x="545676" y="0"/>
            <a:ext cx="8603957" cy="45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7796" algn="ctr" defTabSz="895328">
              <a:buClr>
                <a:srgbClr val="002060"/>
              </a:buClr>
              <a:buSzPct val="100000"/>
              <a:defRPr/>
            </a:pPr>
            <a:r>
              <a:rPr lang="hr-HR" sz="1100" b="1" cap="small">
                <a:solidFill>
                  <a:srgbClr val="00206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Public procurement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00722" y="525026"/>
            <a:ext cx="387695" cy="647296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Прямоугольник 52"/>
          <p:cNvSpPr/>
          <p:nvPr/>
        </p:nvSpPr>
        <p:spPr>
          <a:xfrm>
            <a:off x="217143" y="565730"/>
            <a:ext cx="387695" cy="647296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48014"/>
            <a:ext cx="9144000" cy="195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Arial "/>
              <a:cs typeface="Arial" pitchFamily="34" charset="0"/>
            </a:endParaRPr>
          </a:p>
        </p:txBody>
      </p:sp>
      <p:sp>
        <p:nvSpPr>
          <p:cNvPr id="79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50" b="1">
                <a:solidFill>
                  <a:schemeClr val="tx1"/>
                </a:solidFill>
                <a:latin typeface="Arial "/>
                <a:cs typeface="Arial" pitchFamily="34" charset="0"/>
              </a:rPr>
              <a:t>17.</a:t>
            </a:r>
          </a:p>
        </p:txBody>
      </p:sp>
      <p:sp>
        <p:nvSpPr>
          <p:cNvPr id="57" name="TextBox 60"/>
          <p:cNvSpPr txBox="1">
            <a:spLocks noChangeArrowheads="1"/>
          </p:cNvSpPr>
          <p:nvPr/>
        </p:nvSpPr>
        <p:spPr bwMode="auto">
          <a:xfrm>
            <a:off x="4493762" y="1598475"/>
            <a:ext cx="44864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sz="800" i="1">
                <a:latin typeface="Arial "/>
                <a:cs typeface="Times New Roman" pitchFamily="18" charset="0"/>
              </a:rPr>
              <a:t>Smanjena sklonost korupciji pri odabiru ponuditelja</a:t>
            </a:r>
          </a:p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sz="800" i="1">
                <a:latin typeface="Arial "/>
                <a:cs typeface="Times New Roman" pitchFamily="18" charset="0"/>
              </a:rPr>
              <a:t>Nastavak povećanja efikasnosti i transparentnosti sustava javne nabave</a:t>
            </a:r>
          </a:p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r-HR" sz="800" i="1">
                <a:latin typeface="Arial "/>
                <a:cs typeface="Times New Roman" pitchFamily="18" charset="0"/>
              </a:rPr>
              <a:t>Izbjegavanje rizika pojave latentnog monopola poduzeća gdje država ima udio u javnoj nabavi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800" b="1" dirty="0">
              <a:latin typeface="Arial 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800" b="1" dirty="0">
              <a:latin typeface="Arial "/>
              <a:cs typeface="Times New Roman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7E68ACA-7EF2-4370-96D6-4C5B2CA331E7}"/>
              </a:ext>
            </a:extLst>
          </p:cNvPr>
          <p:cNvSpPr/>
          <p:nvPr/>
        </p:nvSpPr>
        <p:spPr>
          <a:xfrm>
            <a:off x="75219" y="1769866"/>
            <a:ext cx="47436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hr-HR" sz="900" b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E-trgovina</a:t>
            </a:r>
            <a:r>
              <a:rPr lang="hr-HR" sz="14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5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(od 1. siječnja/januara 2022.</a:t>
            </a:r>
            <a:r>
              <a:rPr lang="hr-HR" sz="14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7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Nema izravnih nabava za nabave male vrijednosti;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7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Transparentan odabir pružatelja usluga;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700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Uštede kao rezultat natjecanja.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4BA6F3C-DA4D-4C85-A068-FB8C8E6511F2}"/>
              </a:ext>
            </a:extLst>
          </p:cNvPr>
          <p:cNvSpPr/>
          <p:nvPr/>
        </p:nvSpPr>
        <p:spPr>
          <a:xfrm>
            <a:off x="109675" y="1287464"/>
            <a:ext cx="4701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9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hr-HR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Sustav ocjenjivanja i bodovanja </a:t>
            </a:r>
            <a:r>
              <a:rPr lang="hr-HR" sz="1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(od 1. srpnja/jula 2022.)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Bez ljudskog uplitanja u odabir ponuditelja;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7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Automatizirani odabir pružatelja usluga.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1A03626-0AFF-4940-932C-71FB0ADB3D11}"/>
              </a:ext>
            </a:extLst>
          </p:cNvPr>
          <p:cNvSpPr/>
          <p:nvPr/>
        </p:nvSpPr>
        <p:spPr>
          <a:xfrm>
            <a:off x="61132" y="2404265"/>
            <a:ext cx="4726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hr-HR" sz="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hr-HR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Centralizirana javna nabava – okvirni sporazumi</a:t>
            </a:r>
            <a:r>
              <a:rPr lang="hr-HR" sz="12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(od 1. srpnja/jula 2022.)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Centralizirana nabava putem Jedinstvenog tijela za javnu nabavu;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Ušteda u proračunu zbog većih lotova;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Nabava dobara i usluga na temelju jedinstvene tehničke specifikacije.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3F7665A-6C5C-4D2A-866C-5DCC80CBB232}"/>
              </a:ext>
            </a:extLst>
          </p:cNvPr>
          <p:cNvSpPr/>
          <p:nvPr/>
        </p:nvSpPr>
        <p:spPr>
          <a:xfrm>
            <a:off x="74956" y="3137111"/>
            <a:ext cx="4726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hr-HR" sz="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hr-HR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Natječaj na temelju troškova životnog ciklusa</a:t>
            </a:r>
            <a:r>
              <a:rPr lang="hr-HR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(od 1. siječnja/januara 2023.)</a:t>
            </a:r>
            <a:r>
              <a:rPr lang="hr-HR" sz="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5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Dobavljač odabran na temelju troškova životnog ciklusa robe.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5DD0BB2-A1FB-4AAA-B09E-7DEBEFA6CEB0}"/>
              </a:ext>
            </a:extLst>
          </p:cNvPr>
          <p:cNvSpPr/>
          <p:nvPr/>
        </p:nvSpPr>
        <p:spPr>
          <a:xfrm>
            <a:off x="52645" y="3575456"/>
            <a:ext cx="4686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hr-HR" sz="7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hr-HR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Prevencija lažnih poduzeća</a:t>
            </a:r>
            <a:r>
              <a:rPr lang="hr-HR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1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(od 1. srpnja/jula 2019.)</a:t>
            </a:r>
            <a:r>
              <a:rPr lang="hr-HR" sz="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5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Financijska održivost kao uvjet za kvalifikaciju.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7074AE3-D61B-454F-9CD9-9419AA813B31}"/>
              </a:ext>
            </a:extLst>
          </p:cNvPr>
          <p:cNvSpPr/>
          <p:nvPr/>
        </p:nvSpPr>
        <p:spPr>
          <a:xfrm>
            <a:off x="58429" y="3898798"/>
            <a:ext cx="47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hr-HR" sz="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hr-HR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Smanjena izravna nabava</a:t>
            </a:r>
            <a:r>
              <a:rPr lang="hr-HR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2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(u tijeku)</a:t>
            </a:r>
            <a:r>
              <a:rPr lang="hr-HR" sz="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Revidirane osnove za dopuštanje izravnog nabave.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75D3C13-7BCB-42B8-8A1A-F4639DAB6F03}"/>
              </a:ext>
            </a:extLst>
          </p:cNvPr>
          <p:cNvSpPr/>
          <p:nvPr/>
        </p:nvSpPr>
        <p:spPr>
          <a:xfrm>
            <a:off x="65460" y="4284036"/>
            <a:ext cx="4728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hr-HR" sz="80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 </a:t>
            </a:r>
            <a:r>
              <a:rPr lang="hr-HR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Prioritizacija nadmetanja (</a:t>
            </a:r>
            <a:r>
              <a:rPr lang="hr-HR" sz="12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od 1. siječnja/januara 2022.</a:t>
            </a:r>
            <a:r>
              <a:rPr lang="hr-HR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hr-HR" sz="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Izravni izvori u iznimnim slučajevima.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7030" y="117370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9991" algn="just">
              <a:defRPr/>
            </a:pPr>
            <a:r>
              <a:rPr lang="hr-HR" sz="800" b="1" u="sng">
                <a:latin typeface="Arial "/>
                <a:cs typeface="Times New Roman" panose="02020603050405020304" pitchFamily="18" charset="0"/>
              </a:rPr>
              <a:t>Osnivanje Povjerenstva kao Jedinstvenog tijela za javnu nabavu kako bi se: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28721" y="113653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796" algn="ctr" defTabSz="895328" eaLnBrk="0" fontAlgn="base" hangingPunct="0">
              <a:spcAft>
                <a:spcPct val="0"/>
              </a:spcAft>
              <a:buClr>
                <a:srgbClr val="002060"/>
              </a:buClr>
              <a:buSzPct val="100000"/>
              <a:defRPr/>
            </a:pPr>
            <a:r>
              <a:rPr lang="hr-HR" sz="800" b="1" u="sng">
                <a:latin typeface="Arial "/>
                <a:cs typeface="Times New Roman" panose="02020603050405020304" pitchFamily="18" charset="0"/>
              </a:rPr>
              <a:t>Unapređenje javne nabave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124" y="1460000"/>
            <a:ext cx="0" cy="328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0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37034" y="1567126"/>
            <a:ext cx="3135812" cy="895963"/>
            <a:chOff x="-7956" y="2089500"/>
            <a:chExt cx="4181083" cy="1194618"/>
          </a:xfrm>
        </p:grpSpPr>
        <p:sp>
          <p:nvSpPr>
            <p:cNvPr id="6" name="Фигура, имеющая форму буквы L 5"/>
            <p:cNvSpPr/>
            <p:nvPr/>
          </p:nvSpPr>
          <p:spPr bwMode="auto">
            <a:xfrm rot="5400000">
              <a:off x="3309395" y="1969794"/>
              <a:ext cx="382587" cy="114859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 bwMode="auto">
            <a:xfrm>
              <a:off x="-7956" y="2463660"/>
              <a:ext cx="1517189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7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2020.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340193" y="2283508"/>
              <a:ext cx="1517189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7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2021.</a:t>
              </a:r>
            </a:p>
          </p:txBody>
        </p:sp>
        <p:sp>
          <p:nvSpPr>
            <p:cNvPr id="12" name="Фигура, имеющая форму буквы L 11"/>
            <p:cNvSpPr/>
            <p:nvPr/>
          </p:nvSpPr>
          <p:spPr bwMode="auto">
            <a:xfrm rot="5400000">
              <a:off x="772769" y="2372098"/>
              <a:ext cx="373179" cy="109975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Фигура, имеющая форму буквы L 12"/>
            <p:cNvSpPr/>
            <p:nvPr/>
          </p:nvSpPr>
          <p:spPr bwMode="auto">
            <a:xfrm rot="5400000">
              <a:off x="2028767" y="2186023"/>
              <a:ext cx="390365" cy="110650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Равнобедренный треугольник 13"/>
            <p:cNvSpPr/>
            <p:nvPr/>
          </p:nvSpPr>
          <p:spPr bwMode="auto">
            <a:xfrm>
              <a:off x="1204017" y="2552155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Равнобедренный треугольник 14"/>
            <p:cNvSpPr/>
            <p:nvPr/>
          </p:nvSpPr>
          <p:spPr bwMode="auto">
            <a:xfrm>
              <a:off x="2471996" y="2369706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 bwMode="auto">
            <a:xfrm>
              <a:off x="2625342" y="2089500"/>
              <a:ext cx="1547785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7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2022.</a:t>
              </a:r>
              <a:r>
                <a:rPr lang="hr-HR" sz="60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8" name="Равнобедренный треугольник 17"/>
            <p:cNvSpPr/>
            <p:nvPr/>
          </p:nvSpPr>
          <p:spPr bwMode="auto">
            <a:xfrm>
              <a:off x="3769767" y="2176074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 bwMode="auto">
            <a:xfrm>
              <a:off x="1592849" y="2666039"/>
              <a:ext cx="1262199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 algn="ctr" defTabSz="161093">
                <a:defRPr/>
              </a:pPr>
              <a:r>
                <a:rPr lang="hr-HR" sz="4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4 148</a:t>
              </a:r>
            </a:p>
            <a:p>
              <a:pPr marL="0" lvl="1" algn="ctr" defTabSz="161093">
                <a:defRPr/>
              </a:pPr>
              <a:r>
                <a:rPr lang="hr-HR" sz="4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nabave </a:t>
              </a:r>
            </a:p>
            <a:p>
              <a:pPr marL="0" lvl="1" algn="ctr" defTabSz="161093">
                <a:defRPr/>
              </a:pPr>
              <a:r>
                <a:rPr lang="hr-HR" sz="4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206,9 milijuna KZT</a:t>
              </a:r>
            </a:p>
            <a:p>
              <a:pPr marL="0" lvl="1" algn="ctr" defTabSz="161093">
                <a:defRPr/>
              </a:pPr>
              <a:r>
                <a:rPr lang="hr-HR" sz="4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(2,6 %)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42072" y="2791675"/>
              <a:ext cx="87411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 defTabSz="161093">
                <a:defRPr/>
              </a:pPr>
              <a:r>
                <a:rPr lang="hr-HR" sz="4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2 153</a:t>
              </a:r>
            </a:p>
            <a:p>
              <a:pPr marL="0" lvl="1" algn="ctr" defTabSz="161093">
                <a:defRPr/>
              </a:pPr>
              <a:r>
                <a:rPr lang="hr-HR" sz="4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nabave </a:t>
              </a:r>
            </a:p>
            <a:p>
              <a:pPr marL="0" lvl="1" algn="ctr" defTabSz="161093">
                <a:defRPr/>
              </a:pPr>
              <a:r>
                <a:rPr lang="hr-HR" sz="450" b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160,1 milijuna KZT</a:t>
              </a:r>
            </a:p>
            <a:p>
              <a:pPr marL="0" lvl="1" algn="ctr" defTabSz="161093">
                <a:defRPr/>
              </a:pPr>
              <a:r>
                <a:rPr lang="hr-HR" sz="450" b="1" i="1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(3,7 %)</a:t>
              </a:r>
            </a:p>
          </p:txBody>
        </p:sp>
      </p:grpSp>
      <p:sp>
        <p:nvSpPr>
          <p:cNvPr id="37" name="TextBox 36"/>
          <p:cNvSpPr txBox="1"/>
          <p:nvPr/>
        </p:nvSpPr>
        <p:spPr bwMode="auto">
          <a:xfrm>
            <a:off x="3488005" y="1847744"/>
            <a:ext cx="71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161093">
              <a:defRPr/>
            </a:pPr>
            <a:r>
              <a:rPr lang="hr-HR" sz="45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4 727</a:t>
            </a:r>
          </a:p>
          <a:p>
            <a:pPr marL="0" lvl="1" algn="ctr" defTabSz="161093">
              <a:defRPr/>
            </a:pPr>
            <a:r>
              <a:rPr lang="hr-HR" sz="45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nabave </a:t>
            </a:r>
          </a:p>
          <a:p>
            <a:pPr marL="0" lvl="1" algn="ctr" defTabSz="161093">
              <a:defRPr/>
            </a:pPr>
            <a:r>
              <a:rPr lang="hr-HR" sz="45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356,6 milijuna KZT</a:t>
            </a:r>
          </a:p>
          <a:p>
            <a:pPr marL="0" lvl="1" algn="ctr" defTabSz="161093">
              <a:defRPr/>
            </a:pPr>
            <a:r>
              <a:rPr lang="hr-HR" sz="45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(1,7 %)</a:t>
            </a:r>
          </a:p>
        </p:txBody>
      </p:sp>
      <p:grpSp>
        <p:nvGrpSpPr>
          <p:cNvPr id="39" name="Группа 20"/>
          <p:cNvGrpSpPr>
            <a:grpSpLocks/>
          </p:cNvGrpSpPr>
          <p:nvPr/>
        </p:nvGrpSpPr>
        <p:grpSpPr bwMode="auto">
          <a:xfrm>
            <a:off x="1446609" y="3020729"/>
            <a:ext cx="2752631" cy="1631157"/>
            <a:chOff x="499639" y="3510812"/>
            <a:chExt cx="3805327" cy="2175011"/>
          </a:xfrm>
        </p:grpSpPr>
        <p:grpSp>
          <p:nvGrpSpPr>
            <p:cNvPr id="40" name="그룹 2"/>
            <p:cNvGrpSpPr>
              <a:grpSpLocks/>
            </p:cNvGrpSpPr>
            <p:nvPr/>
          </p:nvGrpSpPr>
          <p:grpSpPr bwMode="auto">
            <a:xfrm>
              <a:off x="501143" y="4321073"/>
              <a:ext cx="3705626" cy="554078"/>
              <a:chOff x="1995488" y="1903168"/>
              <a:chExt cx="5266818" cy="1362320"/>
            </a:xfrm>
          </p:grpSpPr>
          <p:sp>
            <p:nvSpPr>
              <p:cNvPr id="53" name="Freeform 1030"/>
              <p:cNvSpPr>
                <a:spLocks/>
              </p:cNvSpPr>
              <p:nvPr/>
            </p:nvSpPr>
            <p:spPr bwMode="auto">
              <a:xfrm>
                <a:off x="1995606" y="2038352"/>
                <a:ext cx="977010" cy="979765"/>
              </a:xfrm>
              <a:custGeom>
                <a:avLst/>
                <a:gdLst>
                  <a:gd name="T0" fmla="*/ 72 w 615"/>
                  <a:gd name="T1" fmla="*/ 0 h 615"/>
                  <a:gd name="T2" fmla="*/ 615 w 615"/>
                  <a:gd name="T3" fmla="*/ 0 h 615"/>
                  <a:gd name="T4" fmla="*/ 0 w 615"/>
                  <a:gd name="T5" fmla="*/ 615 h 615"/>
                  <a:gd name="T6" fmla="*/ 0 w 615"/>
                  <a:gd name="T7" fmla="*/ 72 h 615"/>
                  <a:gd name="T8" fmla="*/ 72 w 61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615">
                    <a:moveTo>
                      <a:pt x="72" y="0"/>
                    </a:moveTo>
                    <a:lnTo>
                      <a:pt x="615" y="0"/>
                    </a:lnTo>
                    <a:lnTo>
                      <a:pt x="0" y="615"/>
                    </a:lnTo>
                    <a:lnTo>
                      <a:pt x="0" y="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4" name="Freeform 1031"/>
              <p:cNvSpPr>
                <a:spLocks/>
              </p:cNvSpPr>
              <p:nvPr/>
            </p:nvSpPr>
            <p:spPr bwMode="auto">
              <a:xfrm>
                <a:off x="2609339" y="2155455"/>
                <a:ext cx="1110135" cy="1108580"/>
              </a:xfrm>
              <a:custGeom>
                <a:avLst/>
                <a:gdLst>
                  <a:gd name="T0" fmla="*/ 699 w 699"/>
                  <a:gd name="T1" fmla="*/ 0 h 699"/>
                  <a:gd name="T2" fmla="*/ 699 w 699"/>
                  <a:gd name="T3" fmla="*/ 543 h 699"/>
                  <a:gd name="T4" fmla="*/ 543 w 699"/>
                  <a:gd name="T5" fmla="*/ 699 h 699"/>
                  <a:gd name="T6" fmla="*/ 0 w 699"/>
                  <a:gd name="T7" fmla="*/ 699 h 699"/>
                  <a:gd name="T8" fmla="*/ 699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699" y="0"/>
                    </a:moveTo>
                    <a:lnTo>
                      <a:pt x="699" y="543"/>
                    </a:lnTo>
                    <a:lnTo>
                      <a:pt x="543" y="699"/>
                    </a:lnTo>
                    <a:lnTo>
                      <a:pt x="0" y="699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5" name="Freeform 1032"/>
              <p:cNvSpPr>
                <a:spLocks/>
              </p:cNvSpPr>
              <p:nvPr/>
            </p:nvSpPr>
            <p:spPr bwMode="auto">
              <a:xfrm>
                <a:off x="3719474" y="1905634"/>
                <a:ext cx="1110135" cy="1112482"/>
              </a:xfrm>
              <a:custGeom>
                <a:avLst/>
                <a:gdLst>
                  <a:gd name="T0" fmla="*/ 156 w 699"/>
                  <a:gd name="T1" fmla="*/ 0 h 699"/>
                  <a:gd name="T2" fmla="*/ 699 w 699"/>
                  <a:gd name="T3" fmla="*/ 0 h 699"/>
                  <a:gd name="T4" fmla="*/ 0 w 699"/>
                  <a:gd name="T5" fmla="*/ 699 h 699"/>
                  <a:gd name="T6" fmla="*/ 0 w 699"/>
                  <a:gd name="T7" fmla="*/ 156 h 699"/>
                  <a:gd name="T8" fmla="*/ 156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156" y="0"/>
                    </a:moveTo>
                    <a:lnTo>
                      <a:pt x="699" y="0"/>
                    </a:lnTo>
                    <a:lnTo>
                      <a:pt x="0" y="699"/>
                    </a:lnTo>
                    <a:lnTo>
                      <a:pt x="0" y="15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6" name="Rectangle 1033"/>
              <p:cNvSpPr>
                <a:spLocks noChangeArrowheads="1"/>
              </p:cNvSpPr>
              <p:nvPr/>
            </p:nvSpPr>
            <p:spPr bwMode="auto">
              <a:xfrm>
                <a:off x="2049759" y="1960283"/>
                <a:ext cx="5128735" cy="1225683"/>
              </a:xfrm>
              <a:prstGeom prst="rect">
                <a:avLst/>
              </a:prstGeom>
              <a:solidFill>
                <a:srgbClr val="F6F9FC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 dirty="0"/>
              </a:p>
            </p:txBody>
          </p:sp>
          <p:sp>
            <p:nvSpPr>
              <p:cNvPr id="57" name="Freeform 1036"/>
              <p:cNvSpPr>
                <a:spLocks/>
              </p:cNvSpPr>
              <p:nvPr/>
            </p:nvSpPr>
            <p:spPr bwMode="auto">
              <a:xfrm>
                <a:off x="1995606" y="2155455"/>
                <a:ext cx="1110135" cy="1108580"/>
              </a:xfrm>
              <a:custGeom>
                <a:avLst/>
                <a:gdLst>
                  <a:gd name="T0" fmla="*/ 0 w 699"/>
                  <a:gd name="T1" fmla="*/ 0 h 699"/>
                  <a:gd name="T2" fmla="*/ 699 w 699"/>
                  <a:gd name="T3" fmla="*/ 699 h 699"/>
                  <a:gd name="T4" fmla="*/ 156 w 699"/>
                  <a:gd name="T5" fmla="*/ 699 h 699"/>
                  <a:gd name="T6" fmla="*/ 0 w 699"/>
                  <a:gd name="T7" fmla="*/ 543 h 699"/>
                  <a:gd name="T8" fmla="*/ 0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0" y="0"/>
                    </a:moveTo>
                    <a:lnTo>
                      <a:pt x="699" y="699"/>
                    </a:lnTo>
                    <a:lnTo>
                      <a:pt x="156" y="699"/>
                    </a:lnTo>
                    <a:lnTo>
                      <a:pt x="0" y="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8" name="Freeform 1038"/>
              <p:cNvSpPr>
                <a:spLocks/>
              </p:cNvSpPr>
              <p:nvPr/>
            </p:nvSpPr>
            <p:spPr bwMode="auto">
              <a:xfrm>
                <a:off x="3983471" y="1901730"/>
                <a:ext cx="3278508" cy="222498"/>
              </a:xfrm>
              <a:custGeom>
                <a:avLst/>
                <a:gdLst>
                  <a:gd name="T0" fmla="*/ 0 w 2066"/>
                  <a:gd name="T1" fmla="*/ 0 h 140"/>
                  <a:gd name="T2" fmla="*/ 2066 w 2066"/>
                  <a:gd name="T3" fmla="*/ 0 h 140"/>
                  <a:gd name="T4" fmla="*/ 2042 w 2066"/>
                  <a:gd name="T5" fmla="*/ 70 h 140"/>
                  <a:gd name="T6" fmla="*/ 2066 w 2066"/>
                  <a:gd name="T7" fmla="*/ 140 h 140"/>
                  <a:gd name="T8" fmla="*/ 139 w 2066"/>
                  <a:gd name="T9" fmla="*/ 140 h 140"/>
                  <a:gd name="T10" fmla="*/ 0 w 2066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6" h="140">
                    <a:moveTo>
                      <a:pt x="0" y="0"/>
                    </a:moveTo>
                    <a:lnTo>
                      <a:pt x="2066" y="0"/>
                    </a:lnTo>
                    <a:lnTo>
                      <a:pt x="2042" y="70"/>
                    </a:lnTo>
                    <a:lnTo>
                      <a:pt x="2066" y="140"/>
                    </a:lnTo>
                    <a:lnTo>
                      <a:pt x="139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</p:grpSp>
        <p:sp>
          <p:nvSpPr>
            <p:cNvPr id="41" name="TextBox 245"/>
            <p:cNvSpPr txBox="1">
              <a:spLocks noChangeArrowheads="1"/>
            </p:cNvSpPr>
            <p:nvPr/>
          </p:nvSpPr>
          <p:spPr bwMode="auto">
            <a:xfrm>
              <a:off x="502635" y="3510812"/>
              <a:ext cx="1916336" cy="49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hr-HR" sz="900" b="1" i="1">
                  <a:latin typeface="Constantia" pitchFamily="18" charset="0"/>
                </a:rPr>
                <a:t>Registri javne nabave</a:t>
              </a:r>
            </a:p>
          </p:txBody>
        </p:sp>
        <p:grpSp>
          <p:nvGrpSpPr>
            <p:cNvPr id="42" name="그룹 2"/>
            <p:cNvGrpSpPr>
              <a:grpSpLocks/>
            </p:cNvGrpSpPr>
            <p:nvPr/>
          </p:nvGrpSpPr>
          <p:grpSpPr bwMode="auto">
            <a:xfrm>
              <a:off x="499639" y="5131745"/>
              <a:ext cx="3705626" cy="554078"/>
              <a:chOff x="1995488" y="1903168"/>
              <a:chExt cx="5266818" cy="1362320"/>
            </a:xfrm>
          </p:grpSpPr>
          <p:sp>
            <p:nvSpPr>
              <p:cNvPr id="47" name="Freeform 1030"/>
              <p:cNvSpPr>
                <a:spLocks/>
              </p:cNvSpPr>
              <p:nvPr/>
            </p:nvSpPr>
            <p:spPr bwMode="auto">
              <a:xfrm>
                <a:off x="1995488" y="2039805"/>
                <a:ext cx="977009" cy="979767"/>
              </a:xfrm>
              <a:custGeom>
                <a:avLst/>
                <a:gdLst>
                  <a:gd name="T0" fmla="*/ 72 w 615"/>
                  <a:gd name="T1" fmla="*/ 0 h 615"/>
                  <a:gd name="T2" fmla="*/ 615 w 615"/>
                  <a:gd name="T3" fmla="*/ 0 h 615"/>
                  <a:gd name="T4" fmla="*/ 0 w 615"/>
                  <a:gd name="T5" fmla="*/ 615 h 615"/>
                  <a:gd name="T6" fmla="*/ 0 w 615"/>
                  <a:gd name="T7" fmla="*/ 72 h 615"/>
                  <a:gd name="T8" fmla="*/ 72 w 61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615">
                    <a:moveTo>
                      <a:pt x="72" y="0"/>
                    </a:moveTo>
                    <a:lnTo>
                      <a:pt x="615" y="0"/>
                    </a:lnTo>
                    <a:lnTo>
                      <a:pt x="0" y="615"/>
                    </a:lnTo>
                    <a:lnTo>
                      <a:pt x="0" y="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48" name="Freeform 1031"/>
              <p:cNvSpPr>
                <a:spLocks/>
              </p:cNvSpPr>
              <p:nvPr/>
            </p:nvSpPr>
            <p:spPr bwMode="auto">
              <a:xfrm>
                <a:off x="2609221" y="2156908"/>
                <a:ext cx="1110135" cy="1108580"/>
              </a:xfrm>
              <a:custGeom>
                <a:avLst/>
                <a:gdLst>
                  <a:gd name="T0" fmla="*/ 699 w 699"/>
                  <a:gd name="T1" fmla="*/ 0 h 699"/>
                  <a:gd name="T2" fmla="*/ 699 w 699"/>
                  <a:gd name="T3" fmla="*/ 543 h 699"/>
                  <a:gd name="T4" fmla="*/ 543 w 699"/>
                  <a:gd name="T5" fmla="*/ 699 h 699"/>
                  <a:gd name="T6" fmla="*/ 0 w 699"/>
                  <a:gd name="T7" fmla="*/ 699 h 699"/>
                  <a:gd name="T8" fmla="*/ 699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699" y="0"/>
                    </a:moveTo>
                    <a:lnTo>
                      <a:pt x="699" y="543"/>
                    </a:lnTo>
                    <a:lnTo>
                      <a:pt x="543" y="699"/>
                    </a:lnTo>
                    <a:lnTo>
                      <a:pt x="0" y="699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49" name="Freeform 1032"/>
              <p:cNvSpPr>
                <a:spLocks/>
              </p:cNvSpPr>
              <p:nvPr/>
            </p:nvSpPr>
            <p:spPr bwMode="auto">
              <a:xfrm>
                <a:off x="3719356" y="1907087"/>
                <a:ext cx="1110135" cy="1112484"/>
              </a:xfrm>
              <a:custGeom>
                <a:avLst/>
                <a:gdLst>
                  <a:gd name="T0" fmla="*/ 156 w 699"/>
                  <a:gd name="T1" fmla="*/ 0 h 699"/>
                  <a:gd name="T2" fmla="*/ 699 w 699"/>
                  <a:gd name="T3" fmla="*/ 0 h 699"/>
                  <a:gd name="T4" fmla="*/ 0 w 699"/>
                  <a:gd name="T5" fmla="*/ 699 h 699"/>
                  <a:gd name="T6" fmla="*/ 0 w 699"/>
                  <a:gd name="T7" fmla="*/ 156 h 699"/>
                  <a:gd name="T8" fmla="*/ 156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156" y="0"/>
                    </a:moveTo>
                    <a:lnTo>
                      <a:pt x="699" y="0"/>
                    </a:lnTo>
                    <a:lnTo>
                      <a:pt x="0" y="699"/>
                    </a:lnTo>
                    <a:lnTo>
                      <a:pt x="0" y="15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0" name="Rectangle 1033"/>
              <p:cNvSpPr>
                <a:spLocks noChangeArrowheads="1"/>
              </p:cNvSpPr>
              <p:nvPr/>
            </p:nvSpPr>
            <p:spPr bwMode="auto">
              <a:xfrm>
                <a:off x="2065435" y="1973447"/>
                <a:ext cx="5130991" cy="1225683"/>
              </a:xfrm>
              <a:prstGeom prst="rect">
                <a:avLst/>
              </a:prstGeom>
              <a:solidFill>
                <a:srgbClr val="F6F9FC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 dirty="0"/>
              </a:p>
            </p:txBody>
          </p:sp>
          <p:sp>
            <p:nvSpPr>
              <p:cNvPr id="51" name="Freeform 1036"/>
              <p:cNvSpPr>
                <a:spLocks/>
              </p:cNvSpPr>
              <p:nvPr/>
            </p:nvSpPr>
            <p:spPr bwMode="auto">
              <a:xfrm>
                <a:off x="1995488" y="2156908"/>
                <a:ext cx="1110135" cy="1108580"/>
              </a:xfrm>
              <a:custGeom>
                <a:avLst/>
                <a:gdLst>
                  <a:gd name="T0" fmla="*/ 0 w 699"/>
                  <a:gd name="T1" fmla="*/ 0 h 699"/>
                  <a:gd name="T2" fmla="*/ 699 w 699"/>
                  <a:gd name="T3" fmla="*/ 699 h 699"/>
                  <a:gd name="T4" fmla="*/ 156 w 699"/>
                  <a:gd name="T5" fmla="*/ 699 h 699"/>
                  <a:gd name="T6" fmla="*/ 0 w 699"/>
                  <a:gd name="T7" fmla="*/ 543 h 699"/>
                  <a:gd name="T8" fmla="*/ 0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0" y="0"/>
                    </a:moveTo>
                    <a:lnTo>
                      <a:pt x="699" y="699"/>
                    </a:lnTo>
                    <a:lnTo>
                      <a:pt x="156" y="699"/>
                    </a:lnTo>
                    <a:lnTo>
                      <a:pt x="0" y="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2" name="Freeform 1038"/>
              <p:cNvSpPr>
                <a:spLocks/>
              </p:cNvSpPr>
              <p:nvPr/>
            </p:nvSpPr>
            <p:spPr bwMode="auto">
              <a:xfrm>
                <a:off x="3983351" y="1903185"/>
                <a:ext cx="3278510" cy="222495"/>
              </a:xfrm>
              <a:custGeom>
                <a:avLst/>
                <a:gdLst>
                  <a:gd name="T0" fmla="*/ 0 w 2066"/>
                  <a:gd name="T1" fmla="*/ 0 h 140"/>
                  <a:gd name="T2" fmla="*/ 2066 w 2066"/>
                  <a:gd name="T3" fmla="*/ 0 h 140"/>
                  <a:gd name="T4" fmla="*/ 2042 w 2066"/>
                  <a:gd name="T5" fmla="*/ 70 h 140"/>
                  <a:gd name="T6" fmla="*/ 2066 w 2066"/>
                  <a:gd name="T7" fmla="*/ 140 h 140"/>
                  <a:gd name="T8" fmla="*/ 139 w 2066"/>
                  <a:gd name="T9" fmla="*/ 140 h 140"/>
                  <a:gd name="T10" fmla="*/ 0 w 2066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6" h="140">
                    <a:moveTo>
                      <a:pt x="0" y="0"/>
                    </a:moveTo>
                    <a:lnTo>
                      <a:pt x="2066" y="0"/>
                    </a:lnTo>
                    <a:lnTo>
                      <a:pt x="2042" y="70"/>
                    </a:lnTo>
                    <a:lnTo>
                      <a:pt x="2066" y="140"/>
                    </a:lnTo>
                    <a:lnTo>
                      <a:pt x="139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979074" y="4407806"/>
              <a:ext cx="1624050" cy="4924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600" b="1" dirty="0">
                  <a:latin typeface="Constantia" panose="02030602050306030303" pitchFamily="18" charset="0"/>
                </a:rPr>
                <a:t>Zahtjevi razmatrani za uključivanje na crnu listu pružatelja usluga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822206" y="5258759"/>
              <a:ext cx="1482760" cy="3693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200" b="1">
                  <a:latin typeface="Arial" pitchFamily="34" charset="0"/>
                </a:rPr>
                <a:t>13 532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4289" y="5337688"/>
              <a:ext cx="1382745" cy="246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600" b="1">
                  <a:latin typeface="Constantia" panose="02030602050306030303" pitchFamily="18" charset="0"/>
                </a:rPr>
                <a:t>Zahtjevi ispunjeni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822206" y="4407806"/>
              <a:ext cx="1339881" cy="3693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r-HR" sz="1200" b="1">
                  <a:latin typeface="Arial" pitchFamily="34" charset="0"/>
                </a:rPr>
                <a:t>19 584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199257" y="726283"/>
            <a:ext cx="2258318" cy="89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z="1200" b="1" i="1" dirty="0">
                <a:solidFill>
                  <a:schemeClr val="tx1"/>
                </a:solidFill>
              </a:rPr>
              <a:t>U 2022. godini provedeno je 4 727 natječaja u okviru javne nabave, u ukupnom iznosu od 356 642,3 milijuna KZT (ušteda - 5 925,4 milijuna KZT ili 1,7 %).</a:t>
            </a:r>
          </a:p>
          <a:p>
            <a:pPr>
              <a:defRPr/>
            </a:pPr>
            <a:r>
              <a:rPr lang="hr-HR" sz="1050" i="1" dirty="0"/>
              <a:t>млн. тенге</a:t>
            </a:r>
            <a:r>
              <a:rPr lang="hr-HR" sz="1050" dirty="0"/>
              <a:t> ), 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3000" y="465516"/>
            <a:ext cx="685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D438B55-8343-424F-B44F-D7548C906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280" y="1022940"/>
            <a:ext cx="302705" cy="285104"/>
          </a:xfrm>
          <a:prstGeom prst="rect">
            <a:avLst/>
          </a:prstGeom>
        </p:spPr>
      </p:pic>
      <p:pic>
        <p:nvPicPr>
          <p:cNvPr id="62" name="Рисунок 150">
            <a:extLst>
              <a:ext uri="{FF2B5EF4-FFF2-40B4-BE49-F238E27FC236}">
                <a16:creationId xmlns:a16="http://schemas.microsoft.com/office/drawing/2014/main" id="{DECBE4A3-767F-41C2-8437-F3EC197A8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09" y="1390407"/>
            <a:ext cx="238175" cy="2843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94258" y="553157"/>
            <a:ext cx="1026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b="1" i="1">
                <a:latin typeface="Constantia" pitchFamily="18" charset="0"/>
                <a:cs typeface="Arial" pitchFamily="34" charset="0"/>
              </a:rPr>
              <a:t>E-depozitorij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535885" y="1769569"/>
            <a:ext cx="22815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b="1" dirty="0">
                <a:latin typeface="Arial" pitchFamily="34" charset="0"/>
              </a:rPr>
              <a:t>23.800 potvrđeno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4497" y="858462"/>
            <a:ext cx="1955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hr-HR" sz="1000" b="1" dirty="0"/>
              <a:t>32 000 dokaza i dokumenata zaprimljenih za provjeru iskustva potencijalnih dobavljača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4497" y="1418097"/>
            <a:ext cx="19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" b="1" dirty="0">
                <a:latin typeface="Constantia" panose="02030602050306030303" pitchFamily="18" charset="0"/>
              </a:rPr>
              <a:t> </a:t>
            </a:r>
            <a:r>
              <a:rPr lang="hr-HR" sz="1000" b="1" dirty="0"/>
              <a:t>Pregledano 32.800 dokaza i dokumenata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42024" y="2125792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1100" b="1" dirty="0"/>
              <a:t>7000 odbijeno</a:t>
            </a:r>
          </a:p>
        </p:txBody>
      </p:sp>
      <p:pic>
        <p:nvPicPr>
          <p:cNvPr id="67" name="Рисунок 152">
            <a:extLst>
              <a:ext uri="{FF2B5EF4-FFF2-40B4-BE49-F238E27FC236}">
                <a16:creationId xmlns:a16="http://schemas.microsoft.com/office/drawing/2014/main" id="{3D201D54-CACA-45D9-B3D2-B6146087C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95" y="1756640"/>
            <a:ext cx="241763" cy="2949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59B265A-B1A8-4811-9462-D79E6D88B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08" y="2137703"/>
            <a:ext cx="209498" cy="30094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064279" y="2137703"/>
            <a:ext cx="323870" cy="266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5900" t="16300" r="15100" b="16950"/>
          <a:stretch>
            <a:fillRect/>
          </a:stretch>
        </p:blipFill>
        <p:spPr bwMode="auto">
          <a:xfrm>
            <a:off x="19590" y="11734"/>
            <a:ext cx="552732" cy="44754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 txBox="1">
            <a:spLocks/>
          </p:cNvSpPr>
          <p:nvPr/>
        </p:nvSpPr>
        <p:spPr>
          <a:xfrm>
            <a:off x="570106" y="5364"/>
            <a:ext cx="8579530" cy="45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400" b="1" cap="small">
                <a:solidFill>
                  <a:srgbClr val="00206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Učinak Jedinstvenog tijela za javnu nabavu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28742" y="669198"/>
            <a:ext cx="308980" cy="4128364"/>
            <a:chOff x="11754088" y="800780"/>
            <a:chExt cx="411973" cy="5629008"/>
          </a:xfrm>
        </p:grpSpPr>
        <p:pic>
          <p:nvPicPr>
            <p:cNvPr id="68" name="Рисунок 67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0481" y="1164387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Рисунок 70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2301996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Рисунок 71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3426670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Рисунок 72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0481" y="4527426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Рисунок 73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5660411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48014"/>
            <a:ext cx="9144000" cy="195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 "/>
              <a:cs typeface="Arial" pitchFamily="34" charset="0"/>
            </a:endParaRPr>
          </a:p>
        </p:txBody>
      </p:sp>
      <p:sp>
        <p:nvSpPr>
          <p:cNvPr id="76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>
                <a:solidFill>
                  <a:schemeClr val="tx1"/>
                </a:solidFill>
                <a:latin typeface="Arial "/>
                <a:cs typeface="Arial" pitchFamily="34" charset="0"/>
              </a:rPr>
              <a:t>18</a:t>
            </a:r>
          </a:p>
        </p:txBody>
      </p:sp>
      <p:pic>
        <p:nvPicPr>
          <p:cNvPr id="4" name="Picture 3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01C38ED2-0792-93BE-33E9-98121DC7A2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57" y="2632318"/>
            <a:ext cx="4067574" cy="21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34451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905030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050" b="1">
                <a:latin typeface="Arial" panose="020B0604020202020204" pitchFamily="34" charset="0"/>
              </a:rPr>
              <a:t>19.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7850" y="724093"/>
            <a:ext cx="797251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350" b="1">
                <a:latin typeface="Arial" pitchFamily="34" charset="0"/>
                <a:cs typeface="Arial" pitchFamily="34" charset="0"/>
              </a:rPr>
              <a:t>1. Provesti izmjene i dopune Zakona o proračunu kako bi se reguliralo poboljšanje rada riznice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847" y="1430677"/>
            <a:ext cx="63545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algn="just">
              <a:defRPr/>
            </a:pPr>
            <a:r>
              <a:rPr lang="hr-HR" sz="1350" b="1">
                <a:latin typeface="Arial" pitchFamily="34" charset="0"/>
                <a:cs typeface="Arial" pitchFamily="34" charset="0"/>
              </a:rPr>
              <a:t>2. Proširiti instrumente za upravljanje gotovinskim sredstvima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4847" y="2023692"/>
            <a:ext cx="73717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algn="just">
              <a:defRPr/>
            </a:pPr>
            <a:r>
              <a:rPr lang="hr-HR" sz="1350" b="1">
                <a:latin typeface="Arial" pitchFamily="34" charset="0"/>
                <a:cs typeface="Arial" pitchFamily="34" charset="0"/>
              </a:rPr>
              <a:t>3. Povećati broj korisnika Informacijskog sustava riznice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7850" y="2585974"/>
            <a:ext cx="79045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350" b="1">
                <a:latin typeface="Arial" pitchFamily="34" charset="0"/>
                <a:cs typeface="Arial" pitchFamily="34" charset="0"/>
              </a:rPr>
              <a:t>4. Bolje poštovanje propisa u području financija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44391" y="3178989"/>
            <a:ext cx="72990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350" b="1">
                <a:latin typeface="Arial" pitchFamily="34" charset="0"/>
                <a:cs typeface="Arial" pitchFamily="34" charset="0"/>
              </a:rPr>
              <a:t>5. Ujednačiti informacijske sustave riznice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3721" y="0"/>
            <a:ext cx="8660280" cy="580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Ciljevi Riznice u skladu s Konceptom upravljanja javnim financijama</a:t>
            </a:r>
          </a:p>
        </p:txBody>
      </p:sp>
      <p:pic>
        <p:nvPicPr>
          <p:cNvPr id="20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-1" y="0"/>
            <a:ext cx="567235" cy="58023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837850" y="3727217"/>
            <a:ext cx="72990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350" b="1">
                <a:latin typeface="Arial" pitchFamily="34" charset="0"/>
                <a:cs typeface="Arial" pitchFamily="34" charset="0"/>
              </a:rPr>
              <a:t>6. Provoditi disciplinu – „Izvršenje državnog proračuna od strane riznice”</a:t>
            </a:r>
          </a:p>
        </p:txBody>
      </p:sp>
    </p:spTree>
    <p:extLst>
      <p:ext uri="{BB962C8B-B14F-4D97-AF65-F5344CB8AC3E}">
        <p14:creationId xmlns:p14="http://schemas.microsoft.com/office/powerpoint/2010/main" val="368869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988"/>
            <a:ext cx="8028384" cy="526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7702" y="671400"/>
            <a:ext cx="1014891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Sjeverni Kazahstan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13 okružnih/gradskih ureda riznice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092772" y="1054084"/>
            <a:ext cx="698543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cs typeface="Arial" pitchFamily="34" charset="0"/>
              </a:rPr>
              <a:t>Odjel riznice – regija Pavlodar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solidFill>
                  <a:srgbClr val="FF0000"/>
                </a:solidFill>
                <a:cs typeface="Arial" pitchFamily="34" charset="0"/>
              </a:rPr>
              <a:t>12 okružnih/gradskih ureda riznice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391288" y="1715261"/>
            <a:ext cx="1163780" cy="295466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Akmola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18 okružnih/gradskih ureda riznice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606864" y="1926148"/>
            <a:ext cx="674010" cy="14773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za riznicu – Astana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049580" y="1233711"/>
            <a:ext cx="900390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Istočni Kazahstan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8 okružnih/gradskih ureda riznice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590942" y="816763"/>
            <a:ext cx="707223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cs typeface="Arial" pitchFamily="34" charset="0"/>
              </a:rPr>
              <a:t>Odjel riznice – regija Kostanai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solidFill>
                  <a:srgbClr val="FF0000"/>
                </a:solidFill>
                <a:cs typeface="Arial" pitchFamily="34" charset="0"/>
              </a:rPr>
              <a:t>19 okružnih/gradskih ureda riznice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448053" y="2197501"/>
            <a:ext cx="1255441" cy="295466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cs typeface="Arial" pitchFamily="34" charset="0"/>
              </a:rPr>
              <a:t>Odjel riznice – regija Aktobe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solidFill>
                  <a:srgbClr val="FF0000"/>
                </a:solidFill>
                <a:cs typeface="Arial" pitchFamily="34" charset="0"/>
              </a:rPr>
              <a:t>12 okružnih/gradskih ureda riznice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411" y="2669907"/>
            <a:ext cx="78244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Karaganda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12 okružnih/gradskih ureda riznice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958432" y="3372375"/>
            <a:ext cx="718023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cs typeface="Arial" pitchFamily="34" charset="0"/>
              </a:rPr>
              <a:t>Odjel riznice – regija Almaty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solidFill>
                  <a:srgbClr val="FF0000"/>
                </a:solidFill>
                <a:cs typeface="Arial" pitchFamily="34" charset="0"/>
              </a:rPr>
              <a:t>9 okružnih/gradskih ureda riznice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5494369" y="3080676"/>
            <a:ext cx="1150956" cy="221599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Jambyl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10 okružnih/gradskih ureda riznice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649746" y="3488280"/>
            <a:ext cx="83541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Kyzylorda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8 okružnih/gradskih ureda riznice</a:t>
            </a: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4298165" y="3978152"/>
            <a:ext cx="831643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Turkestan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17 okružnih/gradskih ureda riznice</a:t>
            </a:r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2139365" y="2810829"/>
            <a:ext cx="78895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Atyrau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7 okružnih/gradskih ureda riznice</a:t>
            </a:r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1929284" y="999710"/>
            <a:ext cx="886211" cy="369332"/>
          </a:xfrm>
          <a:prstGeom prst="rect">
            <a:avLst/>
          </a:prstGeom>
          <a:ln w="3175"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Zapadni Kazahstan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 12 okružnih/gradskih ureda riznice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1995635" y="3736406"/>
            <a:ext cx="792088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Mangistau   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6 okružnih/gradskih ureda riznice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6670846" y="4153351"/>
            <a:ext cx="583494" cy="221599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Almaty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5528048" y="4534893"/>
            <a:ext cx="831643" cy="14773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Shymkent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881" y="990719"/>
            <a:ext cx="1292928" cy="2664296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r-HR" sz="1000" b="1" dirty="0">
                <a:latin typeface="Arial" pitchFamily="34" charset="0"/>
                <a:cs typeface="Arial" pitchFamily="34" charset="0"/>
              </a:rPr>
              <a:t>Pregled</a:t>
            </a:r>
          </a:p>
          <a:p>
            <a:pPr algn="just"/>
            <a:r>
              <a:rPr lang="hr-HR" sz="800" b="1" dirty="0">
                <a:latin typeface="Arial" pitchFamily="34" charset="0"/>
                <a:cs typeface="Arial" pitchFamily="34" charset="0"/>
              </a:rPr>
              <a:t>Središnji odbor: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hr-HR" sz="800" b="1" dirty="0">
                <a:latin typeface="Arial" pitchFamily="34" charset="0"/>
                <a:cs typeface="Arial" pitchFamily="34" charset="0"/>
              </a:rPr>
              <a:t>23</a:t>
            </a:r>
            <a:r>
              <a:rPr lang="hr-HR" sz="800" dirty="0">
                <a:latin typeface="Arial" pitchFamily="34" charset="0"/>
                <a:cs typeface="Arial" pitchFamily="34" charset="0"/>
              </a:rPr>
              <a:t> odjeljenja;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hr-HR" sz="800" b="1" dirty="0">
                <a:latin typeface="Arial" pitchFamily="34" charset="0"/>
                <a:cs typeface="Arial" pitchFamily="34" charset="0"/>
              </a:rPr>
              <a:t>186 </a:t>
            </a:r>
            <a:r>
              <a:rPr lang="hr-HR" sz="800" dirty="0">
                <a:latin typeface="Arial" pitchFamily="34" charset="0"/>
                <a:cs typeface="Arial" pitchFamily="34" charset="0"/>
              </a:rPr>
              <a:t>zaposlenih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800" b="1" dirty="0">
                <a:latin typeface="Arial" pitchFamily="34" charset="0"/>
                <a:cs typeface="Arial" pitchFamily="34" charset="0"/>
              </a:rPr>
              <a:t>Regionalni uredi: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hr-HR" sz="800" b="1" dirty="0">
                <a:latin typeface="Arial" pitchFamily="34" charset="0"/>
                <a:cs typeface="Arial" pitchFamily="34" charset="0"/>
              </a:rPr>
              <a:t>20</a:t>
            </a:r>
            <a:r>
              <a:rPr lang="hr-HR" sz="800" dirty="0">
                <a:latin typeface="Arial" pitchFamily="34" charset="0"/>
                <a:cs typeface="Arial" pitchFamily="34" charset="0"/>
              </a:rPr>
              <a:t> odjela u regijama i gradovima;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hr-HR" sz="800" b="1" dirty="0">
                <a:latin typeface="Arial" pitchFamily="34" charset="0"/>
                <a:cs typeface="Arial" pitchFamily="34" charset="0"/>
              </a:rPr>
              <a:t>189</a:t>
            </a:r>
            <a:r>
              <a:rPr lang="hr-HR" sz="800" dirty="0">
                <a:latin typeface="Arial" pitchFamily="34" charset="0"/>
                <a:cs typeface="Arial" pitchFamily="34" charset="0"/>
              </a:rPr>
              <a:t> okružnih i gradskih ureda;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hr-HR" sz="800" dirty="0">
                <a:latin typeface="Arial" pitchFamily="34" charset="0"/>
                <a:cs typeface="Arial" pitchFamily="34" charset="0"/>
              </a:rPr>
              <a:t>više od </a:t>
            </a:r>
            <a:r>
              <a:rPr lang="hr-HR" sz="800" b="1" dirty="0">
                <a:latin typeface="Arial" pitchFamily="34" charset="0"/>
                <a:cs typeface="Arial" pitchFamily="34" charset="0"/>
              </a:rPr>
              <a:t>2460</a:t>
            </a:r>
            <a:r>
              <a:rPr lang="hr-HR" sz="800" dirty="0">
                <a:latin typeface="Arial" pitchFamily="34" charset="0"/>
                <a:cs typeface="Arial" pitchFamily="34" charset="0"/>
              </a:rPr>
              <a:t> zaposlenih u regionalnim i lokalnim uredima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152548" y="2138201"/>
            <a:ext cx="78244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Abai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10 okružnih/gradskih ureda riznice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204868" y="2674641"/>
            <a:ext cx="78244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Ulytau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4 okružnih/gradskih ureda riznice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7791315" y="2801650"/>
            <a:ext cx="648072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Odjel riznice – regija Zhetysu  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9 okružnih/gradskih ureda riznice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84D19E-4E96-DC59-6DE5-CB079891783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2372390" y="1369042"/>
            <a:ext cx="75663" cy="21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849F410-0711-4D21-1FB6-B8E0807E8378}"/>
              </a:ext>
            </a:extLst>
          </p:cNvPr>
          <p:cNvCxnSpPr>
            <a:cxnSpLocks/>
          </p:cNvCxnSpPr>
          <p:nvPr/>
        </p:nvCxnSpPr>
        <p:spPr>
          <a:xfrm>
            <a:off x="4302283" y="1027140"/>
            <a:ext cx="292734" cy="27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8D9E039-3C89-446F-46CF-9A9CE7A66472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075774" y="2029707"/>
            <a:ext cx="344098" cy="167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256B11-B0AF-FA91-1774-0359899795AF}"/>
              </a:ext>
            </a:extLst>
          </p:cNvPr>
          <p:cNvCxnSpPr>
            <a:cxnSpLocks/>
          </p:cNvCxnSpPr>
          <p:nvPr/>
        </p:nvCxnSpPr>
        <p:spPr>
          <a:xfrm>
            <a:off x="2307200" y="2715398"/>
            <a:ext cx="276788" cy="9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77D1630-7C2B-7BEF-C9A7-931F399DF7A6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1995635" y="3611443"/>
            <a:ext cx="396044" cy="12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790653A-EA49-9436-663F-39D393DD7AC0}"/>
              </a:ext>
            </a:extLst>
          </p:cNvPr>
          <p:cNvCxnSpPr>
            <a:cxnSpLocks/>
            <a:endCxn id="48" idx="0"/>
          </p:cNvCxnSpPr>
          <p:nvPr/>
        </p:nvCxnSpPr>
        <p:spPr>
          <a:xfrm flipH="1" flipV="1">
            <a:off x="4067456" y="3488280"/>
            <a:ext cx="860371" cy="10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44AFC21-EF80-E6CD-2398-E4F85E84CDA8}"/>
              </a:ext>
            </a:extLst>
          </p:cNvPr>
          <p:cNvCxnSpPr>
            <a:cxnSpLocks/>
            <a:stCxn id="52" idx="0"/>
          </p:cNvCxnSpPr>
          <p:nvPr/>
        </p:nvCxnSpPr>
        <p:spPr>
          <a:xfrm>
            <a:off x="4713987" y="3978152"/>
            <a:ext cx="722109" cy="60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701AB48-C460-77E1-BC62-8985A3530E23}"/>
              </a:ext>
            </a:extLst>
          </p:cNvPr>
          <p:cNvCxnSpPr>
            <a:cxnSpLocks/>
            <a:stCxn id="75" idx="0"/>
          </p:cNvCxnSpPr>
          <p:nvPr/>
        </p:nvCxnSpPr>
        <p:spPr>
          <a:xfrm flipH="1" flipV="1">
            <a:off x="5724128" y="4333717"/>
            <a:ext cx="219742" cy="201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785614D-9355-D314-1D2F-0A77AF25D38C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6069843" y="3302275"/>
            <a:ext cx="4" cy="826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0221797-A2CF-1443-7D8F-4DBE622882A7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6962593" y="3927306"/>
            <a:ext cx="249267" cy="226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D6F6662-F279-50F1-12A5-5365A553078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280874" y="2169230"/>
            <a:ext cx="539762" cy="500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3CB3AAEC-49AB-8892-87EB-1BB14A67C0D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943869" y="1851670"/>
            <a:ext cx="0" cy="7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6CDE762-2B66-F03E-5812-D1EC1817066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973178" y="1290090"/>
            <a:ext cx="623574" cy="42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F5538CD0-1AA6-BB0F-E947-0E1924E912E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28048" y="864190"/>
            <a:ext cx="419654" cy="2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E5621B54-7069-B44F-EC3A-DB4878CAD078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868197" y="1275683"/>
            <a:ext cx="224575" cy="17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2AA172D-85F5-1FC0-5049-EDB770CDCCF4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7442044" y="1497282"/>
            <a:ext cx="0" cy="52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0AC0CB61-F5E3-6A37-6213-6F1B278360BB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7958433" y="1418377"/>
            <a:ext cx="91147" cy="537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DE817DF1-9F1C-2616-F877-B51DD03BE76C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7419419" y="2986316"/>
            <a:ext cx="371896" cy="441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E6D46ED5-5189-6F2A-6869-D0CAF4A44495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948264" y="3557041"/>
            <a:ext cx="1010168" cy="16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9A3F4234-D784-595C-4278-DDC5CD143CE3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4987317" y="2896240"/>
            <a:ext cx="185937" cy="81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C0C4519-7DBB-077A-9DF7-27E82EE1FA22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A828467-90BE-A271-45FC-E8C462D71AC4}"/>
              </a:ext>
            </a:extLst>
          </p:cNvPr>
          <p:cNvSpPr/>
          <p:nvPr/>
        </p:nvSpPr>
        <p:spPr>
          <a:xfrm>
            <a:off x="382737" y="-12156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6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Odbor za riznicu i regionalni uredi</a:t>
            </a:r>
          </a:p>
        </p:txBody>
      </p:sp>
      <p:pic>
        <p:nvPicPr>
          <p:cNvPr id="98" name="Picture 2" descr="C:\Users\TChikanaev\Desktop\1489676325.jpg">
            <a:extLst>
              <a:ext uri="{FF2B5EF4-FFF2-40B4-BE49-F238E27FC236}">
                <a16:creationId xmlns:a16="http://schemas.microsoft.com/office/drawing/2014/main" id="{5F39273B-B914-7CD1-8BCE-7449A758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900" t="16300" r="15100" b="16950"/>
          <a:stretch>
            <a:fillRect/>
          </a:stretch>
        </p:blipFill>
        <p:spPr bwMode="auto">
          <a:xfrm>
            <a:off x="0" y="-12154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7501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80769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287852" y="369336"/>
            <a:ext cx="0" cy="40654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"/>
          <p:cNvSpPr txBox="1">
            <a:spLocks/>
          </p:cNvSpPr>
          <p:nvPr/>
        </p:nvSpPr>
        <p:spPr>
          <a:xfrm>
            <a:off x="677466" y="550158"/>
            <a:ext cx="2977753" cy="294085"/>
          </a:xfrm>
          <a:prstGeom prst="rect">
            <a:avLst/>
          </a:prstGeom>
          <a:noFill/>
          <a:ln/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r-HR" sz="135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Trenutačna verzija Zakona o proračunu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50809" y="889657"/>
            <a:ext cx="3862388" cy="319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hr-HR" sz="1200" b="1">
                <a:latin typeface="Arial" panose="020B0604020202020204" pitchFamily="34" charset="0"/>
                <a:cs typeface="Arial" panose="020B0604020202020204" pitchFamily="34" charset="0"/>
              </a:rPr>
              <a:t>4. odjeljak Izvršenje proračuna</a:t>
            </a:r>
          </a:p>
        </p:txBody>
      </p:sp>
      <p:sp>
        <p:nvSpPr>
          <p:cNvPr id="25" name="Текст 4"/>
          <p:cNvSpPr txBox="1">
            <a:spLocks/>
          </p:cNvSpPr>
          <p:nvPr/>
        </p:nvSpPr>
        <p:spPr>
          <a:xfrm>
            <a:off x="4920487" y="550070"/>
            <a:ext cx="3435320" cy="29527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r-HR" sz="135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Prijedlog teksta Zakona o proračunu</a:t>
            </a:r>
          </a:p>
          <a:p>
            <a:pPr algn="ctr">
              <a:defRPr/>
            </a:pPr>
            <a:endParaRPr lang="ru-RU" alt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одержимое 5"/>
          <p:cNvSpPr txBox="1">
            <a:spLocks/>
          </p:cNvSpPr>
          <p:nvPr/>
        </p:nvSpPr>
        <p:spPr>
          <a:xfrm>
            <a:off x="4438651" y="889658"/>
            <a:ext cx="4486604" cy="360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hr-HR" sz="1200" b="1">
                <a:latin typeface="Arial" panose="020B0604020202020204" pitchFamily="34" charset="0"/>
                <a:cs typeface="Arial" panose="020B0604020202020204" pitchFamily="34" charset="0"/>
              </a:rPr>
              <a:t>Na temelju članka 4. Izvršenje proračuna dodaje se novi odjeljak: „Izvršenje proračuna od strane riznice”</a:t>
            </a:r>
          </a:p>
          <a:p>
            <a:pPr marL="82153" indent="0" algn="just">
              <a:spcBef>
                <a:spcPct val="0"/>
              </a:spcBef>
              <a:buNone/>
              <a:defRPr/>
            </a:pP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4371174" y="2325388"/>
            <a:ext cx="4563666" cy="19082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65125" indent="-25558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Clr>
                <a:srgbClr val="2DA2BF"/>
              </a:buClr>
              <a:buSzPct val="68000"/>
              <a:defRPr/>
            </a:pPr>
            <a:r>
              <a:rPr lang="hr-HR" sz="1200" u="sng" dirty="0">
                <a:solidFill>
                  <a:srgbClr val="000000"/>
                </a:solidFill>
                <a:cs typeface="Arial" panose="020B0604020202020204" pitchFamily="34" charset="0"/>
              </a:rPr>
              <a:t>Obrazloženje:</a:t>
            </a: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hr-HR" sz="1100" b="0" dirty="0">
                <a:solidFill>
                  <a:srgbClr val="000000"/>
                </a:solidFill>
                <a:cs typeface="Arial" panose="020B0604020202020204" pitchFamily="34" charset="0"/>
              </a:rPr>
              <a:t>Jasno definiranje uloga i odgovornosti Riznice u procesu izvršenja proračuna</a:t>
            </a: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hr-HR" sz="1200" b="0" dirty="0">
                <a:cs typeface="Arial" panose="020B0604020202020204" pitchFamily="34" charset="0"/>
              </a:rPr>
              <a:t>Daljnji razvoj sustava riznice temeljenog na standardima OECD-a (treba promicati cjelovitost i kvalitetu projekcija proračuna, fiskalnih planova i izvršenja proračuna na temelju detaljnih analiza; proračunski dokumenti i podaci trebaju biti otvoreni, transparentni i dostupni)</a:t>
            </a: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hr-HR" sz="1100" b="0" dirty="0">
                <a:solidFill>
                  <a:srgbClr val="000000"/>
                </a:solidFill>
                <a:cs typeface="Arial" panose="020B0604020202020204" pitchFamily="34" charset="0"/>
              </a:rPr>
              <a:t>Konkretizirati postupke u pogledu interakcije između sudionika riznice i proračunskog procesa</a:t>
            </a:r>
          </a:p>
        </p:txBody>
      </p:sp>
      <p:sp>
        <p:nvSpPr>
          <p:cNvPr id="32" name="Прямоугольник 11"/>
          <p:cNvSpPr>
            <a:spLocks noChangeArrowheads="1"/>
          </p:cNvSpPr>
          <p:nvPr/>
        </p:nvSpPr>
        <p:spPr bwMode="auto">
          <a:xfrm>
            <a:off x="54888" y="1325215"/>
            <a:ext cx="415573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r-HR" sz="1200" b="0">
                <a:solidFill>
                  <a:srgbClr val="000000"/>
                </a:solidFill>
                <a:cs typeface="Arial" panose="020B0604020202020204" pitchFamily="34" charset="0"/>
              </a:rPr>
              <a:t>15. poglavlje Općenite odredbe o izvršenju proračuna</a:t>
            </a:r>
          </a:p>
          <a:p>
            <a:pPr>
              <a:defRPr/>
            </a:pPr>
            <a:r>
              <a:rPr lang="hr-HR" sz="1200" b="0">
                <a:solidFill>
                  <a:srgbClr val="000000"/>
                </a:solidFill>
                <a:cs typeface="Arial" panose="020B0604020202020204" pitchFamily="34" charset="0"/>
              </a:rPr>
              <a:t>16. poglavlje Postupak izvršenja proračuna</a:t>
            </a:r>
          </a:p>
          <a:p>
            <a:pPr>
              <a:defRPr/>
            </a:pPr>
            <a:r>
              <a:rPr lang="hr-HR" sz="1200" b="0">
                <a:solidFill>
                  <a:srgbClr val="000000"/>
                </a:solidFill>
                <a:cs typeface="Arial" panose="020B0604020202020204" pitchFamily="34" charset="0"/>
              </a:rPr>
              <a:t>17. poglavlje Računi za izvršenje proračuna gotovinskim sredstvima</a:t>
            </a:r>
          </a:p>
          <a:p>
            <a:pPr>
              <a:defRPr/>
            </a:pPr>
            <a:r>
              <a:rPr lang="hr-HR" sz="1200" b="0">
                <a:solidFill>
                  <a:srgbClr val="000000"/>
                </a:solidFill>
                <a:cs typeface="Arial" panose="020B0604020202020204" pitchFamily="34" charset="0"/>
              </a:rPr>
              <a:t>18. poglavlje Izvršenje proračuna</a:t>
            </a:r>
          </a:p>
          <a:p>
            <a:pPr>
              <a:defRPr/>
            </a:pPr>
            <a:r>
              <a:rPr lang="hr-HR" sz="1200" b="0">
                <a:solidFill>
                  <a:srgbClr val="000000"/>
                </a:solidFill>
                <a:cs typeface="Arial" panose="020B0604020202020204" pitchFamily="34" charset="0"/>
              </a:rPr>
              <a:t>19. poglavlje Prilagodba proračuna</a:t>
            </a:r>
          </a:p>
          <a:p>
            <a:pPr>
              <a:defRPr/>
            </a:pPr>
            <a:r>
              <a:rPr lang="hr-HR" sz="1200" b="0">
                <a:solidFill>
                  <a:srgbClr val="000000"/>
                </a:solidFill>
                <a:cs typeface="Arial" panose="020B0604020202020204" pitchFamily="34" charset="0"/>
              </a:rPr>
              <a:t>20. poglavlje Sekvestracija i korekcija proračuna</a:t>
            </a:r>
          </a:p>
          <a:p>
            <a:pPr>
              <a:defRPr/>
            </a:pPr>
            <a:r>
              <a:rPr lang="hr-HR" sz="1200" b="0">
                <a:solidFill>
                  <a:srgbClr val="000000"/>
                </a:solidFill>
                <a:cs typeface="Arial" panose="020B0604020202020204" pitchFamily="34" charset="0"/>
              </a:rPr>
              <a:t>21. poglavlje Monitoring proračuna i evaluacija učinka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68486"/>
            <a:ext cx="9144000" cy="175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968486"/>
            <a:ext cx="9144000" cy="180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105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089" y="4281726"/>
            <a:ext cx="8581365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050">
                <a:latin typeface="Arial" panose="020B0604020202020204" pitchFamily="34" charset="0"/>
              </a:rPr>
              <a:t>Razvojem sustava riznice moguće je ubrzati prijenos gotovinskih sredstava primateljima javnih sredstava, osigurati dovoljno gotovine čineći proračunski proces transparentnim i otvorenim.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74742" y="3157523"/>
            <a:ext cx="4116023" cy="688702"/>
          </a:xfrm>
          <a:prstGeom prst="foldedCorner">
            <a:avLst/>
          </a:prstGeom>
          <a:ln w="38100">
            <a:solidFill>
              <a:schemeClr val="accent5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hr-HR" sz="10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uspostave jedinstvenog centraliziranog sustava državne riznice 1994. pa do sada, funkcije i ovlasti riznice nisu bile regulirane zakonodavstvom Kazahstana.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38650" y="1291168"/>
            <a:ext cx="470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Članak 1. Nadležnost tijela nadležnog za izvršenje proračuna riznice</a:t>
            </a:r>
          </a:p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Poglavlje 1-1. </a:t>
            </a:r>
            <a:r>
              <a:rPr lang="hr-HR"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Računi za izvršenje proračuna gotovinskim sredstvima</a:t>
            </a:r>
          </a:p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Poglavlje 2-1. Izvršenje proračuna od strane riznice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1. Izmjene i dopune Zakona o proračunu</a:t>
            </a:r>
          </a:p>
        </p:txBody>
      </p:sp>
      <p:pic>
        <p:nvPicPr>
          <p:cNvPr id="19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916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4A066C1-7C83-4664-A7BF-16FCD198C9FC}"/>
              </a:ext>
            </a:extLst>
          </p:cNvPr>
          <p:cNvSpPr txBox="1"/>
          <p:nvPr/>
        </p:nvSpPr>
        <p:spPr>
          <a:xfrm>
            <a:off x="3154043" y="3004116"/>
            <a:ext cx="3843869" cy="823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27000" rIns="27000" bIns="27000" anchor="ctr">
            <a:spAutoFit/>
          </a:bodyPr>
          <a:lstStyle/>
          <a:p>
            <a:pPr marL="234876" lvl="2" algn="just">
              <a:defRPr/>
            </a:pPr>
            <a:r>
              <a:rPr lang="hr-H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Pokrivanje gotovinskog deficita privlačenjem:</a:t>
            </a:r>
          </a:p>
          <a:p>
            <a:pPr marL="449189" lvl="2" indent="-214313" algn="just">
              <a:buFont typeface="Wingdings" panose="05000000000000000000" pitchFamily="2" charset="2"/>
              <a:buChar char="Ø"/>
              <a:defRPr/>
            </a:pPr>
            <a:r>
              <a:rPr lang="hr-H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Proračunskog suficita iz računa za kontrolu gotovinskih sredstava lokalnih proračuna</a:t>
            </a:r>
          </a:p>
          <a:p>
            <a:pPr marL="449189" lvl="2" indent="-214313" algn="just">
              <a:buFont typeface="Wingdings" panose="05000000000000000000" pitchFamily="2" charset="2"/>
              <a:buChar char="Ø"/>
              <a:defRPr/>
            </a:pPr>
            <a:r>
              <a:rPr lang="hr-H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Gotovinska sredstva s računa za kontrolu gotovinskih sredstava koji pripadaju subjektima kvazifiskalnog sektora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8975" y="347633"/>
            <a:ext cx="0" cy="41883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289" y="1536180"/>
            <a:ext cx="2660730" cy="4078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marL="0" lvl="1" algn="ctr">
              <a:defRPr/>
            </a:pPr>
            <a:r>
              <a:rPr lang="hr-HR" sz="1100">
                <a:latin typeface="Arial" panose="020B0604020202020204" pitchFamily="34" charset="0"/>
                <a:cs typeface="Arial" panose="020B0604020202020204" pitchFamily="34" charset="0"/>
              </a:rPr>
              <a:t>Kamata na dnevno stanje računa u JRR-u (0,25%)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768" y="3114432"/>
            <a:ext cx="2717534" cy="4078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lvl="1"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 algn="just"/>
            <a:r>
              <a:rPr lang="hr-HR" sz="1100"/>
              <a:t>Deponiranje viška kod Narodne banke (0,25%)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135" y="4528839"/>
            <a:ext cx="8728627" cy="361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hr-HR" sz="1050" b="1" dirty="0">
                <a:latin typeface="Arial" panose="020B0604020202020204" pitchFamily="34" charset="0"/>
                <a:ea typeface="Open Sans Condensed" panose="020B0604020202020204" pitchFamily="34" charset="0"/>
                <a:cs typeface="Arial" panose="020B0604020202020204" pitchFamily="34" charset="0"/>
              </a:rPr>
              <a:t>Potrebno je izvršiti izmjene i dopune zakona:</a:t>
            </a:r>
            <a:r>
              <a:rPr lang="hr-HR" sz="200" b="1" cap="all" dirty="0">
                <a:solidFill>
                  <a:srgbClr val="0070C0"/>
                </a:solidFill>
                <a:latin typeface="Arial" panose="020B0604020202020204" pitchFamily="34" charset="0"/>
                <a:ea typeface="Open Sans Condensed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800" dirty="0">
                <a:latin typeface="Arial" panose="020B0604020202020204" pitchFamily="34" charset="0"/>
                <a:ea typeface="Open Sans Condensed" panose="020B0604020202020204" pitchFamily="34" charset="0"/>
                <a:cs typeface="Arial" panose="020B0604020202020204" pitchFamily="34" charset="0"/>
              </a:rPr>
              <a:t>Zakon o proračunu; Pravila o izvršenju proračuna i gotovinskom poslovanju; neka pitanja vezana uz Jedinstvenu proračunsku klasifikaciju; Pravila dražbi koje provodi Narodna banka u okviru fiskalne politike; neka pitanja vezana uz uzimanje depozita od strane Narodne banke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-306233" y="425097"/>
            <a:ext cx="3796218" cy="188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hr-HR" sz="12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Trenutačna situacija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9076" y="2525180"/>
            <a:ext cx="3045600" cy="314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 cmpd="dbl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Prihodi konkretnog proračuna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076" y="961380"/>
            <a:ext cx="3045600" cy="321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 cmpd="dbl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Prihodi državnog proračuna</a:t>
            </a:r>
          </a:p>
        </p:txBody>
      </p:sp>
      <p:sp>
        <p:nvSpPr>
          <p:cNvPr id="2" name="Стрелка углом 1"/>
          <p:cNvSpPr/>
          <p:nvPr/>
        </p:nvSpPr>
        <p:spPr>
          <a:xfrm flipV="1">
            <a:off x="129366" y="1312997"/>
            <a:ext cx="203843" cy="507206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4" name="Стрелка углом 43"/>
          <p:cNvSpPr/>
          <p:nvPr/>
        </p:nvSpPr>
        <p:spPr>
          <a:xfrm flipV="1">
            <a:off x="129366" y="2859295"/>
            <a:ext cx="203843" cy="507206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43200" y="411279"/>
            <a:ext cx="4510730" cy="18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hr-HR" sz="12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Predviđanja</a:t>
            </a:r>
          </a:p>
        </p:txBody>
      </p: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999079667"/>
              </p:ext>
            </p:extLst>
          </p:nvPr>
        </p:nvGraphicFramePr>
        <p:xfrm>
          <a:off x="4261563" y="754555"/>
          <a:ext cx="6416582" cy="267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6409939" y="588243"/>
            <a:ext cx="2975995" cy="181046"/>
          </a:xfrm>
          <a:prstGeom prst="rect">
            <a:avLst/>
          </a:prstGeom>
          <a:noFill/>
          <a:ln w="53975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Jedinstveni račun riznice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2. Izrada instrumenata za upravljanje gotovinskim sredstvima</a:t>
            </a:r>
          </a:p>
        </p:txBody>
      </p:sp>
      <p:pic>
        <p:nvPicPr>
          <p:cNvPr id="5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8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1" name="Прямоугольник 60"/>
          <p:cNvSpPr/>
          <p:nvPr/>
        </p:nvSpPr>
        <p:spPr>
          <a:xfrm>
            <a:off x="2864396" y="621507"/>
            <a:ext cx="3160334" cy="181723"/>
          </a:xfrm>
          <a:prstGeom prst="rect">
            <a:avLst/>
          </a:prstGeom>
          <a:noFill/>
          <a:ln w="53975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Prihodi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33722"/>
              </p:ext>
            </p:extLst>
          </p:nvPr>
        </p:nvGraphicFramePr>
        <p:xfrm>
          <a:off x="3317242" y="892439"/>
          <a:ext cx="2807500" cy="191499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3750">
                  <a:extLst>
                    <a:ext uri="{9D8B030D-6E8A-4147-A177-3AD203B41FA5}">
                      <a16:colId xmlns:a16="http://schemas.microsoft.com/office/drawing/2014/main" val="2905280694"/>
                    </a:ext>
                  </a:extLst>
                </a:gridCol>
                <a:gridCol w="1403750">
                  <a:extLst>
                    <a:ext uri="{9D8B030D-6E8A-4147-A177-3AD203B41FA5}">
                      <a16:colId xmlns:a16="http://schemas.microsoft.com/office/drawing/2014/main" val="868875320"/>
                    </a:ext>
                  </a:extLst>
                </a:gridCol>
              </a:tblGrid>
              <a:tr h="246216"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Lokalni proračun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JRR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00473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r>
                        <a:rPr lang="hr-H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Viša kamatna stopa</a:t>
                      </a:r>
                    </a:p>
                    <a:p>
                      <a:r>
                        <a:rPr lang="hr-H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Deponiranje proračunskog suficita kod Narodne banke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Veća kamata na proračunski suficit</a:t>
                      </a:r>
                    </a:p>
                    <a:p>
                      <a:r>
                        <a:rPr lang="hr-H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Kamate na dnevno stanje računa u JRR-u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11242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3275" y="3912466"/>
            <a:ext cx="556964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r-HR" sz="1000">
                <a:latin typeface="Arial" panose="020B0604020202020204" pitchFamily="34" charset="0"/>
                <a:ea typeface="Calibri" panose="020F0502020204030204" pitchFamily="34" charset="0"/>
              </a:rPr>
              <a:t>Konceptom je pokrenut razvoj i održavanje velikog gotovinskog suficita na računima Odbora za riznicu kako bi se osigurala veća fleksibilnost u prikupljanju sredstava tijekom nepovoljnih tržišnih uvjeta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968486"/>
            <a:ext cx="9144000" cy="180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105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21.</a:t>
            </a:r>
          </a:p>
        </p:txBody>
      </p:sp>
    </p:spTree>
    <p:extLst>
      <p:ext uri="{BB962C8B-B14F-4D97-AF65-F5344CB8AC3E}">
        <p14:creationId xmlns:p14="http://schemas.microsoft.com/office/powerpoint/2010/main" val="383657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9991415"/>
              </p:ext>
            </p:extLst>
          </p:nvPr>
        </p:nvGraphicFramePr>
        <p:xfrm>
          <a:off x="-119992" y="748697"/>
          <a:ext cx="4209154" cy="219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83434193"/>
              </p:ext>
            </p:extLst>
          </p:nvPr>
        </p:nvGraphicFramePr>
        <p:xfrm>
          <a:off x="4168597" y="777049"/>
          <a:ext cx="4975403" cy="243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321" y="462703"/>
            <a:ext cx="440365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350" b="1">
                <a:latin typeface="Arial" panose="020B0604020202020204" pitchFamily="34" charset="0"/>
                <a:ea typeface="Calibri" panose="020F0502020204030204" pitchFamily="34" charset="0"/>
              </a:rPr>
              <a:t>Jačanje </a:t>
            </a:r>
            <a:r>
              <a:rPr lang="hr-HR" sz="1350" b="1" i="1">
                <a:latin typeface="Arial" panose="020B0604020202020204" pitchFamily="34" charset="0"/>
                <a:ea typeface="Calibri" panose="020F0502020204030204" pitchFamily="34" charset="0"/>
              </a:rPr>
              <a:t>ex ante</a:t>
            </a:r>
            <a:r>
              <a:rPr lang="hr-HR" sz="1350" b="1">
                <a:latin typeface="Arial" panose="020B0604020202020204" pitchFamily="34" charset="0"/>
                <a:ea typeface="Calibri" panose="020F0502020204030204" pitchFamily="34" charset="0"/>
              </a:rPr>
              <a:t> kontrole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46349" y="443266"/>
            <a:ext cx="372640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350" b="1">
                <a:latin typeface="Arial" panose="020B0604020202020204" pitchFamily="34" charset="0"/>
                <a:ea typeface="Calibri" panose="020F0502020204030204" pitchFamily="34" charset="0"/>
              </a:rPr>
              <a:t>Korištenje sustava upravljanja rizikom (RMS)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0626" y="3009685"/>
            <a:ext cx="2664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Sukladno zadatku Predsjednika u 2020.: </a:t>
            </a:r>
            <a:r>
              <a:rPr lang="hr-HR" sz="1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„Osigurati elemente agilne i odgovorne proračunske politike”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6156" r="20445" b="26080"/>
          <a:stretch/>
        </p:blipFill>
        <p:spPr>
          <a:xfrm>
            <a:off x="163160" y="3084378"/>
            <a:ext cx="867465" cy="8509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15239" y="3233915"/>
            <a:ext cx="37575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050" i="1">
                <a:latin typeface="Arial" panose="020B0604020202020204" pitchFamily="34" charset="0"/>
                <a:cs typeface="Arial" panose="020B0604020202020204" pitchFamily="34" charset="0"/>
              </a:rPr>
              <a:t>Smanjiti financijske prekršaje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050" i="1">
                <a:latin typeface="Arial" panose="020B0604020202020204" pitchFamily="34" charset="0"/>
                <a:cs typeface="Arial" panose="020B0604020202020204" pitchFamily="34" charset="0"/>
              </a:rPr>
              <a:t>Smanjiti nedostatke gotovinskih sredstava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050" i="1">
                <a:latin typeface="Arial" panose="020B0604020202020204" pitchFamily="34" charset="0"/>
                <a:cs typeface="Arial" panose="020B0604020202020204" pitchFamily="34" charset="0"/>
              </a:rPr>
              <a:t>Pravovremeno financiranje obveza javnih ustanova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050" i="1">
                <a:latin typeface="Arial" panose="020B0604020202020204" pitchFamily="34" charset="0"/>
                <a:cs typeface="Arial" panose="020B0604020202020204" pitchFamily="34" charset="0"/>
              </a:rPr>
              <a:t>Pravovremena otplata državnog duga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050" i="1">
                <a:latin typeface="Arial" panose="020B0604020202020204" pitchFamily="34" charset="0"/>
                <a:cs typeface="Arial" panose="020B0604020202020204" pitchFamily="34" charset="0"/>
              </a:rPr>
              <a:t>Pouzdano računovodstvo i financijsko izvještavanje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9230" y="4180626"/>
            <a:ext cx="83974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1200">
                <a:latin typeface="Arial" panose="020B0604020202020204" pitchFamily="34" charset="0"/>
                <a:ea typeface="Calibri" panose="020F0502020204030204" pitchFamily="34" charset="0"/>
              </a:rPr>
              <a:t>S obzirom na ovu inicijativu, potrebno je izvršiti izmjene i dopune proračunskog zakonodavstva, te osigurati interakciju s državnom unutarnjom revizijom na financijskim dokumentima prema pristupu temeljenom na riziku.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4. Bolje poštovanje propisa u području financija</a:t>
            </a:r>
          </a:p>
        </p:txBody>
      </p:sp>
      <p:pic>
        <p:nvPicPr>
          <p:cNvPr id="23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4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23.</a:t>
            </a:r>
          </a:p>
        </p:txBody>
      </p:sp>
    </p:spTree>
    <p:extLst>
      <p:ext uri="{BB962C8B-B14F-4D97-AF65-F5344CB8AC3E}">
        <p14:creationId xmlns:p14="http://schemas.microsoft.com/office/powerpoint/2010/main" val="260339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05387" y="2846381"/>
            <a:ext cx="3906966" cy="176816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105387" y="636654"/>
            <a:ext cx="3906966" cy="2092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4732" r="8335"/>
          <a:stretch/>
        </p:blipFill>
        <p:spPr>
          <a:xfrm>
            <a:off x="219017" y="2885852"/>
            <a:ext cx="709671" cy="6941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6116" r="6381" b="9275"/>
          <a:stretch/>
        </p:blipFill>
        <p:spPr>
          <a:xfrm>
            <a:off x="164306" y="692944"/>
            <a:ext cx="764382" cy="778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28" y="2361549"/>
            <a:ext cx="894107" cy="90114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5387" y="1433207"/>
            <a:ext cx="3815350" cy="129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hr-H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Aktivan od 2002.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hr-H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Usluge pružene za </a:t>
            </a:r>
            <a:r>
              <a:rPr lang="hr-H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r-H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odjela i </a:t>
            </a:r>
            <a:r>
              <a:rPr lang="hr-H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r>
              <a:rPr lang="hr-H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ureda riznice na razini okruga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Više od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internih korisnika (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osoblje Riznice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hr-H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 se 8 modula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hr-H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Svake godine obradi se više od </a:t>
            </a:r>
            <a:r>
              <a:rPr lang="hr-HR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milijuna</a:t>
            </a:r>
            <a:r>
              <a:rPr lang="hr-HR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financijskih dokumenata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7186" y="777915"/>
            <a:ext cx="3124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Integrirani informacijski sustav riznice (IIST)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242" y="3290477"/>
            <a:ext cx="3978111" cy="1578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hr-H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Aktivan od 2014.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Usluge pružene ca.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15.000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subjekata (</a:t>
            </a:r>
            <a:r>
              <a:rPr lang="hr-HR" sz="1200" i="1" dirty="0">
                <a:latin typeface="Arial" panose="020B0604020202020204" pitchFamily="34" charset="0"/>
                <a:cs typeface="Arial" panose="020B0604020202020204" pitchFamily="34" charset="0"/>
              </a:rPr>
              <a:t>javne ustanove, subjekti kvazifiskalnog sektora i računi javne nabave, financijski i nefinancijski subjekti)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hr-H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 od </a:t>
            </a:r>
            <a:r>
              <a:rPr lang="hr-HR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51.000</a:t>
            </a:r>
            <a:r>
              <a:rPr lang="hr-H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vanjskih korisnika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hr-H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 se </a:t>
            </a:r>
            <a:r>
              <a:rPr lang="hr-HR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poslovnih procesa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4008" y="2986281"/>
            <a:ext cx="3007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Informacijski sustav „Riznica – klijent”</a:t>
            </a:r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4201480" y="906420"/>
            <a:ext cx="781776" cy="1199794"/>
          </a:xfrm>
          <a:prstGeom prst="ben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Стрелка углом 28"/>
          <p:cNvSpPr/>
          <p:nvPr/>
        </p:nvSpPr>
        <p:spPr>
          <a:xfrm rot="16200000" flipV="1">
            <a:off x="4221848" y="3105257"/>
            <a:ext cx="781776" cy="1159057"/>
          </a:xfrm>
          <a:prstGeom prst="ben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74957" y="1903733"/>
            <a:ext cx="1835647" cy="432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Informacijski sustav «Qazyna»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E7A7B6-AFC3-4F28-8435-DE553B97247C}"/>
              </a:ext>
            </a:extLst>
          </p:cNvPr>
          <p:cNvSpPr txBox="1"/>
          <p:nvPr/>
        </p:nvSpPr>
        <p:spPr>
          <a:xfrm>
            <a:off x="5895847" y="1815072"/>
            <a:ext cx="3170792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 će potrebne sljedeće izmjene i dopune:</a:t>
            </a:r>
          </a:p>
          <a:p>
            <a:pPr algn="ctr"/>
            <a:endParaRPr lang="ru-RU" altLang="ru-RU" sz="9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hr-HR" sz="10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Pravilnik o izvršenju proračuna i gotovinskom bankarstvu odobren Nalogom MF-a od 4. prosinca/decembra 2014. br. 540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hr-HR" sz="10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Popis osnovne ICT infrastrukture odobren Odlukom Vlade od 9. kolovoza/augusta 2018. br. 489-Dsp.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hr-HR" sz="10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Popis ICT infrastrukture „E-vlade“ odobren Nalogom Ministarstva ulaganja i razvoja od 28. siječnja/januara 2016. br. 107.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hr-HR" sz="10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Propisi za interakciju s drugim tijelima u IT okruženju.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hr-HR" sz="105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Korekcija u bilanci stanja MF-a.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6B8F87-00F9-49BE-BE36-797AF9B70B0E}"/>
              </a:ext>
            </a:extLst>
          </p:cNvPr>
          <p:cNvSpPr txBox="1"/>
          <p:nvPr/>
        </p:nvSpPr>
        <p:spPr>
          <a:xfrm>
            <a:off x="6240218" y="769180"/>
            <a:ext cx="27777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hr-H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Jednu bazu podataka dijelit će dva sustava (nisu potrebne tehničke intervencije za prikupljanje podataka)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5" y="797345"/>
            <a:ext cx="747695" cy="71193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5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5. Ujednačiti informacijske sustave</a:t>
            </a:r>
          </a:p>
        </p:txBody>
      </p:sp>
      <p:pic>
        <p:nvPicPr>
          <p:cNvPr id="3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7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0" y="4933903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24.</a:t>
            </a:r>
          </a:p>
        </p:txBody>
      </p:sp>
    </p:spTree>
    <p:extLst>
      <p:ext uri="{BB962C8B-B14F-4D97-AF65-F5344CB8AC3E}">
        <p14:creationId xmlns:p14="http://schemas.microsoft.com/office/powerpoint/2010/main" val="187498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17" y="60293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8" y="4876006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355726"/>
            <a:ext cx="25571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300" b="1">
                <a:latin typeface="Arial" panose="020B0604020202020204" pitchFamily="34" charset="0"/>
                <a:cs typeface="Arial" panose="020B0604020202020204" pitchFamily="34" charset="0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40815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object 29">
            <a:extLst>
              <a:ext uri="{FF2B5EF4-FFF2-40B4-BE49-F238E27FC236}">
                <a16:creationId xmlns:a16="http://schemas.microsoft.com/office/drawing/2014/main" id="{0B12C14C-38A4-BCA7-5D0A-CF5DCD7E2C2C}"/>
              </a:ext>
            </a:extLst>
          </p:cNvPr>
          <p:cNvSpPr>
            <a:spLocks/>
          </p:cNvSpPr>
          <p:nvPr/>
        </p:nvSpPr>
        <p:spPr bwMode="auto">
          <a:xfrm rot="16200000">
            <a:off x="1349480" y="3681113"/>
            <a:ext cx="350706" cy="2268475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0" name="object 37">
            <a:extLst>
              <a:ext uri="{FF2B5EF4-FFF2-40B4-BE49-F238E27FC236}">
                <a16:creationId xmlns:a16="http://schemas.microsoft.com/office/drawing/2014/main" id="{3F15EEC4-075E-9737-E38B-8AB4A954B67F}"/>
              </a:ext>
            </a:extLst>
          </p:cNvPr>
          <p:cNvSpPr>
            <a:spLocks/>
          </p:cNvSpPr>
          <p:nvPr/>
        </p:nvSpPr>
        <p:spPr bwMode="auto">
          <a:xfrm>
            <a:off x="6177146" y="393920"/>
            <a:ext cx="161621" cy="4410078"/>
          </a:xfrm>
          <a:custGeom>
            <a:avLst/>
            <a:gdLst>
              <a:gd name="T0" fmla="*/ 0 w 57014"/>
              <a:gd name="T1" fmla="*/ 2 h 126364"/>
              <a:gd name="T2" fmla="*/ 0 w 57014"/>
              <a:gd name="T3" fmla="*/ 0 h 1263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014" h="126364">
                <a:moveTo>
                  <a:pt x="0" y="125971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5" name="object 29">
            <a:extLst>
              <a:ext uri="{FF2B5EF4-FFF2-40B4-BE49-F238E27FC236}">
                <a16:creationId xmlns:a16="http://schemas.microsoft.com/office/drawing/2014/main" id="{34029980-3F9A-3BCA-FD95-05C9526D8979}"/>
              </a:ext>
            </a:extLst>
          </p:cNvPr>
          <p:cNvSpPr>
            <a:spLocks/>
          </p:cNvSpPr>
          <p:nvPr/>
        </p:nvSpPr>
        <p:spPr bwMode="auto">
          <a:xfrm rot="16200000">
            <a:off x="4227077" y="-1574790"/>
            <a:ext cx="363461" cy="3592071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6" name="object 29">
            <a:extLst>
              <a:ext uri="{FF2B5EF4-FFF2-40B4-BE49-F238E27FC236}">
                <a16:creationId xmlns:a16="http://schemas.microsoft.com/office/drawing/2014/main" id="{458DDCD2-EDDA-CEEC-B178-6AA218BCAFC4}"/>
              </a:ext>
            </a:extLst>
          </p:cNvPr>
          <p:cNvSpPr>
            <a:spLocks/>
          </p:cNvSpPr>
          <p:nvPr/>
        </p:nvSpPr>
        <p:spPr bwMode="auto">
          <a:xfrm>
            <a:off x="2651920" y="670305"/>
            <a:ext cx="70389" cy="4320400"/>
          </a:xfrm>
          <a:custGeom>
            <a:avLst/>
            <a:gdLst>
              <a:gd name="T0" fmla="*/ 0 w 45719"/>
              <a:gd name="T1" fmla="*/ 1 h 129540"/>
              <a:gd name="T2" fmla="*/ 0 w 45719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19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14">
            <a:extLst>
              <a:ext uri="{FF2B5EF4-FFF2-40B4-BE49-F238E27FC236}">
                <a16:creationId xmlns:a16="http://schemas.microsoft.com/office/drawing/2014/main" id="{6FAB3DBE-77E2-FD11-77EA-0663D645484A}"/>
              </a:ext>
            </a:extLst>
          </p:cNvPr>
          <p:cNvSpPr>
            <a:spLocks/>
          </p:cNvSpPr>
          <p:nvPr/>
        </p:nvSpPr>
        <p:spPr bwMode="auto">
          <a:xfrm>
            <a:off x="2478694" y="1312845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2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Povijest riznice Kazahstana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717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905030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1050" b="1"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B05E326C-C5B6-2FBC-74D8-1DF36AE4265E}"/>
              </a:ext>
            </a:extLst>
          </p:cNvPr>
          <p:cNvSpPr>
            <a:spLocks/>
          </p:cNvSpPr>
          <p:nvPr/>
        </p:nvSpPr>
        <p:spPr bwMode="auto">
          <a:xfrm flipH="1">
            <a:off x="363425" y="4549524"/>
            <a:ext cx="45719" cy="352039"/>
          </a:xfrm>
          <a:custGeom>
            <a:avLst/>
            <a:gdLst>
              <a:gd name="T0" fmla="*/ 0 w 45719"/>
              <a:gd name="T1" fmla="*/ 2147483646 h 129540"/>
              <a:gd name="T2" fmla="*/ 0 w 45719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19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noFill/>
          <a:ln w="17999">
            <a:solidFill>
              <a:srgbClr val="00A7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CF177EB-28A1-8EB3-6C32-1A1CBA3D4C81}"/>
              </a:ext>
            </a:extLst>
          </p:cNvPr>
          <p:cNvSpPr>
            <a:spLocks/>
          </p:cNvSpPr>
          <p:nvPr/>
        </p:nvSpPr>
        <p:spPr bwMode="auto">
          <a:xfrm>
            <a:off x="2483358" y="82527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D55C5950-1660-3900-3AFB-F279735B9ACD}"/>
              </a:ext>
            </a:extLst>
          </p:cNvPr>
          <p:cNvSpPr>
            <a:spLocks/>
          </p:cNvSpPr>
          <p:nvPr/>
        </p:nvSpPr>
        <p:spPr bwMode="auto">
          <a:xfrm>
            <a:off x="2493682" y="229135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6CE0D0AF-BBA1-989E-7FEF-08AFC6C79935}"/>
              </a:ext>
            </a:extLst>
          </p:cNvPr>
          <p:cNvSpPr>
            <a:spLocks/>
          </p:cNvSpPr>
          <p:nvPr/>
        </p:nvSpPr>
        <p:spPr bwMode="auto">
          <a:xfrm>
            <a:off x="6004520" y="95952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52D176F1-C87B-91A0-0D15-D2B4DA58552E}"/>
              </a:ext>
            </a:extLst>
          </p:cNvPr>
          <p:cNvSpPr>
            <a:spLocks/>
          </p:cNvSpPr>
          <p:nvPr/>
        </p:nvSpPr>
        <p:spPr bwMode="auto">
          <a:xfrm>
            <a:off x="2477691" y="32975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09 h 501650"/>
              <a:gd name="T22" fmla="*/ 15691 w 501650"/>
              <a:gd name="T23" fmla="*/ 338342 h 501650"/>
              <a:gd name="T24" fmla="*/ 34243 w 501650"/>
              <a:gd name="T25" fmla="*/ 377417 h 501650"/>
              <a:gd name="T26" fmla="*/ 58989 w 501650"/>
              <a:gd name="T27" fmla="*/ 412425 h 501650"/>
              <a:gd name="T28" fmla="*/ 89219 w 501650"/>
              <a:gd name="T29" fmla="*/ 442656 h 501650"/>
              <a:gd name="T30" fmla="*/ 124226 w 501650"/>
              <a:gd name="T31" fmla="*/ 467403 h 501650"/>
              <a:gd name="T32" fmla="*/ 163302 w 501650"/>
              <a:gd name="T33" fmla="*/ 485956 h 501650"/>
              <a:gd name="T34" fmla="*/ 205737 w 501650"/>
              <a:gd name="T35" fmla="*/ 497608 h 501650"/>
              <a:gd name="T36" fmla="*/ 250825 w 501650"/>
              <a:gd name="T37" fmla="*/ 501650 h 501650"/>
              <a:gd name="T38" fmla="*/ 295908 w 501650"/>
              <a:gd name="T39" fmla="*/ 497608 h 501650"/>
              <a:gd name="T40" fmla="*/ 338341 w 501650"/>
              <a:gd name="T41" fmla="*/ 485956 h 501650"/>
              <a:gd name="T42" fmla="*/ 377414 w 501650"/>
              <a:gd name="T43" fmla="*/ 467403 h 501650"/>
              <a:gd name="T44" fmla="*/ 412419 w 501650"/>
              <a:gd name="T45" fmla="*/ 442656 h 501650"/>
              <a:gd name="T46" fmla="*/ 442649 w 501650"/>
              <a:gd name="T47" fmla="*/ 412425 h 501650"/>
              <a:gd name="T48" fmla="*/ 467393 w 501650"/>
              <a:gd name="T49" fmla="*/ 377417 h 501650"/>
              <a:gd name="T50" fmla="*/ 485945 w 501650"/>
              <a:gd name="T51" fmla="*/ 338342 h 501650"/>
              <a:gd name="T52" fmla="*/ 497596 w 501650"/>
              <a:gd name="T53" fmla="*/ 295909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09"/>
                </a:lnTo>
                <a:lnTo>
                  <a:pt x="15691" y="338342"/>
                </a:lnTo>
                <a:lnTo>
                  <a:pt x="34243" y="377417"/>
                </a:lnTo>
                <a:lnTo>
                  <a:pt x="58989" y="412425"/>
                </a:lnTo>
                <a:lnTo>
                  <a:pt x="89219" y="442656"/>
                </a:lnTo>
                <a:lnTo>
                  <a:pt x="124226" y="467403"/>
                </a:lnTo>
                <a:lnTo>
                  <a:pt x="163302" y="485956"/>
                </a:lnTo>
                <a:lnTo>
                  <a:pt x="205737" y="497608"/>
                </a:lnTo>
                <a:lnTo>
                  <a:pt x="250825" y="501650"/>
                </a:lnTo>
                <a:lnTo>
                  <a:pt x="295908" y="497608"/>
                </a:lnTo>
                <a:lnTo>
                  <a:pt x="338341" y="485956"/>
                </a:lnTo>
                <a:lnTo>
                  <a:pt x="377414" y="467403"/>
                </a:lnTo>
                <a:lnTo>
                  <a:pt x="412419" y="442656"/>
                </a:lnTo>
                <a:lnTo>
                  <a:pt x="442649" y="412425"/>
                </a:lnTo>
                <a:lnTo>
                  <a:pt x="467393" y="377417"/>
                </a:lnTo>
                <a:lnTo>
                  <a:pt x="485945" y="338342"/>
                </a:lnTo>
                <a:lnTo>
                  <a:pt x="497596" y="295909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A9656A9-D801-A06F-2D55-59F2D0EEA3E8}"/>
              </a:ext>
            </a:extLst>
          </p:cNvPr>
          <p:cNvSpPr>
            <a:spLocks/>
          </p:cNvSpPr>
          <p:nvPr/>
        </p:nvSpPr>
        <p:spPr bwMode="auto">
          <a:xfrm>
            <a:off x="2472982" y="37751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40 h 501650"/>
              <a:gd name="T58" fmla="*/ 485945 w 501650"/>
              <a:gd name="T59" fmla="*/ 163307 h 501650"/>
              <a:gd name="T60" fmla="*/ 467393 w 501650"/>
              <a:gd name="T61" fmla="*/ 124232 h 501650"/>
              <a:gd name="T62" fmla="*/ 442649 w 501650"/>
              <a:gd name="T63" fmla="*/ 89224 h 501650"/>
              <a:gd name="T64" fmla="*/ 412419 w 501650"/>
              <a:gd name="T65" fmla="*/ 58993 h 501650"/>
              <a:gd name="T66" fmla="*/ 377414 w 501650"/>
              <a:gd name="T67" fmla="*/ 34246 h 501650"/>
              <a:gd name="T68" fmla="*/ 338341 w 501650"/>
              <a:gd name="T69" fmla="*/ 15693 h 501650"/>
              <a:gd name="T70" fmla="*/ 295908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40"/>
                </a:lnTo>
                <a:lnTo>
                  <a:pt x="485945" y="163307"/>
                </a:lnTo>
                <a:lnTo>
                  <a:pt x="467393" y="124232"/>
                </a:lnTo>
                <a:lnTo>
                  <a:pt x="442649" y="89224"/>
                </a:lnTo>
                <a:lnTo>
                  <a:pt x="412419" y="58993"/>
                </a:lnTo>
                <a:lnTo>
                  <a:pt x="377414" y="34246"/>
                </a:lnTo>
                <a:lnTo>
                  <a:pt x="338341" y="15693"/>
                </a:lnTo>
                <a:lnTo>
                  <a:pt x="295908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F6FFF092-5FF0-9748-5071-E4601059ECEF}"/>
              </a:ext>
            </a:extLst>
          </p:cNvPr>
          <p:cNvSpPr>
            <a:spLocks/>
          </p:cNvSpPr>
          <p:nvPr/>
        </p:nvSpPr>
        <p:spPr bwMode="auto">
          <a:xfrm>
            <a:off x="6013878" y="192167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29C7ACA9-E2FB-6287-5E86-5299BC814115}"/>
              </a:ext>
            </a:extLst>
          </p:cNvPr>
          <p:cNvSpPr>
            <a:spLocks/>
          </p:cNvSpPr>
          <p:nvPr/>
        </p:nvSpPr>
        <p:spPr bwMode="auto">
          <a:xfrm>
            <a:off x="6004520" y="240854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08 w 501650"/>
              <a:gd name="T39" fmla="*/ 497596 h 501650"/>
              <a:gd name="T40" fmla="*/ 338341 w 501650"/>
              <a:gd name="T41" fmla="*/ 485945 h 501650"/>
              <a:gd name="T42" fmla="*/ 377414 w 501650"/>
              <a:gd name="T43" fmla="*/ 467393 h 501650"/>
              <a:gd name="T44" fmla="*/ 412419 w 501650"/>
              <a:gd name="T45" fmla="*/ 442649 h 501650"/>
              <a:gd name="T46" fmla="*/ 442649 w 501650"/>
              <a:gd name="T47" fmla="*/ 412419 h 501650"/>
              <a:gd name="T48" fmla="*/ 467393 w 501650"/>
              <a:gd name="T49" fmla="*/ 377414 h 501650"/>
              <a:gd name="T50" fmla="*/ 485945 w 501650"/>
              <a:gd name="T51" fmla="*/ 338341 h 501650"/>
              <a:gd name="T52" fmla="*/ 497596 w 501650"/>
              <a:gd name="T53" fmla="*/ 295908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08" y="497596"/>
                </a:lnTo>
                <a:lnTo>
                  <a:pt x="338341" y="485945"/>
                </a:lnTo>
                <a:lnTo>
                  <a:pt x="377414" y="467393"/>
                </a:lnTo>
                <a:lnTo>
                  <a:pt x="412419" y="442649"/>
                </a:lnTo>
                <a:lnTo>
                  <a:pt x="442649" y="412419"/>
                </a:lnTo>
                <a:lnTo>
                  <a:pt x="467393" y="377414"/>
                </a:lnTo>
                <a:lnTo>
                  <a:pt x="485945" y="338341"/>
                </a:lnTo>
                <a:lnTo>
                  <a:pt x="497596" y="295908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9BFA1AE0-7148-ADC4-EE5C-E760B5701938}"/>
              </a:ext>
            </a:extLst>
          </p:cNvPr>
          <p:cNvSpPr>
            <a:spLocks/>
          </p:cNvSpPr>
          <p:nvPr/>
        </p:nvSpPr>
        <p:spPr bwMode="auto">
          <a:xfrm>
            <a:off x="2460334" y="4689367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4BE5E7A7-B887-41FA-3F36-E2CA2D54E318}"/>
              </a:ext>
            </a:extLst>
          </p:cNvPr>
          <p:cNvSpPr>
            <a:spLocks/>
          </p:cNvSpPr>
          <p:nvPr/>
        </p:nvSpPr>
        <p:spPr bwMode="auto">
          <a:xfrm>
            <a:off x="6013878" y="291354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2 h 501650"/>
              <a:gd name="T26" fmla="*/ 58989 w 501650"/>
              <a:gd name="T27" fmla="*/ 412429 h 501650"/>
              <a:gd name="T28" fmla="*/ 89219 w 501650"/>
              <a:gd name="T29" fmla="*/ 442659 h 501650"/>
              <a:gd name="T30" fmla="*/ 124226 w 501650"/>
              <a:gd name="T31" fmla="*/ 467404 h 501650"/>
              <a:gd name="T32" fmla="*/ 163302 w 501650"/>
              <a:gd name="T33" fmla="*/ 485956 h 501650"/>
              <a:gd name="T34" fmla="*/ 205737 w 501650"/>
              <a:gd name="T35" fmla="*/ 497606 h 501650"/>
              <a:gd name="T36" fmla="*/ 250825 w 501650"/>
              <a:gd name="T37" fmla="*/ 501647 h 501650"/>
              <a:gd name="T38" fmla="*/ 295908 w 501650"/>
              <a:gd name="T39" fmla="*/ 497606 h 501650"/>
              <a:gd name="T40" fmla="*/ 338341 w 501650"/>
              <a:gd name="T41" fmla="*/ 485956 h 501650"/>
              <a:gd name="T42" fmla="*/ 377414 w 501650"/>
              <a:gd name="T43" fmla="*/ 467404 h 501650"/>
              <a:gd name="T44" fmla="*/ 412419 w 501650"/>
              <a:gd name="T45" fmla="*/ 442659 h 501650"/>
              <a:gd name="T46" fmla="*/ 442649 w 501650"/>
              <a:gd name="T47" fmla="*/ 412429 h 501650"/>
              <a:gd name="T48" fmla="*/ 467393 w 501650"/>
              <a:gd name="T49" fmla="*/ 377422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2"/>
                </a:lnTo>
                <a:lnTo>
                  <a:pt x="58989" y="412429"/>
                </a:lnTo>
                <a:lnTo>
                  <a:pt x="89219" y="442659"/>
                </a:lnTo>
                <a:lnTo>
                  <a:pt x="124226" y="467404"/>
                </a:lnTo>
                <a:lnTo>
                  <a:pt x="163302" y="485956"/>
                </a:lnTo>
                <a:lnTo>
                  <a:pt x="205737" y="497606"/>
                </a:lnTo>
                <a:lnTo>
                  <a:pt x="250825" y="501647"/>
                </a:lnTo>
                <a:lnTo>
                  <a:pt x="295908" y="497606"/>
                </a:lnTo>
                <a:lnTo>
                  <a:pt x="338341" y="485956"/>
                </a:lnTo>
                <a:lnTo>
                  <a:pt x="377414" y="467404"/>
                </a:lnTo>
                <a:lnTo>
                  <a:pt x="412419" y="442659"/>
                </a:lnTo>
                <a:lnTo>
                  <a:pt x="442649" y="412429"/>
                </a:lnTo>
                <a:lnTo>
                  <a:pt x="467393" y="377422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36118469-498C-3304-B24F-A06A899E4BB4}"/>
              </a:ext>
            </a:extLst>
          </p:cNvPr>
          <p:cNvSpPr>
            <a:spLocks/>
          </p:cNvSpPr>
          <p:nvPr/>
        </p:nvSpPr>
        <p:spPr bwMode="auto">
          <a:xfrm>
            <a:off x="129856" y="3392715"/>
            <a:ext cx="529828" cy="531019"/>
          </a:xfrm>
          <a:custGeom>
            <a:avLst/>
            <a:gdLst>
              <a:gd name="T0" fmla="*/ 330007 w 707390"/>
              <a:gd name="T1" fmla="*/ 0 h 707389"/>
              <a:gd name="T2" fmla="*/ 285226 w 707390"/>
              <a:gd name="T3" fmla="*/ 3380 h 707389"/>
              <a:gd name="T4" fmla="*/ 242277 w 707390"/>
              <a:gd name="T5" fmla="*/ 13224 h 707389"/>
              <a:gd name="T6" fmla="*/ 201552 w 707390"/>
              <a:gd name="T7" fmla="*/ 29081 h 707389"/>
              <a:gd name="T8" fmla="*/ 163444 w 707390"/>
              <a:gd name="T9" fmla="*/ 50526 h 707389"/>
              <a:gd name="T10" fmla="*/ 128349 w 707390"/>
              <a:gd name="T11" fmla="*/ 77110 h 707389"/>
              <a:gd name="T12" fmla="*/ 96656 w 707390"/>
              <a:gd name="T13" fmla="*/ 108393 h 707389"/>
              <a:gd name="T14" fmla="*/ 68759 w 707390"/>
              <a:gd name="T15" fmla="*/ 143936 h 707389"/>
              <a:gd name="T16" fmla="*/ 45054 w 707390"/>
              <a:gd name="T17" fmla="*/ 183295 h 707389"/>
              <a:gd name="T18" fmla="*/ 25934 w 707390"/>
              <a:gd name="T19" fmla="*/ 226028 h 707389"/>
              <a:gd name="T20" fmla="*/ 11787 w 707390"/>
              <a:gd name="T21" fmla="*/ 271700 h 707389"/>
              <a:gd name="T22" fmla="*/ 3022 w 707390"/>
              <a:gd name="T23" fmla="*/ 319862 h 707389"/>
              <a:gd name="T24" fmla="*/ 0 w 707390"/>
              <a:gd name="T25" fmla="*/ 370083 h 707389"/>
              <a:gd name="T26" fmla="*/ 3022 w 707390"/>
              <a:gd name="T27" fmla="*/ 420300 h 707389"/>
              <a:gd name="T28" fmla="*/ 11787 w 707390"/>
              <a:gd name="T29" fmla="*/ 468461 h 707389"/>
              <a:gd name="T30" fmla="*/ 25934 w 707390"/>
              <a:gd name="T31" fmla="*/ 514131 h 707389"/>
              <a:gd name="T32" fmla="*/ 45054 w 707390"/>
              <a:gd name="T33" fmla="*/ 556863 h 707389"/>
              <a:gd name="T34" fmla="*/ 68759 w 707390"/>
              <a:gd name="T35" fmla="*/ 596220 h 707389"/>
              <a:gd name="T36" fmla="*/ 96656 w 707390"/>
              <a:gd name="T37" fmla="*/ 631753 h 707389"/>
              <a:gd name="T38" fmla="*/ 128349 w 707390"/>
              <a:gd name="T39" fmla="*/ 663043 h 707389"/>
              <a:gd name="T40" fmla="*/ 163444 w 707390"/>
              <a:gd name="T41" fmla="*/ 689624 h 707389"/>
              <a:gd name="T42" fmla="*/ 201552 w 707390"/>
              <a:gd name="T43" fmla="*/ 711069 h 707389"/>
              <a:gd name="T44" fmla="*/ 242277 w 707390"/>
              <a:gd name="T45" fmla="*/ 726930 h 707389"/>
              <a:gd name="T46" fmla="*/ 285226 w 707390"/>
              <a:gd name="T47" fmla="*/ 736771 h 707389"/>
              <a:gd name="T48" fmla="*/ 330007 w 707390"/>
              <a:gd name="T49" fmla="*/ 740152 h 707389"/>
              <a:gd name="T50" fmla="*/ 374787 w 707390"/>
              <a:gd name="T51" fmla="*/ 736771 h 707389"/>
              <a:gd name="T52" fmla="*/ 417736 w 707390"/>
              <a:gd name="T53" fmla="*/ 726930 h 707389"/>
              <a:gd name="T54" fmla="*/ 458461 w 707390"/>
              <a:gd name="T55" fmla="*/ 711069 h 707389"/>
              <a:gd name="T56" fmla="*/ 496566 w 707390"/>
              <a:gd name="T57" fmla="*/ 689624 h 707389"/>
              <a:gd name="T58" fmla="*/ 531663 w 707390"/>
              <a:gd name="T59" fmla="*/ 663043 h 707389"/>
              <a:gd name="T60" fmla="*/ 563358 w 707390"/>
              <a:gd name="T61" fmla="*/ 631753 h 707389"/>
              <a:gd name="T62" fmla="*/ 591252 w 707390"/>
              <a:gd name="T63" fmla="*/ 596220 h 707389"/>
              <a:gd name="T64" fmla="*/ 614957 w 707390"/>
              <a:gd name="T65" fmla="*/ 556863 h 707389"/>
              <a:gd name="T66" fmla="*/ 634079 w 707390"/>
              <a:gd name="T67" fmla="*/ 514131 h 707389"/>
              <a:gd name="T68" fmla="*/ 648226 w 707390"/>
              <a:gd name="T69" fmla="*/ 468461 h 707389"/>
              <a:gd name="T70" fmla="*/ 657000 w 707390"/>
              <a:gd name="T71" fmla="*/ 420300 h 707389"/>
              <a:gd name="T72" fmla="*/ 660014 w 707390"/>
              <a:gd name="T73" fmla="*/ 370083 h 707389"/>
              <a:gd name="T74" fmla="*/ 657000 w 707390"/>
              <a:gd name="T75" fmla="*/ 319862 h 707389"/>
              <a:gd name="T76" fmla="*/ 648226 w 707390"/>
              <a:gd name="T77" fmla="*/ 271700 h 707389"/>
              <a:gd name="T78" fmla="*/ 634079 w 707390"/>
              <a:gd name="T79" fmla="*/ 226028 h 707389"/>
              <a:gd name="T80" fmla="*/ 614957 w 707390"/>
              <a:gd name="T81" fmla="*/ 183295 h 707389"/>
              <a:gd name="T82" fmla="*/ 591252 w 707390"/>
              <a:gd name="T83" fmla="*/ 143936 h 707389"/>
              <a:gd name="T84" fmla="*/ 563358 w 707390"/>
              <a:gd name="T85" fmla="*/ 108393 h 707389"/>
              <a:gd name="T86" fmla="*/ 531663 w 707390"/>
              <a:gd name="T87" fmla="*/ 77110 h 707389"/>
              <a:gd name="T88" fmla="*/ 496566 w 707390"/>
              <a:gd name="T89" fmla="*/ 50526 h 707389"/>
              <a:gd name="T90" fmla="*/ 458461 w 707390"/>
              <a:gd name="T91" fmla="*/ 29081 h 707389"/>
              <a:gd name="T92" fmla="*/ 417736 w 707390"/>
              <a:gd name="T93" fmla="*/ 13224 h 707389"/>
              <a:gd name="T94" fmla="*/ 374787 w 707390"/>
              <a:gd name="T95" fmla="*/ 3380 h 707389"/>
              <a:gd name="T96" fmla="*/ 330007 w 707390"/>
              <a:gd name="T97" fmla="*/ 0 h 7073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07390" h="707389">
                <a:moveTo>
                  <a:pt x="353494" y="0"/>
                </a:moveTo>
                <a:lnTo>
                  <a:pt x="305526" y="3227"/>
                </a:lnTo>
                <a:lnTo>
                  <a:pt x="259520" y="12627"/>
                </a:lnTo>
                <a:lnTo>
                  <a:pt x="215897" y="27779"/>
                </a:lnTo>
                <a:lnTo>
                  <a:pt x="175077" y="48263"/>
                </a:lnTo>
                <a:lnTo>
                  <a:pt x="137483" y="73656"/>
                </a:lnTo>
                <a:lnTo>
                  <a:pt x="103535" y="103538"/>
                </a:lnTo>
                <a:lnTo>
                  <a:pt x="73654" y="137487"/>
                </a:lnTo>
                <a:lnTo>
                  <a:pt x="48261" y="175083"/>
                </a:lnTo>
                <a:lnTo>
                  <a:pt x="27778" y="215903"/>
                </a:lnTo>
                <a:lnTo>
                  <a:pt x="12626" y="259528"/>
                </a:lnTo>
                <a:lnTo>
                  <a:pt x="3226" y="305535"/>
                </a:lnTo>
                <a:lnTo>
                  <a:pt x="0" y="353504"/>
                </a:lnTo>
                <a:lnTo>
                  <a:pt x="3226" y="401470"/>
                </a:lnTo>
                <a:lnTo>
                  <a:pt x="12626" y="447475"/>
                </a:lnTo>
                <a:lnTo>
                  <a:pt x="27778" y="491097"/>
                </a:lnTo>
                <a:lnTo>
                  <a:pt x="48261" y="531916"/>
                </a:lnTo>
                <a:lnTo>
                  <a:pt x="73654" y="569510"/>
                </a:lnTo>
                <a:lnTo>
                  <a:pt x="103535" y="603458"/>
                </a:lnTo>
                <a:lnTo>
                  <a:pt x="137483" y="633339"/>
                </a:lnTo>
                <a:lnTo>
                  <a:pt x="175077" y="658731"/>
                </a:lnTo>
                <a:lnTo>
                  <a:pt x="215897" y="679214"/>
                </a:lnTo>
                <a:lnTo>
                  <a:pt x="259520" y="694366"/>
                </a:lnTo>
                <a:lnTo>
                  <a:pt x="305526" y="703766"/>
                </a:lnTo>
                <a:lnTo>
                  <a:pt x="353494" y="706993"/>
                </a:lnTo>
                <a:lnTo>
                  <a:pt x="401461" y="703766"/>
                </a:lnTo>
                <a:lnTo>
                  <a:pt x="447468" y="694366"/>
                </a:lnTo>
                <a:lnTo>
                  <a:pt x="491091" y="679214"/>
                </a:lnTo>
                <a:lnTo>
                  <a:pt x="531910" y="658731"/>
                </a:lnTo>
                <a:lnTo>
                  <a:pt x="569505" y="633339"/>
                </a:lnTo>
                <a:lnTo>
                  <a:pt x="603453" y="603458"/>
                </a:lnTo>
                <a:lnTo>
                  <a:pt x="633334" y="569510"/>
                </a:lnTo>
                <a:lnTo>
                  <a:pt x="658726" y="531916"/>
                </a:lnTo>
                <a:lnTo>
                  <a:pt x="679209" y="491097"/>
                </a:lnTo>
                <a:lnTo>
                  <a:pt x="694361" y="447475"/>
                </a:lnTo>
                <a:lnTo>
                  <a:pt x="703761" y="401470"/>
                </a:lnTo>
                <a:lnTo>
                  <a:pt x="706988" y="353504"/>
                </a:lnTo>
                <a:lnTo>
                  <a:pt x="703761" y="305535"/>
                </a:lnTo>
                <a:lnTo>
                  <a:pt x="694361" y="259528"/>
                </a:lnTo>
                <a:lnTo>
                  <a:pt x="679209" y="215903"/>
                </a:lnTo>
                <a:lnTo>
                  <a:pt x="658726" y="175083"/>
                </a:lnTo>
                <a:lnTo>
                  <a:pt x="633334" y="137487"/>
                </a:lnTo>
                <a:lnTo>
                  <a:pt x="603453" y="103538"/>
                </a:lnTo>
                <a:lnTo>
                  <a:pt x="569505" y="73656"/>
                </a:lnTo>
                <a:lnTo>
                  <a:pt x="531910" y="48263"/>
                </a:lnTo>
                <a:lnTo>
                  <a:pt x="491091" y="27779"/>
                </a:lnTo>
                <a:lnTo>
                  <a:pt x="447468" y="12627"/>
                </a:lnTo>
                <a:lnTo>
                  <a:pt x="401461" y="3227"/>
                </a:lnTo>
                <a:lnTo>
                  <a:pt x="353494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82ADDE9F-B786-6E41-A744-78141EDA5599}"/>
              </a:ext>
            </a:extLst>
          </p:cNvPr>
          <p:cNvSpPr>
            <a:spLocks/>
          </p:cNvSpPr>
          <p:nvPr/>
        </p:nvSpPr>
        <p:spPr bwMode="auto">
          <a:xfrm>
            <a:off x="404399" y="3914262"/>
            <a:ext cx="101203" cy="539441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42">
            <a:extLst>
              <a:ext uri="{FF2B5EF4-FFF2-40B4-BE49-F238E27FC236}">
                <a16:creationId xmlns:a16="http://schemas.microsoft.com/office/drawing/2014/main" id="{2E8E3A59-935D-9F17-62B3-7899E26E59A2}"/>
              </a:ext>
            </a:extLst>
          </p:cNvPr>
          <p:cNvSpPr txBox="1"/>
          <p:nvPr/>
        </p:nvSpPr>
        <p:spPr>
          <a:xfrm>
            <a:off x="139381" y="3526065"/>
            <a:ext cx="466725" cy="178895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1994.</a:t>
            </a:r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78EDA9A7-48DF-98B8-CCE3-DB9F466EB3A6}"/>
              </a:ext>
            </a:extLst>
          </p:cNvPr>
          <p:cNvSpPr txBox="1"/>
          <p:nvPr/>
        </p:nvSpPr>
        <p:spPr>
          <a:xfrm>
            <a:off x="2521433" y="2371487"/>
            <a:ext cx="319088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2003.</a:t>
            </a:r>
          </a:p>
        </p:txBody>
      </p:sp>
      <p:sp>
        <p:nvSpPr>
          <p:cNvPr id="39" name="object 44">
            <a:extLst>
              <a:ext uri="{FF2B5EF4-FFF2-40B4-BE49-F238E27FC236}">
                <a16:creationId xmlns:a16="http://schemas.microsoft.com/office/drawing/2014/main" id="{48613ACF-BE8F-E6CA-A96A-40C1B26A8EE8}"/>
              </a:ext>
            </a:extLst>
          </p:cNvPr>
          <p:cNvSpPr txBox="1"/>
          <p:nvPr/>
        </p:nvSpPr>
        <p:spPr>
          <a:xfrm>
            <a:off x="2501333" y="3400341"/>
            <a:ext cx="326231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2000.</a:t>
            </a:r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E79C69AD-0573-8B45-5CCD-127972A916F0}"/>
              </a:ext>
            </a:extLst>
          </p:cNvPr>
          <p:cNvSpPr txBox="1"/>
          <p:nvPr/>
        </p:nvSpPr>
        <p:spPr>
          <a:xfrm>
            <a:off x="2468553" y="1405165"/>
            <a:ext cx="398859" cy="163506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2008.</a:t>
            </a:r>
          </a:p>
        </p:txBody>
      </p:sp>
      <p:sp>
        <p:nvSpPr>
          <p:cNvPr id="42" name="object 48">
            <a:extLst>
              <a:ext uri="{FF2B5EF4-FFF2-40B4-BE49-F238E27FC236}">
                <a16:creationId xmlns:a16="http://schemas.microsoft.com/office/drawing/2014/main" id="{BB2F5280-5934-7182-E477-29D2DBF3301A}"/>
              </a:ext>
            </a:extLst>
          </p:cNvPr>
          <p:cNvSpPr txBox="1"/>
          <p:nvPr/>
        </p:nvSpPr>
        <p:spPr>
          <a:xfrm>
            <a:off x="6020790" y="2511060"/>
            <a:ext cx="328613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</a:p>
        </p:txBody>
      </p:sp>
      <p:sp>
        <p:nvSpPr>
          <p:cNvPr id="43" name="object 50">
            <a:extLst>
              <a:ext uri="{FF2B5EF4-FFF2-40B4-BE49-F238E27FC236}">
                <a16:creationId xmlns:a16="http://schemas.microsoft.com/office/drawing/2014/main" id="{663F1E2B-A7F7-72BC-C8D3-F0742EC330D8}"/>
              </a:ext>
            </a:extLst>
          </p:cNvPr>
          <p:cNvSpPr txBox="1"/>
          <p:nvPr/>
        </p:nvSpPr>
        <p:spPr>
          <a:xfrm>
            <a:off x="2470122" y="4789733"/>
            <a:ext cx="317897" cy="1481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1997.</a:t>
            </a:r>
          </a:p>
        </p:txBody>
      </p:sp>
      <p:sp>
        <p:nvSpPr>
          <p:cNvPr id="44" name="object 51">
            <a:extLst>
              <a:ext uri="{FF2B5EF4-FFF2-40B4-BE49-F238E27FC236}">
                <a16:creationId xmlns:a16="http://schemas.microsoft.com/office/drawing/2014/main" id="{70B784E6-2D59-77F0-A51A-014ECD1FDB06}"/>
              </a:ext>
            </a:extLst>
          </p:cNvPr>
          <p:cNvSpPr txBox="1"/>
          <p:nvPr/>
        </p:nvSpPr>
        <p:spPr>
          <a:xfrm>
            <a:off x="6063840" y="2024191"/>
            <a:ext cx="327422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6AD56089-A525-0006-8BDE-2E5E84C471E7}"/>
              </a:ext>
            </a:extLst>
          </p:cNvPr>
          <p:cNvSpPr txBox="1"/>
          <p:nvPr/>
        </p:nvSpPr>
        <p:spPr>
          <a:xfrm>
            <a:off x="6033623" y="1064761"/>
            <a:ext cx="322660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2012.</a:t>
            </a:r>
          </a:p>
        </p:txBody>
      </p:sp>
      <p:sp>
        <p:nvSpPr>
          <p:cNvPr id="46" name="object 54">
            <a:extLst>
              <a:ext uri="{FF2B5EF4-FFF2-40B4-BE49-F238E27FC236}">
                <a16:creationId xmlns:a16="http://schemas.microsoft.com/office/drawing/2014/main" id="{B60EF0FB-2157-3369-D793-5B8005B0B894}"/>
              </a:ext>
            </a:extLst>
          </p:cNvPr>
          <p:cNvSpPr txBox="1"/>
          <p:nvPr/>
        </p:nvSpPr>
        <p:spPr>
          <a:xfrm>
            <a:off x="2493516" y="912410"/>
            <a:ext cx="317897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2009.</a:t>
            </a:r>
          </a:p>
        </p:txBody>
      </p:sp>
      <p:sp>
        <p:nvSpPr>
          <p:cNvPr id="48" name="object 56">
            <a:extLst>
              <a:ext uri="{FF2B5EF4-FFF2-40B4-BE49-F238E27FC236}">
                <a16:creationId xmlns:a16="http://schemas.microsoft.com/office/drawing/2014/main" id="{1D2E877E-D9A0-D87D-9986-FB958582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95" y="3561959"/>
            <a:ext cx="1642826" cy="4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50"/>
              </a:spcBef>
            </a:pPr>
            <a:r>
              <a:rPr lang="hr-HR" sz="700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Osnovana Glavna riznica</a:t>
            </a:r>
          </a:p>
          <a:p>
            <a:pPr algn="just">
              <a:spcBef>
                <a:spcPts val="150"/>
              </a:spcBef>
            </a:pPr>
            <a:r>
              <a:rPr lang="hr-HR" sz="7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Regionalni uredi riznice uspostavljeni su u središtima za obradu plaćanja Narodne banke</a:t>
            </a:r>
          </a:p>
        </p:txBody>
      </p:sp>
      <p:sp>
        <p:nvSpPr>
          <p:cNvPr id="49" name="object 58">
            <a:extLst>
              <a:ext uri="{FF2B5EF4-FFF2-40B4-BE49-F238E27FC236}">
                <a16:creationId xmlns:a16="http://schemas.microsoft.com/office/drawing/2014/main" id="{9B44AA65-D9A4-2419-5A4C-E9939A281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05" y="4240040"/>
            <a:ext cx="1652037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/>
            <a:r>
              <a:rPr lang="hr-HR" sz="700" b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Reorganizacija u Odjel riznice pri MF-u</a:t>
            </a:r>
          </a:p>
        </p:txBody>
      </p:sp>
      <p:sp>
        <p:nvSpPr>
          <p:cNvPr id="50" name="object 59">
            <a:extLst>
              <a:ext uri="{FF2B5EF4-FFF2-40B4-BE49-F238E27FC236}">
                <a16:creationId xmlns:a16="http://schemas.microsoft.com/office/drawing/2014/main" id="{56534E59-81CC-AA0F-41DF-3E9DD53E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257" y="4266392"/>
            <a:ext cx="2494514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Implementiran jedinstveni proračunski kategorizator</a:t>
            </a:r>
          </a:p>
        </p:txBody>
      </p:sp>
      <p:sp>
        <p:nvSpPr>
          <p:cNvPr id="51" name="object 60">
            <a:extLst>
              <a:ext uri="{FF2B5EF4-FFF2-40B4-BE49-F238E27FC236}">
                <a16:creationId xmlns:a16="http://schemas.microsoft.com/office/drawing/2014/main" id="{9006238E-EDAF-2947-C3AE-63A73F34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015" y="4407781"/>
            <a:ext cx="2499276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hr-HR" sz="700" b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Jedinstveni račun riznice pri Narodnoj banci</a:t>
            </a:r>
          </a:p>
        </p:txBody>
      </p:sp>
      <p:sp>
        <p:nvSpPr>
          <p:cNvPr id="52" name="object 62">
            <a:extLst>
              <a:ext uri="{FF2B5EF4-FFF2-40B4-BE49-F238E27FC236}">
                <a16:creationId xmlns:a16="http://schemas.microsoft.com/office/drawing/2014/main" id="{4F7D863F-8774-B9D8-4BF0-118FDA69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006" y="3282738"/>
            <a:ext cx="2486315" cy="2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Izrađeno zakonodavstvo o javnoj nabavi</a:t>
            </a:r>
          </a:p>
          <a:p>
            <a:pPr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Započelo je evidentiranje transakcija građana u riznici</a:t>
            </a:r>
          </a:p>
        </p:txBody>
      </p:sp>
      <p:sp>
        <p:nvSpPr>
          <p:cNvPr id="53" name="object 64">
            <a:extLst>
              <a:ext uri="{FF2B5EF4-FFF2-40B4-BE49-F238E27FC236}">
                <a16:creationId xmlns:a16="http://schemas.microsoft.com/office/drawing/2014/main" id="{DCAF7DC3-9DBC-481E-BB32-B69EBCED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701" y="907128"/>
            <a:ext cx="2492183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hr-HR" sz="700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Integracija s Nacionalnim certifikacijskim centrom</a:t>
            </a:r>
          </a:p>
        </p:txBody>
      </p:sp>
      <p:sp>
        <p:nvSpPr>
          <p:cNvPr id="54" name="object 65">
            <a:extLst>
              <a:ext uri="{FF2B5EF4-FFF2-40B4-BE49-F238E27FC236}">
                <a16:creationId xmlns:a16="http://schemas.microsoft.com/office/drawing/2014/main" id="{0F1D7CF9-6CDF-AC66-53F9-AB0B5D44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382" y="3836966"/>
            <a:ext cx="2253763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hr-HR" sz="700" b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Odbor za riznicu u okviru Ministarstva financija</a:t>
            </a:r>
          </a:p>
        </p:txBody>
      </p:sp>
      <p:sp>
        <p:nvSpPr>
          <p:cNvPr id="55" name="object 66">
            <a:extLst>
              <a:ext uri="{FF2B5EF4-FFF2-40B4-BE49-F238E27FC236}">
                <a16:creationId xmlns:a16="http://schemas.microsoft.com/office/drawing/2014/main" id="{CA21E9CE-E4D9-23C9-7920-3E7EC6D4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836" y="2344610"/>
            <a:ext cx="2463485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Prelazak na novi softver ORACLE</a:t>
            </a:r>
          </a:p>
        </p:txBody>
      </p:sp>
      <p:sp>
        <p:nvSpPr>
          <p:cNvPr id="57" name="object 68">
            <a:extLst>
              <a:ext uri="{FF2B5EF4-FFF2-40B4-BE49-F238E27FC236}">
                <a16:creationId xmlns:a16="http://schemas.microsoft.com/office/drawing/2014/main" id="{004BB454-6895-0A14-B688-8EDEDD5A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55" y="1377855"/>
            <a:ext cx="2354244" cy="22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Izrada i implementacija Informacijskog sustava Riznica-Klijent</a:t>
            </a:r>
          </a:p>
        </p:txBody>
      </p:sp>
      <p:sp>
        <p:nvSpPr>
          <p:cNvPr id="59" name="object 70">
            <a:extLst>
              <a:ext uri="{FF2B5EF4-FFF2-40B4-BE49-F238E27FC236}">
                <a16:creationId xmlns:a16="http://schemas.microsoft.com/office/drawing/2014/main" id="{4F010E8B-2297-C7BF-8BF3-D0236087E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568" y="420522"/>
            <a:ext cx="2813560" cy="2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Mehanizam raspodjele uvoznih naknada među proračunima država članica Euroazijske ekonomske unije</a:t>
            </a:r>
          </a:p>
        </p:txBody>
      </p:sp>
      <p:sp>
        <p:nvSpPr>
          <p:cNvPr id="61" name="object 76">
            <a:extLst>
              <a:ext uri="{FF2B5EF4-FFF2-40B4-BE49-F238E27FC236}">
                <a16:creationId xmlns:a16="http://schemas.microsoft.com/office/drawing/2014/main" id="{8A19C037-BCCB-014F-D7C9-2D6C1B355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860" y="2383541"/>
            <a:ext cx="2492183" cy="3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Potpora Riznice u okviru javne nabave za građevinske radove</a:t>
            </a:r>
          </a:p>
          <a:p>
            <a:pPr marL="0" algn="just">
              <a:spcBef>
                <a:spcPts val="150"/>
              </a:spcBef>
            </a:pPr>
            <a:r>
              <a:rPr lang="hr-HR" sz="700" b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Registracija ugovora o JPP-u</a:t>
            </a:r>
          </a:p>
        </p:txBody>
      </p:sp>
      <p:sp>
        <p:nvSpPr>
          <p:cNvPr id="63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154" y="3377747"/>
            <a:ext cx="2203181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Centralizacija javne nabave</a:t>
            </a:r>
          </a:p>
        </p:txBody>
      </p:sp>
      <p:sp>
        <p:nvSpPr>
          <p:cNvPr id="7168" name="object 80">
            <a:extLst>
              <a:ext uri="{FF2B5EF4-FFF2-40B4-BE49-F238E27FC236}">
                <a16:creationId xmlns:a16="http://schemas.microsoft.com/office/drawing/2014/main" id="{8B9C6972-31AB-CC9F-4B31-5E1BAD49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2907"/>
            <a:ext cx="2028670" cy="279898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" name="object 23">
            <a:extLst>
              <a:ext uri="{FF2B5EF4-FFF2-40B4-BE49-F238E27FC236}">
                <a16:creationId xmlns:a16="http://schemas.microsoft.com/office/drawing/2014/main" id="{E360C51E-8B19-22C5-90BD-B993F8CEB9DE}"/>
              </a:ext>
            </a:extLst>
          </p:cNvPr>
          <p:cNvSpPr>
            <a:spLocks/>
          </p:cNvSpPr>
          <p:nvPr/>
        </p:nvSpPr>
        <p:spPr bwMode="auto">
          <a:xfrm>
            <a:off x="205744" y="469444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08 w 501650"/>
              <a:gd name="T39" fmla="*/ 497596 h 501650"/>
              <a:gd name="T40" fmla="*/ 338341 w 501650"/>
              <a:gd name="T41" fmla="*/ 485945 h 501650"/>
              <a:gd name="T42" fmla="*/ 377414 w 501650"/>
              <a:gd name="T43" fmla="*/ 467393 h 501650"/>
              <a:gd name="T44" fmla="*/ 412419 w 501650"/>
              <a:gd name="T45" fmla="*/ 442649 h 501650"/>
              <a:gd name="T46" fmla="*/ 442649 w 501650"/>
              <a:gd name="T47" fmla="*/ 412419 h 501650"/>
              <a:gd name="T48" fmla="*/ 467393 w 501650"/>
              <a:gd name="T49" fmla="*/ 377414 h 501650"/>
              <a:gd name="T50" fmla="*/ 485945 w 501650"/>
              <a:gd name="T51" fmla="*/ 338341 h 501650"/>
              <a:gd name="T52" fmla="*/ 497596 w 501650"/>
              <a:gd name="T53" fmla="*/ 295908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08" y="497596"/>
                </a:lnTo>
                <a:lnTo>
                  <a:pt x="338341" y="485945"/>
                </a:lnTo>
                <a:lnTo>
                  <a:pt x="377414" y="467393"/>
                </a:lnTo>
                <a:lnTo>
                  <a:pt x="412419" y="442649"/>
                </a:lnTo>
                <a:lnTo>
                  <a:pt x="442649" y="412419"/>
                </a:lnTo>
                <a:lnTo>
                  <a:pt x="467393" y="377414"/>
                </a:lnTo>
                <a:lnTo>
                  <a:pt x="485945" y="338341"/>
                </a:lnTo>
                <a:lnTo>
                  <a:pt x="497596" y="295908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32043" y="335981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object 48">
            <a:extLst>
              <a:ext uri="{FF2B5EF4-FFF2-40B4-BE49-F238E27FC236}">
                <a16:creationId xmlns:a16="http://schemas.microsoft.com/office/drawing/2014/main" id="{C4DFF16D-ACCD-F75D-F6C8-47A09AE624AB}"/>
              </a:ext>
            </a:extLst>
          </p:cNvPr>
          <p:cNvSpPr txBox="1"/>
          <p:nvPr/>
        </p:nvSpPr>
        <p:spPr>
          <a:xfrm>
            <a:off x="2488777" y="4758044"/>
            <a:ext cx="328613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72219" y="3454469"/>
            <a:ext cx="317897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</a:p>
        </p:txBody>
      </p:sp>
      <p:sp>
        <p:nvSpPr>
          <p:cNvPr id="7174" name="object 62">
            <a:extLst>
              <a:ext uri="{FF2B5EF4-FFF2-40B4-BE49-F238E27FC236}">
                <a16:creationId xmlns:a16="http://schemas.microsoft.com/office/drawing/2014/main" id="{1B122AB4-85D3-C124-39B4-8CDE9D337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050" y="4747972"/>
            <a:ext cx="2576705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r-HR" sz="700" b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Prijenos funkcija s proračunske banke na riznicu</a:t>
            </a:r>
          </a:p>
        </p:txBody>
      </p:sp>
      <p:sp>
        <p:nvSpPr>
          <p:cNvPr id="7175" name="object 65">
            <a:extLst>
              <a:ext uri="{FF2B5EF4-FFF2-40B4-BE49-F238E27FC236}">
                <a16:creationId xmlns:a16="http://schemas.microsoft.com/office/drawing/2014/main" id="{1C59DA3B-03DF-E0F8-2AB8-E52C0CE1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48" y="4792817"/>
            <a:ext cx="2548737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indent="127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Jedinstveni račun riznice</a:t>
            </a:r>
          </a:p>
        </p:txBody>
      </p:sp>
      <p:sp>
        <p:nvSpPr>
          <p:cNvPr id="7177" name="object 51">
            <a:extLst>
              <a:ext uri="{FF2B5EF4-FFF2-40B4-BE49-F238E27FC236}">
                <a16:creationId xmlns:a16="http://schemas.microsoft.com/office/drawing/2014/main" id="{ED224CD6-E516-6923-921B-942F25D5005D}"/>
              </a:ext>
            </a:extLst>
          </p:cNvPr>
          <p:cNvSpPr txBox="1"/>
          <p:nvPr/>
        </p:nvSpPr>
        <p:spPr>
          <a:xfrm>
            <a:off x="2472982" y="3855517"/>
            <a:ext cx="327422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1999.</a:t>
            </a:r>
          </a:p>
        </p:txBody>
      </p:sp>
      <p:sp>
        <p:nvSpPr>
          <p:cNvPr id="7178" name="Прямоугольник 1">
            <a:extLst>
              <a:ext uri="{FF2B5EF4-FFF2-40B4-BE49-F238E27FC236}">
                <a16:creationId xmlns:a16="http://schemas.microsoft.com/office/drawing/2014/main" id="{3E9A1A4A-E32D-237F-D415-692D2D4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13" y="1791729"/>
            <a:ext cx="291271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hr-HR" sz="700" b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Preustroj RU-a u Odjele riznice pri Odboru za riznicu u Ministarstvu financija</a:t>
            </a:r>
          </a:p>
          <a:p>
            <a:pPr algn="just"/>
            <a:r>
              <a:rPr lang="hr-HR" sz="700" b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Medalja i certifikat </a:t>
            </a:r>
            <a:r>
              <a:rPr lang="hr-HR" sz="700" b="1" i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The Computer World Honor</a:t>
            </a:r>
          </a:p>
        </p:txBody>
      </p:sp>
      <p:sp>
        <p:nvSpPr>
          <p:cNvPr id="7179" name="object 26">
            <a:extLst>
              <a:ext uri="{FF2B5EF4-FFF2-40B4-BE49-F238E27FC236}">
                <a16:creationId xmlns:a16="http://schemas.microsoft.com/office/drawing/2014/main" id="{1D3978AC-7B4B-D850-1A00-19041731E6E7}"/>
              </a:ext>
            </a:extLst>
          </p:cNvPr>
          <p:cNvSpPr>
            <a:spLocks/>
          </p:cNvSpPr>
          <p:nvPr/>
        </p:nvSpPr>
        <p:spPr bwMode="auto">
          <a:xfrm>
            <a:off x="180631" y="418095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2 h 501650"/>
              <a:gd name="T26" fmla="*/ 58989 w 501650"/>
              <a:gd name="T27" fmla="*/ 412429 h 501650"/>
              <a:gd name="T28" fmla="*/ 89219 w 501650"/>
              <a:gd name="T29" fmla="*/ 442659 h 501650"/>
              <a:gd name="T30" fmla="*/ 124226 w 501650"/>
              <a:gd name="T31" fmla="*/ 467404 h 501650"/>
              <a:gd name="T32" fmla="*/ 163302 w 501650"/>
              <a:gd name="T33" fmla="*/ 485956 h 501650"/>
              <a:gd name="T34" fmla="*/ 205737 w 501650"/>
              <a:gd name="T35" fmla="*/ 497606 h 501650"/>
              <a:gd name="T36" fmla="*/ 250825 w 501650"/>
              <a:gd name="T37" fmla="*/ 501647 h 501650"/>
              <a:gd name="T38" fmla="*/ 295912 w 501650"/>
              <a:gd name="T39" fmla="*/ 497606 h 501650"/>
              <a:gd name="T40" fmla="*/ 338347 w 501650"/>
              <a:gd name="T41" fmla="*/ 485956 h 501650"/>
              <a:gd name="T42" fmla="*/ 377423 w 501650"/>
              <a:gd name="T43" fmla="*/ 467404 h 501650"/>
              <a:gd name="T44" fmla="*/ 412430 w 501650"/>
              <a:gd name="T45" fmla="*/ 442659 h 501650"/>
              <a:gd name="T46" fmla="*/ 442660 w 501650"/>
              <a:gd name="T47" fmla="*/ 412429 h 501650"/>
              <a:gd name="T48" fmla="*/ 467406 w 501650"/>
              <a:gd name="T49" fmla="*/ 377422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2"/>
                </a:lnTo>
                <a:lnTo>
                  <a:pt x="58989" y="412429"/>
                </a:lnTo>
                <a:lnTo>
                  <a:pt x="89219" y="442659"/>
                </a:lnTo>
                <a:lnTo>
                  <a:pt x="124226" y="467404"/>
                </a:lnTo>
                <a:lnTo>
                  <a:pt x="163302" y="485956"/>
                </a:lnTo>
                <a:lnTo>
                  <a:pt x="205737" y="497606"/>
                </a:lnTo>
                <a:lnTo>
                  <a:pt x="250825" y="501647"/>
                </a:lnTo>
                <a:lnTo>
                  <a:pt x="295912" y="497606"/>
                </a:lnTo>
                <a:lnTo>
                  <a:pt x="338347" y="485956"/>
                </a:lnTo>
                <a:lnTo>
                  <a:pt x="377423" y="467404"/>
                </a:lnTo>
                <a:lnTo>
                  <a:pt x="412430" y="442659"/>
                </a:lnTo>
                <a:lnTo>
                  <a:pt x="442660" y="412429"/>
                </a:lnTo>
                <a:lnTo>
                  <a:pt x="467406" y="377422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0" name="object 50">
            <a:extLst>
              <a:ext uri="{FF2B5EF4-FFF2-40B4-BE49-F238E27FC236}">
                <a16:creationId xmlns:a16="http://schemas.microsoft.com/office/drawing/2014/main" id="{BCC2BCF7-0665-7D87-0C3C-A50640308BB5}"/>
              </a:ext>
            </a:extLst>
          </p:cNvPr>
          <p:cNvSpPr txBox="1"/>
          <p:nvPr/>
        </p:nvSpPr>
        <p:spPr>
          <a:xfrm>
            <a:off x="205744" y="4294169"/>
            <a:ext cx="316706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</p:txBody>
      </p:sp>
      <p:sp>
        <p:nvSpPr>
          <p:cNvPr id="7181" name="object 22">
            <a:extLst>
              <a:ext uri="{FF2B5EF4-FFF2-40B4-BE49-F238E27FC236}">
                <a16:creationId xmlns:a16="http://schemas.microsoft.com/office/drawing/2014/main" id="{B3BBA54F-31AD-DDD5-5AE9-0BF48421B55C}"/>
              </a:ext>
            </a:extLst>
          </p:cNvPr>
          <p:cNvSpPr>
            <a:spLocks/>
          </p:cNvSpPr>
          <p:nvPr/>
        </p:nvSpPr>
        <p:spPr bwMode="auto">
          <a:xfrm>
            <a:off x="2460506" y="422888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2" name="object 51">
            <a:extLst>
              <a:ext uri="{FF2B5EF4-FFF2-40B4-BE49-F238E27FC236}">
                <a16:creationId xmlns:a16="http://schemas.microsoft.com/office/drawing/2014/main" id="{3280BA45-03F6-6D82-39C9-0251BE631D07}"/>
              </a:ext>
            </a:extLst>
          </p:cNvPr>
          <p:cNvSpPr txBox="1"/>
          <p:nvPr/>
        </p:nvSpPr>
        <p:spPr>
          <a:xfrm>
            <a:off x="2495609" y="4317693"/>
            <a:ext cx="327422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</p:txBody>
      </p:sp>
      <p:sp>
        <p:nvSpPr>
          <p:cNvPr id="7183" name="object 66">
            <a:extLst>
              <a:ext uri="{FF2B5EF4-FFF2-40B4-BE49-F238E27FC236}">
                <a16:creationId xmlns:a16="http://schemas.microsoft.com/office/drawing/2014/main" id="{ADA10B3B-DBAD-101B-742B-F5631E139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55" y="2775632"/>
            <a:ext cx="2485736" cy="2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Provedba mehanizma odobravanja i raspodjele novčanih prihoda Nacionalnom fondu</a:t>
            </a:r>
          </a:p>
        </p:txBody>
      </p:sp>
      <p:sp>
        <p:nvSpPr>
          <p:cNvPr id="7188" name="object 17">
            <a:extLst>
              <a:ext uri="{FF2B5EF4-FFF2-40B4-BE49-F238E27FC236}">
                <a16:creationId xmlns:a16="http://schemas.microsoft.com/office/drawing/2014/main" id="{745DC56F-D7A8-3DE2-ABC0-42318B794EA0}"/>
              </a:ext>
            </a:extLst>
          </p:cNvPr>
          <p:cNvSpPr>
            <a:spLocks/>
          </p:cNvSpPr>
          <p:nvPr/>
        </p:nvSpPr>
        <p:spPr bwMode="auto">
          <a:xfrm>
            <a:off x="2481512" y="279104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40 h 501650"/>
              <a:gd name="T58" fmla="*/ 485945 w 501650"/>
              <a:gd name="T59" fmla="*/ 163307 h 501650"/>
              <a:gd name="T60" fmla="*/ 467393 w 501650"/>
              <a:gd name="T61" fmla="*/ 124232 h 501650"/>
              <a:gd name="T62" fmla="*/ 442649 w 501650"/>
              <a:gd name="T63" fmla="*/ 89224 h 501650"/>
              <a:gd name="T64" fmla="*/ 412419 w 501650"/>
              <a:gd name="T65" fmla="*/ 58993 h 501650"/>
              <a:gd name="T66" fmla="*/ 377414 w 501650"/>
              <a:gd name="T67" fmla="*/ 34246 h 501650"/>
              <a:gd name="T68" fmla="*/ 338341 w 501650"/>
              <a:gd name="T69" fmla="*/ 15693 h 501650"/>
              <a:gd name="T70" fmla="*/ 295908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40"/>
                </a:lnTo>
                <a:lnTo>
                  <a:pt x="485945" y="163307"/>
                </a:lnTo>
                <a:lnTo>
                  <a:pt x="467393" y="124232"/>
                </a:lnTo>
                <a:lnTo>
                  <a:pt x="442649" y="89224"/>
                </a:lnTo>
                <a:lnTo>
                  <a:pt x="412419" y="58993"/>
                </a:lnTo>
                <a:lnTo>
                  <a:pt x="377414" y="34246"/>
                </a:lnTo>
                <a:lnTo>
                  <a:pt x="338341" y="15693"/>
                </a:lnTo>
                <a:lnTo>
                  <a:pt x="295908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9" name="object 45">
            <a:extLst>
              <a:ext uri="{FF2B5EF4-FFF2-40B4-BE49-F238E27FC236}">
                <a16:creationId xmlns:a16="http://schemas.microsoft.com/office/drawing/2014/main" id="{99CBF100-4809-AE7B-B4B0-B9DF468DDB2E}"/>
              </a:ext>
            </a:extLst>
          </p:cNvPr>
          <p:cNvSpPr txBox="1"/>
          <p:nvPr/>
        </p:nvSpPr>
        <p:spPr>
          <a:xfrm>
            <a:off x="2509390" y="2878297"/>
            <a:ext cx="323850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2001.</a:t>
            </a:r>
          </a:p>
        </p:txBody>
      </p:sp>
      <p:sp>
        <p:nvSpPr>
          <p:cNvPr id="7197" name="object 70">
            <a:extLst>
              <a:ext uri="{FF2B5EF4-FFF2-40B4-BE49-F238E27FC236}">
                <a16:creationId xmlns:a16="http://schemas.microsoft.com/office/drawing/2014/main" id="{1C74EA63-0E1B-6DAE-D67D-4747E97D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945" y="909094"/>
            <a:ext cx="2494576" cy="3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Usluge se pružaju subjektima kvazifiskalnog sektora</a:t>
            </a:r>
          </a:p>
          <a:p>
            <a:pPr marL="0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Integracija s informacijskim sustavom za prihvat i obradu e-računa</a:t>
            </a:r>
          </a:p>
        </p:txBody>
      </p:sp>
      <p:sp>
        <p:nvSpPr>
          <p:cNvPr id="7199" name="object 71">
            <a:extLst>
              <a:ext uri="{FF2B5EF4-FFF2-40B4-BE49-F238E27FC236}">
                <a16:creationId xmlns:a16="http://schemas.microsoft.com/office/drawing/2014/main" id="{F8B7ECC5-1D07-F9F4-AE1D-3D5CEE229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27734"/>
            <a:ext cx="2840357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Pilot projekt informacijskog sustava „Riznica – klijent”</a:t>
            </a:r>
          </a:p>
        </p:txBody>
      </p:sp>
      <p:sp>
        <p:nvSpPr>
          <p:cNvPr id="7200" name="object 15">
            <a:extLst>
              <a:ext uri="{FF2B5EF4-FFF2-40B4-BE49-F238E27FC236}">
                <a16:creationId xmlns:a16="http://schemas.microsoft.com/office/drawing/2014/main" id="{8DB3C536-BDDA-C537-3A83-174351717D5A}"/>
              </a:ext>
            </a:extLst>
          </p:cNvPr>
          <p:cNvSpPr>
            <a:spLocks/>
          </p:cNvSpPr>
          <p:nvPr/>
        </p:nvSpPr>
        <p:spPr bwMode="auto">
          <a:xfrm>
            <a:off x="2484360" y="38892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1" name="object 46">
            <a:extLst>
              <a:ext uri="{FF2B5EF4-FFF2-40B4-BE49-F238E27FC236}">
                <a16:creationId xmlns:a16="http://schemas.microsoft.com/office/drawing/2014/main" id="{85040611-6042-2760-761A-55503812B3F5}"/>
              </a:ext>
            </a:extLst>
          </p:cNvPr>
          <p:cNvSpPr txBox="1"/>
          <p:nvPr/>
        </p:nvSpPr>
        <p:spPr>
          <a:xfrm>
            <a:off x="2511744" y="468339"/>
            <a:ext cx="321469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2010.</a:t>
            </a:r>
          </a:p>
        </p:txBody>
      </p:sp>
      <p:sp>
        <p:nvSpPr>
          <p:cNvPr id="7202" name="object 73">
            <a:extLst>
              <a:ext uri="{FF2B5EF4-FFF2-40B4-BE49-F238E27FC236}">
                <a16:creationId xmlns:a16="http://schemas.microsoft.com/office/drawing/2014/main" id="{062883E8-5FB0-8071-A7A4-9D05B7E92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901" y="1829705"/>
            <a:ext cx="2398186" cy="3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Integracija s informacijskim sustavom „Centralizirani objedinjeni računi kupaca” i automatiziranim integriranim informacijskim sustavom „E-Javna nabava”</a:t>
            </a:r>
          </a:p>
        </p:txBody>
      </p:sp>
      <p:sp>
        <p:nvSpPr>
          <p:cNvPr id="7203" name="object 78">
            <a:extLst>
              <a:ext uri="{FF2B5EF4-FFF2-40B4-BE49-F238E27FC236}">
                <a16:creationId xmlns:a16="http://schemas.microsoft.com/office/drawing/2014/main" id="{095364D1-3B14-35C2-C545-BD7C13B6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54" y="1506891"/>
            <a:ext cx="2542943" cy="1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75"/>
              </a:spcBef>
            </a:pPr>
            <a:r>
              <a:rPr lang="hr-HR" sz="700" b="1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U riznici je otvoren poseban račun za inozemne zajmove</a:t>
            </a:r>
          </a:p>
        </p:txBody>
      </p:sp>
      <p:sp>
        <p:nvSpPr>
          <p:cNvPr id="7204" name="object 16">
            <a:extLst>
              <a:ext uri="{FF2B5EF4-FFF2-40B4-BE49-F238E27FC236}">
                <a16:creationId xmlns:a16="http://schemas.microsoft.com/office/drawing/2014/main" id="{639854B3-44AD-F9FB-D2EB-8E199AE3735F}"/>
              </a:ext>
            </a:extLst>
          </p:cNvPr>
          <p:cNvSpPr>
            <a:spLocks/>
          </p:cNvSpPr>
          <p:nvPr/>
        </p:nvSpPr>
        <p:spPr bwMode="auto">
          <a:xfrm>
            <a:off x="6019154" y="47789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5" name="object 54">
            <a:extLst>
              <a:ext uri="{FF2B5EF4-FFF2-40B4-BE49-F238E27FC236}">
                <a16:creationId xmlns:a16="http://schemas.microsoft.com/office/drawing/2014/main" id="{F3ADBBA3-CCF0-B171-7720-39407912DAA5}"/>
              </a:ext>
            </a:extLst>
          </p:cNvPr>
          <p:cNvSpPr txBox="1"/>
          <p:nvPr/>
        </p:nvSpPr>
        <p:spPr>
          <a:xfrm>
            <a:off x="6035408" y="575530"/>
            <a:ext cx="317897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</p:txBody>
      </p:sp>
      <p:sp>
        <p:nvSpPr>
          <p:cNvPr id="7206" name="object 20">
            <a:extLst>
              <a:ext uri="{FF2B5EF4-FFF2-40B4-BE49-F238E27FC236}">
                <a16:creationId xmlns:a16="http://schemas.microsoft.com/office/drawing/2014/main" id="{8BE3F786-B65C-6A59-EDC0-59F9481BE8BF}"/>
              </a:ext>
            </a:extLst>
          </p:cNvPr>
          <p:cNvSpPr>
            <a:spLocks/>
          </p:cNvSpPr>
          <p:nvPr/>
        </p:nvSpPr>
        <p:spPr bwMode="auto">
          <a:xfrm>
            <a:off x="6004520" y="142664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09 h 501650"/>
              <a:gd name="T22" fmla="*/ 15691 w 501650"/>
              <a:gd name="T23" fmla="*/ 338342 h 501650"/>
              <a:gd name="T24" fmla="*/ 34243 w 501650"/>
              <a:gd name="T25" fmla="*/ 377417 h 501650"/>
              <a:gd name="T26" fmla="*/ 58989 w 501650"/>
              <a:gd name="T27" fmla="*/ 412425 h 501650"/>
              <a:gd name="T28" fmla="*/ 89219 w 501650"/>
              <a:gd name="T29" fmla="*/ 442656 h 501650"/>
              <a:gd name="T30" fmla="*/ 124226 w 501650"/>
              <a:gd name="T31" fmla="*/ 467403 h 501650"/>
              <a:gd name="T32" fmla="*/ 163302 w 501650"/>
              <a:gd name="T33" fmla="*/ 485956 h 501650"/>
              <a:gd name="T34" fmla="*/ 205737 w 501650"/>
              <a:gd name="T35" fmla="*/ 497608 h 501650"/>
              <a:gd name="T36" fmla="*/ 250825 w 501650"/>
              <a:gd name="T37" fmla="*/ 501650 h 501650"/>
              <a:gd name="T38" fmla="*/ 295912 w 501650"/>
              <a:gd name="T39" fmla="*/ 497608 h 501650"/>
              <a:gd name="T40" fmla="*/ 338347 w 501650"/>
              <a:gd name="T41" fmla="*/ 485956 h 501650"/>
              <a:gd name="T42" fmla="*/ 377423 w 501650"/>
              <a:gd name="T43" fmla="*/ 467403 h 501650"/>
              <a:gd name="T44" fmla="*/ 412430 w 501650"/>
              <a:gd name="T45" fmla="*/ 442656 h 501650"/>
              <a:gd name="T46" fmla="*/ 442660 w 501650"/>
              <a:gd name="T47" fmla="*/ 412425 h 501650"/>
              <a:gd name="T48" fmla="*/ 467406 w 501650"/>
              <a:gd name="T49" fmla="*/ 377417 h 501650"/>
              <a:gd name="T50" fmla="*/ 485958 w 501650"/>
              <a:gd name="T51" fmla="*/ 338342 h 501650"/>
              <a:gd name="T52" fmla="*/ 497609 w 501650"/>
              <a:gd name="T53" fmla="*/ 295909 h 501650"/>
              <a:gd name="T54" fmla="*/ 501650 w 501650"/>
              <a:gd name="T55" fmla="*/ 250825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09"/>
                </a:lnTo>
                <a:lnTo>
                  <a:pt x="15691" y="338342"/>
                </a:lnTo>
                <a:lnTo>
                  <a:pt x="34243" y="377417"/>
                </a:lnTo>
                <a:lnTo>
                  <a:pt x="58989" y="412425"/>
                </a:lnTo>
                <a:lnTo>
                  <a:pt x="89219" y="442656"/>
                </a:lnTo>
                <a:lnTo>
                  <a:pt x="124226" y="467403"/>
                </a:lnTo>
                <a:lnTo>
                  <a:pt x="163302" y="485956"/>
                </a:lnTo>
                <a:lnTo>
                  <a:pt x="205737" y="497608"/>
                </a:lnTo>
                <a:lnTo>
                  <a:pt x="250825" y="501650"/>
                </a:lnTo>
                <a:lnTo>
                  <a:pt x="295912" y="497608"/>
                </a:lnTo>
                <a:lnTo>
                  <a:pt x="338347" y="485956"/>
                </a:lnTo>
                <a:lnTo>
                  <a:pt x="377423" y="467403"/>
                </a:lnTo>
                <a:lnTo>
                  <a:pt x="412430" y="442656"/>
                </a:lnTo>
                <a:lnTo>
                  <a:pt x="442660" y="412425"/>
                </a:lnTo>
                <a:lnTo>
                  <a:pt x="467406" y="377417"/>
                </a:lnTo>
                <a:lnTo>
                  <a:pt x="485958" y="338342"/>
                </a:lnTo>
                <a:lnTo>
                  <a:pt x="497609" y="295909"/>
                </a:lnTo>
                <a:lnTo>
                  <a:pt x="501650" y="250825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7" name="object 52">
            <a:extLst>
              <a:ext uri="{FF2B5EF4-FFF2-40B4-BE49-F238E27FC236}">
                <a16:creationId xmlns:a16="http://schemas.microsoft.com/office/drawing/2014/main" id="{AE156C45-431E-12AE-17A2-DA10E89B74D8}"/>
              </a:ext>
            </a:extLst>
          </p:cNvPr>
          <p:cNvSpPr txBox="1"/>
          <p:nvPr/>
        </p:nvSpPr>
        <p:spPr>
          <a:xfrm>
            <a:off x="6021981" y="1527206"/>
            <a:ext cx="327422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</a:p>
        </p:txBody>
      </p:sp>
      <p:sp>
        <p:nvSpPr>
          <p:cNvPr id="7208" name="object 14">
            <a:extLst>
              <a:ext uri="{FF2B5EF4-FFF2-40B4-BE49-F238E27FC236}">
                <a16:creationId xmlns:a16="http://schemas.microsoft.com/office/drawing/2014/main" id="{6FAB3DBE-77E2-FD11-77EA-0663D645484A}"/>
              </a:ext>
            </a:extLst>
          </p:cNvPr>
          <p:cNvSpPr>
            <a:spLocks/>
          </p:cNvSpPr>
          <p:nvPr/>
        </p:nvSpPr>
        <p:spPr bwMode="auto">
          <a:xfrm>
            <a:off x="2474582" y="178489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9" name="object 54">
            <a:extLst>
              <a:ext uri="{FF2B5EF4-FFF2-40B4-BE49-F238E27FC236}">
                <a16:creationId xmlns:a16="http://schemas.microsoft.com/office/drawing/2014/main" id="{D2EE2AE7-25D6-CB25-B88F-56796ED39EF0}"/>
              </a:ext>
            </a:extLst>
          </p:cNvPr>
          <p:cNvSpPr txBox="1"/>
          <p:nvPr/>
        </p:nvSpPr>
        <p:spPr>
          <a:xfrm>
            <a:off x="2496267" y="1877808"/>
            <a:ext cx="317897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</p:txBody>
      </p:sp>
      <p:sp>
        <p:nvSpPr>
          <p:cNvPr id="7210" name="object 79">
            <a:extLst>
              <a:ext uri="{FF2B5EF4-FFF2-40B4-BE49-F238E27FC236}">
                <a16:creationId xmlns:a16="http://schemas.microsoft.com/office/drawing/2014/main" id="{68836539-48D5-BA52-E0BC-F0BBCD93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645" y="3002774"/>
            <a:ext cx="2060285" cy="1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Izvršenje četvrte razine proračuna</a:t>
            </a: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2B1389CB-608E-255F-F2C6-ABEB0F7EE3E2}"/>
              </a:ext>
            </a:extLst>
          </p:cNvPr>
          <p:cNvSpPr txBox="1"/>
          <p:nvPr/>
        </p:nvSpPr>
        <p:spPr>
          <a:xfrm>
            <a:off x="208016" y="4784724"/>
            <a:ext cx="321469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1996.</a:t>
            </a:r>
          </a:p>
        </p:txBody>
      </p:sp>
      <p:sp>
        <p:nvSpPr>
          <p:cNvPr id="102" name="object 48">
            <a:extLst>
              <a:ext uri="{FF2B5EF4-FFF2-40B4-BE49-F238E27FC236}">
                <a16:creationId xmlns:a16="http://schemas.microsoft.com/office/drawing/2014/main" id="{BB2F5280-5934-7182-E477-29D2DBF3301A}"/>
              </a:ext>
            </a:extLst>
          </p:cNvPr>
          <p:cNvSpPr txBox="1"/>
          <p:nvPr/>
        </p:nvSpPr>
        <p:spPr>
          <a:xfrm>
            <a:off x="6042545" y="3006623"/>
            <a:ext cx="328613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459" y="3672580"/>
            <a:ext cx="2606435" cy="3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hr-HR" sz="700" b="1">
                <a:latin typeface="Arial "/>
                <a:cs typeface="Times New Roman" panose="02020603050405020304" pitchFamily="18" charset="0"/>
              </a:rPr>
              <a:t>Otvaranje računa za kontrolu gotovinskih sredstava za nositelje financijske i/ili nefinancijske potpore u okviru državnih programa</a:t>
            </a:r>
          </a:p>
        </p:txBody>
      </p:sp>
      <p:sp>
        <p:nvSpPr>
          <p:cNvPr id="80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18092" y="381776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58268" y="3912420"/>
            <a:ext cx="317897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</a:t>
            </a: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393" y="4662145"/>
            <a:ext cx="2203182" cy="3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hr-HR" sz="700" b="1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Otvaranje računa za kontrolu gotovinskih sredstava za Fond za podršku obrazovnoj infrastrukturi i Direkciju za kontrolu gotovinskih sredstava</a:t>
            </a:r>
          </a:p>
        </p:txBody>
      </p:sp>
      <p:sp>
        <p:nvSpPr>
          <p:cNvPr id="83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24905" y="46923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46123" y="4780496"/>
            <a:ext cx="317897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</a:t>
            </a:r>
          </a:p>
        </p:txBody>
      </p:sp>
      <p:sp>
        <p:nvSpPr>
          <p:cNvPr id="91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942" y="4243404"/>
            <a:ext cx="2187394" cy="2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hr-HR" sz="700" b="1">
                <a:latin typeface="Arial "/>
                <a:cs typeface="Times New Roman" panose="02020603050405020304" pitchFamily="18" charset="0"/>
              </a:rPr>
              <a:t>Natječaj na temelju sustava ocjenjivanja i bodovanja</a:t>
            </a:r>
          </a:p>
        </p:txBody>
      </p:sp>
      <p:sp>
        <p:nvSpPr>
          <p:cNvPr id="92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33880" y="4242267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74056" y="4336925"/>
            <a:ext cx="317897" cy="14811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hr-HR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1999" y="2682261"/>
            <a:ext cx="252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06106" y="4228888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16864" y="4670261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909839" y="842420"/>
            <a:ext cx="2523180" cy="3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2894935" y="1222061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917080" y="1704176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2941999" y="2261592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2917080" y="3226634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2889802" y="3765869"/>
            <a:ext cx="2550728" cy="5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2910184" y="4203371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2899382" y="4686587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6450860" y="854129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6450860" y="1431083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6459444" y="1851615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6425211" y="2372369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6455208" y="2867940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481488" y="3276162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6487942" y="3620356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6457645" y="4120574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6511393" y="4638375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48709" y="3692544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10E7E2-117D-9D76-F680-EC5F61D0B0F8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6441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0318268"/>
              </p:ext>
            </p:extLst>
          </p:nvPr>
        </p:nvGraphicFramePr>
        <p:xfrm>
          <a:off x="-612576" y="394089"/>
          <a:ext cx="5472608" cy="451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097912769"/>
              </p:ext>
            </p:extLst>
          </p:nvPr>
        </p:nvGraphicFramePr>
        <p:xfrm>
          <a:off x="3989462" y="394090"/>
          <a:ext cx="5472608" cy="448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C420A6-79F9-F3E3-8463-B461366AD8FD}"/>
              </a:ext>
            </a:extLst>
          </p:cNvPr>
          <p:cNvSpPr/>
          <p:nvPr/>
        </p:nvSpPr>
        <p:spPr>
          <a:xfrm>
            <a:off x="379636" y="-4668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Ključne uloge riznice</a:t>
            </a:r>
          </a:p>
        </p:txBody>
      </p:sp>
      <p:pic>
        <p:nvPicPr>
          <p:cNvPr id="10" name="Picture 2" descr="C:\Users\TChikanaev\Desktop\1489676325.jpg">
            <a:extLst>
              <a:ext uri="{FF2B5EF4-FFF2-40B4-BE49-F238E27FC236}">
                <a16:creationId xmlns:a16="http://schemas.microsoft.com/office/drawing/2014/main" id="{C7195651-80B1-345C-8BBA-939D6EF0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l="15900" t="16300" r="15100" b="16950"/>
          <a:stretch>
            <a:fillRect/>
          </a:stretch>
        </p:blipFill>
        <p:spPr bwMode="auto">
          <a:xfrm>
            <a:off x="-3101" y="-4666"/>
            <a:ext cx="390970" cy="369335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5207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lock Arc 4"/>
          <p:cNvSpPr/>
          <p:nvPr/>
        </p:nvSpPr>
        <p:spPr>
          <a:xfrm rot="5197731">
            <a:off x="1654676" y="959520"/>
            <a:ext cx="3500438" cy="3502025"/>
          </a:xfrm>
          <a:prstGeom prst="blockArc">
            <a:avLst>
              <a:gd name="adj1" fmla="val 10800000"/>
              <a:gd name="adj2" fmla="val 6787893"/>
              <a:gd name="adj3" fmla="val 516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12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703736" y="922078"/>
            <a:ext cx="3349603" cy="3587750"/>
            <a:chOff x="4105379" y="1570117"/>
            <a:chExt cx="3778784" cy="4049048"/>
          </a:xfrm>
        </p:grpSpPr>
        <p:sp>
          <p:nvSpPr>
            <p:cNvPr id="47" name="Block Arc 5"/>
            <p:cNvSpPr/>
            <p:nvPr/>
          </p:nvSpPr>
          <p:spPr>
            <a:xfrm rot="15300000">
              <a:off x="4559264" y="2067016"/>
              <a:ext cx="3135325" cy="3134083"/>
            </a:xfrm>
            <a:prstGeom prst="blockArc">
              <a:avLst>
                <a:gd name="adj1" fmla="val 10800000"/>
                <a:gd name="adj2" fmla="val 21543340"/>
                <a:gd name="adj3" fmla="val 62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Block Arc 6"/>
            <p:cNvSpPr/>
            <p:nvPr/>
          </p:nvSpPr>
          <p:spPr>
            <a:xfrm rot="9900000">
              <a:off x="4956167" y="2431884"/>
              <a:ext cx="2403394" cy="2402554"/>
            </a:xfrm>
            <a:prstGeom prst="blockArc">
              <a:avLst>
                <a:gd name="adj1" fmla="val 10800000"/>
                <a:gd name="adj2" fmla="val 708586"/>
                <a:gd name="adj3" fmla="val 724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Block Arc 7"/>
            <p:cNvSpPr/>
            <p:nvPr/>
          </p:nvSpPr>
          <p:spPr>
            <a:xfrm rot="2700000">
              <a:off x="5300680" y="2771736"/>
              <a:ext cx="1753991" cy="1722850"/>
            </a:xfrm>
            <a:prstGeom prst="blockArc">
              <a:avLst>
                <a:gd name="adj1" fmla="val 5721938"/>
                <a:gd name="adj2" fmla="val 21313663"/>
                <a:gd name="adj3" fmla="val 98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0" name="Straight Connector 9"/>
            <p:cNvCxnSpPr>
              <a:cxnSpLocks/>
            </p:cNvCxnSpPr>
            <p:nvPr/>
          </p:nvCxnSpPr>
          <p:spPr>
            <a:xfrm flipV="1">
              <a:off x="6447578" y="1690156"/>
              <a:ext cx="1151551" cy="14028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4"/>
            <p:cNvCxnSpPr>
              <a:cxnSpLocks/>
            </p:cNvCxnSpPr>
            <p:nvPr/>
          </p:nvCxnSpPr>
          <p:spPr>
            <a:xfrm flipH="1" flipV="1">
              <a:off x="4207078" y="1690156"/>
              <a:ext cx="875752" cy="8743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18"/>
            <p:cNvSpPr/>
            <p:nvPr/>
          </p:nvSpPr>
          <p:spPr>
            <a:xfrm>
              <a:off x="4105379" y="1593409"/>
              <a:ext cx="193418" cy="195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Straight Connector 36"/>
            <p:cNvCxnSpPr>
              <a:cxnSpLocks/>
            </p:cNvCxnSpPr>
            <p:nvPr/>
          </p:nvCxnSpPr>
          <p:spPr>
            <a:xfrm>
              <a:off x="6757683" y="4494031"/>
              <a:ext cx="1010070" cy="9979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1"/>
            <p:cNvSpPr/>
            <p:nvPr/>
          </p:nvSpPr>
          <p:spPr>
            <a:xfrm>
              <a:off x="7529284" y="1570117"/>
              <a:ext cx="193418" cy="1934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Oval 20"/>
            <p:cNvSpPr/>
            <p:nvPr/>
          </p:nvSpPr>
          <p:spPr>
            <a:xfrm>
              <a:off x="7690745" y="5425671"/>
              <a:ext cx="193418" cy="1934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Группа 55"/>
          <p:cNvGrpSpPr/>
          <p:nvPr/>
        </p:nvGrpSpPr>
        <p:grpSpPr>
          <a:xfrm>
            <a:off x="2795439" y="910953"/>
            <a:ext cx="1025761" cy="380285"/>
            <a:chOff x="2458187" y="2086"/>
            <a:chExt cx="1282117" cy="511941"/>
          </a:xfrm>
          <a:solidFill>
            <a:srgbClr val="00B0F0"/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458187" y="2086"/>
              <a:ext cx="1282117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2541932" y="27692"/>
              <a:ext cx="1108153" cy="4619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razvoj i održavanje planova financiranja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199720" y="601101"/>
            <a:ext cx="989149" cy="274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Provedba planova financiranja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317185" y="601076"/>
            <a:ext cx="1284287" cy="274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Prilagodba planova financiranja</a:t>
            </a:r>
          </a:p>
        </p:txBody>
      </p:sp>
      <p:grpSp>
        <p:nvGrpSpPr>
          <p:cNvPr id="9" name="Группа 60"/>
          <p:cNvGrpSpPr/>
          <p:nvPr/>
        </p:nvGrpSpPr>
        <p:grpSpPr>
          <a:xfrm>
            <a:off x="4372384" y="1603244"/>
            <a:ext cx="1023882" cy="511941"/>
            <a:chOff x="4136797" y="1590484"/>
            <a:chExt cx="1023882" cy="511941"/>
          </a:xfrm>
          <a:solidFill>
            <a:srgbClr val="00B0F0"/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136797" y="159048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4176218" y="1615474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Evidentiranje obveza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5436095" y="1634947"/>
            <a:ext cx="1397000" cy="2364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Održavanje kataloga pružatelja usluga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436095" y="1917391"/>
            <a:ext cx="1397000" cy="22949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Evidentiranje obveza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436095" y="2218618"/>
            <a:ext cx="1397000" cy="16906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obveza</a:t>
            </a:r>
          </a:p>
        </p:txBody>
      </p:sp>
      <p:grpSp>
        <p:nvGrpSpPr>
          <p:cNvPr id="10" name="Группа 66"/>
          <p:cNvGrpSpPr/>
          <p:nvPr/>
        </p:nvGrpSpPr>
        <p:grpSpPr>
          <a:xfrm>
            <a:off x="4438265" y="3324065"/>
            <a:ext cx="1023882" cy="511941"/>
            <a:chOff x="2812457" y="3364220"/>
            <a:chExt cx="1023882" cy="511941"/>
          </a:xfrm>
          <a:solidFill>
            <a:srgbClr val="00B0F0"/>
          </a:solidFill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812457" y="3364220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545761"/>
                <a:satOff val="-31473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2845171" y="3390680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Izvršenje plaćanja</a:t>
              </a: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5488314" y="3249500"/>
            <a:ext cx="1520825" cy="44408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faktura i naloga za prijenos radi usklađenosti s proračunskim zakonodavstvom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488314" y="3725603"/>
            <a:ext cx="1520825" cy="23314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Izvršenje (odbijanje izvršenja) plaćanja</a:t>
            </a:r>
          </a:p>
        </p:txBody>
      </p:sp>
      <p:grpSp>
        <p:nvGrpSpPr>
          <p:cNvPr id="11" name="Группа 71"/>
          <p:cNvGrpSpPr/>
          <p:nvPr/>
        </p:nvGrpSpPr>
        <p:grpSpPr>
          <a:xfrm>
            <a:off x="2904533" y="4196272"/>
            <a:ext cx="1274906" cy="320405"/>
            <a:chOff x="1236508" y="3219343"/>
            <a:chExt cx="1157028" cy="511941"/>
          </a:xfrm>
          <a:solidFill>
            <a:srgbClr val="00B0F0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236508" y="3219343"/>
              <a:ext cx="1157028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1261499" y="3281972"/>
              <a:ext cx="1107046" cy="36241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Devizne transakcije</a:t>
              </a: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708472" y="4556311"/>
            <a:ext cx="884238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konverzija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018285" y="4556311"/>
            <a:ext cx="1041400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rekonverzija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622872" y="4562659"/>
            <a:ext cx="1354138" cy="264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devizni transferi</a:t>
            </a:r>
          </a:p>
        </p:txBody>
      </p:sp>
      <p:grpSp>
        <p:nvGrpSpPr>
          <p:cNvPr id="12" name="Группа 77"/>
          <p:cNvGrpSpPr/>
          <p:nvPr/>
        </p:nvGrpSpPr>
        <p:grpSpPr>
          <a:xfrm>
            <a:off x="960470" y="3260166"/>
            <a:ext cx="1202749" cy="593344"/>
            <a:chOff x="724559" y="1168551"/>
            <a:chExt cx="1023882" cy="593344"/>
          </a:xfrm>
          <a:solidFill>
            <a:srgbClr val="00B0F0"/>
          </a:solidFill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724559" y="1168551"/>
              <a:ext cx="1023882" cy="5933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273443"/>
                <a:satOff val="-73437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Скругленный прямоугольник 4"/>
            <p:cNvSpPr/>
            <p:nvPr/>
          </p:nvSpPr>
          <p:spPr>
            <a:xfrm>
              <a:off x="759260" y="1195922"/>
              <a:ext cx="906338" cy="53541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Poštovanje propisa</a:t>
              </a: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3230" y="3405874"/>
            <a:ext cx="905412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odjela</a:t>
            </a:r>
          </a:p>
        </p:txBody>
      </p:sp>
      <p:grpSp>
        <p:nvGrpSpPr>
          <p:cNvPr id="13" name="Группа 81"/>
          <p:cNvGrpSpPr/>
          <p:nvPr/>
        </p:nvGrpSpPr>
        <p:grpSpPr>
          <a:xfrm>
            <a:off x="1139333" y="1847142"/>
            <a:ext cx="1023882" cy="458862"/>
            <a:chOff x="1193459" y="384814"/>
            <a:chExt cx="1023882" cy="511941"/>
          </a:xfrm>
          <a:solidFill>
            <a:srgbClr val="00B0F0"/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193459" y="38481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1204763" y="409805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Izvještavanje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305221" y="2153977"/>
            <a:ext cx="777875" cy="178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Izvještaji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05221" y="1839652"/>
            <a:ext cx="777875" cy="2505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Usklađivanje računa</a:t>
            </a:r>
          </a:p>
        </p:txBody>
      </p:sp>
      <p:grpSp>
        <p:nvGrpSpPr>
          <p:cNvPr id="14" name="Группа 86"/>
          <p:cNvGrpSpPr/>
          <p:nvPr/>
        </p:nvGrpSpPr>
        <p:grpSpPr>
          <a:xfrm>
            <a:off x="3045688" y="1969733"/>
            <a:ext cx="917731" cy="350754"/>
            <a:chOff x="3626518" y="592807"/>
            <a:chExt cx="1023882" cy="511941"/>
          </a:xfrm>
          <a:solidFill>
            <a:schemeClr val="accent1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3626518" y="592807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81920"/>
                <a:satOff val="-10491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4"/>
            <p:cNvSpPr/>
            <p:nvPr/>
          </p:nvSpPr>
          <p:spPr>
            <a:xfrm>
              <a:off x="3651509" y="617798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Izvršenje proračuna na prihodovnoj strani</a:t>
              </a: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5018053" y="657837"/>
            <a:ext cx="1991082" cy="36080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Raspodjela primitaka između proračunskih razina, računa za kontrolu gotovine Nacionalnog fonda, Fonda za odštete i EAEU-a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018053" y="1069285"/>
            <a:ext cx="1991082" cy="3031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Povrat preplaćenih (pogrešno uplaćenih) iznosa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018053" y="1424971"/>
            <a:ext cx="1991082" cy="156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Knjiženje prihoda na kompozitni račun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900485" y="3392674"/>
            <a:ext cx="1134938" cy="4435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Прямоугольник 96"/>
          <p:cNvSpPr/>
          <p:nvPr/>
        </p:nvSpPr>
        <p:spPr>
          <a:xfrm>
            <a:off x="5127947" y="4562606"/>
            <a:ext cx="1165770" cy="2505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Računovodstvo i kontrola gotovinskih sredstava</a:t>
            </a:r>
          </a:p>
        </p:txBody>
      </p:sp>
      <p:grpSp>
        <p:nvGrpSpPr>
          <p:cNvPr id="15" name="Группа 97"/>
          <p:cNvGrpSpPr/>
          <p:nvPr/>
        </p:nvGrpSpPr>
        <p:grpSpPr>
          <a:xfrm>
            <a:off x="2795435" y="1394212"/>
            <a:ext cx="1023882" cy="374603"/>
            <a:chOff x="826339" y="2184688"/>
            <a:chExt cx="1023882" cy="511941"/>
          </a:xfrm>
          <a:solidFill>
            <a:schemeClr val="accent6"/>
          </a:solidFill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826339" y="2184688"/>
              <a:ext cx="1023882" cy="511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09602"/>
                <a:satOff val="-52455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851330" y="2209678"/>
              <a:ext cx="973900" cy="46195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Izvršavanje naloga za naplatu</a:t>
              </a: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228736" y="735976"/>
            <a:ext cx="1399812" cy="27463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Izmjene i dopune planova financiranja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28735" y="1083269"/>
            <a:ext cx="1399813" cy="50215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Obustava transakcija s neiskorištenim saldom u okviru proračunskog programa (potprograma)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92284" y="672455"/>
            <a:ext cx="1989329" cy="400110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000" b="1">
                <a:latin typeface="Arial" pitchFamily="34" charset="0"/>
                <a:cs typeface="Arial" pitchFamily="34" charset="0"/>
              </a:rPr>
              <a:t>8 procesa izvršenja proračuna 23 podprocesa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096014" y="1143817"/>
            <a:ext cx="1985599" cy="147732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9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Integrirani informacijski sustav riznice (IIST):</a:t>
            </a:r>
          </a:p>
          <a:p>
            <a:pPr indent="180000" algn="just"/>
            <a:r>
              <a:rPr lang="hr-HR" sz="800">
                <a:latin typeface="Arial" pitchFamily="34" charset="0"/>
                <a:cs typeface="Arial" pitchFamily="34" charset="0"/>
              </a:rPr>
              <a:t>Sustavom se automatiziraju poslovni procesi Odbora za riznicu i RU-a.</a:t>
            </a:r>
          </a:p>
          <a:p>
            <a:pPr indent="180000" algn="just"/>
            <a:r>
              <a:rPr lang="hr-HR" sz="800">
                <a:latin typeface="Arial" pitchFamily="34" charset="0"/>
                <a:cs typeface="Arial" pitchFamily="34" charset="0"/>
              </a:rPr>
              <a:t>Svrha IIST-a je osigurati učinkovito upravljanje, od strane Vlade i lokalnih razina vlasti, javnim financijama, imovinom i obvezama, što uključuje učinkovitu kontrolu izvršenja državnog proračuna na svim razinama.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96010" y="2966184"/>
            <a:ext cx="2005424" cy="147732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9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Informacijski sustav</a:t>
            </a:r>
            <a:br>
              <a:rPr lang="hr-HR" sz="9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hr-HR" sz="9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„Riznica – klijent”</a:t>
            </a:r>
          </a:p>
          <a:p>
            <a:pPr indent="180000" algn="just"/>
            <a:r>
              <a:rPr lang="hr-HR" sz="800">
                <a:latin typeface="Arial" pitchFamily="34" charset="0"/>
                <a:cs typeface="Arial" pitchFamily="34" charset="0"/>
              </a:rPr>
              <a:t>Riječ je o sustavu elektroničkog protoka dokumentacije IIST-a s javnim ustanovama, upraviteljima proračunskih programa, nadležnim tijelima. </a:t>
            </a:r>
          </a:p>
          <a:p>
            <a:pPr indent="180000" algn="just"/>
            <a:r>
              <a:rPr lang="hr-HR" sz="800">
                <a:latin typeface="Arial" pitchFamily="34" charset="0"/>
                <a:cs typeface="Arial" pitchFamily="34" charset="0"/>
              </a:rPr>
              <a:t>Cilj „Riznice-Klijenta“ je poboljšati učinkovitu interakciju Riznice s Klijentom omogućavanjem modernog, integriranog informacijskog okruženja visoke vrijednosti.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1287" y="3370954"/>
            <a:ext cx="130471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800">
                <a:latin typeface="Arial" panose="020B0604020202020204" pitchFamily="34" charset="0"/>
                <a:cs typeface="Arial" panose="020B0604020202020204" pitchFamily="34" charset="0"/>
              </a:rPr>
              <a:t>Evidencija transakcija koje državne institucije provode vlastitim sredstvima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127947" y="4046275"/>
            <a:ext cx="1165770" cy="463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>
              <a:defRPr/>
            </a:pPr>
            <a:r>
              <a:rPr lang="hr-HR" sz="6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Planovi novčanih primitaka i izdataka od prodaje (roba, radova i usluga)</a:t>
            </a:r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6F84DA-90C0-A32E-3B6B-5C2C9EDD94DF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C5F821-8B8E-7492-D561-741D5E2F4D02}"/>
              </a:ext>
            </a:extLst>
          </p:cNvPr>
          <p:cNvSpPr/>
          <p:nvPr/>
        </p:nvSpPr>
        <p:spPr>
          <a:xfrm>
            <a:off x="393541" y="-4078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Postupak izvršenja proračuna</a:t>
            </a:r>
          </a:p>
        </p:txBody>
      </p:sp>
      <p:pic>
        <p:nvPicPr>
          <p:cNvPr id="18" name="Picture 2" descr="C:\Users\TChikanaev\Desktop\1489676325.jpg">
            <a:extLst>
              <a:ext uri="{FF2B5EF4-FFF2-40B4-BE49-F238E27FC236}">
                <a16:creationId xmlns:a16="http://schemas.microsoft.com/office/drawing/2014/main" id="{BCF7F2CA-A805-B432-F700-6507A248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10804" y="-4076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6441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40290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9455" y="-1208"/>
            <a:ext cx="8626412" cy="446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 "/>
                <a:cs typeface="Arial" pitchFamily="34" charset="0"/>
              </a:rPr>
              <a:t>Usluge riznice državnog proračuna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7607" y="8348"/>
            <a:ext cx="501848" cy="43737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4934014"/>
            <a:ext cx="9144000" cy="202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/>
            <a:endParaRPr lang="ru-RU" sz="1350" dirty="0">
              <a:solidFill>
                <a:srgbClr val="44546A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38299" y="4963489"/>
            <a:ext cx="2133600" cy="273844"/>
          </a:xfrm>
        </p:spPr>
        <p:txBody>
          <a:bodyPr/>
          <a:lstStyle/>
          <a:p>
            <a:r>
              <a:rPr lang="hr-HR" sz="1050" b="1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6</a:t>
            </a:r>
          </a:p>
          <a:p>
            <a:endParaRPr lang="ru-RU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7139" y="629963"/>
            <a:ext cx="3440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r-HR" sz="1050">
                <a:latin typeface="+mn-lt"/>
              </a:rPr>
              <a:t>Količina obrađenih dokumenata u 2022.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6533" y="644251"/>
            <a:ext cx="2494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srgbClr val="0033CC"/>
                </a:solidFill>
                <a:cs typeface="Arial" pitchFamily="34" charset="0"/>
              </a:rPr>
              <a:t>Četiri razine proračuna koje opslužuje Ministarstvo financija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03259" y="652217"/>
            <a:ext cx="249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srgbClr val="0033CC"/>
                </a:solidFill>
                <a:cs typeface="Arial" pitchFamily="34" charset="0"/>
              </a:rPr>
              <a:t>Institucije i subjekti</a:t>
            </a:r>
          </a:p>
        </p:txBody>
      </p:sp>
      <p:pic>
        <p:nvPicPr>
          <p:cNvPr id="1025" name="Picture 1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6549" r="39615" b="53355"/>
          <a:stretch/>
        </p:blipFill>
        <p:spPr bwMode="auto">
          <a:xfrm>
            <a:off x="5048122" y="2627962"/>
            <a:ext cx="503876" cy="6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64043" r="28088" b="13751"/>
          <a:stretch/>
        </p:blipFill>
        <p:spPr bwMode="auto">
          <a:xfrm>
            <a:off x="4929892" y="3293752"/>
            <a:ext cx="828320" cy="4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3" t="14002" r="2875" b="55750"/>
          <a:stretch/>
        </p:blipFill>
        <p:spPr bwMode="auto">
          <a:xfrm>
            <a:off x="4949770" y="1963191"/>
            <a:ext cx="700580" cy="5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449903" y="1269223"/>
            <a:ext cx="1285875" cy="466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b="1">
                <a:solidFill>
                  <a:srgbClr val="0000FF"/>
                </a:solidFill>
                <a:cs typeface="Arial" pitchFamily="34" charset="0"/>
              </a:rPr>
              <a:t>15 901</a:t>
            </a:r>
          </a:p>
          <a:p>
            <a:pPr algn="ctr"/>
            <a:r>
              <a:rPr lang="hr-HR" sz="1350" b="1">
                <a:solidFill>
                  <a:prstClr val="black"/>
                </a:solidFill>
                <a:cs typeface="Arial" pitchFamily="34" charset="0"/>
              </a:rPr>
              <a:t>Subjekti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84017" y="2063481"/>
            <a:ext cx="1835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prstClr val="black"/>
                </a:solidFill>
                <a:cs typeface="Arial" pitchFamily="34" charset="0"/>
              </a:rPr>
              <a:t>Javne institucije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373415" y="2069487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>
                <a:solidFill>
                  <a:srgbClr val="0000FF"/>
                </a:solidFill>
                <a:cs typeface="Arial" pitchFamily="34" charset="0"/>
              </a:rPr>
              <a:t>14 464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87558" y="2646563"/>
            <a:ext cx="1835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prstClr val="black"/>
                </a:solidFill>
                <a:cs typeface="Arial" pitchFamily="34" charset="0"/>
              </a:rPr>
              <a:t>Državna poduzeća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22449" y="2640946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>
                <a:solidFill>
                  <a:srgbClr val="0000FF"/>
                </a:solidFill>
                <a:cs typeface="Arial" pitchFamily="34" charset="0"/>
              </a:rPr>
              <a:t>451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0090" y="2970507"/>
            <a:ext cx="1835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prstClr val="black"/>
                </a:solidFill>
                <a:cs typeface="Arial" pitchFamily="34" charset="0"/>
              </a:rPr>
              <a:t>Subjekti uključeni u</a:t>
            </a:r>
            <a:br>
              <a:rPr lang="hr-HR" sz="1050" b="1">
                <a:solidFill>
                  <a:prstClr val="black"/>
                </a:solidFill>
                <a:cs typeface="Arial" pitchFamily="34" charset="0"/>
              </a:rPr>
            </a:br>
            <a:r>
              <a:rPr lang="hr-HR" sz="1050" b="1">
                <a:solidFill>
                  <a:prstClr val="black"/>
                </a:solidFill>
                <a:cs typeface="Arial" pitchFamily="34" charset="0"/>
              </a:rPr>
              <a:t>javnu nabavu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469594" y="3044868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>
                <a:solidFill>
                  <a:srgbClr val="0000FF"/>
                </a:solidFill>
                <a:cs typeface="Arial" pitchFamily="34" charset="0"/>
              </a:rPr>
              <a:t>964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900288" y="732114"/>
            <a:ext cx="6413" cy="3927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651303" y="652217"/>
            <a:ext cx="0" cy="423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855AD-A722-4D44-9FB8-7357BF986CEB}"/>
              </a:ext>
            </a:extLst>
          </p:cNvPr>
          <p:cNvSpPr/>
          <p:nvPr/>
        </p:nvSpPr>
        <p:spPr>
          <a:xfrm>
            <a:off x="68211" y="4221760"/>
            <a:ext cx="5582649" cy="649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900" b="1">
                <a:solidFill>
                  <a:prstClr val="black"/>
                </a:solidFill>
                <a:cs typeface="Arial" panose="020B0604020202020204" pitchFamily="34" charset="0"/>
              </a:rPr>
              <a:t>Pravovremena obrada svih isplata u domaćoj i stranoj valuti, rekonverzija prihoda Nacionalnog fonda u stranoj valuti, otplata inozemnog državnog duga, prijenosi mirovina, naknada i socijalnih doprinosa u Državni centar za isplatu mirovina, kao i obveze prema EAEU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AC400-36F5-4422-8581-66D330A0FA3A}"/>
              </a:ext>
            </a:extLst>
          </p:cNvPr>
          <p:cNvSpPr txBox="1"/>
          <p:nvPr/>
        </p:nvSpPr>
        <p:spPr>
          <a:xfrm>
            <a:off x="5645301" y="4555511"/>
            <a:ext cx="375549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>
                <a:cs typeface="Arial" panose="020B0604020202020204" pitchFamily="34" charset="0"/>
              </a:rPr>
              <a:t>Ukupno je obrađeno 14,2 milijuna</a:t>
            </a:r>
            <a:r>
              <a:rPr lang="hr-HR" sz="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050" b="1" dirty="0">
                <a:solidFill>
                  <a:prstClr val="black"/>
                </a:solidFill>
                <a:cs typeface="Arial" panose="020B0604020202020204" pitchFamily="34" charset="0"/>
              </a:rPr>
              <a:t>financijskih dokumenata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F6A3956-1B81-4E75-B680-EE2D7BDB4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105692"/>
              </p:ext>
            </p:extLst>
          </p:nvPr>
        </p:nvGraphicFramePr>
        <p:xfrm>
          <a:off x="5839022" y="879963"/>
          <a:ext cx="3170246" cy="372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16C31BA-018C-4AD8-A517-0663FFA51CE1}"/>
              </a:ext>
            </a:extLst>
          </p:cNvPr>
          <p:cNvSpPr txBox="1"/>
          <p:nvPr/>
        </p:nvSpPr>
        <p:spPr>
          <a:xfrm>
            <a:off x="5930258" y="1648900"/>
            <a:ext cx="9941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>
                <a:solidFill>
                  <a:prstClr val="black"/>
                </a:solidFill>
                <a:cs typeface="Arial" panose="020B0604020202020204" pitchFamily="34" charset="0"/>
              </a:rPr>
              <a:t>Zahtjev za </a:t>
            </a:r>
            <a:br>
              <a:rPr lang="hr-HR" sz="9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hr-HR" sz="900" b="1" dirty="0">
                <a:solidFill>
                  <a:prstClr val="black"/>
                </a:solidFill>
                <a:cs typeface="Arial" panose="020B0604020202020204" pitchFamily="34" charset="0"/>
              </a:rPr>
              <a:t>transakcijom građana</a:t>
            </a:r>
          </a:p>
          <a:p>
            <a:pPr algn="ctr"/>
            <a:r>
              <a:rPr lang="hr-HR" sz="900" i="1" dirty="0">
                <a:cs typeface="Arial" panose="020B0604020202020204" pitchFamily="34" charset="0"/>
              </a:rPr>
              <a:t>(4,1%)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59DA96-9715-4B51-825B-0F913181BD81}"/>
              </a:ext>
            </a:extLst>
          </p:cNvPr>
          <p:cNvSpPr txBox="1"/>
          <p:nvPr/>
        </p:nvSpPr>
        <p:spPr>
          <a:xfrm>
            <a:off x="7865830" y="1126533"/>
            <a:ext cx="88930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25" b="1">
                <a:cs typeface="Arial" panose="020B0604020202020204" pitchFamily="34" charset="0"/>
              </a:rPr>
              <a:t>Prijeboj preplaćenih iznosa</a:t>
            </a:r>
            <a:r>
              <a:rPr lang="hr-HR" sz="825">
                <a:cs typeface="Arial" panose="020B0604020202020204" pitchFamily="34" charset="0"/>
              </a:rPr>
              <a:t> (</a:t>
            </a:r>
            <a:r>
              <a:rPr lang="hr-HR" sz="825" i="1">
                <a:cs typeface="Arial" panose="020B0604020202020204" pitchFamily="34" charset="0"/>
              </a:rPr>
              <a:t>3,0%</a:t>
            </a:r>
            <a:r>
              <a:rPr lang="hr-HR" sz="825"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CF9B7-4276-4E54-9C30-DDCDDF369089}"/>
              </a:ext>
            </a:extLst>
          </p:cNvPr>
          <p:cNvSpPr txBox="1"/>
          <p:nvPr/>
        </p:nvSpPr>
        <p:spPr>
          <a:xfrm>
            <a:off x="8057269" y="2056293"/>
            <a:ext cx="10867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25" b="1">
                <a:solidFill>
                  <a:prstClr val="black"/>
                </a:solidFill>
                <a:cs typeface="Arial" panose="020B0604020202020204" pitchFamily="34" charset="0"/>
              </a:rPr>
              <a:t>Planovi financiranja</a:t>
            </a:r>
          </a:p>
          <a:p>
            <a:pPr algn="ctr"/>
            <a:r>
              <a:rPr lang="hr-HR" sz="825" i="1">
                <a:solidFill>
                  <a:prstClr val="black"/>
                </a:solidFill>
                <a:cs typeface="Arial" panose="020B0604020202020204" pitchFamily="34" charset="0"/>
              </a:rPr>
              <a:t>(7,7 %)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9B1336-2962-4332-8E44-859723DA32AF}"/>
              </a:ext>
            </a:extLst>
          </p:cNvPr>
          <p:cNvSpPr txBox="1"/>
          <p:nvPr/>
        </p:nvSpPr>
        <p:spPr>
          <a:xfrm>
            <a:off x="6126422" y="946058"/>
            <a:ext cx="110268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25" b="1">
                <a:solidFill>
                  <a:prstClr val="black"/>
                </a:solidFill>
                <a:cs typeface="Arial" panose="020B0604020202020204" pitchFamily="34" charset="0"/>
              </a:rPr>
              <a:t>Vanjski zajmovi</a:t>
            </a:r>
            <a:r>
              <a:rPr lang="hr-HR" sz="825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hr-HR" sz="825" i="1">
                <a:solidFill>
                  <a:prstClr val="black"/>
                </a:solidFill>
                <a:cs typeface="Arial" panose="020B0604020202020204" pitchFamily="34" charset="0"/>
              </a:rPr>
              <a:t>0,01%</a:t>
            </a:r>
            <a:r>
              <a:rPr lang="hr-HR" sz="825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BD1B86F-9D64-4714-8D33-476241EC8A7E}"/>
              </a:ext>
            </a:extLst>
          </p:cNvPr>
          <p:cNvCxnSpPr>
            <a:cxnSpLocks/>
          </p:cNvCxnSpPr>
          <p:nvPr/>
        </p:nvCxnSpPr>
        <p:spPr>
          <a:xfrm>
            <a:off x="7021913" y="1139204"/>
            <a:ext cx="2071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306C243-F3EF-4802-92DD-72D90390EFB1}"/>
              </a:ext>
            </a:extLst>
          </p:cNvPr>
          <p:cNvCxnSpPr>
            <a:cxnSpLocks/>
          </p:cNvCxnSpPr>
          <p:nvPr/>
        </p:nvCxnSpPr>
        <p:spPr>
          <a:xfrm>
            <a:off x="6710949" y="1973899"/>
            <a:ext cx="2259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903B4A8-1D88-406D-8334-A9BE9A3275FC}"/>
              </a:ext>
            </a:extLst>
          </p:cNvPr>
          <p:cNvCxnSpPr>
            <a:cxnSpLocks/>
          </p:cNvCxnSpPr>
          <p:nvPr/>
        </p:nvCxnSpPr>
        <p:spPr>
          <a:xfrm flipV="1">
            <a:off x="8120131" y="2428670"/>
            <a:ext cx="190352" cy="93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D1FB8B0-CD06-45F1-BB65-36AF14F84A99}"/>
              </a:ext>
            </a:extLst>
          </p:cNvPr>
          <p:cNvCxnSpPr>
            <a:cxnSpLocks/>
          </p:cNvCxnSpPr>
          <p:nvPr/>
        </p:nvCxnSpPr>
        <p:spPr>
          <a:xfrm>
            <a:off x="7687055" y="1481546"/>
            <a:ext cx="24683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63189F3-D0A9-43D9-B7E5-D1304194EC17}"/>
              </a:ext>
            </a:extLst>
          </p:cNvPr>
          <p:cNvSpPr txBox="1"/>
          <p:nvPr/>
        </p:nvSpPr>
        <p:spPr>
          <a:xfrm>
            <a:off x="8438858" y="807300"/>
            <a:ext cx="500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i="1">
                <a:solidFill>
                  <a:prstClr val="black"/>
                </a:solidFill>
                <a:cs typeface="Arial" panose="020B0604020202020204" pitchFamily="34" charset="0"/>
              </a:rPr>
              <a:t>u tis.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88163" y="3510110"/>
            <a:ext cx="1835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prstClr val="black"/>
                </a:solidFill>
                <a:cs typeface="Arial" pitchFamily="34" charset="0"/>
              </a:rPr>
              <a:t>Upravitelji financijskom </a:t>
            </a:r>
            <a:br>
              <a:rPr lang="hr-HR" sz="1050" b="1">
                <a:solidFill>
                  <a:prstClr val="black"/>
                </a:solidFill>
                <a:cs typeface="Arial" pitchFamily="34" charset="0"/>
              </a:rPr>
            </a:br>
            <a:r>
              <a:rPr lang="hr-HR" sz="1050" b="1">
                <a:solidFill>
                  <a:prstClr val="black"/>
                </a:solidFill>
                <a:cs typeface="Arial" pitchFamily="34" charset="0"/>
              </a:rPr>
              <a:t>i nefinancijskom podrškom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661781" y="358744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b="1">
                <a:solidFill>
                  <a:srgbClr val="0000FF"/>
                </a:solidFill>
                <a:cs typeface="Arial" pitchFamily="34" charset="0"/>
              </a:rPr>
              <a:t>22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134843" y="1941653"/>
            <a:ext cx="786022" cy="487017"/>
            <a:chOff x="2890465" y="1250835"/>
            <a:chExt cx="786022" cy="41599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901435" y="1250835"/>
              <a:ext cx="727234" cy="415999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2890465" y="1368136"/>
              <a:ext cx="786022" cy="229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900" b="1">
                  <a:latin typeface="Arial" pitchFamily="34" charset="0"/>
                  <a:cs typeface="Arial" pitchFamily="34" charset="0"/>
                </a:rPr>
                <a:t>Lokalna razina vlasti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b="1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2345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23141" y="1941653"/>
            <a:ext cx="882504" cy="558034"/>
            <a:chOff x="1801177" y="1175843"/>
            <a:chExt cx="882504" cy="55803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801177" y="1175843"/>
              <a:ext cx="882504" cy="5580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1828418" y="1203084"/>
              <a:ext cx="828022" cy="503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900" b="1">
                  <a:latin typeface="Arial" pitchFamily="34" charset="0"/>
                  <a:cs typeface="Arial" pitchFamily="34" charset="0"/>
                </a:rPr>
                <a:t>Broj proračuna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b="1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2569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7037" y="1941653"/>
            <a:ext cx="693220" cy="522033"/>
            <a:chOff x="854090" y="1196936"/>
            <a:chExt cx="693220" cy="52203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854090" y="1196936"/>
              <a:ext cx="693220" cy="522033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879574" y="1222420"/>
              <a:ext cx="642252" cy="471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900" b="1">
                  <a:latin typeface="Arial" pitchFamily="34" charset="0"/>
                  <a:cs typeface="Arial" pitchFamily="34" charset="0"/>
                </a:rPr>
                <a:t>Regije i gradovi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b="1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915710" y="1295128"/>
            <a:ext cx="1097365" cy="387305"/>
            <a:chOff x="1693746" y="86258"/>
            <a:chExt cx="1097365" cy="387305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1693746" y="86258"/>
              <a:ext cx="1097365" cy="387305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Скругленный прямоугольник 4"/>
            <p:cNvSpPr/>
            <p:nvPr/>
          </p:nvSpPr>
          <p:spPr>
            <a:xfrm>
              <a:off x="1712653" y="105165"/>
              <a:ext cx="1059551" cy="349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900" b="1">
                  <a:latin typeface="Arial" pitchFamily="34" charset="0"/>
                  <a:cs typeface="Arial" pitchFamily="34" charset="0"/>
                </a:rPr>
                <a:t>Državni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b="1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132133" y="2749055"/>
            <a:ext cx="733155" cy="451228"/>
            <a:chOff x="1875851" y="2404196"/>
            <a:chExt cx="733155" cy="451228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875851" y="2404196"/>
              <a:ext cx="733155" cy="451228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Скругленный прямоугольник 4"/>
            <p:cNvSpPr/>
            <p:nvPr/>
          </p:nvSpPr>
          <p:spPr>
            <a:xfrm>
              <a:off x="1897878" y="2426223"/>
              <a:ext cx="689101" cy="407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900" b="1">
                  <a:latin typeface="Arial" pitchFamily="34" charset="0"/>
                  <a:cs typeface="Arial" pitchFamily="34" charset="0"/>
                </a:rPr>
                <a:t>Okruzi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50" b="1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203</a:t>
              </a:r>
            </a:p>
          </p:txBody>
        </p:sp>
      </p:grpSp>
      <p:sp>
        <p:nvSpPr>
          <p:cNvPr id="69" name="Прямая соединительная линия 3"/>
          <p:cNvSpPr/>
          <p:nvPr/>
        </p:nvSpPr>
        <p:spPr>
          <a:xfrm rot="13392" flipV="1">
            <a:off x="1907561" y="2136200"/>
            <a:ext cx="283323" cy="979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Прямая соединительная линия 3"/>
          <p:cNvSpPr/>
          <p:nvPr/>
        </p:nvSpPr>
        <p:spPr>
          <a:xfrm rot="13392">
            <a:off x="762453" y="2202118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Прямая соединительная линия 3"/>
          <p:cNvSpPr/>
          <p:nvPr/>
        </p:nvSpPr>
        <p:spPr>
          <a:xfrm rot="5400000">
            <a:off x="1322730" y="1812043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Прямая соединительная линия 3"/>
          <p:cNvSpPr/>
          <p:nvPr/>
        </p:nvSpPr>
        <p:spPr>
          <a:xfrm rot="5400000">
            <a:off x="1322146" y="2624371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578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id="{F56D1028-A08F-452E-A7FA-E003F75AD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240824"/>
              </p:ext>
            </p:extLst>
          </p:nvPr>
        </p:nvGraphicFramePr>
        <p:xfrm>
          <a:off x="44136" y="1087473"/>
          <a:ext cx="3457225" cy="381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C3C395-0375-42BA-85C3-085AD84494B5}"/>
              </a:ext>
            </a:extLst>
          </p:cNvPr>
          <p:cNvSpPr/>
          <p:nvPr/>
        </p:nvSpPr>
        <p:spPr>
          <a:xfrm>
            <a:off x="-133981" y="922488"/>
            <a:ext cx="36353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r-HR" sz="1200" b="1">
                <a:ea typeface="Calibri" panose="020F0502020204030204" pitchFamily="34" charset="0"/>
                <a:cs typeface="Arial" panose="020B0604020202020204" pitchFamily="34" charset="0"/>
              </a:rPr>
              <a:t>Državni proračun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B93DF90-9E39-4C3D-968F-F73FD48913B9}"/>
              </a:ext>
            </a:extLst>
          </p:cNvPr>
          <p:cNvSpPr/>
          <p:nvPr/>
        </p:nvSpPr>
        <p:spPr>
          <a:xfrm>
            <a:off x="3770439" y="875645"/>
            <a:ext cx="2325243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r-HR" sz="1500" b="1">
                <a:ea typeface="Calibri" panose="020F0502020204030204" pitchFamily="34" charset="0"/>
                <a:cs typeface="Arial" panose="020B0604020202020204" pitchFamily="34" charset="0"/>
              </a:rPr>
              <a:t>Lokalni proračuni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9D85997-AE92-403E-9A54-57A968ACB61D}"/>
              </a:ext>
            </a:extLst>
          </p:cNvPr>
          <p:cNvSpPr/>
          <p:nvPr/>
        </p:nvSpPr>
        <p:spPr>
          <a:xfrm>
            <a:off x="517588" y="-1183"/>
            <a:ext cx="8626412" cy="48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 "/>
                <a:cs typeface="Arial" pitchFamily="34" charset="0"/>
              </a:rPr>
              <a:t>Izvršenje državnog i lokalnih proračuna</a:t>
            </a:r>
          </a:p>
        </p:txBody>
      </p:sp>
      <p:pic>
        <p:nvPicPr>
          <p:cNvPr id="60" name="Picture 2" descr="C:\Users\TChikanaev\Desktop\1489676325.jpg">
            <a:extLst>
              <a:ext uri="{FF2B5EF4-FFF2-40B4-BE49-F238E27FC236}">
                <a16:creationId xmlns:a16="http://schemas.microsoft.com/office/drawing/2014/main" id="{137AE8D8-2BE1-42D2-8A0F-525A50C4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7471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76905C3-7547-45CF-B84C-0F63320508FD}"/>
              </a:ext>
            </a:extLst>
          </p:cNvPr>
          <p:cNvSpPr/>
          <p:nvPr/>
        </p:nvSpPr>
        <p:spPr>
          <a:xfrm>
            <a:off x="0" y="4934014"/>
            <a:ext cx="9144000" cy="202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/>
            <a:r>
              <a:rPr lang="hr-HR" sz="1350" b="1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7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389CEA3-A0E2-4EE6-8072-F0CE6E065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736329"/>
              </p:ext>
            </p:extLst>
          </p:nvPr>
        </p:nvGraphicFramePr>
        <p:xfrm>
          <a:off x="6550659" y="1219272"/>
          <a:ext cx="2805289" cy="367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42C4E8-E0EF-4EED-A9B6-3F70C2028290}"/>
              </a:ext>
            </a:extLst>
          </p:cNvPr>
          <p:cNvSpPr/>
          <p:nvPr/>
        </p:nvSpPr>
        <p:spPr>
          <a:xfrm>
            <a:off x="6571832" y="876895"/>
            <a:ext cx="2482318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hr-HR" sz="1200" b="1">
                <a:ea typeface="Calibri" panose="020F0502020204030204" pitchFamily="34" charset="0"/>
                <a:cs typeface="Arial" panose="020B0604020202020204" pitchFamily="34" charset="0"/>
              </a:rPr>
              <a:t>Proračuni lokalnih razina vlasti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DD158C-7014-469B-8AD7-6E2BE11D54B4}"/>
              </a:ext>
            </a:extLst>
          </p:cNvPr>
          <p:cNvSpPr/>
          <p:nvPr/>
        </p:nvSpPr>
        <p:spPr>
          <a:xfrm>
            <a:off x="8182287" y="532406"/>
            <a:ext cx="8547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50" b="1" i="1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(mlrd. KZT)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789FAE-661F-41E2-A93A-7872B3EFC258}"/>
              </a:ext>
            </a:extLst>
          </p:cNvPr>
          <p:cNvSpPr/>
          <p:nvPr/>
        </p:nvSpPr>
        <p:spPr>
          <a:xfrm>
            <a:off x="135099" y="868489"/>
            <a:ext cx="3064321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5F0CCC-757A-4D73-A071-4F219F2227E9}"/>
              </a:ext>
            </a:extLst>
          </p:cNvPr>
          <p:cNvSpPr/>
          <p:nvPr/>
        </p:nvSpPr>
        <p:spPr>
          <a:xfrm>
            <a:off x="3324299" y="868489"/>
            <a:ext cx="3157871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9B93FF-E066-42A5-9288-86FA46A227B3}"/>
              </a:ext>
            </a:extLst>
          </p:cNvPr>
          <p:cNvSpPr/>
          <p:nvPr/>
        </p:nvSpPr>
        <p:spPr>
          <a:xfrm>
            <a:off x="6607049" y="868489"/>
            <a:ext cx="2474246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1977-51BC-E286-729E-3AD1AEC78348}"/>
              </a:ext>
            </a:extLst>
          </p:cNvPr>
          <p:cNvSpPr txBox="1"/>
          <p:nvPr/>
        </p:nvSpPr>
        <p:spPr>
          <a:xfrm>
            <a:off x="2195736" y="4845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3855A8D-1577-459F-81D0-8F0CAE3C61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89" y="1207813"/>
            <a:ext cx="2665489" cy="33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38970" y="641795"/>
            <a:ext cx="6979831" cy="525234"/>
            <a:chOff x="870075" y="0"/>
            <a:chExt cx="6979831" cy="52523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70075" y="0"/>
              <a:ext cx="6979831" cy="52523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85459" y="15384"/>
              <a:ext cx="6949063" cy="494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10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Odobrenje Jedinstvenog računa riznice prema primljenim elektroničkim dokumentima plaćanja;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8970" y="1238958"/>
            <a:ext cx="6978771" cy="1125638"/>
            <a:chOff x="944720" y="611560"/>
            <a:chExt cx="6978771" cy="112563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44720" y="611560"/>
              <a:ext cx="6978771" cy="112563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999679" y="666519"/>
              <a:ext cx="6868853" cy="1015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10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Raspodjela primitaka između državnog proračuna, lokalnih proračuna, Nacionalnog fonda, Fonda za odštete, Fonda za podršku obrazovnoj infrastrukturi, proračuna država članica Euroazijske ekonomske unije na temelju stopa raspodjele prihoda u skladu s Tablicom raspodjele prihoda, odlukama nadležnih predstavničkih tijela, Ugovora o Euroazijskoj ekonomskoj uniji nakon čega slijedi odobravanje odgovarajućih računa za kontrolu gotovinskih sredstava;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54354" y="2443199"/>
            <a:ext cx="6978771" cy="471834"/>
            <a:chOff x="944720" y="1851148"/>
            <a:chExt cx="6978771" cy="47183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44720" y="1851148"/>
              <a:ext cx="6978771" cy="47183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967757" y="1874185"/>
              <a:ext cx="6932697" cy="42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10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Povrat/prijeboj preplaćenih iznosa;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42383" y="2991988"/>
            <a:ext cx="6978771" cy="733015"/>
            <a:chOff x="458175" y="3844019"/>
            <a:chExt cx="6978771" cy="73301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58175" y="3858814"/>
              <a:ext cx="6978771" cy="718220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58175" y="3844019"/>
              <a:ext cx="6908637" cy="648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10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Priprema i podnošenje izvješća MF-u, nadležnim tijelima u Kazahstanu, kao i nadležnim tijelima država članica EAEU i EEZ;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38970" y="3837295"/>
            <a:ext cx="6978771" cy="839979"/>
            <a:chOff x="944720" y="3255051"/>
            <a:chExt cx="6978771" cy="83997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44720" y="3255051"/>
              <a:ext cx="6978771" cy="83997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985732" y="3296063"/>
              <a:ext cx="6896747" cy="757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10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Prijenos s računa za kontrolu gotovinskih sredstava Nacionalnog fonda na račune Vlade u Narodnoj banci i s računa za kontrolu gotovinskih sredstava država članica EAEU-a na račune nacionalnih/središnjih banaka Euroazijske ekonomske unije u Narodnoj banci Kazahstana.</a:t>
              </a:r>
            </a:p>
          </p:txBody>
        </p:sp>
      </p:grpSp>
      <p:grpSp>
        <p:nvGrpSpPr>
          <p:cNvPr id="20" name="Group 271"/>
          <p:cNvGrpSpPr/>
          <p:nvPr/>
        </p:nvGrpSpPr>
        <p:grpSpPr>
          <a:xfrm>
            <a:off x="349457" y="3189230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21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611561" y="-12539"/>
            <a:ext cx="8532440" cy="512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r-HR" sz="1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Ključni ciljevi izvršenja proračuna na prihodovnoj strani</a:t>
            </a:r>
          </a:p>
        </p:txBody>
      </p:sp>
      <p:pic>
        <p:nvPicPr>
          <p:cNvPr id="2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21424" y="11618"/>
            <a:ext cx="590136" cy="47557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grpSp>
        <p:nvGrpSpPr>
          <p:cNvPr id="29" name="Group 271"/>
          <p:cNvGrpSpPr/>
          <p:nvPr/>
        </p:nvGrpSpPr>
        <p:grpSpPr>
          <a:xfrm>
            <a:off x="349457" y="1625696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0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2" name="Group 271"/>
          <p:cNvGrpSpPr/>
          <p:nvPr/>
        </p:nvGrpSpPr>
        <p:grpSpPr>
          <a:xfrm>
            <a:off x="341000" y="2499096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3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5" name="Group 271"/>
          <p:cNvGrpSpPr/>
          <p:nvPr/>
        </p:nvGrpSpPr>
        <p:grpSpPr>
          <a:xfrm>
            <a:off x="349457" y="709232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6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7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8" name="Group 271"/>
          <p:cNvGrpSpPr/>
          <p:nvPr/>
        </p:nvGrpSpPr>
        <p:grpSpPr>
          <a:xfrm>
            <a:off x="349457" y="3989858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9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0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93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CF4F99-CAD6-5B87-FD93-103707D5BCC7}"/>
              </a:ext>
            </a:extLst>
          </p:cNvPr>
          <p:cNvSpPr/>
          <p:nvPr/>
        </p:nvSpPr>
        <p:spPr>
          <a:xfrm>
            <a:off x="379636" y="-2044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400" b="1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Upravljanje novčanim sredstvima</a:t>
            </a:r>
          </a:p>
        </p:txBody>
      </p:sp>
      <p:pic>
        <p:nvPicPr>
          <p:cNvPr id="21" name="Picture 2" descr="C:\Users\TChikanaev\Desktop\1489676325.jpg">
            <a:extLst>
              <a:ext uri="{FF2B5EF4-FFF2-40B4-BE49-F238E27FC236}">
                <a16:creationId xmlns:a16="http://schemas.microsoft.com/office/drawing/2014/main" id="{5DDB5997-4D84-87EA-0BC1-B00340EE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-3101" y="-2042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2" name="AutoShape 8"/>
          <p:cNvSpPr>
            <a:spLocks noChangeArrowheads="1"/>
          </p:cNvSpPr>
          <p:nvPr/>
        </p:nvSpPr>
        <p:spPr bwMode="gray">
          <a:xfrm>
            <a:off x="279142" y="970188"/>
            <a:ext cx="2457763" cy="855019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hr-HR" sz="900">
                <a:latin typeface="Arial" panose="020B0604020202020204" pitchFamily="34" charset="0"/>
              </a:rPr>
              <a:t>Odbor za državne prihode,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hr-HR" sz="900">
                <a:latin typeface="Arial" panose="020B0604020202020204" pitchFamily="34" charset="0"/>
              </a:rPr>
              <a:t>Odjel za porezno i carinsko zakonodavstvo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hr-HR" sz="900">
                <a:latin typeface="Arial" panose="020B0604020202020204" pitchFamily="34" charset="0"/>
              </a:rPr>
              <a:t>pružaju podatke o očekivanim prihodima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3317886" y="62753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hr-HR" sz="900">
                <a:latin typeface="Arial" panose="020B0604020202020204" pitchFamily="34" charset="0"/>
              </a:rPr>
              <a:t>Zajamčeni i namjenski transferi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hr-HR" sz="900">
                <a:latin typeface="Arial" panose="020B0604020202020204" pitchFamily="34" charset="0"/>
              </a:rPr>
              <a:t>iz Nacionalnog fonda Kazahstana</a:t>
            </a: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6444208" y="915566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r-HR" sz="900">
                <a:latin typeface="Arial" panose="020B0604020202020204" pitchFamily="34" charset="0"/>
              </a:rPr>
              <a:t>Podaci iz općenitog plana prihoda</a:t>
            </a:r>
          </a:p>
          <a:p>
            <a:pPr algn="ctr">
              <a:defRPr/>
            </a:pPr>
            <a:r>
              <a:rPr lang="hr-HR" sz="900">
                <a:latin typeface="Arial" panose="020B0604020202020204" pitchFamily="34" charset="0"/>
              </a:rPr>
              <a:t>i financiranje plaćanja;</a:t>
            </a:r>
            <a:br>
              <a:rPr lang="hr-HR" sz="900">
                <a:latin typeface="Arial" panose="020B0604020202020204" pitchFamily="34" charset="0"/>
              </a:rPr>
            </a:br>
            <a:r>
              <a:rPr lang="hr-HR" sz="900">
                <a:latin typeface="Arial" panose="020B0604020202020204" pitchFamily="34" charset="0"/>
              </a:rPr>
              <a:t>rashodi u predmetnom razdoblju</a:t>
            </a:r>
            <a:br>
              <a:rPr lang="hr-HR" sz="900">
                <a:latin typeface="Arial" panose="020B0604020202020204" pitchFamily="34" charset="0"/>
              </a:rPr>
            </a:br>
            <a:r>
              <a:rPr lang="hr-HR" sz="900">
                <a:latin typeface="Arial" panose="020B0604020202020204" pitchFamily="34" charset="0"/>
              </a:rPr>
              <a:t>u prošloj i očekivanoj potrošnji</a:t>
            </a:r>
            <a:br>
              <a:rPr lang="hr-HR" sz="900">
                <a:latin typeface="Arial" panose="020B0604020202020204" pitchFamily="34" charset="0"/>
              </a:rPr>
            </a:br>
            <a:r>
              <a:rPr lang="hr-HR" sz="900">
                <a:latin typeface="Arial" panose="020B0604020202020204" pitchFamily="34" charset="0"/>
              </a:rPr>
              <a:t>u godini za koju su izrađene projekcije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6406857" y="223453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r-HR" sz="900">
                <a:latin typeface="Arial" panose="020B0604020202020204" pitchFamily="34" charset="0"/>
              </a:rPr>
              <a:t>Ministarstvo rada i socijalnog osiguranja,</a:t>
            </a:r>
            <a:br>
              <a:rPr lang="hr-HR" sz="900">
                <a:latin typeface="Arial" panose="020B0604020202020204" pitchFamily="34" charset="0"/>
              </a:rPr>
            </a:br>
            <a:r>
              <a:rPr lang="hr-HR" sz="900">
                <a:latin typeface="Arial" panose="020B0604020202020204" pitchFamily="34" charset="0"/>
              </a:rPr>
              <a:t>„Government-2-Citizens Corporation“</a:t>
            </a:r>
            <a:br>
              <a:rPr lang="hr-HR" sz="900">
                <a:latin typeface="Arial" panose="020B0604020202020204" pitchFamily="34" charset="0"/>
              </a:rPr>
            </a:br>
            <a:r>
              <a:rPr lang="hr-HR" sz="900">
                <a:latin typeface="Arial" panose="020B0604020202020204" pitchFamily="34" charset="0"/>
              </a:rPr>
              <a:t>sa zahtjevima za isplatu</a:t>
            </a:r>
            <a:br>
              <a:rPr lang="hr-HR" sz="900">
                <a:latin typeface="Arial" panose="020B0604020202020204" pitchFamily="34" charset="0"/>
              </a:rPr>
            </a:br>
            <a:r>
              <a:rPr lang="hr-HR" sz="900">
                <a:latin typeface="Arial" panose="020B0604020202020204" pitchFamily="34" charset="0"/>
              </a:rPr>
              <a:t>mirovina i naknada</a:t>
            </a:r>
          </a:p>
          <a:p>
            <a:pPr algn="ctr">
              <a:defRPr/>
            </a:pP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gray">
          <a:xfrm>
            <a:off x="5655452" y="3723417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r-HR" sz="900">
                <a:latin typeface="Arial" panose="020B0604020202020204" pitchFamily="34" charset="0"/>
              </a:rPr>
              <a:t>Podaci o zaduživanju i otplati duga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gray">
          <a:xfrm>
            <a:off x="1111581" y="3768073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r-HR" sz="900">
                <a:latin typeface="Arial" panose="020B0604020202020204" pitchFamily="34" charset="0"/>
              </a:rPr>
              <a:t>Proračunski suficiti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gray">
          <a:xfrm>
            <a:off x="203977" y="239118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r-HR" sz="900">
                <a:latin typeface="Arial" panose="020B0604020202020204" pitchFamily="34" charset="0"/>
              </a:rPr>
              <a:t>Gotovinski deficit (suficit)</a:t>
            </a:r>
          </a:p>
        </p:txBody>
      </p:sp>
      <p:sp>
        <p:nvSpPr>
          <p:cNvPr id="29" name="Овал 28"/>
          <p:cNvSpPr/>
          <p:nvPr/>
        </p:nvSpPr>
        <p:spPr>
          <a:xfrm>
            <a:off x="3688657" y="2238442"/>
            <a:ext cx="1877813" cy="12512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1100"/>
              <a:t>Projekcije izvršenja državnog proračuna</a:t>
            </a:r>
          </a:p>
        </p:txBody>
      </p:sp>
      <p:sp>
        <p:nvSpPr>
          <p:cNvPr id="2" name="Стрелка вверх 1"/>
          <p:cNvSpPr/>
          <p:nvPr/>
        </p:nvSpPr>
        <p:spPr>
          <a:xfrm rot="7595199">
            <a:off x="3046084" y="1454944"/>
            <a:ext cx="177560" cy="124757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2699502">
            <a:off x="3664599" y="3279858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669395">
            <a:off x="5400091" y="3280878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5400000">
            <a:off x="3035522" y="2508056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6200000">
            <a:off x="5868194" y="2480154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4211592">
            <a:off x="5976917" y="1427212"/>
            <a:ext cx="177560" cy="124757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0800000">
            <a:off x="4544243" y="1546569"/>
            <a:ext cx="216024" cy="66731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hr-HR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11608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11631</TotalTime>
  <Words>3540</Words>
  <Application>Microsoft Office PowerPoint</Application>
  <PresentationFormat>On-screen Show (16:9)</PresentationFormat>
  <Paragraphs>567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Razvoj postupaka vezanih uz registraciju JPP-a i ugovora o koncesiji u riznici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Тенгиз Чиканаев</dc:creator>
  <cp:lastModifiedBy>Tetiana Shalkivska</cp:lastModifiedBy>
  <cp:revision>416</cp:revision>
  <cp:lastPrinted>2023-05-03T12:07:11Z</cp:lastPrinted>
  <dcterms:created xsi:type="dcterms:W3CDTF">2020-07-22T03:30:12Z</dcterms:created>
  <dcterms:modified xsi:type="dcterms:W3CDTF">2023-05-22T21:16:38Z</dcterms:modified>
</cp:coreProperties>
</file>