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6.xml" ContentType="application/vnd.openxmlformats-officedocument.drawingml.chartshapes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27"/>
  </p:notesMasterIdLst>
  <p:sldIdLst>
    <p:sldId id="258" r:id="rId2"/>
    <p:sldId id="311" r:id="rId3"/>
    <p:sldId id="487" r:id="rId4"/>
    <p:sldId id="291" r:id="rId5"/>
    <p:sldId id="312" r:id="rId6"/>
    <p:sldId id="503" r:id="rId7"/>
    <p:sldId id="504" r:id="rId8"/>
    <p:sldId id="502" r:id="rId9"/>
    <p:sldId id="415" r:id="rId10"/>
    <p:sldId id="473" r:id="rId11"/>
    <p:sldId id="456" r:id="rId12"/>
    <p:sldId id="459" r:id="rId13"/>
    <p:sldId id="458" r:id="rId14"/>
    <p:sldId id="508" r:id="rId15"/>
    <p:sldId id="506" r:id="rId16"/>
    <p:sldId id="507" r:id="rId17"/>
    <p:sldId id="488" r:id="rId18"/>
    <p:sldId id="484" r:id="rId19"/>
    <p:sldId id="497" r:id="rId20"/>
    <p:sldId id="492" r:id="rId21"/>
    <p:sldId id="493" r:id="rId22"/>
    <p:sldId id="494" r:id="rId23"/>
    <p:sldId id="499" r:id="rId24"/>
    <p:sldId id="500" r:id="rId25"/>
    <p:sldId id="472" r:id="rId26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E2FA43-6C1A-4AAD-A53B-F96DCBEA2CF5}" v="46" dt="2023-05-20T20:23:06.553"/>
    <p1510:client id="{D137B30D-782E-48CA-B78B-7539A437D6D6}" v="2576" dt="2023-05-20T17:51:05.2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4246" autoAdjust="0"/>
  </p:normalViewPr>
  <p:slideViewPr>
    <p:cSldViewPr>
      <p:cViewPr varScale="1">
        <p:scale>
          <a:sx n="153" d="100"/>
          <a:sy n="153" d="100"/>
        </p:scale>
        <p:origin x="738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530600158407405E-2"/>
          <c:y val="4.9164483631814269E-2"/>
          <c:w val="0.93938779941917283"/>
          <c:h val="0.749509026261166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Поступления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/>
          </c:spPr>
          <c:invertIfNegative val="0"/>
          <c:dLbls>
            <c:delete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16141.6</c:v>
                </c:pt>
                <c:pt idx="1">
                  <c:v>12680.9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D6-4D8E-8EF7-CF1155D5DDD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D6-4D8E-8EF7-CF1155D5DDDD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900" dirty="0"/>
                      <a:t>18532,4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E6D6-4D8E-8EF7-CF1155D5DD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18532.400000000001</c:v>
                </c:pt>
                <c:pt idx="1">
                  <c:v>15207.2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6D6-4D8E-8EF7-CF1155D5DDD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Остатки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6D6-4D8E-8EF7-CF1155D5DDDD}"/>
                </c:ext>
              </c:extLst>
            </c:dLbl>
            <c:dLbl>
              <c:idx val="1"/>
              <c:layout>
                <c:manualLayout>
                  <c:x val="-1.8367332181156854E-2"/>
                  <c:y val="3.33252687932211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-2390,8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E6D6-4D8E-8EF7-CF1155D5DD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2021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-2390.8000000000002</c:v>
                </c:pt>
                <c:pt idx="1">
                  <c:v>-2526.3000000000002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6D6-4D8E-8EF7-CF1155D5DDD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71614408"/>
        <c:axId val="471592848"/>
      </c:barChart>
      <c:catAx>
        <c:axId val="4716144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71592848"/>
        <c:crosses val="autoZero"/>
        <c:auto val="1"/>
        <c:lblAlgn val="ctr"/>
        <c:lblOffset val="100"/>
        <c:noMultiLvlLbl val="0"/>
      </c:catAx>
      <c:valAx>
        <c:axId val="4715928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71614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108651194226336E-2"/>
          <c:y val="2.7655446884529526E-2"/>
          <c:w val="0.90040241843175517"/>
          <c:h val="0.775393675014201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222,4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799-4A86-BA6B-038707EDB4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252.1</c:v>
                </c:pt>
                <c:pt idx="1">
                  <c:v>194.8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C8-42B9-8F90-DED82940A2E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222,1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799-4A86-BA6B-038707EDB4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270.39999999999998</c:v>
                </c:pt>
                <c:pt idx="1">
                  <c:v>187.6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C8-42B9-8F90-DED82940A2E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-0,3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799-4A86-BA6B-038707EDB4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-18.399999999999999</c:v>
                </c:pt>
                <c:pt idx="1">
                  <c:v>-0.9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C8-42B9-8F90-DED82940A2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71594024"/>
        <c:axId val="471597944"/>
      </c:barChart>
      <c:catAx>
        <c:axId val="4715940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71597944"/>
        <c:crosses val="autoZero"/>
        <c:auto val="1"/>
        <c:lblAlgn val="ctr"/>
        <c:lblOffset val="100"/>
        <c:noMultiLvlLbl val="0"/>
      </c:catAx>
      <c:valAx>
        <c:axId val="4715979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71594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Revenues in </a:t>
            </a:r>
            <a:r>
              <a:rPr lang="ru-RU" dirty="0"/>
              <a:t>2023</a:t>
            </a:r>
          </a:p>
        </c:rich>
      </c:tx>
      <c:layout>
        <c:manualLayout>
          <c:xMode val="edge"/>
          <c:yMode val="edge"/>
          <c:x val="0.1540898531454950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445932048351339"/>
          <c:y val="0.21366118496197051"/>
          <c:w val="0.81483666694803281"/>
          <c:h val="0.5904631070954663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lt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>
                <a:solidFill>
                  <a:schemeClr val="lt1"/>
                </a:solidFill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1ABE-44C8-A4A0-C8D3F63FFD12}"/>
              </c:ext>
            </c:extLst>
          </c:dPt>
          <c:dPt>
            <c:idx val="1"/>
            <c:bubble3D val="0"/>
            <c:spPr>
              <a:solidFill>
                <a:srgbClr val="66FFFF"/>
              </a:solidFill>
              <a:ln>
                <a:solidFill>
                  <a:schemeClr val="lt1"/>
                </a:solidFill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1ABE-44C8-A4A0-C8D3F63FFD1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tint val="96000"/>
                      <a:lumMod val="100000"/>
                    </a:schemeClr>
                  </a:gs>
                  <a:gs pos="78000">
                    <a:schemeClr val="accent4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solidFill>
                  <a:schemeClr val="lt1"/>
                </a:solidFill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1ABE-44C8-A4A0-C8D3F63FFD12}"/>
              </c:ext>
            </c:extLst>
          </c:dPt>
          <c:dPt>
            <c:idx val="3"/>
            <c:bubble3D val="0"/>
            <c:spPr>
              <a:solidFill>
                <a:srgbClr val="9999FF"/>
              </a:solidFill>
              <a:ln>
                <a:solidFill>
                  <a:schemeClr val="lt1"/>
                </a:solidFill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1ABE-44C8-A4A0-C8D3F63FFD12}"/>
              </c:ext>
            </c:extLst>
          </c:dPt>
          <c:dPt>
            <c:idx val="4"/>
            <c:bubble3D val="0"/>
            <c:spPr>
              <a:solidFill>
                <a:srgbClr val="FF99FF"/>
              </a:solidFill>
              <a:ln>
                <a:solidFill>
                  <a:schemeClr val="lt1"/>
                </a:solidFill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1ABE-44C8-A4A0-C8D3F63FFD12}"/>
              </c:ext>
            </c:extLst>
          </c:dPt>
          <c:dPt>
            <c:idx val="5"/>
            <c:bubble3D val="0"/>
            <c:spPr>
              <a:solidFill>
                <a:srgbClr val="FF9999"/>
              </a:solidFill>
              <a:ln>
                <a:solidFill>
                  <a:schemeClr val="lt1"/>
                </a:solidFill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B-1ABE-44C8-A4A0-C8D3F63FFD12}"/>
              </c:ext>
            </c:extLst>
          </c:dPt>
          <c:dPt>
            <c:idx val="6"/>
            <c:bubble3D val="0"/>
            <c:spPr>
              <a:solidFill>
                <a:srgbClr val="FFC000"/>
              </a:solidFill>
              <a:ln>
                <a:solidFill>
                  <a:schemeClr val="lt1"/>
                </a:solidFill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D-1ABE-44C8-A4A0-C8D3F63FFD12}"/>
              </c:ext>
            </c:extLst>
          </c:dPt>
          <c:dPt>
            <c:idx val="7"/>
            <c:bubble3D val="0"/>
            <c:spPr>
              <a:solidFill>
                <a:srgbClr val="009900"/>
              </a:solidFill>
              <a:ln>
                <a:solidFill>
                  <a:schemeClr val="lt1"/>
                </a:solidFill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F-1ABE-44C8-A4A0-C8D3F63FFD12}"/>
              </c:ext>
            </c:extLst>
          </c:dPt>
          <c:dLbls>
            <c:dLbl>
              <c:idx val="0"/>
              <c:layout>
                <c:manualLayout>
                  <c:x val="-1.1671422382240017E-7"/>
                  <c:y val="0.1952533042501434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Tax revenues </a:t>
                    </a:r>
                    <a:fld id="{53CBEA02-06DB-4378-B6A0-392772EFBDB0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billion KZT</a:t>
                    </a:r>
                  </a:p>
                  <a:p>
                    <a:r>
                      <a:rPr lang="en-US" dirty="0"/>
                      <a:t> (</a:t>
                    </a:r>
                    <a:fld id="{36803944-D282-46EB-8DE9-3ED7BA29CF36}" type="PERCENTAGE">
                      <a:rPr lang="en-US"/>
                      <a:pPr/>
                      <a:t>[PERCENTAGE]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810082153174587"/>
                      <c:h val="0.1601789876031252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ABE-44C8-A4A0-C8D3F63FFD12}"/>
                </c:ext>
              </c:extLst>
            </c:dLbl>
            <c:dLbl>
              <c:idx val="1"/>
              <c:layout>
                <c:manualLayout>
                  <c:x val="0.34577970996464369"/>
                  <c:y val="0.127204184509458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Non-tax revenues</a:t>
                    </a:r>
                    <a:r>
                      <a:rPr lang="en-US" baseline="0" dirty="0"/>
                      <a:t> </a:t>
                    </a:r>
                    <a:fld id="{CD09765B-43C8-45B5-A9A4-6CBC0399A50A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 billion KZT ( </a:t>
                    </a:r>
                    <a:fld id="{4645EF51-81FE-42A6-8905-543083A7D552}" type="PERCENTAGE">
                      <a:rPr lang="en-US" baseline="0" smtClean="0"/>
                      <a:pPr/>
                      <a:t>[PERCENTAGE]</a:t>
                    </a:fld>
                    <a:r>
                      <a:rPr lang="en-US" baseline="0" dirty="0"/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213185531046953"/>
                      <c:h val="0.1177840152578358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ABE-44C8-A4A0-C8D3F63FFD1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BE-44C8-A4A0-C8D3F63FFD12}"/>
                </c:ext>
              </c:extLst>
            </c:dLbl>
            <c:dLbl>
              <c:idx val="3"/>
              <c:layout>
                <c:manualLayout>
                  <c:x val="1.6359261564044984E-2"/>
                  <c:y val="0.1626336133532833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Transfers </a:t>
                    </a:r>
                    <a:fld id="{C93FCAC1-C360-44C1-A679-F1F1AE036495}" type="VALUE">
                      <a:rPr lang="en-US"/>
                      <a:pPr/>
                      <a:t>[VALUE]</a:t>
                    </a:fld>
                    <a:r>
                      <a:rPr lang="en-US" dirty="0"/>
                      <a:t> billion KZT ( </a:t>
                    </a:r>
                    <a:fld id="{C983A58A-7D1A-4A50-AF23-E167E06C1767}" type="PERCENTAGE">
                      <a:rPr lang="en-US"/>
                      <a:pPr/>
                      <a:t>[PERCENTAGE]</a:t>
                    </a:fld>
                    <a:r>
                      <a:rPr lang="en-US" dirty="0"/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27611223986734"/>
                      <c:h val="0.142465882335826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ABE-44C8-A4A0-C8D3F63FFD12}"/>
                </c:ext>
              </c:extLst>
            </c:dLbl>
            <c:dLbl>
              <c:idx val="4"/>
              <c:layout>
                <c:manualLayout>
                  <c:x val="-2.8651280305677169E-2"/>
                  <c:y val="-6.995409333818716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Repayment of publicly funded loans</a:t>
                    </a:r>
                    <a:r>
                      <a:rPr lang="en-US" baseline="0" dirty="0"/>
                      <a:t> </a:t>
                    </a:r>
                    <a:fld id="{F8825417-326B-4F7D-A83B-4C1C096963EF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 billion KZT ( </a:t>
                    </a:r>
                    <a:fld id="{65EA4EEB-B71E-4A02-A4BD-005D9EAADDBC}" type="PERCENTAGE">
                      <a:rPr lang="en-US" baseline="0" smtClean="0"/>
                      <a:pPr/>
                      <a:t>[PERCENTAGE]</a:t>
                    </a:fld>
                    <a:r>
                      <a:rPr lang="en-US" baseline="0" dirty="0"/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94648419409295"/>
                      <c:h val="0.1515049777989122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ABE-44C8-A4A0-C8D3F63FFD12}"/>
                </c:ext>
              </c:extLst>
            </c:dLbl>
            <c:dLbl>
              <c:idx val="5"/>
              <c:layout>
                <c:manualLayout>
                  <c:x val="7.011256853459223E-3"/>
                  <c:y val="-0.1146189400486528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From the National Fund</a:t>
                    </a:r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</a:t>
                    </a:r>
                    <a:fld id="{7DDAA103-ABD7-4102-85F2-B1EAD7C82340}" type="VALUE">
                      <a:rPr lang="en-US" baseline="0" smtClean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billion KZT (</a:t>
                    </a:r>
                    <a:fld id="{D3A6145B-2921-4B61-8729-27414F7F4657}" type="PERCENTAGE">
                      <a:rPr lang="en-US" baseline="0" smtClean="0">
                        <a:solidFill>
                          <a:schemeClr val="tx1"/>
                        </a:solidFill>
                      </a:rPr>
                      <a:pPr/>
                      <a:t>[PERCENTAGE]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57194638241929"/>
                      <c:h val="0.1214188329415316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1ABE-44C8-A4A0-C8D3F63FFD12}"/>
                </c:ext>
              </c:extLst>
            </c:dLbl>
            <c:dLbl>
              <c:idx val="6"/>
              <c:layout>
                <c:manualLayout>
                  <c:x val="4.230078452886836E-2"/>
                  <c:y val="-1.489762144510915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Loan proceeds </a:t>
                    </a:r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</a:t>
                    </a:r>
                    <a:fld id="{2F50383D-6E0E-46EF-881A-831063422721}" type="VALUE">
                      <a:rPr lang="en-US" baseline="0" smtClean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billion KZT (</a:t>
                    </a:r>
                    <a:fld id="{0DBC9422-0539-4485-A7BD-C9CDCEF660C8}" type="PERCENTAGE">
                      <a:rPr lang="en-US" baseline="0" smtClean="0">
                        <a:solidFill>
                          <a:schemeClr val="tx1"/>
                        </a:solidFill>
                      </a:rPr>
                      <a:pPr/>
                      <a:t>[PERCENTAGE]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050724935387"/>
                      <c:h val="8.977586152813130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1ABE-44C8-A4A0-C8D3F63FFD12}"/>
                </c:ext>
              </c:extLst>
            </c:dLbl>
            <c:dLbl>
              <c:idx val="7"/>
              <c:layout>
                <c:manualLayout>
                  <c:x val="0.31890720391375066"/>
                  <c:y val="4.3539260138903885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Opening balance </a:t>
                    </a:r>
                    <a:fld id="{657B9B98-F0CF-4AFA-87FD-6040AC5E8E92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 billion KZT (</a:t>
                    </a:r>
                    <a:fld id="{98B1A7E4-E9CA-4E64-AF9B-AADBD050E7F6}" type="PERCENTAGE">
                      <a:rPr lang="en-US" baseline="0" smtClean="0"/>
                      <a:pPr/>
                      <a:t>[PERCENTAGE]</a:t>
                    </a:fld>
                    <a:r>
                      <a:rPr lang="en-US" baseline="0" dirty="0"/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779551628679365"/>
                      <c:h val="0.150706569432360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1ABE-44C8-A4A0-C8D3F63FFD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налоговых поступлений  </c:v>
                </c:pt>
                <c:pt idx="1">
                  <c:v>неналоговых поступлений  </c:v>
                </c:pt>
                <c:pt idx="2">
                  <c:v>поступлений от продажи основного капитала </c:v>
                </c:pt>
                <c:pt idx="3">
                  <c:v>поступлений трансфертов </c:v>
                </c:pt>
                <c:pt idx="4">
                  <c:v>погашений бюджетных кредитов </c:v>
                </c:pt>
                <c:pt idx="5">
                  <c:v>поступлений из Национального фонда РК</c:v>
                </c:pt>
                <c:pt idx="6">
                  <c:v>поступлений займов</c:v>
                </c:pt>
                <c:pt idx="7">
                  <c:v>входящего остатка на начало 2023 года </c:v>
                </c:pt>
              </c:strCache>
            </c:strRef>
          </c:cat>
          <c:val>
            <c:numRef>
              <c:f>Лист1!$B$2:$B$9</c:f>
              <c:numCache>
                <c:formatCode>#,##0</c:formatCode>
                <c:ptCount val="8"/>
                <c:pt idx="0">
                  <c:v>14279</c:v>
                </c:pt>
                <c:pt idx="1">
                  <c:v>351.8</c:v>
                </c:pt>
                <c:pt idx="2">
                  <c:v>1.3</c:v>
                </c:pt>
                <c:pt idx="3">
                  <c:v>431.9</c:v>
                </c:pt>
                <c:pt idx="4">
                  <c:v>244.5</c:v>
                </c:pt>
                <c:pt idx="5">
                  <c:v>4000</c:v>
                </c:pt>
                <c:pt idx="6">
                  <c:v>2925</c:v>
                </c:pt>
                <c:pt idx="7">
                  <c:v>283.60000000000002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ABE-44C8-A4A0-C8D3F63FFD1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tint val="96000"/>
                      <a:lumMod val="100000"/>
                    </a:schemeClr>
                  </a:gs>
                  <a:gs pos="78000">
                    <a:schemeClr val="accent6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2-1ABE-44C8-A4A0-C8D3F63FFD1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tint val="96000"/>
                      <a:lumMod val="100000"/>
                    </a:schemeClr>
                  </a:gs>
                  <a:gs pos="78000">
                    <a:schemeClr val="accent5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4-1ABE-44C8-A4A0-C8D3F63FFD1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tint val="96000"/>
                      <a:lumMod val="100000"/>
                    </a:schemeClr>
                  </a:gs>
                  <a:gs pos="78000">
                    <a:schemeClr val="accent4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6-1ABE-44C8-A4A0-C8D3F63FFD1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96000"/>
                      <a:lumMod val="100000"/>
                    </a:schemeClr>
                  </a:gs>
                  <a:gs pos="78000">
                    <a:schemeClr val="accent6">
                      <a:lumMod val="60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8-1ABE-44C8-A4A0-C8D3F63FFD1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tint val="96000"/>
                      <a:lumMod val="100000"/>
                    </a:schemeClr>
                  </a:gs>
                  <a:gs pos="78000">
                    <a:schemeClr val="accent5">
                      <a:lumMod val="60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A-1ABE-44C8-A4A0-C8D3F63FFD12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96000"/>
                      <a:lumMod val="100000"/>
                    </a:schemeClr>
                  </a:gs>
                  <a:gs pos="78000">
                    <a:schemeClr val="accent4">
                      <a:lumMod val="60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C-1ABE-44C8-A4A0-C8D3F63FFD12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tint val="96000"/>
                      <a:lumMod val="100000"/>
                    </a:schemeClr>
                  </a:gs>
                  <a:gs pos="78000">
                    <a:schemeClr val="accent6">
                      <a:lumMod val="80000"/>
                      <a:lumOff val="20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E-1ABE-44C8-A4A0-C8D3F63FFD12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tint val="96000"/>
                      <a:lumMod val="100000"/>
                    </a:schemeClr>
                  </a:gs>
                  <a:gs pos="78000">
                    <a:schemeClr val="accent5">
                      <a:lumMod val="80000"/>
                      <a:lumOff val="20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20-1ABE-44C8-A4A0-C8D3F63FFD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налоговых поступлений  </c:v>
                </c:pt>
                <c:pt idx="1">
                  <c:v>неналоговых поступлений  </c:v>
                </c:pt>
                <c:pt idx="2">
                  <c:v>поступлений от продажи основного капитала </c:v>
                </c:pt>
                <c:pt idx="3">
                  <c:v>поступлений трансфертов </c:v>
                </c:pt>
                <c:pt idx="4">
                  <c:v>погашений бюджетных кредитов </c:v>
                </c:pt>
                <c:pt idx="5">
                  <c:v>поступлений из Национального фонда РК</c:v>
                </c:pt>
                <c:pt idx="6">
                  <c:v>поступлений займов</c:v>
                </c:pt>
                <c:pt idx="7">
                  <c:v>входящего остатка на начало 2023 года </c:v>
                </c:pt>
              </c:strCache>
            </c:strRef>
          </c:cat>
          <c:val>
            <c:numRef>
              <c:f>Лист1!$C$2:$C$9</c:f>
              <c:numCache>
                <c:formatCode>0.00%</c:formatCode>
                <c:ptCount val="8"/>
                <c:pt idx="0">
                  <c:v>0.63400000000000001</c:v>
                </c:pt>
                <c:pt idx="1">
                  <c:v>1.4999999999999999E-2</c:v>
                </c:pt>
                <c:pt idx="2">
                  <c:v>1E-4</c:v>
                </c:pt>
                <c:pt idx="3">
                  <c:v>1.9E-2</c:v>
                </c:pt>
                <c:pt idx="4">
                  <c:v>1.09E-2</c:v>
                </c:pt>
                <c:pt idx="5">
                  <c:v>0.17799999999999999</c:v>
                </c:pt>
                <c:pt idx="6" formatCode="0%">
                  <c:v>0.13</c:v>
                </c:pt>
                <c:pt idx="7">
                  <c:v>1.2E-2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1ABE-44C8-A4A0-C8D3F63FFD1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>
      <a:noFill/>
    </a:ln>
    <a:effectLst/>
  </c:spPr>
  <c:txPr>
    <a:bodyPr/>
    <a:lstStyle/>
    <a:p>
      <a:pPr>
        <a:defRPr lang="ru-RU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Revenues in March</a:t>
            </a:r>
            <a:r>
              <a:rPr lang="ru-RU" dirty="0"/>
              <a:t>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657705995908406E-2"/>
          <c:y val="0.20843499028094908"/>
          <c:w val="0.81575507801500247"/>
          <c:h val="0.5831300194381018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FEA9-4B15-9FCB-782FF06544A9}"/>
              </c:ext>
            </c:extLst>
          </c:dPt>
          <c:dPt>
            <c:idx val="1"/>
            <c:bubble3D val="0"/>
            <c:spPr>
              <a:solidFill>
                <a:srgbClr val="66FFFF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FEA9-4B15-9FCB-782FF06544A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tint val="96000"/>
                      <a:lumMod val="100000"/>
                    </a:schemeClr>
                  </a:gs>
                  <a:gs pos="78000">
                    <a:schemeClr val="accent4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FEA9-4B15-9FCB-782FF06544A9}"/>
              </c:ext>
            </c:extLst>
          </c:dPt>
          <c:dPt>
            <c:idx val="3"/>
            <c:bubble3D val="0"/>
            <c:spPr>
              <a:solidFill>
                <a:srgbClr val="9999FF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FEA9-4B15-9FCB-782FF06544A9}"/>
              </c:ext>
            </c:extLst>
          </c:dPt>
          <c:dPt>
            <c:idx val="4"/>
            <c:bubble3D val="0"/>
            <c:spPr>
              <a:solidFill>
                <a:srgbClr val="FF99FF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FEA9-4B15-9FCB-782FF06544A9}"/>
              </c:ext>
            </c:extLst>
          </c:dPt>
          <c:dPt>
            <c:idx val="5"/>
            <c:bubble3D val="0"/>
            <c:spPr>
              <a:solidFill>
                <a:srgbClr val="FF9999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B-FEA9-4B15-9FCB-782FF06544A9}"/>
              </c:ext>
            </c:extLst>
          </c:dPt>
          <c:dPt>
            <c:idx val="6"/>
            <c:bubble3D val="0"/>
            <c:spPr>
              <a:solidFill>
                <a:srgbClr val="FFCC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D-FEA9-4B15-9FCB-782FF06544A9}"/>
              </c:ext>
            </c:extLst>
          </c:dPt>
          <c:dPt>
            <c:idx val="7"/>
            <c:bubble3D val="0"/>
            <c:spPr>
              <a:solidFill>
                <a:srgbClr val="0099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F-FEA9-4B15-9FCB-782FF06544A9}"/>
              </c:ext>
            </c:extLst>
          </c:dPt>
          <c:dLbls>
            <c:dLbl>
              <c:idx val="0"/>
              <c:layout>
                <c:manualLayout>
                  <c:x val="-1.9422315851686037E-2"/>
                  <c:y val="-0.1714803219499322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Tax revenues </a:t>
                    </a:r>
                    <a:r>
                      <a:rPr lang="en-US" baseline="0" dirty="0"/>
                      <a:t> </a:t>
                    </a:r>
                    <a:fld id="{F5E13448-671E-44ED-929B-34939DB784C2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 billion KZT (</a:t>
                    </a:r>
                    <a:fld id="{E0AC4107-4EC4-4EBF-8CA3-F99A72A7CCAF}" type="PERCENTAGE">
                      <a:rPr lang="en-US" baseline="0" smtClean="0"/>
                      <a:pPr/>
                      <a:t>[PERCENTAGE]</a:t>
                    </a:fld>
                    <a:r>
                      <a:rPr lang="en-US" baseline="0" dirty="0"/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676128034232499"/>
                      <c:h val="9.337464325457463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EA9-4B15-9FCB-782FF06544A9}"/>
                </c:ext>
              </c:extLst>
            </c:dLbl>
            <c:dLbl>
              <c:idx val="1"/>
              <c:layout>
                <c:manualLayout>
                  <c:x val="8.8575105813771302E-2"/>
                  <c:y val="-0.2587100977851278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Non-tax revenues</a:t>
                    </a:r>
                    <a:r>
                      <a:rPr lang="en-US" baseline="0" dirty="0"/>
                      <a:t> </a:t>
                    </a:r>
                    <a:fld id="{8A68465B-DDAA-4A17-BA18-805C1E49ACB1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 billion KZT (</a:t>
                    </a:r>
                    <a:fld id="{0CDC8CCA-EB11-46BC-9B67-8CE7EB886609}" type="PERCENTAGE">
                      <a:rPr lang="en-US" baseline="0" smtClean="0"/>
                      <a:pPr/>
                      <a:t>[PERCENTAGE]</a:t>
                    </a:fld>
                    <a:r>
                      <a:rPr lang="en-US" baseline="0" dirty="0"/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53357240518268"/>
                      <c:h val="0.1645255316851991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EA9-4B15-9FCB-782FF06544A9}"/>
                </c:ext>
              </c:extLst>
            </c:dLbl>
            <c:dLbl>
              <c:idx val="2"/>
              <c:layout>
                <c:manualLayout>
                  <c:x val="-0.36590720773952162"/>
                  <c:y val="0.1233921539582020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EA9-4B15-9FCB-782FF06544A9}"/>
                </c:ext>
              </c:extLst>
            </c:dLbl>
            <c:dLbl>
              <c:idx val="3"/>
              <c:layout>
                <c:manualLayout>
                  <c:x val="5.373041993037049E-2"/>
                  <c:y val="1.754814128120448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Transfers </a:t>
                    </a:r>
                    <a:r>
                      <a:rPr lang="en-US" baseline="0" dirty="0"/>
                      <a:t> </a:t>
                    </a:r>
                    <a:fld id="{5E9BF2CC-8788-484D-8E2E-6213DA6143FE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 billion KZT (</a:t>
                    </a:r>
                    <a:fld id="{613F54C4-0D44-4B94-A0E6-87499E3CDF12}" type="PERCENTAGE">
                      <a:rPr lang="en-US" baseline="0" smtClean="0"/>
                      <a:pPr/>
                      <a:t>[PERCENTAGE]</a:t>
                    </a:fld>
                    <a:r>
                      <a:rPr lang="en-US" baseline="0" dirty="0"/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98551658857817"/>
                      <c:h val="0.1645255316851991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EA9-4B15-9FCB-782FF06544A9}"/>
                </c:ext>
              </c:extLst>
            </c:dLbl>
            <c:dLbl>
              <c:idx val="4"/>
              <c:layout>
                <c:manualLayout>
                  <c:x val="-0.17225164125470929"/>
                  <c:y val="6.669819018287574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Repayment of publicly funded loans</a:t>
                    </a:r>
                    <a:r>
                      <a:rPr lang="en-US" baseline="0" dirty="0"/>
                      <a:t> </a:t>
                    </a:r>
                    <a:fld id="{F8F757BE-0289-4E81-8576-6208B92319A9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 billion KZT (</a:t>
                    </a:r>
                    <a:fld id="{EFF80EDF-5941-4592-833D-B010F153DE55}" type="PERCENTAGE">
                      <a:rPr lang="en-US" baseline="0" smtClean="0"/>
                      <a:pPr/>
                      <a:t>[PERCENTAGE]</a:t>
                    </a:fld>
                    <a:r>
                      <a:rPr lang="en-US" baseline="0" dirty="0"/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EA9-4B15-9FCB-782FF06544A9}"/>
                </c:ext>
              </c:extLst>
            </c:dLbl>
            <c:dLbl>
              <c:idx val="5"/>
              <c:layout>
                <c:manualLayout>
                  <c:x val="2.1877653957529788E-2"/>
                  <c:y val="1.503441785156840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800" b="1" dirty="0">
                        <a:solidFill>
                          <a:schemeClr val="tx1"/>
                        </a:solidFill>
                      </a:rPr>
                      <a:t>From the National Fund </a:t>
                    </a:r>
                    <a:r>
                      <a:rPr lang="en-US" sz="800" b="1" baseline="0" dirty="0">
                        <a:solidFill>
                          <a:schemeClr val="tx1"/>
                        </a:solidFill>
                      </a:rPr>
                      <a:t> </a:t>
                    </a:r>
                    <a:fld id="{02CC5D61-2D7A-4D4E-9980-5F352F1E86DE}" type="VALUE">
                      <a:rPr lang="en-US" sz="800" b="1" baseline="0" smtClean="0">
                        <a:solidFill>
                          <a:schemeClr val="tx1"/>
                        </a:solidFill>
                      </a:rPr>
                      <a:pPr>
                        <a:defRPr sz="800" b="1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en-US" sz="800" b="1" baseline="0" dirty="0">
                        <a:solidFill>
                          <a:schemeClr val="tx1"/>
                        </a:solidFill>
                      </a:rPr>
                      <a:t> billion KZT (</a:t>
                    </a:r>
                    <a:fld id="{940E48C0-271E-4C98-9F23-6A6E58857A69}" type="PERCENTAGE">
                      <a:rPr lang="en-US" sz="800" b="1" baseline="0" smtClean="0">
                        <a:solidFill>
                          <a:schemeClr val="tx1"/>
                        </a:solidFill>
                      </a:rPr>
                      <a:pPr>
                        <a:defRPr sz="800" b="1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r>
                      <a:rPr lang="en-US" sz="800" b="1" baseline="0" dirty="0">
                        <a:solidFill>
                          <a:schemeClr val="tx1"/>
                        </a:solidFill>
                      </a:rPr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5872948692286"/>
                      <c:h val="0.1669049204121534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FEA9-4B15-9FCB-782FF06544A9}"/>
                </c:ext>
              </c:extLst>
            </c:dLbl>
            <c:dLbl>
              <c:idx val="6"/>
              <c:layout>
                <c:manualLayout>
                  <c:x val="1.0500627905895078E-2"/>
                  <c:y val="-9.818899903653692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800" b="1" dirty="0">
                        <a:solidFill>
                          <a:schemeClr val="tx1"/>
                        </a:solidFill>
                      </a:rPr>
                      <a:t>Loan proceeds</a:t>
                    </a:r>
                    <a:r>
                      <a:rPr lang="en-US" sz="800" b="1" baseline="0" dirty="0">
                        <a:solidFill>
                          <a:schemeClr val="tx1"/>
                        </a:solidFill>
                      </a:rPr>
                      <a:t>  </a:t>
                    </a:r>
                    <a:fld id="{7F0CD9A7-F31C-481E-89B0-021528DB7963}" type="VALUE">
                      <a:rPr lang="en-US" sz="800" b="1" baseline="0" smtClean="0">
                        <a:solidFill>
                          <a:schemeClr val="tx1"/>
                        </a:solidFill>
                      </a:rPr>
                      <a:pPr>
                        <a:defRPr sz="800" b="1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en-US" sz="800" b="1" baseline="0" dirty="0">
                        <a:solidFill>
                          <a:schemeClr val="tx1"/>
                        </a:solidFill>
                      </a:rPr>
                      <a:t> billion KZT ( </a:t>
                    </a:r>
                    <a:fld id="{9B3AA1FE-2978-4BDF-A6AB-2BBCCFC0FDE4}" type="PERCENTAGE">
                      <a:rPr lang="en-US" sz="800" b="1" baseline="0" smtClean="0">
                        <a:solidFill>
                          <a:schemeClr val="tx1"/>
                        </a:solidFill>
                      </a:rPr>
                      <a:pPr>
                        <a:defRPr sz="800" b="1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r>
                      <a:rPr lang="en-US" sz="800" b="1" baseline="0" dirty="0">
                        <a:solidFill>
                          <a:schemeClr val="tx1"/>
                        </a:solidFill>
                      </a:rPr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21423735704158"/>
                      <c:h val="0.1326343976352354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FEA9-4B15-9FCB-782FF06544A9}"/>
                </c:ext>
              </c:extLst>
            </c:dLbl>
            <c:dLbl>
              <c:idx val="7"/>
              <c:layout>
                <c:manualLayout>
                  <c:x val="4.4632128826913461E-2"/>
                  <c:y val="3.081997954141717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800" b="1" baseline="0" dirty="0">
                        <a:solidFill>
                          <a:schemeClr val="tx1"/>
                        </a:solidFill>
                      </a:rPr>
                      <a:t>Balance </a:t>
                    </a:r>
                    <a:fld id="{D29B5D84-77D1-4E96-B060-EB218F2E9C75}" type="VALUE">
                      <a:rPr lang="en-US" sz="800" b="1" baseline="0" smtClean="0">
                        <a:solidFill>
                          <a:schemeClr val="tx1"/>
                        </a:solidFill>
                      </a:rPr>
                      <a:pPr>
                        <a:defRPr sz="800" b="1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en-US" sz="800" b="1" baseline="0" dirty="0">
                        <a:solidFill>
                          <a:schemeClr val="tx1"/>
                        </a:solidFill>
                      </a:rPr>
                      <a:t> billion KZT (</a:t>
                    </a:r>
                    <a:fld id="{51027579-9303-4930-BB87-3887545D24E3}" type="PERCENTAGE">
                      <a:rPr lang="en-US" sz="800" b="1" baseline="0" smtClean="0">
                        <a:solidFill>
                          <a:schemeClr val="tx1"/>
                        </a:solidFill>
                      </a:rPr>
                      <a:pPr>
                        <a:defRPr sz="800" b="1">
                          <a:solidFill>
                            <a:schemeClr val="tx1"/>
                          </a:solidFill>
                        </a:defRPr>
                      </a:pPr>
                      <a:t>[PERCENTAGE]</a:t>
                    </a:fld>
                    <a:r>
                      <a:rPr lang="en-US" sz="800" b="1" baseline="0" dirty="0">
                        <a:solidFill>
                          <a:schemeClr val="tx1"/>
                        </a:solidFill>
                      </a:rPr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866608326256109"/>
                      <c:h val="0.1070047317146910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FEA9-4B15-9FCB-782FF06544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налоговых поступлений  </c:v>
                </c:pt>
                <c:pt idx="1">
                  <c:v>неналоговых поступлений  </c:v>
                </c:pt>
                <c:pt idx="3">
                  <c:v>поступлений трансфертов</c:v>
                </c:pt>
                <c:pt idx="4">
                  <c:v>погашений бюджетных кредитов </c:v>
                </c:pt>
                <c:pt idx="5">
                  <c:v>поступлений из Национального фонда РК</c:v>
                </c:pt>
                <c:pt idx="6">
                  <c:v>поступлений займов</c:v>
                </c:pt>
                <c:pt idx="7">
                  <c:v>за счет остатков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 formatCode="#,##0">
                  <c:v>704.4</c:v>
                </c:pt>
                <c:pt idx="1">
                  <c:v>10.4</c:v>
                </c:pt>
                <c:pt idx="3">
                  <c:v>44.6</c:v>
                </c:pt>
                <c:pt idx="4">
                  <c:v>12.7</c:v>
                </c:pt>
                <c:pt idx="5">
                  <c:v>473.4</c:v>
                </c:pt>
                <c:pt idx="6" formatCode="#,##0">
                  <c:v>316.10000000000002</c:v>
                </c:pt>
                <c:pt idx="7">
                  <c:v>250.1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EA9-4B15-9FCB-782FF06544A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tint val="96000"/>
                      <a:lumMod val="100000"/>
                    </a:schemeClr>
                  </a:gs>
                  <a:gs pos="78000">
                    <a:schemeClr val="accent6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2-FEA9-4B15-9FCB-782FF06544A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tint val="96000"/>
                      <a:lumMod val="100000"/>
                    </a:schemeClr>
                  </a:gs>
                  <a:gs pos="78000">
                    <a:schemeClr val="accent5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4-FEA9-4B15-9FCB-782FF06544A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tint val="96000"/>
                      <a:lumMod val="100000"/>
                    </a:schemeClr>
                  </a:gs>
                  <a:gs pos="78000">
                    <a:schemeClr val="accent4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6-FEA9-4B15-9FCB-782FF06544A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96000"/>
                      <a:lumMod val="100000"/>
                    </a:schemeClr>
                  </a:gs>
                  <a:gs pos="78000">
                    <a:schemeClr val="accent6">
                      <a:lumMod val="60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8-FEA9-4B15-9FCB-782FF06544A9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tint val="96000"/>
                      <a:lumMod val="100000"/>
                    </a:schemeClr>
                  </a:gs>
                  <a:gs pos="78000">
                    <a:schemeClr val="accent5">
                      <a:lumMod val="60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A-FEA9-4B15-9FCB-782FF06544A9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96000"/>
                      <a:lumMod val="100000"/>
                    </a:schemeClr>
                  </a:gs>
                  <a:gs pos="78000">
                    <a:schemeClr val="accent4">
                      <a:lumMod val="60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C-FEA9-4B15-9FCB-782FF06544A9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tint val="96000"/>
                      <a:lumMod val="100000"/>
                    </a:schemeClr>
                  </a:gs>
                  <a:gs pos="78000">
                    <a:schemeClr val="accent6">
                      <a:lumMod val="80000"/>
                      <a:lumOff val="20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E-FEA9-4B15-9FCB-782FF06544A9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tint val="96000"/>
                      <a:lumMod val="100000"/>
                    </a:schemeClr>
                  </a:gs>
                  <a:gs pos="78000">
                    <a:schemeClr val="accent5">
                      <a:lumMod val="80000"/>
                      <a:lumOff val="20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20-FEA9-4B15-9FCB-782FF06544A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налоговых поступлений  </c:v>
                </c:pt>
                <c:pt idx="1">
                  <c:v>неналоговых поступлений  </c:v>
                </c:pt>
                <c:pt idx="3">
                  <c:v>поступлений трансфертов</c:v>
                </c:pt>
                <c:pt idx="4">
                  <c:v>погашений бюджетных кредитов </c:v>
                </c:pt>
                <c:pt idx="5">
                  <c:v>поступлений из Национального фонда РК</c:v>
                </c:pt>
                <c:pt idx="6">
                  <c:v>поступлений займов</c:v>
                </c:pt>
                <c:pt idx="7">
                  <c:v>за счет остатков</c:v>
                </c:pt>
              </c:strCache>
            </c:strRef>
          </c:cat>
          <c:val>
            <c:numRef>
              <c:f>Лист1!$C$2:$C$9</c:f>
              <c:numCache>
                <c:formatCode>0.00%</c:formatCode>
                <c:ptCount val="8"/>
                <c:pt idx="0">
                  <c:v>0.38900000000000001</c:v>
                </c:pt>
                <c:pt idx="1">
                  <c:v>6.0000000000000001E-3</c:v>
                </c:pt>
                <c:pt idx="3">
                  <c:v>2.5000000000000001E-2</c:v>
                </c:pt>
                <c:pt idx="4">
                  <c:v>7.0000000000000001E-3</c:v>
                </c:pt>
                <c:pt idx="5">
                  <c:v>0.26100000000000001</c:v>
                </c:pt>
                <c:pt idx="6">
                  <c:v>0.17399999999999999</c:v>
                </c:pt>
                <c:pt idx="7">
                  <c:v>0.13800000000000001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FEA9-4B15-9FCB-782FF06544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600" b="1" i="0" u="none" strike="noStrike" kern="1200" spc="0" baseline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 sz="1400" b="1" i="0" u="none" strike="noStrike" kern="1200" spc="0" baseline="0" dirty="0">
                <a:solidFill>
                  <a:srgbClr val="0000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1060 PPP contracts on the level of local budgets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6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 sz="1400" b="1" i="0" u="none" strike="noStrike" kern="1200" spc="0" baseline="0" dirty="0">
              <a:solidFill>
                <a:srgbClr val="0000FF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1157405740586116"/>
          <c:y val="4.64129716581198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lang="ru-RU" sz="1600" b="1" i="0" u="none" strike="noStrike" kern="1200" spc="0" baseline="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2159548751007251E-2"/>
          <c:y val="0.13134920634920635"/>
          <c:w val="0.95568090249798554"/>
          <c:h val="0.439512268102932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договоров ГЧП за 2021 год в разрезе областей и городов республиканского значения и столицы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190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100-4B94-82E3-F08B9E90169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72</a:t>
                    </a:r>
                  </a:p>
                  <a:p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100-4B94-82E3-F08B9E901697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35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100-4B94-82E3-F08B9E901697}"/>
                </c:ext>
              </c:extLst>
            </c:dLbl>
            <c:dLbl>
              <c:idx val="19"/>
              <c:layout>
                <c:manualLayout>
                  <c:x val="-1.120835808144681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100-4B94-82E3-F08B9E9016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Лист1!$A$2:$A$21</c:f>
              <c:strCache>
                <c:ptCount val="20"/>
                <c:pt idx="0">
                  <c:v>East Kazakhstan</c:v>
                </c:pt>
                <c:pt idx="1">
                  <c:v>Turkestan </c:v>
                </c:pt>
                <c:pt idx="2">
                  <c:v>Almaty</c:v>
                </c:pt>
                <c:pt idx="3">
                  <c:v>Akmola</c:v>
                </c:pt>
                <c:pt idx="4">
                  <c:v>Zhambyl</c:v>
                </c:pt>
                <c:pt idx="5">
                  <c:v>Almaty city</c:v>
                </c:pt>
                <c:pt idx="6">
                  <c:v>Kyzylorda</c:v>
                </c:pt>
                <c:pt idx="7">
                  <c:v>Karaganda</c:v>
                </c:pt>
                <c:pt idx="8">
                  <c:v>Shymkent city</c:v>
                </c:pt>
                <c:pt idx="9">
                  <c:v>North Kazkahstan</c:v>
                </c:pt>
                <c:pt idx="10">
                  <c:v>Kostanai</c:v>
                </c:pt>
                <c:pt idx="11">
                  <c:v>Mangistau</c:v>
                </c:pt>
                <c:pt idx="12">
                  <c:v>Atyrau</c:v>
                </c:pt>
                <c:pt idx="13">
                  <c:v>West Kazakhstan</c:v>
                </c:pt>
                <c:pt idx="14">
                  <c:v>Pavlodar</c:v>
                </c:pt>
                <c:pt idx="15">
                  <c:v>Aktobe</c:v>
                </c:pt>
                <c:pt idx="16">
                  <c:v>Astana city</c:v>
                </c:pt>
                <c:pt idx="17">
                  <c:v>Zhetysu</c:v>
                </c:pt>
                <c:pt idx="18">
                  <c:v>Abai</c:v>
                </c:pt>
                <c:pt idx="19">
                  <c:v>Ulytau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192</c:v>
                </c:pt>
                <c:pt idx="1">
                  <c:v>185</c:v>
                </c:pt>
                <c:pt idx="2">
                  <c:v>83</c:v>
                </c:pt>
                <c:pt idx="3">
                  <c:v>71</c:v>
                </c:pt>
                <c:pt idx="4">
                  <c:v>68</c:v>
                </c:pt>
                <c:pt idx="5">
                  <c:v>65</c:v>
                </c:pt>
                <c:pt idx="6">
                  <c:v>63</c:v>
                </c:pt>
                <c:pt idx="7">
                  <c:v>61</c:v>
                </c:pt>
                <c:pt idx="8">
                  <c:v>52</c:v>
                </c:pt>
                <c:pt idx="9">
                  <c:v>40</c:v>
                </c:pt>
                <c:pt idx="10">
                  <c:v>37</c:v>
                </c:pt>
                <c:pt idx="11">
                  <c:v>32</c:v>
                </c:pt>
                <c:pt idx="12">
                  <c:v>31</c:v>
                </c:pt>
                <c:pt idx="13">
                  <c:v>22</c:v>
                </c:pt>
                <c:pt idx="14">
                  <c:v>22</c:v>
                </c:pt>
                <c:pt idx="15">
                  <c:v>19</c:v>
                </c:pt>
                <c:pt idx="16">
                  <c:v>16</c:v>
                </c:pt>
                <c:pt idx="17">
                  <c:v>14</c:v>
                </c:pt>
                <c:pt idx="18">
                  <c:v>2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B2-4AD9-8373-0B732AF65F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-27"/>
        <c:axId val="471607744"/>
        <c:axId val="471613624"/>
      </c:barChart>
      <c:catAx>
        <c:axId val="47160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0" i="1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1613624"/>
        <c:crosses val="autoZero"/>
        <c:auto val="1"/>
        <c:lblAlgn val="ctr"/>
        <c:lblOffset val="100"/>
        <c:noMultiLvlLbl val="0"/>
      </c:catAx>
      <c:valAx>
        <c:axId val="4716136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71607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 b="1" i="0" u="none" strike="noStrike" kern="1200" spc="0" baseline="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 sz="1400" b="1" i="0" u="none" strike="noStrike" kern="1200" spc="0" baseline="0" dirty="0">
                <a:solidFill>
                  <a:srgbClr val="0000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Total amount of PPP contracts on the level of local budgets </a:t>
            </a:r>
            <a:r>
              <a:rPr lang="ru-RU" sz="1400" b="1" i="0" u="none" strike="noStrike" kern="1200" spc="0" baseline="0" dirty="0">
                <a:solidFill>
                  <a:srgbClr val="0000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–  </a:t>
            </a:r>
            <a:r>
              <a:rPr lang="en-US" sz="1400" b="1" i="0" u="none" strike="noStrike" kern="1200" spc="0" baseline="0" dirty="0">
                <a:solidFill>
                  <a:srgbClr val="0000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866</a:t>
            </a:r>
            <a:r>
              <a:rPr lang="ru-RU" sz="1400" b="1" i="0" u="none" strike="noStrike" kern="1200" spc="0" baseline="0" dirty="0">
                <a:solidFill>
                  <a:srgbClr val="0000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r>
              <a:rPr lang="en-US" sz="1400" b="1" i="0" u="none" strike="noStrike" kern="1200" spc="0" baseline="0" dirty="0">
                <a:solidFill>
                  <a:srgbClr val="0000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r>
              <a:rPr lang="ru-RU" sz="1400" b="1" i="0" u="none" strike="noStrike" kern="1200" spc="0" baseline="0" dirty="0">
                <a:solidFill>
                  <a:srgbClr val="0000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400" b="1" i="0" u="none" strike="noStrike" kern="1200" spc="0" baseline="0" dirty="0">
                <a:solidFill>
                  <a:srgbClr val="0000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billion KZT</a:t>
            </a:r>
            <a:endParaRPr lang="ru-RU" sz="1400" b="1" i="0" u="none" strike="noStrike" kern="1200" spc="0" baseline="0" dirty="0">
              <a:solidFill>
                <a:srgbClr val="0000FF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2766732638336803"/>
          <c:y val="2.78477829948719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lang="ru-RU" sz="1400" b="1" i="0" u="none" strike="noStrike" kern="1200" spc="0" baseline="0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2464473402920282E-2"/>
          <c:y val="0.11630615604114163"/>
          <c:w val="0.90710165017604605"/>
          <c:h val="0.561831945573298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amount of PPP contracts on the level of local budgets - 866.2 billion KZT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6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196,9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E4E-43E7-AB38-B081DF595EF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121,1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E4E-43E7-AB38-B081DF595EF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123,3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E4E-43E7-AB38-B081DF595EF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66,9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E4E-43E7-AB38-B081DF595EF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53,2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E4E-43E7-AB38-B081DF595EF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49,0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E4E-43E7-AB38-B081DF595EF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98,1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CE4E-43E7-AB38-B081DF595EF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24,8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CE4E-43E7-AB38-B081DF595EF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24,1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CE4E-43E7-AB38-B081DF595EF1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6,0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CE4E-43E7-AB38-B081DF595EF1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18,6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CE4E-43E7-AB38-B081DF595EF1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15,8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CE4E-43E7-AB38-B081DF595EF1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13,0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CE4E-43E7-AB38-B081DF595EF1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13,8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CE4E-43E7-AB38-B081DF595EF1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/>
                      <a:t>10,0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CE4E-43E7-AB38-B081DF595EF1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/>
                      <a:t>11,2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CE4E-43E7-AB38-B081DF595EF1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/>
                      <a:t>9,5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CE4E-43E7-AB38-B081DF595E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Лист1!$A$2:$A$21</c:f>
              <c:strCache>
                <c:ptCount val="20"/>
                <c:pt idx="0">
                  <c:v>Turkestan</c:v>
                </c:pt>
                <c:pt idx="1">
                  <c:v>Atyrau</c:v>
                </c:pt>
                <c:pt idx="2">
                  <c:v>Astana city</c:v>
                </c:pt>
                <c:pt idx="3">
                  <c:v>Almaty</c:v>
                </c:pt>
                <c:pt idx="4">
                  <c:v>Shymkent city</c:v>
                </c:pt>
                <c:pt idx="5">
                  <c:v>East Kazakhstan</c:v>
                </c:pt>
                <c:pt idx="6">
                  <c:v>Almaty city</c:v>
                </c:pt>
                <c:pt idx="7">
                  <c:v>Aktobe</c:v>
                </c:pt>
                <c:pt idx="8">
                  <c:v>Mangistau</c:v>
                </c:pt>
                <c:pt idx="9">
                  <c:v>Zhetysu</c:v>
                </c:pt>
                <c:pt idx="10">
                  <c:v>Kyzylorda</c:v>
                </c:pt>
                <c:pt idx="11">
                  <c:v>Kostanai</c:v>
                </c:pt>
                <c:pt idx="12">
                  <c:v>North Kazakhstan</c:v>
                </c:pt>
                <c:pt idx="13">
                  <c:v>Pavlodar</c:v>
                </c:pt>
                <c:pt idx="14">
                  <c:v>Karaganda</c:v>
                </c:pt>
                <c:pt idx="15">
                  <c:v>Zhambyl</c:v>
                </c:pt>
                <c:pt idx="16">
                  <c:v>Akmola</c:v>
                </c:pt>
                <c:pt idx="17">
                  <c:v>West Kazakhstan</c:v>
                </c:pt>
                <c:pt idx="18">
                  <c:v>Abai</c:v>
                </c:pt>
                <c:pt idx="19">
                  <c:v>Ulytau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196.6</c:v>
                </c:pt>
                <c:pt idx="1">
                  <c:v>120.6</c:v>
                </c:pt>
                <c:pt idx="2">
                  <c:v>115.8</c:v>
                </c:pt>
                <c:pt idx="3">
                  <c:v>70.5</c:v>
                </c:pt>
                <c:pt idx="4">
                  <c:v>50.9</c:v>
                </c:pt>
                <c:pt idx="5">
                  <c:v>49.2</c:v>
                </c:pt>
                <c:pt idx="6">
                  <c:v>48.4</c:v>
                </c:pt>
                <c:pt idx="7">
                  <c:v>23.4</c:v>
                </c:pt>
                <c:pt idx="8">
                  <c:v>18.7</c:v>
                </c:pt>
                <c:pt idx="9">
                  <c:v>18.2</c:v>
                </c:pt>
                <c:pt idx="10">
                  <c:v>17.100000000000001</c:v>
                </c:pt>
                <c:pt idx="11">
                  <c:v>15.6</c:v>
                </c:pt>
                <c:pt idx="12">
                  <c:v>11.8</c:v>
                </c:pt>
                <c:pt idx="13">
                  <c:v>9.6</c:v>
                </c:pt>
                <c:pt idx="14">
                  <c:v>8.6999999999999993</c:v>
                </c:pt>
                <c:pt idx="15">
                  <c:v>8</c:v>
                </c:pt>
                <c:pt idx="16">
                  <c:v>5.3</c:v>
                </c:pt>
                <c:pt idx="17">
                  <c:v>3.5</c:v>
                </c:pt>
                <c:pt idx="18">
                  <c:v>2.1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5D-42ED-A97A-E8EBDB864DE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-27"/>
        <c:axId val="471611272"/>
        <c:axId val="471612056"/>
      </c:barChart>
      <c:catAx>
        <c:axId val="471611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0" i="1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1612056"/>
        <c:crosses val="autoZero"/>
        <c:auto val="1"/>
        <c:lblAlgn val="ctr"/>
        <c:lblOffset val="100"/>
        <c:noMultiLvlLbl val="0"/>
      </c:catAx>
      <c:valAx>
        <c:axId val="4716120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71611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773506252894858E-2"/>
          <c:y val="9.9054340106597902E-2"/>
          <c:w val="0.93619113787247177"/>
          <c:h val="0.557521495404430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FDC-466D-A169-051CAF6CCA1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FDC-466D-A169-051CAF6CCA1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FDC-466D-A169-051CAF6CCA1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FDC-466D-A169-051CAF6CCA1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FDC-466D-A169-051CAF6CCA17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FDC-466D-A169-051CAF6CCA17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FDC-466D-A169-051CAF6CCA17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FDC-466D-A169-051CAF6CCA17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CFDC-466D-A169-051CAF6CCA17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CFDC-466D-A169-051CAF6CCA17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CFDC-466D-A169-051CAF6CCA17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CFDC-466D-A169-051CAF6CCA17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CFDC-466D-A169-051CAF6CCA17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CFDC-466D-A169-051CAF6CCA17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CFDC-466D-A169-051CAF6CCA17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CFDC-466D-A169-051CAF6CCA17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CFDC-466D-A169-051CAF6CCA1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Лист1!$A$2:$A$21</c:f>
              <c:strCache>
                <c:ptCount val="20"/>
                <c:pt idx="0">
                  <c:v>Astana city</c:v>
                </c:pt>
                <c:pt idx="1">
                  <c:v>Almaty city</c:v>
                </c:pt>
                <c:pt idx="2">
                  <c:v>Kostanai</c:v>
                </c:pt>
                <c:pt idx="3">
                  <c:v>East Kazakhstan</c:v>
                </c:pt>
                <c:pt idx="4">
                  <c:v>Akmola</c:v>
                </c:pt>
                <c:pt idx="5">
                  <c:v>Karaganda</c:v>
                </c:pt>
                <c:pt idx="6">
                  <c:v>Almaty</c:v>
                </c:pt>
                <c:pt idx="7">
                  <c:v>West Kazakhstan</c:v>
                </c:pt>
                <c:pt idx="8">
                  <c:v>Zhambyl</c:v>
                </c:pt>
                <c:pt idx="9">
                  <c:v>Turkestan</c:v>
                </c:pt>
                <c:pt idx="10">
                  <c:v>Kyzylorda</c:v>
                </c:pt>
                <c:pt idx="11">
                  <c:v>North Kazakhstan</c:v>
                </c:pt>
                <c:pt idx="12">
                  <c:v>Pavlodar</c:v>
                </c:pt>
                <c:pt idx="13">
                  <c:v>Aktobe</c:v>
                </c:pt>
                <c:pt idx="14">
                  <c:v>Mangistau</c:v>
                </c:pt>
                <c:pt idx="15">
                  <c:v>Atyrau</c:v>
                </c:pt>
                <c:pt idx="16">
                  <c:v>Shymkent city</c:v>
                </c:pt>
                <c:pt idx="17">
                  <c:v>Zhetysu</c:v>
                </c:pt>
                <c:pt idx="18">
                  <c:v>Abai</c:v>
                </c:pt>
                <c:pt idx="19">
                  <c:v>Ulytau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90</c:v>
                </c:pt>
                <c:pt idx="1">
                  <c:v>49</c:v>
                </c:pt>
                <c:pt idx="2">
                  <c:v>40</c:v>
                </c:pt>
                <c:pt idx="3">
                  <c:v>38</c:v>
                </c:pt>
                <c:pt idx="4">
                  <c:v>35</c:v>
                </c:pt>
                <c:pt idx="5">
                  <c:v>32</c:v>
                </c:pt>
                <c:pt idx="6">
                  <c:v>28</c:v>
                </c:pt>
                <c:pt idx="7">
                  <c:v>26</c:v>
                </c:pt>
                <c:pt idx="8">
                  <c:v>22</c:v>
                </c:pt>
                <c:pt idx="9">
                  <c:v>21</c:v>
                </c:pt>
                <c:pt idx="10">
                  <c:v>19</c:v>
                </c:pt>
                <c:pt idx="11">
                  <c:v>18</c:v>
                </c:pt>
                <c:pt idx="12">
                  <c:v>17</c:v>
                </c:pt>
                <c:pt idx="13">
                  <c:v>16</c:v>
                </c:pt>
                <c:pt idx="14">
                  <c:v>8</c:v>
                </c:pt>
                <c:pt idx="15">
                  <c:v>7</c:v>
                </c:pt>
                <c:pt idx="16">
                  <c:v>4</c:v>
                </c:pt>
                <c:pt idx="17">
                  <c:v>2</c:v>
                </c:pt>
                <c:pt idx="18">
                  <c:v>1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CFDC-466D-A169-051CAF6CCA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75619376"/>
        <c:axId val="475625256"/>
      </c:barChart>
      <c:catAx>
        <c:axId val="4756193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5625256"/>
        <c:crosses val="autoZero"/>
        <c:auto val="1"/>
        <c:lblAlgn val="ctr"/>
        <c:lblOffset val="100"/>
        <c:noMultiLvlLbl val="0"/>
      </c:catAx>
      <c:valAx>
        <c:axId val="4756252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47561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861667243579222E-2"/>
          <c:y val="5.6064261976565451E-2"/>
          <c:w val="0.94581828657296652"/>
          <c:h val="0.600511297474622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3F1-4FC9-A454-B8E70BB71F2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3F1-4FC9-A454-B8E70BB71F2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3F1-4FC9-A454-B8E70BB71F2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3F1-4FC9-A454-B8E70BB71F2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3F1-4FC9-A454-B8E70BB71F28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3F1-4FC9-A454-B8E70BB71F28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3F1-4FC9-A454-B8E70BB71F28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23F1-4FC9-A454-B8E70BB71F28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23F1-4FC9-A454-B8E70BB71F28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23F1-4FC9-A454-B8E70BB71F28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23F1-4FC9-A454-B8E70BB71F28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23F1-4FC9-A454-B8E70BB71F28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23F1-4FC9-A454-B8E70BB71F28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23F1-4FC9-A454-B8E70BB71F28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23F1-4FC9-A454-B8E70BB71F28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23F1-4FC9-A454-B8E70BB71F28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23F1-4FC9-A454-B8E70BB71F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Лист1!$A$2:$A$21</c:f>
              <c:strCache>
                <c:ptCount val="20"/>
                <c:pt idx="0">
                  <c:v>Astana city</c:v>
                </c:pt>
                <c:pt idx="1">
                  <c:v>Almaty city</c:v>
                </c:pt>
                <c:pt idx="2">
                  <c:v>Kostanai</c:v>
                </c:pt>
                <c:pt idx="3">
                  <c:v>East Kazakhstan</c:v>
                </c:pt>
                <c:pt idx="4">
                  <c:v>Akmola</c:v>
                </c:pt>
                <c:pt idx="5">
                  <c:v>Karaganda</c:v>
                </c:pt>
                <c:pt idx="6">
                  <c:v>Almaty</c:v>
                </c:pt>
                <c:pt idx="7">
                  <c:v>West Kazakhstan</c:v>
                </c:pt>
                <c:pt idx="8">
                  <c:v>Zhambyl</c:v>
                </c:pt>
                <c:pt idx="9">
                  <c:v>Turkestan</c:v>
                </c:pt>
                <c:pt idx="10">
                  <c:v>Kyzylorda</c:v>
                </c:pt>
                <c:pt idx="11">
                  <c:v>North Kazakhstan</c:v>
                </c:pt>
                <c:pt idx="12">
                  <c:v>Pavlodar </c:v>
                </c:pt>
                <c:pt idx="13">
                  <c:v>Aktobe</c:v>
                </c:pt>
                <c:pt idx="14">
                  <c:v>Mangistau</c:v>
                </c:pt>
                <c:pt idx="15">
                  <c:v>Atyrau</c:v>
                </c:pt>
                <c:pt idx="16">
                  <c:v>Shymkent city</c:v>
                </c:pt>
                <c:pt idx="17">
                  <c:v>Zhetysu</c:v>
                </c:pt>
                <c:pt idx="18">
                  <c:v>Abai</c:v>
                </c:pt>
                <c:pt idx="19">
                  <c:v>Ulytau</c:v>
                </c:pt>
              </c:strCache>
            </c:strRef>
          </c:cat>
          <c:val>
            <c:numRef>
              <c:f>Лист1!$B$2:$B$21</c:f>
              <c:numCache>
                <c:formatCode>0</c:formatCode>
                <c:ptCount val="20"/>
                <c:pt idx="0">
                  <c:v>1197</c:v>
                </c:pt>
                <c:pt idx="1">
                  <c:v>666</c:v>
                </c:pt>
                <c:pt idx="2">
                  <c:v>544</c:v>
                </c:pt>
                <c:pt idx="3">
                  <c:v>517</c:v>
                </c:pt>
                <c:pt idx="4">
                  <c:v>476</c:v>
                </c:pt>
                <c:pt idx="5">
                  <c:v>435</c:v>
                </c:pt>
                <c:pt idx="6">
                  <c:v>381</c:v>
                </c:pt>
                <c:pt idx="7">
                  <c:v>354</c:v>
                </c:pt>
                <c:pt idx="8">
                  <c:v>299</c:v>
                </c:pt>
                <c:pt idx="9">
                  <c:v>286</c:v>
                </c:pt>
                <c:pt idx="10">
                  <c:v>258</c:v>
                </c:pt>
                <c:pt idx="11">
                  <c:v>245</c:v>
                </c:pt>
                <c:pt idx="12">
                  <c:v>231</c:v>
                </c:pt>
                <c:pt idx="13">
                  <c:v>218</c:v>
                </c:pt>
                <c:pt idx="14">
                  <c:v>109</c:v>
                </c:pt>
                <c:pt idx="15">
                  <c:v>95</c:v>
                </c:pt>
                <c:pt idx="16">
                  <c:v>54</c:v>
                </c:pt>
                <c:pt idx="17">
                  <c:v>27</c:v>
                </c:pt>
                <c:pt idx="18">
                  <c:v>15</c:v>
                </c:pt>
                <c:pt idx="19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3F1-4FC9-A454-B8E70BB71F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75622512"/>
        <c:axId val="475625648"/>
      </c:barChart>
      <c:catAx>
        <c:axId val="4756225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5625648"/>
        <c:crosses val="autoZero"/>
        <c:auto val="1"/>
        <c:lblAlgn val="ctr"/>
        <c:lblOffset val="100"/>
        <c:noMultiLvlLbl val="0"/>
      </c:catAx>
      <c:valAx>
        <c:axId val="4756256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475622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coloredoutline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013508-FCD5-4ACF-8B93-360664E73280}" type="doc">
      <dgm:prSet loTypeId="urn:microsoft.com/office/officeart/2005/8/layout/vList3#1" loCatId="picture" qsTypeId="urn:microsoft.com/office/officeart/2005/8/quickstyle/simple1" qsCatId="simple" csTypeId="urn:microsoft.com/office/officeart/2005/8/colors/accent0_2" csCatId="mainScheme" phldr="1"/>
      <dgm:spPr/>
    </dgm:pt>
    <dgm:pt modelId="{83793B88-AC6C-4A9C-806A-42513A71B755}">
      <dgm:prSet phldrT="[Текст]" custT="1"/>
      <dgm:spPr/>
      <dgm:t>
        <a:bodyPr/>
        <a:lstStyle/>
        <a:p>
          <a:r>
            <a:rPr lang="en-US" sz="9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Execution of the republican budget and supporting execution of local budgets</a:t>
          </a:r>
          <a:r>
            <a:rPr lang="ru-RU" sz="9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9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National Fund and Indemnification Fund</a:t>
          </a:r>
          <a:endParaRPr lang="ru-RU" sz="9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F9D553B-E200-4CD0-A788-74DACA2206FB}" type="parTrans" cxnId="{7E2A92E0-7B93-4A42-81C8-55EDE9FC0711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EDD07CF0-A88A-4057-8D7F-D1CC035FAE4D}" type="sibTrans" cxnId="{7E2A92E0-7B93-4A42-81C8-55EDE9FC0711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C960028C-5C86-4EBC-86E0-8BF92F6FCE39}">
      <dgm:prSet phldrT="[Текст]" custT="1"/>
      <dgm:spPr/>
      <dgm:t>
        <a:bodyPr/>
        <a:lstStyle/>
        <a:p>
          <a:r>
            <a:rPr lang="en-US" sz="9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Development and approval of general plan for liability financing</a:t>
          </a:r>
          <a:r>
            <a:rPr lang="ru-RU" sz="9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9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general plan for revenues and payments from the republican budget</a:t>
          </a:r>
          <a:endParaRPr lang="ru-RU" sz="9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EC9688F-53A9-4F58-B970-F4B8A436650F}" type="parTrans" cxnId="{8902BFC9-E2B8-48D2-B3C2-2AB7DCB308A0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28CBFA1B-45F5-429C-83D8-86E6149F1000}" type="sibTrans" cxnId="{8902BFC9-E2B8-48D2-B3C2-2AB7DCB308A0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24A67868-9AD2-493A-AD50-2D7D99C72388}">
      <dgm:prSet phldrT="[Текст]" custT="1"/>
      <dgm:spPr/>
      <dgm:t>
        <a:bodyPr/>
        <a:lstStyle/>
        <a:p>
          <a:r>
            <a:rPr lang="en-US" sz="9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Distribution of revenues among republican and local budgets</a:t>
          </a:r>
          <a:r>
            <a:rPr lang="ru-RU" sz="9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9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National Fund</a:t>
          </a:r>
          <a:r>
            <a:rPr lang="ru-RU" sz="9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9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Indemnification Fund and EAEU budgets</a:t>
          </a:r>
          <a:endParaRPr lang="ru-RU" sz="9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963C8B4-4812-4A89-9421-D0BF26C8B067}" type="parTrans" cxnId="{08DAF3D4-6D97-4984-B4FF-134B07AC3D8C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88C81383-3E17-463A-B1CD-512F2D7A796C}" type="sibTrans" cxnId="{08DAF3D4-6D97-4984-B4FF-134B07AC3D8C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05978995-B19B-4D70-A8F8-75FE6809F463}">
      <dgm:prSet custT="1"/>
      <dgm:spPr/>
      <dgm:t>
        <a:bodyPr/>
        <a:lstStyle/>
        <a:p>
          <a:r>
            <a:rPr lang="en-US" sz="9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Improvement of treasury information systems</a:t>
          </a:r>
          <a:r>
            <a:rPr lang="ru-RU" sz="9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9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reliable functioning and information security of treasury information systems</a:t>
          </a:r>
          <a:endParaRPr lang="ru-RU" sz="9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FEF25EB-43CA-4A04-98EE-AA98AAD103A7}" type="parTrans" cxnId="{AFDC8C62-4D70-44FB-BC2F-77C779CEB6DE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8CA7E0E1-641D-41B2-B422-5866352C2A2D}" type="sibTrans" cxnId="{AFDC8C62-4D70-44FB-BC2F-77C779CEB6DE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E5B9A64A-4E3D-495D-AA96-63F989943E4C}">
      <dgm:prSet custT="1"/>
      <dgm:spPr/>
      <dgm:t>
        <a:bodyPr/>
        <a:lstStyle/>
        <a:p>
          <a:r>
            <a:rPr lang="en-US" sz="9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Accounting</a:t>
          </a:r>
          <a:endParaRPr lang="ru-RU" sz="9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D0A9FDA-B9DC-427C-AE2D-7E936A84C991}" type="parTrans" cxnId="{1B5D76C8-8353-4DC1-9778-4D55062FD94B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014A842E-37F1-4F5C-8D14-805133541396}" type="sibTrans" cxnId="{1B5D76C8-8353-4DC1-9778-4D55062FD94B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310554F9-C61E-463F-A206-8ED20EC6F922}">
      <dgm:prSet custT="1"/>
      <dgm:spPr/>
      <dgm:t>
        <a:bodyPr/>
        <a:lstStyle/>
        <a:p>
          <a:r>
            <a:rPr lang="en-US" sz="9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Consolidation of financial reporting</a:t>
          </a:r>
          <a:endParaRPr lang="ru-RU" sz="9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86F8C21-9E8D-494F-9BA8-4A798A01E365}" type="parTrans" cxnId="{C5775CB4-AD19-43B7-BF87-B1B8DC25AF47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072A6B18-FBCA-4E09-83DB-C50582867EA4}" type="sibTrans" cxnId="{C5775CB4-AD19-43B7-BF87-B1B8DC25AF47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FD1F9464-923F-4862-B996-24E92A2D2DB3}" type="pres">
      <dgm:prSet presAssocID="{6B013508-FCD5-4ACF-8B93-360664E73280}" presName="linearFlow" presStyleCnt="0">
        <dgm:presLayoutVars>
          <dgm:dir/>
          <dgm:resizeHandles val="exact"/>
        </dgm:presLayoutVars>
      </dgm:prSet>
      <dgm:spPr/>
    </dgm:pt>
    <dgm:pt modelId="{98FC5CE5-84F9-4290-8C59-74476AD78742}" type="pres">
      <dgm:prSet presAssocID="{83793B88-AC6C-4A9C-806A-42513A71B755}" presName="composite" presStyleCnt="0"/>
      <dgm:spPr/>
    </dgm:pt>
    <dgm:pt modelId="{40EFD31D-17F9-47DC-887D-4BC207D5F659}" type="pres">
      <dgm:prSet presAssocID="{83793B88-AC6C-4A9C-806A-42513A71B755}" presName="imgShp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7575336-E2D9-43D5-B971-F37C7384B1C2}" type="pres">
      <dgm:prSet presAssocID="{83793B88-AC6C-4A9C-806A-42513A71B755}" presName="txShp" presStyleLbl="node1" presStyleIdx="0" presStyleCnt="6">
        <dgm:presLayoutVars>
          <dgm:bulletEnabled val="1"/>
        </dgm:presLayoutVars>
      </dgm:prSet>
      <dgm:spPr/>
    </dgm:pt>
    <dgm:pt modelId="{74139DB7-8D66-4B86-83B1-EE88E87C2509}" type="pres">
      <dgm:prSet presAssocID="{EDD07CF0-A88A-4057-8D7F-D1CC035FAE4D}" presName="spacing" presStyleCnt="0"/>
      <dgm:spPr/>
    </dgm:pt>
    <dgm:pt modelId="{B12FBA3C-5642-4DC7-9451-175210A767EA}" type="pres">
      <dgm:prSet presAssocID="{C960028C-5C86-4EBC-86E0-8BF92F6FCE39}" presName="composite" presStyleCnt="0"/>
      <dgm:spPr/>
    </dgm:pt>
    <dgm:pt modelId="{E2649DEC-F554-4EA8-A436-7083F0D454CE}" type="pres">
      <dgm:prSet presAssocID="{C960028C-5C86-4EBC-86E0-8BF92F6FCE39}" presName="imgShp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AE30046-33E9-4511-A980-3378BE90E30F}" type="pres">
      <dgm:prSet presAssocID="{C960028C-5C86-4EBC-86E0-8BF92F6FCE39}" presName="txShp" presStyleLbl="node1" presStyleIdx="1" presStyleCnt="6">
        <dgm:presLayoutVars>
          <dgm:bulletEnabled val="1"/>
        </dgm:presLayoutVars>
      </dgm:prSet>
      <dgm:spPr/>
    </dgm:pt>
    <dgm:pt modelId="{41B3448E-064D-4919-B40B-BD8FBDFC6442}" type="pres">
      <dgm:prSet presAssocID="{28CBFA1B-45F5-429C-83D8-86E6149F1000}" presName="spacing" presStyleCnt="0"/>
      <dgm:spPr/>
    </dgm:pt>
    <dgm:pt modelId="{B8012797-6ECA-496E-84D2-659BAC4BED8F}" type="pres">
      <dgm:prSet presAssocID="{24A67868-9AD2-493A-AD50-2D7D99C72388}" presName="composite" presStyleCnt="0"/>
      <dgm:spPr/>
    </dgm:pt>
    <dgm:pt modelId="{62B798EC-03FF-4B96-8ACB-08E28021E8C2}" type="pres">
      <dgm:prSet presAssocID="{24A67868-9AD2-493A-AD50-2D7D99C72388}" presName="imgShp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4C7DED4-1E88-4764-8AB2-678A37E106EF}" type="pres">
      <dgm:prSet presAssocID="{24A67868-9AD2-493A-AD50-2D7D99C72388}" presName="txShp" presStyleLbl="node1" presStyleIdx="2" presStyleCnt="6">
        <dgm:presLayoutVars>
          <dgm:bulletEnabled val="1"/>
        </dgm:presLayoutVars>
      </dgm:prSet>
      <dgm:spPr/>
    </dgm:pt>
    <dgm:pt modelId="{0993A201-9EF7-4286-AD0C-83B2EC2617B8}" type="pres">
      <dgm:prSet presAssocID="{88C81383-3E17-463A-B1CD-512F2D7A796C}" presName="spacing" presStyleCnt="0"/>
      <dgm:spPr/>
    </dgm:pt>
    <dgm:pt modelId="{594FEB75-8459-4551-9B71-20BDF9316A74}" type="pres">
      <dgm:prSet presAssocID="{05978995-B19B-4D70-A8F8-75FE6809F463}" presName="composite" presStyleCnt="0"/>
      <dgm:spPr/>
    </dgm:pt>
    <dgm:pt modelId="{B386A378-D863-4438-8989-B1BFD8ADEB84}" type="pres">
      <dgm:prSet presAssocID="{05978995-B19B-4D70-A8F8-75FE6809F463}" presName="imgShp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47E2661-A3E9-4EF3-9FB8-DD28BBF20B66}" type="pres">
      <dgm:prSet presAssocID="{05978995-B19B-4D70-A8F8-75FE6809F463}" presName="txShp" presStyleLbl="node1" presStyleIdx="3" presStyleCnt="6">
        <dgm:presLayoutVars>
          <dgm:bulletEnabled val="1"/>
        </dgm:presLayoutVars>
      </dgm:prSet>
      <dgm:spPr/>
    </dgm:pt>
    <dgm:pt modelId="{30DB7CD3-BE89-48B2-8698-520912998C1E}" type="pres">
      <dgm:prSet presAssocID="{8CA7E0E1-641D-41B2-B422-5866352C2A2D}" presName="spacing" presStyleCnt="0"/>
      <dgm:spPr/>
    </dgm:pt>
    <dgm:pt modelId="{B088D56E-7376-47D9-ABE8-79B7DC7A751F}" type="pres">
      <dgm:prSet presAssocID="{E5B9A64A-4E3D-495D-AA96-63F989943E4C}" presName="composite" presStyleCnt="0"/>
      <dgm:spPr/>
    </dgm:pt>
    <dgm:pt modelId="{83EE4B9D-0F6B-4025-A6BE-51682A976BE8}" type="pres">
      <dgm:prSet presAssocID="{E5B9A64A-4E3D-495D-AA96-63F989943E4C}" presName="imgShp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CB6ED53-E002-46E9-913C-EA84360DED91}" type="pres">
      <dgm:prSet presAssocID="{E5B9A64A-4E3D-495D-AA96-63F989943E4C}" presName="txShp" presStyleLbl="node1" presStyleIdx="4" presStyleCnt="6">
        <dgm:presLayoutVars>
          <dgm:bulletEnabled val="1"/>
        </dgm:presLayoutVars>
      </dgm:prSet>
      <dgm:spPr/>
    </dgm:pt>
    <dgm:pt modelId="{549EE272-2BF1-45FB-92AC-4A08E1462E25}" type="pres">
      <dgm:prSet presAssocID="{014A842E-37F1-4F5C-8D14-805133541396}" presName="spacing" presStyleCnt="0"/>
      <dgm:spPr/>
    </dgm:pt>
    <dgm:pt modelId="{2152AE50-73DE-46AB-A7E4-EC26774505D9}" type="pres">
      <dgm:prSet presAssocID="{310554F9-C61E-463F-A206-8ED20EC6F922}" presName="composite" presStyleCnt="0"/>
      <dgm:spPr/>
    </dgm:pt>
    <dgm:pt modelId="{44CBF147-1A04-48C9-8BD0-28B27BDDE9D7}" type="pres">
      <dgm:prSet presAssocID="{310554F9-C61E-463F-A206-8ED20EC6F922}" presName="imgShp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D2132E8-C3FC-4C8C-AC5C-708BA5F9DAE2}" type="pres">
      <dgm:prSet presAssocID="{310554F9-C61E-463F-A206-8ED20EC6F922}" presName="txShp" presStyleLbl="node1" presStyleIdx="5" presStyleCnt="6">
        <dgm:presLayoutVars>
          <dgm:bulletEnabled val="1"/>
        </dgm:presLayoutVars>
      </dgm:prSet>
      <dgm:spPr/>
    </dgm:pt>
  </dgm:ptLst>
  <dgm:cxnLst>
    <dgm:cxn modelId="{44A5BA11-FD7A-45B4-8532-F2BA9BCD2BC4}" type="presOf" srcId="{05978995-B19B-4D70-A8F8-75FE6809F463}" destId="{847E2661-A3E9-4EF3-9FB8-DD28BBF20B66}" srcOrd="0" destOrd="0" presId="urn:microsoft.com/office/officeart/2005/8/layout/vList3#1"/>
    <dgm:cxn modelId="{F883C62F-6B09-48EE-8F9C-AB6547EE7B69}" type="presOf" srcId="{83793B88-AC6C-4A9C-806A-42513A71B755}" destId="{C7575336-E2D9-43D5-B971-F37C7384B1C2}" srcOrd="0" destOrd="0" presId="urn:microsoft.com/office/officeart/2005/8/layout/vList3#1"/>
    <dgm:cxn modelId="{AFDC8C62-4D70-44FB-BC2F-77C779CEB6DE}" srcId="{6B013508-FCD5-4ACF-8B93-360664E73280}" destId="{05978995-B19B-4D70-A8F8-75FE6809F463}" srcOrd="3" destOrd="0" parTransId="{DFEF25EB-43CA-4A04-98EE-AA98AAD103A7}" sibTransId="{8CA7E0E1-641D-41B2-B422-5866352C2A2D}"/>
    <dgm:cxn modelId="{78888843-CF47-4BE2-949B-10AF43132425}" type="presOf" srcId="{E5B9A64A-4E3D-495D-AA96-63F989943E4C}" destId="{8CB6ED53-E002-46E9-913C-EA84360DED91}" srcOrd="0" destOrd="0" presId="urn:microsoft.com/office/officeart/2005/8/layout/vList3#1"/>
    <dgm:cxn modelId="{E37F668C-D262-49CA-BB65-32B5D7682454}" type="presOf" srcId="{310554F9-C61E-463F-A206-8ED20EC6F922}" destId="{8D2132E8-C3FC-4C8C-AC5C-708BA5F9DAE2}" srcOrd="0" destOrd="0" presId="urn:microsoft.com/office/officeart/2005/8/layout/vList3#1"/>
    <dgm:cxn modelId="{7B70FE90-D7E2-4136-A7FC-70AC1B9D2931}" type="presOf" srcId="{C960028C-5C86-4EBC-86E0-8BF92F6FCE39}" destId="{7AE30046-33E9-4511-A980-3378BE90E30F}" srcOrd="0" destOrd="0" presId="urn:microsoft.com/office/officeart/2005/8/layout/vList3#1"/>
    <dgm:cxn modelId="{C5775CB4-AD19-43B7-BF87-B1B8DC25AF47}" srcId="{6B013508-FCD5-4ACF-8B93-360664E73280}" destId="{310554F9-C61E-463F-A206-8ED20EC6F922}" srcOrd="5" destOrd="0" parTransId="{D86F8C21-9E8D-494F-9BA8-4A798A01E365}" sibTransId="{072A6B18-FBCA-4E09-83DB-C50582867EA4}"/>
    <dgm:cxn modelId="{B3C7C2C5-9557-44E4-84A6-93CA3CF076EC}" type="presOf" srcId="{24A67868-9AD2-493A-AD50-2D7D99C72388}" destId="{34C7DED4-1E88-4764-8AB2-678A37E106EF}" srcOrd="0" destOrd="0" presId="urn:microsoft.com/office/officeart/2005/8/layout/vList3#1"/>
    <dgm:cxn modelId="{1B5D76C8-8353-4DC1-9778-4D55062FD94B}" srcId="{6B013508-FCD5-4ACF-8B93-360664E73280}" destId="{E5B9A64A-4E3D-495D-AA96-63F989943E4C}" srcOrd="4" destOrd="0" parTransId="{6D0A9FDA-B9DC-427C-AE2D-7E936A84C991}" sibTransId="{014A842E-37F1-4F5C-8D14-805133541396}"/>
    <dgm:cxn modelId="{8902BFC9-E2B8-48D2-B3C2-2AB7DCB308A0}" srcId="{6B013508-FCD5-4ACF-8B93-360664E73280}" destId="{C960028C-5C86-4EBC-86E0-8BF92F6FCE39}" srcOrd="1" destOrd="0" parTransId="{FEC9688F-53A9-4F58-B970-F4B8A436650F}" sibTransId="{28CBFA1B-45F5-429C-83D8-86E6149F1000}"/>
    <dgm:cxn modelId="{E9B887CF-F0D6-4C36-A818-76200240C34F}" type="presOf" srcId="{6B013508-FCD5-4ACF-8B93-360664E73280}" destId="{FD1F9464-923F-4862-B996-24E92A2D2DB3}" srcOrd="0" destOrd="0" presId="urn:microsoft.com/office/officeart/2005/8/layout/vList3#1"/>
    <dgm:cxn modelId="{08DAF3D4-6D97-4984-B4FF-134B07AC3D8C}" srcId="{6B013508-FCD5-4ACF-8B93-360664E73280}" destId="{24A67868-9AD2-493A-AD50-2D7D99C72388}" srcOrd="2" destOrd="0" parTransId="{7963C8B4-4812-4A89-9421-D0BF26C8B067}" sibTransId="{88C81383-3E17-463A-B1CD-512F2D7A796C}"/>
    <dgm:cxn modelId="{7E2A92E0-7B93-4A42-81C8-55EDE9FC0711}" srcId="{6B013508-FCD5-4ACF-8B93-360664E73280}" destId="{83793B88-AC6C-4A9C-806A-42513A71B755}" srcOrd="0" destOrd="0" parTransId="{CF9D553B-E200-4CD0-A788-74DACA2206FB}" sibTransId="{EDD07CF0-A88A-4057-8D7F-D1CC035FAE4D}"/>
    <dgm:cxn modelId="{58EF1F51-6A85-433F-BF01-55A56989D3C4}" type="presParOf" srcId="{FD1F9464-923F-4862-B996-24E92A2D2DB3}" destId="{98FC5CE5-84F9-4290-8C59-74476AD78742}" srcOrd="0" destOrd="0" presId="urn:microsoft.com/office/officeart/2005/8/layout/vList3#1"/>
    <dgm:cxn modelId="{07B61992-63DC-4E95-A2A8-3FB8D0B66CBB}" type="presParOf" srcId="{98FC5CE5-84F9-4290-8C59-74476AD78742}" destId="{40EFD31D-17F9-47DC-887D-4BC207D5F659}" srcOrd="0" destOrd="0" presId="urn:microsoft.com/office/officeart/2005/8/layout/vList3#1"/>
    <dgm:cxn modelId="{9BFF04B7-7360-4404-B8F1-16AA3A957422}" type="presParOf" srcId="{98FC5CE5-84F9-4290-8C59-74476AD78742}" destId="{C7575336-E2D9-43D5-B971-F37C7384B1C2}" srcOrd="1" destOrd="0" presId="urn:microsoft.com/office/officeart/2005/8/layout/vList3#1"/>
    <dgm:cxn modelId="{53B74167-F117-430F-B619-A13AC37B0335}" type="presParOf" srcId="{FD1F9464-923F-4862-B996-24E92A2D2DB3}" destId="{74139DB7-8D66-4B86-83B1-EE88E87C2509}" srcOrd="1" destOrd="0" presId="urn:microsoft.com/office/officeart/2005/8/layout/vList3#1"/>
    <dgm:cxn modelId="{D52357CA-F877-4EEE-B4CE-5547CDD2372B}" type="presParOf" srcId="{FD1F9464-923F-4862-B996-24E92A2D2DB3}" destId="{B12FBA3C-5642-4DC7-9451-175210A767EA}" srcOrd="2" destOrd="0" presId="urn:microsoft.com/office/officeart/2005/8/layout/vList3#1"/>
    <dgm:cxn modelId="{4F053483-201A-4A85-A03B-B1E1C44AF183}" type="presParOf" srcId="{B12FBA3C-5642-4DC7-9451-175210A767EA}" destId="{E2649DEC-F554-4EA8-A436-7083F0D454CE}" srcOrd="0" destOrd="0" presId="urn:microsoft.com/office/officeart/2005/8/layout/vList3#1"/>
    <dgm:cxn modelId="{02BFC363-305D-446F-A464-6DFCCAC8FD2A}" type="presParOf" srcId="{B12FBA3C-5642-4DC7-9451-175210A767EA}" destId="{7AE30046-33E9-4511-A980-3378BE90E30F}" srcOrd="1" destOrd="0" presId="urn:microsoft.com/office/officeart/2005/8/layout/vList3#1"/>
    <dgm:cxn modelId="{3DB1666A-DA9B-4E55-AA63-92B54DBF6F80}" type="presParOf" srcId="{FD1F9464-923F-4862-B996-24E92A2D2DB3}" destId="{41B3448E-064D-4919-B40B-BD8FBDFC6442}" srcOrd="3" destOrd="0" presId="urn:microsoft.com/office/officeart/2005/8/layout/vList3#1"/>
    <dgm:cxn modelId="{FB545E86-85CE-4B57-9C80-3EF8C8B930CF}" type="presParOf" srcId="{FD1F9464-923F-4862-B996-24E92A2D2DB3}" destId="{B8012797-6ECA-496E-84D2-659BAC4BED8F}" srcOrd="4" destOrd="0" presId="urn:microsoft.com/office/officeart/2005/8/layout/vList3#1"/>
    <dgm:cxn modelId="{5CF916D8-67E0-4108-BA72-BB96AB1C05D5}" type="presParOf" srcId="{B8012797-6ECA-496E-84D2-659BAC4BED8F}" destId="{62B798EC-03FF-4B96-8ACB-08E28021E8C2}" srcOrd="0" destOrd="0" presId="urn:microsoft.com/office/officeart/2005/8/layout/vList3#1"/>
    <dgm:cxn modelId="{D6CD458D-8842-4838-A2A0-159C2A3372A2}" type="presParOf" srcId="{B8012797-6ECA-496E-84D2-659BAC4BED8F}" destId="{34C7DED4-1E88-4764-8AB2-678A37E106EF}" srcOrd="1" destOrd="0" presId="urn:microsoft.com/office/officeart/2005/8/layout/vList3#1"/>
    <dgm:cxn modelId="{6D85D0CF-C743-4F65-B9AA-8CB7FCBBEBD7}" type="presParOf" srcId="{FD1F9464-923F-4862-B996-24E92A2D2DB3}" destId="{0993A201-9EF7-4286-AD0C-83B2EC2617B8}" srcOrd="5" destOrd="0" presId="urn:microsoft.com/office/officeart/2005/8/layout/vList3#1"/>
    <dgm:cxn modelId="{40BBAEEA-13A1-47E6-A374-93072E265BE0}" type="presParOf" srcId="{FD1F9464-923F-4862-B996-24E92A2D2DB3}" destId="{594FEB75-8459-4551-9B71-20BDF9316A74}" srcOrd="6" destOrd="0" presId="urn:microsoft.com/office/officeart/2005/8/layout/vList3#1"/>
    <dgm:cxn modelId="{97AD4448-8D5C-4BD1-BEF7-D4890DC8A7AB}" type="presParOf" srcId="{594FEB75-8459-4551-9B71-20BDF9316A74}" destId="{B386A378-D863-4438-8989-B1BFD8ADEB84}" srcOrd="0" destOrd="0" presId="urn:microsoft.com/office/officeart/2005/8/layout/vList3#1"/>
    <dgm:cxn modelId="{EE32474E-5AFF-4580-9190-338CB9D3D335}" type="presParOf" srcId="{594FEB75-8459-4551-9B71-20BDF9316A74}" destId="{847E2661-A3E9-4EF3-9FB8-DD28BBF20B66}" srcOrd="1" destOrd="0" presId="urn:microsoft.com/office/officeart/2005/8/layout/vList3#1"/>
    <dgm:cxn modelId="{AA15F872-3088-4BD3-9296-394E4DA6F73E}" type="presParOf" srcId="{FD1F9464-923F-4862-B996-24E92A2D2DB3}" destId="{30DB7CD3-BE89-48B2-8698-520912998C1E}" srcOrd="7" destOrd="0" presId="urn:microsoft.com/office/officeart/2005/8/layout/vList3#1"/>
    <dgm:cxn modelId="{A384B94C-B4EC-4943-B2B6-22BBCEDC3694}" type="presParOf" srcId="{FD1F9464-923F-4862-B996-24E92A2D2DB3}" destId="{B088D56E-7376-47D9-ABE8-79B7DC7A751F}" srcOrd="8" destOrd="0" presId="urn:microsoft.com/office/officeart/2005/8/layout/vList3#1"/>
    <dgm:cxn modelId="{8E04238C-7AD1-4261-BD5D-5E4DD4367BCE}" type="presParOf" srcId="{B088D56E-7376-47D9-ABE8-79B7DC7A751F}" destId="{83EE4B9D-0F6B-4025-A6BE-51682A976BE8}" srcOrd="0" destOrd="0" presId="urn:microsoft.com/office/officeart/2005/8/layout/vList3#1"/>
    <dgm:cxn modelId="{2E85DF1C-6FAE-4B58-83BE-E0AA547E47C3}" type="presParOf" srcId="{B088D56E-7376-47D9-ABE8-79B7DC7A751F}" destId="{8CB6ED53-E002-46E9-913C-EA84360DED91}" srcOrd="1" destOrd="0" presId="urn:microsoft.com/office/officeart/2005/8/layout/vList3#1"/>
    <dgm:cxn modelId="{092C8445-1B19-4454-BFC3-0B0643705657}" type="presParOf" srcId="{FD1F9464-923F-4862-B996-24E92A2D2DB3}" destId="{549EE272-2BF1-45FB-92AC-4A08E1462E25}" srcOrd="9" destOrd="0" presId="urn:microsoft.com/office/officeart/2005/8/layout/vList3#1"/>
    <dgm:cxn modelId="{D8310C47-996B-41D2-88EB-6721E2D6F63D}" type="presParOf" srcId="{FD1F9464-923F-4862-B996-24E92A2D2DB3}" destId="{2152AE50-73DE-46AB-A7E4-EC26774505D9}" srcOrd="10" destOrd="0" presId="urn:microsoft.com/office/officeart/2005/8/layout/vList3#1"/>
    <dgm:cxn modelId="{663BC9DC-3996-4332-BB3F-6C1F16C6AC25}" type="presParOf" srcId="{2152AE50-73DE-46AB-A7E4-EC26774505D9}" destId="{44CBF147-1A04-48C9-8BD0-28B27BDDE9D7}" srcOrd="0" destOrd="0" presId="urn:microsoft.com/office/officeart/2005/8/layout/vList3#1"/>
    <dgm:cxn modelId="{AD9E9A13-EBA2-4EDB-95CA-85A828B3A49F}" type="presParOf" srcId="{2152AE50-73DE-46AB-A7E4-EC26774505D9}" destId="{8D2132E8-C3FC-4C8C-AC5C-708BA5F9DAE2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013508-FCD5-4ACF-8B93-360664E73280}" type="doc">
      <dgm:prSet loTypeId="urn:microsoft.com/office/officeart/2005/8/layout/vList3#2" loCatId="picture" qsTypeId="urn:microsoft.com/office/officeart/2005/8/quickstyle/simple1" qsCatId="simple" csTypeId="urn:microsoft.com/office/officeart/2005/8/colors/accent0_2" csCatId="mainScheme" phldr="1"/>
      <dgm:spPr/>
    </dgm:pt>
    <dgm:pt modelId="{83793B88-AC6C-4A9C-806A-42513A71B755}">
      <dgm:prSet phldrT="[Текст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Review and clearing of requests</a:t>
          </a:r>
          <a:r>
            <a: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made by Budget Program Administrators for withdrawal from the accounts of external</a:t>
          </a:r>
          <a:r>
            <a:rPr lang="kk-KZ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government loans</a:t>
          </a:r>
          <a:r>
            <a:rPr lang="kk-KZ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tied grants and development of consolidated reporting</a:t>
          </a:r>
          <a:endParaRPr lang="ru-RU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F9D553B-E200-4CD0-A788-74DACA2206FB}" type="parTrans" cxnId="{7E2A92E0-7B93-4A42-81C8-55EDE9FC071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DD07CF0-A88A-4057-8D7F-D1CC035FAE4D}" type="sibTrans" cxnId="{7E2A92E0-7B93-4A42-81C8-55EDE9FC071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960028C-5C86-4EBC-86E0-8BF92F6FCE39}">
      <dgm:prSet phldrT="[Текст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Coordination of subregional offices</a:t>
          </a:r>
          <a:endParaRPr lang="ru-RU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EC9688F-53A9-4F58-B970-F4B8A436650F}" type="parTrans" cxnId="{8902BFC9-E2B8-48D2-B3C2-2AB7DCB308A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8CBFA1B-45F5-429C-83D8-86E6149F1000}" type="sibTrans" cxnId="{8902BFC9-E2B8-48D2-B3C2-2AB7DCB308A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24A67868-9AD2-493A-AD50-2D7D99C72388}">
      <dgm:prSet phldrT="[Текст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Registration and accounting of government liabilities under public-private partnership and concession projects</a:t>
          </a:r>
          <a:endParaRPr lang="ru-RU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963C8B4-4812-4A89-9421-D0BF26C8B067}" type="parTrans" cxnId="{08DAF3D4-6D97-4984-B4FF-134B07AC3D8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8C81383-3E17-463A-B1CD-512F2D7A796C}" type="sibTrans" cxnId="{08DAF3D4-6D97-4984-B4FF-134B07AC3D8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5978995-B19B-4D70-A8F8-75FE6809F463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Management of public finance</a:t>
          </a:r>
          <a:r>
            <a: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budget monitoring</a:t>
          </a:r>
          <a:r>
            <a: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liquidity management</a:t>
          </a:r>
          <a:endParaRPr lang="ru-RU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FEF25EB-43CA-4A04-98EE-AA98AAD103A7}" type="parTrans" cxnId="{AFDC8C62-4D70-44FB-BC2F-77C779CEB6D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CA7E0E1-641D-41B2-B422-5866352C2A2D}" type="sibTrans" cxnId="{AFDC8C62-4D70-44FB-BC2F-77C779CEB6DE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5B9A64A-4E3D-495D-AA96-63F989943E4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Organize and conduct centralized public procurement of goods, works and services specified by the competent authority</a:t>
          </a:r>
          <a:endParaRPr lang="ru-RU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D0A9FDA-B9DC-427C-AE2D-7E936A84C991}" type="parTrans" cxnId="{1B5D76C8-8353-4DC1-9778-4D55062FD94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14A842E-37F1-4F5C-8D14-805133541396}" type="sibTrans" cxnId="{1B5D76C8-8353-4DC1-9778-4D55062FD94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310554F9-C61E-463F-A206-8ED20EC6F92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Other roles envisaged by legislation of Kazakhstan</a:t>
          </a:r>
          <a:endParaRPr lang="ru-RU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86F8C21-9E8D-494F-9BA8-4A798A01E365}" type="parTrans" cxnId="{C5775CB4-AD19-43B7-BF87-B1B8DC25AF4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72A6B18-FBCA-4E09-83DB-C50582867EA4}" type="sibTrans" cxnId="{C5775CB4-AD19-43B7-BF87-B1B8DC25AF4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D1F9464-923F-4862-B996-24E92A2D2DB3}" type="pres">
      <dgm:prSet presAssocID="{6B013508-FCD5-4ACF-8B93-360664E73280}" presName="linearFlow" presStyleCnt="0">
        <dgm:presLayoutVars>
          <dgm:dir/>
          <dgm:resizeHandles val="exact"/>
        </dgm:presLayoutVars>
      </dgm:prSet>
      <dgm:spPr/>
    </dgm:pt>
    <dgm:pt modelId="{98FC5CE5-84F9-4290-8C59-74476AD78742}" type="pres">
      <dgm:prSet presAssocID="{83793B88-AC6C-4A9C-806A-42513A71B755}" presName="composite" presStyleCnt="0"/>
      <dgm:spPr/>
    </dgm:pt>
    <dgm:pt modelId="{40EFD31D-17F9-47DC-887D-4BC207D5F659}" type="pres">
      <dgm:prSet presAssocID="{83793B88-AC6C-4A9C-806A-42513A71B755}" presName="imgShp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7575336-E2D9-43D5-B971-F37C7384B1C2}" type="pres">
      <dgm:prSet presAssocID="{83793B88-AC6C-4A9C-806A-42513A71B755}" presName="txShp" presStyleLbl="node1" presStyleIdx="0" presStyleCnt="6">
        <dgm:presLayoutVars>
          <dgm:bulletEnabled val="1"/>
        </dgm:presLayoutVars>
      </dgm:prSet>
      <dgm:spPr/>
    </dgm:pt>
    <dgm:pt modelId="{74139DB7-8D66-4B86-83B1-EE88E87C2509}" type="pres">
      <dgm:prSet presAssocID="{EDD07CF0-A88A-4057-8D7F-D1CC035FAE4D}" presName="spacing" presStyleCnt="0"/>
      <dgm:spPr/>
    </dgm:pt>
    <dgm:pt modelId="{B12FBA3C-5642-4DC7-9451-175210A767EA}" type="pres">
      <dgm:prSet presAssocID="{C960028C-5C86-4EBC-86E0-8BF92F6FCE39}" presName="composite" presStyleCnt="0"/>
      <dgm:spPr/>
    </dgm:pt>
    <dgm:pt modelId="{E2649DEC-F554-4EA8-A436-7083F0D454CE}" type="pres">
      <dgm:prSet presAssocID="{C960028C-5C86-4EBC-86E0-8BF92F6FCE39}" presName="imgShp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AE30046-33E9-4511-A980-3378BE90E30F}" type="pres">
      <dgm:prSet presAssocID="{C960028C-5C86-4EBC-86E0-8BF92F6FCE39}" presName="txShp" presStyleLbl="node1" presStyleIdx="1" presStyleCnt="6">
        <dgm:presLayoutVars>
          <dgm:bulletEnabled val="1"/>
        </dgm:presLayoutVars>
      </dgm:prSet>
      <dgm:spPr/>
    </dgm:pt>
    <dgm:pt modelId="{41B3448E-064D-4919-B40B-BD8FBDFC6442}" type="pres">
      <dgm:prSet presAssocID="{28CBFA1B-45F5-429C-83D8-86E6149F1000}" presName="spacing" presStyleCnt="0"/>
      <dgm:spPr/>
    </dgm:pt>
    <dgm:pt modelId="{B8012797-6ECA-496E-84D2-659BAC4BED8F}" type="pres">
      <dgm:prSet presAssocID="{24A67868-9AD2-493A-AD50-2D7D99C72388}" presName="composite" presStyleCnt="0"/>
      <dgm:spPr/>
    </dgm:pt>
    <dgm:pt modelId="{62B798EC-03FF-4B96-8ACB-08E28021E8C2}" type="pres">
      <dgm:prSet presAssocID="{24A67868-9AD2-493A-AD50-2D7D99C72388}" presName="imgShp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4C7DED4-1E88-4764-8AB2-678A37E106EF}" type="pres">
      <dgm:prSet presAssocID="{24A67868-9AD2-493A-AD50-2D7D99C72388}" presName="txShp" presStyleLbl="node1" presStyleIdx="2" presStyleCnt="6">
        <dgm:presLayoutVars>
          <dgm:bulletEnabled val="1"/>
        </dgm:presLayoutVars>
      </dgm:prSet>
      <dgm:spPr/>
    </dgm:pt>
    <dgm:pt modelId="{0993A201-9EF7-4286-AD0C-83B2EC2617B8}" type="pres">
      <dgm:prSet presAssocID="{88C81383-3E17-463A-B1CD-512F2D7A796C}" presName="spacing" presStyleCnt="0"/>
      <dgm:spPr/>
    </dgm:pt>
    <dgm:pt modelId="{594FEB75-8459-4551-9B71-20BDF9316A74}" type="pres">
      <dgm:prSet presAssocID="{05978995-B19B-4D70-A8F8-75FE6809F463}" presName="composite" presStyleCnt="0"/>
      <dgm:spPr/>
    </dgm:pt>
    <dgm:pt modelId="{B386A378-D863-4438-8989-B1BFD8ADEB84}" type="pres">
      <dgm:prSet presAssocID="{05978995-B19B-4D70-A8F8-75FE6809F463}" presName="imgShp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47E2661-A3E9-4EF3-9FB8-DD28BBF20B66}" type="pres">
      <dgm:prSet presAssocID="{05978995-B19B-4D70-A8F8-75FE6809F463}" presName="txShp" presStyleLbl="node1" presStyleIdx="3" presStyleCnt="6">
        <dgm:presLayoutVars>
          <dgm:bulletEnabled val="1"/>
        </dgm:presLayoutVars>
      </dgm:prSet>
      <dgm:spPr/>
    </dgm:pt>
    <dgm:pt modelId="{30DB7CD3-BE89-48B2-8698-520912998C1E}" type="pres">
      <dgm:prSet presAssocID="{8CA7E0E1-641D-41B2-B422-5866352C2A2D}" presName="spacing" presStyleCnt="0"/>
      <dgm:spPr/>
    </dgm:pt>
    <dgm:pt modelId="{B088D56E-7376-47D9-ABE8-79B7DC7A751F}" type="pres">
      <dgm:prSet presAssocID="{E5B9A64A-4E3D-495D-AA96-63F989943E4C}" presName="composite" presStyleCnt="0"/>
      <dgm:spPr/>
    </dgm:pt>
    <dgm:pt modelId="{83EE4B9D-0F6B-4025-A6BE-51682A976BE8}" type="pres">
      <dgm:prSet presAssocID="{E5B9A64A-4E3D-495D-AA96-63F989943E4C}" presName="imgShp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CB6ED53-E002-46E9-913C-EA84360DED91}" type="pres">
      <dgm:prSet presAssocID="{E5B9A64A-4E3D-495D-AA96-63F989943E4C}" presName="txShp" presStyleLbl="node1" presStyleIdx="4" presStyleCnt="6">
        <dgm:presLayoutVars>
          <dgm:bulletEnabled val="1"/>
        </dgm:presLayoutVars>
      </dgm:prSet>
      <dgm:spPr/>
    </dgm:pt>
    <dgm:pt modelId="{549EE272-2BF1-45FB-92AC-4A08E1462E25}" type="pres">
      <dgm:prSet presAssocID="{014A842E-37F1-4F5C-8D14-805133541396}" presName="spacing" presStyleCnt="0"/>
      <dgm:spPr/>
    </dgm:pt>
    <dgm:pt modelId="{2152AE50-73DE-46AB-A7E4-EC26774505D9}" type="pres">
      <dgm:prSet presAssocID="{310554F9-C61E-463F-A206-8ED20EC6F922}" presName="composite" presStyleCnt="0"/>
      <dgm:spPr/>
    </dgm:pt>
    <dgm:pt modelId="{44CBF147-1A04-48C9-8BD0-28B27BDDE9D7}" type="pres">
      <dgm:prSet presAssocID="{310554F9-C61E-463F-A206-8ED20EC6F922}" presName="imgShp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D2132E8-C3FC-4C8C-AC5C-708BA5F9DAE2}" type="pres">
      <dgm:prSet presAssocID="{310554F9-C61E-463F-A206-8ED20EC6F922}" presName="txShp" presStyleLbl="node1" presStyleIdx="5" presStyleCnt="6">
        <dgm:presLayoutVars>
          <dgm:bulletEnabled val="1"/>
        </dgm:presLayoutVars>
      </dgm:prSet>
      <dgm:spPr/>
    </dgm:pt>
  </dgm:ptLst>
  <dgm:cxnLst>
    <dgm:cxn modelId="{15E7E836-F844-4207-8B65-B2BAA57DC6D0}" type="presOf" srcId="{C960028C-5C86-4EBC-86E0-8BF92F6FCE39}" destId="{7AE30046-33E9-4511-A980-3378BE90E30F}" srcOrd="0" destOrd="0" presId="urn:microsoft.com/office/officeart/2005/8/layout/vList3#2"/>
    <dgm:cxn modelId="{75B62E37-480F-4DC3-9588-ED778243AFF8}" type="presOf" srcId="{E5B9A64A-4E3D-495D-AA96-63F989943E4C}" destId="{8CB6ED53-E002-46E9-913C-EA84360DED91}" srcOrd="0" destOrd="0" presId="urn:microsoft.com/office/officeart/2005/8/layout/vList3#2"/>
    <dgm:cxn modelId="{1D6C703B-2F0A-4923-A3EB-35B4AD07C8CE}" type="presOf" srcId="{310554F9-C61E-463F-A206-8ED20EC6F922}" destId="{8D2132E8-C3FC-4C8C-AC5C-708BA5F9DAE2}" srcOrd="0" destOrd="0" presId="urn:microsoft.com/office/officeart/2005/8/layout/vList3#2"/>
    <dgm:cxn modelId="{AFDC8C62-4D70-44FB-BC2F-77C779CEB6DE}" srcId="{6B013508-FCD5-4ACF-8B93-360664E73280}" destId="{05978995-B19B-4D70-A8F8-75FE6809F463}" srcOrd="3" destOrd="0" parTransId="{DFEF25EB-43CA-4A04-98EE-AA98AAD103A7}" sibTransId="{8CA7E0E1-641D-41B2-B422-5866352C2A2D}"/>
    <dgm:cxn modelId="{57F5B290-D752-4ED2-858A-1D4A8CAB1B8B}" type="presOf" srcId="{24A67868-9AD2-493A-AD50-2D7D99C72388}" destId="{34C7DED4-1E88-4764-8AB2-678A37E106EF}" srcOrd="0" destOrd="0" presId="urn:microsoft.com/office/officeart/2005/8/layout/vList3#2"/>
    <dgm:cxn modelId="{0C73B9AA-5140-47E7-BA0D-1DDAEB615E4E}" type="presOf" srcId="{83793B88-AC6C-4A9C-806A-42513A71B755}" destId="{C7575336-E2D9-43D5-B971-F37C7384B1C2}" srcOrd="0" destOrd="0" presId="urn:microsoft.com/office/officeart/2005/8/layout/vList3#2"/>
    <dgm:cxn modelId="{7AFAC7B0-0FEE-4F93-ADF1-482B2481C97D}" type="presOf" srcId="{6B013508-FCD5-4ACF-8B93-360664E73280}" destId="{FD1F9464-923F-4862-B996-24E92A2D2DB3}" srcOrd="0" destOrd="0" presId="urn:microsoft.com/office/officeart/2005/8/layout/vList3#2"/>
    <dgm:cxn modelId="{C5775CB4-AD19-43B7-BF87-B1B8DC25AF47}" srcId="{6B013508-FCD5-4ACF-8B93-360664E73280}" destId="{310554F9-C61E-463F-A206-8ED20EC6F922}" srcOrd="5" destOrd="0" parTransId="{D86F8C21-9E8D-494F-9BA8-4A798A01E365}" sibTransId="{072A6B18-FBCA-4E09-83DB-C50582867EA4}"/>
    <dgm:cxn modelId="{FB0908B9-61AE-4272-ACD7-BB5020A49489}" type="presOf" srcId="{05978995-B19B-4D70-A8F8-75FE6809F463}" destId="{847E2661-A3E9-4EF3-9FB8-DD28BBF20B66}" srcOrd="0" destOrd="0" presId="urn:microsoft.com/office/officeart/2005/8/layout/vList3#2"/>
    <dgm:cxn modelId="{1B5D76C8-8353-4DC1-9778-4D55062FD94B}" srcId="{6B013508-FCD5-4ACF-8B93-360664E73280}" destId="{E5B9A64A-4E3D-495D-AA96-63F989943E4C}" srcOrd="4" destOrd="0" parTransId="{6D0A9FDA-B9DC-427C-AE2D-7E936A84C991}" sibTransId="{014A842E-37F1-4F5C-8D14-805133541396}"/>
    <dgm:cxn modelId="{8902BFC9-E2B8-48D2-B3C2-2AB7DCB308A0}" srcId="{6B013508-FCD5-4ACF-8B93-360664E73280}" destId="{C960028C-5C86-4EBC-86E0-8BF92F6FCE39}" srcOrd="1" destOrd="0" parTransId="{FEC9688F-53A9-4F58-B970-F4B8A436650F}" sibTransId="{28CBFA1B-45F5-429C-83D8-86E6149F1000}"/>
    <dgm:cxn modelId="{08DAF3D4-6D97-4984-B4FF-134B07AC3D8C}" srcId="{6B013508-FCD5-4ACF-8B93-360664E73280}" destId="{24A67868-9AD2-493A-AD50-2D7D99C72388}" srcOrd="2" destOrd="0" parTransId="{7963C8B4-4812-4A89-9421-D0BF26C8B067}" sibTransId="{88C81383-3E17-463A-B1CD-512F2D7A796C}"/>
    <dgm:cxn modelId="{7E2A92E0-7B93-4A42-81C8-55EDE9FC0711}" srcId="{6B013508-FCD5-4ACF-8B93-360664E73280}" destId="{83793B88-AC6C-4A9C-806A-42513A71B755}" srcOrd="0" destOrd="0" parTransId="{CF9D553B-E200-4CD0-A788-74DACA2206FB}" sibTransId="{EDD07CF0-A88A-4057-8D7F-D1CC035FAE4D}"/>
    <dgm:cxn modelId="{C7603574-5C2E-45F9-BA4E-DC58C4146483}" type="presParOf" srcId="{FD1F9464-923F-4862-B996-24E92A2D2DB3}" destId="{98FC5CE5-84F9-4290-8C59-74476AD78742}" srcOrd="0" destOrd="0" presId="urn:microsoft.com/office/officeart/2005/8/layout/vList3#2"/>
    <dgm:cxn modelId="{8479801F-FCA3-4372-A373-32436EA6EA69}" type="presParOf" srcId="{98FC5CE5-84F9-4290-8C59-74476AD78742}" destId="{40EFD31D-17F9-47DC-887D-4BC207D5F659}" srcOrd="0" destOrd="0" presId="urn:microsoft.com/office/officeart/2005/8/layout/vList3#2"/>
    <dgm:cxn modelId="{78DC171A-EA07-4990-973B-0AE062FEB3DE}" type="presParOf" srcId="{98FC5CE5-84F9-4290-8C59-74476AD78742}" destId="{C7575336-E2D9-43D5-B971-F37C7384B1C2}" srcOrd="1" destOrd="0" presId="urn:microsoft.com/office/officeart/2005/8/layout/vList3#2"/>
    <dgm:cxn modelId="{8974D85F-D053-4A12-96E2-A822A39F8158}" type="presParOf" srcId="{FD1F9464-923F-4862-B996-24E92A2D2DB3}" destId="{74139DB7-8D66-4B86-83B1-EE88E87C2509}" srcOrd="1" destOrd="0" presId="urn:microsoft.com/office/officeart/2005/8/layout/vList3#2"/>
    <dgm:cxn modelId="{369862F8-9EAC-42CE-9CD2-4F430BAC1B73}" type="presParOf" srcId="{FD1F9464-923F-4862-B996-24E92A2D2DB3}" destId="{B12FBA3C-5642-4DC7-9451-175210A767EA}" srcOrd="2" destOrd="0" presId="urn:microsoft.com/office/officeart/2005/8/layout/vList3#2"/>
    <dgm:cxn modelId="{AEFD1C75-1214-47EB-A0D3-802908EFAF19}" type="presParOf" srcId="{B12FBA3C-5642-4DC7-9451-175210A767EA}" destId="{E2649DEC-F554-4EA8-A436-7083F0D454CE}" srcOrd="0" destOrd="0" presId="urn:microsoft.com/office/officeart/2005/8/layout/vList3#2"/>
    <dgm:cxn modelId="{7CEE9AD8-3A52-4FDA-836F-199706018678}" type="presParOf" srcId="{B12FBA3C-5642-4DC7-9451-175210A767EA}" destId="{7AE30046-33E9-4511-A980-3378BE90E30F}" srcOrd="1" destOrd="0" presId="urn:microsoft.com/office/officeart/2005/8/layout/vList3#2"/>
    <dgm:cxn modelId="{892300BA-4FE3-423A-A744-1059495A95BE}" type="presParOf" srcId="{FD1F9464-923F-4862-B996-24E92A2D2DB3}" destId="{41B3448E-064D-4919-B40B-BD8FBDFC6442}" srcOrd="3" destOrd="0" presId="urn:microsoft.com/office/officeart/2005/8/layout/vList3#2"/>
    <dgm:cxn modelId="{86EA6A41-B2F8-40C4-84EF-E6A24F97D686}" type="presParOf" srcId="{FD1F9464-923F-4862-B996-24E92A2D2DB3}" destId="{B8012797-6ECA-496E-84D2-659BAC4BED8F}" srcOrd="4" destOrd="0" presId="urn:microsoft.com/office/officeart/2005/8/layout/vList3#2"/>
    <dgm:cxn modelId="{0CB4AFE3-2570-4C7E-AACA-98541789094C}" type="presParOf" srcId="{B8012797-6ECA-496E-84D2-659BAC4BED8F}" destId="{62B798EC-03FF-4B96-8ACB-08E28021E8C2}" srcOrd="0" destOrd="0" presId="urn:microsoft.com/office/officeart/2005/8/layout/vList3#2"/>
    <dgm:cxn modelId="{D985269B-8432-42B2-81DF-DBC808C02FDE}" type="presParOf" srcId="{B8012797-6ECA-496E-84D2-659BAC4BED8F}" destId="{34C7DED4-1E88-4764-8AB2-678A37E106EF}" srcOrd="1" destOrd="0" presId="urn:microsoft.com/office/officeart/2005/8/layout/vList3#2"/>
    <dgm:cxn modelId="{61A043F9-4F6E-4515-9682-6410DD3B1A42}" type="presParOf" srcId="{FD1F9464-923F-4862-B996-24E92A2D2DB3}" destId="{0993A201-9EF7-4286-AD0C-83B2EC2617B8}" srcOrd="5" destOrd="0" presId="urn:microsoft.com/office/officeart/2005/8/layout/vList3#2"/>
    <dgm:cxn modelId="{B646677E-B7EF-4F01-9AFF-E997C6E19BE7}" type="presParOf" srcId="{FD1F9464-923F-4862-B996-24E92A2D2DB3}" destId="{594FEB75-8459-4551-9B71-20BDF9316A74}" srcOrd="6" destOrd="0" presId="urn:microsoft.com/office/officeart/2005/8/layout/vList3#2"/>
    <dgm:cxn modelId="{BBAB6043-9543-4FC6-9D3E-9A42A4BD9E7A}" type="presParOf" srcId="{594FEB75-8459-4551-9B71-20BDF9316A74}" destId="{B386A378-D863-4438-8989-B1BFD8ADEB84}" srcOrd="0" destOrd="0" presId="urn:microsoft.com/office/officeart/2005/8/layout/vList3#2"/>
    <dgm:cxn modelId="{84D89AEF-D555-4E50-9F05-F9247BC384F9}" type="presParOf" srcId="{594FEB75-8459-4551-9B71-20BDF9316A74}" destId="{847E2661-A3E9-4EF3-9FB8-DD28BBF20B66}" srcOrd="1" destOrd="0" presId="urn:microsoft.com/office/officeart/2005/8/layout/vList3#2"/>
    <dgm:cxn modelId="{BF1023FC-62C9-43E0-8BAB-466F78FB0E42}" type="presParOf" srcId="{FD1F9464-923F-4862-B996-24E92A2D2DB3}" destId="{30DB7CD3-BE89-48B2-8698-520912998C1E}" srcOrd="7" destOrd="0" presId="urn:microsoft.com/office/officeart/2005/8/layout/vList3#2"/>
    <dgm:cxn modelId="{7732F370-C371-4734-B89F-6F2C1AF73B0F}" type="presParOf" srcId="{FD1F9464-923F-4862-B996-24E92A2D2DB3}" destId="{B088D56E-7376-47D9-ABE8-79B7DC7A751F}" srcOrd="8" destOrd="0" presId="urn:microsoft.com/office/officeart/2005/8/layout/vList3#2"/>
    <dgm:cxn modelId="{CEC5EBE7-2AB6-414D-9814-FA5C97CC335E}" type="presParOf" srcId="{B088D56E-7376-47D9-ABE8-79B7DC7A751F}" destId="{83EE4B9D-0F6B-4025-A6BE-51682A976BE8}" srcOrd="0" destOrd="0" presId="urn:microsoft.com/office/officeart/2005/8/layout/vList3#2"/>
    <dgm:cxn modelId="{41027C6A-4EE8-4759-8E02-BB97E384D76E}" type="presParOf" srcId="{B088D56E-7376-47D9-ABE8-79B7DC7A751F}" destId="{8CB6ED53-E002-46E9-913C-EA84360DED91}" srcOrd="1" destOrd="0" presId="urn:microsoft.com/office/officeart/2005/8/layout/vList3#2"/>
    <dgm:cxn modelId="{F3F19D0A-CC3D-4F79-B3BB-963269E44063}" type="presParOf" srcId="{FD1F9464-923F-4862-B996-24E92A2D2DB3}" destId="{549EE272-2BF1-45FB-92AC-4A08E1462E25}" srcOrd="9" destOrd="0" presId="urn:microsoft.com/office/officeart/2005/8/layout/vList3#2"/>
    <dgm:cxn modelId="{68022342-6AE1-4CE7-9C67-4ACB04F4B18E}" type="presParOf" srcId="{FD1F9464-923F-4862-B996-24E92A2D2DB3}" destId="{2152AE50-73DE-46AB-A7E4-EC26774505D9}" srcOrd="10" destOrd="0" presId="urn:microsoft.com/office/officeart/2005/8/layout/vList3#2"/>
    <dgm:cxn modelId="{B92B2BDD-9844-4033-A295-15842770F120}" type="presParOf" srcId="{2152AE50-73DE-46AB-A7E4-EC26774505D9}" destId="{44CBF147-1A04-48C9-8BD0-28B27BDDE9D7}" srcOrd="0" destOrd="0" presId="urn:microsoft.com/office/officeart/2005/8/layout/vList3#2"/>
    <dgm:cxn modelId="{FE6B8D1A-27BA-47EE-B5DB-9DD1E01FF6FB}" type="presParOf" srcId="{2152AE50-73DE-46AB-A7E4-EC26774505D9}" destId="{8D2132E8-C3FC-4C8C-AC5C-708BA5F9DAE2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62FEB0-1695-4A2E-92C8-C09A03E0C84A}" type="doc">
      <dgm:prSet loTypeId="urn:microsoft.com/office/officeart/2005/8/layout/pyramid1" loCatId="pyramid" qsTypeId="urn:microsoft.com/office/officeart/2005/8/quickstyle/simple1" qsCatId="simple" csTypeId="urn:microsoft.com/office/officeart/2005/8/colors/accent2_3" csCatId="accent2" phldr="1"/>
      <dgm:spPr/>
    </dgm:pt>
    <dgm:pt modelId="{AF061B40-52AF-48BA-B30D-B989D6315DDB}">
      <dgm:prSet phldrT="[Текст]" custT="1"/>
      <dgm:spPr/>
      <dgm:t>
        <a:bodyPr/>
        <a:lstStyle/>
        <a:p>
          <a:endParaRPr lang="ru-RU" sz="1200" dirty="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en-US" sz="1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ru-RU" sz="1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9</a:t>
          </a:r>
          <a:endParaRPr lang="en-US" sz="1200" b="1" dirty="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7D6DE9-4907-4FF7-AD4F-A7E6B81DA2DE}" type="parTrans" cxnId="{F82249E0-FCF5-4D85-92A3-1D7E5773259B}">
      <dgm:prSet/>
      <dgm:spPr/>
      <dgm:t>
        <a:bodyPr/>
        <a:lstStyle/>
        <a:p>
          <a:endParaRPr lang="ru-RU" sz="200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DD7141-FDDE-4D8B-A1EF-CF6F6C069B14}" type="sibTrans" cxnId="{F82249E0-FCF5-4D85-92A3-1D7E5773259B}">
      <dgm:prSet/>
      <dgm:spPr/>
      <dgm:t>
        <a:bodyPr/>
        <a:lstStyle/>
        <a:p>
          <a:endParaRPr lang="ru-RU" sz="200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565884-B631-44FE-A37F-740F386B01FD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1 084</a:t>
          </a:r>
          <a:r>
            <a:rPr lang="en-US" sz="1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ru-RU" sz="1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7</a:t>
          </a:r>
        </a:p>
      </dgm:t>
    </dgm:pt>
    <dgm:pt modelId="{625C0E38-45A5-4140-B789-0CD5787583D4}" type="parTrans" cxnId="{549EAFE5-17CE-43E6-898F-C6CEE96250DC}">
      <dgm:prSet/>
      <dgm:spPr/>
      <dgm:t>
        <a:bodyPr/>
        <a:lstStyle/>
        <a:p>
          <a:endParaRPr lang="ru-RU" sz="200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06FA2C-0A96-4EA6-9D58-0AF9DBEC6EF8}" type="sibTrans" cxnId="{549EAFE5-17CE-43E6-898F-C6CEE96250DC}">
      <dgm:prSet/>
      <dgm:spPr/>
      <dgm:t>
        <a:bodyPr/>
        <a:lstStyle/>
        <a:p>
          <a:endParaRPr lang="ru-RU" sz="200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49E061-5E2A-4774-88A6-CD9004FD7334}">
      <dgm:prSet phldrT="[Текст]" custT="1"/>
      <dgm:spPr/>
      <dgm:t>
        <a:bodyPr/>
        <a:lstStyle/>
        <a:p>
          <a:r>
            <a:rPr lang="ru-RU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12 052</a:t>
          </a:r>
          <a:r>
            <a: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ru-RU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9</a:t>
          </a:r>
        </a:p>
        <a:p>
          <a:r>
            <a: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Invoices of public institutions and payment orders of quasi-fiscal sector entities, public procurement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400" b="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(85</a:t>
          </a:r>
          <a:r>
            <a:rPr lang="en-US" sz="1400" b="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ru-RU" sz="1400" b="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1%)</a:t>
          </a:r>
        </a:p>
      </dgm:t>
    </dgm:pt>
    <dgm:pt modelId="{4F06CB16-8C87-4771-8DA2-5CA5812AD1AC}" type="parTrans" cxnId="{7C145437-920F-437E-B173-BFD66A5CE6B6}">
      <dgm:prSet/>
      <dgm:spPr/>
      <dgm:t>
        <a:bodyPr/>
        <a:lstStyle/>
        <a:p>
          <a:endParaRPr lang="ru-RU" sz="200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0FB3DC-70CC-4960-BDD8-7E9BC5F4DCFB}" type="sibTrans" cxnId="{7C145437-920F-437E-B173-BFD66A5CE6B6}">
      <dgm:prSet/>
      <dgm:spPr/>
      <dgm:t>
        <a:bodyPr/>
        <a:lstStyle/>
        <a:p>
          <a:endParaRPr lang="ru-RU" sz="200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286005-7F7B-4BC6-9515-985EC280EEF0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585</a:t>
          </a:r>
          <a:r>
            <a:rPr lang="en-US" sz="1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ru-RU" sz="1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5</a:t>
          </a:r>
        </a:p>
      </dgm:t>
    </dgm:pt>
    <dgm:pt modelId="{A6C0B8A4-5C27-4222-BD58-0D583530D4D5}" type="parTrans" cxnId="{E88B2318-5A56-49B7-8F75-D9E8414520C1}">
      <dgm:prSet/>
      <dgm:spPr/>
      <dgm:t>
        <a:bodyPr/>
        <a:lstStyle/>
        <a:p>
          <a:endParaRPr lang="ru-RU" sz="200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38CA7F-F527-4F11-991F-8531E7205E7F}" type="sibTrans" cxnId="{E88B2318-5A56-49B7-8F75-D9E8414520C1}">
      <dgm:prSet/>
      <dgm:spPr/>
      <dgm:t>
        <a:bodyPr/>
        <a:lstStyle/>
        <a:p>
          <a:endParaRPr lang="ru-RU" sz="200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D6F5D9-1C1D-4E0B-B115-936D9B843322}">
      <dgm:prSet custT="1"/>
      <dgm:spPr/>
      <dgm:t>
        <a:bodyPr/>
        <a:lstStyle/>
        <a:p>
          <a:r>
            <a:rPr lang="ru-RU" sz="1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445</a:t>
          </a:r>
          <a:r>
            <a:rPr lang="en-US" sz="1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ru-RU" sz="1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</dgm:t>
    </dgm:pt>
    <dgm:pt modelId="{66826127-553D-481C-BBCE-768901CEF2D3}" type="parTrans" cxnId="{E4F8B2A3-9CF5-4E4F-862B-9112FFA012A1}">
      <dgm:prSet/>
      <dgm:spPr/>
      <dgm:t>
        <a:bodyPr/>
        <a:lstStyle/>
        <a:p>
          <a:endParaRPr lang="ru-RU">
            <a:solidFill>
              <a:srgbClr val="0000FF"/>
            </a:solidFill>
          </a:endParaRPr>
        </a:p>
      </dgm:t>
    </dgm:pt>
    <dgm:pt modelId="{C39D2208-FAF8-4A57-8691-EA1B593D2DC7}" type="sibTrans" cxnId="{E4F8B2A3-9CF5-4E4F-862B-9112FFA012A1}">
      <dgm:prSet/>
      <dgm:spPr/>
      <dgm:t>
        <a:bodyPr/>
        <a:lstStyle/>
        <a:p>
          <a:endParaRPr lang="ru-RU">
            <a:solidFill>
              <a:srgbClr val="0000FF"/>
            </a:solidFill>
          </a:endParaRPr>
        </a:p>
      </dgm:t>
    </dgm:pt>
    <dgm:pt modelId="{465A894C-216F-43DD-95DE-85166DAFF1CF}" type="pres">
      <dgm:prSet presAssocID="{AB62FEB0-1695-4A2E-92C8-C09A03E0C84A}" presName="Name0" presStyleCnt="0">
        <dgm:presLayoutVars>
          <dgm:dir/>
          <dgm:animLvl val="lvl"/>
          <dgm:resizeHandles val="exact"/>
        </dgm:presLayoutVars>
      </dgm:prSet>
      <dgm:spPr/>
    </dgm:pt>
    <dgm:pt modelId="{DB775629-1E4E-40BC-A446-7560C76FEB83}" type="pres">
      <dgm:prSet presAssocID="{AF061B40-52AF-48BA-B30D-B989D6315DDB}" presName="Name8" presStyleCnt="0"/>
      <dgm:spPr/>
    </dgm:pt>
    <dgm:pt modelId="{11DCCABD-1A62-4A08-AFB4-2CF08D83DE5F}" type="pres">
      <dgm:prSet presAssocID="{AF061B40-52AF-48BA-B30D-B989D6315DDB}" presName="level" presStyleLbl="node1" presStyleIdx="0" presStyleCnt="5">
        <dgm:presLayoutVars>
          <dgm:chMax val="1"/>
          <dgm:bulletEnabled val="1"/>
        </dgm:presLayoutVars>
      </dgm:prSet>
      <dgm:spPr/>
    </dgm:pt>
    <dgm:pt modelId="{859383CC-8F23-498D-B816-D4BCED955E31}" type="pres">
      <dgm:prSet presAssocID="{AF061B40-52AF-48BA-B30D-B989D6315DD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CCAE5FF-05E9-4C64-A609-171B75D6B315}" type="pres">
      <dgm:prSet presAssocID="{90D6F5D9-1C1D-4E0B-B115-936D9B843322}" presName="Name8" presStyleCnt="0"/>
      <dgm:spPr/>
    </dgm:pt>
    <dgm:pt modelId="{7851A978-FD59-4A15-803F-FCABDCBF01AB}" type="pres">
      <dgm:prSet presAssocID="{90D6F5D9-1C1D-4E0B-B115-936D9B843322}" presName="level" presStyleLbl="node1" presStyleIdx="1" presStyleCnt="5">
        <dgm:presLayoutVars>
          <dgm:chMax val="1"/>
          <dgm:bulletEnabled val="1"/>
        </dgm:presLayoutVars>
      </dgm:prSet>
      <dgm:spPr/>
    </dgm:pt>
    <dgm:pt modelId="{01C86800-37B9-4558-9598-8532098981B3}" type="pres">
      <dgm:prSet presAssocID="{90D6F5D9-1C1D-4E0B-B115-936D9B84332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6C4509D-5EDF-4CD0-B0B0-6AA7A882912A}" type="pres">
      <dgm:prSet presAssocID="{EE286005-7F7B-4BC6-9515-985EC280EEF0}" presName="Name8" presStyleCnt="0"/>
      <dgm:spPr/>
    </dgm:pt>
    <dgm:pt modelId="{9B429E2A-CAAF-41B9-A90A-764039256D3A}" type="pres">
      <dgm:prSet presAssocID="{EE286005-7F7B-4BC6-9515-985EC280EEF0}" presName="level" presStyleLbl="node1" presStyleIdx="2" presStyleCnt="5">
        <dgm:presLayoutVars>
          <dgm:chMax val="1"/>
          <dgm:bulletEnabled val="1"/>
        </dgm:presLayoutVars>
      </dgm:prSet>
      <dgm:spPr/>
    </dgm:pt>
    <dgm:pt modelId="{CD203611-6CA8-49E3-922B-5316246E6166}" type="pres">
      <dgm:prSet presAssocID="{EE286005-7F7B-4BC6-9515-985EC280EEF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2693268-1E19-4F85-B6B8-6C6C2A325393}" type="pres">
      <dgm:prSet presAssocID="{63565884-B631-44FE-A37F-740F386B01FD}" presName="Name8" presStyleCnt="0"/>
      <dgm:spPr/>
    </dgm:pt>
    <dgm:pt modelId="{8D23AD77-5675-4F88-8C26-51F4A7D1CC05}" type="pres">
      <dgm:prSet presAssocID="{63565884-B631-44FE-A37F-740F386B01FD}" presName="level" presStyleLbl="node1" presStyleIdx="3" presStyleCnt="5">
        <dgm:presLayoutVars>
          <dgm:chMax val="1"/>
          <dgm:bulletEnabled val="1"/>
        </dgm:presLayoutVars>
      </dgm:prSet>
      <dgm:spPr/>
    </dgm:pt>
    <dgm:pt modelId="{23C5C64C-A3DE-42EC-B25F-570AB06EF982}" type="pres">
      <dgm:prSet presAssocID="{63565884-B631-44FE-A37F-740F386B01F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2FA633F-9CF6-4D58-810A-034CD49C660E}" type="pres">
      <dgm:prSet presAssocID="{6449E061-5E2A-4774-88A6-CD9004FD7334}" presName="Name8" presStyleCnt="0"/>
      <dgm:spPr/>
    </dgm:pt>
    <dgm:pt modelId="{85B4FA5E-5FA5-4B42-AC0A-63EE23727B5A}" type="pres">
      <dgm:prSet presAssocID="{6449E061-5E2A-4774-88A6-CD9004FD7334}" presName="level" presStyleLbl="node1" presStyleIdx="4" presStyleCnt="5" custScaleY="417958" custLinFactNeighborX="-94" custLinFactNeighborY="0">
        <dgm:presLayoutVars>
          <dgm:chMax val="1"/>
          <dgm:bulletEnabled val="1"/>
        </dgm:presLayoutVars>
      </dgm:prSet>
      <dgm:spPr/>
    </dgm:pt>
    <dgm:pt modelId="{506EB193-93AD-43E0-9C46-B5F83D78CF52}" type="pres">
      <dgm:prSet presAssocID="{6449E061-5E2A-4774-88A6-CD9004FD733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88B2318-5A56-49B7-8F75-D9E8414520C1}" srcId="{AB62FEB0-1695-4A2E-92C8-C09A03E0C84A}" destId="{EE286005-7F7B-4BC6-9515-985EC280EEF0}" srcOrd="2" destOrd="0" parTransId="{A6C0B8A4-5C27-4222-BD58-0D583530D4D5}" sibTransId="{9638CA7F-F527-4F11-991F-8531E7205E7F}"/>
    <dgm:cxn modelId="{48AF2D2D-8E49-4A1D-8A6C-58E19559ED28}" type="presOf" srcId="{63565884-B631-44FE-A37F-740F386B01FD}" destId="{8D23AD77-5675-4F88-8C26-51F4A7D1CC05}" srcOrd="0" destOrd="0" presId="urn:microsoft.com/office/officeart/2005/8/layout/pyramid1"/>
    <dgm:cxn modelId="{7C145437-920F-437E-B173-BFD66A5CE6B6}" srcId="{AB62FEB0-1695-4A2E-92C8-C09A03E0C84A}" destId="{6449E061-5E2A-4774-88A6-CD9004FD7334}" srcOrd="4" destOrd="0" parTransId="{4F06CB16-8C87-4771-8DA2-5CA5812AD1AC}" sibTransId="{180FB3DC-70CC-4960-BDD8-7E9BC5F4DCFB}"/>
    <dgm:cxn modelId="{433FE63F-C99A-4A48-B9A2-683432868FAC}" type="presOf" srcId="{EE286005-7F7B-4BC6-9515-985EC280EEF0}" destId="{9B429E2A-CAAF-41B9-A90A-764039256D3A}" srcOrd="0" destOrd="0" presId="urn:microsoft.com/office/officeart/2005/8/layout/pyramid1"/>
    <dgm:cxn modelId="{BFF24F4B-86BB-469B-93E7-E519551296C9}" type="presOf" srcId="{EE286005-7F7B-4BC6-9515-985EC280EEF0}" destId="{CD203611-6CA8-49E3-922B-5316246E6166}" srcOrd="1" destOrd="0" presId="urn:microsoft.com/office/officeart/2005/8/layout/pyramid1"/>
    <dgm:cxn modelId="{72ADCB7B-FD00-4A46-860B-4F78C575F6C7}" type="presOf" srcId="{63565884-B631-44FE-A37F-740F386B01FD}" destId="{23C5C64C-A3DE-42EC-B25F-570AB06EF982}" srcOrd="1" destOrd="0" presId="urn:microsoft.com/office/officeart/2005/8/layout/pyramid1"/>
    <dgm:cxn modelId="{DA2D9494-0520-477A-AD38-D12F61106BB0}" type="presOf" srcId="{AB62FEB0-1695-4A2E-92C8-C09A03E0C84A}" destId="{465A894C-216F-43DD-95DE-85166DAFF1CF}" srcOrd="0" destOrd="0" presId="urn:microsoft.com/office/officeart/2005/8/layout/pyramid1"/>
    <dgm:cxn modelId="{E07F49A0-4746-4402-941F-2605D9708B34}" type="presOf" srcId="{6449E061-5E2A-4774-88A6-CD9004FD7334}" destId="{85B4FA5E-5FA5-4B42-AC0A-63EE23727B5A}" srcOrd="0" destOrd="0" presId="urn:microsoft.com/office/officeart/2005/8/layout/pyramid1"/>
    <dgm:cxn modelId="{E4F8B2A3-9CF5-4E4F-862B-9112FFA012A1}" srcId="{AB62FEB0-1695-4A2E-92C8-C09A03E0C84A}" destId="{90D6F5D9-1C1D-4E0B-B115-936D9B843322}" srcOrd="1" destOrd="0" parTransId="{66826127-553D-481C-BBCE-768901CEF2D3}" sibTransId="{C39D2208-FAF8-4A57-8691-EA1B593D2DC7}"/>
    <dgm:cxn modelId="{66279AA4-C050-44EF-9CB9-E25F4D682718}" type="presOf" srcId="{6449E061-5E2A-4774-88A6-CD9004FD7334}" destId="{506EB193-93AD-43E0-9C46-B5F83D78CF52}" srcOrd="1" destOrd="0" presId="urn:microsoft.com/office/officeart/2005/8/layout/pyramid1"/>
    <dgm:cxn modelId="{6F0A40A9-4B07-4892-8F72-577D803C0145}" type="presOf" srcId="{AF061B40-52AF-48BA-B30D-B989D6315DDB}" destId="{859383CC-8F23-498D-B816-D4BCED955E31}" srcOrd="1" destOrd="0" presId="urn:microsoft.com/office/officeart/2005/8/layout/pyramid1"/>
    <dgm:cxn modelId="{C7CE9FD0-10EF-4FBE-8B1A-229DB2DCB9F5}" type="presOf" srcId="{90D6F5D9-1C1D-4E0B-B115-936D9B843322}" destId="{01C86800-37B9-4558-9598-8532098981B3}" srcOrd="1" destOrd="0" presId="urn:microsoft.com/office/officeart/2005/8/layout/pyramid1"/>
    <dgm:cxn modelId="{5C2F0ED7-092A-45BD-AB9B-28FC92775A52}" type="presOf" srcId="{AF061B40-52AF-48BA-B30D-B989D6315DDB}" destId="{11DCCABD-1A62-4A08-AFB4-2CF08D83DE5F}" srcOrd="0" destOrd="0" presId="urn:microsoft.com/office/officeart/2005/8/layout/pyramid1"/>
    <dgm:cxn modelId="{F82249E0-FCF5-4D85-92A3-1D7E5773259B}" srcId="{AB62FEB0-1695-4A2E-92C8-C09A03E0C84A}" destId="{AF061B40-52AF-48BA-B30D-B989D6315DDB}" srcOrd="0" destOrd="0" parTransId="{5B7D6DE9-4907-4FF7-AD4F-A7E6B81DA2DE}" sibTransId="{5EDD7141-FDDE-4D8B-A1EF-CF6F6C069B14}"/>
    <dgm:cxn modelId="{549EAFE5-17CE-43E6-898F-C6CEE96250DC}" srcId="{AB62FEB0-1695-4A2E-92C8-C09A03E0C84A}" destId="{63565884-B631-44FE-A37F-740F386B01FD}" srcOrd="3" destOrd="0" parTransId="{625C0E38-45A5-4140-B789-0CD5787583D4}" sibTransId="{3E06FA2C-0A96-4EA6-9D58-0AF9DBEC6EF8}"/>
    <dgm:cxn modelId="{21615DEB-018D-4A87-965C-E89770326632}" type="presOf" srcId="{90D6F5D9-1C1D-4E0B-B115-936D9B843322}" destId="{7851A978-FD59-4A15-803F-FCABDCBF01AB}" srcOrd="0" destOrd="0" presId="urn:microsoft.com/office/officeart/2005/8/layout/pyramid1"/>
    <dgm:cxn modelId="{80C4730C-9A19-4EC8-83A9-6DC42A3BFDDA}" type="presParOf" srcId="{465A894C-216F-43DD-95DE-85166DAFF1CF}" destId="{DB775629-1E4E-40BC-A446-7560C76FEB83}" srcOrd="0" destOrd="0" presId="urn:microsoft.com/office/officeart/2005/8/layout/pyramid1"/>
    <dgm:cxn modelId="{E771F556-D333-4175-940E-C74745E9CA97}" type="presParOf" srcId="{DB775629-1E4E-40BC-A446-7560C76FEB83}" destId="{11DCCABD-1A62-4A08-AFB4-2CF08D83DE5F}" srcOrd="0" destOrd="0" presId="urn:microsoft.com/office/officeart/2005/8/layout/pyramid1"/>
    <dgm:cxn modelId="{ED07C848-04C7-46E7-8982-7A5F1C45BD11}" type="presParOf" srcId="{DB775629-1E4E-40BC-A446-7560C76FEB83}" destId="{859383CC-8F23-498D-B816-D4BCED955E31}" srcOrd="1" destOrd="0" presId="urn:microsoft.com/office/officeart/2005/8/layout/pyramid1"/>
    <dgm:cxn modelId="{20DDA07C-23F6-41B1-8529-21C6091DB288}" type="presParOf" srcId="{465A894C-216F-43DD-95DE-85166DAFF1CF}" destId="{ACCAE5FF-05E9-4C64-A609-171B75D6B315}" srcOrd="1" destOrd="0" presId="urn:microsoft.com/office/officeart/2005/8/layout/pyramid1"/>
    <dgm:cxn modelId="{45D52143-19DA-44F0-9291-E1EE9A87CB90}" type="presParOf" srcId="{ACCAE5FF-05E9-4C64-A609-171B75D6B315}" destId="{7851A978-FD59-4A15-803F-FCABDCBF01AB}" srcOrd="0" destOrd="0" presId="urn:microsoft.com/office/officeart/2005/8/layout/pyramid1"/>
    <dgm:cxn modelId="{6C572850-D973-474C-BBB9-54AB97914E7C}" type="presParOf" srcId="{ACCAE5FF-05E9-4C64-A609-171B75D6B315}" destId="{01C86800-37B9-4558-9598-8532098981B3}" srcOrd="1" destOrd="0" presId="urn:microsoft.com/office/officeart/2005/8/layout/pyramid1"/>
    <dgm:cxn modelId="{7357E161-81C5-496C-BE5E-1445C81A6B42}" type="presParOf" srcId="{465A894C-216F-43DD-95DE-85166DAFF1CF}" destId="{76C4509D-5EDF-4CD0-B0B0-6AA7A882912A}" srcOrd="2" destOrd="0" presId="urn:microsoft.com/office/officeart/2005/8/layout/pyramid1"/>
    <dgm:cxn modelId="{15C699D1-0DDD-4019-B00C-D9E7A7679DC1}" type="presParOf" srcId="{76C4509D-5EDF-4CD0-B0B0-6AA7A882912A}" destId="{9B429E2A-CAAF-41B9-A90A-764039256D3A}" srcOrd="0" destOrd="0" presId="urn:microsoft.com/office/officeart/2005/8/layout/pyramid1"/>
    <dgm:cxn modelId="{C59376FC-E581-4EB4-BF9A-8B2BEBDDBFE4}" type="presParOf" srcId="{76C4509D-5EDF-4CD0-B0B0-6AA7A882912A}" destId="{CD203611-6CA8-49E3-922B-5316246E6166}" srcOrd="1" destOrd="0" presId="urn:microsoft.com/office/officeart/2005/8/layout/pyramid1"/>
    <dgm:cxn modelId="{339DDF81-592B-4F44-9578-28DC0D26255D}" type="presParOf" srcId="{465A894C-216F-43DD-95DE-85166DAFF1CF}" destId="{F2693268-1E19-4F85-B6B8-6C6C2A325393}" srcOrd="3" destOrd="0" presId="urn:microsoft.com/office/officeart/2005/8/layout/pyramid1"/>
    <dgm:cxn modelId="{CC9F24E6-6AD7-48B0-8219-4FDBFA03C7BC}" type="presParOf" srcId="{F2693268-1E19-4F85-B6B8-6C6C2A325393}" destId="{8D23AD77-5675-4F88-8C26-51F4A7D1CC05}" srcOrd="0" destOrd="0" presId="urn:microsoft.com/office/officeart/2005/8/layout/pyramid1"/>
    <dgm:cxn modelId="{DF466CFD-22C2-4B74-A06D-64DF26D13AC0}" type="presParOf" srcId="{F2693268-1E19-4F85-B6B8-6C6C2A325393}" destId="{23C5C64C-A3DE-42EC-B25F-570AB06EF982}" srcOrd="1" destOrd="0" presId="urn:microsoft.com/office/officeart/2005/8/layout/pyramid1"/>
    <dgm:cxn modelId="{00F05884-9CD3-40B9-8B63-DFE7E3E0EA23}" type="presParOf" srcId="{465A894C-216F-43DD-95DE-85166DAFF1CF}" destId="{B2FA633F-9CF6-4D58-810A-034CD49C660E}" srcOrd="4" destOrd="0" presId="urn:microsoft.com/office/officeart/2005/8/layout/pyramid1"/>
    <dgm:cxn modelId="{DBF37D6D-C157-4931-88F2-6F4AC8DD3F16}" type="presParOf" srcId="{B2FA633F-9CF6-4D58-810A-034CD49C660E}" destId="{85B4FA5E-5FA5-4B42-AC0A-63EE23727B5A}" srcOrd="0" destOrd="0" presId="urn:microsoft.com/office/officeart/2005/8/layout/pyramid1"/>
    <dgm:cxn modelId="{27149D57-CC6B-443E-B9C0-967240C1264F}" type="presParOf" srcId="{B2FA633F-9CF6-4D58-810A-034CD49C660E}" destId="{506EB193-93AD-43E0-9C46-B5F83D78CF5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C0B14E-AEA6-48D3-A387-ED4A3A3BF840}" type="doc">
      <dgm:prSet loTypeId="urn:microsoft.com/office/officeart/2016/7/layout/AccentHomeChevronProcess" loCatId="process" qsTypeId="urn:microsoft.com/office/officeart/2005/8/quickstyle/simple1" qsCatId="simple" csTypeId="urn:microsoft.com/office/officeart/2018/5/colors/Iconchunking_coloredoutline_colorful1" csCatId="colorful" phldr="1"/>
      <dgm:spPr/>
      <dgm:t>
        <a:bodyPr rtlCol="0"/>
        <a:lstStyle/>
        <a:p>
          <a:pPr rtl="0"/>
          <a:endParaRPr lang="en-US"/>
        </a:p>
      </dgm:t>
    </dgm:pt>
    <dgm:pt modelId="{AACEAFD5-63CF-4AFC-B46F-BE086C5D447C}">
      <dgm:prSet phldrT="[Text]"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 rtlCol="0"/>
        <a:lstStyle/>
        <a:p>
          <a:pPr rtl="0"/>
          <a:r>
            <a:rPr lang="ru-RU" sz="1600" b="1" kern="1200" noProof="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10 </a:t>
          </a:r>
          <a:r>
            <a:rPr lang="en-US" sz="1600" b="1" kern="1200" noProof="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June</a:t>
          </a:r>
          <a:r>
            <a:rPr lang="ru-RU" sz="1600" b="1" kern="1200" noProof="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 2017</a:t>
          </a:r>
        </a:p>
      </dgm:t>
    </dgm:pt>
    <dgm:pt modelId="{7A0BD8EC-BB4A-4912-A54E-6F39B681264E}" type="parTrans" cxnId="{AE101ABC-7EA3-4444-A576-8AB15A371C84}">
      <dgm:prSet/>
      <dgm:spPr/>
      <dgm:t>
        <a:bodyPr rtlCol="0"/>
        <a:lstStyle/>
        <a:p>
          <a:pPr rtl="0"/>
          <a:endParaRPr lang="ru-RU" noProof="0" dirty="0"/>
        </a:p>
      </dgm:t>
    </dgm:pt>
    <dgm:pt modelId="{7A8D4B4D-06E9-4958-810D-A6226B6AC588}" type="sibTrans" cxnId="{AE101ABC-7EA3-4444-A576-8AB15A371C84}">
      <dgm:prSet/>
      <dgm:spPr/>
      <dgm:t>
        <a:bodyPr rtlCol="0"/>
        <a:lstStyle/>
        <a:p>
          <a:pPr rtl="0"/>
          <a:endParaRPr lang="ru-RU" noProof="0" dirty="0"/>
        </a:p>
      </dgm:t>
    </dgm:pt>
    <dgm:pt modelId="{349299C9-846E-4827-813A-349CCCE20782}">
      <dgm:prSet phldrT="[Text]" custT="1"/>
      <dgm:spPr/>
      <dgm:t>
        <a:bodyPr lIns="108000" tIns="432000" rIns="288000" rtlCol="0" anchor="t" anchorCtr="0"/>
        <a:lstStyle/>
        <a:p>
          <a:pPr marL="0" lvl="0" indent="0" algn="just" defTabSz="533400" rtl="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endParaRPr lang="ru-RU" sz="1200" kern="1200" noProof="0" dirty="0">
            <a:solidFill>
              <a:srgbClr val="666666"/>
            </a:solidFill>
            <a:latin typeface="Arial Narrow" pitchFamily="34" charset="0"/>
            <a:ea typeface="+mn-ea"/>
            <a:cs typeface="+mn-cs"/>
          </a:endParaRPr>
        </a:p>
      </dgm:t>
    </dgm:pt>
    <dgm:pt modelId="{AEA27547-B9ED-4994-BD27-04EC297EF367}" type="parTrans" cxnId="{0EFA3039-6828-403C-9445-4359BA6645E6}">
      <dgm:prSet/>
      <dgm:spPr/>
      <dgm:t>
        <a:bodyPr rtlCol="0"/>
        <a:lstStyle/>
        <a:p>
          <a:pPr rtl="0"/>
          <a:endParaRPr lang="ru-RU" noProof="0" dirty="0"/>
        </a:p>
      </dgm:t>
    </dgm:pt>
    <dgm:pt modelId="{9D819F52-ACA0-4B08-8256-DF6BD8FA3A0B}" type="sibTrans" cxnId="{0EFA3039-6828-403C-9445-4359BA6645E6}">
      <dgm:prSet/>
      <dgm:spPr/>
      <dgm:t>
        <a:bodyPr rtlCol="0"/>
        <a:lstStyle/>
        <a:p>
          <a:pPr rtl="0"/>
          <a:endParaRPr lang="ru-RU" noProof="0" dirty="0"/>
        </a:p>
      </dgm:t>
    </dgm:pt>
    <dgm:pt modelId="{D71FC021-6A65-44D1-95B9-0E6C89079866}">
      <dgm:prSet phldrT="[Text]" custT="1"/>
      <dgm:spPr>
        <a:solidFill>
          <a:schemeClr val="accent3"/>
        </a:solidFill>
        <a:ln>
          <a:solidFill>
            <a:schemeClr val="accent3"/>
          </a:solidFill>
        </a:ln>
      </dgm:spPr>
      <dgm:t>
        <a:bodyPr rtlCol="0"/>
        <a:lstStyle/>
        <a:p>
          <a:pPr rtl="0"/>
          <a:r>
            <a:rPr lang="en-US" sz="1600" b="1" kern="1200" noProof="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December</a:t>
          </a:r>
          <a:r>
            <a:rPr lang="ru-RU" sz="1600" b="1" kern="1200" noProof="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 2018</a:t>
          </a:r>
        </a:p>
      </dgm:t>
    </dgm:pt>
    <dgm:pt modelId="{862AAE39-3AAD-40E3-BA20-90187BD73242}" type="parTrans" cxnId="{53239C96-427C-420B-95DC-546F3B30ED65}">
      <dgm:prSet/>
      <dgm:spPr/>
      <dgm:t>
        <a:bodyPr rtlCol="0"/>
        <a:lstStyle/>
        <a:p>
          <a:pPr rtl="0"/>
          <a:endParaRPr lang="ru-RU" noProof="0" dirty="0"/>
        </a:p>
      </dgm:t>
    </dgm:pt>
    <dgm:pt modelId="{9B090D9D-470E-46E2-AABB-0368A52481AA}" type="sibTrans" cxnId="{53239C96-427C-420B-95DC-546F3B30ED65}">
      <dgm:prSet/>
      <dgm:spPr/>
      <dgm:t>
        <a:bodyPr rtlCol="0"/>
        <a:lstStyle/>
        <a:p>
          <a:pPr rtl="0"/>
          <a:endParaRPr lang="ru-RU" noProof="0" dirty="0"/>
        </a:p>
      </dgm:t>
    </dgm:pt>
    <dgm:pt modelId="{D07AD3FD-84FF-467E-9693-752776549C61}">
      <dgm:prSet phldrT="[Text]" custT="1"/>
      <dgm:spPr>
        <a:solidFill>
          <a:schemeClr val="accent2"/>
        </a:solidFill>
        <a:ln>
          <a:solidFill>
            <a:schemeClr val="accent2"/>
          </a:solidFill>
        </a:ln>
      </dgm:spPr>
      <dgm:t>
        <a:bodyPr rtlCol="0"/>
        <a:lstStyle/>
        <a:p>
          <a:pPr rtl="0"/>
          <a:r>
            <a:rPr lang="ru-RU" sz="1600" b="1" kern="1200" noProof="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2018</a:t>
          </a:r>
        </a:p>
      </dgm:t>
    </dgm:pt>
    <dgm:pt modelId="{A8C9B7A9-BC2A-4753-B7F0-F2E361D95520}" type="sibTrans" cxnId="{55492768-9A5E-4F74-AC7C-959C5C24EFD3}">
      <dgm:prSet/>
      <dgm:spPr/>
      <dgm:t>
        <a:bodyPr rtlCol="0"/>
        <a:lstStyle/>
        <a:p>
          <a:pPr rtl="0"/>
          <a:endParaRPr lang="ru-RU" noProof="0" dirty="0"/>
        </a:p>
      </dgm:t>
    </dgm:pt>
    <dgm:pt modelId="{7B691773-F524-4FAD-A272-BDF0B0C4370A}" type="parTrans" cxnId="{55492768-9A5E-4F74-AC7C-959C5C24EFD3}">
      <dgm:prSet/>
      <dgm:spPr/>
      <dgm:t>
        <a:bodyPr rtlCol="0"/>
        <a:lstStyle/>
        <a:p>
          <a:pPr rtl="0"/>
          <a:endParaRPr lang="ru-RU" noProof="0" dirty="0"/>
        </a:p>
      </dgm:t>
    </dgm:pt>
    <dgm:pt modelId="{32CCB050-072A-41BF-BE1B-388CF53E5629}">
      <dgm:prSet custT="1"/>
      <dgm:spPr>
        <a:solidFill>
          <a:schemeClr val="accent4"/>
        </a:solidFill>
        <a:ln>
          <a:solidFill>
            <a:schemeClr val="accent4"/>
          </a:solidFill>
        </a:ln>
      </dgm:spPr>
      <dgm:t>
        <a:bodyPr rtlCol="0"/>
        <a:lstStyle/>
        <a:p>
          <a:pPr rtl="0"/>
          <a:r>
            <a:rPr lang="en-US" sz="1600" b="1" kern="1200" noProof="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March </a:t>
          </a:r>
          <a:r>
            <a:rPr lang="ru-RU" sz="1600" b="1" kern="1200" noProof="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 2019</a:t>
          </a:r>
        </a:p>
      </dgm:t>
    </dgm:pt>
    <dgm:pt modelId="{B301371B-A53D-4B79-8B8D-7B304894442B}" type="parTrans" cxnId="{042E0AE1-6450-410A-B96E-AFBADB139BEA}">
      <dgm:prSet/>
      <dgm:spPr/>
      <dgm:t>
        <a:bodyPr rtlCol="0"/>
        <a:lstStyle/>
        <a:p>
          <a:pPr rtl="0"/>
          <a:endParaRPr lang="ru-RU" noProof="0" dirty="0"/>
        </a:p>
      </dgm:t>
    </dgm:pt>
    <dgm:pt modelId="{BF05D8EE-4413-4737-8721-DAF10D6CAB04}" type="sibTrans" cxnId="{042E0AE1-6450-410A-B96E-AFBADB139BEA}">
      <dgm:prSet/>
      <dgm:spPr/>
      <dgm:t>
        <a:bodyPr rtlCol="0"/>
        <a:lstStyle/>
        <a:p>
          <a:pPr rtl="0"/>
          <a:endParaRPr lang="ru-RU" noProof="0" dirty="0"/>
        </a:p>
      </dgm:t>
    </dgm:pt>
    <dgm:pt modelId="{9E838AE2-4659-4603-ABC8-58DF4222C0D4}">
      <dgm:prSet custT="1"/>
      <dgm:spPr>
        <a:solidFill>
          <a:schemeClr val="accent5"/>
        </a:solidFill>
        <a:ln>
          <a:solidFill>
            <a:schemeClr val="accent5"/>
          </a:solidFill>
        </a:ln>
      </dgm:spPr>
      <dgm:t>
        <a:bodyPr rtlCol="0"/>
        <a:lstStyle/>
        <a:p>
          <a:pPr rtl="0"/>
          <a:r>
            <a:rPr lang="ru-RU" sz="1600" b="1" kern="1200" noProof="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 2020</a:t>
          </a:r>
        </a:p>
      </dgm:t>
    </dgm:pt>
    <dgm:pt modelId="{5FC53805-9431-4BC8-ADB9-DABF59DE31C7}" type="parTrans" cxnId="{CF54291C-AAFD-4FA4-9A16-20CE892BA907}">
      <dgm:prSet/>
      <dgm:spPr/>
      <dgm:t>
        <a:bodyPr rtlCol="0"/>
        <a:lstStyle/>
        <a:p>
          <a:pPr rtl="0"/>
          <a:endParaRPr lang="ru-RU" noProof="0" dirty="0"/>
        </a:p>
      </dgm:t>
    </dgm:pt>
    <dgm:pt modelId="{61F1BCD3-232D-4C03-B56C-182BCB6108CD}" type="sibTrans" cxnId="{CF54291C-AAFD-4FA4-9A16-20CE892BA907}">
      <dgm:prSet/>
      <dgm:spPr/>
      <dgm:t>
        <a:bodyPr rtlCol="0"/>
        <a:lstStyle/>
        <a:p>
          <a:pPr rtl="0"/>
          <a:endParaRPr lang="ru-RU" noProof="0" dirty="0"/>
        </a:p>
      </dgm:t>
    </dgm:pt>
    <dgm:pt modelId="{5D70EFF5-8B31-4A1F-AE44-51E4CF0013EB}">
      <dgm:prSet phldrT="[Text]" custT="1"/>
      <dgm:spPr/>
      <dgm:t>
        <a:bodyPr lIns="108000" tIns="432000" rIns="288000" rtlCol="0" anchor="t" anchorCtr="0"/>
        <a:lstStyle/>
        <a:p>
          <a:pPr rtl="0">
            <a:lnSpc>
              <a:spcPts val="1500"/>
            </a:lnSpc>
          </a:pPr>
          <a:endParaRPr lang="ru-RU" sz="1200" noProof="0" dirty="0">
            <a:solidFill>
              <a:schemeClr val="tx2"/>
            </a:solidFill>
            <a:latin typeface="Arial Narrow" pitchFamily="34" charset="0"/>
            <a:cs typeface="Arial" pitchFamily="34" charset="0"/>
          </a:endParaRPr>
        </a:p>
      </dgm:t>
    </dgm:pt>
    <dgm:pt modelId="{B6A59CDE-18AD-4553-B6C5-FF001A8E8510}" type="sibTrans" cxnId="{E97FF64F-8020-497E-AE7D-2395DDA4560D}">
      <dgm:prSet/>
      <dgm:spPr/>
      <dgm:t>
        <a:bodyPr rtlCol="0"/>
        <a:lstStyle/>
        <a:p>
          <a:pPr rtl="0"/>
          <a:endParaRPr lang="ru-RU" noProof="0" dirty="0"/>
        </a:p>
      </dgm:t>
    </dgm:pt>
    <dgm:pt modelId="{96C720A0-FEEF-48D1-8DF6-ABA03C304822}" type="parTrans" cxnId="{E97FF64F-8020-497E-AE7D-2395DDA4560D}">
      <dgm:prSet/>
      <dgm:spPr/>
      <dgm:t>
        <a:bodyPr rtlCol="0"/>
        <a:lstStyle/>
        <a:p>
          <a:pPr rtl="0"/>
          <a:endParaRPr lang="ru-RU" noProof="0" dirty="0"/>
        </a:p>
      </dgm:t>
    </dgm:pt>
    <dgm:pt modelId="{594BF422-752C-42F3-A230-3D0E6AE9A886}" type="pres">
      <dgm:prSet presAssocID="{55C0B14E-AEA6-48D3-A387-ED4A3A3BF840}" presName="Name0" presStyleCnt="0">
        <dgm:presLayoutVars>
          <dgm:animLvl val="lvl"/>
          <dgm:resizeHandles val="exact"/>
        </dgm:presLayoutVars>
      </dgm:prSet>
      <dgm:spPr/>
    </dgm:pt>
    <dgm:pt modelId="{F6A1B9E0-4B4A-47A4-A011-67526CEEA770}" type="pres">
      <dgm:prSet presAssocID="{AACEAFD5-63CF-4AFC-B46F-BE086C5D447C}" presName="composite" presStyleCnt="0"/>
      <dgm:spPr/>
    </dgm:pt>
    <dgm:pt modelId="{FA4E6E73-A3C8-4495-927B-8AADA5A74297}" type="pres">
      <dgm:prSet presAssocID="{AACEAFD5-63CF-4AFC-B46F-BE086C5D447C}" presName="L" presStyleLbl="solidFgAcc1" presStyleIdx="0" presStyleCnt="5">
        <dgm:presLayoutVars>
          <dgm:chMax val="0"/>
          <dgm:chPref val="0"/>
        </dgm:presLayoutVars>
      </dgm:prSet>
      <dgm:spPr>
        <a:ln>
          <a:solidFill>
            <a:schemeClr val="accent1"/>
          </a:solidFill>
        </a:ln>
      </dgm:spPr>
    </dgm:pt>
    <dgm:pt modelId="{CA3A6A4E-2D39-41D2-A6B1-B590D0C452D2}" type="pres">
      <dgm:prSet presAssocID="{AACEAFD5-63CF-4AFC-B46F-BE086C5D447C}" presName="parTx" presStyleLbl="alignNode1" presStyleIdx="0" presStyleCnt="5" custLinFactNeighborX="-777" custLinFactNeighborY="-14601">
        <dgm:presLayoutVars>
          <dgm:chMax val="0"/>
          <dgm:chPref val="0"/>
          <dgm:bulletEnabled val="1"/>
        </dgm:presLayoutVars>
      </dgm:prSet>
      <dgm:spPr/>
    </dgm:pt>
    <dgm:pt modelId="{810D7AA7-A541-4507-BE7F-36CCF210089F}" type="pres">
      <dgm:prSet presAssocID="{AACEAFD5-63CF-4AFC-B46F-BE086C5D447C}" presName="desTx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4F7CDD44-32F1-4759-861F-8DABEBBA8D89}" type="pres">
      <dgm:prSet presAssocID="{AACEAFD5-63CF-4AFC-B46F-BE086C5D447C}" presName="EmptyPlaceHolder" presStyleCnt="0"/>
      <dgm:spPr/>
    </dgm:pt>
    <dgm:pt modelId="{C9A9B9EA-6A1D-4A13-9C7F-C112F25D2888}" type="pres">
      <dgm:prSet presAssocID="{7A8D4B4D-06E9-4958-810D-A6226B6AC588}" presName="space" presStyleCnt="0"/>
      <dgm:spPr/>
    </dgm:pt>
    <dgm:pt modelId="{EC37843F-14A6-4E20-B7AE-2B086A8F5F45}" type="pres">
      <dgm:prSet presAssocID="{D07AD3FD-84FF-467E-9693-752776549C61}" presName="composite" presStyleCnt="0"/>
      <dgm:spPr/>
    </dgm:pt>
    <dgm:pt modelId="{E41E7729-FD3F-426D-804C-45BD60BD762D}" type="pres">
      <dgm:prSet presAssocID="{D07AD3FD-84FF-467E-9693-752776549C61}" presName="L" presStyleLbl="solidFgAcc1" presStyleIdx="1" presStyleCnt="5">
        <dgm:presLayoutVars>
          <dgm:chMax val="0"/>
          <dgm:chPref val="0"/>
        </dgm:presLayoutVars>
      </dgm:prSet>
      <dgm:spPr>
        <a:ln>
          <a:solidFill>
            <a:schemeClr val="accent2"/>
          </a:solidFill>
        </a:ln>
      </dgm:spPr>
    </dgm:pt>
    <dgm:pt modelId="{6C46E586-0364-4C52-98F9-74A7ACD803D1}" type="pres">
      <dgm:prSet presAssocID="{D07AD3FD-84FF-467E-9693-752776549C61}" presName="parTx" presStyleLbl="alignNode1" presStyleIdx="1" presStyleCnt="5" custLinFactNeighborX="6235" custLinFactNeighborY="-17899">
        <dgm:presLayoutVars>
          <dgm:chMax val="0"/>
          <dgm:chPref val="0"/>
          <dgm:bulletEnabled val="1"/>
        </dgm:presLayoutVars>
      </dgm:prSet>
      <dgm:spPr/>
    </dgm:pt>
    <dgm:pt modelId="{5E07F9E4-149C-4A89-848F-4ABDD305F0C5}" type="pres">
      <dgm:prSet presAssocID="{D07AD3FD-84FF-467E-9693-752776549C61}" presName="desTx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2928FCAD-BE3F-45AC-93A5-FD98F8A50E00}" type="pres">
      <dgm:prSet presAssocID="{D07AD3FD-84FF-467E-9693-752776549C61}" presName="EmptyPlaceHolder" presStyleCnt="0"/>
      <dgm:spPr/>
    </dgm:pt>
    <dgm:pt modelId="{C2DF8D93-19C7-4E07-BCAF-9FAAB62C8CF2}" type="pres">
      <dgm:prSet presAssocID="{A8C9B7A9-BC2A-4753-B7F0-F2E361D95520}" presName="space" presStyleCnt="0"/>
      <dgm:spPr/>
    </dgm:pt>
    <dgm:pt modelId="{86E313B1-36D3-44D7-907E-22A08CB8E9CC}" type="pres">
      <dgm:prSet presAssocID="{D71FC021-6A65-44D1-95B9-0E6C89079866}" presName="composite" presStyleCnt="0"/>
      <dgm:spPr/>
    </dgm:pt>
    <dgm:pt modelId="{473F2067-7126-4D56-A328-5A8CFD3D8D52}" type="pres">
      <dgm:prSet presAssocID="{D71FC021-6A65-44D1-95B9-0E6C89079866}" presName="L" presStyleLbl="solidFgAcc1" presStyleIdx="2" presStyleCnt="5">
        <dgm:presLayoutVars>
          <dgm:chMax val="0"/>
          <dgm:chPref val="0"/>
        </dgm:presLayoutVars>
      </dgm:prSet>
      <dgm:spPr>
        <a:ln>
          <a:solidFill>
            <a:schemeClr val="accent3"/>
          </a:solidFill>
        </a:ln>
      </dgm:spPr>
    </dgm:pt>
    <dgm:pt modelId="{7A0B5EFC-88FB-4ED5-994F-D5F6584C2293}" type="pres">
      <dgm:prSet presAssocID="{D71FC021-6A65-44D1-95B9-0E6C89079866}" presName="parTx" presStyleLbl="alignNode1" presStyleIdx="2" presStyleCnt="5" custLinFactNeighborY="-16848">
        <dgm:presLayoutVars>
          <dgm:chMax val="0"/>
          <dgm:chPref val="0"/>
          <dgm:bulletEnabled val="1"/>
        </dgm:presLayoutVars>
      </dgm:prSet>
      <dgm:spPr/>
    </dgm:pt>
    <dgm:pt modelId="{FD7B29F2-0D66-4B4B-BC8A-82DA23575305}" type="pres">
      <dgm:prSet presAssocID="{D71FC021-6A65-44D1-95B9-0E6C89079866}" presName="desTx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BABAA172-7B81-4C6B-BCF2-4572322515C5}" type="pres">
      <dgm:prSet presAssocID="{D71FC021-6A65-44D1-95B9-0E6C89079866}" presName="EmptyPlaceHolder" presStyleCnt="0"/>
      <dgm:spPr/>
    </dgm:pt>
    <dgm:pt modelId="{F5592489-4EC4-4CD3-8C9F-861313656D99}" type="pres">
      <dgm:prSet presAssocID="{9B090D9D-470E-46E2-AABB-0368A52481AA}" presName="space" presStyleCnt="0"/>
      <dgm:spPr/>
    </dgm:pt>
    <dgm:pt modelId="{62262EA1-D674-4DE8-B444-FEC3F6748520}" type="pres">
      <dgm:prSet presAssocID="{32CCB050-072A-41BF-BE1B-388CF53E5629}" presName="composite" presStyleCnt="0"/>
      <dgm:spPr/>
    </dgm:pt>
    <dgm:pt modelId="{7BF6E820-C6E3-4E2C-BB23-ADF9AD641C6B}" type="pres">
      <dgm:prSet presAssocID="{32CCB050-072A-41BF-BE1B-388CF53E5629}" presName="L" presStyleLbl="solidFgAcc1" presStyleIdx="3" presStyleCnt="5">
        <dgm:presLayoutVars>
          <dgm:chMax val="0"/>
          <dgm:chPref val="0"/>
        </dgm:presLayoutVars>
      </dgm:prSet>
      <dgm:spPr>
        <a:ln>
          <a:solidFill>
            <a:schemeClr val="accent4"/>
          </a:solidFill>
        </a:ln>
      </dgm:spPr>
    </dgm:pt>
    <dgm:pt modelId="{B8046455-4EBB-40A8-838B-B584850A8B8E}" type="pres">
      <dgm:prSet presAssocID="{32CCB050-072A-41BF-BE1B-388CF53E5629}" presName="parTx" presStyleLbl="alignNode1" presStyleIdx="3" presStyleCnt="5" custLinFactNeighborX="342" custLinFactNeighborY="-15725">
        <dgm:presLayoutVars>
          <dgm:chMax val="0"/>
          <dgm:chPref val="0"/>
          <dgm:bulletEnabled val="1"/>
        </dgm:presLayoutVars>
      </dgm:prSet>
      <dgm:spPr/>
    </dgm:pt>
    <dgm:pt modelId="{1D84544C-5924-422B-9546-A86AE4927E4C}" type="pres">
      <dgm:prSet presAssocID="{32CCB050-072A-41BF-BE1B-388CF53E5629}" presName="desTx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ED05E404-1B63-4FC9-A7B8-277860DEBCD0}" type="pres">
      <dgm:prSet presAssocID="{32CCB050-072A-41BF-BE1B-388CF53E5629}" presName="EmptyPlaceHolder" presStyleCnt="0"/>
      <dgm:spPr/>
    </dgm:pt>
    <dgm:pt modelId="{AB144E95-E2AA-430B-870C-A44D04CCB5A8}" type="pres">
      <dgm:prSet presAssocID="{BF05D8EE-4413-4737-8721-DAF10D6CAB04}" presName="space" presStyleCnt="0"/>
      <dgm:spPr/>
    </dgm:pt>
    <dgm:pt modelId="{D0A9E9B9-B6D2-49AA-91D6-7CE223E637D0}" type="pres">
      <dgm:prSet presAssocID="{9E838AE2-4659-4603-ABC8-58DF4222C0D4}" presName="composite" presStyleCnt="0"/>
      <dgm:spPr/>
    </dgm:pt>
    <dgm:pt modelId="{0EE416CF-D8AE-41BD-BF35-9148040E1274}" type="pres">
      <dgm:prSet presAssocID="{9E838AE2-4659-4603-ABC8-58DF4222C0D4}" presName="L" presStyleLbl="solidFgAcc1" presStyleIdx="4" presStyleCnt="5">
        <dgm:presLayoutVars>
          <dgm:chMax val="0"/>
          <dgm:chPref val="0"/>
        </dgm:presLayoutVars>
      </dgm:prSet>
      <dgm:spPr>
        <a:ln>
          <a:solidFill>
            <a:schemeClr val="accent5"/>
          </a:solidFill>
        </a:ln>
      </dgm:spPr>
    </dgm:pt>
    <dgm:pt modelId="{559A9A18-D6AE-4459-8C7F-A17CAB50744A}" type="pres">
      <dgm:prSet presAssocID="{9E838AE2-4659-4603-ABC8-58DF4222C0D4}" presName="parTx" presStyleLbl="alignNode1" presStyleIdx="4" presStyleCnt="5" custLinFactNeighborY="-14602">
        <dgm:presLayoutVars>
          <dgm:chMax val="0"/>
          <dgm:chPref val="0"/>
          <dgm:bulletEnabled val="1"/>
        </dgm:presLayoutVars>
      </dgm:prSet>
      <dgm:spPr/>
    </dgm:pt>
    <dgm:pt modelId="{7F54B493-FCA8-4A1F-A2B1-FCB26CA9C396}" type="pres">
      <dgm:prSet presAssocID="{9E838AE2-4659-4603-ABC8-58DF4222C0D4}" presName="desTx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D73F5E39-8993-4D6C-9D92-8E8F41E329B8}" type="pres">
      <dgm:prSet presAssocID="{9E838AE2-4659-4603-ABC8-58DF4222C0D4}" presName="EmptyPlaceHolder" presStyleCnt="0"/>
      <dgm:spPr/>
    </dgm:pt>
  </dgm:ptLst>
  <dgm:cxnLst>
    <dgm:cxn modelId="{C4796910-22C5-4317-92A4-4083AA34DB6A}" type="presOf" srcId="{5D70EFF5-8B31-4A1F-AE44-51E4CF0013EB}" destId="{5E07F9E4-149C-4A89-848F-4ABDD305F0C5}" srcOrd="0" destOrd="0" presId="urn:microsoft.com/office/officeart/2016/7/layout/AccentHomeChevronProcess"/>
    <dgm:cxn modelId="{5D027110-953E-4E85-A8F9-83D068074383}" type="presOf" srcId="{32CCB050-072A-41BF-BE1B-388CF53E5629}" destId="{B8046455-4EBB-40A8-838B-B584850A8B8E}" srcOrd="0" destOrd="0" presId="urn:microsoft.com/office/officeart/2016/7/layout/AccentHomeChevronProcess"/>
    <dgm:cxn modelId="{1F2BA811-61D9-4278-A32F-BB260E35CA89}" type="presOf" srcId="{D07AD3FD-84FF-467E-9693-752776549C61}" destId="{6C46E586-0364-4C52-98F9-74A7ACD803D1}" srcOrd="0" destOrd="0" presId="urn:microsoft.com/office/officeart/2016/7/layout/AccentHomeChevronProcess"/>
    <dgm:cxn modelId="{CF54291C-AAFD-4FA4-9A16-20CE892BA907}" srcId="{55C0B14E-AEA6-48D3-A387-ED4A3A3BF840}" destId="{9E838AE2-4659-4603-ABC8-58DF4222C0D4}" srcOrd="4" destOrd="0" parTransId="{5FC53805-9431-4BC8-ADB9-DABF59DE31C7}" sibTransId="{61F1BCD3-232D-4C03-B56C-182BCB6108CD}"/>
    <dgm:cxn modelId="{0EFA3039-6828-403C-9445-4359BA6645E6}" srcId="{AACEAFD5-63CF-4AFC-B46F-BE086C5D447C}" destId="{349299C9-846E-4827-813A-349CCCE20782}" srcOrd="0" destOrd="0" parTransId="{AEA27547-B9ED-4994-BD27-04EC297EF367}" sibTransId="{9D819F52-ACA0-4B08-8256-DF6BD8FA3A0B}"/>
    <dgm:cxn modelId="{AC614F40-5C63-49D4-B0D5-DDFAEC6C7048}" type="presOf" srcId="{AACEAFD5-63CF-4AFC-B46F-BE086C5D447C}" destId="{CA3A6A4E-2D39-41D2-A6B1-B590D0C452D2}" srcOrd="0" destOrd="0" presId="urn:microsoft.com/office/officeart/2016/7/layout/AccentHomeChevronProcess"/>
    <dgm:cxn modelId="{9E16D660-CF7B-4415-A3C1-A1B6904605FD}" type="presOf" srcId="{D71FC021-6A65-44D1-95B9-0E6C89079866}" destId="{7A0B5EFC-88FB-4ED5-994F-D5F6584C2293}" srcOrd="0" destOrd="0" presId="urn:microsoft.com/office/officeart/2016/7/layout/AccentHomeChevronProcess"/>
    <dgm:cxn modelId="{55492768-9A5E-4F74-AC7C-959C5C24EFD3}" srcId="{55C0B14E-AEA6-48D3-A387-ED4A3A3BF840}" destId="{D07AD3FD-84FF-467E-9693-752776549C61}" srcOrd="1" destOrd="0" parTransId="{7B691773-F524-4FAD-A272-BDF0B0C4370A}" sibTransId="{A8C9B7A9-BC2A-4753-B7F0-F2E361D95520}"/>
    <dgm:cxn modelId="{E97FF64F-8020-497E-AE7D-2395DDA4560D}" srcId="{D07AD3FD-84FF-467E-9693-752776549C61}" destId="{5D70EFF5-8B31-4A1F-AE44-51E4CF0013EB}" srcOrd="0" destOrd="0" parTransId="{96C720A0-FEEF-48D1-8DF6-ABA03C304822}" sibTransId="{B6A59CDE-18AD-4553-B6C5-FF001A8E8510}"/>
    <dgm:cxn modelId="{53239C96-427C-420B-95DC-546F3B30ED65}" srcId="{55C0B14E-AEA6-48D3-A387-ED4A3A3BF840}" destId="{D71FC021-6A65-44D1-95B9-0E6C89079866}" srcOrd="2" destOrd="0" parTransId="{862AAE39-3AAD-40E3-BA20-90187BD73242}" sibTransId="{9B090D9D-470E-46E2-AABB-0368A52481AA}"/>
    <dgm:cxn modelId="{41BB0199-3A22-4D8F-A3FF-289DF637BF1A}" type="presOf" srcId="{55C0B14E-AEA6-48D3-A387-ED4A3A3BF840}" destId="{594BF422-752C-42F3-A230-3D0E6AE9A886}" srcOrd="0" destOrd="0" presId="urn:microsoft.com/office/officeart/2016/7/layout/AccentHomeChevronProcess"/>
    <dgm:cxn modelId="{EECB72B4-8027-42AB-A977-AA506DD3AF64}" type="presOf" srcId="{9E838AE2-4659-4603-ABC8-58DF4222C0D4}" destId="{559A9A18-D6AE-4459-8C7F-A17CAB50744A}" srcOrd="0" destOrd="0" presId="urn:microsoft.com/office/officeart/2016/7/layout/AccentHomeChevronProcess"/>
    <dgm:cxn modelId="{B25AFCBB-8F5E-4C38-BBCC-BF34B2FC77B7}" type="presOf" srcId="{349299C9-846E-4827-813A-349CCCE20782}" destId="{810D7AA7-A541-4507-BE7F-36CCF210089F}" srcOrd="0" destOrd="0" presId="urn:microsoft.com/office/officeart/2016/7/layout/AccentHomeChevronProcess"/>
    <dgm:cxn modelId="{AE101ABC-7EA3-4444-A576-8AB15A371C84}" srcId="{55C0B14E-AEA6-48D3-A387-ED4A3A3BF840}" destId="{AACEAFD5-63CF-4AFC-B46F-BE086C5D447C}" srcOrd="0" destOrd="0" parTransId="{7A0BD8EC-BB4A-4912-A54E-6F39B681264E}" sibTransId="{7A8D4B4D-06E9-4958-810D-A6226B6AC588}"/>
    <dgm:cxn modelId="{042E0AE1-6450-410A-B96E-AFBADB139BEA}" srcId="{55C0B14E-AEA6-48D3-A387-ED4A3A3BF840}" destId="{32CCB050-072A-41BF-BE1B-388CF53E5629}" srcOrd="3" destOrd="0" parTransId="{B301371B-A53D-4B79-8B8D-7B304894442B}" sibTransId="{BF05D8EE-4413-4737-8721-DAF10D6CAB04}"/>
    <dgm:cxn modelId="{45486AE5-E68C-47AD-BD7D-BEFF4C75AB86}" type="presParOf" srcId="{594BF422-752C-42F3-A230-3D0E6AE9A886}" destId="{F6A1B9E0-4B4A-47A4-A011-67526CEEA770}" srcOrd="0" destOrd="0" presId="urn:microsoft.com/office/officeart/2016/7/layout/AccentHomeChevronProcess"/>
    <dgm:cxn modelId="{7A670DCA-A0D9-4ED7-9CD8-540448C77AE9}" type="presParOf" srcId="{F6A1B9E0-4B4A-47A4-A011-67526CEEA770}" destId="{FA4E6E73-A3C8-4495-927B-8AADA5A74297}" srcOrd="0" destOrd="0" presId="urn:microsoft.com/office/officeart/2016/7/layout/AccentHomeChevronProcess"/>
    <dgm:cxn modelId="{AD032005-CEF8-4A39-B819-B31AF49FFD6B}" type="presParOf" srcId="{F6A1B9E0-4B4A-47A4-A011-67526CEEA770}" destId="{CA3A6A4E-2D39-41D2-A6B1-B590D0C452D2}" srcOrd="1" destOrd="0" presId="urn:microsoft.com/office/officeart/2016/7/layout/AccentHomeChevronProcess"/>
    <dgm:cxn modelId="{031ABA8D-C716-4227-BD0C-CC8F6A3499CF}" type="presParOf" srcId="{F6A1B9E0-4B4A-47A4-A011-67526CEEA770}" destId="{810D7AA7-A541-4507-BE7F-36CCF210089F}" srcOrd="2" destOrd="0" presId="urn:microsoft.com/office/officeart/2016/7/layout/AccentHomeChevronProcess"/>
    <dgm:cxn modelId="{5C06241A-CB2B-4699-9004-2465AF8DEA43}" type="presParOf" srcId="{F6A1B9E0-4B4A-47A4-A011-67526CEEA770}" destId="{4F7CDD44-32F1-4759-861F-8DABEBBA8D89}" srcOrd="3" destOrd="0" presId="urn:microsoft.com/office/officeart/2016/7/layout/AccentHomeChevronProcess"/>
    <dgm:cxn modelId="{4D76B968-741F-4BD4-8C81-803BAC2A0C35}" type="presParOf" srcId="{594BF422-752C-42F3-A230-3D0E6AE9A886}" destId="{C9A9B9EA-6A1D-4A13-9C7F-C112F25D2888}" srcOrd="1" destOrd="0" presId="urn:microsoft.com/office/officeart/2016/7/layout/AccentHomeChevronProcess"/>
    <dgm:cxn modelId="{7142723F-2D77-4FFD-A283-60DC619F78FA}" type="presParOf" srcId="{594BF422-752C-42F3-A230-3D0E6AE9A886}" destId="{EC37843F-14A6-4E20-B7AE-2B086A8F5F45}" srcOrd="2" destOrd="0" presId="urn:microsoft.com/office/officeart/2016/7/layout/AccentHomeChevronProcess"/>
    <dgm:cxn modelId="{5819CA67-FBDE-49E6-9E95-3BEE877C9065}" type="presParOf" srcId="{EC37843F-14A6-4E20-B7AE-2B086A8F5F45}" destId="{E41E7729-FD3F-426D-804C-45BD60BD762D}" srcOrd="0" destOrd="0" presId="urn:microsoft.com/office/officeart/2016/7/layout/AccentHomeChevronProcess"/>
    <dgm:cxn modelId="{55A67F14-A6C6-4DD0-9360-5E7E09A7F0E4}" type="presParOf" srcId="{EC37843F-14A6-4E20-B7AE-2B086A8F5F45}" destId="{6C46E586-0364-4C52-98F9-74A7ACD803D1}" srcOrd="1" destOrd="0" presId="urn:microsoft.com/office/officeart/2016/7/layout/AccentHomeChevronProcess"/>
    <dgm:cxn modelId="{2996B453-3F10-47B6-8F69-E92984C5AAEB}" type="presParOf" srcId="{EC37843F-14A6-4E20-B7AE-2B086A8F5F45}" destId="{5E07F9E4-149C-4A89-848F-4ABDD305F0C5}" srcOrd="2" destOrd="0" presId="urn:microsoft.com/office/officeart/2016/7/layout/AccentHomeChevronProcess"/>
    <dgm:cxn modelId="{B05D4B12-664B-41DA-9B74-63882D138697}" type="presParOf" srcId="{EC37843F-14A6-4E20-B7AE-2B086A8F5F45}" destId="{2928FCAD-BE3F-45AC-93A5-FD98F8A50E00}" srcOrd="3" destOrd="0" presId="urn:microsoft.com/office/officeart/2016/7/layout/AccentHomeChevronProcess"/>
    <dgm:cxn modelId="{2FD78250-CABE-4295-8084-2E185B1B432F}" type="presParOf" srcId="{594BF422-752C-42F3-A230-3D0E6AE9A886}" destId="{C2DF8D93-19C7-4E07-BCAF-9FAAB62C8CF2}" srcOrd="3" destOrd="0" presId="urn:microsoft.com/office/officeart/2016/7/layout/AccentHomeChevronProcess"/>
    <dgm:cxn modelId="{85BB1E55-8EC2-4F8A-B912-08AF94D4BBCF}" type="presParOf" srcId="{594BF422-752C-42F3-A230-3D0E6AE9A886}" destId="{86E313B1-36D3-44D7-907E-22A08CB8E9CC}" srcOrd="4" destOrd="0" presId="urn:microsoft.com/office/officeart/2016/7/layout/AccentHomeChevronProcess"/>
    <dgm:cxn modelId="{1AA5217D-7038-4F26-975D-E004CEF55978}" type="presParOf" srcId="{86E313B1-36D3-44D7-907E-22A08CB8E9CC}" destId="{473F2067-7126-4D56-A328-5A8CFD3D8D52}" srcOrd="0" destOrd="0" presId="urn:microsoft.com/office/officeart/2016/7/layout/AccentHomeChevronProcess"/>
    <dgm:cxn modelId="{605775ED-4D41-4CA8-B03E-0C04780F518E}" type="presParOf" srcId="{86E313B1-36D3-44D7-907E-22A08CB8E9CC}" destId="{7A0B5EFC-88FB-4ED5-994F-D5F6584C2293}" srcOrd="1" destOrd="0" presId="urn:microsoft.com/office/officeart/2016/7/layout/AccentHomeChevronProcess"/>
    <dgm:cxn modelId="{A1611099-81EF-4639-961A-26AA3FF06D66}" type="presParOf" srcId="{86E313B1-36D3-44D7-907E-22A08CB8E9CC}" destId="{FD7B29F2-0D66-4B4B-BC8A-82DA23575305}" srcOrd="2" destOrd="0" presId="urn:microsoft.com/office/officeart/2016/7/layout/AccentHomeChevronProcess"/>
    <dgm:cxn modelId="{CDBAA19E-CC87-481D-AF4F-3564F211A034}" type="presParOf" srcId="{86E313B1-36D3-44D7-907E-22A08CB8E9CC}" destId="{BABAA172-7B81-4C6B-BCF2-4572322515C5}" srcOrd="3" destOrd="0" presId="urn:microsoft.com/office/officeart/2016/7/layout/AccentHomeChevronProcess"/>
    <dgm:cxn modelId="{9C7437D5-1AB8-4201-8B1D-8BC8E38010F5}" type="presParOf" srcId="{594BF422-752C-42F3-A230-3D0E6AE9A886}" destId="{F5592489-4EC4-4CD3-8C9F-861313656D99}" srcOrd="5" destOrd="0" presId="urn:microsoft.com/office/officeart/2016/7/layout/AccentHomeChevronProcess"/>
    <dgm:cxn modelId="{000D7032-630F-4910-B110-7CEB699B1B26}" type="presParOf" srcId="{594BF422-752C-42F3-A230-3D0E6AE9A886}" destId="{62262EA1-D674-4DE8-B444-FEC3F6748520}" srcOrd="6" destOrd="0" presId="urn:microsoft.com/office/officeart/2016/7/layout/AccentHomeChevronProcess"/>
    <dgm:cxn modelId="{CD3CCFE5-412E-4267-8657-1ADC635171D4}" type="presParOf" srcId="{62262EA1-D674-4DE8-B444-FEC3F6748520}" destId="{7BF6E820-C6E3-4E2C-BB23-ADF9AD641C6B}" srcOrd="0" destOrd="0" presId="urn:microsoft.com/office/officeart/2016/7/layout/AccentHomeChevronProcess"/>
    <dgm:cxn modelId="{09461A61-8FAC-4016-A927-4412164B6AA7}" type="presParOf" srcId="{62262EA1-D674-4DE8-B444-FEC3F6748520}" destId="{B8046455-4EBB-40A8-838B-B584850A8B8E}" srcOrd="1" destOrd="0" presId="urn:microsoft.com/office/officeart/2016/7/layout/AccentHomeChevronProcess"/>
    <dgm:cxn modelId="{E7156930-C7AA-43CE-A49D-C8AD6CD334A3}" type="presParOf" srcId="{62262EA1-D674-4DE8-B444-FEC3F6748520}" destId="{1D84544C-5924-422B-9546-A86AE4927E4C}" srcOrd="2" destOrd="0" presId="urn:microsoft.com/office/officeart/2016/7/layout/AccentHomeChevronProcess"/>
    <dgm:cxn modelId="{C38F8970-8060-4D3F-BFD7-7D1C41AF9BC8}" type="presParOf" srcId="{62262EA1-D674-4DE8-B444-FEC3F6748520}" destId="{ED05E404-1B63-4FC9-A7B8-277860DEBCD0}" srcOrd="3" destOrd="0" presId="urn:microsoft.com/office/officeart/2016/7/layout/AccentHomeChevronProcess"/>
    <dgm:cxn modelId="{0DF2EAD9-C99B-4B1B-8536-75AADDA2B53F}" type="presParOf" srcId="{594BF422-752C-42F3-A230-3D0E6AE9A886}" destId="{AB144E95-E2AA-430B-870C-A44D04CCB5A8}" srcOrd="7" destOrd="0" presId="urn:microsoft.com/office/officeart/2016/7/layout/AccentHomeChevronProcess"/>
    <dgm:cxn modelId="{C99EA8F2-41F9-49E9-AB66-1F44BBA8EDFC}" type="presParOf" srcId="{594BF422-752C-42F3-A230-3D0E6AE9A886}" destId="{D0A9E9B9-B6D2-49AA-91D6-7CE223E637D0}" srcOrd="8" destOrd="0" presId="urn:microsoft.com/office/officeart/2016/7/layout/AccentHomeChevronProcess"/>
    <dgm:cxn modelId="{829F257F-1083-42B7-98DE-EEF0883500CA}" type="presParOf" srcId="{D0A9E9B9-B6D2-49AA-91D6-7CE223E637D0}" destId="{0EE416CF-D8AE-41BD-BF35-9148040E1274}" srcOrd="0" destOrd="0" presId="urn:microsoft.com/office/officeart/2016/7/layout/AccentHomeChevronProcess"/>
    <dgm:cxn modelId="{7356FA37-E912-4AF3-9072-9DC5B4784147}" type="presParOf" srcId="{D0A9E9B9-B6D2-49AA-91D6-7CE223E637D0}" destId="{559A9A18-D6AE-4459-8C7F-A17CAB50744A}" srcOrd="1" destOrd="0" presId="urn:microsoft.com/office/officeart/2016/7/layout/AccentHomeChevronProcess"/>
    <dgm:cxn modelId="{324ABD3A-30FF-4E10-991A-B446E142B318}" type="presParOf" srcId="{D0A9E9B9-B6D2-49AA-91D6-7CE223E637D0}" destId="{7F54B493-FCA8-4A1F-A2B1-FCB26CA9C396}" srcOrd="2" destOrd="0" presId="urn:microsoft.com/office/officeart/2016/7/layout/AccentHomeChevronProcess"/>
    <dgm:cxn modelId="{8289726B-70AB-4305-86B5-E0B8866EAC30}" type="presParOf" srcId="{D0A9E9B9-B6D2-49AA-91D6-7CE223E637D0}" destId="{D73F5E39-8993-4D6C-9D92-8E8F41E329B8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24238A-DC22-4305-A679-5DBB31F12C07}" type="doc">
      <dgm:prSet loTypeId="urn:microsoft.com/office/officeart/2005/8/layout/gear1" loCatId="process" qsTypeId="urn:microsoft.com/office/officeart/2005/8/quickstyle/simple2" qsCatId="simple" csTypeId="urn:microsoft.com/office/officeart/2005/8/colors/accent5_1" csCatId="accent5" phldr="1"/>
      <dgm:spPr/>
    </dgm:pt>
    <dgm:pt modelId="{1C77CF58-C090-42FA-8FD8-73DF81BA4E77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100" b="1" dirty="0">
              <a:latin typeface="Arial" panose="020B0604020202020204" pitchFamily="34" charset="0"/>
              <a:cs typeface="Arial" panose="020B0604020202020204" pitchFamily="34" charset="0"/>
            </a:rPr>
            <a:t>Projected cash flow at TSA</a:t>
          </a:r>
          <a:r>
            <a:rPr lang="ru-RU" sz="1100" b="1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1050" b="0" i="1" dirty="0">
              <a:latin typeface="Arial" panose="020B0604020202020204" pitchFamily="34" charset="0"/>
              <a:cs typeface="Arial" panose="020B0604020202020204" pitchFamily="34" charset="0"/>
            </a:rPr>
            <a:t>deposit auction NB</a:t>
          </a:r>
          <a:r>
            <a:rPr lang="ru-RU" sz="1100" b="1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3418D31B-8634-4D61-B753-9AC0BC5634F4}" type="parTrans" cxnId="{B4A05BE4-AB47-4695-9832-5046C1D1035E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C198D7-B252-4AB5-A06E-06FF21AEB7D0}" type="sibTrans" cxnId="{B4A05BE4-AB47-4695-9832-5046C1D1035E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743919-0446-4254-B587-9A19CA82D39D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National Bank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B2F65A-6C54-4049-83F4-1A278BA545F3}" type="parTrans" cxnId="{DE060C0B-276C-4FDC-A681-C100A28D859D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711D0F-1B31-4BAB-AECE-D7659B007959}" type="sibTrans" cxnId="{DE060C0B-276C-4FDC-A681-C100A28D859D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1E8CDF-A6A7-4F1F-9869-7A56199BF379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Treasury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C7054D-3D48-47B3-A6A1-628670A78D2F}" type="parTrans" cxnId="{9A683E8E-01B6-4C95-82C5-8F26266FDCDB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2B1D45-5A09-453F-A82F-1DC62F6FF83D}" type="sibTrans" cxnId="{9A683E8E-01B6-4C95-82C5-8F26266FDCDB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615EBA-EEDB-4A36-94C9-AF2D4D12DDE2}" type="pres">
      <dgm:prSet presAssocID="{FF24238A-DC22-4305-A679-5DBB31F12C0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644C953-5D35-41FD-B0E3-BAF12BA5C8A9}" type="pres">
      <dgm:prSet presAssocID="{1C77CF58-C090-42FA-8FD8-73DF81BA4E77}" presName="gear1" presStyleLbl="node1" presStyleIdx="0" presStyleCnt="3" custScaleX="114815" custLinFactNeighborX="6346" custLinFactNeighborY="5490">
        <dgm:presLayoutVars>
          <dgm:chMax val="1"/>
          <dgm:bulletEnabled val="1"/>
        </dgm:presLayoutVars>
      </dgm:prSet>
      <dgm:spPr/>
    </dgm:pt>
    <dgm:pt modelId="{A0F7C468-33C0-4667-A247-614B38339A5B}" type="pres">
      <dgm:prSet presAssocID="{1C77CF58-C090-42FA-8FD8-73DF81BA4E77}" presName="gear1srcNode" presStyleLbl="node1" presStyleIdx="0" presStyleCnt="3"/>
      <dgm:spPr/>
    </dgm:pt>
    <dgm:pt modelId="{E0ACC077-9512-4843-A18C-75EC0DC5B8B0}" type="pres">
      <dgm:prSet presAssocID="{1C77CF58-C090-42FA-8FD8-73DF81BA4E77}" presName="gear1dstNode" presStyleLbl="node1" presStyleIdx="0" presStyleCnt="3"/>
      <dgm:spPr/>
    </dgm:pt>
    <dgm:pt modelId="{254C8EBB-FBE1-4EE1-9B95-661C72350654}" type="pres">
      <dgm:prSet presAssocID="{5F743919-0446-4254-B587-9A19CA82D39D}" presName="gear2" presStyleLbl="node1" presStyleIdx="1" presStyleCnt="3" custScaleX="123412" custScaleY="98629">
        <dgm:presLayoutVars>
          <dgm:chMax val="1"/>
          <dgm:bulletEnabled val="1"/>
        </dgm:presLayoutVars>
      </dgm:prSet>
      <dgm:spPr/>
    </dgm:pt>
    <dgm:pt modelId="{DB7317D2-0908-4178-A1B6-D9D5151F2E64}" type="pres">
      <dgm:prSet presAssocID="{5F743919-0446-4254-B587-9A19CA82D39D}" presName="gear2srcNode" presStyleLbl="node1" presStyleIdx="1" presStyleCnt="3"/>
      <dgm:spPr/>
    </dgm:pt>
    <dgm:pt modelId="{85321E3C-8F22-416B-AA5F-51FFFA88CE77}" type="pres">
      <dgm:prSet presAssocID="{5F743919-0446-4254-B587-9A19CA82D39D}" presName="gear2dstNode" presStyleLbl="node1" presStyleIdx="1" presStyleCnt="3"/>
      <dgm:spPr/>
    </dgm:pt>
    <dgm:pt modelId="{01D614E0-9953-4CF1-A47C-3C2A231E79DF}" type="pres">
      <dgm:prSet presAssocID="{CA1E8CDF-A6A7-4F1F-9869-7A56199BF379}" presName="gear3" presStyleLbl="node1" presStyleIdx="2" presStyleCnt="3" custScaleX="117577" custScaleY="115613"/>
      <dgm:spPr/>
    </dgm:pt>
    <dgm:pt modelId="{1DB863FC-5774-4E23-9C7C-4333FC237481}" type="pres">
      <dgm:prSet presAssocID="{CA1E8CDF-A6A7-4F1F-9869-7A56199BF379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D3EF1995-F85F-498B-83ED-A9C40D99D006}" type="pres">
      <dgm:prSet presAssocID="{CA1E8CDF-A6A7-4F1F-9869-7A56199BF379}" presName="gear3srcNode" presStyleLbl="node1" presStyleIdx="2" presStyleCnt="3"/>
      <dgm:spPr/>
    </dgm:pt>
    <dgm:pt modelId="{83DB1738-F78A-48C8-B9C0-365B560BD2E3}" type="pres">
      <dgm:prSet presAssocID="{CA1E8CDF-A6A7-4F1F-9869-7A56199BF379}" presName="gear3dstNode" presStyleLbl="node1" presStyleIdx="2" presStyleCnt="3"/>
      <dgm:spPr/>
    </dgm:pt>
    <dgm:pt modelId="{6375828C-3F8C-4133-9258-E0E229D55BCA}" type="pres">
      <dgm:prSet presAssocID="{7FC198D7-B252-4AB5-A06E-06FF21AEB7D0}" presName="connector1" presStyleLbl="sibTrans2D1" presStyleIdx="0" presStyleCnt="3" custLinFactNeighborX="6439" custLinFactNeighborY="-256"/>
      <dgm:spPr/>
    </dgm:pt>
    <dgm:pt modelId="{5D7C3EBB-2245-4573-A9E2-6739FAF66C95}" type="pres">
      <dgm:prSet presAssocID="{90711D0F-1B31-4BAB-AECE-D7659B007959}" presName="connector2" presStyleLbl="sibTrans2D1" presStyleIdx="1" presStyleCnt="3"/>
      <dgm:spPr/>
    </dgm:pt>
    <dgm:pt modelId="{8638A21A-25B1-4EC2-933E-90C519237F92}" type="pres">
      <dgm:prSet presAssocID="{2D2B1D45-5A09-453F-A82F-1DC62F6FF83D}" presName="connector3" presStyleLbl="sibTrans2D1" presStyleIdx="2" presStyleCnt="3"/>
      <dgm:spPr/>
    </dgm:pt>
  </dgm:ptLst>
  <dgm:cxnLst>
    <dgm:cxn modelId="{3C978808-19C5-46D5-953A-8B9A17F319D3}" type="presOf" srcId="{90711D0F-1B31-4BAB-AECE-D7659B007959}" destId="{5D7C3EBB-2245-4573-A9E2-6739FAF66C95}" srcOrd="0" destOrd="0" presId="urn:microsoft.com/office/officeart/2005/8/layout/gear1"/>
    <dgm:cxn modelId="{DE060C0B-276C-4FDC-A681-C100A28D859D}" srcId="{FF24238A-DC22-4305-A679-5DBB31F12C07}" destId="{5F743919-0446-4254-B587-9A19CA82D39D}" srcOrd="1" destOrd="0" parTransId="{F5B2F65A-6C54-4049-83F4-1A278BA545F3}" sibTransId="{90711D0F-1B31-4BAB-AECE-D7659B007959}"/>
    <dgm:cxn modelId="{376E1517-CB76-4FA9-AD00-879E0DF26E83}" type="presOf" srcId="{CA1E8CDF-A6A7-4F1F-9869-7A56199BF379}" destId="{01D614E0-9953-4CF1-A47C-3C2A231E79DF}" srcOrd="0" destOrd="0" presId="urn:microsoft.com/office/officeart/2005/8/layout/gear1"/>
    <dgm:cxn modelId="{A5CB7117-4E86-4734-B4AA-944F0F8683F5}" type="presOf" srcId="{1C77CF58-C090-42FA-8FD8-73DF81BA4E77}" destId="{E0ACC077-9512-4843-A18C-75EC0DC5B8B0}" srcOrd="2" destOrd="0" presId="urn:microsoft.com/office/officeart/2005/8/layout/gear1"/>
    <dgm:cxn modelId="{D211462C-FD98-4B5E-8307-F60791E8386D}" type="presOf" srcId="{CA1E8CDF-A6A7-4F1F-9869-7A56199BF379}" destId="{D3EF1995-F85F-498B-83ED-A9C40D99D006}" srcOrd="2" destOrd="0" presId="urn:microsoft.com/office/officeart/2005/8/layout/gear1"/>
    <dgm:cxn modelId="{FE3FA34A-DCF8-444C-A530-28064778CE5D}" type="presOf" srcId="{5F743919-0446-4254-B587-9A19CA82D39D}" destId="{254C8EBB-FBE1-4EE1-9B95-661C72350654}" srcOrd="0" destOrd="0" presId="urn:microsoft.com/office/officeart/2005/8/layout/gear1"/>
    <dgm:cxn modelId="{24C5C855-2338-46E3-BEC7-860D45DD6A0A}" type="presOf" srcId="{5F743919-0446-4254-B587-9A19CA82D39D}" destId="{DB7317D2-0908-4178-A1B6-D9D5151F2E64}" srcOrd="1" destOrd="0" presId="urn:microsoft.com/office/officeart/2005/8/layout/gear1"/>
    <dgm:cxn modelId="{5E56FF75-6919-4877-886F-710616EF1CBC}" type="presOf" srcId="{7FC198D7-B252-4AB5-A06E-06FF21AEB7D0}" destId="{6375828C-3F8C-4133-9258-E0E229D55BCA}" srcOrd="0" destOrd="0" presId="urn:microsoft.com/office/officeart/2005/8/layout/gear1"/>
    <dgm:cxn modelId="{ED94D285-DE7F-4FE0-AC21-36C8A01AE36D}" type="presOf" srcId="{CA1E8CDF-A6A7-4F1F-9869-7A56199BF379}" destId="{1DB863FC-5774-4E23-9C7C-4333FC237481}" srcOrd="1" destOrd="0" presId="urn:microsoft.com/office/officeart/2005/8/layout/gear1"/>
    <dgm:cxn modelId="{F1950887-5ADC-41B6-8796-EE7DFDA62210}" type="presOf" srcId="{1C77CF58-C090-42FA-8FD8-73DF81BA4E77}" destId="{6644C953-5D35-41FD-B0E3-BAF12BA5C8A9}" srcOrd="0" destOrd="0" presId="urn:microsoft.com/office/officeart/2005/8/layout/gear1"/>
    <dgm:cxn modelId="{9A683E8E-01B6-4C95-82C5-8F26266FDCDB}" srcId="{FF24238A-DC22-4305-A679-5DBB31F12C07}" destId="{CA1E8CDF-A6A7-4F1F-9869-7A56199BF379}" srcOrd="2" destOrd="0" parTransId="{B1C7054D-3D48-47B3-A6A1-628670A78D2F}" sibTransId="{2D2B1D45-5A09-453F-A82F-1DC62F6FF83D}"/>
    <dgm:cxn modelId="{9BB5F49E-746D-4F52-9522-48C0F7665F43}" type="presOf" srcId="{1C77CF58-C090-42FA-8FD8-73DF81BA4E77}" destId="{A0F7C468-33C0-4667-A247-614B38339A5B}" srcOrd="1" destOrd="0" presId="urn:microsoft.com/office/officeart/2005/8/layout/gear1"/>
    <dgm:cxn modelId="{0713BDBC-850F-4529-925E-0B92FB32C2AE}" type="presOf" srcId="{2D2B1D45-5A09-453F-A82F-1DC62F6FF83D}" destId="{8638A21A-25B1-4EC2-933E-90C519237F92}" srcOrd="0" destOrd="0" presId="urn:microsoft.com/office/officeart/2005/8/layout/gear1"/>
    <dgm:cxn modelId="{304756E0-3CB3-4219-84CF-F0D6A62B4321}" type="presOf" srcId="{5F743919-0446-4254-B587-9A19CA82D39D}" destId="{85321E3C-8F22-416B-AA5F-51FFFA88CE77}" srcOrd="2" destOrd="0" presId="urn:microsoft.com/office/officeart/2005/8/layout/gear1"/>
    <dgm:cxn modelId="{B4A05BE4-AB47-4695-9832-5046C1D1035E}" srcId="{FF24238A-DC22-4305-A679-5DBB31F12C07}" destId="{1C77CF58-C090-42FA-8FD8-73DF81BA4E77}" srcOrd="0" destOrd="0" parTransId="{3418D31B-8634-4D61-B753-9AC0BC5634F4}" sibTransId="{7FC198D7-B252-4AB5-A06E-06FF21AEB7D0}"/>
    <dgm:cxn modelId="{7AFA59E4-3E31-43C7-9418-470C09520789}" type="presOf" srcId="{CA1E8CDF-A6A7-4F1F-9869-7A56199BF379}" destId="{83DB1738-F78A-48C8-B9C0-365B560BD2E3}" srcOrd="3" destOrd="0" presId="urn:microsoft.com/office/officeart/2005/8/layout/gear1"/>
    <dgm:cxn modelId="{35BBF9EE-4521-4AF3-92D3-A13576912C6D}" type="presOf" srcId="{FF24238A-DC22-4305-A679-5DBB31F12C07}" destId="{29615EBA-EEDB-4A36-94C9-AF2D4D12DDE2}" srcOrd="0" destOrd="0" presId="urn:microsoft.com/office/officeart/2005/8/layout/gear1"/>
    <dgm:cxn modelId="{489FB52E-316F-470E-8CB8-660A49D4BB66}" type="presParOf" srcId="{29615EBA-EEDB-4A36-94C9-AF2D4D12DDE2}" destId="{6644C953-5D35-41FD-B0E3-BAF12BA5C8A9}" srcOrd="0" destOrd="0" presId="urn:microsoft.com/office/officeart/2005/8/layout/gear1"/>
    <dgm:cxn modelId="{127BD6B9-0CFE-4C81-B3E5-67F33B944017}" type="presParOf" srcId="{29615EBA-EEDB-4A36-94C9-AF2D4D12DDE2}" destId="{A0F7C468-33C0-4667-A247-614B38339A5B}" srcOrd="1" destOrd="0" presId="urn:microsoft.com/office/officeart/2005/8/layout/gear1"/>
    <dgm:cxn modelId="{96D82F94-95E1-457B-9492-CE810CAF5D0B}" type="presParOf" srcId="{29615EBA-EEDB-4A36-94C9-AF2D4D12DDE2}" destId="{E0ACC077-9512-4843-A18C-75EC0DC5B8B0}" srcOrd="2" destOrd="0" presId="urn:microsoft.com/office/officeart/2005/8/layout/gear1"/>
    <dgm:cxn modelId="{19B18621-F881-406F-9195-D6687F350E6C}" type="presParOf" srcId="{29615EBA-EEDB-4A36-94C9-AF2D4D12DDE2}" destId="{254C8EBB-FBE1-4EE1-9B95-661C72350654}" srcOrd="3" destOrd="0" presId="urn:microsoft.com/office/officeart/2005/8/layout/gear1"/>
    <dgm:cxn modelId="{9C303459-19BB-46EF-91E7-CDABD1F76BC5}" type="presParOf" srcId="{29615EBA-EEDB-4A36-94C9-AF2D4D12DDE2}" destId="{DB7317D2-0908-4178-A1B6-D9D5151F2E64}" srcOrd="4" destOrd="0" presId="urn:microsoft.com/office/officeart/2005/8/layout/gear1"/>
    <dgm:cxn modelId="{C2B888C2-5855-48DE-8556-67A94264385F}" type="presParOf" srcId="{29615EBA-EEDB-4A36-94C9-AF2D4D12DDE2}" destId="{85321E3C-8F22-416B-AA5F-51FFFA88CE77}" srcOrd="5" destOrd="0" presId="urn:microsoft.com/office/officeart/2005/8/layout/gear1"/>
    <dgm:cxn modelId="{E1F44BC5-6B28-4D9C-B39A-2B96313F8F73}" type="presParOf" srcId="{29615EBA-EEDB-4A36-94C9-AF2D4D12DDE2}" destId="{01D614E0-9953-4CF1-A47C-3C2A231E79DF}" srcOrd="6" destOrd="0" presId="urn:microsoft.com/office/officeart/2005/8/layout/gear1"/>
    <dgm:cxn modelId="{3B237DA4-30C5-4BA2-976A-EC38602088EB}" type="presParOf" srcId="{29615EBA-EEDB-4A36-94C9-AF2D4D12DDE2}" destId="{1DB863FC-5774-4E23-9C7C-4333FC237481}" srcOrd="7" destOrd="0" presId="urn:microsoft.com/office/officeart/2005/8/layout/gear1"/>
    <dgm:cxn modelId="{8DA924A5-2FF2-4C97-9EE1-700619E94695}" type="presParOf" srcId="{29615EBA-EEDB-4A36-94C9-AF2D4D12DDE2}" destId="{D3EF1995-F85F-498B-83ED-A9C40D99D006}" srcOrd="8" destOrd="0" presId="urn:microsoft.com/office/officeart/2005/8/layout/gear1"/>
    <dgm:cxn modelId="{CFC22454-5DDD-4068-A921-C35CFC90024F}" type="presParOf" srcId="{29615EBA-EEDB-4A36-94C9-AF2D4D12DDE2}" destId="{83DB1738-F78A-48C8-B9C0-365B560BD2E3}" srcOrd="9" destOrd="0" presId="urn:microsoft.com/office/officeart/2005/8/layout/gear1"/>
    <dgm:cxn modelId="{FEF92DF1-6619-489F-A99B-8D0BD85B8E16}" type="presParOf" srcId="{29615EBA-EEDB-4A36-94C9-AF2D4D12DDE2}" destId="{6375828C-3F8C-4133-9258-E0E229D55BCA}" srcOrd="10" destOrd="0" presId="urn:microsoft.com/office/officeart/2005/8/layout/gear1"/>
    <dgm:cxn modelId="{78A37FE0-D98C-4403-90E0-5861C7E720F5}" type="presParOf" srcId="{29615EBA-EEDB-4A36-94C9-AF2D4D12DDE2}" destId="{5D7C3EBB-2245-4573-A9E2-6739FAF66C95}" srcOrd="11" destOrd="0" presId="urn:microsoft.com/office/officeart/2005/8/layout/gear1"/>
    <dgm:cxn modelId="{F88B86B1-D24F-4984-9D4E-7B22E1D93CAB}" type="presParOf" srcId="{29615EBA-EEDB-4A36-94C9-AF2D4D12DDE2}" destId="{8638A21A-25B1-4EC2-933E-90C519237F9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A37589-9D37-481F-B6D2-B3A0F825EDA2}" type="doc">
      <dgm:prSet loTypeId="urn:microsoft.com/office/officeart/2005/8/layout/arrow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462B396-3931-4023-9307-FE45383BE657}">
      <dgm:prSet phldrT="[Текст]" custT="1"/>
      <dgm:spPr/>
      <dgm:t>
        <a:bodyPr/>
        <a:lstStyle/>
        <a:p>
          <a:r>
            <a:rPr lang="en-US" sz="1100" b="1" dirty="0">
              <a:latin typeface="Arial" panose="020B0604020202020204" pitchFamily="34" charset="0"/>
              <a:cs typeface="Arial" panose="020B0604020202020204" pitchFamily="34" charset="0"/>
            </a:rPr>
            <a:t>State budget</a:t>
          </a:r>
          <a:r>
            <a:rPr lang="ru-RU" sz="1100" b="1" dirty="0">
              <a:latin typeface="Arial" panose="020B0604020202020204" pitchFamily="34" charset="0"/>
              <a:cs typeface="Arial" panose="020B0604020202020204" pitchFamily="34" charset="0"/>
            </a:rPr>
            <a:t>,  </a:t>
          </a:r>
          <a:r>
            <a:rPr lang="en-US" sz="1100" b="1" dirty="0">
              <a:latin typeface="Arial" panose="020B0604020202020204" pitchFamily="34" charset="0"/>
              <a:cs typeface="Arial" panose="020B0604020202020204" pitchFamily="34" charset="0"/>
            </a:rPr>
            <a:t>National Fund</a:t>
          </a:r>
          <a:endParaRPr lang="ru-RU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341F20-3A70-45B2-B1BB-61D6D250DDC2}" type="parTrans" cxnId="{8D23D8F2-F7A1-4470-8B76-8177A685871B}">
      <dgm:prSet/>
      <dgm:spPr/>
      <dgm:t>
        <a:bodyPr/>
        <a:lstStyle/>
        <a:p>
          <a:endParaRPr lang="ru-RU"/>
        </a:p>
      </dgm:t>
    </dgm:pt>
    <dgm:pt modelId="{1B9777DE-74E1-4FD5-921A-26B14B4758F0}" type="sibTrans" cxnId="{8D23D8F2-F7A1-4470-8B76-8177A685871B}">
      <dgm:prSet/>
      <dgm:spPr/>
      <dgm:t>
        <a:bodyPr/>
        <a:lstStyle/>
        <a:p>
          <a:endParaRPr lang="ru-RU"/>
        </a:p>
      </dgm:t>
    </dgm:pt>
    <dgm:pt modelId="{2A9539A5-02DD-4199-A632-8D2DD9089D5C}">
      <dgm:prSet phldrT="[Текст]" custT="1"/>
      <dgm:spPr/>
      <dgm:t>
        <a:bodyPr/>
        <a:lstStyle/>
        <a:p>
          <a:r>
            <a:rPr lang="en-US" sz="1100" b="1" dirty="0">
              <a:latin typeface="Arial" panose="020B0604020202020204" pitchFamily="34" charset="0"/>
              <a:cs typeface="Arial" panose="020B0604020202020204" pitchFamily="34" charset="0"/>
            </a:rPr>
            <a:t>Make internal control more efficient in Treasury</a:t>
          </a:r>
          <a:endParaRPr lang="ru-RU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7EF0CB-2155-454E-8555-1979417F1E07}" type="parTrans" cxnId="{AEDFADDC-C45A-4BFA-8259-FF3A753984CD}">
      <dgm:prSet/>
      <dgm:spPr/>
      <dgm:t>
        <a:bodyPr/>
        <a:lstStyle/>
        <a:p>
          <a:endParaRPr lang="ru-RU"/>
        </a:p>
      </dgm:t>
    </dgm:pt>
    <dgm:pt modelId="{AE720D14-7CFD-444A-A005-0657E8D8792E}" type="sibTrans" cxnId="{AEDFADDC-C45A-4BFA-8259-FF3A753984CD}">
      <dgm:prSet/>
      <dgm:spPr/>
      <dgm:t>
        <a:bodyPr/>
        <a:lstStyle/>
        <a:p>
          <a:endParaRPr lang="ru-RU"/>
        </a:p>
      </dgm:t>
    </dgm:pt>
    <dgm:pt modelId="{58D32171-3ABB-4C07-98CA-9B98E95FD22C}" type="pres">
      <dgm:prSet presAssocID="{45A37589-9D37-481F-B6D2-B3A0F825EDA2}" presName="compositeShape" presStyleCnt="0">
        <dgm:presLayoutVars>
          <dgm:chMax val="2"/>
          <dgm:dir/>
          <dgm:resizeHandles val="exact"/>
        </dgm:presLayoutVars>
      </dgm:prSet>
      <dgm:spPr/>
    </dgm:pt>
    <dgm:pt modelId="{1E0F92CA-5CC2-421F-991A-E21CF5AA539D}" type="pres">
      <dgm:prSet presAssocID="{45A37589-9D37-481F-B6D2-B3A0F825EDA2}" presName="divider" presStyleLbl="fgShp" presStyleIdx="0" presStyleCnt="1"/>
      <dgm:spPr/>
    </dgm:pt>
    <dgm:pt modelId="{72721D77-CAA4-4A2C-9382-F9A124455685}" type="pres">
      <dgm:prSet presAssocID="{A462B396-3931-4023-9307-FE45383BE657}" presName="downArrow" presStyleLbl="node1" presStyleIdx="0" presStyleCnt="2"/>
      <dgm:spPr/>
    </dgm:pt>
    <dgm:pt modelId="{D15628CF-B19A-4BC8-8365-5F270451151B}" type="pres">
      <dgm:prSet presAssocID="{A462B396-3931-4023-9307-FE45383BE657}" presName="downArrowText" presStyleLbl="revTx" presStyleIdx="0" presStyleCnt="2" custScaleX="158523">
        <dgm:presLayoutVars>
          <dgm:bulletEnabled val="1"/>
        </dgm:presLayoutVars>
      </dgm:prSet>
      <dgm:spPr/>
    </dgm:pt>
    <dgm:pt modelId="{D0C5F370-D442-4600-9F8B-23AABE1F2EA9}" type="pres">
      <dgm:prSet presAssocID="{2A9539A5-02DD-4199-A632-8D2DD9089D5C}" presName="upArrow" presStyleLbl="node1" presStyleIdx="1" presStyleCnt="2"/>
      <dgm:spPr/>
    </dgm:pt>
    <dgm:pt modelId="{0146A5F8-F69C-4482-9392-508CE163E9D7}" type="pres">
      <dgm:prSet presAssocID="{2A9539A5-02DD-4199-A632-8D2DD9089D5C}" presName="upArrowText" presStyleLbl="revTx" presStyleIdx="1" presStyleCnt="2" custScaleX="137125">
        <dgm:presLayoutVars>
          <dgm:bulletEnabled val="1"/>
        </dgm:presLayoutVars>
      </dgm:prSet>
      <dgm:spPr/>
    </dgm:pt>
  </dgm:ptLst>
  <dgm:cxnLst>
    <dgm:cxn modelId="{135FF84D-0194-4246-ACE4-808024E7C1B3}" type="presOf" srcId="{A462B396-3931-4023-9307-FE45383BE657}" destId="{D15628CF-B19A-4BC8-8365-5F270451151B}" srcOrd="0" destOrd="0" presId="urn:microsoft.com/office/officeart/2005/8/layout/arrow3"/>
    <dgm:cxn modelId="{92AAAAB2-2522-4BE6-ADE5-23D104BAB903}" type="presOf" srcId="{2A9539A5-02DD-4199-A632-8D2DD9089D5C}" destId="{0146A5F8-F69C-4482-9392-508CE163E9D7}" srcOrd="0" destOrd="0" presId="urn:microsoft.com/office/officeart/2005/8/layout/arrow3"/>
    <dgm:cxn modelId="{AEDFADDC-C45A-4BFA-8259-FF3A753984CD}" srcId="{45A37589-9D37-481F-B6D2-B3A0F825EDA2}" destId="{2A9539A5-02DD-4199-A632-8D2DD9089D5C}" srcOrd="1" destOrd="0" parTransId="{377EF0CB-2155-454E-8555-1979417F1E07}" sibTransId="{AE720D14-7CFD-444A-A005-0657E8D8792E}"/>
    <dgm:cxn modelId="{8D23D8F2-F7A1-4470-8B76-8177A685871B}" srcId="{45A37589-9D37-481F-B6D2-B3A0F825EDA2}" destId="{A462B396-3931-4023-9307-FE45383BE657}" srcOrd="0" destOrd="0" parTransId="{7F341F20-3A70-45B2-B1BB-61D6D250DDC2}" sibTransId="{1B9777DE-74E1-4FD5-921A-26B14B4758F0}"/>
    <dgm:cxn modelId="{3D7FEFF8-17F0-4495-80A4-3B2A2781714F}" type="presOf" srcId="{45A37589-9D37-481F-B6D2-B3A0F825EDA2}" destId="{58D32171-3ABB-4C07-98CA-9B98E95FD22C}" srcOrd="0" destOrd="0" presId="urn:microsoft.com/office/officeart/2005/8/layout/arrow3"/>
    <dgm:cxn modelId="{F6293688-9A23-4FD0-9E72-FDFEE97EE8F5}" type="presParOf" srcId="{58D32171-3ABB-4C07-98CA-9B98E95FD22C}" destId="{1E0F92CA-5CC2-421F-991A-E21CF5AA539D}" srcOrd="0" destOrd="0" presId="urn:microsoft.com/office/officeart/2005/8/layout/arrow3"/>
    <dgm:cxn modelId="{3A66E86D-D302-44ED-A307-DD67CC144231}" type="presParOf" srcId="{58D32171-3ABB-4C07-98CA-9B98E95FD22C}" destId="{72721D77-CAA4-4A2C-9382-F9A124455685}" srcOrd="1" destOrd="0" presId="urn:microsoft.com/office/officeart/2005/8/layout/arrow3"/>
    <dgm:cxn modelId="{6A95C02A-73E2-4221-863A-FF32A7E354C6}" type="presParOf" srcId="{58D32171-3ABB-4C07-98CA-9B98E95FD22C}" destId="{D15628CF-B19A-4BC8-8365-5F270451151B}" srcOrd="2" destOrd="0" presId="urn:microsoft.com/office/officeart/2005/8/layout/arrow3"/>
    <dgm:cxn modelId="{797258A3-846D-4440-B737-46B76CC87E6B}" type="presParOf" srcId="{58D32171-3ABB-4C07-98CA-9B98E95FD22C}" destId="{D0C5F370-D442-4600-9F8B-23AABE1F2EA9}" srcOrd="3" destOrd="0" presId="urn:microsoft.com/office/officeart/2005/8/layout/arrow3"/>
    <dgm:cxn modelId="{4E74BD06-1858-4BC5-A934-5A8B98279474}" type="presParOf" srcId="{58D32171-3ABB-4C07-98CA-9B98E95FD22C}" destId="{0146A5F8-F69C-4482-9392-508CE163E9D7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EDB561A-9FA2-459B-8AA7-55E35B83C8D3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AAD47AA-7353-4F82-8781-7B1257680A36}">
      <dgm:prSet phldrT="[Текст]" custT="1"/>
      <dgm:spPr/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Financial documents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595B63-E540-425D-ACEA-0F886689C922}" type="parTrans" cxnId="{49A20ACE-A052-4F86-8DCD-3DF94626A672}">
      <dgm:prSet/>
      <dgm:spPr/>
      <dgm:t>
        <a:bodyPr/>
        <a:lstStyle/>
        <a:p>
          <a:endParaRPr lang="ru-RU"/>
        </a:p>
      </dgm:t>
    </dgm:pt>
    <dgm:pt modelId="{AB645E4D-A397-4D37-A568-13F582979F03}" type="sibTrans" cxnId="{49A20ACE-A052-4F86-8DCD-3DF94626A672}">
      <dgm:prSet/>
      <dgm:spPr/>
      <dgm:t>
        <a:bodyPr/>
        <a:lstStyle/>
        <a:p>
          <a:endParaRPr lang="ru-RU"/>
        </a:p>
      </dgm:t>
    </dgm:pt>
    <dgm:pt modelId="{53689D0E-79BF-4FA3-95DF-8EFDF7C3CB43}">
      <dgm:prSet phldrT="[Текст]" custT="1"/>
      <dgm:spPr/>
      <dgm:t>
        <a:bodyPr/>
        <a:lstStyle/>
        <a:p>
          <a:r>
            <a:rPr lang="en-US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Risk events which are not regulated by the budget legislation</a:t>
          </a:r>
          <a:endParaRPr lang="ru-RU" sz="12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07E393-DBD4-4429-BAB1-56DEABEC41DF}" type="parTrans" cxnId="{4F2E482E-6C17-4581-9D4A-1EF025E2FAD9}">
      <dgm:prSet/>
      <dgm:spPr/>
      <dgm:t>
        <a:bodyPr/>
        <a:lstStyle/>
        <a:p>
          <a:endParaRPr lang="ru-RU"/>
        </a:p>
      </dgm:t>
    </dgm:pt>
    <dgm:pt modelId="{7EAFBAFD-6365-46C1-B905-A7C0BB91D3C1}" type="sibTrans" cxnId="{4F2E482E-6C17-4581-9D4A-1EF025E2FAD9}">
      <dgm:prSet/>
      <dgm:spPr/>
      <dgm:t>
        <a:bodyPr/>
        <a:lstStyle/>
        <a:p>
          <a:endParaRPr lang="ru-RU"/>
        </a:p>
      </dgm:t>
    </dgm:pt>
    <dgm:pt modelId="{6C6AFD8F-7A91-4935-BB80-07E51F083CE3}">
      <dgm:prSet phldrT="[Текст]" custT="1"/>
      <dgm:spPr/>
      <dgm:t>
        <a:bodyPr/>
        <a:lstStyle/>
        <a:p>
          <a:r>
            <a: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Use of RMS</a:t>
          </a:r>
          <a:endParaRPr lang="ru-RU" sz="14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0F6F7E-1A60-4F35-B2B1-4ADEA7A50FEF}" type="parTrans" cxnId="{89F417D3-F0FD-467C-BFB5-1A8D86EA468F}">
      <dgm:prSet/>
      <dgm:spPr/>
      <dgm:t>
        <a:bodyPr/>
        <a:lstStyle/>
        <a:p>
          <a:endParaRPr lang="ru-RU"/>
        </a:p>
      </dgm:t>
    </dgm:pt>
    <dgm:pt modelId="{B4E22A92-EE13-4994-92E2-DC5900E48960}" type="sibTrans" cxnId="{89F417D3-F0FD-467C-BFB5-1A8D86EA468F}">
      <dgm:prSet/>
      <dgm:spPr/>
      <dgm:t>
        <a:bodyPr/>
        <a:lstStyle/>
        <a:p>
          <a:endParaRPr lang="ru-RU"/>
        </a:p>
      </dgm:t>
    </dgm:pt>
    <dgm:pt modelId="{D53B2197-1E4B-4661-A909-2DE4EB3A8E62}">
      <dgm:prSet phldrT="[Текст]" custT="1"/>
      <dgm:spPr/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Interaction with the Committee of State Internal Audit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1EF25F-9FFB-4F94-A44D-23EDF5479049}" type="parTrans" cxnId="{6F899B03-CCBC-4ECC-8639-F1D8C64B8A22}">
      <dgm:prSet/>
      <dgm:spPr/>
      <dgm:t>
        <a:bodyPr/>
        <a:lstStyle/>
        <a:p>
          <a:endParaRPr lang="ru-RU"/>
        </a:p>
      </dgm:t>
    </dgm:pt>
    <dgm:pt modelId="{33D0A2E2-B981-4160-8EC4-8ACDE0CBF72A}" type="sibTrans" cxnId="{6F899B03-CCBC-4ECC-8639-F1D8C64B8A22}">
      <dgm:prSet/>
      <dgm:spPr/>
      <dgm:t>
        <a:bodyPr/>
        <a:lstStyle/>
        <a:p>
          <a:endParaRPr lang="ru-RU"/>
        </a:p>
      </dgm:t>
    </dgm:pt>
    <dgm:pt modelId="{0F431731-3A5B-4189-8F15-DBCEAF471182}" type="pres">
      <dgm:prSet presAssocID="{3EDB561A-9FA2-459B-8AA7-55E35B83C8D3}" presName="Name0" presStyleCnt="0">
        <dgm:presLayoutVars>
          <dgm:dir/>
          <dgm:animOne val="branch"/>
          <dgm:animLvl val="lvl"/>
        </dgm:presLayoutVars>
      </dgm:prSet>
      <dgm:spPr/>
    </dgm:pt>
    <dgm:pt modelId="{0E430847-EE87-4CD2-8ECC-FABC6B85F9C1}" type="pres">
      <dgm:prSet presAssocID="{4AAD47AA-7353-4F82-8781-7B1257680A36}" presName="chaos" presStyleCnt="0"/>
      <dgm:spPr/>
    </dgm:pt>
    <dgm:pt modelId="{DFA54780-E55C-44A5-B65E-016FFF14A591}" type="pres">
      <dgm:prSet presAssocID="{4AAD47AA-7353-4F82-8781-7B1257680A36}" presName="parTx1" presStyleLbl="revTx" presStyleIdx="0" presStyleCnt="3"/>
      <dgm:spPr/>
    </dgm:pt>
    <dgm:pt modelId="{C77F8325-8CE2-43D2-8705-C24E6D66F384}" type="pres">
      <dgm:prSet presAssocID="{4AAD47AA-7353-4F82-8781-7B1257680A36}" presName="desTx1" presStyleLbl="revTx" presStyleIdx="1" presStyleCnt="3" custScaleX="155566">
        <dgm:presLayoutVars>
          <dgm:bulletEnabled val="1"/>
        </dgm:presLayoutVars>
      </dgm:prSet>
      <dgm:spPr/>
    </dgm:pt>
    <dgm:pt modelId="{6B5F184C-8192-40BA-9A62-DA7137C7936B}" type="pres">
      <dgm:prSet presAssocID="{4AAD47AA-7353-4F82-8781-7B1257680A36}" presName="c1" presStyleLbl="node1" presStyleIdx="0" presStyleCnt="19"/>
      <dgm:spPr/>
    </dgm:pt>
    <dgm:pt modelId="{579BA961-C21B-4B40-977D-439ACF346E9A}" type="pres">
      <dgm:prSet presAssocID="{4AAD47AA-7353-4F82-8781-7B1257680A36}" presName="c2" presStyleLbl="node1" presStyleIdx="1" presStyleCnt="19"/>
      <dgm:spPr/>
    </dgm:pt>
    <dgm:pt modelId="{9A07B860-D395-4046-9F55-D0A4A9CE66C2}" type="pres">
      <dgm:prSet presAssocID="{4AAD47AA-7353-4F82-8781-7B1257680A36}" presName="c3" presStyleLbl="node1" presStyleIdx="2" presStyleCnt="19"/>
      <dgm:spPr/>
    </dgm:pt>
    <dgm:pt modelId="{6603BD85-07D9-4337-957A-080E3DA4CA07}" type="pres">
      <dgm:prSet presAssocID="{4AAD47AA-7353-4F82-8781-7B1257680A36}" presName="c4" presStyleLbl="node1" presStyleIdx="3" presStyleCnt="19"/>
      <dgm:spPr/>
    </dgm:pt>
    <dgm:pt modelId="{BEBC0D4C-2200-4BBA-B8CA-2BF01DD5FA75}" type="pres">
      <dgm:prSet presAssocID="{4AAD47AA-7353-4F82-8781-7B1257680A36}" presName="c5" presStyleLbl="node1" presStyleIdx="4" presStyleCnt="19"/>
      <dgm:spPr/>
    </dgm:pt>
    <dgm:pt modelId="{2C35A2A2-3009-4E0C-BAD8-B3E414117EE0}" type="pres">
      <dgm:prSet presAssocID="{4AAD47AA-7353-4F82-8781-7B1257680A36}" presName="c6" presStyleLbl="node1" presStyleIdx="5" presStyleCnt="19"/>
      <dgm:spPr/>
    </dgm:pt>
    <dgm:pt modelId="{07C4D0C9-2E40-4409-9657-ED0CBEDC9A6A}" type="pres">
      <dgm:prSet presAssocID="{4AAD47AA-7353-4F82-8781-7B1257680A36}" presName="c7" presStyleLbl="node1" presStyleIdx="6" presStyleCnt="19"/>
      <dgm:spPr/>
    </dgm:pt>
    <dgm:pt modelId="{FFDF17DE-554D-4AF8-8F44-79926AB00C91}" type="pres">
      <dgm:prSet presAssocID="{4AAD47AA-7353-4F82-8781-7B1257680A36}" presName="c8" presStyleLbl="node1" presStyleIdx="7" presStyleCnt="19"/>
      <dgm:spPr/>
    </dgm:pt>
    <dgm:pt modelId="{CC4BEFDF-46CC-4FE0-9E59-E381790EF152}" type="pres">
      <dgm:prSet presAssocID="{4AAD47AA-7353-4F82-8781-7B1257680A36}" presName="c9" presStyleLbl="node1" presStyleIdx="8" presStyleCnt="19"/>
      <dgm:spPr/>
    </dgm:pt>
    <dgm:pt modelId="{15F57CD7-A9C9-409E-BD1E-8502F1A90A77}" type="pres">
      <dgm:prSet presAssocID="{4AAD47AA-7353-4F82-8781-7B1257680A36}" presName="c10" presStyleLbl="node1" presStyleIdx="9" presStyleCnt="19"/>
      <dgm:spPr/>
    </dgm:pt>
    <dgm:pt modelId="{296D721F-F9E3-4FCC-A03B-29E1942AD8DE}" type="pres">
      <dgm:prSet presAssocID="{4AAD47AA-7353-4F82-8781-7B1257680A36}" presName="c11" presStyleLbl="node1" presStyleIdx="10" presStyleCnt="19"/>
      <dgm:spPr/>
    </dgm:pt>
    <dgm:pt modelId="{A5BE3B27-0FE2-43DA-B255-34968EABAD99}" type="pres">
      <dgm:prSet presAssocID="{4AAD47AA-7353-4F82-8781-7B1257680A36}" presName="c12" presStyleLbl="node1" presStyleIdx="11" presStyleCnt="19"/>
      <dgm:spPr/>
    </dgm:pt>
    <dgm:pt modelId="{50DA8859-DC0D-4D96-B7AD-ABE2D2E84018}" type="pres">
      <dgm:prSet presAssocID="{4AAD47AA-7353-4F82-8781-7B1257680A36}" presName="c13" presStyleLbl="node1" presStyleIdx="12" presStyleCnt="19"/>
      <dgm:spPr/>
    </dgm:pt>
    <dgm:pt modelId="{7C0D4052-D7BB-416C-80BF-21DF97CC78FC}" type="pres">
      <dgm:prSet presAssocID="{4AAD47AA-7353-4F82-8781-7B1257680A36}" presName="c14" presStyleLbl="node1" presStyleIdx="13" presStyleCnt="19"/>
      <dgm:spPr/>
    </dgm:pt>
    <dgm:pt modelId="{24770817-928A-498E-8EFD-1EFB5F49608E}" type="pres">
      <dgm:prSet presAssocID="{4AAD47AA-7353-4F82-8781-7B1257680A36}" presName="c15" presStyleLbl="node1" presStyleIdx="14" presStyleCnt="19"/>
      <dgm:spPr/>
    </dgm:pt>
    <dgm:pt modelId="{C665CB15-44B2-4F61-B231-98943BEDC5BD}" type="pres">
      <dgm:prSet presAssocID="{4AAD47AA-7353-4F82-8781-7B1257680A36}" presName="c16" presStyleLbl="node1" presStyleIdx="15" presStyleCnt="19"/>
      <dgm:spPr/>
    </dgm:pt>
    <dgm:pt modelId="{81933534-655B-4190-AB2C-39DC415E3F35}" type="pres">
      <dgm:prSet presAssocID="{4AAD47AA-7353-4F82-8781-7B1257680A36}" presName="c17" presStyleLbl="node1" presStyleIdx="16" presStyleCnt="19"/>
      <dgm:spPr/>
    </dgm:pt>
    <dgm:pt modelId="{FC35EEA3-72CD-441D-AB2A-C9B8B61B4F59}" type="pres">
      <dgm:prSet presAssocID="{4AAD47AA-7353-4F82-8781-7B1257680A36}" presName="c18" presStyleLbl="node1" presStyleIdx="17" presStyleCnt="19"/>
      <dgm:spPr/>
    </dgm:pt>
    <dgm:pt modelId="{712ED919-556A-40B9-A697-45C58E4C470A}" type="pres">
      <dgm:prSet presAssocID="{AB645E4D-A397-4D37-A568-13F582979F03}" presName="chevronComposite1" presStyleCnt="0"/>
      <dgm:spPr/>
    </dgm:pt>
    <dgm:pt modelId="{4F43DE07-FEC1-4DF3-85C2-0344A2305665}" type="pres">
      <dgm:prSet presAssocID="{AB645E4D-A397-4D37-A568-13F582979F03}" presName="chevron1" presStyleLbl="sibTrans2D1" presStyleIdx="0" presStyleCnt="2"/>
      <dgm:spPr/>
    </dgm:pt>
    <dgm:pt modelId="{1314EE33-A5EB-428C-8CC4-923F1893E58D}" type="pres">
      <dgm:prSet presAssocID="{AB645E4D-A397-4D37-A568-13F582979F03}" presName="spChevron1" presStyleCnt="0"/>
      <dgm:spPr/>
    </dgm:pt>
    <dgm:pt modelId="{5DD24146-E72B-4128-88C0-4AE38819DCC8}" type="pres">
      <dgm:prSet presAssocID="{AB645E4D-A397-4D37-A568-13F582979F03}" presName="overlap" presStyleCnt="0"/>
      <dgm:spPr/>
    </dgm:pt>
    <dgm:pt modelId="{3E381BF3-2D1A-4349-A7DC-50F88E8A50BA}" type="pres">
      <dgm:prSet presAssocID="{AB645E4D-A397-4D37-A568-13F582979F03}" presName="chevronComposite2" presStyleCnt="0"/>
      <dgm:spPr/>
    </dgm:pt>
    <dgm:pt modelId="{6FD5913B-D963-4DB6-9F97-F48806CDDB93}" type="pres">
      <dgm:prSet presAssocID="{AB645E4D-A397-4D37-A568-13F582979F03}" presName="chevron2" presStyleLbl="sibTrans2D1" presStyleIdx="1" presStyleCnt="2"/>
      <dgm:spPr/>
    </dgm:pt>
    <dgm:pt modelId="{D1629074-0DD9-4348-8156-DE0A82AAF707}" type="pres">
      <dgm:prSet presAssocID="{AB645E4D-A397-4D37-A568-13F582979F03}" presName="spChevron2" presStyleCnt="0"/>
      <dgm:spPr/>
    </dgm:pt>
    <dgm:pt modelId="{EC0498FB-4E9B-4148-A577-935ED2115BF7}" type="pres">
      <dgm:prSet presAssocID="{6C6AFD8F-7A91-4935-BB80-07E51F083CE3}" presName="last" presStyleCnt="0"/>
      <dgm:spPr/>
    </dgm:pt>
    <dgm:pt modelId="{65A3500E-B9EC-4285-9C5F-05CA5B513D78}" type="pres">
      <dgm:prSet presAssocID="{6C6AFD8F-7A91-4935-BB80-07E51F083CE3}" presName="circleTx" presStyleLbl="node1" presStyleIdx="18" presStyleCnt="19" custScaleX="149528"/>
      <dgm:spPr/>
    </dgm:pt>
    <dgm:pt modelId="{FFB615AC-C60E-4B62-BA2B-19FEC0026F98}" type="pres">
      <dgm:prSet presAssocID="{6C6AFD8F-7A91-4935-BB80-07E51F083CE3}" presName="desTxN" presStyleLbl="revTx" presStyleIdx="2" presStyleCnt="3" custScaleX="142701">
        <dgm:presLayoutVars>
          <dgm:bulletEnabled val="1"/>
        </dgm:presLayoutVars>
      </dgm:prSet>
      <dgm:spPr/>
    </dgm:pt>
    <dgm:pt modelId="{BE1B5D7B-0C0A-4BAF-AFB5-F8E036F55607}" type="pres">
      <dgm:prSet presAssocID="{6C6AFD8F-7A91-4935-BB80-07E51F083CE3}" presName="spN" presStyleCnt="0"/>
      <dgm:spPr/>
    </dgm:pt>
  </dgm:ptLst>
  <dgm:cxnLst>
    <dgm:cxn modelId="{6F899B03-CCBC-4ECC-8639-F1D8C64B8A22}" srcId="{6C6AFD8F-7A91-4935-BB80-07E51F083CE3}" destId="{D53B2197-1E4B-4661-A909-2DE4EB3A8E62}" srcOrd="0" destOrd="0" parTransId="{D21EF25F-9FFB-4F94-A44D-23EDF5479049}" sibTransId="{33D0A2E2-B981-4160-8EC4-8ACDE0CBF72A}"/>
    <dgm:cxn modelId="{ADF2D61B-01C6-4D4D-BE27-7548FC2320EF}" type="presOf" srcId="{D53B2197-1E4B-4661-A909-2DE4EB3A8E62}" destId="{FFB615AC-C60E-4B62-BA2B-19FEC0026F98}" srcOrd="0" destOrd="0" presId="urn:microsoft.com/office/officeart/2009/3/layout/RandomtoResultProcess"/>
    <dgm:cxn modelId="{97DDA827-6987-4497-80FD-F20FC26CCD3F}" type="presOf" srcId="{4AAD47AA-7353-4F82-8781-7B1257680A36}" destId="{DFA54780-E55C-44A5-B65E-016FFF14A591}" srcOrd="0" destOrd="0" presId="urn:microsoft.com/office/officeart/2009/3/layout/RandomtoResultProcess"/>
    <dgm:cxn modelId="{4F2E482E-6C17-4581-9D4A-1EF025E2FAD9}" srcId="{4AAD47AA-7353-4F82-8781-7B1257680A36}" destId="{53689D0E-79BF-4FA3-95DF-8EFDF7C3CB43}" srcOrd="0" destOrd="0" parTransId="{C007E393-DBD4-4429-BAB1-56DEABEC41DF}" sibTransId="{7EAFBAFD-6365-46C1-B905-A7C0BB91D3C1}"/>
    <dgm:cxn modelId="{D7036436-F89A-4620-8791-FD865366FE9E}" type="presOf" srcId="{53689D0E-79BF-4FA3-95DF-8EFDF7C3CB43}" destId="{C77F8325-8CE2-43D2-8705-C24E6D66F384}" srcOrd="0" destOrd="0" presId="urn:microsoft.com/office/officeart/2009/3/layout/RandomtoResultProcess"/>
    <dgm:cxn modelId="{29AC797F-BA5D-461B-AEB2-212532741FF8}" type="presOf" srcId="{6C6AFD8F-7A91-4935-BB80-07E51F083CE3}" destId="{65A3500E-B9EC-4285-9C5F-05CA5B513D78}" srcOrd="0" destOrd="0" presId="urn:microsoft.com/office/officeart/2009/3/layout/RandomtoResultProcess"/>
    <dgm:cxn modelId="{DF1124B7-2113-484A-B563-100C1FD537B2}" type="presOf" srcId="{3EDB561A-9FA2-459B-8AA7-55E35B83C8D3}" destId="{0F431731-3A5B-4189-8F15-DBCEAF471182}" srcOrd="0" destOrd="0" presId="urn:microsoft.com/office/officeart/2009/3/layout/RandomtoResultProcess"/>
    <dgm:cxn modelId="{49A20ACE-A052-4F86-8DCD-3DF94626A672}" srcId="{3EDB561A-9FA2-459B-8AA7-55E35B83C8D3}" destId="{4AAD47AA-7353-4F82-8781-7B1257680A36}" srcOrd="0" destOrd="0" parTransId="{7D595B63-E540-425D-ACEA-0F886689C922}" sibTransId="{AB645E4D-A397-4D37-A568-13F582979F03}"/>
    <dgm:cxn modelId="{89F417D3-F0FD-467C-BFB5-1A8D86EA468F}" srcId="{3EDB561A-9FA2-459B-8AA7-55E35B83C8D3}" destId="{6C6AFD8F-7A91-4935-BB80-07E51F083CE3}" srcOrd="1" destOrd="0" parTransId="{D70F6F7E-1A60-4F35-B2B1-4ADEA7A50FEF}" sibTransId="{B4E22A92-EE13-4994-92E2-DC5900E48960}"/>
    <dgm:cxn modelId="{FDD7E6E2-4ED3-478B-B6E8-055DF7201B2B}" type="presParOf" srcId="{0F431731-3A5B-4189-8F15-DBCEAF471182}" destId="{0E430847-EE87-4CD2-8ECC-FABC6B85F9C1}" srcOrd="0" destOrd="0" presId="urn:microsoft.com/office/officeart/2009/3/layout/RandomtoResultProcess"/>
    <dgm:cxn modelId="{E0BB4F90-29CC-45F7-881D-5C2ED8A024E7}" type="presParOf" srcId="{0E430847-EE87-4CD2-8ECC-FABC6B85F9C1}" destId="{DFA54780-E55C-44A5-B65E-016FFF14A591}" srcOrd="0" destOrd="0" presId="urn:microsoft.com/office/officeart/2009/3/layout/RandomtoResultProcess"/>
    <dgm:cxn modelId="{9C618B7C-EFF5-4CA2-A229-B6C642C0272D}" type="presParOf" srcId="{0E430847-EE87-4CD2-8ECC-FABC6B85F9C1}" destId="{C77F8325-8CE2-43D2-8705-C24E6D66F384}" srcOrd="1" destOrd="0" presId="urn:microsoft.com/office/officeart/2009/3/layout/RandomtoResultProcess"/>
    <dgm:cxn modelId="{D64D9650-53C4-4D21-989D-10BDF95253BA}" type="presParOf" srcId="{0E430847-EE87-4CD2-8ECC-FABC6B85F9C1}" destId="{6B5F184C-8192-40BA-9A62-DA7137C7936B}" srcOrd="2" destOrd="0" presId="urn:microsoft.com/office/officeart/2009/3/layout/RandomtoResultProcess"/>
    <dgm:cxn modelId="{FE1CA537-8230-4572-8F7D-5391087AFCC9}" type="presParOf" srcId="{0E430847-EE87-4CD2-8ECC-FABC6B85F9C1}" destId="{579BA961-C21B-4B40-977D-439ACF346E9A}" srcOrd="3" destOrd="0" presId="urn:microsoft.com/office/officeart/2009/3/layout/RandomtoResultProcess"/>
    <dgm:cxn modelId="{4FF30FB9-9023-4423-8350-75257005582C}" type="presParOf" srcId="{0E430847-EE87-4CD2-8ECC-FABC6B85F9C1}" destId="{9A07B860-D395-4046-9F55-D0A4A9CE66C2}" srcOrd="4" destOrd="0" presId="urn:microsoft.com/office/officeart/2009/3/layout/RandomtoResultProcess"/>
    <dgm:cxn modelId="{F1040E81-1B24-420C-A6E6-76B088F8A4AE}" type="presParOf" srcId="{0E430847-EE87-4CD2-8ECC-FABC6B85F9C1}" destId="{6603BD85-07D9-4337-957A-080E3DA4CA07}" srcOrd="5" destOrd="0" presId="urn:microsoft.com/office/officeart/2009/3/layout/RandomtoResultProcess"/>
    <dgm:cxn modelId="{5287805F-29DD-423F-89D5-1DB3774CD0B2}" type="presParOf" srcId="{0E430847-EE87-4CD2-8ECC-FABC6B85F9C1}" destId="{BEBC0D4C-2200-4BBA-B8CA-2BF01DD5FA75}" srcOrd="6" destOrd="0" presId="urn:microsoft.com/office/officeart/2009/3/layout/RandomtoResultProcess"/>
    <dgm:cxn modelId="{3638DDC3-1925-40DC-9236-CAC7DAF0AF29}" type="presParOf" srcId="{0E430847-EE87-4CD2-8ECC-FABC6B85F9C1}" destId="{2C35A2A2-3009-4E0C-BAD8-B3E414117EE0}" srcOrd="7" destOrd="0" presId="urn:microsoft.com/office/officeart/2009/3/layout/RandomtoResultProcess"/>
    <dgm:cxn modelId="{9817C288-A0AD-4A91-B32C-F483B2D76EA1}" type="presParOf" srcId="{0E430847-EE87-4CD2-8ECC-FABC6B85F9C1}" destId="{07C4D0C9-2E40-4409-9657-ED0CBEDC9A6A}" srcOrd="8" destOrd="0" presId="urn:microsoft.com/office/officeart/2009/3/layout/RandomtoResultProcess"/>
    <dgm:cxn modelId="{EAF7C340-633E-4170-9099-D4A2A2ACE760}" type="presParOf" srcId="{0E430847-EE87-4CD2-8ECC-FABC6B85F9C1}" destId="{FFDF17DE-554D-4AF8-8F44-79926AB00C91}" srcOrd="9" destOrd="0" presId="urn:microsoft.com/office/officeart/2009/3/layout/RandomtoResultProcess"/>
    <dgm:cxn modelId="{8505CB12-9D8F-44A8-AC50-B5DF9384CECC}" type="presParOf" srcId="{0E430847-EE87-4CD2-8ECC-FABC6B85F9C1}" destId="{CC4BEFDF-46CC-4FE0-9E59-E381790EF152}" srcOrd="10" destOrd="0" presId="urn:microsoft.com/office/officeart/2009/3/layout/RandomtoResultProcess"/>
    <dgm:cxn modelId="{009C7596-F9A7-43D8-9250-CFCDF43ABE29}" type="presParOf" srcId="{0E430847-EE87-4CD2-8ECC-FABC6B85F9C1}" destId="{15F57CD7-A9C9-409E-BD1E-8502F1A90A77}" srcOrd="11" destOrd="0" presId="urn:microsoft.com/office/officeart/2009/3/layout/RandomtoResultProcess"/>
    <dgm:cxn modelId="{E17B8836-EF2B-472F-820E-44943F22FBF4}" type="presParOf" srcId="{0E430847-EE87-4CD2-8ECC-FABC6B85F9C1}" destId="{296D721F-F9E3-4FCC-A03B-29E1942AD8DE}" srcOrd="12" destOrd="0" presId="urn:microsoft.com/office/officeart/2009/3/layout/RandomtoResultProcess"/>
    <dgm:cxn modelId="{E481DE13-575B-4F4F-979C-C3A523B57EA7}" type="presParOf" srcId="{0E430847-EE87-4CD2-8ECC-FABC6B85F9C1}" destId="{A5BE3B27-0FE2-43DA-B255-34968EABAD99}" srcOrd="13" destOrd="0" presId="urn:microsoft.com/office/officeart/2009/3/layout/RandomtoResultProcess"/>
    <dgm:cxn modelId="{C1CCB26C-842B-44C8-BAFE-A3579E66750A}" type="presParOf" srcId="{0E430847-EE87-4CD2-8ECC-FABC6B85F9C1}" destId="{50DA8859-DC0D-4D96-B7AD-ABE2D2E84018}" srcOrd="14" destOrd="0" presId="urn:microsoft.com/office/officeart/2009/3/layout/RandomtoResultProcess"/>
    <dgm:cxn modelId="{094B2054-BA67-4A7C-A24D-9483CF5FB126}" type="presParOf" srcId="{0E430847-EE87-4CD2-8ECC-FABC6B85F9C1}" destId="{7C0D4052-D7BB-416C-80BF-21DF97CC78FC}" srcOrd="15" destOrd="0" presId="urn:microsoft.com/office/officeart/2009/3/layout/RandomtoResultProcess"/>
    <dgm:cxn modelId="{74F201D0-B528-4CD9-B5E5-A9ADE7E2E73B}" type="presParOf" srcId="{0E430847-EE87-4CD2-8ECC-FABC6B85F9C1}" destId="{24770817-928A-498E-8EFD-1EFB5F49608E}" srcOrd="16" destOrd="0" presId="urn:microsoft.com/office/officeart/2009/3/layout/RandomtoResultProcess"/>
    <dgm:cxn modelId="{05034BE6-3A81-47B9-804D-A35B12A214C3}" type="presParOf" srcId="{0E430847-EE87-4CD2-8ECC-FABC6B85F9C1}" destId="{C665CB15-44B2-4F61-B231-98943BEDC5BD}" srcOrd="17" destOrd="0" presId="urn:microsoft.com/office/officeart/2009/3/layout/RandomtoResultProcess"/>
    <dgm:cxn modelId="{99334D43-EC94-4137-BCDB-46E6841ABDDA}" type="presParOf" srcId="{0E430847-EE87-4CD2-8ECC-FABC6B85F9C1}" destId="{81933534-655B-4190-AB2C-39DC415E3F35}" srcOrd="18" destOrd="0" presId="urn:microsoft.com/office/officeart/2009/3/layout/RandomtoResultProcess"/>
    <dgm:cxn modelId="{2369D421-0ADE-4B96-8062-E42369F92B87}" type="presParOf" srcId="{0E430847-EE87-4CD2-8ECC-FABC6B85F9C1}" destId="{FC35EEA3-72CD-441D-AB2A-C9B8B61B4F59}" srcOrd="19" destOrd="0" presId="urn:microsoft.com/office/officeart/2009/3/layout/RandomtoResultProcess"/>
    <dgm:cxn modelId="{915AD59D-8B4F-4491-9BB3-4EDAA386D2AA}" type="presParOf" srcId="{0F431731-3A5B-4189-8F15-DBCEAF471182}" destId="{712ED919-556A-40B9-A697-45C58E4C470A}" srcOrd="1" destOrd="0" presId="urn:microsoft.com/office/officeart/2009/3/layout/RandomtoResultProcess"/>
    <dgm:cxn modelId="{3D9E47EA-6219-47E5-9256-4A387FA8782F}" type="presParOf" srcId="{712ED919-556A-40B9-A697-45C58E4C470A}" destId="{4F43DE07-FEC1-4DF3-85C2-0344A2305665}" srcOrd="0" destOrd="0" presId="urn:microsoft.com/office/officeart/2009/3/layout/RandomtoResultProcess"/>
    <dgm:cxn modelId="{8A68F68C-A935-4BFD-8379-846778BB92E7}" type="presParOf" srcId="{712ED919-556A-40B9-A697-45C58E4C470A}" destId="{1314EE33-A5EB-428C-8CC4-923F1893E58D}" srcOrd="1" destOrd="0" presId="urn:microsoft.com/office/officeart/2009/3/layout/RandomtoResultProcess"/>
    <dgm:cxn modelId="{3E486253-933B-432A-A2E5-09816FEE945F}" type="presParOf" srcId="{0F431731-3A5B-4189-8F15-DBCEAF471182}" destId="{5DD24146-E72B-4128-88C0-4AE38819DCC8}" srcOrd="2" destOrd="0" presId="urn:microsoft.com/office/officeart/2009/3/layout/RandomtoResultProcess"/>
    <dgm:cxn modelId="{8C70B6BB-175A-4D86-8F79-75C133C9E3F1}" type="presParOf" srcId="{0F431731-3A5B-4189-8F15-DBCEAF471182}" destId="{3E381BF3-2D1A-4349-A7DC-50F88E8A50BA}" srcOrd="3" destOrd="0" presId="urn:microsoft.com/office/officeart/2009/3/layout/RandomtoResultProcess"/>
    <dgm:cxn modelId="{7F73A3CC-7A43-4956-84E6-230AEBECDB3D}" type="presParOf" srcId="{3E381BF3-2D1A-4349-A7DC-50F88E8A50BA}" destId="{6FD5913B-D963-4DB6-9F97-F48806CDDB93}" srcOrd="0" destOrd="0" presId="urn:microsoft.com/office/officeart/2009/3/layout/RandomtoResultProcess"/>
    <dgm:cxn modelId="{0DCBAC2D-BA69-411C-8B45-CC1E02270811}" type="presParOf" srcId="{3E381BF3-2D1A-4349-A7DC-50F88E8A50BA}" destId="{D1629074-0DD9-4348-8156-DE0A82AAF707}" srcOrd="1" destOrd="0" presId="urn:microsoft.com/office/officeart/2009/3/layout/RandomtoResultProcess"/>
    <dgm:cxn modelId="{FCCC54A1-58BC-4D47-9710-AD04692C9044}" type="presParOf" srcId="{0F431731-3A5B-4189-8F15-DBCEAF471182}" destId="{EC0498FB-4E9B-4148-A577-935ED2115BF7}" srcOrd="4" destOrd="0" presId="urn:microsoft.com/office/officeart/2009/3/layout/RandomtoResultProcess"/>
    <dgm:cxn modelId="{6222FDDA-CC75-4333-AEFF-7C81BF9A0EC5}" type="presParOf" srcId="{EC0498FB-4E9B-4148-A577-935ED2115BF7}" destId="{65A3500E-B9EC-4285-9C5F-05CA5B513D78}" srcOrd="0" destOrd="0" presId="urn:microsoft.com/office/officeart/2009/3/layout/RandomtoResultProcess"/>
    <dgm:cxn modelId="{B9B96EA0-C0A1-473B-B410-90F8F4AD13D8}" type="presParOf" srcId="{EC0498FB-4E9B-4148-A577-935ED2115BF7}" destId="{FFB615AC-C60E-4B62-BA2B-19FEC0026F98}" srcOrd="1" destOrd="0" presId="urn:microsoft.com/office/officeart/2009/3/layout/RandomtoResultProcess"/>
    <dgm:cxn modelId="{06921F9C-F55D-4D9E-B2F9-151C29196C11}" type="presParOf" srcId="{EC0498FB-4E9B-4148-A577-935ED2115BF7}" destId="{BE1B5D7B-0C0A-4BAF-AFB5-F8E036F55607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75336-E2D9-43D5-B971-F37C7384B1C2}">
      <dsp:nvSpPr>
        <dsp:cNvPr id="0" name=""/>
        <dsp:cNvSpPr/>
      </dsp:nvSpPr>
      <dsp:spPr>
        <a:xfrm rot="10800000">
          <a:off x="1067051" y="2572"/>
          <a:ext cx="3639284" cy="60155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1" tIns="34290" rIns="64008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Execution of the republican budget and supporting execution of local budgets</a:t>
          </a:r>
          <a:r>
            <a:rPr lang="ru-RU" sz="9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9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National Fund and Indemnification Fund</a:t>
          </a:r>
          <a:endParaRPr lang="ru-RU" sz="9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217441" y="2572"/>
        <a:ext cx="3488894" cy="601559"/>
      </dsp:txXfrm>
    </dsp:sp>
    <dsp:sp modelId="{40EFD31D-17F9-47DC-887D-4BC207D5F659}">
      <dsp:nvSpPr>
        <dsp:cNvPr id="0" name=""/>
        <dsp:cNvSpPr/>
      </dsp:nvSpPr>
      <dsp:spPr>
        <a:xfrm>
          <a:off x="766272" y="2572"/>
          <a:ext cx="601559" cy="60155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30046-33E9-4511-A980-3378BE90E30F}">
      <dsp:nvSpPr>
        <dsp:cNvPr id="0" name=""/>
        <dsp:cNvSpPr/>
      </dsp:nvSpPr>
      <dsp:spPr>
        <a:xfrm rot="10800000">
          <a:off x="1067051" y="783701"/>
          <a:ext cx="3639284" cy="60155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1" tIns="34290" rIns="64008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Development and approval of general plan for liability financing</a:t>
          </a:r>
          <a:r>
            <a:rPr lang="ru-RU" sz="9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9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general plan for revenues and payments from the republican budget</a:t>
          </a:r>
          <a:endParaRPr lang="ru-RU" sz="9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217441" y="783701"/>
        <a:ext cx="3488894" cy="601559"/>
      </dsp:txXfrm>
    </dsp:sp>
    <dsp:sp modelId="{E2649DEC-F554-4EA8-A436-7083F0D454CE}">
      <dsp:nvSpPr>
        <dsp:cNvPr id="0" name=""/>
        <dsp:cNvSpPr/>
      </dsp:nvSpPr>
      <dsp:spPr>
        <a:xfrm>
          <a:off x="766272" y="783701"/>
          <a:ext cx="601559" cy="60155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C7DED4-1E88-4764-8AB2-678A37E106EF}">
      <dsp:nvSpPr>
        <dsp:cNvPr id="0" name=""/>
        <dsp:cNvSpPr/>
      </dsp:nvSpPr>
      <dsp:spPr>
        <a:xfrm rot="10800000">
          <a:off x="1067051" y="1564831"/>
          <a:ext cx="3639284" cy="60155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1" tIns="34290" rIns="64008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Distribution of revenues among republican and local budgets</a:t>
          </a:r>
          <a:r>
            <a:rPr lang="ru-RU" sz="9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9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National Fund</a:t>
          </a:r>
          <a:r>
            <a:rPr lang="ru-RU" sz="9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9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Indemnification Fund and EAEU budgets</a:t>
          </a:r>
          <a:endParaRPr lang="ru-RU" sz="9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217441" y="1564831"/>
        <a:ext cx="3488894" cy="601559"/>
      </dsp:txXfrm>
    </dsp:sp>
    <dsp:sp modelId="{62B798EC-03FF-4B96-8ACB-08E28021E8C2}">
      <dsp:nvSpPr>
        <dsp:cNvPr id="0" name=""/>
        <dsp:cNvSpPr/>
      </dsp:nvSpPr>
      <dsp:spPr>
        <a:xfrm>
          <a:off x="766272" y="1564831"/>
          <a:ext cx="601559" cy="60155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7E2661-A3E9-4EF3-9FB8-DD28BBF20B66}">
      <dsp:nvSpPr>
        <dsp:cNvPr id="0" name=""/>
        <dsp:cNvSpPr/>
      </dsp:nvSpPr>
      <dsp:spPr>
        <a:xfrm rot="10800000">
          <a:off x="1067051" y="2345960"/>
          <a:ext cx="3639284" cy="60155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1" tIns="34290" rIns="64008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Improvement of treasury information systems</a:t>
          </a:r>
          <a:r>
            <a:rPr lang="ru-RU" sz="9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9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reliable functioning and information security of treasury information systems</a:t>
          </a:r>
          <a:endParaRPr lang="ru-RU" sz="9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217441" y="2345960"/>
        <a:ext cx="3488894" cy="601559"/>
      </dsp:txXfrm>
    </dsp:sp>
    <dsp:sp modelId="{B386A378-D863-4438-8989-B1BFD8ADEB84}">
      <dsp:nvSpPr>
        <dsp:cNvPr id="0" name=""/>
        <dsp:cNvSpPr/>
      </dsp:nvSpPr>
      <dsp:spPr>
        <a:xfrm>
          <a:off x="766272" y="2345960"/>
          <a:ext cx="601559" cy="60155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B6ED53-E002-46E9-913C-EA84360DED91}">
      <dsp:nvSpPr>
        <dsp:cNvPr id="0" name=""/>
        <dsp:cNvSpPr/>
      </dsp:nvSpPr>
      <dsp:spPr>
        <a:xfrm rot="10800000">
          <a:off x="1067051" y="3127089"/>
          <a:ext cx="3639284" cy="60155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1" tIns="34290" rIns="64008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Accounting</a:t>
          </a:r>
          <a:endParaRPr lang="ru-RU" sz="9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217441" y="3127089"/>
        <a:ext cx="3488894" cy="601559"/>
      </dsp:txXfrm>
    </dsp:sp>
    <dsp:sp modelId="{83EE4B9D-0F6B-4025-A6BE-51682A976BE8}">
      <dsp:nvSpPr>
        <dsp:cNvPr id="0" name=""/>
        <dsp:cNvSpPr/>
      </dsp:nvSpPr>
      <dsp:spPr>
        <a:xfrm>
          <a:off x="766272" y="3127089"/>
          <a:ext cx="601559" cy="60155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2132E8-C3FC-4C8C-AC5C-708BA5F9DAE2}">
      <dsp:nvSpPr>
        <dsp:cNvPr id="0" name=""/>
        <dsp:cNvSpPr/>
      </dsp:nvSpPr>
      <dsp:spPr>
        <a:xfrm rot="10800000">
          <a:off x="1067051" y="3908219"/>
          <a:ext cx="3639284" cy="60155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1" tIns="34290" rIns="64008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Consolidation of financial reporting</a:t>
          </a:r>
          <a:endParaRPr lang="ru-RU" sz="9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217441" y="3908219"/>
        <a:ext cx="3488894" cy="601559"/>
      </dsp:txXfrm>
    </dsp:sp>
    <dsp:sp modelId="{44CBF147-1A04-48C9-8BD0-28B27BDDE9D7}">
      <dsp:nvSpPr>
        <dsp:cNvPr id="0" name=""/>
        <dsp:cNvSpPr/>
      </dsp:nvSpPr>
      <dsp:spPr>
        <a:xfrm>
          <a:off x="766272" y="3908219"/>
          <a:ext cx="601559" cy="601559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75336-E2D9-43D5-B971-F37C7384B1C2}">
      <dsp:nvSpPr>
        <dsp:cNvPr id="0" name=""/>
        <dsp:cNvSpPr/>
      </dsp:nvSpPr>
      <dsp:spPr>
        <a:xfrm rot="10800000">
          <a:off x="1066156" y="1277"/>
          <a:ext cx="3639284" cy="59797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692" tIns="34290" rIns="64008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Review and clearing of requests</a:t>
          </a:r>
          <a:r>
            <a:rPr lang="ru-RU" sz="9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9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made by Budget Program Administrators for withdrawal from the accounts of external</a:t>
          </a:r>
          <a:r>
            <a:rPr lang="kk-KZ" sz="9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9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government loans</a:t>
          </a:r>
          <a:r>
            <a:rPr lang="kk-KZ" sz="9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9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tied grants and development of consolidated reporting</a:t>
          </a:r>
          <a:endParaRPr lang="ru-RU" sz="9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215650" y="1277"/>
        <a:ext cx="3489790" cy="597978"/>
      </dsp:txXfrm>
    </dsp:sp>
    <dsp:sp modelId="{40EFD31D-17F9-47DC-887D-4BC207D5F659}">
      <dsp:nvSpPr>
        <dsp:cNvPr id="0" name=""/>
        <dsp:cNvSpPr/>
      </dsp:nvSpPr>
      <dsp:spPr>
        <a:xfrm>
          <a:off x="767167" y="1277"/>
          <a:ext cx="597978" cy="59797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30046-33E9-4511-A980-3378BE90E30F}">
      <dsp:nvSpPr>
        <dsp:cNvPr id="0" name=""/>
        <dsp:cNvSpPr/>
      </dsp:nvSpPr>
      <dsp:spPr>
        <a:xfrm rot="10800000">
          <a:off x="1066156" y="777757"/>
          <a:ext cx="3639284" cy="59797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692" tIns="34290" rIns="64008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Coordination of subregional offices</a:t>
          </a:r>
          <a:endParaRPr lang="ru-RU" sz="9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215650" y="777757"/>
        <a:ext cx="3489790" cy="597978"/>
      </dsp:txXfrm>
    </dsp:sp>
    <dsp:sp modelId="{E2649DEC-F554-4EA8-A436-7083F0D454CE}">
      <dsp:nvSpPr>
        <dsp:cNvPr id="0" name=""/>
        <dsp:cNvSpPr/>
      </dsp:nvSpPr>
      <dsp:spPr>
        <a:xfrm>
          <a:off x="767167" y="777757"/>
          <a:ext cx="597978" cy="59797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C7DED4-1E88-4764-8AB2-678A37E106EF}">
      <dsp:nvSpPr>
        <dsp:cNvPr id="0" name=""/>
        <dsp:cNvSpPr/>
      </dsp:nvSpPr>
      <dsp:spPr>
        <a:xfrm rot="10800000">
          <a:off x="1066156" y="1554236"/>
          <a:ext cx="3639284" cy="59797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692" tIns="34290" rIns="64008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Registration and accounting of government liabilities under public-private partnership and concession projects</a:t>
          </a:r>
          <a:endParaRPr lang="ru-RU" sz="9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215650" y="1554236"/>
        <a:ext cx="3489790" cy="597978"/>
      </dsp:txXfrm>
    </dsp:sp>
    <dsp:sp modelId="{62B798EC-03FF-4B96-8ACB-08E28021E8C2}">
      <dsp:nvSpPr>
        <dsp:cNvPr id="0" name=""/>
        <dsp:cNvSpPr/>
      </dsp:nvSpPr>
      <dsp:spPr>
        <a:xfrm>
          <a:off x="767167" y="1554236"/>
          <a:ext cx="597978" cy="59797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7E2661-A3E9-4EF3-9FB8-DD28BBF20B66}">
      <dsp:nvSpPr>
        <dsp:cNvPr id="0" name=""/>
        <dsp:cNvSpPr/>
      </dsp:nvSpPr>
      <dsp:spPr>
        <a:xfrm rot="10800000">
          <a:off x="1066156" y="2330716"/>
          <a:ext cx="3639284" cy="59797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692" tIns="34290" rIns="64008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Management of public finance</a:t>
          </a:r>
          <a:r>
            <a:rPr lang="ru-RU" sz="9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9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budget monitoring</a:t>
          </a:r>
          <a:r>
            <a:rPr lang="ru-RU" sz="9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9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liquidity management</a:t>
          </a:r>
          <a:endParaRPr lang="ru-RU" sz="9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215650" y="2330716"/>
        <a:ext cx="3489790" cy="597978"/>
      </dsp:txXfrm>
    </dsp:sp>
    <dsp:sp modelId="{B386A378-D863-4438-8989-B1BFD8ADEB84}">
      <dsp:nvSpPr>
        <dsp:cNvPr id="0" name=""/>
        <dsp:cNvSpPr/>
      </dsp:nvSpPr>
      <dsp:spPr>
        <a:xfrm>
          <a:off x="767167" y="2330716"/>
          <a:ext cx="597978" cy="597978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B6ED53-E002-46E9-913C-EA84360DED91}">
      <dsp:nvSpPr>
        <dsp:cNvPr id="0" name=""/>
        <dsp:cNvSpPr/>
      </dsp:nvSpPr>
      <dsp:spPr>
        <a:xfrm rot="10800000">
          <a:off x="1066156" y="3107196"/>
          <a:ext cx="3639284" cy="59797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692" tIns="34290" rIns="64008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Organize and conduct centralized public procurement of goods, works and services specified by the competent authority</a:t>
          </a:r>
          <a:endParaRPr lang="ru-RU" sz="9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215650" y="3107196"/>
        <a:ext cx="3489790" cy="597978"/>
      </dsp:txXfrm>
    </dsp:sp>
    <dsp:sp modelId="{83EE4B9D-0F6B-4025-A6BE-51682A976BE8}">
      <dsp:nvSpPr>
        <dsp:cNvPr id="0" name=""/>
        <dsp:cNvSpPr/>
      </dsp:nvSpPr>
      <dsp:spPr>
        <a:xfrm>
          <a:off x="767167" y="3107196"/>
          <a:ext cx="597978" cy="59797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2132E8-C3FC-4C8C-AC5C-708BA5F9DAE2}">
      <dsp:nvSpPr>
        <dsp:cNvPr id="0" name=""/>
        <dsp:cNvSpPr/>
      </dsp:nvSpPr>
      <dsp:spPr>
        <a:xfrm rot="10800000">
          <a:off x="1066156" y="3883675"/>
          <a:ext cx="3639284" cy="59797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692" tIns="34290" rIns="64008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Other roles envisaged by legislation of Kazakhstan</a:t>
          </a:r>
          <a:endParaRPr lang="ru-RU" sz="9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215650" y="3883675"/>
        <a:ext cx="3489790" cy="597978"/>
      </dsp:txXfrm>
    </dsp:sp>
    <dsp:sp modelId="{44CBF147-1A04-48C9-8BD0-28B27BDDE9D7}">
      <dsp:nvSpPr>
        <dsp:cNvPr id="0" name=""/>
        <dsp:cNvSpPr/>
      </dsp:nvSpPr>
      <dsp:spPr>
        <a:xfrm>
          <a:off x="767167" y="3883675"/>
          <a:ext cx="597978" cy="597978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DCCABD-1A62-4A08-AFB4-2CF08D83DE5F}">
      <dsp:nvSpPr>
        <dsp:cNvPr id="0" name=""/>
        <dsp:cNvSpPr/>
      </dsp:nvSpPr>
      <dsp:spPr>
        <a:xfrm>
          <a:off x="1391332" y="0"/>
          <a:ext cx="387580" cy="455059"/>
        </a:xfrm>
        <a:prstGeom prst="trapezoid">
          <a:avLst>
            <a:gd name="adj" fmla="val 5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en-US" sz="1200" b="1" kern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ru-RU" sz="1200" b="1" kern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9</a:t>
          </a:r>
          <a:endParaRPr lang="en-US" sz="1200" b="1" kern="1200" dirty="0">
            <a:solidFill>
              <a:srgbClr val="0000FF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91332" y="0"/>
        <a:ext cx="387580" cy="455059"/>
      </dsp:txXfrm>
    </dsp:sp>
    <dsp:sp modelId="{7851A978-FD59-4A15-803F-FCABDCBF01AB}">
      <dsp:nvSpPr>
        <dsp:cNvPr id="0" name=""/>
        <dsp:cNvSpPr/>
      </dsp:nvSpPr>
      <dsp:spPr>
        <a:xfrm>
          <a:off x="1197542" y="455059"/>
          <a:ext cx="775161" cy="455059"/>
        </a:xfrm>
        <a:prstGeom prst="trapezoid">
          <a:avLst>
            <a:gd name="adj" fmla="val 42586"/>
          </a:avLst>
        </a:prstGeom>
        <a:solidFill>
          <a:schemeClr val="accent2">
            <a:shade val="80000"/>
            <a:hueOff val="-8968"/>
            <a:satOff val="-1006"/>
            <a:lumOff val="64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445</a:t>
          </a:r>
          <a:r>
            <a:rPr lang="en-US" sz="1200" b="1" kern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ru-RU" sz="1200" b="1" kern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</dsp:txBody>
      <dsp:txXfrm>
        <a:off x="1333195" y="455059"/>
        <a:ext cx="503854" cy="455059"/>
      </dsp:txXfrm>
    </dsp:sp>
    <dsp:sp modelId="{9B429E2A-CAAF-41B9-A90A-764039256D3A}">
      <dsp:nvSpPr>
        <dsp:cNvPr id="0" name=""/>
        <dsp:cNvSpPr/>
      </dsp:nvSpPr>
      <dsp:spPr>
        <a:xfrm>
          <a:off x="1003752" y="910119"/>
          <a:ext cx="1162741" cy="455059"/>
        </a:xfrm>
        <a:prstGeom prst="trapezoid">
          <a:avLst>
            <a:gd name="adj" fmla="val 42586"/>
          </a:avLst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585</a:t>
          </a:r>
          <a:r>
            <a:rPr lang="en-US" sz="1600" b="1" kern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ru-RU" sz="1600" b="1" kern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5</a:t>
          </a:r>
        </a:p>
      </dsp:txBody>
      <dsp:txXfrm>
        <a:off x="1207231" y="910119"/>
        <a:ext cx="755782" cy="455059"/>
      </dsp:txXfrm>
    </dsp:sp>
    <dsp:sp modelId="{8D23AD77-5675-4F88-8C26-51F4A7D1CC05}">
      <dsp:nvSpPr>
        <dsp:cNvPr id="0" name=""/>
        <dsp:cNvSpPr/>
      </dsp:nvSpPr>
      <dsp:spPr>
        <a:xfrm>
          <a:off x="809961" y="1365179"/>
          <a:ext cx="1550322" cy="455059"/>
        </a:xfrm>
        <a:prstGeom prst="trapezoid">
          <a:avLst>
            <a:gd name="adj" fmla="val 42586"/>
          </a:avLst>
        </a:prstGeom>
        <a:solidFill>
          <a:schemeClr val="accent2">
            <a:shade val="80000"/>
            <a:hueOff val="-26904"/>
            <a:satOff val="-3018"/>
            <a:lumOff val="192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1 084</a:t>
          </a:r>
          <a:r>
            <a:rPr lang="en-US" sz="1800" b="1" kern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ru-RU" sz="1800" b="1" kern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7</a:t>
          </a:r>
        </a:p>
      </dsp:txBody>
      <dsp:txXfrm>
        <a:off x="1081268" y="1365179"/>
        <a:ext cx="1007709" cy="455059"/>
      </dsp:txXfrm>
    </dsp:sp>
    <dsp:sp modelId="{85B4FA5E-5FA5-4B42-AC0A-63EE23727B5A}">
      <dsp:nvSpPr>
        <dsp:cNvPr id="0" name=""/>
        <dsp:cNvSpPr/>
      </dsp:nvSpPr>
      <dsp:spPr>
        <a:xfrm>
          <a:off x="0" y="1820238"/>
          <a:ext cx="3170246" cy="1901958"/>
        </a:xfrm>
        <a:prstGeom prst="trapezoid">
          <a:avLst>
            <a:gd name="adj" fmla="val 42586"/>
          </a:avLst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12 052</a:t>
          </a:r>
          <a:r>
            <a:rPr lang="en-US" sz="2400" b="1" kern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ru-RU" sz="2400" b="1" kern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9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Invoices of public institutions and payment orders of quasi-fiscal sector entities, public procurement</a:t>
          </a:r>
          <a:endParaRPr lang="ru-RU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(85</a:t>
          </a:r>
          <a:r>
            <a:rPr lang="en-US" sz="1400" b="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ru-RU" sz="1400" b="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1%)</a:t>
          </a:r>
        </a:p>
      </dsp:txBody>
      <dsp:txXfrm>
        <a:off x="554793" y="1820238"/>
        <a:ext cx="2060659" cy="19019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E6E73-A3C8-4495-927B-8AADA5A74297}">
      <dsp:nvSpPr>
        <dsp:cNvPr id="0" name=""/>
        <dsp:cNvSpPr/>
      </dsp:nvSpPr>
      <dsp:spPr>
        <a:xfrm rot="5400000">
          <a:off x="-696303" y="1300429"/>
          <a:ext cx="1526440" cy="133833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A6A4E-2D39-41D2-A6B1-B590D0C452D2}">
      <dsp:nvSpPr>
        <dsp:cNvPr id="0" name=""/>
        <dsp:cNvSpPr/>
      </dsp:nvSpPr>
      <dsp:spPr>
        <a:xfrm>
          <a:off x="0" y="2130566"/>
          <a:ext cx="1672918" cy="508813"/>
        </a:xfrm>
        <a:prstGeom prst="homePlate">
          <a:avLst>
            <a:gd name="adj" fmla="val 25000"/>
          </a:avLst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noProof="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10 </a:t>
          </a:r>
          <a:r>
            <a:rPr lang="en-US" sz="1600" b="1" kern="1200" noProof="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June</a:t>
          </a:r>
          <a:r>
            <a:rPr lang="ru-RU" sz="1600" b="1" kern="1200" noProof="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 2017</a:t>
          </a:r>
        </a:p>
      </dsp:txBody>
      <dsp:txXfrm>
        <a:off x="0" y="2130566"/>
        <a:ext cx="1609316" cy="508813"/>
      </dsp:txXfrm>
    </dsp:sp>
    <dsp:sp modelId="{810D7AA7-A541-4507-BE7F-36CCF210089F}">
      <dsp:nvSpPr>
        <dsp:cNvPr id="0" name=""/>
        <dsp:cNvSpPr/>
      </dsp:nvSpPr>
      <dsp:spPr>
        <a:xfrm>
          <a:off x="133833" y="684426"/>
          <a:ext cx="1358409" cy="1060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432000" rIns="288000" bIns="0" numCol="1" spcCol="1270" rtlCol="0" anchor="t" anchorCtr="0">
          <a:noAutofit/>
        </a:bodyPr>
        <a:lstStyle/>
        <a:p>
          <a:pPr marL="0" lvl="0" indent="0" algn="just" defTabSz="533400" rtl="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endParaRPr lang="ru-RU" sz="1200" kern="1200" noProof="0" dirty="0">
            <a:solidFill>
              <a:srgbClr val="666666"/>
            </a:solidFill>
            <a:latin typeface="Arial Narrow" pitchFamily="34" charset="0"/>
            <a:ea typeface="+mn-ea"/>
            <a:cs typeface="+mn-cs"/>
          </a:endParaRPr>
        </a:p>
      </dsp:txBody>
      <dsp:txXfrm>
        <a:off x="133833" y="684426"/>
        <a:ext cx="1358409" cy="1060549"/>
      </dsp:txXfrm>
    </dsp:sp>
    <dsp:sp modelId="{E41E7729-FD3F-426D-804C-45BD60BD762D}">
      <dsp:nvSpPr>
        <dsp:cNvPr id="0" name=""/>
        <dsp:cNvSpPr/>
      </dsp:nvSpPr>
      <dsp:spPr>
        <a:xfrm rot="5400000">
          <a:off x="998844" y="1283648"/>
          <a:ext cx="1526440" cy="133833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6E586-0364-4C52-98F9-74A7ACD803D1}">
      <dsp:nvSpPr>
        <dsp:cNvPr id="0" name=""/>
        <dsp:cNvSpPr/>
      </dsp:nvSpPr>
      <dsp:spPr>
        <a:xfrm>
          <a:off x="1695148" y="2113785"/>
          <a:ext cx="1672918" cy="508813"/>
        </a:xfrm>
        <a:prstGeom prst="chevron">
          <a:avLst>
            <a:gd name="adj" fmla="val 25000"/>
          </a:avLst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noProof="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2018</a:t>
          </a:r>
        </a:p>
      </dsp:txBody>
      <dsp:txXfrm>
        <a:off x="1822351" y="2113785"/>
        <a:ext cx="1418512" cy="508813"/>
      </dsp:txXfrm>
    </dsp:sp>
    <dsp:sp modelId="{5E07F9E4-149C-4A89-848F-4ABDD305F0C5}">
      <dsp:nvSpPr>
        <dsp:cNvPr id="0" name=""/>
        <dsp:cNvSpPr/>
      </dsp:nvSpPr>
      <dsp:spPr>
        <a:xfrm>
          <a:off x="1828981" y="667645"/>
          <a:ext cx="1358409" cy="1060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432000" rIns="288000" bIns="0" numCol="1" spcCol="1270" rtlCol="0" anchor="t" anchorCtr="0">
          <a:noAutofit/>
        </a:bodyPr>
        <a:lstStyle/>
        <a:p>
          <a:pPr marL="0" lvl="0" indent="0" algn="l" defTabSz="533400" rtl="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noProof="0" dirty="0">
            <a:solidFill>
              <a:schemeClr val="tx2"/>
            </a:solidFill>
            <a:latin typeface="Arial Narrow" pitchFamily="34" charset="0"/>
            <a:cs typeface="Arial" pitchFamily="34" charset="0"/>
          </a:endParaRPr>
        </a:p>
      </dsp:txBody>
      <dsp:txXfrm>
        <a:off x="1828981" y="667645"/>
        <a:ext cx="1358409" cy="1060549"/>
      </dsp:txXfrm>
    </dsp:sp>
    <dsp:sp modelId="{473F2067-7126-4D56-A328-5A8CFD3D8D52}">
      <dsp:nvSpPr>
        <dsp:cNvPr id="0" name=""/>
        <dsp:cNvSpPr/>
      </dsp:nvSpPr>
      <dsp:spPr>
        <a:xfrm rot="5400000">
          <a:off x="2483810" y="1288996"/>
          <a:ext cx="1526440" cy="133833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B5EFC-88FB-4ED5-994F-D5F6584C2293}">
      <dsp:nvSpPr>
        <dsp:cNvPr id="0" name=""/>
        <dsp:cNvSpPr/>
      </dsp:nvSpPr>
      <dsp:spPr>
        <a:xfrm>
          <a:off x="3180114" y="2119133"/>
          <a:ext cx="1672918" cy="508813"/>
        </a:xfrm>
        <a:prstGeom prst="chevron">
          <a:avLst>
            <a:gd name="adj" fmla="val 25000"/>
          </a:avLst>
        </a:prstGeom>
        <a:solidFill>
          <a:schemeClr val="accent3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December</a:t>
          </a:r>
          <a:r>
            <a:rPr lang="ru-RU" sz="1600" b="1" kern="1200" noProof="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 2018</a:t>
          </a:r>
        </a:p>
      </dsp:txBody>
      <dsp:txXfrm>
        <a:off x="3307317" y="2119133"/>
        <a:ext cx="1418512" cy="508813"/>
      </dsp:txXfrm>
    </dsp:sp>
    <dsp:sp modelId="{FD7B29F2-0D66-4B4B-BC8A-82DA23575305}">
      <dsp:nvSpPr>
        <dsp:cNvPr id="0" name=""/>
        <dsp:cNvSpPr/>
      </dsp:nvSpPr>
      <dsp:spPr>
        <a:xfrm>
          <a:off x="3313947" y="672993"/>
          <a:ext cx="1358409" cy="1060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F6E820-C6E3-4E2C-BB23-ADF9AD641C6B}">
      <dsp:nvSpPr>
        <dsp:cNvPr id="0" name=""/>
        <dsp:cNvSpPr/>
      </dsp:nvSpPr>
      <dsp:spPr>
        <a:xfrm rot="5400000">
          <a:off x="4078804" y="1294710"/>
          <a:ext cx="1526440" cy="133833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46455-4EBB-40A8-838B-B584850A8B8E}">
      <dsp:nvSpPr>
        <dsp:cNvPr id="0" name=""/>
        <dsp:cNvSpPr/>
      </dsp:nvSpPr>
      <dsp:spPr>
        <a:xfrm>
          <a:off x="4775108" y="2124847"/>
          <a:ext cx="1672918" cy="508813"/>
        </a:xfrm>
        <a:prstGeom prst="chevron">
          <a:avLst>
            <a:gd name="adj" fmla="val 25000"/>
          </a:avLst>
        </a:prstGeom>
        <a:solidFill>
          <a:schemeClr val="accent4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March </a:t>
          </a:r>
          <a:r>
            <a:rPr lang="ru-RU" sz="1600" b="1" kern="1200" noProof="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 2019</a:t>
          </a:r>
        </a:p>
      </dsp:txBody>
      <dsp:txXfrm>
        <a:off x="4902311" y="2124847"/>
        <a:ext cx="1418512" cy="508813"/>
      </dsp:txXfrm>
    </dsp:sp>
    <dsp:sp modelId="{1D84544C-5924-422B-9546-A86AE4927E4C}">
      <dsp:nvSpPr>
        <dsp:cNvPr id="0" name=""/>
        <dsp:cNvSpPr/>
      </dsp:nvSpPr>
      <dsp:spPr>
        <a:xfrm>
          <a:off x="4908941" y="678707"/>
          <a:ext cx="1358409" cy="1060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E416CF-D8AE-41BD-BF35-9148040E1274}">
      <dsp:nvSpPr>
        <dsp:cNvPr id="0" name=""/>
        <dsp:cNvSpPr/>
      </dsp:nvSpPr>
      <dsp:spPr>
        <a:xfrm rot="5400000">
          <a:off x="5662355" y="1300424"/>
          <a:ext cx="1526440" cy="133833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9A9A18-D6AE-4459-8C7F-A17CAB50744A}">
      <dsp:nvSpPr>
        <dsp:cNvPr id="0" name=""/>
        <dsp:cNvSpPr/>
      </dsp:nvSpPr>
      <dsp:spPr>
        <a:xfrm>
          <a:off x="6358659" y="2130561"/>
          <a:ext cx="1672918" cy="508813"/>
        </a:xfrm>
        <a:prstGeom prst="chevron">
          <a:avLst>
            <a:gd name="adj" fmla="val 25000"/>
          </a:avLst>
        </a:prstGeom>
        <a:solidFill>
          <a:schemeClr val="accent5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203200" rIns="101600" bIns="20320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noProof="0" dirty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rPr>
            <a:t> 2020</a:t>
          </a:r>
        </a:p>
      </dsp:txBody>
      <dsp:txXfrm>
        <a:off x="6485862" y="2130561"/>
        <a:ext cx="1418512" cy="508813"/>
      </dsp:txXfrm>
    </dsp:sp>
    <dsp:sp modelId="{7F54B493-FCA8-4A1F-A2B1-FCB26CA9C396}">
      <dsp:nvSpPr>
        <dsp:cNvPr id="0" name=""/>
        <dsp:cNvSpPr/>
      </dsp:nvSpPr>
      <dsp:spPr>
        <a:xfrm>
          <a:off x="6492492" y="684421"/>
          <a:ext cx="1358409" cy="1060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4C953-5D35-41FD-B0E3-BAF12BA5C8A9}">
      <dsp:nvSpPr>
        <dsp:cNvPr id="0" name=""/>
        <dsp:cNvSpPr/>
      </dsp:nvSpPr>
      <dsp:spPr>
        <a:xfrm>
          <a:off x="3004403" y="1254043"/>
          <a:ext cx="1689451" cy="1471455"/>
        </a:xfrm>
        <a:prstGeom prst="gear9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Arial" panose="020B0604020202020204" pitchFamily="34" charset="0"/>
              <a:cs typeface="Arial" panose="020B0604020202020204" pitchFamily="34" charset="0"/>
            </a:rPr>
            <a:t>Projected cash flow at TSA</a:t>
          </a:r>
          <a:r>
            <a:rPr lang="ru-RU" sz="1100" b="1" kern="120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1050" b="0" i="1" kern="1200" dirty="0">
              <a:latin typeface="Arial" panose="020B0604020202020204" pitchFamily="34" charset="0"/>
              <a:cs typeface="Arial" panose="020B0604020202020204" pitchFamily="34" charset="0"/>
            </a:rPr>
            <a:t>deposit auction NB</a:t>
          </a:r>
          <a:r>
            <a:rPr lang="ru-RU" sz="1100" b="1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>
        <a:off x="3327765" y="1598724"/>
        <a:ext cx="1042727" cy="756359"/>
      </dsp:txXfrm>
    </dsp:sp>
    <dsp:sp modelId="{254C8EBB-FBE1-4EE1-9B95-661C72350654}">
      <dsp:nvSpPr>
        <dsp:cNvPr id="0" name=""/>
        <dsp:cNvSpPr/>
      </dsp:nvSpPr>
      <dsp:spPr>
        <a:xfrm>
          <a:off x="2038631" y="913580"/>
          <a:ext cx="1320693" cy="1055477"/>
        </a:xfrm>
        <a:prstGeom prst="gear6">
          <a:avLst/>
        </a:prstGeom>
        <a:solidFill>
          <a:schemeClr val="accent4">
            <a:lumMod val="40000"/>
            <a:lumOff val="6000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Arial" panose="020B0604020202020204" pitchFamily="34" charset="0"/>
              <a:cs typeface="Arial" panose="020B0604020202020204" pitchFamily="34" charset="0"/>
            </a:rPr>
            <a:t>National Bank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42903" y="1180905"/>
        <a:ext cx="712149" cy="520827"/>
      </dsp:txXfrm>
    </dsp:sp>
    <dsp:sp modelId="{01D614E0-9953-4CF1-A47C-3C2A231E79DF}">
      <dsp:nvSpPr>
        <dsp:cNvPr id="0" name=""/>
        <dsp:cNvSpPr/>
      </dsp:nvSpPr>
      <dsp:spPr>
        <a:xfrm rot="20700000">
          <a:off x="2667377" y="89865"/>
          <a:ext cx="1240365" cy="1204697"/>
        </a:xfrm>
        <a:prstGeom prst="gear6">
          <a:avLst/>
        </a:prstGeom>
        <a:solidFill>
          <a:schemeClr val="accent6">
            <a:lumMod val="40000"/>
            <a:lumOff val="60000"/>
          </a:schemeClr>
        </a:solidFill>
        <a:ln w="381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Arial" panose="020B0604020202020204" pitchFamily="34" charset="0"/>
              <a:cs typeface="Arial" panose="020B0604020202020204" pitchFamily="34" charset="0"/>
            </a:rPr>
            <a:t>Treasury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20700000">
        <a:off x="2941541" y="351975"/>
        <a:ext cx="692037" cy="680477"/>
      </dsp:txXfrm>
    </dsp:sp>
    <dsp:sp modelId="{6375828C-3F8C-4133-9258-E0E229D55BCA}">
      <dsp:nvSpPr>
        <dsp:cNvPr id="0" name=""/>
        <dsp:cNvSpPr/>
      </dsp:nvSpPr>
      <dsp:spPr>
        <a:xfrm>
          <a:off x="3012285" y="1036059"/>
          <a:ext cx="1883463" cy="1883463"/>
        </a:xfrm>
        <a:prstGeom prst="circularArrow">
          <a:avLst>
            <a:gd name="adj1" fmla="val 4688"/>
            <a:gd name="adj2" fmla="val 299029"/>
            <a:gd name="adj3" fmla="val 2463857"/>
            <a:gd name="adj4" fmla="val 15978949"/>
            <a:gd name="adj5" fmla="val 5469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D7C3EBB-2245-4573-A9E2-6739FAF66C95}">
      <dsp:nvSpPr>
        <dsp:cNvPr id="0" name=""/>
        <dsp:cNvSpPr/>
      </dsp:nvSpPr>
      <dsp:spPr>
        <a:xfrm>
          <a:off x="1974382" y="675979"/>
          <a:ext cx="1368453" cy="136845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38A21A-25B1-4EC2-933E-90C519237F92}">
      <dsp:nvSpPr>
        <dsp:cNvPr id="0" name=""/>
        <dsp:cNvSpPr/>
      </dsp:nvSpPr>
      <dsp:spPr>
        <a:xfrm>
          <a:off x="2520761" y="-55198"/>
          <a:ext cx="1475468" cy="147546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0F92CA-5CC2-421F-991A-E21CF5AA539D}">
      <dsp:nvSpPr>
        <dsp:cNvPr id="0" name=""/>
        <dsp:cNvSpPr/>
      </dsp:nvSpPr>
      <dsp:spPr>
        <a:xfrm rot="21300000">
          <a:off x="12916" y="858626"/>
          <a:ext cx="4183320" cy="479053"/>
        </a:xfrm>
        <a:prstGeom prst="mathMinus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2721D77-CAA4-4A2C-9382-F9A124455685}">
      <dsp:nvSpPr>
        <dsp:cNvPr id="0" name=""/>
        <dsp:cNvSpPr/>
      </dsp:nvSpPr>
      <dsp:spPr>
        <a:xfrm>
          <a:off x="505098" y="109815"/>
          <a:ext cx="1262746" cy="878522"/>
        </a:xfrm>
        <a:prstGeom prst="downArrow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5628CF-B19A-4BC8-8365-5F270451151B}">
      <dsp:nvSpPr>
        <dsp:cNvPr id="0" name=""/>
        <dsp:cNvSpPr/>
      </dsp:nvSpPr>
      <dsp:spPr>
        <a:xfrm>
          <a:off x="1836719" y="0"/>
          <a:ext cx="2135192" cy="922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Arial" panose="020B0604020202020204" pitchFamily="34" charset="0"/>
              <a:cs typeface="Arial" panose="020B0604020202020204" pitchFamily="34" charset="0"/>
            </a:rPr>
            <a:t>State budget</a:t>
          </a:r>
          <a:r>
            <a:rPr lang="ru-RU" sz="1100" b="1" kern="1200" dirty="0">
              <a:latin typeface="Arial" panose="020B0604020202020204" pitchFamily="34" charset="0"/>
              <a:cs typeface="Arial" panose="020B0604020202020204" pitchFamily="34" charset="0"/>
            </a:rPr>
            <a:t>,  </a:t>
          </a:r>
          <a:r>
            <a:rPr lang="en-US" sz="1100" b="1" kern="1200" dirty="0">
              <a:latin typeface="Arial" panose="020B0604020202020204" pitchFamily="34" charset="0"/>
              <a:cs typeface="Arial" panose="020B0604020202020204" pitchFamily="34" charset="0"/>
            </a:rPr>
            <a:t>National Fund</a:t>
          </a:r>
          <a:endParaRPr lang="ru-RU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36719" y="0"/>
        <a:ext cx="2135192" cy="922448"/>
      </dsp:txXfrm>
    </dsp:sp>
    <dsp:sp modelId="{D0C5F370-D442-4600-9F8B-23AABE1F2EA9}">
      <dsp:nvSpPr>
        <dsp:cNvPr id="0" name=""/>
        <dsp:cNvSpPr/>
      </dsp:nvSpPr>
      <dsp:spPr>
        <a:xfrm>
          <a:off x="2441309" y="1207968"/>
          <a:ext cx="1262746" cy="878522"/>
        </a:xfrm>
        <a:prstGeom prst="upArrow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46A5F8-F69C-4482-9392-508CE163E9D7}">
      <dsp:nvSpPr>
        <dsp:cNvPr id="0" name=""/>
        <dsp:cNvSpPr/>
      </dsp:nvSpPr>
      <dsp:spPr>
        <a:xfrm>
          <a:off x="381349" y="1273857"/>
          <a:ext cx="1846976" cy="922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Arial" panose="020B0604020202020204" pitchFamily="34" charset="0"/>
              <a:cs typeface="Arial" panose="020B0604020202020204" pitchFamily="34" charset="0"/>
            </a:rPr>
            <a:t>Make internal control more efficient in Treasury</a:t>
          </a:r>
          <a:endParaRPr lang="ru-RU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1349" y="1273857"/>
        <a:ext cx="1846976" cy="9224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A54780-E55C-44A5-B65E-016FFF14A591}">
      <dsp:nvSpPr>
        <dsp:cNvPr id="0" name=""/>
        <dsp:cNvSpPr/>
      </dsp:nvSpPr>
      <dsp:spPr>
        <a:xfrm>
          <a:off x="379489" y="567391"/>
          <a:ext cx="1361809" cy="448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Financial documents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9489" y="567391"/>
        <a:ext cx="1361809" cy="448778"/>
      </dsp:txXfrm>
    </dsp:sp>
    <dsp:sp modelId="{C77F8325-8CE2-43D2-8705-C24E6D66F384}">
      <dsp:nvSpPr>
        <dsp:cNvPr id="0" name=""/>
        <dsp:cNvSpPr/>
      </dsp:nvSpPr>
      <dsp:spPr>
        <a:xfrm>
          <a:off x="1138" y="1513710"/>
          <a:ext cx="2118512" cy="840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Risk events which are not regulated by the budget legislation</a:t>
          </a:r>
          <a:endParaRPr lang="ru-RU" sz="1200" b="1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38" y="1513710"/>
        <a:ext cx="2118512" cy="840791"/>
      </dsp:txXfrm>
    </dsp:sp>
    <dsp:sp modelId="{6B5F184C-8192-40BA-9A62-DA7137C7936B}">
      <dsp:nvSpPr>
        <dsp:cNvPr id="0" name=""/>
        <dsp:cNvSpPr/>
      </dsp:nvSpPr>
      <dsp:spPr>
        <a:xfrm>
          <a:off x="377942" y="430901"/>
          <a:ext cx="108325" cy="10832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9BA961-C21B-4B40-977D-439ACF346E9A}">
      <dsp:nvSpPr>
        <dsp:cNvPr id="0" name=""/>
        <dsp:cNvSpPr/>
      </dsp:nvSpPr>
      <dsp:spPr>
        <a:xfrm>
          <a:off x="453770" y="279245"/>
          <a:ext cx="108325" cy="108325"/>
        </a:xfrm>
        <a:prstGeom prst="ellipse">
          <a:avLst/>
        </a:prstGeom>
        <a:solidFill>
          <a:schemeClr val="accent5">
            <a:hueOff val="-551882"/>
            <a:satOff val="2212"/>
            <a:lumOff val="4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07B860-D395-4046-9F55-D0A4A9CE66C2}">
      <dsp:nvSpPr>
        <dsp:cNvPr id="0" name=""/>
        <dsp:cNvSpPr/>
      </dsp:nvSpPr>
      <dsp:spPr>
        <a:xfrm>
          <a:off x="635757" y="309576"/>
          <a:ext cx="170226" cy="170226"/>
        </a:xfrm>
        <a:prstGeom prst="ellipse">
          <a:avLst/>
        </a:prstGeom>
        <a:solidFill>
          <a:schemeClr val="accent5">
            <a:hueOff val="-1103764"/>
            <a:satOff val="4423"/>
            <a:lumOff val="9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03BD85-07D9-4337-957A-080E3DA4CA07}">
      <dsp:nvSpPr>
        <dsp:cNvPr id="0" name=""/>
        <dsp:cNvSpPr/>
      </dsp:nvSpPr>
      <dsp:spPr>
        <a:xfrm>
          <a:off x="787413" y="142754"/>
          <a:ext cx="108325" cy="108325"/>
        </a:xfrm>
        <a:prstGeom prst="ellipse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BC0D4C-2200-4BBA-B8CA-2BF01DD5FA75}">
      <dsp:nvSpPr>
        <dsp:cNvPr id="0" name=""/>
        <dsp:cNvSpPr/>
      </dsp:nvSpPr>
      <dsp:spPr>
        <a:xfrm>
          <a:off x="984566" y="82092"/>
          <a:ext cx="108325" cy="108325"/>
        </a:xfrm>
        <a:prstGeom prst="ellipse">
          <a:avLst/>
        </a:prstGeom>
        <a:solidFill>
          <a:schemeClr val="accent5">
            <a:hueOff val="-2207528"/>
            <a:satOff val="8847"/>
            <a:lumOff val="19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35A2A2-3009-4E0C-BAD8-B3E414117EE0}">
      <dsp:nvSpPr>
        <dsp:cNvPr id="0" name=""/>
        <dsp:cNvSpPr/>
      </dsp:nvSpPr>
      <dsp:spPr>
        <a:xfrm>
          <a:off x="1227215" y="188251"/>
          <a:ext cx="108325" cy="108325"/>
        </a:xfrm>
        <a:prstGeom prst="ellipse">
          <a:avLst/>
        </a:prstGeom>
        <a:solidFill>
          <a:schemeClr val="accent5">
            <a:hueOff val="-2759410"/>
            <a:satOff val="11059"/>
            <a:lumOff val="23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C4D0C9-2E40-4409-9657-ED0CBEDC9A6A}">
      <dsp:nvSpPr>
        <dsp:cNvPr id="0" name=""/>
        <dsp:cNvSpPr/>
      </dsp:nvSpPr>
      <dsp:spPr>
        <a:xfrm>
          <a:off x="1378872" y="264079"/>
          <a:ext cx="170226" cy="170226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DF17DE-554D-4AF8-8F44-79926AB00C91}">
      <dsp:nvSpPr>
        <dsp:cNvPr id="0" name=""/>
        <dsp:cNvSpPr/>
      </dsp:nvSpPr>
      <dsp:spPr>
        <a:xfrm>
          <a:off x="1591190" y="430901"/>
          <a:ext cx="108325" cy="108325"/>
        </a:xfrm>
        <a:prstGeom prst="ellipse">
          <a:avLst/>
        </a:prstGeom>
        <a:solidFill>
          <a:schemeClr val="accent5">
            <a:hueOff val="-3863174"/>
            <a:satOff val="15482"/>
            <a:lumOff val="33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4BEFDF-46CC-4FE0-9E59-E381790EF152}">
      <dsp:nvSpPr>
        <dsp:cNvPr id="0" name=""/>
        <dsp:cNvSpPr/>
      </dsp:nvSpPr>
      <dsp:spPr>
        <a:xfrm>
          <a:off x="1682184" y="597722"/>
          <a:ext cx="108325" cy="108325"/>
        </a:xfrm>
        <a:prstGeom prst="ellipse">
          <a:avLst/>
        </a:prstGeom>
        <a:solidFill>
          <a:schemeClr val="accent5">
            <a:hueOff val="-4415056"/>
            <a:satOff val="17694"/>
            <a:lumOff val="38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F57CD7-A9C9-409E-BD1E-8502F1A90A77}">
      <dsp:nvSpPr>
        <dsp:cNvPr id="0" name=""/>
        <dsp:cNvSpPr/>
      </dsp:nvSpPr>
      <dsp:spPr>
        <a:xfrm>
          <a:off x="893572" y="279245"/>
          <a:ext cx="278551" cy="278551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6D721F-F9E3-4FCC-A03B-29E1942AD8DE}">
      <dsp:nvSpPr>
        <dsp:cNvPr id="0" name=""/>
        <dsp:cNvSpPr/>
      </dsp:nvSpPr>
      <dsp:spPr>
        <a:xfrm>
          <a:off x="302114" y="855538"/>
          <a:ext cx="108325" cy="108325"/>
        </a:xfrm>
        <a:prstGeom prst="ellipse">
          <a:avLst/>
        </a:prstGeom>
        <a:solidFill>
          <a:schemeClr val="accent5">
            <a:hueOff val="-5518820"/>
            <a:satOff val="22117"/>
            <a:lumOff val="47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BE3B27-0FE2-43DA-B255-34968EABAD99}">
      <dsp:nvSpPr>
        <dsp:cNvPr id="0" name=""/>
        <dsp:cNvSpPr/>
      </dsp:nvSpPr>
      <dsp:spPr>
        <a:xfrm>
          <a:off x="393107" y="992028"/>
          <a:ext cx="170226" cy="170226"/>
        </a:xfrm>
        <a:prstGeom prst="ellipse">
          <a:avLst/>
        </a:prstGeom>
        <a:solidFill>
          <a:schemeClr val="accent5">
            <a:hueOff val="-6070702"/>
            <a:satOff val="24329"/>
            <a:lumOff val="52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DA8859-DC0D-4D96-B7AD-ABE2D2E84018}">
      <dsp:nvSpPr>
        <dsp:cNvPr id="0" name=""/>
        <dsp:cNvSpPr/>
      </dsp:nvSpPr>
      <dsp:spPr>
        <a:xfrm>
          <a:off x="620591" y="1113353"/>
          <a:ext cx="247601" cy="247601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0D4052-D7BB-416C-80BF-21DF97CC78FC}">
      <dsp:nvSpPr>
        <dsp:cNvPr id="0" name=""/>
        <dsp:cNvSpPr/>
      </dsp:nvSpPr>
      <dsp:spPr>
        <a:xfrm>
          <a:off x="939069" y="1310506"/>
          <a:ext cx="108325" cy="108325"/>
        </a:xfrm>
        <a:prstGeom prst="ellipse">
          <a:avLst/>
        </a:prstGeom>
        <a:solidFill>
          <a:schemeClr val="accent5">
            <a:hueOff val="-7174466"/>
            <a:satOff val="28752"/>
            <a:lumOff val="62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770817-928A-498E-8EFD-1EFB5F49608E}">
      <dsp:nvSpPr>
        <dsp:cNvPr id="0" name=""/>
        <dsp:cNvSpPr/>
      </dsp:nvSpPr>
      <dsp:spPr>
        <a:xfrm>
          <a:off x="999731" y="1113353"/>
          <a:ext cx="170226" cy="170226"/>
        </a:xfrm>
        <a:prstGeom prst="ellipse">
          <a:avLst/>
        </a:prstGeom>
        <a:solidFill>
          <a:schemeClr val="accent5">
            <a:hueOff val="-7726349"/>
            <a:satOff val="30964"/>
            <a:lumOff val="67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65CB15-44B2-4F61-B231-98943BEDC5BD}">
      <dsp:nvSpPr>
        <dsp:cNvPr id="0" name=""/>
        <dsp:cNvSpPr/>
      </dsp:nvSpPr>
      <dsp:spPr>
        <a:xfrm>
          <a:off x="1151387" y="1325671"/>
          <a:ext cx="108325" cy="108325"/>
        </a:xfrm>
        <a:prstGeom prst="ellipse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933534-655B-4190-AB2C-39DC415E3F35}">
      <dsp:nvSpPr>
        <dsp:cNvPr id="0" name=""/>
        <dsp:cNvSpPr/>
      </dsp:nvSpPr>
      <dsp:spPr>
        <a:xfrm>
          <a:off x="1287878" y="1083022"/>
          <a:ext cx="247601" cy="247601"/>
        </a:xfrm>
        <a:prstGeom prst="ellipse">
          <a:avLst/>
        </a:prstGeom>
        <a:solidFill>
          <a:schemeClr val="accent5">
            <a:hueOff val="-8830112"/>
            <a:satOff val="35388"/>
            <a:lumOff val="76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35EEA3-72CD-441D-AB2A-C9B8B61B4F59}">
      <dsp:nvSpPr>
        <dsp:cNvPr id="0" name=""/>
        <dsp:cNvSpPr/>
      </dsp:nvSpPr>
      <dsp:spPr>
        <a:xfrm>
          <a:off x="1621521" y="1022359"/>
          <a:ext cx="170226" cy="170226"/>
        </a:xfrm>
        <a:prstGeom prst="ellipse">
          <a:avLst/>
        </a:prstGeom>
        <a:solidFill>
          <a:schemeClr val="accent5">
            <a:hueOff val="-9381994"/>
            <a:satOff val="37599"/>
            <a:lumOff val="81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43DE07-FEC1-4DF3-85C2-0344A2305665}">
      <dsp:nvSpPr>
        <dsp:cNvPr id="0" name=""/>
        <dsp:cNvSpPr/>
      </dsp:nvSpPr>
      <dsp:spPr>
        <a:xfrm>
          <a:off x="2119650" y="309324"/>
          <a:ext cx="499930" cy="954421"/>
        </a:xfrm>
        <a:prstGeom prst="chevron">
          <a:avLst>
            <a:gd name="adj" fmla="val 623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D5913B-D963-4DB6-9F97-F48806CDDB93}">
      <dsp:nvSpPr>
        <dsp:cNvPr id="0" name=""/>
        <dsp:cNvSpPr/>
      </dsp:nvSpPr>
      <dsp:spPr>
        <a:xfrm>
          <a:off x="2528684" y="309324"/>
          <a:ext cx="499930" cy="954421"/>
        </a:xfrm>
        <a:prstGeom prst="chevron">
          <a:avLst>
            <a:gd name="adj" fmla="val 6231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A3500E-B9EC-4285-9C5F-05CA5B513D78}">
      <dsp:nvSpPr>
        <dsp:cNvPr id="0" name=""/>
        <dsp:cNvSpPr/>
      </dsp:nvSpPr>
      <dsp:spPr>
        <a:xfrm>
          <a:off x="3134978" y="241615"/>
          <a:ext cx="1732923" cy="1158928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Use of RMS</a:t>
          </a:r>
          <a:endParaRPr lang="ru-RU" sz="14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88759" y="411336"/>
        <a:ext cx="1225361" cy="819486"/>
      </dsp:txXfrm>
    </dsp:sp>
    <dsp:sp modelId="{FFB615AC-C60E-4B62-BA2B-19FEC0026F98}">
      <dsp:nvSpPr>
        <dsp:cNvPr id="0" name=""/>
        <dsp:cNvSpPr/>
      </dsp:nvSpPr>
      <dsp:spPr>
        <a:xfrm>
          <a:off x="3028614" y="1513710"/>
          <a:ext cx="1945650" cy="840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Interaction with the Committee of State Internal Audit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28614" y="1513710"/>
        <a:ext cx="1945650" cy="840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Accent Home Chevron Process"/>
  <dgm:desc val="Use to show a progression; a timeline; sequential steps in a task, process, or workflow; or to emphasize movement or direction. Level 1 text appears inside an chevron shape, except the first shape which comes in a home shape, while Level 2 text appears above the invisible rectangle shapes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0.80214</cdr:y>
    </cdr:from>
    <cdr:to>
      <cdr:x>1</cdr:x>
      <cdr:y>0.8829</cdr:y>
    </cdr:to>
    <cdr:sp macro="" textlink="">
      <cdr:nvSpPr>
        <cdr:cNvPr id="4" name="TextBox 13"/>
        <cdr:cNvSpPr txBox="1"/>
      </cdr:nvSpPr>
      <cdr:spPr>
        <a:xfrm xmlns:a="http://schemas.openxmlformats.org/drawingml/2006/main">
          <a:off x="0" y="3056893"/>
          <a:ext cx="3457225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latin typeface="Arial" pitchFamily="34" charset="0"/>
              <a:cs typeface="Arial" pitchFamily="34" charset="0"/>
            </a:rPr>
            <a:t>2022                             2021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0.01833</cdr:x>
      <cdr:y>0.10739</cdr:y>
    </cdr:from>
    <cdr:to>
      <cdr:x>0.20269</cdr:x>
      <cdr:y>0.16796</cdr:y>
    </cdr:to>
    <cdr:sp macro="" textlink="">
      <cdr:nvSpPr>
        <cdr:cNvPr id="5" name="TextBox 13"/>
        <cdr:cNvSpPr txBox="1"/>
      </cdr:nvSpPr>
      <cdr:spPr>
        <a:xfrm xmlns:a="http://schemas.openxmlformats.org/drawingml/2006/main">
          <a:off x="63368" y="409247"/>
          <a:ext cx="637374" cy="2308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>
              <a:latin typeface="Arial" pitchFamily="34" charset="0"/>
              <a:cs typeface="Arial" pitchFamily="34" charset="0"/>
            </a:rPr>
            <a:t>12680,9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0.1063</cdr:x>
      <cdr:y>0.03754</cdr:y>
    </cdr:from>
    <cdr:to>
      <cdr:x>0.40928</cdr:x>
      <cdr:y>0.09811</cdr:y>
    </cdr:to>
    <cdr:sp macro="" textlink="">
      <cdr:nvSpPr>
        <cdr:cNvPr id="6" name="TextBox 13"/>
        <cdr:cNvSpPr txBox="1"/>
      </cdr:nvSpPr>
      <cdr:spPr>
        <a:xfrm xmlns:a="http://schemas.openxmlformats.org/drawingml/2006/main">
          <a:off x="367489" y="143066"/>
          <a:ext cx="1047470" cy="2308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>
              <a:latin typeface="Arial" pitchFamily="34" charset="0"/>
              <a:cs typeface="Arial" pitchFamily="34" charset="0"/>
            </a:rPr>
            <a:t>15207,2</a:t>
          </a:r>
          <a:endParaRPr lang="ru-RU" sz="1050" dirty="0"/>
        </a:p>
      </cdr:txBody>
    </cdr:sp>
  </cdr:relSizeAnchor>
  <cdr:relSizeAnchor xmlns:cdr="http://schemas.openxmlformats.org/drawingml/2006/chartDrawing">
    <cdr:from>
      <cdr:x>0.40016</cdr:x>
      <cdr:y>0.21099</cdr:y>
    </cdr:from>
    <cdr:to>
      <cdr:x>0.7483</cdr:x>
      <cdr:y>0.27156</cdr:y>
    </cdr:to>
    <cdr:sp macro="" textlink="">
      <cdr:nvSpPr>
        <cdr:cNvPr id="7" name="TextBox 13"/>
        <cdr:cNvSpPr txBox="1"/>
      </cdr:nvSpPr>
      <cdr:spPr>
        <a:xfrm xmlns:a="http://schemas.openxmlformats.org/drawingml/2006/main">
          <a:off x="1383426" y="804063"/>
          <a:ext cx="1203632" cy="2308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>
              <a:latin typeface="Arial" pitchFamily="34" charset="0"/>
              <a:cs typeface="Arial" pitchFamily="34" charset="0"/>
            </a:rPr>
            <a:t>16141,6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0.28166</cdr:x>
      <cdr:y>0.73193</cdr:y>
    </cdr:from>
    <cdr:to>
      <cdr:x>0.44798</cdr:x>
      <cdr:y>0.81269</cdr:y>
    </cdr:to>
    <cdr:sp macro="" textlink="">
      <cdr:nvSpPr>
        <cdr:cNvPr id="8" name="TextBox 13"/>
        <cdr:cNvSpPr txBox="1"/>
      </cdr:nvSpPr>
      <cdr:spPr>
        <a:xfrm xmlns:a="http://schemas.openxmlformats.org/drawingml/2006/main">
          <a:off x="973762" y="2789328"/>
          <a:ext cx="57500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900" b="1" dirty="0">
              <a:latin typeface="Arial" pitchFamily="34" charset="0"/>
              <a:cs typeface="Arial" pitchFamily="34" charset="0"/>
            </a:rPr>
            <a:t>-2526,3</a:t>
          </a:r>
          <a:r>
            <a:rPr lang="ru-RU" sz="1400" b="1" dirty="0">
              <a:latin typeface="Arial" pitchFamily="34" charset="0"/>
              <a:cs typeface="Arial" pitchFamily="34" charset="0"/>
            </a:rPr>
            <a:t>                                  </a:t>
          </a:r>
          <a:endParaRPr lang="ru-RU" sz="105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0.77975</cdr:y>
    </cdr:from>
    <cdr:to>
      <cdr:x>1</cdr:x>
      <cdr:y>0.86353</cdr:y>
    </cdr:to>
    <cdr:sp macro="" textlink="">
      <cdr:nvSpPr>
        <cdr:cNvPr id="2" name="TextBox 13"/>
        <cdr:cNvSpPr txBox="1"/>
      </cdr:nvSpPr>
      <cdr:spPr>
        <a:xfrm xmlns:a="http://schemas.openxmlformats.org/drawingml/2006/main">
          <a:off x="0" y="2864629"/>
          <a:ext cx="2805289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latin typeface="Arial" pitchFamily="34" charset="0"/>
              <a:cs typeface="Arial" pitchFamily="34" charset="0"/>
            </a:rPr>
            <a:t>2022                    2021</a:t>
          </a:r>
          <a:endParaRPr lang="ru-RU" sz="105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0.48041</cdr:x>
      <cdr:y>0.43078</cdr:y>
    </cdr:from>
    <cdr:to>
      <cdr:x>0.51958</cdr:x>
      <cdr:y>0.56922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265638" y="2873015"/>
          <a:ext cx="184731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5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0.91279</cdr:x>
      <cdr:y>0.03508</cdr:y>
    </cdr:from>
    <cdr:to>
      <cdr:x>0.99879</cdr:x>
      <cdr:y>0.34785</cdr:y>
    </cdr:to>
    <cdr:sp macro="" textlink="">
      <cdr:nvSpPr>
        <cdr:cNvPr id="2" name="Надпись 1"/>
        <cdr:cNvSpPr txBox="1"/>
      </cdr:nvSpPr>
      <cdr:spPr>
        <a:xfrm xmlns:a="http://schemas.openxmlformats.org/drawingml/2006/main">
          <a:off x="10597483" y="95986"/>
          <a:ext cx="998463" cy="8558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i="1" dirty="0">
              <a:latin typeface="Arial" panose="020B0604020202020204" pitchFamily="34" charset="0"/>
              <a:cs typeface="Arial" panose="020B0604020202020204" pitchFamily="34" charset="0"/>
            </a:rPr>
            <a:t>Billion KZT</a:t>
          </a:r>
          <a:r>
            <a:rPr lang="ru-RU" sz="1000" i="1" dirty="0">
              <a:latin typeface="Arial" panose="020B0604020202020204" pitchFamily="34" charset="0"/>
              <a:cs typeface="Arial" panose="020B0604020202020204" pitchFamily="34" charset="0"/>
            </a:rPr>
            <a:t>.тенге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0.1341</cdr:x>
      <cdr:y>0.06128</cdr:y>
    </cdr:from>
    <cdr:to>
      <cdr:x>0.21699</cdr:x>
      <cdr:y>0.15385</cdr:y>
    </cdr:to>
    <cdr:sp macro="" textlink="">
      <cdr:nvSpPr>
        <cdr:cNvPr id="6" name="Поле 2"/>
        <cdr:cNvSpPr txBox="1"/>
      </cdr:nvSpPr>
      <cdr:spPr>
        <a:xfrm xmlns:a="http://schemas.openxmlformats.org/drawingml/2006/main">
          <a:off x="820653" y="128647"/>
          <a:ext cx="507245" cy="194333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0.83519</cdr:x>
      <cdr:y>0.10747</cdr:y>
    </cdr:from>
    <cdr:to>
      <cdr:x>0.89019</cdr:x>
      <cdr:y>0.23165</cdr:y>
    </cdr:to>
    <cdr:sp macro="" textlink="">
      <cdr:nvSpPr>
        <cdr:cNvPr id="15" name="Поле 7"/>
        <cdr:cNvSpPr txBox="1"/>
      </cdr:nvSpPr>
      <cdr:spPr>
        <a:xfrm xmlns:a="http://schemas.openxmlformats.org/drawingml/2006/main">
          <a:off x="5131638" y="335700"/>
          <a:ext cx="337934" cy="387885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0.945</cdr:x>
      <cdr:y>0.0941</cdr:y>
    </cdr:from>
    <cdr:to>
      <cdr:x>1</cdr:x>
      <cdr:y>0.21828</cdr:y>
    </cdr:to>
    <cdr:sp macro="" textlink="">
      <cdr:nvSpPr>
        <cdr:cNvPr id="16" name="Поле 7"/>
        <cdr:cNvSpPr txBox="1"/>
      </cdr:nvSpPr>
      <cdr:spPr>
        <a:xfrm xmlns:a="http://schemas.openxmlformats.org/drawingml/2006/main">
          <a:off x="5812700" y="293917"/>
          <a:ext cx="337934" cy="387884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0.73251</cdr:x>
      <cdr:y>0.09686</cdr:y>
    </cdr:from>
    <cdr:to>
      <cdr:x>0.78751</cdr:x>
      <cdr:y>0.22104</cdr:y>
    </cdr:to>
    <cdr:sp macro="" textlink="">
      <cdr:nvSpPr>
        <cdr:cNvPr id="18" name="Поле 7"/>
        <cdr:cNvSpPr txBox="1"/>
      </cdr:nvSpPr>
      <cdr:spPr>
        <a:xfrm xmlns:a="http://schemas.openxmlformats.org/drawingml/2006/main">
          <a:off x="4500723" y="302544"/>
          <a:ext cx="337934" cy="387884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0.41922</cdr:x>
      <cdr:y>0.09977</cdr:y>
    </cdr:from>
    <cdr:to>
      <cdr:x>0.50211</cdr:x>
      <cdr:y>0.19234</cdr:y>
    </cdr:to>
    <cdr:sp macro="" textlink="">
      <cdr:nvSpPr>
        <cdr:cNvPr id="19" name="Поле 2"/>
        <cdr:cNvSpPr txBox="1"/>
      </cdr:nvSpPr>
      <cdr:spPr>
        <a:xfrm xmlns:a="http://schemas.openxmlformats.org/drawingml/2006/main">
          <a:off x="2575001" y="326919"/>
          <a:ext cx="509140" cy="303315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0.71399</cdr:x>
      <cdr:y>0.1198</cdr:y>
    </cdr:from>
    <cdr:to>
      <cdr:x>0.76899</cdr:x>
      <cdr:y>0.24398</cdr:y>
    </cdr:to>
    <cdr:sp macro="" textlink="">
      <cdr:nvSpPr>
        <cdr:cNvPr id="26" name="Поле 1"/>
        <cdr:cNvSpPr txBox="1"/>
      </cdr:nvSpPr>
      <cdr:spPr>
        <a:xfrm xmlns:a="http://schemas.openxmlformats.org/drawingml/2006/main">
          <a:off x="4385593" y="392552"/>
          <a:ext cx="337830" cy="406888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0.47916</cdr:x>
      <cdr:y>0.10452</cdr:y>
    </cdr:from>
    <cdr:to>
      <cdr:x>0.56205</cdr:x>
      <cdr:y>0.19709</cdr:y>
    </cdr:to>
    <cdr:sp macro="" textlink="">
      <cdr:nvSpPr>
        <cdr:cNvPr id="29" name="Поле 1"/>
        <cdr:cNvSpPr txBox="1"/>
      </cdr:nvSpPr>
      <cdr:spPr>
        <a:xfrm xmlns:a="http://schemas.openxmlformats.org/drawingml/2006/main">
          <a:off x="2943171" y="342474"/>
          <a:ext cx="509140" cy="303315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0.61152</cdr:x>
      <cdr:y>0.1153</cdr:y>
    </cdr:from>
    <cdr:to>
      <cdr:x>0.66652</cdr:x>
      <cdr:y>0.23948</cdr:y>
    </cdr:to>
    <cdr:sp macro="" textlink="">
      <cdr:nvSpPr>
        <cdr:cNvPr id="28" name="Поле 7"/>
        <cdr:cNvSpPr txBox="1"/>
      </cdr:nvSpPr>
      <cdr:spPr>
        <a:xfrm xmlns:a="http://schemas.openxmlformats.org/drawingml/2006/main">
          <a:off x="3757329" y="360142"/>
          <a:ext cx="337935" cy="387884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0.87803</cdr:x>
      <cdr:y>0.09175</cdr:y>
    </cdr:from>
    <cdr:to>
      <cdr:x>0.95772</cdr:x>
      <cdr:y>0.38449</cdr:y>
    </cdr:to>
    <cdr:sp macro="" textlink="">
      <cdr:nvSpPr>
        <cdr:cNvPr id="27" name="Надпись 13"/>
        <cdr:cNvSpPr txBox="1"/>
      </cdr:nvSpPr>
      <cdr:spPr>
        <a:xfrm xmlns:a="http://schemas.openxmlformats.org/drawingml/2006/main">
          <a:off x="5394873" y="286586"/>
          <a:ext cx="489636" cy="914393"/>
        </a:xfrm>
        <a:prstGeom xmlns:a="http://schemas.openxmlformats.org/drawingml/2006/main" prst="rect">
          <a:avLst/>
        </a:prstGeom>
      </cdr:spPr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0.1341</cdr:x>
      <cdr:y>0.06128</cdr:y>
    </cdr:from>
    <cdr:to>
      <cdr:x>0.21699</cdr:x>
      <cdr:y>0.15385</cdr:y>
    </cdr:to>
    <cdr:sp macro="" textlink="">
      <cdr:nvSpPr>
        <cdr:cNvPr id="6" name="Поле 2"/>
        <cdr:cNvSpPr txBox="1"/>
      </cdr:nvSpPr>
      <cdr:spPr>
        <a:xfrm xmlns:a="http://schemas.openxmlformats.org/drawingml/2006/main">
          <a:off x="820653" y="128647"/>
          <a:ext cx="507245" cy="194333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0.945</cdr:x>
      <cdr:y>0.0941</cdr:y>
    </cdr:from>
    <cdr:to>
      <cdr:x>1</cdr:x>
      <cdr:y>0.21828</cdr:y>
    </cdr:to>
    <cdr:sp macro="" textlink="">
      <cdr:nvSpPr>
        <cdr:cNvPr id="16" name="Поле 7"/>
        <cdr:cNvSpPr txBox="1"/>
      </cdr:nvSpPr>
      <cdr:spPr>
        <a:xfrm xmlns:a="http://schemas.openxmlformats.org/drawingml/2006/main">
          <a:off x="5812700" y="293917"/>
          <a:ext cx="337934" cy="387884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0.73251</cdr:x>
      <cdr:y>0.09686</cdr:y>
    </cdr:from>
    <cdr:to>
      <cdr:x>0.78751</cdr:x>
      <cdr:y>0.22104</cdr:y>
    </cdr:to>
    <cdr:sp macro="" textlink="">
      <cdr:nvSpPr>
        <cdr:cNvPr id="18" name="Поле 7"/>
        <cdr:cNvSpPr txBox="1"/>
      </cdr:nvSpPr>
      <cdr:spPr>
        <a:xfrm xmlns:a="http://schemas.openxmlformats.org/drawingml/2006/main">
          <a:off x="4500723" y="302544"/>
          <a:ext cx="337934" cy="387884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0.41922</cdr:x>
      <cdr:y>0.09977</cdr:y>
    </cdr:from>
    <cdr:to>
      <cdr:x>0.50211</cdr:x>
      <cdr:y>0.19234</cdr:y>
    </cdr:to>
    <cdr:sp macro="" textlink="">
      <cdr:nvSpPr>
        <cdr:cNvPr id="19" name="Поле 2"/>
        <cdr:cNvSpPr txBox="1"/>
      </cdr:nvSpPr>
      <cdr:spPr>
        <a:xfrm xmlns:a="http://schemas.openxmlformats.org/drawingml/2006/main">
          <a:off x="2575001" y="326919"/>
          <a:ext cx="509140" cy="303315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0.71399</cdr:x>
      <cdr:y>0.1198</cdr:y>
    </cdr:from>
    <cdr:to>
      <cdr:x>0.76899</cdr:x>
      <cdr:y>0.24398</cdr:y>
    </cdr:to>
    <cdr:sp macro="" textlink="">
      <cdr:nvSpPr>
        <cdr:cNvPr id="26" name="Поле 1"/>
        <cdr:cNvSpPr txBox="1"/>
      </cdr:nvSpPr>
      <cdr:spPr>
        <a:xfrm xmlns:a="http://schemas.openxmlformats.org/drawingml/2006/main">
          <a:off x="4385593" y="392552"/>
          <a:ext cx="337830" cy="406888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0.47916</cdr:x>
      <cdr:y>0.10452</cdr:y>
    </cdr:from>
    <cdr:to>
      <cdr:x>0.56205</cdr:x>
      <cdr:y>0.19709</cdr:y>
    </cdr:to>
    <cdr:sp macro="" textlink="">
      <cdr:nvSpPr>
        <cdr:cNvPr id="29" name="Поле 1"/>
        <cdr:cNvSpPr txBox="1"/>
      </cdr:nvSpPr>
      <cdr:spPr>
        <a:xfrm xmlns:a="http://schemas.openxmlformats.org/drawingml/2006/main">
          <a:off x="2943171" y="342474"/>
          <a:ext cx="509140" cy="303315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0.61152</cdr:x>
      <cdr:y>0.1153</cdr:y>
    </cdr:from>
    <cdr:to>
      <cdr:x>0.66652</cdr:x>
      <cdr:y>0.23948</cdr:y>
    </cdr:to>
    <cdr:sp macro="" textlink="">
      <cdr:nvSpPr>
        <cdr:cNvPr id="28" name="Поле 7"/>
        <cdr:cNvSpPr txBox="1"/>
      </cdr:nvSpPr>
      <cdr:spPr>
        <a:xfrm xmlns:a="http://schemas.openxmlformats.org/drawingml/2006/main">
          <a:off x="3757329" y="360142"/>
          <a:ext cx="337935" cy="387884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0.87803</cdr:x>
      <cdr:y>0.09175</cdr:y>
    </cdr:from>
    <cdr:to>
      <cdr:x>0.95772</cdr:x>
      <cdr:y>0.38449</cdr:y>
    </cdr:to>
    <cdr:sp macro="" textlink="">
      <cdr:nvSpPr>
        <cdr:cNvPr id="27" name="Надпись 13"/>
        <cdr:cNvSpPr txBox="1"/>
      </cdr:nvSpPr>
      <cdr:spPr>
        <a:xfrm xmlns:a="http://schemas.openxmlformats.org/drawingml/2006/main">
          <a:off x="5394873" y="286586"/>
          <a:ext cx="489636" cy="914393"/>
        </a:xfrm>
        <a:prstGeom xmlns:a="http://schemas.openxmlformats.org/drawingml/2006/main" prst="rect">
          <a:avLst/>
        </a:prstGeom>
      </cdr:spPr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5659" cy="493712"/>
          </a:xfrm>
          <a:prstGeom prst="rect">
            <a:avLst/>
          </a:prstGeom>
        </p:spPr>
        <p:txBody>
          <a:bodyPr vert="horz" lIns="91733" tIns="45866" rIns="91733" bIns="4586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2"/>
            <a:ext cx="2945659" cy="493712"/>
          </a:xfrm>
          <a:prstGeom prst="rect">
            <a:avLst/>
          </a:prstGeom>
        </p:spPr>
        <p:txBody>
          <a:bodyPr vert="horz" lIns="91733" tIns="45866" rIns="91733" bIns="45866" rtlCol="0"/>
          <a:lstStyle>
            <a:lvl1pPr algn="r">
              <a:defRPr sz="1200"/>
            </a:lvl1pPr>
          </a:lstStyle>
          <a:p>
            <a:fld id="{CFFBC30D-DEB0-431F-99C5-074096AEC2AE}" type="datetimeFigureOut">
              <a:rPr lang="ru-RU" smtClean="0"/>
              <a:pPr/>
              <a:t>21.05.2023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88125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33" tIns="45866" rIns="91733" bIns="4586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vert="horz" lIns="91733" tIns="45866" rIns="91733" bIns="4586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378825"/>
            <a:ext cx="2945659" cy="493712"/>
          </a:xfrm>
          <a:prstGeom prst="rect">
            <a:avLst/>
          </a:prstGeom>
        </p:spPr>
        <p:txBody>
          <a:bodyPr vert="horz" lIns="91733" tIns="45866" rIns="91733" bIns="4586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378825"/>
            <a:ext cx="2945659" cy="493712"/>
          </a:xfrm>
          <a:prstGeom prst="rect">
            <a:avLst/>
          </a:prstGeom>
        </p:spPr>
        <p:txBody>
          <a:bodyPr vert="horz" lIns="91733" tIns="45866" rIns="91733" bIns="45866" rtlCol="0" anchor="b"/>
          <a:lstStyle>
            <a:lvl1pPr algn="r">
              <a:defRPr sz="1200"/>
            </a:lvl1pPr>
          </a:lstStyle>
          <a:p>
            <a:fld id="{E02235F7-F4D4-4748-A2AE-65E82C9C73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750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39775"/>
            <a:ext cx="6588125" cy="3705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B0DF1-28EE-474C-AD88-E8F1F06BEA3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372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9DC9BE-8102-4ADA-9C69-422E2361041F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1927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91C1D76-92F5-43E6-8939-B40FCE540BC1}" type="slidenum">
              <a:rPr lang="ru-RU" altLang="ru-RU" smtClean="0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2545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26" indent="-285665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656" indent="-228531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720" indent="-228531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783" indent="-228531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845" indent="-228531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909" indent="-228531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971" indent="-228531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035" indent="-228531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CB819B-0BDF-4CA9-9D60-593E430F5C18}" type="slidenum">
              <a:rPr lang="ru-RU" altLang="ru-RU" sz="1200" b="0">
                <a:latin typeface="Times New Roman" panose="02020603050405020304" pitchFamily="18" charset="0"/>
              </a:rPr>
              <a:pPr/>
              <a:t>19</a:t>
            </a:fld>
            <a:endParaRPr lang="ru-RU" altLang="ru-RU" sz="12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349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6388" name="Номер слайда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26" indent="-285665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656" indent="-228531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720" indent="-228531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783" indent="-228531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845" indent="-228531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909" indent="-228531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971" indent="-228531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035" indent="-228531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A26F5D-E81F-4306-A326-DB232B02897A}" type="slidenum">
              <a:rPr lang="ru-RU" altLang="ru-RU" sz="1200" b="0">
                <a:latin typeface="Times New Roman" panose="02020603050405020304" pitchFamily="18" charset="0"/>
              </a:rPr>
              <a:pPr/>
              <a:t>20</a:t>
            </a:fld>
            <a:endParaRPr lang="ru-RU" altLang="ru-RU" sz="12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485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281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EA18-2965-4977-A1BE-A7F00FADB76D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7143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75" indent="-285722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85" indent="-228577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040" indent="-228577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194" indent="-228577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348" indent="-22857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503" indent="-22857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657" indent="-22857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812" indent="-22857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239230-AF89-41FB-B971-28AFEC1FCA1E}" type="slidenum">
              <a:rPr lang="ru-RU" altLang="ru-RU" sz="1200" b="0">
                <a:latin typeface="Times New Roman" panose="02020603050405020304" pitchFamily="18" charset="0"/>
              </a:rPr>
              <a:pPr/>
              <a:t>24</a:t>
            </a:fld>
            <a:endParaRPr lang="ru-RU" altLang="ru-RU" sz="12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5200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EA18-2965-4977-A1BE-A7F00FADB76D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68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39775"/>
            <a:ext cx="6588125" cy="3705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EA18-2965-4977-A1BE-A7F00FADB76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598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252" indent="-286636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542" indent="-229308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159" indent="-229308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3775" indent="-229308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2392" indent="-22930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010" indent="-22930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9626" indent="-22930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8244" indent="-22930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CB819B-0BDF-4CA9-9D60-593E430F5C18}" type="slidenum">
              <a:rPr lang="ru-RU" altLang="ru-RU" sz="1200" b="0">
                <a:latin typeface="Times New Roman" panose="02020603050405020304" pitchFamily="18" charset="0"/>
              </a:rPr>
              <a:pPr/>
              <a:t>3</a:t>
            </a:fld>
            <a:endParaRPr lang="ru-RU" altLang="ru-RU" sz="12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400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39775"/>
            <a:ext cx="6588125" cy="3705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EA18-2965-4977-A1BE-A7F00FADB76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598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39775"/>
            <a:ext cx="6588125" cy="37052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EA18-2965-4977-A1BE-A7F00FADB76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598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EA18-2965-4977-A1BE-A7F00FADB76D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170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EA18-2965-4977-A1BE-A7F00FADB76D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927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875" indent="-285722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885" indent="-228577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040" indent="-228577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194" indent="-228577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348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503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8657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5812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C836C2B-9C71-4153-ABDA-5672FC15A93B}" type="slidenum">
              <a:rPr lang="en-US" altLang="en-GB">
                <a:latin typeface="Arial" charset="0"/>
              </a:rPr>
              <a:pPr/>
              <a:t>9</a:t>
            </a:fld>
            <a:endParaRPr lang="en-US" altLang="en-GB">
              <a:latin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5325"/>
            <a:ext cx="6175375" cy="347345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7" y="4397153"/>
            <a:ext cx="5153025" cy="4169794"/>
          </a:xfrm>
          <a:noFill/>
        </p:spPr>
        <p:txBody>
          <a:bodyPr/>
          <a:lstStyle/>
          <a:p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609787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801" indent="-28569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2771" indent="-228554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599880" indent="-228554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6989" indent="-228554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097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206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8314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5423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54320D7-8383-4090-9FE0-224DB1F2BC11}" type="slidenum">
              <a:rPr lang="ru-RU" altLang="ru-RU" smtClean="0">
                <a:latin typeface="Arial" panose="020B0604020202020204" pitchFamily="34" charset="0"/>
              </a:rPr>
              <a:pPr/>
              <a:t>10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073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D2EB-963B-4E94-B3C9-9B246AE52EFF}" type="datetime1">
              <a:rPr lang="ru-RU" smtClean="0"/>
              <a:pPr/>
              <a:t>21.05.2023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54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7481-FCB2-4BDF-AF4D-55D3455D1E88}" type="datetime1">
              <a:rPr lang="ru-RU" smtClean="0"/>
              <a:pPr/>
              <a:t>21.05.2023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431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26119-5F18-44E2-915C-0BD048C35D0C}" type="datetime1">
              <a:rPr lang="ru-RU" smtClean="0"/>
              <a:pPr/>
              <a:t>21.05.2023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07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5048-2F57-4E38-B18E-9C39D76C45D0}" type="datetime1">
              <a:rPr lang="ru-RU" smtClean="0"/>
              <a:pPr/>
              <a:t>21.05.2023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281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33C7-7BC5-429D-8A5A-F49B17D25180}" type="datetime1">
              <a:rPr lang="ru-RU" smtClean="0"/>
              <a:pPr/>
              <a:t>21.05.2023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747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9E28-A977-48C9-B37E-A9F890279572}" type="datetime1">
              <a:rPr lang="ru-RU" smtClean="0"/>
              <a:pPr/>
              <a:t>21.05.2023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658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2BAC-B455-4BEE-A3D0-165E995E6A86}" type="datetime1">
              <a:rPr lang="ru-RU" smtClean="0"/>
              <a:pPr/>
              <a:t>21.05.2023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686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4247-2063-4327-B9EB-8DD247F3A358}" type="datetime1">
              <a:rPr lang="ru-RU" smtClean="0"/>
              <a:pPr/>
              <a:t>21.05.2023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77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1D9F-D81A-4A46-B5B2-B103FCD42C3D}" type="datetime1">
              <a:rPr lang="ru-RU" smtClean="0"/>
              <a:pPr/>
              <a:t>21.05.2023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779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0F269-91A2-4390-A85D-949D4DBD19AD}" type="datetime1">
              <a:rPr lang="ru-RU" smtClean="0"/>
              <a:pPr/>
              <a:t>21.05.2023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1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BC30-0D52-4982-951F-C4119798320A}" type="datetime1">
              <a:rPr lang="ru-RU" smtClean="0"/>
              <a:pPr/>
              <a:t>21.05.2023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95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B4026-5D47-403C-B5E5-F353AE426661}" type="datetime1">
              <a:rPr lang="ru-RU" smtClean="0"/>
              <a:pPr/>
              <a:t>21.05.2023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0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7.svg"/><Relationship Id="rId7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2.jpeg"/><Relationship Id="rId5" Type="http://schemas.openxmlformats.org/officeDocument/2006/relationships/image" Target="../media/image29.png"/><Relationship Id="rId10" Type="http://schemas.microsoft.com/office/2007/relationships/hdphoto" Target="../media/hdphoto2.wdp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chart" Target="../charts/chart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34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4.jpeg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microsoft.com/office/2007/relationships/diagramDrawing" Target="../diagrams/drawing3.xml"/><Relationship Id="rId5" Type="http://schemas.openxmlformats.org/officeDocument/2006/relationships/image" Target="../media/image18.jpeg"/><Relationship Id="rId10" Type="http://schemas.openxmlformats.org/officeDocument/2006/relationships/diagramColors" Target="../diagrams/colors3.xml"/><Relationship Id="rId4" Type="http://schemas.openxmlformats.org/officeDocument/2006/relationships/image" Target="../media/image17.jpeg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chart" Target="../charts/char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 cstate="print"/>
          <a:srcRect l="15900" t="16300" r="15100" b="16950"/>
          <a:stretch>
            <a:fillRect/>
          </a:stretch>
        </p:blipFill>
        <p:spPr bwMode="auto">
          <a:xfrm>
            <a:off x="3783783" y="109884"/>
            <a:ext cx="1558239" cy="150742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5760" y="268641"/>
            <a:ext cx="3169449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Treasury Committee of the</a:t>
            </a:r>
          </a:p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Ministry of Finance of the</a:t>
            </a:r>
          </a:p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Republic of Kazakhstan</a:t>
            </a:r>
            <a:endParaRPr lang="kk-KZ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0589" y="268641"/>
            <a:ext cx="3182144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kk-KZ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Комитет казначейства Министерства финансов </a:t>
            </a:r>
            <a:br>
              <a:rPr lang="kk-KZ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kk-KZ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Республики Казахстан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4443960"/>
            <a:ext cx="2596280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600" b="1" dirty="0">
                <a:latin typeface="Arial" pitchFamily="34" charset="0"/>
                <a:cs typeface="Arial" pitchFamily="34" charset="0"/>
              </a:rPr>
              <a:t>Almaty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, 202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3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1"/>
          <p:cNvSpPr>
            <a:extLst>
              <a:ext uri="smNativeData">
                <pr:smNativeData xmlns="" xmlns:p14="http://schemas.microsoft.com/office/powerpoint/2010/main" xmlns:pr="smNativeData" val="SMDATA_13_WTCkXh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lsZT4MAAAAEAAAAAAAAAAAAAAAAAAAAAAAAAAeAAAAaAAAAAAAAAAAAAAAAAAAAAAAAAAAAAAAECcAABAnAAAAAAAAAAAAAAAAAAAAAAAAAAAAAAAAAAAAAAAAAAAAABQAAAAAAAAAwMD/AAAAAABkAAAAMgAAAAAAAABkAAAAAAAAAH9/fwAKAAAAHwAAAFQAAABbm9UF////AQAAAAAAAAAAAAAAAAAAAAAAAAAAAAAAAAAAAAAAAAAAAAAAAH9/fwDn5uYDzMzMAMDA/wB/f38AAAAAAAAAAAAAAAAAAAAAAAAAAAAhAAAAGAAAABQAAAC/FAAAKg4AAB42AABqEAAAACAAACYAAAAIAAAA//////////8="/>
              </a:ext>
            </a:extLst>
          </p:cNvSpPr>
          <p:nvPr/>
        </p:nvSpPr>
        <p:spPr>
          <a:xfrm>
            <a:off x="1933601" y="1744494"/>
            <a:ext cx="5424805" cy="3657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/>
            </a:pPr>
            <a:r>
              <a:rPr sz="1400" b="1" dirty="0">
                <a:solidFill>
                  <a:srgbClr val="0033CC"/>
                </a:solidFill>
                <a:latin typeface="Arial" pitchFamily="2" charset="-52"/>
                <a:cs typeface="Arial" pitchFamily="2" charset="-52"/>
              </a:rPr>
              <a:t>PEM</a:t>
            </a:r>
            <a:r>
              <a:rPr lang="en-US" sz="1400" b="1" dirty="0">
                <a:solidFill>
                  <a:srgbClr val="0033CC"/>
                </a:solidFill>
                <a:latin typeface="Arial" pitchFamily="2" charset="-52"/>
                <a:cs typeface="Arial" pitchFamily="2" charset="-52"/>
              </a:rPr>
              <a:t>PAL</a:t>
            </a:r>
            <a:r>
              <a:rPr sz="1400" b="1" dirty="0">
                <a:solidFill>
                  <a:srgbClr val="0033CC"/>
                </a:solidFill>
                <a:latin typeface="Arial" pitchFamily="2" charset="-52"/>
                <a:cs typeface="Arial" pitchFamily="2" charset="-52"/>
              </a:rPr>
              <a:t> </a:t>
            </a:r>
            <a:r>
              <a:rPr lang="en-US" sz="1400" b="1" dirty="0">
                <a:solidFill>
                  <a:srgbClr val="0033CC"/>
                </a:solidFill>
                <a:latin typeface="Arial" pitchFamily="2" charset="-52"/>
                <a:cs typeface="Arial" pitchFamily="2" charset="-52"/>
              </a:rPr>
              <a:t>Meeting,</a:t>
            </a:r>
          </a:p>
          <a:p>
            <a:pPr algn="ctr">
              <a:defRPr lang="ru-RU"/>
            </a:pPr>
            <a:r>
              <a:rPr lang="en-US" sz="1400" b="1" dirty="0">
                <a:solidFill>
                  <a:srgbClr val="0033CC"/>
                </a:solidFill>
                <a:latin typeface="Arial" pitchFamily="2" charset="-52"/>
                <a:cs typeface="Arial" pitchFamily="2" charset="-52"/>
              </a:rPr>
              <a:t>May 22</a:t>
            </a:r>
            <a:r>
              <a:rPr lang="kk-KZ" sz="1400" b="1" dirty="0">
                <a:solidFill>
                  <a:srgbClr val="0033CC"/>
                </a:solidFill>
                <a:latin typeface="Arial" pitchFamily="2" charset="-52"/>
                <a:cs typeface="Arial" pitchFamily="2" charset="-52"/>
              </a:rPr>
              <a:t>-</a:t>
            </a:r>
            <a:r>
              <a:rPr lang="en-US" sz="1400" b="1" dirty="0">
                <a:solidFill>
                  <a:srgbClr val="0033CC"/>
                </a:solidFill>
                <a:latin typeface="Arial" pitchFamily="2" charset="-52"/>
                <a:cs typeface="Arial" pitchFamily="2" charset="-52"/>
              </a:rPr>
              <a:t>26,</a:t>
            </a:r>
            <a:r>
              <a:rPr sz="1400" b="1" dirty="0">
                <a:solidFill>
                  <a:srgbClr val="0033CC"/>
                </a:solidFill>
                <a:latin typeface="Arial" pitchFamily="2" charset="-52"/>
                <a:cs typeface="Arial" pitchFamily="2" charset="-52"/>
              </a:rPr>
              <a:t> 2023</a:t>
            </a:r>
          </a:p>
        </p:txBody>
      </p:sp>
      <p:sp>
        <p:nvSpPr>
          <p:cNvPr id="10" name="TextBox 1"/>
          <p:cNvSpPr>
            <a:extLst>
              <a:ext uri="smNativeData">
                <pr:smNativeData xmlns="" xmlns:p14="http://schemas.microsoft.com/office/powerpoint/2010/main" xmlns:pr="smNativeData" val="SMDATA_13_WTCkXhMAAAAlAAAAZAAAAE0AAAAAkAAAAEgAAACQAAAASAAAAAAAAAAA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bm9UF////AQAAAAAAAAAAAAAAAAAAAAAAAAAAAAAAAAAAAAAAAAAAAAAAAH9/fwDn5uYDzMzMAMDA/wB/f38AAAAAAAAAAAAAAAAAAAAAAAAAAAAhAAAAGAAAABQAAAD0DAAAkBwAALo9AADwHwAAACAAACYAAAAIAAAA//////////8="/>
              </a:ext>
            </a:extLst>
          </p:cNvSpPr>
          <p:nvPr/>
        </p:nvSpPr>
        <p:spPr>
          <a:xfrm>
            <a:off x="598596" y="3593574"/>
            <a:ext cx="7928610" cy="5486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/>
            </a:pPr>
            <a:r>
              <a:rPr lang="en-US" sz="1400" b="1" dirty="0">
                <a:solidFill>
                  <a:srgbClr val="0033CC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Presenter</a:t>
            </a:r>
            <a:r>
              <a:rPr lang="ru-RU" sz="1400" b="1" dirty="0">
                <a:solidFill>
                  <a:srgbClr val="0033CC"/>
                </a:solidFill>
                <a:latin typeface="Arial" pitchFamily="2" charset="-52"/>
                <a:ea typeface="Calibri" pitchFamily="2" charset="-52"/>
                <a:cs typeface="Arial" pitchFamily="2" charset="-52"/>
              </a:rPr>
              <a:t>: </a:t>
            </a:r>
            <a:r>
              <a:rPr lang="en-US" sz="1400" b="1" dirty="0">
                <a:latin typeface="Arial" pitchFamily="2" charset="-52"/>
                <a:ea typeface="Calibri" pitchFamily="2" charset="-52"/>
                <a:cs typeface="Arial" pitchFamily="2" charset="-52"/>
              </a:rPr>
              <a:t>Aliya </a:t>
            </a:r>
            <a:r>
              <a:rPr lang="en-US" sz="1400" b="1" dirty="0" err="1">
                <a:latin typeface="Arial" pitchFamily="2" charset="-52"/>
                <a:ea typeface="Calibri" pitchFamily="2" charset="-52"/>
                <a:cs typeface="Arial" pitchFamily="2" charset="-52"/>
              </a:rPr>
              <a:t>Baigenzhina</a:t>
            </a:r>
            <a:endParaRPr lang="ru-RU" sz="1400" b="1" dirty="0">
              <a:latin typeface="Arial" pitchFamily="2" charset="-52"/>
              <a:ea typeface="Calibri" pitchFamily="2" charset="-52"/>
              <a:cs typeface="Arial" pitchFamily="2" charset="-52"/>
            </a:endParaRPr>
          </a:p>
          <a:p>
            <a:pPr algn="ctr">
              <a:defRPr lang="ru-RU"/>
            </a:pPr>
            <a:r>
              <a:rPr lang="ru-RU" sz="1200" b="1" dirty="0">
                <a:latin typeface="Arial" pitchFamily="2" charset="-52"/>
                <a:ea typeface="Calibri" pitchFamily="2" charset="-52"/>
                <a:cs typeface="Arial" pitchFamily="2" charset="-52"/>
              </a:rPr>
              <a:t> </a:t>
            </a:r>
            <a:r>
              <a:rPr lang="en-US" sz="1200" b="1" dirty="0">
                <a:latin typeface="Arial" pitchFamily="2" charset="-52"/>
                <a:ea typeface="Calibri" pitchFamily="2" charset="-52"/>
                <a:cs typeface="Arial" pitchFamily="2" charset="-52"/>
              </a:rPr>
              <a:t>Deputy Chair, Treasury Committee, Ministry of Finance of the Republic of Kazakhstan</a:t>
            </a:r>
            <a:endParaRPr lang="ru-RU" sz="1200" b="1" dirty="0">
              <a:latin typeface="Arial" pitchFamily="2" charset="-52"/>
              <a:ea typeface="Calibri" pitchFamily="2" charset="-52"/>
              <a:cs typeface="Arial" pitchFamily="2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19807" y="2298968"/>
            <a:ext cx="7486189" cy="9928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Experience of the Treasure Committee in execution of the state budget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Roles and responsibilities of the Treasury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main achievements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876006"/>
            <a:ext cx="1080120" cy="17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0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41372" y="23178"/>
            <a:ext cx="8602627" cy="3556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Sources to finance republican budget spending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 cstate="print"/>
          <a:srcRect l="15900" t="16300" r="15100" b="16950"/>
          <a:stretch>
            <a:fillRect/>
          </a:stretch>
        </p:blipFill>
        <p:spPr bwMode="auto">
          <a:xfrm>
            <a:off x="5030" y="27685"/>
            <a:ext cx="536343" cy="351216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630482038"/>
              </p:ext>
            </p:extLst>
          </p:nvPr>
        </p:nvGraphicFramePr>
        <p:xfrm>
          <a:off x="75217" y="505053"/>
          <a:ext cx="4283968" cy="4399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977474297"/>
              </p:ext>
            </p:extLst>
          </p:nvPr>
        </p:nvGraphicFramePr>
        <p:xfrm>
          <a:off x="4325714" y="495474"/>
          <a:ext cx="464400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4355976" y="483518"/>
            <a:ext cx="0" cy="43924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5217" y="483518"/>
            <a:ext cx="889181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6DD9068-4A3D-5FA4-44C4-2F4AF130DB57}"/>
              </a:ext>
            </a:extLst>
          </p:cNvPr>
          <p:cNvSpPr/>
          <p:nvPr/>
        </p:nvSpPr>
        <p:spPr>
          <a:xfrm>
            <a:off x="5030" y="4928497"/>
            <a:ext cx="9144000" cy="2150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3504" y="4899076"/>
            <a:ext cx="2133600" cy="273844"/>
          </a:xfrm>
        </p:spPr>
        <p:txBody>
          <a:bodyPr/>
          <a:lstStyle/>
          <a:p>
            <a:r>
              <a:rPr lang="kk-K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201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9542925-F2A9-4B71-8FB7-BD7B7892C170}"/>
              </a:ext>
            </a:extLst>
          </p:cNvPr>
          <p:cNvSpPr/>
          <p:nvPr/>
        </p:nvSpPr>
        <p:spPr>
          <a:xfrm>
            <a:off x="517588" y="-1182"/>
            <a:ext cx="8626412" cy="4118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r>
              <a:rPr lang="ru-RU" sz="1200" b="1" dirty="0">
                <a:solidFill>
                  <a:srgbClr val="44546A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>
                <a:solidFill>
                  <a:srgbClr val="44546A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Treasury procedures</a:t>
            </a:r>
            <a:r>
              <a:rPr lang="ru-RU" sz="1200" b="1" dirty="0">
                <a:solidFill>
                  <a:srgbClr val="44546A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>
                <a:solidFill>
                  <a:srgbClr val="44546A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for disbursement of external government loans</a:t>
            </a:r>
            <a:endParaRPr lang="ru-RU" sz="1200" b="1" dirty="0">
              <a:solidFill>
                <a:srgbClr val="44546A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2" descr="C:\Users\TChikanaev\Desktop\1489676325.jpg">
            <a:extLst>
              <a:ext uri="{FF2B5EF4-FFF2-40B4-BE49-F238E27FC236}">
                <a16:creationId xmlns:a16="http://schemas.microsoft.com/office/drawing/2014/main" id="{879CBD73-5C67-48DA-8DD5-9AD5D57FC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5900" t="16300" r="15100" b="16950"/>
          <a:stretch>
            <a:fillRect/>
          </a:stretch>
        </p:blipFill>
        <p:spPr bwMode="auto">
          <a:xfrm>
            <a:off x="13954" y="8349"/>
            <a:ext cx="501848" cy="402332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284C4D1C-9123-4413-AE4E-818A320C999E}"/>
              </a:ext>
            </a:extLst>
          </p:cNvPr>
          <p:cNvSpPr/>
          <p:nvPr/>
        </p:nvSpPr>
        <p:spPr>
          <a:xfrm>
            <a:off x="755576" y="1328756"/>
            <a:ext cx="3600400" cy="347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9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THE USE OF GOVERNMENT EXTERNAL LOANS IN</a:t>
            </a:r>
            <a:r>
              <a:rPr lang="ru-RU" sz="9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2022 </a:t>
            </a:r>
            <a:r>
              <a:rPr lang="ru-RU" sz="9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lang="en-US" sz="9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 %</a:t>
            </a:r>
            <a:r>
              <a:rPr lang="ru-RU" sz="9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  <a:endParaRPr lang="ru-RU" sz="9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A38F68D5-CDE0-4B38-AB5C-176696AC3364}"/>
              </a:ext>
            </a:extLst>
          </p:cNvPr>
          <p:cNvSpPr/>
          <p:nvPr/>
        </p:nvSpPr>
        <p:spPr>
          <a:xfrm>
            <a:off x="5190230" y="1329632"/>
            <a:ext cx="3566547" cy="347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2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9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PAYMENTS FROM SPECIAL ACCOUNTS vs. </a:t>
            </a:r>
            <a:br>
              <a:rPr lang="en-US" sz="9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en-US" sz="9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DIRECT PAYMENTS IN </a:t>
            </a:r>
            <a:r>
              <a:rPr lang="ru-RU" sz="9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2022 </a:t>
            </a:r>
            <a:r>
              <a:rPr lang="ru-RU" sz="9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lang="en-US" sz="9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 %</a:t>
            </a:r>
            <a:r>
              <a:rPr lang="ru-RU" sz="9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051720" y="3864763"/>
            <a:ext cx="4476328" cy="8896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9" name="TextBox 18"/>
          <p:cNvSpPr txBox="1"/>
          <p:nvPr/>
        </p:nvSpPr>
        <p:spPr>
          <a:xfrm>
            <a:off x="2123728" y="3851074"/>
            <a:ext cx="8056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reference</a:t>
            </a:r>
            <a:r>
              <a:rPr lang="ru-RU" sz="9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765 payments in </a:t>
            </a:r>
            <a:r>
              <a:rPr lang="ru-RU" sz="9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2022, 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include</a:t>
            </a:r>
            <a:r>
              <a:rPr lang="ru-RU" sz="9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28588" indent="-128588">
              <a:buFontTx/>
              <a:buChar char="-"/>
            </a:pPr>
            <a:r>
              <a:rPr lang="en-US" sz="9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Payments from special accounts </a:t>
            </a:r>
            <a:r>
              <a:rPr lang="ru-RU" sz="9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687;</a:t>
            </a:r>
          </a:p>
          <a:p>
            <a:pPr marL="128588" indent="-128588">
              <a:buFontTx/>
              <a:buChar char="-"/>
            </a:pPr>
            <a:r>
              <a:rPr lang="en-US" sz="9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payments </a:t>
            </a:r>
            <a:r>
              <a:rPr lang="ru-RU" sz="9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- 78.</a:t>
            </a:r>
          </a:p>
          <a:p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average amount of payment from the </a:t>
            </a:r>
            <a:r>
              <a:rPr lang="en-US" sz="9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account 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US$</a:t>
            </a:r>
            <a:r>
              <a:rPr lang="ru-RU" sz="9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145,9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lang="ru-RU" sz="9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en-US" sz="9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payments</a:t>
            </a:r>
            <a:r>
              <a:rPr lang="ru-RU" sz="9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US$ </a:t>
            </a:r>
            <a:r>
              <a:rPr lang="ru-RU" sz="9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699,8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lang="ru-RU" sz="9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5536" y="535351"/>
            <a:ext cx="8538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75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Kazakhstan, two types of payments are used for the drawdown of government external loans</a:t>
            </a:r>
            <a:r>
              <a:rPr lang="ru-RU" sz="975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28588" indent="-128588">
              <a:buFontTx/>
              <a:buChar char="-"/>
            </a:pPr>
            <a:r>
              <a:rPr lang="en-US" sz="975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PAYMENTS FROM SPECIAL ACCOUNTS </a:t>
            </a:r>
            <a:r>
              <a:rPr lang="ru-RU" sz="975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975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borrower’s accounts which may be used for replenishment only for the project implementation and payment of authorized project expenditures</a:t>
            </a:r>
            <a:r>
              <a:rPr lang="ru-RU" sz="975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28588" indent="-128588">
              <a:buFontTx/>
              <a:buChar char="-"/>
            </a:pPr>
            <a:r>
              <a:rPr lang="en-US" sz="975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PAYMENTS </a:t>
            </a:r>
            <a:r>
              <a:rPr lang="ru-RU" sz="975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975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from the loan account directly to provider of goods </a:t>
            </a:r>
            <a:r>
              <a:rPr lang="ru-RU" sz="975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975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</a:t>
            </a:r>
            <a:r>
              <a:rPr lang="ru-RU" sz="975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75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r>
              <a:rPr lang="ru-RU" sz="975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)).</a:t>
            </a:r>
          </a:p>
          <a:p>
            <a:pPr marL="128588" indent="-128588">
              <a:buFontTx/>
              <a:buChar char="-"/>
            </a:pPr>
            <a:endParaRPr lang="ru-RU" sz="9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6DD9068-4A3D-5FA4-44C4-2F4AF130DB57}"/>
              </a:ext>
            </a:extLst>
          </p:cNvPr>
          <p:cNvSpPr/>
          <p:nvPr/>
        </p:nvSpPr>
        <p:spPr>
          <a:xfrm>
            <a:off x="5030" y="4928497"/>
            <a:ext cx="9144000" cy="2150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3504" y="4899076"/>
            <a:ext cx="2133600" cy="273844"/>
          </a:xfrm>
        </p:spPr>
        <p:txBody>
          <a:bodyPr/>
          <a:lstStyle/>
          <a:p>
            <a:r>
              <a:rPr lang="kk-K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A blue circle with black text&#10;&#10;Description automatically generated with low confidence">
            <a:extLst>
              <a:ext uri="{FF2B5EF4-FFF2-40B4-BE49-F238E27FC236}">
                <a16:creationId xmlns:a16="http://schemas.microsoft.com/office/drawing/2014/main" id="{5C58E066-4C7D-7D2E-7032-3F151B11DF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02" y="1754886"/>
            <a:ext cx="3499104" cy="1633728"/>
          </a:xfrm>
          <a:prstGeom prst="rect">
            <a:avLst/>
          </a:prstGeom>
        </p:spPr>
      </p:pic>
      <p:pic>
        <p:nvPicPr>
          <p:cNvPr id="5" name="Picture 4" descr="A blue circle with black text&#10;&#10;Description automatically generated with low confidence">
            <a:extLst>
              <a:ext uri="{FF2B5EF4-FFF2-40B4-BE49-F238E27FC236}">
                <a16:creationId xmlns:a16="http://schemas.microsoft.com/office/drawing/2014/main" id="{64F240B1-D45E-93EB-1013-010BFDCD98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571" y="1906084"/>
            <a:ext cx="3483864" cy="163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88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20A5AC-B286-4927-A556-E62F15F97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802" y="8348"/>
            <a:ext cx="8628198" cy="467795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9" tIns="34289" rIns="68579" bIns="34289" rtlCol="0" anchor="ctr">
            <a:normAutofit/>
          </a:bodyPr>
          <a:lstStyle/>
          <a:p>
            <a:pPr algn="ctr"/>
            <a:r>
              <a:rPr lang="en-US" sz="1350" b="1" dirty="0">
                <a:solidFill>
                  <a:srgbClr val="44546A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Evolution of procedures related to</a:t>
            </a:r>
            <a:r>
              <a:rPr lang="ru-RU" sz="1350" b="1" dirty="0">
                <a:solidFill>
                  <a:srgbClr val="44546A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50" b="1" dirty="0">
                <a:solidFill>
                  <a:srgbClr val="44546A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registration of PPP and concession contracts in Treasury</a:t>
            </a:r>
            <a:endParaRPr lang="ru-RU" sz="1350" b="1" dirty="0">
              <a:solidFill>
                <a:srgbClr val="44546A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6" descr="Графический элемент SmartArt для изображения схемы процесса">
            <a:extLst>
              <a:ext uri="{FF2B5EF4-FFF2-40B4-BE49-F238E27FC236}">
                <a16:creationId xmlns:a16="http://schemas.microsoft.com/office/drawing/2014/main" id="{3F3F2756-2E70-4E81-9B93-4AC1BABBED19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733131427"/>
              </p:ext>
            </p:extLst>
          </p:nvPr>
        </p:nvGraphicFramePr>
        <p:xfrm>
          <a:off x="510778" y="1275606"/>
          <a:ext cx="8033147" cy="3392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C:\Users\TChikanaev\Desktop\1489676325.jpg">
            <a:extLst>
              <a:ext uri="{FF2B5EF4-FFF2-40B4-BE49-F238E27FC236}">
                <a16:creationId xmlns:a16="http://schemas.microsoft.com/office/drawing/2014/main" id="{879CBD73-5C67-48DA-8DD5-9AD5D57FC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 l="15900" t="16300" r="15100" b="16950"/>
          <a:stretch>
            <a:fillRect/>
          </a:stretch>
        </p:blipFill>
        <p:spPr bwMode="auto">
          <a:xfrm>
            <a:off x="13954" y="8348"/>
            <a:ext cx="501848" cy="467796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Объект 2"/>
          <p:cNvSpPr txBox="1">
            <a:spLocks/>
          </p:cNvSpPr>
          <p:nvPr/>
        </p:nvSpPr>
        <p:spPr>
          <a:xfrm rot="5400000">
            <a:off x="1555052" y="-156364"/>
            <a:ext cx="246271" cy="20652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vert270" lIns="68580" tIns="34290" rIns="68580" bIns="34290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July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2006 №167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91765" y="753142"/>
            <a:ext cx="4589145" cy="26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Concession Law </a:t>
            </a:r>
            <a:r>
              <a: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implemented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 rot="5400000">
            <a:off x="1555050" y="157964"/>
            <a:ext cx="246271" cy="20652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vert270" lIns="68580" tIns="34290" rIns="68580" bIns="34290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en-US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October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2015 № 379-V </a:t>
            </a:r>
            <a:r>
              <a:rPr lang="en-US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ZRK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1765" y="1067469"/>
            <a:ext cx="4589145" cy="26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Private Partnership Law </a:t>
            </a:r>
            <a:r>
              <a:rPr 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implemented</a:t>
            </a:r>
            <a:endParaRPr 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9988" y="2200676"/>
            <a:ext cx="1622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Treasury Committee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started registration of PPP contracts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7040" y="2108342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Development and implementation of e-registration of PPP contracts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94637" y="2031945"/>
            <a:ext cx="17281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Piloting of automated registration of PPP contracts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(2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regions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Astana and East Kazakhstan Region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20868" y="2108341"/>
            <a:ext cx="1622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Completion of pilot stage and roll-out  of e-registration in other regions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43067" y="1917490"/>
            <a:ext cx="15616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Keeping records of registered PPP contracts in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MinFin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(integrated automated information system)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6DD9068-4A3D-5FA4-44C4-2F4AF130DB57}"/>
              </a:ext>
            </a:extLst>
          </p:cNvPr>
          <p:cNvSpPr/>
          <p:nvPr/>
        </p:nvSpPr>
        <p:spPr>
          <a:xfrm>
            <a:off x="5030" y="4928497"/>
            <a:ext cx="9144000" cy="2150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3504" y="4899076"/>
            <a:ext cx="2133600" cy="273844"/>
          </a:xfrm>
        </p:spPr>
        <p:txBody>
          <a:bodyPr/>
          <a:lstStyle/>
          <a:p>
            <a:r>
              <a:rPr lang="kk-K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378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9542925-F2A9-4B71-8FB7-BD7B7892C170}"/>
              </a:ext>
            </a:extLst>
          </p:cNvPr>
          <p:cNvSpPr/>
          <p:nvPr/>
        </p:nvSpPr>
        <p:spPr>
          <a:xfrm>
            <a:off x="517588" y="-1183"/>
            <a:ext cx="8626412" cy="4896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r>
              <a:rPr lang="en-US" sz="1600" b="1" dirty="0">
                <a:solidFill>
                  <a:srgbClr val="44546A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PPP and concession projects on the level of local budgets</a:t>
            </a:r>
            <a:endParaRPr lang="ru-RU" sz="1600" b="1" dirty="0">
              <a:solidFill>
                <a:srgbClr val="44546A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b="1" i="1" dirty="0">
                <a:solidFill>
                  <a:srgbClr val="44546A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200" b="1" i="1" dirty="0">
                <a:solidFill>
                  <a:srgbClr val="44546A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with and without government liabilities</a:t>
            </a:r>
            <a:r>
              <a:rPr lang="ru-RU" sz="1200" b="1" i="1" dirty="0">
                <a:solidFill>
                  <a:srgbClr val="44546A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800" b="1" i="1" dirty="0">
              <a:solidFill>
                <a:srgbClr val="44546A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2" descr="C:\Users\TChikanaev\Desktop\1489676325.jpg">
            <a:extLst>
              <a:ext uri="{FF2B5EF4-FFF2-40B4-BE49-F238E27FC236}">
                <a16:creationId xmlns:a16="http://schemas.microsoft.com/office/drawing/2014/main" id="{879CBD73-5C67-48DA-8DD5-9AD5D57FC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5900" t="16300" r="15100" b="16950"/>
          <a:stretch>
            <a:fillRect/>
          </a:stretch>
        </p:blipFill>
        <p:spPr bwMode="auto">
          <a:xfrm>
            <a:off x="13954" y="8348"/>
            <a:ext cx="501848" cy="474713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F215FBC6-E826-4ACA-AF94-6E73F0F1F8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2040688"/>
              </p:ext>
            </p:extLst>
          </p:nvPr>
        </p:nvGraphicFramePr>
        <p:xfrm>
          <a:off x="426803" y="607331"/>
          <a:ext cx="8498123" cy="2052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6D66CB1E-6304-4369-B704-58CC2BC61E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5167878"/>
              </p:ext>
            </p:extLst>
          </p:nvPr>
        </p:nvGraphicFramePr>
        <p:xfrm>
          <a:off x="264878" y="2841491"/>
          <a:ext cx="8582471" cy="2052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6DD9068-4A3D-5FA4-44C4-2F4AF130DB57}"/>
              </a:ext>
            </a:extLst>
          </p:cNvPr>
          <p:cNvSpPr/>
          <p:nvPr/>
        </p:nvSpPr>
        <p:spPr>
          <a:xfrm>
            <a:off x="5030" y="4928497"/>
            <a:ext cx="9144000" cy="2150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3504" y="4899076"/>
            <a:ext cx="2133600" cy="273844"/>
          </a:xfrm>
        </p:spPr>
        <p:txBody>
          <a:bodyPr/>
          <a:lstStyle/>
          <a:p>
            <a:r>
              <a:rPr lang="kk-K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381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1685" y="28296"/>
            <a:ext cx="8599291" cy="4637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Consolidated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 reporting of the government sector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TChikanaev\Desktop\1489676325.jpg"/>
          <p:cNvPicPr>
            <a:picLocks noChangeAspect="1" noChangeArrowheads="1"/>
          </p:cNvPicPr>
          <p:nvPr/>
        </p:nvPicPr>
        <p:blipFill>
          <a:blip r:embed="rId2" cstate="print"/>
          <a:srcRect l="15900" t="16300" r="15100" b="16950"/>
          <a:stretch>
            <a:fillRect/>
          </a:stretch>
        </p:blipFill>
        <p:spPr bwMode="auto">
          <a:xfrm>
            <a:off x="33423" y="28296"/>
            <a:ext cx="518262" cy="45933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292554" y="735847"/>
            <a:ext cx="8568952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</a:rPr>
              <a:t>Accrual-based financial reporting of the public institutions is used since 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</a:rPr>
              <a:t>1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</a:rPr>
              <a:t>January 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</a:rPr>
              <a:t>2013</a:t>
            </a:r>
            <a:endParaRPr lang="ru-RU" sz="1200" b="1" dirty="0">
              <a:solidFill>
                <a:schemeClr val="tx1"/>
              </a:solidFill>
              <a:latin typeface="Arial "/>
              <a:ea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9549" y="1116976"/>
            <a:ext cx="5087133" cy="20337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Financial reporting is prepared in accordance with IFRS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:</a:t>
            </a:r>
            <a:endParaRPr lang="ru-RU" altLang="ru-R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  <a:defRPr/>
            </a:pPr>
            <a:r>
              <a:rPr lang="en-US" altLang="ru-RU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institutions since </a:t>
            </a:r>
            <a:r>
              <a:rPr lang="ru-RU" altLang="ru-RU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ru-RU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</a:t>
            </a:r>
            <a:r>
              <a:rPr lang="ru-RU" altLang="ru-RU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2003</a:t>
            </a:r>
          </a:p>
          <a:p>
            <a:pPr marL="171450" indent="-171450" algn="just">
              <a:buFont typeface="Wingdings" panose="05000000000000000000" pitchFamily="2" charset="2"/>
              <a:buChar char="Ø"/>
              <a:defRPr/>
            </a:pPr>
            <a:r>
              <a:rPr lang="en-US" altLang="ru-RU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Joint-stock companies from non-financial sector since </a:t>
            </a:r>
            <a:r>
              <a:rPr lang="ru-RU" altLang="ru-RU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1 </a:t>
            </a:r>
            <a:r>
              <a:rPr lang="en-US" altLang="ru-RU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</a:t>
            </a:r>
            <a:r>
              <a:rPr lang="ru-RU" altLang="ru-RU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</a:p>
          <a:p>
            <a:pPr marL="171450" indent="-171450" algn="just">
              <a:buFont typeface="Wingdings" panose="05000000000000000000" pitchFamily="2" charset="2"/>
              <a:buChar char="Ø"/>
              <a:defRPr/>
            </a:pPr>
            <a:r>
              <a:rPr lang="en-US" sz="1200" i="1" dirty="0">
                <a:latin typeface="Arial" pitchFamily="34" charset="0"/>
                <a:cs typeface="Arial" pitchFamily="34" charset="0"/>
              </a:rPr>
              <a:t>Other entities from non-government sector since </a:t>
            </a:r>
            <a:r>
              <a:rPr lang="ru-RU" sz="1200" i="1" dirty="0">
                <a:latin typeface="Arial" pitchFamily="34" charset="0"/>
                <a:cs typeface="Arial" pitchFamily="34" charset="0"/>
              </a:rPr>
              <a:t>1 </a:t>
            </a:r>
            <a:r>
              <a:rPr lang="en-US" sz="1200" i="1" dirty="0">
                <a:latin typeface="Arial" pitchFamily="34" charset="0"/>
                <a:cs typeface="Arial" pitchFamily="34" charset="0"/>
              </a:rPr>
              <a:t>January </a:t>
            </a:r>
            <a:r>
              <a:rPr lang="ru-RU" sz="1200" i="1" dirty="0">
                <a:latin typeface="Arial" pitchFamily="34" charset="0"/>
                <a:cs typeface="Arial" pitchFamily="34" charset="0"/>
              </a:rPr>
              <a:t>2006</a:t>
            </a:r>
          </a:p>
          <a:p>
            <a:pPr marL="171450" indent="-171450" algn="just">
              <a:buFont typeface="Wingdings" panose="05000000000000000000" pitchFamily="2" charset="2"/>
              <a:buChar char="Ø"/>
              <a:defRPr/>
            </a:pPr>
            <a:r>
              <a:rPr lang="en-US" altLang="ru-RU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institutions since </a:t>
            </a:r>
            <a:r>
              <a:rPr lang="ru-RU" altLang="ru-RU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ru-RU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</a:t>
            </a:r>
            <a:r>
              <a:rPr lang="ru-RU" altLang="ru-RU" sz="1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endParaRPr lang="ru-RU" altLang="ru-RU" sz="1200" b="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80112" y="3097984"/>
            <a:ext cx="3384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itchFamily="2" charset="2"/>
              <a:buChar char="ü"/>
            </a:pPr>
            <a:r>
              <a:rPr lang="en-US" sz="1200" dirty="0">
                <a:latin typeface="Arial Narrow" pitchFamily="34" charset="0"/>
                <a:cs typeface="Arial" pitchFamily="34" charset="0"/>
              </a:rPr>
              <a:t>Since</a:t>
            </a:r>
            <a:r>
              <a:rPr lang="ru-RU" sz="1200" dirty="0">
                <a:latin typeface="Arial Narrow" pitchFamily="34" charset="0"/>
                <a:cs typeface="Arial" pitchFamily="34" charset="0"/>
              </a:rPr>
              <a:t> 2020, </a:t>
            </a:r>
            <a:r>
              <a:rPr lang="en-US" sz="1200" dirty="0">
                <a:latin typeface="Arial Narrow" pitchFamily="34" charset="0"/>
                <a:cs typeface="Arial" pitchFamily="34" charset="0"/>
              </a:rPr>
              <a:t>in accordance with the </a:t>
            </a:r>
            <a:r>
              <a:rPr lang="en-US" sz="1200" i="1" dirty="0">
                <a:latin typeface="Arial Narrow" pitchFamily="34" charset="0"/>
                <a:cs typeface="Arial" pitchFamily="34" charset="0"/>
              </a:rPr>
              <a:t>State Audit Law</a:t>
            </a:r>
            <a:r>
              <a:rPr lang="en-US" sz="1200" dirty="0">
                <a:latin typeface="Arial Narrow" pitchFamily="34" charset="0"/>
                <a:cs typeface="Arial" pitchFamily="34" charset="0"/>
              </a:rPr>
              <a:t>, the consolidated financial reporting on execution of the republican budget is subject to audit by Supreme Auditor</a:t>
            </a:r>
            <a:endParaRPr lang="ru-RU" sz="12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08104" y="4083918"/>
            <a:ext cx="3718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development of forward-looking financial reporting based on consolidated financial reporting was initiated</a:t>
            </a:r>
            <a:endParaRPr lang="ru-R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436096" y="1402459"/>
            <a:ext cx="0" cy="349661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6DD9068-4A3D-5FA4-44C4-2F4AF130DB57}"/>
              </a:ext>
            </a:extLst>
          </p:cNvPr>
          <p:cNvSpPr/>
          <p:nvPr/>
        </p:nvSpPr>
        <p:spPr>
          <a:xfrm>
            <a:off x="5030" y="4928497"/>
            <a:ext cx="9144000" cy="2150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3504" y="4899076"/>
            <a:ext cx="2133600" cy="273844"/>
          </a:xfrm>
        </p:spPr>
        <p:txBody>
          <a:bodyPr/>
          <a:lstStyle/>
          <a:p>
            <a:r>
              <a:rPr lang="kk-K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08104" y="1184928"/>
            <a:ext cx="3456384" cy="1818870"/>
          </a:xfrm>
          <a:prstGeom prst="rect">
            <a:avLst/>
          </a:prstGeom>
          <a:solidFill>
            <a:srgbClr val="E9EFF7"/>
          </a:solidFill>
          <a:ln w="38100" cmpd="thickThin">
            <a:solidFill>
              <a:srgbClr val="E9E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100" b="1" dirty="0">
                <a:solidFill>
                  <a:srgbClr val="002060"/>
                </a:solidFill>
                <a:latin typeface="Arial Narrow" pitchFamily="34" charset="0"/>
              </a:rPr>
              <a:t>Government’s annual report on execution of the republican budget includes</a:t>
            </a:r>
            <a:r>
              <a:rPr lang="ru-RU" sz="1100" b="1" dirty="0">
                <a:solidFill>
                  <a:srgbClr val="002060"/>
                </a:solidFill>
                <a:latin typeface="Arial Narrow" pitchFamily="34" charset="0"/>
              </a:rPr>
              <a:t>:</a:t>
            </a:r>
            <a:endParaRPr lang="ru-RU" sz="900" b="1" dirty="0">
              <a:solidFill>
                <a:srgbClr val="002060"/>
              </a:solidFill>
              <a:latin typeface="Arial Narrow" pitchFamily="34" charset="0"/>
            </a:endParaRPr>
          </a:p>
          <a:p>
            <a:pPr marL="214313" lvl="1" indent="-214313" defTabSz="43338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rgbClr val="002060"/>
                </a:solidFill>
                <a:latin typeface="Arial Narrow" pitchFamily="34" charset="0"/>
              </a:rPr>
              <a:t>Report on execution of the republican budget</a:t>
            </a:r>
            <a:r>
              <a:rPr lang="ru-RU" sz="11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US" sz="1100" dirty="0">
                <a:solidFill>
                  <a:srgbClr val="002060"/>
                </a:solidFill>
                <a:latin typeface="Arial Narrow" pitchFamily="34" charset="0"/>
              </a:rPr>
              <a:t>(cash method</a:t>
            </a:r>
            <a:r>
              <a:rPr lang="ru-RU" sz="1100" dirty="0">
                <a:solidFill>
                  <a:srgbClr val="002060"/>
                </a:solidFill>
                <a:latin typeface="Arial Narrow" pitchFamily="34" charset="0"/>
              </a:rPr>
              <a:t>)</a:t>
            </a:r>
          </a:p>
          <a:p>
            <a:pPr marL="214313" lvl="1" indent="-214313" defTabSz="43338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rgbClr val="002060"/>
                </a:solidFill>
                <a:latin typeface="Arial Narrow" pitchFamily="34" charset="0"/>
              </a:rPr>
              <a:t>Analytical report on execution of the republican budget</a:t>
            </a:r>
            <a:endParaRPr lang="ru-RU" sz="1100" dirty="0">
              <a:solidFill>
                <a:srgbClr val="002060"/>
              </a:solidFill>
              <a:latin typeface="Arial Narrow" pitchFamily="34" charset="0"/>
            </a:endParaRPr>
          </a:p>
          <a:p>
            <a:pPr marL="214313" lvl="1" indent="-214313" defTabSz="43338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rgbClr val="002060"/>
                </a:solidFill>
                <a:latin typeface="Arial Narrow" pitchFamily="34" charset="0"/>
              </a:rPr>
              <a:t>Aide Memoire</a:t>
            </a:r>
            <a:endParaRPr lang="ru-RU" sz="1100" dirty="0">
              <a:solidFill>
                <a:srgbClr val="002060"/>
              </a:solidFill>
              <a:latin typeface="Arial Narrow" pitchFamily="34" charset="0"/>
            </a:endParaRPr>
          </a:p>
          <a:p>
            <a:pPr marL="214313" lvl="1" indent="-214313" defTabSz="43338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rgbClr val="C00000"/>
                </a:solidFill>
                <a:latin typeface="Arial Narrow" pitchFamily="34" charset="0"/>
              </a:rPr>
              <a:t>Annual consolidated financial statement on execution of the republican budget</a:t>
            </a:r>
            <a:r>
              <a:rPr lang="ru-RU" sz="1100" dirty="0">
                <a:solidFill>
                  <a:srgbClr val="C00000"/>
                </a:solidFill>
                <a:latin typeface="Arial Narrow" pitchFamily="34" charset="0"/>
              </a:rPr>
              <a:t> (</a:t>
            </a:r>
            <a:r>
              <a:rPr lang="en-US" sz="1100" dirty="0">
                <a:solidFill>
                  <a:srgbClr val="C00000"/>
                </a:solidFill>
                <a:latin typeface="Arial Narrow" pitchFamily="34" charset="0"/>
              </a:rPr>
              <a:t>accrual method</a:t>
            </a:r>
            <a:r>
              <a:rPr lang="ru-RU" sz="1100" dirty="0">
                <a:solidFill>
                  <a:srgbClr val="C00000"/>
                </a:solidFill>
                <a:latin typeface="Arial Narrow" pitchFamily="34" charset="0"/>
              </a:rPr>
              <a:t>)</a:t>
            </a:r>
          </a:p>
        </p:txBody>
      </p:sp>
      <p:sp>
        <p:nvSpPr>
          <p:cNvPr id="19" name="Загнутый угол 18"/>
          <p:cNvSpPr/>
          <p:nvPr/>
        </p:nvSpPr>
        <p:spPr>
          <a:xfrm>
            <a:off x="292554" y="3102538"/>
            <a:ext cx="4752528" cy="1652885"/>
          </a:xfrm>
          <a:prstGeom prst="foldedCorner">
            <a:avLst/>
          </a:prstGeom>
          <a:ln w="38100">
            <a:solidFill>
              <a:schemeClr val="accent5"/>
            </a:solidFill>
          </a:ln>
        </p:spPr>
        <p:txBody>
          <a:bodyPr wrap="square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2019 </a:t>
            </a:r>
            <a:r>
              <a:rPr lang="ru-RU" sz="1200" b="1" dirty="0">
                <a:solidFill>
                  <a:srgbClr val="002060"/>
                </a:solidFill>
                <a:latin typeface="Arial Narrow" panose="020B0606020202030204" pitchFamily="34" charset="0"/>
              </a:rPr>
              <a:t>– </a:t>
            </a:r>
            <a:r>
              <a:rPr lang="en-US" sz="1200" b="1" dirty="0">
                <a:solidFill>
                  <a:srgbClr val="002060"/>
                </a:solidFill>
                <a:latin typeface="Arial Narrow" panose="020B0606020202030204" pitchFamily="34" charset="0"/>
              </a:rPr>
              <a:t>consolidated financial reporting is prepared for the republican budget</a:t>
            </a:r>
            <a:r>
              <a:rPr lang="ru-RU" sz="1200" b="1" dirty="0">
                <a:solidFill>
                  <a:srgbClr val="002060"/>
                </a:solidFill>
                <a:latin typeface="Arial Narrow" panose="020B0606020202030204" pitchFamily="34" charset="0"/>
              </a:rPr>
              <a:t>, </a:t>
            </a:r>
            <a:r>
              <a:rPr lang="en-US" sz="1200" b="1" dirty="0">
                <a:solidFill>
                  <a:srgbClr val="002060"/>
                </a:solidFill>
                <a:latin typeface="Arial Narrow" panose="020B0606020202030204" pitchFamily="34" charset="0"/>
              </a:rPr>
              <a:t>local budgets and state budget </a:t>
            </a:r>
            <a:endParaRPr lang="ru-RU" sz="12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228600" indent="-228600" algn="ctr">
              <a:buFont typeface="Wingdings" pitchFamily="2" charset="2"/>
              <a:buChar char="ü"/>
            </a:pPr>
            <a:r>
              <a:rPr lang="en-US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Consolidated balance sheet report</a:t>
            </a:r>
            <a:endParaRPr lang="ru-RU" sz="12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228600" indent="-228600" algn="ctr">
              <a:buFont typeface="Wingdings" pitchFamily="2" charset="2"/>
              <a:buChar char="ü"/>
            </a:pPr>
            <a:r>
              <a:rPr lang="en-US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Consolidated profit and loss statement</a:t>
            </a:r>
            <a:endParaRPr lang="ru-RU" sz="12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228600" indent="-228600" algn="ctr">
              <a:buFont typeface="Wingdings" pitchFamily="2" charset="2"/>
              <a:buChar char="ü"/>
            </a:pPr>
            <a:r>
              <a:rPr lang="en-US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Consolidated cash flow statement</a:t>
            </a:r>
            <a:endParaRPr lang="ru-RU" sz="12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228600" indent="-228600" algn="ctr">
              <a:buFont typeface="Wingdings" pitchFamily="2" charset="2"/>
              <a:buChar char="ü"/>
            </a:pPr>
            <a:r>
              <a:rPr lang="en-US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Consolidated statement of changes in net assets/capital</a:t>
            </a:r>
            <a:endParaRPr lang="ru-RU" sz="12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228600" indent="-228600" algn="ctr">
              <a:buFont typeface="Wingdings" pitchFamily="2" charset="2"/>
              <a:buChar char="ü"/>
            </a:pPr>
            <a:r>
              <a:rPr lang="en-US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Aide Memoire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462640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5058" y="372465"/>
            <a:ext cx="8273884" cy="344575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Past achievements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5360" y="627534"/>
            <a:ext cx="8370930" cy="334837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2010-2013 </a:t>
            </a:r>
            <a:r>
              <a:rPr lang="en-US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–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methodology is prepared to shift to accrual-based reporting</a:t>
            </a:r>
            <a:endParaRPr lang="ru-RU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2012-2013 </a:t>
            </a:r>
            <a:r>
              <a:rPr lang="en-US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–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information system is developed to collect and prepare reporting</a:t>
            </a:r>
            <a:endParaRPr lang="ru-RU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2013 </a:t>
            </a:r>
            <a:r>
              <a:rPr lang="en-US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– financial reporting of public institutions shifted to accrual basis</a:t>
            </a:r>
            <a:endParaRPr lang="ru-RU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2013-2014 </a:t>
            </a:r>
            <a:r>
              <a:rPr lang="en-US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– budget reporting has been made more efficient</a:t>
            </a:r>
            <a:endParaRPr lang="ru-RU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2013-2018 </a:t>
            </a:r>
            <a:r>
              <a:rPr lang="en-US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– assets and liabilities unaccounted by cash method were recovered</a:t>
            </a:r>
            <a:endParaRPr lang="ru-RU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2014-2018 </a:t>
            </a:r>
            <a:r>
              <a:rPr lang="en-US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– development of methodology and implementation of revenues-side accounting</a:t>
            </a:r>
            <a:endParaRPr lang="ru-RU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2019 </a:t>
            </a:r>
            <a:r>
              <a:rPr lang="en-US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–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consolidated financial reporting is prepared for the republican budget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, </a:t>
            </a:r>
            <a:r>
              <a:rPr lang="en-US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local budgets and state budget</a:t>
            </a:r>
            <a:endParaRPr lang="ru-RU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2020 </a:t>
            </a:r>
            <a:r>
              <a:rPr lang="en-US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– audit of consolidated financial reporting is conducted, and audit recommendations fulfilled</a:t>
            </a:r>
            <a:endParaRPr lang="ru-RU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2018-2020 </a:t>
            </a:r>
            <a:r>
              <a:rPr lang="en-US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–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budget autonomy is implemented down to the level of villages or townships</a:t>
            </a:r>
            <a:endParaRPr lang="ru-RU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2020 </a:t>
            </a:r>
            <a:r>
              <a:rPr lang="en-US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– development of forward-looking consolidated financial reporting was initiated</a:t>
            </a:r>
            <a:endParaRPr lang="ru-RU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2022 </a:t>
            </a:r>
            <a:r>
              <a:rPr lang="en-US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– analytical report is prepared about fiscal risks and long-term sustainability of public finance</a:t>
            </a:r>
            <a:endParaRPr lang="ru-RU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2022</a:t>
            </a:r>
            <a:r>
              <a:rPr lang="en-US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 – Public Finance Management Concept Note until 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2030 </a:t>
            </a:r>
            <a:r>
              <a:rPr lang="en-US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is developed which includes, inter alia</a:t>
            </a:r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, </a:t>
            </a:r>
            <a:r>
              <a:rPr lang="en-US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gradual transition to consolidated financial statement of the country</a:t>
            </a:r>
            <a:endParaRPr lang="ru-RU" sz="1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39553" y="0"/>
            <a:ext cx="8604447" cy="3960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002060"/>
                </a:solidFill>
                <a:latin typeface="Arial "/>
                <a:cs typeface="Times New Roman" pitchFamily="18" charset="0"/>
              </a:rPr>
              <a:t>Improvement of the reporting system</a:t>
            </a:r>
            <a:endParaRPr lang="ru-RU" sz="1600" b="1" dirty="0">
              <a:solidFill>
                <a:srgbClr val="002060"/>
              </a:solidFill>
              <a:latin typeface="Arial 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4803998"/>
            <a:ext cx="9144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2" cstate="print"/>
          <a:srcRect l="15900" t="16300" r="15100" b="16950"/>
          <a:stretch>
            <a:fillRect/>
          </a:stretch>
        </p:blipFill>
        <p:spPr bwMode="auto">
          <a:xfrm>
            <a:off x="0" y="6759"/>
            <a:ext cx="539552" cy="398870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grpSp>
        <p:nvGrpSpPr>
          <p:cNvPr id="11" name="Группа 27"/>
          <p:cNvGrpSpPr>
            <a:grpSpLocks/>
          </p:cNvGrpSpPr>
          <p:nvPr/>
        </p:nvGrpSpPr>
        <p:grpSpPr bwMode="auto">
          <a:xfrm>
            <a:off x="0" y="4560779"/>
            <a:ext cx="9144000" cy="184666"/>
            <a:chOff x="0" y="136445"/>
            <a:chExt cx="9144000" cy="2462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149225"/>
              <a:ext cx="9144000" cy="231775"/>
            </a:xfrm>
            <a:prstGeom prst="rect">
              <a:avLst/>
            </a:prstGeom>
            <a:gradFill flip="none" rotWithShape="1">
              <a:gsLst>
                <a:gs pos="30000">
                  <a:srgbClr val="58699A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350" dirty="0"/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26988" y="136445"/>
              <a:ext cx="8929687" cy="246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r>
                <a:rPr lang="en-US" sz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PROGRESS IN THE REFORM OF ACCOUNTING AND REPORTING IN THE GOVERNMENT SECTOR IN THE REPUBLIC OF KAZAKHSTAN</a:t>
              </a:r>
              <a:endParaRPr lang="ru-RU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6DD9068-4A3D-5FA4-44C4-2F4AF130DB57}"/>
              </a:ext>
            </a:extLst>
          </p:cNvPr>
          <p:cNvSpPr/>
          <p:nvPr/>
        </p:nvSpPr>
        <p:spPr>
          <a:xfrm>
            <a:off x="5030" y="4928497"/>
            <a:ext cx="9144000" cy="2150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3504" y="4899076"/>
            <a:ext cx="2133600" cy="273844"/>
          </a:xfrm>
        </p:spPr>
        <p:txBody>
          <a:bodyPr/>
          <a:lstStyle/>
          <a:p>
            <a:r>
              <a:rPr lang="kk-K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545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9502" y="681540"/>
            <a:ext cx="8694966" cy="344575"/>
          </a:xfrm>
        </p:spPr>
        <p:txBody>
          <a:bodyPr>
            <a:no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Arial "/>
              </a:rPr>
              <a:t>Future plans</a:t>
            </a:r>
            <a:endParaRPr lang="ru-RU" sz="1600" dirty="0">
              <a:solidFill>
                <a:srgbClr val="002060"/>
              </a:solidFill>
              <a:latin typeface="Arial 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59533" y="1247431"/>
            <a:ext cx="8423372" cy="3106517"/>
          </a:xfrm>
        </p:spPr>
        <p:txBody>
          <a:bodyPr>
            <a:no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rial "/>
              </a:rPr>
              <a:t>Activities envisaged by the Public Finance Management Concept Note until</a:t>
            </a:r>
            <a:r>
              <a:rPr lang="ru-RU" sz="1400" dirty="0">
                <a:solidFill>
                  <a:srgbClr val="002060"/>
                </a:solidFill>
                <a:latin typeface="Arial "/>
              </a:rPr>
              <a:t> 2030: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rgbClr val="002060"/>
                </a:solidFill>
                <a:latin typeface="Arial "/>
              </a:rPr>
              <a:t>2023 </a:t>
            </a:r>
            <a:r>
              <a:rPr lang="en-US" sz="1400" dirty="0">
                <a:solidFill>
                  <a:srgbClr val="002060"/>
                </a:solidFill>
                <a:latin typeface="Arial "/>
              </a:rPr>
              <a:t>– development of forward-looking consolidated financial statement of local budgets</a:t>
            </a:r>
            <a:endParaRPr lang="ru-RU" sz="1400" dirty="0">
              <a:solidFill>
                <a:srgbClr val="002060"/>
              </a:solidFill>
              <a:latin typeface="Arial "/>
            </a:endParaRPr>
          </a:p>
          <a:p>
            <a:pPr>
              <a:buFontTx/>
              <a:buChar char="-"/>
            </a:pPr>
            <a:r>
              <a:rPr lang="ru-RU" sz="1400" dirty="0">
                <a:solidFill>
                  <a:srgbClr val="002060"/>
                </a:solidFill>
                <a:latin typeface="Arial "/>
              </a:rPr>
              <a:t>2023 – 2025</a:t>
            </a:r>
            <a:r>
              <a:rPr lang="en-US" sz="1400" dirty="0">
                <a:solidFill>
                  <a:srgbClr val="002060"/>
                </a:solidFill>
                <a:latin typeface="Arial "/>
              </a:rPr>
              <a:t> – implementation of the Unified Information System </a:t>
            </a:r>
            <a:r>
              <a:rPr lang="ru-RU" sz="1400" dirty="0">
                <a:solidFill>
                  <a:srgbClr val="002060"/>
                </a:solidFill>
                <a:latin typeface="Arial 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Arial "/>
              </a:rPr>
              <a:t>of Accounting in public institutions</a:t>
            </a:r>
            <a:endParaRPr lang="ru-RU" sz="1400" dirty="0">
              <a:solidFill>
                <a:srgbClr val="002060"/>
              </a:solidFill>
              <a:latin typeface="Arial "/>
            </a:endParaRPr>
          </a:p>
          <a:p>
            <a:pPr>
              <a:buFontTx/>
              <a:buChar char="-"/>
            </a:pPr>
            <a:r>
              <a:rPr lang="ru-RU" sz="1400" dirty="0">
                <a:solidFill>
                  <a:srgbClr val="002060"/>
                </a:solidFill>
                <a:latin typeface="Arial "/>
              </a:rPr>
              <a:t>2024 - 2025 </a:t>
            </a:r>
            <a:r>
              <a:rPr lang="en-US" sz="1400" dirty="0">
                <a:solidFill>
                  <a:srgbClr val="002060"/>
                </a:solidFill>
                <a:latin typeface="Arial "/>
              </a:rPr>
              <a:t>– development and implementation of the Unified Chart of Accounts</a:t>
            </a:r>
            <a:endParaRPr lang="ru-RU" sz="1400" dirty="0">
              <a:solidFill>
                <a:srgbClr val="002060"/>
              </a:solidFill>
              <a:latin typeface="Arial "/>
            </a:endParaRPr>
          </a:p>
          <a:p>
            <a:pPr>
              <a:buFontTx/>
              <a:buChar char="-"/>
            </a:pPr>
            <a:r>
              <a:rPr lang="ru-RU" sz="1400" dirty="0">
                <a:solidFill>
                  <a:srgbClr val="002060"/>
                </a:solidFill>
                <a:latin typeface="Arial "/>
              </a:rPr>
              <a:t>2027-2028 </a:t>
            </a:r>
            <a:r>
              <a:rPr lang="en-US" sz="1400" dirty="0">
                <a:solidFill>
                  <a:srgbClr val="002060"/>
                </a:solidFill>
                <a:latin typeface="Arial "/>
              </a:rPr>
              <a:t>– inclusion of the consolidated financial statements of quasi-fiscal sector entities</a:t>
            </a:r>
            <a:endParaRPr lang="ru-RU" sz="1400" dirty="0">
              <a:solidFill>
                <a:srgbClr val="002060"/>
              </a:solidFill>
              <a:latin typeface="Arial "/>
            </a:endParaRPr>
          </a:p>
          <a:p>
            <a:pPr>
              <a:buFontTx/>
              <a:buChar char="-"/>
            </a:pPr>
            <a:r>
              <a:rPr lang="ru-RU" sz="1400" dirty="0">
                <a:solidFill>
                  <a:srgbClr val="002060"/>
                </a:solidFill>
                <a:latin typeface="Arial "/>
              </a:rPr>
              <a:t>2023-2028 – </a:t>
            </a:r>
            <a:r>
              <a:rPr lang="en-US" sz="1400" dirty="0">
                <a:solidFill>
                  <a:srgbClr val="002060"/>
                </a:solidFill>
                <a:latin typeface="Arial "/>
              </a:rPr>
              <a:t>improvement of the state internal financial control</a:t>
            </a:r>
            <a:endParaRPr lang="ru-RU" sz="1400" dirty="0">
              <a:solidFill>
                <a:srgbClr val="002060"/>
              </a:solidFill>
              <a:latin typeface="Arial "/>
            </a:endParaRPr>
          </a:p>
          <a:p>
            <a:pPr marL="0" indent="0">
              <a:buNone/>
            </a:pPr>
            <a:endParaRPr lang="ru-RU" sz="1400" dirty="0">
              <a:solidFill>
                <a:srgbClr val="002060"/>
              </a:solidFill>
              <a:latin typeface="Arial 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545" y="-102"/>
            <a:ext cx="8676455" cy="372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002060"/>
                </a:solidFill>
                <a:latin typeface="Arial "/>
                <a:cs typeface="Times New Roman" pitchFamily="18" charset="0"/>
              </a:rPr>
              <a:t>Improvement of reporting system</a:t>
            </a:r>
            <a:endParaRPr lang="ru-RU" sz="1600" b="1" dirty="0">
              <a:solidFill>
                <a:srgbClr val="002060"/>
              </a:solidFill>
              <a:latin typeface="Arial 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4863052"/>
            <a:ext cx="9144000" cy="0"/>
          </a:xfrm>
          <a:prstGeom prst="line">
            <a:avLst/>
          </a:prstGeom>
          <a:ln w="5080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2" cstate="print"/>
          <a:srcRect l="15900" t="16300" r="15100" b="16950"/>
          <a:stretch>
            <a:fillRect/>
          </a:stretch>
        </p:blipFill>
        <p:spPr bwMode="auto">
          <a:xfrm>
            <a:off x="1" y="11511"/>
            <a:ext cx="467544" cy="34679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grpSp>
        <p:nvGrpSpPr>
          <p:cNvPr id="11" name="Группа 27"/>
          <p:cNvGrpSpPr>
            <a:grpSpLocks/>
          </p:cNvGrpSpPr>
          <p:nvPr/>
        </p:nvGrpSpPr>
        <p:grpSpPr bwMode="auto">
          <a:xfrm>
            <a:off x="0" y="4604040"/>
            <a:ext cx="9144000" cy="184666"/>
            <a:chOff x="0" y="136445"/>
            <a:chExt cx="9144000" cy="2462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149225"/>
              <a:ext cx="9144000" cy="231775"/>
            </a:xfrm>
            <a:prstGeom prst="rect">
              <a:avLst/>
            </a:prstGeom>
            <a:gradFill flip="none" rotWithShape="1">
              <a:gsLst>
                <a:gs pos="30000">
                  <a:srgbClr val="58699A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350" dirty="0"/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26988" y="136445"/>
              <a:ext cx="8929687" cy="246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r>
                <a:rPr lang="en-US" sz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PROGRESS IN THE REFORM OF ACCOUNTING AND REPORTING IN THE GOVERNMENT SECTOR IN THE REPUBLIC OF KAZAKHSTAN</a:t>
              </a:r>
              <a:endParaRPr lang="ru-RU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6DD9068-4A3D-5FA4-44C4-2F4AF130DB57}"/>
              </a:ext>
            </a:extLst>
          </p:cNvPr>
          <p:cNvSpPr/>
          <p:nvPr/>
        </p:nvSpPr>
        <p:spPr>
          <a:xfrm>
            <a:off x="5030" y="4928497"/>
            <a:ext cx="9144000" cy="2150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3504" y="4899076"/>
            <a:ext cx="2133600" cy="273844"/>
          </a:xfrm>
        </p:spPr>
        <p:txBody>
          <a:bodyPr/>
          <a:lstStyle/>
          <a:p>
            <a:r>
              <a:rPr lang="kk-K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87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 bwMode="auto">
          <a:xfrm>
            <a:off x="144463" y="2357440"/>
            <a:ext cx="920750" cy="362560"/>
          </a:xfrm>
          <a:prstGeom prst="rect">
            <a:avLst/>
          </a:prstGeom>
        </p:spPr>
        <p:txBody>
          <a:bodyPr lIns="115214" tIns="57607" rIns="115214" bIns="57607">
            <a:spAutoFit/>
          </a:bodyPr>
          <a:lstStyle/>
          <a:p>
            <a:pPr algn="ctr">
              <a:defRPr/>
            </a:pPr>
            <a:endParaRPr lang="ru-RU" sz="1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37409" y="611303"/>
            <a:ext cx="4087986" cy="53091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anchor="ctr">
            <a:spAutoFit/>
          </a:bodyPr>
          <a:lstStyle>
            <a:defPPr>
              <a:defRPr lang="ru-RU"/>
            </a:defPPr>
            <a:lvl1pPr marL="360000">
              <a:defRPr sz="1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dirty="0">
                <a:latin typeface="Arial "/>
              </a:rPr>
              <a:t>Public Procurement Committee under MoF </a:t>
            </a:r>
            <a:r>
              <a:rPr lang="en-US" dirty="0">
                <a:solidFill>
                  <a:schemeClr val="tx1"/>
                </a:solidFill>
                <a:latin typeface="Arial "/>
              </a:rPr>
              <a:t>is established in June </a:t>
            </a:r>
            <a:r>
              <a:rPr lang="ru-RU" dirty="0">
                <a:solidFill>
                  <a:schemeClr val="tx1"/>
                </a:solidFill>
                <a:latin typeface="Arial "/>
              </a:rPr>
              <a:t>201</a:t>
            </a:r>
            <a:r>
              <a:rPr lang="en-US" dirty="0">
                <a:solidFill>
                  <a:schemeClr val="tx1"/>
                </a:solidFill>
                <a:latin typeface="Arial "/>
              </a:rPr>
              <a:t>4.</a:t>
            </a:r>
            <a:endParaRPr lang="ru-RU" dirty="0">
              <a:solidFill>
                <a:srgbClr val="C00000"/>
              </a:solidFill>
              <a:latin typeface="Arial "/>
            </a:endParaRPr>
          </a:p>
          <a:p>
            <a:pPr>
              <a:defRPr/>
            </a:pPr>
            <a:endParaRPr lang="ru-RU" b="0" dirty="0">
              <a:solidFill>
                <a:schemeClr val="tx1"/>
              </a:solidFill>
              <a:latin typeface="Arial 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954843" y="676932"/>
            <a:ext cx="4096769" cy="37702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anchor="ctr">
            <a:spAutoFit/>
          </a:bodyPr>
          <a:lstStyle/>
          <a:p>
            <a:pPr marL="359991">
              <a:defRPr/>
            </a:pPr>
            <a:r>
              <a:rPr lang="en-US" sz="1000" b="1" dirty="0">
                <a:solidFill>
                  <a:srgbClr val="00B0F0"/>
                </a:solidFill>
                <a:latin typeface="Arial "/>
                <a:cs typeface="Times New Roman" panose="02020603050405020304" pitchFamily="18" charset="0"/>
              </a:rPr>
              <a:t>Treasury Committee </a:t>
            </a:r>
            <a:r>
              <a:rPr lang="en-US" sz="1000" b="1" dirty="0">
                <a:solidFill>
                  <a:schemeClr val="tx1"/>
                </a:solidFill>
                <a:latin typeface="Arial "/>
                <a:cs typeface="Times New Roman" panose="02020603050405020304" pitchFamily="18" charset="0"/>
              </a:rPr>
              <a:t>is reorganized on January </a:t>
            </a:r>
            <a:r>
              <a:rPr lang="ru-RU" sz="1000" b="1" dirty="0">
                <a:solidFill>
                  <a:schemeClr val="tx1"/>
                </a:solidFill>
                <a:latin typeface="Arial "/>
                <a:cs typeface="Times New Roman" panose="02020603050405020304" pitchFamily="18" charset="0"/>
              </a:rPr>
              <a:t>15</a:t>
            </a:r>
            <a:r>
              <a:rPr lang="en-US" sz="1000" b="1" dirty="0">
                <a:solidFill>
                  <a:schemeClr val="tx1"/>
                </a:solidFill>
                <a:latin typeface="Arial "/>
                <a:cs typeface="Times New Roman" panose="02020603050405020304" pitchFamily="18" charset="0"/>
              </a:rPr>
              <a:t>,</a:t>
            </a:r>
            <a:r>
              <a:rPr lang="ru-RU" sz="1000" b="1" dirty="0">
                <a:solidFill>
                  <a:schemeClr val="tx1"/>
                </a:solidFill>
                <a:latin typeface="Arial "/>
                <a:cs typeface="Times New Roman" panose="02020603050405020304" pitchFamily="18" charset="0"/>
              </a:rPr>
              <a:t> 2020</a:t>
            </a:r>
            <a:r>
              <a:rPr lang="en-US" sz="1000" b="1" dirty="0">
                <a:solidFill>
                  <a:schemeClr val="tx1"/>
                </a:solidFill>
                <a:latin typeface="Arial "/>
                <a:cs typeface="Times New Roman" panose="02020603050405020304" pitchFamily="18" charset="0"/>
              </a:rPr>
              <a:t>, by merging with </a:t>
            </a:r>
            <a:r>
              <a:rPr lang="en-US" sz="1000" b="1" dirty="0">
                <a:solidFill>
                  <a:srgbClr val="FF0000"/>
                </a:solidFill>
                <a:latin typeface="Arial "/>
                <a:cs typeface="Times New Roman" panose="02020603050405020304" pitchFamily="18" charset="0"/>
              </a:rPr>
              <a:t>Public Procurement Committee under MoF</a:t>
            </a:r>
            <a:r>
              <a:rPr lang="ru-RU" sz="1000" b="1" dirty="0">
                <a:solidFill>
                  <a:srgbClr val="FF0000"/>
                </a:solidFill>
                <a:latin typeface="Arial "/>
                <a:cs typeface="Times New Roman" panose="02020603050405020304" pitchFamily="18" charset="0"/>
              </a:rPr>
              <a:t>.</a:t>
            </a:r>
            <a:endParaRPr lang="ru-RU" sz="1000" dirty="0">
              <a:solidFill>
                <a:srgbClr val="FF0000"/>
              </a:solidFill>
              <a:latin typeface="Arial "/>
              <a:cs typeface="Times New Roman" panose="02020603050405020304" pitchFamily="18" charset="0"/>
            </a:endParaRPr>
          </a:p>
        </p:txBody>
      </p:sp>
      <p:pic>
        <p:nvPicPr>
          <p:cNvPr id="46" name="Picture 2" descr="C:\Users\TChikanaev\Desktop\1489676325.jpg">
            <a:extLst>
              <a:ext uri="{FF2B5EF4-FFF2-40B4-BE49-F238E27FC236}">
                <a16:creationId xmlns:a16="http://schemas.microsoft.com/office/drawing/2014/main" id="{9CCD2251-CD23-4A44-BAA2-35F6A14CC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5900" t="16300" r="15100" b="16950"/>
          <a:stretch>
            <a:fillRect/>
          </a:stretch>
        </p:blipFill>
        <p:spPr bwMode="auto">
          <a:xfrm>
            <a:off x="0" y="13403"/>
            <a:ext cx="545676" cy="458452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49" name="Заголовок 1">
            <a:extLst>
              <a:ext uri="{FF2B5EF4-FFF2-40B4-BE49-F238E27FC236}">
                <a16:creationId xmlns:a16="http://schemas.microsoft.com/office/drawing/2014/main" id="{E920A5AC-B286-4927-A556-E62F15F9785E}"/>
              </a:ext>
            </a:extLst>
          </p:cNvPr>
          <p:cNvSpPr txBox="1">
            <a:spLocks/>
          </p:cNvSpPr>
          <p:nvPr/>
        </p:nvSpPr>
        <p:spPr>
          <a:xfrm>
            <a:off x="545676" y="0"/>
            <a:ext cx="8603957" cy="4539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9" tIns="34289" rIns="68579" bIns="3428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77796" algn="ctr" defTabSz="895328">
              <a:buClr>
                <a:srgbClr val="002060"/>
              </a:buClr>
              <a:buSzPct val="100000"/>
              <a:defRPr/>
            </a:pPr>
            <a:r>
              <a:rPr lang="en-US" sz="1400" b="1" cap="small" dirty="0">
                <a:solidFill>
                  <a:srgbClr val="002060"/>
                </a:solidFill>
                <a:latin typeface="Arial "/>
                <a:ea typeface="Tahoma" panose="020B0604030504040204" pitchFamily="34" charset="0"/>
                <a:cs typeface="Tahoma" panose="020B0604030504040204" pitchFamily="34" charset="0"/>
              </a:rPr>
              <a:t>Public procurement</a:t>
            </a:r>
            <a:endParaRPr lang="ru-RU" sz="1400" b="1" cap="small" dirty="0">
              <a:solidFill>
                <a:srgbClr val="002060"/>
              </a:solidFill>
              <a:latin typeface="Arial 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700722" y="525026"/>
            <a:ext cx="387695" cy="647296"/>
          </a:xfrm>
          <a:prstGeom prst="rect">
            <a:avLst/>
          </a:pr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3" name="Прямоугольник 52"/>
          <p:cNvSpPr/>
          <p:nvPr/>
        </p:nvSpPr>
        <p:spPr>
          <a:xfrm>
            <a:off x="217143" y="565730"/>
            <a:ext cx="387695" cy="647296"/>
          </a:xfrm>
          <a:prstGeom prst="rect">
            <a:avLst/>
          </a:pr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A6DD9068-4A3D-5FA4-44C4-2F4AF130DB57}"/>
              </a:ext>
            </a:extLst>
          </p:cNvPr>
          <p:cNvSpPr/>
          <p:nvPr/>
        </p:nvSpPr>
        <p:spPr>
          <a:xfrm>
            <a:off x="5030" y="4948014"/>
            <a:ext cx="9144000" cy="1954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 "/>
              <a:cs typeface="Arial" pitchFamily="34" charset="0"/>
            </a:endParaRPr>
          </a:p>
        </p:txBody>
      </p:sp>
      <p:sp>
        <p:nvSpPr>
          <p:cNvPr id="79" name="Номер слайда 1"/>
          <p:cNvSpPr txBox="1">
            <a:spLocks/>
          </p:cNvSpPr>
          <p:nvPr/>
        </p:nvSpPr>
        <p:spPr>
          <a:xfrm>
            <a:off x="6973504" y="489907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b="1" dirty="0">
                <a:solidFill>
                  <a:schemeClr val="tx1"/>
                </a:solidFill>
                <a:latin typeface="Arial "/>
                <a:cs typeface="Arial" pitchFamily="34" charset="0"/>
              </a:rPr>
              <a:t>17</a:t>
            </a:r>
            <a:endParaRPr lang="ru-RU" b="1" dirty="0">
              <a:solidFill>
                <a:schemeClr val="tx1"/>
              </a:solidFill>
              <a:latin typeface="Arial "/>
              <a:cs typeface="Arial" pitchFamily="34" charset="0"/>
            </a:endParaRPr>
          </a:p>
        </p:txBody>
      </p:sp>
      <p:sp>
        <p:nvSpPr>
          <p:cNvPr id="57" name="TextBox 60"/>
          <p:cNvSpPr txBox="1">
            <a:spLocks noChangeArrowheads="1"/>
          </p:cNvSpPr>
          <p:nvPr/>
        </p:nvSpPr>
        <p:spPr bwMode="auto">
          <a:xfrm>
            <a:off x="4493762" y="1598475"/>
            <a:ext cx="448642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8775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514350" indent="-17145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530225" indent="-17145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ru-RU" sz="1000" i="1" dirty="0">
                <a:latin typeface="Arial "/>
                <a:cs typeface="Times New Roman" pitchFamily="18" charset="0"/>
              </a:rPr>
              <a:t>Reduce corruption proneness in selecting winning bidders</a:t>
            </a:r>
            <a:endParaRPr lang="ru-RU" altLang="ru-RU" sz="1000" i="1" dirty="0">
              <a:latin typeface="Arial "/>
              <a:cs typeface="Times New Roman" pitchFamily="18" charset="0"/>
            </a:endParaRPr>
          </a:p>
          <a:p>
            <a:pPr marL="530225" indent="-17145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ru-RU" sz="1000" i="1" dirty="0">
                <a:latin typeface="Arial "/>
                <a:cs typeface="Times New Roman" pitchFamily="18" charset="0"/>
              </a:rPr>
              <a:t>Continue improvement of efficiency and transparency of public procurement system</a:t>
            </a:r>
            <a:endParaRPr lang="ru-RU" altLang="ru-RU" sz="1000" i="1" dirty="0">
              <a:latin typeface="Arial "/>
              <a:cs typeface="Times New Roman" pitchFamily="18" charset="0"/>
            </a:endParaRPr>
          </a:p>
          <a:p>
            <a:pPr marL="530225" indent="-17145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ru-RU" sz="1000" i="1" dirty="0">
                <a:latin typeface="Arial "/>
                <a:cs typeface="Times New Roman" pitchFamily="18" charset="0"/>
              </a:rPr>
              <a:t>Avoid risks of emerging latent monopoly of corporates where the state holds a stake in public procurement</a:t>
            </a:r>
            <a:endParaRPr lang="ru-RU" altLang="ru-RU" sz="1000" i="1" dirty="0">
              <a:latin typeface="Arial 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sz="1000" b="1" dirty="0">
              <a:latin typeface="Arial 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000" b="1" dirty="0">
              <a:latin typeface="Arial "/>
              <a:cs typeface="Times New Roman" pitchFamily="18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C7E68ACA-7EF2-4370-96D6-4C5B2CA331E7}"/>
              </a:ext>
            </a:extLst>
          </p:cNvPr>
          <p:cNvSpPr/>
          <p:nvPr/>
        </p:nvSpPr>
        <p:spPr>
          <a:xfrm>
            <a:off x="75219" y="1769866"/>
            <a:ext cx="4743606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050" b="1" spc="17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2. </a:t>
            </a:r>
            <a:r>
              <a:rPr lang="en-US" sz="1050" b="1" spc="17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E-shop </a:t>
            </a:r>
            <a:r>
              <a:rPr lang="ru-RU" sz="700" i="1" spc="17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lang="en-US" sz="700" i="1" spc="17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since January </a:t>
            </a:r>
            <a:r>
              <a:rPr lang="ru-RU" sz="700" i="1" spc="17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01</a:t>
            </a:r>
            <a:r>
              <a:rPr lang="en-US" sz="700" i="1" spc="17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</a:t>
            </a:r>
            <a:r>
              <a:rPr lang="ru-RU" sz="700" i="1" spc="17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2022)</a:t>
            </a:r>
            <a:endParaRPr lang="ru-RU" sz="1050" b="1" spc="17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</a:t>
            </a:r>
            <a:r>
              <a:rPr lang="en-US" sz="9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No direct sourcing for minor procurement</a:t>
            </a:r>
            <a:r>
              <a:rPr lang="ru-RU" sz="9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; </a:t>
            </a: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</a:t>
            </a:r>
            <a:r>
              <a:rPr lang="en-US" sz="9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Transparent selection of provider</a:t>
            </a:r>
            <a:r>
              <a:rPr lang="ru-RU" sz="9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</a:t>
            </a:r>
            <a:r>
              <a:rPr lang="en-US" sz="9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Savings resulting from competition</a:t>
            </a:r>
            <a:r>
              <a:rPr lang="ru-RU" sz="9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A4BA6F3C-DA4D-4C85-A068-FB8C8E6511F2}"/>
              </a:ext>
            </a:extLst>
          </p:cNvPr>
          <p:cNvSpPr/>
          <p:nvPr/>
        </p:nvSpPr>
        <p:spPr>
          <a:xfrm>
            <a:off x="109675" y="1287464"/>
            <a:ext cx="4701781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b="1" spc="17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1. </a:t>
            </a:r>
            <a:r>
              <a:rPr lang="en-US" sz="1050" b="1" spc="17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Rating and scoring system</a:t>
            </a:r>
            <a:r>
              <a:rPr lang="ru-RU" sz="1050" b="1" spc="17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700" i="1" spc="17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lang="en-US" sz="700" i="1" spc="17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since July </a:t>
            </a:r>
            <a:r>
              <a:rPr lang="ru-RU" sz="700" i="1" spc="17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</a:t>
            </a:r>
            <a:r>
              <a:rPr lang="en-US" sz="700" i="1" spc="17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1,</a:t>
            </a:r>
            <a:r>
              <a:rPr lang="ru-RU" sz="700" i="1" spc="17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2022)</a:t>
            </a:r>
            <a:endParaRPr lang="ru-RU" sz="1050" i="1" spc="17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</a:t>
            </a:r>
            <a:r>
              <a:rPr lang="en-US" sz="9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No human interference in selecting the winning bidder</a:t>
            </a:r>
            <a:r>
              <a:rPr lang="ru-RU" sz="9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; </a:t>
            </a: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</a:t>
            </a:r>
            <a:r>
              <a:rPr lang="en-US" sz="9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Automated selection of provider</a:t>
            </a:r>
            <a:r>
              <a:rPr lang="ru-RU" sz="9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endParaRPr lang="ru-RU" sz="900" i="1" cap="all" spc="17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21A03626-0AFF-4940-932C-71FB0ADB3D11}"/>
              </a:ext>
            </a:extLst>
          </p:cNvPr>
          <p:cNvSpPr/>
          <p:nvPr/>
        </p:nvSpPr>
        <p:spPr>
          <a:xfrm>
            <a:off x="61132" y="2404265"/>
            <a:ext cx="4726470" cy="777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050" b="1" spc="17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3.</a:t>
            </a:r>
            <a:r>
              <a:rPr lang="en-US" sz="1050" b="1" spc="17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Centralized public procurement – framework agreements </a:t>
            </a:r>
            <a:r>
              <a:rPr lang="ru-RU" sz="700" i="1" spc="17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lang="en-US" sz="700" i="1" spc="17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since July </a:t>
            </a:r>
            <a:r>
              <a:rPr lang="ru-RU" sz="700" i="1" spc="17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01</a:t>
            </a:r>
            <a:r>
              <a:rPr lang="en-US" sz="700" i="1" spc="17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</a:t>
            </a:r>
            <a:r>
              <a:rPr lang="ru-RU" sz="700" i="1" spc="17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2022)</a:t>
            </a:r>
            <a:endParaRPr lang="ru-RU" sz="1050" b="1" spc="17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</a:t>
            </a:r>
            <a:r>
              <a:rPr lang="en-US" sz="9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Centralized procurement via Single Tendering Authority for public procurement</a:t>
            </a:r>
            <a:r>
              <a:rPr lang="ru-RU" sz="9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</a:t>
            </a:r>
            <a:r>
              <a:rPr lang="en-US" sz="9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Budget savings due to larger lots</a:t>
            </a:r>
            <a:r>
              <a:rPr lang="ru-RU" sz="9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</a:t>
            </a:r>
            <a:r>
              <a:rPr lang="en-US" sz="9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Procurement of goods and services based on uniform technical specification</a:t>
            </a:r>
            <a:r>
              <a:rPr lang="ru-RU" sz="9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endParaRPr lang="ru-RU" sz="1200" i="1" cap="all" spc="17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93F7665A-6C5C-4D2A-866C-5DCC80CBB232}"/>
              </a:ext>
            </a:extLst>
          </p:cNvPr>
          <p:cNvSpPr/>
          <p:nvPr/>
        </p:nvSpPr>
        <p:spPr>
          <a:xfrm>
            <a:off x="74956" y="3137111"/>
            <a:ext cx="4726288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050" b="1" spc="17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4. </a:t>
            </a:r>
            <a:r>
              <a:rPr lang="en-US" sz="1050" b="1" spc="17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Tendering based on life-cycle cost</a:t>
            </a:r>
            <a:r>
              <a:rPr lang="ru-RU" sz="1050" b="1" spc="17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700" i="1" spc="17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lang="en-US" sz="700" i="1" spc="17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since January </a:t>
            </a:r>
            <a:r>
              <a:rPr lang="ru-RU" sz="700" i="1" spc="17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</a:t>
            </a:r>
            <a:r>
              <a:rPr lang="en-US" sz="700" i="1" spc="17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1, </a:t>
            </a:r>
            <a:r>
              <a:rPr lang="ru-RU" sz="700" i="1" spc="17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2023)</a:t>
            </a:r>
            <a:r>
              <a:rPr lang="ru-RU" sz="700" b="1" spc="17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</a:t>
            </a:r>
            <a:r>
              <a:rPr lang="en-US" sz="9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Provider selected </a:t>
            </a:r>
            <a:r>
              <a:rPr lang="ru-RU" sz="9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9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based on life-cycle cost of goods</a:t>
            </a:r>
            <a:r>
              <a:rPr lang="ru-RU" sz="9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55DD0BB2-A1FB-4AAA-B09E-7DEBEFA6CEB0}"/>
              </a:ext>
            </a:extLst>
          </p:cNvPr>
          <p:cNvSpPr/>
          <p:nvPr/>
        </p:nvSpPr>
        <p:spPr>
          <a:xfrm>
            <a:off x="52645" y="3529526"/>
            <a:ext cx="4686990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050" b="1" spc="17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5. </a:t>
            </a:r>
            <a:r>
              <a:rPr lang="en-US" sz="1050" b="1" spc="17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Prevention of </a:t>
            </a:r>
            <a:r>
              <a:rPr lang="ru-RU" sz="1050" b="1" spc="17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050" b="1" spc="17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sham companies</a:t>
            </a:r>
            <a:r>
              <a:rPr lang="ru-RU" sz="1050" b="1" spc="17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700" i="1" spc="17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lang="en-US" sz="700" i="1" spc="17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since July </a:t>
            </a:r>
            <a:r>
              <a:rPr lang="ru-RU" sz="700" i="1" spc="17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01</a:t>
            </a:r>
            <a:r>
              <a:rPr lang="en-US" sz="700" i="1" spc="17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700" i="1" spc="17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2019)</a:t>
            </a:r>
            <a:r>
              <a:rPr lang="ru-RU" sz="700" b="1" spc="17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u-RU" sz="1050" b="1" spc="17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</a:t>
            </a:r>
            <a:r>
              <a:rPr lang="en-US" sz="9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Financial sustainability as a qualification requirement</a:t>
            </a:r>
            <a:r>
              <a:rPr lang="ru-RU" sz="9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77074AE3-D61B-454F-9CD9-9419AA813B31}"/>
              </a:ext>
            </a:extLst>
          </p:cNvPr>
          <p:cNvSpPr/>
          <p:nvPr/>
        </p:nvSpPr>
        <p:spPr>
          <a:xfrm>
            <a:off x="58429" y="3898798"/>
            <a:ext cx="4701052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050" b="1" spc="17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6. </a:t>
            </a:r>
            <a:r>
              <a:rPr lang="en-US" sz="1050" b="1" spc="17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Reduced direct sourcing </a:t>
            </a:r>
            <a:r>
              <a:rPr lang="ru-RU" sz="700" i="1" spc="17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lang="en-US" sz="700" i="1" spc="17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ongoing</a:t>
            </a:r>
            <a:r>
              <a:rPr lang="ru-RU" sz="700" i="1" spc="17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  <a:r>
              <a:rPr lang="ru-RU" sz="700" b="1" spc="17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u-RU" sz="1050" b="1" spc="17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</a:t>
            </a:r>
            <a:r>
              <a:rPr lang="en-US" sz="9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Revised grounds to allow direct sourcing</a:t>
            </a:r>
            <a:r>
              <a:rPr lang="ru-RU" sz="9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C75D3C13-7BCB-42B8-8A1A-F4639DAB6F03}"/>
              </a:ext>
            </a:extLst>
          </p:cNvPr>
          <p:cNvSpPr/>
          <p:nvPr/>
        </p:nvSpPr>
        <p:spPr>
          <a:xfrm>
            <a:off x="65460" y="4284036"/>
            <a:ext cx="4728449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050" b="1" spc="17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7. </a:t>
            </a:r>
            <a:r>
              <a:rPr lang="en-US" sz="1050" b="1" spc="17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Prioritization of competitive bidding </a:t>
            </a:r>
            <a:r>
              <a:rPr lang="ru-RU" sz="700" i="1" spc="17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lang="en-US" sz="700" i="1" spc="17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since January </a:t>
            </a:r>
            <a:r>
              <a:rPr lang="ru-RU" sz="700" i="1" spc="17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01</a:t>
            </a:r>
            <a:r>
              <a:rPr lang="en-US" sz="700" i="1" spc="17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700" i="1" spc="17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2022)</a:t>
            </a:r>
            <a:r>
              <a:rPr lang="ru-RU" sz="700" b="1" spc="17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u-RU" sz="1050" b="1" spc="17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</a:t>
            </a:r>
            <a:r>
              <a:rPr lang="en-US" sz="9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Direct sources in exceptional instances</a:t>
            </a:r>
            <a:r>
              <a:rPr lang="ru-RU" sz="9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endParaRPr lang="ru-RU" sz="900" i="1" cap="all" spc="17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7030" y="117370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9991" algn="just">
              <a:defRPr/>
            </a:pPr>
            <a:r>
              <a:rPr lang="en-US" sz="1000" b="1" u="sng" dirty="0">
                <a:latin typeface="Arial "/>
                <a:cs typeface="Times New Roman" panose="02020603050405020304" pitchFamily="18" charset="0"/>
              </a:rPr>
              <a:t>Creation of the Committee as the Single Public Procurement Authority in order to </a:t>
            </a:r>
            <a:r>
              <a:rPr lang="ru-RU" sz="1000" b="1" u="sng" dirty="0">
                <a:latin typeface="Arial "/>
                <a:cs typeface="Times New Roman" panose="02020603050405020304" pitchFamily="18" charset="0"/>
              </a:rPr>
              <a:t>:</a:t>
            </a:r>
            <a:endParaRPr lang="ru-RU" sz="1000" u="sng" dirty="0">
              <a:latin typeface="Arial 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28721" y="113653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77796" algn="ctr" defTabSz="895328" eaLnBrk="0" fontAlgn="base" hangingPunct="0">
              <a:spcAft>
                <a:spcPct val="0"/>
              </a:spcAft>
              <a:buClr>
                <a:srgbClr val="002060"/>
              </a:buClr>
              <a:buSzPct val="100000"/>
              <a:defRPr/>
            </a:pPr>
            <a:r>
              <a:rPr lang="en-US" sz="1000" b="1" u="sng" dirty="0">
                <a:latin typeface="Arial "/>
                <a:cs typeface="Times New Roman" panose="02020603050405020304" pitchFamily="18" charset="0"/>
              </a:rPr>
              <a:t>Improvement of public procurement</a:t>
            </a:r>
            <a:endParaRPr lang="ru-RU" sz="1000" b="1" u="sng" dirty="0">
              <a:latin typeface="Arial 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788124" y="1460000"/>
            <a:ext cx="0" cy="32863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903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137034" y="1567126"/>
            <a:ext cx="3135812" cy="895963"/>
            <a:chOff x="-7956" y="2089500"/>
            <a:chExt cx="4181083" cy="1194618"/>
          </a:xfrm>
        </p:grpSpPr>
        <p:sp>
          <p:nvSpPr>
            <p:cNvPr id="6" name="Фигура, имеющая форму буквы L 5"/>
            <p:cNvSpPr/>
            <p:nvPr/>
          </p:nvSpPr>
          <p:spPr bwMode="auto">
            <a:xfrm rot="5400000">
              <a:off x="3309395" y="1969794"/>
              <a:ext cx="382587" cy="1148594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>
                <a:hueOff val="-5515009"/>
                <a:satOff val="-7671"/>
                <a:lumOff val="-2942"/>
                <a:alphaOff val="0"/>
              </a:schemeClr>
            </a:lnRef>
            <a:fillRef idx="1">
              <a:schemeClr val="accent5">
                <a:hueOff val="-5515009"/>
                <a:satOff val="-7671"/>
                <a:lumOff val="-2942"/>
                <a:alphaOff val="0"/>
              </a:schemeClr>
            </a:fillRef>
            <a:effectRef idx="0">
              <a:schemeClr val="accent5">
                <a:hueOff val="-5515009"/>
                <a:satOff val="-7671"/>
                <a:lumOff val="-294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/>
            <p:cNvSpPr txBox="1"/>
            <p:nvPr/>
          </p:nvSpPr>
          <p:spPr bwMode="auto">
            <a:xfrm>
              <a:off x="-7956" y="2463660"/>
              <a:ext cx="1517189" cy="27699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750" b="1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2020</a:t>
              </a:r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1340193" y="2283508"/>
              <a:ext cx="1517189" cy="27699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750" b="1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2021</a:t>
              </a:r>
            </a:p>
          </p:txBody>
        </p:sp>
        <p:sp>
          <p:nvSpPr>
            <p:cNvPr id="12" name="Фигура, имеющая форму буквы L 11"/>
            <p:cNvSpPr/>
            <p:nvPr/>
          </p:nvSpPr>
          <p:spPr bwMode="auto">
            <a:xfrm rot="5400000">
              <a:off x="772769" y="2372098"/>
              <a:ext cx="373179" cy="1099757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>
                <a:hueOff val="-5515009"/>
                <a:satOff val="-7671"/>
                <a:lumOff val="-2942"/>
                <a:alphaOff val="0"/>
              </a:schemeClr>
            </a:lnRef>
            <a:fillRef idx="1">
              <a:schemeClr val="accent5">
                <a:hueOff val="-5515009"/>
                <a:satOff val="-7671"/>
                <a:lumOff val="-2942"/>
                <a:alphaOff val="0"/>
              </a:schemeClr>
            </a:fillRef>
            <a:effectRef idx="0">
              <a:schemeClr val="accent5">
                <a:hueOff val="-5515009"/>
                <a:satOff val="-7671"/>
                <a:lumOff val="-294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Фигура, имеющая форму буквы L 12"/>
            <p:cNvSpPr/>
            <p:nvPr/>
          </p:nvSpPr>
          <p:spPr bwMode="auto">
            <a:xfrm rot="5400000">
              <a:off x="2028767" y="2186023"/>
              <a:ext cx="390365" cy="1106504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>
                <a:hueOff val="-5515009"/>
                <a:satOff val="-7671"/>
                <a:lumOff val="-2942"/>
                <a:alphaOff val="0"/>
              </a:schemeClr>
            </a:lnRef>
            <a:fillRef idx="1">
              <a:schemeClr val="accent5">
                <a:hueOff val="-5515009"/>
                <a:satOff val="-7671"/>
                <a:lumOff val="-2942"/>
                <a:alphaOff val="0"/>
              </a:schemeClr>
            </a:fillRef>
            <a:effectRef idx="0">
              <a:schemeClr val="accent5">
                <a:hueOff val="-5515009"/>
                <a:satOff val="-7671"/>
                <a:lumOff val="-294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Равнобедренный треугольник 13"/>
            <p:cNvSpPr/>
            <p:nvPr/>
          </p:nvSpPr>
          <p:spPr bwMode="auto">
            <a:xfrm>
              <a:off x="1204017" y="2552155"/>
              <a:ext cx="305218" cy="113884"/>
            </a:xfrm>
            <a:prstGeom prst="triangle">
              <a:avLst>
                <a:gd name="adj" fmla="val 100000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>
                <a:hueOff val="-5515009"/>
                <a:satOff val="-7671"/>
                <a:lumOff val="-2942"/>
                <a:alphaOff val="0"/>
              </a:schemeClr>
            </a:lnRef>
            <a:fillRef idx="1">
              <a:schemeClr val="accent5">
                <a:hueOff val="-5515009"/>
                <a:satOff val="-7671"/>
                <a:lumOff val="-2942"/>
                <a:alphaOff val="0"/>
              </a:schemeClr>
            </a:fillRef>
            <a:effectRef idx="0">
              <a:schemeClr val="accent5">
                <a:hueOff val="-5515009"/>
                <a:satOff val="-7671"/>
                <a:lumOff val="-294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Равнобедренный треугольник 14"/>
            <p:cNvSpPr/>
            <p:nvPr/>
          </p:nvSpPr>
          <p:spPr bwMode="auto">
            <a:xfrm>
              <a:off x="2471996" y="2369706"/>
              <a:ext cx="305218" cy="113884"/>
            </a:xfrm>
            <a:prstGeom prst="triangle">
              <a:avLst>
                <a:gd name="adj" fmla="val 100000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>
                <a:hueOff val="-5515009"/>
                <a:satOff val="-7671"/>
                <a:lumOff val="-2942"/>
                <a:alphaOff val="0"/>
              </a:schemeClr>
            </a:lnRef>
            <a:fillRef idx="1">
              <a:schemeClr val="accent5">
                <a:hueOff val="-5515009"/>
                <a:satOff val="-7671"/>
                <a:lumOff val="-2942"/>
                <a:alphaOff val="0"/>
              </a:schemeClr>
            </a:fillRef>
            <a:effectRef idx="0">
              <a:schemeClr val="accent5">
                <a:hueOff val="-5515009"/>
                <a:satOff val="-7671"/>
                <a:lumOff val="-294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TextBox 15"/>
            <p:cNvSpPr txBox="1"/>
            <p:nvPr/>
          </p:nvSpPr>
          <p:spPr bwMode="auto">
            <a:xfrm>
              <a:off x="2625342" y="2089500"/>
              <a:ext cx="1547785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750" b="1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2022</a:t>
              </a:r>
              <a:r>
                <a:rPr lang="ru-RU" sz="600" b="1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18" name="Равнобедренный треугольник 17"/>
            <p:cNvSpPr/>
            <p:nvPr/>
          </p:nvSpPr>
          <p:spPr bwMode="auto">
            <a:xfrm>
              <a:off x="3769767" y="2176074"/>
              <a:ext cx="305218" cy="113884"/>
            </a:xfrm>
            <a:prstGeom prst="triangle">
              <a:avLst>
                <a:gd name="adj" fmla="val 100000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>
                <a:hueOff val="-5515009"/>
                <a:satOff val="-7671"/>
                <a:lumOff val="-2942"/>
                <a:alphaOff val="0"/>
              </a:schemeClr>
            </a:lnRef>
            <a:fillRef idx="1">
              <a:schemeClr val="accent5">
                <a:hueOff val="-5515009"/>
                <a:satOff val="-7671"/>
                <a:lumOff val="-2942"/>
                <a:alphaOff val="0"/>
              </a:schemeClr>
            </a:fillRef>
            <a:effectRef idx="0">
              <a:schemeClr val="accent5">
                <a:hueOff val="-5515009"/>
                <a:satOff val="-7671"/>
                <a:lumOff val="-294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TextBox 23"/>
            <p:cNvSpPr txBox="1"/>
            <p:nvPr/>
          </p:nvSpPr>
          <p:spPr bwMode="auto">
            <a:xfrm>
              <a:off x="1592849" y="2666039"/>
              <a:ext cx="1262199" cy="4924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lvl="1" algn="ctr" defTabSz="161093">
                <a:defRPr/>
              </a:pPr>
              <a:r>
                <a:rPr lang="kk-KZ" sz="450" b="1" kern="0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4 148</a:t>
              </a:r>
            </a:p>
            <a:p>
              <a:pPr marL="0" lvl="1" algn="ctr" defTabSz="161093">
                <a:defRPr/>
              </a:pPr>
              <a:r>
                <a:rPr lang="en-US" sz="450" b="1" kern="0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procurements</a:t>
              </a:r>
              <a:r>
                <a:rPr lang="kk-KZ" sz="450" b="1" kern="0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0" lvl="1" algn="ctr" defTabSz="161093">
                <a:defRPr/>
              </a:pPr>
              <a:r>
                <a:rPr lang="kk-KZ" sz="450" b="1" kern="0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206</a:t>
              </a:r>
              <a:r>
                <a:rPr lang="en-US" sz="450" b="1" kern="0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.</a:t>
              </a:r>
              <a:r>
                <a:rPr lang="kk-KZ" sz="450" b="1" kern="0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9</a:t>
              </a:r>
              <a:r>
                <a:rPr lang="en-US" sz="450" b="1" kern="0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million KZT</a:t>
              </a:r>
              <a:endParaRPr lang="kk-KZ" sz="450" b="1" kern="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0" lvl="1" algn="ctr" defTabSz="161093">
                <a:defRPr/>
              </a:pPr>
              <a:r>
                <a:rPr lang="ru-RU" sz="450" b="1" kern="0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(2</a:t>
              </a:r>
              <a:r>
                <a:rPr lang="en-US" sz="450" b="1" kern="0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.</a:t>
              </a:r>
              <a:r>
                <a:rPr lang="ru-RU" sz="450" b="1" kern="0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6</a:t>
              </a:r>
              <a:r>
                <a:rPr lang="en-US" sz="450" b="1" kern="0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%</a:t>
              </a:r>
              <a:r>
                <a:rPr lang="ru-RU" sz="450" b="1" kern="0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sp>
          <p:nvSpPr>
            <p:cNvPr id="35" name="TextBox 34"/>
            <p:cNvSpPr txBox="1"/>
            <p:nvPr/>
          </p:nvSpPr>
          <p:spPr bwMode="auto">
            <a:xfrm>
              <a:off x="542072" y="2791675"/>
              <a:ext cx="874112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 algn="ctr" defTabSz="161093">
                <a:defRPr/>
              </a:pPr>
              <a:r>
                <a:rPr lang="ru-RU" sz="450" b="1" kern="0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2 153</a:t>
              </a:r>
            </a:p>
            <a:p>
              <a:pPr marL="0" lvl="1" algn="ctr" defTabSz="161093">
                <a:defRPr/>
              </a:pPr>
              <a:r>
                <a:rPr lang="en-US" sz="450" b="1" kern="0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procurements</a:t>
              </a:r>
              <a:r>
                <a:rPr lang="ru-RU" sz="450" b="1" kern="0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0" lvl="1" algn="ctr" defTabSz="161093">
                <a:defRPr/>
              </a:pPr>
              <a:r>
                <a:rPr lang="ru-RU" sz="450" b="1" kern="0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160</a:t>
              </a:r>
              <a:r>
                <a:rPr lang="en-US" sz="450" b="1" kern="0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.</a:t>
              </a:r>
              <a:r>
                <a:rPr lang="ru-RU" sz="450" b="1" kern="0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450" b="1" kern="0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million KZT</a:t>
              </a:r>
              <a:endParaRPr lang="ru-RU" sz="450" b="1" kern="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  <a:p>
              <a:pPr marL="0" lvl="1" algn="ctr" defTabSz="161093">
                <a:defRPr/>
              </a:pPr>
              <a:r>
                <a:rPr lang="ru-RU" sz="450" b="1" i="1" kern="0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(3</a:t>
              </a:r>
              <a:r>
                <a:rPr lang="en-US" sz="450" b="1" i="1" kern="0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.</a:t>
              </a:r>
              <a:r>
                <a:rPr lang="ru-RU" sz="450" b="1" i="1" kern="0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7</a:t>
              </a:r>
              <a:r>
                <a:rPr lang="en-US" sz="450" b="1" i="1" kern="0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%</a:t>
              </a:r>
              <a:r>
                <a:rPr lang="ru-RU" sz="450" b="1" i="1" kern="0" dirty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</p:grpSp>
      <p:sp>
        <p:nvSpPr>
          <p:cNvPr id="37" name="TextBox 36"/>
          <p:cNvSpPr txBox="1"/>
          <p:nvPr/>
        </p:nvSpPr>
        <p:spPr bwMode="auto">
          <a:xfrm>
            <a:off x="3488005" y="1847744"/>
            <a:ext cx="711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defTabSz="161093">
              <a:defRPr/>
            </a:pPr>
            <a:r>
              <a:rPr lang="kk-KZ" sz="450" b="1" kern="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4 727</a:t>
            </a:r>
          </a:p>
          <a:p>
            <a:pPr marL="0" lvl="1" algn="ctr" defTabSz="161093">
              <a:defRPr/>
            </a:pPr>
            <a:r>
              <a:rPr lang="en-US" sz="450" b="1" kern="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procurements</a:t>
            </a:r>
            <a:r>
              <a:rPr lang="kk-KZ" sz="450" b="1" kern="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lvl="1" algn="ctr" defTabSz="161093">
              <a:defRPr/>
            </a:pPr>
            <a:r>
              <a:rPr lang="kk-KZ" sz="450" b="1" kern="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356</a:t>
            </a:r>
            <a:r>
              <a:rPr lang="en-US" sz="450" b="1" kern="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kk-KZ" sz="450" b="1" kern="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450" b="1" kern="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million KZT</a:t>
            </a:r>
            <a:endParaRPr lang="kk-KZ" sz="450" b="1" kern="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1" algn="ctr" defTabSz="161093">
              <a:defRPr/>
            </a:pPr>
            <a:r>
              <a:rPr lang="ru-RU" sz="450" b="1" kern="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(1</a:t>
            </a:r>
            <a:r>
              <a:rPr lang="en-US" sz="450" b="1" kern="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450" b="1" kern="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450" b="1" kern="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ru-RU" sz="450" b="1" kern="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grpSp>
        <p:nvGrpSpPr>
          <p:cNvPr id="39" name="Группа 20"/>
          <p:cNvGrpSpPr>
            <a:grpSpLocks/>
          </p:cNvGrpSpPr>
          <p:nvPr/>
        </p:nvGrpSpPr>
        <p:grpSpPr bwMode="auto">
          <a:xfrm>
            <a:off x="1446609" y="3020729"/>
            <a:ext cx="2752631" cy="1631157"/>
            <a:chOff x="499639" y="3510812"/>
            <a:chExt cx="3805327" cy="2175011"/>
          </a:xfrm>
        </p:grpSpPr>
        <p:grpSp>
          <p:nvGrpSpPr>
            <p:cNvPr id="40" name="그룹 2"/>
            <p:cNvGrpSpPr>
              <a:grpSpLocks/>
            </p:cNvGrpSpPr>
            <p:nvPr/>
          </p:nvGrpSpPr>
          <p:grpSpPr bwMode="auto">
            <a:xfrm>
              <a:off x="501143" y="4321073"/>
              <a:ext cx="3705626" cy="554078"/>
              <a:chOff x="1995488" y="1903168"/>
              <a:chExt cx="5266818" cy="1362320"/>
            </a:xfrm>
          </p:grpSpPr>
          <p:sp>
            <p:nvSpPr>
              <p:cNvPr id="53" name="Freeform 1030"/>
              <p:cNvSpPr>
                <a:spLocks/>
              </p:cNvSpPr>
              <p:nvPr/>
            </p:nvSpPr>
            <p:spPr bwMode="auto">
              <a:xfrm>
                <a:off x="1995606" y="2038352"/>
                <a:ext cx="977010" cy="979765"/>
              </a:xfrm>
              <a:custGeom>
                <a:avLst/>
                <a:gdLst>
                  <a:gd name="T0" fmla="*/ 72 w 615"/>
                  <a:gd name="T1" fmla="*/ 0 h 615"/>
                  <a:gd name="T2" fmla="*/ 615 w 615"/>
                  <a:gd name="T3" fmla="*/ 0 h 615"/>
                  <a:gd name="T4" fmla="*/ 0 w 615"/>
                  <a:gd name="T5" fmla="*/ 615 h 615"/>
                  <a:gd name="T6" fmla="*/ 0 w 615"/>
                  <a:gd name="T7" fmla="*/ 72 h 615"/>
                  <a:gd name="T8" fmla="*/ 72 w 615"/>
                  <a:gd name="T9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5" h="615">
                    <a:moveTo>
                      <a:pt x="72" y="0"/>
                    </a:moveTo>
                    <a:lnTo>
                      <a:pt x="615" y="0"/>
                    </a:lnTo>
                    <a:lnTo>
                      <a:pt x="0" y="615"/>
                    </a:lnTo>
                    <a:lnTo>
                      <a:pt x="0" y="72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1350"/>
              </a:p>
            </p:txBody>
          </p:sp>
          <p:sp>
            <p:nvSpPr>
              <p:cNvPr id="54" name="Freeform 1031"/>
              <p:cNvSpPr>
                <a:spLocks/>
              </p:cNvSpPr>
              <p:nvPr/>
            </p:nvSpPr>
            <p:spPr bwMode="auto">
              <a:xfrm>
                <a:off x="2609339" y="2155455"/>
                <a:ext cx="1110135" cy="1108580"/>
              </a:xfrm>
              <a:custGeom>
                <a:avLst/>
                <a:gdLst>
                  <a:gd name="T0" fmla="*/ 699 w 699"/>
                  <a:gd name="T1" fmla="*/ 0 h 699"/>
                  <a:gd name="T2" fmla="*/ 699 w 699"/>
                  <a:gd name="T3" fmla="*/ 543 h 699"/>
                  <a:gd name="T4" fmla="*/ 543 w 699"/>
                  <a:gd name="T5" fmla="*/ 699 h 699"/>
                  <a:gd name="T6" fmla="*/ 0 w 699"/>
                  <a:gd name="T7" fmla="*/ 699 h 699"/>
                  <a:gd name="T8" fmla="*/ 699 w 699"/>
                  <a:gd name="T9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9" h="699">
                    <a:moveTo>
                      <a:pt x="699" y="0"/>
                    </a:moveTo>
                    <a:lnTo>
                      <a:pt x="699" y="543"/>
                    </a:lnTo>
                    <a:lnTo>
                      <a:pt x="543" y="699"/>
                    </a:lnTo>
                    <a:lnTo>
                      <a:pt x="0" y="699"/>
                    </a:lnTo>
                    <a:lnTo>
                      <a:pt x="699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1350"/>
              </a:p>
            </p:txBody>
          </p:sp>
          <p:sp>
            <p:nvSpPr>
              <p:cNvPr id="55" name="Freeform 1032"/>
              <p:cNvSpPr>
                <a:spLocks/>
              </p:cNvSpPr>
              <p:nvPr/>
            </p:nvSpPr>
            <p:spPr bwMode="auto">
              <a:xfrm>
                <a:off x="3719474" y="1905634"/>
                <a:ext cx="1110135" cy="1112482"/>
              </a:xfrm>
              <a:custGeom>
                <a:avLst/>
                <a:gdLst>
                  <a:gd name="T0" fmla="*/ 156 w 699"/>
                  <a:gd name="T1" fmla="*/ 0 h 699"/>
                  <a:gd name="T2" fmla="*/ 699 w 699"/>
                  <a:gd name="T3" fmla="*/ 0 h 699"/>
                  <a:gd name="T4" fmla="*/ 0 w 699"/>
                  <a:gd name="T5" fmla="*/ 699 h 699"/>
                  <a:gd name="T6" fmla="*/ 0 w 699"/>
                  <a:gd name="T7" fmla="*/ 156 h 699"/>
                  <a:gd name="T8" fmla="*/ 156 w 699"/>
                  <a:gd name="T9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9" h="699">
                    <a:moveTo>
                      <a:pt x="156" y="0"/>
                    </a:moveTo>
                    <a:lnTo>
                      <a:pt x="699" y="0"/>
                    </a:lnTo>
                    <a:lnTo>
                      <a:pt x="0" y="699"/>
                    </a:lnTo>
                    <a:lnTo>
                      <a:pt x="0" y="156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1350"/>
              </a:p>
            </p:txBody>
          </p:sp>
          <p:sp>
            <p:nvSpPr>
              <p:cNvPr id="56" name="Rectangle 1033"/>
              <p:cNvSpPr>
                <a:spLocks noChangeArrowheads="1"/>
              </p:cNvSpPr>
              <p:nvPr/>
            </p:nvSpPr>
            <p:spPr bwMode="auto">
              <a:xfrm>
                <a:off x="2049759" y="1960283"/>
                <a:ext cx="5128735" cy="1225683"/>
              </a:xfrm>
              <a:prstGeom prst="rect">
                <a:avLst/>
              </a:prstGeom>
              <a:solidFill>
                <a:srgbClr val="F6F9FC"/>
              </a:solidFill>
              <a:ln w="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1350" dirty="0"/>
              </a:p>
            </p:txBody>
          </p:sp>
          <p:sp>
            <p:nvSpPr>
              <p:cNvPr id="57" name="Freeform 1036"/>
              <p:cNvSpPr>
                <a:spLocks/>
              </p:cNvSpPr>
              <p:nvPr/>
            </p:nvSpPr>
            <p:spPr bwMode="auto">
              <a:xfrm>
                <a:off x="1995606" y="2155455"/>
                <a:ext cx="1110135" cy="1108580"/>
              </a:xfrm>
              <a:custGeom>
                <a:avLst/>
                <a:gdLst>
                  <a:gd name="T0" fmla="*/ 0 w 699"/>
                  <a:gd name="T1" fmla="*/ 0 h 699"/>
                  <a:gd name="T2" fmla="*/ 699 w 699"/>
                  <a:gd name="T3" fmla="*/ 699 h 699"/>
                  <a:gd name="T4" fmla="*/ 156 w 699"/>
                  <a:gd name="T5" fmla="*/ 699 h 699"/>
                  <a:gd name="T6" fmla="*/ 0 w 699"/>
                  <a:gd name="T7" fmla="*/ 543 h 699"/>
                  <a:gd name="T8" fmla="*/ 0 w 699"/>
                  <a:gd name="T9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9" h="699">
                    <a:moveTo>
                      <a:pt x="0" y="0"/>
                    </a:moveTo>
                    <a:lnTo>
                      <a:pt x="699" y="699"/>
                    </a:lnTo>
                    <a:lnTo>
                      <a:pt x="156" y="699"/>
                    </a:lnTo>
                    <a:lnTo>
                      <a:pt x="0" y="5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1350"/>
              </a:p>
            </p:txBody>
          </p:sp>
          <p:sp>
            <p:nvSpPr>
              <p:cNvPr id="58" name="Freeform 1038"/>
              <p:cNvSpPr>
                <a:spLocks/>
              </p:cNvSpPr>
              <p:nvPr/>
            </p:nvSpPr>
            <p:spPr bwMode="auto">
              <a:xfrm>
                <a:off x="3983471" y="1901730"/>
                <a:ext cx="3278508" cy="222498"/>
              </a:xfrm>
              <a:custGeom>
                <a:avLst/>
                <a:gdLst>
                  <a:gd name="T0" fmla="*/ 0 w 2066"/>
                  <a:gd name="T1" fmla="*/ 0 h 140"/>
                  <a:gd name="T2" fmla="*/ 2066 w 2066"/>
                  <a:gd name="T3" fmla="*/ 0 h 140"/>
                  <a:gd name="T4" fmla="*/ 2042 w 2066"/>
                  <a:gd name="T5" fmla="*/ 70 h 140"/>
                  <a:gd name="T6" fmla="*/ 2066 w 2066"/>
                  <a:gd name="T7" fmla="*/ 140 h 140"/>
                  <a:gd name="T8" fmla="*/ 139 w 2066"/>
                  <a:gd name="T9" fmla="*/ 140 h 140"/>
                  <a:gd name="T10" fmla="*/ 0 w 2066"/>
                  <a:gd name="T11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6" h="140">
                    <a:moveTo>
                      <a:pt x="0" y="0"/>
                    </a:moveTo>
                    <a:lnTo>
                      <a:pt x="2066" y="0"/>
                    </a:lnTo>
                    <a:lnTo>
                      <a:pt x="2042" y="70"/>
                    </a:lnTo>
                    <a:lnTo>
                      <a:pt x="2066" y="140"/>
                    </a:lnTo>
                    <a:lnTo>
                      <a:pt x="139" y="1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1350"/>
              </a:p>
            </p:txBody>
          </p:sp>
        </p:grpSp>
        <p:sp>
          <p:nvSpPr>
            <p:cNvPr id="41" name="TextBox 245"/>
            <p:cNvSpPr txBox="1">
              <a:spLocks noChangeArrowheads="1"/>
            </p:cNvSpPr>
            <p:nvPr/>
          </p:nvSpPr>
          <p:spPr bwMode="auto">
            <a:xfrm>
              <a:off x="502635" y="3510812"/>
              <a:ext cx="1916336" cy="492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900" b="1" i="1" dirty="0">
                  <a:latin typeface="Constantia" pitchFamily="18" charset="0"/>
                </a:rPr>
                <a:t>Public procurement registers</a:t>
              </a:r>
              <a:endParaRPr lang="ru-RU" sz="900" b="1" i="1" dirty="0">
                <a:latin typeface="Constantia" pitchFamily="18" charset="0"/>
              </a:endParaRPr>
            </a:p>
          </p:txBody>
        </p:sp>
        <p:grpSp>
          <p:nvGrpSpPr>
            <p:cNvPr id="42" name="그룹 2"/>
            <p:cNvGrpSpPr>
              <a:grpSpLocks/>
            </p:cNvGrpSpPr>
            <p:nvPr/>
          </p:nvGrpSpPr>
          <p:grpSpPr bwMode="auto">
            <a:xfrm>
              <a:off x="499639" y="5131745"/>
              <a:ext cx="3705626" cy="554078"/>
              <a:chOff x="1995488" y="1903168"/>
              <a:chExt cx="5266818" cy="1362320"/>
            </a:xfrm>
          </p:grpSpPr>
          <p:sp>
            <p:nvSpPr>
              <p:cNvPr id="47" name="Freeform 1030"/>
              <p:cNvSpPr>
                <a:spLocks/>
              </p:cNvSpPr>
              <p:nvPr/>
            </p:nvSpPr>
            <p:spPr bwMode="auto">
              <a:xfrm>
                <a:off x="1995488" y="2039805"/>
                <a:ext cx="977009" cy="979767"/>
              </a:xfrm>
              <a:custGeom>
                <a:avLst/>
                <a:gdLst>
                  <a:gd name="T0" fmla="*/ 72 w 615"/>
                  <a:gd name="T1" fmla="*/ 0 h 615"/>
                  <a:gd name="T2" fmla="*/ 615 w 615"/>
                  <a:gd name="T3" fmla="*/ 0 h 615"/>
                  <a:gd name="T4" fmla="*/ 0 w 615"/>
                  <a:gd name="T5" fmla="*/ 615 h 615"/>
                  <a:gd name="T6" fmla="*/ 0 w 615"/>
                  <a:gd name="T7" fmla="*/ 72 h 615"/>
                  <a:gd name="T8" fmla="*/ 72 w 615"/>
                  <a:gd name="T9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5" h="615">
                    <a:moveTo>
                      <a:pt x="72" y="0"/>
                    </a:moveTo>
                    <a:lnTo>
                      <a:pt x="615" y="0"/>
                    </a:lnTo>
                    <a:lnTo>
                      <a:pt x="0" y="615"/>
                    </a:lnTo>
                    <a:lnTo>
                      <a:pt x="0" y="72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1350"/>
              </a:p>
            </p:txBody>
          </p:sp>
          <p:sp>
            <p:nvSpPr>
              <p:cNvPr id="48" name="Freeform 1031"/>
              <p:cNvSpPr>
                <a:spLocks/>
              </p:cNvSpPr>
              <p:nvPr/>
            </p:nvSpPr>
            <p:spPr bwMode="auto">
              <a:xfrm>
                <a:off x="2609221" y="2156908"/>
                <a:ext cx="1110135" cy="1108580"/>
              </a:xfrm>
              <a:custGeom>
                <a:avLst/>
                <a:gdLst>
                  <a:gd name="T0" fmla="*/ 699 w 699"/>
                  <a:gd name="T1" fmla="*/ 0 h 699"/>
                  <a:gd name="T2" fmla="*/ 699 w 699"/>
                  <a:gd name="T3" fmla="*/ 543 h 699"/>
                  <a:gd name="T4" fmla="*/ 543 w 699"/>
                  <a:gd name="T5" fmla="*/ 699 h 699"/>
                  <a:gd name="T6" fmla="*/ 0 w 699"/>
                  <a:gd name="T7" fmla="*/ 699 h 699"/>
                  <a:gd name="T8" fmla="*/ 699 w 699"/>
                  <a:gd name="T9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9" h="699">
                    <a:moveTo>
                      <a:pt x="699" y="0"/>
                    </a:moveTo>
                    <a:lnTo>
                      <a:pt x="699" y="543"/>
                    </a:lnTo>
                    <a:lnTo>
                      <a:pt x="543" y="699"/>
                    </a:lnTo>
                    <a:lnTo>
                      <a:pt x="0" y="699"/>
                    </a:lnTo>
                    <a:lnTo>
                      <a:pt x="699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1350"/>
              </a:p>
            </p:txBody>
          </p:sp>
          <p:sp>
            <p:nvSpPr>
              <p:cNvPr id="49" name="Freeform 1032"/>
              <p:cNvSpPr>
                <a:spLocks/>
              </p:cNvSpPr>
              <p:nvPr/>
            </p:nvSpPr>
            <p:spPr bwMode="auto">
              <a:xfrm>
                <a:off x="3719356" y="1907087"/>
                <a:ext cx="1110135" cy="1112484"/>
              </a:xfrm>
              <a:custGeom>
                <a:avLst/>
                <a:gdLst>
                  <a:gd name="T0" fmla="*/ 156 w 699"/>
                  <a:gd name="T1" fmla="*/ 0 h 699"/>
                  <a:gd name="T2" fmla="*/ 699 w 699"/>
                  <a:gd name="T3" fmla="*/ 0 h 699"/>
                  <a:gd name="T4" fmla="*/ 0 w 699"/>
                  <a:gd name="T5" fmla="*/ 699 h 699"/>
                  <a:gd name="T6" fmla="*/ 0 w 699"/>
                  <a:gd name="T7" fmla="*/ 156 h 699"/>
                  <a:gd name="T8" fmla="*/ 156 w 699"/>
                  <a:gd name="T9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9" h="699">
                    <a:moveTo>
                      <a:pt x="156" y="0"/>
                    </a:moveTo>
                    <a:lnTo>
                      <a:pt x="699" y="0"/>
                    </a:lnTo>
                    <a:lnTo>
                      <a:pt x="0" y="699"/>
                    </a:lnTo>
                    <a:lnTo>
                      <a:pt x="0" y="156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1350"/>
              </a:p>
            </p:txBody>
          </p:sp>
          <p:sp>
            <p:nvSpPr>
              <p:cNvPr id="50" name="Rectangle 1033"/>
              <p:cNvSpPr>
                <a:spLocks noChangeArrowheads="1"/>
              </p:cNvSpPr>
              <p:nvPr/>
            </p:nvSpPr>
            <p:spPr bwMode="auto">
              <a:xfrm>
                <a:off x="2065435" y="1973447"/>
                <a:ext cx="5130991" cy="1225683"/>
              </a:xfrm>
              <a:prstGeom prst="rect">
                <a:avLst/>
              </a:prstGeom>
              <a:solidFill>
                <a:srgbClr val="F6F9FC"/>
              </a:solidFill>
              <a:ln w="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1350" dirty="0"/>
              </a:p>
            </p:txBody>
          </p:sp>
          <p:sp>
            <p:nvSpPr>
              <p:cNvPr id="51" name="Freeform 1036"/>
              <p:cNvSpPr>
                <a:spLocks/>
              </p:cNvSpPr>
              <p:nvPr/>
            </p:nvSpPr>
            <p:spPr bwMode="auto">
              <a:xfrm>
                <a:off x="1995488" y="2156908"/>
                <a:ext cx="1110135" cy="1108580"/>
              </a:xfrm>
              <a:custGeom>
                <a:avLst/>
                <a:gdLst>
                  <a:gd name="T0" fmla="*/ 0 w 699"/>
                  <a:gd name="T1" fmla="*/ 0 h 699"/>
                  <a:gd name="T2" fmla="*/ 699 w 699"/>
                  <a:gd name="T3" fmla="*/ 699 h 699"/>
                  <a:gd name="T4" fmla="*/ 156 w 699"/>
                  <a:gd name="T5" fmla="*/ 699 h 699"/>
                  <a:gd name="T6" fmla="*/ 0 w 699"/>
                  <a:gd name="T7" fmla="*/ 543 h 699"/>
                  <a:gd name="T8" fmla="*/ 0 w 699"/>
                  <a:gd name="T9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9" h="699">
                    <a:moveTo>
                      <a:pt x="0" y="0"/>
                    </a:moveTo>
                    <a:lnTo>
                      <a:pt x="699" y="699"/>
                    </a:lnTo>
                    <a:lnTo>
                      <a:pt x="156" y="699"/>
                    </a:lnTo>
                    <a:lnTo>
                      <a:pt x="0" y="5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1350"/>
              </a:p>
            </p:txBody>
          </p:sp>
          <p:sp>
            <p:nvSpPr>
              <p:cNvPr id="52" name="Freeform 1038"/>
              <p:cNvSpPr>
                <a:spLocks/>
              </p:cNvSpPr>
              <p:nvPr/>
            </p:nvSpPr>
            <p:spPr bwMode="auto">
              <a:xfrm>
                <a:off x="3983351" y="1903185"/>
                <a:ext cx="3278510" cy="222495"/>
              </a:xfrm>
              <a:custGeom>
                <a:avLst/>
                <a:gdLst>
                  <a:gd name="T0" fmla="*/ 0 w 2066"/>
                  <a:gd name="T1" fmla="*/ 0 h 140"/>
                  <a:gd name="T2" fmla="*/ 2066 w 2066"/>
                  <a:gd name="T3" fmla="*/ 0 h 140"/>
                  <a:gd name="T4" fmla="*/ 2042 w 2066"/>
                  <a:gd name="T5" fmla="*/ 70 h 140"/>
                  <a:gd name="T6" fmla="*/ 2066 w 2066"/>
                  <a:gd name="T7" fmla="*/ 140 h 140"/>
                  <a:gd name="T8" fmla="*/ 139 w 2066"/>
                  <a:gd name="T9" fmla="*/ 140 h 140"/>
                  <a:gd name="T10" fmla="*/ 0 w 2066"/>
                  <a:gd name="T11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6" h="140">
                    <a:moveTo>
                      <a:pt x="0" y="0"/>
                    </a:moveTo>
                    <a:lnTo>
                      <a:pt x="2066" y="0"/>
                    </a:lnTo>
                    <a:lnTo>
                      <a:pt x="2042" y="70"/>
                    </a:lnTo>
                    <a:lnTo>
                      <a:pt x="2066" y="140"/>
                    </a:lnTo>
                    <a:lnTo>
                      <a:pt x="139" y="1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1350"/>
              </a:p>
            </p:txBody>
          </p:sp>
        </p:grpSp>
        <p:sp>
          <p:nvSpPr>
            <p:cNvPr id="43" name="Прямоугольник 42"/>
            <p:cNvSpPr/>
            <p:nvPr/>
          </p:nvSpPr>
          <p:spPr>
            <a:xfrm>
              <a:off x="979074" y="4407806"/>
              <a:ext cx="1624050" cy="49247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600" b="1" dirty="0">
                  <a:latin typeface="Constantia" panose="02030602050306030303" pitchFamily="18" charset="0"/>
                </a:rPr>
                <a:t>Requests considered for the inclusion into provider black-list</a:t>
              </a:r>
              <a:endParaRPr lang="ru-RU" sz="600" b="1" dirty="0">
                <a:latin typeface="Constantia" panose="02030602050306030303" pitchFamily="18" charset="0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822206" y="5258759"/>
              <a:ext cx="1482760" cy="36935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200" b="1" dirty="0">
                  <a:latin typeface="Arial" pitchFamily="34" charset="0"/>
                </a:rPr>
                <a:t>13 532</a:t>
              </a:r>
              <a:endParaRPr lang="ru-RU" sz="600" b="1" dirty="0">
                <a:latin typeface="Constantia" panose="02030602050306030303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94289" y="5337688"/>
              <a:ext cx="1382745" cy="2462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600" b="1" dirty="0">
                  <a:latin typeface="Constantia" panose="02030602050306030303" pitchFamily="18" charset="0"/>
                </a:rPr>
                <a:t>Requests satisfied</a:t>
              </a:r>
              <a:endParaRPr lang="ru-RU" sz="600" b="1" dirty="0">
                <a:latin typeface="Constantia" panose="02030602050306030303" pitchFamily="18" charset="0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2822206" y="4407806"/>
              <a:ext cx="1339881" cy="36935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200" b="1" dirty="0">
                  <a:latin typeface="Arial" pitchFamily="34" charset="0"/>
                </a:rPr>
                <a:t>19 584</a:t>
              </a:r>
              <a:endParaRPr lang="ru-RU" sz="600" b="1" dirty="0">
                <a:latin typeface="Constantia" panose="02030602050306030303" pitchFamily="18" charset="0"/>
              </a:endParaRPr>
            </a:p>
          </p:txBody>
        </p:sp>
      </p:grpSp>
      <p:sp>
        <p:nvSpPr>
          <p:cNvPr id="59" name="Прямоугольник 58"/>
          <p:cNvSpPr/>
          <p:nvPr/>
        </p:nvSpPr>
        <p:spPr>
          <a:xfrm>
            <a:off x="1199257" y="726283"/>
            <a:ext cx="2258318" cy="8989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825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825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kk-KZ" sz="75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4 727 </a:t>
            </a:r>
            <a:r>
              <a:rPr lang="en-US" sz="900" b="1" i="1" dirty="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public procurement tenders were completed in 2022, </a:t>
            </a:r>
            <a:r>
              <a:rPr lang="kk-KZ" sz="900" b="1" i="1" dirty="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 </a:t>
            </a:r>
            <a:r>
              <a:rPr lang="en-US" sz="900" b="1" i="1" dirty="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for the total amount </a:t>
            </a:r>
            <a:r>
              <a:rPr lang="kk-KZ" sz="75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356 642</a:t>
            </a:r>
            <a:r>
              <a:rPr lang="en-US" sz="75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kk-KZ" sz="75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900" b="1" i="1" dirty="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million KZT</a:t>
            </a:r>
            <a:r>
              <a:rPr lang="ru-RU" sz="900" b="1" i="1" dirty="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 (</a:t>
            </a:r>
            <a:r>
              <a:rPr lang="en-US" sz="900" b="1" i="1" dirty="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savings - </a:t>
            </a:r>
            <a:r>
              <a:rPr lang="kk-KZ" sz="75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5 925</a:t>
            </a:r>
            <a:r>
              <a:rPr lang="en-US" sz="75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kk-KZ" sz="75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900" b="1" i="1" dirty="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million KZT, or </a:t>
            </a:r>
            <a:r>
              <a:rPr lang="ru-RU" sz="75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75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75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kk-KZ" sz="75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i="1" dirty="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%).</a:t>
            </a:r>
          </a:p>
          <a:p>
            <a:pPr>
              <a:defRPr/>
            </a:pPr>
            <a:r>
              <a:rPr lang="ru-RU" sz="1350" i="1" dirty="0"/>
              <a:t>млн. тенге</a:t>
            </a:r>
            <a:r>
              <a:rPr lang="ru-RU" sz="1350" dirty="0"/>
              <a:t> ), </a:t>
            </a:r>
            <a:endParaRPr lang="ru-RU" sz="1350" dirty="0">
              <a:solidFill>
                <a:schemeClr val="bg1"/>
              </a:solidFill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1143000" y="465516"/>
            <a:ext cx="6858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AD438B55-8343-424F-B44F-D7548C9069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4280" y="1022940"/>
            <a:ext cx="302705" cy="285104"/>
          </a:xfrm>
          <a:prstGeom prst="rect">
            <a:avLst/>
          </a:prstGeom>
        </p:spPr>
      </p:pic>
      <p:pic>
        <p:nvPicPr>
          <p:cNvPr id="62" name="Рисунок 150">
            <a:extLst>
              <a:ext uri="{FF2B5EF4-FFF2-40B4-BE49-F238E27FC236}">
                <a16:creationId xmlns:a16="http://schemas.microsoft.com/office/drawing/2014/main" id="{DECBE4A3-767F-41C2-8437-F3EC197A8B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809" y="1390407"/>
            <a:ext cx="238175" cy="28435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894258" y="553157"/>
            <a:ext cx="10261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dirty="0">
                <a:latin typeface="Constantia" pitchFamily="18" charset="0"/>
                <a:cs typeface="Arial" pitchFamily="34" charset="0"/>
              </a:rPr>
              <a:t>E-depository</a:t>
            </a:r>
            <a:endParaRPr lang="ru-RU" sz="900" b="1" i="1" dirty="0"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535885" y="1769569"/>
            <a:ext cx="22815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Arial" pitchFamily="34" charset="0"/>
              </a:rPr>
              <a:t>23,8</a:t>
            </a:r>
            <a:r>
              <a:rPr lang="en-US" sz="1200" b="1" dirty="0">
                <a:latin typeface="Arial" pitchFamily="34" charset="0"/>
              </a:rPr>
              <a:t>00 verified</a:t>
            </a:r>
            <a:endParaRPr lang="ru-RU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5514497" y="959615"/>
            <a:ext cx="1955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1200" b="1" dirty="0">
                <a:latin typeface="Arial" pitchFamily="34" charset="0"/>
              </a:rPr>
              <a:t>32 000</a:t>
            </a:r>
            <a:r>
              <a:rPr lang="ru-RU" sz="600" b="1" dirty="0">
                <a:latin typeface="Constantia" panose="02030602050306030303" pitchFamily="18" charset="0"/>
              </a:rPr>
              <a:t> </a:t>
            </a:r>
            <a:r>
              <a:rPr lang="en-US" sz="600" b="1" dirty="0">
                <a:latin typeface="Constantia" panose="02030602050306030303" pitchFamily="18" charset="0"/>
              </a:rPr>
              <a:t>evidences and documents received to verify experience of potential suppliers</a:t>
            </a:r>
            <a:endParaRPr lang="ru-RU" sz="600" b="1" dirty="0">
              <a:latin typeface="Constantia" panose="02030602050306030303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32529" y="1377345"/>
            <a:ext cx="1955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latin typeface="Constantia" panose="02030602050306030303" pitchFamily="18" charset="0"/>
              </a:rPr>
              <a:t> </a:t>
            </a:r>
            <a:r>
              <a:rPr lang="ru-RU" sz="1200" b="1" dirty="0">
                <a:latin typeface="Arial" pitchFamily="34" charset="0"/>
              </a:rPr>
              <a:t>32,8</a:t>
            </a:r>
            <a:r>
              <a:rPr lang="en-US" sz="1200" b="1" dirty="0">
                <a:latin typeface="Arial" pitchFamily="34" charset="0"/>
              </a:rPr>
              <a:t>00</a:t>
            </a:r>
            <a:r>
              <a:rPr lang="ru-RU" sz="1200" b="1" dirty="0">
                <a:latin typeface="Arial" pitchFamily="34" charset="0"/>
              </a:rPr>
              <a:t> </a:t>
            </a:r>
            <a:r>
              <a:rPr lang="en-US" sz="600" b="1" dirty="0">
                <a:latin typeface="Constantia" panose="02030602050306030303" pitchFamily="18" charset="0"/>
              </a:rPr>
              <a:t>evidences and documents reviewed</a:t>
            </a:r>
            <a:endParaRPr lang="ru-RU" sz="600" b="1" dirty="0">
              <a:latin typeface="Constantia" panose="02030602050306030303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42024" y="2125792"/>
            <a:ext cx="928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>
                <a:latin typeface="Arial" pitchFamily="34" charset="0"/>
              </a:rPr>
              <a:t>7</a:t>
            </a:r>
            <a:r>
              <a:rPr lang="en-US" sz="1200" b="1" dirty="0">
                <a:latin typeface="Arial" pitchFamily="34" charset="0"/>
              </a:rPr>
              <a:t>,000 </a:t>
            </a:r>
            <a:r>
              <a:rPr lang="en-US" sz="600" b="1" dirty="0">
                <a:latin typeface="Constantia" panose="02030602050306030303" pitchFamily="18" charset="0"/>
              </a:rPr>
              <a:t>declined</a:t>
            </a:r>
            <a:endParaRPr lang="ru-RU" sz="1350" dirty="0">
              <a:solidFill>
                <a:prstClr val="black"/>
              </a:solidFill>
            </a:endParaRPr>
          </a:p>
        </p:txBody>
      </p:sp>
      <p:pic>
        <p:nvPicPr>
          <p:cNvPr id="67" name="Рисунок 152">
            <a:extLst>
              <a:ext uri="{FF2B5EF4-FFF2-40B4-BE49-F238E27FC236}">
                <a16:creationId xmlns:a16="http://schemas.microsoft.com/office/drawing/2014/main" id="{3D201D54-CACA-45D9-B3D2-B6146087C3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895" y="1756640"/>
            <a:ext cx="241763" cy="2949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259B265A-B1A8-4811-9462-D79E6D88B6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500"/>
                    </a14:imgEffect>
                    <a14:imgEffect>
                      <a14:saturation sat="325000"/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08" y="2137703"/>
            <a:ext cx="209498" cy="30094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5064279" y="2137703"/>
            <a:ext cx="323870" cy="2664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2" descr="C:\Users\TChikanaev\Desktop\1489676325.jpg">
            <a:extLst>
              <a:ext uri="{FF2B5EF4-FFF2-40B4-BE49-F238E27FC236}">
                <a16:creationId xmlns:a16="http://schemas.microsoft.com/office/drawing/2014/main" id="{879CBD73-5C67-48DA-8DD5-9AD5D57FC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 l="15900" t="16300" r="15100" b="16950"/>
          <a:stretch>
            <a:fillRect/>
          </a:stretch>
        </p:blipFill>
        <p:spPr bwMode="auto">
          <a:xfrm>
            <a:off x="19590" y="11734"/>
            <a:ext cx="552732" cy="447541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4" name="Заголовок 1">
            <a:extLst>
              <a:ext uri="{FF2B5EF4-FFF2-40B4-BE49-F238E27FC236}">
                <a16:creationId xmlns:a16="http://schemas.microsoft.com/office/drawing/2014/main" id="{E920A5AC-B286-4927-A556-E62F15F9785E}"/>
              </a:ext>
            </a:extLst>
          </p:cNvPr>
          <p:cNvSpPr txBox="1">
            <a:spLocks/>
          </p:cNvSpPr>
          <p:nvPr/>
        </p:nvSpPr>
        <p:spPr>
          <a:xfrm>
            <a:off x="570106" y="5364"/>
            <a:ext cx="8579530" cy="4539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9" tIns="34289" rIns="68579" bIns="3428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b="1" cap="small" dirty="0">
                <a:solidFill>
                  <a:srgbClr val="002060"/>
                </a:solidFill>
                <a:latin typeface="Arial "/>
                <a:ea typeface="Tahoma" panose="020B0604030504040204" pitchFamily="34" charset="0"/>
                <a:cs typeface="Tahoma" panose="020B0604030504040204" pitchFamily="34" charset="0"/>
              </a:rPr>
              <a:t>Performance of the Single Public Procurement Authority</a:t>
            </a:r>
            <a:endParaRPr lang="ru-RU" sz="1400" b="1" cap="small" dirty="0">
              <a:solidFill>
                <a:srgbClr val="002060"/>
              </a:solidFill>
              <a:latin typeface="Arial 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128742" y="669198"/>
            <a:ext cx="308980" cy="4128364"/>
            <a:chOff x="11754088" y="800780"/>
            <a:chExt cx="411973" cy="5629008"/>
          </a:xfrm>
        </p:grpSpPr>
        <p:pic>
          <p:nvPicPr>
            <p:cNvPr id="68" name="Рисунок 67" descr="D:\орнамент.png"/>
            <p:cNvPicPr/>
            <p:nvPr/>
          </p:nvPicPr>
          <p:blipFill>
            <a:blip r:embed="rId9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1390481" y="1164387"/>
              <a:ext cx="1132984" cy="4057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Рисунок 70" descr="D:\орнамент.png"/>
            <p:cNvPicPr/>
            <p:nvPr/>
          </p:nvPicPr>
          <p:blipFill>
            <a:blip r:embed="rId9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1396685" y="2301996"/>
              <a:ext cx="1132984" cy="4057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Рисунок 71" descr="D:\орнамент.png"/>
            <p:cNvPicPr/>
            <p:nvPr/>
          </p:nvPicPr>
          <p:blipFill>
            <a:blip r:embed="rId9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1396685" y="3426670"/>
              <a:ext cx="1132984" cy="4057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Рисунок 72" descr="D:\орнамент.png"/>
            <p:cNvPicPr/>
            <p:nvPr/>
          </p:nvPicPr>
          <p:blipFill>
            <a:blip r:embed="rId9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1390481" y="4527426"/>
              <a:ext cx="1132984" cy="4057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Рисунок 73" descr="D:\орнамент.png"/>
            <p:cNvPicPr/>
            <p:nvPr/>
          </p:nvPicPr>
          <p:blipFill>
            <a:blip r:embed="rId9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1396685" y="5660411"/>
              <a:ext cx="1132984" cy="40576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A6DD9068-4A3D-5FA4-44C4-2F4AF130DB57}"/>
              </a:ext>
            </a:extLst>
          </p:cNvPr>
          <p:cNvSpPr/>
          <p:nvPr/>
        </p:nvSpPr>
        <p:spPr>
          <a:xfrm>
            <a:off x="5030" y="4948014"/>
            <a:ext cx="9144000" cy="1954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 "/>
              <a:cs typeface="Arial" pitchFamily="34" charset="0"/>
            </a:endParaRPr>
          </a:p>
        </p:txBody>
      </p:sp>
      <p:sp>
        <p:nvSpPr>
          <p:cNvPr id="76" name="Номер слайда 1"/>
          <p:cNvSpPr txBox="1">
            <a:spLocks/>
          </p:cNvSpPr>
          <p:nvPr/>
        </p:nvSpPr>
        <p:spPr>
          <a:xfrm>
            <a:off x="6973504" y="489907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b="1" dirty="0">
                <a:solidFill>
                  <a:schemeClr val="tx1"/>
                </a:solidFill>
                <a:latin typeface="Arial "/>
                <a:cs typeface="Arial" pitchFamily="34" charset="0"/>
              </a:rPr>
              <a:t>18</a:t>
            </a:r>
            <a:endParaRPr lang="ru-RU" b="1" dirty="0">
              <a:solidFill>
                <a:schemeClr val="tx1"/>
              </a:solidFill>
              <a:latin typeface="Arial "/>
              <a:cs typeface="Arial" pitchFamily="34" charset="0"/>
            </a:endParaRPr>
          </a:p>
        </p:txBody>
      </p:sp>
      <p:pic>
        <p:nvPicPr>
          <p:cNvPr id="4" name="Picture 3" descr="A picture containing text, screenshot, diagram, line&#10;&#10;Description automatically generated">
            <a:extLst>
              <a:ext uri="{FF2B5EF4-FFF2-40B4-BE49-F238E27FC236}">
                <a16:creationId xmlns:a16="http://schemas.microsoft.com/office/drawing/2014/main" id="{01C38ED2-0792-93BE-33E9-98121DC7A22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557" y="2632318"/>
            <a:ext cx="4067574" cy="217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75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934451"/>
            <a:ext cx="9144000" cy="2150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4905030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1050" b="1" dirty="0">
                <a:latin typeface="Arial" panose="020B0604020202020204" pitchFamily="34" charset="0"/>
              </a:rPr>
              <a:t>19</a:t>
            </a:r>
            <a:endParaRPr lang="ru-RU" altLang="ru-RU" sz="1050" b="1" dirty="0"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7850" y="724093"/>
            <a:ext cx="7972517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350" b="1" dirty="0">
                <a:latin typeface="Arial" pitchFamily="34" charset="0"/>
                <a:cs typeface="Arial" pitchFamily="34" charset="0"/>
              </a:rPr>
              <a:t>1</a:t>
            </a:r>
            <a:r>
              <a:rPr lang="ru-RU" sz="1350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350" b="1" dirty="0">
                <a:latin typeface="Arial" pitchFamily="34" charset="0"/>
                <a:cs typeface="Arial" pitchFamily="34" charset="0"/>
              </a:rPr>
              <a:t>Make amendments to the Budget Code</a:t>
            </a:r>
            <a:r>
              <a:rPr lang="ru-RU" sz="135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350" b="1" dirty="0">
                <a:latin typeface="Arial" pitchFamily="34" charset="0"/>
                <a:cs typeface="Arial" pitchFamily="34" charset="0"/>
              </a:rPr>
              <a:t>to regulate improvement of Treasury performance</a:t>
            </a:r>
            <a:endParaRPr lang="ru-RU" sz="13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4847" y="1430677"/>
            <a:ext cx="635450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731" algn="just">
              <a:defRPr/>
            </a:pPr>
            <a:r>
              <a:rPr lang="kk-KZ" altLang="ru-RU" sz="1350" b="1" dirty="0"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sz="1350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altLang="ru-RU" sz="1350" b="1" dirty="0">
                <a:latin typeface="Arial" pitchFamily="34" charset="0"/>
                <a:cs typeface="Arial" pitchFamily="34" charset="0"/>
              </a:rPr>
              <a:t>Extend the instruments for cash management</a:t>
            </a:r>
            <a:endParaRPr lang="ru-RU" sz="13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4847" y="2023692"/>
            <a:ext cx="7371759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731" algn="just">
              <a:defRPr/>
            </a:pPr>
            <a:r>
              <a:rPr lang="kk-KZ" sz="1350" b="1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1350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350" b="1" dirty="0">
                <a:latin typeface="Arial" pitchFamily="34" charset="0"/>
                <a:cs typeface="Arial" pitchFamily="34" charset="0"/>
              </a:rPr>
              <a:t>Increase the number of users of Treasury Information System</a:t>
            </a:r>
            <a:endParaRPr lang="ru-RU" sz="135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37850" y="2585974"/>
            <a:ext cx="790455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350" b="1" dirty="0">
                <a:latin typeface="Arial" pitchFamily="34" charset="0"/>
                <a:cs typeface="Arial" pitchFamily="34" charset="0"/>
              </a:rPr>
              <a:t>4</a:t>
            </a:r>
            <a:r>
              <a:rPr lang="ru-RU" sz="1350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350" b="1" dirty="0">
                <a:latin typeface="Arial" pitchFamily="34" charset="0"/>
                <a:cs typeface="Arial" pitchFamily="34" charset="0"/>
              </a:rPr>
              <a:t>Improve financial compliance</a:t>
            </a:r>
            <a:endParaRPr lang="ru-RU" sz="13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44391" y="3178989"/>
            <a:ext cx="729907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350" b="1" dirty="0">
                <a:latin typeface="Arial" pitchFamily="34" charset="0"/>
                <a:cs typeface="Arial" pitchFamily="34" charset="0"/>
              </a:rPr>
              <a:t>5</a:t>
            </a:r>
            <a:r>
              <a:rPr lang="ru-RU" sz="1350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350" b="1" dirty="0">
                <a:latin typeface="Arial" pitchFamily="34" charset="0"/>
                <a:cs typeface="Arial" pitchFamily="34" charset="0"/>
              </a:rPr>
              <a:t>Make treasury information </a:t>
            </a:r>
            <a:r>
              <a:rPr lang="ru-RU" sz="135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350" b="1" dirty="0">
                <a:latin typeface="Arial" pitchFamily="34" charset="0"/>
                <a:cs typeface="Arial" pitchFamily="34" charset="0"/>
              </a:rPr>
              <a:t>systems uniform</a:t>
            </a:r>
            <a:endParaRPr lang="ru-RU" sz="13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3721" y="0"/>
            <a:ext cx="8660280" cy="5802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b="1" dirty="0">
                <a:solidFill>
                  <a:srgbClr val="44546A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Objectives of the Treasury in accordance with the Public Finance Management Concept Note</a:t>
            </a:r>
            <a:endParaRPr lang="ru-RU" sz="1400" b="1" dirty="0">
              <a:solidFill>
                <a:srgbClr val="44546A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/>
          <a:srcRect l="15900" t="16300" r="15100" b="16950"/>
          <a:stretch>
            <a:fillRect/>
          </a:stretch>
        </p:blipFill>
        <p:spPr bwMode="auto">
          <a:xfrm>
            <a:off x="-1" y="0"/>
            <a:ext cx="567235" cy="580237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24" name="Прямоугольник 23"/>
          <p:cNvSpPr/>
          <p:nvPr/>
        </p:nvSpPr>
        <p:spPr>
          <a:xfrm>
            <a:off x="837850" y="3727217"/>
            <a:ext cx="729907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350" b="1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350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350" b="1" dirty="0">
                <a:latin typeface="Arial" pitchFamily="34" charset="0"/>
                <a:cs typeface="Arial" pitchFamily="34" charset="0"/>
              </a:rPr>
              <a:t>Implement discipline </a:t>
            </a:r>
            <a:r>
              <a:rPr lang="ru-RU" sz="135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en-US" sz="1350" b="1" dirty="0">
                <a:latin typeface="Arial" pitchFamily="34" charset="0"/>
                <a:cs typeface="Arial" pitchFamily="34" charset="0"/>
              </a:rPr>
              <a:t>“Treasury execution of the state budget”</a:t>
            </a:r>
            <a:endParaRPr lang="ru-RU" sz="135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698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9988"/>
            <a:ext cx="8028384" cy="5261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947702" y="671400"/>
            <a:ext cx="1014891" cy="443198"/>
          </a:xfrm>
          <a:prstGeom prst="rect">
            <a:avLst/>
          </a:prstGeom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600" b="1" dirty="0">
                <a:cs typeface="Arial" pitchFamily="34" charset="0"/>
              </a:rPr>
              <a:t>Treasury Dept – North Kazakhstan Region</a:t>
            </a: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solidFill>
                  <a:srgbClr val="FF0000"/>
                </a:solidFill>
                <a:cs typeface="Arial" pitchFamily="34" charset="0"/>
              </a:rPr>
              <a:t>13</a:t>
            </a:r>
            <a:r>
              <a:rPr lang="en-US" sz="600" b="1" dirty="0">
                <a:solidFill>
                  <a:srgbClr val="FF0000"/>
                </a:solidFill>
                <a:cs typeface="Arial" pitchFamily="34" charset="0"/>
              </a:rPr>
              <a:t> district/city Treasury Offices</a:t>
            </a:r>
            <a:endParaRPr lang="ru-RU" sz="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7092772" y="1054084"/>
            <a:ext cx="698543" cy="443198"/>
          </a:xfrm>
          <a:prstGeom prst="rect">
            <a:avLst/>
          </a:prstGeom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600" b="1" dirty="0">
                <a:cs typeface="Arial" pitchFamily="34" charset="0"/>
              </a:rPr>
              <a:t>Treasury Dept – Pavlodar Region</a:t>
            </a: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solidFill>
                  <a:srgbClr val="FF0000"/>
                </a:solidFill>
                <a:cs typeface="Arial" pitchFamily="34" charset="0"/>
              </a:rPr>
              <a:t>12</a:t>
            </a:r>
            <a:r>
              <a:rPr lang="en-US" sz="600" b="1" dirty="0">
                <a:solidFill>
                  <a:srgbClr val="FF0000"/>
                </a:solidFill>
                <a:cs typeface="Arial" pitchFamily="34" charset="0"/>
              </a:rPr>
              <a:t> district/city Treasury Offices</a:t>
            </a:r>
            <a:endParaRPr lang="ru-RU" sz="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4391288" y="1715261"/>
            <a:ext cx="1163780" cy="295466"/>
          </a:xfrm>
          <a:prstGeom prst="rect">
            <a:avLst/>
          </a:prstGeom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600" b="1" dirty="0">
                <a:cs typeface="Arial" pitchFamily="34" charset="0"/>
              </a:rPr>
              <a:t>Treasury Dept – Akmola Region</a:t>
            </a: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solidFill>
                  <a:srgbClr val="FF0000"/>
                </a:solidFill>
                <a:cs typeface="Arial" pitchFamily="34" charset="0"/>
              </a:rPr>
              <a:t>18</a:t>
            </a:r>
            <a:r>
              <a:rPr lang="en-US" sz="600" b="1" dirty="0">
                <a:solidFill>
                  <a:srgbClr val="FF0000"/>
                </a:solidFill>
                <a:cs typeface="Arial" pitchFamily="34" charset="0"/>
              </a:rPr>
              <a:t> district/city Treasury Offices</a:t>
            </a:r>
            <a:endParaRPr lang="ru-RU" sz="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5606864" y="1926148"/>
            <a:ext cx="674010" cy="147733"/>
          </a:xfrm>
          <a:prstGeom prst="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en-US" sz="600" b="1" dirty="0">
                <a:cs typeface="Arial" pitchFamily="34" charset="0"/>
              </a:rPr>
              <a:t>Treasury Dept –Astana</a:t>
            </a:r>
            <a:endParaRPr lang="ru-RU" sz="600" b="1" dirty="0">
              <a:cs typeface="Arial" pitchFamily="34" charset="0"/>
            </a:endParaRP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8049580" y="1233711"/>
            <a:ext cx="900390" cy="369332"/>
          </a:xfrm>
          <a:prstGeom prst="rect">
            <a:avLst/>
          </a:prstGeom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600" b="1" dirty="0">
                <a:cs typeface="Arial" pitchFamily="34" charset="0"/>
              </a:rPr>
              <a:t>Treasury Dept – East Kazakhstan Region</a:t>
            </a: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solidFill>
                  <a:srgbClr val="FF0000"/>
                </a:solidFill>
                <a:cs typeface="Arial" pitchFamily="34" charset="0"/>
              </a:rPr>
              <a:t>8</a:t>
            </a:r>
            <a:r>
              <a:rPr lang="en-US" sz="600" b="1" dirty="0">
                <a:solidFill>
                  <a:srgbClr val="FF0000"/>
                </a:solidFill>
                <a:cs typeface="Arial" pitchFamily="34" charset="0"/>
              </a:rPr>
              <a:t> district/city Treasury Offices</a:t>
            </a:r>
            <a:endParaRPr lang="ru-RU" sz="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590942" y="816763"/>
            <a:ext cx="707223" cy="443198"/>
          </a:xfrm>
          <a:prstGeom prst="rect">
            <a:avLst/>
          </a:prstGeom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600" b="1" dirty="0">
                <a:cs typeface="Arial" pitchFamily="34" charset="0"/>
              </a:rPr>
              <a:t>Treasury Dept – Kostanai Region</a:t>
            </a: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solidFill>
                  <a:srgbClr val="FF0000"/>
                </a:solidFill>
                <a:cs typeface="Arial" pitchFamily="34" charset="0"/>
              </a:rPr>
              <a:t>19</a:t>
            </a:r>
            <a:r>
              <a:rPr lang="en-US" sz="600" b="1" dirty="0">
                <a:solidFill>
                  <a:srgbClr val="FF0000"/>
                </a:solidFill>
                <a:cs typeface="Arial" pitchFamily="34" charset="0"/>
              </a:rPr>
              <a:t> district/city Treasury Offices</a:t>
            </a:r>
            <a:endParaRPr lang="ru-RU" sz="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4" name="Text Box 28"/>
          <p:cNvSpPr txBox="1">
            <a:spLocks noChangeArrowheads="1"/>
          </p:cNvSpPr>
          <p:nvPr/>
        </p:nvSpPr>
        <p:spPr bwMode="auto">
          <a:xfrm>
            <a:off x="2557346" y="2197501"/>
            <a:ext cx="1146148" cy="295466"/>
          </a:xfrm>
          <a:prstGeom prst="rect">
            <a:avLst/>
          </a:prstGeom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600" b="1" dirty="0">
                <a:cs typeface="Arial" pitchFamily="34" charset="0"/>
              </a:rPr>
              <a:t>Treasury Dept – Aktobe Region</a:t>
            </a: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solidFill>
                  <a:srgbClr val="FF0000"/>
                </a:solidFill>
                <a:cs typeface="Arial" pitchFamily="34" charset="0"/>
              </a:rPr>
              <a:t>12</a:t>
            </a:r>
            <a:r>
              <a:rPr lang="en-US" sz="600" b="1" dirty="0">
                <a:solidFill>
                  <a:srgbClr val="FF0000"/>
                </a:solidFill>
                <a:cs typeface="Arial" pitchFamily="34" charset="0"/>
              </a:rPr>
              <a:t> district/city Treasury Offices</a:t>
            </a:r>
            <a:endParaRPr lang="ru-RU" sz="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6429411" y="2669907"/>
            <a:ext cx="782449" cy="443198"/>
          </a:xfrm>
          <a:prstGeom prst="rect">
            <a:avLst/>
          </a:prstGeom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600" b="1" dirty="0">
                <a:cs typeface="Arial" pitchFamily="34" charset="0"/>
              </a:rPr>
              <a:t>Treasury Dept – Karaganda Region</a:t>
            </a: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solidFill>
                  <a:srgbClr val="FF0000"/>
                </a:solidFill>
                <a:cs typeface="Arial" pitchFamily="34" charset="0"/>
              </a:rPr>
              <a:t>12</a:t>
            </a:r>
            <a:r>
              <a:rPr lang="en-US" sz="600" b="1" dirty="0">
                <a:solidFill>
                  <a:srgbClr val="FF0000"/>
                </a:solidFill>
                <a:cs typeface="Arial" pitchFamily="34" charset="0"/>
              </a:rPr>
              <a:t> district/city Treasury Offices</a:t>
            </a:r>
            <a:endParaRPr lang="ru-RU" sz="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40" name="Text Box 34"/>
          <p:cNvSpPr txBox="1">
            <a:spLocks noChangeArrowheads="1"/>
          </p:cNvSpPr>
          <p:nvPr/>
        </p:nvSpPr>
        <p:spPr bwMode="auto">
          <a:xfrm>
            <a:off x="7958433" y="3372375"/>
            <a:ext cx="648072" cy="443198"/>
          </a:xfrm>
          <a:prstGeom prst="rect">
            <a:avLst/>
          </a:prstGeom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600" b="1" dirty="0">
                <a:cs typeface="Arial" pitchFamily="34" charset="0"/>
              </a:rPr>
              <a:t>Treasury Dept – Almaty Region</a:t>
            </a: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solidFill>
                  <a:srgbClr val="FF0000"/>
                </a:solidFill>
                <a:cs typeface="Arial" pitchFamily="34" charset="0"/>
              </a:rPr>
              <a:t>9</a:t>
            </a:r>
            <a:r>
              <a:rPr lang="en-US" sz="600" b="1" dirty="0">
                <a:solidFill>
                  <a:srgbClr val="FF0000"/>
                </a:solidFill>
                <a:cs typeface="Arial" pitchFamily="34" charset="0"/>
              </a:rPr>
              <a:t> district/city Treasury Offices</a:t>
            </a:r>
            <a:endParaRPr lang="ru-RU" sz="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44" name="Text Box 38"/>
          <p:cNvSpPr txBox="1">
            <a:spLocks noChangeArrowheads="1"/>
          </p:cNvSpPr>
          <p:nvPr/>
        </p:nvSpPr>
        <p:spPr bwMode="auto">
          <a:xfrm>
            <a:off x="5494369" y="3080676"/>
            <a:ext cx="1150956" cy="221599"/>
          </a:xfrm>
          <a:prstGeom prst="rect">
            <a:avLst/>
          </a:prstGeom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600" b="1" dirty="0">
                <a:cs typeface="Arial" pitchFamily="34" charset="0"/>
              </a:rPr>
              <a:t>Treasury Dept –</a:t>
            </a:r>
            <a:r>
              <a:rPr lang="ru-RU" sz="600" b="1" dirty="0">
                <a:cs typeface="Arial" pitchFamily="34" charset="0"/>
              </a:rPr>
              <a:t> </a:t>
            </a:r>
            <a:r>
              <a:rPr lang="en-US" sz="600" b="1" dirty="0">
                <a:cs typeface="Arial" pitchFamily="34" charset="0"/>
              </a:rPr>
              <a:t>Jambyl Region</a:t>
            </a: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solidFill>
                  <a:srgbClr val="FF0000"/>
                </a:solidFill>
                <a:cs typeface="Arial" pitchFamily="34" charset="0"/>
              </a:rPr>
              <a:t>10</a:t>
            </a:r>
            <a:r>
              <a:rPr lang="en-US" sz="600" b="1" dirty="0">
                <a:solidFill>
                  <a:srgbClr val="FF0000"/>
                </a:solidFill>
                <a:cs typeface="Arial" pitchFamily="34" charset="0"/>
              </a:rPr>
              <a:t> district/city Treasury Offices</a:t>
            </a:r>
            <a:endParaRPr lang="ru-RU" sz="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48" name="Text Box 42"/>
          <p:cNvSpPr txBox="1">
            <a:spLocks noChangeArrowheads="1"/>
          </p:cNvSpPr>
          <p:nvPr/>
        </p:nvSpPr>
        <p:spPr bwMode="auto">
          <a:xfrm>
            <a:off x="3649746" y="3488280"/>
            <a:ext cx="835419" cy="443198"/>
          </a:xfrm>
          <a:prstGeom prst="rect">
            <a:avLst/>
          </a:prstGeom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600" b="1" dirty="0">
                <a:cs typeface="Arial" pitchFamily="34" charset="0"/>
              </a:rPr>
              <a:t>Treasury Dept – Kyzylorda Region</a:t>
            </a: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solidFill>
                  <a:srgbClr val="FF0000"/>
                </a:solidFill>
                <a:cs typeface="Arial" pitchFamily="34" charset="0"/>
              </a:rPr>
              <a:t>8</a:t>
            </a:r>
            <a:r>
              <a:rPr lang="en-US" sz="600" b="1" dirty="0">
                <a:solidFill>
                  <a:srgbClr val="FF0000"/>
                </a:solidFill>
                <a:cs typeface="Arial" pitchFamily="34" charset="0"/>
              </a:rPr>
              <a:t> district/city Treasury Offices</a:t>
            </a:r>
            <a:endParaRPr lang="ru-RU" sz="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52" name="Text Box 46"/>
          <p:cNvSpPr txBox="1">
            <a:spLocks noChangeArrowheads="1"/>
          </p:cNvSpPr>
          <p:nvPr/>
        </p:nvSpPr>
        <p:spPr bwMode="auto">
          <a:xfrm>
            <a:off x="4298165" y="3978152"/>
            <a:ext cx="831643" cy="443198"/>
          </a:xfrm>
          <a:prstGeom prst="rect">
            <a:avLst/>
          </a:prstGeom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600" b="1" dirty="0">
                <a:cs typeface="Arial" pitchFamily="34" charset="0"/>
              </a:rPr>
              <a:t>Treasury Dept – Turkestan Region</a:t>
            </a: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solidFill>
                  <a:srgbClr val="FF0000"/>
                </a:solidFill>
                <a:cs typeface="Arial" pitchFamily="34" charset="0"/>
              </a:rPr>
              <a:t>17</a:t>
            </a:r>
            <a:r>
              <a:rPr lang="en-US" sz="600" b="1" dirty="0">
                <a:solidFill>
                  <a:srgbClr val="FF0000"/>
                </a:solidFill>
                <a:cs typeface="Arial" pitchFamily="34" charset="0"/>
              </a:rPr>
              <a:t> district/city Treasury Offices</a:t>
            </a:r>
            <a:endParaRPr lang="ru-RU" sz="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56" name="Text Box 50"/>
          <p:cNvSpPr txBox="1">
            <a:spLocks noChangeArrowheads="1"/>
          </p:cNvSpPr>
          <p:nvPr/>
        </p:nvSpPr>
        <p:spPr bwMode="auto">
          <a:xfrm>
            <a:off x="2139365" y="2810829"/>
            <a:ext cx="788959" cy="443198"/>
          </a:xfrm>
          <a:prstGeom prst="rect">
            <a:avLst/>
          </a:prstGeom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600" b="1" dirty="0">
                <a:cs typeface="Arial" pitchFamily="34" charset="0"/>
              </a:rPr>
              <a:t>Treasury Dept –Atyrau Region</a:t>
            </a: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solidFill>
                  <a:srgbClr val="FF0000"/>
                </a:solidFill>
                <a:cs typeface="Arial" pitchFamily="34" charset="0"/>
              </a:rPr>
              <a:t>7</a:t>
            </a:r>
            <a:r>
              <a:rPr lang="en-US" sz="600" b="1" dirty="0">
                <a:solidFill>
                  <a:srgbClr val="FF0000"/>
                </a:solidFill>
                <a:cs typeface="Arial" pitchFamily="34" charset="0"/>
              </a:rPr>
              <a:t> district/city Treasury Offices</a:t>
            </a:r>
            <a:endParaRPr lang="ru-RU" sz="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60" name="Text Box 54"/>
          <p:cNvSpPr txBox="1">
            <a:spLocks noChangeArrowheads="1"/>
          </p:cNvSpPr>
          <p:nvPr/>
        </p:nvSpPr>
        <p:spPr bwMode="auto">
          <a:xfrm>
            <a:off x="1929284" y="999710"/>
            <a:ext cx="886211" cy="369332"/>
          </a:xfrm>
          <a:prstGeom prst="rect">
            <a:avLst/>
          </a:prstGeom>
          <a:ln w="3175"/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600" b="1" dirty="0">
                <a:cs typeface="Arial" pitchFamily="34" charset="0"/>
              </a:rPr>
              <a:t>Treasury Dept – West Kazakhstan Region</a:t>
            </a: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solidFill>
                  <a:srgbClr val="FF0000"/>
                </a:solidFill>
                <a:cs typeface="Arial" pitchFamily="34" charset="0"/>
              </a:rPr>
              <a:t> 12</a:t>
            </a:r>
            <a:r>
              <a:rPr lang="en-US" sz="600" b="1" dirty="0">
                <a:solidFill>
                  <a:srgbClr val="FF0000"/>
                </a:solidFill>
                <a:cs typeface="Arial" pitchFamily="34" charset="0"/>
              </a:rPr>
              <a:t> district/city Treasury Offices</a:t>
            </a:r>
            <a:endParaRPr lang="ru-RU" sz="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64" name="Text Box 58"/>
          <p:cNvSpPr txBox="1">
            <a:spLocks noChangeArrowheads="1"/>
          </p:cNvSpPr>
          <p:nvPr/>
        </p:nvSpPr>
        <p:spPr bwMode="auto">
          <a:xfrm>
            <a:off x="1995635" y="3736406"/>
            <a:ext cx="792088" cy="443198"/>
          </a:xfrm>
          <a:prstGeom prst="rect">
            <a:avLst/>
          </a:prstGeom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600" b="1" dirty="0">
                <a:cs typeface="Arial" pitchFamily="34" charset="0"/>
              </a:rPr>
              <a:t>Treasury Dept – Mangistau</a:t>
            </a:r>
            <a:r>
              <a:rPr lang="ru-RU" sz="600" b="1" dirty="0">
                <a:cs typeface="Arial" pitchFamily="34" charset="0"/>
              </a:rPr>
              <a:t> </a:t>
            </a:r>
            <a:r>
              <a:rPr lang="en-US" sz="600" b="1" dirty="0">
                <a:cs typeface="Arial" pitchFamily="34" charset="0"/>
              </a:rPr>
              <a:t>Region  </a:t>
            </a:r>
            <a:r>
              <a:rPr lang="ru-RU" sz="600" b="1" dirty="0">
                <a:cs typeface="Arial" pitchFamily="34" charset="0"/>
              </a:rPr>
              <a:t> </a:t>
            </a: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solidFill>
                  <a:srgbClr val="FF0000"/>
                </a:solidFill>
                <a:cs typeface="Arial" pitchFamily="34" charset="0"/>
              </a:rPr>
              <a:t>6</a:t>
            </a:r>
            <a:r>
              <a:rPr lang="en-US" sz="600" b="1" dirty="0">
                <a:solidFill>
                  <a:srgbClr val="FF0000"/>
                </a:solidFill>
                <a:cs typeface="Arial" pitchFamily="34" charset="0"/>
              </a:rPr>
              <a:t> district/city Treasury Offices</a:t>
            </a:r>
            <a:endParaRPr lang="ru-RU" sz="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68" name="Text Box 62"/>
          <p:cNvSpPr txBox="1">
            <a:spLocks noChangeArrowheads="1"/>
          </p:cNvSpPr>
          <p:nvPr/>
        </p:nvSpPr>
        <p:spPr bwMode="auto">
          <a:xfrm>
            <a:off x="6670846" y="4153351"/>
            <a:ext cx="583494" cy="221599"/>
          </a:xfrm>
          <a:prstGeom prst="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en-US" sz="600" b="1" dirty="0">
                <a:cs typeface="Arial" pitchFamily="34" charset="0"/>
              </a:rPr>
              <a:t>Treasury Dept –</a:t>
            </a: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600" b="1" dirty="0">
                <a:cs typeface="Arial" pitchFamily="34" charset="0"/>
              </a:rPr>
              <a:t>Almaty</a:t>
            </a: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</p:txBody>
      </p:sp>
      <p:sp>
        <p:nvSpPr>
          <p:cNvPr id="75" name="Text Box 46"/>
          <p:cNvSpPr txBox="1">
            <a:spLocks noChangeArrowheads="1"/>
          </p:cNvSpPr>
          <p:nvPr/>
        </p:nvSpPr>
        <p:spPr bwMode="auto">
          <a:xfrm>
            <a:off x="5528048" y="4534893"/>
            <a:ext cx="831643" cy="147733"/>
          </a:xfrm>
          <a:prstGeom prst="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en-US" sz="600" b="1" dirty="0">
                <a:cs typeface="Arial" pitchFamily="34" charset="0"/>
              </a:rPr>
              <a:t>Treasury Dept – Shymkent</a:t>
            </a:r>
            <a:endParaRPr lang="ru-RU" sz="600" b="1" dirty="0"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3881" y="990719"/>
            <a:ext cx="1292928" cy="2664296"/>
          </a:xfrm>
          <a:prstGeom prst="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00" b="1" dirty="0">
                <a:latin typeface="Arial" pitchFamily="34" charset="0"/>
                <a:cs typeface="Arial" pitchFamily="34" charset="0"/>
              </a:rPr>
              <a:t>At a glance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800" b="1" dirty="0">
                <a:latin typeface="Arial" pitchFamily="34" charset="0"/>
                <a:cs typeface="Arial" pitchFamily="34" charset="0"/>
              </a:rPr>
              <a:t>Central Committee</a:t>
            </a:r>
            <a:r>
              <a:rPr lang="ru-RU" sz="800" b="1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sz="800" b="1" dirty="0">
                <a:latin typeface="Arial" pitchFamily="34" charset="0"/>
                <a:cs typeface="Arial" pitchFamily="34" charset="0"/>
              </a:rPr>
              <a:t>23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divisions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sz="800" b="1" dirty="0">
                <a:latin typeface="Arial" pitchFamily="34" charset="0"/>
                <a:cs typeface="Arial" pitchFamily="34" charset="0"/>
              </a:rPr>
              <a:t>186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employees</a:t>
            </a: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ü"/>
            </a:pP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800" b="1" dirty="0">
                <a:latin typeface="Arial" pitchFamily="34" charset="0"/>
                <a:cs typeface="Arial" pitchFamily="34" charset="0"/>
              </a:rPr>
              <a:t>Reginal Offices</a:t>
            </a:r>
            <a:r>
              <a:rPr lang="ru-RU" sz="800" b="1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sz="800" b="1" dirty="0">
                <a:latin typeface="Arial" pitchFamily="34" charset="0"/>
                <a:cs typeface="Arial" pitchFamily="34" charset="0"/>
              </a:rPr>
              <a:t>20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departments in regions and cities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sz="800" b="1" dirty="0">
                <a:latin typeface="Arial" pitchFamily="34" charset="0"/>
                <a:cs typeface="Arial" pitchFamily="34" charset="0"/>
              </a:rPr>
              <a:t>189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district and city-level offices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800" dirty="0">
                <a:latin typeface="Arial" pitchFamily="34" charset="0"/>
                <a:cs typeface="Arial" pitchFamily="34" charset="0"/>
              </a:rPr>
              <a:t>over</a:t>
            </a:r>
            <a:r>
              <a:rPr lang="ru-RU" sz="800" b="1" dirty="0">
                <a:latin typeface="Arial" pitchFamily="34" charset="0"/>
                <a:cs typeface="Arial" pitchFamily="34" charset="0"/>
              </a:rPr>
              <a:t> 2460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employees in regional and local offices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7152548" y="2138201"/>
            <a:ext cx="782449" cy="443198"/>
          </a:xfrm>
          <a:prstGeom prst="rect">
            <a:avLst/>
          </a:prstGeom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600" b="1" dirty="0">
                <a:cs typeface="Arial" pitchFamily="34" charset="0"/>
              </a:rPr>
              <a:t>Treasury Dept – Abai Region</a:t>
            </a: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solidFill>
                  <a:srgbClr val="FF0000"/>
                </a:solidFill>
                <a:cs typeface="Arial" pitchFamily="34" charset="0"/>
              </a:rPr>
              <a:t>10</a:t>
            </a:r>
            <a:r>
              <a:rPr lang="en-US" sz="600" b="1" dirty="0">
                <a:solidFill>
                  <a:srgbClr val="FF0000"/>
                </a:solidFill>
                <a:cs typeface="Arial" pitchFamily="34" charset="0"/>
              </a:rPr>
              <a:t> district/city Treasury Offices</a:t>
            </a:r>
            <a:endParaRPr lang="ru-RU" sz="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4204868" y="2674641"/>
            <a:ext cx="782449" cy="443198"/>
          </a:xfrm>
          <a:prstGeom prst="rect">
            <a:avLst/>
          </a:prstGeom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600" b="1" dirty="0">
                <a:cs typeface="Arial" pitchFamily="34" charset="0"/>
              </a:rPr>
              <a:t>Treasury Dept – </a:t>
            </a:r>
            <a:r>
              <a:rPr lang="en-US" sz="600" b="1" dirty="0" err="1">
                <a:cs typeface="Arial" pitchFamily="34" charset="0"/>
              </a:rPr>
              <a:t>Ulytau</a:t>
            </a:r>
            <a:r>
              <a:rPr lang="en-US" sz="600" b="1" dirty="0">
                <a:cs typeface="Arial" pitchFamily="34" charset="0"/>
              </a:rPr>
              <a:t> Region</a:t>
            </a: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solidFill>
                  <a:srgbClr val="FF0000"/>
                </a:solidFill>
                <a:cs typeface="Arial" pitchFamily="34" charset="0"/>
              </a:rPr>
              <a:t>4</a:t>
            </a:r>
            <a:r>
              <a:rPr lang="en-US" sz="600" b="1" dirty="0">
                <a:solidFill>
                  <a:srgbClr val="FF0000"/>
                </a:solidFill>
                <a:cs typeface="Arial" pitchFamily="34" charset="0"/>
              </a:rPr>
              <a:t> district/city Treasury Offices</a:t>
            </a:r>
            <a:endParaRPr lang="ru-RU" sz="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7791315" y="2801650"/>
            <a:ext cx="648072" cy="369332"/>
          </a:xfrm>
          <a:prstGeom prst="rect">
            <a:avLst/>
          </a:prstGeom>
          <a:ln w="31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80000"/>
              </a:lnSpc>
              <a:defRPr/>
            </a:pPr>
            <a:endParaRPr lang="ru-RU" sz="600" b="1" dirty="0"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600" b="1" dirty="0">
                <a:cs typeface="Arial" pitchFamily="34" charset="0"/>
              </a:rPr>
              <a:t>Treasury Dept – Zhetysu</a:t>
            </a:r>
            <a:r>
              <a:rPr lang="ru-RU" sz="600" b="1" dirty="0">
                <a:cs typeface="Arial" pitchFamily="34" charset="0"/>
              </a:rPr>
              <a:t> </a:t>
            </a:r>
            <a:r>
              <a:rPr lang="en-US" sz="600" b="1" dirty="0">
                <a:cs typeface="Arial" pitchFamily="34" charset="0"/>
              </a:rPr>
              <a:t>Region </a:t>
            </a:r>
            <a:r>
              <a:rPr lang="ru-RU" sz="600" b="1" dirty="0">
                <a:cs typeface="Arial" pitchFamily="34" charset="0"/>
              </a:rPr>
              <a:t>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600" b="1" dirty="0">
                <a:solidFill>
                  <a:srgbClr val="FF0000"/>
                </a:solidFill>
                <a:cs typeface="Arial" pitchFamily="34" charset="0"/>
              </a:rPr>
              <a:t>9</a:t>
            </a:r>
            <a:r>
              <a:rPr lang="en-US" sz="600" b="1" dirty="0">
                <a:solidFill>
                  <a:srgbClr val="FF0000"/>
                </a:solidFill>
                <a:cs typeface="Arial" pitchFamily="34" charset="0"/>
              </a:rPr>
              <a:t> district/city Treasury Offices</a:t>
            </a:r>
            <a:endParaRPr lang="ru-RU" sz="600" b="1" dirty="0">
              <a:solidFill>
                <a:srgbClr val="FF0000"/>
              </a:solidFill>
              <a:cs typeface="Arial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184D19E-4E96-DC59-6DE5-CB0798917834}"/>
              </a:ext>
            </a:extLst>
          </p:cNvPr>
          <p:cNvCxnSpPr>
            <a:cxnSpLocks/>
            <a:stCxn id="60" idx="2"/>
          </p:cNvCxnSpPr>
          <p:nvPr/>
        </p:nvCxnSpPr>
        <p:spPr>
          <a:xfrm>
            <a:off x="2372390" y="1369042"/>
            <a:ext cx="75663" cy="219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2849F410-0711-4D21-1FB6-B8E0807E8378}"/>
              </a:ext>
            </a:extLst>
          </p:cNvPr>
          <p:cNvCxnSpPr>
            <a:cxnSpLocks/>
          </p:cNvCxnSpPr>
          <p:nvPr/>
        </p:nvCxnSpPr>
        <p:spPr>
          <a:xfrm>
            <a:off x="4302283" y="1027140"/>
            <a:ext cx="292734" cy="2794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A8D9E039-3C89-446F-46CF-9A9CE7A66472}"/>
              </a:ext>
            </a:extLst>
          </p:cNvPr>
          <p:cNvCxnSpPr>
            <a:cxnSpLocks/>
            <a:endCxn id="34" idx="0"/>
          </p:cNvCxnSpPr>
          <p:nvPr/>
        </p:nvCxnSpPr>
        <p:spPr>
          <a:xfrm flipH="1">
            <a:off x="3130420" y="2029707"/>
            <a:ext cx="289452" cy="167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24256B11-B0AF-FA91-1774-0359899795AF}"/>
              </a:ext>
            </a:extLst>
          </p:cNvPr>
          <p:cNvCxnSpPr>
            <a:cxnSpLocks/>
          </p:cNvCxnSpPr>
          <p:nvPr/>
        </p:nvCxnSpPr>
        <p:spPr>
          <a:xfrm>
            <a:off x="2307200" y="2715398"/>
            <a:ext cx="276788" cy="96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277D1630-7C2B-7BEF-C9A7-931F399DF7A6}"/>
              </a:ext>
            </a:extLst>
          </p:cNvPr>
          <p:cNvCxnSpPr>
            <a:cxnSpLocks/>
            <a:endCxn id="64" idx="0"/>
          </p:cNvCxnSpPr>
          <p:nvPr/>
        </p:nvCxnSpPr>
        <p:spPr>
          <a:xfrm>
            <a:off x="1995635" y="3611443"/>
            <a:ext cx="396044" cy="124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A790653A-EA49-9436-663F-39D393DD7AC0}"/>
              </a:ext>
            </a:extLst>
          </p:cNvPr>
          <p:cNvCxnSpPr>
            <a:cxnSpLocks/>
            <a:endCxn id="48" idx="0"/>
          </p:cNvCxnSpPr>
          <p:nvPr/>
        </p:nvCxnSpPr>
        <p:spPr>
          <a:xfrm flipH="1" flipV="1">
            <a:off x="4067456" y="3488280"/>
            <a:ext cx="860371" cy="105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D44AFC21-EF80-E6CD-2398-E4F85E84CDA8}"/>
              </a:ext>
            </a:extLst>
          </p:cNvPr>
          <p:cNvCxnSpPr>
            <a:cxnSpLocks/>
            <a:stCxn id="52" idx="0"/>
          </p:cNvCxnSpPr>
          <p:nvPr/>
        </p:nvCxnSpPr>
        <p:spPr>
          <a:xfrm>
            <a:off x="4713987" y="3978152"/>
            <a:ext cx="722109" cy="601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701AB48-C460-77E1-BC62-8985A3530E23}"/>
              </a:ext>
            </a:extLst>
          </p:cNvPr>
          <p:cNvCxnSpPr>
            <a:cxnSpLocks/>
            <a:stCxn id="75" idx="0"/>
          </p:cNvCxnSpPr>
          <p:nvPr/>
        </p:nvCxnSpPr>
        <p:spPr>
          <a:xfrm flipH="1" flipV="1">
            <a:off x="5724128" y="4333717"/>
            <a:ext cx="219742" cy="201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0785614D-9355-D314-1D2F-0A77AF25D38C}"/>
              </a:ext>
            </a:extLst>
          </p:cNvPr>
          <p:cNvCxnSpPr>
            <a:cxnSpLocks/>
            <a:stCxn id="44" idx="2"/>
          </p:cNvCxnSpPr>
          <p:nvPr/>
        </p:nvCxnSpPr>
        <p:spPr>
          <a:xfrm flipH="1">
            <a:off x="6069843" y="3302275"/>
            <a:ext cx="4" cy="8264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40221797-A2CF-1443-7D8F-4DBE622882A7}"/>
              </a:ext>
            </a:extLst>
          </p:cNvPr>
          <p:cNvCxnSpPr>
            <a:cxnSpLocks/>
            <a:stCxn id="68" idx="0"/>
          </p:cNvCxnSpPr>
          <p:nvPr/>
        </p:nvCxnSpPr>
        <p:spPr>
          <a:xfrm flipV="1">
            <a:off x="6962593" y="3927306"/>
            <a:ext cx="249267" cy="2260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8D6F6662-F279-50F1-12A5-5365A5530788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6280874" y="2169230"/>
            <a:ext cx="539762" cy="500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3CB3AAEC-49AB-8892-87EB-1BB14A67C0D9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5943869" y="1851670"/>
            <a:ext cx="0" cy="74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A6CDE762-2B66-F03E-5812-D1EC18170669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4973178" y="1290090"/>
            <a:ext cx="623574" cy="425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F5538CD0-1AA6-BB0F-E947-0E1924E912E0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5528048" y="864190"/>
            <a:ext cx="419654" cy="28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E5621B54-7069-B44F-EC3A-DB4878CAD078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6868197" y="1275683"/>
            <a:ext cx="224575" cy="176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62AA172D-85F5-1FC0-5049-EDB770CDCCF4}"/>
              </a:ext>
            </a:extLst>
          </p:cNvPr>
          <p:cNvCxnSpPr>
            <a:cxnSpLocks/>
            <a:endCxn id="16" idx="2"/>
          </p:cNvCxnSpPr>
          <p:nvPr/>
        </p:nvCxnSpPr>
        <p:spPr>
          <a:xfrm flipV="1">
            <a:off x="7442044" y="1497282"/>
            <a:ext cx="0" cy="528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0AC0CB61-F5E3-6A37-6213-6F1B278360BB}"/>
              </a:ext>
            </a:extLst>
          </p:cNvPr>
          <p:cNvCxnSpPr>
            <a:cxnSpLocks/>
            <a:endCxn id="26" idx="1"/>
          </p:cNvCxnSpPr>
          <p:nvPr/>
        </p:nvCxnSpPr>
        <p:spPr>
          <a:xfrm flipV="1">
            <a:off x="7958433" y="1418377"/>
            <a:ext cx="91147" cy="5375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DE817DF1-9F1C-2616-F877-B51DD03BE76C}"/>
              </a:ext>
            </a:extLst>
          </p:cNvPr>
          <p:cNvCxnSpPr>
            <a:cxnSpLocks/>
            <a:endCxn id="32" idx="1"/>
          </p:cNvCxnSpPr>
          <p:nvPr/>
        </p:nvCxnSpPr>
        <p:spPr>
          <a:xfrm flipV="1">
            <a:off x="7419419" y="2986316"/>
            <a:ext cx="371896" cy="441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E6D46ED5-5189-6F2A-6869-D0CAF4A44495}"/>
              </a:ext>
            </a:extLst>
          </p:cNvPr>
          <p:cNvCxnSpPr>
            <a:cxnSpLocks/>
            <a:endCxn id="40" idx="1"/>
          </p:cNvCxnSpPr>
          <p:nvPr/>
        </p:nvCxnSpPr>
        <p:spPr>
          <a:xfrm flipV="1">
            <a:off x="6948264" y="3593974"/>
            <a:ext cx="1010169" cy="124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>
            <a:extLst>
              <a:ext uri="{FF2B5EF4-FFF2-40B4-BE49-F238E27FC236}">
                <a16:creationId xmlns:a16="http://schemas.microsoft.com/office/drawing/2014/main" id="{9A3F4234-D784-595C-4278-DDC5CD143CE3}"/>
              </a:ext>
            </a:extLst>
          </p:cNvPr>
          <p:cNvCxnSpPr>
            <a:cxnSpLocks/>
            <a:endCxn id="31" idx="3"/>
          </p:cNvCxnSpPr>
          <p:nvPr/>
        </p:nvCxnSpPr>
        <p:spPr>
          <a:xfrm flipH="1" flipV="1">
            <a:off x="4987317" y="2896240"/>
            <a:ext cx="185937" cy="81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2C0C4519-7DBB-077A-9DF7-27E82EE1FA22}"/>
              </a:ext>
            </a:extLst>
          </p:cNvPr>
          <p:cNvSpPr/>
          <p:nvPr/>
        </p:nvSpPr>
        <p:spPr>
          <a:xfrm>
            <a:off x="-3101" y="4935862"/>
            <a:ext cx="9144000" cy="2150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FA828467-90BE-A271-45FC-E8C462D71AC4}"/>
              </a:ext>
            </a:extLst>
          </p:cNvPr>
          <p:cNvSpPr/>
          <p:nvPr/>
        </p:nvSpPr>
        <p:spPr>
          <a:xfrm>
            <a:off x="382737" y="-12156"/>
            <a:ext cx="8761263" cy="3743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b="1" dirty="0">
                <a:solidFill>
                  <a:srgbClr val="44546A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Treasury Committee and Regional Offices</a:t>
            </a:r>
            <a:endParaRPr lang="ru-RU" sz="1600" b="1" dirty="0">
              <a:solidFill>
                <a:srgbClr val="44546A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8" name="Picture 2" descr="C:\Users\TChikanaev\Desktop\1489676325.jpg">
            <a:extLst>
              <a:ext uri="{FF2B5EF4-FFF2-40B4-BE49-F238E27FC236}">
                <a16:creationId xmlns:a16="http://schemas.microsoft.com/office/drawing/2014/main" id="{5F39273B-B914-7CD1-8BCE-7449A758E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15900" t="16300" r="15100" b="16950"/>
          <a:stretch>
            <a:fillRect/>
          </a:stretch>
        </p:blipFill>
        <p:spPr bwMode="auto">
          <a:xfrm>
            <a:off x="0" y="-12154"/>
            <a:ext cx="390970" cy="369335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2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7299" y="4907501"/>
            <a:ext cx="2133600" cy="273844"/>
          </a:xfrm>
        </p:spPr>
        <p:txBody>
          <a:bodyPr/>
          <a:lstStyle/>
          <a:p>
            <a:r>
              <a:rPr lang="kk-K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698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4287852" y="369336"/>
            <a:ext cx="0" cy="406547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2"/>
          <p:cNvSpPr txBox="1">
            <a:spLocks/>
          </p:cNvSpPr>
          <p:nvPr/>
        </p:nvSpPr>
        <p:spPr>
          <a:xfrm>
            <a:off x="677466" y="550158"/>
            <a:ext cx="2977753" cy="294085"/>
          </a:xfrm>
          <a:prstGeom prst="rect">
            <a:avLst/>
          </a:prstGeom>
          <a:noFill/>
          <a:ln/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ru-RU" sz="135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wording of the Budget Code</a:t>
            </a:r>
            <a:endParaRPr lang="ru-RU" alt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одержимое 3"/>
          <p:cNvSpPr txBox="1">
            <a:spLocks/>
          </p:cNvSpPr>
          <p:nvPr/>
        </p:nvSpPr>
        <p:spPr>
          <a:xfrm>
            <a:off x="150809" y="889657"/>
            <a:ext cx="3862388" cy="319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olid"/>
          </a:ln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4. </a:t>
            </a:r>
            <a:r>
              <a:rPr lang="en-US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Budget Execution</a:t>
            </a:r>
            <a:endParaRPr lang="ru-RU" alt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Текст 4"/>
          <p:cNvSpPr txBox="1">
            <a:spLocks/>
          </p:cNvSpPr>
          <p:nvPr/>
        </p:nvSpPr>
        <p:spPr>
          <a:xfrm>
            <a:off x="4920487" y="550070"/>
            <a:ext cx="3435320" cy="295275"/>
          </a:xfrm>
          <a:prstGeom prst="rect">
            <a:avLst/>
          </a:prstGeom>
          <a:noFill/>
          <a:ln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ru-RU" sz="135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wording of the Budget Code</a:t>
            </a:r>
            <a:endParaRPr lang="ru-RU" altLang="ru-RU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alt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одержимое 5"/>
          <p:cNvSpPr txBox="1">
            <a:spLocks/>
          </p:cNvSpPr>
          <p:nvPr/>
        </p:nvSpPr>
        <p:spPr>
          <a:xfrm>
            <a:off x="4438651" y="889658"/>
            <a:ext cx="4486604" cy="3607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olid"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0"/>
              </a:spcBef>
              <a:buNone/>
              <a:defRPr/>
            </a:pPr>
            <a:r>
              <a:rPr lang="en-US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Based on Section </a:t>
            </a: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Budget Execution a new section is added </a:t>
            </a: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“Treasury budget execution”</a:t>
            </a:r>
            <a:endParaRPr lang="ru-RU" alt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153" indent="0" algn="just">
              <a:spcBef>
                <a:spcPct val="0"/>
              </a:spcBef>
              <a:buNone/>
              <a:defRPr/>
            </a:pPr>
            <a:endParaRPr lang="ru-RU" alt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11"/>
          <p:cNvSpPr>
            <a:spLocks noChangeArrowheads="1"/>
          </p:cNvSpPr>
          <p:nvPr/>
        </p:nvSpPr>
        <p:spPr bwMode="auto">
          <a:xfrm>
            <a:off x="4371174" y="2325388"/>
            <a:ext cx="4563666" cy="17081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65125" indent="-255588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buClr>
                <a:srgbClr val="2DA2BF"/>
              </a:buClr>
              <a:buSzPct val="68000"/>
              <a:defRPr/>
            </a:pPr>
            <a:r>
              <a:rPr lang="en-US" altLang="ru-RU" sz="1050" u="sng" dirty="0">
                <a:solidFill>
                  <a:srgbClr val="000000"/>
                </a:solidFill>
                <a:cs typeface="Arial" panose="020B0604020202020204" pitchFamily="34" charset="0"/>
              </a:rPr>
              <a:t>Rationale</a:t>
            </a:r>
            <a:r>
              <a:rPr lang="ru-RU" altLang="ru-RU" sz="1200" u="sng" dirty="0">
                <a:solidFill>
                  <a:srgbClr val="000000"/>
                </a:solidFill>
                <a:cs typeface="Arial" panose="020B0604020202020204" pitchFamily="34" charset="0"/>
              </a:rPr>
              <a:t>:</a:t>
            </a:r>
            <a:endParaRPr lang="ru-RU" altLang="ru-RU" sz="600" b="0" u="sng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14313" indent="-214313" algn="just">
              <a:buClr>
                <a:srgbClr val="2DA2BF"/>
              </a:buClr>
              <a:buSzPct val="68000"/>
              <a:buFont typeface="Wingdings" panose="05000000000000000000" pitchFamily="2" charset="2"/>
              <a:buChar char="ü"/>
              <a:defRPr/>
            </a:pPr>
            <a:r>
              <a:rPr lang="en-US" altLang="ru-RU" sz="1200" b="0" dirty="0">
                <a:solidFill>
                  <a:srgbClr val="000000"/>
                </a:solidFill>
                <a:cs typeface="Arial" panose="020B0604020202020204" pitchFamily="34" charset="0"/>
              </a:rPr>
              <a:t>Clear definition of roles and responsibilities of Treasury in the process of budget execution</a:t>
            </a:r>
            <a:endParaRPr lang="ru-RU" altLang="ru-RU" sz="1200" b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14313" indent="-214313" algn="just">
              <a:buClr>
                <a:srgbClr val="2DA2BF"/>
              </a:buClr>
              <a:buSzPct val="68000"/>
              <a:buFont typeface="Wingdings" panose="05000000000000000000" pitchFamily="2" charset="2"/>
              <a:buChar char="ü"/>
              <a:defRPr/>
            </a:pPr>
            <a:r>
              <a:rPr lang="en-US" altLang="ru-RU" sz="1200" b="0" dirty="0">
                <a:solidFill>
                  <a:srgbClr val="000000"/>
                </a:solidFill>
                <a:cs typeface="Arial" panose="020B0604020202020204" pitchFamily="34" charset="0"/>
              </a:rPr>
              <a:t>Further development of treasury system based on OECD standards</a:t>
            </a:r>
            <a:r>
              <a:rPr lang="ru-RU" altLang="ru-RU" sz="1200" b="0" dirty="0">
                <a:solidFill>
                  <a:srgbClr val="000000"/>
                </a:solidFill>
                <a:cs typeface="Arial" panose="020B0604020202020204" pitchFamily="34" charset="0"/>
              </a:rPr>
              <a:t> (</a:t>
            </a:r>
            <a:r>
              <a:rPr lang="en-US" altLang="ru-RU" sz="900" b="0" i="1" dirty="0">
                <a:solidFill>
                  <a:srgbClr val="0000FF"/>
                </a:solidFill>
                <a:cs typeface="Arial" panose="020B0604020202020204" pitchFamily="34" charset="0"/>
              </a:rPr>
              <a:t>completeness and quality </a:t>
            </a:r>
            <a:r>
              <a:rPr lang="en-US" sz="900" b="0" i="1" dirty="0">
                <a:solidFill>
                  <a:srgbClr val="0000FF"/>
                </a:solidFill>
                <a:cs typeface="Arial" panose="020B0604020202020204" pitchFamily="34" charset="0"/>
              </a:rPr>
              <a:t>of budget projections</a:t>
            </a:r>
            <a:r>
              <a:rPr lang="ru-RU" sz="900" b="0" i="1" dirty="0">
                <a:solidFill>
                  <a:srgbClr val="0000FF"/>
                </a:solidFill>
                <a:cs typeface="Arial" panose="020B0604020202020204" pitchFamily="34" charset="0"/>
              </a:rPr>
              <a:t>, </a:t>
            </a:r>
            <a:r>
              <a:rPr lang="en-US" sz="900" b="0" i="1" dirty="0">
                <a:solidFill>
                  <a:srgbClr val="0000FF"/>
                </a:solidFill>
                <a:cs typeface="Arial" panose="020B0604020202020204" pitchFamily="34" charset="0"/>
              </a:rPr>
              <a:t>fiscal plans and budget execution based on detailed analysis should be promoted</a:t>
            </a:r>
            <a:r>
              <a:rPr lang="ru-RU" sz="900" b="0" i="1" dirty="0">
                <a:solidFill>
                  <a:srgbClr val="0000FF"/>
                </a:solidFill>
                <a:cs typeface="Arial" panose="020B0604020202020204" pitchFamily="34" charset="0"/>
              </a:rPr>
              <a:t>; </a:t>
            </a:r>
            <a:r>
              <a:rPr lang="en-US" sz="900" b="0" i="1" dirty="0">
                <a:solidFill>
                  <a:srgbClr val="0000FF"/>
                </a:solidFill>
                <a:cs typeface="Arial" panose="020B0604020202020204" pitchFamily="34" charset="0"/>
              </a:rPr>
              <a:t>budget documents and data should be open</a:t>
            </a:r>
            <a:r>
              <a:rPr lang="ru-RU" sz="900" b="0" i="1" dirty="0">
                <a:solidFill>
                  <a:srgbClr val="0000FF"/>
                </a:solidFill>
                <a:cs typeface="Arial" panose="020B0604020202020204" pitchFamily="34" charset="0"/>
              </a:rPr>
              <a:t>, </a:t>
            </a:r>
            <a:r>
              <a:rPr lang="en-US" sz="900" b="0" i="1" dirty="0">
                <a:solidFill>
                  <a:srgbClr val="0000FF"/>
                </a:solidFill>
                <a:cs typeface="Arial" panose="020B0604020202020204" pitchFamily="34" charset="0"/>
              </a:rPr>
              <a:t>transparent and accessible</a:t>
            </a:r>
            <a:r>
              <a:rPr lang="ru-RU" altLang="ru-RU" sz="1200" b="0" dirty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  <a:endParaRPr lang="ru-RU" altLang="ru-RU" sz="600" b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14313" indent="-214313" algn="just">
              <a:buClr>
                <a:srgbClr val="2DA2BF"/>
              </a:buClr>
              <a:buSzPct val="68000"/>
              <a:buFont typeface="Wingdings" panose="05000000000000000000" pitchFamily="2" charset="2"/>
              <a:buChar char="ü"/>
              <a:defRPr/>
            </a:pPr>
            <a:r>
              <a:rPr lang="en-US" altLang="ru-RU" sz="1200" b="0" dirty="0">
                <a:solidFill>
                  <a:srgbClr val="000000"/>
                </a:solidFill>
                <a:cs typeface="Arial" panose="020B0604020202020204" pitchFamily="34" charset="0"/>
              </a:rPr>
              <a:t>Make procedures of interaction between treasury and budget process actors more specific</a:t>
            </a:r>
            <a:endParaRPr lang="ru-RU" altLang="ru-RU" sz="1800" b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2" name="Прямоугольник 11"/>
          <p:cNvSpPr>
            <a:spLocks noChangeArrowheads="1"/>
          </p:cNvSpPr>
          <p:nvPr/>
        </p:nvSpPr>
        <p:spPr bwMode="auto">
          <a:xfrm>
            <a:off x="54888" y="1325215"/>
            <a:ext cx="4155731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1200" b="0" dirty="0">
                <a:solidFill>
                  <a:srgbClr val="000000"/>
                </a:solidFill>
                <a:cs typeface="Arial" panose="020B0604020202020204" pitchFamily="34" charset="0"/>
              </a:rPr>
              <a:t>Chapter</a:t>
            </a:r>
            <a:r>
              <a:rPr lang="ru-RU" altLang="ru-RU" sz="1200" b="0" dirty="0">
                <a:solidFill>
                  <a:srgbClr val="000000"/>
                </a:solidFill>
                <a:cs typeface="Arial" panose="020B0604020202020204" pitchFamily="34" charset="0"/>
              </a:rPr>
              <a:t> 15. </a:t>
            </a:r>
            <a:r>
              <a:rPr lang="en-US" altLang="ru-RU" sz="1200" b="0" dirty="0">
                <a:solidFill>
                  <a:srgbClr val="000000"/>
                </a:solidFill>
                <a:cs typeface="Arial" panose="020B0604020202020204" pitchFamily="34" charset="0"/>
              </a:rPr>
              <a:t>General provisions about budget execution</a:t>
            </a:r>
            <a:endParaRPr lang="ru-RU" altLang="ru-RU" sz="1200" b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ru-RU" sz="1200" b="0" dirty="0">
                <a:solidFill>
                  <a:srgbClr val="000000"/>
                </a:solidFill>
                <a:cs typeface="Arial" panose="020B0604020202020204" pitchFamily="34" charset="0"/>
              </a:rPr>
              <a:t>Chapter</a:t>
            </a:r>
            <a:r>
              <a:rPr lang="ru-RU" altLang="ru-RU" sz="1200" b="0" dirty="0">
                <a:solidFill>
                  <a:srgbClr val="000000"/>
                </a:solidFill>
                <a:cs typeface="Arial" panose="020B0604020202020204" pitchFamily="34" charset="0"/>
              </a:rPr>
              <a:t> 16. </a:t>
            </a:r>
            <a:r>
              <a:rPr lang="en-US" altLang="ru-RU" sz="1200" b="0" dirty="0">
                <a:solidFill>
                  <a:srgbClr val="000000"/>
                </a:solidFill>
                <a:cs typeface="Arial" panose="020B0604020202020204" pitchFamily="34" charset="0"/>
              </a:rPr>
              <a:t>Process of budget execution</a:t>
            </a:r>
            <a:endParaRPr lang="ru-RU" altLang="ru-RU" sz="1200" b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ru-RU" sz="1200" b="0" dirty="0">
                <a:solidFill>
                  <a:srgbClr val="000000"/>
                </a:solidFill>
                <a:cs typeface="Arial" panose="020B0604020202020204" pitchFamily="34" charset="0"/>
              </a:rPr>
              <a:t>Chapter</a:t>
            </a:r>
            <a:r>
              <a:rPr lang="ru-RU" altLang="ru-RU" sz="1200" b="0" dirty="0">
                <a:solidFill>
                  <a:srgbClr val="000000"/>
                </a:solidFill>
                <a:cs typeface="Arial" panose="020B0604020202020204" pitchFamily="34" charset="0"/>
              </a:rPr>
              <a:t> 17. </a:t>
            </a:r>
            <a:r>
              <a:rPr lang="en-US" altLang="ru-RU" sz="1200" b="0" dirty="0">
                <a:solidFill>
                  <a:srgbClr val="000000"/>
                </a:solidFill>
                <a:cs typeface="Arial" panose="020B0604020202020204" pitchFamily="34" charset="0"/>
              </a:rPr>
              <a:t>Accounts for the cash execution of budget</a:t>
            </a:r>
            <a:endParaRPr lang="ru-RU" altLang="ru-RU" sz="1200" b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ru-RU" sz="1200" b="0" dirty="0">
                <a:solidFill>
                  <a:srgbClr val="000000"/>
                </a:solidFill>
                <a:cs typeface="Arial" panose="020B0604020202020204" pitchFamily="34" charset="0"/>
              </a:rPr>
              <a:t>Chapter</a:t>
            </a:r>
            <a:r>
              <a:rPr lang="ru-RU" altLang="ru-RU" sz="1200" b="0" dirty="0">
                <a:solidFill>
                  <a:srgbClr val="000000"/>
                </a:solidFill>
                <a:cs typeface="Arial" panose="020B0604020202020204" pitchFamily="34" charset="0"/>
              </a:rPr>
              <a:t> 18. </a:t>
            </a:r>
            <a:r>
              <a:rPr lang="en-US" altLang="ru-RU" sz="1200" b="0" dirty="0">
                <a:solidFill>
                  <a:srgbClr val="000000"/>
                </a:solidFill>
                <a:cs typeface="Arial" panose="020B0604020202020204" pitchFamily="34" charset="0"/>
              </a:rPr>
              <a:t>Budget execution</a:t>
            </a:r>
            <a:endParaRPr lang="ru-RU" altLang="ru-RU" sz="1200" b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ru-RU" sz="1200" b="0" dirty="0">
                <a:solidFill>
                  <a:srgbClr val="000000"/>
                </a:solidFill>
                <a:cs typeface="Arial" panose="020B0604020202020204" pitchFamily="34" charset="0"/>
              </a:rPr>
              <a:t>Chapter</a:t>
            </a:r>
            <a:r>
              <a:rPr lang="ru-RU" altLang="ru-RU" sz="1200" b="0" dirty="0">
                <a:solidFill>
                  <a:srgbClr val="000000"/>
                </a:solidFill>
                <a:cs typeface="Arial" panose="020B0604020202020204" pitchFamily="34" charset="0"/>
              </a:rPr>
              <a:t> 19. </a:t>
            </a:r>
            <a:r>
              <a:rPr lang="en-US" altLang="ru-RU" sz="1200" b="0" dirty="0">
                <a:solidFill>
                  <a:srgbClr val="000000"/>
                </a:solidFill>
                <a:cs typeface="Arial" panose="020B0604020202020204" pitchFamily="34" charset="0"/>
              </a:rPr>
              <a:t>Budget adjustment</a:t>
            </a:r>
            <a:endParaRPr lang="ru-RU" altLang="ru-RU" sz="1200" b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ru-RU" sz="1200" b="0" dirty="0">
                <a:solidFill>
                  <a:srgbClr val="000000"/>
                </a:solidFill>
                <a:cs typeface="Arial" panose="020B0604020202020204" pitchFamily="34" charset="0"/>
              </a:rPr>
              <a:t>Chapter</a:t>
            </a:r>
            <a:r>
              <a:rPr lang="ru-RU" altLang="ru-RU" sz="1200" b="0" dirty="0">
                <a:solidFill>
                  <a:srgbClr val="000000"/>
                </a:solidFill>
                <a:cs typeface="Arial" panose="020B0604020202020204" pitchFamily="34" charset="0"/>
              </a:rPr>
              <a:t> 20. </a:t>
            </a:r>
            <a:r>
              <a:rPr lang="en-US" altLang="ru-RU" sz="1200" b="0" dirty="0">
                <a:solidFill>
                  <a:srgbClr val="000000"/>
                </a:solidFill>
                <a:cs typeface="Arial" panose="020B0604020202020204" pitchFamily="34" charset="0"/>
              </a:rPr>
              <a:t>Budget sequestration and correction</a:t>
            </a:r>
            <a:endParaRPr lang="ru-RU" altLang="ru-RU" sz="1200" b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ru-RU" sz="1200" b="0" dirty="0">
                <a:solidFill>
                  <a:srgbClr val="000000"/>
                </a:solidFill>
                <a:cs typeface="Arial" panose="020B0604020202020204" pitchFamily="34" charset="0"/>
              </a:rPr>
              <a:t>Chapter</a:t>
            </a:r>
            <a:r>
              <a:rPr lang="ru-RU" altLang="ru-RU" sz="1200" b="0" dirty="0">
                <a:solidFill>
                  <a:srgbClr val="000000"/>
                </a:solidFill>
                <a:cs typeface="Arial" panose="020B0604020202020204" pitchFamily="34" charset="0"/>
              </a:rPr>
              <a:t> 21. </a:t>
            </a:r>
            <a:r>
              <a:rPr lang="en-US" altLang="ru-RU" sz="1200" b="0" dirty="0">
                <a:solidFill>
                  <a:srgbClr val="000000"/>
                </a:solidFill>
                <a:cs typeface="Arial" panose="020B0604020202020204" pitchFamily="34" charset="0"/>
              </a:rPr>
              <a:t>Budget monitoring and performance evaluation</a:t>
            </a:r>
            <a:endParaRPr lang="ru-RU" altLang="ru-RU" sz="1200" b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968486"/>
            <a:ext cx="9144000" cy="1750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4968486"/>
            <a:ext cx="9144000" cy="1809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kk-KZ" sz="105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sz="105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089" y="4281726"/>
            <a:ext cx="8581365" cy="4154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50" dirty="0">
                <a:latin typeface="Arial" panose="020B0604020202020204" pitchFamily="34" charset="0"/>
              </a:rPr>
              <a:t>Development of treasury system makes it possible to accelerate transfer of cash to recipients of public funds</a:t>
            </a:r>
            <a:r>
              <a:rPr lang="ru-RU" sz="1050" dirty="0">
                <a:latin typeface="Arial" panose="020B0604020202020204" pitchFamily="34" charset="0"/>
              </a:rPr>
              <a:t>, </a:t>
            </a:r>
            <a:r>
              <a:rPr lang="en-US" sz="1050" dirty="0">
                <a:latin typeface="Arial" panose="020B0604020202020204" pitchFamily="34" charset="0"/>
              </a:rPr>
              <a:t>ensure sufficient cash by making budget process transparent and open.</a:t>
            </a:r>
            <a:endParaRPr lang="en-US" sz="1050" dirty="0"/>
          </a:p>
        </p:txBody>
      </p:sp>
      <p:sp>
        <p:nvSpPr>
          <p:cNvPr id="7" name="Загнутый угол 6"/>
          <p:cNvSpPr/>
          <p:nvPr/>
        </p:nvSpPr>
        <p:spPr>
          <a:xfrm>
            <a:off x="74742" y="3157523"/>
            <a:ext cx="4116023" cy="688702"/>
          </a:xfrm>
          <a:prstGeom prst="foldedCorner">
            <a:avLst/>
          </a:prstGeom>
          <a:ln w="38100">
            <a:solidFill>
              <a:schemeClr val="accent5"/>
            </a:solidFill>
          </a:ln>
        </p:spPr>
        <p:txBody>
          <a:bodyPr wrap="square" anchor="ctr">
            <a:spAutoFit/>
          </a:bodyPr>
          <a:lstStyle/>
          <a:p>
            <a:pPr algn="just"/>
            <a:r>
              <a:rPr lang="en-US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Since the establishment of the unified centralized system of state treasury in </a:t>
            </a:r>
            <a:r>
              <a:rPr lang="ru-RU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1994 </a:t>
            </a:r>
            <a:r>
              <a:rPr lang="en-US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until now, the functions and powers of the Treasury were not regulated in legislation of Kazakhstan.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38650" y="1291168"/>
            <a:ext cx="4705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Competence of the authority responsible for treasury budget execution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Chapter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1-1. </a:t>
            </a:r>
            <a:r>
              <a:rPr lang="en-US" altLang="ru-RU" sz="1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Accounts for the cash execution of budget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Chapter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2-1.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Treasury budget execution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2737" y="-1"/>
            <a:ext cx="8761263" cy="3743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44546A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1. </a:t>
            </a:r>
            <a:r>
              <a:rPr lang="en-US" sz="1400" b="1" dirty="0">
                <a:solidFill>
                  <a:srgbClr val="44546A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Make amendments to the Budget Code</a:t>
            </a:r>
            <a:endParaRPr lang="ru-RU" sz="1400" b="1" dirty="0">
              <a:solidFill>
                <a:srgbClr val="44546A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/>
          <a:srcRect l="15900" t="16300" r="15100" b="16950"/>
          <a:stretch>
            <a:fillRect/>
          </a:stretch>
        </p:blipFill>
        <p:spPr bwMode="auto">
          <a:xfrm>
            <a:off x="0" y="1"/>
            <a:ext cx="390970" cy="369335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89164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F4A066C1-7C83-4664-A7BF-16FCD198C9FC}"/>
              </a:ext>
            </a:extLst>
          </p:cNvPr>
          <p:cNvSpPr txBox="1"/>
          <p:nvPr/>
        </p:nvSpPr>
        <p:spPr>
          <a:xfrm>
            <a:off x="3154043" y="3004116"/>
            <a:ext cx="3843869" cy="8239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7000" tIns="27000" rIns="27000" bIns="27000" anchor="ctr">
            <a:spAutoFit/>
          </a:bodyPr>
          <a:lstStyle/>
          <a:p>
            <a:pPr marL="234876" lvl="2" algn="just">
              <a:defRPr/>
            </a:pP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 cash deficit by attracting</a:t>
            </a:r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49189" lvl="2" indent="-214313" algn="just">
              <a:buFont typeface="Wingdings" panose="05000000000000000000" pitchFamily="2" charset="2"/>
              <a:buChar char="Ø"/>
              <a:defRPr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surplus from Cash Control Accounts of local budgets</a:t>
            </a:r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189" lvl="2" indent="-214313" algn="just">
              <a:buFont typeface="Wingdings" panose="05000000000000000000" pitchFamily="2" charset="2"/>
              <a:buChar char="Ø"/>
              <a:defRPr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Cash from Cash Control Accounts of quasi-fiscal sector entities</a:t>
            </a:r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228975" y="347633"/>
            <a:ext cx="0" cy="41883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0289" y="1536180"/>
            <a:ext cx="2660730" cy="40780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anchor="ctr">
            <a:spAutoFit/>
          </a:bodyPr>
          <a:lstStyle/>
          <a:p>
            <a:pPr marL="0" lvl="1" algn="ctr">
              <a:defRPr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Interest on daily account balance at TSA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(0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25%)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2768" y="3114432"/>
            <a:ext cx="2717534" cy="40780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anchor="ctr">
            <a:spAutoFit/>
          </a:bodyPr>
          <a:lstStyle>
            <a:defPPr>
              <a:defRPr lang="en-US"/>
            </a:defPPr>
            <a:lvl1pPr>
              <a:defRPr>
                <a:solidFill>
                  <a:schemeClr val="dk1"/>
                </a:solidFill>
              </a:defRPr>
            </a:lvl1pPr>
            <a:lvl2pPr marL="0" lvl="1"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lvl="1" algn="just"/>
            <a:r>
              <a:rPr lang="en-US" sz="1100" dirty="0"/>
              <a:t>Depositing </a:t>
            </a:r>
            <a:r>
              <a:rPr lang="ru-RU" sz="1100" dirty="0"/>
              <a:t> </a:t>
            </a:r>
            <a:r>
              <a:rPr lang="en-US" sz="1100" dirty="0"/>
              <a:t>surplus </a:t>
            </a:r>
            <a:r>
              <a:rPr lang="ru-RU" sz="1100" dirty="0"/>
              <a:t> </a:t>
            </a:r>
            <a:r>
              <a:rPr lang="en-US" sz="1100" dirty="0"/>
              <a:t>to the National Bank </a:t>
            </a:r>
            <a:r>
              <a:rPr lang="ru-RU" sz="1100" dirty="0"/>
              <a:t>(0</a:t>
            </a:r>
            <a:r>
              <a:rPr lang="en-US" sz="1100" dirty="0"/>
              <a:t>.</a:t>
            </a:r>
            <a:r>
              <a:rPr lang="ru-RU" sz="1100" dirty="0"/>
              <a:t>25%)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3135" y="4551922"/>
            <a:ext cx="8728627" cy="31547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lIns="68580" tIns="34290" rIns="68580" bIns="34290" anchor="ctr">
            <a:spAutoFit/>
          </a:bodyPr>
          <a:lstStyle/>
          <a:p>
            <a:pPr algn="ctr"/>
            <a:r>
              <a:rPr lang="en-US" alt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It is necessary to make amendments to legislation</a:t>
            </a:r>
            <a:r>
              <a:rPr lang="ru-RU" altLang="ru-RU" sz="700" b="1" cap="all" spc="75" dirty="0">
                <a:solidFill>
                  <a:srgbClr val="0070C0"/>
                </a:solidFill>
                <a:latin typeface="Arial" panose="020B0604020202020204" pitchFamily="34" charset="0"/>
                <a:ea typeface="Open Sans Condensed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ru-RU" sz="800" dirty="0">
                <a:latin typeface="Arial" panose="020B0604020202020204" pitchFamily="34" charset="0"/>
                <a:cs typeface="Arial" panose="020B0604020202020204" pitchFamily="34" charset="0"/>
              </a:rPr>
              <a:t>Budget Code</a:t>
            </a:r>
            <a:r>
              <a:rPr lang="ru-RU" altLang="ru-RU" sz="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altLang="ru-RU" sz="800" dirty="0">
                <a:latin typeface="Arial" panose="020B0604020202020204" pitchFamily="34" charset="0"/>
                <a:cs typeface="Arial" panose="020B0604020202020204" pitchFamily="34" charset="0"/>
              </a:rPr>
              <a:t>Budget Execution and Cash Banking Rules</a:t>
            </a:r>
            <a:r>
              <a:rPr lang="ru-RU" altLang="ru-RU" sz="800" dirty="0">
                <a:latin typeface="Arial" panose="020B0604020202020204" pitchFamily="34" charset="0"/>
                <a:cs typeface="Arial" panose="020B0604020202020204" pitchFamily="34" charset="0"/>
              </a:rPr>
              <a:t>;   </a:t>
            </a:r>
            <a:r>
              <a:rPr lang="en-US" altLang="ru-RU" sz="800" dirty="0">
                <a:latin typeface="Arial" panose="020B0604020202020204" pitchFamily="34" charset="0"/>
                <a:cs typeface="Arial" panose="020B0604020202020204" pitchFamily="34" charset="0"/>
              </a:rPr>
              <a:t>some matters related to the Unified Budget Classification</a:t>
            </a:r>
            <a:r>
              <a:rPr lang="ru-RU" altLang="ru-RU" sz="800" dirty="0">
                <a:latin typeface="Arial" panose="020B0604020202020204" pitchFamily="34" charset="0"/>
                <a:cs typeface="Arial" panose="020B0604020202020204" pitchFamily="34" charset="0"/>
              </a:rPr>
              <a:t>;  </a:t>
            </a:r>
            <a:r>
              <a:rPr lang="en-US" altLang="ru-RU" sz="800" dirty="0">
                <a:latin typeface="Arial" panose="020B0604020202020204" pitchFamily="34" charset="0"/>
                <a:cs typeface="Arial" panose="020B0604020202020204" pitchFamily="34" charset="0"/>
              </a:rPr>
              <a:t>Auction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Rules conducted by the National Bank in the framework of fiscal policy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altLang="ru-RU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800" dirty="0">
                <a:latin typeface="Arial" panose="020B0604020202020204" pitchFamily="34" charset="0"/>
                <a:cs typeface="Arial" panose="020B0604020202020204" pitchFamily="34" charset="0"/>
              </a:rPr>
              <a:t>some matters related to  deposit taking by the National Bank</a:t>
            </a:r>
            <a:endParaRPr lang="ru-RU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-306233" y="425097"/>
            <a:ext cx="3796218" cy="188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lnSpc>
                <a:spcPct val="95000"/>
              </a:lnSpc>
            </a:pPr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situation</a:t>
            </a:r>
            <a:endParaRPr lang="ru-RU" sz="12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9076" y="2525180"/>
            <a:ext cx="3045600" cy="3143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3975" cmpd="dbl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Revenues to the respective budget</a:t>
            </a:r>
            <a:endParaRPr lang="ru-RU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9076" y="961380"/>
            <a:ext cx="3045600" cy="3211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3975" cmpd="dbl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Revenues to the republican budget</a:t>
            </a:r>
            <a:endParaRPr lang="ru-RU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трелка углом 1"/>
          <p:cNvSpPr/>
          <p:nvPr/>
        </p:nvSpPr>
        <p:spPr>
          <a:xfrm flipV="1">
            <a:off x="129366" y="1312997"/>
            <a:ext cx="203843" cy="507206"/>
          </a:xfrm>
          <a:prstGeom prst="bentArrow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4" name="Стрелка углом 43"/>
          <p:cNvSpPr/>
          <p:nvPr/>
        </p:nvSpPr>
        <p:spPr>
          <a:xfrm flipV="1">
            <a:off x="129366" y="2859295"/>
            <a:ext cx="203843" cy="507206"/>
          </a:xfrm>
          <a:prstGeom prst="bentArrow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043200" y="411279"/>
            <a:ext cx="4510730" cy="183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lnSpc>
                <a:spcPct val="95000"/>
              </a:lnSpc>
            </a:pPr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Prospects</a:t>
            </a:r>
            <a:endParaRPr lang="ru-RU" sz="12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7" name="Схема 46"/>
          <p:cNvGraphicFramePr/>
          <p:nvPr>
            <p:extLst>
              <p:ext uri="{D42A27DB-BD31-4B8C-83A1-F6EECF244321}">
                <p14:modId xmlns:p14="http://schemas.microsoft.com/office/powerpoint/2010/main" val="2866834413"/>
              </p:ext>
            </p:extLst>
          </p:nvPr>
        </p:nvGraphicFramePr>
        <p:xfrm>
          <a:off x="4261563" y="754555"/>
          <a:ext cx="6416582" cy="2675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8" name="Прямоугольник 47"/>
          <p:cNvSpPr/>
          <p:nvPr/>
        </p:nvSpPr>
        <p:spPr>
          <a:xfrm>
            <a:off x="6409939" y="588243"/>
            <a:ext cx="2975995" cy="181046"/>
          </a:xfrm>
          <a:prstGeom prst="rect">
            <a:avLst/>
          </a:prstGeom>
          <a:noFill/>
          <a:ln w="53975" cmpd="dbl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Treasury Single Account</a:t>
            </a:r>
            <a:endParaRPr lang="ru-RU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82737" y="-1"/>
            <a:ext cx="8761263" cy="3743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44546A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2. </a:t>
            </a:r>
            <a:r>
              <a:rPr lang="en-US" sz="1400" b="1" dirty="0">
                <a:solidFill>
                  <a:srgbClr val="44546A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Develop cash management instruments</a:t>
            </a:r>
            <a:endParaRPr lang="ru-RU" sz="1400" b="1" dirty="0">
              <a:solidFill>
                <a:srgbClr val="44546A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2" name="Picture 2" descr="C:\Users\TChikanaev\Desktop\1489676325.jpg"/>
          <p:cNvPicPr>
            <a:picLocks noChangeAspect="1" noChangeArrowheads="1"/>
          </p:cNvPicPr>
          <p:nvPr/>
        </p:nvPicPr>
        <p:blipFill>
          <a:blip r:embed="rId8"/>
          <a:srcRect l="15900" t="16300" r="15100" b="16950"/>
          <a:stretch>
            <a:fillRect/>
          </a:stretch>
        </p:blipFill>
        <p:spPr bwMode="auto">
          <a:xfrm>
            <a:off x="0" y="1"/>
            <a:ext cx="390970" cy="369335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1" name="Прямоугольник 60"/>
          <p:cNvSpPr/>
          <p:nvPr/>
        </p:nvSpPr>
        <p:spPr>
          <a:xfrm>
            <a:off x="2864396" y="621507"/>
            <a:ext cx="3160334" cy="181723"/>
          </a:xfrm>
          <a:prstGeom prst="rect">
            <a:avLst/>
          </a:prstGeom>
          <a:noFill/>
          <a:ln w="53975" cmpd="dbl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Revenues</a:t>
            </a:r>
            <a:endParaRPr lang="ru-RU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433722"/>
              </p:ext>
            </p:extLst>
          </p:nvPr>
        </p:nvGraphicFramePr>
        <p:xfrm>
          <a:off x="3317242" y="892439"/>
          <a:ext cx="2807500" cy="1914996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403750">
                  <a:extLst>
                    <a:ext uri="{9D8B030D-6E8A-4147-A177-3AD203B41FA5}">
                      <a16:colId xmlns:a16="http://schemas.microsoft.com/office/drawing/2014/main" val="2905280694"/>
                    </a:ext>
                  </a:extLst>
                </a:gridCol>
                <a:gridCol w="1403750">
                  <a:extLst>
                    <a:ext uri="{9D8B030D-6E8A-4147-A177-3AD203B41FA5}">
                      <a16:colId xmlns:a16="http://schemas.microsoft.com/office/drawing/2014/main" val="868875320"/>
                    </a:ext>
                  </a:extLst>
                </a:gridCol>
              </a:tblGrid>
              <a:tr h="24621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 budget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TSA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500473"/>
                  </a:ext>
                </a:extLst>
              </a:tr>
              <a:tr h="166878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Higher interest rate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Depositing budget surplus at the National Bank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Higher interest rate on budget surplus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Interest on daily account balance at TSA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4112420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343275" y="3912466"/>
            <a:ext cx="5569648" cy="553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000" dirty="0">
                <a:latin typeface="Arial" panose="020B0604020202020204" pitchFamily="34" charset="0"/>
                <a:ea typeface="Calibri" panose="020F0502020204030204" pitchFamily="34" charset="0"/>
              </a:rPr>
              <a:t>The Concept Note initiated </a:t>
            </a:r>
            <a:r>
              <a:rPr lang="en-US" sz="1000" b="1" dirty="0">
                <a:latin typeface="Arial" panose="020B0604020202020204" pitchFamily="34" charset="0"/>
                <a:ea typeface="Calibri" panose="020F0502020204030204" pitchFamily="34" charset="0"/>
              </a:rPr>
              <a:t>development and maintenance of large cash surplus at the accounts of the Treasury Committee </a:t>
            </a:r>
            <a:r>
              <a:rPr lang="en-US" sz="1000" dirty="0">
                <a:latin typeface="Arial" panose="020B0604020202020204" pitchFamily="34" charset="0"/>
                <a:ea typeface="Calibri" panose="020F0502020204030204" pitchFamily="34" charset="0"/>
              </a:rPr>
              <a:t>to provide more flexibility in raising funds during adverse market conditions</a:t>
            </a:r>
            <a:endParaRPr lang="en-US" sz="1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4968486"/>
            <a:ext cx="9144000" cy="1809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kk-KZ" sz="105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21</a:t>
            </a:r>
            <a:endParaRPr lang="ru-RU" sz="105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578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BA780D5-E6D3-404A-BEF4-F6D8CE88131D}"/>
              </a:ext>
            </a:extLst>
          </p:cNvPr>
          <p:cNvSpPr/>
          <p:nvPr/>
        </p:nvSpPr>
        <p:spPr>
          <a:xfrm>
            <a:off x="162437" y="401561"/>
            <a:ext cx="4022721" cy="202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lnSpc>
                <a:spcPct val="95000"/>
              </a:lnSpc>
            </a:pPr>
            <a:r>
              <a:rPr lang="en-US" sz="1350" b="1" u="sng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Current situation</a:t>
            </a:r>
            <a:endParaRPr lang="ru-RU" sz="1350" b="1" u="sng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FA9AE23-8241-4616-AF52-E3D67C241E61}"/>
              </a:ext>
            </a:extLst>
          </p:cNvPr>
          <p:cNvSpPr/>
          <p:nvPr/>
        </p:nvSpPr>
        <p:spPr>
          <a:xfrm>
            <a:off x="4723003" y="385348"/>
            <a:ext cx="4022721" cy="246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lnSpc>
                <a:spcPct val="95000"/>
              </a:lnSpc>
            </a:pPr>
            <a:r>
              <a:rPr lang="en-US" sz="1350" b="1" u="sng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Prospects</a:t>
            </a:r>
            <a:r>
              <a:rPr lang="ru-RU" sz="1350" b="1" u="sng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 </a:t>
            </a:r>
          </a:p>
        </p:txBody>
      </p:sp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D07E83F6-A8AD-4892-BD0E-ABD53EAA25A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73897450"/>
              </p:ext>
            </p:extLst>
          </p:nvPr>
        </p:nvGraphicFramePr>
        <p:xfrm>
          <a:off x="967" y="393879"/>
          <a:ext cx="4477041" cy="2724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078B6606-DE65-4880-8878-8E5F75202330}"/>
              </a:ext>
            </a:extLst>
          </p:cNvPr>
          <p:cNvSpPr txBox="1"/>
          <p:nvPr/>
        </p:nvSpPr>
        <p:spPr>
          <a:xfrm>
            <a:off x="316280" y="4751569"/>
            <a:ext cx="2983122" cy="253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Recent update of </a:t>
            </a: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hard/software in 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9149BA-7C0C-4AEB-A7BF-5D6B8615209D}"/>
              </a:ext>
            </a:extLst>
          </p:cNvPr>
          <p:cNvSpPr txBox="1"/>
          <p:nvPr/>
        </p:nvSpPr>
        <p:spPr>
          <a:xfrm>
            <a:off x="160726" y="2990699"/>
            <a:ext cx="231826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Tasks covered by IIST since 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5B1D029E-9B17-4685-8814-9D509DC21D11}"/>
              </a:ext>
            </a:extLst>
          </p:cNvPr>
          <p:cNvSpPr/>
          <p:nvPr/>
        </p:nvSpPr>
        <p:spPr>
          <a:xfrm>
            <a:off x="5255381" y="4222795"/>
            <a:ext cx="37745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Ministry of Digital Development will include servers for Treasury-Client IS as part of procurement of the new Data Center</a:t>
            </a:r>
            <a:r>
              <a:rPr lang="ru-RU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Server capacities will be distributed before the end of the year</a:t>
            </a:r>
            <a:r>
              <a:rPr lang="ru-RU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900" i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</a:t>
            </a:r>
            <a:r>
              <a:rPr lang="ru-RU" sz="900" i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</a:t>
            </a:r>
            <a:r>
              <a:rPr lang="en-US" sz="900" i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ru-RU" sz="900" i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location</a:t>
            </a:r>
            <a:r>
              <a:rPr lang="en-US" sz="900" i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terms</a:t>
            </a:r>
            <a:r>
              <a:rPr lang="ru-RU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CF6B3818-3CEA-4623-ADC2-EC348DB67C0C}"/>
              </a:ext>
            </a:extLst>
          </p:cNvPr>
          <p:cNvSpPr/>
          <p:nvPr/>
        </p:nvSpPr>
        <p:spPr>
          <a:xfrm>
            <a:off x="5977738" y="3244615"/>
            <a:ext cx="3105803" cy="901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Workload on IIST since 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100 %</a:t>
            </a:r>
          </a:p>
          <a:p>
            <a:pPr algn="ctr"/>
            <a:r>
              <a:rPr lang="ru-RU" sz="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month end and year end</a:t>
            </a:r>
            <a:r>
              <a:rPr lang="ru-RU" sz="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82737" y="-1"/>
            <a:ext cx="8761263" cy="3743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44546A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3. </a:t>
            </a:r>
            <a:r>
              <a:rPr lang="en-US" sz="1400" b="1" dirty="0">
                <a:solidFill>
                  <a:srgbClr val="44546A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Increase the number of users of Treasury Information System</a:t>
            </a:r>
            <a:endParaRPr lang="ru-RU" sz="1400" b="1" dirty="0">
              <a:solidFill>
                <a:srgbClr val="44546A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/>
          <a:srcRect l="15900" t="16300" r="15100" b="16950"/>
          <a:stretch>
            <a:fillRect/>
          </a:stretch>
        </p:blipFill>
        <p:spPr bwMode="auto">
          <a:xfrm>
            <a:off x="0" y="1"/>
            <a:ext cx="390970" cy="369335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34" name="Прямоугольник 33"/>
          <p:cNvSpPr/>
          <p:nvPr/>
        </p:nvSpPr>
        <p:spPr>
          <a:xfrm>
            <a:off x="0" y="4934451"/>
            <a:ext cx="9144000" cy="2150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kk-KZ" sz="105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22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5" name="Объект 34">
            <a:extLst>
              <a:ext uri="{FF2B5EF4-FFF2-40B4-BE49-F238E27FC236}">
                <a16:creationId xmlns:a16="http://schemas.microsoft.com/office/drawing/2014/main" id="{797E2E67-0E84-47D4-A862-55D4338333E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16408373"/>
              </p:ext>
            </p:extLst>
          </p:nvPr>
        </p:nvGraphicFramePr>
        <p:xfrm>
          <a:off x="4362356" y="421466"/>
          <a:ext cx="4800600" cy="2753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EC77722-13AE-4A00-9501-0FED0F1D47BB}"/>
              </a:ext>
            </a:extLst>
          </p:cNvPr>
          <p:cNvSpPr/>
          <p:nvPr/>
        </p:nvSpPr>
        <p:spPr>
          <a:xfrm>
            <a:off x="2843213" y="788626"/>
            <a:ext cx="1380841" cy="552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473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quasi-fiscal sector entities serviced</a:t>
            </a:r>
            <a:endParaRPr lang="ru-RU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1E5BA1C-F453-484E-8212-09AE92CB22DD}"/>
              </a:ext>
            </a:extLst>
          </p:cNvPr>
          <p:cNvSpPr/>
          <p:nvPr/>
        </p:nvSpPr>
        <p:spPr>
          <a:xfrm>
            <a:off x="7567991" y="1318590"/>
            <a:ext cx="1429455" cy="706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6421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quasi-fiscal sector entities to be potentially serviced</a:t>
            </a:r>
            <a:endParaRPr lang="ru-RU" sz="105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39CF1B5-44D8-41EA-A544-737DBD526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945142"/>
              </p:ext>
            </p:extLst>
          </p:nvPr>
        </p:nvGraphicFramePr>
        <p:xfrm>
          <a:off x="48279" y="3276662"/>
          <a:ext cx="3374083" cy="1467327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692652">
                  <a:extLst>
                    <a:ext uri="{9D8B030D-6E8A-4147-A177-3AD203B41FA5}">
                      <a16:colId xmlns:a16="http://schemas.microsoft.com/office/drawing/2014/main" val="1932580004"/>
                    </a:ext>
                  </a:extLst>
                </a:gridCol>
                <a:gridCol w="681431">
                  <a:extLst>
                    <a:ext uri="{9D8B030D-6E8A-4147-A177-3AD203B41FA5}">
                      <a16:colId xmlns:a16="http://schemas.microsoft.com/office/drawing/2014/main" val="4058270375"/>
                    </a:ext>
                  </a:extLst>
                </a:gridCol>
              </a:tblGrid>
              <a:tr h="159184"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Wingdings" panose="05000000000000000000" pitchFamily="2" charset="2"/>
                        <a:buChar char="Ø"/>
                      </a:pPr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Transition of IIST to the new version of DB and software</a:t>
                      </a:r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Migration</a:t>
                      </a:r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411327595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Wingdings" panose="05000000000000000000" pitchFamily="2" charset="2"/>
                        <a:buChar char="Ø"/>
                      </a:pPr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Dissemination of Treasury-Client information system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846567103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Wingdings" panose="05000000000000000000" pitchFamily="2" charset="2"/>
                        <a:buChar char="Ø"/>
                      </a:pPr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Treasury-Client information system is integrated with IS e-public procurement and IS e-invoices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4043879835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Wingdings" panose="05000000000000000000" pitchFamily="2" charset="2"/>
                        <a:buChar char="Ø"/>
                      </a:pPr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Interface of IIST and IS Treasury-Client in the Kazakh language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782504639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Wingdings" panose="05000000000000000000" pitchFamily="2" charset="2"/>
                        <a:buChar char="Ø"/>
                      </a:pPr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 process “Foreign Loans and Co-financing”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731175886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Wingdings" panose="05000000000000000000" pitchFamily="2" charset="2"/>
                        <a:buChar char="Ø"/>
                      </a:pPr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Obligatory Health and Social Insurance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396843606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Wingdings" panose="05000000000000000000" pitchFamily="2" charset="2"/>
                        <a:buChar char="Ø"/>
                      </a:pPr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Treasury support to public procurement in construction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240523449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Ø"/>
                      </a:pPr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800" u="none" strike="noStrike" baseline="30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tier budget of local self-governments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2018, 2020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372105776"/>
                  </a:ext>
                </a:extLst>
              </a:tr>
            </a:tbl>
          </a:graphicData>
        </a:graphic>
      </p:graphicFrame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6FDB875-CF73-4E6F-BD69-DE5D4E4F26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60" y="3347596"/>
            <a:ext cx="638663" cy="643691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F43C0460-6B3C-4A6D-B3A4-0E2BFE0B4364}"/>
              </a:ext>
            </a:extLst>
          </p:cNvPr>
          <p:cNvSpPr/>
          <p:nvPr/>
        </p:nvSpPr>
        <p:spPr>
          <a:xfrm>
            <a:off x="7675576" y="870258"/>
            <a:ext cx="1214285" cy="245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times</a:t>
            </a:r>
            <a:endParaRPr lang="ru-RU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778664B0-CF7C-4FFC-9FCA-7CACEDD7FD50}"/>
              </a:ext>
            </a:extLst>
          </p:cNvPr>
          <p:cNvSpPr/>
          <p:nvPr/>
        </p:nvSpPr>
        <p:spPr>
          <a:xfrm>
            <a:off x="3601687" y="3734661"/>
            <a:ext cx="1474370" cy="56528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16993528-366C-44EE-80B1-7A0FF27B3428}"/>
              </a:ext>
            </a:extLst>
          </p:cNvPr>
          <p:cNvSpPr/>
          <p:nvPr/>
        </p:nvSpPr>
        <p:spPr>
          <a:xfrm>
            <a:off x="3299402" y="2896905"/>
            <a:ext cx="2268240" cy="508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5948</a:t>
            </a:r>
            <a:r>
              <a:rPr lang="ru-RU" sz="105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b="1" i="1" dirty="0">
                <a:latin typeface="Arial" panose="020B0604020202020204" pitchFamily="34" charset="0"/>
                <a:cs typeface="Arial" panose="020B0604020202020204" pitchFamily="34" charset="0"/>
              </a:rPr>
              <a:t>expected increase of SOEs using the IS</a:t>
            </a:r>
            <a:endParaRPr lang="ru-RU" sz="1050" b="1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017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79991415"/>
              </p:ext>
            </p:extLst>
          </p:nvPr>
        </p:nvGraphicFramePr>
        <p:xfrm>
          <a:off x="-119992" y="748697"/>
          <a:ext cx="4209154" cy="2196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83434193"/>
              </p:ext>
            </p:extLst>
          </p:nvPr>
        </p:nvGraphicFramePr>
        <p:xfrm>
          <a:off x="4168597" y="777049"/>
          <a:ext cx="4975403" cy="2436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6321" y="462703"/>
            <a:ext cx="4403657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Arial" panose="020B0604020202020204" pitchFamily="34" charset="0"/>
                <a:ea typeface="Calibri" panose="020F0502020204030204" pitchFamily="34" charset="0"/>
              </a:rPr>
              <a:t>Strengthening of ex-ante control</a:t>
            </a:r>
            <a:endParaRPr lang="en-US" sz="135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846349" y="443266"/>
            <a:ext cx="372640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Arial" panose="020B0604020202020204" pitchFamily="34" charset="0"/>
                <a:ea typeface="Calibri" panose="020F0502020204030204" pitchFamily="34" charset="0"/>
              </a:rPr>
              <a:t>Use of Risk Management System (RMS)</a:t>
            </a:r>
            <a:endParaRPr lang="en-US" sz="135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30626" y="3009685"/>
            <a:ext cx="26645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Pursuant to the task of the President in </a:t>
            </a:r>
            <a:r>
              <a:rPr lang="ru-RU" sz="12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2020 : 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“</a:t>
            </a:r>
            <a:r>
              <a:rPr lang="en-US" sz="1200" b="1" i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Ensure elements of lean and responsible budget policy”</a:t>
            </a:r>
            <a:endParaRPr lang="en-US" sz="12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6" t="6156" r="20445" b="26080"/>
          <a:stretch/>
        </p:blipFill>
        <p:spPr>
          <a:xfrm>
            <a:off x="163160" y="3084378"/>
            <a:ext cx="867465" cy="85094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815239" y="3233915"/>
            <a:ext cx="3757512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Decrease financial violations</a:t>
            </a:r>
            <a:endParaRPr lang="ru-RU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Minimize cash deficiencies</a:t>
            </a:r>
            <a:endParaRPr lang="ru-RU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Timely financing of </a:t>
            </a:r>
            <a:r>
              <a:rPr lang="en-US" sz="1050" i="1">
                <a:latin typeface="Arial" panose="020B0604020202020204" pitchFamily="34" charset="0"/>
                <a:cs typeface="Arial" panose="020B0604020202020204" pitchFamily="34" charset="0"/>
              </a:rPr>
              <a:t>liabilities of public </a:t>
            </a:r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institutions</a:t>
            </a:r>
            <a:endParaRPr lang="ru-RU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Timely repayment of state debt</a:t>
            </a:r>
            <a:endParaRPr lang="ru-RU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Reliable accounting and financial reporting</a:t>
            </a:r>
            <a:endParaRPr lang="ru-RU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9230" y="4180626"/>
            <a:ext cx="839748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</a:rPr>
              <a:t>Considering this initiative, it is necessary to make amendments to the budget legislation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</a:rPr>
              <a:t>and ensure interaction with the state internal audit on financial documents according to the risk-based approach</a:t>
            </a:r>
            <a:endParaRPr lang="en-US" sz="1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82737" y="-1"/>
            <a:ext cx="8761263" cy="3743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44546A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4. </a:t>
            </a:r>
            <a:r>
              <a:rPr lang="en-US" sz="1400" b="1" dirty="0">
                <a:solidFill>
                  <a:srgbClr val="44546A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Improve financial compliance</a:t>
            </a:r>
            <a:endParaRPr lang="ru-RU" sz="1400" b="1" dirty="0">
              <a:solidFill>
                <a:srgbClr val="44546A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 descr="C:\Users\TChikanaev\Desktop\1489676325.jpg"/>
          <p:cNvPicPr>
            <a:picLocks noChangeAspect="1" noChangeArrowheads="1"/>
          </p:cNvPicPr>
          <p:nvPr/>
        </p:nvPicPr>
        <p:blipFill>
          <a:blip r:embed="rId14"/>
          <a:srcRect l="15900" t="16300" r="15100" b="16950"/>
          <a:stretch>
            <a:fillRect/>
          </a:stretch>
        </p:blipFill>
        <p:spPr bwMode="auto">
          <a:xfrm>
            <a:off x="0" y="1"/>
            <a:ext cx="390970" cy="369335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24" name="Прямоугольник 23"/>
          <p:cNvSpPr/>
          <p:nvPr/>
        </p:nvSpPr>
        <p:spPr>
          <a:xfrm>
            <a:off x="0" y="4928497"/>
            <a:ext cx="9144000" cy="2150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kk-KZ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23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392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05387" y="2846381"/>
            <a:ext cx="3906966" cy="176816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Прямоугольник 13"/>
          <p:cNvSpPr/>
          <p:nvPr/>
        </p:nvSpPr>
        <p:spPr>
          <a:xfrm>
            <a:off x="105387" y="636654"/>
            <a:ext cx="3906966" cy="209245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" t="4732" r="8335"/>
          <a:stretch/>
        </p:blipFill>
        <p:spPr>
          <a:xfrm>
            <a:off x="219017" y="2885852"/>
            <a:ext cx="709671" cy="6941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" t="6116" r="6381" b="9275"/>
          <a:stretch/>
        </p:blipFill>
        <p:spPr>
          <a:xfrm>
            <a:off x="164306" y="692944"/>
            <a:ext cx="764382" cy="7786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728" y="2361549"/>
            <a:ext cx="894107" cy="901148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05387" y="1433207"/>
            <a:ext cx="3815350" cy="12958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128588" indent="-128588" algn="just">
              <a:buFont typeface="Wingdings" panose="05000000000000000000" pitchFamily="2" charset="2"/>
              <a:buChar char="Ø"/>
              <a:defRPr/>
            </a:pPr>
            <a:r>
              <a:rPr lang="en-US" alt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 since </a:t>
            </a:r>
            <a:r>
              <a:rPr lang="ru-RU" alt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2002</a:t>
            </a:r>
            <a:endParaRPr lang="ru-RU" altLang="ru-RU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algn="just">
              <a:buFont typeface="Wingdings" panose="05000000000000000000" pitchFamily="2" charset="2"/>
              <a:buChar char="Ø"/>
              <a:defRPr/>
            </a:pPr>
            <a:r>
              <a:rPr lang="en-US" alt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provided to </a:t>
            </a:r>
            <a:r>
              <a:rPr lang="ru-RU" alt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alt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departments and </a:t>
            </a:r>
            <a:r>
              <a:rPr lang="ru-RU" alt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189</a:t>
            </a:r>
            <a:r>
              <a:rPr lang="ru-RU" alt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district-level treasury offices</a:t>
            </a:r>
            <a:endParaRPr lang="ru-RU" altLang="ru-RU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algn="just">
              <a:buFont typeface="Wingdings" panose="05000000000000000000" pitchFamily="2" charset="2"/>
              <a:buChar char="Ø"/>
              <a:defRPr/>
            </a:pPr>
            <a:r>
              <a:rPr lang="en-US" alt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lang="ru-RU" alt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r>
              <a:rPr lang="ru-RU" alt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users</a:t>
            </a:r>
            <a:r>
              <a:rPr lang="ru-RU" alt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ru-RU" sz="9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Treasury staff</a:t>
            </a:r>
            <a:r>
              <a:rPr lang="ru-RU" alt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28588" indent="-128588" algn="just">
              <a:buFont typeface="Wingdings" panose="05000000000000000000" pitchFamily="2" charset="2"/>
              <a:buChar char="Ø"/>
              <a:defRPr/>
            </a:pPr>
            <a:r>
              <a:rPr lang="ru-RU" alt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alt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modules </a:t>
            </a:r>
            <a:r>
              <a:rPr lang="en-US" alt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used</a:t>
            </a:r>
            <a:endParaRPr lang="ru-RU" altLang="ru-RU" sz="105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algn="just">
              <a:buFont typeface="Wingdings" panose="05000000000000000000" pitchFamily="2" charset="2"/>
              <a:buChar char="Ø"/>
              <a:defRPr/>
            </a:pPr>
            <a:r>
              <a:rPr lang="en-US" alt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year, over </a:t>
            </a:r>
            <a:r>
              <a:rPr lang="ru-RU" alt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en-US" alt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million</a:t>
            </a:r>
            <a:r>
              <a:rPr lang="ru-RU" alt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documents are processed</a:t>
            </a:r>
            <a:endParaRPr lang="ru-RU" altLang="ru-RU" sz="788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7186" y="777915"/>
            <a:ext cx="31247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Information System of Treasury </a:t>
            </a:r>
            <a:r>
              <a:rPr lang="ru-RU" alt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IIST</a:t>
            </a:r>
            <a:r>
              <a:rPr lang="ru-RU" alt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4242" y="3290477"/>
            <a:ext cx="3978111" cy="15786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128588" indent="-128588" algn="just">
              <a:buFont typeface="Wingdings" panose="05000000000000000000" pitchFamily="2" charset="2"/>
              <a:buChar char="Ø"/>
            </a:pPr>
            <a:r>
              <a:rPr lang="en-US" alt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 since </a:t>
            </a:r>
            <a:r>
              <a:rPr lang="ru-RU" alt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ru-RU" altLang="ru-RU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algn="just">
              <a:buFont typeface="Wingdings" panose="05000000000000000000" pitchFamily="2" charset="2"/>
              <a:buChar char="Ø"/>
            </a:pPr>
            <a:r>
              <a:rPr lang="en-US" alt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provided to ca.</a:t>
            </a:r>
            <a:r>
              <a:rPr lang="ru-RU" alt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alt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,000</a:t>
            </a:r>
            <a:r>
              <a:rPr lang="ru-RU" alt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entities </a:t>
            </a:r>
            <a:r>
              <a:rPr lang="ru-RU" alt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ru-RU" sz="9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institutions</a:t>
            </a:r>
            <a:r>
              <a:rPr lang="ru-RU" altLang="ru-RU" sz="9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9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quasi-fiscal </a:t>
            </a:r>
            <a:r>
              <a:rPr lang="en-US" altLang="ru-RU" sz="900" i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 entities </a:t>
            </a:r>
            <a:r>
              <a:rPr lang="en-US" altLang="ru-RU" sz="9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public procurement accounts</a:t>
            </a:r>
            <a:r>
              <a:rPr lang="ru-RU" altLang="ru-RU" sz="9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9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and non-financial operators</a:t>
            </a:r>
            <a:r>
              <a:rPr lang="ru-RU" alt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28588" indent="-128588" algn="just">
              <a:buFont typeface="Wingdings" panose="05000000000000000000" pitchFamily="2" charset="2"/>
              <a:buChar char="Ø"/>
            </a:pPr>
            <a:r>
              <a:rPr lang="en-US" alt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ru-RU" alt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r>
              <a:rPr lang="en-US" alt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,000</a:t>
            </a:r>
            <a:r>
              <a:rPr lang="ru-RU" alt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users</a:t>
            </a:r>
            <a:endParaRPr lang="ru-RU" altLang="ru-RU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algn="just">
              <a:buFont typeface="Wingdings" panose="05000000000000000000" pitchFamily="2" charset="2"/>
              <a:buChar char="Ø"/>
            </a:pPr>
            <a:r>
              <a:rPr lang="ru-RU" alt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altLang="ru-RU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processes </a:t>
            </a:r>
            <a:r>
              <a:rPr lang="en-US" altLang="ru-RU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used</a:t>
            </a:r>
            <a:endParaRPr lang="ru-RU" altLang="ru-RU" sz="105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44008" y="2986281"/>
            <a:ext cx="30079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System Treasury-Client</a:t>
            </a:r>
            <a:endParaRPr lang="ru-RU" altLang="ru-RU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трелка углом 14"/>
          <p:cNvSpPr/>
          <p:nvPr/>
        </p:nvSpPr>
        <p:spPr>
          <a:xfrm rot="5400000">
            <a:off x="4201480" y="906420"/>
            <a:ext cx="781776" cy="1199794"/>
          </a:xfrm>
          <a:prstGeom prst="bentArrow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9" name="Стрелка углом 28"/>
          <p:cNvSpPr/>
          <p:nvPr/>
        </p:nvSpPr>
        <p:spPr>
          <a:xfrm rot="16200000" flipV="1">
            <a:off x="4221848" y="3105257"/>
            <a:ext cx="781776" cy="1159057"/>
          </a:xfrm>
          <a:prstGeom prst="bentArrow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074957" y="1903733"/>
            <a:ext cx="1835647" cy="4321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System </a:t>
            </a:r>
            <a:r>
              <a:rPr lang="ru-RU" alt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alt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Qazyna</a:t>
            </a:r>
            <a:r>
              <a:rPr lang="ru-RU" alt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1E7A7B6-AFC3-4F28-8435-DE553B97247C}"/>
              </a:ext>
            </a:extLst>
          </p:cNvPr>
          <p:cNvSpPr txBox="1"/>
          <p:nvPr/>
        </p:nvSpPr>
        <p:spPr>
          <a:xfrm>
            <a:off x="5895847" y="1815072"/>
            <a:ext cx="3170792" cy="2331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ru-RU" sz="105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following amendments will be needed</a:t>
            </a:r>
            <a:r>
              <a:rPr lang="ru-RU" alt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ru-RU" altLang="ru-RU" sz="9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28588" indent="-128588" algn="just">
              <a:buFont typeface="Wingdings" panose="05000000000000000000" pitchFamily="2" charset="2"/>
              <a:buChar char="ü"/>
            </a:pPr>
            <a:r>
              <a:rPr lang="en-US" alt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Budget Execution and Cash Banking Rules approved by Order of MoF of December </a:t>
            </a:r>
            <a:r>
              <a:rPr lang="kk-KZ" alt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04</a:t>
            </a:r>
            <a:r>
              <a:rPr lang="en-US" alt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alt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2014 №540</a:t>
            </a:r>
          </a:p>
          <a:p>
            <a:pPr marL="128588" indent="-128588" algn="just">
              <a:buFont typeface="Wingdings" panose="05000000000000000000" pitchFamily="2" charset="2"/>
              <a:buChar char="ü"/>
            </a:pPr>
            <a:r>
              <a:rPr lang="en-US" alt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List of essential ICT infrastructure approved by Resolution of the Government of August </a:t>
            </a:r>
            <a:r>
              <a:rPr lang="kk-KZ" alt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alt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</a:t>
            </a:r>
            <a:r>
              <a:rPr lang="en-US" alt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alt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2018 №489-</a:t>
            </a:r>
            <a:r>
              <a:rPr lang="en-US" altLang="ru-RU" sz="105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dsp</a:t>
            </a:r>
            <a:r>
              <a:rPr lang="kk-KZ" alt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128588" indent="-128588" algn="just">
              <a:buFont typeface="Wingdings" panose="05000000000000000000" pitchFamily="2" charset="2"/>
              <a:buChar char="ü"/>
            </a:pPr>
            <a:r>
              <a:rPr lang="en-US" alt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List of ICT infrastructure of “E-government” approved by Order of Ministry of Investments and Development of January </a:t>
            </a:r>
            <a:r>
              <a:rPr lang="ru-RU" alt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28</a:t>
            </a:r>
            <a:r>
              <a:rPr lang="en-US" alt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alt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2016 №107</a:t>
            </a:r>
            <a:r>
              <a:rPr lang="kk-KZ" alt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128588" indent="-128588" algn="just">
              <a:buFont typeface="Wingdings" panose="05000000000000000000" pitchFamily="2" charset="2"/>
              <a:buChar char="ü"/>
            </a:pPr>
            <a:r>
              <a:rPr lang="en-US" alt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Regulations for interaction with other authorities in IT environment</a:t>
            </a:r>
            <a:r>
              <a:rPr lang="kk-KZ" alt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128588" indent="-128588" algn="just">
              <a:buFont typeface="Wingdings" panose="05000000000000000000" pitchFamily="2" charset="2"/>
              <a:buChar char="ü"/>
            </a:pPr>
            <a:r>
              <a:rPr lang="en-US" alt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Adjustment in the balance-sheet of MoF.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F6B8F87-00F9-49BE-BE36-797AF9B70B0E}"/>
              </a:ext>
            </a:extLst>
          </p:cNvPr>
          <p:cNvSpPr txBox="1"/>
          <p:nvPr/>
        </p:nvSpPr>
        <p:spPr>
          <a:xfrm>
            <a:off x="6240218" y="769180"/>
            <a:ext cx="277773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128588" indent="-128588" algn="just">
              <a:buFont typeface="Wingdings" panose="05000000000000000000" pitchFamily="2" charset="2"/>
              <a:buChar char="Ø"/>
            </a:pPr>
            <a:r>
              <a:rPr lang="en-US" sz="1200" spc="8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One database will be shared by two systems</a:t>
            </a:r>
            <a:r>
              <a:rPr lang="ru-RU" sz="1200" spc="8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050" i="1" spc="8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 technical interventions are needed for data pooling</a:t>
            </a:r>
            <a:r>
              <a:rPr lang="ru-RU" sz="1200" spc="8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ru-RU" sz="12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835" y="797345"/>
            <a:ext cx="747695" cy="711936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382737" y="-1"/>
            <a:ext cx="8761263" cy="3743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500" b="1" dirty="0">
                <a:solidFill>
                  <a:srgbClr val="44546A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5. </a:t>
            </a:r>
            <a:r>
              <a:rPr lang="en-US" sz="1500" b="1" dirty="0">
                <a:solidFill>
                  <a:srgbClr val="44546A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Make information systems uniform</a:t>
            </a:r>
            <a:endParaRPr lang="ru-RU" sz="1500" b="1" dirty="0">
              <a:solidFill>
                <a:srgbClr val="44546A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7"/>
          <a:srcRect l="15900" t="16300" r="15100" b="16950"/>
          <a:stretch>
            <a:fillRect/>
          </a:stretch>
        </p:blipFill>
        <p:spPr bwMode="auto">
          <a:xfrm>
            <a:off x="0" y="1"/>
            <a:ext cx="390970" cy="369335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35" name="Прямоугольник 34"/>
          <p:cNvSpPr/>
          <p:nvPr/>
        </p:nvSpPr>
        <p:spPr>
          <a:xfrm>
            <a:off x="0" y="4933903"/>
            <a:ext cx="9144000" cy="2150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kk-KZ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24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989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7448" y="55866"/>
            <a:ext cx="8328842" cy="5740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 cstate="print"/>
          <a:srcRect l="15900" t="16300" r="15100" b="16950"/>
          <a:stretch>
            <a:fillRect/>
          </a:stretch>
        </p:blipFill>
        <p:spPr bwMode="auto">
          <a:xfrm>
            <a:off x="75217" y="60293"/>
            <a:ext cx="602231" cy="569669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5218" y="4876006"/>
            <a:ext cx="8931072" cy="235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1840" y="2355726"/>
            <a:ext cx="255711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Thank you </a:t>
            </a:r>
            <a:r>
              <a:rPr lang="ru-RU" sz="33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53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4" name="object 29">
            <a:extLst>
              <a:ext uri="{FF2B5EF4-FFF2-40B4-BE49-F238E27FC236}">
                <a16:creationId xmlns:a16="http://schemas.microsoft.com/office/drawing/2014/main" id="{0B12C14C-38A4-BCA7-5D0A-CF5DCD7E2C2C}"/>
              </a:ext>
            </a:extLst>
          </p:cNvPr>
          <p:cNvSpPr>
            <a:spLocks/>
          </p:cNvSpPr>
          <p:nvPr/>
        </p:nvSpPr>
        <p:spPr bwMode="auto">
          <a:xfrm rot="16200000">
            <a:off x="1349480" y="3681113"/>
            <a:ext cx="350706" cy="2268475"/>
          </a:xfrm>
          <a:custGeom>
            <a:avLst/>
            <a:gdLst>
              <a:gd name="T0" fmla="*/ 0 w 72507"/>
              <a:gd name="T1" fmla="*/ 2147483646 h 129540"/>
              <a:gd name="T2" fmla="*/ 0 w 72507"/>
              <a:gd name="T3" fmla="*/ 0 h 1295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2507" h="129540">
                <a:moveTo>
                  <a:pt x="0" y="129195"/>
                </a:moveTo>
                <a:lnTo>
                  <a:pt x="0" y="0"/>
                </a:lnTo>
              </a:path>
            </a:pathLst>
          </a:custGeom>
          <a:ln>
            <a:headEnd/>
            <a:tailEnd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ru-RU" sz="13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90" name="object 37">
            <a:extLst>
              <a:ext uri="{FF2B5EF4-FFF2-40B4-BE49-F238E27FC236}">
                <a16:creationId xmlns:a16="http://schemas.microsoft.com/office/drawing/2014/main" id="{3F15EEC4-075E-9737-E38B-8AB4A954B67F}"/>
              </a:ext>
            </a:extLst>
          </p:cNvPr>
          <p:cNvSpPr>
            <a:spLocks/>
          </p:cNvSpPr>
          <p:nvPr/>
        </p:nvSpPr>
        <p:spPr bwMode="auto">
          <a:xfrm>
            <a:off x="6177146" y="393920"/>
            <a:ext cx="161621" cy="4410078"/>
          </a:xfrm>
          <a:custGeom>
            <a:avLst/>
            <a:gdLst>
              <a:gd name="T0" fmla="*/ 0 w 57014"/>
              <a:gd name="T1" fmla="*/ 2 h 126364"/>
              <a:gd name="T2" fmla="*/ 0 w 57014"/>
              <a:gd name="T3" fmla="*/ 0 h 12636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7014" h="126364">
                <a:moveTo>
                  <a:pt x="0" y="125971"/>
                </a:moveTo>
                <a:lnTo>
                  <a:pt x="0" y="0"/>
                </a:lnTo>
              </a:path>
            </a:pathLst>
          </a:custGeom>
          <a:ln>
            <a:headEnd/>
            <a:tailEnd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lIns="0" tIns="0" rIns="0" bIns="0"/>
          <a:lstStyle/>
          <a:p>
            <a:pPr algn="ctr"/>
            <a:endParaRPr lang="ru-RU" sz="10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85" name="object 29">
            <a:extLst>
              <a:ext uri="{FF2B5EF4-FFF2-40B4-BE49-F238E27FC236}">
                <a16:creationId xmlns:a16="http://schemas.microsoft.com/office/drawing/2014/main" id="{34029980-3F9A-3BCA-FD95-05C9526D8979}"/>
              </a:ext>
            </a:extLst>
          </p:cNvPr>
          <p:cNvSpPr>
            <a:spLocks/>
          </p:cNvSpPr>
          <p:nvPr/>
        </p:nvSpPr>
        <p:spPr bwMode="auto">
          <a:xfrm rot="16200000">
            <a:off x="4227077" y="-1574790"/>
            <a:ext cx="363461" cy="3592071"/>
          </a:xfrm>
          <a:custGeom>
            <a:avLst/>
            <a:gdLst>
              <a:gd name="T0" fmla="*/ 0 w 72507"/>
              <a:gd name="T1" fmla="*/ 2147483646 h 129540"/>
              <a:gd name="T2" fmla="*/ 0 w 72507"/>
              <a:gd name="T3" fmla="*/ 0 h 1295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2507" h="129540">
                <a:moveTo>
                  <a:pt x="0" y="129195"/>
                </a:moveTo>
                <a:lnTo>
                  <a:pt x="0" y="0"/>
                </a:lnTo>
              </a:path>
            </a:pathLst>
          </a:custGeom>
          <a:ln>
            <a:headEnd/>
            <a:tailE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ru-RU" sz="13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86" name="object 29">
            <a:extLst>
              <a:ext uri="{FF2B5EF4-FFF2-40B4-BE49-F238E27FC236}">
                <a16:creationId xmlns:a16="http://schemas.microsoft.com/office/drawing/2014/main" id="{458DDCD2-EDDA-CEEC-B178-6AA218BCAFC4}"/>
              </a:ext>
            </a:extLst>
          </p:cNvPr>
          <p:cNvSpPr>
            <a:spLocks/>
          </p:cNvSpPr>
          <p:nvPr/>
        </p:nvSpPr>
        <p:spPr bwMode="auto">
          <a:xfrm>
            <a:off x="2651920" y="670305"/>
            <a:ext cx="70389" cy="4320400"/>
          </a:xfrm>
          <a:custGeom>
            <a:avLst/>
            <a:gdLst>
              <a:gd name="T0" fmla="*/ 0 w 45719"/>
              <a:gd name="T1" fmla="*/ 1 h 129540"/>
              <a:gd name="T2" fmla="*/ 0 w 45719"/>
              <a:gd name="T3" fmla="*/ 0 h 1295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5719" h="129540">
                <a:moveTo>
                  <a:pt x="0" y="129195"/>
                </a:moveTo>
                <a:lnTo>
                  <a:pt x="0" y="0"/>
                </a:lnTo>
              </a:path>
            </a:pathLst>
          </a:custGeom>
          <a:ln>
            <a:headEnd/>
            <a:tailEnd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lIns="0" tIns="0" rIns="0" bIns="0"/>
          <a:lstStyle/>
          <a:p>
            <a:pPr algn="ctr"/>
            <a:endParaRPr lang="ru-RU" sz="10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object 14">
            <a:extLst>
              <a:ext uri="{FF2B5EF4-FFF2-40B4-BE49-F238E27FC236}">
                <a16:creationId xmlns:a16="http://schemas.microsoft.com/office/drawing/2014/main" id="{6FAB3DBE-77E2-FD11-77EA-0663D645484A}"/>
              </a:ext>
            </a:extLst>
          </p:cNvPr>
          <p:cNvSpPr>
            <a:spLocks/>
          </p:cNvSpPr>
          <p:nvPr/>
        </p:nvSpPr>
        <p:spPr bwMode="auto">
          <a:xfrm>
            <a:off x="2478694" y="1312845"/>
            <a:ext cx="376238" cy="376238"/>
          </a:xfrm>
          <a:custGeom>
            <a:avLst/>
            <a:gdLst>
              <a:gd name="T0" fmla="*/ 250825 w 501650"/>
              <a:gd name="T1" fmla="*/ 0 h 501650"/>
              <a:gd name="T2" fmla="*/ 205737 w 501650"/>
              <a:gd name="T3" fmla="*/ 4040 h 501650"/>
              <a:gd name="T4" fmla="*/ 163302 w 501650"/>
              <a:gd name="T5" fmla="*/ 15691 h 501650"/>
              <a:gd name="T6" fmla="*/ 124226 w 501650"/>
              <a:gd name="T7" fmla="*/ 34243 h 501650"/>
              <a:gd name="T8" fmla="*/ 89219 w 501650"/>
              <a:gd name="T9" fmla="*/ 58989 h 501650"/>
              <a:gd name="T10" fmla="*/ 58989 w 501650"/>
              <a:gd name="T11" fmla="*/ 89219 h 501650"/>
              <a:gd name="T12" fmla="*/ 34243 w 501650"/>
              <a:gd name="T13" fmla="*/ 124226 h 501650"/>
              <a:gd name="T14" fmla="*/ 15691 w 501650"/>
              <a:gd name="T15" fmla="*/ 163302 h 501650"/>
              <a:gd name="T16" fmla="*/ 4040 w 501650"/>
              <a:gd name="T17" fmla="*/ 205737 h 501650"/>
              <a:gd name="T18" fmla="*/ 0 w 501650"/>
              <a:gd name="T19" fmla="*/ 250824 h 501650"/>
              <a:gd name="T20" fmla="*/ 4040 w 501650"/>
              <a:gd name="T21" fmla="*/ 295912 h 501650"/>
              <a:gd name="T22" fmla="*/ 15691 w 501650"/>
              <a:gd name="T23" fmla="*/ 338347 h 501650"/>
              <a:gd name="T24" fmla="*/ 34243 w 501650"/>
              <a:gd name="T25" fmla="*/ 377423 h 501650"/>
              <a:gd name="T26" fmla="*/ 58989 w 501650"/>
              <a:gd name="T27" fmla="*/ 412430 h 501650"/>
              <a:gd name="T28" fmla="*/ 89219 w 501650"/>
              <a:gd name="T29" fmla="*/ 442660 h 501650"/>
              <a:gd name="T30" fmla="*/ 124226 w 501650"/>
              <a:gd name="T31" fmla="*/ 467406 h 501650"/>
              <a:gd name="T32" fmla="*/ 163302 w 501650"/>
              <a:gd name="T33" fmla="*/ 485958 h 501650"/>
              <a:gd name="T34" fmla="*/ 205737 w 501650"/>
              <a:gd name="T35" fmla="*/ 497609 h 501650"/>
              <a:gd name="T36" fmla="*/ 250825 w 501650"/>
              <a:gd name="T37" fmla="*/ 501649 h 501650"/>
              <a:gd name="T38" fmla="*/ 295912 w 501650"/>
              <a:gd name="T39" fmla="*/ 497609 h 501650"/>
              <a:gd name="T40" fmla="*/ 338347 w 501650"/>
              <a:gd name="T41" fmla="*/ 485958 h 501650"/>
              <a:gd name="T42" fmla="*/ 377423 w 501650"/>
              <a:gd name="T43" fmla="*/ 467406 h 501650"/>
              <a:gd name="T44" fmla="*/ 412430 w 501650"/>
              <a:gd name="T45" fmla="*/ 442660 h 501650"/>
              <a:gd name="T46" fmla="*/ 442660 w 501650"/>
              <a:gd name="T47" fmla="*/ 412430 h 501650"/>
              <a:gd name="T48" fmla="*/ 467406 w 501650"/>
              <a:gd name="T49" fmla="*/ 377423 h 501650"/>
              <a:gd name="T50" fmla="*/ 485958 w 501650"/>
              <a:gd name="T51" fmla="*/ 338347 h 501650"/>
              <a:gd name="T52" fmla="*/ 497609 w 501650"/>
              <a:gd name="T53" fmla="*/ 295912 h 501650"/>
              <a:gd name="T54" fmla="*/ 501650 w 501650"/>
              <a:gd name="T55" fmla="*/ 250824 h 501650"/>
              <a:gd name="T56" fmla="*/ 497609 w 501650"/>
              <a:gd name="T57" fmla="*/ 205737 h 501650"/>
              <a:gd name="T58" fmla="*/ 485958 w 501650"/>
              <a:gd name="T59" fmla="*/ 163302 h 501650"/>
              <a:gd name="T60" fmla="*/ 467406 w 501650"/>
              <a:gd name="T61" fmla="*/ 124226 h 501650"/>
              <a:gd name="T62" fmla="*/ 442660 w 501650"/>
              <a:gd name="T63" fmla="*/ 89219 h 501650"/>
              <a:gd name="T64" fmla="*/ 412430 w 501650"/>
              <a:gd name="T65" fmla="*/ 58989 h 501650"/>
              <a:gd name="T66" fmla="*/ 377423 w 501650"/>
              <a:gd name="T67" fmla="*/ 34243 h 501650"/>
              <a:gd name="T68" fmla="*/ 338347 w 501650"/>
              <a:gd name="T69" fmla="*/ 15691 h 501650"/>
              <a:gd name="T70" fmla="*/ 295912 w 501650"/>
              <a:gd name="T71" fmla="*/ 4040 h 501650"/>
              <a:gd name="T72" fmla="*/ 250825 w 501650"/>
              <a:gd name="T73" fmla="*/ 0 h 5016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1650" h="501650">
                <a:moveTo>
                  <a:pt x="250825" y="0"/>
                </a:moveTo>
                <a:lnTo>
                  <a:pt x="205737" y="4040"/>
                </a:lnTo>
                <a:lnTo>
                  <a:pt x="163302" y="15691"/>
                </a:lnTo>
                <a:lnTo>
                  <a:pt x="124226" y="34243"/>
                </a:lnTo>
                <a:lnTo>
                  <a:pt x="89219" y="58989"/>
                </a:lnTo>
                <a:lnTo>
                  <a:pt x="58989" y="89219"/>
                </a:lnTo>
                <a:lnTo>
                  <a:pt x="34243" y="124226"/>
                </a:lnTo>
                <a:lnTo>
                  <a:pt x="15691" y="163302"/>
                </a:lnTo>
                <a:lnTo>
                  <a:pt x="4040" y="205737"/>
                </a:lnTo>
                <a:lnTo>
                  <a:pt x="0" y="250824"/>
                </a:lnTo>
                <a:lnTo>
                  <a:pt x="4040" y="295912"/>
                </a:lnTo>
                <a:lnTo>
                  <a:pt x="15691" y="338347"/>
                </a:lnTo>
                <a:lnTo>
                  <a:pt x="34243" y="377423"/>
                </a:lnTo>
                <a:lnTo>
                  <a:pt x="58989" y="412430"/>
                </a:lnTo>
                <a:lnTo>
                  <a:pt x="89219" y="442660"/>
                </a:lnTo>
                <a:lnTo>
                  <a:pt x="124226" y="467406"/>
                </a:lnTo>
                <a:lnTo>
                  <a:pt x="163302" y="485958"/>
                </a:lnTo>
                <a:lnTo>
                  <a:pt x="205737" y="497609"/>
                </a:lnTo>
                <a:lnTo>
                  <a:pt x="250825" y="501649"/>
                </a:lnTo>
                <a:lnTo>
                  <a:pt x="295912" y="497609"/>
                </a:lnTo>
                <a:lnTo>
                  <a:pt x="338347" y="485958"/>
                </a:lnTo>
                <a:lnTo>
                  <a:pt x="377423" y="467406"/>
                </a:lnTo>
                <a:lnTo>
                  <a:pt x="412430" y="442660"/>
                </a:lnTo>
                <a:lnTo>
                  <a:pt x="442660" y="412430"/>
                </a:lnTo>
                <a:lnTo>
                  <a:pt x="467406" y="377423"/>
                </a:lnTo>
                <a:lnTo>
                  <a:pt x="485958" y="338347"/>
                </a:lnTo>
                <a:lnTo>
                  <a:pt x="497609" y="295912"/>
                </a:lnTo>
                <a:lnTo>
                  <a:pt x="501650" y="250824"/>
                </a:lnTo>
                <a:lnTo>
                  <a:pt x="497609" y="205737"/>
                </a:lnTo>
                <a:lnTo>
                  <a:pt x="485958" y="163302"/>
                </a:lnTo>
                <a:lnTo>
                  <a:pt x="467406" y="124226"/>
                </a:lnTo>
                <a:lnTo>
                  <a:pt x="442660" y="89219"/>
                </a:lnTo>
                <a:lnTo>
                  <a:pt x="412430" y="58989"/>
                </a:lnTo>
                <a:lnTo>
                  <a:pt x="377423" y="34243"/>
                </a:lnTo>
                <a:lnTo>
                  <a:pt x="338347" y="15691"/>
                </a:lnTo>
                <a:lnTo>
                  <a:pt x="295912" y="4040"/>
                </a:lnTo>
                <a:lnTo>
                  <a:pt x="250825" y="0"/>
                </a:lnTo>
                <a:close/>
              </a:path>
            </a:pathLst>
          </a:cu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endParaRPr lang="ru-RU" sz="10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2737" y="-1"/>
            <a:ext cx="8761263" cy="3743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b="1" dirty="0">
                <a:solidFill>
                  <a:srgbClr val="44546A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History of Treasury in Kazakhstan</a:t>
            </a:r>
            <a:endParaRPr lang="ru-RU" sz="1600" b="1" dirty="0">
              <a:solidFill>
                <a:srgbClr val="44546A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/>
          <a:srcRect l="15900" t="16300" r="15100" b="16950"/>
          <a:stretch>
            <a:fillRect/>
          </a:stretch>
        </p:blipFill>
        <p:spPr bwMode="auto">
          <a:xfrm>
            <a:off x="0" y="1"/>
            <a:ext cx="390970" cy="369335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7173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4905030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1200" b="1" dirty="0">
                <a:latin typeface="Arial" panose="020B0604020202020204" pitchFamily="34" charset="0"/>
              </a:rPr>
              <a:t>3</a:t>
            </a:r>
            <a:endParaRPr lang="ru-RU" altLang="ru-RU" sz="1200" b="1" dirty="0">
              <a:latin typeface="Arial" panose="020B0604020202020204" pitchFamily="34" charset="0"/>
            </a:endParaRPr>
          </a:p>
        </p:txBody>
      </p:sp>
      <p:sp>
        <p:nvSpPr>
          <p:cNvPr id="14" name="object 29">
            <a:extLst>
              <a:ext uri="{FF2B5EF4-FFF2-40B4-BE49-F238E27FC236}">
                <a16:creationId xmlns:a16="http://schemas.microsoft.com/office/drawing/2014/main" id="{B05E326C-C5B6-2FBC-74D8-1DF36AE4265E}"/>
              </a:ext>
            </a:extLst>
          </p:cNvPr>
          <p:cNvSpPr>
            <a:spLocks/>
          </p:cNvSpPr>
          <p:nvPr/>
        </p:nvSpPr>
        <p:spPr bwMode="auto">
          <a:xfrm flipH="1">
            <a:off x="363425" y="4549524"/>
            <a:ext cx="45719" cy="352039"/>
          </a:xfrm>
          <a:custGeom>
            <a:avLst/>
            <a:gdLst>
              <a:gd name="T0" fmla="*/ 0 w 45719"/>
              <a:gd name="T1" fmla="*/ 2147483646 h 129540"/>
              <a:gd name="T2" fmla="*/ 0 w 45719"/>
              <a:gd name="T3" fmla="*/ 0 h 1295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5719" h="129540">
                <a:moveTo>
                  <a:pt x="0" y="129195"/>
                </a:moveTo>
                <a:lnTo>
                  <a:pt x="0" y="0"/>
                </a:lnTo>
              </a:path>
            </a:pathLst>
          </a:custGeom>
          <a:noFill/>
          <a:ln w="17999">
            <a:solidFill>
              <a:srgbClr val="00A7D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 sz="10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8CF177EB-28A1-8EB3-6C32-1A1CBA3D4C81}"/>
              </a:ext>
            </a:extLst>
          </p:cNvPr>
          <p:cNvSpPr>
            <a:spLocks/>
          </p:cNvSpPr>
          <p:nvPr/>
        </p:nvSpPr>
        <p:spPr bwMode="auto">
          <a:xfrm>
            <a:off x="2483358" y="825272"/>
            <a:ext cx="376238" cy="376238"/>
          </a:xfrm>
          <a:custGeom>
            <a:avLst/>
            <a:gdLst>
              <a:gd name="T0" fmla="*/ 250825 w 501650"/>
              <a:gd name="T1" fmla="*/ 0 h 501650"/>
              <a:gd name="T2" fmla="*/ 205737 w 501650"/>
              <a:gd name="T3" fmla="*/ 4040 h 501650"/>
              <a:gd name="T4" fmla="*/ 163302 w 501650"/>
              <a:gd name="T5" fmla="*/ 15691 h 501650"/>
              <a:gd name="T6" fmla="*/ 124226 w 501650"/>
              <a:gd name="T7" fmla="*/ 34243 h 501650"/>
              <a:gd name="T8" fmla="*/ 89219 w 501650"/>
              <a:gd name="T9" fmla="*/ 58989 h 501650"/>
              <a:gd name="T10" fmla="*/ 58989 w 501650"/>
              <a:gd name="T11" fmla="*/ 89219 h 501650"/>
              <a:gd name="T12" fmla="*/ 34243 w 501650"/>
              <a:gd name="T13" fmla="*/ 124226 h 501650"/>
              <a:gd name="T14" fmla="*/ 15691 w 501650"/>
              <a:gd name="T15" fmla="*/ 163302 h 501650"/>
              <a:gd name="T16" fmla="*/ 4040 w 501650"/>
              <a:gd name="T17" fmla="*/ 205737 h 501650"/>
              <a:gd name="T18" fmla="*/ 0 w 501650"/>
              <a:gd name="T19" fmla="*/ 250824 h 501650"/>
              <a:gd name="T20" fmla="*/ 4040 w 501650"/>
              <a:gd name="T21" fmla="*/ 295912 h 501650"/>
              <a:gd name="T22" fmla="*/ 15691 w 501650"/>
              <a:gd name="T23" fmla="*/ 338347 h 501650"/>
              <a:gd name="T24" fmla="*/ 34243 w 501650"/>
              <a:gd name="T25" fmla="*/ 377423 h 501650"/>
              <a:gd name="T26" fmla="*/ 58989 w 501650"/>
              <a:gd name="T27" fmla="*/ 412430 h 501650"/>
              <a:gd name="T28" fmla="*/ 89219 w 501650"/>
              <a:gd name="T29" fmla="*/ 442660 h 501650"/>
              <a:gd name="T30" fmla="*/ 124226 w 501650"/>
              <a:gd name="T31" fmla="*/ 467406 h 501650"/>
              <a:gd name="T32" fmla="*/ 163302 w 501650"/>
              <a:gd name="T33" fmla="*/ 485958 h 501650"/>
              <a:gd name="T34" fmla="*/ 205737 w 501650"/>
              <a:gd name="T35" fmla="*/ 497609 h 501650"/>
              <a:gd name="T36" fmla="*/ 250825 w 501650"/>
              <a:gd name="T37" fmla="*/ 501649 h 501650"/>
              <a:gd name="T38" fmla="*/ 295912 w 501650"/>
              <a:gd name="T39" fmla="*/ 497609 h 501650"/>
              <a:gd name="T40" fmla="*/ 338347 w 501650"/>
              <a:gd name="T41" fmla="*/ 485958 h 501650"/>
              <a:gd name="T42" fmla="*/ 377423 w 501650"/>
              <a:gd name="T43" fmla="*/ 467406 h 501650"/>
              <a:gd name="T44" fmla="*/ 412430 w 501650"/>
              <a:gd name="T45" fmla="*/ 442660 h 501650"/>
              <a:gd name="T46" fmla="*/ 442660 w 501650"/>
              <a:gd name="T47" fmla="*/ 412430 h 501650"/>
              <a:gd name="T48" fmla="*/ 467406 w 501650"/>
              <a:gd name="T49" fmla="*/ 377423 h 501650"/>
              <a:gd name="T50" fmla="*/ 485958 w 501650"/>
              <a:gd name="T51" fmla="*/ 338347 h 501650"/>
              <a:gd name="T52" fmla="*/ 497609 w 501650"/>
              <a:gd name="T53" fmla="*/ 295912 h 501650"/>
              <a:gd name="T54" fmla="*/ 501650 w 501650"/>
              <a:gd name="T55" fmla="*/ 250824 h 501650"/>
              <a:gd name="T56" fmla="*/ 497609 w 501650"/>
              <a:gd name="T57" fmla="*/ 205737 h 501650"/>
              <a:gd name="T58" fmla="*/ 485958 w 501650"/>
              <a:gd name="T59" fmla="*/ 163302 h 501650"/>
              <a:gd name="T60" fmla="*/ 467406 w 501650"/>
              <a:gd name="T61" fmla="*/ 124226 h 501650"/>
              <a:gd name="T62" fmla="*/ 442660 w 501650"/>
              <a:gd name="T63" fmla="*/ 89219 h 501650"/>
              <a:gd name="T64" fmla="*/ 412430 w 501650"/>
              <a:gd name="T65" fmla="*/ 58989 h 501650"/>
              <a:gd name="T66" fmla="*/ 377423 w 501650"/>
              <a:gd name="T67" fmla="*/ 34243 h 501650"/>
              <a:gd name="T68" fmla="*/ 338347 w 501650"/>
              <a:gd name="T69" fmla="*/ 15691 h 501650"/>
              <a:gd name="T70" fmla="*/ 295912 w 501650"/>
              <a:gd name="T71" fmla="*/ 4040 h 501650"/>
              <a:gd name="T72" fmla="*/ 250825 w 501650"/>
              <a:gd name="T73" fmla="*/ 0 h 5016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1650" h="501650">
                <a:moveTo>
                  <a:pt x="250825" y="0"/>
                </a:moveTo>
                <a:lnTo>
                  <a:pt x="205737" y="4040"/>
                </a:lnTo>
                <a:lnTo>
                  <a:pt x="163302" y="15691"/>
                </a:lnTo>
                <a:lnTo>
                  <a:pt x="124226" y="34243"/>
                </a:lnTo>
                <a:lnTo>
                  <a:pt x="89219" y="58989"/>
                </a:lnTo>
                <a:lnTo>
                  <a:pt x="58989" y="89219"/>
                </a:lnTo>
                <a:lnTo>
                  <a:pt x="34243" y="124226"/>
                </a:lnTo>
                <a:lnTo>
                  <a:pt x="15691" y="163302"/>
                </a:lnTo>
                <a:lnTo>
                  <a:pt x="4040" y="205737"/>
                </a:lnTo>
                <a:lnTo>
                  <a:pt x="0" y="250824"/>
                </a:lnTo>
                <a:lnTo>
                  <a:pt x="4040" y="295912"/>
                </a:lnTo>
                <a:lnTo>
                  <a:pt x="15691" y="338347"/>
                </a:lnTo>
                <a:lnTo>
                  <a:pt x="34243" y="377423"/>
                </a:lnTo>
                <a:lnTo>
                  <a:pt x="58989" y="412430"/>
                </a:lnTo>
                <a:lnTo>
                  <a:pt x="89219" y="442660"/>
                </a:lnTo>
                <a:lnTo>
                  <a:pt x="124226" y="467406"/>
                </a:lnTo>
                <a:lnTo>
                  <a:pt x="163302" y="485958"/>
                </a:lnTo>
                <a:lnTo>
                  <a:pt x="205737" y="497609"/>
                </a:lnTo>
                <a:lnTo>
                  <a:pt x="250825" y="501649"/>
                </a:lnTo>
                <a:lnTo>
                  <a:pt x="295912" y="497609"/>
                </a:lnTo>
                <a:lnTo>
                  <a:pt x="338347" y="485958"/>
                </a:lnTo>
                <a:lnTo>
                  <a:pt x="377423" y="467406"/>
                </a:lnTo>
                <a:lnTo>
                  <a:pt x="412430" y="442660"/>
                </a:lnTo>
                <a:lnTo>
                  <a:pt x="442660" y="412430"/>
                </a:lnTo>
                <a:lnTo>
                  <a:pt x="467406" y="377423"/>
                </a:lnTo>
                <a:lnTo>
                  <a:pt x="485958" y="338347"/>
                </a:lnTo>
                <a:lnTo>
                  <a:pt x="497609" y="295912"/>
                </a:lnTo>
                <a:lnTo>
                  <a:pt x="501650" y="250824"/>
                </a:lnTo>
                <a:lnTo>
                  <a:pt x="497609" y="205737"/>
                </a:lnTo>
                <a:lnTo>
                  <a:pt x="485958" y="163302"/>
                </a:lnTo>
                <a:lnTo>
                  <a:pt x="467406" y="124226"/>
                </a:lnTo>
                <a:lnTo>
                  <a:pt x="442660" y="89219"/>
                </a:lnTo>
                <a:lnTo>
                  <a:pt x="412430" y="58989"/>
                </a:lnTo>
                <a:lnTo>
                  <a:pt x="377423" y="34243"/>
                </a:lnTo>
                <a:lnTo>
                  <a:pt x="338347" y="15691"/>
                </a:lnTo>
                <a:lnTo>
                  <a:pt x="295912" y="4040"/>
                </a:lnTo>
                <a:lnTo>
                  <a:pt x="250825" y="0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endParaRPr lang="ru-RU" sz="10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D55C5950-1660-3900-3AFB-F279735B9ACD}"/>
              </a:ext>
            </a:extLst>
          </p:cNvPr>
          <p:cNvSpPr>
            <a:spLocks/>
          </p:cNvSpPr>
          <p:nvPr/>
        </p:nvSpPr>
        <p:spPr bwMode="auto">
          <a:xfrm>
            <a:off x="2493682" y="2291353"/>
            <a:ext cx="376238" cy="376238"/>
          </a:xfrm>
          <a:custGeom>
            <a:avLst/>
            <a:gdLst>
              <a:gd name="T0" fmla="*/ 250825 w 501650"/>
              <a:gd name="T1" fmla="*/ 0 h 501650"/>
              <a:gd name="T2" fmla="*/ 205737 w 501650"/>
              <a:gd name="T3" fmla="*/ 4040 h 501650"/>
              <a:gd name="T4" fmla="*/ 163302 w 501650"/>
              <a:gd name="T5" fmla="*/ 15691 h 501650"/>
              <a:gd name="T6" fmla="*/ 124226 w 501650"/>
              <a:gd name="T7" fmla="*/ 34243 h 501650"/>
              <a:gd name="T8" fmla="*/ 89219 w 501650"/>
              <a:gd name="T9" fmla="*/ 58989 h 501650"/>
              <a:gd name="T10" fmla="*/ 58989 w 501650"/>
              <a:gd name="T11" fmla="*/ 89219 h 501650"/>
              <a:gd name="T12" fmla="*/ 34243 w 501650"/>
              <a:gd name="T13" fmla="*/ 124226 h 501650"/>
              <a:gd name="T14" fmla="*/ 15691 w 501650"/>
              <a:gd name="T15" fmla="*/ 163302 h 501650"/>
              <a:gd name="T16" fmla="*/ 4040 w 501650"/>
              <a:gd name="T17" fmla="*/ 205737 h 501650"/>
              <a:gd name="T18" fmla="*/ 0 w 501650"/>
              <a:gd name="T19" fmla="*/ 250825 h 501650"/>
              <a:gd name="T20" fmla="*/ 4040 w 501650"/>
              <a:gd name="T21" fmla="*/ 295912 h 501650"/>
              <a:gd name="T22" fmla="*/ 15691 w 501650"/>
              <a:gd name="T23" fmla="*/ 338347 h 501650"/>
              <a:gd name="T24" fmla="*/ 34243 w 501650"/>
              <a:gd name="T25" fmla="*/ 377423 h 501650"/>
              <a:gd name="T26" fmla="*/ 58989 w 501650"/>
              <a:gd name="T27" fmla="*/ 412430 h 501650"/>
              <a:gd name="T28" fmla="*/ 89219 w 501650"/>
              <a:gd name="T29" fmla="*/ 442660 h 501650"/>
              <a:gd name="T30" fmla="*/ 124226 w 501650"/>
              <a:gd name="T31" fmla="*/ 467406 h 501650"/>
              <a:gd name="T32" fmla="*/ 163302 w 501650"/>
              <a:gd name="T33" fmla="*/ 485958 h 501650"/>
              <a:gd name="T34" fmla="*/ 205737 w 501650"/>
              <a:gd name="T35" fmla="*/ 497609 h 501650"/>
              <a:gd name="T36" fmla="*/ 250825 w 501650"/>
              <a:gd name="T37" fmla="*/ 501650 h 501650"/>
              <a:gd name="T38" fmla="*/ 295908 w 501650"/>
              <a:gd name="T39" fmla="*/ 497609 h 501650"/>
              <a:gd name="T40" fmla="*/ 338341 w 501650"/>
              <a:gd name="T41" fmla="*/ 485958 h 501650"/>
              <a:gd name="T42" fmla="*/ 377414 w 501650"/>
              <a:gd name="T43" fmla="*/ 467406 h 501650"/>
              <a:gd name="T44" fmla="*/ 412419 w 501650"/>
              <a:gd name="T45" fmla="*/ 442660 h 501650"/>
              <a:gd name="T46" fmla="*/ 442649 w 501650"/>
              <a:gd name="T47" fmla="*/ 412430 h 501650"/>
              <a:gd name="T48" fmla="*/ 467393 w 501650"/>
              <a:gd name="T49" fmla="*/ 377423 h 501650"/>
              <a:gd name="T50" fmla="*/ 485945 w 501650"/>
              <a:gd name="T51" fmla="*/ 338347 h 501650"/>
              <a:gd name="T52" fmla="*/ 497596 w 501650"/>
              <a:gd name="T53" fmla="*/ 295912 h 501650"/>
              <a:gd name="T54" fmla="*/ 501637 w 501650"/>
              <a:gd name="T55" fmla="*/ 250825 h 501650"/>
              <a:gd name="T56" fmla="*/ 497596 w 501650"/>
              <a:gd name="T57" fmla="*/ 205737 h 501650"/>
              <a:gd name="T58" fmla="*/ 485945 w 501650"/>
              <a:gd name="T59" fmla="*/ 163302 h 501650"/>
              <a:gd name="T60" fmla="*/ 467393 w 501650"/>
              <a:gd name="T61" fmla="*/ 124226 h 501650"/>
              <a:gd name="T62" fmla="*/ 442649 w 501650"/>
              <a:gd name="T63" fmla="*/ 89219 h 501650"/>
              <a:gd name="T64" fmla="*/ 412419 w 501650"/>
              <a:gd name="T65" fmla="*/ 58989 h 501650"/>
              <a:gd name="T66" fmla="*/ 377414 w 501650"/>
              <a:gd name="T67" fmla="*/ 34243 h 501650"/>
              <a:gd name="T68" fmla="*/ 338341 w 501650"/>
              <a:gd name="T69" fmla="*/ 15691 h 501650"/>
              <a:gd name="T70" fmla="*/ 295908 w 501650"/>
              <a:gd name="T71" fmla="*/ 4040 h 501650"/>
              <a:gd name="T72" fmla="*/ 250825 w 501650"/>
              <a:gd name="T73" fmla="*/ 0 h 5016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1650" h="501650">
                <a:moveTo>
                  <a:pt x="250825" y="0"/>
                </a:moveTo>
                <a:lnTo>
                  <a:pt x="205737" y="4040"/>
                </a:lnTo>
                <a:lnTo>
                  <a:pt x="163302" y="15691"/>
                </a:lnTo>
                <a:lnTo>
                  <a:pt x="124226" y="34243"/>
                </a:lnTo>
                <a:lnTo>
                  <a:pt x="89219" y="58989"/>
                </a:lnTo>
                <a:lnTo>
                  <a:pt x="58989" y="89219"/>
                </a:lnTo>
                <a:lnTo>
                  <a:pt x="34243" y="124226"/>
                </a:lnTo>
                <a:lnTo>
                  <a:pt x="15691" y="163302"/>
                </a:lnTo>
                <a:lnTo>
                  <a:pt x="4040" y="205737"/>
                </a:lnTo>
                <a:lnTo>
                  <a:pt x="0" y="250825"/>
                </a:lnTo>
                <a:lnTo>
                  <a:pt x="4040" y="295912"/>
                </a:lnTo>
                <a:lnTo>
                  <a:pt x="15691" y="338347"/>
                </a:lnTo>
                <a:lnTo>
                  <a:pt x="34243" y="377423"/>
                </a:lnTo>
                <a:lnTo>
                  <a:pt x="58989" y="412430"/>
                </a:lnTo>
                <a:lnTo>
                  <a:pt x="89219" y="442660"/>
                </a:lnTo>
                <a:lnTo>
                  <a:pt x="124226" y="467406"/>
                </a:lnTo>
                <a:lnTo>
                  <a:pt x="163302" y="485958"/>
                </a:lnTo>
                <a:lnTo>
                  <a:pt x="205737" y="497609"/>
                </a:lnTo>
                <a:lnTo>
                  <a:pt x="250825" y="501650"/>
                </a:lnTo>
                <a:lnTo>
                  <a:pt x="295908" y="497609"/>
                </a:lnTo>
                <a:lnTo>
                  <a:pt x="338341" y="485958"/>
                </a:lnTo>
                <a:lnTo>
                  <a:pt x="377414" y="467406"/>
                </a:lnTo>
                <a:lnTo>
                  <a:pt x="412419" y="442660"/>
                </a:lnTo>
                <a:lnTo>
                  <a:pt x="442649" y="412430"/>
                </a:lnTo>
                <a:lnTo>
                  <a:pt x="467393" y="377423"/>
                </a:lnTo>
                <a:lnTo>
                  <a:pt x="485945" y="338347"/>
                </a:lnTo>
                <a:lnTo>
                  <a:pt x="497596" y="295912"/>
                </a:lnTo>
                <a:lnTo>
                  <a:pt x="501637" y="250825"/>
                </a:lnTo>
                <a:lnTo>
                  <a:pt x="497596" y="205737"/>
                </a:lnTo>
                <a:lnTo>
                  <a:pt x="485945" y="163302"/>
                </a:lnTo>
                <a:lnTo>
                  <a:pt x="467393" y="124226"/>
                </a:lnTo>
                <a:lnTo>
                  <a:pt x="442649" y="89219"/>
                </a:lnTo>
                <a:lnTo>
                  <a:pt x="412419" y="58989"/>
                </a:lnTo>
                <a:lnTo>
                  <a:pt x="377414" y="34243"/>
                </a:lnTo>
                <a:lnTo>
                  <a:pt x="338341" y="15691"/>
                </a:lnTo>
                <a:lnTo>
                  <a:pt x="295908" y="4040"/>
                </a:lnTo>
                <a:lnTo>
                  <a:pt x="250825" y="0"/>
                </a:lnTo>
                <a:close/>
              </a:path>
            </a:pathLst>
          </a:cu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endParaRPr lang="ru-RU" sz="10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18">
            <a:extLst>
              <a:ext uri="{FF2B5EF4-FFF2-40B4-BE49-F238E27FC236}">
                <a16:creationId xmlns:a16="http://schemas.microsoft.com/office/drawing/2014/main" id="{6CE0D0AF-BBA1-989E-7FEF-08AFC6C79935}"/>
              </a:ext>
            </a:extLst>
          </p:cNvPr>
          <p:cNvSpPr>
            <a:spLocks/>
          </p:cNvSpPr>
          <p:nvPr/>
        </p:nvSpPr>
        <p:spPr bwMode="auto">
          <a:xfrm>
            <a:off x="6004520" y="959522"/>
            <a:ext cx="376238" cy="376238"/>
          </a:xfrm>
          <a:custGeom>
            <a:avLst/>
            <a:gdLst>
              <a:gd name="T0" fmla="*/ 250825 w 501650"/>
              <a:gd name="T1" fmla="*/ 0 h 501650"/>
              <a:gd name="T2" fmla="*/ 205737 w 501650"/>
              <a:gd name="T3" fmla="*/ 4041 h 501650"/>
              <a:gd name="T4" fmla="*/ 163302 w 501650"/>
              <a:gd name="T5" fmla="*/ 15693 h 501650"/>
              <a:gd name="T6" fmla="*/ 124226 w 501650"/>
              <a:gd name="T7" fmla="*/ 34246 h 501650"/>
              <a:gd name="T8" fmla="*/ 89219 w 501650"/>
              <a:gd name="T9" fmla="*/ 58993 h 501650"/>
              <a:gd name="T10" fmla="*/ 58989 w 501650"/>
              <a:gd name="T11" fmla="*/ 89224 h 501650"/>
              <a:gd name="T12" fmla="*/ 34243 w 501650"/>
              <a:gd name="T13" fmla="*/ 124232 h 501650"/>
              <a:gd name="T14" fmla="*/ 15691 w 501650"/>
              <a:gd name="T15" fmla="*/ 163307 h 501650"/>
              <a:gd name="T16" fmla="*/ 4040 w 501650"/>
              <a:gd name="T17" fmla="*/ 205740 h 501650"/>
              <a:gd name="T18" fmla="*/ 0 w 501650"/>
              <a:gd name="T19" fmla="*/ 250825 h 501650"/>
              <a:gd name="T20" fmla="*/ 4040 w 501650"/>
              <a:gd name="T21" fmla="*/ 295912 h 501650"/>
              <a:gd name="T22" fmla="*/ 15691 w 501650"/>
              <a:gd name="T23" fmla="*/ 338347 h 501650"/>
              <a:gd name="T24" fmla="*/ 34243 w 501650"/>
              <a:gd name="T25" fmla="*/ 377423 h 501650"/>
              <a:gd name="T26" fmla="*/ 58989 w 501650"/>
              <a:gd name="T27" fmla="*/ 412430 h 501650"/>
              <a:gd name="T28" fmla="*/ 89219 w 501650"/>
              <a:gd name="T29" fmla="*/ 442660 h 501650"/>
              <a:gd name="T30" fmla="*/ 124226 w 501650"/>
              <a:gd name="T31" fmla="*/ 467406 h 501650"/>
              <a:gd name="T32" fmla="*/ 163302 w 501650"/>
              <a:gd name="T33" fmla="*/ 485958 h 501650"/>
              <a:gd name="T34" fmla="*/ 205737 w 501650"/>
              <a:gd name="T35" fmla="*/ 497609 h 501650"/>
              <a:gd name="T36" fmla="*/ 250825 w 501650"/>
              <a:gd name="T37" fmla="*/ 501650 h 501650"/>
              <a:gd name="T38" fmla="*/ 295912 w 501650"/>
              <a:gd name="T39" fmla="*/ 497609 h 501650"/>
              <a:gd name="T40" fmla="*/ 338347 w 501650"/>
              <a:gd name="T41" fmla="*/ 485958 h 501650"/>
              <a:gd name="T42" fmla="*/ 377423 w 501650"/>
              <a:gd name="T43" fmla="*/ 467406 h 501650"/>
              <a:gd name="T44" fmla="*/ 412430 w 501650"/>
              <a:gd name="T45" fmla="*/ 442660 h 501650"/>
              <a:gd name="T46" fmla="*/ 442660 w 501650"/>
              <a:gd name="T47" fmla="*/ 412430 h 501650"/>
              <a:gd name="T48" fmla="*/ 467406 w 501650"/>
              <a:gd name="T49" fmla="*/ 377423 h 501650"/>
              <a:gd name="T50" fmla="*/ 485958 w 501650"/>
              <a:gd name="T51" fmla="*/ 338347 h 501650"/>
              <a:gd name="T52" fmla="*/ 497609 w 501650"/>
              <a:gd name="T53" fmla="*/ 295912 h 501650"/>
              <a:gd name="T54" fmla="*/ 501650 w 501650"/>
              <a:gd name="T55" fmla="*/ 250825 h 501650"/>
              <a:gd name="T56" fmla="*/ 497609 w 501650"/>
              <a:gd name="T57" fmla="*/ 205740 h 501650"/>
              <a:gd name="T58" fmla="*/ 485958 w 501650"/>
              <a:gd name="T59" fmla="*/ 163307 h 501650"/>
              <a:gd name="T60" fmla="*/ 467406 w 501650"/>
              <a:gd name="T61" fmla="*/ 124232 h 501650"/>
              <a:gd name="T62" fmla="*/ 442660 w 501650"/>
              <a:gd name="T63" fmla="*/ 89224 h 501650"/>
              <a:gd name="T64" fmla="*/ 412430 w 501650"/>
              <a:gd name="T65" fmla="*/ 58993 h 501650"/>
              <a:gd name="T66" fmla="*/ 377423 w 501650"/>
              <a:gd name="T67" fmla="*/ 34246 h 501650"/>
              <a:gd name="T68" fmla="*/ 338347 w 501650"/>
              <a:gd name="T69" fmla="*/ 15693 h 501650"/>
              <a:gd name="T70" fmla="*/ 295912 w 501650"/>
              <a:gd name="T71" fmla="*/ 4041 h 501650"/>
              <a:gd name="T72" fmla="*/ 250825 w 501650"/>
              <a:gd name="T73" fmla="*/ 0 h 5016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1650" h="501650">
                <a:moveTo>
                  <a:pt x="250825" y="0"/>
                </a:moveTo>
                <a:lnTo>
                  <a:pt x="205737" y="4041"/>
                </a:lnTo>
                <a:lnTo>
                  <a:pt x="163302" y="15693"/>
                </a:lnTo>
                <a:lnTo>
                  <a:pt x="124226" y="34246"/>
                </a:lnTo>
                <a:lnTo>
                  <a:pt x="89219" y="58993"/>
                </a:lnTo>
                <a:lnTo>
                  <a:pt x="58989" y="89224"/>
                </a:lnTo>
                <a:lnTo>
                  <a:pt x="34243" y="124232"/>
                </a:lnTo>
                <a:lnTo>
                  <a:pt x="15691" y="163307"/>
                </a:lnTo>
                <a:lnTo>
                  <a:pt x="4040" y="205740"/>
                </a:lnTo>
                <a:lnTo>
                  <a:pt x="0" y="250825"/>
                </a:lnTo>
                <a:lnTo>
                  <a:pt x="4040" y="295912"/>
                </a:lnTo>
                <a:lnTo>
                  <a:pt x="15691" y="338347"/>
                </a:lnTo>
                <a:lnTo>
                  <a:pt x="34243" y="377423"/>
                </a:lnTo>
                <a:lnTo>
                  <a:pt x="58989" y="412430"/>
                </a:lnTo>
                <a:lnTo>
                  <a:pt x="89219" y="442660"/>
                </a:lnTo>
                <a:lnTo>
                  <a:pt x="124226" y="467406"/>
                </a:lnTo>
                <a:lnTo>
                  <a:pt x="163302" y="485958"/>
                </a:lnTo>
                <a:lnTo>
                  <a:pt x="205737" y="497609"/>
                </a:lnTo>
                <a:lnTo>
                  <a:pt x="250825" y="501650"/>
                </a:lnTo>
                <a:lnTo>
                  <a:pt x="295912" y="497609"/>
                </a:lnTo>
                <a:lnTo>
                  <a:pt x="338347" y="485958"/>
                </a:lnTo>
                <a:lnTo>
                  <a:pt x="377423" y="467406"/>
                </a:lnTo>
                <a:lnTo>
                  <a:pt x="412430" y="442660"/>
                </a:lnTo>
                <a:lnTo>
                  <a:pt x="442660" y="412430"/>
                </a:lnTo>
                <a:lnTo>
                  <a:pt x="467406" y="377423"/>
                </a:lnTo>
                <a:lnTo>
                  <a:pt x="485958" y="338347"/>
                </a:lnTo>
                <a:lnTo>
                  <a:pt x="497609" y="295912"/>
                </a:lnTo>
                <a:lnTo>
                  <a:pt x="501650" y="250825"/>
                </a:lnTo>
                <a:lnTo>
                  <a:pt x="497609" y="205740"/>
                </a:lnTo>
                <a:lnTo>
                  <a:pt x="485958" y="163307"/>
                </a:lnTo>
                <a:lnTo>
                  <a:pt x="467406" y="124232"/>
                </a:lnTo>
                <a:lnTo>
                  <a:pt x="442660" y="89224"/>
                </a:lnTo>
                <a:lnTo>
                  <a:pt x="412430" y="58993"/>
                </a:lnTo>
                <a:lnTo>
                  <a:pt x="377423" y="34246"/>
                </a:lnTo>
                <a:lnTo>
                  <a:pt x="338347" y="15693"/>
                </a:lnTo>
                <a:lnTo>
                  <a:pt x="295912" y="4041"/>
                </a:lnTo>
                <a:lnTo>
                  <a:pt x="250825" y="0"/>
                </a:lnTo>
                <a:close/>
              </a:path>
            </a:pathLst>
          </a:cu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endParaRPr lang="ru-RU" sz="10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19">
            <a:extLst>
              <a:ext uri="{FF2B5EF4-FFF2-40B4-BE49-F238E27FC236}">
                <a16:creationId xmlns:a16="http://schemas.microsoft.com/office/drawing/2014/main" id="{52D176F1-C87B-91A0-0D15-D2B4DA58552E}"/>
              </a:ext>
            </a:extLst>
          </p:cNvPr>
          <p:cNvSpPr>
            <a:spLocks/>
          </p:cNvSpPr>
          <p:nvPr/>
        </p:nvSpPr>
        <p:spPr bwMode="auto">
          <a:xfrm>
            <a:off x="2477691" y="3297580"/>
            <a:ext cx="376238" cy="376238"/>
          </a:xfrm>
          <a:custGeom>
            <a:avLst/>
            <a:gdLst>
              <a:gd name="T0" fmla="*/ 250825 w 501650"/>
              <a:gd name="T1" fmla="*/ 0 h 501650"/>
              <a:gd name="T2" fmla="*/ 205737 w 501650"/>
              <a:gd name="T3" fmla="*/ 4040 h 501650"/>
              <a:gd name="T4" fmla="*/ 163302 w 501650"/>
              <a:gd name="T5" fmla="*/ 15691 h 501650"/>
              <a:gd name="T6" fmla="*/ 124226 w 501650"/>
              <a:gd name="T7" fmla="*/ 34243 h 501650"/>
              <a:gd name="T8" fmla="*/ 89219 w 501650"/>
              <a:gd name="T9" fmla="*/ 58989 h 501650"/>
              <a:gd name="T10" fmla="*/ 58989 w 501650"/>
              <a:gd name="T11" fmla="*/ 89219 h 501650"/>
              <a:gd name="T12" fmla="*/ 34243 w 501650"/>
              <a:gd name="T13" fmla="*/ 124226 h 501650"/>
              <a:gd name="T14" fmla="*/ 15691 w 501650"/>
              <a:gd name="T15" fmla="*/ 163302 h 501650"/>
              <a:gd name="T16" fmla="*/ 4040 w 501650"/>
              <a:gd name="T17" fmla="*/ 205737 h 501650"/>
              <a:gd name="T18" fmla="*/ 0 w 501650"/>
              <a:gd name="T19" fmla="*/ 250825 h 501650"/>
              <a:gd name="T20" fmla="*/ 4040 w 501650"/>
              <a:gd name="T21" fmla="*/ 295909 h 501650"/>
              <a:gd name="T22" fmla="*/ 15691 w 501650"/>
              <a:gd name="T23" fmla="*/ 338342 h 501650"/>
              <a:gd name="T24" fmla="*/ 34243 w 501650"/>
              <a:gd name="T25" fmla="*/ 377417 h 501650"/>
              <a:gd name="T26" fmla="*/ 58989 w 501650"/>
              <a:gd name="T27" fmla="*/ 412425 h 501650"/>
              <a:gd name="T28" fmla="*/ 89219 w 501650"/>
              <a:gd name="T29" fmla="*/ 442656 h 501650"/>
              <a:gd name="T30" fmla="*/ 124226 w 501650"/>
              <a:gd name="T31" fmla="*/ 467403 h 501650"/>
              <a:gd name="T32" fmla="*/ 163302 w 501650"/>
              <a:gd name="T33" fmla="*/ 485956 h 501650"/>
              <a:gd name="T34" fmla="*/ 205737 w 501650"/>
              <a:gd name="T35" fmla="*/ 497608 h 501650"/>
              <a:gd name="T36" fmla="*/ 250825 w 501650"/>
              <a:gd name="T37" fmla="*/ 501650 h 501650"/>
              <a:gd name="T38" fmla="*/ 295908 w 501650"/>
              <a:gd name="T39" fmla="*/ 497608 h 501650"/>
              <a:gd name="T40" fmla="*/ 338341 w 501650"/>
              <a:gd name="T41" fmla="*/ 485956 h 501650"/>
              <a:gd name="T42" fmla="*/ 377414 w 501650"/>
              <a:gd name="T43" fmla="*/ 467403 h 501650"/>
              <a:gd name="T44" fmla="*/ 412419 w 501650"/>
              <a:gd name="T45" fmla="*/ 442656 h 501650"/>
              <a:gd name="T46" fmla="*/ 442649 w 501650"/>
              <a:gd name="T47" fmla="*/ 412425 h 501650"/>
              <a:gd name="T48" fmla="*/ 467393 w 501650"/>
              <a:gd name="T49" fmla="*/ 377417 h 501650"/>
              <a:gd name="T50" fmla="*/ 485945 w 501650"/>
              <a:gd name="T51" fmla="*/ 338342 h 501650"/>
              <a:gd name="T52" fmla="*/ 497596 w 501650"/>
              <a:gd name="T53" fmla="*/ 295909 h 501650"/>
              <a:gd name="T54" fmla="*/ 501637 w 501650"/>
              <a:gd name="T55" fmla="*/ 250825 h 501650"/>
              <a:gd name="T56" fmla="*/ 497596 w 501650"/>
              <a:gd name="T57" fmla="*/ 205737 h 501650"/>
              <a:gd name="T58" fmla="*/ 485945 w 501650"/>
              <a:gd name="T59" fmla="*/ 163302 h 501650"/>
              <a:gd name="T60" fmla="*/ 467393 w 501650"/>
              <a:gd name="T61" fmla="*/ 124226 h 501650"/>
              <a:gd name="T62" fmla="*/ 442649 w 501650"/>
              <a:gd name="T63" fmla="*/ 89219 h 501650"/>
              <a:gd name="T64" fmla="*/ 412419 w 501650"/>
              <a:gd name="T65" fmla="*/ 58989 h 501650"/>
              <a:gd name="T66" fmla="*/ 377414 w 501650"/>
              <a:gd name="T67" fmla="*/ 34243 h 501650"/>
              <a:gd name="T68" fmla="*/ 338341 w 501650"/>
              <a:gd name="T69" fmla="*/ 15691 h 501650"/>
              <a:gd name="T70" fmla="*/ 295908 w 501650"/>
              <a:gd name="T71" fmla="*/ 4040 h 501650"/>
              <a:gd name="T72" fmla="*/ 250825 w 501650"/>
              <a:gd name="T73" fmla="*/ 0 h 5016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1650" h="501650">
                <a:moveTo>
                  <a:pt x="250825" y="0"/>
                </a:moveTo>
                <a:lnTo>
                  <a:pt x="205737" y="4040"/>
                </a:lnTo>
                <a:lnTo>
                  <a:pt x="163302" y="15691"/>
                </a:lnTo>
                <a:lnTo>
                  <a:pt x="124226" y="34243"/>
                </a:lnTo>
                <a:lnTo>
                  <a:pt x="89219" y="58989"/>
                </a:lnTo>
                <a:lnTo>
                  <a:pt x="58989" y="89219"/>
                </a:lnTo>
                <a:lnTo>
                  <a:pt x="34243" y="124226"/>
                </a:lnTo>
                <a:lnTo>
                  <a:pt x="15691" y="163302"/>
                </a:lnTo>
                <a:lnTo>
                  <a:pt x="4040" y="205737"/>
                </a:lnTo>
                <a:lnTo>
                  <a:pt x="0" y="250825"/>
                </a:lnTo>
                <a:lnTo>
                  <a:pt x="4040" y="295909"/>
                </a:lnTo>
                <a:lnTo>
                  <a:pt x="15691" y="338342"/>
                </a:lnTo>
                <a:lnTo>
                  <a:pt x="34243" y="377417"/>
                </a:lnTo>
                <a:lnTo>
                  <a:pt x="58989" y="412425"/>
                </a:lnTo>
                <a:lnTo>
                  <a:pt x="89219" y="442656"/>
                </a:lnTo>
                <a:lnTo>
                  <a:pt x="124226" y="467403"/>
                </a:lnTo>
                <a:lnTo>
                  <a:pt x="163302" y="485956"/>
                </a:lnTo>
                <a:lnTo>
                  <a:pt x="205737" y="497608"/>
                </a:lnTo>
                <a:lnTo>
                  <a:pt x="250825" y="501650"/>
                </a:lnTo>
                <a:lnTo>
                  <a:pt x="295908" y="497608"/>
                </a:lnTo>
                <a:lnTo>
                  <a:pt x="338341" y="485956"/>
                </a:lnTo>
                <a:lnTo>
                  <a:pt x="377414" y="467403"/>
                </a:lnTo>
                <a:lnTo>
                  <a:pt x="412419" y="442656"/>
                </a:lnTo>
                <a:lnTo>
                  <a:pt x="442649" y="412425"/>
                </a:lnTo>
                <a:lnTo>
                  <a:pt x="467393" y="377417"/>
                </a:lnTo>
                <a:lnTo>
                  <a:pt x="485945" y="338342"/>
                </a:lnTo>
                <a:lnTo>
                  <a:pt x="497596" y="295909"/>
                </a:lnTo>
                <a:lnTo>
                  <a:pt x="501637" y="250825"/>
                </a:lnTo>
                <a:lnTo>
                  <a:pt x="497596" y="205737"/>
                </a:lnTo>
                <a:lnTo>
                  <a:pt x="485945" y="163302"/>
                </a:lnTo>
                <a:lnTo>
                  <a:pt x="467393" y="124226"/>
                </a:lnTo>
                <a:lnTo>
                  <a:pt x="442649" y="89219"/>
                </a:lnTo>
                <a:lnTo>
                  <a:pt x="412419" y="58989"/>
                </a:lnTo>
                <a:lnTo>
                  <a:pt x="377414" y="34243"/>
                </a:lnTo>
                <a:lnTo>
                  <a:pt x="338341" y="15691"/>
                </a:lnTo>
                <a:lnTo>
                  <a:pt x="295908" y="4040"/>
                </a:lnTo>
                <a:lnTo>
                  <a:pt x="250825" y="0"/>
                </a:lnTo>
                <a:close/>
              </a:path>
            </a:pathLst>
          </a:cu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endParaRPr lang="ru-RU" sz="10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3A9656A9-D801-A06F-2D55-59F2D0EEA3E8}"/>
              </a:ext>
            </a:extLst>
          </p:cNvPr>
          <p:cNvSpPr>
            <a:spLocks/>
          </p:cNvSpPr>
          <p:nvPr/>
        </p:nvSpPr>
        <p:spPr bwMode="auto">
          <a:xfrm>
            <a:off x="2472982" y="3775180"/>
            <a:ext cx="376238" cy="376238"/>
          </a:xfrm>
          <a:custGeom>
            <a:avLst/>
            <a:gdLst>
              <a:gd name="T0" fmla="*/ 250825 w 501650"/>
              <a:gd name="T1" fmla="*/ 0 h 501650"/>
              <a:gd name="T2" fmla="*/ 205737 w 501650"/>
              <a:gd name="T3" fmla="*/ 4041 h 501650"/>
              <a:gd name="T4" fmla="*/ 163302 w 501650"/>
              <a:gd name="T5" fmla="*/ 15693 h 501650"/>
              <a:gd name="T6" fmla="*/ 124226 w 501650"/>
              <a:gd name="T7" fmla="*/ 34246 h 501650"/>
              <a:gd name="T8" fmla="*/ 89219 w 501650"/>
              <a:gd name="T9" fmla="*/ 58993 h 501650"/>
              <a:gd name="T10" fmla="*/ 58989 w 501650"/>
              <a:gd name="T11" fmla="*/ 89224 h 501650"/>
              <a:gd name="T12" fmla="*/ 34243 w 501650"/>
              <a:gd name="T13" fmla="*/ 124232 h 501650"/>
              <a:gd name="T14" fmla="*/ 15691 w 501650"/>
              <a:gd name="T15" fmla="*/ 163307 h 501650"/>
              <a:gd name="T16" fmla="*/ 4040 w 501650"/>
              <a:gd name="T17" fmla="*/ 205740 h 501650"/>
              <a:gd name="T18" fmla="*/ 0 w 501650"/>
              <a:gd name="T19" fmla="*/ 250825 h 501650"/>
              <a:gd name="T20" fmla="*/ 4040 w 501650"/>
              <a:gd name="T21" fmla="*/ 295912 h 501650"/>
              <a:gd name="T22" fmla="*/ 15691 w 501650"/>
              <a:gd name="T23" fmla="*/ 338347 h 501650"/>
              <a:gd name="T24" fmla="*/ 34243 w 501650"/>
              <a:gd name="T25" fmla="*/ 377423 h 501650"/>
              <a:gd name="T26" fmla="*/ 58989 w 501650"/>
              <a:gd name="T27" fmla="*/ 412430 h 501650"/>
              <a:gd name="T28" fmla="*/ 89219 w 501650"/>
              <a:gd name="T29" fmla="*/ 442660 h 501650"/>
              <a:gd name="T30" fmla="*/ 124226 w 501650"/>
              <a:gd name="T31" fmla="*/ 467406 h 501650"/>
              <a:gd name="T32" fmla="*/ 163302 w 501650"/>
              <a:gd name="T33" fmla="*/ 485958 h 501650"/>
              <a:gd name="T34" fmla="*/ 205737 w 501650"/>
              <a:gd name="T35" fmla="*/ 497609 h 501650"/>
              <a:gd name="T36" fmla="*/ 250825 w 501650"/>
              <a:gd name="T37" fmla="*/ 501650 h 501650"/>
              <a:gd name="T38" fmla="*/ 295908 w 501650"/>
              <a:gd name="T39" fmla="*/ 497609 h 501650"/>
              <a:gd name="T40" fmla="*/ 338341 w 501650"/>
              <a:gd name="T41" fmla="*/ 485958 h 501650"/>
              <a:gd name="T42" fmla="*/ 377414 w 501650"/>
              <a:gd name="T43" fmla="*/ 467406 h 501650"/>
              <a:gd name="T44" fmla="*/ 412419 w 501650"/>
              <a:gd name="T45" fmla="*/ 442660 h 501650"/>
              <a:gd name="T46" fmla="*/ 442649 w 501650"/>
              <a:gd name="T47" fmla="*/ 412430 h 501650"/>
              <a:gd name="T48" fmla="*/ 467393 w 501650"/>
              <a:gd name="T49" fmla="*/ 377423 h 501650"/>
              <a:gd name="T50" fmla="*/ 485945 w 501650"/>
              <a:gd name="T51" fmla="*/ 338347 h 501650"/>
              <a:gd name="T52" fmla="*/ 497596 w 501650"/>
              <a:gd name="T53" fmla="*/ 295912 h 501650"/>
              <a:gd name="T54" fmla="*/ 501637 w 501650"/>
              <a:gd name="T55" fmla="*/ 250825 h 501650"/>
              <a:gd name="T56" fmla="*/ 497596 w 501650"/>
              <a:gd name="T57" fmla="*/ 205740 h 501650"/>
              <a:gd name="T58" fmla="*/ 485945 w 501650"/>
              <a:gd name="T59" fmla="*/ 163307 h 501650"/>
              <a:gd name="T60" fmla="*/ 467393 w 501650"/>
              <a:gd name="T61" fmla="*/ 124232 h 501650"/>
              <a:gd name="T62" fmla="*/ 442649 w 501650"/>
              <a:gd name="T63" fmla="*/ 89224 h 501650"/>
              <a:gd name="T64" fmla="*/ 412419 w 501650"/>
              <a:gd name="T65" fmla="*/ 58993 h 501650"/>
              <a:gd name="T66" fmla="*/ 377414 w 501650"/>
              <a:gd name="T67" fmla="*/ 34246 h 501650"/>
              <a:gd name="T68" fmla="*/ 338341 w 501650"/>
              <a:gd name="T69" fmla="*/ 15693 h 501650"/>
              <a:gd name="T70" fmla="*/ 295908 w 501650"/>
              <a:gd name="T71" fmla="*/ 4041 h 501650"/>
              <a:gd name="T72" fmla="*/ 250825 w 501650"/>
              <a:gd name="T73" fmla="*/ 0 h 5016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1650" h="501650">
                <a:moveTo>
                  <a:pt x="250825" y="0"/>
                </a:moveTo>
                <a:lnTo>
                  <a:pt x="205737" y="4041"/>
                </a:lnTo>
                <a:lnTo>
                  <a:pt x="163302" y="15693"/>
                </a:lnTo>
                <a:lnTo>
                  <a:pt x="124226" y="34246"/>
                </a:lnTo>
                <a:lnTo>
                  <a:pt x="89219" y="58993"/>
                </a:lnTo>
                <a:lnTo>
                  <a:pt x="58989" y="89224"/>
                </a:lnTo>
                <a:lnTo>
                  <a:pt x="34243" y="124232"/>
                </a:lnTo>
                <a:lnTo>
                  <a:pt x="15691" y="163307"/>
                </a:lnTo>
                <a:lnTo>
                  <a:pt x="4040" y="205740"/>
                </a:lnTo>
                <a:lnTo>
                  <a:pt x="0" y="250825"/>
                </a:lnTo>
                <a:lnTo>
                  <a:pt x="4040" y="295912"/>
                </a:lnTo>
                <a:lnTo>
                  <a:pt x="15691" y="338347"/>
                </a:lnTo>
                <a:lnTo>
                  <a:pt x="34243" y="377423"/>
                </a:lnTo>
                <a:lnTo>
                  <a:pt x="58989" y="412430"/>
                </a:lnTo>
                <a:lnTo>
                  <a:pt x="89219" y="442660"/>
                </a:lnTo>
                <a:lnTo>
                  <a:pt x="124226" y="467406"/>
                </a:lnTo>
                <a:lnTo>
                  <a:pt x="163302" y="485958"/>
                </a:lnTo>
                <a:lnTo>
                  <a:pt x="205737" y="497609"/>
                </a:lnTo>
                <a:lnTo>
                  <a:pt x="250825" y="501650"/>
                </a:lnTo>
                <a:lnTo>
                  <a:pt x="295908" y="497609"/>
                </a:lnTo>
                <a:lnTo>
                  <a:pt x="338341" y="485958"/>
                </a:lnTo>
                <a:lnTo>
                  <a:pt x="377414" y="467406"/>
                </a:lnTo>
                <a:lnTo>
                  <a:pt x="412419" y="442660"/>
                </a:lnTo>
                <a:lnTo>
                  <a:pt x="442649" y="412430"/>
                </a:lnTo>
                <a:lnTo>
                  <a:pt x="467393" y="377423"/>
                </a:lnTo>
                <a:lnTo>
                  <a:pt x="485945" y="338347"/>
                </a:lnTo>
                <a:lnTo>
                  <a:pt x="497596" y="295912"/>
                </a:lnTo>
                <a:lnTo>
                  <a:pt x="501637" y="250825"/>
                </a:lnTo>
                <a:lnTo>
                  <a:pt x="497596" y="205740"/>
                </a:lnTo>
                <a:lnTo>
                  <a:pt x="485945" y="163307"/>
                </a:lnTo>
                <a:lnTo>
                  <a:pt x="467393" y="124232"/>
                </a:lnTo>
                <a:lnTo>
                  <a:pt x="442649" y="89224"/>
                </a:lnTo>
                <a:lnTo>
                  <a:pt x="412419" y="58993"/>
                </a:lnTo>
                <a:lnTo>
                  <a:pt x="377414" y="34246"/>
                </a:lnTo>
                <a:lnTo>
                  <a:pt x="338341" y="15693"/>
                </a:lnTo>
                <a:lnTo>
                  <a:pt x="295908" y="4041"/>
                </a:lnTo>
                <a:lnTo>
                  <a:pt x="250825" y="0"/>
                </a:lnTo>
                <a:close/>
              </a:path>
            </a:pathLst>
          </a:cu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endParaRPr lang="ru-RU" sz="10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F6FFF092-5FF0-9748-5071-E4601059ECEF}"/>
              </a:ext>
            </a:extLst>
          </p:cNvPr>
          <p:cNvSpPr>
            <a:spLocks/>
          </p:cNvSpPr>
          <p:nvPr/>
        </p:nvSpPr>
        <p:spPr bwMode="auto">
          <a:xfrm>
            <a:off x="6013878" y="1921673"/>
            <a:ext cx="376238" cy="376238"/>
          </a:xfrm>
          <a:custGeom>
            <a:avLst/>
            <a:gdLst>
              <a:gd name="T0" fmla="*/ 250825 w 501650"/>
              <a:gd name="T1" fmla="*/ 0 h 501650"/>
              <a:gd name="T2" fmla="*/ 205737 w 501650"/>
              <a:gd name="T3" fmla="*/ 4041 h 501650"/>
              <a:gd name="T4" fmla="*/ 163302 w 501650"/>
              <a:gd name="T5" fmla="*/ 15693 h 501650"/>
              <a:gd name="T6" fmla="*/ 124226 w 501650"/>
              <a:gd name="T7" fmla="*/ 34246 h 501650"/>
              <a:gd name="T8" fmla="*/ 89219 w 501650"/>
              <a:gd name="T9" fmla="*/ 58993 h 501650"/>
              <a:gd name="T10" fmla="*/ 58989 w 501650"/>
              <a:gd name="T11" fmla="*/ 89224 h 501650"/>
              <a:gd name="T12" fmla="*/ 34243 w 501650"/>
              <a:gd name="T13" fmla="*/ 124232 h 501650"/>
              <a:gd name="T14" fmla="*/ 15691 w 501650"/>
              <a:gd name="T15" fmla="*/ 163307 h 501650"/>
              <a:gd name="T16" fmla="*/ 4040 w 501650"/>
              <a:gd name="T17" fmla="*/ 205740 h 501650"/>
              <a:gd name="T18" fmla="*/ 0 w 501650"/>
              <a:gd name="T19" fmla="*/ 250825 h 501650"/>
              <a:gd name="T20" fmla="*/ 4040 w 501650"/>
              <a:gd name="T21" fmla="*/ 295912 h 501650"/>
              <a:gd name="T22" fmla="*/ 15691 w 501650"/>
              <a:gd name="T23" fmla="*/ 338347 h 501650"/>
              <a:gd name="T24" fmla="*/ 34243 w 501650"/>
              <a:gd name="T25" fmla="*/ 377423 h 501650"/>
              <a:gd name="T26" fmla="*/ 58989 w 501650"/>
              <a:gd name="T27" fmla="*/ 412430 h 501650"/>
              <a:gd name="T28" fmla="*/ 89219 w 501650"/>
              <a:gd name="T29" fmla="*/ 442660 h 501650"/>
              <a:gd name="T30" fmla="*/ 124226 w 501650"/>
              <a:gd name="T31" fmla="*/ 467406 h 501650"/>
              <a:gd name="T32" fmla="*/ 163302 w 501650"/>
              <a:gd name="T33" fmla="*/ 485958 h 501650"/>
              <a:gd name="T34" fmla="*/ 205737 w 501650"/>
              <a:gd name="T35" fmla="*/ 497609 h 501650"/>
              <a:gd name="T36" fmla="*/ 250825 w 501650"/>
              <a:gd name="T37" fmla="*/ 501650 h 501650"/>
              <a:gd name="T38" fmla="*/ 295912 w 501650"/>
              <a:gd name="T39" fmla="*/ 497609 h 501650"/>
              <a:gd name="T40" fmla="*/ 338347 w 501650"/>
              <a:gd name="T41" fmla="*/ 485958 h 501650"/>
              <a:gd name="T42" fmla="*/ 377423 w 501650"/>
              <a:gd name="T43" fmla="*/ 467406 h 501650"/>
              <a:gd name="T44" fmla="*/ 412430 w 501650"/>
              <a:gd name="T45" fmla="*/ 442660 h 501650"/>
              <a:gd name="T46" fmla="*/ 442660 w 501650"/>
              <a:gd name="T47" fmla="*/ 412430 h 501650"/>
              <a:gd name="T48" fmla="*/ 467406 w 501650"/>
              <a:gd name="T49" fmla="*/ 377423 h 501650"/>
              <a:gd name="T50" fmla="*/ 485958 w 501650"/>
              <a:gd name="T51" fmla="*/ 338347 h 501650"/>
              <a:gd name="T52" fmla="*/ 497609 w 501650"/>
              <a:gd name="T53" fmla="*/ 295912 h 501650"/>
              <a:gd name="T54" fmla="*/ 501650 w 501650"/>
              <a:gd name="T55" fmla="*/ 250825 h 501650"/>
              <a:gd name="T56" fmla="*/ 497609 w 501650"/>
              <a:gd name="T57" fmla="*/ 205740 h 501650"/>
              <a:gd name="T58" fmla="*/ 485958 w 501650"/>
              <a:gd name="T59" fmla="*/ 163307 h 501650"/>
              <a:gd name="T60" fmla="*/ 467406 w 501650"/>
              <a:gd name="T61" fmla="*/ 124232 h 501650"/>
              <a:gd name="T62" fmla="*/ 442660 w 501650"/>
              <a:gd name="T63" fmla="*/ 89224 h 501650"/>
              <a:gd name="T64" fmla="*/ 412430 w 501650"/>
              <a:gd name="T65" fmla="*/ 58993 h 501650"/>
              <a:gd name="T66" fmla="*/ 377423 w 501650"/>
              <a:gd name="T67" fmla="*/ 34246 h 501650"/>
              <a:gd name="T68" fmla="*/ 338347 w 501650"/>
              <a:gd name="T69" fmla="*/ 15693 h 501650"/>
              <a:gd name="T70" fmla="*/ 295912 w 501650"/>
              <a:gd name="T71" fmla="*/ 4041 h 501650"/>
              <a:gd name="T72" fmla="*/ 250825 w 501650"/>
              <a:gd name="T73" fmla="*/ 0 h 5016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1650" h="501650">
                <a:moveTo>
                  <a:pt x="250825" y="0"/>
                </a:moveTo>
                <a:lnTo>
                  <a:pt x="205737" y="4041"/>
                </a:lnTo>
                <a:lnTo>
                  <a:pt x="163302" y="15693"/>
                </a:lnTo>
                <a:lnTo>
                  <a:pt x="124226" y="34246"/>
                </a:lnTo>
                <a:lnTo>
                  <a:pt x="89219" y="58993"/>
                </a:lnTo>
                <a:lnTo>
                  <a:pt x="58989" y="89224"/>
                </a:lnTo>
                <a:lnTo>
                  <a:pt x="34243" y="124232"/>
                </a:lnTo>
                <a:lnTo>
                  <a:pt x="15691" y="163307"/>
                </a:lnTo>
                <a:lnTo>
                  <a:pt x="4040" y="205740"/>
                </a:lnTo>
                <a:lnTo>
                  <a:pt x="0" y="250825"/>
                </a:lnTo>
                <a:lnTo>
                  <a:pt x="4040" y="295912"/>
                </a:lnTo>
                <a:lnTo>
                  <a:pt x="15691" y="338347"/>
                </a:lnTo>
                <a:lnTo>
                  <a:pt x="34243" y="377423"/>
                </a:lnTo>
                <a:lnTo>
                  <a:pt x="58989" y="412430"/>
                </a:lnTo>
                <a:lnTo>
                  <a:pt x="89219" y="442660"/>
                </a:lnTo>
                <a:lnTo>
                  <a:pt x="124226" y="467406"/>
                </a:lnTo>
                <a:lnTo>
                  <a:pt x="163302" y="485958"/>
                </a:lnTo>
                <a:lnTo>
                  <a:pt x="205737" y="497609"/>
                </a:lnTo>
                <a:lnTo>
                  <a:pt x="250825" y="501650"/>
                </a:lnTo>
                <a:lnTo>
                  <a:pt x="295912" y="497609"/>
                </a:lnTo>
                <a:lnTo>
                  <a:pt x="338347" y="485958"/>
                </a:lnTo>
                <a:lnTo>
                  <a:pt x="377423" y="467406"/>
                </a:lnTo>
                <a:lnTo>
                  <a:pt x="412430" y="442660"/>
                </a:lnTo>
                <a:lnTo>
                  <a:pt x="442660" y="412430"/>
                </a:lnTo>
                <a:lnTo>
                  <a:pt x="467406" y="377423"/>
                </a:lnTo>
                <a:lnTo>
                  <a:pt x="485958" y="338347"/>
                </a:lnTo>
                <a:lnTo>
                  <a:pt x="497609" y="295912"/>
                </a:lnTo>
                <a:lnTo>
                  <a:pt x="501650" y="250825"/>
                </a:lnTo>
                <a:lnTo>
                  <a:pt x="497609" y="205740"/>
                </a:lnTo>
                <a:lnTo>
                  <a:pt x="485958" y="163307"/>
                </a:lnTo>
                <a:lnTo>
                  <a:pt x="467406" y="124232"/>
                </a:lnTo>
                <a:lnTo>
                  <a:pt x="442660" y="89224"/>
                </a:lnTo>
                <a:lnTo>
                  <a:pt x="412430" y="58993"/>
                </a:lnTo>
                <a:lnTo>
                  <a:pt x="377423" y="34246"/>
                </a:lnTo>
                <a:lnTo>
                  <a:pt x="338347" y="15693"/>
                </a:lnTo>
                <a:lnTo>
                  <a:pt x="295912" y="4041"/>
                </a:lnTo>
                <a:lnTo>
                  <a:pt x="250825" y="0"/>
                </a:lnTo>
                <a:close/>
              </a:path>
            </a:pathLst>
          </a:cu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endParaRPr lang="ru-RU" sz="10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29C7ACA9-E2FB-6287-5E86-5299BC814115}"/>
              </a:ext>
            </a:extLst>
          </p:cNvPr>
          <p:cNvSpPr>
            <a:spLocks/>
          </p:cNvSpPr>
          <p:nvPr/>
        </p:nvSpPr>
        <p:spPr bwMode="auto">
          <a:xfrm>
            <a:off x="6004520" y="2408542"/>
            <a:ext cx="376238" cy="376238"/>
          </a:xfrm>
          <a:custGeom>
            <a:avLst/>
            <a:gdLst>
              <a:gd name="T0" fmla="*/ 250825 w 501650"/>
              <a:gd name="T1" fmla="*/ 0 h 501650"/>
              <a:gd name="T2" fmla="*/ 205737 w 501650"/>
              <a:gd name="T3" fmla="*/ 4040 h 501650"/>
              <a:gd name="T4" fmla="*/ 163302 w 501650"/>
              <a:gd name="T5" fmla="*/ 15691 h 501650"/>
              <a:gd name="T6" fmla="*/ 124226 w 501650"/>
              <a:gd name="T7" fmla="*/ 34243 h 501650"/>
              <a:gd name="T8" fmla="*/ 89219 w 501650"/>
              <a:gd name="T9" fmla="*/ 58989 h 501650"/>
              <a:gd name="T10" fmla="*/ 58989 w 501650"/>
              <a:gd name="T11" fmla="*/ 89219 h 501650"/>
              <a:gd name="T12" fmla="*/ 34243 w 501650"/>
              <a:gd name="T13" fmla="*/ 124226 h 501650"/>
              <a:gd name="T14" fmla="*/ 15691 w 501650"/>
              <a:gd name="T15" fmla="*/ 163302 h 501650"/>
              <a:gd name="T16" fmla="*/ 4040 w 501650"/>
              <a:gd name="T17" fmla="*/ 205737 h 501650"/>
              <a:gd name="T18" fmla="*/ 0 w 501650"/>
              <a:gd name="T19" fmla="*/ 250824 h 501650"/>
              <a:gd name="T20" fmla="*/ 4040 w 501650"/>
              <a:gd name="T21" fmla="*/ 295908 h 501650"/>
              <a:gd name="T22" fmla="*/ 15691 w 501650"/>
              <a:gd name="T23" fmla="*/ 338341 h 501650"/>
              <a:gd name="T24" fmla="*/ 34243 w 501650"/>
              <a:gd name="T25" fmla="*/ 377414 h 501650"/>
              <a:gd name="T26" fmla="*/ 58989 w 501650"/>
              <a:gd name="T27" fmla="*/ 412419 h 501650"/>
              <a:gd name="T28" fmla="*/ 89219 w 501650"/>
              <a:gd name="T29" fmla="*/ 442649 h 501650"/>
              <a:gd name="T30" fmla="*/ 124226 w 501650"/>
              <a:gd name="T31" fmla="*/ 467393 h 501650"/>
              <a:gd name="T32" fmla="*/ 163302 w 501650"/>
              <a:gd name="T33" fmla="*/ 485945 h 501650"/>
              <a:gd name="T34" fmla="*/ 205737 w 501650"/>
              <a:gd name="T35" fmla="*/ 497596 h 501650"/>
              <a:gd name="T36" fmla="*/ 250825 w 501650"/>
              <a:gd name="T37" fmla="*/ 501637 h 501650"/>
              <a:gd name="T38" fmla="*/ 295908 w 501650"/>
              <a:gd name="T39" fmla="*/ 497596 h 501650"/>
              <a:gd name="T40" fmla="*/ 338341 w 501650"/>
              <a:gd name="T41" fmla="*/ 485945 h 501650"/>
              <a:gd name="T42" fmla="*/ 377414 w 501650"/>
              <a:gd name="T43" fmla="*/ 467393 h 501650"/>
              <a:gd name="T44" fmla="*/ 412419 w 501650"/>
              <a:gd name="T45" fmla="*/ 442649 h 501650"/>
              <a:gd name="T46" fmla="*/ 442649 w 501650"/>
              <a:gd name="T47" fmla="*/ 412419 h 501650"/>
              <a:gd name="T48" fmla="*/ 467393 w 501650"/>
              <a:gd name="T49" fmla="*/ 377414 h 501650"/>
              <a:gd name="T50" fmla="*/ 485945 w 501650"/>
              <a:gd name="T51" fmla="*/ 338341 h 501650"/>
              <a:gd name="T52" fmla="*/ 497596 w 501650"/>
              <a:gd name="T53" fmla="*/ 295908 h 501650"/>
              <a:gd name="T54" fmla="*/ 501637 w 501650"/>
              <a:gd name="T55" fmla="*/ 250824 h 501650"/>
              <a:gd name="T56" fmla="*/ 497596 w 501650"/>
              <a:gd name="T57" fmla="*/ 205737 h 501650"/>
              <a:gd name="T58" fmla="*/ 485945 w 501650"/>
              <a:gd name="T59" fmla="*/ 163302 h 501650"/>
              <a:gd name="T60" fmla="*/ 467393 w 501650"/>
              <a:gd name="T61" fmla="*/ 124226 h 501650"/>
              <a:gd name="T62" fmla="*/ 442649 w 501650"/>
              <a:gd name="T63" fmla="*/ 89219 h 501650"/>
              <a:gd name="T64" fmla="*/ 412419 w 501650"/>
              <a:gd name="T65" fmla="*/ 58989 h 501650"/>
              <a:gd name="T66" fmla="*/ 377414 w 501650"/>
              <a:gd name="T67" fmla="*/ 34243 h 501650"/>
              <a:gd name="T68" fmla="*/ 338341 w 501650"/>
              <a:gd name="T69" fmla="*/ 15691 h 501650"/>
              <a:gd name="T70" fmla="*/ 295908 w 501650"/>
              <a:gd name="T71" fmla="*/ 4040 h 501650"/>
              <a:gd name="T72" fmla="*/ 250825 w 501650"/>
              <a:gd name="T73" fmla="*/ 0 h 5016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1650" h="501650">
                <a:moveTo>
                  <a:pt x="250825" y="0"/>
                </a:moveTo>
                <a:lnTo>
                  <a:pt x="205737" y="4040"/>
                </a:lnTo>
                <a:lnTo>
                  <a:pt x="163302" y="15691"/>
                </a:lnTo>
                <a:lnTo>
                  <a:pt x="124226" y="34243"/>
                </a:lnTo>
                <a:lnTo>
                  <a:pt x="89219" y="58989"/>
                </a:lnTo>
                <a:lnTo>
                  <a:pt x="58989" y="89219"/>
                </a:lnTo>
                <a:lnTo>
                  <a:pt x="34243" y="124226"/>
                </a:lnTo>
                <a:lnTo>
                  <a:pt x="15691" y="163302"/>
                </a:lnTo>
                <a:lnTo>
                  <a:pt x="4040" y="205737"/>
                </a:lnTo>
                <a:lnTo>
                  <a:pt x="0" y="250824"/>
                </a:lnTo>
                <a:lnTo>
                  <a:pt x="4040" y="295908"/>
                </a:lnTo>
                <a:lnTo>
                  <a:pt x="15691" y="338341"/>
                </a:lnTo>
                <a:lnTo>
                  <a:pt x="34243" y="377414"/>
                </a:lnTo>
                <a:lnTo>
                  <a:pt x="58989" y="412419"/>
                </a:lnTo>
                <a:lnTo>
                  <a:pt x="89219" y="442649"/>
                </a:lnTo>
                <a:lnTo>
                  <a:pt x="124226" y="467393"/>
                </a:lnTo>
                <a:lnTo>
                  <a:pt x="163302" y="485945"/>
                </a:lnTo>
                <a:lnTo>
                  <a:pt x="205737" y="497596"/>
                </a:lnTo>
                <a:lnTo>
                  <a:pt x="250825" y="501637"/>
                </a:lnTo>
                <a:lnTo>
                  <a:pt x="295908" y="497596"/>
                </a:lnTo>
                <a:lnTo>
                  <a:pt x="338341" y="485945"/>
                </a:lnTo>
                <a:lnTo>
                  <a:pt x="377414" y="467393"/>
                </a:lnTo>
                <a:lnTo>
                  <a:pt x="412419" y="442649"/>
                </a:lnTo>
                <a:lnTo>
                  <a:pt x="442649" y="412419"/>
                </a:lnTo>
                <a:lnTo>
                  <a:pt x="467393" y="377414"/>
                </a:lnTo>
                <a:lnTo>
                  <a:pt x="485945" y="338341"/>
                </a:lnTo>
                <a:lnTo>
                  <a:pt x="497596" y="295908"/>
                </a:lnTo>
                <a:lnTo>
                  <a:pt x="501637" y="250824"/>
                </a:lnTo>
                <a:lnTo>
                  <a:pt x="497596" y="205737"/>
                </a:lnTo>
                <a:lnTo>
                  <a:pt x="485945" y="163302"/>
                </a:lnTo>
                <a:lnTo>
                  <a:pt x="467393" y="124226"/>
                </a:lnTo>
                <a:lnTo>
                  <a:pt x="442649" y="89219"/>
                </a:lnTo>
                <a:lnTo>
                  <a:pt x="412419" y="58989"/>
                </a:lnTo>
                <a:lnTo>
                  <a:pt x="377414" y="34243"/>
                </a:lnTo>
                <a:lnTo>
                  <a:pt x="338341" y="15691"/>
                </a:lnTo>
                <a:lnTo>
                  <a:pt x="295908" y="4040"/>
                </a:lnTo>
                <a:lnTo>
                  <a:pt x="250825" y="0"/>
                </a:lnTo>
                <a:close/>
              </a:path>
            </a:pathLst>
          </a:cu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endParaRPr lang="ru-RU" sz="10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9BFA1AE0-7148-ADC4-EE5C-E760B5701938}"/>
              </a:ext>
            </a:extLst>
          </p:cNvPr>
          <p:cNvSpPr>
            <a:spLocks/>
          </p:cNvSpPr>
          <p:nvPr/>
        </p:nvSpPr>
        <p:spPr bwMode="auto">
          <a:xfrm>
            <a:off x="2460334" y="4689367"/>
            <a:ext cx="376238" cy="376238"/>
          </a:xfrm>
          <a:custGeom>
            <a:avLst/>
            <a:gdLst>
              <a:gd name="T0" fmla="*/ 250825 w 501650"/>
              <a:gd name="T1" fmla="*/ 0 h 501650"/>
              <a:gd name="T2" fmla="*/ 205737 w 501650"/>
              <a:gd name="T3" fmla="*/ 4040 h 501650"/>
              <a:gd name="T4" fmla="*/ 163302 w 501650"/>
              <a:gd name="T5" fmla="*/ 15691 h 501650"/>
              <a:gd name="T6" fmla="*/ 124226 w 501650"/>
              <a:gd name="T7" fmla="*/ 34243 h 501650"/>
              <a:gd name="T8" fmla="*/ 89219 w 501650"/>
              <a:gd name="T9" fmla="*/ 58989 h 501650"/>
              <a:gd name="T10" fmla="*/ 58989 w 501650"/>
              <a:gd name="T11" fmla="*/ 89219 h 501650"/>
              <a:gd name="T12" fmla="*/ 34243 w 501650"/>
              <a:gd name="T13" fmla="*/ 124226 h 501650"/>
              <a:gd name="T14" fmla="*/ 15691 w 501650"/>
              <a:gd name="T15" fmla="*/ 163302 h 501650"/>
              <a:gd name="T16" fmla="*/ 4040 w 501650"/>
              <a:gd name="T17" fmla="*/ 205737 h 501650"/>
              <a:gd name="T18" fmla="*/ 0 w 501650"/>
              <a:gd name="T19" fmla="*/ 250824 h 501650"/>
              <a:gd name="T20" fmla="*/ 4040 w 501650"/>
              <a:gd name="T21" fmla="*/ 295908 h 501650"/>
              <a:gd name="T22" fmla="*/ 15691 w 501650"/>
              <a:gd name="T23" fmla="*/ 338341 h 501650"/>
              <a:gd name="T24" fmla="*/ 34243 w 501650"/>
              <a:gd name="T25" fmla="*/ 377414 h 501650"/>
              <a:gd name="T26" fmla="*/ 58989 w 501650"/>
              <a:gd name="T27" fmla="*/ 412419 h 501650"/>
              <a:gd name="T28" fmla="*/ 89219 w 501650"/>
              <a:gd name="T29" fmla="*/ 442649 h 501650"/>
              <a:gd name="T30" fmla="*/ 124226 w 501650"/>
              <a:gd name="T31" fmla="*/ 467393 h 501650"/>
              <a:gd name="T32" fmla="*/ 163302 w 501650"/>
              <a:gd name="T33" fmla="*/ 485945 h 501650"/>
              <a:gd name="T34" fmla="*/ 205737 w 501650"/>
              <a:gd name="T35" fmla="*/ 497596 h 501650"/>
              <a:gd name="T36" fmla="*/ 250825 w 501650"/>
              <a:gd name="T37" fmla="*/ 501637 h 501650"/>
              <a:gd name="T38" fmla="*/ 295912 w 501650"/>
              <a:gd name="T39" fmla="*/ 497596 h 501650"/>
              <a:gd name="T40" fmla="*/ 338347 w 501650"/>
              <a:gd name="T41" fmla="*/ 485945 h 501650"/>
              <a:gd name="T42" fmla="*/ 377423 w 501650"/>
              <a:gd name="T43" fmla="*/ 467393 h 501650"/>
              <a:gd name="T44" fmla="*/ 412430 w 501650"/>
              <a:gd name="T45" fmla="*/ 442649 h 501650"/>
              <a:gd name="T46" fmla="*/ 442660 w 501650"/>
              <a:gd name="T47" fmla="*/ 412419 h 501650"/>
              <a:gd name="T48" fmla="*/ 467406 w 501650"/>
              <a:gd name="T49" fmla="*/ 377414 h 501650"/>
              <a:gd name="T50" fmla="*/ 485958 w 501650"/>
              <a:gd name="T51" fmla="*/ 338341 h 501650"/>
              <a:gd name="T52" fmla="*/ 497609 w 501650"/>
              <a:gd name="T53" fmla="*/ 295908 h 501650"/>
              <a:gd name="T54" fmla="*/ 501650 w 501650"/>
              <a:gd name="T55" fmla="*/ 250824 h 501650"/>
              <a:gd name="T56" fmla="*/ 497609 w 501650"/>
              <a:gd name="T57" fmla="*/ 205737 h 501650"/>
              <a:gd name="T58" fmla="*/ 485958 w 501650"/>
              <a:gd name="T59" fmla="*/ 163302 h 501650"/>
              <a:gd name="T60" fmla="*/ 467406 w 501650"/>
              <a:gd name="T61" fmla="*/ 124226 h 501650"/>
              <a:gd name="T62" fmla="*/ 442660 w 501650"/>
              <a:gd name="T63" fmla="*/ 89219 h 501650"/>
              <a:gd name="T64" fmla="*/ 412430 w 501650"/>
              <a:gd name="T65" fmla="*/ 58989 h 501650"/>
              <a:gd name="T66" fmla="*/ 377423 w 501650"/>
              <a:gd name="T67" fmla="*/ 34243 h 501650"/>
              <a:gd name="T68" fmla="*/ 338347 w 501650"/>
              <a:gd name="T69" fmla="*/ 15691 h 501650"/>
              <a:gd name="T70" fmla="*/ 295912 w 501650"/>
              <a:gd name="T71" fmla="*/ 4040 h 501650"/>
              <a:gd name="T72" fmla="*/ 250825 w 501650"/>
              <a:gd name="T73" fmla="*/ 0 h 5016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1650" h="501650">
                <a:moveTo>
                  <a:pt x="250825" y="0"/>
                </a:moveTo>
                <a:lnTo>
                  <a:pt x="205737" y="4040"/>
                </a:lnTo>
                <a:lnTo>
                  <a:pt x="163302" y="15691"/>
                </a:lnTo>
                <a:lnTo>
                  <a:pt x="124226" y="34243"/>
                </a:lnTo>
                <a:lnTo>
                  <a:pt x="89219" y="58989"/>
                </a:lnTo>
                <a:lnTo>
                  <a:pt x="58989" y="89219"/>
                </a:lnTo>
                <a:lnTo>
                  <a:pt x="34243" y="124226"/>
                </a:lnTo>
                <a:lnTo>
                  <a:pt x="15691" y="163302"/>
                </a:lnTo>
                <a:lnTo>
                  <a:pt x="4040" y="205737"/>
                </a:lnTo>
                <a:lnTo>
                  <a:pt x="0" y="250824"/>
                </a:lnTo>
                <a:lnTo>
                  <a:pt x="4040" y="295908"/>
                </a:lnTo>
                <a:lnTo>
                  <a:pt x="15691" y="338341"/>
                </a:lnTo>
                <a:lnTo>
                  <a:pt x="34243" y="377414"/>
                </a:lnTo>
                <a:lnTo>
                  <a:pt x="58989" y="412419"/>
                </a:lnTo>
                <a:lnTo>
                  <a:pt x="89219" y="442649"/>
                </a:lnTo>
                <a:lnTo>
                  <a:pt x="124226" y="467393"/>
                </a:lnTo>
                <a:lnTo>
                  <a:pt x="163302" y="485945"/>
                </a:lnTo>
                <a:lnTo>
                  <a:pt x="205737" y="497596"/>
                </a:lnTo>
                <a:lnTo>
                  <a:pt x="250825" y="501637"/>
                </a:lnTo>
                <a:lnTo>
                  <a:pt x="295912" y="497596"/>
                </a:lnTo>
                <a:lnTo>
                  <a:pt x="338347" y="485945"/>
                </a:lnTo>
                <a:lnTo>
                  <a:pt x="377423" y="467393"/>
                </a:lnTo>
                <a:lnTo>
                  <a:pt x="412430" y="442649"/>
                </a:lnTo>
                <a:lnTo>
                  <a:pt x="442660" y="412419"/>
                </a:lnTo>
                <a:lnTo>
                  <a:pt x="467406" y="377414"/>
                </a:lnTo>
                <a:lnTo>
                  <a:pt x="485958" y="338341"/>
                </a:lnTo>
                <a:lnTo>
                  <a:pt x="497609" y="295908"/>
                </a:lnTo>
                <a:lnTo>
                  <a:pt x="501650" y="250824"/>
                </a:lnTo>
                <a:lnTo>
                  <a:pt x="497609" y="205737"/>
                </a:lnTo>
                <a:lnTo>
                  <a:pt x="485958" y="163302"/>
                </a:lnTo>
                <a:lnTo>
                  <a:pt x="467406" y="124226"/>
                </a:lnTo>
                <a:lnTo>
                  <a:pt x="442660" y="89219"/>
                </a:lnTo>
                <a:lnTo>
                  <a:pt x="412430" y="58989"/>
                </a:lnTo>
                <a:lnTo>
                  <a:pt x="377423" y="34243"/>
                </a:lnTo>
                <a:lnTo>
                  <a:pt x="338347" y="15691"/>
                </a:lnTo>
                <a:lnTo>
                  <a:pt x="295912" y="4040"/>
                </a:lnTo>
                <a:lnTo>
                  <a:pt x="250825" y="0"/>
                </a:lnTo>
                <a:close/>
              </a:path>
            </a:pathLst>
          </a:cu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endParaRPr lang="ru-RU" sz="10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4BE5E7A7-B887-41FA-3F36-E2CA2D54E318}"/>
              </a:ext>
            </a:extLst>
          </p:cNvPr>
          <p:cNvSpPr>
            <a:spLocks/>
          </p:cNvSpPr>
          <p:nvPr/>
        </p:nvSpPr>
        <p:spPr bwMode="auto">
          <a:xfrm>
            <a:off x="6013878" y="2913541"/>
            <a:ext cx="376238" cy="376238"/>
          </a:xfrm>
          <a:custGeom>
            <a:avLst/>
            <a:gdLst>
              <a:gd name="T0" fmla="*/ 250825 w 501650"/>
              <a:gd name="T1" fmla="*/ 0 h 501650"/>
              <a:gd name="T2" fmla="*/ 205737 w 501650"/>
              <a:gd name="T3" fmla="*/ 4040 h 501650"/>
              <a:gd name="T4" fmla="*/ 163302 w 501650"/>
              <a:gd name="T5" fmla="*/ 15691 h 501650"/>
              <a:gd name="T6" fmla="*/ 124226 w 501650"/>
              <a:gd name="T7" fmla="*/ 34243 h 501650"/>
              <a:gd name="T8" fmla="*/ 89219 w 501650"/>
              <a:gd name="T9" fmla="*/ 58989 h 501650"/>
              <a:gd name="T10" fmla="*/ 58989 w 501650"/>
              <a:gd name="T11" fmla="*/ 89219 h 501650"/>
              <a:gd name="T12" fmla="*/ 34243 w 501650"/>
              <a:gd name="T13" fmla="*/ 124226 h 501650"/>
              <a:gd name="T14" fmla="*/ 15691 w 501650"/>
              <a:gd name="T15" fmla="*/ 163302 h 501650"/>
              <a:gd name="T16" fmla="*/ 4040 w 501650"/>
              <a:gd name="T17" fmla="*/ 205737 h 501650"/>
              <a:gd name="T18" fmla="*/ 0 w 501650"/>
              <a:gd name="T19" fmla="*/ 250824 h 501650"/>
              <a:gd name="T20" fmla="*/ 4040 w 501650"/>
              <a:gd name="T21" fmla="*/ 295912 h 501650"/>
              <a:gd name="T22" fmla="*/ 15691 w 501650"/>
              <a:gd name="T23" fmla="*/ 338347 h 501650"/>
              <a:gd name="T24" fmla="*/ 34243 w 501650"/>
              <a:gd name="T25" fmla="*/ 377422 h 501650"/>
              <a:gd name="T26" fmla="*/ 58989 w 501650"/>
              <a:gd name="T27" fmla="*/ 412429 h 501650"/>
              <a:gd name="T28" fmla="*/ 89219 w 501650"/>
              <a:gd name="T29" fmla="*/ 442659 h 501650"/>
              <a:gd name="T30" fmla="*/ 124226 w 501650"/>
              <a:gd name="T31" fmla="*/ 467404 h 501650"/>
              <a:gd name="T32" fmla="*/ 163302 w 501650"/>
              <a:gd name="T33" fmla="*/ 485956 h 501650"/>
              <a:gd name="T34" fmla="*/ 205737 w 501650"/>
              <a:gd name="T35" fmla="*/ 497606 h 501650"/>
              <a:gd name="T36" fmla="*/ 250825 w 501650"/>
              <a:gd name="T37" fmla="*/ 501647 h 501650"/>
              <a:gd name="T38" fmla="*/ 295908 w 501650"/>
              <a:gd name="T39" fmla="*/ 497606 h 501650"/>
              <a:gd name="T40" fmla="*/ 338341 w 501650"/>
              <a:gd name="T41" fmla="*/ 485956 h 501650"/>
              <a:gd name="T42" fmla="*/ 377414 w 501650"/>
              <a:gd name="T43" fmla="*/ 467404 h 501650"/>
              <a:gd name="T44" fmla="*/ 412419 w 501650"/>
              <a:gd name="T45" fmla="*/ 442659 h 501650"/>
              <a:gd name="T46" fmla="*/ 442649 w 501650"/>
              <a:gd name="T47" fmla="*/ 412429 h 501650"/>
              <a:gd name="T48" fmla="*/ 467393 w 501650"/>
              <a:gd name="T49" fmla="*/ 377422 h 501650"/>
              <a:gd name="T50" fmla="*/ 485945 w 501650"/>
              <a:gd name="T51" fmla="*/ 338347 h 501650"/>
              <a:gd name="T52" fmla="*/ 497596 w 501650"/>
              <a:gd name="T53" fmla="*/ 295912 h 501650"/>
              <a:gd name="T54" fmla="*/ 501637 w 501650"/>
              <a:gd name="T55" fmla="*/ 250824 h 501650"/>
              <a:gd name="T56" fmla="*/ 497596 w 501650"/>
              <a:gd name="T57" fmla="*/ 205737 h 501650"/>
              <a:gd name="T58" fmla="*/ 485945 w 501650"/>
              <a:gd name="T59" fmla="*/ 163302 h 501650"/>
              <a:gd name="T60" fmla="*/ 467393 w 501650"/>
              <a:gd name="T61" fmla="*/ 124226 h 501650"/>
              <a:gd name="T62" fmla="*/ 442649 w 501650"/>
              <a:gd name="T63" fmla="*/ 89219 h 501650"/>
              <a:gd name="T64" fmla="*/ 412419 w 501650"/>
              <a:gd name="T65" fmla="*/ 58989 h 501650"/>
              <a:gd name="T66" fmla="*/ 377414 w 501650"/>
              <a:gd name="T67" fmla="*/ 34243 h 501650"/>
              <a:gd name="T68" fmla="*/ 338341 w 501650"/>
              <a:gd name="T69" fmla="*/ 15691 h 501650"/>
              <a:gd name="T70" fmla="*/ 295908 w 501650"/>
              <a:gd name="T71" fmla="*/ 4040 h 501650"/>
              <a:gd name="T72" fmla="*/ 250825 w 501650"/>
              <a:gd name="T73" fmla="*/ 0 h 5016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1650" h="501650">
                <a:moveTo>
                  <a:pt x="250825" y="0"/>
                </a:moveTo>
                <a:lnTo>
                  <a:pt x="205737" y="4040"/>
                </a:lnTo>
                <a:lnTo>
                  <a:pt x="163302" y="15691"/>
                </a:lnTo>
                <a:lnTo>
                  <a:pt x="124226" y="34243"/>
                </a:lnTo>
                <a:lnTo>
                  <a:pt x="89219" y="58989"/>
                </a:lnTo>
                <a:lnTo>
                  <a:pt x="58989" y="89219"/>
                </a:lnTo>
                <a:lnTo>
                  <a:pt x="34243" y="124226"/>
                </a:lnTo>
                <a:lnTo>
                  <a:pt x="15691" y="163302"/>
                </a:lnTo>
                <a:lnTo>
                  <a:pt x="4040" y="205737"/>
                </a:lnTo>
                <a:lnTo>
                  <a:pt x="0" y="250824"/>
                </a:lnTo>
                <a:lnTo>
                  <a:pt x="4040" y="295912"/>
                </a:lnTo>
                <a:lnTo>
                  <a:pt x="15691" y="338347"/>
                </a:lnTo>
                <a:lnTo>
                  <a:pt x="34243" y="377422"/>
                </a:lnTo>
                <a:lnTo>
                  <a:pt x="58989" y="412429"/>
                </a:lnTo>
                <a:lnTo>
                  <a:pt x="89219" y="442659"/>
                </a:lnTo>
                <a:lnTo>
                  <a:pt x="124226" y="467404"/>
                </a:lnTo>
                <a:lnTo>
                  <a:pt x="163302" y="485956"/>
                </a:lnTo>
                <a:lnTo>
                  <a:pt x="205737" y="497606"/>
                </a:lnTo>
                <a:lnTo>
                  <a:pt x="250825" y="501647"/>
                </a:lnTo>
                <a:lnTo>
                  <a:pt x="295908" y="497606"/>
                </a:lnTo>
                <a:lnTo>
                  <a:pt x="338341" y="485956"/>
                </a:lnTo>
                <a:lnTo>
                  <a:pt x="377414" y="467404"/>
                </a:lnTo>
                <a:lnTo>
                  <a:pt x="412419" y="442659"/>
                </a:lnTo>
                <a:lnTo>
                  <a:pt x="442649" y="412429"/>
                </a:lnTo>
                <a:lnTo>
                  <a:pt x="467393" y="377422"/>
                </a:lnTo>
                <a:lnTo>
                  <a:pt x="485945" y="338347"/>
                </a:lnTo>
                <a:lnTo>
                  <a:pt x="497596" y="295912"/>
                </a:lnTo>
                <a:lnTo>
                  <a:pt x="501637" y="250824"/>
                </a:lnTo>
                <a:lnTo>
                  <a:pt x="497596" y="205737"/>
                </a:lnTo>
                <a:lnTo>
                  <a:pt x="485945" y="163302"/>
                </a:lnTo>
                <a:lnTo>
                  <a:pt x="467393" y="124226"/>
                </a:lnTo>
                <a:lnTo>
                  <a:pt x="442649" y="89219"/>
                </a:lnTo>
                <a:lnTo>
                  <a:pt x="412419" y="58989"/>
                </a:lnTo>
                <a:lnTo>
                  <a:pt x="377414" y="34243"/>
                </a:lnTo>
                <a:lnTo>
                  <a:pt x="338341" y="15691"/>
                </a:lnTo>
                <a:lnTo>
                  <a:pt x="295908" y="4040"/>
                </a:lnTo>
                <a:lnTo>
                  <a:pt x="250825" y="0"/>
                </a:lnTo>
                <a:close/>
              </a:path>
            </a:pathLst>
          </a:cu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endParaRPr lang="ru-RU" sz="10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ject 27">
            <a:extLst>
              <a:ext uri="{FF2B5EF4-FFF2-40B4-BE49-F238E27FC236}">
                <a16:creationId xmlns:a16="http://schemas.microsoft.com/office/drawing/2014/main" id="{36118469-498C-3304-B24F-A06A899E4BB4}"/>
              </a:ext>
            </a:extLst>
          </p:cNvPr>
          <p:cNvSpPr>
            <a:spLocks/>
          </p:cNvSpPr>
          <p:nvPr/>
        </p:nvSpPr>
        <p:spPr bwMode="auto">
          <a:xfrm>
            <a:off x="129856" y="3392715"/>
            <a:ext cx="529828" cy="531019"/>
          </a:xfrm>
          <a:custGeom>
            <a:avLst/>
            <a:gdLst>
              <a:gd name="T0" fmla="*/ 330007 w 707390"/>
              <a:gd name="T1" fmla="*/ 0 h 707389"/>
              <a:gd name="T2" fmla="*/ 285226 w 707390"/>
              <a:gd name="T3" fmla="*/ 3380 h 707389"/>
              <a:gd name="T4" fmla="*/ 242277 w 707390"/>
              <a:gd name="T5" fmla="*/ 13224 h 707389"/>
              <a:gd name="T6" fmla="*/ 201552 w 707390"/>
              <a:gd name="T7" fmla="*/ 29081 h 707389"/>
              <a:gd name="T8" fmla="*/ 163444 w 707390"/>
              <a:gd name="T9" fmla="*/ 50526 h 707389"/>
              <a:gd name="T10" fmla="*/ 128349 w 707390"/>
              <a:gd name="T11" fmla="*/ 77110 h 707389"/>
              <a:gd name="T12" fmla="*/ 96656 w 707390"/>
              <a:gd name="T13" fmla="*/ 108393 h 707389"/>
              <a:gd name="T14" fmla="*/ 68759 w 707390"/>
              <a:gd name="T15" fmla="*/ 143936 h 707389"/>
              <a:gd name="T16" fmla="*/ 45054 w 707390"/>
              <a:gd name="T17" fmla="*/ 183295 h 707389"/>
              <a:gd name="T18" fmla="*/ 25934 w 707390"/>
              <a:gd name="T19" fmla="*/ 226028 h 707389"/>
              <a:gd name="T20" fmla="*/ 11787 w 707390"/>
              <a:gd name="T21" fmla="*/ 271700 h 707389"/>
              <a:gd name="T22" fmla="*/ 3022 w 707390"/>
              <a:gd name="T23" fmla="*/ 319862 h 707389"/>
              <a:gd name="T24" fmla="*/ 0 w 707390"/>
              <a:gd name="T25" fmla="*/ 370083 h 707389"/>
              <a:gd name="T26" fmla="*/ 3022 w 707390"/>
              <a:gd name="T27" fmla="*/ 420300 h 707389"/>
              <a:gd name="T28" fmla="*/ 11787 w 707390"/>
              <a:gd name="T29" fmla="*/ 468461 h 707389"/>
              <a:gd name="T30" fmla="*/ 25934 w 707390"/>
              <a:gd name="T31" fmla="*/ 514131 h 707389"/>
              <a:gd name="T32" fmla="*/ 45054 w 707390"/>
              <a:gd name="T33" fmla="*/ 556863 h 707389"/>
              <a:gd name="T34" fmla="*/ 68759 w 707390"/>
              <a:gd name="T35" fmla="*/ 596220 h 707389"/>
              <a:gd name="T36" fmla="*/ 96656 w 707390"/>
              <a:gd name="T37" fmla="*/ 631753 h 707389"/>
              <a:gd name="T38" fmla="*/ 128349 w 707390"/>
              <a:gd name="T39" fmla="*/ 663043 h 707389"/>
              <a:gd name="T40" fmla="*/ 163444 w 707390"/>
              <a:gd name="T41" fmla="*/ 689624 h 707389"/>
              <a:gd name="T42" fmla="*/ 201552 w 707390"/>
              <a:gd name="T43" fmla="*/ 711069 h 707389"/>
              <a:gd name="T44" fmla="*/ 242277 w 707390"/>
              <a:gd name="T45" fmla="*/ 726930 h 707389"/>
              <a:gd name="T46" fmla="*/ 285226 w 707390"/>
              <a:gd name="T47" fmla="*/ 736771 h 707389"/>
              <a:gd name="T48" fmla="*/ 330007 w 707390"/>
              <a:gd name="T49" fmla="*/ 740152 h 707389"/>
              <a:gd name="T50" fmla="*/ 374787 w 707390"/>
              <a:gd name="T51" fmla="*/ 736771 h 707389"/>
              <a:gd name="T52" fmla="*/ 417736 w 707390"/>
              <a:gd name="T53" fmla="*/ 726930 h 707389"/>
              <a:gd name="T54" fmla="*/ 458461 w 707390"/>
              <a:gd name="T55" fmla="*/ 711069 h 707389"/>
              <a:gd name="T56" fmla="*/ 496566 w 707390"/>
              <a:gd name="T57" fmla="*/ 689624 h 707389"/>
              <a:gd name="T58" fmla="*/ 531663 w 707390"/>
              <a:gd name="T59" fmla="*/ 663043 h 707389"/>
              <a:gd name="T60" fmla="*/ 563358 w 707390"/>
              <a:gd name="T61" fmla="*/ 631753 h 707389"/>
              <a:gd name="T62" fmla="*/ 591252 w 707390"/>
              <a:gd name="T63" fmla="*/ 596220 h 707389"/>
              <a:gd name="T64" fmla="*/ 614957 w 707390"/>
              <a:gd name="T65" fmla="*/ 556863 h 707389"/>
              <a:gd name="T66" fmla="*/ 634079 w 707390"/>
              <a:gd name="T67" fmla="*/ 514131 h 707389"/>
              <a:gd name="T68" fmla="*/ 648226 w 707390"/>
              <a:gd name="T69" fmla="*/ 468461 h 707389"/>
              <a:gd name="T70" fmla="*/ 657000 w 707390"/>
              <a:gd name="T71" fmla="*/ 420300 h 707389"/>
              <a:gd name="T72" fmla="*/ 660014 w 707390"/>
              <a:gd name="T73" fmla="*/ 370083 h 707389"/>
              <a:gd name="T74" fmla="*/ 657000 w 707390"/>
              <a:gd name="T75" fmla="*/ 319862 h 707389"/>
              <a:gd name="T76" fmla="*/ 648226 w 707390"/>
              <a:gd name="T77" fmla="*/ 271700 h 707389"/>
              <a:gd name="T78" fmla="*/ 634079 w 707390"/>
              <a:gd name="T79" fmla="*/ 226028 h 707389"/>
              <a:gd name="T80" fmla="*/ 614957 w 707390"/>
              <a:gd name="T81" fmla="*/ 183295 h 707389"/>
              <a:gd name="T82" fmla="*/ 591252 w 707390"/>
              <a:gd name="T83" fmla="*/ 143936 h 707389"/>
              <a:gd name="T84" fmla="*/ 563358 w 707390"/>
              <a:gd name="T85" fmla="*/ 108393 h 707389"/>
              <a:gd name="T86" fmla="*/ 531663 w 707390"/>
              <a:gd name="T87" fmla="*/ 77110 h 707389"/>
              <a:gd name="T88" fmla="*/ 496566 w 707390"/>
              <a:gd name="T89" fmla="*/ 50526 h 707389"/>
              <a:gd name="T90" fmla="*/ 458461 w 707390"/>
              <a:gd name="T91" fmla="*/ 29081 h 707389"/>
              <a:gd name="T92" fmla="*/ 417736 w 707390"/>
              <a:gd name="T93" fmla="*/ 13224 h 707389"/>
              <a:gd name="T94" fmla="*/ 374787 w 707390"/>
              <a:gd name="T95" fmla="*/ 3380 h 707389"/>
              <a:gd name="T96" fmla="*/ 330007 w 707390"/>
              <a:gd name="T97" fmla="*/ 0 h 70738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07390" h="707389">
                <a:moveTo>
                  <a:pt x="353494" y="0"/>
                </a:moveTo>
                <a:lnTo>
                  <a:pt x="305526" y="3227"/>
                </a:lnTo>
                <a:lnTo>
                  <a:pt x="259520" y="12627"/>
                </a:lnTo>
                <a:lnTo>
                  <a:pt x="215897" y="27779"/>
                </a:lnTo>
                <a:lnTo>
                  <a:pt x="175077" y="48263"/>
                </a:lnTo>
                <a:lnTo>
                  <a:pt x="137483" y="73656"/>
                </a:lnTo>
                <a:lnTo>
                  <a:pt x="103535" y="103538"/>
                </a:lnTo>
                <a:lnTo>
                  <a:pt x="73654" y="137487"/>
                </a:lnTo>
                <a:lnTo>
                  <a:pt x="48261" y="175083"/>
                </a:lnTo>
                <a:lnTo>
                  <a:pt x="27778" y="215903"/>
                </a:lnTo>
                <a:lnTo>
                  <a:pt x="12626" y="259528"/>
                </a:lnTo>
                <a:lnTo>
                  <a:pt x="3226" y="305535"/>
                </a:lnTo>
                <a:lnTo>
                  <a:pt x="0" y="353504"/>
                </a:lnTo>
                <a:lnTo>
                  <a:pt x="3226" y="401470"/>
                </a:lnTo>
                <a:lnTo>
                  <a:pt x="12626" y="447475"/>
                </a:lnTo>
                <a:lnTo>
                  <a:pt x="27778" y="491097"/>
                </a:lnTo>
                <a:lnTo>
                  <a:pt x="48261" y="531916"/>
                </a:lnTo>
                <a:lnTo>
                  <a:pt x="73654" y="569510"/>
                </a:lnTo>
                <a:lnTo>
                  <a:pt x="103535" y="603458"/>
                </a:lnTo>
                <a:lnTo>
                  <a:pt x="137483" y="633339"/>
                </a:lnTo>
                <a:lnTo>
                  <a:pt x="175077" y="658731"/>
                </a:lnTo>
                <a:lnTo>
                  <a:pt x="215897" y="679214"/>
                </a:lnTo>
                <a:lnTo>
                  <a:pt x="259520" y="694366"/>
                </a:lnTo>
                <a:lnTo>
                  <a:pt x="305526" y="703766"/>
                </a:lnTo>
                <a:lnTo>
                  <a:pt x="353494" y="706993"/>
                </a:lnTo>
                <a:lnTo>
                  <a:pt x="401461" y="703766"/>
                </a:lnTo>
                <a:lnTo>
                  <a:pt x="447468" y="694366"/>
                </a:lnTo>
                <a:lnTo>
                  <a:pt x="491091" y="679214"/>
                </a:lnTo>
                <a:lnTo>
                  <a:pt x="531910" y="658731"/>
                </a:lnTo>
                <a:lnTo>
                  <a:pt x="569505" y="633339"/>
                </a:lnTo>
                <a:lnTo>
                  <a:pt x="603453" y="603458"/>
                </a:lnTo>
                <a:lnTo>
                  <a:pt x="633334" y="569510"/>
                </a:lnTo>
                <a:lnTo>
                  <a:pt x="658726" y="531916"/>
                </a:lnTo>
                <a:lnTo>
                  <a:pt x="679209" y="491097"/>
                </a:lnTo>
                <a:lnTo>
                  <a:pt x="694361" y="447475"/>
                </a:lnTo>
                <a:lnTo>
                  <a:pt x="703761" y="401470"/>
                </a:lnTo>
                <a:lnTo>
                  <a:pt x="706988" y="353504"/>
                </a:lnTo>
                <a:lnTo>
                  <a:pt x="703761" y="305535"/>
                </a:lnTo>
                <a:lnTo>
                  <a:pt x="694361" y="259528"/>
                </a:lnTo>
                <a:lnTo>
                  <a:pt x="679209" y="215903"/>
                </a:lnTo>
                <a:lnTo>
                  <a:pt x="658726" y="175083"/>
                </a:lnTo>
                <a:lnTo>
                  <a:pt x="633334" y="137487"/>
                </a:lnTo>
                <a:lnTo>
                  <a:pt x="603453" y="103538"/>
                </a:lnTo>
                <a:lnTo>
                  <a:pt x="569505" y="73656"/>
                </a:lnTo>
                <a:lnTo>
                  <a:pt x="531910" y="48263"/>
                </a:lnTo>
                <a:lnTo>
                  <a:pt x="491091" y="27779"/>
                </a:lnTo>
                <a:lnTo>
                  <a:pt x="447468" y="12627"/>
                </a:lnTo>
                <a:lnTo>
                  <a:pt x="401461" y="3227"/>
                </a:lnTo>
                <a:lnTo>
                  <a:pt x="353494" y="0"/>
                </a:lnTo>
                <a:close/>
              </a:path>
            </a:pathLst>
          </a:custGeom>
          <a:ln/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/>
          <a:lstStyle/>
          <a:p>
            <a:endParaRPr lang="ru-RU" sz="10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29">
            <a:extLst>
              <a:ext uri="{FF2B5EF4-FFF2-40B4-BE49-F238E27FC236}">
                <a16:creationId xmlns:a16="http://schemas.microsoft.com/office/drawing/2014/main" id="{82ADDE9F-B786-6E41-A744-78141EDA5599}"/>
              </a:ext>
            </a:extLst>
          </p:cNvPr>
          <p:cNvSpPr>
            <a:spLocks/>
          </p:cNvSpPr>
          <p:nvPr/>
        </p:nvSpPr>
        <p:spPr bwMode="auto">
          <a:xfrm>
            <a:off x="404399" y="3914262"/>
            <a:ext cx="101203" cy="539441"/>
          </a:xfrm>
          <a:custGeom>
            <a:avLst/>
            <a:gdLst>
              <a:gd name="T0" fmla="*/ 0 w 72507"/>
              <a:gd name="T1" fmla="*/ 2147483646 h 129540"/>
              <a:gd name="T2" fmla="*/ 0 w 72507"/>
              <a:gd name="T3" fmla="*/ 0 h 1295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2507" h="129540">
                <a:moveTo>
                  <a:pt x="0" y="129195"/>
                </a:moveTo>
                <a:lnTo>
                  <a:pt x="0" y="0"/>
                </a:lnTo>
              </a:path>
            </a:pathLst>
          </a:custGeom>
          <a:ln>
            <a:headEnd/>
            <a:tailEnd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ru-RU" sz="10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42">
            <a:extLst>
              <a:ext uri="{FF2B5EF4-FFF2-40B4-BE49-F238E27FC236}">
                <a16:creationId xmlns:a16="http://schemas.microsoft.com/office/drawing/2014/main" id="{2E8E3A59-935D-9F17-62B3-7899E26E59A2}"/>
              </a:ext>
            </a:extLst>
          </p:cNvPr>
          <p:cNvSpPr txBox="1"/>
          <p:nvPr/>
        </p:nvSpPr>
        <p:spPr>
          <a:xfrm>
            <a:off x="139381" y="3526065"/>
            <a:ext cx="466725" cy="217367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sz="1350" b="1" spc="-12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1994</a:t>
            </a:r>
            <a:endParaRPr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43">
            <a:extLst>
              <a:ext uri="{FF2B5EF4-FFF2-40B4-BE49-F238E27FC236}">
                <a16:creationId xmlns:a16="http://schemas.microsoft.com/office/drawing/2014/main" id="{78EDA9A7-48DF-98B8-CCE3-DB9F466EB3A6}"/>
              </a:ext>
            </a:extLst>
          </p:cNvPr>
          <p:cNvSpPr txBox="1"/>
          <p:nvPr/>
        </p:nvSpPr>
        <p:spPr>
          <a:xfrm>
            <a:off x="2521433" y="2371487"/>
            <a:ext cx="319088" cy="171201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lang="kk-KZ" sz="1050" b="1" spc="-7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2003</a:t>
            </a:r>
            <a:endParaRPr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bject 44">
            <a:extLst>
              <a:ext uri="{FF2B5EF4-FFF2-40B4-BE49-F238E27FC236}">
                <a16:creationId xmlns:a16="http://schemas.microsoft.com/office/drawing/2014/main" id="{48613ACF-BE8F-E6CA-A96A-40C1B26A8EE8}"/>
              </a:ext>
            </a:extLst>
          </p:cNvPr>
          <p:cNvSpPr txBox="1"/>
          <p:nvPr/>
        </p:nvSpPr>
        <p:spPr>
          <a:xfrm>
            <a:off x="2501333" y="3400341"/>
            <a:ext cx="326231" cy="171201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sz="1050" b="1" spc="-6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r>
              <a:rPr lang="en-US" sz="1050" b="1" spc="-6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bject 47">
            <a:extLst>
              <a:ext uri="{FF2B5EF4-FFF2-40B4-BE49-F238E27FC236}">
                <a16:creationId xmlns:a16="http://schemas.microsoft.com/office/drawing/2014/main" id="{E79C69AD-0573-8B45-5CCD-127972A916F0}"/>
              </a:ext>
            </a:extLst>
          </p:cNvPr>
          <p:cNvSpPr txBox="1"/>
          <p:nvPr/>
        </p:nvSpPr>
        <p:spPr>
          <a:xfrm>
            <a:off x="2468553" y="1405165"/>
            <a:ext cx="398859" cy="171970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lang="kk-KZ" sz="1055" b="1" spc="-9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  <a:endParaRPr sz="105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bject 48">
            <a:extLst>
              <a:ext uri="{FF2B5EF4-FFF2-40B4-BE49-F238E27FC236}">
                <a16:creationId xmlns:a16="http://schemas.microsoft.com/office/drawing/2014/main" id="{BB2F5280-5934-7182-E477-29D2DBF3301A}"/>
              </a:ext>
            </a:extLst>
          </p:cNvPr>
          <p:cNvSpPr txBox="1"/>
          <p:nvPr/>
        </p:nvSpPr>
        <p:spPr>
          <a:xfrm>
            <a:off x="6020790" y="2511060"/>
            <a:ext cx="328613" cy="171201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sz="1050" b="1" spc="-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050" b="1" spc="-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bject 50">
            <a:extLst>
              <a:ext uri="{FF2B5EF4-FFF2-40B4-BE49-F238E27FC236}">
                <a16:creationId xmlns:a16="http://schemas.microsoft.com/office/drawing/2014/main" id="{663F1E2B-A7F7-72BC-C8D3-F0742EC330D8}"/>
              </a:ext>
            </a:extLst>
          </p:cNvPr>
          <p:cNvSpPr txBox="1"/>
          <p:nvPr/>
        </p:nvSpPr>
        <p:spPr>
          <a:xfrm>
            <a:off x="2470122" y="4789733"/>
            <a:ext cx="317897" cy="17120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lang="kk-KZ" sz="1050" b="1" spc="-7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1997</a:t>
            </a:r>
            <a:endParaRPr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bject 51">
            <a:extLst>
              <a:ext uri="{FF2B5EF4-FFF2-40B4-BE49-F238E27FC236}">
                <a16:creationId xmlns:a16="http://schemas.microsoft.com/office/drawing/2014/main" id="{70B784E6-2D59-77F0-A51A-014ECD1FDB06}"/>
              </a:ext>
            </a:extLst>
          </p:cNvPr>
          <p:cNvSpPr txBox="1"/>
          <p:nvPr/>
        </p:nvSpPr>
        <p:spPr>
          <a:xfrm>
            <a:off x="6063840" y="2024191"/>
            <a:ext cx="327422" cy="171201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sz="1050" b="1" spc="-6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050" b="1" spc="-6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bject 53">
            <a:extLst>
              <a:ext uri="{FF2B5EF4-FFF2-40B4-BE49-F238E27FC236}">
                <a16:creationId xmlns:a16="http://schemas.microsoft.com/office/drawing/2014/main" id="{6AD56089-A525-0006-8BDE-2E5E84C471E7}"/>
              </a:ext>
            </a:extLst>
          </p:cNvPr>
          <p:cNvSpPr txBox="1"/>
          <p:nvPr/>
        </p:nvSpPr>
        <p:spPr>
          <a:xfrm>
            <a:off x="6033623" y="1064761"/>
            <a:ext cx="322660" cy="171201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sz="1050" b="1" spc="-7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1050" b="1" spc="-7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bject 54">
            <a:extLst>
              <a:ext uri="{FF2B5EF4-FFF2-40B4-BE49-F238E27FC236}">
                <a16:creationId xmlns:a16="http://schemas.microsoft.com/office/drawing/2014/main" id="{B60EF0FB-2157-3369-D793-5B8005B0B894}"/>
              </a:ext>
            </a:extLst>
          </p:cNvPr>
          <p:cNvSpPr txBox="1"/>
          <p:nvPr/>
        </p:nvSpPr>
        <p:spPr>
          <a:xfrm>
            <a:off x="2493516" y="912410"/>
            <a:ext cx="317897" cy="171201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sz="1050" b="1" spc="-8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050" b="1" spc="-8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  <a:endParaRPr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bject 56">
            <a:extLst>
              <a:ext uri="{FF2B5EF4-FFF2-40B4-BE49-F238E27FC236}">
                <a16:creationId xmlns:a16="http://schemas.microsoft.com/office/drawing/2014/main" id="{1D2E877E-D9A0-D87D-9986-FB9585822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051" y="3413728"/>
            <a:ext cx="1642826" cy="80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52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150"/>
              </a:spcBef>
            </a:pPr>
            <a:r>
              <a:rPr lang="en-US" altLang="ru-RU" sz="825" b="1" dirty="0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Chief Treasury Office established</a:t>
            </a:r>
            <a:endParaRPr lang="en-US" altLang="ru-RU" sz="825" b="1" dirty="0">
              <a:latin typeface="Arial" panose="020B0604020202020204" pitchFamily="34" charset="0"/>
              <a:ea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50"/>
              </a:spcBef>
            </a:pPr>
            <a:r>
              <a:rPr lang="en-US" altLang="ru-RU" sz="825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Regional Treasury Offices are established at payment processing centers of the National  Bank</a:t>
            </a:r>
            <a:endParaRPr lang="ru-RU" altLang="ru-RU" sz="825" b="1" dirty="0">
              <a:latin typeface="Arial" panose="020B0604020202020204" pitchFamily="34" charset="0"/>
              <a:ea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bject 58">
            <a:extLst>
              <a:ext uri="{FF2B5EF4-FFF2-40B4-BE49-F238E27FC236}">
                <a16:creationId xmlns:a16="http://schemas.microsoft.com/office/drawing/2014/main" id="{9B44AA65-D9A4-2419-5A4C-E9939A281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505" y="4240040"/>
            <a:ext cx="1652037" cy="27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52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/>
            <a:r>
              <a:rPr lang="en-US" altLang="ru-RU" sz="825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Reorganization into Treasury Department under MoF</a:t>
            </a:r>
            <a:endParaRPr lang="ru-RU" altLang="ru-RU" sz="825" b="1" dirty="0">
              <a:latin typeface="Arial" panose="020B0604020202020204" pitchFamily="34" charset="0"/>
              <a:ea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bject 59">
            <a:extLst>
              <a:ext uri="{FF2B5EF4-FFF2-40B4-BE49-F238E27FC236}">
                <a16:creationId xmlns:a16="http://schemas.microsoft.com/office/drawing/2014/main" id="{56534E59-81CC-AA0F-41DF-3E9DD53EC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3257" y="4266392"/>
            <a:ext cx="2494514" cy="14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52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50"/>
              </a:spcBef>
            </a:pPr>
            <a:r>
              <a:rPr lang="en-US" altLang="ru-RU" sz="825" b="1" dirty="0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Unique Budget Classifier implemented</a:t>
            </a:r>
            <a:endParaRPr lang="ru-RU" altLang="ru-RU" sz="825" b="1" dirty="0">
              <a:latin typeface="Arial" panose="020B0604020202020204" pitchFamily="34" charset="0"/>
              <a:ea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bject 60">
            <a:extLst>
              <a:ext uri="{FF2B5EF4-FFF2-40B4-BE49-F238E27FC236}">
                <a16:creationId xmlns:a16="http://schemas.microsoft.com/office/drawing/2014/main" id="{9006238E-EDAF-2947-C3AE-63A73F341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7015" y="4407781"/>
            <a:ext cx="2499276" cy="14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52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50"/>
              </a:spcBef>
            </a:pPr>
            <a:r>
              <a:rPr lang="en-US" altLang="ru-RU" sz="825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Treasury Single Account at the National Bank</a:t>
            </a:r>
            <a:endParaRPr lang="ru-RU" altLang="ru-RU" sz="825" b="1" dirty="0">
              <a:latin typeface="Arial" panose="020B0604020202020204" pitchFamily="34" charset="0"/>
              <a:ea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bject 62">
            <a:extLst>
              <a:ext uri="{FF2B5EF4-FFF2-40B4-BE49-F238E27FC236}">
                <a16:creationId xmlns:a16="http://schemas.microsoft.com/office/drawing/2014/main" id="{4F7D863F-8774-B9D8-4BF0-118FDA696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5006" y="3282738"/>
            <a:ext cx="2486315" cy="42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52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50"/>
              </a:spcBef>
            </a:pPr>
            <a:r>
              <a:rPr lang="en-US" altLang="ru-RU" sz="825" b="1" dirty="0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Public procurement legislation developed</a:t>
            </a:r>
          </a:p>
          <a:p>
            <a:pPr>
              <a:spcBef>
                <a:spcPts val="150"/>
              </a:spcBef>
            </a:pPr>
            <a:r>
              <a:rPr lang="en-US" altLang="ru-RU" sz="825" b="1" dirty="0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Registration of civil transactions in treasury commenced</a:t>
            </a:r>
            <a:endParaRPr lang="ru-RU" altLang="ru-RU" sz="825" b="1" dirty="0">
              <a:latin typeface="Arial" panose="020B0604020202020204" pitchFamily="34" charset="0"/>
              <a:ea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bject 64">
            <a:extLst>
              <a:ext uri="{FF2B5EF4-FFF2-40B4-BE49-F238E27FC236}">
                <a16:creationId xmlns:a16="http://schemas.microsoft.com/office/drawing/2014/main" id="{DCAF7DC3-9DBC-481E-BB32-B69EBCEDE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2701" y="907128"/>
            <a:ext cx="2492183" cy="14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52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>
              <a:spcBef>
                <a:spcPts val="150"/>
              </a:spcBef>
            </a:pPr>
            <a:r>
              <a:rPr lang="en-US" altLang="ru-RU" sz="825" b="1" dirty="0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Integration with the National Certification Center</a:t>
            </a:r>
            <a:endParaRPr lang="ru-RU" altLang="ru-RU" sz="825" b="1" dirty="0">
              <a:latin typeface="Arial" panose="020B0604020202020204" pitchFamily="34" charset="0"/>
              <a:ea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bject 65">
            <a:extLst>
              <a:ext uri="{FF2B5EF4-FFF2-40B4-BE49-F238E27FC236}">
                <a16:creationId xmlns:a16="http://schemas.microsoft.com/office/drawing/2014/main" id="{0F1D7CF9-6CDF-AC66-53F9-AB0B5D448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9382" y="3836966"/>
            <a:ext cx="2253763" cy="27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52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50"/>
              </a:spcBef>
            </a:pPr>
            <a:r>
              <a:rPr lang="en-US" altLang="ru-RU" sz="825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Treasury Committee under the Ministry of Finance</a:t>
            </a:r>
            <a:endParaRPr lang="ru-RU" altLang="ru-RU" sz="825" b="1" dirty="0">
              <a:latin typeface="Arial" panose="020B0604020202020204" pitchFamily="34" charset="0"/>
              <a:ea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bject 66">
            <a:extLst>
              <a:ext uri="{FF2B5EF4-FFF2-40B4-BE49-F238E27FC236}">
                <a16:creationId xmlns:a16="http://schemas.microsoft.com/office/drawing/2014/main" id="{CA21E9CE-E4D9-23C9-7920-3E7EC6D4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7836" y="2344610"/>
            <a:ext cx="2463485" cy="14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52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50"/>
              </a:spcBef>
            </a:pPr>
            <a:r>
              <a:rPr lang="en-US" altLang="ru-RU" sz="825" b="1" dirty="0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Transition to the new software </a:t>
            </a:r>
            <a:r>
              <a:rPr lang="ru-RU" altLang="ru-RU" sz="825" b="1" dirty="0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ORACLE</a:t>
            </a:r>
          </a:p>
        </p:txBody>
      </p:sp>
      <p:sp>
        <p:nvSpPr>
          <p:cNvPr id="57" name="object 68">
            <a:extLst>
              <a:ext uri="{FF2B5EF4-FFF2-40B4-BE49-F238E27FC236}">
                <a16:creationId xmlns:a16="http://schemas.microsoft.com/office/drawing/2014/main" id="{004BB454-6895-0A14-B688-8EDEDD5A1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0555" y="1377855"/>
            <a:ext cx="2354244" cy="26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9525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75"/>
              </a:spcBef>
            </a:pPr>
            <a:r>
              <a:rPr lang="en-US" altLang="ru-RU" sz="825" b="1" dirty="0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Creation and implementation of Information System Treasury-Client</a:t>
            </a:r>
            <a:endParaRPr lang="ru-RU" altLang="ru-RU" sz="825" b="1" dirty="0">
              <a:latin typeface="Arial" panose="020B0604020202020204" pitchFamily="34" charset="0"/>
              <a:ea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object 70">
            <a:extLst>
              <a:ext uri="{FF2B5EF4-FFF2-40B4-BE49-F238E27FC236}">
                <a16:creationId xmlns:a16="http://schemas.microsoft.com/office/drawing/2014/main" id="{4F010E8B-2297-C7BF-8BF3-D0236087E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0568" y="420522"/>
            <a:ext cx="2813560" cy="400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52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algn="just">
              <a:spcBef>
                <a:spcPts val="150"/>
              </a:spcBef>
            </a:pPr>
            <a:r>
              <a:rPr lang="en-US" altLang="ru-RU" sz="825" b="1" dirty="0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Mechanism for distribution of import duties among budgets of the Eurasian Economic Union member-states</a:t>
            </a:r>
            <a:endParaRPr lang="ru-RU" altLang="ru-RU" sz="825" b="1" dirty="0">
              <a:latin typeface="Arial" panose="020B0604020202020204" pitchFamily="34" charset="0"/>
              <a:ea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object 76">
            <a:extLst>
              <a:ext uri="{FF2B5EF4-FFF2-40B4-BE49-F238E27FC236}">
                <a16:creationId xmlns:a16="http://schemas.microsoft.com/office/drawing/2014/main" id="{8A19C037-BCCB-014F-D7C9-2D6C1B355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0860" y="2383541"/>
            <a:ext cx="2492183" cy="42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52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algn="just">
              <a:spcBef>
                <a:spcPts val="150"/>
              </a:spcBef>
            </a:pPr>
            <a:r>
              <a:rPr lang="en-US" altLang="ru-RU" sz="825" b="1" dirty="0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Treasury support to public procurement in construction projects</a:t>
            </a:r>
          </a:p>
          <a:p>
            <a:pPr marL="0" algn="just">
              <a:spcBef>
                <a:spcPts val="150"/>
              </a:spcBef>
            </a:pPr>
            <a:r>
              <a:rPr lang="en-US" altLang="ru-RU" sz="825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Registration of PPP contracts</a:t>
            </a:r>
            <a:endParaRPr lang="ru-RU" altLang="ru-RU" sz="825" b="1" dirty="0">
              <a:latin typeface="Arial" panose="020B0604020202020204" pitchFamily="34" charset="0"/>
              <a:ea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object 79">
            <a:extLst>
              <a:ext uri="{FF2B5EF4-FFF2-40B4-BE49-F238E27FC236}">
                <a16:creationId xmlns:a16="http://schemas.microsoft.com/office/drawing/2014/main" id="{1AC4DD47-CEA2-4644-7B87-B34E3DBE5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154" y="3377747"/>
            <a:ext cx="2203181" cy="14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52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>
              <a:spcBef>
                <a:spcPts val="150"/>
              </a:spcBef>
            </a:pPr>
            <a:r>
              <a:rPr lang="en-US" altLang="ru-RU" sz="825" b="1" dirty="0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Centralized public procurement</a:t>
            </a:r>
            <a:endParaRPr lang="ru-RU" altLang="ru-RU" sz="825" b="1" dirty="0">
              <a:latin typeface="Arial" panose="020B0604020202020204" pitchFamily="34" charset="0"/>
              <a:ea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168" name="object 80">
            <a:extLst>
              <a:ext uri="{FF2B5EF4-FFF2-40B4-BE49-F238E27FC236}">
                <a16:creationId xmlns:a16="http://schemas.microsoft.com/office/drawing/2014/main" id="{8B9C6972-31AB-CC9F-4B31-5E1BAD493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552907"/>
            <a:ext cx="2028670" cy="279898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 sz="13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69" name="object 23">
            <a:extLst>
              <a:ext uri="{FF2B5EF4-FFF2-40B4-BE49-F238E27FC236}">
                <a16:creationId xmlns:a16="http://schemas.microsoft.com/office/drawing/2014/main" id="{E360C51E-8B19-22C5-90BD-B993F8CEB9DE}"/>
              </a:ext>
            </a:extLst>
          </p:cNvPr>
          <p:cNvSpPr>
            <a:spLocks/>
          </p:cNvSpPr>
          <p:nvPr/>
        </p:nvSpPr>
        <p:spPr bwMode="auto">
          <a:xfrm>
            <a:off x="205744" y="4694448"/>
            <a:ext cx="376238" cy="376238"/>
          </a:xfrm>
          <a:custGeom>
            <a:avLst/>
            <a:gdLst>
              <a:gd name="T0" fmla="*/ 250825 w 501650"/>
              <a:gd name="T1" fmla="*/ 0 h 501650"/>
              <a:gd name="T2" fmla="*/ 205737 w 501650"/>
              <a:gd name="T3" fmla="*/ 4040 h 501650"/>
              <a:gd name="T4" fmla="*/ 163302 w 501650"/>
              <a:gd name="T5" fmla="*/ 15691 h 501650"/>
              <a:gd name="T6" fmla="*/ 124226 w 501650"/>
              <a:gd name="T7" fmla="*/ 34243 h 501650"/>
              <a:gd name="T8" fmla="*/ 89219 w 501650"/>
              <a:gd name="T9" fmla="*/ 58989 h 501650"/>
              <a:gd name="T10" fmla="*/ 58989 w 501650"/>
              <a:gd name="T11" fmla="*/ 89219 h 501650"/>
              <a:gd name="T12" fmla="*/ 34243 w 501650"/>
              <a:gd name="T13" fmla="*/ 124226 h 501650"/>
              <a:gd name="T14" fmla="*/ 15691 w 501650"/>
              <a:gd name="T15" fmla="*/ 163302 h 501650"/>
              <a:gd name="T16" fmla="*/ 4040 w 501650"/>
              <a:gd name="T17" fmla="*/ 205737 h 501650"/>
              <a:gd name="T18" fmla="*/ 0 w 501650"/>
              <a:gd name="T19" fmla="*/ 250824 h 501650"/>
              <a:gd name="T20" fmla="*/ 4040 w 501650"/>
              <a:gd name="T21" fmla="*/ 295908 h 501650"/>
              <a:gd name="T22" fmla="*/ 15691 w 501650"/>
              <a:gd name="T23" fmla="*/ 338341 h 501650"/>
              <a:gd name="T24" fmla="*/ 34243 w 501650"/>
              <a:gd name="T25" fmla="*/ 377414 h 501650"/>
              <a:gd name="T26" fmla="*/ 58989 w 501650"/>
              <a:gd name="T27" fmla="*/ 412419 h 501650"/>
              <a:gd name="T28" fmla="*/ 89219 w 501650"/>
              <a:gd name="T29" fmla="*/ 442649 h 501650"/>
              <a:gd name="T30" fmla="*/ 124226 w 501650"/>
              <a:gd name="T31" fmla="*/ 467393 h 501650"/>
              <a:gd name="T32" fmla="*/ 163302 w 501650"/>
              <a:gd name="T33" fmla="*/ 485945 h 501650"/>
              <a:gd name="T34" fmla="*/ 205737 w 501650"/>
              <a:gd name="T35" fmla="*/ 497596 h 501650"/>
              <a:gd name="T36" fmla="*/ 250825 w 501650"/>
              <a:gd name="T37" fmla="*/ 501637 h 501650"/>
              <a:gd name="T38" fmla="*/ 295908 w 501650"/>
              <a:gd name="T39" fmla="*/ 497596 h 501650"/>
              <a:gd name="T40" fmla="*/ 338341 w 501650"/>
              <a:gd name="T41" fmla="*/ 485945 h 501650"/>
              <a:gd name="T42" fmla="*/ 377414 w 501650"/>
              <a:gd name="T43" fmla="*/ 467393 h 501650"/>
              <a:gd name="T44" fmla="*/ 412419 w 501650"/>
              <a:gd name="T45" fmla="*/ 442649 h 501650"/>
              <a:gd name="T46" fmla="*/ 442649 w 501650"/>
              <a:gd name="T47" fmla="*/ 412419 h 501650"/>
              <a:gd name="T48" fmla="*/ 467393 w 501650"/>
              <a:gd name="T49" fmla="*/ 377414 h 501650"/>
              <a:gd name="T50" fmla="*/ 485945 w 501650"/>
              <a:gd name="T51" fmla="*/ 338341 h 501650"/>
              <a:gd name="T52" fmla="*/ 497596 w 501650"/>
              <a:gd name="T53" fmla="*/ 295908 h 501650"/>
              <a:gd name="T54" fmla="*/ 501637 w 501650"/>
              <a:gd name="T55" fmla="*/ 250824 h 501650"/>
              <a:gd name="T56" fmla="*/ 497596 w 501650"/>
              <a:gd name="T57" fmla="*/ 205737 h 501650"/>
              <a:gd name="T58" fmla="*/ 485945 w 501650"/>
              <a:gd name="T59" fmla="*/ 163302 h 501650"/>
              <a:gd name="T60" fmla="*/ 467393 w 501650"/>
              <a:gd name="T61" fmla="*/ 124226 h 501650"/>
              <a:gd name="T62" fmla="*/ 442649 w 501650"/>
              <a:gd name="T63" fmla="*/ 89219 h 501650"/>
              <a:gd name="T64" fmla="*/ 412419 w 501650"/>
              <a:gd name="T65" fmla="*/ 58989 h 501650"/>
              <a:gd name="T66" fmla="*/ 377414 w 501650"/>
              <a:gd name="T67" fmla="*/ 34243 h 501650"/>
              <a:gd name="T68" fmla="*/ 338341 w 501650"/>
              <a:gd name="T69" fmla="*/ 15691 h 501650"/>
              <a:gd name="T70" fmla="*/ 295908 w 501650"/>
              <a:gd name="T71" fmla="*/ 4040 h 501650"/>
              <a:gd name="T72" fmla="*/ 250825 w 501650"/>
              <a:gd name="T73" fmla="*/ 0 h 5016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1650" h="501650">
                <a:moveTo>
                  <a:pt x="250825" y="0"/>
                </a:moveTo>
                <a:lnTo>
                  <a:pt x="205737" y="4040"/>
                </a:lnTo>
                <a:lnTo>
                  <a:pt x="163302" y="15691"/>
                </a:lnTo>
                <a:lnTo>
                  <a:pt x="124226" y="34243"/>
                </a:lnTo>
                <a:lnTo>
                  <a:pt x="89219" y="58989"/>
                </a:lnTo>
                <a:lnTo>
                  <a:pt x="58989" y="89219"/>
                </a:lnTo>
                <a:lnTo>
                  <a:pt x="34243" y="124226"/>
                </a:lnTo>
                <a:lnTo>
                  <a:pt x="15691" y="163302"/>
                </a:lnTo>
                <a:lnTo>
                  <a:pt x="4040" y="205737"/>
                </a:lnTo>
                <a:lnTo>
                  <a:pt x="0" y="250824"/>
                </a:lnTo>
                <a:lnTo>
                  <a:pt x="4040" y="295908"/>
                </a:lnTo>
                <a:lnTo>
                  <a:pt x="15691" y="338341"/>
                </a:lnTo>
                <a:lnTo>
                  <a:pt x="34243" y="377414"/>
                </a:lnTo>
                <a:lnTo>
                  <a:pt x="58989" y="412419"/>
                </a:lnTo>
                <a:lnTo>
                  <a:pt x="89219" y="442649"/>
                </a:lnTo>
                <a:lnTo>
                  <a:pt x="124226" y="467393"/>
                </a:lnTo>
                <a:lnTo>
                  <a:pt x="163302" y="485945"/>
                </a:lnTo>
                <a:lnTo>
                  <a:pt x="205737" y="497596"/>
                </a:lnTo>
                <a:lnTo>
                  <a:pt x="250825" y="501637"/>
                </a:lnTo>
                <a:lnTo>
                  <a:pt x="295908" y="497596"/>
                </a:lnTo>
                <a:lnTo>
                  <a:pt x="338341" y="485945"/>
                </a:lnTo>
                <a:lnTo>
                  <a:pt x="377414" y="467393"/>
                </a:lnTo>
                <a:lnTo>
                  <a:pt x="412419" y="442649"/>
                </a:lnTo>
                <a:lnTo>
                  <a:pt x="442649" y="412419"/>
                </a:lnTo>
                <a:lnTo>
                  <a:pt x="467393" y="377414"/>
                </a:lnTo>
                <a:lnTo>
                  <a:pt x="485945" y="338341"/>
                </a:lnTo>
                <a:lnTo>
                  <a:pt x="497596" y="295908"/>
                </a:lnTo>
                <a:lnTo>
                  <a:pt x="501637" y="250824"/>
                </a:lnTo>
                <a:lnTo>
                  <a:pt x="497596" y="205737"/>
                </a:lnTo>
                <a:lnTo>
                  <a:pt x="485945" y="163302"/>
                </a:lnTo>
                <a:lnTo>
                  <a:pt x="467393" y="124226"/>
                </a:lnTo>
                <a:lnTo>
                  <a:pt x="442649" y="89219"/>
                </a:lnTo>
                <a:lnTo>
                  <a:pt x="412419" y="58989"/>
                </a:lnTo>
                <a:lnTo>
                  <a:pt x="377414" y="34243"/>
                </a:lnTo>
                <a:lnTo>
                  <a:pt x="338341" y="15691"/>
                </a:lnTo>
                <a:lnTo>
                  <a:pt x="295908" y="4040"/>
                </a:lnTo>
                <a:lnTo>
                  <a:pt x="250825" y="0"/>
                </a:lnTo>
                <a:close/>
              </a:path>
            </a:pathLst>
          </a:custGeom>
          <a:ln/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endParaRPr lang="ru-RU" sz="10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0" name="object 24">
            <a:extLst>
              <a:ext uri="{FF2B5EF4-FFF2-40B4-BE49-F238E27FC236}">
                <a16:creationId xmlns:a16="http://schemas.microsoft.com/office/drawing/2014/main" id="{E0DB84E4-C26D-FD97-0738-E18525814BB3}"/>
              </a:ext>
            </a:extLst>
          </p:cNvPr>
          <p:cNvSpPr>
            <a:spLocks/>
          </p:cNvSpPr>
          <p:nvPr/>
        </p:nvSpPr>
        <p:spPr bwMode="auto">
          <a:xfrm>
            <a:off x="6032043" y="3359811"/>
            <a:ext cx="376238" cy="376238"/>
          </a:xfrm>
          <a:custGeom>
            <a:avLst/>
            <a:gdLst>
              <a:gd name="T0" fmla="*/ 250825 w 501650"/>
              <a:gd name="T1" fmla="*/ 0 h 501650"/>
              <a:gd name="T2" fmla="*/ 205737 w 501650"/>
              <a:gd name="T3" fmla="*/ 4040 h 501650"/>
              <a:gd name="T4" fmla="*/ 163302 w 501650"/>
              <a:gd name="T5" fmla="*/ 15691 h 501650"/>
              <a:gd name="T6" fmla="*/ 124226 w 501650"/>
              <a:gd name="T7" fmla="*/ 34243 h 501650"/>
              <a:gd name="T8" fmla="*/ 89219 w 501650"/>
              <a:gd name="T9" fmla="*/ 58989 h 501650"/>
              <a:gd name="T10" fmla="*/ 58989 w 501650"/>
              <a:gd name="T11" fmla="*/ 89219 h 501650"/>
              <a:gd name="T12" fmla="*/ 34243 w 501650"/>
              <a:gd name="T13" fmla="*/ 124226 h 501650"/>
              <a:gd name="T14" fmla="*/ 15691 w 501650"/>
              <a:gd name="T15" fmla="*/ 163302 h 501650"/>
              <a:gd name="T16" fmla="*/ 4040 w 501650"/>
              <a:gd name="T17" fmla="*/ 205737 h 501650"/>
              <a:gd name="T18" fmla="*/ 0 w 501650"/>
              <a:gd name="T19" fmla="*/ 250824 h 501650"/>
              <a:gd name="T20" fmla="*/ 4040 w 501650"/>
              <a:gd name="T21" fmla="*/ 295908 h 501650"/>
              <a:gd name="T22" fmla="*/ 15691 w 501650"/>
              <a:gd name="T23" fmla="*/ 338341 h 501650"/>
              <a:gd name="T24" fmla="*/ 34243 w 501650"/>
              <a:gd name="T25" fmla="*/ 377414 h 501650"/>
              <a:gd name="T26" fmla="*/ 58989 w 501650"/>
              <a:gd name="T27" fmla="*/ 412419 h 501650"/>
              <a:gd name="T28" fmla="*/ 89219 w 501650"/>
              <a:gd name="T29" fmla="*/ 442649 h 501650"/>
              <a:gd name="T30" fmla="*/ 124226 w 501650"/>
              <a:gd name="T31" fmla="*/ 467393 h 501650"/>
              <a:gd name="T32" fmla="*/ 163302 w 501650"/>
              <a:gd name="T33" fmla="*/ 485945 h 501650"/>
              <a:gd name="T34" fmla="*/ 205737 w 501650"/>
              <a:gd name="T35" fmla="*/ 497596 h 501650"/>
              <a:gd name="T36" fmla="*/ 250825 w 501650"/>
              <a:gd name="T37" fmla="*/ 501637 h 501650"/>
              <a:gd name="T38" fmla="*/ 295912 w 501650"/>
              <a:gd name="T39" fmla="*/ 497596 h 501650"/>
              <a:gd name="T40" fmla="*/ 338347 w 501650"/>
              <a:gd name="T41" fmla="*/ 485945 h 501650"/>
              <a:gd name="T42" fmla="*/ 377423 w 501650"/>
              <a:gd name="T43" fmla="*/ 467393 h 501650"/>
              <a:gd name="T44" fmla="*/ 412430 w 501650"/>
              <a:gd name="T45" fmla="*/ 442649 h 501650"/>
              <a:gd name="T46" fmla="*/ 442660 w 501650"/>
              <a:gd name="T47" fmla="*/ 412419 h 501650"/>
              <a:gd name="T48" fmla="*/ 467406 w 501650"/>
              <a:gd name="T49" fmla="*/ 377414 h 501650"/>
              <a:gd name="T50" fmla="*/ 485958 w 501650"/>
              <a:gd name="T51" fmla="*/ 338341 h 501650"/>
              <a:gd name="T52" fmla="*/ 497609 w 501650"/>
              <a:gd name="T53" fmla="*/ 295908 h 501650"/>
              <a:gd name="T54" fmla="*/ 501650 w 501650"/>
              <a:gd name="T55" fmla="*/ 250824 h 501650"/>
              <a:gd name="T56" fmla="*/ 497609 w 501650"/>
              <a:gd name="T57" fmla="*/ 205737 h 501650"/>
              <a:gd name="T58" fmla="*/ 485958 w 501650"/>
              <a:gd name="T59" fmla="*/ 163302 h 501650"/>
              <a:gd name="T60" fmla="*/ 467406 w 501650"/>
              <a:gd name="T61" fmla="*/ 124226 h 501650"/>
              <a:gd name="T62" fmla="*/ 442660 w 501650"/>
              <a:gd name="T63" fmla="*/ 89219 h 501650"/>
              <a:gd name="T64" fmla="*/ 412430 w 501650"/>
              <a:gd name="T65" fmla="*/ 58989 h 501650"/>
              <a:gd name="T66" fmla="*/ 377423 w 501650"/>
              <a:gd name="T67" fmla="*/ 34243 h 501650"/>
              <a:gd name="T68" fmla="*/ 338347 w 501650"/>
              <a:gd name="T69" fmla="*/ 15691 h 501650"/>
              <a:gd name="T70" fmla="*/ 295912 w 501650"/>
              <a:gd name="T71" fmla="*/ 4040 h 501650"/>
              <a:gd name="T72" fmla="*/ 250825 w 501650"/>
              <a:gd name="T73" fmla="*/ 0 h 5016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1650" h="501650">
                <a:moveTo>
                  <a:pt x="250825" y="0"/>
                </a:moveTo>
                <a:lnTo>
                  <a:pt x="205737" y="4040"/>
                </a:lnTo>
                <a:lnTo>
                  <a:pt x="163302" y="15691"/>
                </a:lnTo>
                <a:lnTo>
                  <a:pt x="124226" y="34243"/>
                </a:lnTo>
                <a:lnTo>
                  <a:pt x="89219" y="58989"/>
                </a:lnTo>
                <a:lnTo>
                  <a:pt x="58989" y="89219"/>
                </a:lnTo>
                <a:lnTo>
                  <a:pt x="34243" y="124226"/>
                </a:lnTo>
                <a:lnTo>
                  <a:pt x="15691" y="163302"/>
                </a:lnTo>
                <a:lnTo>
                  <a:pt x="4040" y="205737"/>
                </a:lnTo>
                <a:lnTo>
                  <a:pt x="0" y="250824"/>
                </a:lnTo>
                <a:lnTo>
                  <a:pt x="4040" y="295908"/>
                </a:lnTo>
                <a:lnTo>
                  <a:pt x="15691" y="338341"/>
                </a:lnTo>
                <a:lnTo>
                  <a:pt x="34243" y="377414"/>
                </a:lnTo>
                <a:lnTo>
                  <a:pt x="58989" y="412419"/>
                </a:lnTo>
                <a:lnTo>
                  <a:pt x="89219" y="442649"/>
                </a:lnTo>
                <a:lnTo>
                  <a:pt x="124226" y="467393"/>
                </a:lnTo>
                <a:lnTo>
                  <a:pt x="163302" y="485945"/>
                </a:lnTo>
                <a:lnTo>
                  <a:pt x="205737" y="497596"/>
                </a:lnTo>
                <a:lnTo>
                  <a:pt x="250825" y="501637"/>
                </a:lnTo>
                <a:lnTo>
                  <a:pt x="295912" y="497596"/>
                </a:lnTo>
                <a:lnTo>
                  <a:pt x="338347" y="485945"/>
                </a:lnTo>
                <a:lnTo>
                  <a:pt x="377423" y="467393"/>
                </a:lnTo>
                <a:lnTo>
                  <a:pt x="412430" y="442649"/>
                </a:lnTo>
                <a:lnTo>
                  <a:pt x="442660" y="412419"/>
                </a:lnTo>
                <a:lnTo>
                  <a:pt x="467406" y="377414"/>
                </a:lnTo>
                <a:lnTo>
                  <a:pt x="485958" y="338341"/>
                </a:lnTo>
                <a:lnTo>
                  <a:pt x="497609" y="295908"/>
                </a:lnTo>
                <a:lnTo>
                  <a:pt x="501650" y="250824"/>
                </a:lnTo>
                <a:lnTo>
                  <a:pt x="497609" y="205737"/>
                </a:lnTo>
                <a:lnTo>
                  <a:pt x="485958" y="163302"/>
                </a:lnTo>
                <a:lnTo>
                  <a:pt x="467406" y="124226"/>
                </a:lnTo>
                <a:lnTo>
                  <a:pt x="442660" y="89219"/>
                </a:lnTo>
                <a:lnTo>
                  <a:pt x="412430" y="58989"/>
                </a:lnTo>
                <a:lnTo>
                  <a:pt x="377423" y="34243"/>
                </a:lnTo>
                <a:lnTo>
                  <a:pt x="338347" y="15691"/>
                </a:lnTo>
                <a:lnTo>
                  <a:pt x="295912" y="4040"/>
                </a:lnTo>
                <a:lnTo>
                  <a:pt x="250825" y="0"/>
                </a:lnTo>
                <a:close/>
              </a:path>
            </a:pathLst>
          </a:cu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endParaRPr lang="ru-RU" sz="10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object 48">
            <a:extLst>
              <a:ext uri="{FF2B5EF4-FFF2-40B4-BE49-F238E27FC236}">
                <a16:creationId xmlns:a16="http://schemas.microsoft.com/office/drawing/2014/main" id="{C4DFF16D-ACCD-F75D-F6C8-47A09AE624AB}"/>
              </a:ext>
            </a:extLst>
          </p:cNvPr>
          <p:cNvSpPr txBox="1"/>
          <p:nvPr/>
        </p:nvSpPr>
        <p:spPr>
          <a:xfrm>
            <a:off x="2488777" y="4758044"/>
            <a:ext cx="328613" cy="171201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endParaRPr lang="ru-RU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object 50">
            <a:extLst>
              <a:ext uri="{FF2B5EF4-FFF2-40B4-BE49-F238E27FC236}">
                <a16:creationId xmlns:a16="http://schemas.microsoft.com/office/drawing/2014/main" id="{0C4BEAAE-4D71-4ADB-A185-3C87FDF3B22E}"/>
              </a:ext>
            </a:extLst>
          </p:cNvPr>
          <p:cNvSpPr txBox="1"/>
          <p:nvPr/>
        </p:nvSpPr>
        <p:spPr>
          <a:xfrm>
            <a:off x="6072219" y="3454469"/>
            <a:ext cx="317897" cy="171201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lang="en-US" sz="1050" b="1" spc="-7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4" name="object 62">
            <a:extLst>
              <a:ext uri="{FF2B5EF4-FFF2-40B4-BE49-F238E27FC236}">
                <a16:creationId xmlns:a16="http://schemas.microsoft.com/office/drawing/2014/main" id="{1B122AB4-85D3-C124-39B4-8CDE9D337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4050" y="4747972"/>
            <a:ext cx="2576705" cy="27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526" rIns="0" bIns="0">
            <a:spAutoFit/>
          </a:bodyPr>
          <a:lstStyle>
            <a:lvl1pPr marL="12700" defTabSz="7159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59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59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59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59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5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5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5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5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825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Devolution of functions from the Budget Bank to Treasury</a:t>
            </a:r>
            <a:endParaRPr lang="ru-RU" altLang="ru-RU" sz="825" b="1" dirty="0">
              <a:latin typeface="Arial" panose="020B0604020202020204" pitchFamily="34" charset="0"/>
              <a:ea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175" name="object 65">
            <a:extLst>
              <a:ext uri="{FF2B5EF4-FFF2-40B4-BE49-F238E27FC236}">
                <a16:creationId xmlns:a16="http://schemas.microsoft.com/office/drawing/2014/main" id="{1C59DA3B-03DF-E0F8-2AB8-E52C0CE18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348" y="4792817"/>
            <a:ext cx="2548737" cy="14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526" rIns="0" bIns="0">
            <a:spAutoFit/>
          </a:bodyPr>
          <a:lstStyle>
            <a:lvl1pPr indent="12700" defTabSz="7159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59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59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59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59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5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5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5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5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US" altLang="ru-RU" sz="825" b="1" dirty="0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Treasury Single Account</a:t>
            </a:r>
            <a:endParaRPr lang="ru-RU" altLang="ru-RU" sz="825" b="1" dirty="0">
              <a:solidFill>
                <a:srgbClr val="231F20"/>
              </a:solidFill>
              <a:latin typeface="Arial" panose="020B0604020202020204" pitchFamily="34" charset="0"/>
              <a:ea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177" name="object 51">
            <a:extLst>
              <a:ext uri="{FF2B5EF4-FFF2-40B4-BE49-F238E27FC236}">
                <a16:creationId xmlns:a16="http://schemas.microsoft.com/office/drawing/2014/main" id="{ED224CD6-E516-6923-921B-942F25D5005D}"/>
              </a:ext>
            </a:extLst>
          </p:cNvPr>
          <p:cNvSpPr txBox="1"/>
          <p:nvPr/>
        </p:nvSpPr>
        <p:spPr>
          <a:xfrm>
            <a:off x="2472982" y="3855517"/>
            <a:ext cx="327422" cy="171201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lang="kk-KZ" sz="1050" b="1" spc="-6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1999</a:t>
            </a:r>
            <a:endParaRPr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8" name="Прямоугольник 1">
            <a:extLst>
              <a:ext uri="{FF2B5EF4-FFF2-40B4-BE49-F238E27FC236}">
                <a16:creationId xmlns:a16="http://schemas.microsoft.com/office/drawing/2014/main" id="{3E9A1A4A-E32D-237F-D415-692D2D440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1413" y="1791729"/>
            <a:ext cx="2912715" cy="47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7159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59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59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59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59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5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5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5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5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n-US" altLang="ru-RU" sz="825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Reorganization of </a:t>
            </a:r>
            <a:r>
              <a:rPr lang="ru-RU" altLang="ru-RU" sz="825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825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ROs into Treasury Departments under Treasury Committee in the Ministry of Finance;</a:t>
            </a:r>
          </a:p>
          <a:p>
            <a:pPr algn="just"/>
            <a:r>
              <a:rPr lang="en-US" altLang="ru-RU" sz="825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Medal and certificate </a:t>
            </a:r>
            <a:r>
              <a:rPr lang="en-US" altLang="ru-RU" sz="825" b="1" i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The Computer World Honor</a:t>
            </a:r>
            <a:endParaRPr lang="ru-RU" altLang="ru-RU" sz="825" b="1" i="1" dirty="0">
              <a:latin typeface="Arial" panose="020B0604020202020204" pitchFamily="34" charset="0"/>
              <a:ea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179" name="object 26">
            <a:extLst>
              <a:ext uri="{FF2B5EF4-FFF2-40B4-BE49-F238E27FC236}">
                <a16:creationId xmlns:a16="http://schemas.microsoft.com/office/drawing/2014/main" id="{1D3978AC-7B4B-D850-1A00-19041731E6E7}"/>
              </a:ext>
            </a:extLst>
          </p:cNvPr>
          <p:cNvSpPr>
            <a:spLocks/>
          </p:cNvSpPr>
          <p:nvPr/>
        </p:nvSpPr>
        <p:spPr bwMode="auto">
          <a:xfrm>
            <a:off x="180631" y="4180952"/>
            <a:ext cx="376238" cy="376238"/>
          </a:xfrm>
          <a:custGeom>
            <a:avLst/>
            <a:gdLst>
              <a:gd name="T0" fmla="*/ 250825 w 501650"/>
              <a:gd name="T1" fmla="*/ 0 h 501650"/>
              <a:gd name="T2" fmla="*/ 205737 w 501650"/>
              <a:gd name="T3" fmla="*/ 4040 h 501650"/>
              <a:gd name="T4" fmla="*/ 163302 w 501650"/>
              <a:gd name="T5" fmla="*/ 15691 h 501650"/>
              <a:gd name="T6" fmla="*/ 124226 w 501650"/>
              <a:gd name="T7" fmla="*/ 34243 h 501650"/>
              <a:gd name="T8" fmla="*/ 89219 w 501650"/>
              <a:gd name="T9" fmla="*/ 58989 h 501650"/>
              <a:gd name="T10" fmla="*/ 58989 w 501650"/>
              <a:gd name="T11" fmla="*/ 89219 h 501650"/>
              <a:gd name="T12" fmla="*/ 34243 w 501650"/>
              <a:gd name="T13" fmla="*/ 124226 h 501650"/>
              <a:gd name="T14" fmla="*/ 15691 w 501650"/>
              <a:gd name="T15" fmla="*/ 163302 h 501650"/>
              <a:gd name="T16" fmla="*/ 4040 w 501650"/>
              <a:gd name="T17" fmla="*/ 205737 h 501650"/>
              <a:gd name="T18" fmla="*/ 0 w 501650"/>
              <a:gd name="T19" fmla="*/ 250824 h 501650"/>
              <a:gd name="T20" fmla="*/ 4040 w 501650"/>
              <a:gd name="T21" fmla="*/ 295912 h 501650"/>
              <a:gd name="T22" fmla="*/ 15691 w 501650"/>
              <a:gd name="T23" fmla="*/ 338347 h 501650"/>
              <a:gd name="T24" fmla="*/ 34243 w 501650"/>
              <a:gd name="T25" fmla="*/ 377422 h 501650"/>
              <a:gd name="T26" fmla="*/ 58989 w 501650"/>
              <a:gd name="T27" fmla="*/ 412429 h 501650"/>
              <a:gd name="T28" fmla="*/ 89219 w 501650"/>
              <a:gd name="T29" fmla="*/ 442659 h 501650"/>
              <a:gd name="T30" fmla="*/ 124226 w 501650"/>
              <a:gd name="T31" fmla="*/ 467404 h 501650"/>
              <a:gd name="T32" fmla="*/ 163302 w 501650"/>
              <a:gd name="T33" fmla="*/ 485956 h 501650"/>
              <a:gd name="T34" fmla="*/ 205737 w 501650"/>
              <a:gd name="T35" fmla="*/ 497606 h 501650"/>
              <a:gd name="T36" fmla="*/ 250825 w 501650"/>
              <a:gd name="T37" fmla="*/ 501647 h 501650"/>
              <a:gd name="T38" fmla="*/ 295912 w 501650"/>
              <a:gd name="T39" fmla="*/ 497606 h 501650"/>
              <a:gd name="T40" fmla="*/ 338347 w 501650"/>
              <a:gd name="T41" fmla="*/ 485956 h 501650"/>
              <a:gd name="T42" fmla="*/ 377423 w 501650"/>
              <a:gd name="T43" fmla="*/ 467404 h 501650"/>
              <a:gd name="T44" fmla="*/ 412430 w 501650"/>
              <a:gd name="T45" fmla="*/ 442659 h 501650"/>
              <a:gd name="T46" fmla="*/ 442660 w 501650"/>
              <a:gd name="T47" fmla="*/ 412429 h 501650"/>
              <a:gd name="T48" fmla="*/ 467406 w 501650"/>
              <a:gd name="T49" fmla="*/ 377422 h 501650"/>
              <a:gd name="T50" fmla="*/ 485958 w 501650"/>
              <a:gd name="T51" fmla="*/ 338347 h 501650"/>
              <a:gd name="T52" fmla="*/ 497609 w 501650"/>
              <a:gd name="T53" fmla="*/ 295912 h 501650"/>
              <a:gd name="T54" fmla="*/ 501650 w 501650"/>
              <a:gd name="T55" fmla="*/ 250824 h 501650"/>
              <a:gd name="T56" fmla="*/ 497609 w 501650"/>
              <a:gd name="T57" fmla="*/ 205737 h 501650"/>
              <a:gd name="T58" fmla="*/ 485958 w 501650"/>
              <a:gd name="T59" fmla="*/ 163302 h 501650"/>
              <a:gd name="T60" fmla="*/ 467406 w 501650"/>
              <a:gd name="T61" fmla="*/ 124226 h 501650"/>
              <a:gd name="T62" fmla="*/ 442660 w 501650"/>
              <a:gd name="T63" fmla="*/ 89219 h 501650"/>
              <a:gd name="T64" fmla="*/ 412430 w 501650"/>
              <a:gd name="T65" fmla="*/ 58989 h 501650"/>
              <a:gd name="T66" fmla="*/ 377423 w 501650"/>
              <a:gd name="T67" fmla="*/ 34243 h 501650"/>
              <a:gd name="T68" fmla="*/ 338347 w 501650"/>
              <a:gd name="T69" fmla="*/ 15691 h 501650"/>
              <a:gd name="T70" fmla="*/ 295912 w 501650"/>
              <a:gd name="T71" fmla="*/ 4040 h 501650"/>
              <a:gd name="T72" fmla="*/ 250825 w 501650"/>
              <a:gd name="T73" fmla="*/ 0 h 5016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1650" h="501650">
                <a:moveTo>
                  <a:pt x="250825" y="0"/>
                </a:moveTo>
                <a:lnTo>
                  <a:pt x="205737" y="4040"/>
                </a:lnTo>
                <a:lnTo>
                  <a:pt x="163302" y="15691"/>
                </a:lnTo>
                <a:lnTo>
                  <a:pt x="124226" y="34243"/>
                </a:lnTo>
                <a:lnTo>
                  <a:pt x="89219" y="58989"/>
                </a:lnTo>
                <a:lnTo>
                  <a:pt x="58989" y="89219"/>
                </a:lnTo>
                <a:lnTo>
                  <a:pt x="34243" y="124226"/>
                </a:lnTo>
                <a:lnTo>
                  <a:pt x="15691" y="163302"/>
                </a:lnTo>
                <a:lnTo>
                  <a:pt x="4040" y="205737"/>
                </a:lnTo>
                <a:lnTo>
                  <a:pt x="0" y="250824"/>
                </a:lnTo>
                <a:lnTo>
                  <a:pt x="4040" y="295912"/>
                </a:lnTo>
                <a:lnTo>
                  <a:pt x="15691" y="338347"/>
                </a:lnTo>
                <a:lnTo>
                  <a:pt x="34243" y="377422"/>
                </a:lnTo>
                <a:lnTo>
                  <a:pt x="58989" y="412429"/>
                </a:lnTo>
                <a:lnTo>
                  <a:pt x="89219" y="442659"/>
                </a:lnTo>
                <a:lnTo>
                  <a:pt x="124226" y="467404"/>
                </a:lnTo>
                <a:lnTo>
                  <a:pt x="163302" y="485956"/>
                </a:lnTo>
                <a:lnTo>
                  <a:pt x="205737" y="497606"/>
                </a:lnTo>
                <a:lnTo>
                  <a:pt x="250825" y="501647"/>
                </a:lnTo>
                <a:lnTo>
                  <a:pt x="295912" y="497606"/>
                </a:lnTo>
                <a:lnTo>
                  <a:pt x="338347" y="485956"/>
                </a:lnTo>
                <a:lnTo>
                  <a:pt x="377423" y="467404"/>
                </a:lnTo>
                <a:lnTo>
                  <a:pt x="412430" y="442659"/>
                </a:lnTo>
                <a:lnTo>
                  <a:pt x="442660" y="412429"/>
                </a:lnTo>
                <a:lnTo>
                  <a:pt x="467406" y="377422"/>
                </a:lnTo>
                <a:lnTo>
                  <a:pt x="485958" y="338347"/>
                </a:lnTo>
                <a:lnTo>
                  <a:pt x="497609" y="295912"/>
                </a:lnTo>
                <a:lnTo>
                  <a:pt x="501650" y="250824"/>
                </a:lnTo>
                <a:lnTo>
                  <a:pt x="497609" y="205737"/>
                </a:lnTo>
                <a:lnTo>
                  <a:pt x="485958" y="163302"/>
                </a:lnTo>
                <a:lnTo>
                  <a:pt x="467406" y="124226"/>
                </a:lnTo>
                <a:lnTo>
                  <a:pt x="442660" y="89219"/>
                </a:lnTo>
                <a:lnTo>
                  <a:pt x="412430" y="58989"/>
                </a:lnTo>
                <a:lnTo>
                  <a:pt x="377423" y="34243"/>
                </a:lnTo>
                <a:lnTo>
                  <a:pt x="338347" y="15691"/>
                </a:lnTo>
                <a:lnTo>
                  <a:pt x="295912" y="4040"/>
                </a:lnTo>
                <a:lnTo>
                  <a:pt x="250825" y="0"/>
                </a:lnTo>
                <a:close/>
              </a:path>
            </a:pathLst>
          </a:cu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endParaRPr lang="ru-RU" sz="10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80" name="object 50">
            <a:extLst>
              <a:ext uri="{FF2B5EF4-FFF2-40B4-BE49-F238E27FC236}">
                <a16:creationId xmlns:a16="http://schemas.microsoft.com/office/drawing/2014/main" id="{BCC2BCF7-0665-7D87-0C3C-A50640308BB5}"/>
              </a:ext>
            </a:extLst>
          </p:cNvPr>
          <p:cNvSpPr txBox="1"/>
          <p:nvPr/>
        </p:nvSpPr>
        <p:spPr>
          <a:xfrm>
            <a:off x="205744" y="4294169"/>
            <a:ext cx="316706" cy="171201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sz="1050" b="1" spc="-7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</a:t>
            </a:r>
            <a:r>
              <a:rPr lang="ru-RU" sz="1050" b="1" spc="-7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81" name="object 22">
            <a:extLst>
              <a:ext uri="{FF2B5EF4-FFF2-40B4-BE49-F238E27FC236}">
                <a16:creationId xmlns:a16="http://schemas.microsoft.com/office/drawing/2014/main" id="{B3BBA54F-31AD-DDD5-5AE9-0BF48421B55C}"/>
              </a:ext>
            </a:extLst>
          </p:cNvPr>
          <p:cNvSpPr>
            <a:spLocks/>
          </p:cNvSpPr>
          <p:nvPr/>
        </p:nvSpPr>
        <p:spPr bwMode="auto">
          <a:xfrm>
            <a:off x="2460506" y="4228888"/>
            <a:ext cx="376238" cy="376238"/>
          </a:xfrm>
          <a:custGeom>
            <a:avLst/>
            <a:gdLst>
              <a:gd name="T0" fmla="*/ 250825 w 501650"/>
              <a:gd name="T1" fmla="*/ 0 h 501650"/>
              <a:gd name="T2" fmla="*/ 205737 w 501650"/>
              <a:gd name="T3" fmla="*/ 4041 h 501650"/>
              <a:gd name="T4" fmla="*/ 163302 w 501650"/>
              <a:gd name="T5" fmla="*/ 15693 h 501650"/>
              <a:gd name="T6" fmla="*/ 124226 w 501650"/>
              <a:gd name="T7" fmla="*/ 34246 h 501650"/>
              <a:gd name="T8" fmla="*/ 89219 w 501650"/>
              <a:gd name="T9" fmla="*/ 58993 h 501650"/>
              <a:gd name="T10" fmla="*/ 58989 w 501650"/>
              <a:gd name="T11" fmla="*/ 89224 h 501650"/>
              <a:gd name="T12" fmla="*/ 34243 w 501650"/>
              <a:gd name="T13" fmla="*/ 124232 h 501650"/>
              <a:gd name="T14" fmla="*/ 15691 w 501650"/>
              <a:gd name="T15" fmla="*/ 163307 h 501650"/>
              <a:gd name="T16" fmla="*/ 4040 w 501650"/>
              <a:gd name="T17" fmla="*/ 205740 h 501650"/>
              <a:gd name="T18" fmla="*/ 0 w 501650"/>
              <a:gd name="T19" fmla="*/ 250825 h 501650"/>
              <a:gd name="T20" fmla="*/ 4040 w 501650"/>
              <a:gd name="T21" fmla="*/ 295912 h 501650"/>
              <a:gd name="T22" fmla="*/ 15691 w 501650"/>
              <a:gd name="T23" fmla="*/ 338347 h 501650"/>
              <a:gd name="T24" fmla="*/ 34243 w 501650"/>
              <a:gd name="T25" fmla="*/ 377423 h 501650"/>
              <a:gd name="T26" fmla="*/ 58989 w 501650"/>
              <a:gd name="T27" fmla="*/ 412430 h 501650"/>
              <a:gd name="T28" fmla="*/ 89219 w 501650"/>
              <a:gd name="T29" fmla="*/ 442660 h 501650"/>
              <a:gd name="T30" fmla="*/ 124226 w 501650"/>
              <a:gd name="T31" fmla="*/ 467406 h 501650"/>
              <a:gd name="T32" fmla="*/ 163302 w 501650"/>
              <a:gd name="T33" fmla="*/ 485958 h 501650"/>
              <a:gd name="T34" fmla="*/ 205737 w 501650"/>
              <a:gd name="T35" fmla="*/ 497609 h 501650"/>
              <a:gd name="T36" fmla="*/ 250825 w 501650"/>
              <a:gd name="T37" fmla="*/ 501650 h 501650"/>
              <a:gd name="T38" fmla="*/ 295912 w 501650"/>
              <a:gd name="T39" fmla="*/ 497609 h 501650"/>
              <a:gd name="T40" fmla="*/ 338347 w 501650"/>
              <a:gd name="T41" fmla="*/ 485958 h 501650"/>
              <a:gd name="T42" fmla="*/ 377423 w 501650"/>
              <a:gd name="T43" fmla="*/ 467406 h 501650"/>
              <a:gd name="T44" fmla="*/ 412430 w 501650"/>
              <a:gd name="T45" fmla="*/ 442660 h 501650"/>
              <a:gd name="T46" fmla="*/ 442660 w 501650"/>
              <a:gd name="T47" fmla="*/ 412430 h 501650"/>
              <a:gd name="T48" fmla="*/ 467406 w 501650"/>
              <a:gd name="T49" fmla="*/ 377423 h 501650"/>
              <a:gd name="T50" fmla="*/ 485958 w 501650"/>
              <a:gd name="T51" fmla="*/ 338347 h 501650"/>
              <a:gd name="T52" fmla="*/ 497609 w 501650"/>
              <a:gd name="T53" fmla="*/ 295912 h 501650"/>
              <a:gd name="T54" fmla="*/ 501650 w 501650"/>
              <a:gd name="T55" fmla="*/ 250825 h 501650"/>
              <a:gd name="T56" fmla="*/ 497609 w 501650"/>
              <a:gd name="T57" fmla="*/ 205740 h 501650"/>
              <a:gd name="T58" fmla="*/ 485958 w 501650"/>
              <a:gd name="T59" fmla="*/ 163307 h 501650"/>
              <a:gd name="T60" fmla="*/ 467406 w 501650"/>
              <a:gd name="T61" fmla="*/ 124232 h 501650"/>
              <a:gd name="T62" fmla="*/ 442660 w 501650"/>
              <a:gd name="T63" fmla="*/ 89224 h 501650"/>
              <a:gd name="T64" fmla="*/ 412430 w 501650"/>
              <a:gd name="T65" fmla="*/ 58993 h 501650"/>
              <a:gd name="T66" fmla="*/ 377423 w 501650"/>
              <a:gd name="T67" fmla="*/ 34246 h 501650"/>
              <a:gd name="T68" fmla="*/ 338347 w 501650"/>
              <a:gd name="T69" fmla="*/ 15693 h 501650"/>
              <a:gd name="T70" fmla="*/ 295912 w 501650"/>
              <a:gd name="T71" fmla="*/ 4041 h 501650"/>
              <a:gd name="T72" fmla="*/ 250825 w 501650"/>
              <a:gd name="T73" fmla="*/ 0 h 5016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1650" h="501650">
                <a:moveTo>
                  <a:pt x="250825" y="0"/>
                </a:moveTo>
                <a:lnTo>
                  <a:pt x="205737" y="4041"/>
                </a:lnTo>
                <a:lnTo>
                  <a:pt x="163302" y="15693"/>
                </a:lnTo>
                <a:lnTo>
                  <a:pt x="124226" y="34246"/>
                </a:lnTo>
                <a:lnTo>
                  <a:pt x="89219" y="58993"/>
                </a:lnTo>
                <a:lnTo>
                  <a:pt x="58989" y="89224"/>
                </a:lnTo>
                <a:lnTo>
                  <a:pt x="34243" y="124232"/>
                </a:lnTo>
                <a:lnTo>
                  <a:pt x="15691" y="163307"/>
                </a:lnTo>
                <a:lnTo>
                  <a:pt x="4040" y="205740"/>
                </a:lnTo>
                <a:lnTo>
                  <a:pt x="0" y="250825"/>
                </a:lnTo>
                <a:lnTo>
                  <a:pt x="4040" y="295912"/>
                </a:lnTo>
                <a:lnTo>
                  <a:pt x="15691" y="338347"/>
                </a:lnTo>
                <a:lnTo>
                  <a:pt x="34243" y="377423"/>
                </a:lnTo>
                <a:lnTo>
                  <a:pt x="58989" y="412430"/>
                </a:lnTo>
                <a:lnTo>
                  <a:pt x="89219" y="442660"/>
                </a:lnTo>
                <a:lnTo>
                  <a:pt x="124226" y="467406"/>
                </a:lnTo>
                <a:lnTo>
                  <a:pt x="163302" y="485958"/>
                </a:lnTo>
                <a:lnTo>
                  <a:pt x="205737" y="497609"/>
                </a:lnTo>
                <a:lnTo>
                  <a:pt x="250825" y="501650"/>
                </a:lnTo>
                <a:lnTo>
                  <a:pt x="295912" y="497609"/>
                </a:lnTo>
                <a:lnTo>
                  <a:pt x="338347" y="485958"/>
                </a:lnTo>
                <a:lnTo>
                  <a:pt x="377423" y="467406"/>
                </a:lnTo>
                <a:lnTo>
                  <a:pt x="412430" y="442660"/>
                </a:lnTo>
                <a:lnTo>
                  <a:pt x="442660" y="412430"/>
                </a:lnTo>
                <a:lnTo>
                  <a:pt x="467406" y="377423"/>
                </a:lnTo>
                <a:lnTo>
                  <a:pt x="485958" y="338347"/>
                </a:lnTo>
                <a:lnTo>
                  <a:pt x="497609" y="295912"/>
                </a:lnTo>
                <a:lnTo>
                  <a:pt x="501650" y="250825"/>
                </a:lnTo>
                <a:lnTo>
                  <a:pt x="497609" y="205740"/>
                </a:lnTo>
                <a:lnTo>
                  <a:pt x="485958" y="163307"/>
                </a:lnTo>
                <a:lnTo>
                  <a:pt x="467406" y="124232"/>
                </a:lnTo>
                <a:lnTo>
                  <a:pt x="442660" y="89224"/>
                </a:lnTo>
                <a:lnTo>
                  <a:pt x="412430" y="58993"/>
                </a:lnTo>
                <a:lnTo>
                  <a:pt x="377423" y="34246"/>
                </a:lnTo>
                <a:lnTo>
                  <a:pt x="338347" y="15693"/>
                </a:lnTo>
                <a:lnTo>
                  <a:pt x="295912" y="4041"/>
                </a:lnTo>
                <a:lnTo>
                  <a:pt x="250825" y="0"/>
                </a:lnTo>
                <a:close/>
              </a:path>
            </a:pathLst>
          </a:cu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endParaRPr lang="ru-RU" sz="10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82" name="object 51">
            <a:extLst>
              <a:ext uri="{FF2B5EF4-FFF2-40B4-BE49-F238E27FC236}">
                <a16:creationId xmlns:a16="http://schemas.microsoft.com/office/drawing/2014/main" id="{3280BA45-03F6-6D82-39C9-0251BE631D07}"/>
              </a:ext>
            </a:extLst>
          </p:cNvPr>
          <p:cNvSpPr txBox="1"/>
          <p:nvPr/>
        </p:nvSpPr>
        <p:spPr>
          <a:xfrm>
            <a:off x="2495609" y="4317693"/>
            <a:ext cx="327422" cy="171201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lang="kk-KZ" sz="1050" b="1" spc="-6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1998</a:t>
            </a:r>
            <a:endParaRPr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83" name="object 66">
            <a:extLst>
              <a:ext uri="{FF2B5EF4-FFF2-40B4-BE49-F238E27FC236}">
                <a16:creationId xmlns:a16="http://schemas.microsoft.com/office/drawing/2014/main" id="{ADA10B3B-DBAD-101B-742B-F5631E139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0555" y="2775632"/>
            <a:ext cx="2485736" cy="400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52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150"/>
              </a:spcBef>
            </a:pPr>
            <a:r>
              <a:rPr lang="en-US" altLang="ru-RU" sz="825" b="1" dirty="0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Implementation of</a:t>
            </a:r>
            <a:r>
              <a:rPr lang="ru-RU" altLang="ru-RU" sz="825" b="1" dirty="0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825" b="1" dirty="0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mechanism for crediting and distribution of cash revenues to the National Fund</a:t>
            </a:r>
            <a:endParaRPr lang="ru-RU" altLang="ru-RU" sz="825" b="1" dirty="0">
              <a:solidFill>
                <a:srgbClr val="231F20"/>
              </a:solidFill>
              <a:latin typeface="Arial" panose="020B0604020202020204" pitchFamily="34" charset="0"/>
              <a:ea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188" name="object 17">
            <a:extLst>
              <a:ext uri="{FF2B5EF4-FFF2-40B4-BE49-F238E27FC236}">
                <a16:creationId xmlns:a16="http://schemas.microsoft.com/office/drawing/2014/main" id="{745DC56F-D7A8-3DE2-ABC0-42318B794EA0}"/>
              </a:ext>
            </a:extLst>
          </p:cNvPr>
          <p:cNvSpPr>
            <a:spLocks/>
          </p:cNvSpPr>
          <p:nvPr/>
        </p:nvSpPr>
        <p:spPr bwMode="auto">
          <a:xfrm>
            <a:off x="2481512" y="2791040"/>
            <a:ext cx="376238" cy="376238"/>
          </a:xfrm>
          <a:custGeom>
            <a:avLst/>
            <a:gdLst>
              <a:gd name="T0" fmla="*/ 250825 w 501650"/>
              <a:gd name="T1" fmla="*/ 0 h 501650"/>
              <a:gd name="T2" fmla="*/ 205737 w 501650"/>
              <a:gd name="T3" fmla="*/ 4041 h 501650"/>
              <a:gd name="T4" fmla="*/ 163302 w 501650"/>
              <a:gd name="T5" fmla="*/ 15693 h 501650"/>
              <a:gd name="T6" fmla="*/ 124226 w 501650"/>
              <a:gd name="T7" fmla="*/ 34246 h 501650"/>
              <a:gd name="T8" fmla="*/ 89219 w 501650"/>
              <a:gd name="T9" fmla="*/ 58993 h 501650"/>
              <a:gd name="T10" fmla="*/ 58989 w 501650"/>
              <a:gd name="T11" fmla="*/ 89224 h 501650"/>
              <a:gd name="T12" fmla="*/ 34243 w 501650"/>
              <a:gd name="T13" fmla="*/ 124232 h 501650"/>
              <a:gd name="T14" fmla="*/ 15691 w 501650"/>
              <a:gd name="T15" fmla="*/ 163307 h 501650"/>
              <a:gd name="T16" fmla="*/ 4040 w 501650"/>
              <a:gd name="T17" fmla="*/ 205740 h 501650"/>
              <a:gd name="T18" fmla="*/ 0 w 501650"/>
              <a:gd name="T19" fmla="*/ 250825 h 501650"/>
              <a:gd name="T20" fmla="*/ 4040 w 501650"/>
              <a:gd name="T21" fmla="*/ 295912 h 501650"/>
              <a:gd name="T22" fmla="*/ 15691 w 501650"/>
              <a:gd name="T23" fmla="*/ 338347 h 501650"/>
              <a:gd name="T24" fmla="*/ 34243 w 501650"/>
              <a:gd name="T25" fmla="*/ 377423 h 501650"/>
              <a:gd name="T26" fmla="*/ 58989 w 501650"/>
              <a:gd name="T27" fmla="*/ 412430 h 501650"/>
              <a:gd name="T28" fmla="*/ 89219 w 501650"/>
              <a:gd name="T29" fmla="*/ 442660 h 501650"/>
              <a:gd name="T30" fmla="*/ 124226 w 501650"/>
              <a:gd name="T31" fmla="*/ 467406 h 501650"/>
              <a:gd name="T32" fmla="*/ 163302 w 501650"/>
              <a:gd name="T33" fmla="*/ 485958 h 501650"/>
              <a:gd name="T34" fmla="*/ 205737 w 501650"/>
              <a:gd name="T35" fmla="*/ 497609 h 501650"/>
              <a:gd name="T36" fmla="*/ 250825 w 501650"/>
              <a:gd name="T37" fmla="*/ 501650 h 501650"/>
              <a:gd name="T38" fmla="*/ 295908 w 501650"/>
              <a:gd name="T39" fmla="*/ 497609 h 501650"/>
              <a:gd name="T40" fmla="*/ 338341 w 501650"/>
              <a:gd name="T41" fmla="*/ 485958 h 501650"/>
              <a:gd name="T42" fmla="*/ 377414 w 501650"/>
              <a:gd name="T43" fmla="*/ 467406 h 501650"/>
              <a:gd name="T44" fmla="*/ 412419 w 501650"/>
              <a:gd name="T45" fmla="*/ 442660 h 501650"/>
              <a:gd name="T46" fmla="*/ 442649 w 501650"/>
              <a:gd name="T47" fmla="*/ 412430 h 501650"/>
              <a:gd name="T48" fmla="*/ 467393 w 501650"/>
              <a:gd name="T49" fmla="*/ 377423 h 501650"/>
              <a:gd name="T50" fmla="*/ 485945 w 501650"/>
              <a:gd name="T51" fmla="*/ 338347 h 501650"/>
              <a:gd name="T52" fmla="*/ 497596 w 501650"/>
              <a:gd name="T53" fmla="*/ 295912 h 501650"/>
              <a:gd name="T54" fmla="*/ 501637 w 501650"/>
              <a:gd name="T55" fmla="*/ 250825 h 501650"/>
              <a:gd name="T56" fmla="*/ 497596 w 501650"/>
              <a:gd name="T57" fmla="*/ 205740 h 501650"/>
              <a:gd name="T58" fmla="*/ 485945 w 501650"/>
              <a:gd name="T59" fmla="*/ 163307 h 501650"/>
              <a:gd name="T60" fmla="*/ 467393 w 501650"/>
              <a:gd name="T61" fmla="*/ 124232 h 501650"/>
              <a:gd name="T62" fmla="*/ 442649 w 501650"/>
              <a:gd name="T63" fmla="*/ 89224 h 501650"/>
              <a:gd name="T64" fmla="*/ 412419 w 501650"/>
              <a:gd name="T65" fmla="*/ 58993 h 501650"/>
              <a:gd name="T66" fmla="*/ 377414 w 501650"/>
              <a:gd name="T67" fmla="*/ 34246 h 501650"/>
              <a:gd name="T68" fmla="*/ 338341 w 501650"/>
              <a:gd name="T69" fmla="*/ 15693 h 501650"/>
              <a:gd name="T70" fmla="*/ 295908 w 501650"/>
              <a:gd name="T71" fmla="*/ 4041 h 501650"/>
              <a:gd name="T72" fmla="*/ 250825 w 501650"/>
              <a:gd name="T73" fmla="*/ 0 h 5016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1650" h="501650">
                <a:moveTo>
                  <a:pt x="250825" y="0"/>
                </a:moveTo>
                <a:lnTo>
                  <a:pt x="205737" y="4041"/>
                </a:lnTo>
                <a:lnTo>
                  <a:pt x="163302" y="15693"/>
                </a:lnTo>
                <a:lnTo>
                  <a:pt x="124226" y="34246"/>
                </a:lnTo>
                <a:lnTo>
                  <a:pt x="89219" y="58993"/>
                </a:lnTo>
                <a:lnTo>
                  <a:pt x="58989" y="89224"/>
                </a:lnTo>
                <a:lnTo>
                  <a:pt x="34243" y="124232"/>
                </a:lnTo>
                <a:lnTo>
                  <a:pt x="15691" y="163307"/>
                </a:lnTo>
                <a:lnTo>
                  <a:pt x="4040" y="205740"/>
                </a:lnTo>
                <a:lnTo>
                  <a:pt x="0" y="250825"/>
                </a:lnTo>
                <a:lnTo>
                  <a:pt x="4040" y="295912"/>
                </a:lnTo>
                <a:lnTo>
                  <a:pt x="15691" y="338347"/>
                </a:lnTo>
                <a:lnTo>
                  <a:pt x="34243" y="377423"/>
                </a:lnTo>
                <a:lnTo>
                  <a:pt x="58989" y="412430"/>
                </a:lnTo>
                <a:lnTo>
                  <a:pt x="89219" y="442660"/>
                </a:lnTo>
                <a:lnTo>
                  <a:pt x="124226" y="467406"/>
                </a:lnTo>
                <a:lnTo>
                  <a:pt x="163302" y="485958"/>
                </a:lnTo>
                <a:lnTo>
                  <a:pt x="205737" y="497609"/>
                </a:lnTo>
                <a:lnTo>
                  <a:pt x="250825" y="501650"/>
                </a:lnTo>
                <a:lnTo>
                  <a:pt x="295908" y="497609"/>
                </a:lnTo>
                <a:lnTo>
                  <a:pt x="338341" y="485958"/>
                </a:lnTo>
                <a:lnTo>
                  <a:pt x="377414" y="467406"/>
                </a:lnTo>
                <a:lnTo>
                  <a:pt x="412419" y="442660"/>
                </a:lnTo>
                <a:lnTo>
                  <a:pt x="442649" y="412430"/>
                </a:lnTo>
                <a:lnTo>
                  <a:pt x="467393" y="377423"/>
                </a:lnTo>
                <a:lnTo>
                  <a:pt x="485945" y="338347"/>
                </a:lnTo>
                <a:lnTo>
                  <a:pt x="497596" y="295912"/>
                </a:lnTo>
                <a:lnTo>
                  <a:pt x="501637" y="250825"/>
                </a:lnTo>
                <a:lnTo>
                  <a:pt x="497596" y="205740"/>
                </a:lnTo>
                <a:lnTo>
                  <a:pt x="485945" y="163307"/>
                </a:lnTo>
                <a:lnTo>
                  <a:pt x="467393" y="124232"/>
                </a:lnTo>
                <a:lnTo>
                  <a:pt x="442649" y="89224"/>
                </a:lnTo>
                <a:lnTo>
                  <a:pt x="412419" y="58993"/>
                </a:lnTo>
                <a:lnTo>
                  <a:pt x="377414" y="34246"/>
                </a:lnTo>
                <a:lnTo>
                  <a:pt x="338341" y="15693"/>
                </a:lnTo>
                <a:lnTo>
                  <a:pt x="295908" y="4041"/>
                </a:lnTo>
                <a:lnTo>
                  <a:pt x="250825" y="0"/>
                </a:lnTo>
                <a:close/>
              </a:path>
            </a:pathLst>
          </a:cu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endParaRPr lang="ru-RU" sz="10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89" name="object 45">
            <a:extLst>
              <a:ext uri="{FF2B5EF4-FFF2-40B4-BE49-F238E27FC236}">
                <a16:creationId xmlns:a16="http://schemas.microsoft.com/office/drawing/2014/main" id="{99CBF100-4809-AE7B-B4B0-B9DF468DDB2E}"/>
              </a:ext>
            </a:extLst>
          </p:cNvPr>
          <p:cNvSpPr txBox="1"/>
          <p:nvPr/>
        </p:nvSpPr>
        <p:spPr>
          <a:xfrm>
            <a:off x="2509390" y="2878297"/>
            <a:ext cx="323850" cy="171201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lang="kk-KZ" sz="1050" b="1" spc="-7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2001</a:t>
            </a:r>
            <a:endParaRPr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97" name="object 70">
            <a:extLst>
              <a:ext uri="{FF2B5EF4-FFF2-40B4-BE49-F238E27FC236}">
                <a16:creationId xmlns:a16="http://schemas.microsoft.com/office/drawing/2014/main" id="{1C74EA63-0E1B-6DAE-D67D-4747E97D1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945" y="909094"/>
            <a:ext cx="2494576" cy="42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52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>
              <a:spcBef>
                <a:spcPts val="150"/>
              </a:spcBef>
            </a:pPr>
            <a:r>
              <a:rPr lang="en-US" altLang="ru-RU" sz="825" b="1" dirty="0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Services to quasi-fiscal sector entities</a:t>
            </a:r>
          </a:p>
          <a:p>
            <a:pPr marL="0">
              <a:spcBef>
                <a:spcPts val="150"/>
              </a:spcBef>
            </a:pPr>
            <a:r>
              <a:rPr lang="en-US" altLang="ru-RU" sz="825" b="1" dirty="0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Integration with information system for the acceptance and processing of e-invoices</a:t>
            </a:r>
            <a:endParaRPr lang="ru-RU" altLang="ru-RU" sz="825" b="1" dirty="0">
              <a:latin typeface="Arial" panose="020B0604020202020204" pitchFamily="34" charset="0"/>
              <a:ea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199" name="object 71">
            <a:extLst>
              <a:ext uri="{FF2B5EF4-FFF2-40B4-BE49-F238E27FC236}">
                <a16:creationId xmlns:a16="http://schemas.microsoft.com/office/drawing/2014/main" id="{F8B7ECC5-1D07-F9F4-AE1D-3D5CEE229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4208" y="527734"/>
            <a:ext cx="2840357" cy="14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52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>
              <a:spcBef>
                <a:spcPts val="150"/>
              </a:spcBef>
            </a:pPr>
            <a:r>
              <a:rPr lang="en-US" altLang="ru-RU" sz="825" b="1" dirty="0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Information System Treasury-Client is</a:t>
            </a:r>
            <a:r>
              <a:rPr lang="ru-RU" altLang="ru-RU" sz="825" b="1" dirty="0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825" b="1" dirty="0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piloted</a:t>
            </a:r>
            <a:endParaRPr lang="ru-RU" altLang="ru-RU" sz="825" b="1" dirty="0">
              <a:latin typeface="Arial" panose="020B0604020202020204" pitchFamily="34" charset="0"/>
              <a:ea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200" name="object 15">
            <a:extLst>
              <a:ext uri="{FF2B5EF4-FFF2-40B4-BE49-F238E27FC236}">
                <a16:creationId xmlns:a16="http://schemas.microsoft.com/office/drawing/2014/main" id="{8DB3C536-BDDA-C537-3A83-174351717D5A}"/>
              </a:ext>
            </a:extLst>
          </p:cNvPr>
          <p:cNvSpPr>
            <a:spLocks/>
          </p:cNvSpPr>
          <p:nvPr/>
        </p:nvSpPr>
        <p:spPr bwMode="auto">
          <a:xfrm>
            <a:off x="2484360" y="388928"/>
            <a:ext cx="376238" cy="376238"/>
          </a:xfrm>
          <a:custGeom>
            <a:avLst/>
            <a:gdLst>
              <a:gd name="T0" fmla="*/ 250825 w 501650"/>
              <a:gd name="T1" fmla="*/ 0 h 501650"/>
              <a:gd name="T2" fmla="*/ 205737 w 501650"/>
              <a:gd name="T3" fmla="*/ 4040 h 501650"/>
              <a:gd name="T4" fmla="*/ 163302 w 501650"/>
              <a:gd name="T5" fmla="*/ 15691 h 501650"/>
              <a:gd name="T6" fmla="*/ 124226 w 501650"/>
              <a:gd name="T7" fmla="*/ 34243 h 501650"/>
              <a:gd name="T8" fmla="*/ 89219 w 501650"/>
              <a:gd name="T9" fmla="*/ 58989 h 501650"/>
              <a:gd name="T10" fmla="*/ 58989 w 501650"/>
              <a:gd name="T11" fmla="*/ 89219 h 501650"/>
              <a:gd name="T12" fmla="*/ 34243 w 501650"/>
              <a:gd name="T13" fmla="*/ 124226 h 501650"/>
              <a:gd name="T14" fmla="*/ 15691 w 501650"/>
              <a:gd name="T15" fmla="*/ 163302 h 501650"/>
              <a:gd name="T16" fmla="*/ 4040 w 501650"/>
              <a:gd name="T17" fmla="*/ 205737 h 501650"/>
              <a:gd name="T18" fmla="*/ 0 w 501650"/>
              <a:gd name="T19" fmla="*/ 250825 h 501650"/>
              <a:gd name="T20" fmla="*/ 4040 w 501650"/>
              <a:gd name="T21" fmla="*/ 295912 h 501650"/>
              <a:gd name="T22" fmla="*/ 15691 w 501650"/>
              <a:gd name="T23" fmla="*/ 338347 h 501650"/>
              <a:gd name="T24" fmla="*/ 34243 w 501650"/>
              <a:gd name="T25" fmla="*/ 377423 h 501650"/>
              <a:gd name="T26" fmla="*/ 58989 w 501650"/>
              <a:gd name="T27" fmla="*/ 412430 h 501650"/>
              <a:gd name="T28" fmla="*/ 89219 w 501650"/>
              <a:gd name="T29" fmla="*/ 442660 h 501650"/>
              <a:gd name="T30" fmla="*/ 124226 w 501650"/>
              <a:gd name="T31" fmla="*/ 467406 h 501650"/>
              <a:gd name="T32" fmla="*/ 163302 w 501650"/>
              <a:gd name="T33" fmla="*/ 485958 h 501650"/>
              <a:gd name="T34" fmla="*/ 205737 w 501650"/>
              <a:gd name="T35" fmla="*/ 497609 h 501650"/>
              <a:gd name="T36" fmla="*/ 250825 w 501650"/>
              <a:gd name="T37" fmla="*/ 501650 h 501650"/>
              <a:gd name="T38" fmla="*/ 295908 w 501650"/>
              <a:gd name="T39" fmla="*/ 497609 h 501650"/>
              <a:gd name="T40" fmla="*/ 338341 w 501650"/>
              <a:gd name="T41" fmla="*/ 485958 h 501650"/>
              <a:gd name="T42" fmla="*/ 377414 w 501650"/>
              <a:gd name="T43" fmla="*/ 467406 h 501650"/>
              <a:gd name="T44" fmla="*/ 412419 w 501650"/>
              <a:gd name="T45" fmla="*/ 442660 h 501650"/>
              <a:gd name="T46" fmla="*/ 442649 w 501650"/>
              <a:gd name="T47" fmla="*/ 412430 h 501650"/>
              <a:gd name="T48" fmla="*/ 467393 w 501650"/>
              <a:gd name="T49" fmla="*/ 377423 h 501650"/>
              <a:gd name="T50" fmla="*/ 485945 w 501650"/>
              <a:gd name="T51" fmla="*/ 338347 h 501650"/>
              <a:gd name="T52" fmla="*/ 497596 w 501650"/>
              <a:gd name="T53" fmla="*/ 295912 h 501650"/>
              <a:gd name="T54" fmla="*/ 501637 w 501650"/>
              <a:gd name="T55" fmla="*/ 250825 h 501650"/>
              <a:gd name="T56" fmla="*/ 497596 w 501650"/>
              <a:gd name="T57" fmla="*/ 205737 h 501650"/>
              <a:gd name="T58" fmla="*/ 485945 w 501650"/>
              <a:gd name="T59" fmla="*/ 163302 h 501650"/>
              <a:gd name="T60" fmla="*/ 467393 w 501650"/>
              <a:gd name="T61" fmla="*/ 124226 h 501650"/>
              <a:gd name="T62" fmla="*/ 442649 w 501650"/>
              <a:gd name="T63" fmla="*/ 89219 h 501650"/>
              <a:gd name="T64" fmla="*/ 412419 w 501650"/>
              <a:gd name="T65" fmla="*/ 58989 h 501650"/>
              <a:gd name="T66" fmla="*/ 377414 w 501650"/>
              <a:gd name="T67" fmla="*/ 34243 h 501650"/>
              <a:gd name="T68" fmla="*/ 338341 w 501650"/>
              <a:gd name="T69" fmla="*/ 15691 h 501650"/>
              <a:gd name="T70" fmla="*/ 295908 w 501650"/>
              <a:gd name="T71" fmla="*/ 4040 h 501650"/>
              <a:gd name="T72" fmla="*/ 250825 w 501650"/>
              <a:gd name="T73" fmla="*/ 0 h 5016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1650" h="501650">
                <a:moveTo>
                  <a:pt x="250825" y="0"/>
                </a:moveTo>
                <a:lnTo>
                  <a:pt x="205737" y="4040"/>
                </a:lnTo>
                <a:lnTo>
                  <a:pt x="163302" y="15691"/>
                </a:lnTo>
                <a:lnTo>
                  <a:pt x="124226" y="34243"/>
                </a:lnTo>
                <a:lnTo>
                  <a:pt x="89219" y="58989"/>
                </a:lnTo>
                <a:lnTo>
                  <a:pt x="58989" y="89219"/>
                </a:lnTo>
                <a:lnTo>
                  <a:pt x="34243" y="124226"/>
                </a:lnTo>
                <a:lnTo>
                  <a:pt x="15691" y="163302"/>
                </a:lnTo>
                <a:lnTo>
                  <a:pt x="4040" y="205737"/>
                </a:lnTo>
                <a:lnTo>
                  <a:pt x="0" y="250825"/>
                </a:lnTo>
                <a:lnTo>
                  <a:pt x="4040" y="295912"/>
                </a:lnTo>
                <a:lnTo>
                  <a:pt x="15691" y="338347"/>
                </a:lnTo>
                <a:lnTo>
                  <a:pt x="34243" y="377423"/>
                </a:lnTo>
                <a:lnTo>
                  <a:pt x="58989" y="412430"/>
                </a:lnTo>
                <a:lnTo>
                  <a:pt x="89219" y="442660"/>
                </a:lnTo>
                <a:lnTo>
                  <a:pt x="124226" y="467406"/>
                </a:lnTo>
                <a:lnTo>
                  <a:pt x="163302" y="485958"/>
                </a:lnTo>
                <a:lnTo>
                  <a:pt x="205737" y="497609"/>
                </a:lnTo>
                <a:lnTo>
                  <a:pt x="250825" y="501650"/>
                </a:lnTo>
                <a:lnTo>
                  <a:pt x="295908" y="497609"/>
                </a:lnTo>
                <a:lnTo>
                  <a:pt x="338341" y="485958"/>
                </a:lnTo>
                <a:lnTo>
                  <a:pt x="377414" y="467406"/>
                </a:lnTo>
                <a:lnTo>
                  <a:pt x="412419" y="442660"/>
                </a:lnTo>
                <a:lnTo>
                  <a:pt x="442649" y="412430"/>
                </a:lnTo>
                <a:lnTo>
                  <a:pt x="467393" y="377423"/>
                </a:lnTo>
                <a:lnTo>
                  <a:pt x="485945" y="338347"/>
                </a:lnTo>
                <a:lnTo>
                  <a:pt x="497596" y="295912"/>
                </a:lnTo>
                <a:lnTo>
                  <a:pt x="501637" y="250825"/>
                </a:lnTo>
                <a:lnTo>
                  <a:pt x="497596" y="205737"/>
                </a:lnTo>
                <a:lnTo>
                  <a:pt x="485945" y="163302"/>
                </a:lnTo>
                <a:lnTo>
                  <a:pt x="467393" y="124226"/>
                </a:lnTo>
                <a:lnTo>
                  <a:pt x="442649" y="89219"/>
                </a:lnTo>
                <a:lnTo>
                  <a:pt x="412419" y="58989"/>
                </a:lnTo>
                <a:lnTo>
                  <a:pt x="377414" y="34243"/>
                </a:lnTo>
                <a:lnTo>
                  <a:pt x="338341" y="15691"/>
                </a:lnTo>
                <a:lnTo>
                  <a:pt x="295908" y="4040"/>
                </a:lnTo>
                <a:lnTo>
                  <a:pt x="250825" y="0"/>
                </a:lnTo>
                <a:close/>
              </a:path>
            </a:pathLst>
          </a:cu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endParaRPr lang="ru-RU" sz="10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01" name="object 46">
            <a:extLst>
              <a:ext uri="{FF2B5EF4-FFF2-40B4-BE49-F238E27FC236}">
                <a16:creationId xmlns:a16="http://schemas.microsoft.com/office/drawing/2014/main" id="{85040611-6042-2760-761A-55503812B3F5}"/>
              </a:ext>
            </a:extLst>
          </p:cNvPr>
          <p:cNvSpPr txBox="1"/>
          <p:nvPr/>
        </p:nvSpPr>
        <p:spPr>
          <a:xfrm>
            <a:off x="2511744" y="468339"/>
            <a:ext cx="321469" cy="171201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sz="1050" b="1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1050" b="1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02" name="object 73">
            <a:extLst>
              <a:ext uri="{FF2B5EF4-FFF2-40B4-BE49-F238E27FC236}">
                <a16:creationId xmlns:a16="http://schemas.microsoft.com/office/drawing/2014/main" id="{062883E8-5FB0-8071-A7A4-9D05B7E92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9901" y="1829705"/>
            <a:ext cx="2398186" cy="527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52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algn="just">
              <a:spcBef>
                <a:spcPts val="150"/>
              </a:spcBef>
            </a:pPr>
            <a:r>
              <a:rPr lang="en-US" altLang="ru-RU" sz="825" b="1" dirty="0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Integration with information system “Centralized Unified Customer Accounts” and Automated Integrated Information System “E-Public Procurement”</a:t>
            </a:r>
            <a:endParaRPr lang="ru-RU" altLang="ru-RU" sz="825" b="1" dirty="0">
              <a:latin typeface="Arial" panose="020B0604020202020204" pitchFamily="34" charset="0"/>
              <a:ea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203" name="object 78">
            <a:extLst>
              <a:ext uri="{FF2B5EF4-FFF2-40B4-BE49-F238E27FC236}">
                <a16:creationId xmlns:a16="http://schemas.microsoft.com/office/drawing/2014/main" id="{095364D1-3B14-35C2-C545-BD7C13B67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7754" y="1506891"/>
            <a:ext cx="2542943" cy="26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9525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>
              <a:spcBef>
                <a:spcPts val="75"/>
              </a:spcBef>
            </a:pPr>
            <a:r>
              <a:rPr lang="en-US" altLang="ru-RU" sz="825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A special account for external loans is opened at treasury</a:t>
            </a:r>
            <a:endParaRPr lang="ru-RU" altLang="ru-RU" sz="825" b="1" dirty="0">
              <a:latin typeface="Arial" panose="020B0604020202020204" pitchFamily="34" charset="0"/>
              <a:ea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204" name="object 16">
            <a:extLst>
              <a:ext uri="{FF2B5EF4-FFF2-40B4-BE49-F238E27FC236}">
                <a16:creationId xmlns:a16="http://schemas.microsoft.com/office/drawing/2014/main" id="{639854B3-44AD-F9FB-D2EB-8E199AE3735F}"/>
              </a:ext>
            </a:extLst>
          </p:cNvPr>
          <p:cNvSpPr>
            <a:spLocks/>
          </p:cNvSpPr>
          <p:nvPr/>
        </p:nvSpPr>
        <p:spPr bwMode="auto">
          <a:xfrm>
            <a:off x="6019154" y="477891"/>
            <a:ext cx="376238" cy="376238"/>
          </a:xfrm>
          <a:custGeom>
            <a:avLst/>
            <a:gdLst>
              <a:gd name="T0" fmla="*/ 250825 w 501650"/>
              <a:gd name="T1" fmla="*/ 0 h 501650"/>
              <a:gd name="T2" fmla="*/ 205737 w 501650"/>
              <a:gd name="T3" fmla="*/ 4040 h 501650"/>
              <a:gd name="T4" fmla="*/ 163302 w 501650"/>
              <a:gd name="T5" fmla="*/ 15691 h 501650"/>
              <a:gd name="T6" fmla="*/ 124226 w 501650"/>
              <a:gd name="T7" fmla="*/ 34243 h 501650"/>
              <a:gd name="T8" fmla="*/ 89219 w 501650"/>
              <a:gd name="T9" fmla="*/ 58989 h 501650"/>
              <a:gd name="T10" fmla="*/ 58989 w 501650"/>
              <a:gd name="T11" fmla="*/ 89219 h 501650"/>
              <a:gd name="T12" fmla="*/ 34243 w 501650"/>
              <a:gd name="T13" fmla="*/ 124226 h 501650"/>
              <a:gd name="T14" fmla="*/ 15691 w 501650"/>
              <a:gd name="T15" fmla="*/ 163302 h 501650"/>
              <a:gd name="T16" fmla="*/ 4040 w 501650"/>
              <a:gd name="T17" fmla="*/ 205737 h 501650"/>
              <a:gd name="T18" fmla="*/ 0 w 501650"/>
              <a:gd name="T19" fmla="*/ 250825 h 501650"/>
              <a:gd name="T20" fmla="*/ 4040 w 501650"/>
              <a:gd name="T21" fmla="*/ 295912 h 501650"/>
              <a:gd name="T22" fmla="*/ 15691 w 501650"/>
              <a:gd name="T23" fmla="*/ 338347 h 501650"/>
              <a:gd name="T24" fmla="*/ 34243 w 501650"/>
              <a:gd name="T25" fmla="*/ 377423 h 501650"/>
              <a:gd name="T26" fmla="*/ 58989 w 501650"/>
              <a:gd name="T27" fmla="*/ 412430 h 501650"/>
              <a:gd name="T28" fmla="*/ 89219 w 501650"/>
              <a:gd name="T29" fmla="*/ 442660 h 501650"/>
              <a:gd name="T30" fmla="*/ 124226 w 501650"/>
              <a:gd name="T31" fmla="*/ 467406 h 501650"/>
              <a:gd name="T32" fmla="*/ 163302 w 501650"/>
              <a:gd name="T33" fmla="*/ 485958 h 501650"/>
              <a:gd name="T34" fmla="*/ 205737 w 501650"/>
              <a:gd name="T35" fmla="*/ 497609 h 501650"/>
              <a:gd name="T36" fmla="*/ 250825 w 501650"/>
              <a:gd name="T37" fmla="*/ 501650 h 501650"/>
              <a:gd name="T38" fmla="*/ 295912 w 501650"/>
              <a:gd name="T39" fmla="*/ 497609 h 501650"/>
              <a:gd name="T40" fmla="*/ 338347 w 501650"/>
              <a:gd name="T41" fmla="*/ 485958 h 501650"/>
              <a:gd name="T42" fmla="*/ 377423 w 501650"/>
              <a:gd name="T43" fmla="*/ 467406 h 501650"/>
              <a:gd name="T44" fmla="*/ 412430 w 501650"/>
              <a:gd name="T45" fmla="*/ 442660 h 501650"/>
              <a:gd name="T46" fmla="*/ 442660 w 501650"/>
              <a:gd name="T47" fmla="*/ 412430 h 501650"/>
              <a:gd name="T48" fmla="*/ 467406 w 501650"/>
              <a:gd name="T49" fmla="*/ 377423 h 501650"/>
              <a:gd name="T50" fmla="*/ 485958 w 501650"/>
              <a:gd name="T51" fmla="*/ 338347 h 501650"/>
              <a:gd name="T52" fmla="*/ 497609 w 501650"/>
              <a:gd name="T53" fmla="*/ 295912 h 501650"/>
              <a:gd name="T54" fmla="*/ 501650 w 501650"/>
              <a:gd name="T55" fmla="*/ 250825 h 501650"/>
              <a:gd name="T56" fmla="*/ 497609 w 501650"/>
              <a:gd name="T57" fmla="*/ 205737 h 501650"/>
              <a:gd name="T58" fmla="*/ 485958 w 501650"/>
              <a:gd name="T59" fmla="*/ 163302 h 501650"/>
              <a:gd name="T60" fmla="*/ 467406 w 501650"/>
              <a:gd name="T61" fmla="*/ 124226 h 501650"/>
              <a:gd name="T62" fmla="*/ 442660 w 501650"/>
              <a:gd name="T63" fmla="*/ 89219 h 501650"/>
              <a:gd name="T64" fmla="*/ 412430 w 501650"/>
              <a:gd name="T65" fmla="*/ 58989 h 501650"/>
              <a:gd name="T66" fmla="*/ 377423 w 501650"/>
              <a:gd name="T67" fmla="*/ 34243 h 501650"/>
              <a:gd name="T68" fmla="*/ 338347 w 501650"/>
              <a:gd name="T69" fmla="*/ 15691 h 501650"/>
              <a:gd name="T70" fmla="*/ 295912 w 501650"/>
              <a:gd name="T71" fmla="*/ 4040 h 501650"/>
              <a:gd name="T72" fmla="*/ 250825 w 501650"/>
              <a:gd name="T73" fmla="*/ 0 h 5016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1650" h="501650">
                <a:moveTo>
                  <a:pt x="250825" y="0"/>
                </a:moveTo>
                <a:lnTo>
                  <a:pt x="205737" y="4040"/>
                </a:lnTo>
                <a:lnTo>
                  <a:pt x="163302" y="15691"/>
                </a:lnTo>
                <a:lnTo>
                  <a:pt x="124226" y="34243"/>
                </a:lnTo>
                <a:lnTo>
                  <a:pt x="89219" y="58989"/>
                </a:lnTo>
                <a:lnTo>
                  <a:pt x="58989" y="89219"/>
                </a:lnTo>
                <a:lnTo>
                  <a:pt x="34243" y="124226"/>
                </a:lnTo>
                <a:lnTo>
                  <a:pt x="15691" y="163302"/>
                </a:lnTo>
                <a:lnTo>
                  <a:pt x="4040" y="205737"/>
                </a:lnTo>
                <a:lnTo>
                  <a:pt x="0" y="250825"/>
                </a:lnTo>
                <a:lnTo>
                  <a:pt x="4040" y="295912"/>
                </a:lnTo>
                <a:lnTo>
                  <a:pt x="15691" y="338347"/>
                </a:lnTo>
                <a:lnTo>
                  <a:pt x="34243" y="377423"/>
                </a:lnTo>
                <a:lnTo>
                  <a:pt x="58989" y="412430"/>
                </a:lnTo>
                <a:lnTo>
                  <a:pt x="89219" y="442660"/>
                </a:lnTo>
                <a:lnTo>
                  <a:pt x="124226" y="467406"/>
                </a:lnTo>
                <a:lnTo>
                  <a:pt x="163302" y="485958"/>
                </a:lnTo>
                <a:lnTo>
                  <a:pt x="205737" y="497609"/>
                </a:lnTo>
                <a:lnTo>
                  <a:pt x="250825" y="501650"/>
                </a:lnTo>
                <a:lnTo>
                  <a:pt x="295912" y="497609"/>
                </a:lnTo>
                <a:lnTo>
                  <a:pt x="338347" y="485958"/>
                </a:lnTo>
                <a:lnTo>
                  <a:pt x="377423" y="467406"/>
                </a:lnTo>
                <a:lnTo>
                  <a:pt x="412430" y="442660"/>
                </a:lnTo>
                <a:lnTo>
                  <a:pt x="442660" y="412430"/>
                </a:lnTo>
                <a:lnTo>
                  <a:pt x="467406" y="377423"/>
                </a:lnTo>
                <a:lnTo>
                  <a:pt x="485958" y="338347"/>
                </a:lnTo>
                <a:lnTo>
                  <a:pt x="497609" y="295912"/>
                </a:lnTo>
                <a:lnTo>
                  <a:pt x="501650" y="250825"/>
                </a:lnTo>
                <a:lnTo>
                  <a:pt x="497609" y="205737"/>
                </a:lnTo>
                <a:lnTo>
                  <a:pt x="485958" y="163302"/>
                </a:lnTo>
                <a:lnTo>
                  <a:pt x="467406" y="124226"/>
                </a:lnTo>
                <a:lnTo>
                  <a:pt x="442660" y="89219"/>
                </a:lnTo>
                <a:lnTo>
                  <a:pt x="412430" y="58989"/>
                </a:lnTo>
                <a:lnTo>
                  <a:pt x="377423" y="34243"/>
                </a:lnTo>
                <a:lnTo>
                  <a:pt x="338347" y="15691"/>
                </a:lnTo>
                <a:lnTo>
                  <a:pt x="295912" y="4040"/>
                </a:lnTo>
                <a:lnTo>
                  <a:pt x="250825" y="0"/>
                </a:lnTo>
                <a:close/>
              </a:path>
            </a:pathLst>
          </a:cu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endParaRPr lang="ru-RU" sz="10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05" name="object 54">
            <a:extLst>
              <a:ext uri="{FF2B5EF4-FFF2-40B4-BE49-F238E27FC236}">
                <a16:creationId xmlns:a16="http://schemas.microsoft.com/office/drawing/2014/main" id="{F3ADBBA3-CCF0-B171-7720-39407912DAA5}"/>
              </a:ext>
            </a:extLst>
          </p:cNvPr>
          <p:cNvSpPr txBox="1"/>
          <p:nvPr/>
        </p:nvSpPr>
        <p:spPr>
          <a:xfrm>
            <a:off x="6035408" y="575530"/>
            <a:ext cx="317897" cy="171201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sz="1050" b="1" spc="-8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1050" b="1" spc="-8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06" name="object 20">
            <a:extLst>
              <a:ext uri="{FF2B5EF4-FFF2-40B4-BE49-F238E27FC236}">
                <a16:creationId xmlns:a16="http://schemas.microsoft.com/office/drawing/2014/main" id="{8BE3F786-B65C-6A59-EDC0-59F9481BE8BF}"/>
              </a:ext>
            </a:extLst>
          </p:cNvPr>
          <p:cNvSpPr>
            <a:spLocks/>
          </p:cNvSpPr>
          <p:nvPr/>
        </p:nvSpPr>
        <p:spPr bwMode="auto">
          <a:xfrm>
            <a:off x="6004520" y="1426643"/>
            <a:ext cx="376238" cy="376238"/>
          </a:xfrm>
          <a:custGeom>
            <a:avLst/>
            <a:gdLst>
              <a:gd name="T0" fmla="*/ 250825 w 501650"/>
              <a:gd name="T1" fmla="*/ 0 h 501650"/>
              <a:gd name="T2" fmla="*/ 205737 w 501650"/>
              <a:gd name="T3" fmla="*/ 4040 h 501650"/>
              <a:gd name="T4" fmla="*/ 163302 w 501650"/>
              <a:gd name="T5" fmla="*/ 15691 h 501650"/>
              <a:gd name="T6" fmla="*/ 124226 w 501650"/>
              <a:gd name="T7" fmla="*/ 34243 h 501650"/>
              <a:gd name="T8" fmla="*/ 89219 w 501650"/>
              <a:gd name="T9" fmla="*/ 58989 h 501650"/>
              <a:gd name="T10" fmla="*/ 58989 w 501650"/>
              <a:gd name="T11" fmla="*/ 89219 h 501650"/>
              <a:gd name="T12" fmla="*/ 34243 w 501650"/>
              <a:gd name="T13" fmla="*/ 124226 h 501650"/>
              <a:gd name="T14" fmla="*/ 15691 w 501650"/>
              <a:gd name="T15" fmla="*/ 163302 h 501650"/>
              <a:gd name="T16" fmla="*/ 4040 w 501650"/>
              <a:gd name="T17" fmla="*/ 205737 h 501650"/>
              <a:gd name="T18" fmla="*/ 0 w 501650"/>
              <a:gd name="T19" fmla="*/ 250825 h 501650"/>
              <a:gd name="T20" fmla="*/ 4040 w 501650"/>
              <a:gd name="T21" fmla="*/ 295909 h 501650"/>
              <a:gd name="T22" fmla="*/ 15691 w 501650"/>
              <a:gd name="T23" fmla="*/ 338342 h 501650"/>
              <a:gd name="T24" fmla="*/ 34243 w 501650"/>
              <a:gd name="T25" fmla="*/ 377417 h 501650"/>
              <a:gd name="T26" fmla="*/ 58989 w 501650"/>
              <a:gd name="T27" fmla="*/ 412425 h 501650"/>
              <a:gd name="T28" fmla="*/ 89219 w 501650"/>
              <a:gd name="T29" fmla="*/ 442656 h 501650"/>
              <a:gd name="T30" fmla="*/ 124226 w 501650"/>
              <a:gd name="T31" fmla="*/ 467403 h 501650"/>
              <a:gd name="T32" fmla="*/ 163302 w 501650"/>
              <a:gd name="T33" fmla="*/ 485956 h 501650"/>
              <a:gd name="T34" fmla="*/ 205737 w 501650"/>
              <a:gd name="T35" fmla="*/ 497608 h 501650"/>
              <a:gd name="T36" fmla="*/ 250825 w 501650"/>
              <a:gd name="T37" fmla="*/ 501650 h 501650"/>
              <a:gd name="T38" fmla="*/ 295912 w 501650"/>
              <a:gd name="T39" fmla="*/ 497608 h 501650"/>
              <a:gd name="T40" fmla="*/ 338347 w 501650"/>
              <a:gd name="T41" fmla="*/ 485956 h 501650"/>
              <a:gd name="T42" fmla="*/ 377423 w 501650"/>
              <a:gd name="T43" fmla="*/ 467403 h 501650"/>
              <a:gd name="T44" fmla="*/ 412430 w 501650"/>
              <a:gd name="T45" fmla="*/ 442656 h 501650"/>
              <a:gd name="T46" fmla="*/ 442660 w 501650"/>
              <a:gd name="T47" fmla="*/ 412425 h 501650"/>
              <a:gd name="T48" fmla="*/ 467406 w 501650"/>
              <a:gd name="T49" fmla="*/ 377417 h 501650"/>
              <a:gd name="T50" fmla="*/ 485958 w 501650"/>
              <a:gd name="T51" fmla="*/ 338342 h 501650"/>
              <a:gd name="T52" fmla="*/ 497609 w 501650"/>
              <a:gd name="T53" fmla="*/ 295909 h 501650"/>
              <a:gd name="T54" fmla="*/ 501650 w 501650"/>
              <a:gd name="T55" fmla="*/ 250825 h 501650"/>
              <a:gd name="T56" fmla="*/ 497609 w 501650"/>
              <a:gd name="T57" fmla="*/ 205737 h 501650"/>
              <a:gd name="T58" fmla="*/ 485958 w 501650"/>
              <a:gd name="T59" fmla="*/ 163302 h 501650"/>
              <a:gd name="T60" fmla="*/ 467406 w 501650"/>
              <a:gd name="T61" fmla="*/ 124226 h 501650"/>
              <a:gd name="T62" fmla="*/ 442660 w 501650"/>
              <a:gd name="T63" fmla="*/ 89219 h 501650"/>
              <a:gd name="T64" fmla="*/ 412430 w 501650"/>
              <a:gd name="T65" fmla="*/ 58989 h 501650"/>
              <a:gd name="T66" fmla="*/ 377423 w 501650"/>
              <a:gd name="T67" fmla="*/ 34243 h 501650"/>
              <a:gd name="T68" fmla="*/ 338347 w 501650"/>
              <a:gd name="T69" fmla="*/ 15691 h 501650"/>
              <a:gd name="T70" fmla="*/ 295912 w 501650"/>
              <a:gd name="T71" fmla="*/ 4040 h 501650"/>
              <a:gd name="T72" fmla="*/ 250825 w 501650"/>
              <a:gd name="T73" fmla="*/ 0 h 5016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1650" h="501650">
                <a:moveTo>
                  <a:pt x="250825" y="0"/>
                </a:moveTo>
                <a:lnTo>
                  <a:pt x="205737" y="4040"/>
                </a:lnTo>
                <a:lnTo>
                  <a:pt x="163302" y="15691"/>
                </a:lnTo>
                <a:lnTo>
                  <a:pt x="124226" y="34243"/>
                </a:lnTo>
                <a:lnTo>
                  <a:pt x="89219" y="58989"/>
                </a:lnTo>
                <a:lnTo>
                  <a:pt x="58989" y="89219"/>
                </a:lnTo>
                <a:lnTo>
                  <a:pt x="34243" y="124226"/>
                </a:lnTo>
                <a:lnTo>
                  <a:pt x="15691" y="163302"/>
                </a:lnTo>
                <a:lnTo>
                  <a:pt x="4040" y="205737"/>
                </a:lnTo>
                <a:lnTo>
                  <a:pt x="0" y="250825"/>
                </a:lnTo>
                <a:lnTo>
                  <a:pt x="4040" y="295909"/>
                </a:lnTo>
                <a:lnTo>
                  <a:pt x="15691" y="338342"/>
                </a:lnTo>
                <a:lnTo>
                  <a:pt x="34243" y="377417"/>
                </a:lnTo>
                <a:lnTo>
                  <a:pt x="58989" y="412425"/>
                </a:lnTo>
                <a:lnTo>
                  <a:pt x="89219" y="442656"/>
                </a:lnTo>
                <a:lnTo>
                  <a:pt x="124226" y="467403"/>
                </a:lnTo>
                <a:lnTo>
                  <a:pt x="163302" y="485956"/>
                </a:lnTo>
                <a:lnTo>
                  <a:pt x="205737" y="497608"/>
                </a:lnTo>
                <a:lnTo>
                  <a:pt x="250825" y="501650"/>
                </a:lnTo>
                <a:lnTo>
                  <a:pt x="295912" y="497608"/>
                </a:lnTo>
                <a:lnTo>
                  <a:pt x="338347" y="485956"/>
                </a:lnTo>
                <a:lnTo>
                  <a:pt x="377423" y="467403"/>
                </a:lnTo>
                <a:lnTo>
                  <a:pt x="412430" y="442656"/>
                </a:lnTo>
                <a:lnTo>
                  <a:pt x="442660" y="412425"/>
                </a:lnTo>
                <a:lnTo>
                  <a:pt x="467406" y="377417"/>
                </a:lnTo>
                <a:lnTo>
                  <a:pt x="485958" y="338342"/>
                </a:lnTo>
                <a:lnTo>
                  <a:pt x="497609" y="295909"/>
                </a:lnTo>
                <a:lnTo>
                  <a:pt x="501650" y="250825"/>
                </a:lnTo>
                <a:lnTo>
                  <a:pt x="497609" y="205737"/>
                </a:lnTo>
                <a:lnTo>
                  <a:pt x="485958" y="163302"/>
                </a:lnTo>
                <a:lnTo>
                  <a:pt x="467406" y="124226"/>
                </a:lnTo>
                <a:lnTo>
                  <a:pt x="442660" y="89219"/>
                </a:lnTo>
                <a:lnTo>
                  <a:pt x="412430" y="58989"/>
                </a:lnTo>
                <a:lnTo>
                  <a:pt x="377423" y="34243"/>
                </a:lnTo>
                <a:lnTo>
                  <a:pt x="338347" y="15691"/>
                </a:lnTo>
                <a:lnTo>
                  <a:pt x="295912" y="4040"/>
                </a:lnTo>
                <a:lnTo>
                  <a:pt x="250825" y="0"/>
                </a:lnTo>
                <a:close/>
              </a:path>
            </a:pathLst>
          </a:cu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endParaRPr lang="ru-RU" sz="10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07" name="object 52">
            <a:extLst>
              <a:ext uri="{FF2B5EF4-FFF2-40B4-BE49-F238E27FC236}">
                <a16:creationId xmlns:a16="http://schemas.microsoft.com/office/drawing/2014/main" id="{AE156C45-431E-12AE-17A2-DA10E89B74D8}"/>
              </a:ext>
            </a:extLst>
          </p:cNvPr>
          <p:cNvSpPr txBox="1"/>
          <p:nvPr/>
        </p:nvSpPr>
        <p:spPr>
          <a:xfrm>
            <a:off x="6021981" y="1527206"/>
            <a:ext cx="327422" cy="171201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sz="1050" b="1" spc="-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050" b="1" spc="-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08" name="object 14">
            <a:extLst>
              <a:ext uri="{FF2B5EF4-FFF2-40B4-BE49-F238E27FC236}">
                <a16:creationId xmlns:a16="http://schemas.microsoft.com/office/drawing/2014/main" id="{6FAB3DBE-77E2-FD11-77EA-0663D645484A}"/>
              </a:ext>
            </a:extLst>
          </p:cNvPr>
          <p:cNvSpPr>
            <a:spLocks/>
          </p:cNvSpPr>
          <p:nvPr/>
        </p:nvSpPr>
        <p:spPr bwMode="auto">
          <a:xfrm>
            <a:off x="2474582" y="1784892"/>
            <a:ext cx="376238" cy="376238"/>
          </a:xfrm>
          <a:custGeom>
            <a:avLst/>
            <a:gdLst>
              <a:gd name="T0" fmla="*/ 250825 w 501650"/>
              <a:gd name="T1" fmla="*/ 0 h 501650"/>
              <a:gd name="T2" fmla="*/ 205737 w 501650"/>
              <a:gd name="T3" fmla="*/ 4040 h 501650"/>
              <a:gd name="T4" fmla="*/ 163302 w 501650"/>
              <a:gd name="T5" fmla="*/ 15691 h 501650"/>
              <a:gd name="T6" fmla="*/ 124226 w 501650"/>
              <a:gd name="T7" fmla="*/ 34243 h 501650"/>
              <a:gd name="T8" fmla="*/ 89219 w 501650"/>
              <a:gd name="T9" fmla="*/ 58989 h 501650"/>
              <a:gd name="T10" fmla="*/ 58989 w 501650"/>
              <a:gd name="T11" fmla="*/ 89219 h 501650"/>
              <a:gd name="T12" fmla="*/ 34243 w 501650"/>
              <a:gd name="T13" fmla="*/ 124226 h 501650"/>
              <a:gd name="T14" fmla="*/ 15691 w 501650"/>
              <a:gd name="T15" fmla="*/ 163302 h 501650"/>
              <a:gd name="T16" fmla="*/ 4040 w 501650"/>
              <a:gd name="T17" fmla="*/ 205737 h 501650"/>
              <a:gd name="T18" fmla="*/ 0 w 501650"/>
              <a:gd name="T19" fmla="*/ 250824 h 501650"/>
              <a:gd name="T20" fmla="*/ 4040 w 501650"/>
              <a:gd name="T21" fmla="*/ 295912 h 501650"/>
              <a:gd name="T22" fmla="*/ 15691 w 501650"/>
              <a:gd name="T23" fmla="*/ 338347 h 501650"/>
              <a:gd name="T24" fmla="*/ 34243 w 501650"/>
              <a:gd name="T25" fmla="*/ 377423 h 501650"/>
              <a:gd name="T26" fmla="*/ 58989 w 501650"/>
              <a:gd name="T27" fmla="*/ 412430 h 501650"/>
              <a:gd name="T28" fmla="*/ 89219 w 501650"/>
              <a:gd name="T29" fmla="*/ 442660 h 501650"/>
              <a:gd name="T30" fmla="*/ 124226 w 501650"/>
              <a:gd name="T31" fmla="*/ 467406 h 501650"/>
              <a:gd name="T32" fmla="*/ 163302 w 501650"/>
              <a:gd name="T33" fmla="*/ 485958 h 501650"/>
              <a:gd name="T34" fmla="*/ 205737 w 501650"/>
              <a:gd name="T35" fmla="*/ 497609 h 501650"/>
              <a:gd name="T36" fmla="*/ 250825 w 501650"/>
              <a:gd name="T37" fmla="*/ 501649 h 501650"/>
              <a:gd name="T38" fmla="*/ 295912 w 501650"/>
              <a:gd name="T39" fmla="*/ 497609 h 501650"/>
              <a:gd name="T40" fmla="*/ 338347 w 501650"/>
              <a:gd name="T41" fmla="*/ 485958 h 501650"/>
              <a:gd name="T42" fmla="*/ 377423 w 501650"/>
              <a:gd name="T43" fmla="*/ 467406 h 501650"/>
              <a:gd name="T44" fmla="*/ 412430 w 501650"/>
              <a:gd name="T45" fmla="*/ 442660 h 501650"/>
              <a:gd name="T46" fmla="*/ 442660 w 501650"/>
              <a:gd name="T47" fmla="*/ 412430 h 501650"/>
              <a:gd name="T48" fmla="*/ 467406 w 501650"/>
              <a:gd name="T49" fmla="*/ 377423 h 501650"/>
              <a:gd name="T50" fmla="*/ 485958 w 501650"/>
              <a:gd name="T51" fmla="*/ 338347 h 501650"/>
              <a:gd name="T52" fmla="*/ 497609 w 501650"/>
              <a:gd name="T53" fmla="*/ 295912 h 501650"/>
              <a:gd name="T54" fmla="*/ 501650 w 501650"/>
              <a:gd name="T55" fmla="*/ 250824 h 501650"/>
              <a:gd name="T56" fmla="*/ 497609 w 501650"/>
              <a:gd name="T57" fmla="*/ 205737 h 501650"/>
              <a:gd name="T58" fmla="*/ 485958 w 501650"/>
              <a:gd name="T59" fmla="*/ 163302 h 501650"/>
              <a:gd name="T60" fmla="*/ 467406 w 501650"/>
              <a:gd name="T61" fmla="*/ 124226 h 501650"/>
              <a:gd name="T62" fmla="*/ 442660 w 501650"/>
              <a:gd name="T63" fmla="*/ 89219 h 501650"/>
              <a:gd name="T64" fmla="*/ 412430 w 501650"/>
              <a:gd name="T65" fmla="*/ 58989 h 501650"/>
              <a:gd name="T66" fmla="*/ 377423 w 501650"/>
              <a:gd name="T67" fmla="*/ 34243 h 501650"/>
              <a:gd name="T68" fmla="*/ 338347 w 501650"/>
              <a:gd name="T69" fmla="*/ 15691 h 501650"/>
              <a:gd name="T70" fmla="*/ 295912 w 501650"/>
              <a:gd name="T71" fmla="*/ 4040 h 501650"/>
              <a:gd name="T72" fmla="*/ 250825 w 501650"/>
              <a:gd name="T73" fmla="*/ 0 h 5016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1650" h="501650">
                <a:moveTo>
                  <a:pt x="250825" y="0"/>
                </a:moveTo>
                <a:lnTo>
                  <a:pt x="205737" y="4040"/>
                </a:lnTo>
                <a:lnTo>
                  <a:pt x="163302" y="15691"/>
                </a:lnTo>
                <a:lnTo>
                  <a:pt x="124226" y="34243"/>
                </a:lnTo>
                <a:lnTo>
                  <a:pt x="89219" y="58989"/>
                </a:lnTo>
                <a:lnTo>
                  <a:pt x="58989" y="89219"/>
                </a:lnTo>
                <a:lnTo>
                  <a:pt x="34243" y="124226"/>
                </a:lnTo>
                <a:lnTo>
                  <a:pt x="15691" y="163302"/>
                </a:lnTo>
                <a:lnTo>
                  <a:pt x="4040" y="205737"/>
                </a:lnTo>
                <a:lnTo>
                  <a:pt x="0" y="250824"/>
                </a:lnTo>
                <a:lnTo>
                  <a:pt x="4040" y="295912"/>
                </a:lnTo>
                <a:lnTo>
                  <a:pt x="15691" y="338347"/>
                </a:lnTo>
                <a:lnTo>
                  <a:pt x="34243" y="377423"/>
                </a:lnTo>
                <a:lnTo>
                  <a:pt x="58989" y="412430"/>
                </a:lnTo>
                <a:lnTo>
                  <a:pt x="89219" y="442660"/>
                </a:lnTo>
                <a:lnTo>
                  <a:pt x="124226" y="467406"/>
                </a:lnTo>
                <a:lnTo>
                  <a:pt x="163302" y="485958"/>
                </a:lnTo>
                <a:lnTo>
                  <a:pt x="205737" y="497609"/>
                </a:lnTo>
                <a:lnTo>
                  <a:pt x="250825" y="501649"/>
                </a:lnTo>
                <a:lnTo>
                  <a:pt x="295912" y="497609"/>
                </a:lnTo>
                <a:lnTo>
                  <a:pt x="338347" y="485958"/>
                </a:lnTo>
                <a:lnTo>
                  <a:pt x="377423" y="467406"/>
                </a:lnTo>
                <a:lnTo>
                  <a:pt x="412430" y="442660"/>
                </a:lnTo>
                <a:lnTo>
                  <a:pt x="442660" y="412430"/>
                </a:lnTo>
                <a:lnTo>
                  <a:pt x="467406" y="377423"/>
                </a:lnTo>
                <a:lnTo>
                  <a:pt x="485958" y="338347"/>
                </a:lnTo>
                <a:lnTo>
                  <a:pt x="497609" y="295912"/>
                </a:lnTo>
                <a:lnTo>
                  <a:pt x="501650" y="250824"/>
                </a:lnTo>
                <a:lnTo>
                  <a:pt x="497609" y="205737"/>
                </a:lnTo>
                <a:lnTo>
                  <a:pt x="485958" y="163302"/>
                </a:lnTo>
                <a:lnTo>
                  <a:pt x="467406" y="124226"/>
                </a:lnTo>
                <a:lnTo>
                  <a:pt x="442660" y="89219"/>
                </a:lnTo>
                <a:lnTo>
                  <a:pt x="412430" y="58989"/>
                </a:lnTo>
                <a:lnTo>
                  <a:pt x="377423" y="34243"/>
                </a:lnTo>
                <a:lnTo>
                  <a:pt x="338347" y="15691"/>
                </a:lnTo>
                <a:lnTo>
                  <a:pt x="295912" y="4040"/>
                </a:lnTo>
                <a:lnTo>
                  <a:pt x="250825" y="0"/>
                </a:lnTo>
                <a:close/>
              </a:path>
            </a:pathLst>
          </a:cu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endParaRPr lang="ru-RU" sz="10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09" name="object 54">
            <a:extLst>
              <a:ext uri="{FF2B5EF4-FFF2-40B4-BE49-F238E27FC236}">
                <a16:creationId xmlns:a16="http://schemas.microsoft.com/office/drawing/2014/main" id="{D2EE2AE7-25D6-CB25-B88F-56796ED39EF0}"/>
              </a:ext>
            </a:extLst>
          </p:cNvPr>
          <p:cNvSpPr txBox="1"/>
          <p:nvPr/>
        </p:nvSpPr>
        <p:spPr>
          <a:xfrm>
            <a:off x="2496267" y="1877808"/>
            <a:ext cx="317897" cy="171201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lang="kk-KZ" sz="1050" b="1" spc="-8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  <a:endParaRPr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10" name="object 79">
            <a:extLst>
              <a:ext uri="{FF2B5EF4-FFF2-40B4-BE49-F238E27FC236}">
                <a16:creationId xmlns:a16="http://schemas.microsoft.com/office/drawing/2014/main" id="{68836539-48D5-BA52-E0BC-F0BBCD938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645" y="3002774"/>
            <a:ext cx="2060285" cy="14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52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>
              <a:spcBef>
                <a:spcPts val="150"/>
              </a:spcBef>
            </a:pPr>
            <a:r>
              <a:rPr lang="en-US" altLang="ru-RU" sz="825" b="1" dirty="0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Implementation of the 4</a:t>
            </a:r>
            <a:r>
              <a:rPr lang="en-US" altLang="ru-RU" sz="825" b="1" baseline="30000" dirty="0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th</a:t>
            </a:r>
            <a:r>
              <a:rPr lang="en-US" altLang="ru-RU" sz="825" b="1" dirty="0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 tier of budget</a:t>
            </a:r>
            <a:endParaRPr lang="ru-RU" altLang="ru-RU" sz="825" b="1" dirty="0">
              <a:latin typeface="Arial" panose="020B0604020202020204" pitchFamily="34" charset="0"/>
              <a:ea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bject 46">
            <a:extLst>
              <a:ext uri="{FF2B5EF4-FFF2-40B4-BE49-F238E27FC236}">
                <a16:creationId xmlns:a16="http://schemas.microsoft.com/office/drawing/2014/main" id="{2B1389CB-608E-255F-F2C6-ABEB0F7EE3E2}"/>
              </a:ext>
            </a:extLst>
          </p:cNvPr>
          <p:cNvSpPr txBox="1"/>
          <p:nvPr/>
        </p:nvSpPr>
        <p:spPr>
          <a:xfrm>
            <a:off x="208016" y="4784724"/>
            <a:ext cx="321469" cy="171201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lang="kk-KZ" sz="1050" b="1" spc="-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1996</a:t>
            </a:r>
            <a:endParaRPr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object 48">
            <a:extLst>
              <a:ext uri="{FF2B5EF4-FFF2-40B4-BE49-F238E27FC236}">
                <a16:creationId xmlns:a16="http://schemas.microsoft.com/office/drawing/2014/main" id="{BB2F5280-5934-7182-E477-29D2DBF3301A}"/>
              </a:ext>
            </a:extLst>
          </p:cNvPr>
          <p:cNvSpPr txBox="1"/>
          <p:nvPr/>
        </p:nvSpPr>
        <p:spPr>
          <a:xfrm>
            <a:off x="6042545" y="3006623"/>
            <a:ext cx="328613" cy="171201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sz="1050" b="1" spc="-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050" b="1" spc="-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object 79">
            <a:extLst>
              <a:ext uri="{FF2B5EF4-FFF2-40B4-BE49-F238E27FC236}">
                <a16:creationId xmlns:a16="http://schemas.microsoft.com/office/drawing/2014/main" id="{1AC4DD47-CEA2-4644-7B87-B34E3DBE5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1459" y="3672580"/>
            <a:ext cx="2606435" cy="43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52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/>
            <a:r>
              <a:rPr lang="en-US" sz="900" b="1" dirty="0">
                <a:latin typeface="Arial "/>
                <a:cs typeface="Times New Roman" panose="02020603050405020304" pitchFamily="18" charset="0"/>
              </a:rPr>
              <a:t>Opening of Cash Control Accounts for operators of financial and/or non-financial support under state programs</a:t>
            </a:r>
            <a:endParaRPr lang="ru-RU" sz="900" b="1" dirty="0">
              <a:latin typeface="Arial "/>
              <a:cs typeface="Times New Roman" panose="02020603050405020304" pitchFamily="18" charset="0"/>
            </a:endParaRPr>
          </a:p>
        </p:txBody>
      </p:sp>
      <p:sp>
        <p:nvSpPr>
          <p:cNvPr id="80" name="object 24">
            <a:extLst>
              <a:ext uri="{FF2B5EF4-FFF2-40B4-BE49-F238E27FC236}">
                <a16:creationId xmlns:a16="http://schemas.microsoft.com/office/drawing/2014/main" id="{E0DB84E4-C26D-FD97-0738-E18525814BB3}"/>
              </a:ext>
            </a:extLst>
          </p:cNvPr>
          <p:cNvSpPr>
            <a:spLocks/>
          </p:cNvSpPr>
          <p:nvPr/>
        </p:nvSpPr>
        <p:spPr bwMode="auto">
          <a:xfrm>
            <a:off x="6018092" y="3817762"/>
            <a:ext cx="376238" cy="376238"/>
          </a:xfrm>
          <a:custGeom>
            <a:avLst/>
            <a:gdLst>
              <a:gd name="T0" fmla="*/ 250825 w 501650"/>
              <a:gd name="T1" fmla="*/ 0 h 501650"/>
              <a:gd name="T2" fmla="*/ 205737 w 501650"/>
              <a:gd name="T3" fmla="*/ 4040 h 501650"/>
              <a:gd name="T4" fmla="*/ 163302 w 501650"/>
              <a:gd name="T5" fmla="*/ 15691 h 501650"/>
              <a:gd name="T6" fmla="*/ 124226 w 501650"/>
              <a:gd name="T7" fmla="*/ 34243 h 501650"/>
              <a:gd name="T8" fmla="*/ 89219 w 501650"/>
              <a:gd name="T9" fmla="*/ 58989 h 501650"/>
              <a:gd name="T10" fmla="*/ 58989 w 501650"/>
              <a:gd name="T11" fmla="*/ 89219 h 501650"/>
              <a:gd name="T12" fmla="*/ 34243 w 501650"/>
              <a:gd name="T13" fmla="*/ 124226 h 501650"/>
              <a:gd name="T14" fmla="*/ 15691 w 501650"/>
              <a:gd name="T15" fmla="*/ 163302 h 501650"/>
              <a:gd name="T16" fmla="*/ 4040 w 501650"/>
              <a:gd name="T17" fmla="*/ 205737 h 501650"/>
              <a:gd name="T18" fmla="*/ 0 w 501650"/>
              <a:gd name="T19" fmla="*/ 250824 h 501650"/>
              <a:gd name="T20" fmla="*/ 4040 w 501650"/>
              <a:gd name="T21" fmla="*/ 295908 h 501650"/>
              <a:gd name="T22" fmla="*/ 15691 w 501650"/>
              <a:gd name="T23" fmla="*/ 338341 h 501650"/>
              <a:gd name="T24" fmla="*/ 34243 w 501650"/>
              <a:gd name="T25" fmla="*/ 377414 h 501650"/>
              <a:gd name="T26" fmla="*/ 58989 w 501650"/>
              <a:gd name="T27" fmla="*/ 412419 h 501650"/>
              <a:gd name="T28" fmla="*/ 89219 w 501650"/>
              <a:gd name="T29" fmla="*/ 442649 h 501650"/>
              <a:gd name="T30" fmla="*/ 124226 w 501650"/>
              <a:gd name="T31" fmla="*/ 467393 h 501650"/>
              <a:gd name="T32" fmla="*/ 163302 w 501650"/>
              <a:gd name="T33" fmla="*/ 485945 h 501650"/>
              <a:gd name="T34" fmla="*/ 205737 w 501650"/>
              <a:gd name="T35" fmla="*/ 497596 h 501650"/>
              <a:gd name="T36" fmla="*/ 250825 w 501650"/>
              <a:gd name="T37" fmla="*/ 501637 h 501650"/>
              <a:gd name="T38" fmla="*/ 295912 w 501650"/>
              <a:gd name="T39" fmla="*/ 497596 h 501650"/>
              <a:gd name="T40" fmla="*/ 338347 w 501650"/>
              <a:gd name="T41" fmla="*/ 485945 h 501650"/>
              <a:gd name="T42" fmla="*/ 377423 w 501650"/>
              <a:gd name="T43" fmla="*/ 467393 h 501650"/>
              <a:gd name="T44" fmla="*/ 412430 w 501650"/>
              <a:gd name="T45" fmla="*/ 442649 h 501650"/>
              <a:gd name="T46" fmla="*/ 442660 w 501650"/>
              <a:gd name="T47" fmla="*/ 412419 h 501650"/>
              <a:gd name="T48" fmla="*/ 467406 w 501650"/>
              <a:gd name="T49" fmla="*/ 377414 h 501650"/>
              <a:gd name="T50" fmla="*/ 485958 w 501650"/>
              <a:gd name="T51" fmla="*/ 338341 h 501650"/>
              <a:gd name="T52" fmla="*/ 497609 w 501650"/>
              <a:gd name="T53" fmla="*/ 295908 h 501650"/>
              <a:gd name="T54" fmla="*/ 501650 w 501650"/>
              <a:gd name="T55" fmla="*/ 250824 h 501650"/>
              <a:gd name="T56" fmla="*/ 497609 w 501650"/>
              <a:gd name="T57" fmla="*/ 205737 h 501650"/>
              <a:gd name="T58" fmla="*/ 485958 w 501650"/>
              <a:gd name="T59" fmla="*/ 163302 h 501650"/>
              <a:gd name="T60" fmla="*/ 467406 w 501650"/>
              <a:gd name="T61" fmla="*/ 124226 h 501650"/>
              <a:gd name="T62" fmla="*/ 442660 w 501650"/>
              <a:gd name="T63" fmla="*/ 89219 h 501650"/>
              <a:gd name="T64" fmla="*/ 412430 w 501650"/>
              <a:gd name="T65" fmla="*/ 58989 h 501650"/>
              <a:gd name="T66" fmla="*/ 377423 w 501650"/>
              <a:gd name="T67" fmla="*/ 34243 h 501650"/>
              <a:gd name="T68" fmla="*/ 338347 w 501650"/>
              <a:gd name="T69" fmla="*/ 15691 h 501650"/>
              <a:gd name="T70" fmla="*/ 295912 w 501650"/>
              <a:gd name="T71" fmla="*/ 4040 h 501650"/>
              <a:gd name="T72" fmla="*/ 250825 w 501650"/>
              <a:gd name="T73" fmla="*/ 0 h 5016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1650" h="501650">
                <a:moveTo>
                  <a:pt x="250825" y="0"/>
                </a:moveTo>
                <a:lnTo>
                  <a:pt x="205737" y="4040"/>
                </a:lnTo>
                <a:lnTo>
                  <a:pt x="163302" y="15691"/>
                </a:lnTo>
                <a:lnTo>
                  <a:pt x="124226" y="34243"/>
                </a:lnTo>
                <a:lnTo>
                  <a:pt x="89219" y="58989"/>
                </a:lnTo>
                <a:lnTo>
                  <a:pt x="58989" y="89219"/>
                </a:lnTo>
                <a:lnTo>
                  <a:pt x="34243" y="124226"/>
                </a:lnTo>
                <a:lnTo>
                  <a:pt x="15691" y="163302"/>
                </a:lnTo>
                <a:lnTo>
                  <a:pt x="4040" y="205737"/>
                </a:lnTo>
                <a:lnTo>
                  <a:pt x="0" y="250824"/>
                </a:lnTo>
                <a:lnTo>
                  <a:pt x="4040" y="295908"/>
                </a:lnTo>
                <a:lnTo>
                  <a:pt x="15691" y="338341"/>
                </a:lnTo>
                <a:lnTo>
                  <a:pt x="34243" y="377414"/>
                </a:lnTo>
                <a:lnTo>
                  <a:pt x="58989" y="412419"/>
                </a:lnTo>
                <a:lnTo>
                  <a:pt x="89219" y="442649"/>
                </a:lnTo>
                <a:lnTo>
                  <a:pt x="124226" y="467393"/>
                </a:lnTo>
                <a:lnTo>
                  <a:pt x="163302" y="485945"/>
                </a:lnTo>
                <a:lnTo>
                  <a:pt x="205737" y="497596"/>
                </a:lnTo>
                <a:lnTo>
                  <a:pt x="250825" y="501637"/>
                </a:lnTo>
                <a:lnTo>
                  <a:pt x="295912" y="497596"/>
                </a:lnTo>
                <a:lnTo>
                  <a:pt x="338347" y="485945"/>
                </a:lnTo>
                <a:lnTo>
                  <a:pt x="377423" y="467393"/>
                </a:lnTo>
                <a:lnTo>
                  <a:pt x="412430" y="442649"/>
                </a:lnTo>
                <a:lnTo>
                  <a:pt x="442660" y="412419"/>
                </a:lnTo>
                <a:lnTo>
                  <a:pt x="467406" y="377414"/>
                </a:lnTo>
                <a:lnTo>
                  <a:pt x="485958" y="338341"/>
                </a:lnTo>
                <a:lnTo>
                  <a:pt x="497609" y="295908"/>
                </a:lnTo>
                <a:lnTo>
                  <a:pt x="501650" y="250824"/>
                </a:lnTo>
                <a:lnTo>
                  <a:pt x="497609" y="205737"/>
                </a:lnTo>
                <a:lnTo>
                  <a:pt x="485958" y="163302"/>
                </a:lnTo>
                <a:lnTo>
                  <a:pt x="467406" y="124226"/>
                </a:lnTo>
                <a:lnTo>
                  <a:pt x="442660" y="89219"/>
                </a:lnTo>
                <a:lnTo>
                  <a:pt x="412430" y="58989"/>
                </a:lnTo>
                <a:lnTo>
                  <a:pt x="377423" y="34243"/>
                </a:lnTo>
                <a:lnTo>
                  <a:pt x="338347" y="15691"/>
                </a:lnTo>
                <a:lnTo>
                  <a:pt x="295912" y="4040"/>
                </a:lnTo>
                <a:lnTo>
                  <a:pt x="250825" y="0"/>
                </a:lnTo>
                <a:close/>
              </a:path>
            </a:pathLst>
          </a:cu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endParaRPr lang="ru-RU" sz="10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object 50">
            <a:extLst>
              <a:ext uri="{FF2B5EF4-FFF2-40B4-BE49-F238E27FC236}">
                <a16:creationId xmlns:a16="http://schemas.microsoft.com/office/drawing/2014/main" id="{0C4BEAAE-4D71-4ADB-A185-3C87FDF3B22E}"/>
              </a:ext>
            </a:extLst>
          </p:cNvPr>
          <p:cNvSpPr txBox="1"/>
          <p:nvPr/>
        </p:nvSpPr>
        <p:spPr>
          <a:xfrm>
            <a:off x="6058268" y="3912420"/>
            <a:ext cx="317897" cy="171201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lang="kk-KZ" sz="1050" b="1" spc="-7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object 79">
            <a:extLst>
              <a:ext uri="{FF2B5EF4-FFF2-40B4-BE49-F238E27FC236}">
                <a16:creationId xmlns:a16="http://schemas.microsoft.com/office/drawing/2014/main" id="{1AC4DD47-CEA2-4644-7B87-B34E3DBE5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1393" y="4662145"/>
            <a:ext cx="2203182" cy="400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52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>
              <a:spcBef>
                <a:spcPts val="150"/>
              </a:spcBef>
            </a:pPr>
            <a:r>
              <a:rPr lang="en-US" altLang="ru-RU" sz="825" b="1" dirty="0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Opening of </a:t>
            </a:r>
            <a:r>
              <a:rPr lang="ru-RU" altLang="ru-RU" sz="825" b="1" dirty="0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825" b="1" dirty="0">
                <a:solidFill>
                  <a:srgbClr val="231F20"/>
                </a:solidFill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Cash Control Account for Education Infrastructure Support Fund and Cash Control Account Directorate</a:t>
            </a:r>
            <a:endParaRPr lang="ru-RU" altLang="ru-RU" sz="825" b="1" dirty="0">
              <a:latin typeface="Arial" panose="020B0604020202020204" pitchFamily="34" charset="0"/>
              <a:ea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object 24">
            <a:extLst>
              <a:ext uri="{FF2B5EF4-FFF2-40B4-BE49-F238E27FC236}">
                <a16:creationId xmlns:a16="http://schemas.microsoft.com/office/drawing/2014/main" id="{E0DB84E4-C26D-FD97-0738-E18525814BB3}"/>
              </a:ext>
            </a:extLst>
          </p:cNvPr>
          <p:cNvSpPr>
            <a:spLocks/>
          </p:cNvSpPr>
          <p:nvPr/>
        </p:nvSpPr>
        <p:spPr bwMode="auto">
          <a:xfrm>
            <a:off x="6024905" y="4692380"/>
            <a:ext cx="376238" cy="376238"/>
          </a:xfrm>
          <a:custGeom>
            <a:avLst/>
            <a:gdLst>
              <a:gd name="T0" fmla="*/ 250825 w 501650"/>
              <a:gd name="T1" fmla="*/ 0 h 501650"/>
              <a:gd name="T2" fmla="*/ 205737 w 501650"/>
              <a:gd name="T3" fmla="*/ 4040 h 501650"/>
              <a:gd name="T4" fmla="*/ 163302 w 501650"/>
              <a:gd name="T5" fmla="*/ 15691 h 501650"/>
              <a:gd name="T6" fmla="*/ 124226 w 501650"/>
              <a:gd name="T7" fmla="*/ 34243 h 501650"/>
              <a:gd name="T8" fmla="*/ 89219 w 501650"/>
              <a:gd name="T9" fmla="*/ 58989 h 501650"/>
              <a:gd name="T10" fmla="*/ 58989 w 501650"/>
              <a:gd name="T11" fmla="*/ 89219 h 501650"/>
              <a:gd name="T12" fmla="*/ 34243 w 501650"/>
              <a:gd name="T13" fmla="*/ 124226 h 501650"/>
              <a:gd name="T14" fmla="*/ 15691 w 501650"/>
              <a:gd name="T15" fmla="*/ 163302 h 501650"/>
              <a:gd name="T16" fmla="*/ 4040 w 501650"/>
              <a:gd name="T17" fmla="*/ 205737 h 501650"/>
              <a:gd name="T18" fmla="*/ 0 w 501650"/>
              <a:gd name="T19" fmla="*/ 250824 h 501650"/>
              <a:gd name="T20" fmla="*/ 4040 w 501650"/>
              <a:gd name="T21" fmla="*/ 295908 h 501650"/>
              <a:gd name="T22" fmla="*/ 15691 w 501650"/>
              <a:gd name="T23" fmla="*/ 338341 h 501650"/>
              <a:gd name="T24" fmla="*/ 34243 w 501650"/>
              <a:gd name="T25" fmla="*/ 377414 h 501650"/>
              <a:gd name="T26" fmla="*/ 58989 w 501650"/>
              <a:gd name="T27" fmla="*/ 412419 h 501650"/>
              <a:gd name="T28" fmla="*/ 89219 w 501650"/>
              <a:gd name="T29" fmla="*/ 442649 h 501650"/>
              <a:gd name="T30" fmla="*/ 124226 w 501650"/>
              <a:gd name="T31" fmla="*/ 467393 h 501650"/>
              <a:gd name="T32" fmla="*/ 163302 w 501650"/>
              <a:gd name="T33" fmla="*/ 485945 h 501650"/>
              <a:gd name="T34" fmla="*/ 205737 w 501650"/>
              <a:gd name="T35" fmla="*/ 497596 h 501650"/>
              <a:gd name="T36" fmla="*/ 250825 w 501650"/>
              <a:gd name="T37" fmla="*/ 501637 h 501650"/>
              <a:gd name="T38" fmla="*/ 295912 w 501650"/>
              <a:gd name="T39" fmla="*/ 497596 h 501650"/>
              <a:gd name="T40" fmla="*/ 338347 w 501650"/>
              <a:gd name="T41" fmla="*/ 485945 h 501650"/>
              <a:gd name="T42" fmla="*/ 377423 w 501650"/>
              <a:gd name="T43" fmla="*/ 467393 h 501650"/>
              <a:gd name="T44" fmla="*/ 412430 w 501650"/>
              <a:gd name="T45" fmla="*/ 442649 h 501650"/>
              <a:gd name="T46" fmla="*/ 442660 w 501650"/>
              <a:gd name="T47" fmla="*/ 412419 h 501650"/>
              <a:gd name="T48" fmla="*/ 467406 w 501650"/>
              <a:gd name="T49" fmla="*/ 377414 h 501650"/>
              <a:gd name="T50" fmla="*/ 485958 w 501650"/>
              <a:gd name="T51" fmla="*/ 338341 h 501650"/>
              <a:gd name="T52" fmla="*/ 497609 w 501650"/>
              <a:gd name="T53" fmla="*/ 295908 h 501650"/>
              <a:gd name="T54" fmla="*/ 501650 w 501650"/>
              <a:gd name="T55" fmla="*/ 250824 h 501650"/>
              <a:gd name="T56" fmla="*/ 497609 w 501650"/>
              <a:gd name="T57" fmla="*/ 205737 h 501650"/>
              <a:gd name="T58" fmla="*/ 485958 w 501650"/>
              <a:gd name="T59" fmla="*/ 163302 h 501650"/>
              <a:gd name="T60" fmla="*/ 467406 w 501650"/>
              <a:gd name="T61" fmla="*/ 124226 h 501650"/>
              <a:gd name="T62" fmla="*/ 442660 w 501650"/>
              <a:gd name="T63" fmla="*/ 89219 h 501650"/>
              <a:gd name="T64" fmla="*/ 412430 w 501650"/>
              <a:gd name="T65" fmla="*/ 58989 h 501650"/>
              <a:gd name="T66" fmla="*/ 377423 w 501650"/>
              <a:gd name="T67" fmla="*/ 34243 h 501650"/>
              <a:gd name="T68" fmla="*/ 338347 w 501650"/>
              <a:gd name="T69" fmla="*/ 15691 h 501650"/>
              <a:gd name="T70" fmla="*/ 295912 w 501650"/>
              <a:gd name="T71" fmla="*/ 4040 h 501650"/>
              <a:gd name="T72" fmla="*/ 250825 w 501650"/>
              <a:gd name="T73" fmla="*/ 0 h 5016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1650" h="501650">
                <a:moveTo>
                  <a:pt x="250825" y="0"/>
                </a:moveTo>
                <a:lnTo>
                  <a:pt x="205737" y="4040"/>
                </a:lnTo>
                <a:lnTo>
                  <a:pt x="163302" y="15691"/>
                </a:lnTo>
                <a:lnTo>
                  <a:pt x="124226" y="34243"/>
                </a:lnTo>
                <a:lnTo>
                  <a:pt x="89219" y="58989"/>
                </a:lnTo>
                <a:lnTo>
                  <a:pt x="58989" y="89219"/>
                </a:lnTo>
                <a:lnTo>
                  <a:pt x="34243" y="124226"/>
                </a:lnTo>
                <a:lnTo>
                  <a:pt x="15691" y="163302"/>
                </a:lnTo>
                <a:lnTo>
                  <a:pt x="4040" y="205737"/>
                </a:lnTo>
                <a:lnTo>
                  <a:pt x="0" y="250824"/>
                </a:lnTo>
                <a:lnTo>
                  <a:pt x="4040" y="295908"/>
                </a:lnTo>
                <a:lnTo>
                  <a:pt x="15691" y="338341"/>
                </a:lnTo>
                <a:lnTo>
                  <a:pt x="34243" y="377414"/>
                </a:lnTo>
                <a:lnTo>
                  <a:pt x="58989" y="412419"/>
                </a:lnTo>
                <a:lnTo>
                  <a:pt x="89219" y="442649"/>
                </a:lnTo>
                <a:lnTo>
                  <a:pt x="124226" y="467393"/>
                </a:lnTo>
                <a:lnTo>
                  <a:pt x="163302" y="485945"/>
                </a:lnTo>
                <a:lnTo>
                  <a:pt x="205737" y="497596"/>
                </a:lnTo>
                <a:lnTo>
                  <a:pt x="250825" y="501637"/>
                </a:lnTo>
                <a:lnTo>
                  <a:pt x="295912" y="497596"/>
                </a:lnTo>
                <a:lnTo>
                  <a:pt x="338347" y="485945"/>
                </a:lnTo>
                <a:lnTo>
                  <a:pt x="377423" y="467393"/>
                </a:lnTo>
                <a:lnTo>
                  <a:pt x="412430" y="442649"/>
                </a:lnTo>
                <a:lnTo>
                  <a:pt x="442660" y="412419"/>
                </a:lnTo>
                <a:lnTo>
                  <a:pt x="467406" y="377414"/>
                </a:lnTo>
                <a:lnTo>
                  <a:pt x="485958" y="338341"/>
                </a:lnTo>
                <a:lnTo>
                  <a:pt x="497609" y="295908"/>
                </a:lnTo>
                <a:lnTo>
                  <a:pt x="501650" y="250824"/>
                </a:lnTo>
                <a:lnTo>
                  <a:pt x="497609" y="205737"/>
                </a:lnTo>
                <a:lnTo>
                  <a:pt x="485958" y="163302"/>
                </a:lnTo>
                <a:lnTo>
                  <a:pt x="467406" y="124226"/>
                </a:lnTo>
                <a:lnTo>
                  <a:pt x="442660" y="89219"/>
                </a:lnTo>
                <a:lnTo>
                  <a:pt x="412430" y="58989"/>
                </a:lnTo>
                <a:lnTo>
                  <a:pt x="377423" y="34243"/>
                </a:lnTo>
                <a:lnTo>
                  <a:pt x="338347" y="15691"/>
                </a:lnTo>
                <a:lnTo>
                  <a:pt x="295912" y="4040"/>
                </a:lnTo>
                <a:lnTo>
                  <a:pt x="250825" y="0"/>
                </a:lnTo>
                <a:close/>
              </a:path>
            </a:pathLst>
          </a:cu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endParaRPr lang="ru-RU" sz="10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object 50">
            <a:extLst>
              <a:ext uri="{FF2B5EF4-FFF2-40B4-BE49-F238E27FC236}">
                <a16:creationId xmlns:a16="http://schemas.microsoft.com/office/drawing/2014/main" id="{0C4BEAAE-4D71-4ADB-A185-3C87FDF3B22E}"/>
              </a:ext>
            </a:extLst>
          </p:cNvPr>
          <p:cNvSpPr txBox="1"/>
          <p:nvPr/>
        </p:nvSpPr>
        <p:spPr>
          <a:xfrm>
            <a:off x="6046123" y="4780496"/>
            <a:ext cx="317897" cy="171201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lang="en-US" sz="1050" b="1" spc="-7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kk-KZ" sz="1050" b="1" spc="-7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object 79">
            <a:extLst>
              <a:ext uri="{FF2B5EF4-FFF2-40B4-BE49-F238E27FC236}">
                <a16:creationId xmlns:a16="http://schemas.microsoft.com/office/drawing/2014/main" id="{1AC4DD47-CEA2-4644-7B87-B34E3DBE5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7942" y="4243404"/>
            <a:ext cx="2187394" cy="29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9526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/>
            <a:r>
              <a:rPr lang="en-US" sz="900" b="1" dirty="0">
                <a:latin typeface="Arial "/>
                <a:cs typeface="Times New Roman" panose="02020603050405020304" pitchFamily="18" charset="0"/>
              </a:rPr>
              <a:t>Tendering based on rating and scoring system</a:t>
            </a:r>
            <a:endParaRPr lang="ru-RU" sz="900" b="1" dirty="0">
              <a:latin typeface="Arial "/>
              <a:cs typeface="Times New Roman" panose="02020603050405020304" pitchFamily="18" charset="0"/>
            </a:endParaRPr>
          </a:p>
        </p:txBody>
      </p:sp>
      <p:sp>
        <p:nvSpPr>
          <p:cNvPr id="92" name="object 24">
            <a:extLst>
              <a:ext uri="{FF2B5EF4-FFF2-40B4-BE49-F238E27FC236}">
                <a16:creationId xmlns:a16="http://schemas.microsoft.com/office/drawing/2014/main" id="{E0DB84E4-C26D-FD97-0738-E18525814BB3}"/>
              </a:ext>
            </a:extLst>
          </p:cNvPr>
          <p:cNvSpPr>
            <a:spLocks/>
          </p:cNvSpPr>
          <p:nvPr/>
        </p:nvSpPr>
        <p:spPr bwMode="auto">
          <a:xfrm>
            <a:off x="6033880" y="4242267"/>
            <a:ext cx="376238" cy="376238"/>
          </a:xfrm>
          <a:custGeom>
            <a:avLst/>
            <a:gdLst>
              <a:gd name="T0" fmla="*/ 250825 w 501650"/>
              <a:gd name="T1" fmla="*/ 0 h 501650"/>
              <a:gd name="T2" fmla="*/ 205737 w 501650"/>
              <a:gd name="T3" fmla="*/ 4040 h 501650"/>
              <a:gd name="T4" fmla="*/ 163302 w 501650"/>
              <a:gd name="T5" fmla="*/ 15691 h 501650"/>
              <a:gd name="T6" fmla="*/ 124226 w 501650"/>
              <a:gd name="T7" fmla="*/ 34243 h 501650"/>
              <a:gd name="T8" fmla="*/ 89219 w 501650"/>
              <a:gd name="T9" fmla="*/ 58989 h 501650"/>
              <a:gd name="T10" fmla="*/ 58989 w 501650"/>
              <a:gd name="T11" fmla="*/ 89219 h 501650"/>
              <a:gd name="T12" fmla="*/ 34243 w 501650"/>
              <a:gd name="T13" fmla="*/ 124226 h 501650"/>
              <a:gd name="T14" fmla="*/ 15691 w 501650"/>
              <a:gd name="T15" fmla="*/ 163302 h 501650"/>
              <a:gd name="T16" fmla="*/ 4040 w 501650"/>
              <a:gd name="T17" fmla="*/ 205737 h 501650"/>
              <a:gd name="T18" fmla="*/ 0 w 501650"/>
              <a:gd name="T19" fmla="*/ 250824 h 501650"/>
              <a:gd name="T20" fmla="*/ 4040 w 501650"/>
              <a:gd name="T21" fmla="*/ 295908 h 501650"/>
              <a:gd name="T22" fmla="*/ 15691 w 501650"/>
              <a:gd name="T23" fmla="*/ 338341 h 501650"/>
              <a:gd name="T24" fmla="*/ 34243 w 501650"/>
              <a:gd name="T25" fmla="*/ 377414 h 501650"/>
              <a:gd name="T26" fmla="*/ 58989 w 501650"/>
              <a:gd name="T27" fmla="*/ 412419 h 501650"/>
              <a:gd name="T28" fmla="*/ 89219 w 501650"/>
              <a:gd name="T29" fmla="*/ 442649 h 501650"/>
              <a:gd name="T30" fmla="*/ 124226 w 501650"/>
              <a:gd name="T31" fmla="*/ 467393 h 501650"/>
              <a:gd name="T32" fmla="*/ 163302 w 501650"/>
              <a:gd name="T33" fmla="*/ 485945 h 501650"/>
              <a:gd name="T34" fmla="*/ 205737 w 501650"/>
              <a:gd name="T35" fmla="*/ 497596 h 501650"/>
              <a:gd name="T36" fmla="*/ 250825 w 501650"/>
              <a:gd name="T37" fmla="*/ 501637 h 501650"/>
              <a:gd name="T38" fmla="*/ 295912 w 501650"/>
              <a:gd name="T39" fmla="*/ 497596 h 501650"/>
              <a:gd name="T40" fmla="*/ 338347 w 501650"/>
              <a:gd name="T41" fmla="*/ 485945 h 501650"/>
              <a:gd name="T42" fmla="*/ 377423 w 501650"/>
              <a:gd name="T43" fmla="*/ 467393 h 501650"/>
              <a:gd name="T44" fmla="*/ 412430 w 501650"/>
              <a:gd name="T45" fmla="*/ 442649 h 501650"/>
              <a:gd name="T46" fmla="*/ 442660 w 501650"/>
              <a:gd name="T47" fmla="*/ 412419 h 501650"/>
              <a:gd name="T48" fmla="*/ 467406 w 501650"/>
              <a:gd name="T49" fmla="*/ 377414 h 501650"/>
              <a:gd name="T50" fmla="*/ 485958 w 501650"/>
              <a:gd name="T51" fmla="*/ 338341 h 501650"/>
              <a:gd name="T52" fmla="*/ 497609 w 501650"/>
              <a:gd name="T53" fmla="*/ 295908 h 501650"/>
              <a:gd name="T54" fmla="*/ 501650 w 501650"/>
              <a:gd name="T55" fmla="*/ 250824 h 501650"/>
              <a:gd name="T56" fmla="*/ 497609 w 501650"/>
              <a:gd name="T57" fmla="*/ 205737 h 501650"/>
              <a:gd name="T58" fmla="*/ 485958 w 501650"/>
              <a:gd name="T59" fmla="*/ 163302 h 501650"/>
              <a:gd name="T60" fmla="*/ 467406 w 501650"/>
              <a:gd name="T61" fmla="*/ 124226 h 501650"/>
              <a:gd name="T62" fmla="*/ 442660 w 501650"/>
              <a:gd name="T63" fmla="*/ 89219 h 501650"/>
              <a:gd name="T64" fmla="*/ 412430 w 501650"/>
              <a:gd name="T65" fmla="*/ 58989 h 501650"/>
              <a:gd name="T66" fmla="*/ 377423 w 501650"/>
              <a:gd name="T67" fmla="*/ 34243 h 501650"/>
              <a:gd name="T68" fmla="*/ 338347 w 501650"/>
              <a:gd name="T69" fmla="*/ 15691 h 501650"/>
              <a:gd name="T70" fmla="*/ 295912 w 501650"/>
              <a:gd name="T71" fmla="*/ 4040 h 501650"/>
              <a:gd name="T72" fmla="*/ 250825 w 501650"/>
              <a:gd name="T73" fmla="*/ 0 h 5016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1650" h="501650">
                <a:moveTo>
                  <a:pt x="250825" y="0"/>
                </a:moveTo>
                <a:lnTo>
                  <a:pt x="205737" y="4040"/>
                </a:lnTo>
                <a:lnTo>
                  <a:pt x="163302" y="15691"/>
                </a:lnTo>
                <a:lnTo>
                  <a:pt x="124226" y="34243"/>
                </a:lnTo>
                <a:lnTo>
                  <a:pt x="89219" y="58989"/>
                </a:lnTo>
                <a:lnTo>
                  <a:pt x="58989" y="89219"/>
                </a:lnTo>
                <a:lnTo>
                  <a:pt x="34243" y="124226"/>
                </a:lnTo>
                <a:lnTo>
                  <a:pt x="15691" y="163302"/>
                </a:lnTo>
                <a:lnTo>
                  <a:pt x="4040" y="205737"/>
                </a:lnTo>
                <a:lnTo>
                  <a:pt x="0" y="250824"/>
                </a:lnTo>
                <a:lnTo>
                  <a:pt x="4040" y="295908"/>
                </a:lnTo>
                <a:lnTo>
                  <a:pt x="15691" y="338341"/>
                </a:lnTo>
                <a:lnTo>
                  <a:pt x="34243" y="377414"/>
                </a:lnTo>
                <a:lnTo>
                  <a:pt x="58989" y="412419"/>
                </a:lnTo>
                <a:lnTo>
                  <a:pt x="89219" y="442649"/>
                </a:lnTo>
                <a:lnTo>
                  <a:pt x="124226" y="467393"/>
                </a:lnTo>
                <a:lnTo>
                  <a:pt x="163302" y="485945"/>
                </a:lnTo>
                <a:lnTo>
                  <a:pt x="205737" y="497596"/>
                </a:lnTo>
                <a:lnTo>
                  <a:pt x="250825" y="501637"/>
                </a:lnTo>
                <a:lnTo>
                  <a:pt x="295912" y="497596"/>
                </a:lnTo>
                <a:lnTo>
                  <a:pt x="338347" y="485945"/>
                </a:lnTo>
                <a:lnTo>
                  <a:pt x="377423" y="467393"/>
                </a:lnTo>
                <a:lnTo>
                  <a:pt x="412430" y="442649"/>
                </a:lnTo>
                <a:lnTo>
                  <a:pt x="442660" y="412419"/>
                </a:lnTo>
                <a:lnTo>
                  <a:pt x="467406" y="377414"/>
                </a:lnTo>
                <a:lnTo>
                  <a:pt x="485958" y="338341"/>
                </a:lnTo>
                <a:lnTo>
                  <a:pt x="497609" y="295908"/>
                </a:lnTo>
                <a:lnTo>
                  <a:pt x="501650" y="250824"/>
                </a:lnTo>
                <a:lnTo>
                  <a:pt x="497609" y="205737"/>
                </a:lnTo>
                <a:lnTo>
                  <a:pt x="485958" y="163302"/>
                </a:lnTo>
                <a:lnTo>
                  <a:pt x="467406" y="124226"/>
                </a:lnTo>
                <a:lnTo>
                  <a:pt x="442660" y="89219"/>
                </a:lnTo>
                <a:lnTo>
                  <a:pt x="412430" y="58989"/>
                </a:lnTo>
                <a:lnTo>
                  <a:pt x="377423" y="34243"/>
                </a:lnTo>
                <a:lnTo>
                  <a:pt x="338347" y="15691"/>
                </a:lnTo>
                <a:lnTo>
                  <a:pt x="295912" y="4040"/>
                </a:lnTo>
                <a:lnTo>
                  <a:pt x="250825" y="0"/>
                </a:lnTo>
                <a:close/>
              </a:path>
            </a:pathLst>
          </a:custGeom>
          <a:ln/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/>
            <a:endParaRPr lang="ru-RU" sz="10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object 50">
            <a:extLst>
              <a:ext uri="{FF2B5EF4-FFF2-40B4-BE49-F238E27FC236}">
                <a16:creationId xmlns:a16="http://schemas.microsoft.com/office/drawing/2014/main" id="{0C4BEAAE-4D71-4ADB-A185-3C87FDF3B22E}"/>
              </a:ext>
            </a:extLst>
          </p:cNvPr>
          <p:cNvSpPr txBox="1"/>
          <p:nvPr/>
        </p:nvSpPr>
        <p:spPr>
          <a:xfrm>
            <a:off x="6074056" y="4336925"/>
            <a:ext cx="317897" cy="171201"/>
          </a:xfrm>
          <a:prstGeom prst="rect">
            <a:avLst/>
          </a:prstGeom>
          <a:effectLst/>
        </p:spPr>
        <p:txBody>
          <a:bodyPr lIns="0" tIns="9525" rIns="0" bIns="0">
            <a:spAutoFit/>
          </a:bodyPr>
          <a:lstStyle/>
          <a:p>
            <a:pPr marL="9525" algn="ctr">
              <a:spcBef>
                <a:spcPts val="75"/>
              </a:spcBef>
              <a:defRPr/>
            </a:pPr>
            <a:r>
              <a:rPr lang="kk-KZ" sz="1050" b="1" spc="-7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941999" y="2682261"/>
            <a:ext cx="25234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606106" y="4228888"/>
            <a:ext cx="1735771" cy="11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616864" y="4670261"/>
            <a:ext cx="1735771" cy="11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2909839" y="842420"/>
            <a:ext cx="2523180" cy="34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flipV="1">
            <a:off x="2894935" y="1222061"/>
            <a:ext cx="2523450" cy="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flipV="1">
            <a:off x="2917080" y="1704176"/>
            <a:ext cx="2523450" cy="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flipV="1">
            <a:off x="2941999" y="2261592"/>
            <a:ext cx="2523450" cy="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V="1">
            <a:off x="2917080" y="3226634"/>
            <a:ext cx="2523450" cy="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flipV="1">
            <a:off x="2889802" y="3765869"/>
            <a:ext cx="2550728" cy="5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flipV="1">
            <a:off x="2910184" y="4203371"/>
            <a:ext cx="2523450" cy="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flipV="1">
            <a:off x="2899382" y="4686587"/>
            <a:ext cx="2523450" cy="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flipV="1">
            <a:off x="6450860" y="854129"/>
            <a:ext cx="2523450" cy="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flipV="1">
            <a:off x="6450860" y="1431083"/>
            <a:ext cx="2523450" cy="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flipV="1">
            <a:off x="6459444" y="1851615"/>
            <a:ext cx="2523450" cy="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flipV="1">
            <a:off x="6425211" y="2372369"/>
            <a:ext cx="2523450" cy="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flipV="1">
            <a:off x="6455208" y="2867940"/>
            <a:ext cx="2523450" cy="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flipV="1">
            <a:off x="6481488" y="3276162"/>
            <a:ext cx="2523450" cy="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flipV="1">
            <a:off x="6487942" y="3620356"/>
            <a:ext cx="2523450" cy="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 flipV="1">
            <a:off x="6457645" y="4120574"/>
            <a:ext cx="2523450" cy="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 flipV="1">
            <a:off x="6511393" y="4638375"/>
            <a:ext cx="2523450" cy="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>
            <a:off x="648709" y="3692544"/>
            <a:ext cx="1735771" cy="11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603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F10E7E2-117D-9D76-F680-EC5F61D0B0F8}"/>
              </a:ext>
            </a:extLst>
          </p:cNvPr>
          <p:cNvSpPr/>
          <p:nvPr/>
        </p:nvSpPr>
        <p:spPr>
          <a:xfrm>
            <a:off x="-3101" y="4935862"/>
            <a:ext cx="9144000" cy="2150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7299" y="4906441"/>
            <a:ext cx="2133600" cy="273844"/>
          </a:xfrm>
        </p:spPr>
        <p:txBody>
          <a:bodyPr/>
          <a:lstStyle/>
          <a:p>
            <a:r>
              <a:rPr lang="kk-K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20318268"/>
              </p:ext>
            </p:extLst>
          </p:nvPr>
        </p:nvGraphicFramePr>
        <p:xfrm>
          <a:off x="-612576" y="394089"/>
          <a:ext cx="5472608" cy="4512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097912769"/>
              </p:ext>
            </p:extLst>
          </p:nvPr>
        </p:nvGraphicFramePr>
        <p:xfrm>
          <a:off x="3989462" y="394090"/>
          <a:ext cx="5472608" cy="4482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FC420A6-79F9-F3E3-8463-B461366AD8FD}"/>
              </a:ext>
            </a:extLst>
          </p:cNvPr>
          <p:cNvSpPr/>
          <p:nvPr/>
        </p:nvSpPr>
        <p:spPr>
          <a:xfrm>
            <a:off x="379636" y="-4668"/>
            <a:ext cx="8761263" cy="3743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b="1" dirty="0">
                <a:solidFill>
                  <a:srgbClr val="44546A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Key roles of Treasury</a:t>
            </a:r>
            <a:endParaRPr lang="ru-RU" sz="1400" b="1" dirty="0">
              <a:solidFill>
                <a:srgbClr val="44546A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Users\TChikanaev\Desktop\1489676325.jpg">
            <a:extLst>
              <a:ext uri="{FF2B5EF4-FFF2-40B4-BE49-F238E27FC236}">
                <a16:creationId xmlns:a16="http://schemas.microsoft.com/office/drawing/2014/main" id="{C7195651-80B1-345C-8BBA-939D6EF02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 l="15900" t="16300" r="15100" b="16950"/>
          <a:stretch>
            <a:fillRect/>
          </a:stretch>
        </p:blipFill>
        <p:spPr bwMode="auto">
          <a:xfrm>
            <a:off x="-3101" y="-4666"/>
            <a:ext cx="390970" cy="369335"/>
          </a:xfrm>
          <a:prstGeom prst="rect">
            <a:avLst/>
          </a:prstGeom>
          <a:noFill/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452075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Block Arc 4"/>
          <p:cNvSpPr/>
          <p:nvPr/>
        </p:nvSpPr>
        <p:spPr>
          <a:xfrm rot="5197731">
            <a:off x="1654676" y="959520"/>
            <a:ext cx="3500438" cy="3502025"/>
          </a:xfrm>
          <a:prstGeom prst="blockArc">
            <a:avLst>
              <a:gd name="adj1" fmla="val 10800000"/>
              <a:gd name="adj2" fmla="val 6787893"/>
              <a:gd name="adj3" fmla="val 516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412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" name="Group 61"/>
          <p:cNvGrpSpPr>
            <a:grpSpLocks/>
          </p:cNvGrpSpPr>
          <p:nvPr/>
        </p:nvGrpSpPr>
        <p:grpSpPr bwMode="auto">
          <a:xfrm>
            <a:off x="1703736" y="922078"/>
            <a:ext cx="3349603" cy="3587750"/>
            <a:chOff x="4105379" y="1570117"/>
            <a:chExt cx="3778784" cy="4049048"/>
          </a:xfrm>
        </p:grpSpPr>
        <p:sp>
          <p:nvSpPr>
            <p:cNvPr id="47" name="Block Arc 5"/>
            <p:cNvSpPr/>
            <p:nvPr/>
          </p:nvSpPr>
          <p:spPr>
            <a:xfrm rot="15300000">
              <a:off x="4559264" y="2067016"/>
              <a:ext cx="3135325" cy="3134083"/>
            </a:xfrm>
            <a:prstGeom prst="blockArc">
              <a:avLst>
                <a:gd name="adj1" fmla="val 10800000"/>
                <a:gd name="adj2" fmla="val 21543340"/>
                <a:gd name="adj3" fmla="val 626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707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12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Block Arc 6"/>
            <p:cNvSpPr/>
            <p:nvPr/>
          </p:nvSpPr>
          <p:spPr>
            <a:xfrm rot="9900000">
              <a:off x="4956167" y="2431884"/>
              <a:ext cx="2403394" cy="2402554"/>
            </a:xfrm>
            <a:prstGeom prst="blockArc">
              <a:avLst>
                <a:gd name="adj1" fmla="val 10800000"/>
                <a:gd name="adj2" fmla="val 708586"/>
                <a:gd name="adj3" fmla="val 724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707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12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" name="Block Arc 7"/>
            <p:cNvSpPr/>
            <p:nvPr/>
          </p:nvSpPr>
          <p:spPr>
            <a:xfrm rot="2700000">
              <a:off x="5300680" y="2771736"/>
              <a:ext cx="1753991" cy="1722850"/>
            </a:xfrm>
            <a:prstGeom prst="blockArc">
              <a:avLst>
                <a:gd name="adj1" fmla="val 5721938"/>
                <a:gd name="adj2" fmla="val 21313663"/>
                <a:gd name="adj3" fmla="val 986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707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12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50" name="Straight Connector 9"/>
            <p:cNvCxnSpPr>
              <a:cxnSpLocks/>
            </p:cNvCxnSpPr>
            <p:nvPr/>
          </p:nvCxnSpPr>
          <p:spPr>
            <a:xfrm flipV="1">
              <a:off x="6447578" y="1690156"/>
              <a:ext cx="1151551" cy="140283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14"/>
            <p:cNvCxnSpPr>
              <a:cxnSpLocks/>
            </p:cNvCxnSpPr>
            <p:nvPr/>
          </p:nvCxnSpPr>
          <p:spPr>
            <a:xfrm flipH="1" flipV="1">
              <a:off x="4207078" y="1690156"/>
              <a:ext cx="875752" cy="87430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18"/>
            <p:cNvSpPr/>
            <p:nvPr/>
          </p:nvSpPr>
          <p:spPr>
            <a:xfrm>
              <a:off x="4105379" y="1593409"/>
              <a:ext cx="193418" cy="19528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707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12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54" name="Straight Connector 36"/>
            <p:cNvCxnSpPr>
              <a:cxnSpLocks/>
            </p:cNvCxnSpPr>
            <p:nvPr/>
          </p:nvCxnSpPr>
          <p:spPr>
            <a:xfrm>
              <a:off x="6757683" y="4494031"/>
              <a:ext cx="1010070" cy="99793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1"/>
            <p:cNvSpPr/>
            <p:nvPr/>
          </p:nvSpPr>
          <p:spPr>
            <a:xfrm>
              <a:off x="7529284" y="1570117"/>
              <a:ext cx="193418" cy="1934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707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12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Oval 20"/>
            <p:cNvSpPr/>
            <p:nvPr/>
          </p:nvSpPr>
          <p:spPr>
            <a:xfrm>
              <a:off x="7690745" y="5425671"/>
              <a:ext cx="193418" cy="19349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707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412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" name="Группа 55"/>
          <p:cNvGrpSpPr/>
          <p:nvPr/>
        </p:nvGrpSpPr>
        <p:grpSpPr>
          <a:xfrm>
            <a:off x="2795439" y="910953"/>
            <a:ext cx="1025761" cy="380285"/>
            <a:chOff x="2458187" y="2086"/>
            <a:chExt cx="1282117" cy="511941"/>
          </a:xfrm>
          <a:solidFill>
            <a:srgbClr val="00B0F0"/>
          </a:solidFill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458187" y="2086"/>
              <a:ext cx="1282117" cy="5119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Скругленный прямоугольник 4"/>
            <p:cNvSpPr/>
            <p:nvPr/>
          </p:nvSpPr>
          <p:spPr>
            <a:xfrm>
              <a:off x="2541932" y="27692"/>
              <a:ext cx="1108153" cy="46195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4290" tIns="34290" rIns="34290" bIns="34290" spcCol="1270" anchor="ctr"/>
            <a:lstStyle/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 and maintain financing plans</a:t>
              </a:r>
              <a:endPara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Прямоугольник 58"/>
          <p:cNvSpPr/>
          <p:nvPr/>
        </p:nvSpPr>
        <p:spPr>
          <a:xfrm>
            <a:off x="2199720" y="601101"/>
            <a:ext cx="989149" cy="27463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 financing plans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317185" y="601076"/>
            <a:ext cx="1284287" cy="27496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 financing plans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60"/>
          <p:cNvGrpSpPr/>
          <p:nvPr/>
        </p:nvGrpSpPr>
        <p:grpSpPr>
          <a:xfrm>
            <a:off x="4372384" y="1603244"/>
            <a:ext cx="1023882" cy="511941"/>
            <a:chOff x="4136797" y="1590484"/>
            <a:chExt cx="1023882" cy="511941"/>
          </a:xfrm>
          <a:solidFill>
            <a:srgbClr val="00B0F0"/>
          </a:solidFill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4136797" y="1590484"/>
              <a:ext cx="1023882" cy="5119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363841"/>
                <a:satOff val="-20982"/>
                <a:lumOff val="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Скругленный прямоугольник 4"/>
            <p:cNvSpPr/>
            <p:nvPr/>
          </p:nvSpPr>
          <p:spPr>
            <a:xfrm>
              <a:off x="4176218" y="1615474"/>
              <a:ext cx="973900" cy="46195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Registration of liabilities</a:t>
              </a:r>
              <a:endPara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4" name="Прямоугольник 63"/>
          <p:cNvSpPr/>
          <p:nvPr/>
        </p:nvSpPr>
        <p:spPr>
          <a:xfrm>
            <a:off x="5436095" y="1634947"/>
            <a:ext cx="1397000" cy="236407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</a:t>
            </a:r>
            <a:r>
              <a:rPr lang="kk-KZ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catalogue of providers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436095" y="1917391"/>
            <a:ext cx="1397000" cy="229496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Registration of liabilities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436095" y="2218618"/>
            <a:ext cx="1397000" cy="169068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of liabilities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66"/>
          <p:cNvGrpSpPr/>
          <p:nvPr/>
        </p:nvGrpSpPr>
        <p:grpSpPr>
          <a:xfrm>
            <a:off x="4438265" y="3324065"/>
            <a:ext cx="1023882" cy="511941"/>
            <a:chOff x="2812457" y="3364220"/>
            <a:chExt cx="1023882" cy="511941"/>
          </a:xfrm>
          <a:solidFill>
            <a:srgbClr val="00B0F0"/>
          </a:solidFill>
        </p:grpSpPr>
        <p:sp>
          <p:nvSpPr>
            <p:cNvPr id="68" name="Скругленный прямоугольник 67"/>
            <p:cNvSpPr/>
            <p:nvPr/>
          </p:nvSpPr>
          <p:spPr>
            <a:xfrm>
              <a:off x="2812457" y="3364220"/>
              <a:ext cx="1023882" cy="5119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545761"/>
                <a:satOff val="-31473"/>
                <a:lumOff val="323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Скругленный прямоугольник 4"/>
            <p:cNvSpPr/>
            <p:nvPr/>
          </p:nvSpPr>
          <p:spPr>
            <a:xfrm>
              <a:off x="2845171" y="3390680"/>
              <a:ext cx="973900" cy="46195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Execution of payments</a:t>
              </a:r>
              <a:endPara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0" name="Прямоугольник 69"/>
          <p:cNvSpPr/>
          <p:nvPr/>
        </p:nvSpPr>
        <p:spPr>
          <a:xfrm>
            <a:off x="5488314" y="3249500"/>
            <a:ext cx="1520825" cy="444081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of invoices and</a:t>
            </a:r>
            <a:r>
              <a:rPr lang="kk-KZ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orders for compliance with budget legislation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488314" y="3725603"/>
            <a:ext cx="1520825" cy="233149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Execution </a:t>
            </a:r>
            <a:r>
              <a:rPr lang="kk-KZ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decline</a:t>
            </a:r>
            <a:r>
              <a:rPr lang="kk-KZ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payments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71"/>
          <p:cNvGrpSpPr/>
          <p:nvPr/>
        </p:nvGrpSpPr>
        <p:grpSpPr>
          <a:xfrm>
            <a:off x="2904533" y="4196272"/>
            <a:ext cx="1274906" cy="320405"/>
            <a:chOff x="1236508" y="3219343"/>
            <a:chExt cx="1157028" cy="511941"/>
          </a:xfrm>
          <a:solidFill>
            <a:srgbClr val="00B0F0"/>
          </a:solidFill>
        </p:grpSpPr>
        <p:sp>
          <p:nvSpPr>
            <p:cNvPr id="73" name="Скругленный прямоугольник 72"/>
            <p:cNvSpPr/>
            <p:nvPr/>
          </p:nvSpPr>
          <p:spPr>
            <a:xfrm>
              <a:off x="1236508" y="3219343"/>
              <a:ext cx="1157028" cy="5119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Скругленный прямоугольник 4"/>
            <p:cNvSpPr/>
            <p:nvPr/>
          </p:nvSpPr>
          <p:spPr>
            <a:xfrm>
              <a:off x="1261499" y="3281972"/>
              <a:ext cx="1107046" cy="36241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FX transactions</a:t>
              </a:r>
              <a:endPara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5" name="Прямоугольник 74"/>
          <p:cNvSpPr/>
          <p:nvPr/>
        </p:nvSpPr>
        <p:spPr>
          <a:xfrm>
            <a:off x="1708472" y="4556311"/>
            <a:ext cx="884238" cy="177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Conversion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018285" y="4556311"/>
            <a:ext cx="1041400" cy="177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Re-conversion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2622872" y="4562659"/>
            <a:ext cx="1354138" cy="26463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FX transfers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77"/>
          <p:cNvGrpSpPr/>
          <p:nvPr/>
        </p:nvGrpSpPr>
        <p:grpSpPr>
          <a:xfrm>
            <a:off x="960470" y="3260166"/>
            <a:ext cx="1202749" cy="593344"/>
            <a:chOff x="724559" y="1168551"/>
            <a:chExt cx="1023882" cy="593344"/>
          </a:xfrm>
          <a:solidFill>
            <a:srgbClr val="00B0F0"/>
          </a:solidFill>
        </p:grpSpPr>
        <p:sp>
          <p:nvSpPr>
            <p:cNvPr id="79" name="Скругленный прямоугольник 78"/>
            <p:cNvSpPr/>
            <p:nvPr/>
          </p:nvSpPr>
          <p:spPr>
            <a:xfrm>
              <a:off x="724559" y="1168551"/>
              <a:ext cx="1023882" cy="59334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1273443"/>
                <a:satOff val="-73437"/>
                <a:lumOff val="75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0" name="Скругленный прямоугольник 4"/>
            <p:cNvSpPr/>
            <p:nvPr/>
          </p:nvSpPr>
          <p:spPr>
            <a:xfrm>
              <a:off x="759260" y="1195922"/>
              <a:ext cx="906338" cy="53541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Compliance</a:t>
              </a:r>
              <a:endPara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1" name="Прямоугольник 80"/>
          <p:cNvSpPr/>
          <p:nvPr/>
        </p:nvSpPr>
        <p:spPr>
          <a:xfrm>
            <a:off x="23230" y="3405874"/>
            <a:ext cx="905412" cy="33813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Departmental control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81"/>
          <p:cNvGrpSpPr/>
          <p:nvPr/>
        </p:nvGrpSpPr>
        <p:grpSpPr>
          <a:xfrm>
            <a:off x="1139333" y="1847142"/>
            <a:ext cx="1023882" cy="458862"/>
            <a:chOff x="1193459" y="384814"/>
            <a:chExt cx="1023882" cy="511941"/>
          </a:xfrm>
          <a:solidFill>
            <a:srgbClr val="00B0F0"/>
          </a:solidFill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1193459" y="384814"/>
              <a:ext cx="1023882" cy="5119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Скругленный прямоугольник 4"/>
            <p:cNvSpPr/>
            <p:nvPr/>
          </p:nvSpPr>
          <p:spPr>
            <a:xfrm>
              <a:off x="1204763" y="409805"/>
              <a:ext cx="973900" cy="46195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Reporting</a:t>
              </a:r>
              <a:endPara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5" name="Прямоугольник 84"/>
          <p:cNvSpPr/>
          <p:nvPr/>
        </p:nvSpPr>
        <p:spPr>
          <a:xfrm>
            <a:off x="305221" y="2153977"/>
            <a:ext cx="777875" cy="17856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305221" y="1839652"/>
            <a:ext cx="777875" cy="25054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Reconciliation of accounts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86"/>
          <p:cNvGrpSpPr/>
          <p:nvPr/>
        </p:nvGrpSpPr>
        <p:grpSpPr>
          <a:xfrm>
            <a:off x="3045688" y="1969733"/>
            <a:ext cx="917731" cy="350754"/>
            <a:chOff x="3626518" y="592807"/>
            <a:chExt cx="1023882" cy="511941"/>
          </a:xfrm>
          <a:solidFill>
            <a:schemeClr val="accent1"/>
          </a:solidFill>
        </p:grpSpPr>
        <p:sp>
          <p:nvSpPr>
            <p:cNvPr id="88" name="Скругленный прямоугольник 87"/>
            <p:cNvSpPr/>
            <p:nvPr/>
          </p:nvSpPr>
          <p:spPr>
            <a:xfrm>
              <a:off x="3626518" y="592807"/>
              <a:ext cx="1023882" cy="5119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181920"/>
                <a:satOff val="-10491"/>
                <a:lumOff val="107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9" name="Скругленный прямоугольник 4"/>
            <p:cNvSpPr/>
            <p:nvPr/>
          </p:nvSpPr>
          <p:spPr>
            <a:xfrm>
              <a:off x="3651509" y="617798"/>
              <a:ext cx="973900" cy="46195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Budget execution on revenue side</a:t>
              </a:r>
              <a:endPara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0" name="Прямоугольник 89"/>
          <p:cNvSpPr/>
          <p:nvPr/>
        </p:nvSpPr>
        <p:spPr>
          <a:xfrm>
            <a:off x="5018053" y="657837"/>
            <a:ext cx="1991082" cy="36080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of receipts between budget tiers</a:t>
            </a:r>
            <a:r>
              <a:rPr lang="kk-KZ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cash control accounts of the National Fund</a:t>
            </a:r>
            <a:r>
              <a:rPr lang="kk-KZ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Indemnification Fund and EAEU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5018053" y="1069285"/>
            <a:ext cx="1991082" cy="30316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Refund of excessively </a:t>
            </a:r>
            <a:r>
              <a:rPr lang="ru-RU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incorrectly</a:t>
            </a:r>
            <a:r>
              <a:rPr lang="ru-RU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paid amounts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5018053" y="1424971"/>
            <a:ext cx="1991082" cy="15654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 revenues to the composite account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2900485" y="3392674"/>
            <a:ext cx="1134938" cy="44355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-1091522"/>
              <a:satOff val="-62946"/>
              <a:lumOff val="6471"/>
              <a:alphaOff val="0"/>
            </a:schemeClr>
          </a:effectRef>
          <a:fontRef idx="minor">
            <a:schemeClr val="lt1"/>
          </a:fontRef>
        </p:style>
      </p:sp>
      <p:sp>
        <p:nvSpPr>
          <p:cNvPr id="97" name="Прямоугольник 96"/>
          <p:cNvSpPr/>
          <p:nvPr/>
        </p:nvSpPr>
        <p:spPr>
          <a:xfrm>
            <a:off x="5127947" y="4562606"/>
            <a:ext cx="1165770" cy="25050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and control of cash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Группа 97"/>
          <p:cNvGrpSpPr/>
          <p:nvPr/>
        </p:nvGrpSpPr>
        <p:grpSpPr>
          <a:xfrm>
            <a:off x="2795435" y="1394212"/>
            <a:ext cx="1023882" cy="374603"/>
            <a:chOff x="826339" y="2184688"/>
            <a:chExt cx="1023882" cy="511941"/>
          </a:xfrm>
          <a:solidFill>
            <a:schemeClr val="accent6"/>
          </a:solidFill>
        </p:grpSpPr>
        <p:sp>
          <p:nvSpPr>
            <p:cNvPr id="99" name="Скругленный прямоугольник 98"/>
            <p:cNvSpPr/>
            <p:nvPr/>
          </p:nvSpPr>
          <p:spPr>
            <a:xfrm>
              <a:off x="826339" y="2184688"/>
              <a:ext cx="1023882" cy="511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909602"/>
                <a:satOff val="-52455"/>
                <a:lumOff val="53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0" name="Скругленный прямоугольник 4"/>
            <p:cNvSpPr/>
            <p:nvPr/>
          </p:nvSpPr>
          <p:spPr>
            <a:xfrm>
              <a:off x="851330" y="2209678"/>
              <a:ext cx="973900" cy="46195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0480" tIns="30480" rIns="30480" bIns="30480" spcCol="1270" anchor="ctr"/>
            <a:lstStyle/>
            <a:p>
              <a:pPr algn="ctr" defTabSz="3556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Execution of collection orders</a:t>
              </a:r>
              <a:endPara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1" name="Прямоугольник 100"/>
          <p:cNvSpPr/>
          <p:nvPr/>
        </p:nvSpPr>
        <p:spPr>
          <a:xfrm>
            <a:off x="228736" y="735976"/>
            <a:ext cx="1399812" cy="274638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Amend financing plans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228735" y="1083269"/>
            <a:ext cx="1399813" cy="50215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Suspend transactions with unused balance under a budget program</a:t>
            </a:r>
            <a:r>
              <a:rPr lang="kk-KZ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sub-program</a:t>
            </a:r>
            <a:r>
              <a:rPr lang="kk-KZ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092284" y="672455"/>
            <a:ext cx="1989329" cy="400110"/>
          </a:xfrm>
          <a:prstGeom prst="rect">
            <a:avLst/>
          </a:prstGeom>
          <a:ln w="127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Arial" pitchFamily="34" charset="0"/>
                <a:cs typeface="Arial" pitchFamily="34" charset="0"/>
              </a:rPr>
              <a:t>8 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budget execution processes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23 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sub-processes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096014" y="1143817"/>
            <a:ext cx="1985599" cy="1477328"/>
          </a:xfrm>
          <a:prstGeom prst="rect">
            <a:avLst/>
          </a:prstGeom>
          <a:ln w="127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Integrated Information System of Treasury</a:t>
            </a:r>
            <a:r>
              <a:rPr lang="ru-RU" sz="9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9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IIST</a:t>
            </a:r>
            <a:r>
              <a:rPr lang="ru-RU" sz="9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):</a:t>
            </a:r>
          </a:p>
          <a:p>
            <a:pPr indent="180000" algn="just"/>
            <a:r>
              <a:rPr lang="en-US" sz="800" dirty="0">
                <a:latin typeface="Arial" pitchFamily="34" charset="0"/>
                <a:cs typeface="Arial" pitchFamily="34" charset="0"/>
              </a:rPr>
              <a:t>The system automates business processes of the Treasury Committee and ROs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indent="180000" algn="just"/>
            <a:r>
              <a:rPr lang="en-US" sz="800" dirty="0">
                <a:latin typeface="Arial" pitchFamily="34" charset="0"/>
                <a:cs typeface="Arial" pitchFamily="34" charset="0"/>
              </a:rPr>
              <a:t>The purpose of IIST is to ensure effective management, by Government and local governments,  of public finance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assets and liabilities which includes effective control of state budget execution on all levels.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096010" y="2966184"/>
            <a:ext cx="2005424" cy="1477328"/>
          </a:xfrm>
          <a:prstGeom prst="rect">
            <a:avLst/>
          </a:prstGeom>
          <a:ln w="127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Information System</a:t>
            </a:r>
            <a:br>
              <a:rPr lang="en-US" sz="9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</a:br>
            <a:r>
              <a:rPr lang="en-US" sz="9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“Treasury-Client”</a:t>
            </a:r>
            <a:r>
              <a:rPr lang="ru-RU" sz="9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indent="180000" algn="just"/>
            <a:r>
              <a:rPr lang="en-US" sz="800" dirty="0">
                <a:latin typeface="Arial" pitchFamily="34" charset="0"/>
                <a:cs typeface="Arial" pitchFamily="34" charset="0"/>
              </a:rPr>
              <a:t>This is a system of electronic documentation flow of IIST with public institutions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administrators of budget programs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competent authorities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indent="180000" algn="just"/>
            <a:r>
              <a:rPr lang="en-US" sz="800" dirty="0">
                <a:latin typeface="Arial" pitchFamily="34" charset="0"/>
                <a:cs typeface="Arial" pitchFamily="34" charset="0"/>
              </a:rPr>
              <a:t>The objective of “Treasury-Client” is to improve effective interaction of Treasury with Client by enabling a modern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integrated and high-value information environment.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11287" y="3370954"/>
            <a:ext cx="130471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556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Registration of transactions paid from internal resources of public institutions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127947" y="4046275"/>
            <a:ext cx="1165770" cy="4635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7072">
              <a:defRPr/>
            </a:pPr>
            <a:r>
              <a:rPr lang="en-US" sz="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 of cash receipts and spending from sale </a:t>
            </a:r>
            <a:r>
              <a:rPr lang="kk-KZ" sz="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goods, works and services</a:t>
            </a:r>
            <a:r>
              <a:rPr lang="kk-KZ" sz="6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800" dirty="0"/>
              <a:t>слуг)</a:t>
            </a:r>
            <a:r>
              <a:rPr lang="kk-KZ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E6F84DA-90C0-A32E-3B6B-5C2C9EDD94DF}"/>
              </a:ext>
            </a:extLst>
          </p:cNvPr>
          <p:cNvSpPr/>
          <p:nvPr/>
        </p:nvSpPr>
        <p:spPr>
          <a:xfrm>
            <a:off x="-3101" y="4935862"/>
            <a:ext cx="9144000" cy="2150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BC5F821-8B8E-7492-D561-741D5E2F4D02}"/>
              </a:ext>
            </a:extLst>
          </p:cNvPr>
          <p:cNvSpPr/>
          <p:nvPr/>
        </p:nvSpPr>
        <p:spPr>
          <a:xfrm>
            <a:off x="393541" y="-4078"/>
            <a:ext cx="8761263" cy="3743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b="1" dirty="0">
                <a:solidFill>
                  <a:srgbClr val="44546A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Budget execution process</a:t>
            </a:r>
            <a:endParaRPr lang="ru-RU" sz="1400" b="1" dirty="0">
              <a:solidFill>
                <a:srgbClr val="44546A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 descr="C:\Users\TChikanaev\Desktop\1489676325.jpg">
            <a:extLst>
              <a:ext uri="{FF2B5EF4-FFF2-40B4-BE49-F238E27FC236}">
                <a16:creationId xmlns:a16="http://schemas.microsoft.com/office/drawing/2014/main" id="{BCF7F2CA-A805-B432-F700-6507A2489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5900" t="16300" r="15100" b="16950"/>
          <a:stretch>
            <a:fillRect/>
          </a:stretch>
        </p:blipFill>
        <p:spPr bwMode="auto">
          <a:xfrm>
            <a:off x="10804" y="-4076"/>
            <a:ext cx="390970" cy="369335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7299" y="4906441"/>
            <a:ext cx="2133600" cy="273844"/>
          </a:xfrm>
        </p:spPr>
        <p:txBody>
          <a:bodyPr/>
          <a:lstStyle/>
          <a:p>
            <a:r>
              <a:rPr lang="kk-K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900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19455" y="-1208"/>
            <a:ext cx="8626412" cy="4469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r>
              <a:rPr lang="en-US" sz="1400" b="1" dirty="0">
                <a:solidFill>
                  <a:srgbClr val="44546A">
                    <a:lumMod val="75000"/>
                  </a:srgbClr>
                </a:solidFill>
                <a:latin typeface="Arial "/>
                <a:cs typeface="Arial" pitchFamily="34" charset="0"/>
              </a:rPr>
              <a:t>Treasury services of the state budget</a:t>
            </a:r>
            <a:endParaRPr lang="ru-RU" sz="1400" b="1" dirty="0">
              <a:solidFill>
                <a:srgbClr val="44546A">
                  <a:lumMod val="75000"/>
                </a:srgbClr>
              </a:solidFill>
              <a:latin typeface="Arial "/>
              <a:cs typeface="Arial" pitchFamily="34" charset="0"/>
            </a:endParaRPr>
          </a:p>
        </p:txBody>
      </p:sp>
      <p:pic>
        <p:nvPicPr>
          <p:cNvPr id="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 cstate="print"/>
          <a:srcRect l="15900" t="16300" r="15100" b="16950"/>
          <a:stretch>
            <a:fillRect/>
          </a:stretch>
        </p:blipFill>
        <p:spPr bwMode="auto">
          <a:xfrm>
            <a:off x="17607" y="8348"/>
            <a:ext cx="501848" cy="437376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0" y="4934014"/>
            <a:ext cx="9144000" cy="2026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r"/>
            <a:endParaRPr lang="ru-RU" sz="1350" dirty="0">
              <a:solidFill>
                <a:srgbClr val="44546A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7038299" y="4963489"/>
            <a:ext cx="2133600" cy="273844"/>
          </a:xfrm>
        </p:spPr>
        <p:txBody>
          <a:bodyPr/>
          <a:lstStyle/>
          <a:p>
            <a:r>
              <a:rPr lang="ru-RU" sz="1050" b="1" dirty="0">
                <a:solidFill>
                  <a:srgbClr val="44546A">
                    <a:lumMod val="75000"/>
                  </a:srgbClr>
                </a:solidFill>
                <a:cs typeface="Arial" pitchFamily="34" charset="0"/>
              </a:rPr>
              <a:t>6</a:t>
            </a:r>
          </a:p>
          <a:p>
            <a:endParaRPr lang="ru-RU" sz="105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37139" y="629963"/>
            <a:ext cx="34405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rgbClr val="0033C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050" dirty="0">
                <a:latin typeface="+mn-lt"/>
              </a:rPr>
              <a:t>Quantity of processed documents in </a:t>
            </a:r>
            <a:r>
              <a:rPr lang="ru-RU" sz="1050" dirty="0">
                <a:latin typeface="+mn-lt"/>
              </a:rPr>
              <a:t>2022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36533" y="644251"/>
            <a:ext cx="24943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0033CC"/>
                </a:solidFill>
                <a:cs typeface="Arial" pitchFamily="34" charset="0"/>
              </a:rPr>
              <a:t>Four tiers of budgets serviced by the Treasury</a:t>
            </a:r>
            <a:endParaRPr lang="ru-RU" sz="1050" b="1" dirty="0">
              <a:solidFill>
                <a:srgbClr val="0033CC"/>
              </a:solidFill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03259" y="652217"/>
            <a:ext cx="24943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0033CC"/>
                </a:solidFill>
                <a:cs typeface="Arial" pitchFamily="34" charset="0"/>
              </a:rPr>
              <a:t>Institutions and entities</a:t>
            </a:r>
            <a:endParaRPr lang="ru-RU" sz="1050" b="1" dirty="0">
              <a:solidFill>
                <a:srgbClr val="0033CC"/>
              </a:solidFill>
              <a:cs typeface="Arial" pitchFamily="34" charset="0"/>
            </a:endParaRPr>
          </a:p>
        </p:txBody>
      </p:sp>
      <p:pic>
        <p:nvPicPr>
          <p:cNvPr id="1025" name="Picture 1" descr="K:\Icon GU'\real-state-buildings_23-214751141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6" t="6549" r="39615" b="53355"/>
          <a:stretch/>
        </p:blipFill>
        <p:spPr bwMode="auto">
          <a:xfrm>
            <a:off x="5048122" y="2627962"/>
            <a:ext cx="503876" cy="68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:\Icon GU'\real-state-buildings_23-214751141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2" t="64043" r="28088" b="13751"/>
          <a:stretch/>
        </p:blipFill>
        <p:spPr bwMode="auto">
          <a:xfrm>
            <a:off x="4929892" y="3293752"/>
            <a:ext cx="828320" cy="48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K:\Icon GU'\real-state-buildings_23-214751141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03" t="14002" r="2875" b="55750"/>
          <a:stretch/>
        </p:blipFill>
        <p:spPr bwMode="auto">
          <a:xfrm>
            <a:off x="4949770" y="1963191"/>
            <a:ext cx="700580" cy="58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3449903" y="1269223"/>
            <a:ext cx="1285875" cy="4662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solidFill>
                  <a:srgbClr val="0000FF"/>
                </a:solidFill>
                <a:cs typeface="Arial" pitchFamily="34" charset="0"/>
              </a:rPr>
              <a:t>15 901</a:t>
            </a:r>
          </a:p>
          <a:p>
            <a:pPr algn="ctr"/>
            <a:r>
              <a:rPr lang="en-US" sz="1350" b="1" dirty="0">
                <a:solidFill>
                  <a:prstClr val="black"/>
                </a:solidFill>
                <a:cs typeface="Arial" pitchFamily="34" charset="0"/>
              </a:rPr>
              <a:t>entities</a:t>
            </a:r>
            <a:endParaRPr lang="ru-RU" sz="135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884017" y="2063481"/>
            <a:ext cx="18351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prstClr val="black"/>
                </a:solidFill>
                <a:cs typeface="Arial" pitchFamily="34" charset="0"/>
              </a:rPr>
              <a:t>Public institutions</a:t>
            </a:r>
            <a:endParaRPr lang="ru-RU" sz="105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373415" y="2069487"/>
            <a:ext cx="6126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0000FF"/>
                </a:solidFill>
                <a:cs typeface="Arial" pitchFamily="34" charset="0"/>
              </a:rPr>
              <a:t>14 464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887558" y="2646563"/>
            <a:ext cx="18351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prstClr val="black"/>
                </a:solidFill>
                <a:cs typeface="Arial" pitchFamily="34" charset="0"/>
              </a:rPr>
              <a:t>State-owned entities</a:t>
            </a:r>
            <a:endParaRPr lang="ru-RU" sz="105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522449" y="2640946"/>
            <a:ext cx="4203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0000FF"/>
                </a:solidFill>
                <a:cs typeface="Arial" pitchFamily="34" charset="0"/>
              </a:rPr>
              <a:t>451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910090" y="2970507"/>
            <a:ext cx="18351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prstClr val="black"/>
                </a:solidFill>
                <a:cs typeface="Arial" pitchFamily="34" charset="0"/>
              </a:rPr>
              <a:t>Entities involved into</a:t>
            </a:r>
            <a:br>
              <a:rPr lang="en-US" sz="1050" b="1" dirty="0">
                <a:solidFill>
                  <a:prstClr val="black"/>
                </a:solidFill>
                <a:cs typeface="Arial" pitchFamily="34" charset="0"/>
              </a:rPr>
            </a:br>
            <a:r>
              <a:rPr lang="en-US" sz="1050" b="1" dirty="0">
                <a:solidFill>
                  <a:prstClr val="black"/>
                </a:solidFill>
                <a:cs typeface="Arial" pitchFamily="34" charset="0"/>
              </a:rPr>
              <a:t> public procurement</a:t>
            </a:r>
            <a:endParaRPr lang="ru-RU" sz="105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469594" y="3044868"/>
            <a:ext cx="4203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0000FF"/>
                </a:solidFill>
                <a:cs typeface="Arial" pitchFamily="34" charset="0"/>
              </a:rPr>
              <a:t>964</a:t>
            </a: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2900288" y="732114"/>
            <a:ext cx="6413" cy="39278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5651303" y="652217"/>
            <a:ext cx="0" cy="4231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5855AD-A722-4D44-9FB8-7357BF986CEB}"/>
              </a:ext>
            </a:extLst>
          </p:cNvPr>
          <p:cNvSpPr/>
          <p:nvPr/>
        </p:nvSpPr>
        <p:spPr>
          <a:xfrm>
            <a:off x="68211" y="4221760"/>
            <a:ext cx="5582649" cy="6491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prstClr val="black"/>
                </a:solidFill>
                <a:cs typeface="Arial" panose="020B0604020202020204" pitchFamily="34" charset="0"/>
              </a:rPr>
              <a:t>Processing of all payment documents in local and foreign currency in due time</a:t>
            </a:r>
            <a:r>
              <a:rPr lang="ru-RU" sz="900" b="1" dirty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en-US" sz="900" b="1" dirty="0">
                <a:solidFill>
                  <a:prstClr val="black"/>
                </a:solidFill>
                <a:cs typeface="Arial" panose="020B0604020202020204" pitchFamily="34" charset="0"/>
              </a:rPr>
              <a:t>reconversion of revenues to the National Fund in foreign currency</a:t>
            </a:r>
            <a:r>
              <a:rPr lang="ru-RU" sz="900" b="1" dirty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en-US" sz="900" b="1" dirty="0">
                <a:solidFill>
                  <a:prstClr val="black"/>
                </a:solidFill>
                <a:cs typeface="Arial" panose="020B0604020202020204" pitchFamily="34" charset="0"/>
              </a:rPr>
              <a:t>repayment of external  government debt</a:t>
            </a:r>
            <a:r>
              <a:rPr lang="ru-RU" sz="900" b="1" dirty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en-US" sz="900" b="1" dirty="0">
                <a:solidFill>
                  <a:prstClr val="black"/>
                </a:solidFill>
                <a:cs typeface="Arial" panose="020B0604020202020204" pitchFamily="34" charset="0"/>
              </a:rPr>
              <a:t>transfers of pensions, benefits and social contributions to the State Center of </a:t>
            </a:r>
            <a:r>
              <a:rPr lang="ru-RU" sz="9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900" b="1" dirty="0">
                <a:solidFill>
                  <a:prstClr val="black"/>
                </a:solidFill>
                <a:cs typeface="Arial" panose="020B0604020202020204" pitchFamily="34" charset="0"/>
              </a:rPr>
              <a:t>Pension Payments</a:t>
            </a:r>
            <a:r>
              <a:rPr lang="ru-RU" sz="900" b="1" dirty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en-US" sz="900" b="1" dirty="0">
                <a:solidFill>
                  <a:prstClr val="black"/>
                </a:solidFill>
                <a:cs typeface="Arial" panose="020B0604020202020204" pitchFamily="34" charset="0"/>
              </a:rPr>
              <a:t>as well as liabilities under EAEU</a:t>
            </a:r>
            <a:endParaRPr lang="ru-RU" sz="9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EAC400-36F5-4422-8581-66D330A0FA3A}"/>
              </a:ext>
            </a:extLst>
          </p:cNvPr>
          <p:cNvSpPr txBox="1"/>
          <p:nvPr/>
        </p:nvSpPr>
        <p:spPr>
          <a:xfrm>
            <a:off x="5645301" y="4555511"/>
            <a:ext cx="375549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prstClr val="black"/>
                </a:solidFill>
                <a:cs typeface="Arial" panose="020B0604020202020204" pitchFamily="34" charset="0"/>
              </a:rPr>
              <a:t>In total, </a:t>
            </a:r>
            <a:r>
              <a:rPr lang="ru-RU" sz="1200" b="1" dirty="0">
                <a:solidFill>
                  <a:srgbClr val="0000FF"/>
                </a:solidFill>
                <a:cs typeface="Arial" panose="020B0604020202020204" pitchFamily="34" charset="0"/>
              </a:rPr>
              <a:t>14</a:t>
            </a:r>
            <a:r>
              <a:rPr lang="en-US" sz="1200" b="1" dirty="0">
                <a:solidFill>
                  <a:srgbClr val="0000FF"/>
                </a:solidFill>
                <a:cs typeface="Arial" panose="020B0604020202020204" pitchFamily="34" charset="0"/>
              </a:rPr>
              <a:t>.</a:t>
            </a:r>
            <a:r>
              <a:rPr lang="ru-RU" sz="1200" b="1" dirty="0">
                <a:solidFill>
                  <a:srgbClr val="0000FF"/>
                </a:solidFill>
                <a:cs typeface="Arial" panose="020B0604020202020204" pitchFamily="34" charset="0"/>
              </a:rPr>
              <a:t>2 </a:t>
            </a:r>
            <a:r>
              <a:rPr lang="en-US" sz="1050" b="1" dirty="0">
                <a:solidFill>
                  <a:prstClr val="black"/>
                </a:solidFill>
                <a:cs typeface="Arial" panose="020B0604020202020204" pitchFamily="34" charset="0"/>
              </a:rPr>
              <a:t>million </a:t>
            </a:r>
            <a:endParaRPr lang="ru-RU" sz="105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1050" b="1" dirty="0">
                <a:solidFill>
                  <a:prstClr val="black"/>
                </a:solidFill>
                <a:cs typeface="Arial" panose="020B0604020202020204" pitchFamily="34" charset="0"/>
              </a:rPr>
              <a:t>financial documents were processed</a:t>
            </a:r>
            <a:endParaRPr lang="ru-RU" sz="105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2F6A3956-1B81-4E75-B680-EE2D7BDB49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8105692"/>
              </p:ext>
            </p:extLst>
          </p:nvPr>
        </p:nvGraphicFramePr>
        <p:xfrm>
          <a:off x="5839022" y="879963"/>
          <a:ext cx="3170246" cy="3722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16C31BA-018C-4AD8-A517-0663FFA51CE1}"/>
              </a:ext>
            </a:extLst>
          </p:cNvPr>
          <p:cNvSpPr txBox="1"/>
          <p:nvPr/>
        </p:nvSpPr>
        <p:spPr>
          <a:xfrm>
            <a:off x="5930258" y="1648900"/>
            <a:ext cx="99418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prstClr val="black"/>
                </a:solidFill>
                <a:cs typeface="Arial" panose="020B0604020202020204" pitchFamily="34" charset="0"/>
              </a:rPr>
              <a:t>Request for </a:t>
            </a:r>
            <a:br>
              <a:rPr lang="en-US" sz="900" b="1" dirty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en-US" sz="900" b="1" dirty="0">
                <a:solidFill>
                  <a:prstClr val="black"/>
                </a:solidFill>
                <a:cs typeface="Arial" panose="020B0604020202020204" pitchFamily="34" charset="0"/>
              </a:rPr>
              <a:t>civil transactions</a:t>
            </a:r>
            <a:endParaRPr lang="ru-RU" sz="9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/>
            <a:r>
              <a:rPr lang="ru-RU" sz="900" i="1" dirty="0">
                <a:solidFill>
                  <a:prstClr val="black"/>
                </a:solidFill>
                <a:cs typeface="Arial" panose="020B0604020202020204" pitchFamily="34" charset="0"/>
              </a:rPr>
              <a:t>(</a:t>
            </a:r>
            <a:r>
              <a:rPr lang="en-US" sz="900" i="1" dirty="0">
                <a:solidFill>
                  <a:prstClr val="black"/>
                </a:solidFill>
                <a:cs typeface="Arial" panose="020B0604020202020204" pitchFamily="34" charset="0"/>
              </a:rPr>
              <a:t>4</a:t>
            </a:r>
            <a:r>
              <a:rPr lang="en-US" sz="900" i="1" dirty="0">
                <a:cs typeface="Arial" panose="020B0604020202020204" pitchFamily="34" charset="0"/>
              </a:rPr>
              <a:t>.</a:t>
            </a:r>
            <a:r>
              <a:rPr lang="ru-RU" sz="900" i="1" dirty="0">
                <a:cs typeface="Arial" panose="020B0604020202020204" pitchFamily="34" charset="0"/>
              </a:rPr>
              <a:t>1</a:t>
            </a:r>
            <a:r>
              <a:rPr lang="ru-RU" sz="900" i="1" dirty="0">
                <a:solidFill>
                  <a:prstClr val="black"/>
                </a:solidFill>
                <a:cs typeface="Arial" panose="020B0604020202020204" pitchFamily="34" charset="0"/>
              </a:rPr>
              <a:t>%)</a:t>
            </a:r>
            <a:endParaRPr lang="ru-RU" sz="9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559DA96-9715-4B51-825B-0F913181BD81}"/>
              </a:ext>
            </a:extLst>
          </p:cNvPr>
          <p:cNvSpPr txBox="1"/>
          <p:nvPr/>
        </p:nvSpPr>
        <p:spPr>
          <a:xfrm>
            <a:off x="7865830" y="1126533"/>
            <a:ext cx="889307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b="1" dirty="0">
                <a:solidFill>
                  <a:prstClr val="black"/>
                </a:solidFill>
                <a:cs typeface="Arial" panose="020B0604020202020204" pitchFamily="34" charset="0"/>
              </a:rPr>
              <a:t>Set-off of excessively paid amounts</a:t>
            </a:r>
            <a:r>
              <a:rPr lang="ru-RU" sz="825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sz="825" i="1" dirty="0">
                <a:solidFill>
                  <a:prstClr val="black"/>
                </a:solidFill>
                <a:cs typeface="Arial" panose="020B0604020202020204" pitchFamily="34" charset="0"/>
              </a:rPr>
              <a:t>(</a:t>
            </a:r>
            <a:r>
              <a:rPr lang="en-US" sz="825" i="1" dirty="0">
                <a:solidFill>
                  <a:prstClr val="black"/>
                </a:solidFill>
                <a:cs typeface="Arial" panose="020B0604020202020204" pitchFamily="34" charset="0"/>
              </a:rPr>
              <a:t>3</a:t>
            </a:r>
            <a:r>
              <a:rPr lang="en-US" sz="825" i="1" dirty="0">
                <a:cs typeface="Arial" panose="020B0604020202020204" pitchFamily="34" charset="0"/>
              </a:rPr>
              <a:t>.</a:t>
            </a:r>
            <a:r>
              <a:rPr lang="ru-RU" sz="825" i="1" dirty="0">
                <a:cs typeface="Arial" panose="020B0604020202020204" pitchFamily="34" charset="0"/>
              </a:rPr>
              <a:t>0</a:t>
            </a:r>
            <a:r>
              <a:rPr lang="ru-RU" sz="825" i="1" dirty="0">
                <a:solidFill>
                  <a:prstClr val="black"/>
                </a:solidFill>
                <a:cs typeface="Arial" panose="020B0604020202020204" pitchFamily="34" charset="0"/>
              </a:rPr>
              <a:t>%)</a:t>
            </a:r>
            <a:endParaRPr lang="ru-RU" sz="825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5CF9B7-4276-4E54-9C30-DDCDDF369089}"/>
              </a:ext>
            </a:extLst>
          </p:cNvPr>
          <p:cNvSpPr txBox="1"/>
          <p:nvPr/>
        </p:nvSpPr>
        <p:spPr>
          <a:xfrm>
            <a:off x="8057269" y="2056293"/>
            <a:ext cx="108673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b="1" dirty="0">
                <a:solidFill>
                  <a:prstClr val="black"/>
                </a:solidFill>
                <a:cs typeface="Arial" panose="020B0604020202020204" pitchFamily="34" charset="0"/>
              </a:rPr>
              <a:t>Financing plans</a:t>
            </a:r>
            <a:endParaRPr lang="ru-RU" sz="825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/>
            <a:r>
              <a:rPr lang="ru-RU" sz="825" i="1" dirty="0">
                <a:solidFill>
                  <a:prstClr val="black"/>
                </a:solidFill>
                <a:cs typeface="Arial" panose="020B0604020202020204" pitchFamily="34" charset="0"/>
              </a:rPr>
              <a:t>(7</a:t>
            </a:r>
            <a:r>
              <a:rPr lang="en-US" sz="825" i="1" dirty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  <a:r>
              <a:rPr lang="ru-RU" sz="825" i="1" dirty="0">
                <a:solidFill>
                  <a:prstClr val="black"/>
                </a:solidFill>
                <a:cs typeface="Arial" panose="020B0604020202020204" pitchFamily="34" charset="0"/>
              </a:rPr>
              <a:t>7%)</a:t>
            </a:r>
            <a:endParaRPr lang="ru-RU" sz="825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C9B1336-2962-4332-8E44-859723DA32AF}"/>
              </a:ext>
            </a:extLst>
          </p:cNvPr>
          <p:cNvSpPr txBox="1"/>
          <p:nvPr/>
        </p:nvSpPr>
        <p:spPr>
          <a:xfrm>
            <a:off x="6126422" y="946058"/>
            <a:ext cx="110268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b="1" dirty="0">
                <a:solidFill>
                  <a:prstClr val="black"/>
                </a:solidFill>
                <a:cs typeface="Arial" panose="020B0604020202020204" pitchFamily="34" charset="0"/>
              </a:rPr>
              <a:t>External loans </a:t>
            </a:r>
            <a:r>
              <a:rPr lang="ru-RU" sz="825" i="1" dirty="0">
                <a:solidFill>
                  <a:prstClr val="black"/>
                </a:solidFill>
                <a:cs typeface="Arial" panose="020B0604020202020204" pitchFamily="34" charset="0"/>
              </a:rPr>
              <a:t>(0</a:t>
            </a:r>
            <a:r>
              <a:rPr lang="en-US" sz="825" i="1" dirty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  <a:r>
              <a:rPr lang="ru-RU" sz="825" i="1" dirty="0">
                <a:solidFill>
                  <a:prstClr val="black"/>
                </a:solidFill>
                <a:cs typeface="Arial" panose="020B0604020202020204" pitchFamily="34" charset="0"/>
              </a:rPr>
              <a:t>01%)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BD1B86F-9D64-4714-8D33-476241EC8A7E}"/>
              </a:ext>
            </a:extLst>
          </p:cNvPr>
          <p:cNvCxnSpPr>
            <a:cxnSpLocks/>
          </p:cNvCxnSpPr>
          <p:nvPr/>
        </p:nvCxnSpPr>
        <p:spPr>
          <a:xfrm>
            <a:off x="7021913" y="1139204"/>
            <a:ext cx="20719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B306C243-F3EF-4802-92DD-72D90390EFB1}"/>
              </a:ext>
            </a:extLst>
          </p:cNvPr>
          <p:cNvCxnSpPr>
            <a:cxnSpLocks/>
          </p:cNvCxnSpPr>
          <p:nvPr/>
        </p:nvCxnSpPr>
        <p:spPr>
          <a:xfrm>
            <a:off x="6710949" y="1973899"/>
            <a:ext cx="22590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7903B4A8-1D88-406D-8334-A9BE9A3275FC}"/>
              </a:ext>
            </a:extLst>
          </p:cNvPr>
          <p:cNvCxnSpPr>
            <a:cxnSpLocks/>
          </p:cNvCxnSpPr>
          <p:nvPr/>
        </p:nvCxnSpPr>
        <p:spPr>
          <a:xfrm flipV="1">
            <a:off x="8120131" y="2428670"/>
            <a:ext cx="190352" cy="93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7D1FB8B0-CD06-45F1-BB65-36AF14F84A99}"/>
              </a:ext>
            </a:extLst>
          </p:cNvPr>
          <p:cNvCxnSpPr>
            <a:cxnSpLocks/>
          </p:cNvCxnSpPr>
          <p:nvPr/>
        </p:nvCxnSpPr>
        <p:spPr>
          <a:xfrm>
            <a:off x="7687055" y="1481546"/>
            <a:ext cx="24683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563189F3-D0A9-43D9-B7E5-D1304194EC17}"/>
              </a:ext>
            </a:extLst>
          </p:cNvPr>
          <p:cNvSpPr txBox="1"/>
          <p:nvPr/>
        </p:nvSpPr>
        <p:spPr>
          <a:xfrm>
            <a:off x="8438858" y="807300"/>
            <a:ext cx="5004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>
                <a:solidFill>
                  <a:prstClr val="black"/>
                </a:solidFill>
                <a:cs typeface="Arial" panose="020B0604020202020204" pitchFamily="34" charset="0"/>
              </a:rPr>
              <a:t>In ‘000</a:t>
            </a:r>
            <a:endParaRPr lang="ru-RU" sz="900" i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88163" y="3510110"/>
            <a:ext cx="18351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prstClr val="black"/>
                </a:solidFill>
                <a:cs typeface="Arial" pitchFamily="34" charset="0"/>
              </a:rPr>
              <a:t>Operators of financial </a:t>
            </a:r>
            <a:br>
              <a:rPr lang="en-US" sz="1050" b="1" dirty="0">
                <a:solidFill>
                  <a:prstClr val="black"/>
                </a:solidFill>
                <a:cs typeface="Arial" pitchFamily="34" charset="0"/>
              </a:rPr>
            </a:br>
            <a:r>
              <a:rPr lang="en-US" sz="1050" b="1" dirty="0">
                <a:solidFill>
                  <a:prstClr val="black"/>
                </a:solidFill>
                <a:cs typeface="Arial" pitchFamily="34" charset="0"/>
              </a:rPr>
              <a:t>and non-financial support</a:t>
            </a:r>
            <a:endParaRPr lang="ru-RU" sz="105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661781" y="3587443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0000FF"/>
                </a:solidFill>
                <a:cs typeface="Arial" pitchFamily="34" charset="0"/>
              </a:rPr>
              <a:t>22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2134843" y="1941653"/>
            <a:ext cx="786022" cy="487017"/>
            <a:chOff x="2890465" y="1250835"/>
            <a:chExt cx="786022" cy="415999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901435" y="1250835"/>
              <a:ext cx="727234" cy="415999"/>
            </a:xfrm>
            <a:prstGeom prst="roundRect">
              <a:avLst/>
            </a:prstGeom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Скругленный прямоугольник 4"/>
            <p:cNvSpPr/>
            <p:nvPr/>
          </p:nvSpPr>
          <p:spPr>
            <a:xfrm>
              <a:off x="2890465" y="1368136"/>
              <a:ext cx="786022" cy="2299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b="1" kern="1200" dirty="0">
                  <a:latin typeface="Arial" pitchFamily="34" charset="0"/>
                  <a:cs typeface="Arial" pitchFamily="34" charset="0"/>
                </a:rPr>
                <a:t>Local self-governments</a:t>
              </a:r>
              <a:endParaRPr lang="ru-RU" sz="900" b="1" kern="1200" dirty="0">
                <a:latin typeface="Arial" pitchFamily="34" charset="0"/>
                <a:cs typeface="Arial" pitchFamily="34" charset="0"/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b="1" kern="1200" dirty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2345</a:t>
              </a: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1023141" y="1941653"/>
            <a:ext cx="882504" cy="558034"/>
            <a:chOff x="1801177" y="1175843"/>
            <a:chExt cx="882504" cy="558034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1801177" y="1175843"/>
              <a:ext cx="882504" cy="55803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Скругленный прямоугольник 4"/>
            <p:cNvSpPr/>
            <p:nvPr/>
          </p:nvSpPr>
          <p:spPr>
            <a:xfrm>
              <a:off x="1828418" y="1203084"/>
              <a:ext cx="828022" cy="5035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b="1" kern="1200" dirty="0">
                  <a:latin typeface="Arial" pitchFamily="34" charset="0"/>
                  <a:cs typeface="Arial" pitchFamily="34" charset="0"/>
                </a:rPr>
                <a:t># of budgets</a:t>
              </a:r>
              <a:endParaRPr lang="ru-RU" sz="900" b="1" kern="1200" dirty="0">
                <a:latin typeface="Arial" pitchFamily="34" charset="0"/>
                <a:cs typeface="Arial" pitchFamily="34" charset="0"/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b="1" kern="1200" dirty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2569</a:t>
              </a: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87037" y="1941653"/>
            <a:ext cx="693220" cy="522033"/>
            <a:chOff x="854090" y="1196936"/>
            <a:chExt cx="693220" cy="522033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854090" y="1196936"/>
              <a:ext cx="693220" cy="522033"/>
            </a:xfrm>
            <a:prstGeom prst="roundRect">
              <a:avLst/>
            </a:prstGeom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2" name="Скругленный прямоугольник 4"/>
            <p:cNvSpPr/>
            <p:nvPr/>
          </p:nvSpPr>
          <p:spPr>
            <a:xfrm>
              <a:off x="879574" y="1222420"/>
              <a:ext cx="642252" cy="4710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b="1" kern="1200" dirty="0">
                  <a:latin typeface="Arial" pitchFamily="34" charset="0"/>
                  <a:cs typeface="Arial" pitchFamily="34" charset="0"/>
                </a:rPr>
                <a:t>Regions and cities</a:t>
              </a:r>
              <a:endParaRPr lang="ru-RU" sz="900" b="1" kern="1200" dirty="0">
                <a:latin typeface="Arial" pitchFamily="34" charset="0"/>
                <a:cs typeface="Arial" pitchFamily="34" charset="0"/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b="1" kern="1200" dirty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20</a:t>
              </a: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915710" y="1295128"/>
            <a:ext cx="1097365" cy="387305"/>
            <a:chOff x="1693746" y="86258"/>
            <a:chExt cx="1097365" cy="387305"/>
          </a:xfrm>
        </p:grpSpPr>
        <p:sp>
          <p:nvSpPr>
            <p:cNvPr id="64" name="Скругленный прямоугольник 63"/>
            <p:cNvSpPr/>
            <p:nvPr/>
          </p:nvSpPr>
          <p:spPr>
            <a:xfrm>
              <a:off x="1693746" y="86258"/>
              <a:ext cx="1097365" cy="387305"/>
            </a:xfrm>
            <a:prstGeom prst="roundRect">
              <a:avLst/>
            </a:prstGeom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5" name="Скругленный прямоугольник 4"/>
            <p:cNvSpPr/>
            <p:nvPr/>
          </p:nvSpPr>
          <p:spPr>
            <a:xfrm>
              <a:off x="1712653" y="105165"/>
              <a:ext cx="1059551" cy="3494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b="1" kern="1200" dirty="0">
                  <a:latin typeface="Arial" pitchFamily="34" charset="0"/>
                  <a:cs typeface="Arial" pitchFamily="34" charset="0"/>
                </a:rPr>
                <a:t>Republican</a:t>
              </a:r>
              <a:endParaRPr lang="ru-RU" sz="900" b="1" kern="1200" dirty="0">
                <a:latin typeface="Arial" pitchFamily="34" charset="0"/>
                <a:cs typeface="Arial" pitchFamily="34" charset="0"/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b="1" kern="1200" dirty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1132133" y="2749055"/>
            <a:ext cx="733155" cy="451228"/>
            <a:chOff x="1875851" y="2404196"/>
            <a:chExt cx="733155" cy="451228"/>
          </a:xfrm>
        </p:grpSpPr>
        <p:sp>
          <p:nvSpPr>
            <p:cNvPr id="67" name="Скругленный прямоугольник 66"/>
            <p:cNvSpPr/>
            <p:nvPr/>
          </p:nvSpPr>
          <p:spPr>
            <a:xfrm>
              <a:off x="1875851" y="2404196"/>
              <a:ext cx="733155" cy="451228"/>
            </a:xfrm>
            <a:prstGeom prst="roundRect">
              <a:avLst/>
            </a:prstGeom>
          </p:spPr>
          <p:style>
            <a:ln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8" name="Скругленный прямоугольник 4"/>
            <p:cNvSpPr/>
            <p:nvPr/>
          </p:nvSpPr>
          <p:spPr>
            <a:xfrm>
              <a:off x="1897878" y="2426223"/>
              <a:ext cx="689101" cy="4071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b="1" kern="1200" dirty="0">
                  <a:latin typeface="Arial" pitchFamily="34" charset="0"/>
                  <a:cs typeface="Arial" pitchFamily="34" charset="0"/>
                </a:rPr>
                <a:t>Districts</a:t>
              </a:r>
              <a:endParaRPr lang="ru-RU" sz="900" b="1" kern="1200" dirty="0">
                <a:latin typeface="Arial" pitchFamily="34" charset="0"/>
                <a:cs typeface="Arial" pitchFamily="34" charset="0"/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b="1" kern="1200" dirty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203</a:t>
              </a:r>
            </a:p>
          </p:txBody>
        </p:sp>
      </p:grpSp>
      <p:sp>
        <p:nvSpPr>
          <p:cNvPr id="69" name="Прямая соединительная линия 3"/>
          <p:cNvSpPr/>
          <p:nvPr/>
        </p:nvSpPr>
        <p:spPr>
          <a:xfrm rot="13392" flipV="1">
            <a:off x="1907561" y="2136200"/>
            <a:ext cx="283323" cy="9792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283323" y="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" name="Прямая соединительная линия 3"/>
          <p:cNvSpPr/>
          <p:nvPr/>
        </p:nvSpPr>
        <p:spPr>
          <a:xfrm rot="13392">
            <a:off x="762453" y="2202118"/>
            <a:ext cx="283323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283323" y="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1" name="Прямая соединительная линия 3"/>
          <p:cNvSpPr/>
          <p:nvPr/>
        </p:nvSpPr>
        <p:spPr>
          <a:xfrm rot="5400000">
            <a:off x="1322730" y="1812043"/>
            <a:ext cx="283323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283323" y="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2" name="Прямая соединительная линия 3"/>
          <p:cNvSpPr/>
          <p:nvPr/>
        </p:nvSpPr>
        <p:spPr>
          <a:xfrm rot="5400000">
            <a:off x="1322146" y="2624371"/>
            <a:ext cx="283323" cy="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283323" y="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557880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Диаграмма 46">
            <a:extLst>
              <a:ext uri="{FF2B5EF4-FFF2-40B4-BE49-F238E27FC236}">
                <a16:creationId xmlns:a16="http://schemas.microsoft.com/office/drawing/2014/main" id="{F56D1028-A08F-452E-A7FA-E003F75ADB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6399194"/>
              </p:ext>
            </p:extLst>
          </p:nvPr>
        </p:nvGraphicFramePr>
        <p:xfrm>
          <a:off x="44136" y="1087473"/>
          <a:ext cx="3457225" cy="3810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4C3C395-0375-42BA-85C3-085AD84494B5}"/>
              </a:ext>
            </a:extLst>
          </p:cNvPr>
          <p:cNvSpPr/>
          <p:nvPr/>
        </p:nvSpPr>
        <p:spPr>
          <a:xfrm>
            <a:off x="-133981" y="922488"/>
            <a:ext cx="3635340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200" b="1" dirty="0">
                <a:ea typeface="Calibri" panose="020F0502020204030204" pitchFamily="34" charset="0"/>
                <a:cs typeface="Arial" panose="020B0604020202020204" pitchFamily="34" charset="0"/>
              </a:rPr>
              <a:t>Republican budget</a:t>
            </a:r>
            <a:endParaRPr lang="ru-RU" sz="105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4B93DF90-9E39-4C3D-968F-F73FD48913B9}"/>
              </a:ext>
            </a:extLst>
          </p:cNvPr>
          <p:cNvSpPr/>
          <p:nvPr/>
        </p:nvSpPr>
        <p:spPr>
          <a:xfrm>
            <a:off x="3770439" y="875645"/>
            <a:ext cx="2325243" cy="339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500" b="1" dirty="0">
                <a:ea typeface="Calibri" panose="020F0502020204030204" pitchFamily="34" charset="0"/>
                <a:cs typeface="Arial" panose="020B0604020202020204" pitchFamily="34" charset="0"/>
              </a:rPr>
              <a:t>Local budgets</a:t>
            </a:r>
            <a:endParaRPr lang="ru-RU" sz="12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79D85997-AE92-403E-9A54-57A968ACB61D}"/>
              </a:ext>
            </a:extLst>
          </p:cNvPr>
          <p:cNvSpPr/>
          <p:nvPr/>
        </p:nvSpPr>
        <p:spPr>
          <a:xfrm>
            <a:off x="517588" y="-1183"/>
            <a:ext cx="8626412" cy="4896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r>
              <a:rPr lang="en-US" sz="1400" b="1" dirty="0">
                <a:solidFill>
                  <a:srgbClr val="44546A">
                    <a:lumMod val="75000"/>
                  </a:srgbClr>
                </a:solidFill>
                <a:latin typeface="Arial "/>
                <a:cs typeface="Arial" pitchFamily="34" charset="0"/>
              </a:rPr>
              <a:t>Execution of republican and local budgets</a:t>
            </a:r>
            <a:endParaRPr lang="ru-RU" sz="1400" b="1" dirty="0">
              <a:solidFill>
                <a:srgbClr val="44546A">
                  <a:lumMod val="75000"/>
                </a:srgbClr>
              </a:solidFill>
              <a:latin typeface="Arial "/>
              <a:cs typeface="Arial" pitchFamily="34" charset="0"/>
            </a:endParaRPr>
          </a:p>
        </p:txBody>
      </p:sp>
      <p:pic>
        <p:nvPicPr>
          <p:cNvPr id="60" name="Picture 2" descr="C:\Users\TChikanaev\Desktop\1489676325.jpg">
            <a:extLst>
              <a:ext uri="{FF2B5EF4-FFF2-40B4-BE49-F238E27FC236}">
                <a16:creationId xmlns:a16="http://schemas.microsoft.com/office/drawing/2014/main" id="{137AE8D8-2BE1-42D2-8A0F-525A50C4F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5900" t="16300" r="15100" b="16950"/>
          <a:stretch>
            <a:fillRect/>
          </a:stretch>
        </p:blipFill>
        <p:spPr bwMode="auto">
          <a:xfrm>
            <a:off x="13954" y="8348"/>
            <a:ext cx="501848" cy="474713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D76905C3-7547-45CF-B84C-0F63320508FD}"/>
              </a:ext>
            </a:extLst>
          </p:cNvPr>
          <p:cNvSpPr/>
          <p:nvPr/>
        </p:nvSpPr>
        <p:spPr>
          <a:xfrm>
            <a:off x="0" y="4934014"/>
            <a:ext cx="9144000" cy="2026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r"/>
            <a:r>
              <a:rPr lang="ru-RU" sz="1350" b="1" dirty="0">
                <a:solidFill>
                  <a:srgbClr val="44546A">
                    <a:lumMod val="75000"/>
                  </a:srgbClr>
                </a:solidFill>
                <a:cs typeface="Arial" pitchFamily="34" charset="0"/>
              </a:rPr>
              <a:t>7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B389CEA3-A0E2-4EE6-8072-F0CE6E0657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4782482"/>
              </p:ext>
            </p:extLst>
          </p:nvPr>
        </p:nvGraphicFramePr>
        <p:xfrm>
          <a:off x="6550659" y="1219272"/>
          <a:ext cx="2805289" cy="3673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D42C4E8-E0EF-4EED-A9B6-3F70C2028290}"/>
              </a:ext>
            </a:extLst>
          </p:cNvPr>
          <p:cNvSpPr/>
          <p:nvPr/>
        </p:nvSpPr>
        <p:spPr>
          <a:xfrm>
            <a:off x="6571832" y="876895"/>
            <a:ext cx="2482318" cy="281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200" b="1" dirty="0">
                <a:ea typeface="Calibri" panose="020F0502020204030204" pitchFamily="34" charset="0"/>
                <a:cs typeface="Arial" panose="020B0604020202020204" pitchFamily="34" charset="0"/>
              </a:rPr>
              <a:t>Budgets of local self-governments</a:t>
            </a:r>
            <a:endParaRPr lang="ru-RU" sz="105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FDD158C-7014-469B-8AD7-6E2BE11D54B4}"/>
              </a:ext>
            </a:extLst>
          </p:cNvPr>
          <p:cNvSpPr/>
          <p:nvPr/>
        </p:nvSpPr>
        <p:spPr>
          <a:xfrm>
            <a:off x="8182287" y="532406"/>
            <a:ext cx="85472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i="1" dirty="0">
                <a:solidFill>
                  <a:srgbClr val="44546A">
                    <a:lumMod val="75000"/>
                  </a:srgbClr>
                </a:solidFill>
                <a:cs typeface="Arial" pitchFamily="34" charset="0"/>
              </a:rPr>
              <a:t>(</a:t>
            </a:r>
            <a:r>
              <a:rPr lang="en-US" sz="1050" b="1" i="1" dirty="0">
                <a:solidFill>
                  <a:srgbClr val="44546A">
                    <a:lumMod val="75000"/>
                  </a:srgbClr>
                </a:solidFill>
                <a:cs typeface="Arial" pitchFamily="34" charset="0"/>
              </a:rPr>
              <a:t>Billion KZT</a:t>
            </a:r>
            <a:r>
              <a:rPr lang="ru-RU" sz="1050" b="1" i="1" dirty="0">
                <a:solidFill>
                  <a:srgbClr val="44546A">
                    <a:lumMod val="75000"/>
                  </a:srgbClr>
                </a:solidFill>
                <a:cs typeface="Arial" pitchFamily="34" charset="0"/>
              </a:rPr>
              <a:t>)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789FAE-661F-41E2-A93A-7872B3EFC258}"/>
              </a:ext>
            </a:extLst>
          </p:cNvPr>
          <p:cNvSpPr/>
          <p:nvPr/>
        </p:nvSpPr>
        <p:spPr>
          <a:xfrm>
            <a:off x="135099" y="868489"/>
            <a:ext cx="3064321" cy="367704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E5F0CCC-757A-4D73-A071-4F219F2227E9}"/>
              </a:ext>
            </a:extLst>
          </p:cNvPr>
          <p:cNvSpPr/>
          <p:nvPr/>
        </p:nvSpPr>
        <p:spPr>
          <a:xfrm>
            <a:off x="3324299" y="868489"/>
            <a:ext cx="3157871" cy="367704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E9B93FF-E066-42A5-9288-86FA46A227B3}"/>
              </a:ext>
            </a:extLst>
          </p:cNvPr>
          <p:cNvSpPr/>
          <p:nvPr/>
        </p:nvSpPr>
        <p:spPr>
          <a:xfrm>
            <a:off x="6607049" y="868489"/>
            <a:ext cx="2474246" cy="367704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4F1977-51BC-E286-729E-3AD1AEC78348}"/>
              </a:ext>
            </a:extLst>
          </p:cNvPr>
          <p:cNvSpPr txBox="1"/>
          <p:nvPr/>
        </p:nvSpPr>
        <p:spPr>
          <a:xfrm>
            <a:off x="2195736" y="48457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Picture 5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E3855A8D-1577-459F-81D0-8F0CAE3C61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489" y="1207813"/>
            <a:ext cx="2665489" cy="332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04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938970" y="641795"/>
            <a:ext cx="6979831" cy="525234"/>
            <a:chOff x="870075" y="0"/>
            <a:chExt cx="6979831" cy="525234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870075" y="0"/>
              <a:ext cx="6979831" cy="525234"/>
            </a:xfrm>
            <a:prstGeom prst="roundRect">
              <a:avLst>
                <a:gd name="adj" fmla="val 10000"/>
              </a:avLst>
            </a:prstGeom>
            <a:blipFill rotWithShape="0">
              <a:blip r:embed="rId2"/>
              <a:stretch>
                <a:fillRect/>
              </a:stretch>
            </a:blipFill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885459" y="15384"/>
              <a:ext cx="6949063" cy="4944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0955" tIns="13970" rIns="20955" bIns="13970" numCol="1" spcCol="1270" anchor="ctr" anchorCtr="0">
              <a:noAutofit/>
            </a:bodyPr>
            <a:lstStyle/>
            <a:p>
              <a:pPr lvl="0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kern="12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Crediting to the Treasury Single Account </a:t>
              </a:r>
              <a:r>
                <a:rPr lang="en-US" sz="11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according to the received electronic payment documents</a:t>
              </a:r>
              <a:r>
                <a:rPr lang="ru-RU" sz="1100" kern="12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  <a:endParaRPr lang="ru-RU" sz="11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938970" y="1238958"/>
            <a:ext cx="6978771" cy="1125638"/>
            <a:chOff x="944720" y="611560"/>
            <a:chExt cx="6978771" cy="1125638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944720" y="611560"/>
              <a:ext cx="6978771" cy="1125638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999679" y="666519"/>
              <a:ext cx="6868853" cy="10157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8232" tIns="78232" rIns="78232" bIns="78232" numCol="1" spcCol="1270" anchor="ctr" anchorCtr="0">
              <a:noAutofit/>
            </a:bodyPr>
            <a:lstStyle/>
            <a:p>
              <a:pPr lvl="0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kern="12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Distribution of receipts between the republican budget</a:t>
              </a:r>
              <a:r>
                <a:rPr lang="ru-RU" sz="1100" kern="12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100" kern="12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local budgets</a:t>
              </a:r>
              <a:r>
                <a:rPr lang="ru-RU" sz="1100" kern="12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100" kern="12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National Fund</a:t>
              </a:r>
              <a:r>
                <a:rPr lang="ru-RU" sz="1100" kern="12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100" kern="12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Indemnification Fund</a:t>
              </a:r>
              <a:r>
                <a:rPr lang="kk-KZ" sz="1100" kern="12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100" kern="12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Education Infrastructure Support Fund</a:t>
              </a:r>
              <a:r>
                <a:rPr lang="ru-RU" sz="1100" kern="12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100" kern="12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budgets of Eurasian Economic Union member-states based on revenue distribution rates in accordance with the Table of Revenue Distribution</a:t>
              </a:r>
              <a:r>
                <a:rPr lang="ru-RU" sz="1100" kern="12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 </a:t>
              </a:r>
              <a:r>
                <a:rPr lang="en-US" sz="1100" kern="12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decisions of respective representative bodies</a:t>
              </a:r>
              <a:r>
                <a:rPr lang="ru-RU" sz="1100" kern="12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100" kern="12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Eurasian Economic Union Treaty followed by crediting to the respective cash control accounts</a:t>
              </a:r>
              <a:r>
                <a:rPr lang="ru-RU" sz="1100" kern="12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  <a:endParaRPr lang="ru-RU" sz="11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954354" y="2443199"/>
            <a:ext cx="6978771" cy="471834"/>
            <a:chOff x="944720" y="1851148"/>
            <a:chExt cx="6978771" cy="471834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944720" y="1851148"/>
              <a:ext cx="6978771" cy="471834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967757" y="1874185"/>
              <a:ext cx="6932697" cy="4257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8232" tIns="78232" rIns="78232" bIns="78232" numCol="1" spcCol="1270" anchor="ctr" anchorCtr="0">
              <a:noAutofit/>
            </a:bodyPr>
            <a:lstStyle/>
            <a:p>
              <a:pPr lvl="0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kern="12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Refund/set-off of excessively </a:t>
              </a:r>
              <a:r>
                <a:rPr lang="ru-RU" sz="1100" kern="12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100" kern="12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paid amounts</a:t>
              </a:r>
              <a:r>
                <a:rPr lang="ru-RU" sz="1100" kern="12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  <a:endParaRPr lang="ru-RU" sz="11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942383" y="2991988"/>
            <a:ext cx="6978771" cy="733015"/>
            <a:chOff x="458175" y="3844019"/>
            <a:chExt cx="6978771" cy="733015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458175" y="3858814"/>
              <a:ext cx="6978771" cy="718220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458175" y="3844019"/>
              <a:ext cx="6908637" cy="648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8232" tIns="78232" rIns="78232" bIns="78232" numCol="1" spcCol="1270" anchor="ctr" anchorCtr="0">
              <a:noAutofit/>
            </a:bodyPr>
            <a:lstStyle/>
            <a:p>
              <a:pPr lvl="0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kern="12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Preparation and submission of reporting to the MoF</a:t>
              </a:r>
              <a:r>
                <a:rPr lang="ru-RU" sz="1100" kern="12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100" kern="12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competent authorities in Kazakhstan</a:t>
              </a:r>
              <a:r>
                <a:rPr lang="ru-RU" sz="1100" kern="12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100" kern="12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 well as competent authorities of EAEU member-states and EEC</a:t>
              </a:r>
              <a:r>
                <a:rPr lang="ru-RU" sz="1100" kern="12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  <a:endParaRPr lang="ru-RU" sz="11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938970" y="3837295"/>
            <a:ext cx="6978771" cy="839979"/>
            <a:chOff x="944720" y="3255051"/>
            <a:chExt cx="6978771" cy="839979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944720" y="3255051"/>
              <a:ext cx="6978771" cy="839979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985732" y="3296063"/>
              <a:ext cx="6896747" cy="7579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8232" tIns="78232" rIns="78232" bIns="78232" numCol="1" spcCol="1270" anchor="ctr" anchorCtr="0">
              <a:noAutofit/>
            </a:bodyPr>
            <a:lstStyle/>
            <a:p>
              <a:pPr lvl="0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kern="12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Transfer from cash control account of the National Fund to the Government accounts at the National Bank and from cash control account of EAEU member-states to the accounts of national/central banks of the Eurasian Economic Union at the National Bank of Kazakhstan</a:t>
              </a:r>
              <a:r>
                <a:rPr lang="ru-RU" sz="1100" kern="1200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20" name="Group 271"/>
          <p:cNvGrpSpPr/>
          <p:nvPr/>
        </p:nvGrpSpPr>
        <p:grpSpPr>
          <a:xfrm>
            <a:off x="349457" y="3189230"/>
            <a:ext cx="432048" cy="360040"/>
            <a:chOff x="1512888" y="4186238"/>
            <a:chExt cx="295275" cy="292100"/>
          </a:xfrm>
          <a:solidFill>
            <a:srgbClr val="FFFFFF"/>
          </a:solidFill>
        </p:grpSpPr>
        <p:sp>
          <p:nvSpPr>
            <p:cNvPr id="21" name="Freeform 246"/>
            <p:cNvSpPr>
              <a:spLocks noEditPoints="1"/>
            </p:cNvSpPr>
            <p:nvPr/>
          </p:nvSpPr>
          <p:spPr bwMode="auto">
            <a:xfrm>
              <a:off x="1512888" y="4186238"/>
              <a:ext cx="295275" cy="292100"/>
            </a:xfrm>
            <a:custGeom>
              <a:avLst/>
              <a:gdLst/>
              <a:ahLst/>
              <a:cxnLst>
                <a:cxn ang="0">
                  <a:pos x="59" y="7"/>
                </a:cxn>
                <a:cxn ang="0">
                  <a:pos x="109" y="58"/>
                </a:cxn>
                <a:cxn ang="0">
                  <a:pos x="59" y="109"/>
                </a:cxn>
                <a:cxn ang="0">
                  <a:pos x="8" y="58"/>
                </a:cxn>
                <a:cxn ang="0">
                  <a:pos x="59" y="7"/>
                </a:cxn>
                <a:cxn ang="0">
                  <a:pos x="59" y="0"/>
                </a:cxn>
                <a:cxn ang="0">
                  <a:pos x="0" y="58"/>
                </a:cxn>
                <a:cxn ang="0">
                  <a:pos x="59" y="116"/>
                </a:cxn>
                <a:cxn ang="0">
                  <a:pos x="117" y="58"/>
                </a:cxn>
                <a:cxn ang="0">
                  <a:pos x="59" y="0"/>
                </a:cxn>
              </a:cxnLst>
              <a:rect l="0" t="0" r="r" b="b"/>
              <a:pathLst>
                <a:path w="117" h="116">
                  <a:moveTo>
                    <a:pt x="59" y="7"/>
                  </a:moveTo>
                  <a:cubicBezTo>
                    <a:pt x="87" y="7"/>
                    <a:pt x="109" y="30"/>
                    <a:pt x="109" y="58"/>
                  </a:cubicBezTo>
                  <a:cubicBezTo>
                    <a:pt x="109" y="86"/>
                    <a:pt x="87" y="109"/>
                    <a:pt x="59" y="109"/>
                  </a:cubicBezTo>
                  <a:cubicBezTo>
                    <a:pt x="31" y="109"/>
                    <a:pt x="8" y="86"/>
                    <a:pt x="8" y="58"/>
                  </a:cubicBezTo>
                  <a:cubicBezTo>
                    <a:pt x="8" y="30"/>
                    <a:pt x="31" y="7"/>
                    <a:pt x="59" y="7"/>
                  </a:cubicBezTo>
                  <a:moveTo>
                    <a:pt x="59" y="0"/>
                  </a:moveTo>
                  <a:cubicBezTo>
                    <a:pt x="27" y="0"/>
                    <a:pt x="0" y="26"/>
                    <a:pt x="0" y="58"/>
                  </a:cubicBezTo>
                  <a:cubicBezTo>
                    <a:pt x="0" y="90"/>
                    <a:pt x="27" y="116"/>
                    <a:pt x="59" y="116"/>
                  </a:cubicBezTo>
                  <a:cubicBezTo>
                    <a:pt x="91" y="116"/>
                    <a:pt x="117" y="90"/>
                    <a:pt x="117" y="58"/>
                  </a:cubicBezTo>
                  <a:cubicBezTo>
                    <a:pt x="117" y="26"/>
                    <a:pt x="91" y="0"/>
                    <a:pt x="59" y="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2" name="Freeform 247"/>
            <p:cNvSpPr>
              <a:spLocks/>
            </p:cNvSpPr>
            <p:nvPr/>
          </p:nvSpPr>
          <p:spPr bwMode="auto">
            <a:xfrm>
              <a:off x="1624013" y="4237038"/>
              <a:ext cx="111125" cy="185738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33" y="59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70" y="59"/>
                </a:cxn>
                <a:cxn ang="0">
                  <a:pos x="0" y="117"/>
                </a:cxn>
                <a:cxn ang="0">
                  <a:pos x="0" y="87"/>
                </a:cxn>
              </a:cxnLst>
              <a:rect l="0" t="0" r="r" b="b"/>
              <a:pathLst>
                <a:path w="70" h="117">
                  <a:moveTo>
                    <a:pt x="0" y="87"/>
                  </a:moveTo>
                  <a:lnTo>
                    <a:pt x="33" y="5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70" y="59"/>
                  </a:lnTo>
                  <a:lnTo>
                    <a:pt x="0" y="117"/>
                  </a:lnTo>
                  <a:lnTo>
                    <a:pt x="0" y="8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23" name="Заголовок 1"/>
          <p:cNvSpPr txBox="1">
            <a:spLocks/>
          </p:cNvSpPr>
          <p:nvPr/>
        </p:nvSpPr>
        <p:spPr>
          <a:xfrm>
            <a:off x="611561" y="-12539"/>
            <a:ext cx="8532440" cy="5125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1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objectives of budget execution on revenue side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" descr="C:\Users\TChikanaev\Desktop\1489676325.jpg"/>
          <p:cNvPicPr>
            <a:picLocks noChangeAspect="1" noChangeArrowheads="1"/>
          </p:cNvPicPr>
          <p:nvPr/>
        </p:nvPicPr>
        <p:blipFill>
          <a:blip r:embed="rId3" cstate="print"/>
          <a:srcRect l="15900" t="16300" r="15100" b="16950"/>
          <a:stretch>
            <a:fillRect/>
          </a:stretch>
        </p:blipFill>
        <p:spPr bwMode="auto">
          <a:xfrm>
            <a:off x="21424" y="11618"/>
            <a:ext cx="590136" cy="475572"/>
          </a:xfrm>
          <a:prstGeom prst="rect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6DD9068-4A3D-5FA4-44C4-2F4AF130DB57}"/>
              </a:ext>
            </a:extLst>
          </p:cNvPr>
          <p:cNvSpPr/>
          <p:nvPr/>
        </p:nvSpPr>
        <p:spPr>
          <a:xfrm>
            <a:off x="5030" y="4928497"/>
            <a:ext cx="9144000" cy="2150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Номер слайда 1"/>
          <p:cNvSpPr txBox="1">
            <a:spLocks/>
          </p:cNvSpPr>
          <p:nvPr/>
        </p:nvSpPr>
        <p:spPr>
          <a:xfrm>
            <a:off x="6973504" y="489907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 271"/>
          <p:cNvGrpSpPr/>
          <p:nvPr/>
        </p:nvGrpSpPr>
        <p:grpSpPr>
          <a:xfrm>
            <a:off x="349457" y="1625696"/>
            <a:ext cx="432048" cy="360040"/>
            <a:chOff x="1512888" y="4186238"/>
            <a:chExt cx="295275" cy="292100"/>
          </a:xfrm>
          <a:solidFill>
            <a:srgbClr val="FFFFFF"/>
          </a:solidFill>
        </p:grpSpPr>
        <p:sp>
          <p:nvSpPr>
            <p:cNvPr id="30" name="Freeform 246"/>
            <p:cNvSpPr>
              <a:spLocks noEditPoints="1"/>
            </p:cNvSpPr>
            <p:nvPr/>
          </p:nvSpPr>
          <p:spPr bwMode="auto">
            <a:xfrm>
              <a:off x="1512888" y="4186238"/>
              <a:ext cx="295275" cy="292100"/>
            </a:xfrm>
            <a:custGeom>
              <a:avLst/>
              <a:gdLst/>
              <a:ahLst/>
              <a:cxnLst>
                <a:cxn ang="0">
                  <a:pos x="59" y="7"/>
                </a:cxn>
                <a:cxn ang="0">
                  <a:pos x="109" y="58"/>
                </a:cxn>
                <a:cxn ang="0">
                  <a:pos x="59" y="109"/>
                </a:cxn>
                <a:cxn ang="0">
                  <a:pos x="8" y="58"/>
                </a:cxn>
                <a:cxn ang="0">
                  <a:pos x="59" y="7"/>
                </a:cxn>
                <a:cxn ang="0">
                  <a:pos x="59" y="0"/>
                </a:cxn>
                <a:cxn ang="0">
                  <a:pos x="0" y="58"/>
                </a:cxn>
                <a:cxn ang="0">
                  <a:pos x="59" y="116"/>
                </a:cxn>
                <a:cxn ang="0">
                  <a:pos x="117" y="58"/>
                </a:cxn>
                <a:cxn ang="0">
                  <a:pos x="59" y="0"/>
                </a:cxn>
              </a:cxnLst>
              <a:rect l="0" t="0" r="r" b="b"/>
              <a:pathLst>
                <a:path w="117" h="116">
                  <a:moveTo>
                    <a:pt x="59" y="7"/>
                  </a:moveTo>
                  <a:cubicBezTo>
                    <a:pt x="87" y="7"/>
                    <a:pt x="109" y="30"/>
                    <a:pt x="109" y="58"/>
                  </a:cubicBezTo>
                  <a:cubicBezTo>
                    <a:pt x="109" y="86"/>
                    <a:pt x="87" y="109"/>
                    <a:pt x="59" y="109"/>
                  </a:cubicBezTo>
                  <a:cubicBezTo>
                    <a:pt x="31" y="109"/>
                    <a:pt x="8" y="86"/>
                    <a:pt x="8" y="58"/>
                  </a:cubicBezTo>
                  <a:cubicBezTo>
                    <a:pt x="8" y="30"/>
                    <a:pt x="31" y="7"/>
                    <a:pt x="59" y="7"/>
                  </a:cubicBezTo>
                  <a:moveTo>
                    <a:pt x="59" y="0"/>
                  </a:moveTo>
                  <a:cubicBezTo>
                    <a:pt x="27" y="0"/>
                    <a:pt x="0" y="26"/>
                    <a:pt x="0" y="58"/>
                  </a:cubicBezTo>
                  <a:cubicBezTo>
                    <a:pt x="0" y="90"/>
                    <a:pt x="27" y="116"/>
                    <a:pt x="59" y="116"/>
                  </a:cubicBezTo>
                  <a:cubicBezTo>
                    <a:pt x="91" y="116"/>
                    <a:pt x="117" y="90"/>
                    <a:pt x="117" y="58"/>
                  </a:cubicBezTo>
                  <a:cubicBezTo>
                    <a:pt x="117" y="26"/>
                    <a:pt x="91" y="0"/>
                    <a:pt x="59" y="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1" name="Freeform 247"/>
            <p:cNvSpPr>
              <a:spLocks/>
            </p:cNvSpPr>
            <p:nvPr/>
          </p:nvSpPr>
          <p:spPr bwMode="auto">
            <a:xfrm>
              <a:off x="1624013" y="4237038"/>
              <a:ext cx="111125" cy="185738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33" y="59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70" y="59"/>
                </a:cxn>
                <a:cxn ang="0">
                  <a:pos x="0" y="117"/>
                </a:cxn>
                <a:cxn ang="0">
                  <a:pos x="0" y="87"/>
                </a:cxn>
              </a:cxnLst>
              <a:rect l="0" t="0" r="r" b="b"/>
              <a:pathLst>
                <a:path w="70" h="117">
                  <a:moveTo>
                    <a:pt x="0" y="87"/>
                  </a:moveTo>
                  <a:lnTo>
                    <a:pt x="33" y="5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70" y="59"/>
                  </a:lnTo>
                  <a:lnTo>
                    <a:pt x="0" y="117"/>
                  </a:lnTo>
                  <a:lnTo>
                    <a:pt x="0" y="8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32" name="Group 271"/>
          <p:cNvGrpSpPr/>
          <p:nvPr/>
        </p:nvGrpSpPr>
        <p:grpSpPr>
          <a:xfrm>
            <a:off x="341000" y="2499096"/>
            <a:ext cx="432048" cy="360040"/>
            <a:chOff x="1512888" y="4186238"/>
            <a:chExt cx="295275" cy="292100"/>
          </a:xfrm>
          <a:solidFill>
            <a:srgbClr val="FFFFFF"/>
          </a:solidFill>
        </p:grpSpPr>
        <p:sp>
          <p:nvSpPr>
            <p:cNvPr id="33" name="Freeform 246"/>
            <p:cNvSpPr>
              <a:spLocks noEditPoints="1"/>
            </p:cNvSpPr>
            <p:nvPr/>
          </p:nvSpPr>
          <p:spPr bwMode="auto">
            <a:xfrm>
              <a:off x="1512888" y="4186238"/>
              <a:ext cx="295275" cy="292100"/>
            </a:xfrm>
            <a:custGeom>
              <a:avLst/>
              <a:gdLst/>
              <a:ahLst/>
              <a:cxnLst>
                <a:cxn ang="0">
                  <a:pos x="59" y="7"/>
                </a:cxn>
                <a:cxn ang="0">
                  <a:pos x="109" y="58"/>
                </a:cxn>
                <a:cxn ang="0">
                  <a:pos x="59" y="109"/>
                </a:cxn>
                <a:cxn ang="0">
                  <a:pos x="8" y="58"/>
                </a:cxn>
                <a:cxn ang="0">
                  <a:pos x="59" y="7"/>
                </a:cxn>
                <a:cxn ang="0">
                  <a:pos x="59" y="0"/>
                </a:cxn>
                <a:cxn ang="0">
                  <a:pos x="0" y="58"/>
                </a:cxn>
                <a:cxn ang="0">
                  <a:pos x="59" y="116"/>
                </a:cxn>
                <a:cxn ang="0">
                  <a:pos x="117" y="58"/>
                </a:cxn>
                <a:cxn ang="0">
                  <a:pos x="59" y="0"/>
                </a:cxn>
              </a:cxnLst>
              <a:rect l="0" t="0" r="r" b="b"/>
              <a:pathLst>
                <a:path w="117" h="116">
                  <a:moveTo>
                    <a:pt x="59" y="7"/>
                  </a:moveTo>
                  <a:cubicBezTo>
                    <a:pt x="87" y="7"/>
                    <a:pt x="109" y="30"/>
                    <a:pt x="109" y="58"/>
                  </a:cubicBezTo>
                  <a:cubicBezTo>
                    <a:pt x="109" y="86"/>
                    <a:pt x="87" y="109"/>
                    <a:pt x="59" y="109"/>
                  </a:cubicBezTo>
                  <a:cubicBezTo>
                    <a:pt x="31" y="109"/>
                    <a:pt x="8" y="86"/>
                    <a:pt x="8" y="58"/>
                  </a:cubicBezTo>
                  <a:cubicBezTo>
                    <a:pt x="8" y="30"/>
                    <a:pt x="31" y="7"/>
                    <a:pt x="59" y="7"/>
                  </a:cubicBezTo>
                  <a:moveTo>
                    <a:pt x="59" y="0"/>
                  </a:moveTo>
                  <a:cubicBezTo>
                    <a:pt x="27" y="0"/>
                    <a:pt x="0" y="26"/>
                    <a:pt x="0" y="58"/>
                  </a:cubicBezTo>
                  <a:cubicBezTo>
                    <a:pt x="0" y="90"/>
                    <a:pt x="27" y="116"/>
                    <a:pt x="59" y="116"/>
                  </a:cubicBezTo>
                  <a:cubicBezTo>
                    <a:pt x="91" y="116"/>
                    <a:pt x="117" y="90"/>
                    <a:pt x="117" y="58"/>
                  </a:cubicBezTo>
                  <a:cubicBezTo>
                    <a:pt x="117" y="26"/>
                    <a:pt x="91" y="0"/>
                    <a:pt x="59" y="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4" name="Freeform 247"/>
            <p:cNvSpPr>
              <a:spLocks/>
            </p:cNvSpPr>
            <p:nvPr/>
          </p:nvSpPr>
          <p:spPr bwMode="auto">
            <a:xfrm>
              <a:off x="1624013" y="4237038"/>
              <a:ext cx="111125" cy="185738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33" y="59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70" y="59"/>
                </a:cxn>
                <a:cxn ang="0">
                  <a:pos x="0" y="117"/>
                </a:cxn>
                <a:cxn ang="0">
                  <a:pos x="0" y="87"/>
                </a:cxn>
              </a:cxnLst>
              <a:rect l="0" t="0" r="r" b="b"/>
              <a:pathLst>
                <a:path w="70" h="117">
                  <a:moveTo>
                    <a:pt x="0" y="87"/>
                  </a:moveTo>
                  <a:lnTo>
                    <a:pt x="33" y="5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70" y="59"/>
                  </a:lnTo>
                  <a:lnTo>
                    <a:pt x="0" y="117"/>
                  </a:lnTo>
                  <a:lnTo>
                    <a:pt x="0" y="8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35" name="Group 271"/>
          <p:cNvGrpSpPr/>
          <p:nvPr/>
        </p:nvGrpSpPr>
        <p:grpSpPr>
          <a:xfrm>
            <a:off x="349457" y="709232"/>
            <a:ext cx="432048" cy="360040"/>
            <a:chOff x="1512888" y="4186238"/>
            <a:chExt cx="295275" cy="292100"/>
          </a:xfrm>
          <a:solidFill>
            <a:srgbClr val="FFFFFF"/>
          </a:solidFill>
        </p:grpSpPr>
        <p:sp>
          <p:nvSpPr>
            <p:cNvPr id="36" name="Freeform 246"/>
            <p:cNvSpPr>
              <a:spLocks noEditPoints="1"/>
            </p:cNvSpPr>
            <p:nvPr/>
          </p:nvSpPr>
          <p:spPr bwMode="auto">
            <a:xfrm>
              <a:off x="1512888" y="4186238"/>
              <a:ext cx="295275" cy="292100"/>
            </a:xfrm>
            <a:custGeom>
              <a:avLst/>
              <a:gdLst/>
              <a:ahLst/>
              <a:cxnLst>
                <a:cxn ang="0">
                  <a:pos x="59" y="7"/>
                </a:cxn>
                <a:cxn ang="0">
                  <a:pos x="109" y="58"/>
                </a:cxn>
                <a:cxn ang="0">
                  <a:pos x="59" y="109"/>
                </a:cxn>
                <a:cxn ang="0">
                  <a:pos x="8" y="58"/>
                </a:cxn>
                <a:cxn ang="0">
                  <a:pos x="59" y="7"/>
                </a:cxn>
                <a:cxn ang="0">
                  <a:pos x="59" y="0"/>
                </a:cxn>
                <a:cxn ang="0">
                  <a:pos x="0" y="58"/>
                </a:cxn>
                <a:cxn ang="0">
                  <a:pos x="59" y="116"/>
                </a:cxn>
                <a:cxn ang="0">
                  <a:pos x="117" y="58"/>
                </a:cxn>
                <a:cxn ang="0">
                  <a:pos x="59" y="0"/>
                </a:cxn>
              </a:cxnLst>
              <a:rect l="0" t="0" r="r" b="b"/>
              <a:pathLst>
                <a:path w="117" h="116">
                  <a:moveTo>
                    <a:pt x="59" y="7"/>
                  </a:moveTo>
                  <a:cubicBezTo>
                    <a:pt x="87" y="7"/>
                    <a:pt x="109" y="30"/>
                    <a:pt x="109" y="58"/>
                  </a:cubicBezTo>
                  <a:cubicBezTo>
                    <a:pt x="109" y="86"/>
                    <a:pt x="87" y="109"/>
                    <a:pt x="59" y="109"/>
                  </a:cubicBezTo>
                  <a:cubicBezTo>
                    <a:pt x="31" y="109"/>
                    <a:pt x="8" y="86"/>
                    <a:pt x="8" y="58"/>
                  </a:cubicBezTo>
                  <a:cubicBezTo>
                    <a:pt x="8" y="30"/>
                    <a:pt x="31" y="7"/>
                    <a:pt x="59" y="7"/>
                  </a:cubicBezTo>
                  <a:moveTo>
                    <a:pt x="59" y="0"/>
                  </a:moveTo>
                  <a:cubicBezTo>
                    <a:pt x="27" y="0"/>
                    <a:pt x="0" y="26"/>
                    <a:pt x="0" y="58"/>
                  </a:cubicBezTo>
                  <a:cubicBezTo>
                    <a:pt x="0" y="90"/>
                    <a:pt x="27" y="116"/>
                    <a:pt x="59" y="116"/>
                  </a:cubicBezTo>
                  <a:cubicBezTo>
                    <a:pt x="91" y="116"/>
                    <a:pt x="117" y="90"/>
                    <a:pt x="117" y="58"/>
                  </a:cubicBezTo>
                  <a:cubicBezTo>
                    <a:pt x="117" y="26"/>
                    <a:pt x="91" y="0"/>
                    <a:pt x="59" y="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7" name="Freeform 247"/>
            <p:cNvSpPr>
              <a:spLocks/>
            </p:cNvSpPr>
            <p:nvPr/>
          </p:nvSpPr>
          <p:spPr bwMode="auto">
            <a:xfrm>
              <a:off x="1624013" y="4237038"/>
              <a:ext cx="111125" cy="185738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33" y="59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70" y="59"/>
                </a:cxn>
                <a:cxn ang="0">
                  <a:pos x="0" y="117"/>
                </a:cxn>
                <a:cxn ang="0">
                  <a:pos x="0" y="87"/>
                </a:cxn>
              </a:cxnLst>
              <a:rect l="0" t="0" r="r" b="b"/>
              <a:pathLst>
                <a:path w="70" h="117">
                  <a:moveTo>
                    <a:pt x="0" y="87"/>
                  </a:moveTo>
                  <a:lnTo>
                    <a:pt x="33" y="5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70" y="59"/>
                  </a:lnTo>
                  <a:lnTo>
                    <a:pt x="0" y="117"/>
                  </a:lnTo>
                  <a:lnTo>
                    <a:pt x="0" y="8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38" name="Group 271"/>
          <p:cNvGrpSpPr/>
          <p:nvPr/>
        </p:nvGrpSpPr>
        <p:grpSpPr>
          <a:xfrm>
            <a:off x="349457" y="3989858"/>
            <a:ext cx="432048" cy="360040"/>
            <a:chOff x="1512888" y="4186238"/>
            <a:chExt cx="295275" cy="292100"/>
          </a:xfrm>
          <a:solidFill>
            <a:srgbClr val="FFFFFF"/>
          </a:solidFill>
        </p:grpSpPr>
        <p:sp>
          <p:nvSpPr>
            <p:cNvPr id="39" name="Freeform 246"/>
            <p:cNvSpPr>
              <a:spLocks noEditPoints="1"/>
            </p:cNvSpPr>
            <p:nvPr/>
          </p:nvSpPr>
          <p:spPr bwMode="auto">
            <a:xfrm>
              <a:off x="1512888" y="4186238"/>
              <a:ext cx="295275" cy="292100"/>
            </a:xfrm>
            <a:custGeom>
              <a:avLst/>
              <a:gdLst/>
              <a:ahLst/>
              <a:cxnLst>
                <a:cxn ang="0">
                  <a:pos x="59" y="7"/>
                </a:cxn>
                <a:cxn ang="0">
                  <a:pos x="109" y="58"/>
                </a:cxn>
                <a:cxn ang="0">
                  <a:pos x="59" y="109"/>
                </a:cxn>
                <a:cxn ang="0">
                  <a:pos x="8" y="58"/>
                </a:cxn>
                <a:cxn ang="0">
                  <a:pos x="59" y="7"/>
                </a:cxn>
                <a:cxn ang="0">
                  <a:pos x="59" y="0"/>
                </a:cxn>
                <a:cxn ang="0">
                  <a:pos x="0" y="58"/>
                </a:cxn>
                <a:cxn ang="0">
                  <a:pos x="59" y="116"/>
                </a:cxn>
                <a:cxn ang="0">
                  <a:pos x="117" y="58"/>
                </a:cxn>
                <a:cxn ang="0">
                  <a:pos x="59" y="0"/>
                </a:cxn>
              </a:cxnLst>
              <a:rect l="0" t="0" r="r" b="b"/>
              <a:pathLst>
                <a:path w="117" h="116">
                  <a:moveTo>
                    <a:pt x="59" y="7"/>
                  </a:moveTo>
                  <a:cubicBezTo>
                    <a:pt x="87" y="7"/>
                    <a:pt x="109" y="30"/>
                    <a:pt x="109" y="58"/>
                  </a:cubicBezTo>
                  <a:cubicBezTo>
                    <a:pt x="109" y="86"/>
                    <a:pt x="87" y="109"/>
                    <a:pt x="59" y="109"/>
                  </a:cubicBezTo>
                  <a:cubicBezTo>
                    <a:pt x="31" y="109"/>
                    <a:pt x="8" y="86"/>
                    <a:pt x="8" y="58"/>
                  </a:cubicBezTo>
                  <a:cubicBezTo>
                    <a:pt x="8" y="30"/>
                    <a:pt x="31" y="7"/>
                    <a:pt x="59" y="7"/>
                  </a:cubicBezTo>
                  <a:moveTo>
                    <a:pt x="59" y="0"/>
                  </a:moveTo>
                  <a:cubicBezTo>
                    <a:pt x="27" y="0"/>
                    <a:pt x="0" y="26"/>
                    <a:pt x="0" y="58"/>
                  </a:cubicBezTo>
                  <a:cubicBezTo>
                    <a:pt x="0" y="90"/>
                    <a:pt x="27" y="116"/>
                    <a:pt x="59" y="116"/>
                  </a:cubicBezTo>
                  <a:cubicBezTo>
                    <a:pt x="91" y="116"/>
                    <a:pt x="117" y="90"/>
                    <a:pt x="117" y="58"/>
                  </a:cubicBezTo>
                  <a:cubicBezTo>
                    <a:pt x="117" y="26"/>
                    <a:pt x="91" y="0"/>
                    <a:pt x="59" y="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0" name="Freeform 247"/>
            <p:cNvSpPr>
              <a:spLocks/>
            </p:cNvSpPr>
            <p:nvPr/>
          </p:nvSpPr>
          <p:spPr bwMode="auto">
            <a:xfrm>
              <a:off x="1624013" y="4237038"/>
              <a:ext cx="111125" cy="185738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33" y="59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70" y="59"/>
                </a:cxn>
                <a:cxn ang="0">
                  <a:pos x="0" y="117"/>
                </a:cxn>
                <a:cxn ang="0">
                  <a:pos x="0" y="87"/>
                </a:cxn>
              </a:cxnLst>
              <a:rect l="0" t="0" r="r" b="b"/>
              <a:pathLst>
                <a:path w="70" h="117">
                  <a:moveTo>
                    <a:pt x="0" y="87"/>
                  </a:moveTo>
                  <a:lnTo>
                    <a:pt x="33" y="5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70" y="59"/>
                  </a:lnTo>
                  <a:lnTo>
                    <a:pt x="0" y="117"/>
                  </a:lnTo>
                  <a:lnTo>
                    <a:pt x="0" y="8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1938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3CF4F99-CAD6-5B87-FD93-103707D5BCC7}"/>
              </a:ext>
            </a:extLst>
          </p:cNvPr>
          <p:cNvSpPr/>
          <p:nvPr/>
        </p:nvSpPr>
        <p:spPr>
          <a:xfrm>
            <a:off x="379636" y="-2044"/>
            <a:ext cx="8761263" cy="3743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b="1" dirty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Cash management</a:t>
            </a:r>
            <a:endParaRPr lang="ru-RU" sz="1400" b="1" dirty="0">
              <a:solidFill>
                <a:srgbClr val="44546A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 descr="C:\Users\TChikanaev\Desktop\1489676325.jpg">
            <a:extLst>
              <a:ext uri="{FF2B5EF4-FFF2-40B4-BE49-F238E27FC236}">
                <a16:creationId xmlns:a16="http://schemas.microsoft.com/office/drawing/2014/main" id="{5DDB5997-4D84-87EA-0BC1-B00340EEE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5900" t="16300" r="15100" b="16950"/>
          <a:stretch>
            <a:fillRect/>
          </a:stretch>
        </p:blipFill>
        <p:spPr bwMode="auto">
          <a:xfrm>
            <a:off x="-3101" y="-2042"/>
            <a:ext cx="390970" cy="369335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22" name="AutoShape 8"/>
          <p:cNvSpPr>
            <a:spLocks noChangeArrowheads="1"/>
          </p:cNvSpPr>
          <p:nvPr/>
        </p:nvSpPr>
        <p:spPr bwMode="gray">
          <a:xfrm>
            <a:off x="279142" y="970188"/>
            <a:ext cx="2457763" cy="855019"/>
          </a:xfrm>
          <a:prstGeom prst="roundRect">
            <a:avLst>
              <a:gd name="adj" fmla="val 50000"/>
            </a:avLst>
          </a:prstGeom>
          <a:pattFill prst="pct25">
            <a:fgClr>
              <a:srgbClr val="FED1B0"/>
            </a:fgClr>
            <a:bgClr>
              <a:schemeClr val="bg1"/>
            </a:bgClr>
          </a:pattFill>
          <a:ln w="2857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ru-RU" sz="900" dirty="0">
                <a:latin typeface="Arial" panose="020B0604020202020204" pitchFamily="34" charset="0"/>
              </a:rPr>
              <a:t>State Revenues Committee</a:t>
            </a:r>
            <a:r>
              <a:rPr lang="ru-RU" altLang="ru-RU" sz="900" dirty="0">
                <a:latin typeface="Arial" panose="020B0604020202020204" pitchFamily="34" charset="0"/>
              </a:rPr>
              <a:t>,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ru-RU" sz="900" dirty="0">
                <a:latin typeface="Arial" panose="020B0604020202020204" pitchFamily="34" charset="0"/>
              </a:rPr>
              <a:t>Department of Tax and Customs Legislation</a:t>
            </a:r>
            <a:endParaRPr lang="ru-RU" altLang="ru-RU" sz="900" dirty="0">
              <a:latin typeface="Arial" panose="020B0604020202020204" pitchFamily="34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ru-RU" sz="900" dirty="0">
                <a:latin typeface="Arial" panose="020B0604020202020204" pitchFamily="34" charset="0"/>
              </a:rPr>
              <a:t>provide information about expected revenues</a:t>
            </a:r>
          </a:p>
        </p:txBody>
      </p:sp>
      <p:sp>
        <p:nvSpPr>
          <p:cNvPr id="23" name="AutoShape 8"/>
          <p:cNvSpPr>
            <a:spLocks noChangeArrowheads="1"/>
          </p:cNvSpPr>
          <p:nvPr/>
        </p:nvSpPr>
        <p:spPr bwMode="gray">
          <a:xfrm>
            <a:off x="3317886" y="627534"/>
            <a:ext cx="2529359" cy="889993"/>
          </a:xfrm>
          <a:prstGeom prst="roundRect">
            <a:avLst>
              <a:gd name="adj" fmla="val 50000"/>
            </a:avLst>
          </a:prstGeom>
          <a:pattFill prst="pct25">
            <a:fgClr>
              <a:srgbClr val="FED1B0"/>
            </a:fgClr>
            <a:bgClr>
              <a:schemeClr val="bg1"/>
            </a:bgClr>
          </a:pattFill>
          <a:ln w="2857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ru-RU" sz="900" dirty="0">
                <a:latin typeface="Arial" panose="020B0604020202020204" pitchFamily="34" charset="0"/>
              </a:rPr>
              <a:t>Guaranteed and special-purpose transfers</a:t>
            </a:r>
            <a:endParaRPr lang="ru-RU" altLang="ru-RU" sz="900" dirty="0">
              <a:latin typeface="Arial" panose="020B0604020202020204" pitchFamily="34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ru-RU" sz="900" dirty="0">
                <a:latin typeface="Arial" panose="020B0604020202020204" pitchFamily="34" charset="0"/>
              </a:rPr>
              <a:t>from the National Fund of Kazakhstan</a:t>
            </a:r>
            <a:endParaRPr lang="ru-RU" altLang="ru-RU" sz="900" dirty="0">
              <a:latin typeface="Arial" panose="020B0604020202020204" pitchFamily="34" charset="0"/>
            </a:endParaRPr>
          </a:p>
        </p:txBody>
      </p:sp>
      <p:sp>
        <p:nvSpPr>
          <p:cNvPr id="24" name="AutoShape 8"/>
          <p:cNvSpPr>
            <a:spLocks noChangeArrowheads="1"/>
          </p:cNvSpPr>
          <p:nvPr/>
        </p:nvSpPr>
        <p:spPr bwMode="gray">
          <a:xfrm>
            <a:off x="6444208" y="915566"/>
            <a:ext cx="2529359" cy="889993"/>
          </a:xfrm>
          <a:prstGeom prst="roundRect">
            <a:avLst>
              <a:gd name="adj" fmla="val 50000"/>
            </a:avLst>
          </a:prstGeom>
          <a:pattFill prst="pct25">
            <a:fgClr>
              <a:srgbClr val="FED1B0"/>
            </a:fgClr>
            <a:bgClr>
              <a:schemeClr val="bg1"/>
            </a:bgClr>
          </a:pattFill>
          <a:ln w="2857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n-US" altLang="ru-RU" sz="900" dirty="0">
                <a:latin typeface="Arial" panose="020B0604020202020204" pitchFamily="34" charset="0"/>
              </a:rPr>
              <a:t>Data from the general plan of revenues</a:t>
            </a:r>
            <a:endParaRPr lang="ru-RU" altLang="ru-RU" sz="900" dirty="0"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en-US" altLang="ru-RU" sz="900" dirty="0">
                <a:latin typeface="Arial" panose="020B0604020202020204" pitchFamily="34" charset="0"/>
              </a:rPr>
              <a:t>and financing of payments;</a:t>
            </a:r>
            <a:br>
              <a:rPr lang="en-US" altLang="ru-RU" sz="900" dirty="0">
                <a:latin typeface="Arial" panose="020B0604020202020204" pitchFamily="34" charset="0"/>
              </a:rPr>
            </a:br>
            <a:r>
              <a:rPr lang="en-US" altLang="ru-RU" sz="900" dirty="0">
                <a:latin typeface="Arial" panose="020B0604020202020204" pitchFamily="34" charset="0"/>
              </a:rPr>
              <a:t>expenditures  in the respective period</a:t>
            </a:r>
            <a:br>
              <a:rPr lang="en-US" altLang="ru-RU" sz="900" dirty="0">
                <a:latin typeface="Arial" panose="020B0604020202020204" pitchFamily="34" charset="0"/>
              </a:rPr>
            </a:br>
            <a:r>
              <a:rPr lang="en-US" altLang="ru-RU" sz="900" dirty="0">
                <a:latin typeface="Arial" panose="020B0604020202020204" pitchFamily="34" charset="0"/>
              </a:rPr>
              <a:t> in the past and</a:t>
            </a:r>
            <a:r>
              <a:rPr lang="ru-RU" altLang="ru-RU" sz="900" dirty="0">
                <a:latin typeface="Arial" panose="020B0604020202020204" pitchFamily="34" charset="0"/>
              </a:rPr>
              <a:t> </a:t>
            </a:r>
            <a:r>
              <a:rPr lang="en-US" altLang="ru-RU" sz="900" dirty="0">
                <a:latin typeface="Arial" panose="020B0604020202020204" pitchFamily="34" charset="0"/>
              </a:rPr>
              <a:t>expected spending </a:t>
            </a:r>
            <a:br>
              <a:rPr lang="en-US" altLang="ru-RU" sz="900" dirty="0">
                <a:latin typeface="Arial" panose="020B0604020202020204" pitchFamily="34" charset="0"/>
              </a:rPr>
            </a:br>
            <a:r>
              <a:rPr lang="en-US" altLang="ru-RU" sz="900" dirty="0">
                <a:latin typeface="Arial" panose="020B0604020202020204" pitchFamily="34" charset="0"/>
              </a:rPr>
              <a:t>in the forecasted year</a:t>
            </a:r>
          </a:p>
        </p:txBody>
      </p:sp>
      <p:sp>
        <p:nvSpPr>
          <p:cNvPr id="25" name="AutoShape 8"/>
          <p:cNvSpPr>
            <a:spLocks noChangeArrowheads="1"/>
          </p:cNvSpPr>
          <p:nvPr/>
        </p:nvSpPr>
        <p:spPr bwMode="gray">
          <a:xfrm>
            <a:off x="6406857" y="2234534"/>
            <a:ext cx="2529359" cy="889993"/>
          </a:xfrm>
          <a:prstGeom prst="roundRect">
            <a:avLst>
              <a:gd name="adj" fmla="val 50000"/>
            </a:avLst>
          </a:prstGeom>
          <a:pattFill prst="pct25">
            <a:fgClr>
              <a:srgbClr val="FED1B0"/>
            </a:fgClr>
            <a:bgClr>
              <a:schemeClr val="bg1"/>
            </a:bgClr>
          </a:pattFill>
          <a:ln w="2857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n-US" sz="900" dirty="0">
                <a:latin typeface="Arial" panose="020B0604020202020204" pitchFamily="34" charset="0"/>
              </a:rPr>
              <a:t>Ministry of Labor and Social Security</a:t>
            </a:r>
            <a:r>
              <a:rPr lang="ru-RU" sz="900" dirty="0">
                <a:latin typeface="Arial" panose="020B0604020202020204" pitchFamily="34" charset="0"/>
              </a:rPr>
              <a:t>, </a:t>
            </a:r>
            <a:br>
              <a:rPr lang="en-US" sz="900" dirty="0">
                <a:latin typeface="Arial" panose="020B0604020202020204" pitchFamily="34" charset="0"/>
              </a:rPr>
            </a:br>
            <a:r>
              <a:rPr lang="en-US" sz="900" dirty="0">
                <a:latin typeface="Arial" panose="020B0604020202020204" pitchFamily="34" charset="0"/>
              </a:rPr>
              <a:t>“Government-2-Citizens” Corporation </a:t>
            </a:r>
            <a:br>
              <a:rPr lang="en-US" sz="900" dirty="0">
                <a:latin typeface="Arial" panose="020B0604020202020204" pitchFamily="34" charset="0"/>
              </a:rPr>
            </a:br>
            <a:r>
              <a:rPr lang="en-US" sz="900" dirty="0">
                <a:latin typeface="Arial" panose="020B0604020202020204" pitchFamily="34" charset="0"/>
              </a:rPr>
              <a:t>approach with requests for payment of</a:t>
            </a:r>
            <a:br>
              <a:rPr lang="en-US" sz="900" dirty="0">
                <a:latin typeface="Arial" panose="020B0604020202020204" pitchFamily="34" charset="0"/>
              </a:rPr>
            </a:br>
            <a:r>
              <a:rPr lang="en-US" sz="900" dirty="0">
                <a:latin typeface="Arial" panose="020B0604020202020204" pitchFamily="34" charset="0"/>
              </a:rPr>
              <a:t> pensions and benefits</a:t>
            </a:r>
            <a:endParaRPr lang="ru-RU" sz="900" dirty="0">
              <a:latin typeface="Arial" panose="020B0604020202020204" pitchFamily="34" charset="0"/>
            </a:endParaRPr>
          </a:p>
          <a:p>
            <a:pPr algn="ctr">
              <a:defRPr/>
            </a:pPr>
            <a:endParaRPr lang="en-US" altLang="ru-RU" sz="900" dirty="0">
              <a:latin typeface="Arial" panose="020B0604020202020204" pitchFamily="34" charset="0"/>
            </a:endParaRPr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gray">
          <a:xfrm>
            <a:off x="5655452" y="3723417"/>
            <a:ext cx="2529359" cy="889993"/>
          </a:xfrm>
          <a:prstGeom prst="roundRect">
            <a:avLst>
              <a:gd name="adj" fmla="val 50000"/>
            </a:avLst>
          </a:prstGeom>
          <a:pattFill prst="pct25">
            <a:fgClr>
              <a:srgbClr val="FED1B0"/>
            </a:fgClr>
            <a:bgClr>
              <a:schemeClr val="bg1"/>
            </a:bgClr>
          </a:pattFill>
          <a:ln w="2857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n-US" altLang="ru-RU" sz="900" dirty="0">
                <a:latin typeface="Arial" panose="020B0604020202020204" pitchFamily="34" charset="0"/>
              </a:rPr>
              <a:t>Data on borrowings and debt repayment</a:t>
            </a:r>
          </a:p>
        </p:txBody>
      </p:sp>
      <p:sp>
        <p:nvSpPr>
          <p:cNvPr id="27" name="AutoShape 8"/>
          <p:cNvSpPr>
            <a:spLocks noChangeArrowheads="1"/>
          </p:cNvSpPr>
          <p:nvPr/>
        </p:nvSpPr>
        <p:spPr bwMode="gray">
          <a:xfrm>
            <a:off x="1111581" y="3768073"/>
            <a:ext cx="2529359" cy="889993"/>
          </a:xfrm>
          <a:prstGeom prst="roundRect">
            <a:avLst>
              <a:gd name="adj" fmla="val 50000"/>
            </a:avLst>
          </a:prstGeom>
          <a:pattFill prst="pct25">
            <a:fgClr>
              <a:srgbClr val="FED1B0"/>
            </a:fgClr>
            <a:bgClr>
              <a:schemeClr val="bg1"/>
            </a:bgClr>
          </a:pattFill>
          <a:ln w="2857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n-US" altLang="ru-RU" sz="900" dirty="0">
                <a:latin typeface="Arial" panose="020B0604020202020204" pitchFamily="34" charset="0"/>
              </a:rPr>
              <a:t>Budget surpluses</a:t>
            </a:r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gray">
          <a:xfrm>
            <a:off x="203977" y="2391184"/>
            <a:ext cx="2529359" cy="889993"/>
          </a:xfrm>
          <a:prstGeom prst="roundRect">
            <a:avLst>
              <a:gd name="adj" fmla="val 50000"/>
            </a:avLst>
          </a:prstGeom>
          <a:pattFill prst="pct25">
            <a:fgClr>
              <a:srgbClr val="FED1B0"/>
            </a:fgClr>
            <a:bgClr>
              <a:schemeClr val="bg1"/>
            </a:bgClr>
          </a:pattFill>
          <a:ln w="2857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n-US" altLang="ru-RU" sz="900" dirty="0">
                <a:latin typeface="Arial" panose="020B0604020202020204" pitchFamily="34" charset="0"/>
              </a:rPr>
              <a:t>Cash deficit </a:t>
            </a:r>
            <a:r>
              <a:rPr lang="ru-RU" altLang="ru-RU" sz="900" dirty="0">
                <a:latin typeface="Arial" panose="020B0604020202020204" pitchFamily="34" charset="0"/>
              </a:rPr>
              <a:t> (</a:t>
            </a:r>
            <a:r>
              <a:rPr lang="en-US" altLang="ru-RU" sz="900" dirty="0">
                <a:latin typeface="Arial" panose="020B0604020202020204" pitchFamily="34" charset="0"/>
              </a:rPr>
              <a:t>surplus</a:t>
            </a:r>
            <a:r>
              <a:rPr lang="ru-RU" altLang="ru-RU" sz="900" dirty="0">
                <a:latin typeface="Arial" panose="020B0604020202020204" pitchFamily="34" charset="0"/>
              </a:rPr>
              <a:t>)</a:t>
            </a:r>
            <a:endParaRPr lang="en-US" altLang="ru-RU" sz="900" dirty="0">
              <a:latin typeface="Arial" panose="020B0604020202020204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3688657" y="2238442"/>
            <a:ext cx="1877813" cy="125128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100" dirty="0"/>
              <a:t>Forecast of the republican budget execution</a:t>
            </a:r>
            <a:endParaRPr lang="ru-RU" sz="1100" dirty="0"/>
          </a:p>
        </p:txBody>
      </p:sp>
      <p:sp>
        <p:nvSpPr>
          <p:cNvPr id="2" name="Стрелка вверх 1"/>
          <p:cNvSpPr/>
          <p:nvPr/>
        </p:nvSpPr>
        <p:spPr>
          <a:xfrm rot="7595199">
            <a:off x="3046084" y="1454944"/>
            <a:ext cx="177560" cy="1247579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верх 4"/>
          <p:cNvSpPr/>
          <p:nvPr/>
        </p:nvSpPr>
        <p:spPr>
          <a:xfrm rot="2699502">
            <a:off x="3664599" y="3279858"/>
            <a:ext cx="216024" cy="712052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верх 31"/>
          <p:cNvSpPr/>
          <p:nvPr/>
        </p:nvSpPr>
        <p:spPr>
          <a:xfrm rot="18669395">
            <a:off x="5400091" y="3280878"/>
            <a:ext cx="216024" cy="712052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верх 32"/>
          <p:cNvSpPr/>
          <p:nvPr/>
        </p:nvSpPr>
        <p:spPr>
          <a:xfrm rot="5400000">
            <a:off x="3035522" y="2508056"/>
            <a:ext cx="216024" cy="712052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верх 33"/>
          <p:cNvSpPr/>
          <p:nvPr/>
        </p:nvSpPr>
        <p:spPr>
          <a:xfrm rot="16200000">
            <a:off x="5868194" y="2480154"/>
            <a:ext cx="216024" cy="712052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верх 34"/>
          <p:cNvSpPr/>
          <p:nvPr/>
        </p:nvSpPr>
        <p:spPr>
          <a:xfrm rot="14211592">
            <a:off x="5976917" y="1427212"/>
            <a:ext cx="177560" cy="1247579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верх 35"/>
          <p:cNvSpPr/>
          <p:nvPr/>
        </p:nvSpPr>
        <p:spPr>
          <a:xfrm rot="10800000">
            <a:off x="4544243" y="1546569"/>
            <a:ext cx="216024" cy="667319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A6DD9068-4A3D-5FA4-44C4-2F4AF130DB57}"/>
              </a:ext>
            </a:extLst>
          </p:cNvPr>
          <p:cNvSpPr/>
          <p:nvPr/>
        </p:nvSpPr>
        <p:spPr>
          <a:xfrm>
            <a:off x="5030" y="4928497"/>
            <a:ext cx="9144000" cy="2150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3504" y="4899076"/>
            <a:ext cx="2133600" cy="273844"/>
          </a:xfrm>
        </p:spPr>
        <p:txBody>
          <a:bodyPr/>
          <a:lstStyle/>
          <a:p>
            <a:r>
              <a:rPr lang="kk-KZ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6089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11614</TotalTime>
  <Words>3909</Words>
  <Application>Microsoft Office PowerPoint</Application>
  <PresentationFormat>On-screen Show (16:9)</PresentationFormat>
  <Paragraphs>597</Paragraphs>
  <Slides>25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Evolution of procedures related to registration of PPP and concession contracts in Treasury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Тенгиз Чиканаев</dc:creator>
  <cp:lastModifiedBy>Yelena Slizhevskaya</cp:lastModifiedBy>
  <cp:revision>414</cp:revision>
  <cp:lastPrinted>2023-05-03T12:07:11Z</cp:lastPrinted>
  <dcterms:created xsi:type="dcterms:W3CDTF">2020-07-22T03:30:12Z</dcterms:created>
  <dcterms:modified xsi:type="dcterms:W3CDTF">2023-05-21T15:49:35Z</dcterms:modified>
</cp:coreProperties>
</file>