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59" r:id="rId4"/>
    <p:sldId id="268" r:id="rId5"/>
    <p:sldId id="285" r:id="rId6"/>
    <p:sldId id="286" r:id="rId7"/>
    <p:sldId id="287" r:id="rId8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E91"/>
    <a:srgbClr val="4472C4"/>
    <a:srgbClr val="A5A5A5"/>
    <a:srgbClr val="4DA291"/>
    <a:srgbClr val="5CBDDD"/>
    <a:srgbClr val="093965"/>
    <a:srgbClr val="5B9BD5"/>
    <a:srgbClr val="1F4E79"/>
    <a:srgbClr val="BE5108"/>
    <a:srgbClr val="1C5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lat\Dropbox\00%20&#1044;&#1072;&#1085;&#1072;\&#1052;&#1060;%20092023\lll\&#1050;&#1086;&#1087;&#1080;&#1103;%20&#1045;&#1050;&#1057;%20&#1087;&#1086;%20&#1084;&#1077;&#1089;&#1103;&#1094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2022.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5B9BD5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Лист1!$C$4:$N$4</c:f>
              <c:strCache>
                <c:ptCount val="11"/>
                <c:pt idx="0">
                  <c:v>1. 2.</c:v>
                </c:pt>
                <c:pt idx="1">
                  <c:v>1. 3.</c:v>
                </c:pt>
                <c:pt idx="2">
                  <c:v>1. 4.</c:v>
                </c:pt>
                <c:pt idx="3">
                  <c:v>1. 5.</c:v>
                </c:pt>
                <c:pt idx="4">
                  <c:v>1. 6.</c:v>
                </c:pt>
                <c:pt idx="5">
                  <c:v>1. 7.</c:v>
                </c:pt>
                <c:pt idx="6">
                  <c:v>1. 8.</c:v>
                </c:pt>
                <c:pt idx="7">
                  <c:v>1. 9.</c:v>
                </c:pt>
                <c:pt idx="8">
                  <c:v>1. 10.</c:v>
                </c:pt>
                <c:pt idx="9">
                  <c:v>1. 11.</c:v>
                </c:pt>
                <c:pt idx="10">
                  <c:v>1. 12.</c:v>
                </c:pt>
              </c:strCache>
            </c:strRef>
          </c:cat>
          <c:val>
            <c:numRef>
              <c:f>Лист1!$C$5:$N$5</c:f>
              <c:numCache>
                <c:formatCode>#\ ##0.0</c:formatCode>
                <c:ptCount val="11"/>
                <c:pt idx="0">
                  <c:v>628.5</c:v>
                </c:pt>
                <c:pt idx="1">
                  <c:v>1015.6</c:v>
                </c:pt>
                <c:pt idx="2">
                  <c:v>867.9</c:v>
                </c:pt>
                <c:pt idx="3">
                  <c:v>1567.1</c:v>
                </c:pt>
                <c:pt idx="4">
                  <c:v>1182.5</c:v>
                </c:pt>
                <c:pt idx="5">
                  <c:v>1329.8</c:v>
                </c:pt>
                <c:pt idx="6">
                  <c:v>1117.2</c:v>
                </c:pt>
                <c:pt idx="7">
                  <c:v>1781.7</c:v>
                </c:pt>
                <c:pt idx="8">
                  <c:v>1955.4</c:v>
                </c:pt>
                <c:pt idx="9">
                  <c:v>1784.9</c:v>
                </c:pt>
                <c:pt idx="10">
                  <c:v>1824.9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E3-4F5D-9D8E-E1C3AF83B836}"/>
            </c:ext>
          </c:extLst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2023.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E3-4F5D-9D8E-E1C3AF83B83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E3-4F5D-9D8E-E1C3AF83B83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E3-4F5D-9D8E-E1C3AF83B8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Лист1!$C$4:$N$4</c:f>
              <c:strCache>
                <c:ptCount val="11"/>
                <c:pt idx="0">
                  <c:v>1. 2.</c:v>
                </c:pt>
                <c:pt idx="1">
                  <c:v>1. 3.</c:v>
                </c:pt>
                <c:pt idx="2">
                  <c:v>1. 4.</c:v>
                </c:pt>
                <c:pt idx="3">
                  <c:v>1. 5.</c:v>
                </c:pt>
                <c:pt idx="4">
                  <c:v>1. 6.</c:v>
                </c:pt>
                <c:pt idx="5">
                  <c:v>1. 7.</c:v>
                </c:pt>
                <c:pt idx="6">
                  <c:v>1. 8.</c:v>
                </c:pt>
                <c:pt idx="7">
                  <c:v>1. 9.</c:v>
                </c:pt>
                <c:pt idx="8">
                  <c:v>1. 10.</c:v>
                </c:pt>
                <c:pt idx="9">
                  <c:v>1. 11.</c:v>
                </c:pt>
                <c:pt idx="10">
                  <c:v>1. 12.</c:v>
                </c:pt>
              </c:strCache>
            </c:strRef>
          </c:cat>
          <c:val>
            <c:numRef>
              <c:f>Лист1!$C$6:$N$6</c:f>
              <c:numCache>
                <c:formatCode>#\ ##0.0</c:formatCode>
                <c:ptCount val="11"/>
                <c:pt idx="0">
                  <c:v>1624.3</c:v>
                </c:pt>
                <c:pt idx="1">
                  <c:v>2160.5</c:v>
                </c:pt>
                <c:pt idx="2">
                  <c:v>2079.6999999999998</c:v>
                </c:pt>
                <c:pt idx="3">
                  <c:v>2296.5</c:v>
                </c:pt>
                <c:pt idx="4">
                  <c:v>2336.3000000000002</c:v>
                </c:pt>
                <c:pt idx="5">
                  <c:v>2556</c:v>
                </c:pt>
                <c:pt idx="6">
                  <c:v>2045.5</c:v>
                </c:pt>
                <c:pt idx="7">
                  <c:v>2276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E3-4F5D-9D8E-E1C3AF83B8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301184"/>
        <c:axId val="244196480"/>
      </c:lineChart>
      <c:catAx>
        <c:axId val="24430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pPr>
            <a:endParaRPr lang="en-US"/>
          </a:p>
        </c:txPr>
        <c:crossAx val="244196480"/>
        <c:crosses val="autoZero"/>
        <c:auto val="1"/>
        <c:lblAlgn val="ctr"/>
        <c:lblOffset val="100"/>
        <c:noMultiLvlLbl val="0"/>
      </c:catAx>
      <c:valAx>
        <c:axId val="244196480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2443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36345484377847"/>
          <c:y val="0"/>
          <c:w val="0.46905173237027831"/>
          <c:h val="0.872179855590181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7-4668-B25B-FC5D69CDD8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A7-4668-B25B-FC5D69CDD8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A7-4668-B25B-FC5D69CDD8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A7-4668-B25B-FC5D69CDD8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8A7-4668-B25B-FC5D69CDD87C}"/>
              </c:ext>
            </c:extLst>
          </c:dPt>
          <c:dLbls>
            <c:dLbl>
              <c:idx val="0"/>
              <c:layout>
                <c:manualLayout>
                  <c:x val="0.12582516685426484"/>
                  <c:y val="-8.510804363343356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Ostalo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8A7-4668-B25B-FC5D69CDD87C}"/>
                </c:ext>
              </c:extLst>
            </c:dLbl>
            <c:dLbl>
              <c:idx val="1"/>
              <c:layout>
                <c:manualLayout>
                  <c:x val="-0.14237359478312001"/>
                  <c:y val="-0.1028687972355705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defRPr>
                    </a:pPr>
                    <a:r>
                      <a:rPr lang="pl-PL" sz="1050" dirty="0"/>
                      <a:t>Socijalni fond za zdravstveno</a:t>
                    </a:r>
                    <a:r>
                      <a:rPr lang="pl-PL" sz="1050" baseline="0" dirty="0"/>
                      <a:t> osiguranje</a:t>
                    </a:r>
                    <a:endParaRPr lang="pl-PL" sz="105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202842594707262"/>
                      <c:h val="0.3181140949274159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D8A7-4668-B25B-FC5D69CDD87C}"/>
                </c:ext>
              </c:extLst>
            </c:dLbl>
            <c:dLbl>
              <c:idx val="2"/>
              <c:layout>
                <c:manualLayout>
                  <c:x val="-9.6040629302857727E-2"/>
                  <c:y val="-0.38562922424233725"/>
                </c:manualLayout>
              </c:layout>
              <c:tx>
                <c:rich>
                  <a:bodyPr/>
                  <a:lstStyle/>
                  <a:p>
                    <a:r>
                      <a:rPr lang="hr-HR" dirty="0"/>
                      <a:t>Računi kvazi-javnog sektora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069680433433302"/>
                      <c:h val="0.4330160841129021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D8A7-4668-B25B-FC5D69CDD87C}"/>
                </c:ext>
              </c:extLst>
            </c:dLbl>
            <c:dLbl>
              <c:idx val="3"/>
              <c:layout>
                <c:manualLayout>
                  <c:x val="-9.8031395776673677E-2"/>
                  <c:y val="1.1075360854006251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Lokalni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proračun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8A7-4668-B25B-FC5D69CDD87C}"/>
                </c:ext>
              </c:extLst>
            </c:dLbl>
            <c:dLbl>
              <c:idx val="4"/>
              <c:layout>
                <c:manualLayout>
                  <c:x val="2.6973461635077411E-2"/>
                  <c:y val="-0.26665080021910048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Državni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proračun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690849845730759"/>
                      <c:h val="0.2535565957779303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D8A7-4668-B25B-FC5D69CDD8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Others</c:v>
                </c:pt>
                <c:pt idx="1">
                  <c:v>Social health insurance fund</c:v>
                </c:pt>
                <c:pt idx="2">
                  <c:v>Quasi-public sector accounts</c:v>
                </c:pt>
                <c:pt idx="3">
                  <c:v>Local budget</c:v>
                </c:pt>
                <c:pt idx="4">
                  <c:v>Republician budget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535</c:v>
                </c:pt>
                <c:pt idx="1">
                  <c:v>15.5</c:v>
                </c:pt>
                <c:pt idx="2">
                  <c:v>275.3</c:v>
                </c:pt>
                <c:pt idx="3">
                  <c:v>1060.0999999999999</c:v>
                </c:pt>
                <c:pt idx="4">
                  <c:v>494.8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A7-4668-B25B-FC5D69CDD8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38D-4D95-BF4B-3CBAB608D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38D-4D95-BF4B-3CBAB608D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38D-4D95-BF4B-3CBAB608D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38D-4D95-BF4B-3CBAB608D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38D-4D95-BF4B-3CBAB608DACA}"/>
              </c:ext>
            </c:extLst>
          </c:dPt>
          <c:cat>
            <c:strRef>
              <c:f>Лист1!$A$2:$A$6</c:f>
              <c:strCache>
                <c:ptCount val="5"/>
                <c:pt idx="0">
                  <c:v>Others</c:v>
                </c:pt>
                <c:pt idx="1">
                  <c:v>Social health insurance fund</c:v>
                </c:pt>
                <c:pt idx="2">
                  <c:v>Quasi-public sector accounts</c:v>
                </c:pt>
                <c:pt idx="3">
                  <c:v>Local budget</c:v>
                </c:pt>
                <c:pt idx="4">
                  <c:v>Republician budget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0.224</c:v>
                </c:pt>
                <c:pt idx="1">
                  <c:v>6.4999999999999997E-3</c:v>
                </c:pt>
                <c:pt idx="2">
                  <c:v>0.115</c:v>
                </c:pt>
                <c:pt idx="3">
                  <c:v>0.44500000000000001</c:v>
                </c:pt>
                <c:pt idx="4">
                  <c:v>0.20699999999999999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38D-4D95-BF4B-3CBAB608DAC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38D-4D95-BF4B-3CBAB608D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38D-4D95-BF4B-3CBAB608D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38D-4D95-BF4B-3CBAB608D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738D-4D95-BF4B-3CBAB608D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738D-4D95-BF4B-3CBAB608DACA}"/>
              </c:ext>
            </c:extLst>
          </c:dPt>
          <c:cat>
            <c:strRef>
              <c:f>Лист1!$A$2:$A$6</c:f>
              <c:strCache>
                <c:ptCount val="5"/>
                <c:pt idx="0">
                  <c:v>Others</c:v>
                </c:pt>
                <c:pt idx="1">
                  <c:v>Social health insurance fund</c:v>
                </c:pt>
                <c:pt idx="2">
                  <c:v>Quasi-public sector accounts</c:v>
                </c:pt>
                <c:pt idx="3">
                  <c:v>Local budget</c:v>
                </c:pt>
                <c:pt idx="4">
                  <c:v>Republician budget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38D-4D95-BF4B-3CBAB608D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6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44-48D5-B598-E323C58F86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44-48D5-B598-E323C58F86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44-48D5-B598-E323C58F86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44-48D5-B598-E323C58F86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44-48D5-B598-E323C58F86F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144-48D5-B598-E323C58F86F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144-48D5-B598-E323C58F86FC}"/>
              </c:ext>
            </c:extLst>
          </c:dPt>
          <c:cat>
            <c:strRef>
              <c:f>Лист1!$A$2:$A$8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F-44A0-8424-478D8029F8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91702033779573"/>
          <c:y val="9.963071188563391E-2"/>
          <c:w val="0.51581453531480137"/>
          <c:h val="0.753481179701964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27-458E-BFD9-D9D46165FC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27-458E-BFD9-D9D46165FC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27-458E-BFD9-D9D46165FC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427-458E-BFD9-D9D46165FC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427-458E-BFD9-D9D46165FC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427-458E-BFD9-D9D46165FC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427-458E-BFD9-D9D46165FC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427-458E-BFD9-D9D46165FC96}"/>
              </c:ext>
            </c:extLst>
          </c:dPt>
          <c:dLbls>
            <c:dLbl>
              <c:idx val="0"/>
              <c:layout>
                <c:manualLayout>
                  <c:x val="0.12709416522241471"/>
                  <c:y val="1.3856676662128751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Porezni</a:t>
                    </a:r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prihodi</a:t>
                    </a:r>
                    <a:r>
                      <a:rPr lang="en-US" dirty="0"/>
                      <a:t>
14 279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427-458E-BFD9-D9D46165FC96}"/>
                </c:ext>
              </c:extLst>
            </c:dLbl>
            <c:dLbl>
              <c:idx val="1"/>
              <c:layout>
                <c:manualLayout>
                  <c:x val="6.0080969081637757E-2"/>
                  <c:y val="0.22650246891988929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Neporezni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prihodi</a:t>
                    </a:r>
                    <a:r>
                      <a:rPr lang="en-US" dirty="0"/>
                      <a:t>
352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354699163471115"/>
                      <c:h val="0.1437975065743065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427-458E-BFD9-D9D46165FC96}"/>
                </c:ext>
              </c:extLst>
            </c:dLbl>
            <c:dLbl>
              <c:idx val="2"/>
              <c:layout>
                <c:manualLayout>
                  <c:x val="-0.16753321779318314"/>
                  <c:y val="0.1586471733006872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defRPr>
                    </a:pPr>
                    <a:r>
                      <a:rPr lang="pl-PL" dirty="0"/>
                      <a:t>Prihodi od prodaje osnovnih sredstava
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980935875216638"/>
                      <c:h val="0.2041290950873039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427-458E-BFD9-D9D46165FC96}"/>
                </c:ext>
              </c:extLst>
            </c:dLbl>
            <c:dLbl>
              <c:idx val="3"/>
              <c:layout>
                <c:manualLayout>
                  <c:x val="-0.1317157712305026"/>
                  <c:y val="7.8333859083643639E-2"/>
                </c:manualLayout>
              </c:layout>
              <c:tx>
                <c:rich>
                  <a:bodyPr/>
                  <a:lstStyle/>
                  <a:p>
                    <a:r>
                      <a:rPr lang="pl-PL" dirty="0"/>
                      <a:t>Prihodi od transfera
4 432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427-458E-BFD9-D9D46165FC96}"/>
                </c:ext>
              </c:extLst>
            </c:dLbl>
            <c:dLbl>
              <c:idx val="4"/>
              <c:layout>
                <c:manualLayout>
                  <c:x val="-0.14789139225880996"/>
                  <c:y val="2.9841470127102341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Otplate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proračunskih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zajmova</a:t>
                    </a:r>
                    <a:r>
                      <a:rPr lang="en-US" dirty="0"/>
                      <a:t>
245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427-458E-BFD9-D9D46165FC96}"/>
                </c:ext>
              </c:extLst>
            </c:dLbl>
            <c:dLbl>
              <c:idx val="5"/>
              <c:layout>
                <c:manualLayout>
                  <c:x val="-0.15251299826689774"/>
                  <c:y val="-8.5794226615419231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Prihodi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iz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Nacionalnog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fonda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Republike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Kazahstan</a:t>
                    </a:r>
                    <a:r>
                      <a:rPr lang="en-US" dirty="0"/>
                      <a:t>
4 000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427-458E-BFD9-D9D46165FC96}"/>
                </c:ext>
              </c:extLst>
            </c:dLbl>
            <c:dLbl>
              <c:idx val="6"/>
              <c:layout>
                <c:manualLayout>
                  <c:x val="9.8209036695369747E-2"/>
                  <c:y val="-7.1228166046225075E-2"/>
                </c:manualLayout>
              </c:layout>
              <c:tx>
                <c:rich>
                  <a:bodyPr/>
                  <a:lstStyle/>
                  <a:p>
                    <a:r>
                      <a:rPr lang="pl-PL" dirty="0"/>
                      <a:t>Prihodi u obliku zajmova
5 477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70421721548234"/>
                      <c:h val="0.1437975065743065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D-3427-458E-BFD9-D9D46165FC96}"/>
                </c:ext>
              </c:extLst>
            </c:dLbl>
            <c:dLbl>
              <c:idx val="7"/>
              <c:layout>
                <c:manualLayout>
                  <c:x val="0.18486424032351242"/>
                  <c:y val="-4.8492535814169881E-2"/>
                </c:manualLayout>
              </c:layout>
              <c:tx>
                <c:rich>
                  <a:bodyPr/>
                  <a:lstStyle/>
                  <a:p>
                    <a:r>
                      <a:rPr lang="pl-PL" dirty="0"/>
                      <a:t>Saldo prihoda na početku 2023.
284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90401069883597"/>
                      <c:h val="0.2081442541365387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F-3427-458E-BFD9-D9D46165FC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tax revenues</c:v>
                </c:pt>
                <c:pt idx="1">
                  <c:v>non-tax revenues</c:v>
                </c:pt>
                <c:pt idx="2">
                  <c:v>proceeds from the sale of fixed assets</c:v>
                </c:pt>
                <c:pt idx="3">
                  <c:v>proceeds from transfers</c:v>
                </c:pt>
                <c:pt idx="4">
                  <c:v>repayments of budget loans</c:v>
                </c:pt>
                <c:pt idx="5">
                  <c:v>receipts from the National Fund of the Republic ofKazakhstan</c:v>
                </c:pt>
                <c:pt idx="6">
                  <c:v>loan receipts </c:v>
                </c:pt>
                <c:pt idx="7">
                  <c:v>incoming balance at the beginning of 2023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#,##0">
                  <c:v>14279</c:v>
                </c:pt>
                <c:pt idx="1">
                  <c:v>352</c:v>
                </c:pt>
                <c:pt idx="2">
                  <c:v>1</c:v>
                </c:pt>
                <c:pt idx="3" formatCode="#,##0">
                  <c:v>4432</c:v>
                </c:pt>
                <c:pt idx="4">
                  <c:v>245</c:v>
                </c:pt>
                <c:pt idx="5" formatCode="#,##0">
                  <c:v>4000</c:v>
                </c:pt>
                <c:pt idx="6" formatCode="#,##0">
                  <c:v>5477</c:v>
                </c:pt>
                <c:pt idx="7">
                  <c:v>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427-458E-BFD9-D9D46165F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8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32900262380773"/>
          <c:y val="0.11409596300566982"/>
          <c:w val="0.68555772327159248"/>
          <c:h val="0.776183993283768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A918-488C-85AC-1416D63E14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18-488C-85AC-1416D63E14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918-488C-85AC-1416D63E14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18-488C-85AC-1416D63E14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918-488C-85AC-1416D63E14B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18-488C-85AC-1416D63E14B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18-488C-85AC-1416D63E14B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A918-488C-85AC-1416D63E14B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18-488C-85AC-1416D63E14B0}"/>
              </c:ext>
            </c:extLst>
          </c:dPt>
          <c:dLbls>
            <c:dLbl>
              <c:idx val="0"/>
              <c:layout>
                <c:manualLayout>
                  <c:x val="0.19442463276347735"/>
                  <c:y val="-4.0506339880086346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Socijalno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osiguranje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određenih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kategorija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građana</a:t>
                    </a:r>
                    <a:r>
                      <a:rPr lang="en-US" dirty="0"/>
                      <a:t> (</a:t>
                    </a:r>
                    <a:r>
                      <a:rPr lang="en-US" dirty="0" err="1"/>
                      <a:t>mirovine</a:t>
                    </a:r>
                    <a:r>
                      <a:rPr lang="en-US" dirty="0"/>
                      <a:t>, </a:t>
                    </a:r>
                    <a:r>
                      <a:rPr lang="en-US" dirty="0" err="1"/>
                      <a:t>naknade</a:t>
                    </a:r>
                    <a:r>
                      <a:rPr lang="en-US" dirty="0"/>
                      <a:t>)</a:t>
                    </a:r>
                    <a:r>
                      <a:rPr lang="en-US" baseline="0" dirty="0"/>
                      <a:t>
</a:t>
                    </a:r>
                    <a:fld id="{33CD0489-D48A-4DFE-A146-0A760ADC5703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380278011915827"/>
                      <c:h val="0.29367096413062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918-488C-85AC-1416D63E14B0}"/>
                </c:ext>
              </c:extLst>
            </c:dLbl>
            <c:dLbl>
              <c:idx val="1"/>
              <c:layout>
                <c:manualLayout>
                  <c:x val="0.1143674310373395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Plaće</a:t>
                    </a:r>
                    <a:r>
                      <a:rPr lang="en-US" baseline="0" dirty="0"/>
                      <a:t>
</a:t>
                    </a:r>
                    <a:fld id="{44508032-E1DB-446A-8726-A78CC5AE648D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918-488C-85AC-1416D63E14B0}"/>
                </c:ext>
              </c:extLst>
            </c:dLbl>
            <c:dLbl>
              <c:idx val="2"/>
              <c:layout>
                <c:manualLayout>
                  <c:x val="0.14581847457260791"/>
                  <c:y val="4.0506339880086346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Subvencije</a:t>
                    </a:r>
                    <a:r>
                      <a:rPr lang="en-US" baseline="0" dirty="0"/>
                      <a:t>
</a:t>
                    </a:r>
                    <a:fld id="{2420D797-2C30-49C7-8EA9-3644E3115F1C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18-488C-85AC-1416D63E14B0}"/>
                </c:ext>
              </c:extLst>
            </c:dLbl>
            <c:dLbl>
              <c:idx val="3"/>
              <c:layout>
                <c:manualLayout>
                  <c:x val="0.10344954193612628"/>
                  <c:y val="9.6371183826100951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Ciljani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transferi</a:t>
                    </a:r>
                    <a:r>
                      <a:rPr lang="en-US" baseline="0" dirty="0"/>
                      <a:t>
</a:t>
                    </a:r>
                    <a:fld id="{A5A2E9EB-56F6-46AD-8D01-00A2D21F5663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918-488C-85AC-1416D63E14B0}"/>
                </c:ext>
              </c:extLst>
            </c:dLbl>
            <c:dLbl>
              <c:idx val="4"/>
              <c:layout>
                <c:manualLayout>
                  <c:x val="-0.22458249848994866"/>
                  <c:y val="5.5236046561317045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Transferi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iz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fonda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socijalnog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zdravstvenog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osiguranja</a:t>
                    </a:r>
                    <a:r>
                      <a:rPr lang="en-US" baseline="0" dirty="0"/>
                      <a:t>
</a:t>
                    </a:r>
                    <a:fld id="{914ABEF1-AF8D-4799-ABCB-8F67FCC65579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18-488C-85AC-1416D63E14B0}"/>
                </c:ext>
              </c:extLst>
            </c:dLbl>
            <c:dLbl>
              <c:idx val="5"/>
              <c:layout>
                <c:manualLayout>
                  <c:x val="-0.12346403284179591"/>
                  <c:y val="6.864429359063842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Ostali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izdaci</a:t>
                    </a:r>
                    <a:r>
                      <a:rPr lang="en-US" baseline="0" dirty="0"/>
                      <a:t>
</a:t>
                    </a:r>
                    <a:fld id="{72630A59-AD48-43DD-8EA5-4E554315DE99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918-488C-85AC-1416D63E14B0}"/>
                </c:ext>
              </c:extLst>
            </c:dLbl>
            <c:dLbl>
              <c:idx val="6"/>
              <c:layout>
                <c:manualLayout>
                  <c:x val="-0.12873060504420006"/>
                  <c:y val="-2.731550875564135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Proračunsko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kreditiranje</a:t>
                    </a:r>
                    <a:r>
                      <a:rPr lang="en-US" baseline="0" dirty="0"/>
                      <a:t>
</a:t>
                    </a:r>
                    <a:fld id="{5AD03EFF-4855-4787-80FF-DDD60FE871FB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918-488C-85AC-1416D63E14B0}"/>
                </c:ext>
              </c:extLst>
            </c:dLbl>
            <c:dLbl>
              <c:idx val="7"/>
              <c:layout>
                <c:manualLayout>
                  <c:x val="-7.817286880222947E-2"/>
                  <c:y val="-0.18473841658923804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Stjecanje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financijske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imovine</a:t>
                    </a:r>
                    <a:r>
                      <a:rPr lang="en-US" baseline="0" dirty="0"/>
                      <a:t>
</a:t>
                    </a:r>
                    <a:fld id="{F38B5D2F-4DF3-47E0-A8A8-29537AC60B0F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918-488C-85AC-1416D63E14B0}"/>
                </c:ext>
              </c:extLst>
            </c:dLbl>
            <c:dLbl>
              <c:idx val="8"/>
              <c:layout>
                <c:manualLayout>
                  <c:x val="-2.4563900962980743E-2"/>
                  <c:y val="-0.13584104758993648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Javni</a:t>
                    </a:r>
                    <a:r>
                      <a:rPr lang="en-US" dirty="0"/>
                      <a:t> dug</a:t>
                    </a:r>
                    <a:r>
                      <a:rPr lang="en-US" baseline="0" dirty="0"/>
                      <a:t>
</a:t>
                    </a:r>
                    <a:fld id="{D6060D16-74D1-4288-AA9D-2BE6103920CF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18-488C-85AC-1416D63E1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Social security of certain categories of citizens (pensions, benefits )</c:v>
                </c:pt>
                <c:pt idx="1">
                  <c:v>Salary</c:v>
                </c:pt>
                <c:pt idx="2">
                  <c:v>Subventions </c:v>
                </c:pt>
                <c:pt idx="3">
                  <c:v>Targeted transfers </c:v>
                </c:pt>
                <c:pt idx="4">
                  <c:v>Transfers of the social Health Insurance Fund</c:v>
                </c:pt>
                <c:pt idx="5">
                  <c:v>Other expenses</c:v>
                </c:pt>
                <c:pt idx="6">
                  <c:v>Budget lending</c:v>
                </c:pt>
                <c:pt idx="7">
                  <c:v>Acquisition of financial assets </c:v>
                </c:pt>
                <c:pt idx="8">
                  <c:v>Public debt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4624</c:v>
                </c:pt>
                <c:pt idx="1">
                  <c:v>1203</c:v>
                </c:pt>
                <c:pt idx="2">
                  <c:v>4995</c:v>
                </c:pt>
                <c:pt idx="3">
                  <c:v>2056</c:v>
                </c:pt>
                <c:pt idx="4">
                  <c:v>1520</c:v>
                </c:pt>
                <c:pt idx="5">
                  <c:v>5407</c:v>
                </c:pt>
                <c:pt idx="6" formatCode="General">
                  <c:v>661</c:v>
                </c:pt>
                <c:pt idx="7" formatCode="General">
                  <c:v>208</c:v>
                </c:pt>
                <c:pt idx="8">
                  <c:v>4395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8-488C-85AC-1416D63E1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08867-E936-470B-8006-CA02ED776D67}" type="datetimeFigureOut">
              <a:rPr lang="x-none" smtClean="0"/>
              <a:t>12/17/2023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CD5DD-4ECA-4166-B4A1-DEE448F7206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0038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3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46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77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79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92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7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55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61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9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55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3B86-D100-4054-9B74-C1DB5B379BD2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1" r="1315"/>
          <a:stretch/>
        </p:blipFill>
        <p:spPr>
          <a:xfrm>
            <a:off x="0" y="565264"/>
            <a:ext cx="12163926" cy="629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57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" y="0"/>
            <a:ext cx="12170214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94023" y="1637982"/>
            <a:ext cx="9759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Odbor za riznicu Ministarstva financija Republike Kazahstan</a:t>
            </a:r>
          </a:p>
          <a:p>
            <a:r>
              <a:rPr lang="hr-HR" sz="4000" b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Upravljanje likvidnošću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A98FAEA7-F898-410A-B0E3-9318341CA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3284" y="5833273"/>
            <a:ext cx="2470482" cy="500632"/>
          </a:xfrm>
        </p:spPr>
        <p:txBody>
          <a:bodyPr anchor="ctr">
            <a:normAutofit/>
          </a:bodyPr>
          <a:lstStyle/>
          <a:p>
            <a:pPr algn="l"/>
            <a:r>
              <a:rPr lang="hr-HR" sz="180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Beč, 2023. </a:t>
            </a:r>
          </a:p>
        </p:txBody>
      </p:sp>
    </p:spTree>
    <p:extLst>
      <p:ext uri="{BB962C8B-B14F-4D97-AF65-F5344CB8AC3E}">
        <p14:creationId xmlns:p14="http://schemas.microsoft.com/office/powerpoint/2010/main" val="42593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00634C5-C51E-62C6-378E-304C0254B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73" y="825231"/>
            <a:ext cx="2872530" cy="2574925"/>
          </a:xfrm>
          <a:prstGeom prst="rect">
            <a:avLst/>
          </a:prstGeom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1CDED06-9F5A-72B9-C90B-2C70E847D533}"/>
              </a:ext>
            </a:extLst>
          </p:cNvPr>
          <p:cNvSpPr/>
          <p:nvPr/>
        </p:nvSpPr>
        <p:spPr>
          <a:xfrm>
            <a:off x="4026038" y="1244068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hr-HR" sz="1400" noProof="1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LOKALNI PRORAČUN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9F1F4332-51F0-3B74-6740-428081D8B3DC}"/>
              </a:ext>
            </a:extLst>
          </p:cNvPr>
          <p:cNvSpPr/>
          <p:nvPr/>
        </p:nvSpPr>
        <p:spPr>
          <a:xfrm>
            <a:off x="4007726" y="2752873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hr-HR" sz="1400" noProof="1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OSTALO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EA0A0CF1-C7CD-59C6-0B26-C23C4A53347C}"/>
              </a:ext>
            </a:extLst>
          </p:cNvPr>
          <p:cNvSpPr/>
          <p:nvPr/>
        </p:nvSpPr>
        <p:spPr>
          <a:xfrm>
            <a:off x="3723279" y="878773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hr-HR" sz="140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DRŽAVNI PRORAČUN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21222D39-ADC6-B366-8768-A9BFEC2386F7}"/>
              </a:ext>
            </a:extLst>
          </p:cNvPr>
          <p:cNvSpPr/>
          <p:nvPr/>
        </p:nvSpPr>
        <p:spPr>
          <a:xfrm>
            <a:off x="3384313" y="896773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b="1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1.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A736C51B-3F82-2330-0F9A-3387BDBE8082}"/>
              </a:ext>
            </a:extLst>
          </p:cNvPr>
          <p:cNvSpPr/>
          <p:nvPr/>
        </p:nvSpPr>
        <p:spPr>
          <a:xfrm>
            <a:off x="3680763" y="1256275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2.</a:t>
            </a: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0CE99BDB-0057-273E-06D0-9803925A67F8}"/>
              </a:ext>
            </a:extLst>
          </p:cNvPr>
          <p:cNvSpPr/>
          <p:nvPr/>
        </p:nvSpPr>
        <p:spPr>
          <a:xfrm>
            <a:off x="3900037" y="1646899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3.</a:t>
            </a: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4026037" y="2004548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4.</a:t>
            </a:r>
          </a:p>
        </p:txBody>
      </p:sp>
      <p:sp>
        <p:nvSpPr>
          <p:cNvPr id="45" name="Заголовок 1">
            <a:extLst>
              <a:ext uri="{FF2B5EF4-FFF2-40B4-BE49-F238E27FC236}">
                <a16:creationId xmlns:a16="http://schemas.microsoft.com/office/drawing/2014/main" id="{6B424B94-DB0C-7438-80BE-66CEB10D6C7D}"/>
              </a:ext>
            </a:extLst>
          </p:cNvPr>
          <p:cNvSpPr txBox="1">
            <a:spLocks/>
          </p:cNvSpPr>
          <p:nvPr/>
        </p:nvSpPr>
        <p:spPr>
          <a:xfrm>
            <a:off x="718798" y="49612"/>
            <a:ext cx="7862252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r-HR" sz="240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STRUKTURA JEDINSTVENOG RAČUNA RIZNICE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17BC0F-AB73-5B86-32D3-88D9D93E96D9}"/>
              </a:ext>
            </a:extLst>
          </p:cNvPr>
          <p:cNvSpPr txBox="1"/>
          <p:nvPr/>
        </p:nvSpPr>
        <p:spPr>
          <a:xfrm>
            <a:off x="5773125" y="3696659"/>
            <a:ext cx="54146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40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JRR na početku mjeseca za 2022./2023. u milijardama tenga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713DB35-109C-452C-7E3F-02B4F5E0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59" y="3700281"/>
            <a:ext cx="5514522" cy="286232"/>
          </a:xfrm>
          <a:noFill/>
        </p:spPr>
        <p:txBody>
          <a:bodyPr wrap="square">
            <a:spAutoFit/>
          </a:bodyPr>
          <a:lstStyle/>
          <a:p>
            <a:r>
              <a:rPr lang="hr-HR" sz="140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Gotovinski saldo za JRR na dan 1. 11. 2023. </a:t>
            </a:r>
          </a:p>
        </p:txBody>
      </p:sp>
      <p:sp>
        <p:nvSpPr>
          <p:cNvPr id="10" name="Номер слайда 13">
            <a:extLst>
              <a:ext uri="{FF2B5EF4-FFF2-40B4-BE49-F238E27FC236}">
                <a16:creationId xmlns:a16="http://schemas.microsoft.com/office/drawing/2014/main" id="{DBA19B6A-C64B-8F50-B483-633B7486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hr-HR" sz="140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1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/>
        </p:nvGraphicFramePr>
        <p:xfrm>
          <a:off x="5485103" y="4116517"/>
          <a:ext cx="4960647" cy="202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6206FC8-01BD-F7B4-5E3E-6062C3CC73DD}"/>
              </a:ext>
            </a:extLst>
          </p:cNvPr>
          <p:cNvSpPr txBox="1"/>
          <p:nvPr/>
        </p:nvSpPr>
        <p:spPr>
          <a:xfrm>
            <a:off x="10651104" y="4183248"/>
            <a:ext cx="1414780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u="none" strike="noStrike">
                <a:solidFill>
                  <a:srgbClr val="1F4E79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1329,7 </a:t>
            </a:r>
          </a:p>
          <a:p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milijardi tenga – prosječna vrijednost JRR-a u 2022.</a:t>
            </a:r>
            <a:r>
              <a:rPr lang="hr-HR" sz="1100" u="none" strike="noStrike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203AC2-B8D2-A7A3-711A-AF48A1762EAF}"/>
              </a:ext>
            </a:extLst>
          </p:cNvPr>
          <p:cNvSpPr txBox="1"/>
          <p:nvPr/>
        </p:nvSpPr>
        <p:spPr>
          <a:xfrm>
            <a:off x="10646390" y="5088236"/>
            <a:ext cx="1414780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u="none" strike="noStrike">
                <a:solidFill>
                  <a:schemeClr val="accent2">
                    <a:lumMod val="75000"/>
                  </a:schemeClr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2112,9 </a:t>
            </a:r>
          </a:p>
          <a:p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milijardi tenga – prosječna vrijednost JRR-a u 2023.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3707065" y="2797545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6.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3884963" y="2395483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5.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CF42269-8D01-421F-9AFC-C772DB37DC13}"/>
              </a:ext>
            </a:extLst>
          </p:cNvPr>
          <p:cNvGrpSpPr/>
          <p:nvPr/>
        </p:nvGrpSpPr>
        <p:grpSpPr>
          <a:xfrm>
            <a:off x="193865" y="4070162"/>
            <a:ext cx="5326402" cy="2582678"/>
            <a:chOff x="273089" y="4176463"/>
            <a:chExt cx="5052463" cy="2361254"/>
          </a:xfrm>
        </p:grpSpPr>
        <p:graphicFrame>
          <p:nvGraphicFramePr>
            <p:cNvPr id="7" name="Диаграмма 6">
              <a:extLst>
                <a:ext uri="{FF2B5EF4-FFF2-40B4-BE49-F238E27FC236}">
                  <a16:creationId xmlns:a16="http://schemas.microsoft.com/office/drawing/2014/main" id="{21CDEEF0-8816-CB7D-B0B1-4EE37570DC7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25624078"/>
                </p:ext>
              </p:extLst>
            </p:nvPr>
          </p:nvGraphicFramePr>
          <p:xfrm>
            <a:off x="273089" y="4176463"/>
            <a:ext cx="5052463" cy="22933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CED33DA-0F9A-FE49-E847-F56A1F7CE081}"/>
                </a:ext>
              </a:extLst>
            </p:cNvPr>
            <p:cNvSpPr txBox="1"/>
            <p:nvPr/>
          </p:nvSpPr>
          <p:spPr>
            <a:xfrm>
              <a:off x="584869" y="4539235"/>
              <a:ext cx="1520643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r-HR" sz="800" b="1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1060,1 (44,5 %) 2,2 mlrd. USD </a:t>
              </a:r>
            </a:p>
            <a:p>
              <a:r>
                <a:rPr lang="hr-HR" sz="800" b="1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7D2ED11-BD6F-E40B-835E-9517666F90F4}"/>
                </a:ext>
              </a:extLst>
            </p:cNvPr>
            <p:cNvSpPr txBox="1"/>
            <p:nvPr/>
          </p:nvSpPr>
          <p:spPr>
            <a:xfrm>
              <a:off x="296039" y="5438702"/>
              <a:ext cx="1233949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r-HR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275,3 (11,5 %) 0,5 </a:t>
              </a:r>
              <a:r>
                <a:rPr lang="hr-HR" sz="800" b="1" dirty="0" err="1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mlrd</a:t>
              </a:r>
              <a:r>
                <a:rPr lang="hr-HR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. USD </a:t>
              </a:r>
            </a:p>
            <a:p>
              <a:r>
                <a:rPr lang="hr-HR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D4EE1C-409A-4978-6E63-7DB52700DC37}"/>
                </a:ext>
              </a:extLst>
            </p:cNvPr>
            <p:cNvSpPr txBox="1"/>
            <p:nvPr/>
          </p:nvSpPr>
          <p:spPr>
            <a:xfrm>
              <a:off x="3377598" y="6228189"/>
              <a:ext cx="1257268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r-HR" sz="800" b="1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535,0 (22,4 %) 1,1 mlrd. USD </a:t>
              </a:r>
            </a:p>
            <a:p>
              <a:endParaRPr lang="x-none" sz="800" b="1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59FD6C-73B3-81F6-C3EC-8930F061F830}"/>
                </a:ext>
              </a:extLst>
            </p:cNvPr>
            <p:cNvSpPr txBox="1"/>
            <p:nvPr/>
          </p:nvSpPr>
          <p:spPr>
            <a:xfrm>
              <a:off x="4051772" y="4913538"/>
              <a:ext cx="1216179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hr-HR" sz="800" b="1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494,8 (20,7 %) 1,0 mlrd. USD </a:t>
              </a:r>
            </a:p>
            <a:p>
              <a:endParaRPr lang="x-none" sz="800" b="1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0D4EE1C-409A-4978-6E63-7DB52700DC37}"/>
              </a:ext>
            </a:extLst>
          </p:cNvPr>
          <p:cNvSpPr txBox="1"/>
          <p:nvPr/>
        </p:nvSpPr>
        <p:spPr>
          <a:xfrm>
            <a:off x="418906" y="6295050"/>
            <a:ext cx="1446391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80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15,5 (</a:t>
            </a:r>
            <a:r>
              <a:rPr lang="hr-HR" sz="80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0,65 %</a:t>
            </a:r>
            <a:r>
              <a:rPr lang="hr-HR" sz="800" b="1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) 0,03 mlrd. USD </a:t>
            </a:r>
          </a:p>
          <a:p>
            <a:endParaRPr lang="x-none" sz="1050" b="1" dirty="0"/>
          </a:p>
        </p:txBody>
      </p:sp>
      <p:pic>
        <p:nvPicPr>
          <p:cNvPr id="32" name="Picture 2" descr="C:\Users\TChikanaev\Desktop\1489676325.jpg"/>
          <p:cNvPicPr>
            <a:picLocks noChangeAspect="1" noChangeArrowheads="1"/>
          </p:cNvPicPr>
          <p:nvPr/>
        </p:nvPicPr>
        <p:blipFill>
          <a:blip r:embed="rId5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33" name="Прямоугольник: скругленные углы 18">
            <a:extLst>
              <a:ext uri="{FF2B5EF4-FFF2-40B4-BE49-F238E27FC236}">
                <a16:creationId xmlns:a16="http://schemas.microsoft.com/office/drawing/2014/main" id="{7B950495-9DD4-03D4-E15B-8A13C11C2A93}"/>
              </a:ext>
            </a:extLst>
          </p:cNvPr>
          <p:cNvSpPr/>
          <p:nvPr/>
        </p:nvSpPr>
        <p:spPr>
          <a:xfrm>
            <a:off x="4199628" y="1626054"/>
            <a:ext cx="5020754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hr-HR" sz="140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SUBJEKTI IZ KVAZI-JAVNOG SEKTORA</a:t>
            </a:r>
          </a:p>
        </p:txBody>
      </p:sp>
      <p:sp>
        <p:nvSpPr>
          <p:cNvPr id="34" name="Прямоугольник: скругленные углы 19">
            <a:extLst>
              <a:ext uri="{FF2B5EF4-FFF2-40B4-BE49-F238E27FC236}">
                <a16:creationId xmlns:a16="http://schemas.microsoft.com/office/drawing/2014/main" id="{D2FD91A8-BC6D-6F37-C0E6-7F9EC7495CCF}"/>
              </a:ext>
            </a:extLst>
          </p:cNvPr>
          <p:cNvSpPr/>
          <p:nvPr/>
        </p:nvSpPr>
        <p:spPr>
          <a:xfrm>
            <a:off x="4303424" y="1968693"/>
            <a:ext cx="5663959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hr-HR" sz="140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FOND SOCIJALNOG I ZDRAVSTVENOG OSIGURANJA</a:t>
            </a:r>
          </a:p>
        </p:txBody>
      </p:sp>
      <p:sp>
        <p:nvSpPr>
          <p:cNvPr id="38" name="Прямоугольник: скругленные углы 20">
            <a:extLst>
              <a:ext uri="{FF2B5EF4-FFF2-40B4-BE49-F238E27FC236}">
                <a16:creationId xmlns:a16="http://schemas.microsoft.com/office/drawing/2014/main" id="{5F50511A-56CE-7EB7-789F-3D90F32D4D18}"/>
              </a:ext>
            </a:extLst>
          </p:cNvPr>
          <p:cNvSpPr/>
          <p:nvPr/>
        </p:nvSpPr>
        <p:spPr>
          <a:xfrm>
            <a:off x="4177424" y="2347042"/>
            <a:ext cx="4813162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hr-HR" sz="140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PREDMETI JAVNE NABAVE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45973" y="1296913"/>
            <a:ext cx="1691487" cy="1667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Jedinstveni </a:t>
            </a:r>
          </a:p>
          <a:p>
            <a:pPr algn="ctr"/>
            <a:r>
              <a:rPr lang="hr-HR"/>
              <a:t>račun riznice</a:t>
            </a:r>
          </a:p>
        </p:txBody>
      </p:sp>
    </p:spTree>
    <p:extLst>
      <p:ext uri="{BB962C8B-B14F-4D97-AF65-F5344CB8AC3E}">
        <p14:creationId xmlns:p14="http://schemas.microsoft.com/office/powerpoint/2010/main" val="281171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9E8B359-5C51-474B-A31B-7B1FA33CCA29}"/>
              </a:ext>
            </a:extLst>
          </p:cNvPr>
          <p:cNvSpPr txBox="1">
            <a:spLocks/>
          </p:cNvSpPr>
          <p:nvPr/>
        </p:nvSpPr>
        <p:spPr>
          <a:xfrm>
            <a:off x="775503" y="87610"/>
            <a:ext cx="9168906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r-HR" sz="240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PROJEKCIJE NOVČANIH TOKOVA</a:t>
            </a:r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1989068C-04E1-333B-26AF-58A9941EC6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071043"/>
              </p:ext>
            </p:extLst>
          </p:nvPr>
        </p:nvGraphicFramePr>
        <p:xfrm>
          <a:off x="2028368" y="1817346"/>
          <a:ext cx="6985001" cy="3683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5176EA3-1DC1-E960-2039-17231717C664}"/>
              </a:ext>
            </a:extLst>
          </p:cNvPr>
          <p:cNvSpPr txBox="1"/>
          <p:nvPr/>
        </p:nvSpPr>
        <p:spPr>
          <a:xfrm>
            <a:off x="4074162" y="2996639"/>
            <a:ext cx="28753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2000">
                <a:solidFill>
                  <a:srgbClr val="1F4E79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PROJEKCIJA OČEKIVANOG IZVRŠENJA DRŽAVNOG PRORAČUNA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477E4E-EBA2-9555-4675-832485B34FC4}"/>
              </a:ext>
            </a:extLst>
          </p:cNvPr>
          <p:cNvSpPr txBox="1"/>
          <p:nvPr/>
        </p:nvSpPr>
        <p:spPr>
          <a:xfrm>
            <a:off x="14271" y="1575355"/>
            <a:ext cx="397138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Odbor za državne prihode i Odjel za porezno i carinsko zakonodavstvo pružaju informacije o očekivanim proračunskim primicima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42F709-DE47-A257-0483-53C1F7B22B10}"/>
              </a:ext>
            </a:extLst>
          </p:cNvPr>
          <p:cNvSpPr txBox="1"/>
          <p:nvPr/>
        </p:nvSpPr>
        <p:spPr>
          <a:xfrm>
            <a:off x="657613" y="2973779"/>
            <a:ext cx="2374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Deficit (suficit) </a:t>
            </a:r>
          </a:p>
          <a:p>
            <a:pPr algn="r"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gotovinskih sredstava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5AA2EB2-5684-1AFA-BD27-93267B177318}"/>
              </a:ext>
            </a:extLst>
          </p:cNvPr>
          <p:cNvSpPr txBox="1"/>
          <p:nvPr/>
        </p:nvSpPr>
        <p:spPr>
          <a:xfrm>
            <a:off x="988350" y="4460168"/>
            <a:ext cx="21030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Proračunska sredstva salda prihoda za račun za kontrolu gotovinskih sredstava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92746DF8-2AD0-8B03-8238-3007A40CE797}"/>
              </a:ext>
            </a:extLst>
          </p:cNvPr>
          <p:cNvSpPr/>
          <p:nvPr/>
        </p:nvSpPr>
        <p:spPr>
          <a:xfrm>
            <a:off x="3979302" y="1555750"/>
            <a:ext cx="72000" cy="777875"/>
          </a:xfrm>
          <a:prstGeom prst="rect">
            <a:avLst/>
          </a:prstGeom>
          <a:solidFill>
            <a:srgbClr val="255E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B3A9AFF7-F989-E964-A94F-127DE9A7972A}"/>
              </a:ext>
            </a:extLst>
          </p:cNvPr>
          <p:cNvSpPr/>
          <p:nvPr/>
        </p:nvSpPr>
        <p:spPr>
          <a:xfrm>
            <a:off x="3003269" y="3051000"/>
            <a:ext cx="72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9B1B0A6B-17D3-1C68-420C-3F26981C19C7}"/>
              </a:ext>
            </a:extLst>
          </p:cNvPr>
          <p:cNvSpPr/>
          <p:nvPr/>
        </p:nvSpPr>
        <p:spPr>
          <a:xfrm>
            <a:off x="3069592" y="4559500"/>
            <a:ext cx="72000" cy="540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591758-ACA2-D6FF-28E3-CEFC2261E4CB}"/>
              </a:ext>
            </a:extLst>
          </p:cNvPr>
          <p:cNvSpPr txBox="1"/>
          <p:nvPr/>
        </p:nvSpPr>
        <p:spPr>
          <a:xfrm>
            <a:off x="6778793" y="1443726"/>
            <a:ext cx="285511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Zajamčeni i ciljani transferi iz Nacionalnog fonda Republike Kazahstan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029C58-F8A4-F3FB-0E93-43C647FEE103}"/>
              </a:ext>
            </a:extLst>
          </p:cNvPr>
          <p:cNvSpPr txBox="1"/>
          <p:nvPr/>
        </p:nvSpPr>
        <p:spPr>
          <a:xfrm>
            <a:off x="7695838" y="2672100"/>
            <a:ext cx="333792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Podaci o konsolidiranom planu prihoda i financiranja plaćanja, dinamici izdataka za isto razdoblje prethodnih godina i očekivani izdaci za financijsku godinu koja je predmet projekcije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ECE9C15-4CDD-6AEA-1C5E-3602CA64DED2}"/>
              </a:ext>
            </a:extLst>
          </p:cNvPr>
          <p:cNvSpPr txBox="1"/>
          <p:nvPr/>
        </p:nvSpPr>
        <p:spPr>
          <a:xfrm>
            <a:off x="7595556" y="4631499"/>
            <a:ext cx="353726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„Vlada za građane” (NJSC) Ministarstva rada i socijalne zaštite Republike Kazahstana daje informacije potrebne za isplatu mirovina i naknada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A5680B-EAE4-6DF2-4932-F0A3B97ECEEB}"/>
              </a:ext>
            </a:extLst>
          </p:cNvPr>
          <p:cNvSpPr txBox="1"/>
          <p:nvPr/>
        </p:nvSpPr>
        <p:spPr>
          <a:xfrm>
            <a:off x="5247037" y="5762510"/>
            <a:ext cx="21244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4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Podaci o zaduživanju i otplati duga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4A061D40-FCA0-95B6-CF97-BB37090FD5A3}"/>
              </a:ext>
            </a:extLst>
          </p:cNvPr>
          <p:cNvSpPr/>
          <p:nvPr/>
        </p:nvSpPr>
        <p:spPr>
          <a:xfrm>
            <a:off x="6688412" y="1527500"/>
            <a:ext cx="72000" cy="54000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6883221-EA23-AC7A-2B30-E51865826A3E}"/>
              </a:ext>
            </a:extLst>
          </p:cNvPr>
          <p:cNvSpPr/>
          <p:nvPr/>
        </p:nvSpPr>
        <p:spPr>
          <a:xfrm>
            <a:off x="7564709" y="2781000"/>
            <a:ext cx="72000" cy="93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BF05DE05-ABAA-C5A5-304E-D70A9BD4264C}"/>
              </a:ext>
            </a:extLst>
          </p:cNvPr>
          <p:cNvSpPr/>
          <p:nvPr/>
        </p:nvSpPr>
        <p:spPr>
          <a:xfrm>
            <a:off x="7502234" y="4631499"/>
            <a:ext cx="72000" cy="936000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1CDB5C8-3677-CD54-01B1-A06131ED26C0}"/>
              </a:ext>
            </a:extLst>
          </p:cNvPr>
          <p:cNvSpPr/>
          <p:nvPr/>
        </p:nvSpPr>
        <p:spPr>
          <a:xfrm>
            <a:off x="5156156" y="5855484"/>
            <a:ext cx="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Номер слайда 13">
            <a:extLst>
              <a:ext uri="{FF2B5EF4-FFF2-40B4-BE49-F238E27FC236}">
                <a16:creationId xmlns:a16="http://schemas.microsoft.com/office/drawing/2014/main" id="{F3BCA81E-8FB8-C969-A309-B097949C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hr-HR" sz="140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2</a:t>
            </a:r>
          </a:p>
        </p:txBody>
      </p:sp>
      <p:pic>
        <p:nvPicPr>
          <p:cNvPr id="21" name="Picture 2" descr="C:\Users\TChikanaev\Desktop\1489676325.jpg"/>
          <p:cNvPicPr>
            <a:picLocks noChangeAspect="1" noChangeArrowheads="1"/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3651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59A8EDB0-E98E-74A2-760B-853FC1AD6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161633"/>
              </p:ext>
            </p:extLst>
          </p:nvPr>
        </p:nvGraphicFramePr>
        <p:xfrm>
          <a:off x="260646" y="906780"/>
          <a:ext cx="5768155" cy="513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D21886BE-3DFE-8EFE-4D1C-319D394B6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8671175"/>
              </p:ext>
            </p:extLst>
          </p:nvPr>
        </p:nvGraphicFramePr>
        <p:xfrm>
          <a:off x="6159816" y="1250608"/>
          <a:ext cx="5011419" cy="442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D376C5B-4415-9F24-D50C-3EADDD0F6096}"/>
              </a:ext>
            </a:extLst>
          </p:cNvPr>
          <p:cNvSpPr txBox="1">
            <a:spLocks/>
          </p:cNvSpPr>
          <p:nvPr/>
        </p:nvSpPr>
        <p:spPr>
          <a:xfrm>
            <a:off x="1518285" y="2882242"/>
            <a:ext cx="2981325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320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29.070 </a:t>
            </a:r>
          </a:p>
          <a:p>
            <a:pPr algn="ctr"/>
            <a:r>
              <a:rPr lang="hr-HR" sz="180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milijuna tenga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183CA22-560F-B952-F8EB-C953A0FEDE35}"/>
              </a:ext>
            </a:extLst>
          </p:cNvPr>
          <p:cNvSpPr/>
          <p:nvPr/>
        </p:nvSpPr>
        <p:spPr>
          <a:xfrm>
            <a:off x="769127" y="43827"/>
            <a:ext cx="10943613" cy="620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hr-HR" sz="2000">
                <a:ln w="0"/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IZVORI FINANCIRANJA IZDATAKA IZ DRŽAVNOG PRORAČUNA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78437CD2-2F49-DB55-7D71-C3BC21F55FB1}"/>
              </a:ext>
            </a:extLst>
          </p:cNvPr>
          <p:cNvSpPr txBox="1">
            <a:spLocks/>
          </p:cNvSpPr>
          <p:nvPr/>
        </p:nvSpPr>
        <p:spPr>
          <a:xfrm>
            <a:off x="7174864" y="2882241"/>
            <a:ext cx="2981325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320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25.069 </a:t>
            </a:r>
          </a:p>
          <a:p>
            <a:pPr algn="ctr"/>
            <a:r>
              <a:rPr lang="hr-HR" sz="180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milijuna tenga</a:t>
            </a:r>
          </a:p>
        </p:txBody>
      </p:sp>
      <p:sp>
        <p:nvSpPr>
          <p:cNvPr id="7" name="Номер слайда 13">
            <a:extLst>
              <a:ext uri="{FF2B5EF4-FFF2-40B4-BE49-F238E27FC236}">
                <a16:creationId xmlns:a16="http://schemas.microsoft.com/office/drawing/2014/main" id="{9E482C2E-076C-3742-D14F-402CCA44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hr-HR" sz="140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3</a:t>
            </a:r>
          </a:p>
        </p:txBody>
      </p:sp>
      <p:pic>
        <p:nvPicPr>
          <p:cNvPr id="10" name="Picture 2" descr="C:\Users\TChikanaev\Desktop\1489676325.jpg"/>
          <p:cNvPicPr>
            <a:picLocks noChangeAspect="1" noChangeArrowheads="1"/>
          </p:cNvPicPr>
          <p:nvPr/>
        </p:nvPicPr>
        <p:blipFill>
          <a:blip r:embed="rId4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4835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3"/>
          <p:cNvSpPr/>
          <p:nvPr/>
        </p:nvSpPr>
        <p:spPr>
          <a:xfrm>
            <a:off x="5755016" y="1026976"/>
            <a:ext cx="1714182" cy="977629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hr-HR" sz="1100" cap="all">
                <a:latin typeface="Roboto Condensed"/>
              </a:rPr>
              <a:t>BANKE DRUGE RAZINE</a:t>
            </a:r>
          </a:p>
          <a:p>
            <a:endParaRPr lang="ko-KR" altLang="en-US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2F8AFE85-AB5F-6FA6-85D6-0F9596303CE9}"/>
              </a:ext>
            </a:extLst>
          </p:cNvPr>
          <p:cNvSpPr txBox="1">
            <a:spLocks/>
          </p:cNvSpPr>
          <p:nvPr/>
        </p:nvSpPr>
        <p:spPr>
          <a:xfrm>
            <a:off x="384410" y="1790"/>
            <a:ext cx="11573649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hr-HR" sz="220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PLANIRANI ALATI ZA UPRAVLJANJE LIKVIDNOŠĆU JEDINSTVENOG RAČUNA RIZNICE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2780208" y="3821567"/>
            <a:ext cx="2268265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hr-HR" sz="1200"/>
              <a:t>Plasman privremeno slobodnih novčanih sredstava u depozite Nacionalnog poštanskog operatera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0DD1641-5987-03DA-8A12-95138B41D0E4}"/>
              </a:ext>
            </a:extLst>
          </p:cNvPr>
          <p:cNvSpPr/>
          <p:nvPr/>
        </p:nvSpPr>
        <p:spPr>
          <a:xfrm>
            <a:off x="5090973" y="546386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u="sng">
                <a:solidFill>
                  <a:srgbClr val="4DA291"/>
                </a:solidFill>
                <a:latin typeface="Roboto Condensed" panose="02000000000000000000" pitchFamily="2" charset="0"/>
              </a:rPr>
              <a:t>PRIJEDLOZI</a:t>
            </a:r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ADD00A8C-6752-7A0A-08B6-FC223DF7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hr-HR" sz="140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4</a:t>
            </a:r>
          </a:p>
        </p:txBody>
      </p:sp>
      <p:sp>
        <p:nvSpPr>
          <p:cNvPr id="16" name="모서리가 둥근 직사각형 63"/>
          <p:cNvSpPr/>
          <p:nvPr/>
        </p:nvSpPr>
        <p:spPr>
          <a:xfrm>
            <a:off x="3766841" y="1026754"/>
            <a:ext cx="1560943" cy="978071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hr-HR" sz="10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DEPOZITI </a:t>
            </a:r>
          </a:p>
          <a:p>
            <a:r>
              <a:rPr lang="hr-HR" sz="10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 NARODNOJ BANCI </a:t>
            </a:r>
          </a:p>
          <a:p>
            <a:r>
              <a:rPr lang="hr-HR" sz="10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REPUBLIKE KAZAHSTANA</a:t>
            </a:r>
          </a:p>
          <a:p>
            <a:endParaRPr lang="ko-KR" altLang="en-US" sz="10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3778209" y="2005852"/>
            <a:ext cx="1865706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hr-HR" sz="1200"/>
              <a:t>Kamatna stopa uvećava se na 6%</a:t>
            </a:r>
          </a:p>
        </p:txBody>
      </p:sp>
      <p:sp>
        <p:nvSpPr>
          <p:cNvPr id="19" name="모서리가 둥근 직사각형 63"/>
          <p:cNvSpPr/>
          <p:nvPr/>
        </p:nvSpPr>
        <p:spPr>
          <a:xfrm rot="10800000" flipV="1">
            <a:off x="2809178" y="2800737"/>
            <a:ext cx="1915327" cy="969571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just"/>
            <a:r>
              <a:rPr lang="hr-HR" sz="110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ORGANIZACIJE</a:t>
            </a:r>
          </a:p>
          <a:p>
            <a:pPr algn="just"/>
            <a:r>
              <a:rPr lang="hr-HR" sz="110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ZA PROVEDBU</a:t>
            </a:r>
          </a:p>
          <a:p>
            <a:pPr algn="just"/>
            <a:r>
              <a:rPr lang="hr-HR" sz="110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ODREĐENIH AKTIVNOSTI</a:t>
            </a:r>
          </a:p>
          <a:p>
            <a:pPr algn="just"/>
            <a:r>
              <a:rPr lang="hr-HR" sz="110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BIORAZNOLIKOG BANKARSTVA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5643915" y="1990674"/>
            <a:ext cx="2711195" cy="68403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hr-HR" sz="1200"/>
              <a:t>Plasman privremeno slobodnih novčanih sredstava u depozite banaka druge razine</a:t>
            </a:r>
          </a:p>
        </p:txBody>
      </p:sp>
      <p:sp>
        <p:nvSpPr>
          <p:cNvPr id="23" name="모서리가 둥근 직사각형 63"/>
          <p:cNvSpPr/>
          <p:nvPr/>
        </p:nvSpPr>
        <p:spPr>
          <a:xfrm>
            <a:off x="5150879" y="2785401"/>
            <a:ext cx="1672185" cy="977627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hr-HR" sz="1200" cap="all">
                <a:latin typeface="Roboto Condensed"/>
              </a:rPr>
              <a:t>Jedinstveni </a:t>
            </a:r>
          </a:p>
          <a:p>
            <a:r>
              <a:rPr lang="hr-HR" sz="1200" cap="all">
                <a:latin typeface="Roboto Condensed"/>
              </a:rPr>
              <a:t>račun riznice</a:t>
            </a:r>
          </a:p>
          <a:p>
            <a:endParaRPr lang="ru-RU" altLang="ko-KR" sz="12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ctr"/>
            <a:endParaRPr lang="ko-KR" altLang="en-US" sz="12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420228-D4B1-78BD-6E43-190D087F600C}"/>
              </a:ext>
            </a:extLst>
          </p:cNvPr>
          <p:cNvSpPr txBox="1"/>
          <p:nvPr/>
        </p:nvSpPr>
        <p:spPr>
          <a:xfrm>
            <a:off x="5020575" y="3811939"/>
            <a:ext cx="2142425" cy="88716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hr-HR" sz="1200"/>
              <a:t>Obračun naknada za novčani saldo iz jedinstvenog računa riznice raste s 0,25 % na 1 %</a:t>
            </a:r>
          </a:p>
        </p:txBody>
      </p:sp>
      <p:sp>
        <p:nvSpPr>
          <p:cNvPr id="21" name="모서리가 둥근 직사각형 63"/>
          <p:cNvSpPr/>
          <p:nvPr/>
        </p:nvSpPr>
        <p:spPr>
          <a:xfrm>
            <a:off x="7248218" y="2792682"/>
            <a:ext cx="2093902" cy="977627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just"/>
            <a:r>
              <a:rPr lang="hr-HR" sz="1000" cap="all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PRIKUPLJANJE NOVCA</a:t>
            </a:r>
          </a:p>
          <a:p>
            <a:pPr algn="just"/>
            <a:r>
              <a:rPr lang="hr-HR" sz="1000" cap="all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IZ SALDA</a:t>
            </a:r>
          </a:p>
          <a:p>
            <a:pPr algn="just"/>
            <a:r>
              <a:rPr lang="hr-HR" sz="1000" cap="all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RAČUNA ZA KONTROLU GOTOVINSKIH SREDSTAVA </a:t>
            </a:r>
          </a:p>
          <a:p>
            <a:pPr algn="just"/>
            <a:r>
              <a:rPr lang="hr-HR" sz="1000" cap="all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ZA</a:t>
            </a:r>
            <a:r>
              <a:rPr lang="hr-HR" sz="1000" cap="all"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000" cap="all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JEDINSTVENI</a:t>
            </a:r>
          </a:p>
          <a:p>
            <a:pPr algn="just"/>
            <a:r>
              <a:rPr lang="hr-HR" sz="1000" cap="all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RAČUN RIZNICE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9420228-D4B1-78BD-6E43-190D087F600C}"/>
              </a:ext>
            </a:extLst>
          </p:cNvPr>
          <p:cNvSpPr txBox="1"/>
          <p:nvPr/>
        </p:nvSpPr>
        <p:spPr>
          <a:xfrm>
            <a:off x="7248218" y="3778364"/>
            <a:ext cx="3374062" cy="9048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hr-HR" sz="1200"/>
              <a:t>Prikupljanje novca iz salda računa za kontrolu gotovinskih sredstava za jedinstveni račun riznice kako bi se pokrili nedostaci gotovinskih sredstava u državnom proračunu (1 – 2 dana)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3697" y="4926619"/>
            <a:ext cx="4814125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hr-HR" sz="1200" b="1" cap="all">
                <a:solidFill>
                  <a:schemeClr val="tx1"/>
                </a:solidFill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Postojeći pravni akti: </a:t>
            </a:r>
            <a:r>
              <a:rPr lang="hr-HR" sz="1200">
                <a:solidFill>
                  <a:schemeClr val="tx1"/>
                </a:solidFill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Koncept upravljanja javnim financijama Republike Kazahstan, Zakon o proračunu Republike Kazahstan, Pravila o izvršenju proračuna i servisiranju gotovinskim sredstvima, neka pitanja Jedinstvene proračunske kategorizacije Republike Kazahstan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829300" y="4839313"/>
            <a:ext cx="611124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hr-HR" sz="1200" b="1" cap="all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U fazi pripreme: </a:t>
            </a:r>
            <a:r>
              <a:rPr lang="hr-HR" sz="1200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postupak za plasman privremeno slobodnih proračunskih novčanih sredstava u bankama i organizacijama druge razine</a:t>
            </a:r>
            <a:r>
              <a:rPr lang="hr-HR" sz="1200"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200">
                <a:latin typeface="Roboto Condensed"/>
                <a:ea typeface="Open Sans Condensed" panose="020B0604020202020204" pitchFamily="34" charset="0"/>
                <a:cs typeface="Arial" panose="020B0604020202020204" pitchFamily="34" charset="0"/>
              </a:rPr>
              <a:t>, ugovor između Agencije za regulaciju i razvoj financijskog tržišta i Ministarstva financija Republike Kazahstan, opći ugovor između Ministarstva financija Republike Kazahstan, Narodne banke Republike Kazahstan te banaka i organizacija druge razine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384410" y="4681563"/>
            <a:ext cx="11205125" cy="166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9" name="Picture 2" descr="C:\Users\TChikanaev\Desktop\1489676325.jpg"/>
          <p:cNvPicPr>
            <a:picLocks noChangeAspect="1" noChangeArrowheads="1"/>
          </p:cNvPicPr>
          <p:nvPr/>
        </p:nvPicPr>
        <p:blipFill>
          <a:blip r:embed="rId2" cstate="print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3605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65" y="1117498"/>
            <a:ext cx="2561916" cy="484946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507" y="1020110"/>
            <a:ext cx="3243599" cy="357866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657" y="1020109"/>
            <a:ext cx="2630429" cy="484946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295" y="1019139"/>
            <a:ext cx="2630428" cy="35786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44F6C8-7643-B4E7-A8D1-2CD9F640CA53}"/>
              </a:ext>
            </a:extLst>
          </p:cNvPr>
          <p:cNvSpPr txBox="1"/>
          <p:nvPr/>
        </p:nvSpPr>
        <p:spPr>
          <a:xfrm>
            <a:off x="675122" y="27349"/>
            <a:ext cx="1081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CILJEVI I ZADACI PREMA FAZAMA PROVEDBE PLASMANA PRIVREMENO SLOBODNOG NOVCA U DEPOZITE BANAKA I ORGANIZACIJA DRUGE RAZINE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997" y="1120304"/>
            <a:ext cx="2513555" cy="44935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razmatranje prijava Državne riznice Ministarstva financija Republike Kazahstan za plasman privremeno slobodnih novčanih sredstava u depozite banaka i organizacija druge razine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nakon odobrenja, razmatranje uređenja konsolidiranog plana prihoda i financiranja za plaćanja definirana Zakonom o proračunskoj kategorizaciji br. 201604, odnosno „za depozite Vlade Kazahstana i za transakcije financijskih instrumenata u bankama i organizacijama druge razine” zakonom Republike Kazahstan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nakon odobrenja, razmatranje uređenja konsolidiranog plana za primitak i financiranje plaćanja izdataka za provizije za transfer sredstava u banke i organizacije druge razine zakonom Republike Kazahstan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01917" y="1009582"/>
            <a:ext cx="3237190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projekcija likvidnosti za jedinstveni račun riznice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određivanje količine privremeno slobodnih novčanih sredstava za JRR i uvjeta plasmana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koordinacija podneska prijava Ministarstvu financija za plasman privremeno slobodnih proračunskih novčanih sredstava u depozite banaka i organizacija druge razine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slanje pisma Agenciji za regulaciju i razvoj financijskog tržišta u svrhu poštovanja kriterija za plasman u bankama druge razine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informiranje o obavijesti Agencije za regulaciju i razvoj financijskog tržišta o plasmanima u bankama druge razine koji ispunjavaju propisane zahtjeve i identifikacija plasmana u bankama druge razine te konkurenata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postavljanje oglasa na internetsku stranicu Ministarstva financija Republike Kazahstan o plasmanu privremeno slobodnih proračunskih novčanih sredstava iz jedinstvenog poreznog sustava u depozite s naznakom količine, razdoblja plasmana i početne stope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obavijest Narodne banke Republike Kazahstan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proglašenje dobitnika, zaključenje općeg ugovora između Državne riznice, Narodne banke Republike Kazahstan te banaka i organizacija druge razine za plasman depozita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podnesak transakcijske putovnice Narodnoj banci Republike Kazahstan za potrebe plasmana depozita u bankama i organizacijama druge razine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transfer novca u banku druge razine nalogom za plaćanje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hr-HR" sz="10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prema potrebi ima pravo na ranije povlačenje depozita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32702" y="1117498"/>
            <a:ext cx="2550338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obavijest banaka i organizacija druge razine o plasmanu privremeno slobodnih proračunskih novčanih sredstava iz jedinstvenog računa riznice u depozite s naznakom količine, razdoblja plasmana i početne stope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6635" y="1120304"/>
            <a:ext cx="2630428" cy="33085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prijava za sudjelovanje u konkurentnom odabiru plasmana privremeno slobodnih proračunskih novčanih sredstava s naznakom količine, razdoblja i stope koje je Državna riznica odredila za plasman novca u depozite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mjesečni transfer naknada za plasman novca u depozite u prihod Državnog proračuna u skladu sa Zakonom o proračunskoj kategorizaciji br. 201604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r-HR" sz="110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nakon završetka razdoblja plasmana depozita vraćaju ukupan iznos depozita Državnoj riznici, prikupljenog u obliku naknade u prihodu Državnog proračuna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r-HR" sz="1100" b="1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u slučaju ranijeg povlačenja depozita vraća se ukupan iznos</a:t>
            </a:r>
          </a:p>
        </p:txBody>
      </p:sp>
      <p:sp>
        <p:nvSpPr>
          <p:cNvPr id="12" name="모서리가 둥근 직사각형 63"/>
          <p:cNvSpPr/>
          <p:nvPr/>
        </p:nvSpPr>
        <p:spPr>
          <a:xfrm>
            <a:off x="542665" y="591583"/>
            <a:ext cx="2552842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105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Ministarstvo financija Republike Kazahstan</a:t>
            </a:r>
          </a:p>
        </p:txBody>
      </p:sp>
      <p:sp>
        <p:nvSpPr>
          <p:cNvPr id="13" name="모서리가 둥근 직사각형 63"/>
          <p:cNvSpPr/>
          <p:nvPr/>
        </p:nvSpPr>
        <p:spPr>
          <a:xfrm>
            <a:off x="3192355" y="586249"/>
            <a:ext cx="3146752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9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Državna riznica Ministarstva financija Republike Kazahstan</a:t>
            </a:r>
          </a:p>
        </p:txBody>
      </p:sp>
      <p:sp>
        <p:nvSpPr>
          <p:cNvPr id="14" name="모서리가 둥근 직사각형 63"/>
          <p:cNvSpPr/>
          <p:nvPr/>
        </p:nvSpPr>
        <p:spPr>
          <a:xfrm>
            <a:off x="6532702" y="591583"/>
            <a:ext cx="2630428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Narodna banka Republike Kazahstan</a:t>
            </a:r>
          </a:p>
        </p:txBody>
      </p:sp>
      <p:sp>
        <p:nvSpPr>
          <p:cNvPr id="15" name="모서리가 둥근 직사각형 63"/>
          <p:cNvSpPr/>
          <p:nvPr/>
        </p:nvSpPr>
        <p:spPr>
          <a:xfrm>
            <a:off x="9223295" y="586249"/>
            <a:ext cx="2630428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hr-HR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Banke i organizacije druge razine</a:t>
            </a:r>
          </a:p>
        </p:txBody>
      </p:sp>
      <p:sp>
        <p:nvSpPr>
          <p:cNvPr id="16" name="Номер слайда 13">
            <a:extLst>
              <a:ext uri="{FF2B5EF4-FFF2-40B4-BE49-F238E27FC236}">
                <a16:creationId xmlns:a16="http://schemas.microsoft.com/office/drawing/2014/main" id="{9E482C2E-076C-3742-D14F-402CCA44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hr-HR" sz="140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5</a:t>
            </a:r>
          </a:p>
        </p:txBody>
      </p:sp>
      <p:pic>
        <p:nvPicPr>
          <p:cNvPr id="21" name="Picture 2" descr="C:\Users\TChikanaev\Desktop\1489676325.jpg"/>
          <p:cNvPicPr>
            <a:picLocks noChangeAspect="1" noChangeArrowheads="1"/>
          </p:cNvPicPr>
          <p:nvPr/>
        </p:nvPicPr>
        <p:blipFill>
          <a:blip r:embed="rId3" cstate="print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5179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Pitanja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/>
              <a:t>S kojim ste se poteškoćama susreli pri uspostavi i provedbi mehanizama upravljanja likvidnošću?</a:t>
            </a:r>
          </a:p>
          <a:p>
            <a:r>
              <a:rPr lang="hr-HR"/>
              <a:t>Možete li predložiti metode uspostave učinkovitih mehanizama sustava upravljanja likvidnošću za plasman privremeno slobodnih proračunskih novčanih sredstava u jedinstveni račun riznice?</a:t>
            </a:r>
          </a:p>
          <a:p>
            <a:r>
              <a:rPr lang="hr-HR"/>
              <a:t>Prikuplja li središnja banka naknadu za novčani saldo iz JRR-a? Ako da, u kojem postotku?</a:t>
            </a:r>
          </a:p>
          <a:p>
            <a:r>
              <a:rPr lang="hr-HR"/>
              <a:t>Na koji se način osiguravaju depoziti i novac plasirani u različitim financijskim instrumentima?</a:t>
            </a:r>
          </a:p>
          <a:p>
            <a:r>
              <a:rPr lang="hr-HR"/>
              <a:t>Koji su potencijalni rizici i koje se mjere poduzimaju kako bi se oni izbjegli?</a:t>
            </a:r>
          </a:p>
          <a:p>
            <a:r>
              <a:rPr lang="hr-HR"/>
              <a:t>Koje buduće potencijale vidite u razvoju upravljanja likvidnošću i plasmanu privremeno slobodnih proračunskih novčanih sredstava u različite financijske instrumente? </a:t>
            </a:r>
          </a:p>
          <a:p>
            <a:r>
              <a:rPr lang="hr-HR"/>
              <a:t>Je li upravljanje likvidnošću u vašoj zemlji automatizirano te uključuje li upotrebu umjetne inteligencije?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2254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1098</Words>
  <Application>Microsoft Office PowerPoint</Application>
  <PresentationFormat>Widescreen</PresentationFormat>
  <Paragraphs>129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Roboto Black</vt:lpstr>
      <vt:lpstr>Roboto Condensed</vt:lpstr>
      <vt:lpstr>Roboto Condensed Light</vt:lpstr>
      <vt:lpstr>Roboto Condensed Medium</vt:lpstr>
      <vt:lpstr>Тема Office</vt:lpstr>
      <vt:lpstr>PowerPoint Presentation</vt:lpstr>
      <vt:lpstr>Gotovinski saldo za JRR na dan 1. 11. 2023. </vt:lpstr>
      <vt:lpstr>PowerPoint Presentation</vt:lpstr>
      <vt:lpstr>PowerPoint Presentation</vt:lpstr>
      <vt:lpstr>PowerPoint Presentation</vt:lpstr>
      <vt:lpstr>PowerPoint Presentation</vt:lpstr>
      <vt:lpstr>Pitanja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Данагуль Айтенова</dc:creator>
  <cp:lastModifiedBy>Tetiana Shalkivska</cp:lastModifiedBy>
  <cp:revision>259</cp:revision>
  <cp:lastPrinted>2023-11-17T10:38:26Z</cp:lastPrinted>
  <dcterms:created xsi:type="dcterms:W3CDTF">2023-09-06T08:43:56Z</dcterms:created>
  <dcterms:modified xsi:type="dcterms:W3CDTF">2023-12-17T22:45:37Z</dcterms:modified>
</cp:coreProperties>
</file>