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81" r:id="rId3"/>
    <p:sldId id="259" r:id="rId4"/>
    <p:sldId id="268" r:id="rId5"/>
    <p:sldId id="285" r:id="rId6"/>
    <p:sldId id="286" r:id="rId7"/>
    <p:sldId id="287" r:id="rId8"/>
  </p:sldIdLst>
  <p:sldSz cx="12192000" cy="6858000"/>
  <p:notesSz cx="6797675" cy="987425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5E91"/>
    <a:srgbClr val="4472C4"/>
    <a:srgbClr val="A5A5A5"/>
    <a:srgbClr val="4DA291"/>
    <a:srgbClr val="5CBDDD"/>
    <a:srgbClr val="093965"/>
    <a:srgbClr val="5B9BD5"/>
    <a:srgbClr val="1F4E79"/>
    <a:srgbClr val="BE5108"/>
    <a:srgbClr val="1C58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06" autoAdjust="0"/>
    <p:restoredTop sz="94660"/>
  </p:normalViewPr>
  <p:slideViewPr>
    <p:cSldViewPr snapToGrid="0">
      <p:cViewPr varScale="1">
        <p:scale>
          <a:sx n="66" d="100"/>
          <a:sy n="66" d="100"/>
        </p:scale>
        <p:origin x="728"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olat\Dropbox\00%20&#1044;&#1072;&#1085;&#1072;\&#1052;&#1060;%20092023\lll\&#1050;&#1086;&#1087;&#1080;&#1103;%20&#1045;&#1050;&#1057;%20&#1087;&#1086;%20&#1084;&#1077;&#1089;&#1103;&#1094;&#1072;&#108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Лист1!$B$5</c:f>
              <c:strCache>
                <c:ptCount val="1"/>
                <c:pt idx="0">
                  <c:v>2022</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5B9BD5"/>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Лист1!$C$4:$N$4</c:f>
              <c:strCache>
                <c:ptCount val="11"/>
                <c:pt idx="0">
                  <c:v>01.02.</c:v>
                </c:pt>
                <c:pt idx="1">
                  <c:v>01.03.</c:v>
                </c:pt>
                <c:pt idx="2">
                  <c:v>01.04.</c:v>
                </c:pt>
                <c:pt idx="3">
                  <c:v>01.05.</c:v>
                </c:pt>
                <c:pt idx="4">
                  <c:v>01.06.</c:v>
                </c:pt>
                <c:pt idx="5">
                  <c:v>01.07.</c:v>
                </c:pt>
                <c:pt idx="6">
                  <c:v>01.08.</c:v>
                </c:pt>
                <c:pt idx="7">
                  <c:v>01.09.</c:v>
                </c:pt>
                <c:pt idx="8">
                  <c:v>01.10.</c:v>
                </c:pt>
                <c:pt idx="9">
                  <c:v>01.11.</c:v>
                </c:pt>
                <c:pt idx="10">
                  <c:v>01.12.</c:v>
                </c:pt>
              </c:strCache>
            </c:strRef>
          </c:cat>
          <c:val>
            <c:numRef>
              <c:f>Лист1!$C$5:$N$5</c:f>
              <c:numCache>
                <c:formatCode>#\ ##0.0</c:formatCode>
                <c:ptCount val="11"/>
                <c:pt idx="0">
                  <c:v>628.5</c:v>
                </c:pt>
                <c:pt idx="1">
                  <c:v>1015.6</c:v>
                </c:pt>
                <c:pt idx="2">
                  <c:v>867.9</c:v>
                </c:pt>
                <c:pt idx="3">
                  <c:v>1567.1</c:v>
                </c:pt>
                <c:pt idx="4">
                  <c:v>1182.5</c:v>
                </c:pt>
                <c:pt idx="5">
                  <c:v>1329.8</c:v>
                </c:pt>
                <c:pt idx="6">
                  <c:v>1117.2</c:v>
                </c:pt>
                <c:pt idx="7">
                  <c:v>1781.7</c:v>
                </c:pt>
                <c:pt idx="8">
                  <c:v>1955.4</c:v>
                </c:pt>
                <c:pt idx="9">
                  <c:v>1784.9</c:v>
                </c:pt>
                <c:pt idx="10">
                  <c:v>1824.9</c:v>
                </c:pt>
              </c:numCache>
            </c:numRef>
          </c:val>
          <c:smooth val="0"/>
          <c:extLst>
            <c:ext xmlns:c16="http://schemas.microsoft.com/office/drawing/2014/chart" uri="{C3380CC4-5D6E-409C-BE32-E72D297353CC}">
              <c16:uniqueId val="{00000000-89E3-4F5D-9D8E-E1C3AF83B836}"/>
            </c:ext>
          </c:extLst>
        </c:ser>
        <c:ser>
          <c:idx val="1"/>
          <c:order val="1"/>
          <c:tx>
            <c:strRef>
              <c:f>Лист1!$B$6</c:f>
              <c:strCache>
                <c:ptCount val="1"/>
                <c:pt idx="0">
                  <c:v>2023</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8"/>
              <c:delete val="1"/>
              <c:extLst>
                <c:ext xmlns:c15="http://schemas.microsoft.com/office/drawing/2012/chart" uri="{CE6537A1-D6FC-4f65-9D91-7224C49458BB}"/>
                <c:ext xmlns:c16="http://schemas.microsoft.com/office/drawing/2014/chart" uri="{C3380CC4-5D6E-409C-BE32-E72D297353CC}">
                  <c16:uniqueId val="{00000002-89E3-4F5D-9D8E-E1C3AF83B836}"/>
                </c:ext>
              </c:extLst>
            </c:dLbl>
            <c:dLbl>
              <c:idx val="9"/>
              <c:delete val="1"/>
              <c:extLst>
                <c:ext xmlns:c15="http://schemas.microsoft.com/office/drawing/2012/chart" uri="{CE6537A1-D6FC-4f65-9D91-7224C49458BB}"/>
                <c:ext xmlns:c16="http://schemas.microsoft.com/office/drawing/2014/chart" uri="{C3380CC4-5D6E-409C-BE32-E72D297353CC}">
                  <c16:uniqueId val="{00000003-89E3-4F5D-9D8E-E1C3AF83B836}"/>
                </c:ext>
              </c:extLst>
            </c:dLbl>
            <c:dLbl>
              <c:idx val="10"/>
              <c:delete val="1"/>
              <c:extLst>
                <c:ext xmlns:c15="http://schemas.microsoft.com/office/drawing/2012/chart" uri="{CE6537A1-D6FC-4f65-9D91-7224C49458BB}"/>
                <c:ext xmlns:c16="http://schemas.microsoft.com/office/drawing/2014/chart" uri="{C3380CC4-5D6E-409C-BE32-E72D297353CC}">
                  <c16:uniqueId val="{00000004-89E3-4F5D-9D8E-E1C3AF83B83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accent2"/>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Лист1!$C$4:$N$4</c:f>
              <c:strCache>
                <c:ptCount val="11"/>
                <c:pt idx="0">
                  <c:v>01.02.</c:v>
                </c:pt>
                <c:pt idx="1">
                  <c:v>01.03.</c:v>
                </c:pt>
                <c:pt idx="2">
                  <c:v>01.04.</c:v>
                </c:pt>
                <c:pt idx="3">
                  <c:v>01.05.</c:v>
                </c:pt>
                <c:pt idx="4">
                  <c:v>01.06.</c:v>
                </c:pt>
                <c:pt idx="5">
                  <c:v>01.07.</c:v>
                </c:pt>
                <c:pt idx="6">
                  <c:v>01.08.</c:v>
                </c:pt>
                <c:pt idx="7">
                  <c:v>01.09.</c:v>
                </c:pt>
                <c:pt idx="8">
                  <c:v>01.10.</c:v>
                </c:pt>
                <c:pt idx="9">
                  <c:v>01.11.</c:v>
                </c:pt>
                <c:pt idx="10">
                  <c:v>01.12.</c:v>
                </c:pt>
              </c:strCache>
            </c:strRef>
          </c:cat>
          <c:val>
            <c:numRef>
              <c:f>Лист1!$C$6:$N$6</c:f>
              <c:numCache>
                <c:formatCode>#\ ##0.0</c:formatCode>
                <c:ptCount val="11"/>
                <c:pt idx="0">
                  <c:v>1624.3</c:v>
                </c:pt>
                <c:pt idx="1">
                  <c:v>2160.5</c:v>
                </c:pt>
                <c:pt idx="2">
                  <c:v>2079.6999999999998</c:v>
                </c:pt>
                <c:pt idx="3">
                  <c:v>2296.5</c:v>
                </c:pt>
                <c:pt idx="4">
                  <c:v>2336.3000000000002</c:v>
                </c:pt>
                <c:pt idx="5">
                  <c:v>2556</c:v>
                </c:pt>
                <c:pt idx="6">
                  <c:v>2045.5</c:v>
                </c:pt>
                <c:pt idx="7">
                  <c:v>2276</c:v>
                </c:pt>
              </c:numCache>
            </c:numRef>
          </c:val>
          <c:smooth val="0"/>
          <c:extLst>
            <c:ext xmlns:c16="http://schemas.microsoft.com/office/drawing/2014/chart" uri="{C3380CC4-5D6E-409C-BE32-E72D297353CC}">
              <c16:uniqueId val="{00000001-89E3-4F5D-9D8E-E1C3AF83B836}"/>
            </c:ext>
          </c:extLst>
        </c:ser>
        <c:dLbls>
          <c:showLegendKey val="0"/>
          <c:showVal val="0"/>
          <c:showCatName val="0"/>
          <c:showSerName val="0"/>
          <c:showPercent val="0"/>
          <c:showBubbleSize val="0"/>
        </c:dLbls>
        <c:marker val="1"/>
        <c:smooth val="0"/>
        <c:axId val="244301184"/>
        <c:axId val="244196480"/>
      </c:lineChart>
      <c:catAx>
        <c:axId val="24430118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crossAx val="244196480"/>
        <c:crosses val="autoZero"/>
        <c:auto val="1"/>
        <c:lblAlgn val="ctr"/>
        <c:lblOffset val="100"/>
        <c:noMultiLvlLbl val="0"/>
      </c:catAx>
      <c:valAx>
        <c:axId val="244196480"/>
        <c:scaling>
          <c:orientation val="minMax"/>
        </c:scaling>
        <c:delete val="1"/>
        <c:axPos val="l"/>
        <c:numFmt formatCode="#\ ##0.0" sourceLinked="1"/>
        <c:majorTickMark val="none"/>
        <c:minorTickMark val="none"/>
        <c:tickLblPos val="nextTo"/>
        <c:crossAx val="244301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636345484377847"/>
          <c:y val="0"/>
          <c:w val="0.46905173237027831"/>
          <c:h val="0.87217985559018185"/>
        </c:manualLayout>
      </c:layout>
      <c:pieChart>
        <c:varyColors val="1"/>
        <c:ser>
          <c:idx val="0"/>
          <c:order val="0"/>
          <c:tx>
            <c:strRef>
              <c:f>Лист1!$B$1</c:f>
              <c:strCache>
                <c:ptCount val="1"/>
                <c:pt idx="0">
                  <c:v>Продажи</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8A7-4668-B25B-FC5D69CDD87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8A7-4668-B25B-FC5D69CDD87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8A7-4668-B25B-FC5D69CDD87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8A7-4668-B25B-FC5D69CDD87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8A7-4668-B25B-FC5D69CDD87C}"/>
              </c:ext>
            </c:extLst>
          </c:dPt>
          <c:dLbls>
            <c:dLbl>
              <c:idx val="0"/>
              <c:layout>
                <c:manualLayout>
                  <c:x val="0.12582516685426484"/>
                  <c:y val="-8.5108043633433564E-2"/>
                </c:manualLayout>
              </c:layout>
              <c:showLegendKey val="0"/>
              <c:showVal val="0"/>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D8A7-4668-B25B-FC5D69CDD87C}"/>
                </c:ext>
              </c:extLst>
            </c:dLbl>
            <c:dLbl>
              <c:idx val="1"/>
              <c:layout>
                <c:manualLayout>
                  <c:x val="-0.14237359478312001"/>
                  <c:y val="-0.10286879723557051"/>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showLegendKey val="0"/>
              <c:showVal val="0"/>
              <c:showCatName val="1"/>
              <c:showSerName val="0"/>
              <c:showPercent val="0"/>
              <c:showBubbleSize val="0"/>
              <c:separator>
</c:separator>
              <c:extLst>
                <c:ext xmlns:c15="http://schemas.microsoft.com/office/drawing/2012/chart" uri="{CE6537A1-D6FC-4f65-9D91-7224C49458BB}">
                  <c15:layout>
                    <c:manualLayout>
                      <c:w val="0.19202842594707262"/>
                      <c:h val="0.31811409492741599"/>
                    </c:manualLayout>
                  </c15:layout>
                </c:ext>
                <c:ext xmlns:c16="http://schemas.microsoft.com/office/drawing/2014/chart" uri="{C3380CC4-5D6E-409C-BE32-E72D297353CC}">
                  <c16:uniqueId val="{00000003-D8A7-4668-B25B-FC5D69CDD87C}"/>
                </c:ext>
              </c:extLst>
            </c:dLbl>
            <c:dLbl>
              <c:idx val="2"/>
              <c:layout>
                <c:manualLayout>
                  <c:x val="-9.6040629302857727E-2"/>
                  <c:y val="-0.38562922424233725"/>
                </c:manualLayout>
              </c:layout>
              <c:showLegendKey val="0"/>
              <c:showVal val="0"/>
              <c:showCatName val="1"/>
              <c:showSerName val="0"/>
              <c:showPercent val="0"/>
              <c:showBubbleSize val="0"/>
              <c:separator>
</c:separator>
              <c:extLst>
                <c:ext xmlns:c15="http://schemas.microsoft.com/office/drawing/2012/chart" uri="{CE6537A1-D6FC-4f65-9D91-7224C49458BB}">
                  <c15:layout>
                    <c:manualLayout>
                      <c:w val="0.27069680433433302"/>
                      <c:h val="0.43301608411290216"/>
                    </c:manualLayout>
                  </c15:layout>
                </c:ext>
                <c:ext xmlns:c16="http://schemas.microsoft.com/office/drawing/2014/chart" uri="{C3380CC4-5D6E-409C-BE32-E72D297353CC}">
                  <c16:uniqueId val="{00000005-D8A7-4668-B25B-FC5D69CDD87C}"/>
                </c:ext>
              </c:extLst>
            </c:dLbl>
            <c:dLbl>
              <c:idx val="3"/>
              <c:layout>
                <c:manualLayout>
                  <c:x val="-9.8031395776673677E-2"/>
                  <c:y val="1.1075360854006251E-2"/>
                </c:manualLayout>
              </c:layout>
              <c:dLblPos val="bestFit"/>
              <c:showLegendKey val="0"/>
              <c:showVal val="0"/>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D8A7-4668-B25B-FC5D69CDD87C}"/>
                </c:ext>
              </c:extLst>
            </c:dLbl>
            <c:dLbl>
              <c:idx val="4"/>
              <c:layout>
                <c:manualLayout>
                  <c:x val="2.6973461635077411E-2"/>
                  <c:y val="-0.26665080021910048"/>
                </c:manualLayout>
              </c:layout>
              <c:tx>
                <c:rich>
                  <a:bodyPr/>
                  <a:lstStyle/>
                  <a:p>
                    <a:r>
                      <a:rPr lang="en-US" dirty="0"/>
                      <a:t>Republican budget</a:t>
                    </a:r>
                  </a:p>
                </c:rich>
              </c:tx>
              <c:showLegendKey val="0"/>
              <c:showVal val="0"/>
              <c:showCatName val="1"/>
              <c:showSerName val="0"/>
              <c:showPercent val="0"/>
              <c:showBubbleSize val="0"/>
              <c:separator>
</c:separator>
              <c:extLst>
                <c:ext xmlns:c15="http://schemas.microsoft.com/office/drawing/2012/chart" uri="{CE6537A1-D6FC-4f65-9D91-7224C49458BB}">
                  <c15:layout>
                    <c:manualLayout>
                      <c:w val="0.28690849845730759"/>
                      <c:h val="0.25355659577793033"/>
                    </c:manualLayout>
                  </c15:layout>
                  <c15:showDataLabelsRange val="0"/>
                </c:ext>
                <c:ext xmlns:c16="http://schemas.microsoft.com/office/drawing/2014/chart" uri="{C3380CC4-5D6E-409C-BE32-E72D297353CC}">
                  <c16:uniqueId val="{00000009-D8A7-4668-B25B-FC5D69CDD87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Лист1!$A$2:$A$6</c:f>
              <c:strCache>
                <c:ptCount val="5"/>
                <c:pt idx="0">
                  <c:v>Others</c:v>
                </c:pt>
                <c:pt idx="1">
                  <c:v>Social health insurance fund</c:v>
                </c:pt>
                <c:pt idx="2">
                  <c:v>Quasi-public sector accounts</c:v>
                </c:pt>
                <c:pt idx="3">
                  <c:v>Local budget</c:v>
                </c:pt>
                <c:pt idx="4">
                  <c:v>Republician budget</c:v>
                </c:pt>
              </c:strCache>
            </c:strRef>
          </c:cat>
          <c:val>
            <c:numRef>
              <c:f>Лист1!$B$2:$B$6</c:f>
              <c:numCache>
                <c:formatCode>General</c:formatCode>
                <c:ptCount val="5"/>
                <c:pt idx="0">
                  <c:v>535</c:v>
                </c:pt>
                <c:pt idx="1">
                  <c:v>15.5</c:v>
                </c:pt>
                <c:pt idx="2">
                  <c:v>275.3</c:v>
                </c:pt>
                <c:pt idx="3">
                  <c:v>1060.0999999999999</c:v>
                </c:pt>
                <c:pt idx="4">
                  <c:v>494.8</c:v>
                </c:pt>
              </c:numCache>
            </c:numRef>
          </c:val>
          <c:extLst>
            <c:ext xmlns:c16="http://schemas.microsoft.com/office/drawing/2014/chart" uri="{C3380CC4-5D6E-409C-BE32-E72D297353CC}">
              <c16:uniqueId val="{0000000A-D8A7-4668-B25B-FC5D69CDD87C}"/>
            </c:ext>
          </c:extLst>
        </c:ser>
        <c:ser>
          <c:idx val="1"/>
          <c:order val="1"/>
          <c:tx>
            <c:strRef>
              <c:f>Лист1!$C$1</c:f>
              <c:strCache>
                <c:ptCount val="1"/>
                <c:pt idx="0">
                  <c:v>Столбец1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B-738D-4D95-BF4B-3CBAB608DAC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D-738D-4D95-BF4B-3CBAB608DAC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F-738D-4D95-BF4B-3CBAB608DAC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1-738D-4D95-BF4B-3CBAB608DAC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3-738D-4D95-BF4B-3CBAB608DACA}"/>
              </c:ext>
            </c:extLst>
          </c:dPt>
          <c:cat>
            <c:strRef>
              <c:f>Лист1!$A$2:$A$6</c:f>
              <c:strCache>
                <c:ptCount val="5"/>
                <c:pt idx="0">
                  <c:v>Others</c:v>
                </c:pt>
                <c:pt idx="1">
                  <c:v>Social health insurance fund</c:v>
                </c:pt>
                <c:pt idx="2">
                  <c:v>Quasi-public sector accounts</c:v>
                </c:pt>
                <c:pt idx="3">
                  <c:v>Local budget</c:v>
                </c:pt>
                <c:pt idx="4">
                  <c:v>Republician budget</c:v>
                </c:pt>
              </c:strCache>
            </c:strRef>
          </c:cat>
          <c:val>
            <c:numRef>
              <c:f>Лист1!$C$2:$C$6</c:f>
              <c:numCache>
                <c:formatCode>0.00%</c:formatCode>
                <c:ptCount val="5"/>
                <c:pt idx="0">
                  <c:v>0.224</c:v>
                </c:pt>
                <c:pt idx="1">
                  <c:v>6.4999999999999997E-3</c:v>
                </c:pt>
                <c:pt idx="2">
                  <c:v>0.115</c:v>
                </c:pt>
                <c:pt idx="3">
                  <c:v>0.44500000000000001</c:v>
                </c:pt>
                <c:pt idx="4">
                  <c:v>0.20699999999999999</c:v>
                </c:pt>
              </c:numCache>
            </c:numRef>
          </c:val>
          <c:extLst>
            <c:ext xmlns:c16="http://schemas.microsoft.com/office/drawing/2014/chart" uri="{C3380CC4-5D6E-409C-BE32-E72D297353CC}">
              <c16:uniqueId val="{00000014-738D-4D95-BF4B-3CBAB608DACA}"/>
            </c:ext>
          </c:extLst>
        </c:ser>
        <c:ser>
          <c:idx val="2"/>
          <c:order val="2"/>
          <c:tx>
            <c:strRef>
              <c:f>Лист1!$D$1</c:f>
              <c:strCache>
                <c:ptCount val="1"/>
                <c:pt idx="0">
                  <c:v>Столбец2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16-738D-4D95-BF4B-3CBAB608DAC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8-738D-4D95-BF4B-3CBAB608DAC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A-738D-4D95-BF4B-3CBAB608DAC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C-738D-4D95-BF4B-3CBAB608DAC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E-738D-4D95-BF4B-3CBAB608DACA}"/>
              </c:ext>
            </c:extLst>
          </c:dPt>
          <c:cat>
            <c:strRef>
              <c:f>Лист1!$A$2:$A$6</c:f>
              <c:strCache>
                <c:ptCount val="5"/>
                <c:pt idx="0">
                  <c:v>Others</c:v>
                </c:pt>
                <c:pt idx="1">
                  <c:v>Social health insurance fund</c:v>
                </c:pt>
                <c:pt idx="2">
                  <c:v>Quasi-public sector accounts</c:v>
                </c:pt>
                <c:pt idx="3">
                  <c:v>Local budget</c:v>
                </c:pt>
                <c:pt idx="4">
                  <c:v>Republician budget</c:v>
                </c:pt>
              </c:strCache>
            </c:strRef>
          </c:cat>
          <c:val>
            <c:numRef>
              <c:f>Лист1!$D$2:$D$6</c:f>
              <c:numCache>
                <c:formatCode>General</c:formatCode>
                <c:ptCount val="5"/>
                <c:pt idx="0">
                  <c:v>0</c:v>
                </c:pt>
                <c:pt idx="1">
                  <c:v>0</c:v>
                </c:pt>
                <c:pt idx="2">
                  <c:v>0</c:v>
                </c:pt>
                <c:pt idx="3">
                  <c:v>0</c:v>
                </c:pt>
                <c:pt idx="4">
                  <c:v>0</c:v>
                </c:pt>
              </c:numCache>
            </c:numRef>
          </c:val>
          <c:extLst>
            <c:ext xmlns:c16="http://schemas.microsoft.com/office/drawing/2014/chart" uri="{C3380CC4-5D6E-409C-BE32-E72D297353CC}">
              <c16:uniqueId val="{0000001F-738D-4D95-BF4B-3CBAB608DACA}"/>
            </c:ext>
          </c:extLst>
        </c:ser>
        <c:dLbls>
          <c:showLegendKey val="0"/>
          <c:showVal val="0"/>
          <c:showCatName val="0"/>
          <c:showSerName val="0"/>
          <c:showPercent val="0"/>
          <c:showBubbleSize val="0"/>
          <c:showLeaderLines val="1"/>
        </c:dLbls>
        <c:firstSliceAng val="126"/>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Лист1!$B$1</c:f>
              <c:strCache>
                <c:ptCount val="1"/>
                <c:pt idx="0">
                  <c:v>Продажи</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144-48D5-B598-E323C58F86F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144-48D5-B598-E323C58F86F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144-48D5-B598-E323C58F86F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144-48D5-B598-E323C58F86F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144-48D5-B598-E323C58F86F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1144-48D5-B598-E323C58F86FC}"/>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1144-48D5-B598-E323C58F86FC}"/>
              </c:ext>
            </c:extLst>
          </c:dPt>
          <c:cat>
            <c:strRef>
              <c:f>Лист1!$A$2:$A$8</c:f>
              <c:strCache>
                <c:ptCount val="4"/>
                <c:pt idx="0">
                  <c:v>Кв. 1</c:v>
                </c:pt>
                <c:pt idx="1">
                  <c:v>Кв. 2</c:v>
                </c:pt>
                <c:pt idx="2">
                  <c:v>Кв. 3</c:v>
                </c:pt>
                <c:pt idx="3">
                  <c:v>Кв. 4</c:v>
                </c:pt>
              </c:strCache>
            </c:strRef>
          </c:cat>
          <c:val>
            <c:numRef>
              <c:f>Лист1!$B$2:$B$8</c:f>
              <c:numCache>
                <c:formatCode>General</c:formatCode>
                <c:ptCount val="7"/>
                <c:pt idx="0">
                  <c:v>10</c:v>
                </c:pt>
                <c:pt idx="1">
                  <c:v>10</c:v>
                </c:pt>
                <c:pt idx="2">
                  <c:v>10</c:v>
                </c:pt>
                <c:pt idx="3">
                  <c:v>10</c:v>
                </c:pt>
                <c:pt idx="4">
                  <c:v>10</c:v>
                </c:pt>
                <c:pt idx="5">
                  <c:v>10</c:v>
                </c:pt>
                <c:pt idx="6">
                  <c:v>10</c:v>
                </c:pt>
              </c:numCache>
            </c:numRef>
          </c:val>
          <c:extLst>
            <c:ext xmlns:c16="http://schemas.microsoft.com/office/drawing/2014/chart" uri="{C3380CC4-5D6E-409C-BE32-E72D297353CC}">
              <c16:uniqueId val="{00000000-2F0F-44A0-8424-478D8029F84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591702033779573"/>
          <c:y val="9.963071188563391E-2"/>
          <c:w val="0.51581453531480137"/>
          <c:h val="0.75348117970196482"/>
        </c:manualLayout>
      </c:layout>
      <c:doughnutChart>
        <c:varyColors val="1"/>
        <c:ser>
          <c:idx val="0"/>
          <c:order val="0"/>
          <c:tx>
            <c:strRef>
              <c:f>Лист1!$B$1</c:f>
              <c:strCache>
                <c:ptCount val="1"/>
                <c:pt idx="0">
                  <c:v>Продажи</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427-458E-BFD9-D9D46165FC9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427-458E-BFD9-D9D46165FC9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427-458E-BFD9-D9D46165FC9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427-458E-BFD9-D9D46165FC9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427-458E-BFD9-D9D46165FC9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3427-458E-BFD9-D9D46165FC9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3427-458E-BFD9-D9D46165FC9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3427-458E-BFD9-D9D46165FC96}"/>
              </c:ext>
            </c:extLst>
          </c:dPt>
          <c:dLbls>
            <c:dLbl>
              <c:idx val="0"/>
              <c:layout>
                <c:manualLayout>
                  <c:x val="0.12709416522241471"/>
                  <c:y val="1.3856676662128751E-2"/>
                </c:manualLayout>
              </c:layout>
              <c:tx>
                <c:rich>
                  <a:bodyPr/>
                  <a:lstStyle/>
                  <a:p>
                    <a:r>
                      <a:rPr lang="en-US" dirty="0"/>
                      <a:t>Tax revenues
14 279</a:t>
                    </a:r>
                  </a:p>
                </c:rich>
              </c:tx>
              <c:showLegendKey val="0"/>
              <c:showVal val="1"/>
              <c:showCatName val="1"/>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1-3427-458E-BFD9-D9D46165FC96}"/>
                </c:ext>
              </c:extLst>
            </c:dLbl>
            <c:dLbl>
              <c:idx val="1"/>
              <c:layout>
                <c:manualLayout>
                  <c:x val="6.0080969081637757E-2"/>
                  <c:y val="0.22650246891988929"/>
                </c:manualLayout>
              </c:layout>
              <c:tx>
                <c:rich>
                  <a:bodyPr/>
                  <a:lstStyle/>
                  <a:p>
                    <a:r>
                      <a:rPr lang="en-US" dirty="0"/>
                      <a:t>Non-tax revenues
352</a:t>
                    </a:r>
                  </a:p>
                </c:rich>
              </c:tx>
              <c:showLegendKey val="0"/>
              <c:showVal val="1"/>
              <c:showCatName val="1"/>
              <c:showSerName val="0"/>
              <c:showPercent val="0"/>
              <c:showBubbleSize val="0"/>
              <c:separator>
</c:separator>
              <c:extLst>
                <c:ext xmlns:c15="http://schemas.microsoft.com/office/drawing/2012/chart" uri="{CE6537A1-D6FC-4f65-9D91-7224C49458BB}">
                  <c15:layout>
                    <c:manualLayout>
                      <c:w val="0.16354699163471115"/>
                      <c:h val="0.14379750657430654"/>
                    </c:manualLayout>
                  </c15:layout>
                  <c15:showDataLabelsRange val="0"/>
                </c:ext>
                <c:ext xmlns:c16="http://schemas.microsoft.com/office/drawing/2014/chart" uri="{C3380CC4-5D6E-409C-BE32-E72D297353CC}">
                  <c16:uniqueId val="{00000003-3427-458E-BFD9-D9D46165FC96}"/>
                </c:ext>
              </c:extLst>
            </c:dLbl>
            <c:dLbl>
              <c:idx val="2"/>
              <c:layout>
                <c:manualLayout>
                  <c:x val="-0.16753321779318314"/>
                  <c:y val="0.15864717330068728"/>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r>
                      <a:rPr lang="en-US" dirty="0"/>
                      <a:t>Proceeds from the sale of fixed assets
1</a:t>
                    </a:r>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6980935875216638"/>
                      <c:h val="0.20412909508730392"/>
                    </c:manualLayout>
                  </c15:layout>
                  <c15:showDataLabelsRange val="0"/>
                </c:ext>
                <c:ext xmlns:c16="http://schemas.microsoft.com/office/drawing/2014/chart" uri="{C3380CC4-5D6E-409C-BE32-E72D297353CC}">
                  <c16:uniqueId val="{00000005-3427-458E-BFD9-D9D46165FC96}"/>
                </c:ext>
              </c:extLst>
            </c:dLbl>
            <c:dLbl>
              <c:idx val="3"/>
              <c:layout>
                <c:manualLayout>
                  <c:x val="-0.1317157712305026"/>
                  <c:y val="7.8333859083643639E-2"/>
                </c:manualLayout>
              </c:layout>
              <c:tx>
                <c:rich>
                  <a:bodyPr/>
                  <a:lstStyle/>
                  <a:p>
                    <a:r>
                      <a:rPr lang="en-US" dirty="0"/>
                      <a:t>Proceeds from transfers
4 432</a:t>
                    </a:r>
                  </a:p>
                </c:rich>
              </c:tx>
              <c:showLegendKey val="0"/>
              <c:showVal val="1"/>
              <c:showCatName val="1"/>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7-3427-458E-BFD9-D9D46165FC96}"/>
                </c:ext>
              </c:extLst>
            </c:dLbl>
            <c:dLbl>
              <c:idx val="4"/>
              <c:layout>
                <c:manualLayout>
                  <c:x val="-0.14789139225880996"/>
                  <c:y val="2.9841470127102341E-2"/>
                </c:manualLayout>
              </c:layout>
              <c:tx>
                <c:rich>
                  <a:bodyPr/>
                  <a:lstStyle/>
                  <a:p>
                    <a:r>
                      <a:rPr lang="en-US" dirty="0"/>
                      <a:t>Repayments of budget loans
245</a:t>
                    </a:r>
                  </a:p>
                </c:rich>
              </c:tx>
              <c:showLegendKey val="0"/>
              <c:showVal val="1"/>
              <c:showCatName val="1"/>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9-3427-458E-BFD9-D9D46165FC96}"/>
                </c:ext>
              </c:extLst>
            </c:dLbl>
            <c:dLbl>
              <c:idx val="5"/>
              <c:layout>
                <c:manualLayout>
                  <c:x val="-0.15251299826689774"/>
                  <c:y val="-8.5794226615419231E-2"/>
                </c:manualLayout>
              </c:layout>
              <c:tx>
                <c:rich>
                  <a:bodyPr/>
                  <a:lstStyle/>
                  <a:p>
                    <a:r>
                      <a:rPr lang="en-US" dirty="0"/>
                      <a:t>Receipts from the National Fund of the Republic of Kazakhstan
4 000 </a:t>
                    </a:r>
                  </a:p>
                </c:rich>
              </c:tx>
              <c:showLegendKey val="0"/>
              <c:showVal val="1"/>
              <c:showCatName val="1"/>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B-3427-458E-BFD9-D9D46165FC96}"/>
                </c:ext>
              </c:extLst>
            </c:dLbl>
            <c:dLbl>
              <c:idx val="6"/>
              <c:layout>
                <c:manualLayout>
                  <c:x val="9.8209036695369747E-2"/>
                  <c:y val="-7.1228166046225075E-2"/>
                </c:manualLayout>
              </c:layout>
              <c:tx>
                <c:rich>
                  <a:bodyPr/>
                  <a:lstStyle/>
                  <a:p>
                    <a:r>
                      <a:rPr lang="en-US" dirty="0"/>
                      <a:t>Loan receipts 
5 477</a:t>
                    </a:r>
                  </a:p>
                </c:rich>
              </c:tx>
              <c:showLegendKey val="0"/>
              <c:showVal val="1"/>
              <c:showCatName val="1"/>
              <c:showSerName val="0"/>
              <c:showPercent val="0"/>
              <c:showBubbleSize val="0"/>
              <c:separator>
</c:separator>
              <c:extLst>
                <c:ext xmlns:c15="http://schemas.microsoft.com/office/drawing/2012/chart" uri="{CE6537A1-D6FC-4f65-9D91-7224C49458BB}">
                  <c15:layout>
                    <c:manualLayout>
                      <c:w val="0.23170421721548234"/>
                      <c:h val="0.14379750657430654"/>
                    </c:manualLayout>
                  </c15:layout>
                  <c15:showDataLabelsRange val="0"/>
                </c:ext>
                <c:ext xmlns:c16="http://schemas.microsoft.com/office/drawing/2014/chart" uri="{C3380CC4-5D6E-409C-BE32-E72D297353CC}">
                  <c16:uniqueId val="{0000000D-3427-458E-BFD9-D9D46165FC96}"/>
                </c:ext>
              </c:extLst>
            </c:dLbl>
            <c:dLbl>
              <c:idx val="7"/>
              <c:layout>
                <c:manualLayout>
                  <c:x val="0.18486424032351242"/>
                  <c:y val="-4.8492535814169881E-2"/>
                </c:manualLayout>
              </c:layout>
              <c:tx>
                <c:rich>
                  <a:bodyPr/>
                  <a:lstStyle/>
                  <a:p>
                    <a:r>
                      <a:rPr lang="en-US" dirty="0"/>
                      <a:t>Incoming balance at the beginning of 2023 year.
284</a:t>
                    </a:r>
                  </a:p>
                </c:rich>
              </c:tx>
              <c:showLegendKey val="0"/>
              <c:showVal val="1"/>
              <c:showCatName val="1"/>
              <c:showSerName val="0"/>
              <c:showPercent val="0"/>
              <c:showBubbleSize val="0"/>
              <c:separator>
</c:separator>
              <c:extLst>
                <c:ext xmlns:c15="http://schemas.microsoft.com/office/drawing/2012/chart" uri="{CE6537A1-D6FC-4f65-9D91-7224C49458BB}">
                  <c15:layout>
                    <c:manualLayout>
                      <c:w val="0.24590401069883597"/>
                      <c:h val="0.20814425413653878"/>
                    </c:manualLayout>
                  </c15:layout>
                  <c15:showDataLabelsRange val="0"/>
                </c:ext>
                <c:ext xmlns:c16="http://schemas.microsoft.com/office/drawing/2014/chart" uri="{C3380CC4-5D6E-409C-BE32-E72D297353CC}">
                  <c16:uniqueId val="{0000000F-3427-458E-BFD9-D9D46165FC96}"/>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Лист1!$A$2:$A$9</c:f>
              <c:strCache>
                <c:ptCount val="8"/>
                <c:pt idx="0">
                  <c:v>tax revenues</c:v>
                </c:pt>
                <c:pt idx="1">
                  <c:v>non-tax revenues</c:v>
                </c:pt>
                <c:pt idx="2">
                  <c:v>proceeds from the sale of fixed assets</c:v>
                </c:pt>
                <c:pt idx="3">
                  <c:v>proceeds from transfers</c:v>
                </c:pt>
                <c:pt idx="4">
                  <c:v>repayments of budget loans</c:v>
                </c:pt>
                <c:pt idx="5">
                  <c:v>receipts from the National Fund of the Republic ofKazakhstan</c:v>
                </c:pt>
                <c:pt idx="6">
                  <c:v>loan receipts </c:v>
                </c:pt>
                <c:pt idx="7">
                  <c:v>incoming balance at the beginning of 2023</c:v>
                </c:pt>
              </c:strCache>
            </c:strRef>
          </c:cat>
          <c:val>
            <c:numRef>
              <c:f>Лист1!$B$2:$B$9</c:f>
              <c:numCache>
                <c:formatCode>General</c:formatCode>
                <c:ptCount val="8"/>
                <c:pt idx="0" formatCode="#,##0">
                  <c:v>14279</c:v>
                </c:pt>
                <c:pt idx="1">
                  <c:v>352</c:v>
                </c:pt>
                <c:pt idx="2">
                  <c:v>1</c:v>
                </c:pt>
                <c:pt idx="3" formatCode="#,##0">
                  <c:v>4432</c:v>
                </c:pt>
                <c:pt idx="4">
                  <c:v>245</c:v>
                </c:pt>
                <c:pt idx="5" formatCode="#,##0">
                  <c:v>4000</c:v>
                </c:pt>
                <c:pt idx="6" formatCode="#,##0">
                  <c:v>5477</c:v>
                </c:pt>
                <c:pt idx="7">
                  <c:v>284</c:v>
                </c:pt>
              </c:numCache>
            </c:numRef>
          </c:val>
          <c:extLst>
            <c:ext xmlns:c16="http://schemas.microsoft.com/office/drawing/2014/chart" uri="{C3380CC4-5D6E-409C-BE32-E72D297353CC}">
              <c16:uniqueId val="{00000010-3427-458E-BFD9-D9D46165FC96}"/>
            </c:ext>
          </c:extLst>
        </c:ser>
        <c:dLbls>
          <c:showLegendKey val="0"/>
          <c:showVal val="0"/>
          <c:showCatName val="0"/>
          <c:showSerName val="0"/>
          <c:showPercent val="0"/>
          <c:showBubbleSize val="0"/>
          <c:showLeaderLines val="1"/>
        </c:dLbls>
        <c:firstSliceAng val="48"/>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032900262380773"/>
          <c:y val="0.11409596300566982"/>
          <c:w val="0.68555772327159248"/>
          <c:h val="0.77618399328376897"/>
        </c:manualLayout>
      </c:layout>
      <c:doughnutChart>
        <c:varyColors val="1"/>
        <c:ser>
          <c:idx val="0"/>
          <c:order val="0"/>
          <c:tx>
            <c:strRef>
              <c:f>Лист1!$B$1</c:f>
              <c:strCache>
                <c:ptCount val="1"/>
                <c:pt idx="0">
                  <c:v>Продажи</c:v>
                </c:pt>
              </c:strCache>
            </c:strRef>
          </c:tx>
          <c:explosion val="3"/>
          <c:dPt>
            <c:idx val="0"/>
            <c:bubble3D val="0"/>
            <c:spPr>
              <a:solidFill>
                <a:schemeClr val="accent1"/>
              </a:solidFill>
              <a:ln w="19050">
                <a:solidFill>
                  <a:schemeClr val="lt1"/>
                </a:solidFill>
              </a:ln>
              <a:effectLst/>
            </c:spPr>
            <c:extLst>
              <c:ext xmlns:c16="http://schemas.microsoft.com/office/drawing/2014/chart" uri="{C3380CC4-5D6E-409C-BE32-E72D297353CC}">
                <c16:uniqueId val="{00000006-A918-488C-85AC-1416D63E14B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5-A918-488C-85AC-1416D63E14B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4-A918-488C-85AC-1416D63E14B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3-A918-488C-85AC-1416D63E14B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2-A918-488C-85AC-1416D63E14B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1-A918-488C-85AC-1416D63E14B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9-A918-488C-85AC-1416D63E14B0}"/>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8-A918-488C-85AC-1416D63E14B0}"/>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7-A918-488C-85AC-1416D63E14B0}"/>
              </c:ext>
            </c:extLst>
          </c:dPt>
          <c:dLbls>
            <c:dLbl>
              <c:idx val="0"/>
              <c:layout>
                <c:manualLayout>
                  <c:x val="0.19442463276347735"/>
                  <c:y val="-4.0506339880086346E-2"/>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28380278011915827"/>
                      <c:h val="0.29367096413062604"/>
                    </c:manualLayout>
                  </c15:layout>
                </c:ext>
                <c:ext xmlns:c16="http://schemas.microsoft.com/office/drawing/2014/chart" uri="{C3380CC4-5D6E-409C-BE32-E72D297353CC}">
                  <c16:uniqueId val="{00000006-A918-488C-85AC-1416D63E14B0}"/>
                </c:ext>
              </c:extLst>
            </c:dLbl>
            <c:dLbl>
              <c:idx val="1"/>
              <c:layout>
                <c:manualLayout>
                  <c:x val="0.11436743103733951"/>
                  <c:y val="0"/>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A918-488C-85AC-1416D63E14B0}"/>
                </c:ext>
              </c:extLst>
            </c:dLbl>
            <c:dLbl>
              <c:idx val="2"/>
              <c:layout>
                <c:manualLayout>
                  <c:x val="0.14581847457260791"/>
                  <c:y val="4.0506339880086346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A918-488C-85AC-1416D63E14B0}"/>
                </c:ext>
              </c:extLst>
            </c:dLbl>
            <c:dLbl>
              <c:idx val="3"/>
              <c:layout>
                <c:manualLayout>
                  <c:x val="0.10344954193612628"/>
                  <c:y val="9.6371183826100951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A918-488C-85AC-1416D63E14B0}"/>
                </c:ext>
              </c:extLst>
            </c:dLbl>
            <c:dLbl>
              <c:idx val="4"/>
              <c:layout>
                <c:manualLayout>
                  <c:x val="-0.22458249848994866"/>
                  <c:y val="5.5236046561317045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A918-488C-85AC-1416D63E14B0}"/>
                </c:ext>
              </c:extLst>
            </c:dLbl>
            <c:dLbl>
              <c:idx val="5"/>
              <c:layout>
                <c:manualLayout>
                  <c:x val="-0.12346403284179591"/>
                  <c:y val="6.8644293590638422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A918-488C-85AC-1416D63E14B0}"/>
                </c:ext>
              </c:extLst>
            </c:dLbl>
            <c:dLbl>
              <c:idx val="6"/>
              <c:layout>
                <c:manualLayout>
                  <c:x val="-0.12873060504420006"/>
                  <c:y val="-2.7315508755641354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A918-488C-85AC-1416D63E14B0}"/>
                </c:ext>
              </c:extLst>
            </c:dLbl>
            <c:dLbl>
              <c:idx val="7"/>
              <c:layout>
                <c:manualLayout>
                  <c:x val="-7.817286880222947E-2"/>
                  <c:y val="-0.18473841658923804"/>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8-A918-488C-85AC-1416D63E14B0}"/>
                </c:ext>
              </c:extLst>
            </c:dLbl>
            <c:dLbl>
              <c:idx val="8"/>
              <c:layout>
                <c:manualLayout>
                  <c:x val="-2.4563900962980743E-2"/>
                  <c:y val="-0.13584104758993648"/>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A918-488C-85AC-1416D63E14B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Лист1!$A$2:$A$10</c:f>
              <c:strCache>
                <c:ptCount val="9"/>
                <c:pt idx="0">
                  <c:v>Social security of certain categories of citizens (pensions, benefits )</c:v>
                </c:pt>
                <c:pt idx="1">
                  <c:v>Salary</c:v>
                </c:pt>
                <c:pt idx="2">
                  <c:v>Subventions </c:v>
                </c:pt>
                <c:pt idx="3">
                  <c:v>Targeted transfers </c:v>
                </c:pt>
                <c:pt idx="4">
                  <c:v>Transfers of the social Health Insurance Fund</c:v>
                </c:pt>
                <c:pt idx="5">
                  <c:v>Other expenses</c:v>
                </c:pt>
                <c:pt idx="6">
                  <c:v>Budget lending</c:v>
                </c:pt>
                <c:pt idx="7">
                  <c:v>Acquisition of financial assets </c:v>
                </c:pt>
                <c:pt idx="8">
                  <c:v>Public debt</c:v>
                </c:pt>
              </c:strCache>
            </c:strRef>
          </c:cat>
          <c:val>
            <c:numRef>
              <c:f>Лист1!$B$2:$B$10</c:f>
              <c:numCache>
                <c:formatCode>#,##0</c:formatCode>
                <c:ptCount val="9"/>
                <c:pt idx="0">
                  <c:v>4624</c:v>
                </c:pt>
                <c:pt idx="1">
                  <c:v>1203</c:v>
                </c:pt>
                <c:pt idx="2">
                  <c:v>4995</c:v>
                </c:pt>
                <c:pt idx="3">
                  <c:v>2056</c:v>
                </c:pt>
                <c:pt idx="4">
                  <c:v>1520</c:v>
                </c:pt>
                <c:pt idx="5">
                  <c:v>5407</c:v>
                </c:pt>
                <c:pt idx="6" formatCode="General">
                  <c:v>661</c:v>
                </c:pt>
                <c:pt idx="7" formatCode="General">
                  <c:v>208</c:v>
                </c:pt>
                <c:pt idx="8">
                  <c:v>4395</c:v>
                </c:pt>
              </c:numCache>
            </c:numRef>
          </c:val>
          <c:extLst>
            <c:ext xmlns:c16="http://schemas.microsoft.com/office/drawing/2014/chart" uri="{C3380CC4-5D6E-409C-BE32-E72D297353CC}">
              <c16:uniqueId val="{00000000-A918-488C-85AC-1416D63E14B0}"/>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81308867-E936-470B-8006-CA02ED776D67}" type="datetimeFigureOut">
              <a:rPr lang="x-none" smtClean="0"/>
              <a:t>12/17/2023</a:t>
            </a:fld>
            <a:endParaRPr lang="x-none"/>
          </a:p>
        </p:txBody>
      </p:sp>
      <p:sp>
        <p:nvSpPr>
          <p:cNvPr id="4" name="Образ слайда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719CD5DD-4ECA-4166-B4A1-DEE448F7206A}" type="slidenum">
              <a:rPr lang="x-none" smtClean="0"/>
              <a:t>‹#›</a:t>
            </a:fld>
            <a:endParaRPr lang="x-none"/>
          </a:p>
        </p:txBody>
      </p:sp>
    </p:spTree>
    <p:extLst>
      <p:ext uri="{BB962C8B-B14F-4D97-AF65-F5344CB8AC3E}">
        <p14:creationId xmlns:p14="http://schemas.microsoft.com/office/powerpoint/2010/main" val="329003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02FE3B86-D100-4054-9B74-C1DB5B379BD2}" type="datetimeFigureOut">
              <a:rPr lang="ru-RU" smtClean="0"/>
              <a:t>17.12.2023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2802833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2FE3B86-D100-4054-9B74-C1DB5B379BD2}" type="datetimeFigureOut">
              <a:rPr lang="ru-RU" smtClean="0"/>
              <a:t>17.12.2023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3599468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2FE3B86-D100-4054-9B74-C1DB5B379BD2}" type="datetimeFigureOut">
              <a:rPr lang="ru-RU" smtClean="0"/>
              <a:t>17.12.2023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2931779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2FE3B86-D100-4054-9B74-C1DB5B379BD2}" type="datetimeFigureOut">
              <a:rPr lang="ru-RU" smtClean="0"/>
              <a:t>17.12.2023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45879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2FE3B86-D100-4054-9B74-C1DB5B379BD2}" type="datetimeFigureOut">
              <a:rPr lang="ru-RU" smtClean="0"/>
              <a:t>17.12.2023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2513921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2FE3B86-D100-4054-9B74-C1DB5B379BD2}" type="datetimeFigureOut">
              <a:rPr lang="ru-RU" smtClean="0"/>
              <a:t>17.12.2023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674811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2FE3B86-D100-4054-9B74-C1DB5B379BD2}" type="datetimeFigureOut">
              <a:rPr lang="ru-RU" smtClean="0"/>
              <a:t>17.12.2023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2754975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2FE3B86-D100-4054-9B74-C1DB5B379BD2}" type="datetimeFigureOut">
              <a:rPr lang="ru-RU" smtClean="0"/>
              <a:t>17.12.2023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3817551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2FE3B86-D100-4054-9B74-C1DB5B379BD2}" type="datetimeFigureOut">
              <a:rPr lang="ru-RU" smtClean="0"/>
              <a:t>17.12.2023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2538613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2FE3B86-D100-4054-9B74-C1DB5B379BD2}" type="datetimeFigureOut">
              <a:rPr lang="ru-RU" smtClean="0"/>
              <a:t>17.12.2023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3036198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2FE3B86-D100-4054-9B74-C1DB5B379BD2}" type="datetimeFigureOut">
              <a:rPr lang="ru-RU" smtClean="0"/>
              <a:t>17.12.2023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2564556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E3B86-D100-4054-9B74-C1DB5B379BD2}" type="datetimeFigureOut">
              <a:rPr lang="ru-RU" smtClean="0"/>
              <a:t>17.12.2023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13610B-EC23-41B3-B042-826E1231C6F2}" type="slidenum">
              <a:rPr lang="ru-RU" smtClean="0"/>
              <a:t>‹#›</a:t>
            </a:fld>
            <a:endParaRPr lang="ru-RU"/>
          </a:p>
        </p:txBody>
      </p:sp>
      <p:pic>
        <p:nvPicPr>
          <p:cNvPr id="8" name="Рисунок 7"/>
          <p:cNvPicPr>
            <a:picLocks noChangeAspect="1"/>
          </p:cNvPicPr>
          <p:nvPr/>
        </p:nvPicPr>
        <p:blipFill rotWithShape="1">
          <a:blip r:embed="rId13" cstate="print">
            <a:extLst>
              <a:ext uri="{28A0092B-C50C-407E-A947-70E740481C1C}">
                <a14:useLocalDpi xmlns:a14="http://schemas.microsoft.com/office/drawing/2010/main" val="0"/>
              </a:ext>
            </a:extLst>
          </a:blip>
          <a:srcRect t="8211" r="1315"/>
          <a:stretch/>
        </p:blipFill>
        <p:spPr>
          <a:xfrm>
            <a:off x="0" y="565264"/>
            <a:ext cx="12163926" cy="6292735"/>
          </a:xfrm>
          <a:prstGeom prst="rect">
            <a:avLst/>
          </a:prstGeom>
        </p:spPr>
      </p:pic>
    </p:spTree>
    <p:extLst>
      <p:ext uri="{BB962C8B-B14F-4D97-AF65-F5344CB8AC3E}">
        <p14:creationId xmlns:p14="http://schemas.microsoft.com/office/powerpoint/2010/main" val="2716579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93" y="0"/>
            <a:ext cx="12170214" cy="6858000"/>
          </a:xfrm>
          <a:prstGeom prst="rect">
            <a:avLst/>
          </a:prstGeom>
        </p:spPr>
      </p:pic>
      <p:sp>
        <p:nvSpPr>
          <p:cNvPr id="6" name="Прямоугольник 5"/>
          <p:cNvSpPr/>
          <p:nvPr/>
        </p:nvSpPr>
        <p:spPr>
          <a:xfrm>
            <a:off x="1694023" y="1637982"/>
            <a:ext cx="9759728" cy="1938992"/>
          </a:xfrm>
          <a:prstGeom prst="rect">
            <a:avLst/>
          </a:prstGeom>
        </p:spPr>
        <p:txBody>
          <a:bodyPr wrap="square">
            <a:spAutoFit/>
          </a:bodyPr>
          <a:lstStyle/>
          <a:p>
            <a:r>
              <a:rPr lang="en-US" altLang="ko-KR" sz="4000" b="1" dirty="0">
                <a:solidFill>
                  <a:schemeClr val="bg1"/>
                </a:solidFill>
                <a:latin typeface="Roboto Condensed" panose="02000000000000000000" pitchFamily="2" charset="0"/>
                <a:ea typeface="Roboto Condensed" panose="02000000000000000000" pitchFamily="2" charset="0"/>
              </a:rPr>
              <a:t>Treasury Committee of the Ministry of Finance of the Republic of Kazakhstan</a:t>
            </a:r>
          </a:p>
          <a:p>
            <a:r>
              <a:rPr lang="en-US" altLang="ko-KR" sz="4000" b="1">
                <a:solidFill>
                  <a:schemeClr val="bg1"/>
                </a:solidFill>
                <a:latin typeface="Roboto Condensed" panose="02000000000000000000" pitchFamily="2" charset="0"/>
                <a:ea typeface="Roboto Condensed" panose="02000000000000000000" pitchFamily="2" charset="0"/>
              </a:rPr>
              <a:t>Liquidity Management</a:t>
            </a:r>
            <a:endParaRPr lang="ru-RU" altLang="ko-KR" sz="4000" b="1" dirty="0">
              <a:solidFill>
                <a:schemeClr val="bg1"/>
              </a:solidFill>
              <a:latin typeface="Roboto Condensed" panose="02000000000000000000" pitchFamily="2" charset="0"/>
              <a:ea typeface="Roboto Condensed" panose="02000000000000000000" pitchFamily="2" charset="0"/>
            </a:endParaRPr>
          </a:p>
        </p:txBody>
      </p:sp>
      <p:sp>
        <p:nvSpPr>
          <p:cNvPr id="7" name="Подзаголовок 2">
            <a:extLst>
              <a:ext uri="{FF2B5EF4-FFF2-40B4-BE49-F238E27FC236}">
                <a16:creationId xmlns:a16="http://schemas.microsoft.com/office/drawing/2014/main" id="{A98FAEA7-F898-410A-B0E3-9318341CA33E}"/>
              </a:ext>
            </a:extLst>
          </p:cNvPr>
          <p:cNvSpPr>
            <a:spLocks noGrp="1"/>
          </p:cNvSpPr>
          <p:nvPr>
            <p:ph type="subTitle" idx="1"/>
          </p:nvPr>
        </p:nvSpPr>
        <p:spPr>
          <a:xfrm>
            <a:off x="1873284" y="5833273"/>
            <a:ext cx="2470482" cy="500632"/>
          </a:xfrm>
        </p:spPr>
        <p:txBody>
          <a:bodyPr anchor="ctr">
            <a:normAutofit/>
          </a:bodyPr>
          <a:lstStyle/>
          <a:p>
            <a:pPr algn="l"/>
            <a:r>
              <a:rPr lang="en-US" sz="1800" dirty="0">
                <a:solidFill>
                  <a:schemeClr val="bg1"/>
                </a:solidFill>
                <a:latin typeface="Roboto Condensed" panose="02000000000000000000" pitchFamily="2" charset="0"/>
                <a:ea typeface="Roboto Condensed" panose="02000000000000000000" pitchFamily="2" charset="0"/>
              </a:rPr>
              <a:t>Vienna</a:t>
            </a:r>
            <a:r>
              <a:rPr lang="ru-RU" sz="1800" dirty="0">
                <a:solidFill>
                  <a:schemeClr val="bg1"/>
                </a:solidFill>
                <a:latin typeface="Roboto Condensed" panose="02000000000000000000" pitchFamily="2" charset="0"/>
                <a:ea typeface="Roboto Condensed" panose="02000000000000000000" pitchFamily="2" charset="0"/>
              </a:rPr>
              <a:t>, 2023 </a:t>
            </a:r>
          </a:p>
        </p:txBody>
      </p:sp>
    </p:spTree>
    <p:extLst>
      <p:ext uri="{BB962C8B-B14F-4D97-AF65-F5344CB8AC3E}">
        <p14:creationId xmlns:p14="http://schemas.microsoft.com/office/powerpoint/2010/main" val="425937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Рисунок 10">
            <a:extLst>
              <a:ext uri="{FF2B5EF4-FFF2-40B4-BE49-F238E27FC236}">
                <a16:creationId xmlns:a16="http://schemas.microsoft.com/office/drawing/2014/main" id="{C00634C5-C51E-62C6-378E-304C0254BEA8}"/>
              </a:ext>
            </a:extLst>
          </p:cNvPr>
          <p:cNvPicPr>
            <a:picLocks noChangeAspect="1"/>
          </p:cNvPicPr>
          <p:nvPr/>
        </p:nvPicPr>
        <p:blipFill>
          <a:blip r:embed="rId2"/>
          <a:stretch>
            <a:fillRect/>
          </a:stretch>
        </p:blipFill>
        <p:spPr>
          <a:xfrm>
            <a:off x="845973" y="825231"/>
            <a:ext cx="2872530" cy="2574925"/>
          </a:xfrm>
          <a:prstGeom prst="rect">
            <a:avLst/>
          </a:prstGeom>
        </p:spPr>
      </p:pic>
      <p:sp>
        <p:nvSpPr>
          <p:cNvPr id="17" name="Прямоугольник: скругленные углы 16">
            <a:extLst>
              <a:ext uri="{FF2B5EF4-FFF2-40B4-BE49-F238E27FC236}">
                <a16:creationId xmlns:a16="http://schemas.microsoft.com/office/drawing/2014/main" id="{61CDED06-9F5A-72B9-C90B-2C70E847D533}"/>
              </a:ext>
            </a:extLst>
          </p:cNvPr>
          <p:cNvSpPr/>
          <p:nvPr/>
        </p:nvSpPr>
        <p:spPr>
          <a:xfrm>
            <a:off x="4026038" y="1244068"/>
            <a:ext cx="4150845" cy="288000"/>
          </a:xfrm>
          <a:prstGeom prst="roundRect">
            <a:avLst>
              <a:gd name="adj" fmla="val 5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60000"/>
            <a:r>
              <a:rPr lang="en-US" sz="1400" noProof="1">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LOCAL BUDGET</a:t>
            </a:r>
            <a:endParaRPr lang="uz-Cyrl-UZ" sz="1400" b="1" noProof="1">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22" name="Прямоугольник: скругленные углы 21">
            <a:extLst>
              <a:ext uri="{FF2B5EF4-FFF2-40B4-BE49-F238E27FC236}">
                <a16:creationId xmlns:a16="http://schemas.microsoft.com/office/drawing/2014/main" id="{9F1F4332-51F0-3B74-6740-428081D8B3DC}"/>
              </a:ext>
            </a:extLst>
          </p:cNvPr>
          <p:cNvSpPr/>
          <p:nvPr/>
        </p:nvSpPr>
        <p:spPr>
          <a:xfrm>
            <a:off x="4007726" y="2752873"/>
            <a:ext cx="4150845" cy="288000"/>
          </a:xfrm>
          <a:prstGeom prst="roundRect">
            <a:avLst>
              <a:gd name="adj" fmla="val 5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60000"/>
            <a:r>
              <a:rPr lang="en-US" sz="1400" noProof="1">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OTHERS</a:t>
            </a:r>
            <a:endParaRPr lang="x-none"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23" name="Прямоугольник: скругленные углы 22">
            <a:extLst>
              <a:ext uri="{FF2B5EF4-FFF2-40B4-BE49-F238E27FC236}">
                <a16:creationId xmlns:a16="http://schemas.microsoft.com/office/drawing/2014/main" id="{EA0A0CF1-C7CD-59C6-0B26-C23C4A53347C}"/>
              </a:ext>
            </a:extLst>
          </p:cNvPr>
          <p:cNvSpPr/>
          <p:nvPr/>
        </p:nvSpPr>
        <p:spPr>
          <a:xfrm>
            <a:off x="3723279" y="878773"/>
            <a:ext cx="4150845" cy="288000"/>
          </a:xfrm>
          <a:prstGeom prst="roundRect">
            <a:avLst>
              <a:gd name="adj" fmla="val 5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60000"/>
            <a:r>
              <a:rPr lang="en-US"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REPUBLICAN BUDGET</a:t>
            </a:r>
            <a:endParaRPr lang="ka-GE" sz="1400" b="1" dirty="0">
              <a:solidFill>
                <a:schemeClr val="accent2">
                  <a:lumMod val="75000"/>
                </a:schemeClr>
              </a:solidFill>
              <a:ea typeface="Roboto Condensed Light" panose="02000000000000000000" pitchFamily="2" charset="0"/>
              <a:cs typeface="Roboto Condensed Light" panose="02000000000000000000" pitchFamily="2" charset="0"/>
            </a:endParaRPr>
          </a:p>
        </p:txBody>
      </p:sp>
      <p:sp>
        <p:nvSpPr>
          <p:cNvPr id="26" name="Овал 25">
            <a:extLst>
              <a:ext uri="{FF2B5EF4-FFF2-40B4-BE49-F238E27FC236}">
                <a16:creationId xmlns:a16="http://schemas.microsoft.com/office/drawing/2014/main" id="{21222D39-ADC6-B366-8768-A9BFEC2386F7}"/>
              </a:ext>
            </a:extLst>
          </p:cNvPr>
          <p:cNvSpPr/>
          <p:nvPr/>
        </p:nvSpPr>
        <p:spPr>
          <a:xfrm>
            <a:off x="3384313" y="896773"/>
            <a:ext cx="252000" cy="252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400" b="1" dirty="0">
                <a:latin typeface="Roboto Condensed Medium" panose="02000000000000000000" pitchFamily="2" charset="0"/>
                <a:ea typeface="Roboto Condensed Medium" panose="02000000000000000000" pitchFamily="2" charset="0"/>
                <a:cs typeface="Roboto Condensed Medium" panose="02000000000000000000" pitchFamily="2" charset="0"/>
              </a:rPr>
              <a:t>1</a:t>
            </a:r>
            <a:endParaRPr lang="x-none" sz="1400" b="1" dirty="0">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sp>
        <p:nvSpPr>
          <p:cNvPr id="27" name="Овал 26">
            <a:extLst>
              <a:ext uri="{FF2B5EF4-FFF2-40B4-BE49-F238E27FC236}">
                <a16:creationId xmlns:a16="http://schemas.microsoft.com/office/drawing/2014/main" id="{A736C51B-3F82-2330-0F9A-3387BDBE8082}"/>
              </a:ext>
            </a:extLst>
          </p:cNvPr>
          <p:cNvSpPr/>
          <p:nvPr/>
        </p:nvSpPr>
        <p:spPr>
          <a:xfrm>
            <a:off x="3680763" y="1256275"/>
            <a:ext cx="252000" cy="252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400" dirty="0">
                <a:latin typeface="Roboto Condensed Medium" panose="02000000000000000000" pitchFamily="2" charset="0"/>
                <a:ea typeface="Roboto Condensed Medium" panose="02000000000000000000" pitchFamily="2" charset="0"/>
                <a:cs typeface="Roboto Condensed Medium" panose="02000000000000000000" pitchFamily="2" charset="0"/>
              </a:rPr>
              <a:t>2</a:t>
            </a:r>
            <a:endParaRPr lang="x-none" sz="1400" dirty="0">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sp>
        <p:nvSpPr>
          <p:cNvPr id="35" name="Овал 34">
            <a:extLst>
              <a:ext uri="{FF2B5EF4-FFF2-40B4-BE49-F238E27FC236}">
                <a16:creationId xmlns:a16="http://schemas.microsoft.com/office/drawing/2014/main" id="{0CE99BDB-0057-273E-06D0-9803925A67F8}"/>
              </a:ext>
            </a:extLst>
          </p:cNvPr>
          <p:cNvSpPr/>
          <p:nvPr/>
        </p:nvSpPr>
        <p:spPr>
          <a:xfrm>
            <a:off x="3900037" y="1646899"/>
            <a:ext cx="252000" cy="252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400" dirty="0">
                <a:latin typeface="Roboto Condensed Medium" panose="02000000000000000000" pitchFamily="2" charset="0"/>
                <a:ea typeface="Roboto Condensed Medium" panose="02000000000000000000" pitchFamily="2" charset="0"/>
                <a:cs typeface="Roboto Condensed Medium" panose="02000000000000000000" pitchFamily="2" charset="0"/>
              </a:rPr>
              <a:t>3</a:t>
            </a:r>
            <a:endParaRPr lang="x-none" sz="1400" dirty="0">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sp>
        <p:nvSpPr>
          <p:cNvPr id="36" name="Овал 35">
            <a:extLst>
              <a:ext uri="{FF2B5EF4-FFF2-40B4-BE49-F238E27FC236}">
                <a16:creationId xmlns:a16="http://schemas.microsoft.com/office/drawing/2014/main" id="{7B8DD147-3D5E-A1A5-D8A0-FF042A47585C}"/>
              </a:ext>
            </a:extLst>
          </p:cNvPr>
          <p:cNvSpPr/>
          <p:nvPr/>
        </p:nvSpPr>
        <p:spPr>
          <a:xfrm>
            <a:off x="4026037" y="2004548"/>
            <a:ext cx="252000" cy="252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400" dirty="0">
                <a:latin typeface="Roboto Condensed Medium" panose="02000000000000000000" pitchFamily="2" charset="0"/>
                <a:ea typeface="Roboto Condensed Medium" panose="02000000000000000000" pitchFamily="2" charset="0"/>
                <a:cs typeface="Roboto Condensed Medium" panose="02000000000000000000" pitchFamily="2" charset="0"/>
              </a:rPr>
              <a:t>4</a:t>
            </a:r>
            <a:endParaRPr lang="x-none" sz="1400" dirty="0">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sp>
        <p:nvSpPr>
          <p:cNvPr id="45" name="Заголовок 1">
            <a:extLst>
              <a:ext uri="{FF2B5EF4-FFF2-40B4-BE49-F238E27FC236}">
                <a16:creationId xmlns:a16="http://schemas.microsoft.com/office/drawing/2014/main" id="{6B424B94-DB0C-7438-80BE-66CEB10D6C7D}"/>
              </a:ext>
            </a:extLst>
          </p:cNvPr>
          <p:cNvSpPr txBox="1">
            <a:spLocks/>
          </p:cNvSpPr>
          <p:nvPr/>
        </p:nvSpPr>
        <p:spPr>
          <a:xfrm>
            <a:off x="718798" y="49612"/>
            <a:ext cx="7862252" cy="547447"/>
          </a:xfrm>
          <a:prstGeom prst="rect">
            <a:avLst/>
          </a:prstGeom>
        </p:spPr>
        <p:txBody>
          <a:bodyPr anchor="ctr">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defRPr/>
            </a:pPr>
            <a:r>
              <a:rPr lang="en-US" sz="2400" dirty="0">
                <a:solidFill>
                  <a:srgbClr val="093965"/>
                </a:solidFill>
                <a:latin typeface="Roboto Condensed" panose="02000000000000000000" pitchFamily="2" charset="0"/>
                <a:ea typeface="Roboto Condensed" panose="02000000000000000000" pitchFamily="2" charset="0"/>
              </a:rPr>
              <a:t>STRUCTURE OF A SINGLE TREASURY ACCOUNT</a:t>
            </a:r>
            <a:endParaRPr lang="ru-RU" sz="2400" dirty="0">
              <a:solidFill>
                <a:srgbClr val="093965"/>
              </a:solidFill>
              <a:latin typeface="Roboto Condensed" panose="02000000000000000000" pitchFamily="2" charset="0"/>
              <a:ea typeface="Roboto Condensed" panose="02000000000000000000" pitchFamily="2" charset="0"/>
            </a:endParaRPr>
          </a:p>
        </p:txBody>
      </p:sp>
      <p:sp>
        <p:nvSpPr>
          <p:cNvPr id="6" name="TextBox 5">
            <a:extLst>
              <a:ext uri="{FF2B5EF4-FFF2-40B4-BE49-F238E27FC236}">
                <a16:creationId xmlns:a16="http://schemas.microsoft.com/office/drawing/2014/main" id="{6617BC0F-AB73-5B86-32D3-88D9D93E96D9}"/>
              </a:ext>
            </a:extLst>
          </p:cNvPr>
          <p:cNvSpPr txBox="1"/>
          <p:nvPr/>
        </p:nvSpPr>
        <p:spPr>
          <a:xfrm>
            <a:off x="5773125" y="3696659"/>
            <a:ext cx="5414671" cy="307777"/>
          </a:xfrm>
          <a:prstGeom prst="rect">
            <a:avLst/>
          </a:prstGeom>
          <a:noFill/>
        </p:spPr>
        <p:txBody>
          <a:bodyPr wrap="square">
            <a:spAutoFit/>
          </a:bodyPr>
          <a:lstStyle/>
          <a:p>
            <a:r>
              <a:rPr lang="en-US" sz="1400" dirty="0">
                <a:latin typeface="Roboto Condensed" panose="02000000000000000000" pitchFamily="2" charset="0"/>
                <a:ea typeface="Roboto Condensed" panose="02000000000000000000" pitchFamily="2" charset="0"/>
                <a:cs typeface="Roboto Condensed Medium" panose="02000000000000000000" pitchFamily="2" charset="0"/>
              </a:rPr>
              <a:t>STA 2022-2023 at the beginning of the month, billion </a:t>
            </a:r>
            <a:r>
              <a:rPr lang="en-US" sz="1400" dirty="0" err="1">
                <a:latin typeface="Roboto Condensed" panose="02000000000000000000" pitchFamily="2" charset="0"/>
                <a:ea typeface="Roboto Condensed" panose="02000000000000000000" pitchFamily="2" charset="0"/>
                <a:cs typeface="Roboto Condensed Medium" panose="02000000000000000000" pitchFamily="2" charset="0"/>
              </a:rPr>
              <a:t>tenge</a:t>
            </a:r>
            <a:endParaRPr lang="x-none" sz="1400" dirty="0">
              <a:latin typeface="Roboto Condensed" panose="02000000000000000000" pitchFamily="2" charset="0"/>
              <a:ea typeface="Roboto Condensed" panose="02000000000000000000" pitchFamily="2" charset="0"/>
              <a:cs typeface="Roboto Condensed Medium" panose="02000000000000000000" pitchFamily="2" charset="0"/>
            </a:endParaRPr>
          </a:p>
        </p:txBody>
      </p:sp>
      <p:sp>
        <p:nvSpPr>
          <p:cNvPr id="8" name="Заголовок 1">
            <a:extLst>
              <a:ext uri="{FF2B5EF4-FFF2-40B4-BE49-F238E27FC236}">
                <a16:creationId xmlns:a16="http://schemas.microsoft.com/office/drawing/2014/main" id="{0713DB35-109C-452C-7E3F-02B4F5E07DD2}"/>
              </a:ext>
            </a:extLst>
          </p:cNvPr>
          <p:cNvSpPr>
            <a:spLocks noGrp="1"/>
          </p:cNvSpPr>
          <p:nvPr>
            <p:ph type="title"/>
          </p:nvPr>
        </p:nvSpPr>
        <p:spPr>
          <a:xfrm>
            <a:off x="218059" y="3700281"/>
            <a:ext cx="5514522" cy="286232"/>
          </a:xfrm>
          <a:noFill/>
        </p:spPr>
        <p:txBody>
          <a:bodyPr wrap="square">
            <a:spAutoFit/>
          </a:bodyPr>
          <a:lstStyle/>
          <a:p>
            <a:r>
              <a:rPr lang="en-US" sz="1400" dirty="0">
                <a:latin typeface="Roboto Condensed" panose="02000000000000000000" pitchFamily="2" charset="0"/>
                <a:ea typeface="Roboto Condensed" panose="02000000000000000000" pitchFamily="2" charset="0"/>
                <a:cs typeface="Roboto Condensed Medium" panose="02000000000000000000" pitchFamily="2" charset="0"/>
              </a:rPr>
              <a:t>Cash balance on STA as of 01/</a:t>
            </a:r>
            <a:r>
              <a:rPr lang="ru-RU" sz="1400" dirty="0">
                <a:latin typeface="Roboto Condensed" panose="02000000000000000000" pitchFamily="2" charset="0"/>
                <a:ea typeface="Roboto Condensed" panose="02000000000000000000" pitchFamily="2" charset="0"/>
                <a:cs typeface="Roboto Condensed Medium" panose="02000000000000000000" pitchFamily="2" charset="0"/>
              </a:rPr>
              <a:t>11</a:t>
            </a:r>
            <a:r>
              <a:rPr lang="en-US" sz="1400" dirty="0">
                <a:latin typeface="Roboto Condensed" panose="02000000000000000000" pitchFamily="2" charset="0"/>
                <a:ea typeface="Roboto Condensed" panose="02000000000000000000" pitchFamily="2" charset="0"/>
                <a:cs typeface="Roboto Condensed Medium" panose="02000000000000000000" pitchFamily="2" charset="0"/>
              </a:rPr>
              <a:t>/</a:t>
            </a:r>
            <a:r>
              <a:rPr lang="ru-RU" sz="1400" dirty="0">
                <a:latin typeface="Roboto Condensed" panose="02000000000000000000" pitchFamily="2" charset="0"/>
                <a:ea typeface="Roboto Condensed" panose="02000000000000000000" pitchFamily="2" charset="0"/>
                <a:cs typeface="Roboto Condensed Medium" panose="02000000000000000000" pitchFamily="2" charset="0"/>
              </a:rPr>
              <a:t>2023 </a:t>
            </a:r>
          </a:p>
        </p:txBody>
      </p:sp>
      <p:sp>
        <p:nvSpPr>
          <p:cNvPr id="10" name="Номер слайда 13">
            <a:extLst>
              <a:ext uri="{FF2B5EF4-FFF2-40B4-BE49-F238E27FC236}">
                <a16:creationId xmlns:a16="http://schemas.microsoft.com/office/drawing/2014/main" id="{DBA19B6A-C64B-8F50-B483-633B7486C714}"/>
              </a:ext>
            </a:extLst>
          </p:cNvPr>
          <p:cNvSpPr>
            <a:spLocks noGrp="1"/>
          </p:cNvSpPr>
          <p:nvPr>
            <p:ph type="sldNum" sz="quarter" idx="12"/>
          </p:nvPr>
        </p:nvSpPr>
        <p:spPr>
          <a:xfrm>
            <a:off x="9351743" y="6492875"/>
            <a:ext cx="2743200" cy="365125"/>
          </a:xfrm>
        </p:spPr>
        <p:txBody>
          <a:bodyPr/>
          <a:lstStyle/>
          <a:p>
            <a:r>
              <a:rPr lang="ru-RU" sz="1400" dirty="0">
                <a:solidFill>
                  <a:srgbClr val="5CBDDD"/>
                </a:solidFill>
                <a:latin typeface="Roboto Black" panose="02000000000000000000" pitchFamily="2" charset="0"/>
                <a:ea typeface="Roboto Black" panose="02000000000000000000" pitchFamily="2" charset="0"/>
              </a:rPr>
              <a:t>1</a:t>
            </a:r>
          </a:p>
        </p:txBody>
      </p:sp>
      <p:graphicFrame>
        <p:nvGraphicFramePr>
          <p:cNvPr id="12" name="Диаграмма 11">
            <a:extLst>
              <a:ext uri="{FF2B5EF4-FFF2-40B4-BE49-F238E27FC236}">
                <a16:creationId xmlns:a16="http://schemas.microsoft.com/office/drawing/2014/main" id="{00000000-0008-0000-0000-000003000000}"/>
              </a:ext>
            </a:extLst>
          </p:cNvPr>
          <p:cNvGraphicFramePr>
            <a:graphicFrameLocks/>
          </p:cNvGraphicFramePr>
          <p:nvPr/>
        </p:nvGraphicFramePr>
        <p:xfrm>
          <a:off x="5485103" y="4116517"/>
          <a:ext cx="4960647" cy="2027999"/>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id="{56206FC8-01BD-F7B4-5E3E-6062C3CC73DD}"/>
              </a:ext>
            </a:extLst>
          </p:cNvPr>
          <p:cNvSpPr txBox="1"/>
          <p:nvPr/>
        </p:nvSpPr>
        <p:spPr>
          <a:xfrm>
            <a:off x="10651104" y="4183248"/>
            <a:ext cx="1414780" cy="969496"/>
          </a:xfrm>
          <a:prstGeom prst="rect">
            <a:avLst/>
          </a:prstGeom>
          <a:noFill/>
        </p:spPr>
        <p:txBody>
          <a:bodyPr wrap="square">
            <a:spAutoFit/>
          </a:bodyPr>
          <a:lstStyle/>
          <a:p>
            <a:r>
              <a:rPr lang="ru-RU" sz="2400" u="none" strike="noStrike" dirty="0">
                <a:solidFill>
                  <a:srgbClr val="1F4E79"/>
                </a:solidFill>
                <a:effectLst/>
                <a:latin typeface="Roboto Condensed" panose="02000000000000000000" pitchFamily="2" charset="0"/>
                <a:ea typeface="Roboto Condensed" panose="02000000000000000000" pitchFamily="2" charset="0"/>
                <a:cs typeface="Roboto Condensed Medium" panose="02000000000000000000" pitchFamily="2" charset="0"/>
              </a:rPr>
              <a:t>1329,7 </a:t>
            </a:r>
          </a:p>
          <a:p>
            <a:r>
              <a:rPr lang="en-US" sz="1100" dirty="0">
                <a:latin typeface="Roboto Condensed" panose="02000000000000000000" pitchFamily="2" charset="0"/>
                <a:ea typeface="Roboto Condensed" panose="02000000000000000000" pitchFamily="2" charset="0"/>
                <a:cs typeface="Roboto Condensed Light" panose="02000000000000000000" pitchFamily="2" charset="0"/>
              </a:rPr>
              <a:t>b</a:t>
            </a:r>
            <a:r>
              <a:rPr lang="en-US" sz="1100" u="none" strike="noStrike" dirty="0">
                <a:effectLst/>
                <a:latin typeface="Roboto Condensed" panose="02000000000000000000" pitchFamily="2" charset="0"/>
                <a:ea typeface="Roboto Condensed" panose="02000000000000000000" pitchFamily="2" charset="0"/>
                <a:cs typeface="Roboto Condensed Light" panose="02000000000000000000" pitchFamily="2" charset="0"/>
              </a:rPr>
              <a:t>illion </a:t>
            </a:r>
            <a:r>
              <a:rPr lang="en-US" sz="1100" u="none" strike="noStrike" dirty="0" err="1">
                <a:effectLst/>
                <a:latin typeface="Roboto Condensed" panose="02000000000000000000" pitchFamily="2" charset="0"/>
                <a:ea typeface="Roboto Condensed" panose="02000000000000000000" pitchFamily="2" charset="0"/>
                <a:cs typeface="Roboto Condensed Light" panose="02000000000000000000" pitchFamily="2" charset="0"/>
              </a:rPr>
              <a:t>tenge</a:t>
            </a:r>
            <a:r>
              <a:rPr lang="en-US" sz="1100" u="none" strike="noStrike" dirty="0">
                <a:effectLst/>
                <a:latin typeface="Roboto Condensed" panose="02000000000000000000" pitchFamily="2" charset="0"/>
                <a:ea typeface="Roboto Condensed" panose="02000000000000000000" pitchFamily="2" charset="0"/>
                <a:cs typeface="Roboto Condensed Light" panose="02000000000000000000" pitchFamily="2" charset="0"/>
              </a:rPr>
              <a:t> the average STA in 2022 </a:t>
            </a:r>
            <a:endParaRPr lang="x-none" sz="1100" dirty="0">
              <a:solidFill>
                <a:srgbClr val="1F4E79"/>
              </a:solidFill>
              <a:latin typeface="Roboto Condensed" panose="02000000000000000000" pitchFamily="2" charset="0"/>
              <a:ea typeface="Roboto Condensed" panose="02000000000000000000" pitchFamily="2" charset="0"/>
              <a:cs typeface="Roboto Condensed Light" panose="02000000000000000000" pitchFamily="2" charset="0"/>
            </a:endParaRPr>
          </a:p>
        </p:txBody>
      </p:sp>
      <p:sp>
        <p:nvSpPr>
          <p:cNvPr id="37" name="TextBox 36">
            <a:extLst>
              <a:ext uri="{FF2B5EF4-FFF2-40B4-BE49-F238E27FC236}">
                <a16:creationId xmlns:a16="http://schemas.microsoft.com/office/drawing/2014/main" id="{E6203AC2-B8D2-A7A3-711A-AF48A1762EAF}"/>
              </a:ext>
            </a:extLst>
          </p:cNvPr>
          <p:cNvSpPr txBox="1"/>
          <p:nvPr/>
        </p:nvSpPr>
        <p:spPr>
          <a:xfrm>
            <a:off x="10646390" y="5088236"/>
            <a:ext cx="1414780" cy="969496"/>
          </a:xfrm>
          <a:prstGeom prst="rect">
            <a:avLst/>
          </a:prstGeom>
          <a:noFill/>
        </p:spPr>
        <p:txBody>
          <a:bodyPr wrap="square">
            <a:spAutoFit/>
          </a:bodyPr>
          <a:lstStyle/>
          <a:p>
            <a:r>
              <a:rPr lang="ru-RU" sz="2400" u="none" strike="noStrike" dirty="0">
                <a:solidFill>
                  <a:schemeClr val="accent2">
                    <a:lumMod val="75000"/>
                  </a:schemeClr>
                </a:solidFill>
                <a:effectLst/>
                <a:latin typeface="Roboto Condensed" panose="02000000000000000000" pitchFamily="2" charset="0"/>
                <a:ea typeface="Roboto Condensed" panose="02000000000000000000" pitchFamily="2" charset="0"/>
                <a:cs typeface="Roboto Condensed Medium" panose="02000000000000000000" pitchFamily="2" charset="0"/>
              </a:rPr>
              <a:t>2112,9 </a:t>
            </a:r>
          </a:p>
          <a:p>
            <a:r>
              <a:rPr lang="en-US" sz="1100" dirty="0">
                <a:latin typeface="Roboto Condensed" panose="02000000000000000000" pitchFamily="2" charset="0"/>
                <a:ea typeface="Roboto Condensed" panose="02000000000000000000" pitchFamily="2" charset="0"/>
                <a:cs typeface="Roboto Condensed Light" panose="02000000000000000000" pitchFamily="2" charset="0"/>
              </a:rPr>
              <a:t>billion </a:t>
            </a:r>
            <a:r>
              <a:rPr lang="en-US" sz="1100" dirty="0" err="1">
                <a:latin typeface="Roboto Condensed" panose="02000000000000000000" pitchFamily="2" charset="0"/>
                <a:ea typeface="Roboto Condensed" panose="02000000000000000000" pitchFamily="2" charset="0"/>
                <a:cs typeface="Roboto Condensed Light" panose="02000000000000000000" pitchFamily="2" charset="0"/>
              </a:rPr>
              <a:t>tenge</a:t>
            </a:r>
            <a:r>
              <a:rPr lang="en-US" sz="1100" dirty="0">
                <a:latin typeface="Roboto Condensed" panose="02000000000000000000" pitchFamily="2" charset="0"/>
                <a:ea typeface="Roboto Condensed" panose="02000000000000000000" pitchFamily="2" charset="0"/>
                <a:cs typeface="Roboto Condensed Light" panose="02000000000000000000" pitchFamily="2" charset="0"/>
              </a:rPr>
              <a:t> the average STA in 20223</a:t>
            </a:r>
            <a:endParaRPr lang="x-none" sz="1100" dirty="0">
              <a:solidFill>
                <a:srgbClr val="1F4E79"/>
              </a:solidFill>
              <a:latin typeface="Roboto Condensed" panose="02000000000000000000" pitchFamily="2" charset="0"/>
              <a:ea typeface="Roboto Condensed" panose="02000000000000000000" pitchFamily="2" charset="0"/>
              <a:cs typeface="Roboto Condensed Light" panose="02000000000000000000" pitchFamily="2" charset="0"/>
            </a:endParaRPr>
          </a:p>
        </p:txBody>
      </p:sp>
      <p:sp>
        <p:nvSpPr>
          <p:cNvPr id="24" name="Овал 23">
            <a:extLst>
              <a:ext uri="{FF2B5EF4-FFF2-40B4-BE49-F238E27FC236}">
                <a16:creationId xmlns:a16="http://schemas.microsoft.com/office/drawing/2014/main" id="{7B8DD147-3D5E-A1A5-D8A0-FF042A47585C}"/>
              </a:ext>
            </a:extLst>
          </p:cNvPr>
          <p:cNvSpPr/>
          <p:nvPr/>
        </p:nvSpPr>
        <p:spPr>
          <a:xfrm>
            <a:off x="3707065" y="2797545"/>
            <a:ext cx="252000" cy="252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400" dirty="0">
                <a:latin typeface="Roboto Condensed Medium" panose="02000000000000000000" pitchFamily="2" charset="0"/>
                <a:ea typeface="Roboto Condensed Medium" panose="02000000000000000000" pitchFamily="2" charset="0"/>
                <a:cs typeface="Roboto Condensed Medium" panose="02000000000000000000" pitchFamily="2" charset="0"/>
              </a:rPr>
              <a:t>6</a:t>
            </a:r>
            <a:endParaRPr lang="x-none" sz="1400" dirty="0">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sp>
        <p:nvSpPr>
          <p:cNvPr id="25" name="Овал 24">
            <a:extLst>
              <a:ext uri="{FF2B5EF4-FFF2-40B4-BE49-F238E27FC236}">
                <a16:creationId xmlns:a16="http://schemas.microsoft.com/office/drawing/2014/main" id="{7B8DD147-3D5E-A1A5-D8A0-FF042A47585C}"/>
              </a:ext>
            </a:extLst>
          </p:cNvPr>
          <p:cNvSpPr/>
          <p:nvPr/>
        </p:nvSpPr>
        <p:spPr>
          <a:xfrm>
            <a:off x="3884963" y="2395483"/>
            <a:ext cx="252000" cy="252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400" dirty="0">
                <a:latin typeface="Roboto Condensed Medium" panose="02000000000000000000" pitchFamily="2" charset="0"/>
                <a:ea typeface="Roboto Condensed Medium" panose="02000000000000000000" pitchFamily="2" charset="0"/>
                <a:cs typeface="Roboto Condensed Medium" panose="02000000000000000000" pitchFamily="2" charset="0"/>
              </a:rPr>
              <a:t>5</a:t>
            </a:r>
            <a:endParaRPr lang="x-none" sz="1400" dirty="0">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grpSp>
        <p:nvGrpSpPr>
          <p:cNvPr id="15" name="Группа 14">
            <a:extLst>
              <a:ext uri="{FF2B5EF4-FFF2-40B4-BE49-F238E27FC236}">
                <a16:creationId xmlns:a16="http://schemas.microsoft.com/office/drawing/2014/main" id="{5CF42269-8D01-421F-9AFC-C772DB37DC13}"/>
              </a:ext>
            </a:extLst>
          </p:cNvPr>
          <p:cNvGrpSpPr/>
          <p:nvPr/>
        </p:nvGrpSpPr>
        <p:grpSpPr>
          <a:xfrm>
            <a:off x="193865" y="4070162"/>
            <a:ext cx="5326402" cy="2582678"/>
            <a:chOff x="273089" y="4176463"/>
            <a:chExt cx="5052463" cy="2361254"/>
          </a:xfrm>
        </p:grpSpPr>
        <p:graphicFrame>
          <p:nvGraphicFramePr>
            <p:cNvPr id="7" name="Диаграмма 6">
              <a:extLst>
                <a:ext uri="{FF2B5EF4-FFF2-40B4-BE49-F238E27FC236}">
                  <a16:creationId xmlns:a16="http://schemas.microsoft.com/office/drawing/2014/main" id="{21CDEEF0-8816-CB7D-B0B1-4EE37570DC7B}"/>
                </a:ext>
              </a:extLst>
            </p:cNvPr>
            <p:cNvGraphicFramePr/>
            <p:nvPr>
              <p:extLst>
                <p:ext uri="{D42A27DB-BD31-4B8C-83A1-F6EECF244321}">
                  <p14:modId xmlns:p14="http://schemas.microsoft.com/office/powerpoint/2010/main" val="1655511427"/>
                </p:ext>
              </p:extLst>
            </p:nvPr>
          </p:nvGraphicFramePr>
          <p:xfrm>
            <a:off x="273089" y="4176463"/>
            <a:ext cx="5052463" cy="2293379"/>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a:extLst>
                <a:ext uri="{FF2B5EF4-FFF2-40B4-BE49-F238E27FC236}">
                  <a16:creationId xmlns:a16="http://schemas.microsoft.com/office/drawing/2014/main" id="{2CED33DA-0F9A-FE49-E847-F56A1F7CE081}"/>
                </a:ext>
              </a:extLst>
            </p:cNvPr>
            <p:cNvSpPr txBox="1"/>
            <p:nvPr/>
          </p:nvSpPr>
          <p:spPr>
            <a:xfrm>
              <a:off x="584869" y="4539235"/>
              <a:ext cx="1520643" cy="309528"/>
            </a:xfrm>
            <a:prstGeom prst="rect">
              <a:avLst/>
            </a:prstGeom>
            <a:noFill/>
          </p:spPr>
          <p:txBody>
            <a:bodyPr wrap="square">
              <a:spAutoFit/>
            </a:bodyPr>
            <a:lstStyle/>
            <a:p>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1060,1 (44,5 </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2</a:t>
              </a:r>
              <a:r>
                <a:rPr lang="kk-KZ" sz="800" b="1" dirty="0">
                  <a:latin typeface="Roboto Condensed" panose="02000000000000000000" pitchFamily="2" charset="0"/>
                  <a:ea typeface="Roboto Condensed" panose="02000000000000000000" pitchFamily="2" charset="0"/>
                  <a:cs typeface="Roboto Condensed Medium" panose="02000000000000000000" pitchFamily="2" charset="0"/>
                </a:rPr>
                <a:t>,2</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b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latin typeface="Roboto Condensed" panose="02000000000000000000" pitchFamily="2" charset="0"/>
                <a:ea typeface="Roboto Condensed" panose="02000000000000000000" pitchFamily="2" charset="0"/>
                <a:cs typeface="Roboto Condensed Medium" panose="02000000000000000000" pitchFamily="2" charset="0"/>
              </a:endParaRPr>
            </a:p>
            <a:p>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p>
          </p:txBody>
        </p:sp>
        <p:sp>
          <p:nvSpPr>
            <p:cNvPr id="5" name="TextBox 4">
              <a:extLst>
                <a:ext uri="{FF2B5EF4-FFF2-40B4-BE49-F238E27FC236}">
                  <a16:creationId xmlns:a16="http://schemas.microsoft.com/office/drawing/2014/main" id="{97D2ED11-BD6F-E40B-835E-9517666F90F4}"/>
                </a:ext>
              </a:extLst>
            </p:cNvPr>
            <p:cNvSpPr txBox="1"/>
            <p:nvPr/>
          </p:nvSpPr>
          <p:spPr>
            <a:xfrm>
              <a:off x="296039" y="5438702"/>
              <a:ext cx="1233949" cy="309528"/>
            </a:xfrm>
            <a:prstGeom prst="rect">
              <a:avLst/>
            </a:prstGeom>
            <a:noFill/>
          </p:spPr>
          <p:txBody>
            <a:bodyPr wrap="square">
              <a:spAutoFit/>
            </a:bodyPr>
            <a:lstStyle/>
            <a:p>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275,3 (11,5</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0,</a:t>
              </a:r>
              <a:r>
                <a:rPr lang="kk-KZ" sz="800" b="1" dirty="0">
                  <a:latin typeface="Roboto Condensed" panose="02000000000000000000" pitchFamily="2" charset="0"/>
                  <a:ea typeface="Roboto Condensed" panose="02000000000000000000" pitchFamily="2" charset="0"/>
                  <a:cs typeface="Roboto Condensed Medium" panose="02000000000000000000" pitchFamily="2" charset="0"/>
                </a:rPr>
                <a:t>5</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b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latin typeface="Roboto Condensed" panose="02000000000000000000" pitchFamily="2" charset="0"/>
                <a:ea typeface="Roboto Condensed" panose="02000000000000000000" pitchFamily="2" charset="0"/>
                <a:cs typeface="Roboto Condensed Medium" panose="02000000000000000000" pitchFamily="2" charset="0"/>
              </a:endParaRPr>
            </a:p>
            <a:p>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p>
          </p:txBody>
        </p:sp>
        <p:sp>
          <p:nvSpPr>
            <p:cNvPr id="9" name="TextBox 8">
              <a:extLst>
                <a:ext uri="{FF2B5EF4-FFF2-40B4-BE49-F238E27FC236}">
                  <a16:creationId xmlns:a16="http://schemas.microsoft.com/office/drawing/2014/main" id="{40D4EE1C-409A-4978-6E63-7DB52700DC37}"/>
                </a:ext>
              </a:extLst>
            </p:cNvPr>
            <p:cNvSpPr txBox="1"/>
            <p:nvPr/>
          </p:nvSpPr>
          <p:spPr>
            <a:xfrm>
              <a:off x="3377598" y="6228189"/>
              <a:ext cx="1257268" cy="309528"/>
            </a:xfrm>
            <a:prstGeom prst="rect">
              <a:avLst/>
            </a:prstGeom>
            <a:noFill/>
          </p:spPr>
          <p:txBody>
            <a:bodyPr wrap="square">
              <a:spAutoFit/>
            </a:bodyPr>
            <a:lstStyle/>
            <a:p>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535,0</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(22,4</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1</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1</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b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p>
            <a:p>
              <a:endParaRPr lang="x-none" sz="800" b="1" dirty="0"/>
            </a:p>
          </p:txBody>
        </p:sp>
        <p:sp>
          <p:nvSpPr>
            <p:cNvPr id="13" name="TextBox 12">
              <a:extLst>
                <a:ext uri="{FF2B5EF4-FFF2-40B4-BE49-F238E27FC236}">
                  <a16:creationId xmlns:a16="http://schemas.microsoft.com/office/drawing/2014/main" id="{5959FD6C-73B3-81F6-C3EC-8930F061F830}"/>
                </a:ext>
              </a:extLst>
            </p:cNvPr>
            <p:cNvSpPr txBox="1"/>
            <p:nvPr/>
          </p:nvSpPr>
          <p:spPr>
            <a:xfrm>
              <a:off x="4051772" y="4913538"/>
              <a:ext cx="1216179" cy="309528"/>
            </a:xfrm>
            <a:prstGeom prst="rect">
              <a:avLst/>
            </a:prstGeom>
            <a:noFill/>
          </p:spPr>
          <p:txBody>
            <a:bodyPr wrap="square">
              <a:spAutoFit/>
            </a:bodyPr>
            <a:lstStyle/>
            <a:p>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494,8 (20,7</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1</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kk-KZ" sz="800" b="1" dirty="0">
                  <a:latin typeface="Roboto Condensed" panose="02000000000000000000" pitchFamily="2" charset="0"/>
                  <a:ea typeface="Roboto Condensed" panose="02000000000000000000" pitchFamily="2" charset="0"/>
                  <a:cs typeface="Roboto Condensed Medium" panose="02000000000000000000" pitchFamily="2" charset="0"/>
                </a:rPr>
                <a:t>0</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b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latin typeface="Roboto Condensed" panose="02000000000000000000" pitchFamily="2" charset="0"/>
                <a:ea typeface="Roboto Condensed" panose="02000000000000000000" pitchFamily="2" charset="0"/>
                <a:cs typeface="Roboto Condensed Medium" panose="02000000000000000000" pitchFamily="2" charset="0"/>
              </a:endParaRPr>
            </a:p>
            <a:p>
              <a:endParaRPr lang="x-none" sz="800" b="1" dirty="0"/>
            </a:p>
          </p:txBody>
        </p:sp>
      </p:grpSp>
      <p:sp>
        <p:nvSpPr>
          <p:cNvPr id="31" name="TextBox 30">
            <a:extLst>
              <a:ext uri="{FF2B5EF4-FFF2-40B4-BE49-F238E27FC236}">
                <a16:creationId xmlns:a16="http://schemas.microsoft.com/office/drawing/2014/main" id="{40D4EE1C-409A-4978-6E63-7DB52700DC37}"/>
              </a:ext>
            </a:extLst>
          </p:cNvPr>
          <p:cNvSpPr txBox="1"/>
          <p:nvPr/>
        </p:nvSpPr>
        <p:spPr>
          <a:xfrm>
            <a:off x="418906" y="6295050"/>
            <a:ext cx="1446391" cy="377026"/>
          </a:xfrm>
          <a:prstGeom prst="rect">
            <a:avLst/>
          </a:prstGeom>
          <a:noFill/>
        </p:spPr>
        <p:txBody>
          <a:bodyPr wrap="square">
            <a:spAutoFit/>
          </a:bodyPr>
          <a:lstStyle/>
          <a:p>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15,5 (</a:t>
            </a:r>
            <a:r>
              <a:rPr lang="en-US" sz="800" dirty="0">
                <a:latin typeface="Roboto Condensed" panose="02000000000000000000" pitchFamily="2" charset="0"/>
                <a:ea typeface="Roboto Condensed" panose="02000000000000000000" pitchFamily="2" charset="0"/>
                <a:cs typeface="Roboto Condensed Medium" panose="02000000000000000000" pitchFamily="2" charset="0"/>
              </a:rPr>
              <a:t>0,</a:t>
            </a:r>
            <a:r>
              <a:rPr lang="ru-RU" sz="800" dirty="0">
                <a:latin typeface="Roboto Condensed" panose="02000000000000000000" pitchFamily="2" charset="0"/>
                <a:ea typeface="Roboto Condensed" panose="02000000000000000000" pitchFamily="2" charset="0"/>
                <a:cs typeface="Roboto Condensed Medium" panose="02000000000000000000" pitchFamily="2" charset="0"/>
              </a:rPr>
              <a:t>6</a:t>
            </a:r>
            <a:r>
              <a:rPr lang="en-US" sz="800" dirty="0">
                <a:latin typeface="Roboto Condensed" panose="02000000000000000000" pitchFamily="2" charset="0"/>
                <a:ea typeface="Roboto Condensed" panose="02000000000000000000" pitchFamily="2" charset="0"/>
                <a:cs typeface="Roboto Condensed Medium" panose="02000000000000000000" pitchFamily="2" charset="0"/>
              </a:rPr>
              <a:t>5%</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0,03 b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latin typeface="Roboto Condensed" panose="02000000000000000000" pitchFamily="2" charset="0"/>
              <a:ea typeface="Roboto Condensed" panose="02000000000000000000" pitchFamily="2" charset="0"/>
              <a:cs typeface="Roboto Condensed Medium" panose="02000000000000000000" pitchFamily="2" charset="0"/>
            </a:endParaRPr>
          </a:p>
          <a:p>
            <a:endParaRPr lang="x-none" sz="1050" b="1" dirty="0"/>
          </a:p>
        </p:txBody>
      </p:sp>
      <p:pic>
        <p:nvPicPr>
          <p:cNvPr id="32" name="Picture 2" descr="C:\Users\TChikanaev\Desktop\1489676325.jpg"/>
          <p:cNvPicPr>
            <a:picLocks noChangeAspect="1" noChangeArrowheads="1"/>
          </p:cNvPicPr>
          <p:nvPr/>
        </p:nvPicPr>
        <p:blipFill>
          <a:blip r:embed="rId5"/>
          <a:srcRect l="15900" t="16300" r="15100" b="16950"/>
          <a:stretch>
            <a:fillRect/>
          </a:stretch>
        </p:blipFill>
        <p:spPr bwMode="auto">
          <a:xfrm>
            <a:off x="0" y="2"/>
            <a:ext cx="521293" cy="492447"/>
          </a:xfrm>
          <a:prstGeom prst="rect">
            <a:avLst/>
          </a:prstGeom>
          <a:noFill/>
          <a:ln w="19050">
            <a:solidFill>
              <a:schemeClr val="accent1">
                <a:lumMod val="60000"/>
                <a:lumOff val="40000"/>
              </a:schemeClr>
            </a:solidFill>
          </a:ln>
        </p:spPr>
      </p:pic>
      <p:sp>
        <p:nvSpPr>
          <p:cNvPr id="33" name="Прямоугольник: скругленные углы 18">
            <a:extLst>
              <a:ext uri="{FF2B5EF4-FFF2-40B4-BE49-F238E27FC236}">
                <a16:creationId xmlns:a16="http://schemas.microsoft.com/office/drawing/2014/main" id="{7B950495-9DD4-03D4-E15B-8A13C11C2A93}"/>
              </a:ext>
            </a:extLst>
          </p:cNvPr>
          <p:cNvSpPr/>
          <p:nvPr/>
        </p:nvSpPr>
        <p:spPr>
          <a:xfrm>
            <a:off x="4199628" y="1626054"/>
            <a:ext cx="5020754" cy="288000"/>
          </a:xfrm>
          <a:prstGeom prst="roundRect">
            <a:avLst>
              <a:gd name="adj" fmla="val 5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60000"/>
            <a:r>
              <a:rPr lang="en-US"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QUASI-PUBLIC SECTOR ENTITIES</a:t>
            </a:r>
            <a:endParaRPr lang="ka-GE"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34" name="Прямоугольник: скругленные углы 19">
            <a:extLst>
              <a:ext uri="{FF2B5EF4-FFF2-40B4-BE49-F238E27FC236}">
                <a16:creationId xmlns:a16="http://schemas.microsoft.com/office/drawing/2014/main" id="{D2FD91A8-BC6D-6F37-C0E6-7F9EC7495CCF}"/>
              </a:ext>
            </a:extLst>
          </p:cNvPr>
          <p:cNvSpPr/>
          <p:nvPr/>
        </p:nvSpPr>
        <p:spPr>
          <a:xfrm>
            <a:off x="4303424" y="1968693"/>
            <a:ext cx="5663959" cy="288000"/>
          </a:xfrm>
          <a:prstGeom prst="roundRect">
            <a:avLst>
              <a:gd name="adj" fmla="val 5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60000"/>
            <a:r>
              <a:rPr lang="en-US"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SOCIAL HEALTH INSURANCE FUND</a:t>
            </a:r>
            <a:endParaRPr lang="x-none"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38" name="Прямоугольник: скругленные углы 20">
            <a:extLst>
              <a:ext uri="{FF2B5EF4-FFF2-40B4-BE49-F238E27FC236}">
                <a16:creationId xmlns:a16="http://schemas.microsoft.com/office/drawing/2014/main" id="{5F50511A-56CE-7EB7-789F-3D90F32D4D18}"/>
              </a:ext>
            </a:extLst>
          </p:cNvPr>
          <p:cNvSpPr/>
          <p:nvPr/>
        </p:nvSpPr>
        <p:spPr>
          <a:xfrm>
            <a:off x="4177424" y="2347042"/>
            <a:ext cx="4813162" cy="288000"/>
          </a:xfrm>
          <a:prstGeom prst="roundRect">
            <a:avLst>
              <a:gd name="adj" fmla="val 5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60000"/>
            <a:r>
              <a:rPr lang="en-US"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SUBJECTS OF PUBLIC PROCUREMENT</a:t>
            </a:r>
            <a:endParaRPr lang="uz-Cyrl-UZ" sz="1400" b="1" noProof="1">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2" name="Прямоугольник 1"/>
          <p:cNvSpPr/>
          <p:nvPr/>
        </p:nvSpPr>
        <p:spPr>
          <a:xfrm>
            <a:off x="845973" y="1296913"/>
            <a:ext cx="1691487" cy="1667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Single </a:t>
            </a:r>
          </a:p>
          <a:p>
            <a:pPr algn="ctr"/>
            <a:r>
              <a:rPr lang="en-US" dirty="0"/>
              <a:t>Treasury Account</a:t>
            </a:r>
            <a:endParaRPr lang="ru-RU" dirty="0"/>
          </a:p>
        </p:txBody>
      </p:sp>
    </p:spTree>
    <p:extLst>
      <p:ext uri="{BB962C8B-B14F-4D97-AF65-F5344CB8AC3E}">
        <p14:creationId xmlns:p14="http://schemas.microsoft.com/office/powerpoint/2010/main" val="2811717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9E8B359-5C51-474B-A31B-7B1FA33CCA29}"/>
              </a:ext>
            </a:extLst>
          </p:cNvPr>
          <p:cNvSpPr txBox="1">
            <a:spLocks/>
          </p:cNvSpPr>
          <p:nvPr/>
        </p:nvSpPr>
        <p:spPr>
          <a:xfrm>
            <a:off x="775503" y="87610"/>
            <a:ext cx="9168906" cy="547447"/>
          </a:xfrm>
          <a:prstGeom prst="rect">
            <a:avLst/>
          </a:prstGeom>
        </p:spPr>
        <p:txBody>
          <a:bodyPr anchor="ctr">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defRPr/>
            </a:pPr>
            <a:r>
              <a:rPr lang="en-US" sz="2400" dirty="0">
                <a:solidFill>
                  <a:srgbClr val="093965"/>
                </a:solidFill>
                <a:latin typeface="Roboto Condensed" panose="02000000000000000000" pitchFamily="2" charset="0"/>
                <a:ea typeface="Roboto Condensed" panose="02000000000000000000" pitchFamily="2" charset="0"/>
              </a:rPr>
              <a:t>CASH FLOW FORECASTING</a:t>
            </a:r>
            <a:endParaRPr lang="ru-RU" sz="2400" dirty="0">
              <a:solidFill>
                <a:srgbClr val="093965"/>
              </a:solidFill>
              <a:latin typeface="Roboto Condensed" panose="02000000000000000000" pitchFamily="2" charset="0"/>
              <a:ea typeface="Roboto Condensed" panose="02000000000000000000" pitchFamily="2" charset="0"/>
            </a:endParaRPr>
          </a:p>
        </p:txBody>
      </p:sp>
      <p:graphicFrame>
        <p:nvGraphicFramePr>
          <p:cNvPr id="24" name="Диаграмма 23">
            <a:extLst>
              <a:ext uri="{FF2B5EF4-FFF2-40B4-BE49-F238E27FC236}">
                <a16:creationId xmlns:a16="http://schemas.microsoft.com/office/drawing/2014/main" id="{1989068C-04E1-333B-26AF-58A9941EC690}"/>
              </a:ext>
            </a:extLst>
          </p:cNvPr>
          <p:cNvGraphicFramePr/>
          <p:nvPr>
            <p:extLst>
              <p:ext uri="{D42A27DB-BD31-4B8C-83A1-F6EECF244321}">
                <p14:modId xmlns:p14="http://schemas.microsoft.com/office/powerpoint/2010/main" val="261071043"/>
              </p:ext>
            </p:extLst>
          </p:nvPr>
        </p:nvGraphicFramePr>
        <p:xfrm>
          <a:off x="2028368" y="1817346"/>
          <a:ext cx="6985001" cy="3683568"/>
        </p:xfrm>
        <a:graphic>
          <a:graphicData uri="http://schemas.openxmlformats.org/drawingml/2006/chart">
            <c:chart xmlns:c="http://schemas.openxmlformats.org/drawingml/2006/chart" xmlns:r="http://schemas.openxmlformats.org/officeDocument/2006/relationships" r:id="rId2"/>
          </a:graphicData>
        </a:graphic>
      </p:graphicFrame>
      <p:sp>
        <p:nvSpPr>
          <p:cNvPr id="26" name="TextBox 25">
            <a:extLst>
              <a:ext uri="{FF2B5EF4-FFF2-40B4-BE49-F238E27FC236}">
                <a16:creationId xmlns:a16="http://schemas.microsoft.com/office/drawing/2014/main" id="{E5176EA3-1DC1-E960-2039-17231717C664}"/>
              </a:ext>
            </a:extLst>
          </p:cNvPr>
          <p:cNvSpPr txBox="1"/>
          <p:nvPr/>
        </p:nvSpPr>
        <p:spPr>
          <a:xfrm>
            <a:off x="4074162" y="2996639"/>
            <a:ext cx="2875392" cy="1323439"/>
          </a:xfrm>
          <a:prstGeom prst="rect">
            <a:avLst/>
          </a:prstGeom>
          <a:noFill/>
        </p:spPr>
        <p:txBody>
          <a:bodyPr wrap="square">
            <a:spAutoFit/>
          </a:bodyPr>
          <a:lstStyle/>
          <a:p>
            <a:pPr algn="ctr">
              <a:defRPr/>
            </a:pPr>
            <a:r>
              <a:rPr lang="en-US" sz="2000" dirty="0">
                <a:solidFill>
                  <a:srgbClr val="1F4E79"/>
                </a:solidFill>
                <a:latin typeface="Roboto Condensed Medium" panose="02000000000000000000" pitchFamily="2" charset="0"/>
                <a:ea typeface="Roboto Condensed Medium" panose="02000000000000000000" pitchFamily="2" charset="0"/>
                <a:cs typeface="Roboto Condensed Medium" panose="02000000000000000000" pitchFamily="2" charset="0"/>
              </a:rPr>
              <a:t>FORECAST OF THE EXPECTED EXECUTION OF THE REPUBLICAN BUDGET</a:t>
            </a:r>
            <a:endParaRPr lang="ru-RU" sz="2000" dirty="0">
              <a:solidFill>
                <a:srgbClr val="1F4E79"/>
              </a:solidFill>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sp>
        <p:nvSpPr>
          <p:cNvPr id="28" name="TextBox 27">
            <a:extLst>
              <a:ext uri="{FF2B5EF4-FFF2-40B4-BE49-F238E27FC236}">
                <a16:creationId xmlns:a16="http://schemas.microsoft.com/office/drawing/2014/main" id="{3B477E4E-EBA2-9555-4675-832485B34FC4}"/>
              </a:ext>
            </a:extLst>
          </p:cNvPr>
          <p:cNvSpPr txBox="1"/>
          <p:nvPr/>
        </p:nvSpPr>
        <p:spPr>
          <a:xfrm>
            <a:off x="14271" y="1575355"/>
            <a:ext cx="3971382" cy="738664"/>
          </a:xfrm>
          <a:prstGeom prst="rect">
            <a:avLst/>
          </a:prstGeom>
          <a:noFill/>
        </p:spPr>
        <p:txBody>
          <a:bodyPr wrap="square">
            <a:spAutoFit/>
          </a:bodyPr>
          <a:lstStyle/>
          <a:p>
            <a:pPr algn="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State revenue committee, Department of a tax and customs legislation give information about expected budget receipts</a:t>
            </a:r>
            <a:r>
              <a:rPr lang="kk-KZ"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 </a:t>
            </a: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 </a:t>
            </a:r>
          </a:p>
        </p:txBody>
      </p:sp>
      <p:sp>
        <p:nvSpPr>
          <p:cNvPr id="30" name="TextBox 29">
            <a:extLst>
              <a:ext uri="{FF2B5EF4-FFF2-40B4-BE49-F238E27FC236}">
                <a16:creationId xmlns:a16="http://schemas.microsoft.com/office/drawing/2014/main" id="{2042F709-DE47-A257-0483-53C1F7B22B10}"/>
              </a:ext>
            </a:extLst>
          </p:cNvPr>
          <p:cNvSpPr txBox="1"/>
          <p:nvPr/>
        </p:nvSpPr>
        <p:spPr>
          <a:xfrm>
            <a:off x="657613" y="2973779"/>
            <a:ext cx="2374340" cy="523220"/>
          </a:xfrm>
          <a:prstGeom prst="rect">
            <a:avLst/>
          </a:prstGeom>
          <a:noFill/>
        </p:spPr>
        <p:txBody>
          <a:bodyPr wrap="square">
            <a:spAutoFit/>
          </a:bodyPr>
          <a:lstStyle/>
          <a:p>
            <a:pPr algn="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Deficit</a:t>
            </a:r>
            <a:r>
              <a:rPr lang="ru-RU"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 (</a:t>
            </a: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surplus</a:t>
            </a:r>
            <a:r>
              <a:rPr lang="ru-RU"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 </a:t>
            </a:r>
            <a:endPar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endParaRPr>
          </a:p>
          <a:p>
            <a:pPr algn="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cash</a:t>
            </a:r>
          </a:p>
        </p:txBody>
      </p:sp>
      <p:sp>
        <p:nvSpPr>
          <p:cNvPr id="32" name="TextBox 31">
            <a:extLst>
              <a:ext uri="{FF2B5EF4-FFF2-40B4-BE49-F238E27FC236}">
                <a16:creationId xmlns:a16="http://schemas.microsoft.com/office/drawing/2014/main" id="{A5AA2EB2-5684-1AFA-BD27-93267B177318}"/>
              </a:ext>
            </a:extLst>
          </p:cNvPr>
          <p:cNvSpPr txBox="1"/>
          <p:nvPr/>
        </p:nvSpPr>
        <p:spPr>
          <a:xfrm>
            <a:off x="988350" y="4460168"/>
            <a:ext cx="2103039" cy="738664"/>
          </a:xfrm>
          <a:prstGeom prst="rect">
            <a:avLst/>
          </a:prstGeom>
          <a:noFill/>
        </p:spPr>
        <p:txBody>
          <a:bodyPr wrap="square">
            <a:spAutoFit/>
          </a:bodyPr>
          <a:lstStyle/>
          <a:p>
            <a:pPr algn="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Incoming balances budget funds for the cash control account</a:t>
            </a:r>
          </a:p>
        </p:txBody>
      </p:sp>
      <p:sp>
        <p:nvSpPr>
          <p:cNvPr id="33" name="Прямоугольник 32">
            <a:extLst>
              <a:ext uri="{FF2B5EF4-FFF2-40B4-BE49-F238E27FC236}">
                <a16:creationId xmlns:a16="http://schemas.microsoft.com/office/drawing/2014/main" id="{92746DF8-2AD0-8B03-8238-3007A40CE797}"/>
              </a:ext>
            </a:extLst>
          </p:cNvPr>
          <p:cNvSpPr/>
          <p:nvPr/>
        </p:nvSpPr>
        <p:spPr>
          <a:xfrm>
            <a:off x="3979302" y="1555750"/>
            <a:ext cx="72000" cy="777875"/>
          </a:xfrm>
          <a:prstGeom prst="rect">
            <a:avLst/>
          </a:prstGeom>
          <a:solidFill>
            <a:srgbClr val="255E9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4" name="Прямоугольник 33">
            <a:extLst>
              <a:ext uri="{FF2B5EF4-FFF2-40B4-BE49-F238E27FC236}">
                <a16:creationId xmlns:a16="http://schemas.microsoft.com/office/drawing/2014/main" id="{B3A9AFF7-F989-E964-A94F-127DE9A7972A}"/>
              </a:ext>
            </a:extLst>
          </p:cNvPr>
          <p:cNvSpPr/>
          <p:nvPr/>
        </p:nvSpPr>
        <p:spPr>
          <a:xfrm>
            <a:off x="3003269" y="3051000"/>
            <a:ext cx="72000" cy="36000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5" name="Прямоугольник 34">
            <a:extLst>
              <a:ext uri="{FF2B5EF4-FFF2-40B4-BE49-F238E27FC236}">
                <a16:creationId xmlns:a16="http://schemas.microsoft.com/office/drawing/2014/main" id="{9B1B0A6B-17D3-1C68-420C-3F26981C19C7}"/>
              </a:ext>
            </a:extLst>
          </p:cNvPr>
          <p:cNvSpPr/>
          <p:nvPr/>
        </p:nvSpPr>
        <p:spPr>
          <a:xfrm>
            <a:off x="3069592" y="4559500"/>
            <a:ext cx="72000" cy="540000"/>
          </a:xfrm>
          <a:prstGeom prst="rect">
            <a:avLst/>
          </a:prstGeom>
          <a:solidFill>
            <a:srgbClr val="4472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7" name="TextBox 36">
            <a:extLst>
              <a:ext uri="{FF2B5EF4-FFF2-40B4-BE49-F238E27FC236}">
                <a16:creationId xmlns:a16="http://schemas.microsoft.com/office/drawing/2014/main" id="{71591758-ACA2-D6FF-28E3-CEFC2261E4CB}"/>
              </a:ext>
            </a:extLst>
          </p:cNvPr>
          <p:cNvSpPr txBox="1"/>
          <p:nvPr/>
        </p:nvSpPr>
        <p:spPr>
          <a:xfrm>
            <a:off x="6778793" y="1443726"/>
            <a:ext cx="2855112" cy="738664"/>
          </a:xfrm>
          <a:prstGeom prst="rect">
            <a:avLst/>
          </a:prstGeom>
          <a:noFill/>
        </p:spPr>
        <p:txBody>
          <a:bodyPr wrap="square">
            <a:spAutoFit/>
          </a:bodyPr>
          <a:lstStyle/>
          <a:p>
            <a:pP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Guaranteed and targeted transfers from the National Fund of the Republic of Kazakhstan</a:t>
            </a:r>
            <a:endParaRPr lang="ru-RU"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39" name="TextBox 38">
            <a:extLst>
              <a:ext uri="{FF2B5EF4-FFF2-40B4-BE49-F238E27FC236}">
                <a16:creationId xmlns:a16="http://schemas.microsoft.com/office/drawing/2014/main" id="{7B029C58-F8A4-F3FB-0E93-43C647FEE103}"/>
              </a:ext>
            </a:extLst>
          </p:cNvPr>
          <p:cNvSpPr txBox="1"/>
          <p:nvPr/>
        </p:nvSpPr>
        <p:spPr>
          <a:xfrm>
            <a:off x="7695838" y="2672100"/>
            <a:ext cx="3337922" cy="1169551"/>
          </a:xfrm>
          <a:prstGeom prst="rect">
            <a:avLst/>
          </a:prstGeom>
          <a:noFill/>
        </p:spPr>
        <p:txBody>
          <a:bodyPr wrap="square">
            <a:spAutoFit/>
          </a:bodyPr>
          <a:lstStyle/>
          <a:p>
            <a:pP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Data of the consolidated income plan and financing of payments, the dynamics of expenses of the same period of previous years and expected expenses for the forecast year </a:t>
            </a:r>
          </a:p>
        </p:txBody>
      </p:sp>
      <p:sp>
        <p:nvSpPr>
          <p:cNvPr id="41" name="TextBox 40">
            <a:extLst>
              <a:ext uri="{FF2B5EF4-FFF2-40B4-BE49-F238E27FC236}">
                <a16:creationId xmlns:a16="http://schemas.microsoft.com/office/drawing/2014/main" id="{BECE9C15-4CDD-6AEA-1C5E-3602CA64DED2}"/>
              </a:ext>
            </a:extLst>
          </p:cNvPr>
          <p:cNvSpPr txBox="1"/>
          <p:nvPr/>
        </p:nvSpPr>
        <p:spPr>
          <a:xfrm>
            <a:off x="7595556" y="4631499"/>
            <a:ext cx="3537264" cy="1169551"/>
          </a:xfrm>
          <a:prstGeom prst="rect">
            <a:avLst/>
          </a:prstGeom>
          <a:noFill/>
        </p:spPr>
        <p:txBody>
          <a:bodyPr wrap="square">
            <a:spAutoFit/>
          </a:bodyPr>
          <a:lstStyle/>
          <a:p>
            <a:pPr>
              <a:defRPr/>
            </a:pPr>
            <a:r>
              <a:rPr lang="en-US" sz="1400" dirty="0">
                <a:latin typeface="Roboto Condensed Light" panose="02000000000000000000" pitchFamily="2" charset="0"/>
                <a:ea typeface="Roboto Condensed Light" panose="02000000000000000000" pitchFamily="2" charset="0"/>
                <a:cs typeface="Roboto Condensed Light" panose="02000000000000000000" pitchFamily="2" charset="0"/>
              </a:rPr>
              <a:t>Ministry of </a:t>
            </a:r>
            <a:r>
              <a:rPr lang="en-US" sz="1400" dirty="0" err="1">
                <a:latin typeface="Roboto Condensed Light" panose="02000000000000000000" pitchFamily="2" charset="0"/>
                <a:ea typeface="Roboto Condensed Light" panose="02000000000000000000" pitchFamily="2" charset="0"/>
                <a:cs typeface="Roboto Condensed Light" panose="02000000000000000000" pitchFamily="2" charset="0"/>
              </a:rPr>
              <a:t>Labour</a:t>
            </a:r>
            <a:r>
              <a:rPr lang="en-US" sz="1400" dirty="0">
                <a:latin typeface="Roboto Condensed Light" panose="02000000000000000000" pitchFamily="2" charset="0"/>
                <a:ea typeface="Roboto Condensed Light" panose="02000000000000000000" pitchFamily="2" charset="0"/>
                <a:cs typeface="Roboto Condensed Light" panose="02000000000000000000" pitchFamily="2" charset="0"/>
              </a:rPr>
              <a:t> and Social Protection of Population of the RK, NJSC “Government for Citizens” provides the need for the payment of pensions and benefits</a:t>
            </a:r>
            <a:endParaRPr lang="ru-RU" sz="1400" dirty="0">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43" name="TextBox 42">
            <a:extLst>
              <a:ext uri="{FF2B5EF4-FFF2-40B4-BE49-F238E27FC236}">
                <a16:creationId xmlns:a16="http://schemas.microsoft.com/office/drawing/2014/main" id="{20A5680B-EAE4-6DF2-4932-F0A3B97ECEEB}"/>
              </a:ext>
            </a:extLst>
          </p:cNvPr>
          <p:cNvSpPr txBox="1"/>
          <p:nvPr/>
        </p:nvSpPr>
        <p:spPr>
          <a:xfrm>
            <a:off x="5247037" y="5762510"/>
            <a:ext cx="2124468" cy="523220"/>
          </a:xfrm>
          <a:prstGeom prst="rect">
            <a:avLst/>
          </a:prstGeom>
          <a:noFill/>
        </p:spPr>
        <p:txBody>
          <a:bodyPr wrap="square">
            <a:spAutoFit/>
          </a:bodyPr>
          <a:lstStyle/>
          <a:p>
            <a:pP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Data on borrowing and debt repayment</a:t>
            </a:r>
          </a:p>
        </p:txBody>
      </p:sp>
      <p:sp>
        <p:nvSpPr>
          <p:cNvPr id="44" name="Прямоугольник 43">
            <a:extLst>
              <a:ext uri="{FF2B5EF4-FFF2-40B4-BE49-F238E27FC236}">
                <a16:creationId xmlns:a16="http://schemas.microsoft.com/office/drawing/2014/main" id="{4A061D40-FCA0-95B6-CF97-BB37090FD5A3}"/>
              </a:ext>
            </a:extLst>
          </p:cNvPr>
          <p:cNvSpPr/>
          <p:nvPr/>
        </p:nvSpPr>
        <p:spPr>
          <a:xfrm>
            <a:off x="6688412" y="1527500"/>
            <a:ext cx="72000" cy="540000"/>
          </a:xfrm>
          <a:prstGeom prst="rect">
            <a:avLst/>
          </a:prstGeom>
          <a:solidFill>
            <a:srgbClr val="5B9B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5" name="Прямоугольник 44">
            <a:extLst>
              <a:ext uri="{FF2B5EF4-FFF2-40B4-BE49-F238E27FC236}">
                <a16:creationId xmlns:a16="http://schemas.microsoft.com/office/drawing/2014/main" id="{E6883221-EA23-AC7A-2B30-E51865826A3E}"/>
              </a:ext>
            </a:extLst>
          </p:cNvPr>
          <p:cNvSpPr/>
          <p:nvPr/>
        </p:nvSpPr>
        <p:spPr>
          <a:xfrm>
            <a:off x="7564709" y="2781000"/>
            <a:ext cx="72000" cy="936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6" name="Прямоугольник 45">
            <a:extLst>
              <a:ext uri="{FF2B5EF4-FFF2-40B4-BE49-F238E27FC236}">
                <a16:creationId xmlns:a16="http://schemas.microsoft.com/office/drawing/2014/main" id="{BF05DE05-ABAA-C5A5-304E-D70A9BD4264C}"/>
              </a:ext>
            </a:extLst>
          </p:cNvPr>
          <p:cNvSpPr/>
          <p:nvPr/>
        </p:nvSpPr>
        <p:spPr>
          <a:xfrm>
            <a:off x="7502234" y="4631499"/>
            <a:ext cx="72000" cy="936000"/>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7" name="Прямоугольник 46">
            <a:extLst>
              <a:ext uri="{FF2B5EF4-FFF2-40B4-BE49-F238E27FC236}">
                <a16:creationId xmlns:a16="http://schemas.microsoft.com/office/drawing/2014/main" id="{E1CDB5C8-3677-CD54-01B1-A06131ED26C0}"/>
              </a:ext>
            </a:extLst>
          </p:cNvPr>
          <p:cNvSpPr/>
          <p:nvPr/>
        </p:nvSpPr>
        <p:spPr>
          <a:xfrm>
            <a:off x="5156156" y="5855484"/>
            <a:ext cx="72000" cy="36000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 name="Номер слайда 13">
            <a:extLst>
              <a:ext uri="{FF2B5EF4-FFF2-40B4-BE49-F238E27FC236}">
                <a16:creationId xmlns:a16="http://schemas.microsoft.com/office/drawing/2014/main" id="{F3BCA81E-8FB8-C969-A309-B097949C1C7A}"/>
              </a:ext>
            </a:extLst>
          </p:cNvPr>
          <p:cNvSpPr>
            <a:spLocks noGrp="1"/>
          </p:cNvSpPr>
          <p:nvPr>
            <p:ph type="sldNum" sz="quarter" idx="12"/>
          </p:nvPr>
        </p:nvSpPr>
        <p:spPr>
          <a:xfrm>
            <a:off x="9351743" y="6492875"/>
            <a:ext cx="2743200" cy="365125"/>
          </a:xfrm>
        </p:spPr>
        <p:txBody>
          <a:bodyPr/>
          <a:lstStyle/>
          <a:p>
            <a:r>
              <a:rPr lang="ru-RU" sz="1400" dirty="0">
                <a:solidFill>
                  <a:srgbClr val="5CBDDD"/>
                </a:solidFill>
                <a:latin typeface="Roboto Black" panose="02000000000000000000" pitchFamily="2" charset="0"/>
                <a:ea typeface="Roboto Black" panose="02000000000000000000" pitchFamily="2" charset="0"/>
              </a:rPr>
              <a:t>2</a:t>
            </a:r>
          </a:p>
        </p:txBody>
      </p:sp>
      <p:pic>
        <p:nvPicPr>
          <p:cNvPr id="21" name="Picture 2" descr="C:\Users\TChikanaev\Desktop\1489676325.jpg"/>
          <p:cNvPicPr>
            <a:picLocks noChangeAspect="1" noChangeArrowheads="1"/>
          </p:cNvPicPr>
          <p:nvPr/>
        </p:nvPicPr>
        <p:blipFill>
          <a:blip r:embed="rId3"/>
          <a:srcRect l="15900" t="16300" r="15100" b="16950"/>
          <a:stretch>
            <a:fillRect/>
          </a:stretch>
        </p:blipFill>
        <p:spPr bwMode="auto">
          <a:xfrm>
            <a:off x="0" y="2"/>
            <a:ext cx="521293" cy="492447"/>
          </a:xfrm>
          <a:prstGeom prst="rect">
            <a:avLst/>
          </a:prstGeom>
          <a:noFill/>
          <a:ln w="19050">
            <a:solidFill>
              <a:schemeClr val="accent1">
                <a:lumMod val="60000"/>
                <a:lumOff val="40000"/>
              </a:schemeClr>
            </a:solidFill>
          </a:ln>
        </p:spPr>
      </p:pic>
    </p:spTree>
    <p:extLst>
      <p:ext uri="{BB962C8B-B14F-4D97-AF65-F5344CB8AC3E}">
        <p14:creationId xmlns:p14="http://schemas.microsoft.com/office/powerpoint/2010/main" val="1736518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Диаграмма 8">
            <a:extLst>
              <a:ext uri="{FF2B5EF4-FFF2-40B4-BE49-F238E27FC236}">
                <a16:creationId xmlns:a16="http://schemas.microsoft.com/office/drawing/2014/main" id="{59A8EDB0-E98E-74A2-760B-853FC1AD676B}"/>
              </a:ext>
            </a:extLst>
          </p:cNvPr>
          <p:cNvGraphicFramePr/>
          <p:nvPr>
            <p:extLst>
              <p:ext uri="{D42A27DB-BD31-4B8C-83A1-F6EECF244321}">
                <p14:modId xmlns:p14="http://schemas.microsoft.com/office/powerpoint/2010/main" val="3982262176"/>
              </p:ext>
            </p:extLst>
          </p:nvPr>
        </p:nvGraphicFramePr>
        <p:xfrm>
          <a:off x="260646" y="906780"/>
          <a:ext cx="5768155" cy="51358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Диаграмма 11">
            <a:extLst>
              <a:ext uri="{FF2B5EF4-FFF2-40B4-BE49-F238E27FC236}">
                <a16:creationId xmlns:a16="http://schemas.microsoft.com/office/drawing/2014/main" id="{D21886BE-3DFE-8EFE-4D1C-319D394B671A}"/>
              </a:ext>
            </a:extLst>
          </p:cNvPr>
          <p:cNvGraphicFramePr/>
          <p:nvPr>
            <p:extLst>
              <p:ext uri="{D42A27DB-BD31-4B8C-83A1-F6EECF244321}">
                <p14:modId xmlns:p14="http://schemas.microsoft.com/office/powerpoint/2010/main" val="1341318384"/>
              </p:ext>
            </p:extLst>
          </p:nvPr>
        </p:nvGraphicFramePr>
        <p:xfrm>
          <a:off x="6159816" y="1250608"/>
          <a:ext cx="5011419" cy="4426292"/>
        </p:xfrm>
        <a:graphic>
          <a:graphicData uri="http://schemas.openxmlformats.org/drawingml/2006/chart">
            <c:chart xmlns:c="http://schemas.openxmlformats.org/drawingml/2006/chart" xmlns:r="http://schemas.openxmlformats.org/officeDocument/2006/relationships" r:id="rId3"/>
          </a:graphicData>
        </a:graphic>
      </p:graphicFrame>
      <p:sp>
        <p:nvSpPr>
          <p:cNvPr id="13" name="Заголовок 1">
            <a:extLst>
              <a:ext uri="{FF2B5EF4-FFF2-40B4-BE49-F238E27FC236}">
                <a16:creationId xmlns:a16="http://schemas.microsoft.com/office/drawing/2014/main" id="{1D376C5B-4415-9F24-D50C-3EADDD0F6096}"/>
              </a:ext>
            </a:extLst>
          </p:cNvPr>
          <p:cNvSpPr txBox="1">
            <a:spLocks/>
          </p:cNvSpPr>
          <p:nvPr/>
        </p:nvSpPr>
        <p:spPr>
          <a:xfrm>
            <a:off x="1518285" y="2882242"/>
            <a:ext cx="2981325" cy="10191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3200" dirty="0">
                <a:solidFill>
                  <a:srgbClr val="093965"/>
                </a:solidFill>
                <a:latin typeface="Roboto Condensed" panose="02000000000000000000" pitchFamily="2" charset="0"/>
                <a:ea typeface="Roboto Condensed" panose="02000000000000000000" pitchFamily="2" charset="0"/>
              </a:rPr>
              <a:t>29 070 </a:t>
            </a:r>
          </a:p>
          <a:p>
            <a:pPr algn="ctr"/>
            <a:r>
              <a:rPr lang="en-US" sz="1800" dirty="0">
                <a:solidFill>
                  <a:srgbClr val="093965"/>
                </a:solidFill>
                <a:latin typeface="Roboto Condensed" panose="02000000000000000000" pitchFamily="2" charset="0"/>
                <a:ea typeface="Roboto Condensed" panose="02000000000000000000" pitchFamily="2" charset="0"/>
              </a:rPr>
              <a:t>billions of </a:t>
            </a:r>
            <a:r>
              <a:rPr lang="en-US" sz="1800" dirty="0" err="1">
                <a:solidFill>
                  <a:srgbClr val="093965"/>
                </a:solidFill>
                <a:latin typeface="Roboto Condensed" panose="02000000000000000000" pitchFamily="2" charset="0"/>
                <a:ea typeface="Roboto Condensed" panose="02000000000000000000" pitchFamily="2" charset="0"/>
              </a:rPr>
              <a:t>tenge</a:t>
            </a:r>
            <a:endParaRPr lang="ru-RU" sz="1800" dirty="0">
              <a:solidFill>
                <a:srgbClr val="093965"/>
              </a:solidFill>
              <a:latin typeface="Roboto Condensed" panose="02000000000000000000" pitchFamily="2" charset="0"/>
              <a:ea typeface="Roboto Condensed" panose="02000000000000000000" pitchFamily="2" charset="0"/>
            </a:endParaRPr>
          </a:p>
        </p:txBody>
      </p:sp>
      <p:sp>
        <p:nvSpPr>
          <p:cNvPr id="14" name="Прямоугольник 13">
            <a:extLst>
              <a:ext uri="{FF2B5EF4-FFF2-40B4-BE49-F238E27FC236}">
                <a16:creationId xmlns:a16="http://schemas.microsoft.com/office/drawing/2014/main" id="{B183CA22-560F-B952-F8EB-C953A0FEDE35}"/>
              </a:ext>
            </a:extLst>
          </p:cNvPr>
          <p:cNvSpPr/>
          <p:nvPr/>
        </p:nvSpPr>
        <p:spPr>
          <a:xfrm>
            <a:off x="769127" y="43827"/>
            <a:ext cx="10943613" cy="620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000" dirty="0">
                <a:ln w="0"/>
                <a:solidFill>
                  <a:srgbClr val="093965"/>
                </a:solidFill>
                <a:latin typeface="Roboto Condensed" panose="02000000000000000000" pitchFamily="2" charset="0"/>
                <a:ea typeface="Roboto Condensed" panose="02000000000000000000" pitchFamily="2" charset="0"/>
              </a:rPr>
              <a:t>SOURCES OF FINANCING OF REPUBLICAN BUDGET EXPENDITURES</a:t>
            </a:r>
            <a:endParaRPr lang="ru-RU" sz="2000" dirty="0">
              <a:ln w="0"/>
              <a:solidFill>
                <a:srgbClr val="093965"/>
              </a:solidFill>
              <a:latin typeface="Roboto Condensed" panose="02000000000000000000" pitchFamily="2" charset="0"/>
              <a:ea typeface="Roboto Condensed" panose="02000000000000000000" pitchFamily="2" charset="0"/>
            </a:endParaRPr>
          </a:p>
        </p:txBody>
      </p:sp>
      <p:sp>
        <p:nvSpPr>
          <p:cNvPr id="17" name="Заголовок 1">
            <a:extLst>
              <a:ext uri="{FF2B5EF4-FFF2-40B4-BE49-F238E27FC236}">
                <a16:creationId xmlns:a16="http://schemas.microsoft.com/office/drawing/2014/main" id="{78437CD2-2F49-DB55-7D71-C3BC21F55FB1}"/>
              </a:ext>
            </a:extLst>
          </p:cNvPr>
          <p:cNvSpPr txBox="1">
            <a:spLocks/>
          </p:cNvSpPr>
          <p:nvPr/>
        </p:nvSpPr>
        <p:spPr>
          <a:xfrm>
            <a:off x="7174864" y="2882241"/>
            <a:ext cx="2981325" cy="10191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3200" dirty="0">
                <a:solidFill>
                  <a:srgbClr val="093965"/>
                </a:solidFill>
                <a:latin typeface="Roboto Condensed" panose="02000000000000000000" pitchFamily="2" charset="0"/>
                <a:ea typeface="Roboto Condensed" panose="02000000000000000000" pitchFamily="2" charset="0"/>
              </a:rPr>
              <a:t>25 069 </a:t>
            </a:r>
          </a:p>
          <a:p>
            <a:pPr algn="ctr"/>
            <a:r>
              <a:rPr lang="en-US" sz="1800" dirty="0">
                <a:solidFill>
                  <a:srgbClr val="093965"/>
                </a:solidFill>
                <a:latin typeface="Roboto Condensed" panose="02000000000000000000" pitchFamily="2" charset="0"/>
                <a:ea typeface="Roboto Condensed" panose="02000000000000000000" pitchFamily="2" charset="0"/>
              </a:rPr>
              <a:t>billions of </a:t>
            </a:r>
            <a:r>
              <a:rPr lang="en-US" sz="1800" dirty="0" err="1">
                <a:solidFill>
                  <a:srgbClr val="093965"/>
                </a:solidFill>
                <a:latin typeface="Roboto Condensed" panose="02000000000000000000" pitchFamily="2" charset="0"/>
                <a:ea typeface="Roboto Condensed" panose="02000000000000000000" pitchFamily="2" charset="0"/>
              </a:rPr>
              <a:t>tenge</a:t>
            </a:r>
            <a:endParaRPr lang="ru-RU" sz="1800" dirty="0">
              <a:solidFill>
                <a:srgbClr val="093965"/>
              </a:solidFill>
              <a:latin typeface="Roboto Condensed" panose="02000000000000000000" pitchFamily="2" charset="0"/>
              <a:ea typeface="Roboto Condensed" panose="02000000000000000000" pitchFamily="2" charset="0"/>
            </a:endParaRPr>
          </a:p>
        </p:txBody>
      </p:sp>
      <p:sp>
        <p:nvSpPr>
          <p:cNvPr id="7" name="Номер слайда 13">
            <a:extLst>
              <a:ext uri="{FF2B5EF4-FFF2-40B4-BE49-F238E27FC236}">
                <a16:creationId xmlns:a16="http://schemas.microsoft.com/office/drawing/2014/main" id="{9E482C2E-076C-3742-D14F-402CCA441B24}"/>
              </a:ext>
            </a:extLst>
          </p:cNvPr>
          <p:cNvSpPr>
            <a:spLocks noGrp="1"/>
          </p:cNvSpPr>
          <p:nvPr>
            <p:ph type="sldNum" sz="quarter" idx="12"/>
          </p:nvPr>
        </p:nvSpPr>
        <p:spPr>
          <a:xfrm>
            <a:off x="9351743" y="6492875"/>
            <a:ext cx="2743200" cy="365125"/>
          </a:xfrm>
        </p:spPr>
        <p:txBody>
          <a:bodyPr/>
          <a:lstStyle/>
          <a:p>
            <a:r>
              <a:rPr lang="ru-RU" sz="1400" dirty="0">
                <a:solidFill>
                  <a:srgbClr val="5CBDDD"/>
                </a:solidFill>
                <a:latin typeface="Roboto Black" panose="02000000000000000000" pitchFamily="2" charset="0"/>
                <a:ea typeface="Roboto Black" panose="02000000000000000000" pitchFamily="2" charset="0"/>
              </a:rPr>
              <a:t>3</a:t>
            </a:r>
          </a:p>
        </p:txBody>
      </p:sp>
      <p:pic>
        <p:nvPicPr>
          <p:cNvPr id="10" name="Picture 2" descr="C:\Users\TChikanaev\Desktop\1489676325.jpg"/>
          <p:cNvPicPr>
            <a:picLocks noChangeAspect="1" noChangeArrowheads="1"/>
          </p:cNvPicPr>
          <p:nvPr/>
        </p:nvPicPr>
        <p:blipFill>
          <a:blip r:embed="rId4"/>
          <a:srcRect l="15900" t="16300" r="15100" b="16950"/>
          <a:stretch>
            <a:fillRect/>
          </a:stretch>
        </p:blipFill>
        <p:spPr bwMode="auto">
          <a:xfrm>
            <a:off x="0" y="2"/>
            <a:ext cx="521293" cy="492447"/>
          </a:xfrm>
          <a:prstGeom prst="rect">
            <a:avLst/>
          </a:prstGeom>
          <a:noFill/>
          <a:ln w="19050">
            <a:solidFill>
              <a:schemeClr val="accent1">
                <a:lumMod val="60000"/>
                <a:lumOff val="40000"/>
              </a:schemeClr>
            </a:solidFill>
          </a:ln>
        </p:spPr>
      </p:pic>
    </p:spTree>
    <p:extLst>
      <p:ext uri="{BB962C8B-B14F-4D97-AF65-F5344CB8AC3E}">
        <p14:creationId xmlns:p14="http://schemas.microsoft.com/office/powerpoint/2010/main" val="3248351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3"/>
          <p:cNvSpPr/>
          <p:nvPr/>
        </p:nvSpPr>
        <p:spPr>
          <a:xfrm>
            <a:off x="5755016" y="1026976"/>
            <a:ext cx="1714182" cy="977629"/>
          </a:xfrm>
          <a:prstGeom prst="roundRect">
            <a:avLst>
              <a:gd name="adj" fmla="val 0"/>
            </a:avLst>
          </a:prstGeom>
          <a:solidFill>
            <a:srgbClr val="4DA291"/>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r>
              <a:rPr lang="en-US" sz="1100" cap="all" dirty="0">
                <a:latin typeface="Roboto Condensed"/>
              </a:rPr>
              <a:t>second-tier banks</a:t>
            </a:r>
            <a:endParaRPr lang="ru-RU" altLang="ko-KR" sz="1100" cap="all" dirty="0">
              <a:solidFill>
                <a:schemeClr val="bg1"/>
              </a:solidFill>
              <a:latin typeface="Roboto Condensed" panose="02000000000000000000" pitchFamily="2" charset="0"/>
              <a:ea typeface="Roboto Condensed" panose="02000000000000000000" pitchFamily="2" charset="0"/>
            </a:endParaRPr>
          </a:p>
          <a:p>
            <a:endParaRPr lang="ko-KR" altLang="en-US" sz="1100" dirty="0">
              <a:solidFill>
                <a:schemeClr val="bg1"/>
              </a:solidFill>
              <a:latin typeface="Roboto Condensed" panose="02000000000000000000" pitchFamily="2" charset="0"/>
            </a:endParaRPr>
          </a:p>
        </p:txBody>
      </p:sp>
      <p:sp>
        <p:nvSpPr>
          <p:cNvPr id="10" name="Заголовок 1">
            <a:extLst>
              <a:ext uri="{FF2B5EF4-FFF2-40B4-BE49-F238E27FC236}">
                <a16:creationId xmlns:a16="http://schemas.microsoft.com/office/drawing/2014/main" id="{2F8AFE85-AB5F-6FA6-85D6-0F9596303CE9}"/>
              </a:ext>
            </a:extLst>
          </p:cNvPr>
          <p:cNvSpPr txBox="1">
            <a:spLocks/>
          </p:cNvSpPr>
          <p:nvPr/>
        </p:nvSpPr>
        <p:spPr>
          <a:xfrm>
            <a:off x="384410" y="1790"/>
            <a:ext cx="11573649" cy="547447"/>
          </a:xfrm>
          <a:prstGeom prst="rect">
            <a:avLst/>
          </a:prstGeom>
        </p:spPr>
        <p:txBody>
          <a:bodyPr anchor="ctr">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defRPr/>
            </a:pPr>
            <a:r>
              <a:rPr lang="en-US" sz="2200" dirty="0">
                <a:solidFill>
                  <a:srgbClr val="093965"/>
                </a:solidFill>
                <a:latin typeface="Roboto Condensed" panose="02000000000000000000" pitchFamily="2" charset="0"/>
                <a:ea typeface="Roboto Condensed" panose="02000000000000000000" pitchFamily="2" charset="0"/>
              </a:rPr>
              <a:t>PLANNED TOOLS FOR LIQUIDITY MANAGEMENT ON THE SINGLE TREASURY ACCOUNT</a:t>
            </a:r>
            <a:endParaRPr lang="ru-RU" sz="2200" dirty="0">
              <a:solidFill>
                <a:srgbClr val="093965"/>
              </a:solidFill>
              <a:latin typeface="Roboto Condensed" panose="02000000000000000000" pitchFamily="2" charset="0"/>
              <a:ea typeface="Roboto Condensed" panose="02000000000000000000" pitchFamily="2" charset="0"/>
            </a:endParaRPr>
          </a:p>
        </p:txBody>
      </p:sp>
      <p:sp>
        <p:nvSpPr>
          <p:cNvPr id="15" name="TextBox 14">
            <a:extLst>
              <a:ext uri="{FF2B5EF4-FFF2-40B4-BE49-F238E27FC236}">
                <a16:creationId xmlns:a16="http://schemas.microsoft.com/office/drawing/2014/main" id="{9A5E47CC-4C75-D976-8AA8-337645841A0D}"/>
              </a:ext>
            </a:extLst>
          </p:cNvPr>
          <p:cNvSpPr txBox="1"/>
          <p:nvPr/>
        </p:nvSpPr>
        <p:spPr>
          <a:xfrm>
            <a:off x="2780208" y="3821567"/>
            <a:ext cx="2268265" cy="701731"/>
          </a:xfrm>
          <a:prstGeom prst="rect">
            <a:avLst/>
          </a:prstGeom>
          <a:noFill/>
        </p:spPr>
        <p:txBody>
          <a:bodyPr wrap="square">
            <a:spAutoFit/>
          </a:bodyPr>
          <a:lstStyle>
            <a:defPPr>
              <a:defRPr lang="ru-RU"/>
            </a:defPPr>
            <a:lvl1pPr indent="0">
              <a:lnSpc>
                <a:spcPct val="110000"/>
              </a:lnSpc>
              <a:buNone/>
              <a:defRPr sz="1600">
                <a:latin typeface="Roboto Condensed Light" panose="02000000000000000000" pitchFamily="2" charset="0"/>
                <a:ea typeface="Roboto Condensed Light" panose="02000000000000000000" pitchFamily="2" charset="0"/>
                <a:cs typeface="Roboto Condensed Light" panose="02000000000000000000" pitchFamily="2" charset="0"/>
              </a:defRPr>
            </a:lvl1pPr>
          </a:lstStyle>
          <a:p>
            <a:r>
              <a:rPr lang="en-US" sz="1200" dirty="0"/>
              <a:t>Placing temporarily free money on deposits of the National Postal Operator</a:t>
            </a:r>
            <a:endParaRPr lang="ru-RU" sz="1200" dirty="0"/>
          </a:p>
        </p:txBody>
      </p:sp>
      <p:sp>
        <p:nvSpPr>
          <p:cNvPr id="4" name="Прямоугольник 3">
            <a:extLst>
              <a:ext uri="{FF2B5EF4-FFF2-40B4-BE49-F238E27FC236}">
                <a16:creationId xmlns:a16="http://schemas.microsoft.com/office/drawing/2014/main" id="{D0DD1641-5987-03DA-8A12-95138B41D0E4}"/>
              </a:ext>
            </a:extLst>
          </p:cNvPr>
          <p:cNvSpPr/>
          <p:nvPr/>
        </p:nvSpPr>
        <p:spPr>
          <a:xfrm>
            <a:off x="5090973" y="546386"/>
            <a:ext cx="1007007" cy="369332"/>
          </a:xfrm>
          <a:prstGeom prst="rect">
            <a:avLst/>
          </a:prstGeom>
        </p:spPr>
        <p:txBody>
          <a:bodyPr wrap="none">
            <a:spAutoFit/>
          </a:bodyPr>
          <a:lstStyle/>
          <a:p>
            <a:pPr algn="ctr"/>
            <a:r>
              <a:rPr lang="en-US" altLang="ko-KR" u="sng" dirty="0">
                <a:solidFill>
                  <a:srgbClr val="4DA291"/>
                </a:solidFill>
                <a:latin typeface="Roboto Condensed" panose="02000000000000000000" pitchFamily="2" charset="0"/>
              </a:rPr>
              <a:t>OFFERS</a:t>
            </a:r>
            <a:endParaRPr lang="ko-KR" altLang="en-US" u="sng" dirty="0">
              <a:solidFill>
                <a:srgbClr val="4DA291"/>
              </a:solidFill>
              <a:latin typeface="Roboto Condensed" panose="02000000000000000000" pitchFamily="2" charset="0"/>
            </a:endParaRPr>
          </a:p>
        </p:txBody>
      </p:sp>
      <p:sp>
        <p:nvSpPr>
          <p:cNvPr id="14" name="Номер слайда 13">
            <a:extLst>
              <a:ext uri="{FF2B5EF4-FFF2-40B4-BE49-F238E27FC236}">
                <a16:creationId xmlns:a16="http://schemas.microsoft.com/office/drawing/2014/main" id="{ADD00A8C-6752-7A0A-08B6-FC223DF7FDAD}"/>
              </a:ext>
            </a:extLst>
          </p:cNvPr>
          <p:cNvSpPr>
            <a:spLocks noGrp="1"/>
          </p:cNvSpPr>
          <p:nvPr>
            <p:ph type="sldNum" sz="quarter" idx="12"/>
          </p:nvPr>
        </p:nvSpPr>
        <p:spPr>
          <a:xfrm>
            <a:off x="9351743" y="6492875"/>
            <a:ext cx="2743200" cy="365125"/>
          </a:xfrm>
        </p:spPr>
        <p:txBody>
          <a:bodyPr/>
          <a:lstStyle/>
          <a:p>
            <a:r>
              <a:rPr lang="ru-RU" sz="1400" dirty="0">
                <a:solidFill>
                  <a:srgbClr val="5CBDDD"/>
                </a:solidFill>
                <a:latin typeface="Roboto Black" panose="02000000000000000000" pitchFamily="2" charset="0"/>
                <a:ea typeface="Roboto Black" panose="02000000000000000000" pitchFamily="2" charset="0"/>
              </a:rPr>
              <a:t>4</a:t>
            </a:r>
          </a:p>
        </p:txBody>
      </p:sp>
      <p:sp>
        <p:nvSpPr>
          <p:cNvPr id="16" name="모서리가 둥근 직사각형 63"/>
          <p:cNvSpPr/>
          <p:nvPr/>
        </p:nvSpPr>
        <p:spPr>
          <a:xfrm>
            <a:off x="3766841" y="1026754"/>
            <a:ext cx="1560943" cy="978071"/>
          </a:xfrm>
          <a:prstGeom prst="roundRect">
            <a:avLst>
              <a:gd name="adj" fmla="val 0"/>
            </a:avLst>
          </a:prstGeom>
          <a:solidFill>
            <a:srgbClr val="4DA291"/>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r>
              <a:rPr lang="en-US" altLang="ko-KR" sz="1100" dirty="0">
                <a:solidFill>
                  <a:schemeClr val="bg1"/>
                </a:solidFill>
                <a:latin typeface="Roboto Condensed" panose="02000000000000000000" pitchFamily="2" charset="0"/>
                <a:ea typeface="Roboto Condensed" panose="02000000000000000000" pitchFamily="2" charset="0"/>
              </a:rPr>
              <a:t>DEPOSITS </a:t>
            </a:r>
            <a:endParaRPr lang="ru-RU" altLang="ko-KR" sz="1100" dirty="0">
              <a:solidFill>
                <a:schemeClr val="bg1"/>
              </a:solidFill>
              <a:latin typeface="Roboto Condensed" panose="02000000000000000000" pitchFamily="2" charset="0"/>
              <a:ea typeface="Roboto Condensed" panose="02000000000000000000" pitchFamily="2" charset="0"/>
            </a:endParaRPr>
          </a:p>
          <a:p>
            <a:r>
              <a:rPr lang="en-US" altLang="ko-KR" sz="1100" dirty="0">
                <a:solidFill>
                  <a:schemeClr val="bg1"/>
                </a:solidFill>
                <a:latin typeface="Roboto Condensed" panose="02000000000000000000" pitchFamily="2" charset="0"/>
                <a:ea typeface="Roboto Condensed" panose="02000000000000000000" pitchFamily="2" charset="0"/>
              </a:rPr>
              <a:t>IN THE NB RK</a:t>
            </a:r>
            <a:endParaRPr lang="kk-KZ" altLang="ko-KR" sz="1100" dirty="0">
              <a:solidFill>
                <a:schemeClr val="bg1"/>
              </a:solidFill>
              <a:latin typeface="Roboto Condensed" panose="02000000000000000000" pitchFamily="2" charset="0"/>
            </a:endParaRPr>
          </a:p>
          <a:p>
            <a:endParaRPr lang="ko-KR" altLang="en-US" sz="1100" dirty="0">
              <a:solidFill>
                <a:schemeClr val="bg1"/>
              </a:solidFill>
              <a:latin typeface="Roboto Condensed" panose="02000000000000000000" pitchFamily="2" charset="0"/>
            </a:endParaRPr>
          </a:p>
        </p:txBody>
      </p:sp>
      <p:sp>
        <p:nvSpPr>
          <p:cNvPr id="18" name="TextBox 17">
            <a:extLst>
              <a:ext uri="{FF2B5EF4-FFF2-40B4-BE49-F238E27FC236}">
                <a16:creationId xmlns:a16="http://schemas.microsoft.com/office/drawing/2014/main" id="{9A5E47CC-4C75-D976-8AA8-337645841A0D}"/>
              </a:ext>
            </a:extLst>
          </p:cNvPr>
          <p:cNvSpPr txBox="1"/>
          <p:nvPr/>
        </p:nvSpPr>
        <p:spPr>
          <a:xfrm>
            <a:off x="3778209" y="2005852"/>
            <a:ext cx="1865706" cy="498598"/>
          </a:xfrm>
          <a:prstGeom prst="rect">
            <a:avLst/>
          </a:prstGeom>
          <a:noFill/>
        </p:spPr>
        <p:txBody>
          <a:bodyPr wrap="square">
            <a:spAutoFit/>
          </a:bodyPr>
          <a:lstStyle>
            <a:defPPr>
              <a:defRPr lang="ru-RU"/>
            </a:defPPr>
            <a:lvl1pPr indent="0">
              <a:lnSpc>
                <a:spcPct val="110000"/>
              </a:lnSpc>
              <a:buNone/>
              <a:defRPr sz="1600">
                <a:latin typeface="Roboto Condensed Light" panose="02000000000000000000" pitchFamily="2" charset="0"/>
                <a:ea typeface="Roboto Condensed Light" panose="02000000000000000000" pitchFamily="2" charset="0"/>
                <a:cs typeface="Roboto Condensed Light" panose="02000000000000000000" pitchFamily="2" charset="0"/>
              </a:defRPr>
            </a:lvl1pPr>
          </a:lstStyle>
          <a:p>
            <a:r>
              <a:rPr lang="en-US" sz="1200" dirty="0"/>
              <a:t>Increasing the interest rate to </a:t>
            </a:r>
            <a:r>
              <a:rPr lang="ru-RU" sz="1200" dirty="0"/>
              <a:t>6%</a:t>
            </a:r>
          </a:p>
        </p:txBody>
      </p:sp>
      <p:sp>
        <p:nvSpPr>
          <p:cNvPr id="19" name="모서리가 둥근 직사각형 63"/>
          <p:cNvSpPr/>
          <p:nvPr/>
        </p:nvSpPr>
        <p:spPr>
          <a:xfrm rot="10800000" flipV="1">
            <a:off x="2809178" y="2800737"/>
            <a:ext cx="1915327" cy="969571"/>
          </a:xfrm>
          <a:prstGeom prst="roundRect">
            <a:avLst>
              <a:gd name="adj" fmla="val 0"/>
            </a:avLst>
          </a:prstGeom>
          <a:solidFill>
            <a:srgbClr val="4DA291"/>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just"/>
            <a:r>
              <a:rPr lang="de-DE" altLang="ko-KR" sz="1100" dirty="0">
                <a:solidFill>
                  <a:schemeClr val="bg1"/>
                </a:solidFill>
                <a:latin typeface="Roboto Condensed" panose="02000000000000000000" pitchFamily="2" charset="0"/>
                <a:ea typeface="Roboto Condensed" panose="02000000000000000000" pitchFamily="2" charset="0"/>
              </a:rPr>
              <a:t>ORGANIZATIONS,</a:t>
            </a:r>
            <a:endParaRPr lang="ru-RU" altLang="ko-KR" sz="1100" dirty="0">
              <a:solidFill>
                <a:schemeClr val="bg1"/>
              </a:solidFill>
              <a:latin typeface="Roboto Condensed" panose="02000000000000000000" pitchFamily="2" charset="0"/>
              <a:ea typeface="Roboto Condensed" panose="02000000000000000000" pitchFamily="2" charset="0"/>
            </a:endParaRPr>
          </a:p>
          <a:p>
            <a:pPr algn="just"/>
            <a:r>
              <a:rPr lang="de-DE" altLang="ko-KR" sz="1100" dirty="0">
                <a:solidFill>
                  <a:schemeClr val="bg1"/>
                </a:solidFill>
                <a:latin typeface="Roboto Condensed" panose="02000000000000000000" pitchFamily="2" charset="0"/>
                <a:ea typeface="Roboto Condensed" panose="02000000000000000000" pitchFamily="2" charset="0"/>
              </a:rPr>
              <a:t>IMPLEMENTING</a:t>
            </a:r>
            <a:endParaRPr lang="ru-RU" altLang="ko-KR" sz="1100" dirty="0">
              <a:solidFill>
                <a:schemeClr val="bg1"/>
              </a:solidFill>
              <a:latin typeface="Roboto Condensed" panose="02000000000000000000" pitchFamily="2" charset="0"/>
              <a:ea typeface="Roboto Condensed" panose="02000000000000000000" pitchFamily="2" charset="0"/>
            </a:endParaRPr>
          </a:p>
          <a:p>
            <a:pPr algn="just"/>
            <a:r>
              <a:rPr lang="de-DE" altLang="ko-KR" sz="1100" dirty="0">
                <a:solidFill>
                  <a:schemeClr val="bg1"/>
                </a:solidFill>
                <a:latin typeface="Roboto Condensed" panose="02000000000000000000" pitchFamily="2" charset="0"/>
                <a:ea typeface="Roboto Condensed" panose="02000000000000000000" pitchFamily="2" charset="0"/>
              </a:rPr>
              <a:t>SPECIFIC SPECIESBANKING</a:t>
            </a:r>
          </a:p>
          <a:p>
            <a:pPr algn="just"/>
            <a:r>
              <a:rPr lang="de-DE" altLang="ko-KR" sz="1100" dirty="0">
                <a:solidFill>
                  <a:schemeClr val="bg1"/>
                </a:solidFill>
                <a:latin typeface="Roboto Condensed" panose="02000000000000000000" pitchFamily="2" charset="0"/>
                <a:ea typeface="Roboto Condensed" panose="02000000000000000000" pitchFamily="2" charset="0"/>
              </a:rPr>
              <a:t>OPERATIONS</a:t>
            </a:r>
            <a:endParaRPr lang="ko-KR" altLang="en-US" sz="1100" dirty="0">
              <a:solidFill>
                <a:schemeClr val="bg1"/>
              </a:solidFill>
              <a:latin typeface="Roboto Condensed" panose="02000000000000000000" pitchFamily="2" charset="0"/>
            </a:endParaRPr>
          </a:p>
        </p:txBody>
      </p:sp>
      <p:sp>
        <p:nvSpPr>
          <p:cNvPr id="22" name="TextBox 21">
            <a:extLst>
              <a:ext uri="{FF2B5EF4-FFF2-40B4-BE49-F238E27FC236}">
                <a16:creationId xmlns:a16="http://schemas.microsoft.com/office/drawing/2014/main" id="{9A5E47CC-4C75-D976-8AA8-337645841A0D}"/>
              </a:ext>
            </a:extLst>
          </p:cNvPr>
          <p:cNvSpPr txBox="1"/>
          <p:nvPr/>
        </p:nvSpPr>
        <p:spPr>
          <a:xfrm>
            <a:off x="5643915" y="1990674"/>
            <a:ext cx="2711195" cy="684033"/>
          </a:xfrm>
          <a:prstGeom prst="rect">
            <a:avLst/>
          </a:prstGeom>
          <a:noFill/>
        </p:spPr>
        <p:txBody>
          <a:bodyPr wrap="square">
            <a:spAutoFit/>
          </a:bodyPr>
          <a:lstStyle>
            <a:defPPr>
              <a:defRPr lang="ru-RU"/>
            </a:defPPr>
            <a:lvl1pPr indent="0">
              <a:lnSpc>
                <a:spcPct val="110000"/>
              </a:lnSpc>
              <a:buNone/>
              <a:defRPr sz="1600">
                <a:latin typeface="Roboto Condensed Light" panose="02000000000000000000" pitchFamily="2" charset="0"/>
                <a:ea typeface="Roboto Condensed Light" panose="02000000000000000000" pitchFamily="2" charset="0"/>
                <a:cs typeface="Roboto Condensed Light" panose="02000000000000000000" pitchFamily="2" charset="0"/>
              </a:defRPr>
            </a:lvl1pPr>
          </a:lstStyle>
          <a:p>
            <a:r>
              <a:rPr lang="en-US" sz="1200" dirty="0"/>
              <a:t>Placement of temporarily free money on deposits of second-tier banks</a:t>
            </a:r>
            <a:endParaRPr lang="ru-RU" sz="1200" dirty="0"/>
          </a:p>
        </p:txBody>
      </p:sp>
      <p:sp>
        <p:nvSpPr>
          <p:cNvPr id="23" name="모서리가 둥근 직사각형 63"/>
          <p:cNvSpPr/>
          <p:nvPr/>
        </p:nvSpPr>
        <p:spPr>
          <a:xfrm>
            <a:off x="5150879" y="2785401"/>
            <a:ext cx="1672185" cy="977627"/>
          </a:xfrm>
          <a:prstGeom prst="roundRect">
            <a:avLst>
              <a:gd name="adj" fmla="val 0"/>
            </a:avLst>
          </a:prstGeom>
          <a:solidFill>
            <a:srgbClr val="4DA291"/>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r>
              <a:rPr lang="en-US" sz="1200" cap="all" dirty="0">
                <a:latin typeface="Roboto Condensed"/>
              </a:rPr>
              <a:t>Single </a:t>
            </a:r>
            <a:endParaRPr lang="ru-RU" sz="1200" cap="all" dirty="0"/>
          </a:p>
          <a:p>
            <a:r>
              <a:rPr lang="en-US" sz="1200" cap="all" dirty="0">
                <a:latin typeface="Roboto Condensed"/>
              </a:rPr>
              <a:t>Treasury Account</a:t>
            </a:r>
            <a:endParaRPr lang="kk-KZ" altLang="ko-KR" sz="1200" cap="all" dirty="0">
              <a:solidFill>
                <a:schemeClr val="bg1"/>
              </a:solidFill>
              <a:latin typeface="Roboto Condensed" panose="02000000000000000000" pitchFamily="2" charset="0"/>
              <a:ea typeface="Roboto Condensed" panose="02000000000000000000" pitchFamily="2" charset="0"/>
            </a:endParaRPr>
          </a:p>
          <a:p>
            <a:endParaRPr lang="ru-RU" altLang="ko-KR" sz="1200" dirty="0">
              <a:solidFill>
                <a:schemeClr val="bg1"/>
              </a:solidFill>
              <a:latin typeface="Roboto Condensed" panose="02000000000000000000" pitchFamily="2" charset="0"/>
              <a:ea typeface="Roboto Condensed" panose="02000000000000000000" pitchFamily="2" charset="0"/>
            </a:endParaRPr>
          </a:p>
          <a:p>
            <a:pPr algn="ctr"/>
            <a:endParaRPr lang="ko-KR" altLang="en-US" sz="1200" dirty="0">
              <a:solidFill>
                <a:schemeClr val="bg1"/>
              </a:solidFill>
              <a:latin typeface="Roboto Condensed" panose="02000000000000000000" pitchFamily="2" charset="0"/>
            </a:endParaRPr>
          </a:p>
        </p:txBody>
      </p:sp>
      <p:sp>
        <p:nvSpPr>
          <p:cNvPr id="24" name="TextBox 23">
            <a:extLst>
              <a:ext uri="{FF2B5EF4-FFF2-40B4-BE49-F238E27FC236}">
                <a16:creationId xmlns:a16="http://schemas.microsoft.com/office/drawing/2014/main" id="{49420228-D4B1-78BD-6E43-190D087F600C}"/>
              </a:ext>
            </a:extLst>
          </p:cNvPr>
          <p:cNvSpPr txBox="1"/>
          <p:nvPr/>
        </p:nvSpPr>
        <p:spPr>
          <a:xfrm>
            <a:off x="5020575" y="3811939"/>
            <a:ext cx="2142425" cy="887166"/>
          </a:xfrm>
          <a:prstGeom prst="rect">
            <a:avLst/>
          </a:prstGeom>
          <a:noFill/>
        </p:spPr>
        <p:txBody>
          <a:bodyPr wrap="square">
            <a:spAutoFit/>
          </a:bodyPr>
          <a:lstStyle>
            <a:defPPr>
              <a:defRPr lang="ru-RU"/>
            </a:defPPr>
            <a:lvl1pPr indent="0">
              <a:lnSpc>
                <a:spcPct val="110000"/>
              </a:lnSpc>
              <a:buNone/>
              <a:defRPr sz="1600">
                <a:latin typeface="Roboto Condensed Light" panose="02000000000000000000" pitchFamily="2" charset="0"/>
                <a:ea typeface="Roboto Condensed Light" panose="02000000000000000000" pitchFamily="2" charset="0"/>
                <a:cs typeface="Roboto Condensed Light" panose="02000000000000000000" pitchFamily="2" charset="0"/>
              </a:defRPr>
            </a:lvl1pPr>
          </a:lstStyle>
          <a:p>
            <a:r>
              <a:rPr lang="en-US" sz="1200" dirty="0"/>
              <a:t>Calculation of rewards on the balance of money on</a:t>
            </a:r>
            <a:r>
              <a:rPr lang="ru-RU" sz="1200" dirty="0"/>
              <a:t> </a:t>
            </a:r>
            <a:r>
              <a:rPr lang="en-US" sz="1200" dirty="0"/>
              <a:t>Single Treasury Account from 0.25% to 1%</a:t>
            </a:r>
            <a:endParaRPr lang="id-ID" sz="1200" dirty="0"/>
          </a:p>
        </p:txBody>
      </p:sp>
      <p:sp>
        <p:nvSpPr>
          <p:cNvPr id="21" name="모서리가 둥근 직사각형 63"/>
          <p:cNvSpPr/>
          <p:nvPr/>
        </p:nvSpPr>
        <p:spPr>
          <a:xfrm>
            <a:off x="7248218" y="2792682"/>
            <a:ext cx="2093902" cy="977627"/>
          </a:xfrm>
          <a:prstGeom prst="roundRect">
            <a:avLst>
              <a:gd name="adj" fmla="val 0"/>
            </a:avLst>
          </a:prstGeom>
          <a:solidFill>
            <a:srgbClr val="4DA291"/>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just"/>
            <a:r>
              <a:rPr lang="en-US" altLang="ru-RU" sz="1000" cap="all" spc="75" dirty="0">
                <a:latin typeface="Roboto Condensed"/>
                <a:ea typeface="Open Sans Condensed" panose="020B0604020202020204" pitchFamily="34" charset="0"/>
                <a:cs typeface="Arial" panose="020B0604020202020204" pitchFamily="34" charset="0"/>
              </a:rPr>
              <a:t>MONEY</a:t>
            </a:r>
            <a:endParaRPr lang="ru-RU" altLang="ru-RU" sz="1000" cap="all" spc="75" dirty="0">
              <a:latin typeface="Arial" panose="020B0604020202020204" pitchFamily="34" charset="0"/>
              <a:ea typeface="Open Sans Condensed" panose="020B0604020202020204" pitchFamily="34" charset="0"/>
              <a:cs typeface="Arial" panose="020B0604020202020204" pitchFamily="34" charset="0"/>
            </a:endParaRPr>
          </a:p>
          <a:p>
            <a:pPr algn="just"/>
            <a:r>
              <a:rPr lang="en-US" altLang="ru-RU" sz="1000" cap="all" spc="75" dirty="0">
                <a:latin typeface="Roboto Condensed"/>
                <a:ea typeface="Open Sans Condensed" panose="020B0604020202020204" pitchFamily="34" charset="0"/>
                <a:cs typeface="Arial" panose="020B0604020202020204" pitchFamily="34" charset="0"/>
              </a:rPr>
              <a:t>FROM THE BALANCES</a:t>
            </a:r>
            <a:endParaRPr lang="ru-RU" altLang="ru-RU" sz="1000" cap="all" spc="75" dirty="0">
              <a:latin typeface="Arial" panose="020B0604020202020204" pitchFamily="34" charset="0"/>
              <a:ea typeface="Open Sans Condensed" panose="020B0604020202020204" pitchFamily="34" charset="0"/>
              <a:cs typeface="Arial" panose="020B0604020202020204" pitchFamily="34" charset="0"/>
            </a:endParaRPr>
          </a:p>
          <a:p>
            <a:pPr algn="just"/>
            <a:r>
              <a:rPr lang="en-US" altLang="ru-RU" sz="1000" cap="all" spc="75" dirty="0">
                <a:latin typeface="Roboto Condensed"/>
                <a:ea typeface="Open Sans Condensed" panose="020B0604020202020204" pitchFamily="34" charset="0"/>
                <a:cs typeface="Arial" panose="020B0604020202020204" pitchFamily="34" charset="0"/>
              </a:rPr>
              <a:t>OF Cash Control </a:t>
            </a:r>
            <a:endParaRPr lang="ru-RU" altLang="ru-RU" sz="1000" cap="all" spc="75" dirty="0">
              <a:latin typeface="Arial" panose="020B0604020202020204" pitchFamily="34" charset="0"/>
              <a:ea typeface="Open Sans Condensed" panose="020B0604020202020204" pitchFamily="34" charset="0"/>
              <a:cs typeface="Arial" panose="020B0604020202020204" pitchFamily="34" charset="0"/>
            </a:endParaRPr>
          </a:p>
          <a:p>
            <a:pPr algn="just"/>
            <a:r>
              <a:rPr lang="en-US" altLang="ru-RU" sz="1000" cap="all" spc="75" dirty="0">
                <a:latin typeface="Roboto Condensed"/>
                <a:ea typeface="Open Sans Condensed" panose="020B0604020202020204" pitchFamily="34" charset="0"/>
                <a:cs typeface="Arial" panose="020B0604020202020204" pitchFamily="34" charset="0"/>
              </a:rPr>
              <a:t>Accounts</a:t>
            </a:r>
            <a:r>
              <a:rPr lang="ru-RU" altLang="ru-RU" sz="1000" cap="all" spc="75" dirty="0">
                <a:latin typeface="Arial" panose="020B0604020202020204" pitchFamily="34" charset="0"/>
                <a:ea typeface="Open Sans Condensed" panose="020B0604020202020204" pitchFamily="34" charset="0"/>
                <a:cs typeface="Arial" panose="020B0604020202020204" pitchFamily="34" charset="0"/>
              </a:rPr>
              <a:t> </a:t>
            </a:r>
            <a:r>
              <a:rPr lang="en-US" altLang="ru-RU" sz="1000" cap="all" spc="75" dirty="0">
                <a:latin typeface="Roboto Condensed"/>
                <a:ea typeface="Open Sans Condensed" panose="020B0604020202020204" pitchFamily="34" charset="0"/>
                <a:cs typeface="Arial" panose="020B0604020202020204" pitchFamily="34" charset="0"/>
              </a:rPr>
              <a:t>ON THE Single</a:t>
            </a:r>
            <a:endParaRPr lang="ru-RU" altLang="ru-RU" sz="1000" cap="all" spc="75" dirty="0">
              <a:latin typeface="Arial" panose="020B0604020202020204" pitchFamily="34" charset="0"/>
              <a:ea typeface="Open Sans Condensed" panose="020B0604020202020204" pitchFamily="34" charset="0"/>
              <a:cs typeface="Arial" panose="020B0604020202020204" pitchFamily="34" charset="0"/>
            </a:endParaRPr>
          </a:p>
          <a:p>
            <a:pPr algn="just"/>
            <a:r>
              <a:rPr lang="en-US" altLang="ru-RU" sz="1000" cap="all" spc="75" dirty="0">
                <a:latin typeface="Roboto Condensed"/>
                <a:ea typeface="Open Sans Condensed" panose="020B0604020202020204" pitchFamily="34" charset="0"/>
                <a:cs typeface="Arial" panose="020B0604020202020204" pitchFamily="34" charset="0"/>
              </a:rPr>
              <a:t>Treasury Account</a:t>
            </a:r>
            <a:endParaRPr lang="ru-RU" altLang="ru-RU" sz="1000" cap="all" spc="75" dirty="0">
              <a:latin typeface="Arial" panose="020B0604020202020204" pitchFamily="34" charset="0"/>
              <a:ea typeface="Open Sans Condensed"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49420228-D4B1-78BD-6E43-190D087F600C}"/>
              </a:ext>
            </a:extLst>
          </p:cNvPr>
          <p:cNvSpPr txBox="1"/>
          <p:nvPr/>
        </p:nvSpPr>
        <p:spPr>
          <a:xfrm>
            <a:off x="7248218" y="3778364"/>
            <a:ext cx="3374062" cy="904863"/>
          </a:xfrm>
          <a:prstGeom prst="rect">
            <a:avLst/>
          </a:prstGeom>
          <a:noFill/>
        </p:spPr>
        <p:txBody>
          <a:bodyPr wrap="square">
            <a:spAutoFit/>
          </a:bodyPr>
          <a:lstStyle>
            <a:defPPr>
              <a:defRPr lang="ru-RU"/>
            </a:defPPr>
            <a:lvl1pPr indent="0">
              <a:lnSpc>
                <a:spcPct val="110000"/>
              </a:lnSpc>
              <a:buNone/>
              <a:defRPr sz="1600">
                <a:latin typeface="Roboto Condensed Light" panose="02000000000000000000" pitchFamily="2" charset="0"/>
                <a:ea typeface="Roboto Condensed Light" panose="02000000000000000000" pitchFamily="2" charset="0"/>
                <a:cs typeface="Roboto Condensed Light" panose="02000000000000000000" pitchFamily="2" charset="0"/>
              </a:defRPr>
            </a:lvl1pPr>
          </a:lstStyle>
          <a:p>
            <a:r>
              <a:rPr lang="en-US" sz="1200" dirty="0"/>
              <a:t>Raising money from the balances of cash control accounts on the Single Treasury Account in the Republican Budget to cover the cash deficiency (1-2 days)</a:t>
            </a:r>
            <a:endParaRPr lang="id-ID" sz="1200" dirty="0"/>
          </a:p>
        </p:txBody>
      </p:sp>
      <p:sp>
        <p:nvSpPr>
          <p:cNvPr id="26" name="Прямоугольник 25"/>
          <p:cNvSpPr/>
          <p:nvPr/>
        </p:nvSpPr>
        <p:spPr>
          <a:xfrm>
            <a:off x="143697" y="4926619"/>
            <a:ext cx="4814125" cy="101566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n-US" altLang="ru-RU" sz="1200" b="1" cap="all" spc="75" dirty="0">
                <a:solidFill>
                  <a:schemeClr val="tx1"/>
                </a:solidFill>
                <a:latin typeface="Roboto Condensed"/>
                <a:ea typeface="Open Sans Condensed" panose="020B0604020202020204" pitchFamily="34" charset="0"/>
                <a:cs typeface="Arial" panose="020B0604020202020204" pitchFamily="34" charset="0"/>
              </a:rPr>
              <a:t>Current legal acts: </a:t>
            </a:r>
            <a:r>
              <a:rPr lang="en-US" altLang="ru-RU" sz="1200" spc="75" dirty="0">
                <a:solidFill>
                  <a:schemeClr val="tx1"/>
                </a:solidFill>
                <a:latin typeface="Roboto Condensed"/>
                <a:ea typeface="Open Sans Condensed" panose="020B0604020202020204" pitchFamily="34" charset="0"/>
                <a:cs typeface="Arial" panose="020B0604020202020204" pitchFamily="34" charset="0"/>
              </a:rPr>
              <a:t>Concept of public finance management of the Republic of Kazakhstan; budget code of the Republic of Kazakhstan; rules for budget execution and cash services; some issues of the unified budget classification of the Republic of Kazakhstan</a:t>
            </a:r>
            <a:r>
              <a:rPr lang="en-US" altLang="ru-RU" sz="1200" cap="all" spc="75" dirty="0">
                <a:solidFill>
                  <a:schemeClr val="tx1"/>
                </a:solidFill>
                <a:latin typeface="Roboto Condensed"/>
                <a:ea typeface="Open Sans Condensed" panose="020B0604020202020204" pitchFamily="34" charset="0"/>
                <a:cs typeface="Arial" panose="020B0604020202020204" pitchFamily="34" charset="0"/>
              </a:rPr>
              <a:t>;</a:t>
            </a:r>
            <a:endParaRPr lang="ru-RU" sz="1200" i="1" dirty="0">
              <a:latin typeface="Arial" panose="020B0604020202020204" pitchFamily="34" charset="0"/>
              <a:cs typeface="Arial" panose="020B0604020202020204" pitchFamily="34" charset="0"/>
            </a:endParaRPr>
          </a:p>
        </p:txBody>
      </p:sp>
      <p:sp>
        <p:nvSpPr>
          <p:cNvPr id="27" name="Прямоугольник 26"/>
          <p:cNvSpPr/>
          <p:nvPr/>
        </p:nvSpPr>
        <p:spPr>
          <a:xfrm>
            <a:off x="5829300" y="4839313"/>
            <a:ext cx="611124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n-US" altLang="ru-RU" sz="1200" b="1" cap="all" spc="75" dirty="0">
                <a:latin typeface="Roboto Condensed"/>
                <a:ea typeface="Open Sans Condensed" panose="020B0604020202020204" pitchFamily="34" charset="0"/>
                <a:cs typeface="Arial" panose="020B0604020202020204" pitchFamily="34" charset="0"/>
              </a:rPr>
              <a:t>At the development stage: </a:t>
            </a:r>
            <a:r>
              <a:rPr lang="en-US" altLang="ru-RU" sz="1200" spc="75" dirty="0">
                <a:latin typeface="Roboto Condensed"/>
                <a:ea typeface="Open Sans Condensed" panose="020B0604020202020204" pitchFamily="34" charset="0"/>
                <a:cs typeface="Arial" panose="020B0604020202020204" pitchFamily="34" charset="0"/>
              </a:rPr>
              <a:t>Procedure for placement in second-tier banks,</a:t>
            </a:r>
            <a:r>
              <a:rPr lang="ru-RU" altLang="ru-RU" sz="1200" spc="75" dirty="0">
                <a:latin typeface="Arial" panose="020B0604020202020204" pitchFamily="34" charset="0"/>
                <a:ea typeface="Open Sans Condensed" panose="020B0604020202020204" pitchFamily="34" charset="0"/>
                <a:cs typeface="Arial" panose="020B0604020202020204" pitchFamily="34" charset="0"/>
              </a:rPr>
              <a:t> </a:t>
            </a:r>
            <a:r>
              <a:rPr lang="en-US" altLang="ru-RU" sz="1200" spc="75" dirty="0">
                <a:latin typeface="Roboto Condensed"/>
                <a:ea typeface="Open Sans Condensed" panose="020B0604020202020204" pitchFamily="34" charset="0"/>
                <a:cs typeface="Arial" panose="020B0604020202020204" pitchFamily="34" charset="0"/>
              </a:rPr>
              <a:t>organizations of temporarily free budget money; agreement between the agency for regulation and development of the financial market and the Ministry of Finance of the Republic of Kazakhstan; general agreement between the Ministry of Finance of the Republic of Kazakhstan, the National Bank of the Republic of Kazakhstan and second-tier banks, organizations</a:t>
            </a:r>
            <a:endParaRPr lang="ru-RU" sz="1200" dirty="0">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cxnSp>
        <p:nvCxnSpPr>
          <p:cNvPr id="28" name="Прямая соединительная линия 27"/>
          <p:cNvCxnSpPr/>
          <p:nvPr/>
        </p:nvCxnSpPr>
        <p:spPr>
          <a:xfrm flipH="1">
            <a:off x="384410" y="4681563"/>
            <a:ext cx="11205125" cy="1664"/>
          </a:xfrm>
          <a:prstGeom prst="line">
            <a:avLst/>
          </a:prstGeom>
        </p:spPr>
        <p:style>
          <a:lnRef idx="1">
            <a:schemeClr val="accent6"/>
          </a:lnRef>
          <a:fillRef idx="0">
            <a:schemeClr val="accent6"/>
          </a:fillRef>
          <a:effectRef idx="0">
            <a:schemeClr val="accent6"/>
          </a:effectRef>
          <a:fontRef idx="minor">
            <a:schemeClr val="tx1"/>
          </a:fontRef>
        </p:style>
      </p:cxnSp>
      <p:pic>
        <p:nvPicPr>
          <p:cNvPr id="29" name="Picture 2" descr="C:\Users\TChikanaev\Desktop\1489676325.jpg"/>
          <p:cNvPicPr>
            <a:picLocks noChangeAspect="1" noChangeArrowheads="1"/>
          </p:cNvPicPr>
          <p:nvPr/>
        </p:nvPicPr>
        <p:blipFill>
          <a:blip r:embed="rId2" cstate="print"/>
          <a:srcRect l="15900" t="16300" r="15100" b="16950"/>
          <a:stretch>
            <a:fillRect/>
          </a:stretch>
        </p:blipFill>
        <p:spPr bwMode="auto">
          <a:xfrm>
            <a:off x="0" y="2"/>
            <a:ext cx="521293" cy="492447"/>
          </a:xfrm>
          <a:prstGeom prst="rect">
            <a:avLst/>
          </a:prstGeom>
          <a:noFill/>
          <a:ln w="19050">
            <a:solidFill>
              <a:schemeClr val="accent1">
                <a:lumMod val="60000"/>
                <a:lumOff val="40000"/>
              </a:schemeClr>
            </a:solidFill>
          </a:ln>
        </p:spPr>
      </p:pic>
    </p:spTree>
    <p:extLst>
      <p:ext uri="{BB962C8B-B14F-4D97-AF65-F5344CB8AC3E}">
        <p14:creationId xmlns:p14="http://schemas.microsoft.com/office/powerpoint/2010/main" val="736053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Рисунок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2665" y="1117498"/>
            <a:ext cx="2561916" cy="4849467"/>
          </a:xfrm>
          <a:prstGeom prst="rect">
            <a:avLst/>
          </a:prstGeom>
        </p:spPr>
      </p:pic>
      <p:pic>
        <p:nvPicPr>
          <p:cNvPr id="18" name="Рисунок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95507" y="1020110"/>
            <a:ext cx="3243599" cy="3578662"/>
          </a:xfrm>
          <a:prstGeom prst="rect">
            <a:avLst/>
          </a:prstGeom>
        </p:spPr>
      </p:pic>
      <p:pic>
        <p:nvPicPr>
          <p:cNvPr id="19" name="Рисунок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92657" y="1020109"/>
            <a:ext cx="2630429" cy="4849467"/>
          </a:xfrm>
          <a:prstGeom prst="rect">
            <a:avLst/>
          </a:prstGeom>
        </p:spPr>
      </p:pic>
      <p:pic>
        <p:nvPicPr>
          <p:cNvPr id="20" name="Рисунок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23295" y="1019139"/>
            <a:ext cx="2630428" cy="3578662"/>
          </a:xfrm>
          <a:prstGeom prst="rect">
            <a:avLst/>
          </a:prstGeom>
        </p:spPr>
      </p:pic>
      <p:sp>
        <p:nvSpPr>
          <p:cNvPr id="3" name="TextBox 2">
            <a:extLst>
              <a:ext uri="{FF2B5EF4-FFF2-40B4-BE49-F238E27FC236}">
                <a16:creationId xmlns:a16="http://schemas.microsoft.com/office/drawing/2014/main" id="{4D44F6C8-7643-B4E7-A8D1-2CD9F640CA53}"/>
              </a:ext>
            </a:extLst>
          </p:cNvPr>
          <p:cNvSpPr txBox="1"/>
          <p:nvPr/>
        </p:nvSpPr>
        <p:spPr>
          <a:xfrm>
            <a:off x="675122" y="27349"/>
            <a:ext cx="10813213" cy="523220"/>
          </a:xfrm>
          <a:prstGeom prst="rect">
            <a:avLst/>
          </a:prstGeom>
          <a:noFill/>
        </p:spPr>
        <p:txBody>
          <a:bodyPr wrap="square" rtlCol="0">
            <a:spAutoFit/>
          </a:bodyPr>
          <a:lstStyle/>
          <a:p>
            <a:pPr algn="ctr"/>
            <a:r>
              <a:rPr lang="en-US" sz="1400" dirty="0">
                <a:solidFill>
                  <a:schemeClr val="accent1">
                    <a:lumMod val="50000"/>
                  </a:schemeClr>
                </a:solidFill>
                <a:latin typeface="Roboto Condensed" panose="02000000000000000000" pitchFamily="2" charset="0"/>
                <a:ea typeface="Roboto Condensed" panose="02000000000000000000" pitchFamily="2" charset="0"/>
                <a:cs typeface="Times New Roman" pitchFamily="18" charset="0"/>
              </a:rPr>
              <a:t>GOALS AND TASKS AT THE STAGES OF IMPLEMENTATION OF PLACEMENT OF TEMPORARILY FREE BUDGET MONEY ON DEPOSITS OF SECOND-TIER BANKS, ORGANIZATIONS</a:t>
            </a:r>
            <a:endParaRPr lang="ru-RU" sz="1400" dirty="0">
              <a:solidFill>
                <a:schemeClr val="accent1">
                  <a:lumMod val="50000"/>
                </a:schemeClr>
              </a:solidFill>
              <a:latin typeface="Roboto Condensed" panose="02000000000000000000" pitchFamily="2" charset="0"/>
              <a:ea typeface="Roboto Condensed" panose="02000000000000000000" pitchFamily="2" charset="0"/>
              <a:cs typeface="Times New Roman" pitchFamily="18" charset="0"/>
            </a:endParaRPr>
          </a:p>
        </p:txBody>
      </p:sp>
      <p:sp>
        <p:nvSpPr>
          <p:cNvPr id="8" name="TextBox 7"/>
          <p:cNvSpPr txBox="1"/>
          <p:nvPr/>
        </p:nvSpPr>
        <p:spPr>
          <a:xfrm>
            <a:off x="306997" y="1120304"/>
            <a:ext cx="2513555" cy="4493538"/>
          </a:xfrm>
          <a:prstGeom prst="rect">
            <a:avLst/>
          </a:prstGeom>
          <a:noFill/>
          <a:ln>
            <a:noFill/>
          </a:ln>
        </p:spPr>
        <p:txBody>
          <a:bodyPr wrap="square" rtlCol="0">
            <a:spAutoFit/>
          </a:bodyPr>
          <a:lstStyle/>
          <a:p>
            <a:pPr marL="171450" indent="-171450" algn="just">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Consideration of applications from the State Treasury of the Ministry of Finance of the Republic of Kazakhstan for the placement of temporarily free budget money on deposits of Second-Tier Banks and Organizations.</a:t>
            </a:r>
            <a:endParaRPr lang="ru-RU" sz="1100" dirty="0">
              <a:latin typeface="Roboto Condensed" panose="02000000000000000000" pitchFamily="2" charset="0"/>
              <a:ea typeface="Roboto Condensed" panose="02000000000000000000" pitchFamily="2" charset="0"/>
              <a:cs typeface="Times New Roman" pitchFamily="18" charset="0"/>
            </a:endParaRPr>
          </a:p>
          <a:p>
            <a:pPr marL="171450" indent="-171450" algn="just">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Approval and consideration in the Law of the Republic of Kazakhstan of a consolidated revenue and financing plan for payments under Budget Classification Code 201604 “For deposits of the Government of Kazakhstan and for transactions with financial instruments in Second-Tier Banks and organizations”</a:t>
            </a:r>
            <a:endParaRPr lang="ru-RU" sz="1100" dirty="0">
              <a:latin typeface="Roboto Condensed" panose="02000000000000000000" pitchFamily="2" charset="0"/>
              <a:ea typeface="Roboto Condensed" panose="02000000000000000000" pitchFamily="2" charset="0"/>
              <a:cs typeface="Times New Roman" pitchFamily="18" charset="0"/>
            </a:endParaRPr>
          </a:p>
          <a:p>
            <a:pPr marL="171450" indent="-171450" algn="just">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Approval and consideration by the ZRK of a consolidated plan for receipts and financing of payments for expenses for commissions for transferring funds to Second-Tier Banks, Organizations</a:t>
            </a:r>
            <a:endParaRPr lang="ru-RU" sz="1100" dirty="0">
              <a:latin typeface="Roboto Condensed" panose="02000000000000000000" pitchFamily="2" charset="0"/>
              <a:ea typeface="Roboto Condensed" panose="02000000000000000000" pitchFamily="2" charset="0"/>
              <a:cs typeface="Times New Roman" pitchFamily="18" charset="0"/>
            </a:endParaRPr>
          </a:p>
        </p:txBody>
      </p:sp>
      <p:sp>
        <p:nvSpPr>
          <p:cNvPr id="9" name="TextBox 8"/>
          <p:cNvSpPr txBox="1"/>
          <p:nvPr/>
        </p:nvSpPr>
        <p:spPr>
          <a:xfrm>
            <a:off x="3101917" y="1009582"/>
            <a:ext cx="3237190" cy="5478423"/>
          </a:xfrm>
          <a:prstGeom prst="rect">
            <a:avLst/>
          </a:prstGeom>
          <a:noFill/>
          <a:ln>
            <a:noFill/>
          </a:ln>
        </p:spPr>
        <p:txBody>
          <a:bodyPr wrap="square" rtlCol="0">
            <a:spAutoFit/>
          </a:bodyPr>
          <a:lstStyle/>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Liquidity forecast for the Single Treasury Account</a:t>
            </a:r>
            <a:endParaRPr lang="ru-RU" sz="1000" dirty="0">
              <a:latin typeface="Roboto Condensed" panose="02000000000000000000" pitchFamily="2" charset="0"/>
              <a:ea typeface="Roboto Condensed" panose="02000000000000000000" pitchFamily="2" charset="0"/>
              <a:cs typeface="Times New Roman" pitchFamily="18" charset="0"/>
            </a:endParaRP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Determining the volume of temporarily free budget money for the STA and the terms of placement</a:t>
            </a:r>
            <a:endParaRPr lang="ru-RU" sz="1000" dirty="0">
              <a:latin typeface="Roboto Condensed" panose="02000000000000000000" pitchFamily="2" charset="0"/>
              <a:ea typeface="Roboto Condensed" panose="02000000000000000000" pitchFamily="2" charset="0"/>
              <a:cs typeface="Times New Roman" pitchFamily="18" charset="0"/>
            </a:endParaRP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Coordination of the submission of applications with the Ministry of Finance for the placement of temporarily free budget money on deposits of Second-Tier Banks and organizations.</a:t>
            </a:r>
            <a:endParaRPr lang="ru-RU" sz="1000" dirty="0">
              <a:latin typeface="Roboto Condensed" panose="02000000000000000000" pitchFamily="2" charset="0"/>
              <a:ea typeface="Roboto Condensed" panose="02000000000000000000" pitchFamily="2" charset="0"/>
              <a:cs typeface="Times New Roman" pitchFamily="18" charset="0"/>
            </a:endParaRP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Sending a letter to the Agency for Regulation and Development of the Financial Market for compliance with the STB criteria</a:t>
            </a:r>
            <a:endParaRPr lang="ru-RU" sz="1000" dirty="0">
              <a:latin typeface="Roboto Condensed" panose="02000000000000000000" pitchFamily="2" charset="0"/>
              <a:ea typeface="Roboto Condensed" panose="02000000000000000000" pitchFamily="2" charset="0"/>
              <a:cs typeface="Times New Roman" pitchFamily="18" charset="0"/>
            </a:endParaRP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Study of the notification from the Agency for Regulation and Development of the Financial Market on STBs that meet the established requirements and identification of STBs, participants of the competition</a:t>
            </a: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Placement of an advertisement on the WEB website of the Ministry of Finance of the Republic of Kazakhstan on the placement of temporarily free budget money from the Unified Tax System into deposits, indicating the volume, placement period and initial rate</a:t>
            </a: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Notification of the National Bank of the Republic of Kazakhstan</a:t>
            </a: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Determination of the winner, conclusion of a general agreement between the State Treasury, the National Bank of the Republic of Kazakhstan, Second-Tier Banks, organizations for placement of deposits</a:t>
            </a: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Submitting a transaction passport for placing a deposit in the Second-Tier Bank or organization to the National Bank of the Republic of Kazakhstan</a:t>
            </a: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Transfer of money by payment order to a Second Tier Bank</a:t>
            </a: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If necessary, has the right to early withdrawal of the deposit</a:t>
            </a:r>
            <a:endParaRPr lang="ru-RU" sz="1000" dirty="0">
              <a:latin typeface="Roboto Condensed" panose="02000000000000000000" pitchFamily="2" charset="0"/>
              <a:ea typeface="Roboto Condensed" panose="02000000000000000000" pitchFamily="2" charset="0"/>
              <a:cs typeface="Times New Roman" pitchFamily="18" charset="0"/>
            </a:endParaRPr>
          </a:p>
        </p:txBody>
      </p:sp>
      <p:sp>
        <p:nvSpPr>
          <p:cNvPr id="10" name="TextBox 9"/>
          <p:cNvSpPr txBox="1"/>
          <p:nvPr/>
        </p:nvSpPr>
        <p:spPr>
          <a:xfrm>
            <a:off x="6532702" y="1117498"/>
            <a:ext cx="2550338" cy="1446550"/>
          </a:xfrm>
          <a:prstGeom prst="rect">
            <a:avLst/>
          </a:prstGeom>
          <a:noFill/>
          <a:ln>
            <a:noFill/>
          </a:ln>
        </p:spPr>
        <p:txBody>
          <a:bodyPr wrap="square" rtlCol="0">
            <a:spAutoFit/>
          </a:bodyPr>
          <a:lstStyle/>
          <a:p>
            <a:pPr marL="171450" indent="-171450" algn="just">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Notification of Second Tier Banks, Organizations on the placement of temporarily free budget money from the Unified Treasury Account into deposits, indicating the volume, placement period and initial rate</a:t>
            </a:r>
            <a:endParaRPr lang="ru-RU" sz="1100" dirty="0">
              <a:latin typeface="Roboto Condensed" panose="02000000000000000000" pitchFamily="2" charset="0"/>
              <a:ea typeface="Roboto Condensed" panose="02000000000000000000" pitchFamily="2" charset="0"/>
              <a:cs typeface="Times New Roman" pitchFamily="18" charset="0"/>
            </a:endParaRPr>
          </a:p>
        </p:txBody>
      </p:sp>
      <p:sp>
        <p:nvSpPr>
          <p:cNvPr id="11" name="TextBox 10"/>
          <p:cNvSpPr txBox="1"/>
          <p:nvPr/>
        </p:nvSpPr>
        <p:spPr>
          <a:xfrm>
            <a:off x="9276635" y="1120304"/>
            <a:ext cx="2630428" cy="3308598"/>
          </a:xfrm>
          <a:prstGeom prst="rect">
            <a:avLst/>
          </a:prstGeom>
          <a:noFill/>
          <a:ln>
            <a:noFill/>
          </a:ln>
        </p:spPr>
        <p:txBody>
          <a:bodyPr wrap="square" rtlCol="0">
            <a:spAutoFit/>
          </a:bodyPr>
          <a:lstStyle/>
          <a:p>
            <a:pPr marL="171450" indent="-171450">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Application for participation in the competitive selection for the placement of temporarily free budget money, indicating the volume, term and rate in the State Treasury Placement of money on deposit</a:t>
            </a:r>
            <a:endParaRPr lang="ru-RU" sz="1100" dirty="0">
              <a:latin typeface="Roboto Condensed" panose="02000000000000000000" pitchFamily="2" charset="0"/>
              <a:ea typeface="Roboto Condensed" panose="02000000000000000000" pitchFamily="2" charset="0"/>
              <a:cs typeface="Times New Roman" pitchFamily="18" charset="0"/>
            </a:endParaRPr>
          </a:p>
          <a:p>
            <a:pPr marL="171450" indent="-171450">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Monthly transfer of rewards from placing money on deposit into the income of the Republican Budget to B</a:t>
            </a:r>
            <a:r>
              <a:rPr lang="ru-RU" sz="1100" dirty="0">
                <a:latin typeface="Roboto Condensed" panose="02000000000000000000" pitchFamily="2" charset="0"/>
                <a:ea typeface="Roboto Condensed" panose="02000000000000000000" pitchFamily="2" charset="0"/>
                <a:cs typeface="Times New Roman" pitchFamily="18" charset="0"/>
              </a:rPr>
              <a:t>СС</a:t>
            </a:r>
            <a:r>
              <a:rPr lang="en-US" sz="1100" dirty="0">
                <a:latin typeface="Roboto Condensed" panose="02000000000000000000" pitchFamily="2" charset="0"/>
                <a:ea typeface="Roboto Condensed" panose="02000000000000000000" pitchFamily="2" charset="0"/>
                <a:cs typeface="Times New Roman" pitchFamily="18" charset="0"/>
              </a:rPr>
              <a:t> 201604</a:t>
            </a:r>
            <a:endParaRPr lang="ru-RU" sz="1100" dirty="0">
              <a:latin typeface="Roboto Condensed" panose="02000000000000000000" pitchFamily="2" charset="0"/>
              <a:ea typeface="Roboto Condensed" panose="02000000000000000000" pitchFamily="2" charset="0"/>
              <a:cs typeface="Times New Roman" pitchFamily="18" charset="0"/>
            </a:endParaRPr>
          </a:p>
          <a:p>
            <a:pPr marL="171450" indent="-171450">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After the end of the deposit period, returns the entire deposit amount to the State Treasury, accrued as a reward to the income of the Republican Budget</a:t>
            </a:r>
            <a:endParaRPr lang="ru-RU" sz="1100" dirty="0">
              <a:latin typeface="Roboto Condensed" panose="02000000000000000000" pitchFamily="2" charset="0"/>
              <a:ea typeface="Roboto Condensed" panose="02000000000000000000" pitchFamily="2" charset="0"/>
              <a:cs typeface="Times New Roman" pitchFamily="18" charset="0"/>
            </a:endParaRPr>
          </a:p>
          <a:p>
            <a:pPr marL="171450" indent="-171450">
              <a:buFont typeface="Arial" pitchFamily="34" charset="0"/>
              <a:buChar char="•"/>
            </a:pPr>
            <a:r>
              <a:rPr lang="en-US" sz="1100" b="1" dirty="0">
                <a:latin typeface="Roboto Condensed" panose="02000000000000000000" pitchFamily="2" charset="0"/>
                <a:ea typeface="Roboto Condensed" panose="02000000000000000000" pitchFamily="2" charset="0"/>
                <a:cs typeface="Times New Roman" pitchFamily="18" charset="0"/>
              </a:rPr>
              <a:t>In case of early withdrawal of the deposit, the entire amount is returned</a:t>
            </a:r>
            <a:endParaRPr lang="ru-RU" sz="700" b="1" dirty="0">
              <a:latin typeface="Roboto Condensed" panose="02000000000000000000" pitchFamily="2" charset="0"/>
              <a:ea typeface="Roboto Condensed" panose="02000000000000000000" pitchFamily="2" charset="0"/>
              <a:cs typeface="Times New Roman" pitchFamily="18" charset="0"/>
            </a:endParaRPr>
          </a:p>
        </p:txBody>
      </p:sp>
      <p:sp>
        <p:nvSpPr>
          <p:cNvPr id="12" name="모서리가 둥근 직사각형 63"/>
          <p:cNvSpPr/>
          <p:nvPr/>
        </p:nvSpPr>
        <p:spPr>
          <a:xfrm>
            <a:off x="542665" y="591583"/>
            <a:ext cx="2552842" cy="376014"/>
          </a:xfrm>
          <a:prstGeom prst="roundRect">
            <a:avLst>
              <a:gd name="adj" fmla="val 0"/>
            </a:avLst>
          </a:prstGeom>
          <a:solidFill>
            <a:schemeClr val="accent1">
              <a:lumMod val="5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a:r>
              <a:rPr lang="en-US" sz="1400" dirty="0">
                <a:latin typeface="Roboto Condensed" panose="02000000000000000000" pitchFamily="2" charset="0"/>
                <a:ea typeface="Roboto Condensed" panose="02000000000000000000" pitchFamily="2" charset="0"/>
                <a:cs typeface="Times New Roman" pitchFamily="18" charset="0"/>
              </a:rPr>
              <a:t>Ministry of Finance of the RK</a:t>
            </a:r>
            <a:endParaRPr lang="ru-RU" sz="1400" dirty="0">
              <a:latin typeface="Roboto Condensed" panose="02000000000000000000" pitchFamily="2" charset="0"/>
              <a:ea typeface="Roboto Condensed" panose="02000000000000000000" pitchFamily="2" charset="0"/>
              <a:cs typeface="Times New Roman" pitchFamily="18" charset="0"/>
            </a:endParaRPr>
          </a:p>
        </p:txBody>
      </p:sp>
      <p:sp>
        <p:nvSpPr>
          <p:cNvPr id="13" name="모서리가 둥근 직사각형 63"/>
          <p:cNvSpPr/>
          <p:nvPr/>
        </p:nvSpPr>
        <p:spPr>
          <a:xfrm>
            <a:off x="3192355" y="586249"/>
            <a:ext cx="3146752" cy="376014"/>
          </a:xfrm>
          <a:prstGeom prst="roundRect">
            <a:avLst>
              <a:gd name="adj" fmla="val 0"/>
            </a:avLst>
          </a:prstGeom>
          <a:solidFill>
            <a:schemeClr val="accent1">
              <a:lumMod val="5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a:r>
              <a:rPr lang="en-US" sz="1400" dirty="0">
                <a:latin typeface="Roboto Condensed" panose="02000000000000000000" pitchFamily="2" charset="0"/>
                <a:ea typeface="Roboto Condensed" panose="02000000000000000000" pitchFamily="2" charset="0"/>
                <a:cs typeface="Times New Roman" pitchFamily="18" charset="0"/>
              </a:rPr>
              <a:t>State Treasury of the MF RK</a:t>
            </a:r>
            <a:endParaRPr lang="ru-RU" sz="1400" dirty="0">
              <a:latin typeface="Roboto Condensed" panose="02000000000000000000" pitchFamily="2" charset="0"/>
              <a:ea typeface="Roboto Condensed" panose="02000000000000000000" pitchFamily="2" charset="0"/>
              <a:cs typeface="Times New Roman" pitchFamily="18" charset="0"/>
            </a:endParaRPr>
          </a:p>
        </p:txBody>
      </p:sp>
      <p:sp>
        <p:nvSpPr>
          <p:cNvPr id="14" name="모서리가 둥근 직사각형 63"/>
          <p:cNvSpPr/>
          <p:nvPr/>
        </p:nvSpPr>
        <p:spPr>
          <a:xfrm>
            <a:off x="6532702" y="591583"/>
            <a:ext cx="2630428" cy="376014"/>
          </a:xfrm>
          <a:prstGeom prst="roundRect">
            <a:avLst>
              <a:gd name="adj" fmla="val 0"/>
            </a:avLst>
          </a:prstGeom>
          <a:solidFill>
            <a:schemeClr val="accent1">
              <a:lumMod val="5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a:r>
              <a:rPr lang="en-US" sz="1400" dirty="0">
                <a:latin typeface="Roboto Condensed" panose="02000000000000000000" pitchFamily="2" charset="0"/>
                <a:ea typeface="Roboto Condensed" panose="02000000000000000000" pitchFamily="2" charset="0"/>
                <a:cs typeface="Times New Roman" pitchFamily="18" charset="0"/>
              </a:rPr>
              <a:t>National Bank of the RK</a:t>
            </a:r>
            <a:endParaRPr lang="ru-RU" sz="1400" dirty="0">
              <a:latin typeface="Roboto Condensed" panose="02000000000000000000" pitchFamily="2" charset="0"/>
              <a:ea typeface="Roboto Condensed" panose="02000000000000000000" pitchFamily="2" charset="0"/>
              <a:cs typeface="Times New Roman" pitchFamily="18" charset="0"/>
            </a:endParaRPr>
          </a:p>
        </p:txBody>
      </p:sp>
      <p:sp>
        <p:nvSpPr>
          <p:cNvPr id="15" name="모서리가 둥근 직사각형 63"/>
          <p:cNvSpPr/>
          <p:nvPr/>
        </p:nvSpPr>
        <p:spPr>
          <a:xfrm>
            <a:off x="9223295" y="586249"/>
            <a:ext cx="2630428" cy="376014"/>
          </a:xfrm>
          <a:prstGeom prst="roundRect">
            <a:avLst>
              <a:gd name="adj" fmla="val 0"/>
            </a:avLst>
          </a:prstGeom>
          <a:solidFill>
            <a:schemeClr val="accent1">
              <a:lumMod val="5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a:r>
              <a:rPr lang="de-DE" sz="1400" dirty="0">
                <a:latin typeface="Roboto Condensed" panose="02000000000000000000" pitchFamily="2" charset="0"/>
                <a:ea typeface="Roboto Condensed" panose="02000000000000000000" pitchFamily="2" charset="0"/>
                <a:cs typeface="Times New Roman" pitchFamily="18" charset="0"/>
              </a:rPr>
              <a:t>STB, </a:t>
            </a:r>
            <a:r>
              <a:rPr lang="de-DE" sz="1400" dirty="0" err="1">
                <a:latin typeface="Roboto Condensed" panose="02000000000000000000" pitchFamily="2" charset="0"/>
                <a:ea typeface="Roboto Condensed" panose="02000000000000000000" pitchFamily="2" charset="0"/>
                <a:cs typeface="Times New Roman" pitchFamily="18" charset="0"/>
              </a:rPr>
              <a:t>Organizations</a:t>
            </a:r>
            <a:endParaRPr lang="ru-RU" sz="1400" dirty="0">
              <a:latin typeface="Roboto Condensed" panose="02000000000000000000" pitchFamily="2" charset="0"/>
              <a:ea typeface="Roboto Condensed" panose="02000000000000000000" pitchFamily="2" charset="0"/>
              <a:cs typeface="Times New Roman" pitchFamily="18" charset="0"/>
            </a:endParaRPr>
          </a:p>
        </p:txBody>
      </p:sp>
      <p:sp>
        <p:nvSpPr>
          <p:cNvPr id="16" name="Номер слайда 13">
            <a:extLst>
              <a:ext uri="{FF2B5EF4-FFF2-40B4-BE49-F238E27FC236}">
                <a16:creationId xmlns:a16="http://schemas.microsoft.com/office/drawing/2014/main" id="{9E482C2E-076C-3742-D14F-402CCA441B24}"/>
              </a:ext>
            </a:extLst>
          </p:cNvPr>
          <p:cNvSpPr>
            <a:spLocks noGrp="1"/>
          </p:cNvSpPr>
          <p:nvPr>
            <p:ph type="sldNum" sz="quarter" idx="12"/>
          </p:nvPr>
        </p:nvSpPr>
        <p:spPr>
          <a:xfrm>
            <a:off x="9351743" y="6492875"/>
            <a:ext cx="2743200" cy="365125"/>
          </a:xfrm>
        </p:spPr>
        <p:txBody>
          <a:bodyPr/>
          <a:lstStyle/>
          <a:p>
            <a:r>
              <a:rPr lang="ru-RU" sz="1400" dirty="0">
                <a:solidFill>
                  <a:srgbClr val="5CBDDD"/>
                </a:solidFill>
                <a:latin typeface="Roboto Black" panose="02000000000000000000" pitchFamily="2" charset="0"/>
                <a:ea typeface="Roboto Black" panose="02000000000000000000" pitchFamily="2" charset="0"/>
              </a:rPr>
              <a:t>5</a:t>
            </a:r>
          </a:p>
        </p:txBody>
      </p:sp>
      <p:pic>
        <p:nvPicPr>
          <p:cNvPr id="21" name="Picture 2" descr="C:\Users\TChikanaev\Desktop\1489676325.jpg"/>
          <p:cNvPicPr>
            <a:picLocks noChangeAspect="1" noChangeArrowheads="1"/>
          </p:cNvPicPr>
          <p:nvPr/>
        </p:nvPicPr>
        <p:blipFill>
          <a:blip r:embed="rId3" cstate="print"/>
          <a:srcRect l="15900" t="16300" r="15100" b="16950"/>
          <a:stretch>
            <a:fillRect/>
          </a:stretch>
        </p:blipFill>
        <p:spPr bwMode="auto">
          <a:xfrm>
            <a:off x="0" y="2"/>
            <a:ext cx="521293" cy="492447"/>
          </a:xfrm>
          <a:prstGeom prst="rect">
            <a:avLst/>
          </a:prstGeom>
          <a:noFill/>
          <a:ln w="19050">
            <a:solidFill>
              <a:schemeClr val="accent1">
                <a:lumMod val="60000"/>
                <a:lumOff val="40000"/>
              </a:schemeClr>
            </a:solidFill>
          </a:ln>
        </p:spPr>
      </p:pic>
    </p:spTree>
    <p:extLst>
      <p:ext uri="{BB962C8B-B14F-4D97-AF65-F5344CB8AC3E}">
        <p14:creationId xmlns:p14="http://schemas.microsoft.com/office/powerpoint/2010/main" val="1051795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Questions </a:t>
            </a:r>
            <a:endParaRPr lang="ru-RU" dirty="0"/>
          </a:p>
        </p:txBody>
      </p:sp>
      <p:sp>
        <p:nvSpPr>
          <p:cNvPr id="3" name="Объект 2"/>
          <p:cNvSpPr>
            <a:spLocks noGrp="1"/>
          </p:cNvSpPr>
          <p:nvPr>
            <p:ph idx="1"/>
          </p:nvPr>
        </p:nvSpPr>
        <p:spPr/>
        <p:txBody>
          <a:bodyPr>
            <a:normAutofit fontScale="77500" lnSpcReduction="20000"/>
          </a:bodyPr>
          <a:lstStyle/>
          <a:p>
            <a:r>
              <a:rPr lang="en-US" dirty="0"/>
              <a:t>What difficulties did you encounter when introducing and implementing a liquidity management mechanism?</a:t>
            </a:r>
            <a:endParaRPr lang="ru-RU" dirty="0"/>
          </a:p>
          <a:p>
            <a:r>
              <a:rPr lang="en-US" dirty="0"/>
              <a:t>Methods for creating an effective liquidity management system</a:t>
            </a:r>
            <a:br>
              <a:rPr lang="en-US" dirty="0"/>
            </a:br>
            <a:r>
              <a:rPr lang="en-US" dirty="0"/>
              <a:t>mechanisms for placing temporarily free budget money with the Single Treasury Account</a:t>
            </a:r>
          </a:p>
          <a:p>
            <a:r>
              <a:rPr lang="en-US" dirty="0"/>
              <a:t>Does the central bank accrue rewards on the balance of money on the STA? If yes, what percentage?</a:t>
            </a:r>
            <a:endParaRPr lang="ru-RU" dirty="0"/>
          </a:p>
          <a:p>
            <a:r>
              <a:rPr lang="en-US" dirty="0"/>
              <a:t>How is insurance of deposits and money placed in various financial instruments carried out?</a:t>
            </a:r>
            <a:endParaRPr lang="ru-RU" dirty="0"/>
          </a:p>
          <a:p>
            <a:r>
              <a:rPr lang="en-US" dirty="0"/>
              <a:t>What risks may arise and what measures are being taken to avoid these risks?</a:t>
            </a:r>
            <a:endParaRPr lang="ru-RU" dirty="0"/>
          </a:p>
          <a:p>
            <a:r>
              <a:rPr lang="en-US" dirty="0"/>
              <a:t>What future prospects do you see for the development of liquidity management and the placement of temporarily free budget money in various financial instruments?</a:t>
            </a:r>
            <a:endParaRPr lang="ru-RU" dirty="0"/>
          </a:p>
          <a:p>
            <a:r>
              <a:rPr lang="en-US" dirty="0"/>
              <a:t>Do you have automated liquidity management, including the use of artificial intelligence?</a:t>
            </a:r>
          </a:p>
          <a:p>
            <a:endParaRPr lang="ru-RU" dirty="0"/>
          </a:p>
        </p:txBody>
      </p:sp>
    </p:spTree>
    <p:extLst>
      <p:ext uri="{BB962C8B-B14F-4D97-AF65-F5344CB8AC3E}">
        <p14:creationId xmlns:p14="http://schemas.microsoft.com/office/powerpoint/2010/main" val="159022547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8270</TotalTime>
  <Words>1196</Words>
  <Application>Microsoft Office PowerPoint</Application>
  <PresentationFormat>Widescreen</PresentationFormat>
  <Paragraphs>115</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Calibri</vt:lpstr>
      <vt:lpstr>Calibri Light</vt:lpstr>
      <vt:lpstr>Roboto Black</vt:lpstr>
      <vt:lpstr>Roboto Condensed</vt:lpstr>
      <vt:lpstr>Roboto Condensed Light</vt:lpstr>
      <vt:lpstr>Roboto Condensed Medium</vt:lpstr>
      <vt:lpstr>Sylfaen</vt:lpstr>
      <vt:lpstr>Тема Office</vt:lpstr>
      <vt:lpstr>PowerPoint Presentation</vt:lpstr>
      <vt:lpstr>Cash balance on STA as of 01/11/2023 </vt:lpstr>
      <vt:lpstr>PowerPoint Presentation</vt:lpstr>
      <vt:lpstr>PowerPoint Presentation</vt:lpstr>
      <vt:lpstr>PowerPoint Presentation</vt:lpstr>
      <vt:lpstr>PowerPoint Presentation</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Данагуль Айтенова</dc:creator>
  <cp:lastModifiedBy>Tetiana Shalkivska</cp:lastModifiedBy>
  <cp:revision>258</cp:revision>
  <cp:lastPrinted>2023-11-17T10:38:26Z</cp:lastPrinted>
  <dcterms:created xsi:type="dcterms:W3CDTF">2023-09-06T08:43:56Z</dcterms:created>
  <dcterms:modified xsi:type="dcterms:W3CDTF">2023-12-17T22:54:50Z</dcterms:modified>
</cp:coreProperties>
</file>