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01" r:id="rId3"/>
    <p:sldId id="292" r:id="rId4"/>
    <p:sldId id="288" r:id="rId5"/>
    <p:sldId id="297" r:id="rId6"/>
    <p:sldId id="299" r:id="rId7"/>
    <p:sldId id="294" r:id="rId8"/>
    <p:sldId id="300" r:id="rId9"/>
    <p:sldId id="296" r:id="rId10"/>
    <p:sldId id="27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54" autoAdjust="0"/>
  </p:normalViewPr>
  <p:slideViewPr>
    <p:cSldViewPr>
      <p:cViewPr>
        <p:scale>
          <a:sx n="117" d="100"/>
          <a:sy n="117" d="100"/>
        </p:scale>
        <p:origin x="-1464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69594A-A9F2-474F-A0F4-52AEA2378A9C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470D4-94F7-4D0A-90B5-47B05BF26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47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470D4-94F7-4D0A-90B5-47B05BF2661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791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675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943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304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4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9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36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008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68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97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26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102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8000"/>
            <a:lum/>
          </a:blip>
          <a:srcRect/>
          <a:stretch>
            <a:fillRect r="80000" b="9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7A044-32BD-4439-B889-1724E38C31CD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37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az-Cyrl-AZ" dirty="0">
                <a:solidFill>
                  <a:srgbClr val="FF0000"/>
                </a:solidFill>
              </a:rPr>
              <a:t> Мониторинг </a:t>
            </a:r>
            <a:r>
              <a:rPr lang="az-Cyrl-AZ" dirty="0" smtClean="0">
                <a:solidFill>
                  <a:srgbClr val="FF0000"/>
                </a:solidFill>
              </a:rPr>
              <a:t> </a:t>
            </a:r>
            <a:r>
              <a:rPr lang="az-Cyrl-AZ" dirty="0">
                <a:solidFill>
                  <a:srgbClr val="FF0000"/>
                </a:solidFill>
              </a:rPr>
              <a:t>эффективности </a:t>
            </a:r>
            <a:r>
              <a:rPr lang="en-US" dirty="0"/>
              <a:t/>
            </a:r>
            <a:br>
              <a:rPr lang="en-US" dirty="0"/>
            </a:br>
            <a:r>
              <a:rPr lang="az-Cyrl-AZ" dirty="0"/>
              <a:t> </a:t>
            </a:r>
            <a:r>
              <a:rPr lang="az-Cyrl-AZ" dirty="0">
                <a:solidFill>
                  <a:schemeClr val="tx2"/>
                </a:solidFill>
              </a:rPr>
              <a:t>деятельности казначейства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i="1" dirty="0" err="1">
                <a:solidFill>
                  <a:schemeClr val="accent6">
                    <a:lumMod val="75000"/>
                  </a:schemeClr>
                </a:solidFill>
              </a:rPr>
              <a:t>Республики</a:t>
            </a:r>
            <a:r>
              <a:rPr lang="en-US" sz="36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600" i="1" dirty="0" err="1">
                <a:solidFill>
                  <a:schemeClr val="accent6">
                    <a:lumMod val="75000"/>
                  </a:schemeClr>
                </a:solidFill>
              </a:rPr>
              <a:t>Армения</a:t>
            </a:r>
            <a:endParaRPr lang="en-US" sz="36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157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 anchor="ctr" anchorCtr="0"/>
          <a:lstStyle/>
          <a:p>
            <a:pPr marL="0" indent="0" algn="ctr">
              <a:buNone/>
            </a:pPr>
            <a:r>
              <a:rPr lang="en-US" sz="5400" dirty="0" smtClean="0">
                <a:solidFill>
                  <a:srgbClr val="FF0000"/>
                </a:solidFill>
              </a:rPr>
              <a:t>ՇՆՈՐՀԱԿԱԼՈՒԹՅՈՒՆ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rgbClr val="FF0000"/>
                </a:solidFill>
              </a:rPr>
              <a:t>СПАСИБО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9308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10600" cy="497637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Правовые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акты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sz="2200" b="1" dirty="0">
                <a:solidFill>
                  <a:srgbClr val="FF0000"/>
                </a:solidFill>
              </a:rPr>
              <a:t>(</a:t>
            </a:r>
            <a:r>
              <a:rPr lang="en-US" sz="2200" b="1" dirty="0" err="1" smtClean="0">
                <a:solidFill>
                  <a:srgbClr val="FF0000"/>
                </a:solidFill>
              </a:rPr>
              <a:t>регулирование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порядка</a:t>
            </a:r>
            <a:r>
              <a:rPr lang="en-US" sz="2200" b="1" dirty="0" smtClean="0">
                <a:solidFill>
                  <a:srgbClr val="FF0000"/>
                </a:solidFill>
              </a:rPr>
              <a:t> и </a:t>
            </a:r>
            <a:r>
              <a:rPr lang="en-US" sz="2200" b="1" dirty="0" err="1" smtClean="0">
                <a:solidFill>
                  <a:srgbClr val="FF0000"/>
                </a:solidFill>
              </a:rPr>
              <a:t>сроков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финансирования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бюджетных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расходов</a:t>
            </a:r>
            <a:r>
              <a:rPr lang="en-US" sz="2200" b="1" dirty="0" smtClean="0">
                <a:solidFill>
                  <a:srgbClr val="FF0000"/>
                </a:solidFill>
              </a:rPr>
              <a:t>)</a:t>
            </a:r>
            <a:br>
              <a:rPr lang="en-US" sz="2200" b="1" dirty="0" smtClean="0">
                <a:solidFill>
                  <a:srgbClr val="FF0000"/>
                </a:solidFill>
              </a:rPr>
            </a:b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>
            <a:normAutofit/>
          </a:bodyPr>
          <a:lstStyle/>
          <a:p>
            <a:r>
              <a:rPr lang="en-US" sz="2000" dirty="0"/>
              <a:t>З</a:t>
            </a:r>
            <a:r>
              <a:rPr lang="ru-RU" sz="2000" dirty="0"/>
              <a:t>акон </a:t>
            </a:r>
            <a:r>
              <a:rPr lang="en-US" sz="2000" dirty="0"/>
              <a:t>Р</a:t>
            </a:r>
            <a:r>
              <a:rPr lang="ru-RU" sz="2000" dirty="0"/>
              <a:t>еспублики </a:t>
            </a:r>
            <a:r>
              <a:rPr lang="en-US" sz="2000" dirty="0"/>
              <a:t>А</a:t>
            </a:r>
            <a:r>
              <a:rPr lang="ru-RU" sz="2000" dirty="0"/>
              <a:t>рмения “</a:t>
            </a:r>
            <a:r>
              <a:rPr lang="en-US" sz="2000" dirty="0"/>
              <a:t>О</a:t>
            </a:r>
            <a:r>
              <a:rPr lang="az-Cyrl-AZ" sz="2000" dirty="0"/>
              <a:t> </a:t>
            </a:r>
            <a:r>
              <a:rPr lang="en-US" sz="2000" dirty="0"/>
              <a:t>к</a:t>
            </a:r>
            <a:r>
              <a:rPr lang="az-Cyrl-AZ" sz="2000" dirty="0"/>
              <a:t>азначейской системе</a:t>
            </a:r>
            <a:r>
              <a:rPr lang="ru-RU" sz="2000" dirty="0"/>
              <a:t>“</a:t>
            </a:r>
            <a:r>
              <a:rPr lang="en-US" sz="2000" dirty="0"/>
              <a:t>;</a:t>
            </a:r>
            <a:endParaRPr lang="az-Cyrl-AZ" sz="2000" dirty="0"/>
          </a:p>
          <a:p>
            <a:pPr algn="just"/>
            <a:r>
              <a:rPr lang="en-US" sz="2000" dirty="0"/>
              <a:t>З</a:t>
            </a:r>
            <a:r>
              <a:rPr lang="az-Cyrl-AZ" sz="2000" dirty="0"/>
              <a:t>акон </a:t>
            </a:r>
            <a:r>
              <a:rPr lang="en-US" sz="2000" dirty="0"/>
              <a:t>Р</a:t>
            </a:r>
            <a:r>
              <a:rPr lang="ru-RU" sz="2000" dirty="0"/>
              <a:t>еспублики </a:t>
            </a:r>
            <a:r>
              <a:rPr lang="en-US" sz="2000" dirty="0"/>
              <a:t>А</a:t>
            </a:r>
            <a:r>
              <a:rPr lang="ru-RU" sz="2000" dirty="0"/>
              <a:t>рмения </a:t>
            </a:r>
            <a:r>
              <a:rPr lang="ru-RU" sz="2000" dirty="0" smtClean="0"/>
              <a:t>“</a:t>
            </a:r>
            <a:r>
              <a:rPr lang="en-US" sz="2000" dirty="0" smtClean="0"/>
              <a:t>О</a:t>
            </a:r>
            <a:r>
              <a:rPr lang="ru-RU" sz="2000" dirty="0" smtClean="0"/>
              <a:t> </a:t>
            </a:r>
            <a:r>
              <a:rPr lang="ru-RU" sz="2000" dirty="0"/>
              <a:t>бюджетной системе </a:t>
            </a:r>
            <a:r>
              <a:rPr lang="en-US" sz="2000" dirty="0"/>
              <a:t>Р</a:t>
            </a:r>
            <a:r>
              <a:rPr lang="ru-RU" sz="2000" dirty="0"/>
              <a:t>еспублики </a:t>
            </a:r>
            <a:r>
              <a:rPr lang="en-US" sz="2000" dirty="0"/>
              <a:t>А</a:t>
            </a:r>
            <a:r>
              <a:rPr lang="ru-RU" sz="2000" dirty="0" smtClean="0"/>
              <a:t>рмения“</a:t>
            </a:r>
            <a:r>
              <a:rPr lang="en-US" sz="2000" dirty="0" smtClean="0"/>
              <a:t> (</a:t>
            </a:r>
            <a:r>
              <a:rPr lang="en-US" sz="2000" dirty="0" err="1"/>
              <a:t>Решение</a:t>
            </a:r>
            <a:r>
              <a:rPr lang="en-US" sz="2000" dirty="0"/>
              <a:t> </a:t>
            </a:r>
            <a:r>
              <a:rPr lang="en-US" sz="2000" dirty="0" err="1"/>
              <a:t>Правительства</a:t>
            </a:r>
            <a:r>
              <a:rPr lang="en-US" sz="2000" dirty="0"/>
              <a:t> Р</a:t>
            </a:r>
            <a:r>
              <a:rPr lang="ru-RU" sz="2000" dirty="0"/>
              <a:t>еспублики </a:t>
            </a:r>
            <a:r>
              <a:rPr lang="en-US" sz="2000" dirty="0"/>
              <a:t>А</a:t>
            </a:r>
            <a:r>
              <a:rPr lang="ru-RU" sz="2000" dirty="0"/>
              <a:t>рмения </a:t>
            </a:r>
            <a:r>
              <a:rPr lang="en-US" sz="2000" dirty="0"/>
              <a:t>N48 </a:t>
            </a:r>
            <a:r>
              <a:rPr lang="en-US" sz="2000" dirty="0" err="1"/>
              <a:t>от</a:t>
            </a:r>
            <a:r>
              <a:rPr lang="en-US" sz="2000" dirty="0"/>
              <a:t> 18.01.2002 </a:t>
            </a:r>
            <a:r>
              <a:rPr lang="ru-RU" sz="2000" dirty="0"/>
              <a:t>"</a:t>
            </a:r>
            <a:r>
              <a:rPr lang="en-US" sz="2000" dirty="0"/>
              <a:t>О</a:t>
            </a:r>
            <a:r>
              <a:rPr lang="ru-RU" sz="2000" dirty="0"/>
              <a:t>б утверждении порядка исполнения го</a:t>
            </a:r>
            <a:r>
              <a:rPr lang="en-US" sz="2000" dirty="0" err="1"/>
              <a:t>сударственного</a:t>
            </a:r>
            <a:r>
              <a:rPr lang="en-US" sz="2000" dirty="0"/>
              <a:t> и </a:t>
            </a:r>
            <a:r>
              <a:rPr lang="az-Cyrl-AZ" sz="2000" dirty="0"/>
              <a:t>муниципальны</a:t>
            </a:r>
            <a:r>
              <a:rPr lang="en-US" sz="2000" dirty="0"/>
              <a:t>х</a:t>
            </a:r>
            <a:r>
              <a:rPr lang="az-Cyrl-AZ" sz="2000" dirty="0"/>
              <a:t> бюдже</a:t>
            </a:r>
            <a:r>
              <a:rPr lang="en-US" sz="2000" dirty="0" err="1"/>
              <a:t>тов</a:t>
            </a:r>
            <a:r>
              <a:rPr lang="en-US" sz="2000" dirty="0"/>
              <a:t> </a:t>
            </a:r>
            <a:r>
              <a:rPr lang="en-US" sz="2000" dirty="0" err="1"/>
              <a:t>Республики</a:t>
            </a:r>
            <a:r>
              <a:rPr lang="en-US" sz="2000" dirty="0"/>
              <a:t> </a:t>
            </a:r>
            <a:r>
              <a:rPr lang="en-US" sz="2000" dirty="0" err="1"/>
              <a:t>Армения</a:t>
            </a:r>
            <a:r>
              <a:rPr lang="ru-RU" sz="2000" dirty="0"/>
              <a:t>“</a:t>
            </a:r>
            <a:r>
              <a:rPr lang="en-US" sz="2000" dirty="0" smtClean="0"/>
              <a:t>);</a:t>
            </a:r>
          </a:p>
          <a:p>
            <a:pPr algn="just"/>
            <a:r>
              <a:rPr lang="en-US" sz="2000" dirty="0"/>
              <a:t>З</a:t>
            </a:r>
            <a:r>
              <a:rPr lang="az-Cyrl-AZ" sz="2000" dirty="0"/>
              <a:t>акон </a:t>
            </a:r>
            <a:r>
              <a:rPr lang="en-US" sz="2000" dirty="0"/>
              <a:t>Р</a:t>
            </a:r>
            <a:r>
              <a:rPr lang="ru-RU" sz="2000" dirty="0"/>
              <a:t>еспублики </a:t>
            </a:r>
            <a:r>
              <a:rPr lang="en-US" sz="2000" dirty="0"/>
              <a:t>А</a:t>
            </a:r>
            <a:r>
              <a:rPr lang="ru-RU" sz="2000" dirty="0"/>
              <a:t>рмения “</a:t>
            </a:r>
            <a:r>
              <a:rPr lang="en-US" sz="2000" dirty="0"/>
              <a:t>О</a:t>
            </a:r>
            <a:r>
              <a:rPr lang="ru-RU" sz="2000" dirty="0"/>
              <a:t> государственном бюджете </a:t>
            </a:r>
            <a:r>
              <a:rPr lang="en-US" sz="2000" dirty="0"/>
              <a:t>Р</a:t>
            </a:r>
            <a:r>
              <a:rPr lang="ru-RU" sz="2000" dirty="0"/>
              <a:t>еспублики </a:t>
            </a:r>
            <a:r>
              <a:rPr lang="en-US" sz="2000" dirty="0"/>
              <a:t>А</a:t>
            </a:r>
            <a:r>
              <a:rPr lang="ru-RU" sz="2000" dirty="0"/>
              <a:t>рмения на 20</a:t>
            </a:r>
            <a:r>
              <a:rPr lang="en-US" sz="2000" dirty="0"/>
              <a:t>18</a:t>
            </a:r>
            <a:r>
              <a:rPr lang="ru-RU" sz="2000" dirty="0"/>
              <a:t> год</a:t>
            </a:r>
            <a:r>
              <a:rPr lang="ru-RU" sz="2000" dirty="0" smtClean="0"/>
              <a:t>“</a:t>
            </a:r>
            <a:r>
              <a:rPr lang="en-US" sz="2000" dirty="0" smtClean="0"/>
              <a:t> (</a:t>
            </a:r>
            <a:r>
              <a:rPr lang="en-US" sz="2000" dirty="0" err="1"/>
              <a:t>Решение</a:t>
            </a:r>
            <a:r>
              <a:rPr lang="en-US" sz="2000" dirty="0"/>
              <a:t> </a:t>
            </a:r>
            <a:r>
              <a:rPr lang="en-US" sz="2000" dirty="0" err="1"/>
              <a:t>Правительства</a:t>
            </a:r>
            <a:r>
              <a:rPr lang="en-US" sz="2000" dirty="0"/>
              <a:t> Р</a:t>
            </a:r>
            <a:r>
              <a:rPr lang="ru-RU" sz="2000" dirty="0"/>
              <a:t>еспублики </a:t>
            </a:r>
            <a:r>
              <a:rPr lang="en-US" sz="2000" dirty="0"/>
              <a:t>А</a:t>
            </a:r>
            <a:r>
              <a:rPr lang="ru-RU" sz="2000" dirty="0"/>
              <a:t>рмения </a:t>
            </a:r>
            <a:r>
              <a:rPr lang="en-US" sz="2000" dirty="0" smtClean="0"/>
              <a:t>N1717 </a:t>
            </a:r>
            <a:r>
              <a:rPr lang="en-US" sz="2000" dirty="0" err="1"/>
              <a:t>от</a:t>
            </a:r>
            <a:r>
              <a:rPr lang="en-US" sz="2000" dirty="0"/>
              <a:t> </a:t>
            </a:r>
            <a:r>
              <a:rPr lang="en-US" sz="2000" dirty="0" smtClean="0"/>
              <a:t>27.12.2017 </a:t>
            </a:r>
            <a:r>
              <a:rPr lang="ru-RU" sz="2000" dirty="0" smtClean="0"/>
              <a:t>“</a:t>
            </a:r>
            <a:r>
              <a:rPr lang="ru-RU" sz="2000" dirty="0"/>
              <a:t>О </a:t>
            </a:r>
            <a:r>
              <a:rPr lang="ru-RU" sz="2000" dirty="0" smtClean="0"/>
              <a:t>мерах по обеспечению </a:t>
            </a:r>
            <a:r>
              <a:rPr lang="en-US" sz="2000" dirty="0" err="1" smtClean="0"/>
              <a:t>исполнения</a:t>
            </a:r>
            <a:r>
              <a:rPr lang="en-US" sz="2000" dirty="0" smtClean="0"/>
              <a:t> </a:t>
            </a:r>
            <a:r>
              <a:rPr lang="ru-RU" sz="2000" dirty="0" smtClean="0"/>
              <a:t>государственного бюджета </a:t>
            </a:r>
            <a:r>
              <a:rPr lang="en-US" sz="2000" dirty="0" smtClean="0"/>
              <a:t>Р</a:t>
            </a:r>
            <a:r>
              <a:rPr lang="ru-RU" sz="2000" dirty="0" smtClean="0"/>
              <a:t>еспублики </a:t>
            </a:r>
            <a:r>
              <a:rPr lang="en-US" sz="2000" dirty="0" smtClean="0"/>
              <a:t>А</a:t>
            </a:r>
            <a:r>
              <a:rPr lang="ru-RU" sz="2000" dirty="0" smtClean="0"/>
              <a:t>рмения на 2018 год"</a:t>
            </a:r>
            <a:r>
              <a:rPr lang="en-US" sz="2000" dirty="0"/>
              <a:t>);</a:t>
            </a:r>
          </a:p>
          <a:p>
            <a:r>
              <a:rPr lang="en-US" sz="2000" dirty="0"/>
              <a:t>З</a:t>
            </a:r>
            <a:r>
              <a:rPr lang="az-Cyrl-AZ" sz="2000" dirty="0"/>
              <a:t>акон </a:t>
            </a:r>
            <a:r>
              <a:rPr lang="en-US" sz="2000" dirty="0"/>
              <a:t>Р</a:t>
            </a:r>
            <a:r>
              <a:rPr lang="ru-RU" sz="2000" dirty="0"/>
              <a:t>еспублики </a:t>
            </a:r>
            <a:r>
              <a:rPr lang="en-US" sz="2000" dirty="0"/>
              <a:t>А</a:t>
            </a:r>
            <a:r>
              <a:rPr lang="ru-RU" sz="2000" dirty="0"/>
              <a:t>рмения</a:t>
            </a:r>
            <a:r>
              <a:rPr lang="az-Cyrl-AZ" sz="2000" dirty="0"/>
              <a:t> </a:t>
            </a:r>
            <a:r>
              <a:rPr lang="ru-RU" sz="2000" dirty="0"/>
              <a:t>“</a:t>
            </a:r>
            <a:r>
              <a:rPr lang="en-US" sz="2000" dirty="0"/>
              <a:t>О</a:t>
            </a:r>
            <a:r>
              <a:rPr lang="az-Cyrl-AZ" sz="2000" dirty="0"/>
              <a:t> закупках</a:t>
            </a:r>
            <a:r>
              <a:rPr lang="ru-RU" sz="2000" dirty="0"/>
              <a:t>"</a:t>
            </a:r>
            <a:r>
              <a:rPr lang="en-US" sz="2000" dirty="0" smtClean="0"/>
              <a:t>;</a:t>
            </a:r>
          </a:p>
          <a:p>
            <a:r>
              <a:rPr lang="en-US" sz="2000" dirty="0" smtClean="0"/>
              <a:t>Т</a:t>
            </a:r>
            <a:r>
              <a:rPr lang="az-Cyrl-AZ" sz="2000" dirty="0" smtClean="0"/>
              <a:t>рудовой кодекс </a:t>
            </a:r>
            <a:r>
              <a:rPr lang="en-US" sz="2000" dirty="0"/>
              <a:t>Р</a:t>
            </a:r>
            <a:r>
              <a:rPr lang="ru-RU" sz="2000" dirty="0" smtClean="0"/>
              <a:t>еспублики </a:t>
            </a:r>
            <a:r>
              <a:rPr lang="en-US" sz="2000" dirty="0"/>
              <a:t>А</a:t>
            </a:r>
            <a:r>
              <a:rPr lang="ru-RU" sz="2000" dirty="0" smtClean="0"/>
              <a:t>рмения</a:t>
            </a:r>
            <a:r>
              <a:rPr lang="en-US" sz="2000" dirty="0" smtClean="0"/>
              <a:t>;</a:t>
            </a:r>
          </a:p>
          <a:p>
            <a:pPr algn="just"/>
            <a:r>
              <a:rPr lang="en-US" sz="2000" dirty="0" smtClean="0"/>
              <a:t>З</a:t>
            </a:r>
            <a:r>
              <a:rPr lang="ru-RU" sz="2000" dirty="0" smtClean="0"/>
              <a:t>акон </a:t>
            </a:r>
            <a:r>
              <a:rPr lang="en-US" sz="2000" dirty="0" smtClean="0"/>
              <a:t>Р</a:t>
            </a:r>
            <a:r>
              <a:rPr lang="ru-RU" sz="2000" dirty="0" smtClean="0"/>
              <a:t>еспублики </a:t>
            </a:r>
            <a:r>
              <a:rPr lang="en-US" sz="2000" dirty="0" smtClean="0"/>
              <a:t>А</a:t>
            </a:r>
            <a:r>
              <a:rPr lang="ru-RU" sz="2000" dirty="0" smtClean="0"/>
              <a:t>рмения “</a:t>
            </a:r>
            <a:r>
              <a:rPr lang="en-US" sz="2000" dirty="0" smtClean="0"/>
              <a:t>О</a:t>
            </a:r>
            <a:r>
              <a:rPr lang="ru-RU" sz="2000" dirty="0" smtClean="0"/>
              <a:t> государственном пенсионном обеспечении граждан </a:t>
            </a:r>
            <a:r>
              <a:rPr lang="en-US" sz="2000" dirty="0" smtClean="0"/>
              <a:t>Р</a:t>
            </a:r>
            <a:r>
              <a:rPr lang="ru-RU" sz="2000" dirty="0" smtClean="0"/>
              <a:t>еспублики </a:t>
            </a:r>
            <a:r>
              <a:rPr lang="en-US" sz="2000" dirty="0" smtClean="0"/>
              <a:t>А</a:t>
            </a:r>
            <a:r>
              <a:rPr lang="ru-RU" sz="2000" dirty="0" smtClean="0"/>
              <a:t>рмения"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68142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6763"/>
            <a:ext cx="8229600" cy="650038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Задачи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казначейства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7500" lnSpcReduction="20000"/>
          </a:bodyPr>
          <a:lstStyle/>
          <a:p>
            <a:r>
              <a:rPr lang="en-US" sz="2600" dirty="0" err="1" smtClean="0"/>
              <a:t>организация</a:t>
            </a:r>
            <a:r>
              <a:rPr lang="en-US" sz="2600" dirty="0" smtClean="0"/>
              <a:t> </a:t>
            </a:r>
            <a:r>
              <a:rPr lang="en-US" sz="2600" dirty="0" err="1"/>
              <a:t>работы</a:t>
            </a:r>
            <a:r>
              <a:rPr lang="en-US" sz="2600" dirty="0"/>
              <a:t> </a:t>
            </a:r>
            <a:r>
              <a:rPr lang="en-US" sz="2600" dirty="0" err="1"/>
              <a:t>по</a:t>
            </a:r>
            <a:r>
              <a:rPr lang="en-US" sz="2600" dirty="0"/>
              <a:t> </a:t>
            </a:r>
            <a:r>
              <a:rPr lang="en-US" sz="2600" dirty="0" err="1"/>
              <a:t>управлению</a:t>
            </a:r>
            <a:r>
              <a:rPr lang="en-US" sz="2600" dirty="0"/>
              <a:t> </a:t>
            </a:r>
            <a:r>
              <a:rPr lang="en-US" sz="2600" dirty="0" err="1"/>
              <a:t>денежными</a:t>
            </a:r>
            <a:r>
              <a:rPr lang="en-US" sz="2600" dirty="0"/>
              <a:t> </a:t>
            </a:r>
            <a:r>
              <a:rPr lang="en-US" sz="2600" dirty="0" err="1"/>
              <a:t>средствами</a:t>
            </a:r>
            <a:r>
              <a:rPr lang="en-US" sz="2600" dirty="0"/>
              <a:t> и </a:t>
            </a:r>
            <a:r>
              <a:rPr lang="en-US" sz="2600" dirty="0" err="1"/>
              <a:t>финансированию</a:t>
            </a:r>
            <a:r>
              <a:rPr lang="en-US" sz="2600" dirty="0"/>
              <a:t> </a:t>
            </a:r>
            <a:r>
              <a:rPr lang="en-US" sz="2600" dirty="0" err="1"/>
              <a:t>расходов</a:t>
            </a:r>
            <a:r>
              <a:rPr lang="en-US" sz="2600" dirty="0"/>
              <a:t> </a:t>
            </a:r>
            <a:r>
              <a:rPr lang="en-US" sz="2600" dirty="0" err="1"/>
              <a:t>Республики</a:t>
            </a:r>
            <a:r>
              <a:rPr lang="en-US" sz="2600" dirty="0"/>
              <a:t> </a:t>
            </a:r>
            <a:r>
              <a:rPr lang="en-US" sz="2600" dirty="0" err="1"/>
              <a:t>Армения</a:t>
            </a:r>
            <a:r>
              <a:rPr lang="en-US" sz="2600" dirty="0"/>
              <a:t> и </a:t>
            </a:r>
            <a:r>
              <a:rPr lang="en-US" sz="2600" dirty="0" err="1"/>
              <a:t>муниципалитетов</a:t>
            </a:r>
            <a:r>
              <a:rPr lang="en-US" sz="2600" dirty="0"/>
              <a:t>;</a:t>
            </a:r>
          </a:p>
          <a:p>
            <a:r>
              <a:rPr lang="en-US" sz="2600" dirty="0" err="1" smtClean="0"/>
              <a:t>организация</a:t>
            </a:r>
            <a:r>
              <a:rPr lang="en-US" sz="2600" dirty="0" smtClean="0"/>
              <a:t> </a:t>
            </a:r>
            <a:r>
              <a:rPr lang="en-US" sz="2600" dirty="0" err="1"/>
              <a:t>исполнения</a:t>
            </a:r>
            <a:r>
              <a:rPr lang="en-US" sz="2600" dirty="0"/>
              <a:t> </a:t>
            </a:r>
            <a:r>
              <a:rPr lang="en-US" sz="2600" dirty="0" err="1"/>
              <a:t>государственного</a:t>
            </a:r>
            <a:r>
              <a:rPr lang="en-US" sz="2600" dirty="0"/>
              <a:t> и </a:t>
            </a:r>
            <a:r>
              <a:rPr lang="en-US" sz="2600" dirty="0" err="1"/>
              <a:t>муниципальных</a:t>
            </a:r>
            <a:r>
              <a:rPr lang="en-US" sz="2600" dirty="0"/>
              <a:t> </a:t>
            </a:r>
            <a:r>
              <a:rPr lang="en-US" sz="2600" dirty="0" err="1"/>
              <a:t>бюджетов</a:t>
            </a:r>
            <a:r>
              <a:rPr lang="en-US" sz="2600" dirty="0"/>
              <a:t> в </a:t>
            </a:r>
            <a:r>
              <a:rPr lang="en-US" sz="2600" dirty="0" err="1"/>
              <a:t>порядке</a:t>
            </a:r>
            <a:r>
              <a:rPr lang="en-US" sz="2600" dirty="0"/>
              <a:t>, </a:t>
            </a:r>
            <a:r>
              <a:rPr lang="en-US" sz="2600" dirty="0" err="1"/>
              <a:t>установленном</a:t>
            </a:r>
            <a:r>
              <a:rPr lang="en-US" sz="2600" dirty="0"/>
              <a:t> </a:t>
            </a:r>
            <a:r>
              <a:rPr lang="en-US" sz="2600" dirty="0" err="1"/>
              <a:t>законодательством</a:t>
            </a:r>
            <a:r>
              <a:rPr lang="en-US" sz="2600" dirty="0"/>
              <a:t> </a:t>
            </a:r>
            <a:r>
              <a:rPr lang="en-US" sz="2600" dirty="0" err="1"/>
              <a:t>Республики</a:t>
            </a:r>
            <a:r>
              <a:rPr lang="en-US" sz="2600" dirty="0"/>
              <a:t> </a:t>
            </a:r>
            <a:r>
              <a:rPr lang="en-US" sz="2600" dirty="0" err="1"/>
              <a:t>Армения</a:t>
            </a:r>
            <a:r>
              <a:rPr lang="en-US" sz="2600" dirty="0"/>
              <a:t>;</a:t>
            </a:r>
          </a:p>
          <a:p>
            <a:r>
              <a:rPr lang="en-US" sz="2600" dirty="0" err="1" smtClean="0"/>
              <a:t>организация</a:t>
            </a:r>
            <a:r>
              <a:rPr lang="en-US" sz="2600" dirty="0" smtClean="0"/>
              <a:t> </a:t>
            </a:r>
            <a:r>
              <a:rPr lang="en-US" sz="2600" dirty="0" err="1"/>
              <a:t>методического</a:t>
            </a:r>
            <a:r>
              <a:rPr lang="en-US" sz="2600" dirty="0"/>
              <a:t> </a:t>
            </a:r>
            <a:r>
              <a:rPr lang="en-US" sz="2600" dirty="0" err="1"/>
              <a:t>обеспечения</a:t>
            </a:r>
            <a:r>
              <a:rPr lang="en-US" sz="2600" dirty="0"/>
              <a:t> </a:t>
            </a:r>
            <a:r>
              <a:rPr lang="en-US" sz="2600" dirty="0" err="1"/>
              <a:t>нормативного</a:t>
            </a:r>
            <a:r>
              <a:rPr lang="en-US" sz="2600" dirty="0"/>
              <a:t> </a:t>
            </a:r>
            <a:r>
              <a:rPr lang="en-US" sz="2600" dirty="0" err="1"/>
              <a:t>регулирования</a:t>
            </a:r>
            <a:r>
              <a:rPr lang="en-US" sz="2600" dirty="0"/>
              <a:t> </a:t>
            </a:r>
            <a:r>
              <a:rPr lang="en-US" sz="2600" dirty="0" err="1"/>
              <a:t>отношений</a:t>
            </a:r>
            <a:r>
              <a:rPr lang="en-US" sz="2600" dirty="0"/>
              <a:t>, </a:t>
            </a:r>
            <a:r>
              <a:rPr lang="en-US" sz="2600" dirty="0" err="1"/>
              <a:t>связанных</a:t>
            </a:r>
            <a:r>
              <a:rPr lang="en-US" sz="2600" dirty="0"/>
              <a:t> с </a:t>
            </a:r>
            <a:r>
              <a:rPr lang="en-US" sz="2600" dirty="0" err="1"/>
              <a:t>исполнением</a:t>
            </a:r>
            <a:r>
              <a:rPr lang="en-US" sz="2600" dirty="0"/>
              <a:t> </a:t>
            </a:r>
            <a:r>
              <a:rPr lang="en-US" sz="2600" dirty="0" err="1"/>
              <a:t>бюджета</a:t>
            </a:r>
            <a:r>
              <a:rPr lang="en-US" sz="2600" dirty="0"/>
              <a:t> </a:t>
            </a:r>
            <a:r>
              <a:rPr lang="en-US" sz="2600" dirty="0" err="1"/>
              <a:t>Республики</a:t>
            </a:r>
            <a:r>
              <a:rPr lang="en-US" sz="2600" dirty="0"/>
              <a:t> </a:t>
            </a:r>
            <a:r>
              <a:rPr lang="en-US" sz="2600" dirty="0" err="1"/>
              <a:t>Армения</a:t>
            </a:r>
            <a:r>
              <a:rPr lang="en-US" sz="2600" dirty="0"/>
              <a:t> и </a:t>
            </a:r>
            <a:r>
              <a:rPr lang="en-US" sz="2600" dirty="0" err="1"/>
              <a:t>муниципальных</a:t>
            </a:r>
            <a:r>
              <a:rPr lang="en-US" sz="2600" dirty="0"/>
              <a:t> </a:t>
            </a:r>
            <a:r>
              <a:rPr lang="en-US" sz="2600" dirty="0" err="1"/>
              <a:t>бюджетов</a:t>
            </a:r>
            <a:r>
              <a:rPr lang="en-US" sz="2600" dirty="0" smtClean="0"/>
              <a:t>;</a:t>
            </a:r>
          </a:p>
          <a:p>
            <a:r>
              <a:rPr lang="en-US" sz="2600" dirty="0" err="1"/>
              <a:t>организация</a:t>
            </a:r>
            <a:r>
              <a:rPr lang="en-US" sz="2600" dirty="0"/>
              <a:t> </a:t>
            </a:r>
            <a:r>
              <a:rPr lang="en-US" sz="2600" dirty="0" err="1"/>
              <a:t>зачисления</a:t>
            </a:r>
            <a:r>
              <a:rPr lang="en-US" sz="2600" dirty="0"/>
              <a:t> </a:t>
            </a:r>
            <a:r>
              <a:rPr lang="en-US" sz="2600" dirty="0" err="1"/>
              <a:t>денежных</a:t>
            </a:r>
            <a:r>
              <a:rPr lang="en-US" sz="2600" dirty="0"/>
              <a:t> </a:t>
            </a:r>
            <a:r>
              <a:rPr lang="en-US" sz="2600" dirty="0" err="1"/>
              <a:t>средств</a:t>
            </a:r>
            <a:r>
              <a:rPr lang="en-US" sz="2600" dirty="0"/>
              <a:t>, </a:t>
            </a:r>
            <a:r>
              <a:rPr lang="en-US" sz="2600" dirty="0" err="1"/>
              <a:t>находящихся</a:t>
            </a:r>
            <a:r>
              <a:rPr lang="en-US" sz="2600" dirty="0"/>
              <a:t> в </a:t>
            </a:r>
            <a:r>
              <a:rPr lang="en-US" sz="2600" dirty="0" err="1"/>
              <a:t>распоряжении</a:t>
            </a:r>
            <a:r>
              <a:rPr lang="en-US" sz="2600" dirty="0"/>
              <a:t> </a:t>
            </a:r>
            <a:r>
              <a:rPr lang="en-US" sz="2600" dirty="0" err="1"/>
              <a:t>Республики</a:t>
            </a:r>
            <a:r>
              <a:rPr lang="en-US" sz="2600" dirty="0"/>
              <a:t> </a:t>
            </a:r>
            <a:r>
              <a:rPr lang="en-US" sz="2600" dirty="0" err="1"/>
              <a:t>Армения</a:t>
            </a:r>
            <a:r>
              <a:rPr lang="en-US" sz="2600" dirty="0"/>
              <a:t> и </a:t>
            </a:r>
            <a:r>
              <a:rPr lang="en-US" sz="2600" dirty="0" err="1"/>
              <a:t>муниципалитетов</a:t>
            </a:r>
            <a:r>
              <a:rPr lang="en-US" sz="2600" dirty="0"/>
              <a:t>, и </a:t>
            </a:r>
            <a:r>
              <a:rPr lang="en-US" sz="2600" dirty="0" err="1"/>
              <a:t>исполнения</a:t>
            </a:r>
            <a:r>
              <a:rPr lang="en-US" sz="2600" dirty="0"/>
              <a:t> </a:t>
            </a:r>
            <a:r>
              <a:rPr lang="en-US" sz="2600" dirty="0" err="1"/>
              <a:t>за</a:t>
            </a:r>
            <a:r>
              <a:rPr lang="en-US" sz="2600" dirty="0"/>
              <a:t> </a:t>
            </a:r>
            <a:r>
              <a:rPr lang="en-US" sz="2600" dirty="0" err="1"/>
              <a:t>их</a:t>
            </a:r>
            <a:r>
              <a:rPr lang="en-US" sz="2600" dirty="0"/>
              <a:t> </a:t>
            </a:r>
            <a:r>
              <a:rPr lang="en-US" sz="2600" dirty="0" err="1"/>
              <a:t>счет</a:t>
            </a:r>
            <a:r>
              <a:rPr lang="en-US" sz="2600" dirty="0"/>
              <a:t> </a:t>
            </a:r>
            <a:r>
              <a:rPr lang="en-US" sz="2600" dirty="0" err="1"/>
              <a:t>расходов</a:t>
            </a:r>
            <a:r>
              <a:rPr lang="en-US" sz="2600" dirty="0"/>
              <a:t> </a:t>
            </a:r>
            <a:r>
              <a:rPr lang="en-US" sz="2600" dirty="0" err="1"/>
              <a:t>по</a:t>
            </a:r>
            <a:r>
              <a:rPr lang="en-US" sz="2600" dirty="0"/>
              <a:t> </a:t>
            </a:r>
            <a:r>
              <a:rPr lang="en-US" sz="2600" dirty="0" err="1"/>
              <a:t>единому</a:t>
            </a:r>
            <a:r>
              <a:rPr lang="en-US" sz="2600" dirty="0"/>
              <a:t> </a:t>
            </a:r>
            <a:r>
              <a:rPr lang="en-US" sz="2600" dirty="0" err="1"/>
              <a:t>казначейскому</a:t>
            </a:r>
            <a:r>
              <a:rPr lang="en-US" sz="2600" dirty="0"/>
              <a:t> </a:t>
            </a:r>
            <a:r>
              <a:rPr lang="en-US" sz="2600" dirty="0" err="1"/>
              <a:t>счету</a:t>
            </a:r>
            <a:r>
              <a:rPr lang="en-US" sz="2600" dirty="0"/>
              <a:t>;</a:t>
            </a:r>
          </a:p>
          <a:p>
            <a:r>
              <a:rPr lang="en-US" sz="2600" dirty="0" err="1"/>
              <a:t>обеспечение</a:t>
            </a:r>
            <a:r>
              <a:rPr lang="en-US" sz="2600" dirty="0"/>
              <a:t> </a:t>
            </a:r>
            <a:r>
              <a:rPr lang="en-US" sz="2600" dirty="0" err="1"/>
              <a:t>нормативного</a:t>
            </a:r>
            <a:r>
              <a:rPr lang="en-US" sz="2600" dirty="0"/>
              <a:t> </a:t>
            </a:r>
            <a:r>
              <a:rPr lang="en-US" sz="2600" dirty="0" err="1"/>
              <a:t>регулирования</a:t>
            </a:r>
            <a:r>
              <a:rPr lang="en-US" sz="2600" dirty="0"/>
              <a:t> </a:t>
            </a:r>
            <a:r>
              <a:rPr lang="en-US" sz="2600" dirty="0" err="1"/>
              <a:t>отношений</a:t>
            </a:r>
            <a:r>
              <a:rPr lang="en-US" sz="2600" dirty="0"/>
              <a:t>, </a:t>
            </a:r>
            <a:r>
              <a:rPr lang="en-US" sz="2600" dirty="0" err="1"/>
              <a:t>связанных</a:t>
            </a:r>
            <a:r>
              <a:rPr lang="en-US" sz="2600" dirty="0"/>
              <a:t> с </a:t>
            </a:r>
            <a:r>
              <a:rPr lang="en-US" sz="2600" dirty="0" err="1"/>
              <a:t>составлением</a:t>
            </a:r>
            <a:r>
              <a:rPr lang="en-US" sz="2600" dirty="0"/>
              <a:t>, </a:t>
            </a:r>
            <a:r>
              <a:rPr lang="en-US" sz="2600" dirty="0" err="1"/>
              <a:t>представлением</a:t>
            </a:r>
            <a:r>
              <a:rPr lang="en-US" sz="2600" dirty="0"/>
              <a:t> и </a:t>
            </a:r>
            <a:r>
              <a:rPr lang="en-US" sz="2600" dirty="0" err="1"/>
              <a:t>обобщением</a:t>
            </a:r>
            <a:r>
              <a:rPr lang="en-US" sz="2600" dirty="0"/>
              <a:t> </a:t>
            </a:r>
            <a:r>
              <a:rPr lang="en-US" sz="2600" dirty="0" err="1"/>
              <a:t>отчетов</a:t>
            </a:r>
            <a:r>
              <a:rPr lang="en-US" sz="2600" dirty="0"/>
              <a:t> о </a:t>
            </a:r>
            <a:r>
              <a:rPr lang="en-US" sz="2600" dirty="0" err="1"/>
              <a:t>финансовой</a:t>
            </a:r>
            <a:r>
              <a:rPr lang="en-US" sz="2600" dirty="0"/>
              <a:t> </a:t>
            </a:r>
            <a:r>
              <a:rPr lang="en-US" sz="2600" dirty="0" err="1"/>
              <a:t>деятельности</a:t>
            </a:r>
            <a:r>
              <a:rPr lang="en-US" sz="2600" dirty="0"/>
              <a:t> </a:t>
            </a:r>
            <a:r>
              <a:rPr lang="en-US" sz="2600" dirty="0" err="1"/>
              <a:t>государственных</a:t>
            </a:r>
            <a:r>
              <a:rPr lang="en-US" sz="2600" dirty="0"/>
              <a:t> </a:t>
            </a:r>
            <a:r>
              <a:rPr lang="en-US" sz="2600" dirty="0" err="1"/>
              <a:t>учреждений</a:t>
            </a:r>
            <a:r>
              <a:rPr lang="en-US" sz="2600" dirty="0"/>
              <a:t> и с </a:t>
            </a:r>
            <a:r>
              <a:rPr lang="en-US" sz="2600" dirty="0" err="1"/>
              <a:t>установлением</a:t>
            </a:r>
            <a:r>
              <a:rPr lang="en-US" sz="2600" dirty="0"/>
              <a:t> </a:t>
            </a:r>
            <a:r>
              <a:rPr lang="en-US" sz="2600" dirty="0" err="1"/>
              <a:t>норм</a:t>
            </a:r>
            <a:r>
              <a:rPr lang="en-US" sz="2600" dirty="0"/>
              <a:t> </a:t>
            </a:r>
            <a:r>
              <a:rPr lang="en-US" sz="2600" dirty="0" err="1"/>
              <a:t>бухгалтерского</a:t>
            </a:r>
            <a:r>
              <a:rPr lang="en-US" sz="2600" dirty="0"/>
              <a:t> </a:t>
            </a:r>
            <a:r>
              <a:rPr lang="en-US" sz="2600" dirty="0" err="1"/>
              <a:t>учета</a:t>
            </a:r>
            <a:r>
              <a:rPr lang="en-US" sz="2600" dirty="0"/>
              <a:t> в </a:t>
            </a:r>
            <a:r>
              <a:rPr lang="en-US" sz="2600" dirty="0" err="1"/>
              <a:t>бюджетном</a:t>
            </a:r>
            <a:r>
              <a:rPr lang="en-US" sz="2600" dirty="0"/>
              <a:t> </a:t>
            </a:r>
            <a:r>
              <a:rPr lang="en-US" sz="2600" dirty="0" err="1"/>
              <a:t>секторе</a:t>
            </a:r>
            <a:r>
              <a:rPr lang="en-US" sz="2600" dirty="0"/>
              <a:t>;</a:t>
            </a:r>
          </a:p>
          <a:p>
            <a:r>
              <a:rPr lang="en-US" sz="2600" dirty="0" err="1"/>
              <a:t>осуществление</a:t>
            </a:r>
            <a:r>
              <a:rPr lang="en-US" sz="2600" dirty="0"/>
              <a:t> </a:t>
            </a:r>
            <a:r>
              <a:rPr lang="en-US" sz="2600" dirty="0" err="1"/>
              <a:t>предварительного</a:t>
            </a:r>
            <a:r>
              <a:rPr lang="en-US" sz="2600" dirty="0"/>
              <a:t> </a:t>
            </a:r>
            <a:r>
              <a:rPr lang="en-US" sz="2600" dirty="0" err="1"/>
              <a:t>контроля</a:t>
            </a:r>
            <a:r>
              <a:rPr lang="en-US" sz="2600" dirty="0"/>
              <a:t> </a:t>
            </a:r>
            <a:r>
              <a:rPr lang="en-US" sz="2600" dirty="0" err="1"/>
              <a:t>за</a:t>
            </a:r>
            <a:r>
              <a:rPr lang="en-US" sz="2600" dirty="0"/>
              <a:t> </a:t>
            </a:r>
            <a:r>
              <a:rPr lang="en-US" sz="2600" dirty="0" err="1"/>
              <a:t>платежами</a:t>
            </a:r>
            <a:r>
              <a:rPr lang="en-US" sz="2600" dirty="0"/>
              <a:t> </a:t>
            </a:r>
            <a:r>
              <a:rPr lang="en-US" sz="2600" dirty="0" err="1"/>
              <a:t>государственных</a:t>
            </a:r>
            <a:r>
              <a:rPr lang="en-US" sz="2600" dirty="0"/>
              <a:t> </a:t>
            </a:r>
            <a:r>
              <a:rPr lang="en-US" sz="2600" dirty="0" err="1"/>
              <a:t>учреждений</a:t>
            </a:r>
            <a:r>
              <a:rPr lang="en-US" sz="2600" dirty="0"/>
              <a:t>, </a:t>
            </a:r>
            <a:r>
              <a:rPr lang="en-US" sz="2600" dirty="0" err="1"/>
              <a:t>производимыми</a:t>
            </a:r>
            <a:r>
              <a:rPr lang="en-US" sz="2600" dirty="0"/>
              <a:t> в </a:t>
            </a:r>
            <a:r>
              <a:rPr lang="en-US" sz="2600" dirty="0" err="1"/>
              <a:t>ходе</a:t>
            </a:r>
            <a:r>
              <a:rPr lang="en-US" sz="2600" dirty="0"/>
              <a:t> </a:t>
            </a:r>
            <a:r>
              <a:rPr lang="en-US" sz="2600" dirty="0" err="1"/>
              <a:t>исполнения</a:t>
            </a:r>
            <a:r>
              <a:rPr lang="en-US" sz="2600" dirty="0"/>
              <a:t> </a:t>
            </a:r>
            <a:r>
              <a:rPr lang="en-US" sz="2600" dirty="0" err="1"/>
              <a:t>государственного</a:t>
            </a:r>
            <a:r>
              <a:rPr lang="en-US" sz="2600" dirty="0"/>
              <a:t> и </a:t>
            </a:r>
            <a:r>
              <a:rPr lang="en-US" sz="2600" dirty="0" err="1"/>
              <a:t>муниципальных</a:t>
            </a:r>
            <a:r>
              <a:rPr lang="en-US" sz="2600" dirty="0"/>
              <a:t> </a:t>
            </a:r>
            <a:r>
              <a:rPr lang="en-US" sz="2600" dirty="0" err="1"/>
              <a:t>бюджетов</a:t>
            </a:r>
            <a:r>
              <a:rPr lang="en-US" sz="2600" dirty="0"/>
              <a:t>;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9639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Задачи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казначейства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/>
          </a:bodyPr>
          <a:lstStyle/>
          <a:p>
            <a:r>
              <a:rPr lang="en-US" sz="2200" dirty="0" err="1" smtClean="0"/>
              <a:t>организация</a:t>
            </a:r>
            <a:r>
              <a:rPr lang="en-US" sz="2200" dirty="0" smtClean="0"/>
              <a:t> </a:t>
            </a:r>
            <a:r>
              <a:rPr lang="en-US" sz="2200" dirty="0" err="1"/>
              <a:t>обслуживания</a:t>
            </a:r>
            <a:r>
              <a:rPr lang="en-US" sz="2200" dirty="0"/>
              <a:t> </a:t>
            </a:r>
            <a:r>
              <a:rPr lang="en-US" sz="2200" dirty="0" err="1"/>
              <a:t>финансовых</a:t>
            </a:r>
            <a:r>
              <a:rPr lang="en-US" sz="2200" dirty="0"/>
              <a:t> </a:t>
            </a:r>
            <a:r>
              <a:rPr lang="en-US" sz="2200" dirty="0" err="1"/>
              <a:t>потоков</a:t>
            </a:r>
            <a:r>
              <a:rPr lang="en-US" sz="2200" dirty="0"/>
              <a:t> </a:t>
            </a:r>
            <a:r>
              <a:rPr lang="en-US" sz="2200" dirty="0" err="1"/>
              <a:t>Республики</a:t>
            </a:r>
            <a:r>
              <a:rPr lang="en-US" sz="2200" dirty="0"/>
              <a:t> </a:t>
            </a:r>
            <a:r>
              <a:rPr lang="en-US" sz="2200" dirty="0" err="1"/>
              <a:t>Армения</a:t>
            </a:r>
            <a:r>
              <a:rPr lang="en-US" sz="2200" dirty="0"/>
              <a:t> и </a:t>
            </a:r>
            <a:r>
              <a:rPr lang="en-US" sz="2200" dirty="0" err="1"/>
              <a:t>муниципалитетов</a:t>
            </a:r>
            <a:r>
              <a:rPr lang="en-US" sz="2200" dirty="0"/>
              <a:t>;</a:t>
            </a:r>
          </a:p>
          <a:p>
            <a:r>
              <a:rPr lang="en-US" sz="2200" dirty="0" err="1" smtClean="0"/>
              <a:t>учет</a:t>
            </a:r>
            <a:r>
              <a:rPr lang="en-US" sz="2200" dirty="0" smtClean="0"/>
              <a:t> </a:t>
            </a:r>
            <a:r>
              <a:rPr lang="en-US" sz="2200" dirty="0" err="1"/>
              <a:t>операций</a:t>
            </a:r>
            <a:r>
              <a:rPr lang="en-US" sz="2200" dirty="0"/>
              <a:t> </a:t>
            </a:r>
            <a:r>
              <a:rPr lang="en-US" sz="2200" dirty="0" err="1"/>
              <a:t>по</a:t>
            </a:r>
            <a:r>
              <a:rPr lang="en-US" sz="2200" dirty="0"/>
              <a:t> </a:t>
            </a:r>
            <a:r>
              <a:rPr lang="en-US" sz="2200" dirty="0" err="1"/>
              <a:t>внебюджетным</a:t>
            </a:r>
            <a:r>
              <a:rPr lang="en-US" sz="2200" dirty="0"/>
              <a:t> </a:t>
            </a:r>
            <a:r>
              <a:rPr lang="en-US" sz="2200" dirty="0" err="1"/>
              <a:t>фондам</a:t>
            </a:r>
            <a:r>
              <a:rPr lang="en-US" sz="2200" dirty="0"/>
              <a:t> (</a:t>
            </a:r>
            <a:r>
              <a:rPr lang="en-US" sz="2200" dirty="0" err="1"/>
              <a:t>счетам</a:t>
            </a:r>
            <a:r>
              <a:rPr lang="en-US" sz="2200" dirty="0"/>
              <a:t>) </a:t>
            </a:r>
            <a:r>
              <a:rPr lang="en-US" sz="2200" dirty="0" err="1"/>
              <a:t>государственных</a:t>
            </a:r>
            <a:r>
              <a:rPr lang="en-US" sz="2200" dirty="0"/>
              <a:t> </a:t>
            </a:r>
            <a:r>
              <a:rPr lang="en-US" sz="2200" dirty="0" err="1"/>
              <a:t>учреждений</a:t>
            </a:r>
            <a:r>
              <a:rPr lang="en-US" sz="2200" dirty="0"/>
              <a:t>;</a:t>
            </a:r>
          </a:p>
          <a:p>
            <a:r>
              <a:rPr lang="en-US" sz="2200" dirty="0" err="1" smtClean="0"/>
              <a:t>получение</a:t>
            </a:r>
            <a:r>
              <a:rPr lang="en-US" sz="2200" dirty="0" smtClean="0"/>
              <a:t> </a:t>
            </a:r>
            <a:r>
              <a:rPr lang="en-US" sz="2200" dirty="0" err="1"/>
              <a:t>финансовых</a:t>
            </a:r>
            <a:r>
              <a:rPr lang="en-US" sz="2200" dirty="0"/>
              <a:t> </a:t>
            </a:r>
            <a:r>
              <a:rPr lang="en-US" sz="2200" dirty="0" err="1"/>
              <a:t>отчетов</a:t>
            </a:r>
            <a:r>
              <a:rPr lang="en-US" sz="2200" dirty="0"/>
              <a:t> </a:t>
            </a:r>
            <a:r>
              <a:rPr lang="en-US" sz="2200" dirty="0" err="1"/>
              <a:t>об</a:t>
            </a:r>
            <a:r>
              <a:rPr lang="en-US" sz="2200" dirty="0"/>
              <a:t> </a:t>
            </a:r>
            <a:r>
              <a:rPr lang="en-US" sz="2200" dirty="0" err="1"/>
              <a:t>операциях</a:t>
            </a:r>
            <a:r>
              <a:rPr lang="en-US" sz="2200" dirty="0"/>
              <a:t> </a:t>
            </a:r>
            <a:r>
              <a:rPr lang="en-US" sz="2200" dirty="0" err="1"/>
              <a:t>со</a:t>
            </a:r>
            <a:r>
              <a:rPr lang="en-US" sz="2200" dirty="0"/>
              <a:t> </a:t>
            </a:r>
            <a:r>
              <a:rPr lang="en-US" sz="2200" dirty="0" err="1"/>
              <a:t>средствами</a:t>
            </a:r>
            <a:r>
              <a:rPr lang="en-US" sz="2200" dirty="0"/>
              <a:t> </a:t>
            </a:r>
            <a:r>
              <a:rPr lang="en-US" sz="2200" dirty="0" err="1"/>
              <a:t>государственного</a:t>
            </a:r>
            <a:r>
              <a:rPr lang="en-US" sz="2200" dirty="0"/>
              <a:t> </a:t>
            </a:r>
            <a:r>
              <a:rPr lang="en-US" sz="2200" dirty="0" err="1"/>
              <a:t>бюджета</a:t>
            </a:r>
            <a:r>
              <a:rPr lang="en-US" sz="2200" dirty="0"/>
              <a:t> </a:t>
            </a:r>
            <a:r>
              <a:rPr lang="en-US" sz="2200" dirty="0" err="1"/>
              <a:t>Республики</a:t>
            </a:r>
            <a:r>
              <a:rPr lang="en-US" sz="2200" dirty="0"/>
              <a:t> </a:t>
            </a:r>
            <a:r>
              <a:rPr lang="en-US" sz="2200" dirty="0" err="1"/>
              <a:t>Армения</a:t>
            </a:r>
            <a:r>
              <a:rPr lang="en-US" sz="2200" dirty="0"/>
              <a:t> и </a:t>
            </a:r>
            <a:r>
              <a:rPr lang="en-US" sz="2200" dirty="0" err="1"/>
              <a:t>муниципалитетов</a:t>
            </a:r>
            <a:r>
              <a:rPr lang="en-US" sz="2200" dirty="0"/>
              <a:t>, </a:t>
            </a:r>
            <a:r>
              <a:rPr lang="en-US" sz="2200" dirty="0" err="1"/>
              <a:t>внебюджетными</a:t>
            </a:r>
            <a:r>
              <a:rPr lang="en-US" sz="2200" dirty="0"/>
              <a:t> </a:t>
            </a:r>
            <a:r>
              <a:rPr lang="en-US" sz="2200" dirty="0" err="1"/>
              <a:t>средствами</a:t>
            </a:r>
            <a:r>
              <a:rPr lang="en-US" sz="2200" dirty="0"/>
              <a:t>, </a:t>
            </a:r>
            <a:r>
              <a:rPr lang="en-US" sz="2200" dirty="0" err="1"/>
              <a:t>оценка</a:t>
            </a:r>
            <a:r>
              <a:rPr lang="en-US" sz="2200" dirty="0"/>
              <a:t> </a:t>
            </a:r>
            <a:r>
              <a:rPr lang="en-US" sz="2200" dirty="0" err="1"/>
              <a:t>достоверности</a:t>
            </a:r>
            <a:r>
              <a:rPr lang="en-US" sz="2200" dirty="0"/>
              <a:t>, </a:t>
            </a:r>
            <a:r>
              <a:rPr lang="en-US" sz="2200" dirty="0" err="1"/>
              <a:t>обобщение</a:t>
            </a:r>
            <a:r>
              <a:rPr lang="en-US" sz="2200" dirty="0"/>
              <a:t> и </a:t>
            </a:r>
            <a:r>
              <a:rPr lang="en-US" sz="2200" dirty="0" err="1"/>
              <a:t>представление</a:t>
            </a:r>
            <a:r>
              <a:rPr lang="en-US" sz="2200" dirty="0"/>
              <a:t> </a:t>
            </a:r>
            <a:r>
              <a:rPr lang="en-US" sz="2200" dirty="0" err="1"/>
              <a:t>сведений</a:t>
            </a:r>
            <a:r>
              <a:rPr lang="en-US" sz="2200" dirty="0"/>
              <a:t>, </a:t>
            </a:r>
            <a:r>
              <a:rPr lang="en-US" sz="2200" dirty="0" err="1"/>
              <a:t>отраженных</a:t>
            </a:r>
            <a:r>
              <a:rPr lang="en-US" sz="2200" dirty="0"/>
              <a:t> в </a:t>
            </a:r>
            <a:r>
              <a:rPr lang="en-US" sz="2200" dirty="0" err="1"/>
              <a:t>них</a:t>
            </a:r>
            <a:r>
              <a:rPr lang="en-US" sz="2200" dirty="0" smtClean="0"/>
              <a:t>;</a:t>
            </a:r>
          </a:p>
          <a:p>
            <a:r>
              <a:rPr lang="en-US" sz="2200" dirty="0" err="1" smtClean="0"/>
              <a:t>учет</a:t>
            </a:r>
            <a:r>
              <a:rPr lang="en-US" sz="2200" dirty="0" smtClean="0"/>
              <a:t> </a:t>
            </a:r>
            <a:r>
              <a:rPr lang="en-US" sz="2200" dirty="0" err="1"/>
              <a:t>капитализации</a:t>
            </a:r>
            <a:r>
              <a:rPr lang="en-US" sz="2200" dirty="0"/>
              <a:t> </a:t>
            </a:r>
            <a:r>
              <a:rPr lang="en-US" sz="2200" dirty="0" err="1"/>
              <a:t>товарных</a:t>
            </a:r>
            <a:r>
              <a:rPr lang="en-US" sz="2200" dirty="0"/>
              <a:t> </a:t>
            </a:r>
            <a:r>
              <a:rPr lang="en-US" sz="2200" dirty="0" err="1"/>
              <a:t>кредитов</a:t>
            </a:r>
            <a:r>
              <a:rPr lang="en-US" sz="2200" dirty="0"/>
              <a:t> и </a:t>
            </a:r>
            <a:r>
              <a:rPr lang="en-US" sz="2200" dirty="0" err="1"/>
              <a:t>грантов</a:t>
            </a:r>
            <a:r>
              <a:rPr lang="en-US" sz="2200" dirty="0"/>
              <a:t>, </a:t>
            </a:r>
            <a:r>
              <a:rPr lang="en-US" sz="2200" dirty="0" err="1"/>
              <a:t>предоставленных</a:t>
            </a:r>
            <a:r>
              <a:rPr lang="en-US" sz="2200" dirty="0"/>
              <a:t> </a:t>
            </a:r>
            <a:r>
              <a:rPr lang="en-US" sz="2200" dirty="0" err="1"/>
              <a:t>Республике</a:t>
            </a:r>
            <a:r>
              <a:rPr lang="en-US" sz="2200" dirty="0"/>
              <a:t> </a:t>
            </a:r>
            <a:r>
              <a:rPr lang="en-US" sz="2200" dirty="0" err="1"/>
              <a:t>Армения</a:t>
            </a:r>
            <a:r>
              <a:rPr lang="en-US" sz="2200" dirty="0"/>
              <a:t> </a:t>
            </a:r>
            <a:r>
              <a:rPr lang="en-US" sz="2200" dirty="0" err="1"/>
              <a:t>иностранными</a:t>
            </a:r>
            <a:r>
              <a:rPr lang="en-US" sz="2200" dirty="0"/>
              <a:t> </a:t>
            </a:r>
            <a:r>
              <a:rPr lang="en-US" sz="2200" dirty="0" err="1"/>
              <a:t>государствами</a:t>
            </a:r>
            <a:r>
              <a:rPr lang="en-US" sz="2200" dirty="0"/>
              <a:t> и </a:t>
            </a:r>
            <a:r>
              <a:rPr lang="en-US" sz="2200" dirty="0" err="1"/>
              <a:t>международными</a:t>
            </a:r>
            <a:r>
              <a:rPr lang="en-US" sz="2200" dirty="0"/>
              <a:t> </a:t>
            </a:r>
            <a:r>
              <a:rPr lang="en-US" sz="2200" dirty="0" err="1"/>
              <a:t>организациями</a:t>
            </a:r>
            <a:r>
              <a:rPr lang="en-US" sz="2200" dirty="0"/>
              <a:t>, </a:t>
            </a:r>
            <a:r>
              <a:rPr lang="en-US" sz="2200" dirty="0" err="1"/>
              <a:t>координация</a:t>
            </a:r>
            <a:r>
              <a:rPr lang="en-US" sz="2200" dirty="0"/>
              <a:t> и </a:t>
            </a:r>
            <a:r>
              <a:rPr lang="en-US" sz="2200" dirty="0" err="1"/>
              <a:t>контроль</a:t>
            </a:r>
            <a:r>
              <a:rPr lang="en-US" sz="2200" dirty="0"/>
              <a:t> (</a:t>
            </a:r>
            <a:r>
              <a:rPr lang="en-US" sz="2200" dirty="0" err="1"/>
              <a:t>мониторинг</a:t>
            </a:r>
            <a:r>
              <a:rPr lang="en-US" sz="2200" dirty="0"/>
              <a:t>) </a:t>
            </a:r>
            <a:r>
              <a:rPr lang="en-US" sz="2200" dirty="0" err="1"/>
              <a:t>за</a:t>
            </a:r>
            <a:r>
              <a:rPr lang="en-US" sz="2200" dirty="0"/>
              <a:t> </a:t>
            </a:r>
            <a:r>
              <a:rPr lang="en-US" sz="2200" dirty="0" err="1"/>
              <a:t>осуществлением</a:t>
            </a:r>
            <a:r>
              <a:rPr lang="en-US" sz="2200" dirty="0"/>
              <a:t> </a:t>
            </a:r>
            <a:r>
              <a:rPr lang="en-US" sz="2200" dirty="0" err="1"/>
              <a:t>функций</a:t>
            </a:r>
            <a:r>
              <a:rPr lang="en-US" sz="2200" dirty="0"/>
              <a:t>, </a:t>
            </a:r>
            <a:r>
              <a:rPr lang="en-US" sz="2200" dirty="0" err="1"/>
              <a:t>связанных</a:t>
            </a:r>
            <a:r>
              <a:rPr lang="en-US" sz="2200" dirty="0"/>
              <a:t> с </a:t>
            </a:r>
            <a:r>
              <a:rPr lang="en-US" sz="2200" dirty="0" err="1"/>
              <a:t>этим</a:t>
            </a:r>
            <a:r>
              <a:rPr lang="en-US" sz="2200" dirty="0"/>
              <a:t>; </a:t>
            </a:r>
          </a:p>
          <a:p>
            <a:r>
              <a:rPr lang="en-US" sz="2200" dirty="0" err="1"/>
              <a:t>обслуживание</a:t>
            </a:r>
            <a:r>
              <a:rPr lang="en-US" sz="2200" dirty="0"/>
              <a:t> </a:t>
            </a:r>
            <a:r>
              <a:rPr lang="en-US" sz="2200" dirty="0" err="1"/>
              <a:t>обязательств</a:t>
            </a:r>
            <a:r>
              <a:rPr lang="en-US" sz="2200" dirty="0"/>
              <a:t> </a:t>
            </a:r>
            <a:r>
              <a:rPr lang="en-US" sz="2200" dirty="0" err="1"/>
              <a:t>перед</a:t>
            </a:r>
            <a:r>
              <a:rPr lang="en-US" sz="2200" dirty="0"/>
              <a:t> </a:t>
            </a:r>
            <a:r>
              <a:rPr lang="en-US" sz="2200" dirty="0" err="1"/>
              <a:t>Республикой</a:t>
            </a:r>
            <a:r>
              <a:rPr lang="en-US" sz="2200" dirty="0"/>
              <a:t> </a:t>
            </a:r>
            <a:r>
              <a:rPr lang="en-US" sz="2200" dirty="0" err="1"/>
              <a:t>Армения</a:t>
            </a:r>
            <a:r>
              <a:rPr lang="en-US" sz="2200" dirty="0"/>
              <a:t>, </a:t>
            </a:r>
            <a:r>
              <a:rPr lang="en-US" sz="2200" dirty="0" err="1"/>
              <a:t>установленных</a:t>
            </a:r>
            <a:r>
              <a:rPr lang="en-US" sz="2200" dirty="0"/>
              <a:t> </a:t>
            </a:r>
            <a:r>
              <a:rPr lang="en-US" sz="2200" dirty="0" err="1"/>
              <a:t>Правительством</a:t>
            </a:r>
            <a:r>
              <a:rPr lang="en-US" sz="2200" dirty="0"/>
              <a:t> </a:t>
            </a:r>
            <a:r>
              <a:rPr lang="en-US" sz="2200" dirty="0" err="1"/>
              <a:t>Республики</a:t>
            </a:r>
            <a:r>
              <a:rPr lang="en-US" sz="2200" dirty="0"/>
              <a:t> </a:t>
            </a:r>
            <a:r>
              <a:rPr lang="en-US" sz="2200" dirty="0" err="1"/>
              <a:t>Армения</a:t>
            </a:r>
            <a:r>
              <a:rPr lang="en-US" sz="2200" dirty="0"/>
              <a:t>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4220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500" dirty="0" err="1" smtClean="0">
                <a:solidFill>
                  <a:srgbClr val="FF0000"/>
                </a:solidFill>
              </a:rPr>
              <a:t>Информационные</a:t>
            </a:r>
            <a:r>
              <a:rPr lang="en-US" sz="3500" dirty="0" smtClean="0">
                <a:solidFill>
                  <a:srgbClr val="FF0000"/>
                </a:solidFill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</a:rPr>
              <a:t>системы</a:t>
            </a:r>
            <a:r>
              <a:rPr lang="en-US" sz="3500" dirty="0" smtClean="0">
                <a:solidFill>
                  <a:srgbClr val="FF0000"/>
                </a:solidFill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</a:rPr>
              <a:t>казначейства</a:t>
            </a:r>
            <a:endParaRPr lang="en-US" sz="35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dirty="0" err="1">
                <a:solidFill>
                  <a:srgbClr val="FF0000"/>
                </a:solidFill>
              </a:rPr>
              <a:t>Операционный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День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Казначейства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</a:t>
            </a:r>
            <a:r>
              <a:rPr lang="en-US" sz="3100" dirty="0"/>
              <a:t>ИС </a:t>
            </a:r>
            <a:r>
              <a:rPr lang="en-US" sz="3100" dirty="0" err="1"/>
              <a:t>разработана</a:t>
            </a:r>
            <a:r>
              <a:rPr lang="en-US" sz="3100" dirty="0"/>
              <a:t> и </a:t>
            </a:r>
            <a:r>
              <a:rPr lang="en-US" sz="3100" dirty="0" err="1"/>
              <a:t>внедрена</a:t>
            </a:r>
            <a:r>
              <a:rPr lang="en-US" sz="3100" dirty="0"/>
              <a:t> в </a:t>
            </a:r>
            <a:r>
              <a:rPr lang="en-US" sz="3100" dirty="0" err="1"/>
              <a:t>казначейскую</a:t>
            </a:r>
            <a:r>
              <a:rPr lang="en-US" sz="3100" dirty="0"/>
              <a:t> </a:t>
            </a:r>
            <a:r>
              <a:rPr lang="en-US" sz="3100" dirty="0" err="1"/>
              <a:t>систему</a:t>
            </a:r>
            <a:r>
              <a:rPr lang="en-US" sz="3100" dirty="0"/>
              <a:t> РА в 1998г. </a:t>
            </a:r>
            <a:r>
              <a:rPr lang="en-US" sz="3100" dirty="0" smtClean="0"/>
              <a:t>     </a:t>
            </a:r>
          </a:p>
          <a:p>
            <a:pPr marL="0" indent="0">
              <a:buNone/>
            </a:pPr>
            <a:r>
              <a:rPr lang="en-US" sz="3100" dirty="0"/>
              <a:t> </a:t>
            </a:r>
            <a:r>
              <a:rPr lang="en-US" sz="3100" dirty="0" smtClean="0"/>
              <a:t>      В </a:t>
            </a:r>
            <a:r>
              <a:rPr lang="en-US" sz="3100" dirty="0"/>
              <a:t>2005г. ИС “ОДК” </a:t>
            </a:r>
            <a:r>
              <a:rPr lang="en-US" sz="3100" dirty="0" err="1" smtClean="0"/>
              <a:t>была</a:t>
            </a:r>
            <a:r>
              <a:rPr lang="en-US" sz="3100" dirty="0" smtClean="0"/>
              <a:t> </a:t>
            </a:r>
            <a:r>
              <a:rPr lang="az-Cyrl-AZ" sz="3100" dirty="0" smtClean="0"/>
              <a:t>усовершенствова</a:t>
            </a:r>
            <a:r>
              <a:rPr lang="en-US" sz="3100" dirty="0" err="1" smtClean="0"/>
              <a:t>на</a:t>
            </a:r>
            <a:r>
              <a:rPr lang="en-US" sz="3100" dirty="0" smtClean="0"/>
              <a:t> и</a:t>
            </a:r>
            <a:r>
              <a:rPr lang="az-Cyrl-AZ" sz="2000" dirty="0" smtClean="0"/>
              <a:t> </a:t>
            </a:r>
            <a:r>
              <a:rPr lang="az-Cyrl-AZ" sz="3100" dirty="0"/>
              <a:t>расширена</a:t>
            </a:r>
            <a:r>
              <a:rPr lang="en-US" sz="3100" dirty="0" smtClean="0"/>
              <a:t>. </a:t>
            </a:r>
            <a:endParaRPr lang="en-US" sz="3100" dirty="0"/>
          </a:p>
          <a:p>
            <a:pPr marL="0" indent="0">
              <a:buNone/>
            </a:pPr>
            <a:r>
              <a:rPr lang="en-US" sz="3100" dirty="0"/>
              <a:t>       В </a:t>
            </a:r>
            <a:r>
              <a:rPr lang="en-US" sz="3100" dirty="0" err="1"/>
              <a:t>январе</a:t>
            </a:r>
            <a:r>
              <a:rPr lang="en-US" sz="3100" dirty="0"/>
              <a:t> 2014г. </a:t>
            </a:r>
            <a:r>
              <a:rPr lang="en-US" sz="3100" dirty="0" err="1"/>
              <a:t>базы</a:t>
            </a:r>
            <a:r>
              <a:rPr lang="en-US" sz="3100" dirty="0"/>
              <a:t> </a:t>
            </a:r>
            <a:r>
              <a:rPr lang="en-US" sz="3100" dirty="0" err="1"/>
              <a:t>данных</a:t>
            </a:r>
            <a:r>
              <a:rPr lang="en-US" sz="3100" dirty="0"/>
              <a:t> </a:t>
            </a:r>
            <a:r>
              <a:rPr lang="en-US" sz="3100" dirty="0" err="1"/>
              <a:t>Центрального</a:t>
            </a:r>
            <a:r>
              <a:rPr lang="en-US" sz="3100" dirty="0"/>
              <a:t> </a:t>
            </a:r>
            <a:r>
              <a:rPr lang="en-US" sz="3100" dirty="0" err="1"/>
              <a:t>казначейства</a:t>
            </a:r>
            <a:r>
              <a:rPr lang="en-US" sz="3100" dirty="0"/>
              <a:t> и 44-ех МКО </a:t>
            </a:r>
            <a:r>
              <a:rPr lang="ru-RU" sz="3100" dirty="0"/>
              <a:t>объединены </a:t>
            </a:r>
            <a:r>
              <a:rPr lang="en-US" sz="3100" dirty="0"/>
              <a:t>в </a:t>
            </a:r>
            <a:r>
              <a:rPr lang="en-US" sz="3100" dirty="0" err="1"/>
              <a:t>единую</a:t>
            </a:r>
            <a:r>
              <a:rPr lang="en-US" sz="3100" dirty="0"/>
              <a:t> </a:t>
            </a:r>
            <a:r>
              <a:rPr lang="en-US" sz="3100" dirty="0" err="1"/>
              <a:t>базу</a:t>
            </a:r>
            <a:r>
              <a:rPr lang="en-US" sz="3100" dirty="0"/>
              <a:t> </a:t>
            </a:r>
            <a:r>
              <a:rPr lang="en-US" sz="3100" dirty="0" err="1"/>
              <a:t>данных</a:t>
            </a:r>
            <a:r>
              <a:rPr lang="en-US" sz="3100" dirty="0"/>
              <a:t> (МКО </a:t>
            </a:r>
            <a:r>
              <a:rPr lang="en-US" sz="3100" dirty="0" err="1"/>
              <a:t>упразднены</a:t>
            </a:r>
            <a:r>
              <a:rPr lang="en-US" dirty="0" smtClean="0"/>
              <a:t>).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dirty="0">
                <a:solidFill>
                  <a:srgbClr val="FF0000"/>
                </a:solidFill>
              </a:rPr>
              <a:t>Client-Treasury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</a:t>
            </a:r>
            <a:r>
              <a:rPr lang="en-US" dirty="0"/>
              <a:t>ИС </a:t>
            </a:r>
            <a:r>
              <a:rPr lang="en-US" dirty="0" err="1"/>
              <a:t>электронного</a:t>
            </a:r>
            <a:r>
              <a:rPr lang="en-US" dirty="0"/>
              <a:t> </a:t>
            </a:r>
            <a:r>
              <a:rPr lang="en-US" dirty="0" err="1"/>
              <a:t>управления</a:t>
            </a:r>
            <a:r>
              <a:rPr lang="en-US" dirty="0"/>
              <a:t> </a:t>
            </a:r>
            <a:r>
              <a:rPr lang="en-US" dirty="0" err="1"/>
              <a:t>казначейских</a:t>
            </a:r>
            <a:r>
              <a:rPr lang="en-US" dirty="0"/>
              <a:t> </a:t>
            </a:r>
            <a:r>
              <a:rPr lang="en-US" dirty="0" err="1"/>
              <a:t>счетов</a:t>
            </a:r>
            <a:r>
              <a:rPr lang="en-US" dirty="0"/>
              <a:t> </a:t>
            </a:r>
            <a:r>
              <a:rPr lang="en-US" dirty="0" err="1" smtClean="0"/>
              <a:t>разработана</a:t>
            </a:r>
            <a:r>
              <a:rPr lang="en-US" dirty="0" smtClean="0"/>
              <a:t> </a:t>
            </a:r>
            <a:r>
              <a:rPr lang="en-US" dirty="0"/>
              <a:t>и </a:t>
            </a:r>
            <a:r>
              <a:rPr lang="en-US" dirty="0" err="1"/>
              <a:t>внедрена</a:t>
            </a:r>
            <a:r>
              <a:rPr lang="en-US" dirty="0"/>
              <a:t> в </a:t>
            </a:r>
            <a:r>
              <a:rPr lang="en-US" dirty="0" err="1"/>
              <a:t>казначейскую</a:t>
            </a:r>
            <a:r>
              <a:rPr lang="en-US" dirty="0"/>
              <a:t> </a:t>
            </a:r>
            <a:r>
              <a:rPr lang="en-US" dirty="0" err="1"/>
              <a:t>систему</a:t>
            </a:r>
            <a:r>
              <a:rPr lang="en-US" dirty="0"/>
              <a:t> </a:t>
            </a:r>
            <a:r>
              <a:rPr lang="en-US" dirty="0" smtClean="0"/>
              <a:t>РА в 2010г.</a:t>
            </a:r>
          </a:p>
          <a:p>
            <a:pPr marL="0" indent="0" algn="just"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Система</a:t>
            </a:r>
            <a:r>
              <a:rPr lang="en-US" dirty="0" smtClean="0"/>
              <a:t> </a:t>
            </a:r>
            <a:r>
              <a:rPr lang="en-US" dirty="0" err="1" smtClean="0"/>
              <a:t>позволяет</a:t>
            </a:r>
            <a:r>
              <a:rPr lang="en-US" dirty="0" smtClean="0"/>
              <a:t> </a:t>
            </a:r>
            <a:r>
              <a:rPr lang="en-US" dirty="0" err="1" smtClean="0"/>
              <a:t>электронным</a:t>
            </a:r>
            <a:r>
              <a:rPr lang="en-US" dirty="0" smtClean="0"/>
              <a:t> </a:t>
            </a:r>
            <a:r>
              <a:rPr lang="en-US" dirty="0" err="1" smtClean="0"/>
              <a:t>путем</a:t>
            </a:r>
            <a:r>
              <a:rPr lang="en-US" dirty="0" smtClean="0"/>
              <a:t> </a:t>
            </a:r>
            <a:r>
              <a:rPr lang="en-US" dirty="0" err="1" smtClean="0"/>
              <a:t>заполнить</a:t>
            </a:r>
            <a:r>
              <a:rPr lang="en-US" dirty="0" smtClean="0"/>
              <a:t> и </a:t>
            </a:r>
            <a:r>
              <a:rPr lang="en-US" dirty="0" err="1" smtClean="0"/>
              <a:t>подать</a:t>
            </a:r>
            <a:r>
              <a:rPr lang="en-US" dirty="0" smtClean="0"/>
              <a:t> в </a:t>
            </a:r>
            <a:r>
              <a:rPr lang="en-US" dirty="0" err="1" smtClean="0"/>
              <a:t>казначейство</a:t>
            </a:r>
            <a:r>
              <a:rPr lang="en-US" dirty="0" smtClean="0"/>
              <a:t> </a:t>
            </a:r>
            <a:r>
              <a:rPr lang="en-US" dirty="0" err="1" smtClean="0"/>
              <a:t>сметы</a:t>
            </a:r>
            <a:r>
              <a:rPr lang="en-US" dirty="0" smtClean="0"/>
              <a:t> </a:t>
            </a:r>
            <a:r>
              <a:rPr lang="en-US" dirty="0" err="1" smtClean="0"/>
              <a:t>затрат</a:t>
            </a:r>
            <a:r>
              <a:rPr lang="en-US" dirty="0" smtClean="0"/>
              <a:t>, </a:t>
            </a:r>
            <a:r>
              <a:rPr lang="en-US" dirty="0" err="1" smtClean="0"/>
              <a:t>выписки</a:t>
            </a:r>
            <a:r>
              <a:rPr lang="en-US" dirty="0" smtClean="0"/>
              <a:t> </a:t>
            </a:r>
            <a:r>
              <a:rPr lang="en-US" dirty="0" err="1" smtClean="0"/>
              <a:t>контрактов</a:t>
            </a:r>
            <a:r>
              <a:rPr lang="en-US" dirty="0" smtClean="0"/>
              <a:t> и </a:t>
            </a:r>
            <a:r>
              <a:rPr lang="en-US" dirty="0" err="1" smtClean="0"/>
              <a:t>график</a:t>
            </a:r>
            <a:r>
              <a:rPr lang="en-US" dirty="0" smtClean="0"/>
              <a:t> (</a:t>
            </a:r>
            <a:r>
              <a:rPr lang="en-US" dirty="0" err="1" smtClean="0"/>
              <a:t>сроки</a:t>
            </a:r>
            <a:r>
              <a:rPr lang="en-US" dirty="0" smtClean="0"/>
              <a:t>) </a:t>
            </a:r>
            <a:r>
              <a:rPr lang="en-US" dirty="0" err="1" smtClean="0"/>
              <a:t>платежей</a:t>
            </a:r>
            <a:r>
              <a:rPr lang="en-US" dirty="0" smtClean="0"/>
              <a:t>, </a:t>
            </a:r>
            <a:r>
              <a:rPr lang="en-US" dirty="0" err="1"/>
              <a:t>бюджетные</a:t>
            </a:r>
            <a:r>
              <a:rPr lang="en-US" dirty="0"/>
              <a:t> </a:t>
            </a:r>
            <a:r>
              <a:rPr lang="en-US" dirty="0" err="1"/>
              <a:t>заявки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финансирования</a:t>
            </a:r>
            <a:r>
              <a:rPr lang="en-US" dirty="0"/>
              <a:t>, </a:t>
            </a:r>
            <a:r>
              <a:rPr lang="en-US" dirty="0" err="1"/>
              <a:t>счет-фактуры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налоговые</a:t>
            </a:r>
            <a:r>
              <a:rPr lang="en-US" dirty="0" smtClean="0"/>
              <a:t> </a:t>
            </a:r>
            <a:r>
              <a:rPr lang="en-US" dirty="0" err="1" smtClean="0"/>
              <a:t>счета</a:t>
            </a:r>
            <a:r>
              <a:rPr lang="en-US" dirty="0" smtClean="0"/>
              <a:t>, </a:t>
            </a:r>
            <a:r>
              <a:rPr lang="az-Cyrl-AZ" dirty="0" smtClean="0"/>
              <a:t>бюджетные </a:t>
            </a:r>
            <a:r>
              <a:rPr lang="en-US" dirty="0" smtClean="0"/>
              <a:t>и </a:t>
            </a:r>
            <a:r>
              <a:rPr lang="en-US" dirty="0" err="1" smtClean="0"/>
              <a:t>финансовые</a:t>
            </a:r>
            <a:r>
              <a:rPr lang="en-US" dirty="0" smtClean="0"/>
              <a:t> </a:t>
            </a:r>
            <a:r>
              <a:rPr lang="az-Cyrl-AZ" dirty="0" smtClean="0"/>
              <a:t>обязательства</a:t>
            </a:r>
            <a:r>
              <a:rPr lang="en-US" dirty="0" smtClean="0"/>
              <a:t>,</a:t>
            </a:r>
            <a:r>
              <a:rPr lang="az-Cyrl-AZ" dirty="0" smtClean="0"/>
              <a:t> </a:t>
            </a:r>
            <a:r>
              <a:rPr lang="en-US" dirty="0" err="1" smtClean="0"/>
              <a:t>платежные</a:t>
            </a:r>
            <a:r>
              <a:rPr lang="en-US" dirty="0" smtClean="0"/>
              <a:t> </a:t>
            </a:r>
            <a:r>
              <a:rPr lang="en-US" dirty="0" err="1" smtClean="0"/>
              <a:t>поручения</a:t>
            </a:r>
            <a:r>
              <a:rPr lang="en-US" dirty="0" smtClean="0"/>
              <a:t> и </a:t>
            </a:r>
            <a:r>
              <a:rPr lang="en-US" dirty="0" err="1" smtClean="0"/>
              <a:t>другие</a:t>
            </a:r>
            <a:r>
              <a:rPr lang="en-US" dirty="0" smtClean="0"/>
              <a:t> </a:t>
            </a:r>
            <a:r>
              <a:rPr lang="en-US" dirty="0" err="1" smtClean="0"/>
              <a:t>документы</a:t>
            </a:r>
            <a:r>
              <a:rPr lang="en-US" dirty="0" smtClean="0"/>
              <a:t>, а </a:t>
            </a:r>
            <a:r>
              <a:rPr lang="en-US" dirty="0" err="1" smtClean="0"/>
              <a:t>также</a:t>
            </a:r>
            <a:r>
              <a:rPr lang="en-US" dirty="0" smtClean="0"/>
              <a:t> </a:t>
            </a:r>
            <a:r>
              <a:rPr lang="en-US" dirty="0" err="1" smtClean="0"/>
              <a:t>дает</a:t>
            </a:r>
            <a:r>
              <a:rPr lang="en-US" dirty="0" smtClean="0"/>
              <a:t> </a:t>
            </a:r>
            <a:r>
              <a:rPr lang="en-US" dirty="0" err="1" smtClean="0"/>
              <a:t>возможность</a:t>
            </a:r>
            <a:r>
              <a:rPr lang="en-US" dirty="0" smtClean="0"/>
              <a:t> </a:t>
            </a:r>
            <a:r>
              <a:rPr lang="en-US" dirty="0" err="1" smtClean="0"/>
              <a:t>просмотра</a:t>
            </a:r>
            <a:r>
              <a:rPr lang="en-US" dirty="0" smtClean="0"/>
              <a:t> в </a:t>
            </a:r>
            <a:r>
              <a:rPr lang="en-US" dirty="0" err="1" smtClean="0"/>
              <a:t>реальном</a:t>
            </a:r>
            <a:r>
              <a:rPr lang="en-US" dirty="0" smtClean="0"/>
              <a:t> </a:t>
            </a:r>
            <a:r>
              <a:rPr lang="en-US" dirty="0" err="1" smtClean="0"/>
              <a:t>режиме</a:t>
            </a:r>
            <a:r>
              <a:rPr lang="en-US" dirty="0" smtClean="0"/>
              <a:t>  </a:t>
            </a:r>
            <a:r>
              <a:rPr lang="en-US" dirty="0" err="1" smtClean="0"/>
              <a:t>своих</a:t>
            </a:r>
            <a:r>
              <a:rPr lang="en-US" dirty="0" smtClean="0"/>
              <a:t> </a:t>
            </a:r>
            <a:r>
              <a:rPr lang="en-US" dirty="0" err="1" smtClean="0"/>
              <a:t>счетов</a:t>
            </a:r>
            <a:r>
              <a:rPr lang="en-US" dirty="0" smtClean="0"/>
              <a:t>, </a:t>
            </a:r>
            <a:r>
              <a:rPr lang="en-US" dirty="0" err="1" smtClean="0"/>
              <a:t>формирования</a:t>
            </a:r>
            <a:r>
              <a:rPr lang="en-US" dirty="0" smtClean="0"/>
              <a:t> </a:t>
            </a:r>
            <a:r>
              <a:rPr lang="en-US" dirty="0" err="1" smtClean="0"/>
              <a:t>выписок</a:t>
            </a:r>
            <a:r>
              <a:rPr lang="en-US" dirty="0" smtClean="0"/>
              <a:t> и </a:t>
            </a:r>
            <a:r>
              <a:rPr lang="en-US" dirty="0" err="1" smtClean="0"/>
              <a:t>справок</a:t>
            </a:r>
            <a:r>
              <a:rPr lang="en-US" dirty="0" smtClean="0"/>
              <a:t>.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00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sz="3500" dirty="0" err="1" smtClean="0">
                <a:solidFill>
                  <a:srgbClr val="FF0000"/>
                </a:solidFill>
              </a:rPr>
              <a:t>Интегрированные</a:t>
            </a:r>
            <a:r>
              <a:rPr lang="en-US" sz="3500" dirty="0" smtClean="0">
                <a:solidFill>
                  <a:srgbClr val="FF0000"/>
                </a:solidFill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</a:rPr>
              <a:t>информационные</a:t>
            </a:r>
            <a:r>
              <a:rPr lang="en-US" sz="3500" dirty="0" smtClean="0">
                <a:solidFill>
                  <a:srgbClr val="FF0000"/>
                </a:solidFill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</a:rPr>
              <a:t>системы</a:t>
            </a:r>
            <a:r>
              <a:rPr lang="en-US" sz="3500" dirty="0" smtClean="0">
                <a:solidFill>
                  <a:srgbClr val="FF0000"/>
                </a:solidFill>
              </a:rPr>
              <a:t> </a:t>
            </a:r>
            <a:endParaRPr lang="en-US" sz="35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“ARMEPS”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</a:t>
            </a:r>
            <a:r>
              <a:rPr lang="en-US" sz="3100" dirty="0" err="1"/>
              <a:t>Электронная</a:t>
            </a:r>
            <a:r>
              <a:rPr lang="en-US" sz="3100" dirty="0"/>
              <a:t> </a:t>
            </a:r>
            <a:r>
              <a:rPr lang="en-US" sz="3100" dirty="0" err="1"/>
              <a:t>система</a:t>
            </a:r>
            <a:r>
              <a:rPr lang="en-US" sz="3100" dirty="0"/>
              <a:t> </a:t>
            </a:r>
            <a:r>
              <a:rPr lang="en-US" sz="3100" dirty="0" err="1"/>
              <a:t>государственных</a:t>
            </a:r>
            <a:r>
              <a:rPr lang="en-US" sz="3100" dirty="0"/>
              <a:t> </a:t>
            </a:r>
            <a:r>
              <a:rPr lang="en-US" sz="3100" dirty="0" err="1"/>
              <a:t>закупок</a:t>
            </a:r>
            <a:r>
              <a:rPr lang="en-US" sz="3100" dirty="0"/>
              <a:t> </a:t>
            </a:r>
          </a:p>
          <a:p>
            <a:pPr marL="0" indent="0">
              <a:buNone/>
            </a:pPr>
            <a:r>
              <a:rPr lang="en-US" sz="3100" dirty="0" smtClean="0">
                <a:solidFill>
                  <a:srgbClr val="FF0000"/>
                </a:solidFill>
              </a:rPr>
              <a:t>      </a:t>
            </a:r>
            <a:r>
              <a:rPr lang="en-US" sz="3100" dirty="0" err="1" smtClean="0">
                <a:solidFill>
                  <a:srgbClr val="00B0F0"/>
                </a:solidFill>
              </a:rPr>
              <a:t>Министерство</a:t>
            </a:r>
            <a:r>
              <a:rPr lang="en-US" sz="3100" dirty="0" smtClean="0">
                <a:solidFill>
                  <a:srgbClr val="00B0F0"/>
                </a:solidFill>
              </a:rPr>
              <a:t> </a:t>
            </a:r>
            <a:r>
              <a:rPr lang="en-US" sz="3100" dirty="0" err="1" smtClean="0">
                <a:solidFill>
                  <a:srgbClr val="00B0F0"/>
                </a:solidFill>
              </a:rPr>
              <a:t>финансов</a:t>
            </a:r>
            <a:r>
              <a:rPr lang="en-US" sz="3100" dirty="0" smtClean="0">
                <a:solidFill>
                  <a:srgbClr val="00B0F0"/>
                </a:solidFill>
              </a:rPr>
              <a:t> РА</a:t>
            </a:r>
            <a:endParaRPr lang="en-US" dirty="0" smtClean="0">
              <a:solidFill>
                <a:srgbClr val="00B0F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“Налогоплательщик-3”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</a:t>
            </a:r>
            <a:r>
              <a:rPr lang="en-US" dirty="0" err="1"/>
              <a:t>Электронная</a:t>
            </a:r>
            <a:r>
              <a:rPr lang="en-US" dirty="0"/>
              <a:t> </a:t>
            </a:r>
            <a:r>
              <a:rPr lang="en-US" dirty="0" err="1"/>
              <a:t>система</a:t>
            </a:r>
            <a:r>
              <a:rPr lang="en-US" dirty="0"/>
              <a:t> </a:t>
            </a:r>
            <a:r>
              <a:rPr lang="en-US" dirty="0" err="1"/>
              <a:t>представления</a:t>
            </a:r>
            <a:r>
              <a:rPr lang="en-US" dirty="0"/>
              <a:t> </a:t>
            </a:r>
            <a:r>
              <a:rPr lang="en-US" dirty="0" err="1"/>
              <a:t>отчетности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>
                <a:solidFill>
                  <a:srgbClr val="00B0F0"/>
                </a:solidFill>
              </a:rPr>
              <a:t>Комитет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государственных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доходов</a:t>
            </a:r>
            <a:r>
              <a:rPr lang="en-US" dirty="0" smtClean="0">
                <a:solidFill>
                  <a:srgbClr val="00B0F0"/>
                </a:solidFill>
              </a:rPr>
              <a:t> РА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“</a:t>
            </a:r>
            <a:r>
              <a:rPr lang="en-US" dirty="0" err="1" smtClean="0">
                <a:solidFill>
                  <a:srgbClr val="FF0000"/>
                </a:solidFill>
              </a:rPr>
              <a:t>АП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az-Cyrl-AZ" dirty="0" smtClean="0">
                <a:solidFill>
                  <a:srgbClr val="FF0000"/>
                </a:solidFill>
              </a:rPr>
              <a:t> </a:t>
            </a:r>
            <a:r>
              <a:rPr lang="az-Cyrl-AZ" dirty="0">
                <a:solidFill>
                  <a:srgbClr val="FF0000"/>
                </a:solidFill>
              </a:rPr>
              <a:t>предприятие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Электронная</a:t>
            </a:r>
            <a:r>
              <a:rPr lang="en-US" dirty="0"/>
              <a:t> </a:t>
            </a:r>
            <a:r>
              <a:rPr lang="en-US" dirty="0" err="1"/>
              <a:t>система</a:t>
            </a:r>
            <a:r>
              <a:rPr lang="en-US" dirty="0"/>
              <a:t> </a:t>
            </a:r>
            <a:r>
              <a:rPr lang="az-Cyrl-AZ" dirty="0" smtClean="0"/>
              <a:t>расчет</a:t>
            </a:r>
            <a:r>
              <a:rPr lang="en-US" dirty="0" smtClean="0"/>
              <a:t>a</a:t>
            </a:r>
            <a:r>
              <a:rPr lang="az-Cyrl-AZ" dirty="0" smtClean="0"/>
              <a:t> заработной платы</a:t>
            </a:r>
            <a:r>
              <a:rPr lang="en-US" dirty="0" smtClean="0"/>
              <a:t>               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       </a:t>
            </a:r>
            <a:r>
              <a:rPr lang="en-US" dirty="0" err="1" smtClean="0">
                <a:solidFill>
                  <a:srgbClr val="00B0F0"/>
                </a:solidFill>
              </a:rPr>
              <a:t>Компания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“</a:t>
            </a:r>
            <a:r>
              <a:rPr lang="en-US" dirty="0" err="1">
                <a:solidFill>
                  <a:srgbClr val="00B0F0"/>
                </a:solidFill>
              </a:rPr>
              <a:t>Армянские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программы</a:t>
            </a:r>
            <a:r>
              <a:rPr lang="en-US" dirty="0">
                <a:solidFill>
                  <a:srgbClr val="00B0F0"/>
                </a:solidFill>
              </a:rPr>
              <a:t>”</a:t>
            </a:r>
          </a:p>
          <a:p>
            <a:pPr marL="0" indent="0">
              <a:buNone/>
            </a:pPr>
            <a:endParaRPr lang="en-US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1773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6763"/>
            <a:ext cx="8458200" cy="726237"/>
          </a:xfrm>
        </p:spPr>
        <p:txBody>
          <a:bodyPr>
            <a:normAutofit fontScale="90000"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Схема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финансирования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расходов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бюджетных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учреждений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200400" y="2118546"/>
            <a:ext cx="3276601" cy="971399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Казачейство</a:t>
            </a:r>
            <a:r>
              <a:rPr lang="en-US" sz="2800" dirty="0" smtClean="0"/>
              <a:t>                        (ОДК)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537880" y="1476299"/>
            <a:ext cx="2384611" cy="9713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err="1" smtClean="0"/>
              <a:t>Главные</a:t>
            </a:r>
            <a:r>
              <a:rPr lang="en-US" sz="1500" dirty="0" smtClean="0"/>
              <a:t> </a:t>
            </a:r>
            <a:r>
              <a:rPr lang="en-US" sz="1500" dirty="0" err="1" smtClean="0"/>
              <a:t>распорядители</a:t>
            </a:r>
            <a:r>
              <a:rPr lang="en-US" sz="1500" dirty="0" smtClean="0"/>
              <a:t> </a:t>
            </a:r>
            <a:r>
              <a:rPr lang="en-US" sz="1500" dirty="0" err="1" smtClean="0"/>
              <a:t>бюджетных</a:t>
            </a:r>
            <a:r>
              <a:rPr lang="en-US" sz="1500" dirty="0" smtClean="0"/>
              <a:t> </a:t>
            </a:r>
            <a:r>
              <a:rPr lang="en-US" sz="1500" dirty="0" err="1" smtClean="0"/>
              <a:t>ассигнований</a:t>
            </a:r>
            <a:endParaRPr lang="en-US" sz="1500" dirty="0"/>
          </a:p>
        </p:txBody>
      </p:sp>
      <p:sp>
        <p:nvSpPr>
          <p:cNvPr id="9" name="Rectangle 8"/>
          <p:cNvSpPr/>
          <p:nvPr/>
        </p:nvSpPr>
        <p:spPr>
          <a:xfrm>
            <a:off x="537880" y="3962400"/>
            <a:ext cx="2384611" cy="933813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бюджетные</a:t>
            </a:r>
            <a:r>
              <a:rPr lang="en-US" dirty="0" smtClean="0"/>
              <a:t> </a:t>
            </a:r>
            <a:r>
              <a:rPr lang="en-US" dirty="0" err="1" smtClean="0"/>
              <a:t>учреждения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3200400" y="989327"/>
            <a:ext cx="3276600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indent="0" algn="ctr">
              <a:buNone/>
            </a:pPr>
            <a:r>
              <a:rPr lang="en-US" sz="2800" dirty="0" smtClean="0"/>
              <a:t>ARMEPS</a:t>
            </a:r>
            <a:endParaRPr lang="en-US" sz="2800" dirty="0"/>
          </a:p>
        </p:txBody>
      </p:sp>
      <p:sp>
        <p:nvSpPr>
          <p:cNvPr id="11" name="Rounded Rectangle 10"/>
          <p:cNvSpPr/>
          <p:nvPr/>
        </p:nvSpPr>
        <p:spPr>
          <a:xfrm>
            <a:off x="3231773" y="3318545"/>
            <a:ext cx="3276601" cy="971399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Налогоплательщик-3</a:t>
            </a:r>
            <a:endParaRPr lang="en-US" sz="2800" dirty="0"/>
          </a:p>
        </p:txBody>
      </p:sp>
      <p:sp>
        <p:nvSpPr>
          <p:cNvPr id="12" name="Rounded Rectangle 11"/>
          <p:cNvSpPr/>
          <p:nvPr/>
        </p:nvSpPr>
        <p:spPr>
          <a:xfrm>
            <a:off x="3321426" y="4614352"/>
            <a:ext cx="3276601" cy="971399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АП-Предприятие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6857999" y="2156132"/>
            <a:ext cx="1936373" cy="933813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Центральный</a:t>
            </a:r>
            <a:r>
              <a:rPr lang="en-US" dirty="0" smtClean="0"/>
              <a:t> </a:t>
            </a:r>
            <a:r>
              <a:rPr lang="en-US" dirty="0" err="1" smtClean="0"/>
              <a:t>банк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6857999" y="3643719"/>
            <a:ext cx="1936373" cy="933813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Коммерческие</a:t>
            </a:r>
            <a:r>
              <a:rPr lang="en-US" dirty="0" smtClean="0"/>
              <a:t> </a:t>
            </a:r>
            <a:r>
              <a:rPr lang="en-US" dirty="0" err="1" smtClean="0"/>
              <a:t>банки</a:t>
            </a:r>
            <a:endParaRPr lang="en-US" dirty="0"/>
          </a:p>
        </p:txBody>
      </p:sp>
      <p:cxnSp>
        <p:nvCxnSpPr>
          <p:cNvPr id="54" name="Straight Arrow Connector 53"/>
          <p:cNvCxnSpPr>
            <a:stCxn id="10" idx="2"/>
            <a:endCxn id="6" idx="0"/>
          </p:cNvCxnSpPr>
          <p:nvPr/>
        </p:nvCxnSpPr>
        <p:spPr>
          <a:xfrm>
            <a:off x="4838700" y="1903727"/>
            <a:ext cx="1" cy="214819"/>
          </a:xfrm>
          <a:prstGeom prst="straightConnector1">
            <a:avLst/>
          </a:prstGeom>
          <a:ln cmpd="sng">
            <a:tailEnd type="arrow"/>
          </a:ln>
          <a:effectLst>
            <a:outerShdw blurRad="50800" dist="50800" dir="5400000" algn="ctr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13" idx="2"/>
            <a:endCxn id="37" idx="0"/>
          </p:cNvCxnSpPr>
          <p:nvPr/>
        </p:nvCxnSpPr>
        <p:spPr>
          <a:xfrm>
            <a:off x="7826186" y="3089945"/>
            <a:ext cx="0" cy="553774"/>
          </a:xfrm>
          <a:prstGeom prst="straightConnector1">
            <a:avLst/>
          </a:prstGeom>
          <a:ln>
            <a:tailEnd type="arrow"/>
          </a:ln>
          <a:effectLst>
            <a:outerShdw blurRad="50800" dist="50800" dir="5400000" algn="ctr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6" idx="3"/>
            <a:endCxn id="13" idx="1"/>
          </p:cNvCxnSpPr>
          <p:nvPr/>
        </p:nvCxnSpPr>
        <p:spPr>
          <a:xfrm>
            <a:off x="6477001" y="2604246"/>
            <a:ext cx="380998" cy="18793"/>
          </a:xfrm>
          <a:prstGeom prst="straightConnector1">
            <a:avLst/>
          </a:prstGeom>
          <a:ln>
            <a:tailEnd type="arrow"/>
          </a:ln>
          <a:effectLst>
            <a:outerShdw blurRad="50800" dist="50800" dir="5400000" algn="ctr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0"/>
            <a:endCxn id="6" idx="2"/>
          </p:cNvCxnSpPr>
          <p:nvPr/>
        </p:nvCxnSpPr>
        <p:spPr>
          <a:xfrm flipH="1" flipV="1">
            <a:off x="4838701" y="3089945"/>
            <a:ext cx="31373" cy="228600"/>
          </a:xfrm>
          <a:prstGeom prst="straightConnector1">
            <a:avLst/>
          </a:prstGeom>
          <a:ln>
            <a:tailEnd type="arrow"/>
          </a:ln>
          <a:effectLst>
            <a:outerShdw blurRad="50800" dist="50800" dir="5400000" algn="ctr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12" idx="3"/>
          </p:cNvCxnSpPr>
          <p:nvPr/>
        </p:nvCxnSpPr>
        <p:spPr>
          <a:xfrm flipH="1" flipV="1">
            <a:off x="5562600" y="3089945"/>
            <a:ext cx="1035427" cy="2010107"/>
          </a:xfrm>
          <a:prstGeom prst="bentConnector4">
            <a:avLst>
              <a:gd name="adj1" fmla="val -12616"/>
              <a:gd name="adj2" fmla="val 92949"/>
            </a:avLst>
          </a:prstGeom>
          <a:ln>
            <a:tailEnd type="arrow"/>
          </a:ln>
          <a:effectLst>
            <a:outerShdw blurRad="50800" dist="50800" dir="5400000" algn="ctr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8" idx="0"/>
          </p:cNvCxnSpPr>
          <p:nvPr/>
        </p:nvCxnSpPr>
        <p:spPr>
          <a:xfrm rot="5400000" flipH="1" flipV="1">
            <a:off x="2336744" y="612643"/>
            <a:ext cx="257099" cy="1470214"/>
          </a:xfrm>
          <a:prstGeom prst="bentConnector2">
            <a:avLst/>
          </a:prstGeom>
          <a:ln>
            <a:tailEnd type="arrow"/>
          </a:ln>
          <a:effectLst>
            <a:outerShdw blurRad="50800" dist="50800" dir="5400000" algn="ctr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8" idx="3"/>
          </p:cNvCxnSpPr>
          <p:nvPr/>
        </p:nvCxnSpPr>
        <p:spPr>
          <a:xfrm>
            <a:off x="2922491" y="1961999"/>
            <a:ext cx="309282" cy="194133"/>
          </a:xfrm>
          <a:prstGeom prst="bentConnector3">
            <a:avLst>
              <a:gd name="adj1" fmla="val 50000"/>
            </a:avLst>
          </a:prstGeom>
          <a:ln>
            <a:tailEnd type="arrow"/>
          </a:ln>
          <a:effectLst>
            <a:outerShdw blurRad="50800" dist="50800" dir="5400000" algn="ctr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9" idx="0"/>
          </p:cNvCxnSpPr>
          <p:nvPr/>
        </p:nvCxnSpPr>
        <p:spPr>
          <a:xfrm rot="5400000" flipH="1" flipV="1">
            <a:off x="1893793" y="2655793"/>
            <a:ext cx="1143000" cy="1470214"/>
          </a:xfrm>
          <a:prstGeom prst="bentConnector2">
            <a:avLst/>
          </a:prstGeom>
          <a:ln>
            <a:tailEnd type="arrow"/>
          </a:ln>
          <a:effectLst>
            <a:outerShdw blurRad="50800" dist="50800" dir="5400000" algn="ctr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stCxn id="9" idx="3"/>
            <a:endCxn id="11" idx="1"/>
          </p:cNvCxnSpPr>
          <p:nvPr/>
        </p:nvCxnSpPr>
        <p:spPr>
          <a:xfrm flipV="1">
            <a:off x="2922491" y="3804245"/>
            <a:ext cx="309282" cy="625062"/>
          </a:xfrm>
          <a:prstGeom prst="bentConnector3">
            <a:avLst/>
          </a:prstGeom>
          <a:ln>
            <a:headEnd type="arrow"/>
            <a:tailEnd type="arrow"/>
          </a:ln>
          <a:effectLst>
            <a:outerShdw blurRad="50800" dist="50800" dir="5400000" algn="ctr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9" idx="2"/>
          </p:cNvCxnSpPr>
          <p:nvPr/>
        </p:nvCxnSpPr>
        <p:spPr>
          <a:xfrm rot="16200000" flipH="1">
            <a:off x="2383113" y="4243286"/>
            <a:ext cx="285387" cy="1591240"/>
          </a:xfrm>
          <a:prstGeom prst="bentConnector2">
            <a:avLst/>
          </a:prstGeom>
          <a:ln>
            <a:headEnd type="arrow"/>
            <a:tailEnd type="arrow"/>
          </a:ln>
          <a:effectLst>
            <a:outerShdw blurRad="50800" dist="50800" dir="5400000" algn="ctr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1447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6763"/>
            <a:ext cx="8458200" cy="726237"/>
          </a:xfrm>
        </p:spPr>
        <p:txBody>
          <a:bodyPr>
            <a:normAutofit fontScale="90000"/>
          </a:bodyPr>
          <a:lstStyle/>
          <a:p>
            <a:r>
              <a:rPr lang="ro-RO" sz="2800" b="1" dirty="0">
                <a:solidFill>
                  <a:srgbClr val="FF0000"/>
                </a:solidFill>
              </a:rPr>
              <a:t>PI</a:t>
            </a:r>
            <a:r>
              <a:rPr lang="ru-RU" sz="2800" b="1" dirty="0">
                <a:solidFill>
                  <a:srgbClr val="FF0000"/>
                </a:solidFill>
              </a:rPr>
              <a:t>-22. Просроченная задолженность по расходам </a:t>
            </a:r>
            <a:r>
              <a:rPr lang="en-US" sz="2800" b="1" dirty="0" smtClean="0">
                <a:solidFill>
                  <a:srgbClr val="FF0000"/>
                </a:solidFill>
              </a:rPr>
              <a:t>б</a:t>
            </a:r>
            <a:r>
              <a:rPr lang="ru-RU" sz="2800" b="1" dirty="0" smtClean="0">
                <a:solidFill>
                  <a:srgbClr val="FF0000"/>
                </a:solidFill>
              </a:rPr>
              <a:t>юджета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ru-RU" sz="2200" dirty="0">
                <a:solidFill>
                  <a:schemeClr val="tx2"/>
                </a:solidFill>
              </a:rPr>
              <a:t>Компонент 22.1 Накопленная задолженность по расходам</a:t>
            </a:r>
            <a:r>
              <a:rPr lang="en-US" dirty="0"/>
              <a:t/>
            </a:r>
            <a:br>
              <a:rPr lang="en-US" dirty="0"/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2286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dirty="0" smtClean="0"/>
              <a:t>	</a:t>
            </a:r>
            <a:r>
              <a:rPr lang="ru-RU" sz="1800" dirty="0" smtClean="0"/>
              <a:t>В </a:t>
            </a:r>
            <a:r>
              <a:rPr lang="ru-RU" sz="1800" dirty="0"/>
              <a:t>настоящее время бюджетные задолженност</a:t>
            </a:r>
            <a:r>
              <a:rPr lang="en-US" sz="1800" dirty="0"/>
              <a:t>и</a:t>
            </a:r>
            <a:r>
              <a:rPr lang="ru-RU" sz="1800" dirty="0"/>
              <a:t> на практике не накапливаются, ч</a:t>
            </a:r>
            <a:r>
              <a:rPr lang="en-US" sz="1800" dirty="0" err="1"/>
              <a:t>ему</a:t>
            </a:r>
            <a:r>
              <a:rPr lang="ru-RU" sz="1800" dirty="0"/>
              <a:t> </a:t>
            </a:r>
            <a:r>
              <a:rPr lang="ru-RU" sz="1800" dirty="0" smtClean="0"/>
              <a:t>способствовал </a:t>
            </a:r>
            <a:r>
              <a:rPr lang="ru-RU" sz="1800" dirty="0"/>
              <a:t>высок</a:t>
            </a:r>
            <a:r>
              <a:rPr lang="en-US" sz="1800" dirty="0" err="1"/>
              <a:t>ий</a:t>
            </a:r>
            <a:r>
              <a:rPr lang="ru-RU" sz="1800" dirty="0"/>
              <a:t> уров</a:t>
            </a:r>
            <a:r>
              <a:rPr lang="en-US" sz="1800" dirty="0"/>
              <a:t>е</a:t>
            </a:r>
            <a:r>
              <a:rPr lang="ru-RU" sz="1800" dirty="0"/>
              <a:t>н</a:t>
            </a:r>
            <a:r>
              <a:rPr lang="en-US" sz="1800" dirty="0"/>
              <a:t>ь</a:t>
            </a:r>
            <a:r>
              <a:rPr lang="ru-RU" sz="1800" dirty="0"/>
              <a:t> сбора доходов государственного бюджета, а также </a:t>
            </a:r>
            <a:r>
              <a:rPr lang="ru-RU" sz="1800" dirty="0" smtClean="0"/>
              <a:t>наличи</a:t>
            </a:r>
            <a:r>
              <a:rPr lang="en-US" sz="1800" dirty="0" smtClean="0"/>
              <a:t>е</a:t>
            </a:r>
            <a:r>
              <a:rPr lang="ru-RU" sz="1800" dirty="0" smtClean="0"/>
              <a:t> предварительных </a:t>
            </a:r>
            <a:r>
              <a:rPr lang="ru-RU" sz="1800" dirty="0"/>
              <a:t>условий, установленных законодательством для </a:t>
            </a:r>
            <a:r>
              <a:rPr lang="en-US" sz="1800" dirty="0" err="1" smtClean="0"/>
              <a:t>финансирования</a:t>
            </a:r>
            <a:r>
              <a:rPr lang="en-US" sz="1800" dirty="0" smtClean="0"/>
              <a:t> р</a:t>
            </a:r>
            <a:r>
              <a:rPr lang="ru-RU" sz="1800" dirty="0" smtClean="0"/>
              <a:t>асходных обязательств</a:t>
            </a:r>
            <a:r>
              <a:rPr lang="en-US" sz="1800" dirty="0"/>
              <a:t> </a:t>
            </a:r>
            <a:r>
              <a:rPr lang="en-US" sz="1800" dirty="0" err="1"/>
              <a:t>бюджетных</a:t>
            </a:r>
            <a:r>
              <a:rPr lang="en-US" sz="1800" dirty="0"/>
              <a:t> </a:t>
            </a:r>
            <a:r>
              <a:rPr lang="en-US" sz="1800" dirty="0" err="1"/>
              <a:t>учреждений</a:t>
            </a:r>
            <a:r>
              <a:rPr lang="en-US" sz="1800" dirty="0"/>
              <a:t>.</a:t>
            </a:r>
            <a:endParaRPr lang="en-US" sz="1800" dirty="0" smtClean="0"/>
          </a:p>
          <a:p>
            <a:pPr marL="0" indent="0" algn="just">
              <a:buNone/>
            </a:pPr>
            <a:r>
              <a:rPr lang="en-US" sz="1800" dirty="0" smtClean="0"/>
              <a:t>	В </a:t>
            </a:r>
            <a:r>
              <a:rPr lang="en-US" sz="1800" dirty="0" err="1" smtClean="0"/>
              <a:t>частности</a:t>
            </a:r>
            <a:r>
              <a:rPr lang="en-US" sz="1800" dirty="0"/>
              <a:t> </a:t>
            </a:r>
            <a:r>
              <a:rPr lang="en-US" sz="1800" dirty="0" err="1" smtClean="0"/>
              <a:t>бюджетные</a:t>
            </a:r>
            <a:r>
              <a:rPr lang="en-US" sz="1800" dirty="0" smtClean="0"/>
              <a:t> </a:t>
            </a:r>
            <a:r>
              <a:rPr lang="en-US" sz="1800" dirty="0" err="1" smtClean="0"/>
              <a:t>учреждения</a:t>
            </a:r>
            <a:r>
              <a:rPr lang="en-US" sz="1800" dirty="0" smtClean="0"/>
              <a:t> </a:t>
            </a:r>
            <a:r>
              <a:rPr lang="en-US" sz="1800" dirty="0" err="1"/>
              <a:t>не</a:t>
            </a:r>
            <a:r>
              <a:rPr lang="en-US" sz="1800" dirty="0"/>
              <a:t> </a:t>
            </a:r>
            <a:r>
              <a:rPr lang="en-US" sz="1800" dirty="0" err="1" smtClean="0"/>
              <a:t>могут</a:t>
            </a:r>
            <a:r>
              <a:rPr lang="en-US" sz="1800" dirty="0" smtClean="0"/>
              <a:t> </a:t>
            </a:r>
            <a:r>
              <a:rPr lang="en-US" sz="1800" dirty="0" err="1" smtClean="0"/>
              <a:t>взять</a:t>
            </a:r>
            <a:r>
              <a:rPr lang="en-US" sz="1800" dirty="0" smtClean="0"/>
              <a:t> </a:t>
            </a:r>
            <a:r>
              <a:rPr lang="en-US" sz="1800" dirty="0" err="1" smtClean="0"/>
              <a:t>на</a:t>
            </a:r>
            <a:r>
              <a:rPr lang="en-US" sz="1800" dirty="0" smtClean="0"/>
              <a:t> </a:t>
            </a:r>
            <a:r>
              <a:rPr lang="en-US" sz="1800" dirty="0" err="1" smtClean="0"/>
              <a:t>себя</a:t>
            </a:r>
            <a:r>
              <a:rPr lang="en-US" sz="1800" dirty="0" smtClean="0"/>
              <a:t> </a:t>
            </a:r>
            <a:r>
              <a:rPr lang="en-US" sz="1800" dirty="0"/>
              <a:t>р</a:t>
            </a:r>
            <a:r>
              <a:rPr lang="ru-RU" sz="1800" dirty="0" smtClean="0"/>
              <a:t>асходны</a:t>
            </a:r>
            <a:r>
              <a:rPr lang="en-US" sz="1800" dirty="0" smtClean="0"/>
              <a:t>е</a:t>
            </a:r>
            <a:r>
              <a:rPr lang="ru-RU" sz="1800" dirty="0" smtClean="0"/>
              <a:t> обязательств</a:t>
            </a:r>
            <a:r>
              <a:rPr lang="en-US" sz="1800" dirty="0" smtClean="0"/>
              <a:t>а </a:t>
            </a:r>
            <a:r>
              <a:rPr lang="en-US" sz="1800" dirty="0" err="1" smtClean="0"/>
              <a:t>без</a:t>
            </a:r>
            <a:r>
              <a:rPr lang="en-US" sz="1800" dirty="0" smtClean="0"/>
              <a:t> </a:t>
            </a:r>
            <a:r>
              <a:rPr lang="en-US" sz="1800" dirty="0" err="1" smtClean="0"/>
              <a:t>определения</a:t>
            </a:r>
            <a:r>
              <a:rPr lang="en-US" sz="1800" dirty="0" smtClean="0"/>
              <a:t> </a:t>
            </a:r>
            <a:r>
              <a:rPr lang="az-Cyrl-AZ" sz="1800" dirty="0" smtClean="0"/>
              <a:t>источника финансирования</a:t>
            </a:r>
            <a:r>
              <a:rPr lang="en-US" sz="1800" dirty="0" smtClean="0"/>
              <a:t>.</a:t>
            </a:r>
          </a:p>
          <a:p>
            <a:pPr marL="0" indent="0" algn="just">
              <a:buNone/>
            </a:pPr>
            <a:endParaRPr lang="en-US" sz="2000" dirty="0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600635" y="3810000"/>
            <a:ext cx="8229600" cy="2667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000" dirty="0" smtClean="0"/>
              <a:t>	</a:t>
            </a:r>
            <a:r>
              <a:rPr lang="ru-RU" sz="2000" dirty="0"/>
              <a:t> </a:t>
            </a:r>
            <a:r>
              <a:rPr lang="ru-RU" sz="2300" dirty="0"/>
              <a:t>Существует система мониторинга, позволяющая предоставлять информацию о количестве </a:t>
            </a:r>
            <a:r>
              <a:rPr lang="en-US" sz="2300" dirty="0"/>
              <a:t>и </a:t>
            </a:r>
            <a:r>
              <a:rPr lang="en-US" sz="2300" dirty="0" err="1"/>
              <a:t>суммах</a:t>
            </a:r>
            <a:r>
              <a:rPr lang="en-US" sz="2300" dirty="0"/>
              <a:t> </a:t>
            </a:r>
            <a:r>
              <a:rPr lang="ru-RU" sz="2300" dirty="0"/>
              <a:t>контрактов, подписанных министерствами и ведомствами, </a:t>
            </a:r>
            <a:r>
              <a:rPr lang="en-US" sz="2300" dirty="0"/>
              <a:t>о </a:t>
            </a:r>
            <a:r>
              <a:rPr lang="en-US" sz="2300" dirty="0" err="1"/>
              <a:t>суммах</a:t>
            </a:r>
            <a:r>
              <a:rPr lang="ru-RU" sz="2300" dirty="0"/>
              <a:t> авансовых платежей, </a:t>
            </a:r>
            <a:r>
              <a:rPr lang="en-US" sz="2300" dirty="0" err="1"/>
              <a:t>об</a:t>
            </a:r>
            <a:r>
              <a:rPr lang="en-US" sz="2300" dirty="0"/>
              <a:t> </a:t>
            </a:r>
            <a:r>
              <a:rPr lang="ru-RU" sz="2300" dirty="0"/>
              <a:t>уплаченных суммах</a:t>
            </a:r>
            <a:r>
              <a:rPr lang="en-US" sz="2300" dirty="0"/>
              <a:t>,</a:t>
            </a:r>
            <a:r>
              <a:rPr lang="ru-RU" sz="2300" dirty="0"/>
              <a:t> а также </a:t>
            </a:r>
            <a:r>
              <a:rPr lang="en-US" sz="2300" dirty="0"/>
              <a:t>о </a:t>
            </a:r>
            <a:r>
              <a:rPr lang="ru-RU" sz="2300" dirty="0"/>
              <a:t>финансовых обязательствах и задолженностях (когда обязательство не выплачивалось более одного месяца</a:t>
            </a:r>
            <a:r>
              <a:rPr lang="ru-RU" sz="2300" dirty="0" smtClean="0"/>
              <a:t>).</a:t>
            </a:r>
            <a:endParaRPr lang="en-US" sz="2300" dirty="0" smtClean="0"/>
          </a:p>
          <a:p>
            <a:pPr marL="0" indent="0" algn="just">
              <a:buNone/>
            </a:pPr>
            <a:r>
              <a:rPr lang="en-US" sz="2300" dirty="0" smtClean="0"/>
              <a:t>	 </a:t>
            </a:r>
            <a:r>
              <a:rPr lang="en-US" sz="2300" dirty="0" err="1" smtClean="0"/>
              <a:t>Однако</a:t>
            </a:r>
            <a:r>
              <a:rPr lang="en-US" sz="2300" dirty="0" smtClean="0"/>
              <a:t> в</a:t>
            </a:r>
            <a:r>
              <a:rPr lang="ru-RU" sz="2300" dirty="0" smtClean="0"/>
              <a:t> </a:t>
            </a:r>
            <a:r>
              <a:rPr lang="ru-RU" sz="2300" dirty="0"/>
              <a:t>настоящее время </a:t>
            </a:r>
            <a:r>
              <a:rPr lang="en-US" sz="2300" dirty="0" err="1"/>
              <a:t>казначейство</a:t>
            </a:r>
            <a:r>
              <a:rPr lang="en-US" sz="2300" dirty="0"/>
              <a:t> </a:t>
            </a:r>
            <a:r>
              <a:rPr lang="en-US" sz="2300" dirty="0" err="1" smtClean="0"/>
              <a:t>не</a:t>
            </a:r>
            <a:r>
              <a:rPr lang="en-US" sz="2300" dirty="0" smtClean="0"/>
              <a:t> </a:t>
            </a:r>
            <a:r>
              <a:rPr lang="en-US" sz="2300" dirty="0" err="1" smtClean="0"/>
              <a:t>ведет</a:t>
            </a:r>
            <a:r>
              <a:rPr lang="en-US" sz="2300" dirty="0" smtClean="0"/>
              <a:t> </a:t>
            </a:r>
            <a:r>
              <a:rPr lang="en-US" sz="2300" dirty="0" err="1" smtClean="0"/>
              <a:t>мониторинг</a:t>
            </a:r>
            <a:r>
              <a:rPr lang="en-US" sz="2300" dirty="0" smtClean="0"/>
              <a:t> </a:t>
            </a:r>
            <a:r>
              <a:rPr lang="en-US" sz="2300" dirty="0" err="1"/>
              <a:t>по</a:t>
            </a:r>
            <a:r>
              <a:rPr lang="en-US" sz="2300" dirty="0"/>
              <a:t> </a:t>
            </a:r>
            <a:r>
              <a:rPr lang="en-US" sz="2300" dirty="0" err="1"/>
              <a:t>части</a:t>
            </a:r>
            <a:r>
              <a:rPr lang="en-US" sz="2300" dirty="0"/>
              <a:t> </a:t>
            </a:r>
            <a:r>
              <a:rPr lang="en-US" sz="2300" dirty="0" smtClean="0"/>
              <a:t>г</a:t>
            </a:r>
            <a:r>
              <a:rPr lang="az-Cyrl-AZ" sz="2300" dirty="0" smtClean="0"/>
              <a:t>осударственны</a:t>
            </a:r>
            <a:r>
              <a:rPr lang="en-US" sz="2300" dirty="0"/>
              <a:t>х</a:t>
            </a:r>
            <a:r>
              <a:rPr lang="az-Cyrl-AZ" sz="2300" dirty="0"/>
              <a:t> некоммерчески</a:t>
            </a:r>
            <a:r>
              <a:rPr lang="en-US" sz="2300" dirty="0"/>
              <a:t>х</a:t>
            </a:r>
            <a:r>
              <a:rPr lang="az-Cyrl-AZ" sz="2300" dirty="0"/>
              <a:t> организаци</a:t>
            </a:r>
            <a:r>
              <a:rPr lang="en-US" sz="2300" dirty="0"/>
              <a:t>й. </a:t>
            </a:r>
            <a:endParaRPr lang="en-US" sz="2300" dirty="0" smtClean="0"/>
          </a:p>
          <a:p>
            <a:pPr marL="0" indent="0" algn="just">
              <a:buNone/>
            </a:pPr>
            <a:r>
              <a:rPr lang="en-US" sz="2300" dirty="0"/>
              <a:t>	</a:t>
            </a:r>
            <a:r>
              <a:rPr lang="en-US" sz="2300" dirty="0" err="1" smtClean="0"/>
              <a:t>Только</a:t>
            </a:r>
            <a:r>
              <a:rPr lang="en-US" sz="2300" dirty="0" smtClean="0"/>
              <a:t> в </a:t>
            </a:r>
            <a:r>
              <a:rPr lang="en-US" sz="2300" dirty="0" err="1"/>
              <a:t>январе</a:t>
            </a:r>
            <a:r>
              <a:rPr lang="en-US" sz="2300" dirty="0"/>
              <a:t> 2019г. п</a:t>
            </a:r>
            <a:r>
              <a:rPr lang="az-Cyrl-AZ" sz="2300" dirty="0"/>
              <a:t>редусматривается </a:t>
            </a:r>
            <a:r>
              <a:rPr lang="en-US" sz="2300" dirty="0" err="1"/>
              <a:t>перевести</a:t>
            </a:r>
            <a:r>
              <a:rPr lang="en-US" sz="2300" dirty="0"/>
              <a:t> </a:t>
            </a:r>
            <a:r>
              <a:rPr lang="en-US" sz="2300" dirty="0" err="1"/>
              <a:t>счета</a:t>
            </a:r>
            <a:r>
              <a:rPr lang="en-US" sz="2300" dirty="0"/>
              <a:t> г</a:t>
            </a:r>
            <a:r>
              <a:rPr lang="az-Cyrl-AZ" sz="2300" dirty="0"/>
              <a:t>осударственны</a:t>
            </a:r>
            <a:r>
              <a:rPr lang="en-US" sz="2300" dirty="0"/>
              <a:t>х</a:t>
            </a:r>
            <a:r>
              <a:rPr lang="az-Cyrl-AZ" sz="2300" dirty="0"/>
              <a:t> некоммерчески</a:t>
            </a:r>
            <a:r>
              <a:rPr lang="en-US" sz="2300" dirty="0"/>
              <a:t>х</a:t>
            </a:r>
            <a:r>
              <a:rPr lang="az-Cyrl-AZ" sz="2300" dirty="0"/>
              <a:t> организаци</a:t>
            </a:r>
            <a:r>
              <a:rPr lang="en-US" sz="2300" dirty="0"/>
              <a:t>й </a:t>
            </a:r>
            <a:r>
              <a:rPr lang="en-US" sz="2300" dirty="0" err="1"/>
              <a:t>из</a:t>
            </a:r>
            <a:r>
              <a:rPr lang="en-US" sz="2300" dirty="0"/>
              <a:t> </a:t>
            </a:r>
            <a:r>
              <a:rPr lang="az-Cyrl-AZ" sz="2300" dirty="0"/>
              <a:t>коммерчески</a:t>
            </a:r>
            <a:r>
              <a:rPr lang="en-US" sz="2300" dirty="0"/>
              <a:t>х</a:t>
            </a:r>
            <a:r>
              <a:rPr lang="az-Cyrl-AZ" sz="2300" dirty="0"/>
              <a:t> </a:t>
            </a:r>
            <a:r>
              <a:rPr lang="en-US" sz="2300" dirty="0"/>
              <a:t> </a:t>
            </a:r>
            <a:r>
              <a:rPr lang="en-US" sz="2300" dirty="0" err="1"/>
              <a:t>банков</a:t>
            </a:r>
            <a:r>
              <a:rPr lang="en-US" sz="2300" dirty="0"/>
              <a:t> в </a:t>
            </a:r>
            <a:r>
              <a:rPr lang="en-US" sz="2300" dirty="0" err="1"/>
              <a:t>казначейство</a:t>
            </a:r>
            <a:r>
              <a:rPr lang="en-US" sz="2300" dirty="0"/>
              <a:t>.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20270" y="3228817"/>
            <a:ext cx="80099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tx2"/>
                </a:solidFill>
              </a:rPr>
              <a:t>Компонент 22.</a:t>
            </a:r>
            <a:r>
              <a:rPr lang="en-US" sz="2000" dirty="0">
                <a:solidFill>
                  <a:schemeClr val="tx2"/>
                </a:solidFill>
              </a:rPr>
              <a:t>2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Мониторинг</a:t>
            </a:r>
            <a:r>
              <a:rPr lang="en-US" sz="2000" dirty="0">
                <a:solidFill>
                  <a:schemeClr val="tx2"/>
                </a:solidFill>
              </a:rPr>
              <a:t> н</a:t>
            </a:r>
            <a:r>
              <a:rPr lang="ru-RU" sz="2000" dirty="0">
                <a:solidFill>
                  <a:schemeClr val="tx2"/>
                </a:solidFill>
              </a:rPr>
              <a:t>акопленн</a:t>
            </a:r>
            <a:r>
              <a:rPr lang="en-US" sz="2000" dirty="0" err="1">
                <a:solidFill>
                  <a:schemeClr val="tx2"/>
                </a:solidFill>
              </a:rPr>
              <a:t>ой</a:t>
            </a:r>
            <a:r>
              <a:rPr lang="ru-RU" sz="2000" dirty="0">
                <a:solidFill>
                  <a:schemeClr val="tx2"/>
                </a:solidFill>
              </a:rPr>
              <a:t> задолженност</a:t>
            </a:r>
            <a:r>
              <a:rPr lang="en-US" sz="2000" dirty="0">
                <a:solidFill>
                  <a:schemeClr val="tx2"/>
                </a:solidFill>
              </a:rPr>
              <a:t>и</a:t>
            </a:r>
            <a:r>
              <a:rPr lang="ru-RU" sz="2000" dirty="0">
                <a:solidFill>
                  <a:schemeClr val="tx2"/>
                </a:solidFill>
              </a:rPr>
              <a:t> по расходам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8940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6763"/>
            <a:ext cx="8458200" cy="726237"/>
          </a:xfrm>
        </p:spPr>
        <p:txBody>
          <a:bodyPr>
            <a:normAutofit fontScale="90000"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Самооценка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по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п</a:t>
            </a:r>
            <a:r>
              <a:rPr lang="en-US" sz="2800" b="1" dirty="0" err="1" smtClean="0">
                <a:solidFill>
                  <a:srgbClr val="FF0000"/>
                </a:solidFill>
              </a:rPr>
              <a:t>оказателю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/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ro-RO" sz="2800" b="1" dirty="0" smtClean="0">
                <a:solidFill>
                  <a:srgbClr val="FF0000"/>
                </a:solidFill>
              </a:rPr>
              <a:t>PI</a:t>
            </a:r>
            <a:r>
              <a:rPr lang="ru-RU" sz="2800" b="1" dirty="0">
                <a:solidFill>
                  <a:srgbClr val="FF0000"/>
                </a:solidFill>
              </a:rPr>
              <a:t>-22. Просроченная задолженность по расходам </a:t>
            </a:r>
            <a:r>
              <a:rPr lang="en-US" sz="2800" b="1" dirty="0" smtClean="0">
                <a:solidFill>
                  <a:srgbClr val="FF0000"/>
                </a:solidFill>
              </a:rPr>
              <a:t>б</a:t>
            </a:r>
            <a:r>
              <a:rPr lang="ru-RU" sz="2800" b="1" dirty="0" smtClean="0">
                <a:solidFill>
                  <a:srgbClr val="FF0000"/>
                </a:solidFill>
              </a:rPr>
              <a:t>юджета</a:t>
            </a:r>
            <a:r>
              <a:rPr lang="en-US" dirty="0"/>
              <a:t/>
            </a:r>
            <a:br>
              <a:rPr lang="en-US" dirty="0"/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/>
          </a:bodyPr>
          <a:lstStyle/>
          <a:p>
            <a:pPr algn="just"/>
            <a:r>
              <a:rPr lang="en-US" sz="2000" dirty="0" err="1" smtClean="0">
                <a:solidFill>
                  <a:schemeClr val="tx2"/>
                </a:solidFill>
              </a:rPr>
              <a:t>Самооценка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по</a:t>
            </a:r>
            <a:r>
              <a:rPr lang="en-US" sz="2000" dirty="0" smtClean="0">
                <a:solidFill>
                  <a:schemeClr val="tx2"/>
                </a:solidFill>
              </a:rPr>
              <a:t> к</a:t>
            </a:r>
            <a:r>
              <a:rPr lang="ru-RU" sz="2000" dirty="0" smtClean="0">
                <a:solidFill>
                  <a:schemeClr val="tx2"/>
                </a:solidFill>
              </a:rPr>
              <a:t>омпонент</a:t>
            </a:r>
            <a:r>
              <a:rPr lang="en-US" sz="2000" dirty="0">
                <a:solidFill>
                  <a:schemeClr val="tx2"/>
                </a:solidFill>
              </a:rPr>
              <a:t>у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      </a:t>
            </a:r>
            <a:r>
              <a:rPr lang="ru-RU" sz="2000" dirty="0" smtClean="0">
                <a:solidFill>
                  <a:schemeClr val="tx2"/>
                </a:solidFill>
              </a:rPr>
              <a:t>22.</a:t>
            </a:r>
            <a:r>
              <a:rPr lang="en-US" sz="2000" dirty="0" smtClean="0">
                <a:solidFill>
                  <a:schemeClr val="tx2"/>
                </a:solidFill>
              </a:rPr>
              <a:t>1</a:t>
            </a:r>
            <a:r>
              <a:rPr lang="ru-RU" sz="2000" dirty="0">
                <a:solidFill>
                  <a:schemeClr val="tx2"/>
                </a:solidFill>
              </a:rPr>
              <a:t> Накопленная задолженность по расходам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</a:t>
            </a:r>
            <a:r>
              <a:rPr lang="en-US" sz="2000" dirty="0" err="1" smtClean="0"/>
              <a:t>за</a:t>
            </a:r>
            <a:r>
              <a:rPr lang="en-US" sz="2000" dirty="0" smtClean="0"/>
              <a:t> 2015г., 2016г., 2017г.-А</a:t>
            </a:r>
          </a:p>
          <a:p>
            <a:pPr algn="just"/>
            <a:endParaRPr lang="en-US" sz="2000" dirty="0" smtClean="0"/>
          </a:p>
          <a:p>
            <a:r>
              <a:rPr lang="en-US" sz="2000" dirty="0" err="1">
                <a:solidFill>
                  <a:schemeClr val="tx2"/>
                </a:solidFill>
              </a:rPr>
              <a:t>Самооценка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по</a:t>
            </a:r>
            <a:r>
              <a:rPr lang="en-US" sz="2000" dirty="0">
                <a:solidFill>
                  <a:schemeClr val="tx2"/>
                </a:solidFill>
              </a:rPr>
              <a:t> к</a:t>
            </a:r>
            <a:r>
              <a:rPr lang="ru-RU" sz="2000" dirty="0" smtClean="0">
                <a:solidFill>
                  <a:schemeClr val="tx2"/>
                </a:solidFill>
              </a:rPr>
              <a:t>омпонент</a:t>
            </a:r>
            <a:r>
              <a:rPr lang="en-US" sz="2000" dirty="0" smtClean="0">
                <a:solidFill>
                  <a:schemeClr val="tx2"/>
                </a:solidFill>
              </a:rPr>
              <a:t>у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    </a:t>
            </a:r>
            <a:r>
              <a:rPr lang="ru-RU" sz="2000" dirty="0" smtClean="0">
                <a:solidFill>
                  <a:schemeClr val="tx2"/>
                </a:solidFill>
              </a:rPr>
              <a:t> 22.</a:t>
            </a:r>
            <a:r>
              <a:rPr lang="en-US" sz="2000" dirty="0" smtClean="0">
                <a:solidFill>
                  <a:schemeClr val="tx2"/>
                </a:solidFill>
              </a:rPr>
              <a:t>2 </a:t>
            </a:r>
            <a:r>
              <a:rPr lang="en-US" sz="2000" dirty="0" err="1">
                <a:solidFill>
                  <a:schemeClr val="tx2"/>
                </a:solidFill>
              </a:rPr>
              <a:t>Мониторинг</a:t>
            </a:r>
            <a:r>
              <a:rPr lang="en-US" sz="2000" dirty="0">
                <a:solidFill>
                  <a:schemeClr val="tx2"/>
                </a:solidFill>
              </a:rPr>
              <a:t> н</a:t>
            </a:r>
            <a:r>
              <a:rPr lang="ru-RU" sz="2000" dirty="0">
                <a:solidFill>
                  <a:schemeClr val="tx2"/>
                </a:solidFill>
              </a:rPr>
              <a:t>акопленн</a:t>
            </a:r>
            <a:r>
              <a:rPr lang="en-US" sz="2000" dirty="0" err="1">
                <a:solidFill>
                  <a:schemeClr val="tx2"/>
                </a:solidFill>
              </a:rPr>
              <a:t>ой</a:t>
            </a:r>
            <a:r>
              <a:rPr lang="ru-RU" sz="2000" dirty="0">
                <a:solidFill>
                  <a:schemeClr val="tx2"/>
                </a:solidFill>
              </a:rPr>
              <a:t> задолженност</a:t>
            </a:r>
            <a:r>
              <a:rPr lang="en-US" sz="2000" dirty="0">
                <a:solidFill>
                  <a:schemeClr val="tx2"/>
                </a:solidFill>
              </a:rPr>
              <a:t>и</a:t>
            </a:r>
            <a:r>
              <a:rPr lang="ru-RU" sz="2000" dirty="0">
                <a:solidFill>
                  <a:schemeClr val="tx2"/>
                </a:solidFill>
              </a:rPr>
              <a:t> по расходам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      </a:t>
            </a:r>
            <a:r>
              <a:rPr lang="en-US" sz="2000" dirty="0" err="1" smtClean="0"/>
              <a:t>за</a:t>
            </a:r>
            <a:r>
              <a:rPr lang="en-US" sz="2000" dirty="0" smtClean="0"/>
              <a:t> 2015г., 2016г., 2017г.-B</a:t>
            </a:r>
          </a:p>
          <a:p>
            <a:pPr marL="0" indent="0" algn="just">
              <a:buNone/>
            </a:pPr>
            <a:r>
              <a:rPr lang="en-US" sz="2000" dirty="0" smtClean="0"/>
              <a:t>           </a:t>
            </a:r>
          </a:p>
          <a:p>
            <a:r>
              <a:rPr lang="en-US" sz="2000" dirty="0" err="1" smtClean="0">
                <a:solidFill>
                  <a:schemeClr val="tx2"/>
                </a:solidFill>
              </a:rPr>
              <a:t>Самооценка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по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</a:rPr>
              <a:t>показателю</a:t>
            </a:r>
            <a:r>
              <a:rPr lang="en-US" sz="2000" dirty="0" smtClean="0">
                <a:solidFill>
                  <a:schemeClr val="tx2"/>
                </a:solidFill>
              </a:rPr>
              <a:t> PI-22</a:t>
            </a:r>
          </a:p>
          <a:p>
            <a:pPr marL="0" indent="0">
              <a:buNone/>
            </a:pPr>
            <a:r>
              <a:rPr lang="en-US" sz="2000" dirty="0" smtClean="0"/>
              <a:t>       </a:t>
            </a:r>
            <a:r>
              <a:rPr lang="en-US" sz="2000" dirty="0" err="1" smtClean="0"/>
              <a:t>за</a:t>
            </a:r>
            <a:r>
              <a:rPr lang="en-US" sz="2000" dirty="0" smtClean="0"/>
              <a:t> </a:t>
            </a:r>
            <a:r>
              <a:rPr lang="en-US" sz="2000" dirty="0"/>
              <a:t>2015, 2016, </a:t>
            </a:r>
            <a:r>
              <a:rPr lang="en-US" sz="2000" dirty="0" smtClean="0"/>
              <a:t>2017-B</a:t>
            </a:r>
            <a:r>
              <a:rPr lang="en-US" sz="2000" baseline="30000" dirty="0"/>
              <a:t>+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	</a:t>
            </a:r>
          </a:p>
          <a:p>
            <a:pPr marL="0" indent="0" algn="just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1298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4009</TotalTime>
  <Words>485</Words>
  <Application>Microsoft Office PowerPoint</Application>
  <PresentationFormat>On-screen Show (4:3)</PresentationFormat>
  <Paragraphs>74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 Мониторинг  эффективности   деятельности казначейства Республики Армения</vt:lpstr>
      <vt:lpstr>Правовые акты  (регулирование порядка и сроков финансирования бюджетных расходов)  </vt:lpstr>
      <vt:lpstr>Задачи казначейства</vt:lpstr>
      <vt:lpstr>Задачи казначейства</vt:lpstr>
      <vt:lpstr>Информационные системы казначейства</vt:lpstr>
      <vt:lpstr>Интегрированные информационные системы </vt:lpstr>
      <vt:lpstr>Схема финансирования расходов бюджетных учреждений  </vt:lpstr>
      <vt:lpstr>PI-22. Просроченная задолженность по расходам бюджета Компонент 22.1 Накопленная задолженность по расходам </vt:lpstr>
      <vt:lpstr>Самооценка по показателю  PI-22. Просроченная задолженность по расходам бюджета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Казначейская Система Республики Армения</dc:title>
  <dc:creator>Lusine Ayvazyan</dc:creator>
  <cp:lastModifiedBy>Yelena</cp:lastModifiedBy>
  <cp:revision>358</cp:revision>
  <dcterms:created xsi:type="dcterms:W3CDTF">2016-04-18T12:13:00Z</dcterms:created>
  <dcterms:modified xsi:type="dcterms:W3CDTF">2018-05-18T19:26:13Z</dcterms:modified>
</cp:coreProperties>
</file>