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93" r:id="rId2"/>
  </p:sldMasterIdLst>
  <p:notesMasterIdLst>
    <p:notesMasterId r:id="rId26"/>
  </p:notesMasterIdLst>
  <p:handoutMasterIdLst>
    <p:handoutMasterId r:id="rId27"/>
  </p:handoutMasterIdLst>
  <p:sldIdLst>
    <p:sldId id="363" r:id="rId3"/>
    <p:sldId id="300" r:id="rId4"/>
    <p:sldId id="397" r:id="rId5"/>
    <p:sldId id="391" r:id="rId6"/>
    <p:sldId id="311" r:id="rId7"/>
    <p:sldId id="399" r:id="rId8"/>
    <p:sldId id="400" r:id="rId9"/>
    <p:sldId id="401" r:id="rId10"/>
    <p:sldId id="435" r:id="rId11"/>
    <p:sldId id="387" r:id="rId12"/>
    <p:sldId id="392" r:id="rId13"/>
    <p:sldId id="422" r:id="rId14"/>
    <p:sldId id="428" r:id="rId15"/>
    <p:sldId id="432" r:id="rId16"/>
    <p:sldId id="419" r:id="rId17"/>
    <p:sldId id="425" r:id="rId18"/>
    <p:sldId id="402" r:id="rId19"/>
    <p:sldId id="412" r:id="rId20"/>
    <p:sldId id="430" r:id="rId21"/>
    <p:sldId id="433" r:id="rId22"/>
    <p:sldId id="410" r:id="rId23"/>
    <p:sldId id="334" r:id="rId24"/>
    <p:sldId id="335" r:id="rId25"/>
  </p:sldIdLst>
  <p:sldSz cx="10691813" cy="7578725"/>
  <p:notesSz cx="6797675" cy="9926638"/>
  <p:defaultTextStyle>
    <a:defPPr rtl="0"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0" userDrawn="1">
          <p15:clr>
            <a:srgbClr val="A4A3A4"/>
          </p15:clr>
        </p15:guide>
        <p15:guide id="2" pos="3390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  <p15:guide id="4" orient="horz" pos="1457" userDrawn="1">
          <p15:clr>
            <a:srgbClr val="A4A3A4"/>
          </p15:clr>
        </p15:guide>
        <p15:guide id="5" orient="horz" pos="2115" userDrawn="1">
          <p15:clr>
            <a:srgbClr val="A4A3A4"/>
          </p15:clr>
        </p15:guide>
        <p15:guide id="6" orient="horz" pos="2727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2773" userDrawn="1">
          <p15:clr>
            <a:srgbClr val="A4A3A4"/>
          </p15:clr>
        </p15:guide>
        <p15:guide id="9" orient="horz" pos="1865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  <p15:guide id="11" orient="horz" pos="1004" userDrawn="1">
          <p15:clr>
            <a:srgbClr val="A4A3A4"/>
          </p15:clr>
        </p15:guide>
        <p15:guide id="12" orient="horz" pos="958" userDrawn="1">
          <p15:clr>
            <a:srgbClr val="A4A3A4"/>
          </p15:clr>
        </p15:guide>
        <p15:guide id="13" pos="895" userDrawn="1">
          <p15:clr>
            <a:srgbClr val="A4A3A4"/>
          </p15:clr>
        </p15:guide>
        <p15:guide id="14" pos="3594" userDrawn="1">
          <p15:clr>
            <a:srgbClr val="A4A3A4"/>
          </p15:clr>
        </p15:guide>
        <p15:guide id="15" pos="4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PFIS" initials="K" lastIdx="1" clrIdx="0">
    <p:extLst>
      <p:ext uri="{19B8F6BF-5375-455C-9EA6-DF929625EA0E}">
        <p15:presenceInfo xmlns:p15="http://schemas.microsoft.com/office/powerpoint/2012/main" userId="KPFIS" providerId="None"/>
      </p:ext>
    </p:extLst>
  </p:cmAuthor>
  <p:cmAuthor id="2" name="Uptempo" initials="U" lastIdx="15" clrIdx="1">
    <p:extLst>
      <p:ext uri="{19B8F6BF-5375-455C-9EA6-DF929625EA0E}">
        <p15:presenceInfo xmlns:p15="http://schemas.microsoft.com/office/powerpoint/2012/main" userId="Uptemp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0F2"/>
    <a:srgbClr val="FFFFFF"/>
    <a:srgbClr val="BBD6EF"/>
    <a:srgbClr val="CEFDFE"/>
    <a:srgbClr val="73DCF5"/>
    <a:srgbClr val="66CCFF"/>
    <a:srgbClr val="FFC9C9"/>
    <a:srgbClr val="0083CB"/>
    <a:srgbClr val="0054C8"/>
    <a:srgbClr val="0C2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밝은 스타일 2 - 강조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40" autoAdjust="0"/>
    <p:restoredTop sz="96391" autoAdjust="0"/>
  </p:normalViewPr>
  <p:slideViewPr>
    <p:cSldViewPr snapToGrid="0" showGuides="1">
      <p:cViewPr varScale="1">
        <p:scale>
          <a:sx n="56" d="100"/>
          <a:sy n="56" d="100"/>
        </p:scale>
        <p:origin x="1644" y="84"/>
      </p:cViewPr>
      <p:guideLst>
        <p:guide orient="horz" pos="3340"/>
        <p:guide pos="3390"/>
        <p:guide orient="horz" pos="822"/>
        <p:guide orient="horz" pos="1457"/>
        <p:guide orient="horz" pos="2115"/>
        <p:guide orient="horz" pos="2727"/>
        <p:guide orient="horz" pos="3362"/>
        <p:guide orient="horz" pos="2773"/>
        <p:guide orient="horz" pos="1865"/>
        <p:guide orient="horz" pos="2160"/>
        <p:guide orient="horz" pos="1004"/>
        <p:guide orient="horz" pos="958"/>
        <p:guide pos="895"/>
        <p:guide pos="3594"/>
        <p:guide pos="442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50" d="100"/>
        <a:sy n="150" d="100"/>
      </p:scale>
      <p:origin x="0" y="-3396"/>
    </p:cViewPr>
  </p:sorterViewPr>
  <p:notesViewPr>
    <p:cSldViewPr snapToGrid="0" showGuides="1">
      <p:cViewPr varScale="1">
        <p:scale>
          <a:sx n="80" d="100"/>
          <a:sy n="80" d="100"/>
        </p:scale>
        <p:origin x="1218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tiana Shalkivska" userId="82754a18-c773-4f54-b1de-463fcbd6815b" providerId="ADAL" clId="{1C2BAEA3-C32F-423F-9C38-ECDC860268B0}"/>
    <pc:docChg chg="delSld">
      <pc:chgData name="Tetiana Shalkivska" userId="82754a18-c773-4f54-b1de-463fcbd6815b" providerId="ADAL" clId="{1C2BAEA3-C32F-423F-9C38-ECDC860268B0}" dt="2023-06-05T03:22:59.760" v="3" actId="2696"/>
      <pc:docMkLst>
        <pc:docMk/>
      </pc:docMkLst>
      <pc:sldChg chg="del">
        <pc:chgData name="Tetiana Shalkivska" userId="82754a18-c773-4f54-b1de-463fcbd6815b" providerId="ADAL" clId="{1C2BAEA3-C32F-423F-9C38-ECDC860268B0}" dt="2023-06-05T03:22:45.738" v="0" actId="2696"/>
        <pc:sldMkLst>
          <pc:docMk/>
          <pc:sldMk cId="3834768263" sldId="405"/>
        </pc:sldMkLst>
      </pc:sldChg>
      <pc:sldChg chg="del">
        <pc:chgData name="Tetiana Shalkivska" userId="82754a18-c773-4f54-b1de-463fcbd6815b" providerId="ADAL" clId="{1C2BAEA3-C32F-423F-9C38-ECDC860268B0}" dt="2023-06-05T03:22:50.928" v="1" actId="2696"/>
        <pc:sldMkLst>
          <pc:docMk/>
          <pc:sldMk cId="1835139737" sldId="413"/>
        </pc:sldMkLst>
      </pc:sldChg>
      <pc:sldChg chg="del">
        <pc:chgData name="Tetiana Shalkivska" userId="82754a18-c773-4f54-b1de-463fcbd6815b" providerId="ADAL" clId="{1C2BAEA3-C32F-423F-9C38-ECDC860268B0}" dt="2023-06-05T03:22:54.874" v="2" actId="2696"/>
        <pc:sldMkLst>
          <pc:docMk/>
          <pc:sldMk cId="3755022955" sldId="414"/>
        </pc:sldMkLst>
      </pc:sldChg>
      <pc:sldChg chg="del">
        <pc:chgData name="Tetiana Shalkivska" userId="82754a18-c773-4f54-b1de-463fcbd6815b" providerId="ADAL" clId="{1C2BAEA3-C32F-423F-9C38-ECDC860268B0}" dt="2023-06-05T03:22:59.760" v="3" actId="2696"/>
        <pc:sldMkLst>
          <pc:docMk/>
          <pc:sldMk cId="3230901084" sldId="43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DEBE44-E529-44E3-8C13-542E59EAFD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F1B9D2-D3E4-4CF3-B000-09B3CE7981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54A0911-8718-48BF-8AB7-A88E8A84A1BE}" type="datetimeFigureOut">
              <a:rPr lang="ko-KR" altLang="en-US" smtClean="0"/>
              <a:t>2023-06-04</a:t>
            </a:fld>
            <a:endParaRPr lang="ko-K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81D16-BEE6-43A4-9BE8-D55B5C03AB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77344-4B66-4522-A461-8109F4A04B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1949248-B6BA-4540-90C0-D7A23C52FD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993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2B29D3-2D1B-4490-A7F6-DA69EA40FB74}" type="datetimeFigureOut">
              <a:rPr lang="ko-KR" altLang="en-US" smtClean="0"/>
              <a:t>2023-06-04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9813" y="1243013"/>
            <a:ext cx="4718050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/>
          </a:p>
        </p:txBody>
      </p:sp>
      <p:sp>
        <p:nvSpPr>
          <p:cNvPr id="5" name="Slide Note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"/>
              <a:t>Click to 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81C7237-1565-4F5D-983C-A93800A8510B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2" y="9428584"/>
            <a:ext cx="2810876" cy="4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68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440878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881756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1322634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763512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2204390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2645268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3086146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3527024" algn="l" defTabSz="881756" rtl="0" eaLnBrk="1" latinLnBrk="1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5218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1566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4441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135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944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7370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1220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2969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sz="11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4914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8153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40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n-US" altLang="ko-KR" sz="900" kern="1200" dirty="0">
              <a:solidFill>
                <a:schemeClr val="tx1"/>
              </a:solidFill>
              <a:latin typeface="Arial" panose="020B0604020202020204" pitchFamily="34" charset="0"/>
              <a:ea typeface="나눔스퀘어_ac" panose="020B0600000101010101" pitchFamily="50" charset="-127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8528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8293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0000"/>
              <a:buFontTx/>
              <a:buNone/>
              <a:tabLst>
                <a:tab pos="161268" algn="l"/>
                <a:tab pos="728585" algn="l"/>
              </a:tabLst>
              <a:defRPr/>
            </a:pPr>
            <a:endParaRPr lang="en-US" altLang="ko-KR" sz="11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6271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5237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715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44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21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altLang="ko-KR" sz="1100" dirty="0">
              <a:latin typeface="나눔스퀘어_ac" panose="020B0600000101010101" pitchFamily="50" charset="-127"/>
              <a:ea typeface="나눔스퀘어_ac" panose="020B0600000101010101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680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 fontAlgn="base" latinLnBrk="1"/>
            <a:endParaRPr lang="ko-KR" altLang="en-US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0006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 fontAlgn="base" latinLnBrk="1"/>
            <a:endParaRPr lang="en-US" altLang="ko-KR" sz="1100" kern="1200" baseline="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273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 fontAlgn="base" latinLnBrk="1"/>
            <a:endParaRPr lang="ko-KR" altLang="en-US" sz="1100" kern="1200" dirty="0">
              <a:solidFill>
                <a:schemeClr val="tx1"/>
              </a:solidFill>
              <a:effectLst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181C7237-1565-4F5D-983C-A93800A8510B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7464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lide Note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endParaRPr lang="en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C7237-1565-4F5D-983C-A93800A8510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9734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40315"/>
            <a:ext cx="9088041" cy="2638519"/>
          </a:xfrm>
        </p:spPr>
        <p:txBody>
          <a:bodyPr rtlCol="0" anchor="b"/>
          <a:lstStyle>
            <a:lvl1pPr algn="ctr">
              <a:defRPr sz="6631"/>
            </a:lvl1pPr>
          </a:lstStyle>
          <a:p>
            <a:pPr rtl="0"/>
            <a:r>
              <a:rPr lang="en"/>
              <a:t>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80586"/>
            <a:ext cx="8018860" cy="1829770"/>
          </a:xfrm>
        </p:spPr>
        <p:txBody>
          <a:bodyPr rtlCol="0"/>
          <a:lstStyle>
            <a:lvl1pPr marL="0" indent="0" algn="ctr">
              <a:buNone/>
              <a:defRPr sz="2652"/>
            </a:lvl1pPr>
            <a:lvl2pPr marL="505252" indent="0" algn="ctr">
              <a:buNone/>
              <a:defRPr sz="2210"/>
            </a:lvl2pPr>
            <a:lvl3pPr marL="1010503" indent="0" algn="ctr">
              <a:buNone/>
              <a:defRPr sz="1989"/>
            </a:lvl3pPr>
            <a:lvl4pPr marL="1515755" indent="0" algn="ctr">
              <a:buNone/>
              <a:defRPr sz="1768"/>
            </a:lvl4pPr>
            <a:lvl5pPr marL="2021007" indent="0" algn="ctr">
              <a:buNone/>
              <a:defRPr sz="1768"/>
            </a:lvl5pPr>
            <a:lvl6pPr marL="2526259" indent="0" algn="ctr">
              <a:buNone/>
              <a:defRPr sz="1768"/>
            </a:lvl6pPr>
            <a:lvl7pPr marL="3031510" indent="0" algn="ctr">
              <a:buNone/>
              <a:defRPr sz="1768"/>
            </a:lvl7pPr>
            <a:lvl8pPr marL="3536762" indent="0" algn="ctr">
              <a:buNone/>
              <a:defRPr sz="1768"/>
            </a:lvl8pPr>
            <a:lvl9pPr marL="4042014" indent="0" algn="ctr">
              <a:buNone/>
              <a:defRPr sz="1768"/>
            </a:lvl9pPr>
          </a:lstStyle>
          <a:p>
            <a:pPr rtl="0"/>
            <a:r>
              <a:rPr lang="en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3B0FC0-D4DA-4B18-8421-AF98AD9DE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110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Ⅰ.dBrain이란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233453" y="7351670"/>
            <a:ext cx="10203122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슬라이드 번호 개체 틀 14">
            <a:extLst>
              <a:ext uri="{FF2B5EF4-FFF2-40B4-BE49-F238E27FC236}">
                <a16:creationId xmlns:a16="http://schemas.microsoft.com/office/drawing/2014/main" id="{9B8FC096-2E99-A61D-E239-98CD7C0A2E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3078" y="7276278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FD3F-9B4A-4C4F-9BEA-0281213FD5BF}" type="slidenum">
              <a:rPr kumimoji="1" lang="x-none" altLang="en-US" smtClean="0"/>
              <a:pPr/>
              <a:t>‹#›</a:t>
            </a:fld>
            <a:endParaRPr kumimoji="1" lang="x-none" altLang="en-US" dirty="0"/>
          </a:p>
        </p:txBody>
      </p:sp>
    </p:spTree>
    <p:extLst>
      <p:ext uri="{BB962C8B-B14F-4D97-AF65-F5344CB8AC3E}">
        <p14:creationId xmlns:p14="http://schemas.microsoft.com/office/powerpoint/2010/main" val="172592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Ⅰ.dBrain이란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050" y="279619"/>
            <a:ext cx="5182577" cy="477453"/>
          </a:xfrm>
          <a:prstGeom prst="rect">
            <a:avLst/>
          </a:prstGeom>
        </p:spPr>
        <p:txBody>
          <a:bodyPr/>
          <a:lstStyle>
            <a:lvl1pPr>
              <a:defRPr sz="2857" spc="-153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r>
              <a:rPr lang="en-US" altLang="ko-KR"/>
              <a:t>Click to edit Master titlee</a:t>
            </a:r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233453" y="7351670"/>
            <a:ext cx="10203122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슬라이드 번호 개체 틀 14">
            <a:extLst>
              <a:ext uri="{FF2B5EF4-FFF2-40B4-BE49-F238E27FC236}">
                <a16:creationId xmlns:a16="http://schemas.microsoft.com/office/drawing/2014/main" id="{9EDCC5E9-276E-9B7C-CF82-294600559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3078" y="7276278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FD3F-9B4A-4C4F-9BEA-0281213FD5BF}" type="slidenum">
              <a:rPr kumimoji="1" lang="x-none" altLang="en-US" smtClean="0"/>
              <a:pPr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959917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14">
            <a:extLst>
              <a:ext uri="{FF2B5EF4-FFF2-40B4-BE49-F238E27FC236}">
                <a16:creationId xmlns:a16="http://schemas.microsoft.com/office/drawing/2014/main" id="{37E1DCC7-C0D8-D366-A998-F2F67F980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3078" y="7276278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FD3F-9B4A-4C4F-9BEA-0281213FD5BF}" type="slidenum">
              <a:rPr kumimoji="1" lang="x-none" altLang="en-US" smtClean="0"/>
              <a:pPr/>
              <a:t>‹#›</a:t>
            </a:fld>
            <a:endParaRPr kumimoji="1" lang="x-none" altLang="en-US"/>
          </a:p>
        </p:txBody>
      </p:sp>
    </p:spTree>
    <p:extLst>
      <p:ext uri="{BB962C8B-B14F-4D97-AF65-F5344CB8AC3E}">
        <p14:creationId xmlns:p14="http://schemas.microsoft.com/office/powerpoint/2010/main" val="1476785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105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6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1" dirty="0"/>
          </a:p>
        </p:txBody>
      </p:sp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20" y="300321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74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6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701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20" y="300321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81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9420"/>
            <a:ext cx="9221689" cy="3152539"/>
          </a:xfrm>
        </p:spPr>
        <p:txBody>
          <a:bodyPr rtlCol="0" anchor="b"/>
          <a:lstStyle>
            <a:lvl1pPr>
              <a:defRPr sz="6631"/>
            </a:lvl1pPr>
          </a:lstStyle>
          <a:p>
            <a:pPr rtl="0"/>
            <a:r>
              <a:rPr lang="en"/>
              <a:t>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71783"/>
            <a:ext cx="9221689" cy="1657846"/>
          </a:xfrm>
        </p:spPr>
        <p:txBody>
          <a:bodyPr rtlCol="0"/>
          <a:lstStyle>
            <a:lvl1pPr marL="0" indent="0">
              <a:buNone/>
              <a:defRPr sz="2652">
                <a:solidFill>
                  <a:schemeClr val="tx1"/>
                </a:solidFill>
              </a:defRPr>
            </a:lvl1pPr>
            <a:lvl2pPr marL="505252" indent="0">
              <a:buNone/>
              <a:defRPr sz="2210">
                <a:solidFill>
                  <a:schemeClr val="tx1">
                    <a:tint val="75000"/>
                  </a:schemeClr>
                </a:solidFill>
              </a:defRPr>
            </a:lvl2pPr>
            <a:lvl3pPr marL="1010503" indent="0">
              <a:buNone/>
              <a:defRPr sz="1989">
                <a:solidFill>
                  <a:schemeClr val="tx1">
                    <a:tint val="75000"/>
                  </a:schemeClr>
                </a:solidFill>
              </a:defRPr>
            </a:lvl3pPr>
            <a:lvl4pPr marL="1515755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4pPr>
            <a:lvl5pPr marL="2021007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5pPr>
            <a:lvl6pPr marL="2526259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6pPr>
            <a:lvl7pPr marL="3031510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7pPr>
            <a:lvl8pPr marL="3536762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8pPr>
            <a:lvl9pPr marL="4042014" indent="0">
              <a:buNone/>
              <a:defRPr sz="1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D3B0FC0-D4DA-4B18-8421-AF98AD9DE8E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4867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6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9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8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32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1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(Vertical)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841D366-6B55-4599-B774-4027F8014E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0" t="21907" r="8676" b="66272"/>
          <a:stretch/>
        </p:blipFill>
        <p:spPr>
          <a:xfrm>
            <a:off x="-1" y="0"/>
            <a:ext cx="10691814" cy="8959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</p:pic>
      <p:sp>
        <p:nvSpPr>
          <p:cNvPr id="8" name="Box 7">
            <a:extLst>
              <a:ext uri="{FF2B5EF4-FFF2-40B4-BE49-F238E27FC236}">
                <a16:creationId xmlns:a16="http://schemas.microsoft.com/office/drawing/2014/main" id="{CE0C02A7-CDA8-4528-A9AE-BC831FF5466D}"/>
              </a:ext>
            </a:extLst>
          </p:cNvPr>
          <p:cNvSpPr/>
          <p:nvPr userDrawn="1"/>
        </p:nvSpPr>
        <p:spPr>
          <a:xfrm rot="16200000">
            <a:off x="4897945" y="-4897945"/>
            <a:ext cx="895926" cy="1069181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5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>
            <a:cxnSpLocks/>
          </p:cNvCxnSpPr>
          <p:nvPr userDrawn="1"/>
        </p:nvCxnSpPr>
        <p:spPr>
          <a:xfrm>
            <a:off x="679944" y="2466240"/>
            <a:ext cx="9331925" cy="0"/>
          </a:xfrm>
          <a:prstGeom prst="line">
            <a:avLst/>
          </a:prstGeom>
          <a:ln w="31750">
            <a:gradFill>
              <a:gsLst>
                <a:gs pos="0">
                  <a:srgbClr val="2D3372"/>
                </a:gs>
                <a:gs pos="100000">
                  <a:srgbClr val="274D8F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그림 2">
            <a:extLst>
              <a:ext uri="{FF2B5EF4-FFF2-40B4-BE49-F238E27FC236}">
                <a16:creationId xmlns:a16="http://schemas.microsoft.com/office/drawing/2014/main" id="{212D0E0F-01C3-40D7-A5B1-85415F4DB0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1" t="33446" r="20110"/>
          <a:stretch/>
        </p:blipFill>
        <p:spPr>
          <a:xfrm>
            <a:off x="2336355" y="3870292"/>
            <a:ext cx="8375254" cy="3708433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35BC2D4-73B2-1DFE-4E50-5988321E904C}"/>
              </a:ext>
            </a:extLst>
          </p:cNvPr>
          <p:cNvSpPr/>
          <p:nvPr userDrawn="1"/>
        </p:nvSpPr>
        <p:spPr bwMode="auto">
          <a:xfrm>
            <a:off x="791981" y="1571883"/>
            <a:ext cx="138604" cy="673663"/>
          </a:xfrm>
          <a:prstGeom prst="rect">
            <a:avLst/>
          </a:prstGeom>
          <a:solidFill>
            <a:srgbClr val="2D3372"/>
          </a:solidFill>
          <a:ln w="317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9567" tIns="79567" rIns="79567" bIns="79567" numCol="1" rtlCol="0" anchor="ctr" anchorCtr="0" compatLnSpc="1">
            <a:prstTxWarp prst="textNoShape">
              <a:avLst/>
            </a:prstTxWarp>
          </a:bodyPr>
          <a:lstStyle/>
          <a:p>
            <a:pPr algn="ctr" latinLnBrk="0"/>
            <a:endParaRPr kumimoji="1" lang="x-none" altLang="en-US" sz="1547" b="1" dirty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7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3499"/>
            <a:ext cx="9221689" cy="1464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"/>
              <a:t>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7485"/>
            <a:ext cx="9221689" cy="480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"/>
              <a:t>Click to 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24357"/>
            <a:ext cx="3608487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24357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D3B0FC0-D4DA-4B18-8421-AF98AD9DE8E5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093" y="430819"/>
            <a:ext cx="2810876" cy="4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2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90" r:id="rId3"/>
    <p:sldLayoutId id="2147483683" r:id="rId4"/>
    <p:sldLayoutId id="2147483687" r:id="rId5"/>
    <p:sldLayoutId id="2147483688" r:id="rId6"/>
    <p:sldLayoutId id="2147483689" r:id="rId7"/>
    <p:sldLayoutId id="2147483692" r:id="rId8"/>
  </p:sldLayoutIdLst>
  <p:hf hdr="0" ftr="0" dt="0"/>
  <p:txStyles>
    <p:titleStyle>
      <a:lvl1pPr algn="l" defTabSz="1010503" rtl="0" eaLnBrk="1" latinLnBrk="1" hangingPunct="1">
        <a:lnSpc>
          <a:spcPct val="90000"/>
        </a:lnSpc>
        <a:spcBef>
          <a:spcPct val="0"/>
        </a:spcBef>
        <a:buNone/>
        <a:defRPr sz="48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626" indent="-252626" algn="l" defTabSz="1010503" rtl="0" eaLnBrk="1" latinLnBrk="1" hangingPunct="1">
        <a:lnSpc>
          <a:spcPct val="90000"/>
        </a:lnSpc>
        <a:spcBef>
          <a:spcPts val="1105"/>
        </a:spcBef>
        <a:buFont typeface="Arial" panose="020B0604020202020204" pitchFamily="34" charset="0"/>
        <a:buChar char="•"/>
        <a:defRPr sz="3094" kern="1200">
          <a:solidFill>
            <a:schemeClr val="tx1"/>
          </a:solidFill>
          <a:latin typeface="+mn-lt"/>
          <a:ea typeface="+mn-ea"/>
          <a:cs typeface="+mn-cs"/>
        </a:defRPr>
      </a:lvl1pPr>
      <a:lvl2pPr marL="75787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652" kern="1200">
          <a:solidFill>
            <a:schemeClr val="tx1"/>
          </a:solidFill>
          <a:latin typeface="+mn-lt"/>
          <a:ea typeface="+mn-ea"/>
          <a:cs typeface="+mn-cs"/>
        </a:defRPr>
      </a:lvl2pPr>
      <a:lvl3pPr marL="1263129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2210" kern="1200">
          <a:solidFill>
            <a:schemeClr val="tx1"/>
          </a:solidFill>
          <a:latin typeface="+mn-lt"/>
          <a:ea typeface="+mn-ea"/>
          <a:cs typeface="+mn-cs"/>
        </a:defRPr>
      </a:lvl3pPr>
      <a:lvl4pPr marL="1768381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273633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778884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284136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789388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294640" indent="-252626" algn="l" defTabSz="1010503" rtl="0" eaLnBrk="1" latinLnBrk="1" hangingPunct="1">
        <a:lnSpc>
          <a:spcPct val="90000"/>
        </a:lnSpc>
        <a:spcBef>
          <a:spcPts val="553"/>
        </a:spcBef>
        <a:buFont typeface="Arial" panose="020B0604020202020204" pitchFamily="34" charset="0"/>
        <a:buChar char="•"/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1pPr>
      <a:lvl2pPr marL="50525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2pPr>
      <a:lvl3pPr marL="1010503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3pPr>
      <a:lvl4pPr marL="1515755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4pPr>
      <a:lvl5pPr marL="2021007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5pPr>
      <a:lvl6pPr marL="2526259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6pPr>
      <a:lvl7pPr marL="3031510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7pPr>
      <a:lvl8pPr marL="3536762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8pPr>
      <a:lvl9pPr marL="4042014" algn="l" defTabSz="1010503" rtl="0" eaLnBrk="1" latinLnBrk="1" hangingPunct="1">
        <a:defRPr sz="19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9757711F-D36F-AF62-E9C7-7EF29ACC07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930" b="55332"/>
          <a:stretch/>
        </p:blipFill>
        <p:spPr>
          <a:xfrm>
            <a:off x="2" y="240921"/>
            <a:ext cx="10691812" cy="620305"/>
          </a:xfrm>
          <a:prstGeom prst="rect">
            <a:avLst/>
          </a:prstGeom>
        </p:spPr>
      </p:pic>
      <p:sp>
        <p:nvSpPr>
          <p:cNvPr id="105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860" y="2312216"/>
            <a:ext cx="10110960" cy="27134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t-BR" dirty="0"/>
              <a:t>Text: 16-pt. Arial with Wingdings square square bullet 100%</a:t>
            </a:r>
          </a:p>
          <a:p>
            <a:pPr lvl="1"/>
            <a:r>
              <a:rPr lang="pt-BR" dirty="0"/>
              <a:t>Second-level bullet — Arial round</a:t>
            </a:r>
          </a:p>
          <a:p>
            <a:pPr lvl="2"/>
            <a:r>
              <a:rPr lang="pt-BR" dirty="0"/>
              <a:t>Third-level bullet — Arial Em dash</a:t>
            </a:r>
          </a:p>
          <a:p>
            <a:pPr lvl="3"/>
            <a:r>
              <a:rPr lang="pt-BR" dirty="0"/>
              <a:t>Fourth-level bullet — Arial Em dash</a:t>
            </a:r>
          </a:p>
          <a:p>
            <a:pPr lvl="4"/>
            <a:r>
              <a:rPr lang="pt-BR" dirty="0"/>
              <a:t>xx</a:t>
            </a:r>
          </a:p>
          <a:p>
            <a:pPr lvl="0"/>
            <a:r>
              <a:rPr lang="pt-BR" dirty="0"/>
              <a:t>Text: </a:t>
            </a:r>
            <a:r>
              <a:rPr lang="en-US" altLang="ko-KR" dirty="0"/>
              <a:t>16</a:t>
            </a:r>
            <a:r>
              <a:rPr lang="pt-BR" dirty="0"/>
              <a:t> pt. Arial, plain text sentence case</a:t>
            </a:r>
          </a:p>
          <a:p>
            <a:pPr lvl="1"/>
            <a:r>
              <a:rPr lang="pt-BR" dirty="0"/>
              <a:t>Second-level bullet</a:t>
            </a:r>
          </a:p>
          <a:p>
            <a:pPr lvl="2"/>
            <a:r>
              <a:rPr lang="pt-BR" dirty="0"/>
              <a:t>Third-level bullet</a:t>
            </a:r>
          </a:p>
          <a:p>
            <a:pPr lvl="3"/>
            <a:r>
              <a:rPr lang="pt-BR" dirty="0"/>
              <a:t>Fourth-level bullet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-2568" y="0"/>
            <a:ext cx="10691813" cy="246047"/>
          </a:xfrm>
          <a:prstGeom prst="rect">
            <a:avLst/>
          </a:prstGeom>
          <a:gradFill>
            <a:gsLst>
              <a:gs pos="36000">
                <a:schemeClr val="accent5">
                  <a:lumMod val="50000"/>
                </a:schemeClr>
              </a:gs>
              <a:gs pos="0">
                <a:srgbClr val="392878"/>
              </a:gs>
              <a:gs pos="68000">
                <a:srgbClr val="240448"/>
              </a:gs>
            </a:gsLst>
            <a:lin ang="0" scaled="1"/>
          </a:gradFill>
        </p:spPr>
        <p:txBody>
          <a:bodyPr wrap="square" rtlCol="0">
            <a:noAutofit/>
          </a:bodyPr>
          <a:lstStyle/>
          <a:p>
            <a:endParaRPr lang="ko-KR" altLang="en-US" sz="2857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F35D2613-4A5D-90AE-BF2B-BC49B8EE1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3078" y="7276278"/>
            <a:ext cx="2405658" cy="403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9FD3F-9B4A-4C4F-9BEA-0281213FD5BF}" type="slidenum">
              <a:rPr kumimoji="1" lang="x-none" altLang="en-US" smtClean="0"/>
              <a:pPr/>
              <a:t>‹#›</a:t>
            </a:fld>
            <a:endParaRPr kumimoji="1" lang="x-none" altLang="en-US"/>
          </a:p>
        </p:txBody>
      </p:sp>
      <p:sp>
        <p:nvSpPr>
          <p:cNvPr id="3" name="평행 사변형[P] 2">
            <a:extLst>
              <a:ext uri="{FF2B5EF4-FFF2-40B4-BE49-F238E27FC236}">
                <a16:creationId xmlns:a16="http://schemas.microsoft.com/office/drawing/2014/main" id="{30BF6C95-9009-D434-7E44-7399E735B040}"/>
              </a:ext>
            </a:extLst>
          </p:cNvPr>
          <p:cNvSpPr/>
          <p:nvPr userDrawn="1"/>
        </p:nvSpPr>
        <p:spPr bwMode="auto">
          <a:xfrm>
            <a:off x="4854233" y="3410"/>
            <a:ext cx="3726132" cy="242636"/>
          </a:xfrm>
          <a:prstGeom prst="parallelogram">
            <a:avLst>
              <a:gd name="adj" fmla="val 365969"/>
            </a:avLst>
          </a:prstGeom>
          <a:gradFill>
            <a:gsLst>
              <a:gs pos="36000">
                <a:srgbClr val="3D309E"/>
              </a:gs>
              <a:gs pos="0">
                <a:srgbClr val="5C3983"/>
              </a:gs>
              <a:gs pos="68000">
                <a:srgbClr val="2D3372"/>
              </a:gs>
            </a:gsLst>
            <a:lin ang="0" scaled="1"/>
          </a:gradFill>
          <a:ln w="317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9567" tIns="79567" rIns="79567" bIns="79567" numCol="1" rtlCol="0" anchor="ctr" anchorCtr="0" compatLnSpc="1">
            <a:prstTxWarp prst="textNoShape">
              <a:avLst/>
            </a:prstTxWarp>
          </a:bodyPr>
          <a:lstStyle/>
          <a:p>
            <a:pPr algn="ctr" latinLnBrk="0"/>
            <a:endParaRPr kumimoji="1" lang="x-none" altLang="en-US" sz="1547" b="1" dirty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5" name="평행 사변형[P] 4">
            <a:extLst>
              <a:ext uri="{FF2B5EF4-FFF2-40B4-BE49-F238E27FC236}">
                <a16:creationId xmlns:a16="http://schemas.microsoft.com/office/drawing/2014/main" id="{FE22E819-A8C0-5895-81C1-3C56AFB060C7}"/>
              </a:ext>
            </a:extLst>
          </p:cNvPr>
          <p:cNvSpPr/>
          <p:nvPr userDrawn="1"/>
        </p:nvSpPr>
        <p:spPr bwMode="auto">
          <a:xfrm flipV="1">
            <a:off x="468105" y="9566"/>
            <a:ext cx="3851049" cy="236480"/>
          </a:xfrm>
          <a:prstGeom prst="parallelogram">
            <a:avLst>
              <a:gd name="adj" fmla="val 311928"/>
            </a:avLst>
          </a:prstGeom>
          <a:gradFill>
            <a:gsLst>
              <a:gs pos="73000">
                <a:srgbClr val="264E90"/>
              </a:gs>
              <a:gs pos="52000">
                <a:srgbClr val="274D8F"/>
              </a:gs>
              <a:gs pos="0">
                <a:srgbClr val="2D3372"/>
              </a:gs>
            </a:gsLst>
            <a:lin ang="10800000" scaled="0"/>
          </a:gradFill>
          <a:ln w="317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79567" tIns="79567" rIns="79567" bIns="79567" numCol="1" rtlCol="0" anchor="ctr" anchorCtr="0" compatLnSpc="1">
            <a:prstTxWarp prst="textNoShape">
              <a:avLst/>
            </a:prstTxWarp>
          </a:bodyPr>
          <a:lstStyle/>
          <a:p>
            <a:pPr algn="ctr" latinLnBrk="0"/>
            <a:endParaRPr kumimoji="1" lang="x-none" altLang="en-US" sz="1547" b="1" dirty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9055825-A448-432C-21B8-D0CFEF780CD5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364" y="299239"/>
            <a:ext cx="2025743" cy="4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5pPr>
      <a:lvl6pPr marL="46639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6pPr>
      <a:lvl7pPr marL="932796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7pPr>
      <a:lvl8pPr marL="1399194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8pPr>
      <a:lvl9pPr marL="1865591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44" b="1">
          <a:solidFill>
            <a:schemeClr val="tx1"/>
          </a:solidFill>
          <a:latin typeface="돋움" pitchFamily="50" charset="-127"/>
          <a:ea typeface="HY견고딕" pitchFamily="18" charset="-127"/>
          <a:cs typeface="Arial" pitchFamily="34" charset="0"/>
        </a:defRPr>
      </a:lvl9pPr>
    </p:titleStyle>
    <p:bodyStyle>
      <a:lvl1pPr marL="273686" indent="-273686" algn="l" rtl="0" eaLnBrk="0" fontAlgn="base" hangingPunct="0">
        <a:lnSpc>
          <a:spcPct val="90000"/>
        </a:lnSpc>
        <a:spcBef>
          <a:spcPct val="90000"/>
        </a:spcBef>
        <a:spcAft>
          <a:spcPct val="0"/>
        </a:spcAft>
        <a:buClr>
          <a:schemeClr val="bg2"/>
        </a:buClr>
        <a:buFont typeface="Wingdings" pitchFamily="2" charset="2"/>
        <a:buChar char="n"/>
        <a:defRPr sz="1632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469637" indent="-19433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bg2"/>
        </a:buClr>
        <a:buFont typeface="돋움" pitchFamily="50" charset="-127"/>
        <a:buChar char="•"/>
        <a:defRPr sz="1632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638058" indent="-16680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bg2"/>
        </a:buClr>
        <a:buFont typeface="돋움" pitchFamily="50" charset="-127"/>
        <a:buChar char="–"/>
        <a:defRPr sz="1632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811339" indent="-171661" algn="l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chemeClr val="bg2"/>
        </a:buClr>
        <a:buFont typeface="돋움" pitchFamily="50" charset="-127"/>
        <a:buChar char="-"/>
        <a:defRPr sz="1632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976521" indent="-163564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돋움" pitchFamily="50" charset="-127"/>
        <a:buChar char="­"/>
        <a:defRPr sz="1632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442919" indent="-163564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돋움" pitchFamily="50" charset="-127"/>
        <a:buChar char="­"/>
        <a:defRPr sz="1632">
          <a:solidFill>
            <a:schemeClr val="tx1"/>
          </a:solidFill>
          <a:latin typeface="+mn-lt"/>
          <a:ea typeface="+mn-ea"/>
          <a:cs typeface="+mn-cs"/>
        </a:defRPr>
      </a:lvl6pPr>
      <a:lvl7pPr marL="1909317" indent="-163564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돋움" pitchFamily="50" charset="-127"/>
        <a:buChar char="­"/>
        <a:defRPr sz="1632">
          <a:solidFill>
            <a:schemeClr val="tx1"/>
          </a:solidFill>
          <a:latin typeface="+mn-lt"/>
          <a:ea typeface="+mn-ea"/>
          <a:cs typeface="+mn-cs"/>
        </a:defRPr>
      </a:lvl7pPr>
      <a:lvl8pPr marL="2375714" indent="-163564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돋움" pitchFamily="50" charset="-127"/>
        <a:buChar char="­"/>
        <a:defRPr sz="1632">
          <a:solidFill>
            <a:schemeClr val="tx1"/>
          </a:solidFill>
          <a:latin typeface="+mn-lt"/>
          <a:ea typeface="+mn-ea"/>
          <a:cs typeface="+mn-cs"/>
        </a:defRPr>
      </a:lvl8pPr>
      <a:lvl9pPr marL="2842113" indent="-163564" algn="l" rtl="0" fontAlgn="base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Font typeface="돋움" pitchFamily="50" charset="-127"/>
        <a:buChar char="­"/>
        <a:defRPr sz="1632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398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796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194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591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1990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387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4785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183" algn="l" defTabSz="932796" rtl="0" eaLnBrk="1" latinLnBrk="1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fiscal.go.kr)(2015)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33D3D9-32E1-4E6B-A5CA-05B9B5AD5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0" r="8797" b="16592"/>
          <a:stretch/>
        </p:blipFill>
        <p:spPr>
          <a:xfrm>
            <a:off x="-1" y="-1"/>
            <a:ext cx="10691813" cy="63212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6" name="Box 5">
            <a:extLst>
              <a:ext uri="{FF2B5EF4-FFF2-40B4-BE49-F238E27FC236}">
                <a16:creationId xmlns:a16="http://schemas.microsoft.com/office/drawing/2014/main" id="{22ED1D84-E963-4CAC-A72E-8847A0D39CB7}"/>
              </a:ext>
            </a:extLst>
          </p:cNvPr>
          <p:cNvSpPr/>
          <p:nvPr/>
        </p:nvSpPr>
        <p:spPr>
          <a:xfrm>
            <a:off x="0" y="0"/>
            <a:ext cx="10691814" cy="6321284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3D9C12-6485-40DA-BBF4-F1D9A6E37EF4}"/>
              </a:ext>
            </a:extLst>
          </p:cNvPr>
          <p:cNvSpPr txBox="1"/>
          <p:nvPr/>
        </p:nvSpPr>
        <p:spPr>
          <a:xfrm>
            <a:off x="649378" y="4308360"/>
            <a:ext cx="2305503" cy="748603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240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25. svibnja/maja 2023.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B4DF7C1-D66E-41D2-A429-0F53457543CA}"/>
              </a:ext>
            </a:extLst>
          </p:cNvPr>
          <p:cNvSpPr txBox="1"/>
          <p:nvPr/>
        </p:nvSpPr>
        <p:spPr>
          <a:xfrm>
            <a:off x="559658" y="1777168"/>
            <a:ext cx="9826962" cy="954107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hr-HR" sz="280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Zajednica prakse za riznicu KFIS-a i PEMPAL-a </a:t>
            </a:r>
          </a:p>
          <a:p>
            <a:pPr rtl="0"/>
            <a:r>
              <a:rPr lang="hr-HR" sz="280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Najnovija iskustva sa sustavom dBrain</a:t>
            </a:r>
            <a:r>
              <a:rPr lang="hr-HR" sz="2800" baseline="3000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+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942" y="6483927"/>
            <a:ext cx="1721229" cy="9939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91" y="6752092"/>
            <a:ext cx="2810876" cy="4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663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TextBox 474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Ⅲ.</a:t>
            </a:r>
          </a:p>
        </p:txBody>
      </p:sp>
      <p:sp>
        <p:nvSpPr>
          <p:cNvPr id="476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Ključne značajke sustava dBrain</a:t>
            </a:r>
            <a:r>
              <a:rPr lang="hr-HR" sz="2400" b="1" baseline="300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+ </a:t>
            </a:r>
          </a:p>
        </p:txBody>
      </p:sp>
      <p:sp>
        <p:nvSpPr>
          <p:cNvPr id="117" name="Freeform 33">
            <a:extLst>
              <a:ext uri="{FF2B5EF4-FFF2-40B4-BE49-F238E27FC236}">
                <a16:creationId xmlns:a16="http://schemas.microsoft.com/office/drawing/2014/main" id="{98D63D6D-B6B5-42B8-A0BF-9A6B4ABA1DF8}"/>
              </a:ext>
            </a:extLst>
          </p:cNvPr>
          <p:cNvSpPr>
            <a:spLocks noEditPoints="1"/>
          </p:cNvSpPr>
          <p:nvPr/>
        </p:nvSpPr>
        <p:spPr bwMode="auto">
          <a:xfrm>
            <a:off x="629563" y="2732867"/>
            <a:ext cx="196125" cy="196126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flatTx/>
          </a:bodyPr>
          <a:lstStyle/>
          <a:p>
            <a:pPr defTabSz="1828846" rtl="0">
              <a:defRPr/>
            </a:pPr>
            <a:endParaRPr lang="ko-KR" altLang="en-US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18" name="Freeform 33">
            <a:extLst>
              <a:ext uri="{FF2B5EF4-FFF2-40B4-BE49-F238E27FC236}">
                <a16:creationId xmlns:a16="http://schemas.microsoft.com/office/drawing/2014/main" id="{EF834D03-39C0-44B9-90B4-0FCC137BD369}"/>
              </a:ext>
            </a:extLst>
          </p:cNvPr>
          <p:cNvSpPr>
            <a:spLocks noEditPoints="1"/>
          </p:cNvSpPr>
          <p:nvPr/>
        </p:nvSpPr>
        <p:spPr bwMode="auto">
          <a:xfrm>
            <a:off x="629562" y="3046374"/>
            <a:ext cx="196125" cy="196126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flatTx/>
          </a:bodyPr>
          <a:lstStyle/>
          <a:p>
            <a:pPr defTabSz="1828846" rtl="0">
              <a:defRPr/>
            </a:pPr>
            <a:endParaRPr lang="ko-KR" altLang="en-US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E5F8042-FF73-4F89-9914-8514DCB2ECA7}"/>
              </a:ext>
            </a:extLst>
          </p:cNvPr>
          <p:cNvGrpSpPr/>
          <p:nvPr/>
        </p:nvGrpSpPr>
        <p:grpSpPr>
          <a:xfrm>
            <a:off x="366589" y="2052119"/>
            <a:ext cx="3684978" cy="4301319"/>
            <a:chOff x="270633" y="1895990"/>
            <a:chExt cx="5353384" cy="3976780"/>
          </a:xfrm>
        </p:grpSpPr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33326AAB-A188-4C0B-AA4A-9669F73C0283}"/>
                </a:ext>
              </a:extLst>
            </p:cNvPr>
            <p:cNvGrpSpPr/>
            <p:nvPr/>
          </p:nvGrpSpPr>
          <p:grpSpPr>
            <a:xfrm>
              <a:off x="270633" y="1993998"/>
              <a:ext cx="5353384" cy="3878772"/>
              <a:chOff x="5702247" y="2311334"/>
              <a:chExt cx="4190608" cy="3766633"/>
            </a:xfrm>
          </p:grpSpPr>
          <p:sp>
            <p:nvSpPr>
              <p:cNvPr id="129" name="Rounded rectangle 314">
                <a:extLst>
                  <a:ext uri="{FF2B5EF4-FFF2-40B4-BE49-F238E27FC236}">
                    <a16:creationId xmlns:a16="http://schemas.microsoft.com/office/drawing/2014/main" id="{D1BFB853-D618-470A-B1B1-982BA29CB99A}"/>
                  </a:ext>
                </a:extLst>
              </p:cNvPr>
              <p:cNvSpPr/>
              <p:nvPr/>
            </p:nvSpPr>
            <p:spPr>
              <a:xfrm>
                <a:off x="5702247" y="2325500"/>
                <a:ext cx="4190608" cy="3752467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noFill/>
              </a:ln>
              <a:effectLst>
                <a:outerShdw dist="63500" algn="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67672" rtl="0"/>
                <a:endParaRPr lang="ko-KR" altLang="en-US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130" name="Rounded rectangle 324">
                <a:extLst>
                  <a:ext uri="{FF2B5EF4-FFF2-40B4-BE49-F238E27FC236}">
                    <a16:creationId xmlns:a16="http://schemas.microsoft.com/office/drawing/2014/main" id="{EC838454-3827-4AED-A77C-0154206BD0F0}"/>
                  </a:ext>
                </a:extLst>
              </p:cNvPr>
              <p:cNvSpPr/>
              <p:nvPr/>
            </p:nvSpPr>
            <p:spPr>
              <a:xfrm>
                <a:off x="5702247" y="2311334"/>
                <a:ext cx="4190607" cy="3766633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194F9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67672" rtl="0"/>
                <a:endParaRPr lang="ko-KR" altLang="en-US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2BCD2816-3CC7-4A9A-B865-26F3CF41B705}"/>
                </a:ext>
              </a:extLst>
            </p:cNvPr>
            <p:cNvGrpSpPr/>
            <p:nvPr/>
          </p:nvGrpSpPr>
          <p:grpSpPr>
            <a:xfrm>
              <a:off x="527083" y="1895990"/>
              <a:ext cx="4366276" cy="473301"/>
              <a:chOff x="1043280" y="2203799"/>
              <a:chExt cx="3807101" cy="473301"/>
            </a:xfrm>
          </p:grpSpPr>
          <p:sp>
            <p:nvSpPr>
              <p:cNvPr id="122" name="Rounded rectangle 143">
                <a:extLst>
                  <a:ext uri="{FF2B5EF4-FFF2-40B4-BE49-F238E27FC236}">
                    <a16:creationId xmlns:a16="http://schemas.microsoft.com/office/drawing/2014/main" id="{CCFD6EBC-45BA-4620-9AAD-FED150EAC3FC}"/>
                  </a:ext>
                </a:extLst>
              </p:cNvPr>
              <p:cNvSpPr/>
              <p:nvPr/>
            </p:nvSpPr>
            <p:spPr>
              <a:xfrm flipH="1" flipV="1">
                <a:off x="1140653" y="2312010"/>
                <a:ext cx="3611076" cy="365090"/>
              </a:xfrm>
              <a:prstGeom prst="roundRect">
                <a:avLst>
                  <a:gd name="adj" fmla="val 19819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123" name="Rounded rectangle 145">
                <a:extLst>
                  <a:ext uri="{FF2B5EF4-FFF2-40B4-BE49-F238E27FC236}">
                    <a16:creationId xmlns:a16="http://schemas.microsoft.com/office/drawing/2014/main" id="{53E40A37-8EAD-4943-ADA9-5D289B3C713E}"/>
                  </a:ext>
                </a:extLst>
              </p:cNvPr>
              <p:cNvSpPr/>
              <p:nvPr/>
            </p:nvSpPr>
            <p:spPr>
              <a:xfrm flipH="1" flipV="1">
                <a:off x="1140692" y="2203799"/>
                <a:ext cx="3610722" cy="296911"/>
              </a:xfrm>
              <a:prstGeom prst="roundRect">
                <a:avLst>
                  <a:gd name="adj" fmla="val 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124" name="Rounded rectangle 141">
                <a:extLst>
                  <a:ext uri="{FF2B5EF4-FFF2-40B4-BE49-F238E27FC236}">
                    <a16:creationId xmlns:a16="http://schemas.microsoft.com/office/drawing/2014/main" id="{F2BD7406-19B4-44A5-8404-FFC7375246AC}"/>
                  </a:ext>
                </a:extLst>
              </p:cNvPr>
              <p:cNvSpPr/>
              <p:nvPr/>
            </p:nvSpPr>
            <p:spPr>
              <a:xfrm>
                <a:off x="4606566" y="2203804"/>
                <a:ext cx="243815" cy="93455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125" name="Rounded rectangle 142">
                <a:extLst>
                  <a:ext uri="{FF2B5EF4-FFF2-40B4-BE49-F238E27FC236}">
                    <a16:creationId xmlns:a16="http://schemas.microsoft.com/office/drawing/2014/main" id="{8D2723B7-19A8-4DB3-B5AF-FF07EF3250E8}"/>
                  </a:ext>
                </a:extLst>
              </p:cNvPr>
              <p:cNvSpPr/>
              <p:nvPr/>
            </p:nvSpPr>
            <p:spPr>
              <a:xfrm flipV="1">
                <a:off x="1043280" y="2203804"/>
                <a:ext cx="338013" cy="90510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126" name="Flow chart: Delay 125">
                <a:extLst>
                  <a:ext uri="{FF2B5EF4-FFF2-40B4-BE49-F238E27FC236}">
                    <a16:creationId xmlns:a16="http://schemas.microsoft.com/office/drawing/2014/main" id="{A674AD18-846B-4DD3-A8B6-6ACA6DA0337C}"/>
                  </a:ext>
                </a:extLst>
              </p:cNvPr>
              <p:cNvSpPr/>
              <p:nvPr/>
            </p:nvSpPr>
            <p:spPr>
              <a:xfrm rot="5400000" flipH="1">
                <a:off x="1045638" y="2202546"/>
                <a:ext cx="92697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67672" rtl="0"/>
                <a:endParaRPr lang="ko-KR" altLang="en-US" dirty="0"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127" name="Flow chart: Delay 126">
                <a:extLst>
                  <a:ext uri="{FF2B5EF4-FFF2-40B4-BE49-F238E27FC236}">
                    <a16:creationId xmlns:a16="http://schemas.microsoft.com/office/drawing/2014/main" id="{0A153252-AC86-4980-9905-9336E5F175D0}"/>
                  </a:ext>
                </a:extLst>
              </p:cNvPr>
              <p:cNvSpPr/>
              <p:nvPr/>
            </p:nvSpPr>
            <p:spPr>
              <a:xfrm rot="5400000" flipH="1">
                <a:off x="4754328" y="2203542"/>
                <a:ext cx="94690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67672" rtl="0"/>
                <a:endParaRPr lang="ko-KR" altLang="en-US" dirty="0"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128" name="Box 127">
                <a:extLst>
                  <a:ext uri="{FF2B5EF4-FFF2-40B4-BE49-F238E27FC236}">
                    <a16:creationId xmlns:a16="http://schemas.microsoft.com/office/drawing/2014/main" id="{5A526379-6C4D-461F-BC43-0881A0A2AF90}"/>
                  </a:ext>
                </a:extLst>
              </p:cNvPr>
              <p:cNvSpPr/>
              <p:nvPr/>
            </p:nvSpPr>
            <p:spPr>
              <a:xfrm>
                <a:off x="2385765" y="2288840"/>
                <a:ext cx="1120857" cy="284555"/>
              </a:xfrm>
              <a:prstGeom prst="rect">
                <a:avLst/>
              </a:prstGeom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 defTabSz="942975" rtl="0" font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hr-HR" sz="200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Montserrat SemiBold" panose="000007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dBrain</a:t>
                </a:r>
              </a:p>
            </p:txBody>
          </p:sp>
        </p:grpSp>
      </p:grpSp>
      <p:sp>
        <p:nvSpPr>
          <p:cNvPr id="131" name="Freeform 33">
            <a:extLst>
              <a:ext uri="{FF2B5EF4-FFF2-40B4-BE49-F238E27FC236}">
                <a16:creationId xmlns:a16="http://schemas.microsoft.com/office/drawing/2014/main" id="{116AB5DF-813A-42F3-87E7-885E11D3C96B}"/>
              </a:ext>
            </a:extLst>
          </p:cNvPr>
          <p:cNvSpPr>
            <a:spLocks noEditPoints="1"/>
          </p:cNvSpPr>
          <p:nvPr/>
        </p:nvSpPr>
        <p:spPr bwMode="auto">
          <a:xfrm>
            <a:off x="465100" y="2716862"/>
            <a:ext cx="196125" cy="212132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flatTx/>
          </a:bodyPr>
          <a:lstStyle/>
          <a:p>
            <a:pPr defTabSz="1828846" rtl="0">
              <a:defRPr/>
            </a:pPr>
            <a:endParaRPr lang="ko-KR" altLang="en-US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0EC96CB3-483C-499B-ACA6-DB61B0A957F0}"/>
              </a:ext>
            </a:extLst>
          </p:cNvPr>
          <p:cNvGrpSpPr/>
          <p:nvPr/>
        </p:nvGrpSpPr>
        <p:grpSpPr>
          <a:xfrm>
            <a:off x="465100" y="4287754"/>
            <a:ext cx="3140919" cy="752770"/>
            <a:chOff x="465100" y="5177942"/>
            <a:chExt cx="3140919" cy="752770"/>
          </a:xfrm>
        </p:grpSpPr>
        <p:sp>
          <p:nvSpPr>
            <p:cNvPr id="133" name="Rectangle 25">
              <a:extLst>
                <a:ext uri="{FF2B5EF4-FFF2-40B4-BE49-F238E27FC236}">
                  <a16:creationId xmlns:a16="http://schemas.microsoft.com/office/drawing/2014/main" id="{CDD7C2D6-3AC8-4A4B-8980-AC4F70E919C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8013" y="5177942"/>
              <a:ext cx="2878006" cy="752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defTabSz="889022" rtl="0" eaLnBrk="1" fontAlgn="base" hangingPunct="1">
                <a:lnSpc>
                  <a:spcPct val="125000"/>
                </a:lnSpc>
                <a:spcBef>
                  <a:spcPts val="1600"/>
                </a:spcBef>
                <a:buClr>
                  <a:srgbClr val="4D4D4D"/>
                </a:buClr>
                <a:tabLst>
                  <a:tab pos="11296932" algn="l"/>
                </a:tabLst>
                <a:defRPr/>
              </a:pPr>
              <a:r>
                <a:rPr lang="hr-HR" sz="18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Medium" panose="00000600000000000000" pitchFamily="2" charset="0"/>
                </a:rPr>
                <a:t>Nedostatak višedimenzionalne analize,</a:t>
              </a:r>
            </a:p>
            <a:p>
              <a:pPr marL="0" indent="0" defTabSz="889022" rtl="0" eaLnBrk="1" fontAlgn="base" hangingPunct="1">
                <a:lnSpc>
                  <a:spcPct val="125000"/>
                </a:lnSpc>
                <a:spcBef>
                  <a:spcPts val="1600"/>
                </a:spcBef>
                <a:buClr>
                  <a:srgbClr val="4D4D4D"/>
                </a:buClr>
                <a:tabLst>
                  <a:tab pos="11296932" algn="l"/>
                </a:tabLst>
                <a:defRPr/>
              </a:pPr>
              <a:r>
                <a:rPr lang="hr-HR" sz="18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Medium" panose="00000600000000000000" pitchFamily="2" charset="0"/>
                </a:rPr>
                <a:t> različitih vizualizacija analiza </a:t>
              </a:r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id="{83D558C8-D454-4681-86AD-BE6D6002CB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100" y="5235030"/>
              <a:ext cx="196125" cy="212132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defTabSz="1828846" rtl="0">
                <a:defRPr/>
              </a:pPr>
              <a:endParaRPr lang="ko-KR" altLang="en-US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9276974-D161-4FC5-96D9-46A068755D94}"/>
              </a:ext>
            </a:extLst>
          </p:cNvPr>
          <p:cNvGrpSpPr/>
          <p:nvPr/>
        </p:nvGrpSpPr>
        <p:grpSpPr>
          <a:xfrm>
            <a:off x="465100" y="5430344"/>
            <a:ext cx="3077650" cy="752770"/>
            <a:chOff x="465100" y="6320532"/>
            <a:chExt cx="3077650" cy="752770"/>
          </a:xfrm>
        </p:grpSpPr>
        <p:sp>
          <p:nvSpPr>
            <p:cNvPr id="136" name="Rectangle 25">
              <a:extLst>
                <a:ext uri="{FF2B5EF4-FFF2-40B4-BE49-F238E27FC236}">
                  <a16:creationId xmlns:a16="http://schemas.microsoft.com/office/drawing/2014/main" id="{D56DFD4A-4DF0-4409-8D9A-BA4E0A521AD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61108" y="6320532"/>
              <a:ext cx="2781642" cy="752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defTabSz="889022" rtl="0" eaLnBrk="1" fontAlgn="base" hangingPunct="1">
                <a:lnSpc>
                  <a:spcPct val="125000"/>
                </a:lnSpc>
                <a:spcBef>
                  <a:spcPts val="1600"/>
                </a:spcBef>
                <a:buClr>
                  <a:srgbClr val="4D4D4D"/>
                </a:buClr>
                <a:tabLst>
                  <a:tab pos="11296932" algn="l"/>
                </a:tabLst>
                <a:defRPr/>
              </a:pPr>
              <a:r>
                <a:rPr lang="hr-HR" sz="18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Medium" panose="00000600000000000000" pitchFamily="2" charset="0"/>
                </a:rPr>
                <a:t>Nedostatak povezanosti i </a:t>
              </a:r>
            </a:p>
            <a:p>
              <a:pPr marL="0" indent="0" defTabSz="889022" rtl="0" eaLnBrk="1" fontAlgn="base" hangingPunct="1">
                <a:lnSpc>
                  <a:spcPct val="125000"/>
                </a:lnSpc>
                <a:spcBef>
                  <a:spcPts val="1600"/>
                </a:spcBef>
                <a:buClr>
                  <a:srgbClr val="4D4D4D"/>
                </a:buClr>
                <a:tabLst>
                  <a:tab pos="11296932" algn="l"/>
                </a:tabLst>
                <a:defRPr/>
              </a:pPr>
              <a:r>
                <a:rPr lang="hr-HR" sz="18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Medium" panose="00000600000000000000" pitchFamily="2" charset="0"/>
                </a:rPr>
                <a:t>slaba upotreba podataka</a:t>
              </a:r>
            </a:p>
          </p:txBody>
        </p:sp>
        <p:sp>
          <p:nvSpPr>
            <p:cNvPr id="137" name="Freeform 33">
              <a:extLst>
                <a:ext uri="{FF2B5EF4-FFF2-40B4-BE49-F238E27FC236}">
                  <a16:creationId xmlns:a16="http://schemas.microsoft.com/office/drawing/2014/main" id="{7EEC154E-4087-40BF-AD12-49EDB7A3A2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5100" y="6379179"/>
              <a:ext cx="196125" cy="212132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defTabSz="1828846" rtl="0">
                <a:defRPr/>
              </a:pPr>
              <a:endParaRPr lang="ko-KR" altLang="en-US" spc="-4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362F22E-BD4B-4D1B-A496-73B9192B3380}"/>
              </a:ext>
            </a:extLst>
          </p:cNvPr>
          <p:cNvGrpSpPr/>
          <p:nvPr/>
        </p:nvGrpSpPr>
        <p:grpSpPr>
          <a:xfrm>
            <a:off x="761108" y="2684091"/>
            <a:ext cx="3290458" cy="1188787"/>
            <a:chOff x="761108" y="3772162"/>
            <a:chExt cx="3290458" cy="1188787"/>
          </a:xfrm>
        </p:grpSpPr>
        <p:sp>
          <p:nvSpPr>
            <p:cNvPr id="139" name="Rectangle 25">
              <a:extLst>
                <a:ext uri="{FF2B5EF4-FFF2-40B4-BE49-F238E27FC236}">
                  <a16:creationId xmlns:a16="http://schemas.microsoft.com/office/drawing/2014/main" id="{493D9729-6404-41BE-9213-890419D8E9C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61108" y="3772162"/>
              <a:ext cx="3290458" cy="11887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rtlCol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defTabSz="889022" rtl="0" eaLnBrk="1" fontAlgn="base" hangingPunct="1">
                <a:lnSpc>
                  <a:spcPct val="125000"/>
                </a:lnSpc>
                <a:spcBef>
                  <a:spcPts val="1600"/>
                </a:spcBef>
                <a:buClr>
                  <a:srgbClr val="4D4D4D"/>
                </a:buClr>
                <a:tabLst>
                  <a:tab pos="11296932" algn="l"/>
                </a:tabLst>
                <a:defRPr/>
              </a:pPr>
              <a:r>
                <a:rPr lang="hr-HR" sz="18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Usmjerenost na financijske zadatke </a:t>
              </a:r>
            </a:p>
            <a:p>
              <a:pPr marL="0" indent="0" defTabSz="889022" rtl="0" eaLnBrk="1" fontAlgn="base" hangingPunct="1">
                <a:lnSpc>
                  <a:spcPct val="125000"/>
                </a:lnSpc>
                <a:spcBef>
                  <a:spcPts val="1600"/>
                </a:spcBef>
                <a:buClr>
                  <a:srgbClr val="4D4D4D"/>
                </a:buClr>
                <a:tabLst>
                  <a:tab pos="11296932" algn="l"/>
                </a:tabLst>
                <a:defRPr/>
              </a:pPr>
              <a:r>
                <a:rPr lang="hr-HR" sz="18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Financijske informacije ograničene na dBrain</a:t>
              </a:r>
            </a:p>
            <a:p>
              <a:pPr marL="0" indent="0" defTabSz="889022" rtl="0" eaLnBrk="1" fontAlgn="base" hangingPunct="1">
                <a:lnSpc>
                  <a:spcPct val="125000"/>
                </a:lnSpc>
                <a:spcBef>
                  <a:spcPts val="1600"/>
                </a:spcBef>
                <a:buClr>
                  <a:srgbClr val="4D4D4D"/>
                </a:buClr>
                <a:tabLst>
                  <a:tab pos="11296932" algn="l"/>
                </a:tabLst>
                <a:defRPr/>
              </a:pPr>
              <a:r>
                <a:rPr lang="hr-HR" sz="1800" b="1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     nekvalitetna analiza i slaba upotreba</a:t>
              </a:r>
            </a:p>
          </p:txBody>
        </p:sp>
        <p:sp>
          <p:nvSpPr>
            <p:cNvPr id="140" name="Isosceles Triangle 139">
              <a:extLst>
                <a:ext uri="{FF2B5EF4-FFF2-40B4-BE49-F238E27FC236}">
                  <a16:creationId xmlns:a16="http://schemas.microsoft.com/office/drawing/2014/main" id="{72F3669F-93F4-4102-A044-6FF958DD124F}"/>
                </a:ext>
              </a:extLst>
            </p:cNvPr>
            <p:cNvSpPr/>
            <p:nvPr/>
          </p:nvSpPr>
          <p:spPr>
            <a:xfrm rot="5400000">
              <a:off x="767728" y="4808585"/>
              <a:ext cx="133796" cy="115342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C81CFAFB-9C2E-4136-9D61-95B02458B581}"/>
              </a:ext>
            </a:extLst>
          </p:cNvPr>
          <p:cNvGrpSpPr/>
          <p:nvPr/>
        </p:nvGrpSpPr>
        <p:grpSpPr>
          <a:xfrm>
            <a:off x="4288469" y="2144438"/>
            <a:ext cx="6143461" cy="4203291"/>
            <a:chOff x="5702247" y="2311333"/>
            <a:chExt cx="3878369" cy="9934199"/>
          </a:xfrm>
        </p:grpSpPr>
        <p:sp>
          <p:nvSpPr>
            <p:cNvPr id="142" name="Rounded rectangle 314">
              <a:extLst>
                <a:ext uri="{FF2B5EF4-FFF2-40B4-BE49-F238E27FC236}">
                  <a16:creationId xmlns:a16="http://schemas.microsoft.com/office/drawing/2014/main" id="{DF655C9F-A576-4A09-ACDF-CE4A3441FFDC}"/>
                </a:ext>
              </a:extLst>
            </p:cNvPr>
            <p:cNvSpPr/>
            <p:nvPr/>
          </p:nvSpPr>
          <p:spPr>
            <a:xfrm>
              <a:off x="5702247" y="2325501"/>
              <a:ext cx="3878369" cy="9890192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43" name="Rounded rectangle 324">
              <a:extLst>
                <a:ext uri="{FF2B5EF4-FFF2-40B4-BE49-F238E27FC236}">
                  <a16:creationId xmlns:a16="http://schemas.microsoft.com/office/drawing/2014/main" id="{6CDE6246-BDEF-4229-A652-9B40C59CAEA5}"/>
                </a:ext>
              </a:extLst>
            </p:cNvPr>
            <p:cNvSpPr/>
            <p:nvPr/>
          </p:nvSpPr>
          <p:spPr>
            <a:xfrm>
              <a:off x="5702247" y="2311333"/>
              <a:ext cx="3878369" cy="9934199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144" name="Rounded rectangle 143">
            <a:extLst>
              <a:ext uri="{FF2B5EF4-FFF2-40B4-BE49-F238E27FC236}">
                <a16:creationId xmlns:a16="http://schemas.microsoft.com/office/drawing/2014/main" id="{59987DE0-EB19-43EC-8B23-0A34CDE60386}"/>
              </a:ext>
            </a:extLst>
          </p:cNvPr>
          <p:cNvSpPr/>
          <p:nvPr/>
        </p:nvSpPr>
        <p:spPr>
          <a:xfrm flipH="1" flipV="1">
            <a:off x="4774592" y="2170484"/>
            <a:ext cx="5374108" cy="392322"/>
          </a:xfrm>
          <a:prstGeom prst="roundRect">
            <a:avLst>
              <a:gd name="adj" fmla="val 19819"/>
            </a:avLst>
          </a:prstGeom>
          <a:solidFill>
            <a:srgbClr val="194F9D">
              <a:alpha val="99000"/>
            </a:srgb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defTabSz="1067458" rtl="0">
              <a:spcAft>
                <a:spcPts val="300"/>
              </a:spcAft>
            </a:pPr>
            <a:endParaRPr lang="ko-KR" altLang="en-US" sz="2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145" name="Rounded rectangle 145">
            <a:extLst>
              <a:ext uri="{FF2B5EF4-FFF2-40B4-BE49-F238E27FC236}">
                <a16:creationId xmlns:a16="http://schemas.microsoft.com/office/drawing/2014/main" id="{20410BCE-446E-4512-91B9-231E9C83F800}"/>
              </a:ext>
            </a:extLst>
          </p:cNvPr>
          <p:cNvSpPr/>
          <p:nvPr/>
        </p:nvSpPr>
        <p:spPr>
          <a:xfrm flipH="1" flipV="1">
            <a:off x="4774707" y="2054202"/>
            <a:ext cx="5373991" cy="319058"/>
          </a:xfrm>
          <a:prstGeom prst="roundRect">
            <a:avLst>
              <a:gd name="adj" fmla="val 0"/>
            </a:avLst>
          </a:prstGeom>
          <a:solidFill>
            <a:srgbClr val="194F9D">
              <a:alpha val="99000"/>
            </a:srgb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defTabSz="1067458" rtl="0">
              <a:spcAft>
                <a:spcPts val="300"/>
              </a:spcAft>
            </a:pPr>
            <a:endParaRPr lang="ko-KR" altLang="en-US" sz="2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146" name="Rounded rectangle 141">
            <a:extLst>
              <a:ext uri="{FF2B5EF4-FFF2-40B4-BE49-F238E27FC236}">
                <a16:creationId xmlns:a16="http://schemas.microsoft.com/office/drawing/2014/main" id="{EF7E161E-B340-4768-9439-5462A9A0CDEB}"/>
              </a:ext>
            </a:extLst>
          </p:cNvPr>
          <p:cNvSpPr/>
          <p:nvPr/>
        </p:nvSpPr>
        <p:spPr>
          <a:xfrm>
            <a:off x="9960215" y="2054208"/>
            <a:ext cx="317263" cy="100426"/>
          </a:xfrm>
          <a:prstGeom prst="roundRect">
            <a:avLst>
              <a:gd name="adj" fmla="val 50000"/>
            </a:avLst>
          </a:prstGeom>
          <a:solidFill>
            <a:srgbClr val="194F9D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defTabSz="1067458" rtl="0">
              <a:spcAft>
                <a:spcPts val="300"/>
              </a:spcAft>
            </a:pPr>
            <a:endParaRPr lang="ko-KR" altLang="en-US" sz="2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147" name="Rounded rectangle 142">
            <a:extLst>
              <a:ext uri="{FF2B5EF4-FFF2-40B4-BE49-F238E27FC236}">
                <a16:creationId xmlns:a16="http://schemas.microsoft.com/office/drawing/2014/main" id="{326B2607-F57A-48DA-8B99-7A9620ED4272}"/>
              </a:ext>
            </a:extLst>
          </p:cNvPr>
          <p:cNvSpPr/>
          <p:nvPr/>
        </p:nvSpPr>
        <p:spPr>
          <a:xfrm flipV="1">
            <a:off x="4637649" y="2054206"/>
            <a:ext cx="439837" cy="97261"/>
          </a:xfrm>
          <a:prstGeom prst="roundRect">
            <a:avLst>
              <a:gd name="adj" fmla="val 50000"/>
            </a:avLst>
          </a:prstGeom>
          <a:solidFill>
            <a:srgbClr val="194F9D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defTabSz="1067458" rtl="0">
              <a:spcAft>
                <a:spcPts val="300"/>
              </a:spcAft>
            </a:pPr>
            <a:endParaRPr lang="ko-KR" altLang="en-US" sz="2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148" name="Flow chart: Delay 147">
            <a:extLst>
              <a:ext uri="{FF2B5EF4-FFF2-40B4-BE49-F238E27FC236}">
                <a16:creationId xmlns:a16="http://schemas.microsoft.com/office/drawing/2014/main" id="{35785FC1-24E7-4D94-9EF4-1416AF32696F}"/>
              </a:ext>
            </a:extLst>
          </p:cNvPr>
          <p:cNvSpPr/>
          <p:nvPr/>
        </p:nvSpPr>
        <p:spPr>
          <a:xfrm rot="5400000" flipH="1">
            <a:off x="4651222" y="2041815"/>
            <a:ext cx="99611" cy="126755"/>
          </a:xfrm>
          <a:prstGeom prst="flowChartDelay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txBody>
          <a:bodyPr vert="horz" wrap="square" lIns="93286" tIns="46643" rIns="93286" bIns="46643" numCol="1" rtlCol="0" anchor="ctr" anchorCtr="0" compatLnSpc="1">
            <a:prstTxWarp prst="textNoShape">
              <a:avLst/>
            </a:prstTxWarp>
          </a:bodyPr>
          <a:lstStyle/>
          <a:p>
            <a:pPr defTabSz="1067672" rtl="0"/>
            <a:endParaRPr lang="ko-KR" altLang="en-US" dirty="0"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149" name="Flow chart: Delay 148">
            <a:extLst>
              <a:ext uri="{FF2B5EF4-FFF2-40B4-BE49-F238E27FC236}">
                <a16:creationId xmlns:a16="http://schemas.microsoft.com/office/drawing/2014/main" id="{468EAC9A-F196-44E3-B31E-C0F88F37AE76}"/>
              </a:ext>
            </a:extLst>
          </p:cNvPr>
          <p:cNvSpPr/>
          <p:nvPr/>
        </p:nvSpPr>
        <p:spPr>
          <a:xfrm rot="5400000" flipH="1">
            <a:off x="10163221" y="2042885"/>
            <a:ext cx="101753" cy="126755"/>
          </a:xfrm>
          <a:prstGeom prst="flowChartDelay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txBody>
          <a:bodyPr vert="horz" wrap="square" lIns="93286" tIns="46643" rIns="93286" bIns="46643" numCol="1" rtlCol="0" anchor="ctr" anchorCtr="0" compatLnSpc="1">
            <a:prstTxWarp prst="textNoShape">
              <a:avLst/>
            </a:prstTxWarp>
          </a:bodyPr>
          <a:lstStyle/>
          <a:p>
            <a:pPr defTabSz="1067672" rtl="0"/>
            <a:endParaRPr lang="ko-KR" altLang="en-US" dirty="0"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150" name="Box 149">
            <a:extLst>
              <a:ext uri="{FF2B5EF4-FFF2-40B4-BE49-F238E27FC236}">
                <a16:creationId xmlns:a16="http://schemas.microsoft.com/office/drawing/2014/main" id="{28C6B724-3FEA-47C6-B381-504C013B4444}"/>
              </a:ext>
            </a:extLst>
          </p:cNvPr>
          <p:cNvSpPr/>
          <p:nvPr/>
        </p:nvSpPr>
        <p:spPr>
          <a:xfrm>
            <a:off x="6968725" y="2144587"/>
            <a:ext cx="985847" cy="307777"/>
          </a:xfrm>
          <a:prstGeom prst="rect">
            <a:avLst/>
          </a:prstGeom>
        </p:spPr>
        <p:txBody>
          <a:bodyPr wrap="none" lIns="0" tIns="0" rIns="0" bIns="0" rtlCol="0" anchor="ctr" anchorCtr="0">
            <a:spAutoFit/>
          </a:bodyPr>
          <a:lstStyle/>
          <a:p>
            <a:pPr algn="ctr" defTabSz="942975" rtl="0" fontAlgn="ctr">
              <a:spcBef>
                <a:spcPct val="0"/>
              </a:spcBef>
              <a:spcAft>
                <a:spcPct val="0"/>
              </a:spcAft>
              <a:defRPr/>
            </a:pPr>
            <a:r>
              <a:rPr lang="hr-HR" sz="20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</a:rPr>
              <a:t>dBrain</a:t>
            </a:r>
            <a:r>
              <a:rPr lang="hr-HR" sz="2000" baseline="3000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</a:rPr>
              <a:t>+</a:t>
            </a:r>
          </a:p>
        </p:txBody>
      </p:sp>
      <p:sp>
        <p:nvSpPr>
          <p:cNvPr id="151" name="Freeform 33">
            <a:extLst>
              <a:ext uri="{FF2B5EF4-FFF2-40B4-BE49-F238E27FC236}">
                <a16:creationId xmlns:a16="http://schemas.microsoft.com/office/drawing/2014/main" id="{111DBF4D-34DD-45A2-9824-AD2F40515D7D}"/>
              </a:ext>
            </a:extLst>
          </p:cNvPr>
          <p:cNvSpPr>
            <a:spLocks noEditPoints="1"/>
          </p:cNvSpPr>
          <p:nvPr/>
        </p:nvSpPr>
        <p:spPr bwMode="auto">
          <a:xfrm>
            <a:off x="4453840" y="2629187"/>
            <a:ext cx="222523" cy="210755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flatTx/>
          </a:bodyPr>
          <a:lstStyle/>
          <a:p>
            <a:pPr defTabSz="1828846" rtl="0">
              <a:defRPr/>
            </a:pPr>
            <a:endParaRPr lang="ko-KR" altLang="en-US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52" name="Rectangle 25">
            <a:extLst>
              <a:ext uri="{FF2B5EF4-FFF2-40B4-BE49-F238E27FC236}">
                <a16:creationId xmlns:a16="http://schemas.microsoft.com/office/drawing/2014/main" id="{B80404A3-65FE-405C-905D-D4BC11A3487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91413" y="2519864"/>
            <a:ext cx="49784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defTabSz="889022" rtl="0" eaLnBrk="1" fontAlgn="base" hangingPunct="1"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hr-HR" sz="18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Potpora donošenju odluka o politikama na temelju podataka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BD80C573-1A8F-43B7-A6B0-B0BA3C2D09D6}"/>
              </a:ext>
            </a:extLst>
          </p:cNvPr>
          <p:cNvGrpSpPr/>
          <p:nvPr/>
        </p:nvGrpSpPr>
        <p:grpSpPr>
          <a:xfrm>
            <a:off x="4565101" y="2872000"/>
            <a:ext cx="2955995" cy="1231349"/>
            <a:chOff x="4569851" y="3998379"/>
            <a:chExt cx="2955995" cy="1140515"/>
          </a:xfrm>
        </p:grpSpPr>
        <p:sp>
          <p:nvSpPr>
            <p:cNvPr id="154" name="Rounded rectangle 134">
              <a:extLst>
                <a:ext uri="{FF2B5EF4-FFF2-40B4-BE49-F238E27FC236}">
                  <a16:creationId xmlns:a16="http://schemas.microsoft.com/office/drawing/2014/main" id="{A22185A0-BAC0-4DD5-94FC-BBF5C569921B}"/>
                </a:ext>
              </a:extLst>
            </p:cNvPr>
            <p:cNvSpPr/>
            <p:nvPr/>
          </p:nvSpPr>
          <p:spPr>
            <a:xfrm>
              <a:off x="4717094" y="4162766"/>
              <a:ext cx="2678419" cy="976128"/>
            </a:xfrm>
            <a:prstGeom prst="roundRect">
              <a:avLst>
                <a:gd name="adj" fmla="val 11406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altLang="ko-KR" sz="4000" b="1" spc="-15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155" name="Rounded rectangle 134">
              <a:extLst>
                <a:ext uri="{FF2B5EF4-FFF2-40B4-BE49-F238E27FC236}">
                  <a16:creationId xmlns:a16="http://schemas.microsoft.com/office/drawing/2014/main" id="{1692AFFF-3F49-4719-9599-E07753826B75}"/>
                </a:ext>
              </a:extLst>
            </p:cNvPr>
            <p:cNvSpPr/>
            <p:nvPr/>
          </p:nvSpPr>
          <p:spPr>
            <a:xfrm>
              <a:off x="4831300" y="3998379"/>
              <a:ext cx="2433099" cy="377449"/>
            </a:xfrm>
            <a:prstGeom prst="roundRect">
              <a:avLst>
                <a:gd name="adj" fmla="val 11406"/>
              </a:avLst>
            </a:prstGeom>
            <a:solidFill>
              <a:schemeClr val="bg1"/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n-US" altLang="ko-KR" sz="4000" b="1" spc="-15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</a:endParaRPr>
            </a:p>
          </p:txBody>
        </p:sp>
        <p:sp>
          <p:nvSpPr>
            <p:cNvPr id="156" name="Rectangle 25">
              <a:extLst>
                <a:ext uri="{FF2B5EF4-FFF2-40B4-BE49-F238E27FC236}">
                  <a16:creationId xmlns:a16="http://schemas.microsoft.com/office/drawing/2014/main" id="{C9E92A62-F5EB-4F51-B4A2-D688FF3F69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569851" y="4077132"/>
              <a:ext cx="2955995" cy="2280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algn="ctr" rtl="0" eaLnBrk="1" fontAlgn="base" hangingPunct="1">
                <a:buClr>
                  <a:srgbClr val="4D4D4D"/>
                </a:buClr>
              </a:pPr>
              <a:r>
                <a:rPr lang="hr-HR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Financije središnje razine vlasti (proračun i računovodstvo</a:t>
              </a:r>
            </a:p>
            <a:p>
              <a:pPr marL="0" indent="0" algn="ctr" rtl="0" eaLnBrk="1" fontAlgn="base" hangingPunct="1">
                <a:buClr>
                  <a:srgbClr val="4D4D4D"/>
                </a:buClr>
              </a:pPr>
              <a:r>
                <a:rPr lang="hr-HR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nove generacije)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BCEDDD3-A9AE-4C7E-87E9-BA26FC8EB63E}"/>
                </a:ext>
              </a:extLst>
            </p:cNvPr>
            <p:cNvSpPr/>
            <p:nvPr/>
          </p:nvSpPr>
          <p:spPr>
            <a:xfrm>
              <a:off x="5530522" y="4414252"/>
              <a:ext cx="1051561" cy="563421"/>
            </a:xfrm>
            <a:prstGeom prst="ellipse">
              <a:avLst/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kumimoji="1" lang="en-US" altLang="ko-KR" sz="8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79AB315E-F8D9-4BE1-8816-178C98A57395}"/>
                </a:ext>
              </a:extLst>
            </p:cNvPr>
            <p:cNvGrpSpPr/>
            <p:nvPr/>
          </p:nvGrpSpPr>
          <p:grpSpPr>
            <a:xfrm>
              <a:off x="6332622" y="4388600"/>
              <a:ext cx="580140" cy="363641"/>
              <a:chOff x="1625075" y="2516579"/>
              <a:chExt cx="511317" cy="338400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EFE355EE-86C0-4845-A999-8ABB53D982DB}"/>
                  </a:ext>
                </a:extLst>
              </p:cNvPr>
              <p:cNvSpPr/>
              <p:nvPr/>
            </p:nvSpPr>
            <p:spPr>
              <a:xfrm>
                <a:off x="1647006" y="2516579"/>
                <a:ext cx="467455" cy="338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ko-KR" altLang="en-US" sz="4000" b="1" spc="-150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endParaRP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4AA3FD57-A3D6-4208-98B4-04737F5163EC}"/>
                  </a:ext>
                </a:extLst>
              </p:cNvPr>
              <p:cNvSpPr txBox="1"/>
              <p:nvPr/>
            </p:nvSpPr>
            <p:spPr>
              <a:xfrm>
                <a:off x="1625075" y="2542569"/>
                <a:ext cx="511317" cy="252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hr-HR" sz="65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Montserrat Medium" panose="00000600000000000000" pitchFamily="2" charset="0"/>
                    <a:ea typeface="KoPub돋움체 Medium" panose="00000600000000000000" pitchFamily="2" charset="-127"/>
                  </a:rPr>
                  <a:t>Posebni</a:t>
                </a:r>
              </a:p>
              <a:p>
                <a:pPr algn="ctr" rtl="0"/>
                <a:r>
                  <a:rPr lang="hr-HR" sz="65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Montserrat Medium" panose="00000600000000000000" pitchFamily="2" charset="0"/>
                    <a:ea typeface="KoPub돋움체 Medium" panose="00000600000000000000" pitchFamily="2" charset="-127"/>
                  </a:rPr>
                  <a:t>računi</a:t>
                </a:r>
              </a:p>
            </p:txBody>
          </p:sp>
        </p:grp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EB97A5E3-3A0F-4D2E-ACD7-650607D4E62F}"/>
                </a:ext>
              </a:extLst>
            </p:cNvPr>
            <p:cNvSpPr txBox="1"/>
            <p:nvPr/>
          </p:nvSpPr>
          <p:spPr>
            <a:xfrm>
              <a:off x="5561141" y="4532904"/>
              <a:ext cx="968176" cy="256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hr-HR" sz="600" b="1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Sustav dBrain</a:t>
              </a:r>
              <a:br>
                <a:rPr kumimoji="1" lang="hr-HR" sz="600" b="1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</a:br>
              <a:r>
                <a:rPr lang="hr-HR" sz="600" b="1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nove generacije</a:t>
              </a:r>
            </a:p>
          </p:txBody>
        </p: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014EB7F4-4406-4CF5-A8BA-57EC3EC34023}"/>
                </a:ext>
              </a:extLst>
            </p:cNvPr>
            <p:cNvGrpSpPr/>
            <p:nvPr/>
          </p:nvGrpSpPr>
          <p:grpSpPr>
            <a:xfrm>
              <a:off x="5202578" y="4390387"/>
              <a:ext cx="580140" cy="363641"/>
              <a:chOff x="1625075" y="2516579"/>
              <a:chExt cx="511317" cy="338400"/>
            </a:xfrm>
          </p:grpSpPr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14A6F824-4977-4699-BC7D-F9D7E04A5547}"/>
                  </a:ext>
                </a:extLst>
              </p:cNvPr>
              <p:cNvSpPr/>
              <p:nvPr/>
            </p:nvSpPr>
            <p:spPr>
              <a:xfrm>
                <a:off x="1647006" y="2516579"/>
                <a:ext cx="467455" cy="338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ko-KR" altLang="en-US" sz="4000" b="1" spc="-150" dirty="0">
                  <a:solidFill>
                    <a:prstClr val="white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endParaRPr>
              </a:p>
            </p:txBody>
          </p:sp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9BACA171-137A-44C7-8570-56D61B0137D5}"/>
                  </a:ext>
                </a:extLst>
              </p:cNvPr>
              <p:cNvSpPr txBox="1"/>
              <p:nvPr/>
            </p:nvSpPr>
            <p:spPr>
              <a:xfrm>
                <a:off x="1625075" y="2542570"/>
                <a:ext cx="511317" cy="252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hr-HR" sz="65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Montserrat Medium" panose="00000600000000000000" pitchFamily="2" charset="0"/>
                    <a:ea typeface="KoPub돋움체 Medium" panose="00000600000000000000" pitchFamily="2" charset="-127"/>
                  </a:rPr>
                  <a:t>Opći</a:t>
                </a:r>
              </a:p>
              <a:p>
                <a:pPr algn="ctr" rtl="0"/>
                <a:r>
                  <a:rPr lang="hr-HR" sz="65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Montserrat Medium" panose="00000600000000000000" pitchFamily="2" charset="0"/>
                    <a:ea typeface="KoPub돋움체 Medium" panose="00000600000000000000" pitchFamily="2" charset="-127"/>
                  </a:rPr>
                  <a:t>računi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8B7CEBA-05BB-4B77-BAA1-6E8BDAB6D5BD}"/>
                </a:ext>
              </a:extLst>
            </p:cNvPr>
            <p:cNvGrpSpPr/>
            <p:nvPr/>
          </p:nvGrpSpPr>
          <p:grpSpPr>
            <a:xfrm>
              <a:off x="5766945" y="4798683"/>
              <a:ext cx="580140" cy="224110"/>
              <a:chOff x="1625076" y="2477152"/>
              <a:chExt cx="511317" cy="338400"/>
            </a:xfrm>
          </p:grpSpPr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D2CC3B71-5F10-480F-9BD8-DCBB907666ED}"/>
                  </a:ext>
                </a:extLst>
              </p:cNvPr>
              <p:cNvSpPr/>
              <p:nvPr/>
            </p:nvSpPr>
            <p:spPr>
              <a:xfrm>
                <a:off x="1647006" y="2477152"/>
                <a:ext cx="467455" cy="338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/>
                <a:endParaRPr lang="ko-KR" altLang="en-US" sz="4000" b="1" spc="-150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0000600000000000000" pitchFamily="2" charset="-127"/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B0E815A9-1C22-4E97-B029-51AA2ED90923}"/>
                  </a:ext>
                </a:extLst>
              </p:cNvPr>
              <p:cNvSpPr txBox="1"/>
              <p:nvPr/>
            </p:nvSpPr>
            <p:spPr>
              <a:xfrm>
                <a:off x="1625076" y="2503147"/>
                <a:ext cx="511317" cy="269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hr-HR" sz="650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Montserrat Medium" panose="00000600000000000000" pitchFamily="2" charset="0"/>
                    <a:ea typeface="KoPub돋움체 Medium" panose="00000600000000000000" pitchFamily="2" charset="-127"/>
                  </a:rPr>
                  <a:t>Financije</a:t>
                </a:r>
              </a:p>
            </p:txBody>
          </p:sp>
        </p:grpSp>
      </p:grpSp>
      <p:sp>
        <p:nvSpPr>
          <p:cNvPr id="168" name="Rounded rectangle 134">
            <a:extLst>
              <a:ext uri="{FF2B5EF4-FFF2-40B4-BE49-F238E27FC236}">
                <a16:creationId xmlns:a16="http://schemas.microsoft.com/office/drawing/2014/main" id="{D6C091D8-8F57-4BE8-97DC-25F00391B863}"/>
              </a:ext>
            </a:extLst>
          </p:cNvPr>
          <p:cNvSpPr/>
          <p:nvPr/>
        </p:nvSpPr>
        <p:spPr>
          <a:xfrm>
            <a:off x="4712344" y="4098749"/>
            <a:ext cx="2678419" cy="765656"/>
          </a:xfrm>
          <a:prstGeom prst="roundRect">
            <a:avLst>
              <a:gd name="adj" fmla="val 1140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altLang="ko-KR" sz="4000" b="1" spc="-15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69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4826550" y="3996282"/>
            <a:ext cx="2433099" cy="220986"/>
          </a:xfrm>
          <a:prstGeom prst="roundRect">
            <a:avLst>
              <a:gd name="adj" fmla="val 11406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altLang="ko-KR" sz="4000" b="1" spc="-15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70" name="Rectangle 25">
            <a:extLst>
              <a:ext uri="{FF2B5EF4-FFF2-40B4-BE49-F238E27FC236}">
                <a16:creationId xmlns:a16="http://schemas.microsoft.com/office/drawing/2014/main" id="{5DAF9A13-23FB-4AA9-9D5F-26495B04925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65101" y="4037011"/>
            <a:ext cx="2955995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algn="ctr" rtl="0" eaLnBrk="1" fontAlgn="base" hangingPunct="1">
              <a:spcBef>
                <a:spcPts val="800"/>
              </a:spcBef>
              <a:buClr>
                <a:srgbClr val="4D4D4D"/>
              </a:buClr>
            </a:pPr>
            <a:r>
              <a:rPr lang="hr-HR" sz="12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194F9D"/>
                </a:solidFill>
                <a:latin typeface="Montserrat SemiBold" panose="00000700000000000000" pitchFamily="2" charset="0"/>
              </a:rPr>
              <a:t>Povezivanje financijskih podataka</a:t>
            </a: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30B6A004-BC5E-4DE2-AC8A-F94B9D370016}"/>
              </a:ext>
            </a:extLst>
          </p:cNvPr>
          <p:cNvSpPr/>
          <p:nvPr/>
        </p:nvSpPr>
        <p:spPr>
          <a:xfrm>
            <a:off x="4881939" y="4236283"/>
            <a:ext cx="1051561" cy="494814"/>
          </a:xfrm>
          <a:prstGeom prst="ellipse">
            <a:avLst/>
          </a:pr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en-US" altLang="ko-KR" sz="800" b="1" dirty="0">
              <a:ln>
                <a:solidFill>
                  <a:srgbClr val="BFBFBF">
                    <a:alpha val="0"/>
                  </a:srgbClr>
                </a:solidFill>
              </a:ln>
              <a:solidFill>
                <a:schemeClr val="bg1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944172C-474B-42CE-83A3-575826A77A64}"/>
              </a:ext>
            </a:extLst>
          </p:cNvPr>
          <p:cNvSpPr txBox="1"/>
          <p:nvPr/>
        </p:nvSpPr>
        <p:spPr>
          <a:xfrm>
            <a:off x="4923631" y="4290745"/>
            <a:ext cx="968176" cy="3770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defTabSz="444500" rtl="0" fontAlgn="base">
              <a:spcBef>
                <a:spcPts val="250"/>
              </a:spcBef>
              <a:buClr>
                <a:srgbClr val="4D4D4D"/>
              </a:buClr>
              <a:tabLst>
                <a:tab pos="5648325" algn="l"/>
              </a:tabLst>
            </a:pPr>
            <a:r>
              <a:rPr lang="hr-HR" sz="8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Financije lokalne razine vlasti</a:t>
            </a:r>
          </a:p>
          <a:p>
            <a:pPr algn="ctr" defTabSz="444500" rtl="0" fontAlgn="base">
              <a:spcBef>
                <a:spcPts val="250"/>
              </a:spcBef>
              <a:buClr>
                <a:srgbClr val="4D4D4D"/>
              </a:buClr>
              <a:tabLst>
                <a:tab pos="5648325" algn="l"/>
              </a:tabLst>
            </a:pPr>
            <a:r>
              <a:rPr lang="hr-HR" sz="8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(e-Hojo)</a:t>
            </a:r>
          </a:p>
        </p:txBody>
      </p: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B7D4182-3957-4ACB-93E7-FBBE00E326F6}"/>
              </a:ext>
            </a:extLst>
          </p:cNvPr>
          <p:cNvGrpSpPr/>
          <p:nvPr/>
        </p:nvGrpSpPr>
        <p:grpSpPr>
          <a:xfrm>
            <a:off x="6144737" y="4236283"/>
            <a:ext cx="1051561" cy="494814"/>
            <a:chOff x="6149487" y="5252786"/>
            <a:chExt cx="1051561" cy="494814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69CEE219-E24A-42C9-9273-049384FC2095}"/>
                </a:ext>
              </a:extLst>
            </p:cNvPr>
            <p:cNvSpPr/>
            <p:nvPr/>
          </p:nvSpPr>
          <p:spPr>
            <a:xfrm>
              <a:off x="6149487" y="5252786"/>
              <a:ext cx="1051561" cy="494814"/>
            </a:xfrm>
            <a:prstGeom prst="ellipse">
              <a:avLst/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kumimoji="1" lang="en-US" altLang="ko-KR" sz="8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endParaRPr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E2384B02-EFC6-4723-A0A3-EDACA53D2EEB}"/>
                </a:ext>
              </a:extLst>
            </p:cNvPr>
            <p:cNvSpPr txBox="1"/>
            <p:nvPr/>
          </p:nvSpPr>
          <p:spPr>
            <a:xfrm>
              <a:off x="6191179" y="5269361"/>
              <a:ext cx="968176" cy="36933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 defTabSz="444500" rtl="0" fontAlgn="base">
                <a:spcBef>
                  <a:spcPts val="250"/>
                </a:spcBef>
                <a:buClr>
                  <a:srgbClr val="4D4D4D"/>
                </a:buClr>
                <a:tabLst>
                  <a:tab pos="5648325" algn="l"/>
                </a:tabLst>
              </a:pPr>
              <a:r>
                <a:rPr lang="hr-HR" sz="600" b="1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Financije povezane s obrazovanjem (EduFine)</a:t>
              </a:r>
            </a:p>
          </p:txBody>
        </p:sp>
      </p:grpSp>
      <p:sp>
        <p:nvSpPr>
          <p:cNvPr id="176" name="Rounded rectangle 134">
            <a:extLst>
              <a:ext uri="{FF2B5EF4-FFF2-40B4-BE49-F238E27FC236}">
                <a16:creationId xmlns:a16="http://schemas.microsoft.com/office/drawing/2014/main" id="{16D4AC7D-A047-4FBC-8D1D-AEB12D9A367B}"/>
              </a:ext>
            </a:extLst>
          </p:cNvPr>
          <p:cNvSpPr/>
          <p:nvPr/>
        </p:nvSpPr>
        <p:spPr>
          <a:xfrm>
            <a:off x="4717647" y="4875999"/>
            <a:ext cx="2678419" cy="701577"/>
          </a:xfrm>
          <a:prstGeom prst="roundRect">
            <a:avLst>
              <a:gd name="adj" fmla="val 1140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altLang="ko-KR" sz="4000" b="1" spc="-15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77" name="Rounded rectangle 134">
            <a:extLst>
              <a:ext uri="{FF2B5EF4-FFF2-40B4-BE49-F238E27FC236}">
                <a16:creationId xmlns:a16="http://schemas.microsoft.com/office/drawing/2014/main" id="{7F73D09D-4F97-40F8-8D02-491017BE2E53}"/>
              </a:ext>
            </a:extLst>
          </p:cNvPr>
          <p:cNvSpPr/>
          <p:nvPr/>
        </p:nvSpPr>
        <p:spPr>
          <a:xfrm>
            <a:off x="4831853" y="4764006"/>
            <a:ext cx="2433099" cy="220986"/>
          </a:xfrm>
          <a:prstGeom prst="roundRect">
            <a:avLst>
              <a:gd name="adj" fmla="val 11406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altLang="ko-KR" sz="4000" b="1" spc="-15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78" name="Rectangle 25">
            <a:extLst>
              <a:ext uri="{FF2B5EF4-FFF2-40B4-BE49-F238E27FC236}">
                <a16:creationId xmlns:a16="http://schemas.microsoft.com/office/drawing/2014/main" id="{EDF00947-DD17-41E4-B3A1-8FBC4BCF702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70404" y="4812355"/>
            <a:ext cx="2955995" cy="12311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algn="ctr" rtl="0" eaLnBrk="1" fontAlgn="base" hangingPunct="1">
              <a:spcBef>
                <a:spcPts val="800"/>
              </a:spcBef>
              <a:buClr>
                <a:srgbClr val="4D4D4D"/>
              </a:buClr>
            </a:pPr>
            <a:r>
              <a:rPr lang="hr-HR" sz="12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194F9D"/>
                </a:solidFill>
                <a:latin typeface="Montserrat SemiBold" panose="00000700000000000000" pitchFamily="2" charset="0"/>
              </a:rPr>
              <a:t>Povezivanje makropodataka</a:t>
            </a:r>
          </a:p>
        </p:txBody>
      </p:sp>
      <p:sp>
        <p:nvSpPr>
          <p:cNvPr id="179" name="Rounded rectangle 134">
            <a:extLst>
              <a:ext uri="{FF2B5EF4-FFF2-40B4-BE49-F238E27FC236}">
                <a16:creationId xmlns:a16="http://schemas.microsoft.com/office/drawing/2014/main" id="{8FE2AECE-BA68-4EED-9202-57CF64BFBA31}"/>
              </a:ext>
            </a:extLst>
          </p:cNvPr>
          <p:cNvSpPr/>
          <p:nvPr/>
        </p:nvSpPr>
        <p:spPr>
          <a:xfrm>
            <a:off x="4712344" y="5572163"/>
            <a:ext cx="2678419" cy="701577"/>
          </a:xfrm>
          <a:prstGeom prst="roundRect">
            <a:avLst>
              <a:gd name="adj" fmla="val 11406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altLang="ko-KR" sz="4000" b="1" spc="-15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80" name="Rounded rectangle 134">
            <a:extLst>
              <a:ext uri="{FF2B5EF4-FFF2-40B4-BE49-F238E27FC236}">
                <a16:creationId xmlns:a16="http://schemas.microsoft.com/office/drawing/2014/main" id="{4FE75A5D-9AA8-4570-B8F4-9C246BD73C5B}"/>
              </a:ext>
            </a:extLst>
          </p:cNvPr>
          <p:cNvSpPr/>
          <p:nvPr/>
        </p:nvSpPr>
        <p:spPr>
          <a:xfrm>
            <a:off x="4826550" y="5380878"/>
            <a:ext cx="2433099" cy="374251"/>
          </a:xfrm>
          <a:prstGeom prst="roundRect">
            <a:avLst>
              <a:gd name="adj" fmla="val 11406"/>
            </a:avLst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n-US" altLang="ko-KR" sz="4000" b="1" spc="-15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81" name="Rectangle 25">
            <a:extLst>
              <a:ext uri="{FF2B5EF4-FFF2-40B4-BE49-F238E27FC236}">
                <a16:creationId xmlns:a16="http://schemas.microsoft.com/office/drawing/2014/main" id="{6F2CF4D2-84A0-4770-B9CB-A02E9AEF82F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565101" y="5471730"/>
            <a:ext cx="2955995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algn="ctr" rtl="0" eaLnBrk="1" fontAlgn="base" hangingPunct="1">
              <a:buClr>
                <a:srgbClr val="4D4D4D"/>
              </a:buClr>
            </a:pPr>
            <a:r>
              <a:rPr lang="hr-HR" sz="12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194F9D"/>
                </a:solidFill>
                <a:latin typeface="Montserrat SemiBold" panose="00000700000000000000" pitchFamily="2" charset="0"/>
              </a:rPr>
              <a:t>Povezivanje ekonomskih, socijalnih,</a:t>
            </a:r>
          </a:p>
          <a:p>
            <a:pPr marL="0" indent="0" algn="ctr" rtl="0" eaLnBrk="1" fontAlgn="base" hangingPunct="1">
              <a:buClr>
                <a:srgbClr val="4D4D4D"/>
              </a:buClr>
            </a:pPr>
            <a:r>
              <a:rPr lang="hr-HR" sz="12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194F9D"/>
                </a:solidFill>
                <a:latin typeface="Montserrat SemiBold" panose="00000700000000000000" pitchFamily="2" charset="0"/>
              </a:rPr>
              <a:t>administrativnih podataka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D7C5F40-FD90-4953-95DA-F14DB03EE027}"/>
              </a:ext>
            </a:extLst>
          </p:cNvPr>
          <p:cNvGrpSpPr/>
          <p:nvPr/>
        </p:nvGrpSpPr>
        <p:grpSpPr>
          <a:xfrm>
            <a:off x="5101499" y="5008604"/>
            <a:ext cx="1910714" cy="355181"/>
            <a:chOff x="5094455" y="6011149"/>
            <a:chExt cx="1910714" cy="355181"/>
          </a:xfrm>
        </p:grpSpPr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297F9B01-327E-4E69-9BED-E534BE32C608}"/>
                </a:ext>
              </a:extLst>
            </p:cNvPr>
            <p:cNvGrpSpPr/>
            <p:nvPr/>
          </p:nvGrpSpPr>
          <p:grpSpPr>
            <a:xfrm>
              <a:off x="5094455" y="6011149"/>
              <a:ext cx="617220" cy="355181"/>
              <a:chOff x="7985760" y="5264929"/>
              <a:chExt cx="617220" cy="411772"/>
            </a:xfrm>
          </p:grpSpPr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1CF9BA80-E026-4E29-8AA4-7C705D2C2C7F}"/>
                  </a:ext>
                </a:extLst>
              </p:cNvPr>
              <p:cNvSpPr/>
              <p:nvPr/>
            </p:nvSpPr>
            <p:spPr>
              <a:xfrm>
                <a:off x="7985760" y="5264929"/>
                <a:ext cx="617220" cy="411772"/>
              </a:xfrm>
              <a:prstGeom prst="ellipse">
                <a:avLst/>
              </a:prstGeom>
              <a:solidFill>
                <a:srgbClr val="194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dirty="0"/>
              </a:p>
            </p:txBody>
          </p:sp>
          <p:sp>
            <p:nvSpPr>
              <p:cNvPr id="191" name="Rectangle 25">
                <a:extLst>
                  <a:ext uri="{FF2B5EF4-FFF2-40B4-BE49-F238E27FC236}">
                    <a16:creationId xmlns:a16="http://schemas.microsoft.com/office/drawing/2014/main" id="{0C1280D5-591B-4EA1-BD83-A5AED7B70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022555" y="5344944"/>
                <a:ext cx="543630" cy="28545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 anchor="t" anchorCtr="0">
                <a:spAutoFit/>
                <a:scene3d>
                  <a:camera prst="orthographicFront"/>
                  <a:lightRig rig="threePt" dir="t"/>
                </a:scene3d>
                <a:flatTx/>
              </a:bodyPr>
              <a:lstStyle/>
              <a:p>
                <a:pPr algn="ctr" defTabSz="444500" rtl="0" fontAlgn="base">
                  <a:spcBef>
                    <a:spcPts val="250"/>
                  </a:spcBef>
                  <a:buClr>
                    <a:srgbClr val="4D4D4D"/>
                  </a:buClr>
                  <a:tabLst>
                    <a:tab pos="5648325" algn="l"/>
                  </a:tabLst>
                </a:pPr>
                <a:r>
                  <a:rPr lang="hr-HR" sz="800" b="1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Središnja banka Koreje</a:t>
                </a:r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B4644DC2-3FC7-452C-9FDF-817E66DFB175}"/>
                </a:ext>
              </a:extLst>
            </p:cNvPr>
            <p:cNvGrpSpPr/>
            <p:nvPr/>
          </p:nvGrpSpPr>
          <p:grpSpPr>
            <a:xfrm>
              <a:off x="5741202" y="6011149"/>
              <a:ext cx="617220" cy="355181"/>
              <a:chOff x="8631111" y="5264929"/>
              <a:chExt cx="617220" cy="411772"/>
            </a:xfrm>
          </p:grpSpPr>
          <p:sp>
            <p:nvSpPr>
              <p:cNvPr id="188" name="Oval 187">
                <a:extLst>
                  <a:ext uri="{FF2B5EF4-FFF2-40B4-BE49-F238E27FC236}">
                    <a16:creationId xmlns:a16="http://schemas.microsoft.com/office/drawing/2014/main" id="{BC8F7C28-31BA-47F5-825A-E527A459A100}"/>
                  </a:ext>
                </a:extLst>
              </p:cNvPr>
              <p:cNvSpPr/>
              <p:nvPr/>
            </p:nvSpPr>
            <p:spPr>
              <a:xfrm>
                <a:off x="8631111" y="5264929"/>
                <a:ext cx="617220" cy="411772"/>
              </a:xfrm>
              <a:prstGeom prst="ellipse">
                <a:avLst/>
              </a:prstGeom>
              <a:solidFill>
                <a:srgbClr val="194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dirty="0"/>
              </a:p>
            </p:txBody>
          </p:sp>
          <p:sp>
            <p:nvSpPr>
              <p:cNvPr id="189" name="Rectangle 25">
                <a:extLst>
                  <a:ext uri="{FF2B5EF4-FFF2-40B4-BE49-F238E27FC236}">
                    <a16:creationId xmlns:a16="http://schemas.microsoft.com/office/drawing/2014/main" id="{2306F340-AB77-4475-AE10-049703401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8667906" y="5407880"/>
                <a:ext cx="543630" cy="1427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 anchor="t" anchorCtr="0">
                <a:spAutoFit/>
                <a:scene3d>
                  <a:camera prst="orthographicFront"/>
                  <a:lightRig rig="threePt" dir="t"/>
                </a:scene3d>
                <a:flatTx/>
              </a:bodyPr>
              <a:lstStyle/>
              <a:p>
                <a:pPr algn="ctr" defTabSz="444500" rtl="0" fontAlgn="base">
                  <a:spcBef>
                    <a:spcPts val="250"/>
                  </a:spcBef>
                  <a:buClr>
                    <a:srgbClr val="4D4D4D"/>
                  </a:buClr>
                  <a:tabLst>
                    <a:tab pos="5648325" algn="l"/>
                  </a:tabLst>
                </a:pPr>
                <a:r>
                  <a:rPr lang="hr-HR" sz="800" b="1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OECD-a</a:t>
                </a:r>
              </a:p>
            </p:txBody>
          </p:sp>
        </p:grp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3EA35BDA-5A9D-4FBF-AEE7-BB1D5DBFDD64}"/>
                </a:ext>
              </a:extLst>
            </p:cNvPr>
            <p:cNvGrpSpPr/>
            <p:nvPr/>
          </p:nvGrpSpPr>
          <p:grpSpPr>
            <a:xfrm>
              <a:off x="6387949" y="6011149"/>
              <a:ext cx="617220" cy="355181"/>
              <a:chOff x="9279254" y="5264929"/>
              <a:chExt cx="617220" cy="411772"/>
            </a:xfrm>
          </p:grpSpPr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78F89F7B-94D1-42BD-B60F-C754068EFB5D}"/>
                  </a:ext>
                </a:extLst>
              </p:cNvPr>
              <p:cNvSpPr/>
              <p:nvPr/>
            </p:nvSpPr>
            <p:spPr>
              <a:xfrm>
                <a:off x="9279254" y="5264929"/>
                <a:ext cx="617220" cy="411772"/>
              </a:xfrm>
              <a:prstGeom prst="ellipse">
                <a:avLst/>
              </a:prstGeom>
              <a:solidFill>
                <a:srgbClr val="194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dirty="0"/>
              </a:p>
            </p:txBody>
          </p:sp>
          <p:sp>
            <p:nvSpPr>
              <p:cNvPr id="187" name="Rectangle 25">
                <a:extLst>
                  <a:ext uri="{FF2B5EF4-FFF2-40B4-BE49-F238E27FC236}">
                    <a16:creationId xmlns:a16="http://schemas.microsoft.com/office/drawing/2014/main" id="{054DEADB-68D1-4D29-ACA7-1013E266C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316049" y="5407880"/>
                <a:ext cx="543630" cy="14272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 anchor="t" anchorCtr="0">
                <a:spAutoFit/>
                <a:scene3d>
                  <a:camera prst="orthographicFront"/>
                  <a:lightRig rig="threePt" dir="t"/>
                </a:scene3d>
                <a:flatTx/>
              </a:bodyPr>
              <a:lstStyle/>
              <a:p>
                <a:pPr algn="ctr" defTabSz="444500" rtl="0" fontAlgn="base">
                  <a:spcBef>
                    <a:spcPts val="250"/>
                  </a:spcBef>
                  <a:buClr>
                    <a:srgbClr val="4D4D4D"/>
                  </a:buClr>
                  <a:tabLst>
                    <a:tab pos="5648325" algn="l"/>
                  </a:tabLst>
                </a:pPr>
                <a:r>
                  <a:rPr lang="hr-HR" sz="800" b="1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MMF</a:t>
                </a:r>
              </a:p>
            </p:txBody>
          </p: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47E6892-E392-452B-A855-A3469F4C095B}"/>
              </a:ext>
            </a:extLst>
          </p:cNvPr>
          <p:cNvGrpSpPr/>
          <p:nvPr/>
        </p:nvGrpSpPr>
        <p:grpSpPr>
          <a:xfrm>
            <a:off x="4887920" y="5807511"/>
            <a:ext cx="2327267" cy="411772"/>
            <a:chOff x="4869168" y="6819582"/>
            <a:chExt cx="2327267" cy="411772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523F3F93-38CE-4BE6-B8E1-FBC4F3416382}"/>
                </a:ext>
              </a:extLst>
            </p:cNvPr>
            <p:cNvGrpSpPr/>
            <p:nvPr/>
          </p:nvGrpSpPr>
          <p:grpSpPr>
            <a:xfrm>
              <a:off x="4869168" y="6819582"/>
              <a:ext cx="1177477" cy="411772"/>
              <a:chOff x="7729304" y="6080326"/>
              <a:chExt cx="1177477" cy="411772"/>
            </a:xfrm>
          </p:grpSpPr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51D081ED-77D3-43A1-8123-08E0A43E434C}"/>
                  </a:ext>
                </a:extLst>
              </p:cNvPr>
              <p:cNvSpPr/>
              <p:nvPr/>
            </p:nvSpPr>
            <p:spPr>
              <a:xfrm>
                <a:off x="7842686" y="6080326"/>
                <a:ext cx="950713" cy="411772"/>
              </a:xfrm>
              <a:prstGeom prst="ellipse">
                <a:avLst/>
              </a:prstGeom>
              <a:solidFill>
                <a:srgbClr val="194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dirty="0"/>
              </a:p>
            </p:txBody>
          </p:sp>
          <p:sp>
            <p:nvSpPr>
              <p:cNvPr id="198" name="Rectangle 25">
                <a:extLst>
                  <a:ext uri="{FF2B5EF4-FFF2-40B4-BE49-F238E27FC236}">
                    <a16:creationId xmlns:a16="http://schemas.microsoft.com/office/drawing/2014/main" id="{EBEECEE1-8A8D-431E-8E7A-8F9B2CFD5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7729304" y="6163102"/>
                <a:ext cx="1177477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 anchor="t" anchorCtr="0">
                <a:spAutoFit/>
                <a:scene3d>
                  <a:camera prst="orthographicFront"/>
                  <a:lightRig rig="threePt" dir="t"/>
                </a:scene3d>
                <a:flatTx/>
              </a:bodyPr>
              <a:lstStyle/>
              <a:p>
                <a:pPr algn="ctr" defTabSz="444500" rtl="0" fontAlgn="base">
                  <a:buClr>
                    <a:srgbClr val="4D4D4D"/>
                  </a:buClr>
                  <a:tabLst>
                    <a:tab pos="5648325" algn="l"/>
                  </a:tabLst>
                </a:pPr>
                <a:r>
                  <a:rPr lang="hr-HR" sz="800" b="1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Državni</a:t>
                </a:r>
              </a:p>
              <a:p>
                <a:pPr algn="ctr" defTabSz="444500" rtl="0" fontAlgn="base">
                  <a:buClr>
                    <a:srgbClr val="4D4D4D"/>
                  </a:buClr>
                  <a:tabLst>
                    <a:tab pos="5648325" algn="l"/>
                  </a:tabLst>
                </a:pPr>
                <a:r>
                  <a:rPr lang="hr-HR" sz="800" b="1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ured za statistiku</a:t>
                </a:r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E52A85AE-5237-4D47-AFF0-1F60D470170B}"/>
                </a:ext>
              </a:extLst>
            </p:cNvPr>
            <p:cNvGrpSpPr/>
            <p:nvPr/>
          </p:nvGrpSpPr>
          <p:grpSpPr>
            <a:xfrm>
              <a:off x="6245722" y="6819582"/>
              <a:ext cx="950713" cy="411772"/>
              <a:chOff x="9023002" y="6096537"/>
              <a:chExt cx="950713" cy="41177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34CD85E3-BC83-4D95-B148-B0C8A72FDDEE}"/>
                  </a:ext>
                </a:extLst>
              </p:cNvPr>
              <p:cNvSpPr/>
              <p:nvPr/>
            </p:nvSpPr>
            <p:spPr>
              <a:xfrm>
                <a:off x="9023002" y="6096537"/>
                <a:ext cx="950713" cy="411772"/>
              </a:xfrm>
              <a:prstGeom prst="ellipse">
                <a:avLst/>
              </a:prstGeom>
              <a:solidFill>
                <a:srgbClr val="194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dirty="0"/>
              </a:p>
            </p:txBody>
          </p:sp>
          <p:sp>
            <p:nvSpPr>
              <p:cNvPr id="196" name="Rectangle 25">
                <a:extLst>
                  <a:ext uri="{FF2B5EF4-FFF2-40B4-BE49-F238E27FC236}">
                    <a16:creationId xmlns:a16="http://schemas.microsoft.com/office/drawing/2014/main" id="{72539C32-9CB4-47B6-B45F-BA763AB19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9068291" y="6179313"/>
                <a:ext cx="860135" cy="24622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 lIns="0" tIns="0" rIns="0" bIns="0" rtlCol="0" anchor="t" anchorCtr="0">
                <a:spAutoFit/>
                <a:scene3d>
                  <a:camera prst="orthographicFront"/>
                  <a:lightRig rig="threePt" dir="t"/>
                </a:scene3d>
                <a:flatTx/>
              </a:bodyPr>
              <a:lstStyle/>
              <a:p>
                <a:pPr algn="ctr" defTabSz="444500" rtl="0" fontAlgn="base">
                  <a:buClr>
                    <a:srgbClr val="4D4D4D"/>
                  </a:buClr>
                  <a:tabLst>
                    <a:tab pos="5648325" algn="l"/>
                  </a:tabLst>
                </a:pPr>
                <a:r>
                  <a:rPr lang="hr-HR" sz="800" b="1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Svaki</a:t>
                </a:r>
              </a:p>
              <a:p>
                <a:pPr algn="ctr" defTabSz="444500" rtl="0" fontAlgn="base">
                  <a:buClr>
                    <a:srgbClr val="4D4D4D"/>
                  </a:buClr>
                  <a:tabLst>
                    <a:tab pos="5648325" algn="l"/>
                  </a:tabLst>
                </a:pPr>
                <a:r>
                  <a:rPr lang="hr-HR" sz="800" b="1">
                    <a:ln>
                      <a:solidFill>
                        <a:srgbClr val="BFBFBF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Medium" panose="00000600000000000000" pitchFamily="2" charset="0"/>
                    <a:ea typeface="Noto Sans" panose="020B0502040504020204" pitchFamily="34" charset="0"/>
                    <a:cs typeface="Noto Sans" panose="020B0502040504020204" pitchFamily="34" charset="0"/>
                  </a:rPr>
                  <a:t>odjel</a:t>
                </a:r>
              </a:p>
            </p:txBody>
          </p:sp>
        </p:grp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8387875" y="3007478"/>
            <a:ext cx="1621966" cy="970524"/>
            <a:chOff x="-4110583" y="1331518"/>
            <a:chExt cx="1712937" cy="1040507"/>
          </a:xfrm>
        </p:grpSpPr>
        <p:sp>
          <p:nvSpPr>
            <p:cNvPr id="200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941"/>
            </a:p>
          </p:txBody>
        </p:sp>
        <p:sp>
          <p:nvSpPr>
            <p:cNvPr id="201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941"/>
            </a:p>
          </p:txBody>
        </p: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204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  <p:sp>
            <p:nvSpPr>
              <p:cNvPr id="205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  <p:sp>
            <p:nvSpPr>
              <p:cNvPr id="206" name="Box 205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</p:grp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7EA3E669-0AA8-4D20-9738-DEBAE5D068C2}"/>
                </a:ext>
              </a:extLst>
            </p:cNvPr>
            <p:cNvSpPr txBox="1"/>
            <p:nvPr/>
          </p:nvSpPr>
          <p:spPr>
            <a:xfrm>
              <a:off x="-3841709" y="1386968"/>
              <a:ext cx="1234978" cy="92951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 rtl="0">
                <a:lnSpc>
                  <a:spcPct val="125000"/>
                </a:lnSpc>
                <a:defRPr/>
              </a:pPr>
              <a:r>
                <a:rPr lang="hr-HR" sz="1100">
                  <a:solidFill>
                    <a:srgbClr val="194F9D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Potpora donošenju</a:t>
              </a:r>
              <a:r>
                <a:rPr lang="hr-HR" sz="110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 </a:t>
              </a:r>
            </a:p>
            <a:p>
              <a:pPr algn="ctr" rtl="0">
                <a:lnSpc>
                  <a:spcPct val="125000"/>
                </a:lnSpc>
                <a:defRPr/>
              </a:pPr>
              <a:r>
                <a:rPr lang="hr-HR" sz="1100">
                  <a:ln>
                    <a:solidFill>
                      <a:srgbClr val="4F81BD">
                        <a:shade val="50000"/>
                        <a:alpha val="0"/>
                      </a:srgb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financijskih odluka.</a:t>
              </a:r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E0C0813-11FE-4E58-BCC5-01580C43666A}"/>
              </a:ext>
            </a:extLst>
          </p:cNvPr>
          <p:cNvGrpSpPr/>
          <p:nvPr/>
        </p:nvGrpSpPr>
        <p:grpSpPr>
          <a:xfrm>
            <a:off x="8387875" y="4048030"/>
            <a:ext cx="1621966" cy="719258"/>
            <a:chOff x="-4110583" y="1331518"/>
            <a:chExt cx="1712937" cy="1040507"/>
          </a:xfrm>
        </p:grpSpPr>
        <p:sp>
          <p:nvSpPr>
            <p:cNvPr id="208" name="Box: Round corner 97">
              <a:extLst>
                <a:ext uri="{FF2B5EF4-FFF2-40B4-BE49-F238E27FC236}">
                  <a16:creationId xmlns:a16="http://schemas.microsoft.com/office/drawing/2014/main" id="{15EAF9F4-9B74-4D1E-9E66-CA5F2B23CD63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941"/>
            </a:p>
          </p:txBody>
        </p:sp>
        <p:sp>
          <p:nvSpPr>
            <p:cNvPr id="209" name="Box: Round corner 98">
              <a:extLst>
                <a:ext uri="{FF2B5EF4-FFF2-40B4-BE49-F238E27FC236}">
                  <a16:creationId xmlns:a16="http://schemas.microsoft.com/office/drawing/2014/main" id="{8A7526F6-A1E9-414E-9179-0427A51D4E53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941"/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1CDA10FE-14ED-42FE-BAE1-9D611B03BD08}"/>
                </a:ext>
              </a:extLst>
            </p:cNvPr>
            <p:cNvGrpSpPr/>
            <p:nvPr/>
          </p:nvGrpSpPr>
          <p:grpSpPr>
            <a:xfrm>
              <a:off x="-4053840" y="1392631"/>
              <a:ext cx="1600200" cy="900242"/>
              <a:chOff x="-4094385" y="1389822"/>
              <a:chExt cx="1673193" cy="1484478"/>
            </a:xfrm>
          </p:grpSpPr>
          <p:sp>
            <p:nvSpPr>
              <p:cNvPr id="212" name="Box: Round corner 101">
                <a:extLst>
                  <a:ext uri="{FF2B5EF4-FFF2-40B4-BE49-F238E27FC236}">
                    <a16:creationId xmlns:a16="http://schemas.microsoft.com/office/drawing/2014/main" id="{4C9E3D8E-8C40-4079-A4FE-D08ED84EA10E}"/>
                  </a:ext>
                </a:extLst>
              </p:cNvPr>
              <p:cNvSpPr/>
              <p:nvPr/>
            </p:nvSpPr>
            <p:spPr>
              <a:xfrm>
                <a:off x="-4094384" y="1389822"/>
                <a:ext cx="1673192" cy="1484478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  <p:sp>
            <p:nvSpPr>
              <p:cNvPr id="213" name="Box: Round corner 102">
                <a:extLst>
                  <a:ext uri="{FF2B5EF4-FFF2-40B4-BE49-F238E27FC236}">
                    <a16:creationId xmlns:a16="http://schemas.microsoft.com/office/drawing/2014/main" id="{1E02E72D-2EB4-4ECC-88EC-2B4366DC8BCB}"/>
                  </a:ext>
                </a:extLst>
              </p:cNvPr>
              <p:cNvSpPr/>
              <p:nvPr/>
            </p:nvSpPr>
            <p:spPr>
              <a:xfrm>
                <a:off x="-4094384" y="1445578"/>
                <a:ext cx="1673192" cy="289001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  <p:sp>
            <p:nvSpPr>
              <p:cNvPr id="214" name="Box 213">
                <a:extLst>
                  <a:ext uri="{FF2B5EF4-FFF2-40B4-BE49-F238E27FC236}">
                    <a16:creationId xmlns:a16="http://schemas.microsoft.com/office/drawing/2014/main" id="{59C800AE-7DCB-4FB0-AC33-7CE62C07F77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</p:grpSp>
        <p:sp>
          <p:nvSpPr>
            <p:cNvPr id="211" name="TextBox 210">
              <a:extLst>
                <a:ext uri="{FF2B5EF4-FFF2-40B4-BE49-F238E27FC236}">
                  <a16:creationId xmlns:a16="http://schemas.microsoft.com/office/drawing/2014/main" id="{8EF7F7FF-9AB2-4658-982A-76CDCD0BEB7B}"/>
                </a:ext>
              </a:extLst>
            </p:cNvPr>
            <p:cNvSpPr txBox="1"/>
            <p:nvPr/>
          </p:nvSpPr>
          <p:spPr>
            <a:xfrm>
              <a:off x="-3872859" y="1386968"/>
              <a:ext cx="1234978" cy="92951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 rtl="0">
                <a:lnSpc>
                  <a:spcPct val="125000"/>
                </a:lnSpc>
                <a:defRPr/>
              </a:pPr>
              <a:r>
                <a:rPr lang="hr-HR" sz="90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</a:rPr>
                <a:t>Financijske informacije</a:t>
              </a:r>
            </a:p>
            <a:p>
              <a:pPr algn="ctr" rtl="0">
                <a:lnSpc>
                  <a:spcPct val="125000"/>
                </a:lnSpc>
                <a:defRPr/>
              </a:pPr>
              <a:r>
                <a:rPr lang="hr-HR" sz="90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</a:rPr>
                <a:t>statistika/procjene</a:t>
              </a:r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ED37116D-19E5-4576-A30F-0C29603F715E}"/>
              </a:ext>
            </a:extLst>
          </p:cNvPr>
          <p:cNvGrpSpPr/>
          <p:nvPr/>
        </p:nvGrpSpPr>
        <p:grpSpPr>
          <a:xfrm>
            <a:off x="8387875" y="4837317"/>
            <a:ext cx="1621966" cy="640870"/>
            <a:chOff x="-4110583" y="1331518"/>
            <a:chExt cx="1712937" cy="1040507"/>
          </a:xfrm>
        </p:grpSpPr>
        <p:sp>
          <p:nvSpPr>
            <p:cNvPr id="216" name="Box: Round corner 105">
              <a:extLst>
                <a:ext uri="{FF2B5EF4-FFF2-40B4-BE49-F238E27FC236}">
                  <a16:creationId xmlns:a16="http://schemas.microsoft.com/office/drawing/2014/main" id="{755A4014-F9F3-47A3-A0BC-2CA7A897DBCF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941"/>
            </a:p>
          </p:txBody>
        </p:sp>
        <p:sp>
          <p:nvSpPr>
            <p:cNvPr id="217" name="Box: Round corner 106">
              <a:extLst>
                <a:ext uri="{FF2B5EF4-FFF2-40B4-BE49-F238E27FC236}">
                  <a16:creationId xmlns:a16="http://schemas.microsoft.com/office/drawing/2014/main" id="{BD680FD0-FE7F-458E-8676-91E553978F1C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941"/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4CDE37F5-D577-480E-8A76-6F6F650A12D0}"/>
                </a:ext>
              </a:extLst>
            </p:cNvPr>
            <p:cNvGrpSpPr/>
            <p:nvPr/>
          </p:nvGrpSpPr>
          <p:grpSpPr>
            <a:xfrm>
              <a:off x="-4053840" y="1392631"/>
              <a:ext cx="1600200" cy="900242"/>
              <a:chOff x="-4094385" y="1389822"/>
              <a:chExt cx="1673193" cy="1484478"/>
            </a:xfrm>
          </p:grpSpPr>
          <p:sp>
            <p:nvSpPr>
              <p:cNvPr id="220" name="Box: Round corner 109">
                <a:extLst>
                  <a:ext uri="{FF2B5EF4-FFF2-40B4-BE49-F238E27FC236}">
                    <a16:creationId xmlns:a16="http://schemas.microsoft.com/office/drawing/2014/main" id="{07AECFCF-0ED7-4CD8-8581-31375C175BC5}"/>
                  </a:ext>
                </a:extLst>
              </p:cNvPr>
              <p:cNvSpPr/>
              <p:nvPr/>
            </p:nvSpPr>
            <p:spPr>
              <a:xfrm>
                <a:off x="-4094384" y="1389822"/>
                <a:ext cx="1673192" cy="1484478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  <p:sp>
            <p:nvSpPr>
              <p:cNvPr id="221" name="Box: Round corner 110">
                <a:extLst>
                  <a:ext uri="{FF2B5EF4-FFF2-40B4-BE49-F238E27FC236}">
                    <a16:creationId xmlns:a16="http://schemas.microsoft.com/office/drawing/2014/main" id="{AB4020D4-6820-4053-92A5-59A7C2127A78}"/>
                  </a:ext>
                </a:extLst>
              </p:cNvPr>
              <p:cNvSpPr/>
              <p:nvPr/>
            </p:nvSpPr>
            <p:spPr>
              <a:xfrm>
                <a:off x="-4094384" y="1445578"/>
                <a:ext cx="1673192" cy="289001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  <p:sp>
            <p:nvSpPr>
              <p:cNvPr id="222" name="Box 221">
                <a:extLst>
                  <a:ext uri="{FF2B5EF4-FFF2-40B4-BE49-F238E27FC236}">
                    <a16:creationId xmlns:a16="http://schemas.microsoft.com/office/drawing/2014/main" id="{46BD0471-64B3-4754-836F-CC06DE41ECAB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</p:grp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0FD67DA-3294-4B94-BEE2-F1E7C0555C3D}"/>
                </a:ext>
              </a:extLst>
            </p:cNvPr>
            <p:cNvSpPr txBox="1"/>
            <p:nvPr/>
          </p:nvSpPr>
          <p:spPr>
            <a:xfrm>
              <a:off x="-3841709" y="1386968"/>
              <a:ext cx="1234978" cy="92951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 rtl="0">
                <a:lnSpc>
                  <a:spcPct val="125000"/>
                </a:lnSpc>
                <a:defRPr/>
              </a:pPr>
              <a:r>
                <a:rPr lang="hr-HR" sz="90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</a:rPr>
                <a:t>Potpora planiranju </a:t>
              </a:r>
            </a:p>
            <a:p>
              <a:pPr algn="ctr" rtl="0">
                <a:lnSpc>
                  <a:spcPct val="125000"/>
                </a:lnSpc>
                <a:defRPr/>
              </a:pPr>
              <a:r>
                <a:rPr lang="hr-HR" sz="900" dirty="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</a:rPr>
                <a:t>proračuna</a:t>
              </a:r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5CC966BE-17DB-4646-B5E5-2D7EEBA57AE2}"/>
              </a:ext>
            </a:extLst>
          </p:cNvPr>
          <p:cNvGrpSpPr/>
          <p:nvPr/>
        </p:nvGrpSpPr>
        <p:grpSpPr>
          <a:xfrm>
            <a:off x="8387875" y="5548216"/>
            <a:ext cx="1621966" cy="640870"/>
            <a:chOff x="-4110583" y="1331518"/>
            <a:chExt cx="1712937" cy="1040507"/>
          </a:xfrm>
        </p:grpSpPr>
        <p:sp>
          <p:nvSpPr>
            <p:cNvPr id="224" name="Box: Round corner 113">
              <a:extLst>
                <a:ext uri="{FF2B5EF4-FFF2-40B4-BE49-F238E27FC236}">
                  <a16:creationId xmlns:a16="http://schemas.microsoft.com/office/drawing/2014/main" id="{AA71B180-C0C8-45D7-8C4D-62775E13C906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941"/>
            </a:p>
          </p:txBody>
        </p:sp>
        <p:sp>
          <p:nvSpPr>
            <p:cNvPr id="225" name="Box: Round corner 114">
              <a:extLst>
                <a:ext uri="{FF2B5EF4-FFF2-40B4-BE49-F238E27FC236}">
                  <a16:creationId xmlns:a16="http://schemas.microsoft.com/office/drawing/2014/main" id="{7D79ABD8-94EA-4488-B748-E93A118A679C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941"/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6A223694-D82C-475E-9A5C-5F7A225952EA}"/>
                </a:ext>
              </a:extLst>
            </p:cNvPr>
            <p:cNvGrpSpPr/>
            <p:nvPr/>
          </p:nvGrpSpPr>
          <p:grpSpPr>
            <a:xfrm>
              <a:off x="-4053840" y="1392631"/>
              <a:ext cx="1600200" cy="900242"/>
              <a:chOff x="-4094385" y="1389822"/>
              <a:chExt cx="1673193" cy="1484478"/>
            </a:xfrm>
          </p:grpSpPr>
          <p:sp>
            <p:nvSpPr>
              <p:cNvPr id="228" name="Box: Round corner 117">
                <a:extLst>
                  <a:ext uri="{FF2B5EF4-FFF2-40B4-BE49-F238E27FC236}">
                    <a16:creationId xmlns:a16="http://schemas.microsoft.com/office/drawing/2014/main" id="{76574E6F-1CB9-40CD-A643-03445CC3FBF5}"/>
                  </a:ext>
                </a:extLst>
              </p:cNvPr>
              <p:cNvSpPr/>
              <p:nvPr/>
            </p:nvSpPr>
            <p:spPr>
              <a:xfrm>
                <a:off x="-4094384" y="1389822"/>
                <a:ext cx="1673192" cy="1484478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  <p:sp>
            <p:nvSpPr>
              <p:cNvPr id="229" name="Box: Round corner 118">
                <a:extLst>
                  <a:ext uri="{FF2B5EF4-FFF2-40B4-BE49-F238E27FC236}">
                    <a16:creationId xmlns:a16="http://schemas.microsoft.com/office/drawing/2014/main" id="{65F20FB4-1452-40E9-8DE1-DFF749CC6C11}"/>
                  </a:ext>
                </a:extLst>
              </p:cNvPr>
              <p:cNvSpPr/>
              <p:nvPr/>
            </p:nvSpPr>
            <p:spPr>
              <a:xfrm>
                <a:off x="-4094384" y="1445578"/>
                <a:ext cx="1673192" cy="289001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  <p:sp>
            <p:nvSpPr>
              <p:cNvPr id="230" name="Box 229">
                <a:extLst>
                  <a:ext uri="{FF2B5EF4-FFF2-40B4-BE49-F238E27FC236}">
                    <a16:creationId xmlns:a16="http://schemas.microsoft.com/office/drawing/2014/main" id="{D241EEEC-589F-43B3-BCD8-538C33D4FE60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941"/>
              </a:p>
            </p:txBody>
          </p:sp>
        </p:grp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55D235FA-4198-4040-819B-524216CB4BA0}"/>
                </a:ext>
              </a:extLst>
            </p:cNvPr>
            <p:cNvSpPr txBox="1"/>
            <p:nvPr/>
          </p:nvSpPr>
          <p:spPr>
            <a:xfrm>
              <a:off x="-3865071" y="1386968"/>
              <a:ext cx="1234978" cy="929511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 rtl="0">
                <a:lnSpc>
                  <a:spcPct val="125000"/>
                </a:lnSpc>
                <a:defRPr/>
              </a:pPr>
              <a:r>
                <a:rPr lang="hr-HR" sz="105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</a:rPr>
                <a:t>Financijske informacije</a:t>
              </a:r>
            </a:p>
            <a:p>
              <a:pPr algn="ctr" rtl="0">
                <a:lnSpc>
                  <a:spcPct val="125000"/>
                </a:lnSpc>
                <a:defRPr/>
              </a:pPr>
              <a:r>
                <a:rPr lang="hr-HR" sz="1050">
                  <a:ln>
                    <a:solidFill>
                      <a:prstClr val="white">
                        <a:lumMod val="75000"/>
                        <a:alpha val="0"/>
                      </a:prstClr>
                    </a:solidFill>
                  </a:ln>
                  <a:solidFill>
                    <a:srgbClr val="194F9D"/>
                  </a:solidFill>
                  <a:latin typeface="Montserrat SemiBold" panose="00000700000000000000" pitchFamily="2" charset="0"/>
                </a:rPr>
                <a:t>objava</a:t>
              </a:r>
            </a:p>
          </p:txBody>
        </p:sp>
      </p:grpSp>
      <p:sp>
        <p:nvSpPr>
          <p:cNvPr id="231" name="Arrow: Right 3">
            <a:extLst>
              <a:ext uri="{FF2B5EF4-FFF2-40B4-BE49-F238E27FC236}">
                <a16:creationId xmlns:a16="http://schemas.microsoft.com/office/drawing/2014/main" id="{576D0161-7A33-4A8C-A433-E81AE2CF33BA}"/>
              </a:ext>
            </a:extLst>
          </p:cNvPr>
          <p:cNvSpPr/>
          <p:nvPr/>
        </p:nvSpPr>
        <p:spPr bwMode="auto">
          <a:xfrm>
            <a:off x="7709381" y="3364239"/>
            <a:ext cx="362300" cy="253532"/>
          </a:xfrm>
          <a:prstGeom prst="rightArrow">
            <a:avLst/>
          </a:prstGeom>
          <a:solidFill>
            <a:srgbClr val="0083CB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6841" tIns="56841" rIns="56841" bIns="56841" numCol="1" rtlCol="0" anchor="ctr" anchorCtr="0" compatLnSpc="1">
            <a:prstTxWarp prst="textNoShape">
              <a:avLst/>
            </a:prstTxWarp>
          </a:bodyPr>
          <a:lstStyle/>
          <a:p>
            <a:pPr algn="ctr" defTabSz="721860" rtl="0" eaLnBrk="0" fontAlgn="base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rgbClr val="E7E6E6"/>
              </a:buClr>
            </a:pPr>
            <a:endParaRPr lang="ko-KR" altLang="en-US" sz="1105" dirty="0">
              <a:solidFill>
                <a:prstClr val="black"/>
              </a:solidFill>
              <a:latin typeface="돋움" pitchFamily="50" charset="-127"/>
              <a:ea typeface="돋움" pitchFamily="50" charset="-127"/>
              <a:cs typeface="Arial" pitchFamily="34" charset="0"/>
            </a:endParaRPr>
          </a:p>
        </p:txBody>
      </p:sp>
      <p:sp>
        <p:nvSpPr>
          <p:cNvPr id="232" name="Arrow: Right 3">
            <a:extLst>
              <a:ext uri="{FF2B5EF4-FFF2-40B4-BE49-F238E27FC236}">
                <a16:creationId xmlns:a16="http://schemas.microsoft.com/office/drawing/2014/main" id="{B0F331CE-FB6F-4F98-A82E-AADBF39992FA}"/>
              </a:ext>
            </a:extLst>
          </p:cNvPr>
          <p:cNvSpPr/>
          <p:nvPr/>
        </p:nvSpPr>
        <p:spPr bwMode="auto">
          <a:xfrm>
            <a:off x="7709381" y="4401424"/>
            <a:ext cx="362300" cy="253532"/>
          </a:xfrm>
          <a:prstGeom prst="rightArrow">
            <a:avLst/>
          </a:prstGeom>
          <a:solidFill>
            <a:srgbClr val="0083CB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6841" tIns="56841" rIns="56841" bIns="56841" numCol="1" rtlCol="0" anchor="ctr" anchorCtr="0" compatLnSpc="1">
            <a:prstTxWarp prst="textNoShape">
              <a:avLst/>
            </a:prstTxWarp>
          </a:bodyPr>
          <a:lstStyle/>
          <a:p>
            <a:pPr algn="ctr" defTabSz="721860" rtl="0" eaLnBrk="0" fontAlgn="base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rgbClr val="E7E6E6"/>
              </a:buClr>
            </a:pPr>
            <a:endParaRPr lang="ko-KR" altLang="en-US" sz="1105" dirty="0">
              <a:solidFill>
                <a:prstClr val="black"/>
              </a:solidFill>
              <a:latin typeface="돋움" pitchFamily="50" charset="-127"/>
              <a:ea typeface="돋움" pitchFamily="50" charset="-127"/>
              <a:cs typeface="Arial" pitchFamily="34" charset="0"/>
            </a:endParaRPr>
          </a:p>
        </p:txBody>
      </p:sp>
      <p:sp>
        <p:nvSpPr>
          <p:cNvPr id="233" name="Arrow: Right 3">
            <a:extLst>
              <a:ext uri="{FF2B5EF4-FFF2-40B4-BE49-F238E27FC236}">
                <a16:creationId xmlns:a16="http://schemas.microsoft.com/office/drawing/2014/main" id="{E6E73558-04F2-4155-936E-A2DDDFA087C8}"/>
              </a:ext>
            </a:extLst>
          </p:cNvPr>
          <p:cNvSpPr/>
          <p:nvPr/>
        </p:nvSpPr>
        <p:spPr bwMode="auto">
          <a:xfrm>
            <a:off x="7709381" y="5074688"/>
            <a:ext cx="362300" cy="253532"/>
          </a:xfrm>
          <a:prstGeom prst="rightArrow">
            <a:avLst/>
          </a:prstGeom>
          <a:solidFill>
            <a:srgbClr val="0083CB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6841" tIns="56841" rIns="56841" bIns="56841" numCol="1" rtlCol="0" anchor="ctr" anchorCtr="0" compatLnSpc="1">
            <a:prstTxWarp prst="textNoShape">
              <a:avLst/>
            </a:prstTxWarp>
          </a:bodyPr>
          <a:lstStyle/>
          <a:p>
            <a:pPr algn="ctr" defTabSz="721860" rtl="0" eaLnBrk="0" fontAlgn="base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rgbClr val="E7E6E6"/>
              </a:buClr>
            </a:pPr>
            <a:endParaRPr lang="ko-KR" altLang="en-US" sz="1105" dirty="0">
              <a:solidFill>
                <a:prstClr val="black"/>
              </a:solidFill>
              <a:latin typeface="돋움" pitchFamily="50" charset="-127"/>
              <a:ea typeface="돋움" pitchFamily="50" charset="-127"/>
              <a:cs typeface="Arial" pitchFamily="34" charset="0"/>
            </a:endParaRPr>
          </a:p>
        </p:txBody>
      </p:sp>
      <p:sp>
        <p:nvSpPr>
          <p:cNvPr id="234" name="Arrow: Right 3">
            <a:extLst>
              <a:ext uri="{FF2B5EF4-FFF2-40B4-BE49-F238E27FC236}">
                <a16:creationId xmlns:a16="http://schemas.microsoft.com/office/drawing/2014/main" id="{EF4D266A-E743-4CB8-9DF7-F24C7F23745F}"/>
              </a:ext>
            </a:extLst>
          </p:cNvPr>
          <p:cNvSpPr/>
          <p:nvPr/>
        </p:nvSpPr>
        <p:spPr bwMode="auto">
          <a:xfrm>
            <a:off x="7709381" y="5802355"/>
            <a:ext cx="362300" cy="253532"/>
          </a:xfrm>
          <a:prstGeom prst="rightArrow">
            <a:avLst/>
          </a:prstGeom>
          <a:solidFill>
            <a:srgbClr val="0083CB"/>
          </a:solidFill>
          <a:ln w="19050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6841" tIns="56841" rIns="56841" bIns="56841" numCol="1" rtlCol="0" anchor="ctr" anchorCtr="0" compatLnSpc="1">
            <a:prstTxWarp prst="textNoShape">
              <a:avLst/>
            </a:prstTxWarp>
          </a:bodyPr>
          <a:lstStyle/>
          <a:p>
            <a:pPr algn="ctr" defTabSz="721860" rtl="0" eaLnBrk="0" fontAlgn="base" hangingPunct="0">
              <a:lnSpc>
                <a:spcPct val="90000"/>
              </a:lnSpc>
              <a:spcBef>
                <a:spcPct val="90000"/>
              </a:spcBef>
              <a:spcAft>
                <a:spcPct val="0"/>
              </a:spcAft>
              <a:buClr>
                <a:srgbClr val="E7E6E6"/>
              </a:buClr>
            </a:pPr>
            <a:endParaRPr lang="ko-KR" altLang="en-US" sz="1105" dirty="0">
              <a:solidFill>
                <a:prstClr val="black"/>
              </a:solidFill>
              <a:latin typeface="돋움" pitchFamily="50" charset="-127"/>
              <a:ea typeface="돋움" pitchFamily="50" charset="-127"/>
              <a:cs typeface="Arial" pitchFamily="34" charset="0"/>
            </a:endParaRPr>
          </a:p>
        </p:txBody>
      </p:sp>
      <p:sp>
        <p:nvSpPr>
          <p:cNvPr id="236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10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sp>
        <p:nvSpPr>
          <p:cNvPr id="240" name="직사각형 239">
            <a:extLst>
              <a:ext uri="{FF2B5EF4-FFF2-40B4-BE49-F238E27FC236}">
                <a16:creationId xmlns:a16="http://schemas.microsoft.com/office/drawing/2014/main" id="{EA510882-D177-426F-92CB-3347ECFCDDBE}"/>
              </a:ext>
            </a:extLst>
          </p:cNvPr>
          <p:cNvSpPr/>
          <p:nvPr/>
        </p:nvSpPr>
        <p:spPr>
          <a:xfrm>
            <a:off x="-1" y="849561"/>
            <a:ext cx="10691813" cy="720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돋움"/>
              <a:ea typeface="돋움"/>
              <a:cs typeface="Arial"/>
            </a:endParaRPr>
          </a:p>
        </p:txBody>
      </p:sp>
      <p:sp>
        <p:nvSpPr>
          <p:cNvPr id="241" name="내용 개체 틀 4">
            <a:extLst>
              <a:ext uri="{FF2B5EF4-FFF2-40B4-BE49-F238E27FC236}">
                <a16:creationId xmlns:a16="http://schemas.microsoft.com/office/drawing/2014/main" id="{4BD16596-7D77-4A46-9982-8961829F6976}"/>
              </a:ext>
            </a:extLst>
          </p:cNvPr>
          <p:cNvSpPr txBox="1">
            <a:spLocks/>
          </p:cNvSpPr>
          <p:nvPr/>
        </p:nvSpPr>
        <p:spPr>
          <a:xfrm>
            <a:off x="181235" y="928479"/>
            <a:ext cx="8474075" cy="58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kumimoji="1" lang="hr-HR" sz="1768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돋움"/>
                <a:ea typeface="돋움"/>
                <a:cs typeface="Arial"/>
              </a:rPr>
              <a:t>Značajka br. 2 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FE758BB1-ACFC-4221-98CC-447BA2172ACC}"/>
              </a:ext>
            </a:extLst>
          </p:cNvPr>
          <p:cNvSpPr txBox="1"/>
          <p:nvPr/>
        </p:nvSpPr>
        <p:spPr>
          <a:xfrm flipH="1">
            <a:off x="2102557" y="1484813"/>
            <a:ext cx="6240308" cy="2631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/>
            <a:r>
              <a:rPr lang="hr-HR" sz="171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 Sustav za potporu donošenju odluka o politikama na temelju podataka</a:t>
            </a:r>
          </a:p>
        </p:txBody>
      </p:sp>
    </p:spTree>
    <p:extLst>
      <p:ext uri="{BB962C8B-B14F-4D97-AF65-F5344CB8AC3E}">
        <p14:creationId xmlns:p14="http://schemas.microsoft.com/office/powerpoint/2010/main" val="3800016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11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sp>
        <p:nvSpPr>
          <p:cNvPr id="88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Analiza i evaluacija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70376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Ⅳ.</a:t>
            </a: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366588" y="1674910"/>
            <a:ext cx="9996612" cy="4823669"/>
            <a:chOff x="5702247" y="2311334"/>
            <a:chExt cx="4190608" cy="3766633"/>
          </a:xfrm>
        </p:grpSpPr>
        <p:sp>
          <p:nvSpPr>
            <p:cNvPr id="103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02247" y="2325500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sz="140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04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sz="140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477662" y="1553028"/>
            <a:ext cx="9728623" cy="588600"/>
            <a:chOff x="1043280" y="2203799"/>
            <a:chExt cx="3807101" cy="473300"/>
          </a:xfrm>
        </p:grpSpPr>
        <p:sp>
          <p:nvSpPr>
            <p:cNvPr id="95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09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96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97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98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99" name="Flow chart: Delay 98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sz="140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00" name="Flow chart: Delay 99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sz="140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02" name="Box 101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1158068" y="2313559"/>
              <a:ext cx="3576254" cy="235113"/>
            </a:xfrm>
            <a:prstGeom prst="rect">
              <a:avLst/>
            </a:prstGeom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r-HR" sz="1900" b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1. Je li sustav </a:t>
              </a:r>
              <a:r>
                <a:rPr lang="hr-HR" sz="19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  <a:cs typeface="Noto Sans" panose="020B0502040504020204" pitchFamily="34" charset="0"/>
                </a:rPr>
                <a:t>dBrain</a:t>
              </a:r>
              <a:r>
                <a:rPr lang="hr-HR" sz="1900" b="1" baseline="300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  <a:cs typeface="Noto Sans" panose="020B0502040504020204" pitchFamily="34" charset="0"/>
                </a:rPr>
                <a:t>+</a:t>
              </a:r>
              <a:r>
                <a:rPr lang="hr-HR" sz="1900" b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 ispunio prvotna očekivanja nakon godinu dana rada?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08111" y="2307447"/>
            <a:ext cx="521115" cy="644539"/>
            <a:chOff x="782003" y="2409047"/>
            <a:chExt cx="521115" cy="644539"/>
          </a:xfrm>
        </p:grpSpPr>
        <p:sp>
          <p:nvSpPr>
            <p:cNvPr id="24" name="Box: Round top corner 90">
              <a:extLst>
                <a:ext uri="{FF2B5EF4-FFF2-40B4-BE49-F238E27FC236}">
                  <a16:creationId xmlns:a16="http://schemas.microsoft.com/office/drawing/2014/main" id="{4A134A08-13DF-4A13-B17D-67DC9F90AD73}"/>
                </a:ext>
              </a:extLst>
            </p:cNvPr>
            <p:cNvSpPr/>
            <p:nvPr/>
          </p:nvSpPr>
          <p:spPr>
            <a:xfrm rot="5400000">
              <a:off x="809044" y="2559513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4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D6926CA-78C5-42A9-94B6-D0DABCDFF120}"/>
                </a:ext>
              </a:extLst>
            </p:cNvPr>
            <p:cNvSpPr txBox="1"/>
            <p:nvPr/>
          </p:nvSpPr>
          <p:spPr>
            <a:xfrm>
              <a:off x="782003" y="2409047"/>
              <a:ext cx="279244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rtl="0">
                <a:lnSpc>
                  <a:spcPct val="200000"/>
                </a:lnSpc>
              </a:pPr>
              <a:r>
                <a:rPr lang="hr-HR" sz="16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1.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08111" y="3712175"/>
            <a:ext cx="521115" cy="644539"/>
            <a:chOff x="777818" y="3727116"/>
            <a:chExt cx="521115" cy="644539"/>
          </a:xfrm>
        </p:grpSpPr>
        <p:sp>
          <p:nvSpPr>
            <p:cNvPr id="26" name="Box: Round top corner 90">
              <a:extLst>
                <a:ext uri="{FF2B5EF4-FFF2-40B4-BE49-F238E27FC236}">
                  <a16:creationId xmlns:a16="http://schemas.microsoft.com/office/drawing/2014/main" id="{4A134A08-13DF-4A13-B17D-67DC9F90AD73}"/>
                </a:ext>
              </a:extLst>
            </p:cNvPr>
            <p:cNvSpPr/>
            <p:nvPr/>
          </p:nvSpPr>
          <p:spPr>
            <a:xfrm rot="5400000">
              <a:off x="804859" y="3877582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4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6926CA-78C5-42A9-94B6-D0DABCDFF120}"/>
                </a:ext>
              </a:extLst>
            </p:cNvPr>
            <p:cNvSpPr txBox="1"/>
            <p:nvPr/>
          </p:nvSpPr>
          <p:spPr>
            <a:xfrm>
              <a:off x="777818" y="3727116"/>
              <a:ext cx="279244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rtl="0">
                <a:lnSpc>
                  <a:spcPct val="200000"/>
                </a:lnSpc>
              </a:pPr>
              <a:r>
                <a:rPr lang="hr-HR" sz="16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2.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08111" y="5044733"/>
            <a:ext cx="521115" cy="644539"/>
            <a:chOff x="838403" y="4917733"/>
            <a:chExt cx="521115" cy="644539"/>
          </a:xfrm>
        </p:grpSpPr>
        <p:sp>
          <p:nvSpPr>
            <p:cNvPr id="28" name="Box: Round top corner 90">
              <a:extLst>
                <a:ext uri="{FF2B5EF4-FFF2-40B4-BE49-F238E27FC236}">
                  <a16:creationId xmlns:a16="http://schemas.microsoft.com/office/drawing/2014/main" id="{4A134A08-13DF-4A13-B17D-67DC9F90AD73}"/>
                </a:ext>
              </a:extLst>
            </p:cNvPr>
            <p:cNvSpPr/>
            <p:nvPr/>
          </p:nvSpPr>
          <p:spPr>
            <a:xfrm rot="5400000">
              <a:off x="865444" y="5068199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4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D6926CA-78C5-42A9-94B6-D0DABCDFF120}"/>
                </a:ext>
              </a:extLst>
            </p:cNvPr>
            <p:cNvSpPr txBox="1"/>
            <p:nvPr/>
          </p:nvSpPr>
          <p:spPr>
            <a:xfrm>
              <a:off x="838403" y="4917733"/>
              <a:ext cx="279244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rtl="0">
                <a:lnSpc>
                  <a:spcPct val="200000"/>
                </a:lnSpc>
              </a:pPr>
              <a:r>
                <a:rPr lang="hr-HR" sz="16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3.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8878" y="2397016"/>
            <a:ext cx="85225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22" fontAlgn="base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hr-HR" sz="15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Podržava upravljanje financijskim sredstvima temeljeno na podacima implementacijom informacijskih sustava u svim područjima fiskalnih zadataka</a:t>
            </a:r>
            <a:br>
              <a:rPr lang="hr-HR" sz="15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hr-HR" sz="15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Razvijene su dodatne funkcije u fiskalnim zadacima kao što je upravljanje iznosom obveza, privatna ulaganja, zajam, doprinosi itd.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8878" y="3799000"/>
            <a:ext cx="8173922" cy="122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22" fontAlgn="base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hr-HR" sz="15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Poboljšava performanse sustava, zastarjele centre za korisničku podršku i neugodnosti za korisnike – Poboljšana brzina, veći zaslon, više prozora koji omogućuju </a:t>
            </a:r>
            <a:r>
              <a:rPr lang="hr-HR" sz="1500" b="1" i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multitasking</a:t>
            </a:r>
            <a:r>
              <a:rPr lang="hr-HR" sz="15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, usvajanje </a:t>
            </a:r>
            <a:r>
              <a:rPr lang="hr-HR" sz="1500" b="1" i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chatbota</a:t>
            </a:r>
            <a:r>
              <a:rPr lang="hr-HR" sz="15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 temeljenog na umjetnoj inteligenciji itd.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8878" y="5222237"/>
            <a:ext cx="8552938" cy="93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22" fontAlgn="base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hr-HR" sz="15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Smanjuje utjecaje između sustava i povećava fleksibilnost</a:t>
            </a:r>
            <a:br>
              <a:rPr lang="hr-HR" sz="15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hr-HR" sz="15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Smanjeni utjecaji između sustava putem modularizacije</a:t>
            </a:r>
            <a:br>
              <a:rPr lang="hr-HR" sz="15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hr-HR" sz="15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Instalacija po modulu jedinice (proračun, imovina, izvršenje, namira), višejezična podrška </a:t>
            </a:r>
          </a:p>
        </p:txBody>
      </p:sp>
    </p:spTree>
    <p:extLst>
      <p:ext uri="{BB962C8B-B14F-4D97-AF65-F5344CB8AC3E}">
        <p14:creationId xmlns:p14="http://schemas.microsoft.com/office/powerpoint/2010/main" val="142294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ounded rectangle 324">
            <a:extLst>
              <a:ext uri="{FF2B5EF4-FFF2-40B4-BE49-F238E27FC236}">
                <a16:creationId xmlns:a16="http://schemas.microsoft.com/office/drawing/2014/main" id="{EC838454-3827-4AED-A77C-0154206BD0F0}"/>
              </a:ext>
            </a:extLst>
          </p:cNvPr>
          <p:cNvSpPr/>
          <p:nvPr/>
        </p:nvSpPr>
        <p:spPr>
          <a:xfrm>
            <a:off x="333829" y="1233714"/>
            <a:ext cx="10130971" cy="5943425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194F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7672" rtl="0"/>
            <a:endParaRPr lang="ko-KR" altLang="en-US" sz="110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88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8276014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1. Je li sustav </a:t>
            </a:r>
            <a:r>
              <a:rPr lang="hr-HR" sz="2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dBrain</a:t>
            </a:r>
            <a:r>
              <a:rPr lang="hr-HR" sz="2200" b="1" baseline="300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+</a:t>
            </a:r>
            <a:r>
              <a:rPr lang="hr-HR" sz="2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 ispunio prvotna očekivanja nakon </a:t>
            </a:r>
          </a:p>
          <a:p>
            <a:pPr rtl="0"/>
            <a:r>
              <a:rPr lang="hr-HR" sz="22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       godinu dana rada?</a:t>
            </a:r>
          </a:p>
        </p:txBody>
      </p:sp>
      <p:sp>
        <p:nvSpPr>
          <p:cNvPr id="71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209375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12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795130" y="1604479"/>
            <a:ext cx="1767611" cy="1767305"/>
            <a:chOff x="890380" y="1310458"/>
            <a:chExt cx="1767611" cy="1767305"/>
          </a:xfrm>
        </p:grpSpPr>
        <p:sp>
          <p:nvSpPr>
            <p:cNvPr id="76" name="Rectangle 15">
              <a:extLst>
                <a:ext uri="{FF2B5EF4-FFF2-40B4-BE49-F238E27FC236}">
                  <a16:creationId xmlns:a16="http://schemas.microsoft.com/office/drawing/2014/main" id="{D9E9D47A-F57E-4682-A912-8FBEE59CB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80" y="1310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5B8D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3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77" name="Rectangle 15">
              <a:extLst>
                <a:ext uri="{FF2B5EF4-FFF2-40B4-BE49-F238E27FC236}">
                  <a16:creationId xmlns:a16="http://schemas.microsoft.com/office/drawing/2014/main" id="{8987CC11-A78F-4DF2-AA85-7EE508F53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078" y="1427136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3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78" name="Line connector 77">
              <a:extLst>
                <a:ext uri="{FF2B5EF4-FFF2-40B4-BE49-F238E27FC236}">
                  <a16:creationId xmlns:a16="http://schemas.microsoft.com/office/drawing/2014/main" id="{D19CE9B8-A915-48FE-89FF-D2E0468782B1}"/>
                </a:ext>
              </a:extLst>
            </p:cNvPr>
            <p:cNvCxnSpPr/>
            <p:nvPr/>
          </p:nvCxnSpPr>
          <p:spPr>
            <a:xfrm>
              <a:off x="1224738" y="1844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B5AC804-C055-472D-9C2C-19D5B2F510D5}"/>
                </a:ext>
              </a:extLst>
            </p:cNvPr>
            <p:cNvSpPr txBox="1"/>
            <p:nvPr/>
          </p:nvSpPr>
          <p:spPr>
            <a:xfrm>
              <a:off x="1019778" y="1869051"/>
              <a:ext cx="1509169" cy="800219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300" b="1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Poteškoće u 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300" b="1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definiranju 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300" b="1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procesa 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300" b="1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novih fiskalnih zadataka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E86B0392-A1D2-438A-8458-6FE82BAFCA8F}"/>
                </a:ext>
              </a:extLst>
            </p:cNvPr>
            <p:cNvSpPr txBox="1"/>
            <p:nvPr/>
          </p:nvSpPr>
          <p:spPr>
            <a:xfrm>
              <a:off x="1322941" y="1537327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01.</a:t>
              </a:r>
            </a:p>
          </p:txBody>
        </p:sp>
        <p:sp>
          <p:nvSpPr>
            <p:cNvPr id="82" name="AutoShape 3">
              <a:extLst>
                <a:ext uri="{FF2B5EF4-FFF2-40B4-BE49-F238E27FC236}">
                  <a16:creationId xmlns:a16="http://schemas.microsoft.com/office/drawing/2014/main" id="{EC7EBEC8-2490-47DE-8A05-29ED4D9D27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10790" y="2467372"/>
              <a:ext cx="685302" cy="45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ko-KR" altLang="en-US" sz="1000" dirty="0"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793128" y="3488929"/>
            <a:ext cx="1767611" cy="1767305"/>
            <a:chOff x="3465276" y="3215458"/>
            <a:chExt cx="1767611" cy="1767305"/>
          </a:xfrm>
        </p:grpSpPr>
        <p:sp>
          <p:nvSpPr>
            <p:cNvPr id="87" name="Rectangle 15">
              <a:extLst>
                <a:ext uri="{FF2B5EF4-FFF2-40B4-BE49-F238E27FC236}">
                  <a16:creationId xmlns:a16="http://schemas.microsoft.com/office/drawing/2014/main" id="{4238FB93-AB71-4630-BCC7-99FBE4257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276" y="3215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83CB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3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90" name="Rectangle 15">
              <a:extLst>
                <a:ext uri="{FF2B5EF4-FFF2-40B4-BE49-F238E27FC236}">
                  <a16:creationId xmlns:a16="http://schemas.microsoft.com/office/drawing/2014/main" id="{EF890E13-1BDB-4E62-B066-D2574625E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975" y="3332137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3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91" name="Line connector 90">
              <a:extLst>
                <a:ext uri="{FF2B5EF4-FFF2-40B4-BE49-F238E27FC236}">
                  <a16:creationId xmlns:a16="http://schemas.microsoft.com/office/drawing/2014/main" id="{05E07F71-55D5-4BFA-BA8B-23D40D727AEF}"/>
                </a:ext>
              </a:extLst>
            </p:cNvPr>
            <p:cNvCxnSpPr/>
            <p:nvPr/>
          </p:nvCxnSpPr>
          <p:spPr>
            <a:xfrm>
              <a:off x="3799635" y="3749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4F6309F0-5963-4F30-A3BA-512E0F3D747A}"/>
                </a:ext>
              </a:extLst>
            </p:cNvPr>
            <p:cNvSpPr txBox="1"/>
            <p:nvPr/>
          </p:nvSpPr>
          <p:spPr>
            <a:xfrm>
              <a:off x="3670410" y="3807775"/>
              <a:ext cx="1364390" cy="800219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300" b="1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Zahtjev za</a:t>
              </a:r>
            </a:p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300" b="1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poboljšanje</a:t>
              </a:r>
            </a:p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300" b="1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radnog okruženja </a:t>
              </a:r>
            </a:p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300" b="1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korisnika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8495C67-C1CF-4723-B8E4-0301C16E7156}"/>
                </a:ext>
              </a:extLst>
            </p:cNvPr>
            <p:cNvSpPr txBox="1"/>
            <p:nvPr/>
          </p:nvSpPr>
          <p:spPr>
            <a:xfrm>
              <a:off x="3897841" y="3476410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02.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70086" y="5352685"/>
            <a:ext cx="1767611" cy="1767305"/>
            <a:chOff x="5449623" y="3215458"/>
            <a:chExt cx="1767611" cy="1767305"/>
          </a:xfrm>
        </p:grpSpPr>
        <p:sp>
          <p:nvSpPr>
            <p:cNvPr id="95" name="Rectangle 15">
              <a:extLst>
                <a:ext uri="{FF2B5EF4-FFF2-40B4-BE49-F238E27FC236}">
                  <a16:creationId xmlns:a16="http://schemas.microsoft.com/office/drawing/2014/main" id="{8F0C10F7-26BF-4670-835B-416EA9034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623" y="3215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B5D5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3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96" name="Rectangle 15">
              <a:extLst>
                <a:ext uri="{FF2B5EF4-FFF2-40B4-BE49-F238E27FC236}">
                  <a16:creationId xmlns:a16="http://schemas.microsoft.com/office/drawing/2014/main" id="{9F39271A-15ED-4227-A18F-39A5EEF4D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6321" y="3332137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3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97" name="Line connector 96">
              <a:extLst>
                <a:ext uri="{FF2B5EF4-FFF2-40B4-BE49-F238E27FC236}">
                  <a16:creationId xmlns:a16="http://schemas.microsoft.com/office/drawing/2014/main" id="{946A5297-6516-4024-BE4A-6FDB5E48B004}"/>
                </a:ext>
              </a:extLst>
            </p:cNvPr>
            <p:cNvCxnSpPr/>
            <p:nvPr/>
          </p:nvCxnSpPr>
          <p:spPr>
            <a:xfrm>
              <a:off x="5783981" y="3749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98399FE-50E3-4BB7-A980-2AAB973CC9AF}"/>
                </a:ext>
              </a:extLst>
            </p:cNvPr>
            <p:cNvSpPr txBox="1"/>
            <p:nvPr/>
          </p:nvSpPr>
          <p:spPr>
            <a:xfrm>
              <a:off x="5635623" y="3760436"/>
              <a:ext cx="1366207" cy="923330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 b="1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Poteškoće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 b="1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u analiziranju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 b="1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 veza među 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 b="1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sustavima za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 b="1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 modularizaciju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CA3E3EF-2D6B-4B36-8611-E15270114C36}"/>
                </a:ext>
              </a:extLst>
            </p:cNvPr>
            <p:cNvSpPr txBox="1"/>
            <p:nvPr/>
          </p:nvSpPr>
          <p:spPr>
            <a:xfrm>
              <a:off x="5882184" y="3442325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03.</a:t>
              </a:r>
            </a:p>
          </p:txBody>
        </p:sp>
      </p:grpSp>
      <p:sp>
        <p:nvSpPr>
          <p:cNvPr id="4" name="Chevron 3"/>
          <p:cNvSpPr/>
          <p:nvPr/>
        </p:nvSpPr>
        <p:spPr>
          <a:xfrm>
            <a:off x="2680881" y="2138405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100">
              <a:solidFill>
                <a:schemeClr val="tx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2679438" y="4015498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100">
              <a:solidFill>
                <a:schemeClr val="tx1"/>
              </a:solidFill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2673607" y="5886611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100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268785" y="1710569"/>
            <a:ext cx="3420000" cy="1620000"/>
            <a:chOff x="-4110583" y="1331518"/>
            <a:chExt cx="1712937" cy="1040507"/>
          </a:xfrm>
        </p:grpSpPr>
        <p:sp>
          <p:nvSpPr>
            <p:cNvPr id="54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55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58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59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60" name="Box 59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sp>
        <p:nvSpPr>
          <p:cNvPr id="2" name="Box 1"/>
          <p:cNvSpPr/>
          <p:nvPr/>
        </p:nvSpPr>
        <p:spPr>
          <a:xfrm>
            <a:off x="3310752" y="1830554"/>
            <a:ext cx="3478624" cy="152349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2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Intervjui s upraviteljima odjela (20 puta)</a:t>
            </a:r>
          </a:p>
          <a:p>
            <a:pPr rtl="0"/>
            <a:endParaRPr lang="en" sz="30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2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  <a:cs typeface="Noto Sans" panose="020B0502040504020204" pitchFamily="34" charset="0"/>
              </a:rPr>
              <a:t>Radionice za finalizaciju rezultata dizajna </a:t>
            </a:r>
            <a:r>
              <a:rPr lang="hr-HR" sz="12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(4 puta)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30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2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  <a:cs typeface="Noto Sans" panose="020B0502040504020204" pitchFamily="34" charset="0"/>
              </a:rPr>
              <a:t>Osnovni testovi s naprednim korisnicima  </a:t>
            </a:r>
          </a:p>
          <a:p>
            <a:pPr rtl="0"/>
            <a:r>
              <a:rPr lang="hr-HR" sz="12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  <a:cs typeface="Noto Sans" panose="020B0502040504020204" pitchFamily="34" charset="0"/>
              </a:rPr>
              <a:t>       </a:t>
            </a:r>
            <a:r>
              <a:rPr lang="hr-HR" sz="12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(2 puta, ukupno 6 tjedana)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268785" y="3559402"/>
            <a:ext cx="3420000" cy="1620000"/>
            <a:chOff x="-4110583" y="1331518"/>
            <a:chExt cx="1712937" cy="1040507"/>
          </a:xfrm>
        </p:grpSpPr>
        <p:sp>
          <p:nvSpPr>
            <p:cNvPr id="137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138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40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41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42" name="Box 141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273189" y="5419805"/>
            <a:ext cx="3420000" cy="1620000"/>
            <a:chOff x="-4110583" y="1331518"/>
            <a:chExt cx="1712937" cy="1040507"/>
          </a:xfrm>
        </p:grpSpPr>
        <p:sp>
          <p:nvSpPr>
            <p:cNvPr id="144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145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47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48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49" name="Box 148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sp>
        <p:nvSpPr>
          <p:cNvPr id="3" name="Box 2"/>
          <p:cNvSpPr/>
          <p:nvPr/>
        </p:nvSpPr>
        <p:spPr>
          <a:xfrm>
            <a:off x="3343976" y="3827789"/>
            <a:ext cx="3177280" cy="126188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2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Podrška mobilnosti, </a:t>
            </a:r>
            <a:r>
              <a:rPr lang="hr-HR" sz="1200" b="1" i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multitaskingu</a:t>
            </a:r>
            <a:r>
              <a:rPr lang="hr-HR" sz="12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 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7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KoPub돋움체 Bold" pitchFamily="18" charset="-127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2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Usvajanje </a:t>
            </a:r>
            <a:r>
              <a:rPr lang="hr-HR" sz="1200" b="1" i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chatbotova</a:t>
            </a:r>
            <a:r>
              <a:rPr lang="hr-HR" sz="12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 za podršku u zadacima </a:t>
            </a:r>
            <a:r>
              <a:rPr lang="hr-HR" sz="12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(2934 vrsta)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" sz="70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2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Usvajanje mobilne identifikacijske kartice</a:t>
            </a:r>
          </a:p>
        </p:txBody>
      </p:sp>
      <p:sp>
        <p:nvSpPr>
          <p:cNvPr id="5" name="Box 4"/>
          <p:cNvSpPr/>
          <p:nvPr/>
        </p:nvSpPr>
        <p:spPr>
          <a:xfrm>
            <a:off x="3318144" y="5559247"/>
            <a:ext cx="3266310" cy="14157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1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Iskoristite rješenja za analiziranje utjecaja i složenosti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3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1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Analizirajte utjecaj analiziranjem propisa i smjernica povezanih sa zadatkom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3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100" b="1" dirty="0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Primijenite višejezične izraze za definiranje fiskalnih pojmova</a:t>
            </a:r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802078" y="1710569"/>
            <a:ext cx="3420000" cy="1620000"/>
            <a:chOff x="-4110583" y="1331518"/>
            <a:chExt cx="1712937" cy="1040507"/>
          </a:xfrm>
        </p:grpSpPr>
        <p:sp>
          <p:nvSpPr>
            <p:cNvPr id="152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153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55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56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57" name="Box 156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802078" y="3555680"/>
            <a:ext cx="3420000" cy="1620000"/>
            <a:chOff x="-4110583" y="1331518"/>
            <a:chExt cx="1712937" cy="1040507"/>
          </a:xfrm>
        </p:grpSpPr>
        <p:sp>
          <p:nvSpPr>
            <p:cNvPr id="159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160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62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63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64" name="Box 163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841844" y="5430859"/>
            <a:ext cx="3420000" cy="1620000"/>
            <a:chOff x="-4110583" y="1331518"/>
            <a:chExt cx="1712937" cy="1040507"/>
          </a:xfrm>
        </p:grpSpPr>
        <p:sp>
          <p:nvSpPr>
            <p:cNvPr id="166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sp>
          <p:nvSpPr>
            <p:cNvPr id="167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600"/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69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70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  <p:sp>
            <p:nvSpPr>
              <p:cNvPr id="171" name="Box 170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600"/>
              </a:p>
            </p:txBody>
          </p:sp>
        </p:grpSp>
      </p:grpSp>
      <p:sp>
        <p:nvSpPr>
          <p:cNvPr id="6" name="Box 5"/>
          <p:cNvSpPr/>
          <p:nvPr/>
        </p:nvSpPr>
        <p:spPr>
          <a:xfrm>
            <a:off x="6884232" y="1911205"/>
            <a:ext cx="3350546" cy="103105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100" b="1" dirty="0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Prikupljeni podaci upotrijebljeni su kao osnova za donošenje fiskalnih politika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600" b="1" dirty="0">
              <a:ln>
                <a:solidFill>
                  <a:srgbClr val="00B5D5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100" b="1" dirty="0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Digitalizacijom rukom pisanih zadataka ojačana je funkcija upravljanja podacima u vremenskim serijama</a:t>
            </a:r>
          </a:p>
        </p:txBody>
      </p:sp>
      <p:sp>
        <p:nvSpPr>
          <p:cNvPr id="7" name="Box 6"/>
          <p:cNvSpPr/>
          <p:nvPr/>
        </p:nvSpPr>
        <p:spPr>
          <a:xfrm>
            <a:off x="6883911" y="3890354"/>
            <a:ext cx="3346475" cy="101566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300" b="1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Poboljšanje zadovoljstva korisnika sustavom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800" b="1" dirty="0">
              <a:ln>
                <a:solidFill>
                  <a:srgbClr val="00B5D5">
                    <a:alpha val="0"/>
                  </a:srgbClr>
                </a:solidFill>
              </a:ln>
              <a:latin typeface="Montserrat Medium" panose="00000600000000000000" pitchFamily="2" charset="0"/>
              <a:ea typeface="KoPub돋움체 Bold" pitchFamily="18" charset="-127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300" b="1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Poboljšana pristupačnost za korisnike i radna učinkovitost </a:t>
            </a:r>
          </a:p>
        </p:txBody>
      </p:sp>
      <p:sp>
        <p:nvSpPr>
          <p:cNvPr id="8" name="Box 7"/>
          <p:cNvSpPr/>
          <p:nvPr/>
        </p:nvSpPr>
        <p:spPr>
          <a:xfrm>
            <a:off x="6910940" y="5550157"/>
            <a:ext cx="3224739" cy="141577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3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Rad je olakšan smanjenjem utjecaja među modulima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8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3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Poboljšana je prenosivost za razvoj tako što je sustav pojednostavljen</a:t>
            </a:r>
          </a:p>
        </p:txBody>
      </p:sp>
      <p:sp>
        <p:nvSpPr>
          <p:cNvPr id="240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751889" y="1008074"/>
            <a:ext cx="1928991" cy="482816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hr-HR" b="1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Izazov</a:t>
            </a:r>
          </a:p>
        </p:txBody>
      </p:sp>
      <p:sp>
        <p:nvSpPr>
          <p:cNvPr id="241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4065063" y="1008073"/>
            <a:ext cx="1929600" cy="482400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hr-HR" b="1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Rješenje</a:t>
            </a:r>
          </a:p>
        </p:txBody>
      </p:sp>
      <p:sp>
        <p:nvSpPr>
          <p:cNvPr id="242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7447430" y="1008073"/>
            <a:ext cx="2166470" cy="482400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hr-HR" sz="1500" b="1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Postignuće i zaključci</a:t>
            </a:r>
          </a:p>
        </p:txBody>
      </p:sp>
    </p:spTree>
    <p:extLst>
      <p:ext uri="{BB962C8B-B14F-4D97-AF65-F5344CB8AC3E}">
        <p14:creationId xmlns:p14="http://schemas.microsoft.com/office/powerpoint/2010/main" val="171881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13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43346" y="1411198"/>
            <a:ext cx="8952847" cy="29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ko-KR" alt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449816" y="1153905"/>
            <a:ext cx="4688258" cy="6110058"/>
            <a:chOff x="5702247" y="2311334"/>
            <a:chExt cx="4190608" cy="3766633"/>
          </a:xfrm>
        </p:grpSpPr>
        <p:sp>
          <p:nvSpPr>
            <p:cNvPr id="32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02247" y="2325500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33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874429" y="999517"/>
            <a:ext cx="3823792" cy="411681"/>
            <a:chOff x="1043280" y="2203799"/>
            <a:chExt cx="3807101" cy="473301"/>
          </a:xfrm>
        </p:grpSpPr>
        <p:sp>
          <p:nvSpPr>
            <p:cNvPr id="25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10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6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7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8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9" name="Flow chart: Delay 28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30" name="Flow chart: Delay 29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31" name="Box 30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2355671" y="2271886"/>
              <a:ext cx="1181044" cy="318460"/>
            </a:xfrm>
            <a:prstGeom prst="rect">
              <a:avLst/>
            </a:prstGeom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r-HR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Razgovori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5556765" y="1163430"/>
            <a:ext cx="4688258" cy="6110058"/>
            <a:chOff x="5702247" y="2311334"/>
            <a:chExt cx="4190608" cy="3766633"/>
          </a:xfrm>
        </p:grpSpPr>
        <p:sp>
          <p:nvSpPr>
            <p:cNvPr id="71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02247" y="2325500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72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5990903" y="1009043"/>
            <a:ext cx="3823792" cy="402155"/>
            <a:chOff x="1043280" y="2203799"/>
            <a:chExt cx="3807101" cy="473301"/>
          </a:xfrm>
        </p:grpSpPr>
        <p:sp>
          <p:nvSpPr>
            <p:cNvPr id="64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10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5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6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7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8" name="Flow chart: Delay 67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9" name="Flow chart: Delay 68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70" name="Box 69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2579913" y="2231894"/>
              <a:ext cx="732567" cy="398448"/>
            </a:xfrm>
            <a:prstGeom prst="rect">
              <a:avLst/>
            </a:prstGeom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r-HR" sz="2200" b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Radionice</a:t>
              </a:r>
            </a:p>
          </p:txBody>
        </p:sp>
      </p:grpSp>
      <p:pic>
        <p:nvPicPr>
          <p:cNvPr id="7171" name="_x307002272" descr="EMB000018e00a36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69" y="1658966"/>
            <a:ext cx="4417247" cy="525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_x191639664" descr="EMB0000293408f6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9" t="-3249" r="1059" b="3249"/>
          <a:stretch/>
        </p:blipFill>
        <p:spPr bwMode="auto">
          <a:xfrm>
            <a:off x="589250" y="1400843"/>
            <a:ext cx="4082174" cy="557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Prilog 1. Input korisnika</a:t>
            </a:r>
          </a:p>
        </p:txBody>
      </p:sp>
    </p:spTree>
    <p:extLst>
      <p:ext uri="{BB962C8B-B14F-4D97-AF65-F5344CB8AC3E}">
        <p14:creationId xmlns:p14="http://schemas.microsoft.com/office/powerpoint/2010/main" val="1290160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14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Prilog 2. Uporaba </a:t>
            </a:r>
            <a:r>
              <a:rPr lang="hr-HR" sz="2400" b="1" i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chatbota</a:t>
            </a:r>
            <a:r>
              <a:rPr lang="hr-HR" sz="24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92093" y="1249316"/>
            <a:ext cx="9910341" cy="5634084"/>
            <a:chOff x="392093" y="1249316"/>
            <a:chExt cx="9910341" cy="5163391"/>
          </a:xfrm>
        </p:grpSpPr>
        <p:pic>
          <p:nvPicPr>
            <p:cNvPr id="2049" name="_x43953664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2093" y="1254583"/>
              <a:ext cx="4705197" cy="515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_x43953679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19714" y="1249316"/>
              <a:ext cx="4982720" cy="5163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613893" y="1645591"/>
              <a:ext cx="4074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900"/>
                <a:t>MyD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70802" y="1645591"/>
              <a:ext cx="40748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900"/>
                <a:t>MyD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52947" y="2051991"/>
              <a:ext cx="4071949" cy="282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700" dirty="0"/>
                <a:t>Pozdrav! Ja sam „MyD”, savjetodavni chatbot</a:t>
              </a:r>
            </a:p>
            <a:p>
              <a:r>
                <a:rPr lang="hr-HR" sz="700" dirty="0">
                  <a:solidFill>
                    <a:srgbClr val="00B0F0"/>
                  </a:solidFill>
                </a:rPr>
                <a:t>Tu sam kako bih vam pomogao da praktično upotrebljavate sustav proračunskog računovodstva (dBrain</a:t>
              </a:r>
              <a:r>
                <a:rPr lang="hr-HR" sz="700" baseline="30000" dirty="0">
                  <a:solidFill>
                    <a:srgbClr val="00B0F0"/>
                  </a:solidFill>
                </a:rPr>
                <a:t>+</a:t>
              </a:r>
              <a:r>
                <a:rPr lang="hr-HR" sz="700" dirty="0">
                  <a:solidFill>
                    <a:srgbClr val="00B0F0"/>
                  </a:solidFill>
                </a:rPr>
                <a:t>)</a:t>
              </a:r>
              <a:r>
                <a:rPr lang="hr-HR" sz="700" dirty="0"/>
                <a:t> 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8120" y="2478779"/>
              <a:ext cx="35757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800"/>
                <a:t>Kod državne kupovne kartice naplata se odvija jednom mjesečno [22. srpnja/jula]</a:t>
              </a:r>
            </a:p>
            <a:p>
              <a:r>
                <a:rPr lang="hr-HR" sz="800"/>
                <a:t>Za upite povezane s državnim kupovnim karticama i rashodima, pogledajte </a:t>
              </a:r>
              <a:r>
                <a:rPr lang="hr-HR" sz="800">
                  <a:solidFill>
                    <a:srgbClr val="0070C0"/>
                  </a:solidFill>
                </a:rPr>
                <a:t>[Često postavljana pitanja o rashodima]</a:t>
              </a:r>
              <a:r>
                <a:rPr lang="hr-HR" sz="800"/>
                <a:t> u nastavku.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0705" y="3030299"/>
              <a:ext cx="40863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700" b="1"/>
                <a:t>Jeste li započeli novi zadatak zbog transfera osoblja?</a:t>
              </a:r>
            </a:p>
            <a:p>
              <a:r>
                <a:rPr lang="hr-HR" sz="700"/>
                <a:t>Provjerite često postavljana pitanja prilikom promjena upravnog ureda i preuzimanja ovlasti.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0705" y="3309168"/>
              <a:ext cx="222333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700"/>
                <a:t>Često postavljana pitanja o promjeni organizacije i upravne agencije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94038" y="3309168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700"/>
                <a:t>Često postavljana pitanja o prijavi ovlaštenja i preuzimanju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76220" y="3840216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700"/>
                <a:t>Često postavljana pitanja o prijavi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07897" y="3840216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700"/>
                <a:t>Često postavljana pitanja o postavkama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9636" y="4384921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700"/>
                <a:t>Često postavljana pitanja o rashodima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11313" y="4384921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700"/>
                <a:t>Često postavljana pitanja o nabavi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0705" y="3549420"/>
              <a:ext cx="41504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700" b="1"/>
                <a:t>Je li vam ovo prvi put da se koristite sustavom dBrain+?</a:t>
              </a:r>
            </a:p>
            <a:p>
              <a:r>
                <a:rPr lang="hr-HR" sz="700"/>
                <a:t>Možete postavljati pitanja o tome kako upotrebljavati sustav dBrain+ i pitanja koja često postavljaju novi korisnici.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0896" y="4106604"/>
              <a:ext cx="43075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700"/>
                <a:t>Imate li pitanja o zadacima rashoda i nabave povezanima sa sustavom dBrain+?</a:t>
              </a:r>
            </a:p>
            <a:p>
              <a:r>
                <a:rPr lang="hr-HR" sz="700"/>
                <a:t>Provjerite koja se pitanja o zadacima rashoda i nabave povezanih sa sustavom dBrain+ često postavljaju.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54916" y="2219958"/>
              <a:ext cx="4150495" cy="282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700" b="1" dirty="0"/>
                <a:t>Je li vam ovo prvi put da se koristite sustavom dBrain</a:t>
              </a:r>
              <a:r>
                <a:rPr lang="hr-HR" sz="700" b="1" baseline="30000" dirty="0"/>
                <a:t>+</a:t>
              </a:r>
              <a:r>
                <a:rPr lang="hr-HR" sz="700" b="1" dirty="0"/>
                <a:t>?</a:t>
              </a:r>
            </a:p>
            <a:p>
              <a:r>
                <a:rPr lang="hr-HR" sz="700" dirty="0"/>
                <a:t>Možete postavljati pitanja o tome kako upotrebljavati sustav dBrain+ i pitanja koja često postavljaju novi korisnici.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54916" y="2758470"/>
              <a:ext cx="4307589" cy="282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700"/>
                <a:t>Imate li pitanja o zadacima rashoda i nabave povezanima sa sustavom dBrain</a:t>
              </a:r>
              <a:r>
                <a:rPr lang="hr-HR" sz="700" baseline="30000"/>
                <a:t>+</a:t>
              </a:r>
              <a:r>
                <a:rPr lang="hr-HR" sz="700"/>
                <a:t>?</a:t>
              </a:r>
            </a:p>
            <a:p>
              <a:r>
                <a:rPr lang="hr-HR" sz="700"/>
                <a:t>Provjerite koja se pitanja o zadacima rashoda i nabave povezanih sa sustavom dBrain</a:t>
              </a:r>
              <a:r>
                <a:rPr lang="hr-HR" sz="700" baseline="30000"/>
                <a:t>+</a:t>
              </a:r>
              <a:r>
                <a:rPr lang="hr-HR" sz="700"/>
                <a:t> često postavljaju.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69147" y="3045246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700"/>
                <a:t>Često postavljana pitanja o rashodima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800824" y="3045246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700"/>
                <a:t>Često postavljana pitanja o nabavi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554917" y="1958034"/>
              <a:ext cx="2192084" cy="253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600" dirty="0"/>
                <a:t>Često postavljana pitanja o promjeni organizacije i upravne agencije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800824" y="1958034"/>
              <a:ext cx="1980437" cy="253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600" dirty="0"/>
                <a:t>Često postavljana pitanja o prijavi ovlaštenja i preuzimanju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00823" y="2501640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700"/>
                <a:t>Često postavljana pitanja o postavkama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669146" y="2495522"/>
              <a:ext cx="1980437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700" b="1"/>
                <a:t>Često postavljana pitanja o prijavi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151255" y="3435420"/>
              <a:ext cx="84249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700">
                  <a:solidFill>
                    <a:schemeClr val="bg1"/>
                  </a:solidFill>
                </a:rPr>
                <a:t>Često postavljana pitanja o prijavi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36607" y="5963506"/>
              <a:ext cx="232756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700">
                  <a:solidFill>
                    <a:srgbClr val="A5A5A5"/>
                  </a:solidFill>
                </a:rPr>
                <a:t>Unesite svoj upit ovdje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898199" y="5963506"/>
              <a:ext cx="232756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700">
                  <a:solidFill>
                    <a:srgbClr val="A5A5A5"/>
                  </a:solidFill>
                </a:rPr>
                <a:t>Unesite svoj upit ovdje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502858" y="4113365"/>
              <a:ext cx="85792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sz="700"/>
                <a:t>Često postavljana pitanja o prijavi u sustav dBrain</a:t>
              </a:r>
              <a:r>
                <a:rPr lang="hr-HR" sz="700" baseline="30000"/>
                <a:t>+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25725" y="4281237"/>
              <a:ext cx="28725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700" b="1">
                  <a:solidFill>
                    <a:srgbClr val="7ECAED"/>
                  </a:solidFill>
                </a:rPr>
                <a:t>Registracija korisnika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625725" y="4484425"/>
              <a:ext cx="28725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700" b="1">
                  <a:solidFill>
                    <a:srgbClr val="7ECAED"/>
                  </a:solidFill>
                </a:rPr>
                <a:t>Promjena ID-ja za prijavu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25725" y="4681759"/>
              <a:ext cx="28725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700" b="1">
                  <a:solidFill>
                    <a:srgbClr val="7ECAED"/>
                  </a:solidFill>
                </a:rPr>
                <a:t>Dugoročni ugovori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625725" y="4884947"/>
              <a:ext cx="28725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700" b="1">
                  <a:solidFill>
                    <a:srgbClr val="7ECAED"/>
                  </a:solidFill>
                </a:rPr>
                <a:t>Pogreška certifikata tijekom prijave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625725" y="5099181"/>
              <a:ext cx="28725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700" b="1">
                  <a:solidFill>
                    <a:srgbClr val="7ECAED"/>
                  </a:solidFill>
                </a:rPr>
                <a:t>Pogreška valjanosti certifikata za prijavu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25725" y="5311605"/>
              <a:ext cx="287250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700" b="1">
                  <a:solidFill>
                    <a:srgbClr val="7ECAED"/>
                  </a:solidFill>
                </a:rPr>
                <a:t>Stvori novi certifikat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4744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15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2636" y="2684685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ko-KR" alt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5F8042-FF73-4F89-9914-8514DCB2ECA7}"/>
              </a:ext>
            </a:extLst>
          </p:cNvPr>
          <p:cNvGrpSpPr/>
          <p:nvPr/>
        </p:nvGrpSpPr>
        <p:grpSpPr>
          <a:xfrm>
            <a:off x="362222" y="1111106"/>
            <a:ext cx="10038805" cy="2901162"/>
            <a:chOff x="270633" y="1895990"/>
            <a:chExt cx="5353384" cy="397678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3326AAB-A188-4C0B-AA4A-9669F73C0283}"/>
                </a:ext>
              </a:extLst>
            </p:cNvPr>
            <p:cNvGrpSpPr/>
            <p:nvPr/>
          </p:nvGrpSpPr>
          <p:grpSpPr>
            <a:xfrm>
              <a:off x="270633" y="1993998"/>
              <a:ext cx="5353384" cy="3878772"/>
              <a:chOff x="5702247" y="2311334"/>
              <a:chExt cx="4190608" cy="3766633"/>
            </a:xfrm>
          </p:grpSpPr>
          <p:sp>
            <p:nvSpPr>
              <p:cNvPr id="37" name="Rounded rectangle 314">
                <a:extLst>
                  <a:ext uri="{FF2B5EF4-FFF2-40B4-BE49-F238E27FC236}">
                    <a16:creationId xmlns:a16="http://schemas.microsoft.com/office/drawing/2014/main" id="{D1BFB853-D618-470A-B1B1-982BA29CB99A}"/>
                  </a:ext>
                </a:extLst>
              </p:cNvPr>
              <p:cNvSpPr/>
              <p:nvPr/>
            </p:nvSpPr>
            <p:spPr>
              <a:xfrm>
                <a:off x="5702247" y="2325500"/>
                <a:ext cx="4190608" cy="3752467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noFill/>
              </a:ln>
              <a:effectLst>
                <a:outerShdw dist="63500" algn="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67672" rtl="0"/>
                <a:endParaRPr lang="ko-KR" altLang="en-US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8" name="Rounded rectangle 324">
                <a:extLst>
                  <a:ext uri="{FF2B5EF4-FFF2-40B4-BE49-F238E27FC236}">
                    <a16:creationId xmlns:a16="http://schemas.microsoft.com/office/drawing/2014/main" id="{EC838454-3827-4AED-A77C-0154206BD0F0}"/>
                  </a:ext>
                </a:extLst>
              </p:cNvPr>
              <p:cNvSpPr/>
              <p:nvPr/>
            </p:nvSpPr>
            <p:spPr>
              <a:xfrm>
                <a:off x="5702247" y="2311334"/>
                <a:ext cx="4190607" cy="3766633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194F9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67672" rtl="0"/>
                <a:endParaRPr lang="ko-KR" altLang="en-US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2BCD2816-3CC7-4A9A-B865-26F3CF41B705}"/>
                </a:ext>
              </a:extLst>
            </p:cNvPr>
            <p:cNvGrpSpPr/>
            <p:nvPr/>
          </p:nvGrpSpPr>
          <p:grpSpPr>
            <a:xfrm>
              <a:off x="527083" y="1895990"/>
              <a:ext cx="4366276" cy="473300"/>
              <a:chOff x="1043280" y="2203799"/>
              <a:chExt cx="3807101" cy="473300"/>
            </a:xfrm>
          </p:grpSpPr>
          <p:sp>
            <p:nvSpPr>
              <p:cNvPr id="30" name="Rounded rectangle 143">
                <a:extLst>
                  <a:ext uri="{FF2B5EF4-FFF2-40B4-BE49-F238E27FC236}">
                    <a16:creationId xmlns:a16="http://schemas.microsoft.com/office/drawing/2014/main" id="{CCFD6EBC-45BA-4620-9AAD-FED150EAC3FC}"/>
                  </a:ext>
                </a:extLst>
              </p:cNvPr>
              <p:cNvSpPr/>
              <p:nvPr/>
            </p:nvSpPr>
            <p:spPr>
              <a:xfrm flipH="1" flipV="1">
                <a:off x="1140653" y="2312009"/>
                <a:ext cx="3611076" cy="365090"/>
              </a:xfrm>
              <a:prstGeom prst="roundRect">
                <a:avLst>
                  <a:gd name="adj" fmla="val 19819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1" name="Rounded rectangle 145">
                <a:extLst>
                  <a:ext uri="{FF2B5EF4-FFF2-40B4-BE49-F238E27FC236}">
                    <a16:creationId xmlns:a16="http://schemas.microsoft.com/office/drawing/2014/main" id="{53E40A37-8EAD-4943-ADA9-5D289B3C713E}"/>
                  </a:ext>
                </a:extLst>
              </p:cNvPr>
              <p:cNvSpPr/>
              <p:nvPr/>
            </p:nvSpPr>
            <p:spPr>
              <a:xfrm flipH="1" flipV="1">
                <a:off x="1140692" y="2203799"/>
                <a:ext cx="3610722" cy="296911"/>
              </a:xfrm>
              <a:prstGeom prst="roundRect">
                <a:avLst>
                  <a:gd name="adj" fmla="val 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2" name="Rounded rectangle 141">
                <a:extLst>
                  <a:ext uri="{FF2B5EF4-FFF2-40B4-BE49-F238E27FC236}">
                    <a16:creationId xmlns:a16="http://schemas.microsoft.com/office/drawing/2014/main" id="{F2BD7406-19B4-44A5-8404-FFC7375246AC}"/>
                  </a:ext>
                </a:extLst>
              </p:cNvPr>
              <p:cNvSpPr/>
              <p:nvPr/>
            </p:nvSpPr>
            <p:spPr>
              <a:xfrm>
                <a:off x="4606566" y="2203804"/>
                <a:ext cx="243815" cy="93455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3" name="Rounded rectangle 142">
                <a:extLst>
                  <a:ext uri="{FF2B5EF4-FFF2-40B4-BE49-F238E27FC236}">
                    <a16:creationId xmlns:a16="http://schemas.microsoft.com/office/drawing/2014/main" id="{8D2723B7-19A8-4DB3-B5AF-FF07EF3250E8}"/>
                  </a:ext>
                </a:extLst>
              </p:cNvPr>
              <p:cNvSpPr/>
              <p:nvPr/>
            </p:nvSpPr>
            <p:spPr>
              <a:xfrm flipV="1">
                <a:off x="1043280" y="2203804"/>
                <a:ext cx="338013" cy="90510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4" name="Flow chart: Delay 33">
                <a:extLst>
                  <a:ext uri="{FF2B5EF4-FFF2-40B4-BE49-F238E27FC236}">
                    <a16:creationId xmlns:a16="http://schemas.microsoft.com/office/drawing/2014/main" id="{A674AD18-846B-4DD3-A8B6-6ACA6DA0337C}"/>
                  </a:ext>
                </a:extLst>
              </p:cNvPr>
              <p:cNvSpPr/>
              <p:nvPr/>
            </p:nvSpPr>
            <p:spPr>
              <a:xfrm rot="5400000" flipH="1">
                <a:off x="1045638" y="2202546"/>
                <a:ext cx="92697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67672" rtl="0"/>
                <a:endParaRPr lang="ko-KR" altLang="en-US" dirty="0"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5" name="Flow chart: Delay 34">
                <a:extLst>
                  <a:ext uri="{FF2B5EF4-FFF2-40B4-BE49-F238E27FC236}">
                    <a16:creationId xmlns:a16="http://schemas.microsoft.com/office/drawing/2014/main" id="{0A153252-AC86-4980-9905-9336E5F175D0}"/>
                  </a:ext>
                </a:extLst>
              </p:cNvPr>
              <p:cNvSpPr/>
              <p:nvPr/>
            </p:nvSpPr>
            <p:spPr>
              <a:xfrm rot="5400000" flipH="1">
                <a:off x="4754328" y="2203542"/>
                <a:ext cx="94690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67672" rtl="0"/>
                <a:endParaRPr lang="ko-KR" altLang="en-US" dirty="0"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36" name="Box 35">
                <a:extLst>
                  <a:ext uri="{FF2B5EF4-FFF2-40B4-BE49-F238E27FC236}">
                    <a16:creationId xmlns:a16="http://schemas.microsoft.com/office/drawing/2014/main" id="{5A526379-6C4D-461F-BC43-0881A0A2AF90}"/>
                  </a:ext>
                </a:extLst>
              </p:cNvPr>
              <p:cNvSpPr/>
              <p:nvPr/>
            </p:nvSpPr>
            <p:spPr>
              <a:xfrm>
                <a:off x="1994178" y="2323657"/>
                <a:ext cx="1904035" cy="214920"/>
              </a:xfrm>
              <a:prstGeom prst="rect">
                <a:avLst/>
              </a:prstGeom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 defTabSz="942975" rtl="0" font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hr-HR" sz="2200" b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Montserrat SemiBold" panose="00000700000000000000" pitchFamily="2" charset="0"/>
                    <a:ea typeface="KoPub돋움체 Bold" panose="02020603020101020101" pitchFamily="18" charset="-127"/>
                    <a:cs typeface="Noto Sans" panose="020B0502040504020204" pitchFamily="34" charset="0"/>
                  </a:rPr>
                  <a:t>Višejezična podrška (korejski jezik)</a:t>
                </a:r>
              </a:p>
            </p:txBody>
          </p:sp>
        </p:grpSp>
      </p:grpSp>
      <p:pic>
        <p:nvPicPr>
          <p:cNvPr id="1029" name="_x476400872" descr="EMB0000250808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22" y="1526951"/>
            <a:ext cx="8737846" cy="237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CE5F8042-FF73-4F89-9914-8514DCB2ECA7}"/>
              </a:ext>
            </a:extLst>
          </p:cNvPr>
          <p:cNvGrpSpPr/>
          <p:nvPr/>
        </p:nvGrpSpPr>
        <p:grpSpPr>
          <a:xfrm>
            <a:off x="362220" y="4193092"/>
            <a:ext cx="10038805" cy="2904605"/>
            <a:chOff x="270633" y="1891270"/>
            <a:chExt cx="5353384" cy="3981500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3326AAB-A188-4C0B-AA4A-9669F73C0283}"/>
                </a:ext>
              </a:extLst>
            </p:cNvPr>
            <p:cNvGrpSpPr/>
            <p:nvPr/>
          </p:nvGrpSpPr>
          <p:grpSpPr>
            <a:xfrm>
              <a:off x="270633" y="1993998"/>
              <a:ext cx="5353384" cy="3878772"/>
              <a:chOff x="5702247" y="2311334"/>
              <a:chExt cx="4190608" cy="3766633"/>
            </a:xfrm>
          </p:grpSpPr>
          <p:sp>
            <p:nvSpPr>
              <p:cNvPr id="75" name="Rounded rectangle 314">
                <a:extLst>
                  <a:ext uri="{FF2B5EF4-FFF2-40B4-BE49-F238E27FC236}">
                    <a16:creationId xmlns:a16="http://schemas.microsoft.com/office/drawing/2014/main" id="{D1BFB853-D618-470A-B1B1-982BA29CB99A}"/>
                  </a:ext>
                </a:extLst>
              </p:cNvPr>
              <p:cNvSpPr/>
              <p:nvPr/>
            </p:nvSpPr>
            <p:spPr>
              <a:xfrm>
                <a:off x="5702247" y="2325500"/>
                <a:ext cx="4190608" cy="3752467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5400">
                <a:noFill/>
              </a:ln>
              <a:effectLst>
                <a:outerShdw dist="63500" algn="l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67672" rtl="0"/>
                <a:endParaRPr lang="ko-KR" altLang="en-US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76" name="Rounded rectangle 324">
                <a:extLst>
                  <a:ext uri="{FF2B5EF4-FFF2-40B4-BE49-F238E27FC236}">
                    <a16:creationId xmlns:a16="http://schemas.microsoft.com/office/drawing/2014/main" id="{EC838454-3827-4AED-A77C-0154206BD0F0}"/>
                  </a:ext>
                </a:extLst>
              </p:cNvPr>
              <p:cNvSpPr/>
              <p:nvPr/>
            </p:nvSpPr>
            <p:spPr>
              <a:xfrm>
                <a:off x="5702247" y="2311334"/>
                <a:ext cx="4190607" cy="3766633"/>
              </a:xfrm>
              <a:prstGeom prst="roundRect">
                <a:avLst>
                  <a:gd name="adj" fmla="val 0"/>
                </a:avLst>
              </a:prstGeom>
              <a:noFill/>
              <a:ln w="28575">
                <a:solidFill>
                  <a:srgbClr val="194F9D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67672" rtl="0"/>
                <a:endParaRPr lang="ko-KR" altLang="en-US" dirty="0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BCD2816-3CC7-4A9A-B865-26F3CF41B705}"/>
                </a:ext>
              </a:extLst>
            </p:cNvPr>
            <p:cNvGrpSpPr/>
            <p:nvPr/>
          </p:nvGrpSpPr>
          <p:grpSpPr>
            <a:xfrm>
              <a:off x="527083" y="1891270"/>
              <a:ext cx="4366276" cy="478020"/>
              <a:chOff x="1043280" y="2199079"/>
              <a:chExt cx="3807101" cy="478020"/>
            </a:xfrm>
          </p:grpSpPr>
          <p:sp>
            <p:nvSpPr>
              <p:cNvPr id="68" name="Rounded rectangle 143">
                <a:extLst>
                  <a:ext uri="{FF2B5EF4-FFF2-40B4-BE49-F238E27FC236}">
                    <a16:creationId xmlns:a16="http://schemas.microsoft.com/office/drawing/2014/main" id="{CCFD6EBC-45BA-4620-9AAD-FED150EAC3FC}"/>
                  </a:ext>
                </a:extLst>
              </p:cNvPr>
              <p:cNvSpPr/>
              <p:nvPr/>
            </p:nvSpPr>
            <p:spPr>
              <a:xfrm flipH="1" flipV="1">
                <a:off x="1140653" y="2312009"/>
                <a:ext cx="3611076" cy="365090"/>
              </a:xfrm>
              <a:prstGeom prst="roundRect">
                <a:avLst>
                  <a:gd name="adj" fmla="val 19819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69" name="Rounded rectangle 145">
                <a:extLst>
                  <a:ext uri="{FF2B5EF4-FFF2-40B4-BE49-F238E27FC236}">
                    <a16:creationId xmlns:a16="http://schemas.microsoft.com/office/drawing/2014/main" id="{53E40A37-8EAD-4943-ADA9-5D289B3C713E}"/>
                  </a:ext>
                </a:extLst>
              </p:cNvPr>
              <p:cNvSpPr/>
              <p:nvPr/>
            </p:nvSpPr>
            <p:spPr>
              <a:xfrm flipH="1" flipV="1">
                <a:off x="1140692" y="2203799"/>
                <a:ext cx="3610722" cy="296911"/>
              </a:xfrm>
              <a:prstGeom prst="roundRect">
                <a:avLst>
                  <a:gd name="adj" fmla="val 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70" name="Rounded rectangle 141">
                <a:extLst>
                  <a:ext uri="{FF2B5EF4-FFF2-40B4-BE49-F238E27FC236}">
                    <a16:creationId xmlns:a16="http://schemas.microsoft.com/office/drawing/2014/main" id="{F2BD7406-19B4-44A5-8404-FFC7375246AC}"/>
                  </a:ext>
                </a:extLst>
              </p:cNvPr>
              <p:cNvSpPr/>
              <p:nvPr/>
            </p:nvSpPr>
            <p:spPr>
              <a:xfrm>
                <a:off x="4606566" y="2203804"/>
                <a:ext cx="243815" cy="93455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71" name="Rounded rectangle 142">
                <a:extLst>
                  <a:ext uri="{FF2B5EF4-FFF2-40B4-BE49-F238E27FC236}">
                    <a16:creationId xmlns:a16="http://schemas.microsoft.com/office/drawing/2014/main" id="{8D2723B7-19A8-4DB3-B5AF-FF07EF3250E8}"/>
                  </a:ext>
                </a:extLst>
              </p:cNvPr>
              <p:cNvSpPr/>
              <p:nvPr/>
            </p:nvSpPr>
            <p:spPr>
              <a:xfrm flipV="1">
                <a:off x="1043280" y="2203804"/>
                <a:ext cx="338013" cy="90510"/>
              </a:xfrm>
              <a:prstGeom prst="roundRect">
                <a:avLst>
                  <a:gd name="adj" fmla="val 50000"/>
                </a:avLst>
              </a:prstGeom>
              <a:solidFill>
                <a:srgbClr val="194F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0" h="0"/>
                  <a:bevelB w="0" h="0"/>
                </a:sp3d>
              </a:bodyPr>
              <a:lstStyle/>
              <a:p>
                <a:pPr defTabSz="1067458" rtl="0">
                  <a:spcAft>
                    <a:spcPts val="300"/>
                  </a:spcAft>
                </a:pPr>
                <a:endParaRPr lang="ko-KR" altLang="en-US" sz="215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72" name="Flow chart: Delay 71">
                <a:extLst>
                  <a:ext uri="{FF2B5EF4-FFF2-40B4-BE49-F238E27FC236}">
                    <a16:creationId xmlns:a16="http://schemas.microsoft.com/office/drawing/2014/main" id="{A674AD18-846B-4DD3-A8B6-6ACA6DA0337C}"/>
                  </a:ext>
                </a:extLst>
              </p:cNvPr>
              <p:cNvSpPr/>
              <p:nvPr/>
            </p:nvSpPr>
            <p:spPr>
              <a:xfrm rot="5400000" flipH="1">
                <a:off x="1045638" y="2202546"/>
                <a:ext cx="92697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67672" rtl="0"/>
                <a:endParaRPr lang="ko-KR" altLang="en-US" dirty="0"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73" name="Flow chart: Delay 72">
                <a:extLst>
                  <a:ext uri="{FF2B5EF4-FFF2-40B4-BE49-F238E27FC236}">
                    <a16:creationId xmlns:a16="http://schemas.microsoft.com/office/drawing/2014/main" id="{0A153252-AC86-4980-9905-9336E5F175D0}"/>
                  </a:ext>
                </a:extLst>
              </p:cNvPr>
              <p:cNvSpPr/>
              <p:nvPr/>
            </p:nvSpPr>
            <p:spPr>
              <a:xfrm rot="5400000" flipH="1">
                <a:off x="4754328" y="2203542"/>
                <a:ext cx="94690" cy="97411"/>
              </a:xfrm>
              <a:prstGeom prst="flowChartDelay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6350">
                <a:noFill/>
              </a:ln>
            </p:spPr>
            <p:txBody>
              <a:bodyPr vert="horz" wrap="square" lIns="93286" tIns="46643" rIns="93286" bIns="46643" numCol="1" rtlCol="0" anchor="ctr" anchorCtr="0" compatLnSpc="1">
                <a:prstTxWarp prst="textNoShape">
                  <a:avLst/>
                </a:prstTxWarp>
              </a:bodyPr>
              <a:lstStyle/>
              <a:p>
                <a:pPr defTabSz="1067672" rtl="0"/>
                <a:endParaRPr lang="ko-KR" altLang="en-US" dirty="0">
                  <a:solidFill>
                    <a:prstClr val="black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74" name="Box 73">
                <a:extLst>
                  <a:ext uri="{FF2B5EF4-FFF2-40B4-BE49-F238E27FC236}">
                    <a16:creationId xmlns:a16="http://schemas.microsoft.com/office/drawing/2014/main" id="{5A526379-6C4D-461F-BC43-0881A0A2AF90}"/>
                  </a:ext>
                </a:extLst>
              </p:cNvPr>
              <p:cNvSpPr/>
              <p:nvPr/>
            </p:nvSpPr>
            <p:spPr>
              <a:xfrm>
                <a:off x="2501590" y="2199079"/>
                <a:ext cx="889210" cy="464074"/>
              </a:xfrm>
              <a:prstGeom prst="rect">
                <a:avLst/>
              </a:prstGeom>
            </p:spPr>
            <p:txBody>
              <a:bodyPr wrap="none" lIns="0" tIns="0" rIns="0" bIns="0" rtlCol="0" anchor="ctr" anchorCtr="0">
                <a:spAutoFit/>
              </a:bodyPr>
              <a:lstStyle/>
              <a:p>
                <a:pPr algn="ctr" defTabSz="942975" rtl="0" fontAlgn="ctr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hr-HR" sz="2200" b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Montserrat SemiBold" panose="00000700000000000000" pitchFamily="2" charset="0"/>
                    <a:ea typeface="KoPub돋움체 Bold" panose="02020603020101020101" pitchFamily="18" charset="-127"/>
                    <a:cs typeface="Noto Sans" panose="020B0502040504020204" pitchFamily="34" charset="0"/>
                  </a:rPr>
                  <a:t>Višejezična podrška (engleski jezik)</a:t>
                </a:r>
              </a:p>
            </p:txBody>
          </p:sp>
        </p:grpSp>
      </p:grpSp>
      <p:pic>
        <p:nvPicPr>
          <p:cNvPr id="1028" name="_x476400944" descr="EMB00002508083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03" y="4613320"/>
            <a:ext cx="8798965" cy="24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Prilog 3. Višejezična podrška</a:t>
            </a:r>
          </a:p>
        </p:txBody>
      </p:sp>
    </p:spTree>
    <p:extLst>
      <p:ext uri="{BB962C8B-B14F-4D97-AF65-F5344CB8AC3E}">
        <p14:creationId xmlns:p14="http://schemas.microsoft.com/office/powerpoint/2010/main" val="3850952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16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42636" y="2557685"/>
            <a:ext cx="10691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rtl="0"/>
            <a:endParaRPr lang="ko-KR" altLang="en-US"/>
          </a:p>
        </p:txBody>
      </p:sp>
      <p:sp>
        <p:nvSpPr>
          <p:cNvPr id="107" name="Box 106"/>
          <p:cNvSpPr/>
          <p:nvPr/>
        </p:nvSpPr>
        <p:spPr>
          <a:xfrm>
            <a:off x="782003" y="1464649"/>
            <a:ext cx="9124480" cy="1830266"/>
          </a:xfrm>
          <a:prstGeom prst="rect">
            <a:avLst/>
          </a:prstGeom>
          <a:solidFill>
            <a:srgbClr val="D5E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defRPr/>
            </a:pPr>
            <a:endParaRPr lang="ko-KR" altLang="en-US" sz="1600">
              <a:ln>
                <a:solidFill>
                  <a:schemeClr val="bg1">
                    <a:alpha val="0"/>
                  </a:schemeClr>
                </a:solidFill>
              </a:ln>
              <a:solidFill>
                <a:prstClr val="white"/>
              </a:solidFill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1109547" y="1565073"/>
            <a:ext cx="3936189" cy="5349922"/>
            <a:chOff x="450376" y="1255594"/>
            <a:chExt cx="3936189" cy="5349922"/>
          </a:xfrm>
        </p:grpSpPr>
        <p:sp>
          <p:nvSpPr>
            <p:cNvPr id="111" name="Rounded rectangle 110"/>
            <p:cNvSpPr/>
            <p:nvPr/>
          </p:nvSpPr>
          <p:spPr>
            <a:xfrm>
              <a:off x="450376" y="1255594"/>
              <a:ext cx="3936189" cy="5349922"/>
            </a:xfrm>
            <a:prstGeom prst="roundRect">
              <a:avLst>
                <a:gd name="adj" fmla="val 6560"/>
              </a:avLst>
            </a:prstGeom>
            <a:solidFill>
              <a:srgbClr val="6BA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22955" y="1325091"/>
              <a:ext cx="3193952" cy="6771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rtl="0"/>
              <a:r>
                <a:rPr lang="hr-HR" sz="220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effectLst>
                    <a:outerShdw blurRad="889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Modularizacija svake fiskalne poslovne jedinice</a:t>
              </a:r>
            </a:p>
          </p:txBody>
        </p:sp>
      </p:grpSp>
      <p:cxnSp>
        <p:nvCxnSpPr>
          <p:cNvPr id="113" name="Line connector 112"/>
          <p:cNvCxnSpPr/>
          <p:nvPr/>
        </p:nvCxnSpPr>
        <p:spPr>
          <a:xfrm>
            <a:off x="5538564" y="2811138"/>
            <a:ext cx="0" cy="299413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5724765" y="1540052"/>
            <a:ext cx="3941930" cy="5349922"/>
            <a:chOff x="450376" y="1255594"/>
            <a:chExt cx="3941930" cy="5349922"/>
          </a:xfrm>
        </p:grpSpPr>
        <p:sp>
          <p:nvSpPr>
            <p:cNvPr id="115" name="Rounded rectangle 114"/>
            <p:cNvSpPr/>
            <p:nvPr/>
          </p:nvSpPr>
          <p:spPr>
            <a:xfrm>
              <a:off x="450376" y="1255594"/>
              <a:ext cx="3936189" cy="5349922"/>
            </a:xfrm>
            <a:prstGeom prst="roundRect">
              <a:avLst>
                <a:gd name="adj" fmla="val 6560"/>
              </a:avLst>
            </a:prstGeom>
            <a:solidFill>
              <a:srgbClr val="6BAD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50249" y="1508016"/>
              <a:ext cx="3642057" cy="3385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rtl="0"/>
              <a:r>
                <a:rPr lang="hr-HR" sz="220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effectLst>
                    <a:outerShdw blurRad="88900" dist="38100" dir="2700000" algn="tl" rotWithShape="0">
                      <a:prstClr val="black">
                        <a:alpha val="50000"/>
                      </a:prstClr>
                    </a:outerShdw>
                  </a:effectLst>
                  <a:latin typeface="나눔스퀘어 ExtraBold" panose="020B0600000101010101" pitchFamily="50" charset="-127"/>
                  <a:ea typeface="나눔스퀘어 ExtraBold" panose="020B0600000101010101" pitchFamily="50" charset="-127"/>
                </a:rPr>
                <a:t>Postavljanje opcija za izvoz</a:t>
              </a:r>
            </a:p>
          </p:txBody>
        </p:sp>
      </p:grpSp>
      <p:sp>
        <p:nvSpPr>
          <p:cNvPr id="117" name="Rounded rectangle 116"/>
          <p:cNvSpPr/>
          <p:nvPr/>
        </p:nvSpPr>
        <p:spPr>
          <a:xfrm>
            <a:off x="1162417" y="2491095"/>
            <a:ext cx="8012958" cy="3390960"/>
          </a:xfrm>
          <a:prstGeom prst="roundRect">
            <a:avLst>
              <a:gd name="adj" fmla="val 438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rtl="0">
              <a:defRPr/>
            </a:pPr>
            <a:endParaRPr lang="ko-KR" altLang="en-US" sz="1600">
              <a:ln>
                <a:solidFill>
                  <a:schemeClr val="bg1">
                    <a:alpha val="0"/>
                  </a:schemeClr>
                </a:solidFill>
              </a:ln>
              <a:solidFill>
                <a:prstClr val="white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1450743" y="2575007"/>
            <a:ext cx="3493826" cy="3206822"/>
            <a:chOff x="935784" y="2447230"/>
            <a:chExt cx="2794954" cy="3025120"/>
          </a:xfrm>
        </p:grpSpPr>
        <p:sp>
          <p:nvSpPr>
            <p:cNvPr id="119" name="Box 118"/>
            <p:cNvSpPr/>
            <p:nvPr/>
          </p:nvSpPr>
          <p:spPr>
            <a:xfrm>
              <a:off x="1511306" y="2572280"/>
              <a:ext cx="181754" cy="188701"/>
            </a:xfrm>
            <a:prstGeom prst="rect">
              <a:avLst/>
            </a:prstGeom>
            <a:noFill/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0" rtlCol="0" anchor="t" anchorCtr="0">
              <a:sp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hr-HR" sz="110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...</a:t>
              </a:r>
            </a:p>
          </p:txBody>
        </p:sp>
        <p:grpSp>
          <p:nvGrpSpPr>
            <p:cNvPr id="120" name="Group 119"/>
            <p:cNvGrpSpPr/>
            <p:nvPr/>
          </p:nvGrpSpPr>
          <p:grpSpPr>
            <a:xfrm>
              <a:off x="935784" y="4761718"/>
              <a:ext cx="2794954" cy="710632"/>
              <a:chOff x="5244721" y="4864282"/>
              <a:chExt cx="1945288" cy="437218"/>
            </a:xfrm>
          </p:grpSpPr>
          <p:sp>
            <p:nvSpPr>
              <p:cNvPr id="147" name="Box 146"/>
              <p:cNvSpPr/>
              <p:nvPr/>
            </p:nvSpPr>
            <p:spPr>
              <a:xfrm>
                <a:off x="5244721" y="4976068"/>
                <a:ext cx="1945288" cy="325432"/>
              </a:xfrm>
              <a:prstGeom prst="rect">
                <a:avLst/>
              </a:prstGeom>
              <a:solidFill>
                <a:srgbClr val="6289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0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</a:pPr>
                <a:endParaRPr lang="ko-KR" altLang="en-US" sz="1200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148" name="Rectangle 511"/>
              <p:cNvSpPr>
                <a:spLocks noChangeArrowheads="1"/>
              </p:cNvSpPr>
              <p:nvPr/>
            </p:nvSpPr>
            <p:spPr bwMode="auto">
              <a:xfrm>
                <a:off x="5410939" y="5074500"/>
                <a:ext cx="1612851" cy="1929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rtlCol="0">
                <a:spAutoFit/>
              </a:bodyPr>
              <a:lstStyle>
                <a:lvl1pPr marL="160338" indent="-160338" defTabSz="808038" latinLnBrk="1"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1pPr>
                <a:lvl2pPr marL="742950" indent="-285750" defTabSz="808038" latinLnBrk="1"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2pPr>
                <a:lvl3pPr marL="1143000" indent="-228600" defTabSz="808038" latinLnBrk="1"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3pPr>
                <a:lvl4pPr marL="1600200" indent="-228600" defTabSz="808038" latinLnBrk="1"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4pPr>
                <a:lvl5pPr marL="2057400" indent="-228600" defTabSz="808038" latinLnBrk="1"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5pPr>
                <a:lvl6pPr marL="2514600" indent="-228600" defTabSz="8080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6pPr>
                <a:lvl7pPr marL="2971800" indent="-228600" defTabSz="8080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7pPr>
                <a:lvl8pPr marL="3429000" indent="-228600" defTabSz="8080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8pPr>
                <a:lvl9pPr marL="3886200" indent="-228600" defTabSz="808038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나눔고딕 ExtraBold" panose="020D0904000000000000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indent="0" algn="ctr" defTabSz="914400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hr-HR" sz="140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Standardni okvir e-uprave</a:t>
                </a:r>
                <a:br>
                  <a:rPr lang="hr-HR" sz="140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</a:br>
                <a:r>
                  <a:rPr lang="hr-HR" sz="100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HTML5</a:t>
                </a:r>
              </a:p>
            </p:txBody>
          </p:sp>
          <p:sp>
            <p:nvSpPr>
              <p:cNvPr id="149" name="Round same side corner rectangle 148"/>
              <p:cNvSpPr/>
              <p:nvPr/>
            </p:nvSpPr>
            <p:spPr>
              <a:xfrm rot="10800000">
                <a:off x="5417851" y="4864286"/>
                <a:ext cx="280495" cy="1480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36000" rIns="0" bIns="0" rtlCol="0" anchor="t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50" name="Round same side corner rectangle 149"/>
              <p:cNvSpPr/>
              <p:nvPr/>
            </p:nvSpPr>
            <p:spPr>
              <a:xfrm rot="10800000">
                <a:off x="5873639" y="4864285"/>
                <a:ext cx="270000" cy="1480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36000" rIns="0" bIns="0" rtlCol="0" anchor="t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51" name="Round same side corner rectangle 150"/>
              <p:cNvSpPr/>
              <p:nvPr/>
            </p:nvSpPr>
            <p:spPr>
              <a:xfrm>
                <a:off x="5697791" y="4886623"/>
                <a:ext cx="176262" cy="191398"/>
              </a:xfrm>
              <a:prstGeom prst="round2SameRect">
                <a:avLst/>
              </a:prstGeom>
              <a:solidFill>
                <a:srgbClr val="6289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0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</a:pPr>
                <a:endParaRPr lang="ko-KR" altLang="en-US" sz="1200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152" name="Round same side corner rectangle 151"/>
              <p:cNvSpPr/>
              <p:nvPr/>
            </p:nvSpPr>
            <p:spPr>
              <a:xfrm>
                <a:off x="5244721" y="4886623"/>
                <a:ext cx="176262" cy="191398"/>
              </a:xfrm>
              <a:prstGeom prst="round2SameRect">
                <a:avLst/>
              </a:prstGeom>
              <a:solidFill>
                <a:srgbClr val="6289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0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</a:pPr>
                <a:endParaRPr lang="ko-KR" altLang="en-US" sz="1200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153" name="Round same side corner rectangle 152"/>
              <p:cNvSpPr/>
              <p:nvPr/>
            </p:nvSpPr>
            <p:spPr>
              <a:xfrm rot="10800000">
                <a:off x="6316331" y="4864283"/>
                <a:ext cx="258918" cy="1480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36000" rIns="0" bIns="0" rtlCol="0" anchor="t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54" name="Round same side corner rectangle 153"/>
              <p:cNvSpPr/>
              <p:nvPr/>
            </p:nvSpPr>
            <p:spPr>
              <a:xfrm rot="10800000">
                <a:off x="6746334" y="4864282"/>
                <a:ext cx="267412" cy="148067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36000" rIns="0" bIns="0" rtlCol="0" anchor="t" anchorCtr="0">
                <a:no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 rtl="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 sz="11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155" name="Round same side corner rectangle 154"/>
              <p:cNvSpPr/>
              <p:nvPr/>
            </p:nvSpPr>
            <p:spPr>
              <a:xfrm>
                <a:off x="6574251" y="4886623"/>
                <a:ext cx="176262" cy="191398"/>
              </a:xfrm>
              <a:prstGeom prst="round2SameRect">
                <a:avLst/>
              </a:prstGeom>
              <a:solidFill>
                <a:srgbClr val="6289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0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</a:pPr>
                <a:endParaRPr lang="ko-KR" altLang="en-US" sz="1200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156" name="Round same side corner rectangle 155"/>
              <p:cNvSpPr/>
              <p:nvPr/>
            </p:nvSpPr>
            <p:spPr>
              <a:xfrm>
                <a:off x="7013747" y="4886623"/>
                <a:ext cx="176262" cy="191398"/>
              </a:xfrm>
              <a:prstGeom prst="round2SameRect">
                <a:avLst/>
              </a:prstGeom>
              <a:solidFill>
                <a:srgbClr val="6289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0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</a:pPr>
                <a:endParaRPr lang="ko-KR" altLang="en-US" sz="1200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157" name="Round same side corner rectangle 156"/>
              <p:cNvSpPr/>
              <p:nvPr/>
            </p:nvSpPr>
            <p:spPr>
              <a:xfrm>
                <a:off x="6142169" y="4886623"/>
                <a:ext cx="176262" cy="191398"/>
              </a:xfrm>
              <a:prstGeom prst="round2SameRect">
                <a:avLst/>
              </a:prstGeom>
              <a:solidFill>
                <a:srgbClr val="6289E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 rtl="0" fontAlgn="base" latinLnBrk="0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06325"/>
                  </a:buClr>
                  <a:buSzPct val="80000"/>
                </a:pPr>
                <a:endParaRPr lang="ko-KR" altLang="en-US" sz="1200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</p:grpSp>
        <p:sp>
          <p:nvSpPr>
            <p:cNvPr id="121" name="Down Arrow 120"/>
            <p:cNvSpPr/>
            <p:nvPr/>
          </p:nvSpPr>
          <p:spPr>
            <a:xfrm>
              <a:off x="1103156" y="4070354"/>
              <a:ext cx="332900" cy="627381"/>
            </a:xfrm>
            <a:prstGeom prst="downArrow">
              <a:avLst>
                <a:gd name="adj1" fmla="val 64665"/>
                <a:gd name="adj2" fmla="val 40581"/>
              </a:avLst>
            </a:prstGeom>
            <a:gradFill flip="none" rotWithShape="1">
              <a:gsLst>
                <a:gs pos="100000">
                  <a:srgbClr val="B5B5B5">
                    <a:alpha val="70000"/>
                  </a:srgbClr>
                </a:gs>
                <a:gs pos="75000">
                  <a:srgbClr val="B5B5B5">
                    <a:alpha val="50000"/>
                  </a:srgbClr>
                </a:gs>
                <a:gs pos="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  <p:sp>
          <p:nvSpPr>
            <p:cNvPr id="122" name="Down Arrow 121"/>
            <p:cNvSpPr/>
            <p:nvPr/>
          </p:nvSpPr>
          <p:spPr>
            <a:xfrm>
              <a:off x="1503124" y="4438372"/>
              <a:ext cx="269818" cy="502049"/>
            </a:xfrm>
            <a:prstGeom prst="downArrow">
              <a:avLst>
                <a:gd name="adj1" fmla="val 64665"/>
                <a:gd name="adj2" fmla="val 40581"/>
              </a:avLst>
            </a:prstGeom>
            <a:gradFill flip="none" rotWithShape="1">
              <a:gsLst>
                <a:gs pos="100000">
                  <a:srgbClr val="B5B5B5">
                    <a:alpha val="70000"/>
                  </a:srgbClr>
                </a:gs>
                <a:gs pos="75000">
                  <a:srgbClr val="B5B5B5">
                    <a:alpha val="50000"/>
                  </a:srgbClr>
                </a:gs>
                <a:gs pos="0">
                  <a:schemeClr val="bg1">
                    <a:lumMod val="85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/>
                </a:solidFill>
              </a:endParaRPr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963060" y="2447230"/>
              <a:ext cx="2707392" cy="2113657"/>
              <a:chOff x="5274969" y="3253131"/>
              <a:chExt cx="1886395" cy="1547892"/>
            </a:xfrm>
          </p:grpSpPr>
          <p:grpSp>
            <p:nvGrpSpPr>
              <p:cNvPr id="128" name="Group 127"/>
              <p:cNvGrpSpPr/>
              <p:nvPr/>
            </p:nvGrpSpPr>
            <p:grpSpPr>
              <a:xfrm>
                <a:off x="5274969" y="3784567"/>
                <a:ext cx="564426" cy="480536"/>
                <a:chOff x="5274969" y="3855264"/>
                <a:chExt cx="564426" cy="480536"/>
              </a:xfrm>
            </p:grpSpPr>
            <p:sp>
              <p:nvSpPr>
                <p:cNvPr id="145" name="Round same side corner rectangle 144"/>
                <p:cNvSpPr/>
                <p:nvPr/>
              </p:nvSpPr>
              <p:spPr>
                <a:xfrm rot="10800000">
                  <a:off x="5403384" y="4187733"/>
                  <a:ext cx="307597" cy="148067"/>
                </a:xfrm>
                <a:prstGeom prst="round2SameRect">
                  <a:avLst/>
                </a:prstGeom>
                <a:solidFill>
                  <a:srgbClr val="B9CA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46" name="Box 145"/>
                <p:cNvSpPr/>
                <p:nvPr/>
              </p:nvSpPr>
              <p:spPr>
                <a:xfrm>
                  <a:off x="5274969" y="3855264"/>
                  <a:ext cx="564426" cy="353669"/>
                </a:xfrm>
                <a:prstGeom prst="rect">
                  <a:avLst/>
                </a:prstGeom>
                <a:solidFill>
                  <a:srgbClr val="B9CA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r-HR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Glavni kod</a:t>
                  </a: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r-HR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Podaci</a:t>
                  </a:r>
                </a:p>
              </p:txBody>
            </p:sp>
          </p:grpSp>
          <p:grpSp>
            <p:nvGrpSpPr>
              <p:cNvPr id="129" name="Group 128"/>
              <p:cNvGrpSpPr/>
              <p:nvPr/>
            </p:nvGrpSpPr>
            <p:grpSpPr>
              <a:xfrm>
                <a:off x="5935954" y="3784567"/>
                <a:ext cx="564426" cy="484698"/>
                <a:chOff x="5932779" y="3851102"/>
                <a:chExt cx="564426" cy="484698"/>
              </a:xfrm>
            </p:grpSpPr>
            <p:sp>
              <p:nvSpPr>
                <p:cNvPr id="143" name="Round same side corner rectangle 142"/>
                <p:cNvSpPr/>
                <p:nvPr/>
              </p:nvSpPr>
              <p:spPr>
                <a:xfrm rot="10800000">
                  <a:off x="6061194" y="4187733"/>
                  <a:ext cx="307597" cy="148067"/>
                </a:xfrm>
                <a:prstGeom prst="round2Same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44" name="Box 143"/>
                <p:cNvSpPr/>
                <p:nvPr/>
              </p:nvSpPr>
              <p:spPr>
                <a:xfrm>
                  <a:off x="5932779" y="3851102"/>
                  <a:ext cx="564426" cy="353669"/>
                </a:xfrm>
                <a:prstGeom prst="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r-HR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Prihodi</a:t>
                  </a: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altLang="ko-KR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r-HR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Obveznice</a:t>
                  </a:r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>
              <a:xfrm>
                <a:off x="6596938" y="3784567"/>
                <a:ext cx="564426" cy="481385"/>
                <a:chOff x="6596938" y="3854415"/>
                <a:chExt cx="564426" cy="481385"/>
              </a:xfrm>
            </p:grpSpPr>
            <p:sp>
              <p:nvSpPr>
                <p:cNvPr id="141" name="Round same side corner rectangle 140"/>
                <p:cNvSpPr/>
                <p:nvPr/>
              </p:nvSpPr>
              <p:spPr>
                <a:xfrm rot="10800000">
                  <a:off x="6725353" y="4187733"/>
                  <a:ext cx="307597" cy="148067"/>
                </a:xfrm>
                <a:prstGeom prst="round2Same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42" name="Box 141"/>
                <p:cNvSpPr/>
                <p:nvPr/>
              </p:nvSpPr>
              <p:spPr>
                <a:xfrm>
                  <a:off x="6596938" y="3854415"/>
                  <a:ext cx="564426" cy="353669"/>
                </a:xfrm>
                <a:prstGeom prst="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r-HR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Rashodi</a:t>
                  </a: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altLang="ko-KR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r-HR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Dug</a:t>
                  </a:r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6596141" y="4319838"/>
                <a:ext cx="564426" cy="481184"/>
                <a:chOff x="6596141" y="4379006"/>
                <a:chExt cx="564426" cy="481184"/>
              </a:xfrm>
            </p:grpSpPr>
            <p:sp>
              <p:nvSpPr>
                <p:cNvPr id="139" name="Round same side corner rectangle 138"/>
                <p:cNvSpPr/>
                <p:nvPr/>
              </p:nvSpPr>
              <p:spPr>
                <a:xfrm rot="10800000">
                  <a:off x="6724556" y="4712123"/>
                  <a:ext cx="307597" cy="148067"/>
                </a:xfrm>
                <a:prstGeom prst="round2Same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40" name="Box 139"/>
                <p:cNvSpPr/>
                <p:nvPr/>
              </p:nvSpPr>
              <p:spPr>
                <a:xfrm>
                  <a:off x="6596141" y="4379006"/>
                  <a:ext cx="564426" cy="353669"/>
                </a:xfrm>
                <a:prstGeom prst="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r-HR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Upravljanje</a:t>
                  </a: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r-HR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proračunom</a:t>
                  </a:r>
                </a:p>
              </p:txBody>
            </p:sp>
          </p:grpSp>
          <p:grpSp>
            <p:nvGrpSpPr>
              <p:cNvPr id="132" name="Group 131"/>
              <p:cNvGrpSpPr/>
              <p:nvPr/>
            </p:nvGrpSpPr>
            <p:grpSpPr>
              <a:xfrm>
                <a:off x="5275424" y="3253131"/>
                <a:ext cx="564426" cy="475992"/>
                <a:chOff x="5275424" y="3326390"/>
                <a:chExt cx="564426" cy="475992"/>
              </a:xfrm>
            </p:grpSpPr>
            <p:sp>
              <p:nvSpPr>
                <p:cNvPr id="137" name="Round same side corner rectangle 136"/>
                <p:cNvSpPr/>
                <p:nvPr/>
              </p:nvSpPr>
              <p:spPr>
                <a:xfrm rot="10800000">
                  <a:off x="5403839" y="3654315"/>
                  <a:ext cx="307597" cy="148067"/>
                </a:xfrm>
                <a:prstGeom prst="round2Same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38" name="Box 137"/>
                <p:cNvSpPr/>
                <p:nvPr/>
              </p:nvSpPr>
              <p:spPr>
                <a:xfrm>
                  <a:off x="5275424" y="3326390"/>
                  <a:ext cx="564426" cy="353669"/>
                </a:xfrm>
                <a:prstGeom prst="rect">
                  <a:avLst/>
                </a:prstGeom>
                <a:solidFill>
                  <a:srgbClr val="DCE4F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r-HR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Fond</a:t>
                  </a: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r-HR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Rukovodstvo</a:t>
                  </a:r>
                </a:p>
              </p:txBody>
            </p:sp>
          </p:grpSp>
          <p:grpSp>
            <p:nvGrpSpPr>
              <p:cNvPr id="134" name="Group 133"/>
              <p:cNvGrpSpPr/>
              <p:nvPr/>
            </p:nvGrpSpPr>
            <p:grpSpPr>
              <a:xfrm>
                <a:off x="5935954" y="4320548"/>
                <a:ext cx="564426" cy="480475"/>
                <a:chOff x="5932551" y="4379716"/>
                <a:chExt cx="564426" cy="480475"/>
              </a:xfrm>
            </p:grpSpPr>
            <p:sp>
              <p:nvSpPr>
                <p:cNvPr id="135" name="Round same side corner rectangle 134"/>
                <p:cNvSpPr/>
                <p:nvPr/>
              </p:nvSpPr>
              <p:spPr>
                <a:xfrm rot="10800000">
                  <a:off x="6060966" y="4712124"/>
                  <a:ext cx="307597" cy="148067"/>
                </a:xfrm>
                <a:prstGeom prst="round2SameRect">
                  <a:avLst/>
                </a:prstGeom>
                <a:solidFill>
                  <a:srgbClr val="B9CA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 sz="110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endParaRPr>
                </a:p>
              </p:txBody>
            </p:sp>
            <p:sp>
              <p:nvSpPr>
                <p:cNvPr id="136" name="Box 135"/>
                <p:cNvSpPr/>
                <p:nvPr/>
              </p:nvSpPr>
              <p:spPr>
                <a:xfrm>
                  <a:off x="5932551" y="4379716"/>
                  <a:ext cx="564426" cy="353669"/>
                </a:xfrm>
                <a:prstGeom prst="rect">
                  <a:avLst/>
                </a:prstGeom>
                <a:solidFill>
                  <a:srgbClr val="B9CA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36000" rIns="0" bIns="0" rtlCol="0" anchor="t" anchorCtr="0">
                  <a:no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r-HR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Upravljanje</a:t>
                  </a:r>
                </a:p>
                <a:p>
                  <a:pPr algn="ctr" rtl="0" eaLnBrk="0" fontAlgn="base" latinLnBrk="0" hangingPunct="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r-HR" sz="1100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projektima</a:t>
                  </a:r>
                </a:p>
              </p:txBody>
            </p:sp>
          </p:grpSp>
        </p:grpSp>
        <p:sp>
          <p:nvSpPr>
            <p:cNvPr id="124" name="Round same side corner rectangle 123"/>
            <p:cNvSpPr/>
            <p:nvPr/>
          </p:nvSpPr>
          <p:spPr>
            <a:xfrm rot="10800000">
              <a:off x="2100648" y="2897351"/>
              <a:ext cx="441470" cy="202186"/>
            </a:xfrm>
            <a:prstGeom prst="round2SameRect">
              <a:avLst/>
            </a:prstGeom>
            <a:solidFill>
              <a:srgbClr val="DCE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0" rtlCol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25" name="Box 124"/>
            <p:cNvSpPr/>
            <p:nvPr/>
          </p:nvSpPr>
          <p:spPr>
            <a:xfrm>
              <a:off x="1916344" y="2449567"/>
              <a:ext cx="810076" cy="482937"/>
            </a:xfrm>
            <a:prstGeom prst="rect">
              <a:avLst/>
            </a:prstGeom>
            <a:solidFill>
              <a:srgbClr val="DCE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0" rtlCol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hr-HR" sz="110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Upravljanje</a:t>
              </a:r>
            </a:p>
            <a:p>
              <a:pPr algn="ctr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hr-HR" sz="110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nacionalnim sredstvima</a:t>
              </a:r>
            </a:p>
          </p:txBody>
        </p:sp>
        <p:sp>
          <p:nvSpPr>
            <p:cNvPr id="126" name="Round same side corner rectangle 125"/>
            <p:cNvSpPr/>
            <p:nvPr/>
          </p:nvSpPr>
          <p:spPr>
            <a:xfrm rot="10800000">
              <a:off x="3046539" y="2895014"/>
              <a:ext cx="441470" cy="202186"/>
            </a:xfrm>
            <a:prstGeom prst="round2SameRect">
              <a:avLst/>
            </a:prstGeom>
            <a:solidFill>
              <a:srgbClr val="DCE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0" rtlCol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1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27" name="Box 126"/>
            <p:cNvSpPr/>
            <p:nvPr/>
          </p:nvSpPr>
          <p:spPr>
            <a:xfrm>
              <a:off x="2862235" y="2447230"/>
              <a:ext cx="810076" cy="482937"/>
            </a:xfrm>
            <a:prstGeom prst="rect">
              <a:avLst/>
            </a:prstGeom>
            <a:solidFill>
              <a:srgbClr val="DCE4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36000" rIns="0" bIns="0" rtlCol="0" anchor="t" anchorCtr="0">
              <a:no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hr-HR" sz="110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Računovodstvo</a:t>
              </a:r>
            </a:p>
            <a:p>
              <a:pPr algn="ctr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hr-HR" sz="110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rPr>
                <a:t>Namira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6282045" y="2929850"/>
            <a:ext cx="2620376" cy="2797789"/>
            <a:chOff x="4721767" y="2536453"/>
            <a:chExt cx="1975124" cy="1502615"/>
          </a:xfrm>
        </p:grpSpPr>
        <p:sp>
          <p:nvSpPr>
            <p:cNvPr id="159" name="Oval 158"/>
            <p:cNvSpPr/>
            <p:nvPr/>
          </p:nvSpPr>
          <p:spPr>
            <a:xfrm>
              <a:off x="5144237" y="2717861"/>
              <a:ext cx="1155778" cy="1155778"/>
            </a:xfrm>
            <a:prstGeom prst="ellipse">
              <a:avLst/>
            </a:prstGeom>
            <a:noFill/>
            <a:ln w="47625">
              <a:solidFill>
                <a:srgbClr val="EDED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5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5234737" y="2808361"/>
              <a:ext cx="974777" cy="974777"/>
            </a:xfrm>
            <a:prstGeom prst="ellipse">
              <a:avLst/>
            </a:prstGeom>
            <a:noFill/>
            <a:ln w="15875" cap="rnd">
              <a:solidFill>
                <a:srgbClr val="EDEDED">
                  <a:alpha val="84000"/>
                </a:srgb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500" b="1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black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4721767" y="2536453"/>
              <a:ext cx="925740" cy="554987"/>
              <a:chOff x="3126361" y="8476235"/>
              <a:chExt cx="1047932" cy="628243"/>
            </a:xfrm>
          </p:grpSpPr>
          <p:sp>
            <p:nvSpPr>
              <p:cNvPr id="172" name="Oval 171"/>
              <p:cNvSpPr/>
              <p:nvPr/>
            </p:nvSpPr>
            <p:spPr>
              <a:xfrm>
                <a:off x="3126361" y="8476235"/>
                <a:ext cx="1047932" cy="628243"/>
              </a:xfrm>
              <a:prstGeom prst="ellipse">
                <a:avLst/>
              </a:prstGeom>
              <a:solidFill>
                <a:srgbClr val="B9CA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 latinLnBrk="0"/>
                <a:endParaRPr lang="ko-KR" altLang="en-US" sz="1500" b="1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73" name="Box 172"/>
              <p:cNvSpPr/>
              <p:nvPr/>
            </p:nvSpPr>
            <p:spPr bwMode="gray">
              <a:xfrm>
                <a:off x="3161917" y="8654488"/>
                <a:ext cx="982051" cy="2806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r-HR" sz="1500" b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Višejezična </a:t>
                </a:r>
              </a:p>
              <a:p>
                <a:pPr algn="ctr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r-HR" sz="1500" b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funkcija</a:t>
                </a: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4721770" y="3484082"/>
              <a:ext cx="925741" cy="554986"/>
              <a:chOff x="3126361" y="8476235"/>
              <a:chExt cx="1047932" cy="628243"/>
            </a:xfrm>
          </p:grpSpPr>
          <p:sp>
            <p:nvSpPr>
              <p:cNvPr id="170" name="Oval 169"/>
              <p:cNvSpPr/>
              <p:nvPr/>
            </p:nvSpPr>
            <p:spPr>
              <a:xfrm>
                <a:off x="3126361" y="8476235"/>
                <a:ext cx="1047932" cy="628243"/>
              </a:xfrm>
              <a:prstGeom prst="ellipse">
                <a:avLst/>
              </a:prstGeom>
              <a:solidFill>
                <a:srgbClr val="B9CA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rtl="0" latinLnBrk="0"/>
                <a:endParaRPr lang="ko-KR" altLang="en-US" sz="1500" b="1" spc="-2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Box 170"/>
              <p:cNvSpPr/>
              <p:nvPr/>
            </p:nvSpPr>
            <p:spPr bwMode="gray">
              <a:xfrm>
                <a:off x="3352055" y="8635832"/>
                <a:ext cx="573910" cy="2806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r-HR" sz="1500" b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Postavka</a:t>
                </a:r>
              </a:p>
              <a:p>
                <a:pPr algn="ctr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r-HR" sz="1500" b="1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KoPub돋움체 Bold" panose="02020603020101020101" pitchFamily="18" charset="-127"/>
                    <a:ea typeface="KoPub돋움체 Bold" panose="02020603020101020101" pitchFamily="18" charset="-127"/>
                  </a:rPr>
                  <a:t>zemlje</a:t>
                </a:r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5760855" y="2536453"/>
              <a:ext cx="936036" cy="1502615"/>
              <a:chOff x="8521168" y="2560578"/>
              <a:chExt cx="936036" cy="1502615"/>
            </a:xfrm>
          </p:grpSpPr>
          <p:grpSp>
            <p:nvGrpSpPr>
              <p:cNvPr id="164" name="Group 163"/>
              <p:cNvGrpSpPr/>
              <p:nvPr/>
            </p:nvGrpSpPr>
            <p:grpSpPr>
              <a:xfrm>
                <a:off x="8531462" y="2560578"/>
                <a:ext cx="925742" cy="554987"/>
                <a:chOff x="3126361" y="8476235"/>
                <a:chExt cx="1047933" cy="628243"/>
              </a:xfrm>
            </p:grpSpPr>
            <p:sp>
              <p:nvSpPr>
                <p:cNvPr id="168" name="Oval 167"/>
                <p:cNvSpPr/>
                <p:nvPr/>
              </p:nvSpPr>
              <p:spPr>
                <a:xfrm>
                  <a:off x="3126361" y="8476235"/>
                  <a:ext cx="1047933" cy="628243"/>
                </a:xfrm>
                <a:prstGeom prst="ellipse">
                  <a:avLst/>
                </a:prstGeom>
                <a:solidFill>
                  <a:srgbClr val="B9CA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0" latinLnBrk="0"/>
                  <a:endParaRPr lang="ko-KR" altLang="en-US" sz="1500" b="1" spc="-2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9" name="Box 168"/>
                <p:cNvSpPr/>
                <p:nvPr/>
              </p:nvSpPr>
              <p:spPr bwMode="gray">
                <a:xfrm>
                  <a:off x="3378722" y="8626504"/>
                  <a:ext cx="520568" cy="2806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ctr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r-HR" sz="1500" b="1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Format </a:t>
                  </a:r>
                </a:p>
                <a:p>
                  <a:pPr algn="ctr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r-HR" sz="1500" b="1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datuma</a:t>
                  </a:r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8521168" y="3508207"/>
                <a:ext cx="935061" cy="554986"/>
                <a:chOff x="3115810" y="8476235"/>
                <a:chExt cx="1058482" cy="628243"/>
              </a:xfrm>
            </p:grpSpPr>
            <p:sp>
              <p:nvSpPr>
                <p:cNvPr id="166" name="Oval 165"/>
                <p:cNvSpPr/>
                <p:nvPr/>
              </p:nvSpPr>
              <p:spPr>
                <a:xfrm>
                  <a:off x="3126359" y="8476235"/>
                  <a:ext cx="1047933" cy="628243"/>
                </a:xfrm>
                <a:prstGeom prst="ellipse">
                  <a:avLst/>
                </a:prstGeom>
                <a:solidFill>
                  <a:srgbClr val="B9CAF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rtl="0" latinLnBrk="0"/>
                  <a:endParaRPr lang="ko-KR" altLang="en-US" sz="1500" b="1" spc="-20" dirty="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7" name="Box 166"/>
                <p:cNvSpPr/>
                <p:nvPr/>
              </p:nvSpPr>
              <p:spPr bwMode="gray">
                <a:xfrm>
                  <a:off x="3115810" y="8645157"/>
                  <a:ext cx="1046389" cy="28067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ctr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r-HR" sz="1500" b="1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Valuta</a:t>
                  </a:r>
                </a:p>
                <a:p>
                  <a:pPr algn="ctr" rtl="0" eaLnBrk="0" fontAlgn="base" latinLnBrk="0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hr-HR" sz="1500" b="1">
                      <a:ln>
                        <a:solidFill>
                          <a:schemeClr val="bg1">
                            <a:alpha val="0"/>
                          </a:schemeClr>
                        </a:solidFill>
                      </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KoPub돋움체 Bold" panose="02020603020101020101" pitchFamily="18" charset="-127"/>
                      <a:ea typeface="KoPub돋움체 Bold" panose="02020603020101020101" pitchFamily="18" charset="-127"/>
                    </a:rPr>
                    <a:t>Tečaj valute</a:t>
                  </a:r>
                </a:p>
              </p:txBody>
            </p:sp>
          </p:grpSp>
        </p:grpSp>
      </p:grpSp>
      <p:grpSp>
        <p:nvGrpSpPr>
          <p:cNvPr id="174" name="Group 173"/>
          <p:cNvGrpSpPr/>
          <p:nvPr/>
        </p:nvGrpSpPr>
        <p:grpSpPr>
          <a:xfrm>
            <a:off x="5209619" y="1980678"/>
            <a:ext cx="394721" cy="400532"/>
            <a:chOff x="7415347" y="3341674"/>
            <a:chExt cx="288000" cy="288000"/>
          </a:xfrm>
        </p:grpSpPr>
        <p:sp>
          <p:nvSpPr>
            <p:cNvPr id="175" name="Oval 174"/>
            <p:cNvSpPr/>
            <p:nvPr/>
          </p:nvSpPr>
          <p:spPr bwMode="gray">
            <a:xfrm>
              <a:off x="7415347" y="3341674"/>
              <a:ext cx="288000" cy="288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0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KoPub돋움체 Medium" panose="02020603020101020101" pitchFamily="18" charset="-127"/>
                <a:ea typeface="KoPub돋움체 Medium" panose="02020603020101020101" pitchFamily="18" charset="-127"/>
              </a:endParaRPr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7474819" y="3401146"/>
              <a:ext cx="169057" cy="169056"/>
              <a:chOff x="6017578" y="2341668"/>
              <a:chExt cx="197469" cy="197468"/>
            </a:xfrm>
          </p:grpSpPr>
          <p:sp>
            <p:nvSpPr>
              <p:cNvPr id="177" name="Rounded rectangle 176"/>
              <p:cNvSpPr/>
              <p:nvPr/>
            </p:nvSpPr>
            <p:spPr bwMode="gray">
              <a:xfrm>
                <a:off x="6091629" y="2341668"/>
                <a:ext cx="49367" cy="197468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rtl="0" latinLnBrk="0"/>
                <a:endPara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  <p:sp>
            <p:nvSpPr>
              <p:cNvPr id="178" name="Rounded rectangle 177"/>
              <p:cNvSpPr/>
              <p:nvPr/>
            </p:nvSpPr>
            <p:spPr bwMode="gray">
              <a:xfrm rot="5400000">
                <a:off x="6091629" y="2341668"/>
                <a:ext cx="49367" cy="197469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alpha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rtl="0" latinLnBrk="0"/>
                <a:endParaRPr lang="ko-KR" altLang="en-US" sz="1600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latin typeface="KoPub돋움체 Medium" panose="02020603020101020101" pitchFamily="18" charset="-127"/>
                  <a:ea typeface="KoPub돋움체 Medium" panose="02020603020101020101" pitchFamily="18" charset="-127"/>
                </a:endParaRPr>
              </a:p>
            </p:txBody>
          </p:sp>
        </p:grpSp>
      </p:grpSp>
      <p:cxnSp>
        <p:nvCxnSpPr>
          <p:cNvPr id="179" name="Line connector 178"/>
          <p:cNvCxnSpPr/>
          <p:nvPr/>
        </p:nvCxnSpPr>
        <p:spPr>
          <a:xfrm>
            <a:off x="5388442" y="2715604"/>
            <a:ext cx="0" cy="2994130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ysDot"/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Prilog 4. </a:t>
            </a:r>
            <a:r>
              <a:rPr lang="hr-HR" sz="240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white"/>
                </a:solidFill>
                <a:latin typeface="HY견고딕"/>
                <a:ea typeface="돋움"/>
                <a:cs typeface="Arial"/>
              </a:rPr>
              <a:t>Modularizacija</a:t>
            </a:r>
          </a:p>
        </p:txBody>
      </p:sp>
    </p:spTree>
    <p:extLst>
      <p:ext uri="{BB962C8B-B14F-4D97-AF65-F5344CB8AC3E}">
        <p14:creationId xmlns:p14="http://schemas.microsoft.com/office/powerpoint/2010/main" val="3931515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17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Ⅳ.</a:t>
            </a:r>
          </a:p>
        </p:txBody>
      </p:sp>
      <p:sp>
        <p:nvSpPr>
          <p:cNvPr id="24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Analiza i evaluacija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383319" y="1235270"/>
            <a:ext cx="10019472" cy="5922948"/>
            <a:chOff x="5702247" y="2311334"/>
            <a:chExt cx="4200191" cy="3772264"/>
          </a:xfrm>
        </p:grpSpPr>
        <p:sp>
          <p:nvSpPr>
            <p:cNvPr id="54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11830" y="2331131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sz="110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5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sz="1100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609600" y="1082976"/>
            <a:ext cx="9593688" cy="822024"/>
            <a:chOff x="1043280" y="2177445"/>
            <a:chExt cx="3807101" cy="547889"/>
          </a:xfrm>
        </p:grpSpPr>
        <p:sp>
          <p:nvSpPr>
            <p:cNvPr id="57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10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8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59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0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14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1" name="Flow chart: Delay 60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sz="110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2" name="Flow chart: Delay 61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sz="1100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63" name="Box 62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1131955" y="2177445"/>
              <a:ext cx="3619459" cy="547889"/>
            </a:xfrm>
            <a:prstGeom prst="rect">
              <a:avLst/>
            </a:prstGeom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r-HR" sz="1900" b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Pitanje 2. Kako smo implementirali veze u stvarnom vremenu na sustav </a:t>
              </a:r>
              <a:r>
                <a:rPr lang="hr-HR" sz="19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  <a:cs typeface="Noto Sans" panose="020B0502040504020204" pitchFamily="34" charset="0"/>
                </a:rPr>
                <a:t>dBrain</a:t>
              </a:r>
              <a:r>
                <a:rPr lang="hr-HR" sz="1900" b="1" baseline="300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  <a:cs typeface="Noto Sans" panose="020B0502040504020204" pitchFamily="34" charset="0"/>
                </a:rPr>
                <a:t>+</a:t>
              </a:r>
              <a:r>
                <a:rPr lang="hr-HR" sz="1900" b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, koji su bili izazovi i zaključci?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2903" y="1982973"/>
            <a:ext cx="521115" cy="644539"/>
            <a:chOff x="782003" y="2409047"/>
            <a:chExt cx="521115" cy="644539"/>
          </a:xfrm>
        </p:grpSpPr>
        <p:sp>
          <p:nvSpPr>
            <p:cNvPr id="66" name="Box: Round top corner 90">
              <a:extLst>
                <a:ext uri="{FF2B5EF4-FFF2-40B4-BE49-F238E27FC236}">
                  <a16:creationId xmlns:a16="http://schemas.microsoft.com/office/drawing/2014/main" id="{4A134A08-13DF-4A13-B17D-67DC9F90AD73}"/>
                </a:ext>
              </a:extLst>
            </p:cNvPr>
            <p:cNvSpPr/>
            <p:nvPr/>
          </p:nvSpPr>
          <p:spPr>
            <a:xfrm rot="5400000">
              <a:off x="809044" y="2559513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0D6926CA-78C5-42A9-94B6-D0DABCDFF120}"/>
                </a:ext>
              </a:extLst>
            </p:cNvPr>
            <p:cNvSpPr txBox="1"/>
            <p:nvPr/>
          </p:nvSpPr>
          <p:spPr>
            <a:xfrm>
              <a:off x="782003" y="2409047"/>
              <a:ext cx="314510" cy="60991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rtl="0">
                <a:lnSpc>
                  <a:spcPct val="200000"/>
                </a:lnSpc>
              </a:pPr>
              <a:r>
                <a:rPr lang="hr-HR" sz="20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1.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52903" y="3779057"/>
            <a:ext cx="521115" cy="644539"/>
            <a:chOff x="777818" y="3727116"/>
            <a:chExt cx="521115" cy="644539"/>
          </a:xfrm>
        </p:grpSpPr>
        <p:sp>
          <p:nvSpPr>
            <p:cNvPr id="69" name="Box: Round top corner 90">
              <a:extLst>
                <a:ext uri="{FF2B5EF4-FFF2-40B4-BE49-F238E27FC236}">
                  <a16:creationId xmlns:a16="http://schemas.microsoft.com/office/drawing/2014/main" id="{4A134A08-13DF-4A13-B17D-67DC9F90AD73}"/>
                </a:ext>
              </a:extLst>
            </p:cNvPr>
            <p:cNvSpPr/>
            <p:nvPr/>
          </p:nvSpPr>
          <p:spPr>
            <a:xfrm rot="5400000">
              <a:off x="804859" y="3877582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D6926CA-78C5-42A9-94B6-D0DABCDFF120}"/>
                </a:ext>
              </a:extLst>
            </p:cNvPr>
            <p:cNvSpPr txBox="1"/>
            <p:nvPr/>
          </p:nvSpPr>
          <p:spPr>
            <a:xfrm>
              <a:off x="777818" y="3727116"/>
              <a:ext cx="314510" cy="60991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rtl="0">
                <a:lnSpc>
                  <a:spcPct val="200000"/>
                </a:lnSpc>
              </a:pPr>
              <a:r>
                <a:rPr lang="hr-HR" sz="2000" b="1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+mj-ea"/>
                  <a:ea typeface="+mj-ea"/>
                </a:rPr>
                <a:t>2.</a:t>
              </a:r>
            </a:p>
          </p:txBody>
        </p:sp>
      </p:grpSp>
      <p:sp>
        <p:nvSpPr>
          <p:cNvPr id="73" name="Rectangle 25">
            <a:extLst>
              <a:ext uri="{FF2B5EF4-FFF2-40B4-BE49-F238E27FC236}">
                <a16:creationId xmlns:a16="http://schemas.microsoft.com/office/drawing/2014/main" id="{493D9729-6404-41BE-9213-890419D8E9C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771656" y="5152105"/>
            <a:ext cx="6045199" cy="2180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defTabSz="889022" rtl="0" eaLnBrk="1" fontAlgn="base" hangingPunct="1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hr-HR" sz="17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[Postupak širenja veza inregriranih financijskih informacija]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1322980" y="5569441"/>
            <a:ext cx="8561988" cy="1152034"/>
            <a:chOff x="1227425" y="4114872"/>
            <a:chExt cx="8561988" cy="1055784"/>
          </a:xfrm>
        </p:grpSpPr>
        <p:grpSp>
          <p:nvGrpSpPr>
            <p:cNvPr id="75" name="Group 74"/>
            <p:cNvGrpSpPr/>
            <p:nvPr/>
          </p:nvGrpSpPr>
          <p:grpSpPr>
            <a:xfrm>
              <a:off x="1292238" y="4114872"/>
              <a:ext cx="8497175" cy="1055784"/>
              <a:chOff x="1165468" y="4533283"/>
              <a:chExt cx="8497175" cy="787334"/>
            </a:xfrm>
          </p:grpSpPr>
          <p:sp>
            <p:nvSpPr>
              <p:cNvPr id="80" name="Freeform 10">
                <a:extLst>
                  <a:ext uri="{FF2B5EF4-FFF2-40B4-BE49-F238E27FC236}">
                    <a16:creationId xmlns:a16="http://schemas.microsoft.com/office/drawing/2014/main" id="{D20033D3-AE4C-6915-B354-B4FC0DEAD653}"/>
                  </a:ext>
                </a:extLst>
              </p:cNvPr>
              <p:cNvSpPr/>
              <p:nvPr/>
            </p:nvSpPr>
            <p:spPr>
              <a:xfrm>
                <a:off x="1165468" y="4544404"/>
                <a:ext cx="1887479" cy="776213"/>
              </a:xfrm>
              <a:custGeom>
                <a:avLst/>
                <a:gdLst>
                  <a:gd name="connsiteX0" fmla="*/ 0 w 2544960"/>
                  <a:gd name="connsiteY0" fmla="*/ 0 h 776213"/>
                  <a:gd name="connsiteX1" fmla="*/ 2544960 w 2544960"/>
                  <a:gd name="connsiteY1" fmla="*/ 0 h 776213"/>
                  <a:gd name="connsiteX2" fmla="*/ 2544960 w 2544960"/>
                  <a:gd name="connsiteY2" fmla="*/ 776213 h 776213"/>
                  <a:gd name="connsiteX3" fmla="*/ 0 w 2544960"/>
                  <a:gd name="connsiteY3" fmla="*/ 776213 h 776213"/>
                  <a:gd name="connsiteX4" fmla="*/ 0 w 2544960"/>
                  <a:gd name="connsiteY4" fmla="*/ 0 h 7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960" h="776213">
                    <a:moveTo>
                      <a:pt x="0" y="0"/>
                    </a:moveTo>
                    <a:lnTo>
                      <a:pt x="2544960" y="0"/>
                    </a:lnTo>
                    <a:lnTo>
                      <a:pt x="2544960" y="776213"/>
                    </a:lnTo>
                    <a:lnTo>
                      <a:pt x="0" y="77621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rtlCol="0" anchor="ctr" anchorCtr="0">
                <a:noAutofit/>
              </a:bodyPr>
              <a:lstStyle/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000" b="1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 Provjeriti trenutačne podatke u našem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000" b="1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vlasništvu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00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(uključujući otvorene, zatvorene podatke) </a:t>
                </a:r>
              </a:p>
            </p:txBody>
          </p:sp>
          <p:sp>
            <p:nvSpPr>
              <p:cNvPr id="81" name="Freeform 10">
                <a:extLst>
                  <a:ext uri="{FF2B5EF4-FFF2-40B4-BE49-F238E27FC236}">
                    <a16:creationId xmlns:a16="http://schemas.microsoft.com/office/drawing/2014/main" id="{D20033D3-AE4C-6915-B354-B4FC0DEAD653}"/>
                  </a:ext>
                </a:extLst>
              </p:cNvPr>
              <p:cNvSpPr/>
              <p:nvPr/>
            </p:nvSpPr>
            <p:spPr>
              <a:xfrm>
                <a:off x="3368700" y="4533283"/>
                <a:ext cx="1887479" cy="776213"/>
              </a:xfrm>
              <a:custGeom>
                <a:avLst/>
                <a:gdLst>
                  <a:gd name="connsiteX0" fmla="*/ 0 w 2544960"/>
                  <a:gd name="connsiteY0" fmla="*/ 0 h 776213"/>
                  <a:gd name="connsiteX1" fmla="*/ 2544960 w 2544960"/>
                  <a:gd name="connsiteY1" fmla="*/ 0 h 776213"/>
                  <a:gd name="connsiteX2" fmla="*/ 2544960 w 2544960"/>
                  <a:gd name="connsiteY2" fmla="*/ 776213 h 776213"/>
                  <a:gd name="connsiteX3" fmla="*/ 0 w 2544960"/>
                  <a:gd name="connsiteY3" fmla="*/ 776213 h 776213"/>
                  <a:gd name="connsiteX4" fmla="*/ 0 w 2544960"/>
                  <a:gd name="connsiteY4" fmla="*/ 0 h 7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960" h="776213">
                    <a:moveTo>
                      <a:pt x="0" y="0"/>
                    </a:moveTo>
                    <a:lnTo>
                      <a:pt x="2544960" y="0"/>
                    </a:lnTo>
                    <a:lnTo>
                      <a:pt x="2544960" y="776213"/>
                    </a:lnTo>
                    <a:lnTo>
                      <a:pt x="0" y="77621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rtlCol="0" anchor="ctr" anchorCtr="0">
                <a:noAutofit/>
              </a:bodyPr>
              <a:lstStyle/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" sz="1000" kern="1200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000" b="1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Mapiranje vlastitih podataka 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000" b="1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prema podacima povezanih 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000" b="1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organizacija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00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(sortiranje podataka 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00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koji se preklapaju itd.)</a:t>
                </a:r>
              </a:p>
            </p:txBody>
          </p:sp>
          <p:sp>
            <p:nvSpPr>
              <p:cNvPr id="82" name="Freeform 10">
                <a:extLst>
                  <a:ext uri="{FF2B5EF4-FFF2-40B4-BE49-F238E27FC236}">
                    <a16:creationId xmlns:a16="http://schemas.microsoft.com/office/drawing/2014/main" id="{D20033D3-AE4C-6915-B354-B4FC0DEAD653}"/>
                  </a:ext>
                </a:extLst>
              </p:cNvPr>
              <p:cNvSpPr/>
              <p:nvPr/>
            </p:nvSpPr>
            <p:spPr>
              <a:xfrm>
                <a:off x="5571932" y="4544402"/>
                <a:ext cx="1887479" cy="776212"/>
              </a:xfrm>
              <a:custGeom>
                <a:avLst/>
                <a:gdLst>
                  <a:gd name="connsiteX0" fmla="*/ 0 w 2544960"/>
                  <a:gd name="connsiteY0" fmla="*/ 0 h 776213"/>
                  <a:gd name="connsiteX1" fmla="*/ 2544960 w 2544960"/>
                  <a:gd name="connsiteY1" fmla="*/ 0 h 776213"/>
                  <a:gd name="connsiteX2" fmla="*/ 2544960 w 2544960"/>
                  <a:gd name="connsiteY2" fmla="*/ 776213 h 776213"/>
                  <a:gd name="connsiteX3" fmla="*/ 0 w 2544960"/>
                  <a:gd name="connsiteY3" fmla="*/ 776213 h 776213"/>
                  <a:gd name="connsiteX4" fmla="*/ 0 w 2544960"/>
                  <a:gd name="connsiteY4" fmla="*/ 0 h 7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960" h="776213">
                    <a:moveTo>
                      <a:pt x="0" y="0"/>
                    </a:moveTo>
                    <a:lnTo>
                      <a:pt x="2544960" y="0"/>
                    </a:lnTo>
                    <a:lnTo>
                      <a:pt x="2544960" y="776213"/>
                    </a:lnTo>
                    <a:lnTo>
                      <a:pt x="0" y="77621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rtlCol="0" anchor="ctr" anchorCtr="0">
                <a:noAutofit/>
              </a:bodyPr>
              <a:lstStyle/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00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     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000" b="1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Posavjetujte se s relevantnim 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000" b="1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organizacijama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00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(proširenje podataka, metode 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00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povezivanja, metoda pružanja podataka itd.)</a:t>
                </a:r>
              </a:p>
            </p:txBody>
          </p:sp>
          <p:sp>
            <p:nvSpPr>
              <p:cNvPr id="84" name="Freeform 10">
                <a:extLst>
                  <a:ext uri="{FF2B5EF4-FFF2-40B4-BE49-F238E27FC236}">
                    <a16:creationId xmlns:a16="http://schemas.microsoft.com/office/drawing/2014/main" id="{D20033D3-AE4C-6915-B354-B4FC0DEAD653}"/>
                  </a:ext>
                </a:extLst>
              </p:cNvPr>
              <p:cNvSpPr/>
              <p:nvPr/>
            </p:nvSpPr>
            <p:spPr>
              <a:xfrm>
                <a:off x="7775164" y="4544404"/>
                <a:ext cx="1887479" cy="776213"/>
              </a:xfrm>
              <a:custGeom>
                <a:avLst/>
                <a:gdLst>
                  <a:gd name="connsiteX0" fmla="*/ 0 w 2544960"/>
                  <a:gd name="connsiteY0" fmla="*/ 0 h 776213"/>
                  <a:gd name="connsiteX1" fmla="*/ 2544960 w 2544960"/>
                  <a:gd name="connsiteY1" fmla="*/ 0 h 776213"/>
                  <a:gd name="connsiteX2" fmla="*/ 2544960 w 2544960"/>
                  <a:gd name="connsiteY2" fmla="*/ 776213 h 776213"/>
                  <a:gd name="connsiteX3" fmla="*/ 0 w 2544960"/>
                  <a:gd name="connsiteY3" fmla="*/ 776213 h 776213"/>
                  <a:gd name="connsiteX4" fmla="*/ 0 w 2544960"/>
                  <a:gd name="connsiteY4" fmla="*/ 0 h 7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960" h="776213">
                    <a:moveTo>
                      <a:pt x="0" y="0"/>
                    </a:moveTo>
                    <a:lnTo>
                      <a:pt x="2544960" y="0"/>
                    </a:lnTo>
                    <a:lnTo>
                      <a:pt x="2544960" y="776213"/>
                    </a:lnTo>
                    <a:lnTo>
                      <a:pt x="0" y="77621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rtlCol="0" anchor="ctr" anchorCtr="0">
                <a:noAutofit/>
              </a:bodyPr>
              <a:lstStyle/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00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 </a:t>
                </a:r>
                <a:r>
                  <a:rPr lang="hr-HR" sz="1000" b="1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Pripremite pravni i institucionalni 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000" b="1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temelj za 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000" b="1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pružanje informacija</a:t>
                </a:r>
              </a:p>
            </p:txBody>
          </p:sp>
          <p:sp>
            <p:nvSpPr>
              <p:cNvPr id="85" name="Right Arrow 84"/>
              <p:cNvSpPr/>
              <p:nvPr/>
            </p:nvSpPr>
            <p:spPr>
              <a:xfrm>
                <a:off x="3077420" y="4858111"/>
                <a:ext cx="229379" cy="14879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100"/>
              </a:p>
            </p:txBody>
          </p:sp>
          <p:sp>
            <p:nvSpPr>
              <p:cNvPr id="86" name="Right Arrow 85"/>
              <p:cNvSpPr/>
              <p:nvPr/>
            </p:nvSpPr>
            <p:spPr>
              <a:xfrm>
                <a:off x="5321189" y="4846990"/>
                <a:ext cx="229379" cy="14879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100"/>
              </a:p>
            </p:txBody>
          </p:sp>
          <p:sp>
            <p:nvSpPr>
              <p:cNvPr id="87" name="Right Arrow 86"/>
              <p:cNvSpPr/>
              <p:nvPr/>
            </p:nvSpPr>
            <p:spPr>
              <a:xfrm>
                <a:off x="7536248" y="4858111"/>
                <a:ext cx="229379" cy="14879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100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86B0392-A1D2-438A-8458-6FE82BAFCA8F}"/>
                </a:ext>
              </a:extLst>
            </p:cNvPr>
            <p:cNvSpPr txBox="1"/>
            <p:nvPr/>
          </p:nvSpPr>
          <p:spPr>
            <a:xfrm>
              <a:off x="1227425" y="4150331"/>
              <a:ext cx="429759" cy="222735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 b="1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01.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86B0392-A1D2-438A-8458-6FE82BAFCA8F}"/>
                </a:ext>
              </a:extLst>
            </p:cNvPr>
            <p:cNvSpPr txBox="1"/>
            <p:nvPr/>
          </p:nvSpPr>
          <p:spPr>
            <a:xfrm>
              <a:off x="3430460" y="4130949"/>
              <a:ext cx="429759" cy="222735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 b="1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02.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86B0392-A1D2-438A-8458-6FE82BAFCA8F}"/>
                </a:ext>
              </a:extLst>
            </p:cNvPr>
            <p:cNvSpPr txBox="1"/>
            <p:nvPr/>
          </p:nvSpPr>
          <p:spPr>
            <a:xfrm>
              <a:off x="5660291" y="4138439"/>
              <a:ext cx="429759" cy="222735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 b="1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03.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86B0392-A1D2-438A-8458-6FE82BAFCA8F}"/>
                </a:ext>
              </a:extLst>
            </p:cNvPr>
            <p:cNvSpPr txBox="1"/>
            <p:nvPr/>
          </p:nvSpPr>
          <p:spPr>
            <a:xfrm>
              <a:off x="7834149" y="4153054"/>
              <a:ext cx="429759" cy="222735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 b="1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04.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359876" y="2057400"/>
            <a:ext cx="8843405" cy="1534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22" fontAlgn="base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hr-HR" sz="14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Proširenje povezivanja podataka i postizanje „integriranog financijskog upravljanja putem automatskog izračuna sustava</a:t>
            </a:r>
            <a:br>
              <a:rPr lang="hr-HR" sz="15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hr-HR" sz="12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(vlada) povezujući informacije o namiri kako bi se izračunao saldo konsolidirane centralne vlade kao što je ’86,’01 GFS itd.</a:t>
            </a:r>
            <a:br>
              <a:rPr lang="hr-HR" sz="12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hr-HR" sz="12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(javnost) aktivno dijeljenje informacija o korisnicima (državne subvencije, zajmovi, doprinosi itd.) personaliziranih za javnost i otvorenih podataka o fiskalnom poslovanju usmjerenom na javnost (informacije o privatnim ulaganjima itd.)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72554" y="3871462"/>
            <a:ext cx="8843405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22" fontAlgn="base">
              <a:lnSpc>
                <a:spcPct val="125000"/>
              </a:lnSpc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hr-HR" sz="14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Širenje </a:t>
            </a:r>
            <a:r>
              <a:rPr lang="hr-HR" sz="14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veza s 48 organizacija i 83 sustava na 77 organizacija i 136 sustava</a:t>
            </a:r>
            <a:br>
              <a:rPr lang="hr-HR" sz="14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hr-HR" sz="12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</a:t>
            </a:r>
            <a:r>
              <a:rPr lang="hr-HR" sz="12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(financijski podaci) 265 vrsta fiskalnih podataka, uključujući trenutačni proračun, imovinu, namiru itd.) </a:t>
            </a:r>
            <a:br>
              <a:rPr lang="hr-HR" sz="12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hr-HR" sz="12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(</a:t>
            </a:r>
            <a:r>
              <a:rPr lang="hr-HR" sz="12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vanjski podaci) aktivno prikupljanje vanjskih informacija (administrativnih+ekonomskih+društvenih+javnih) </a:t>
            </a:r>
            <a:br>
              <a:rPr lang="hr-HR" sz="12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</a:br>
            <a:r>
              <a:rPr lang="hr-HR" sz="12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– </a:t>
            </a:r>
            <a:r>
              <a:rPr lang="hr-HR" sz="12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(povijesni podaci) pretvaranje podataka o proračunu i namiri prikupljenih od uspostave u vremenske serije podataka</a:t>
            </a:r>
          </a:p>
        </p:txBody>
      </p:sp>
    </p:spTree>
    <p:extLst>
      <p:ext uri="{BB962C8B-B14F-4D97-AF65-F5344CB8AC3E}">
        <p14:creationId xmlns:p14="http://schemas.microsoft.com/office/powerpoint/2010/main" val="379282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209375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18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sp>
        <p:nvSpPr>
          <p:cNvPr id="88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177801" y="247744"/>
            <a:ext cx="8520429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2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Pitanje 2. Kako smo implementirali veze u stvarnom vremenu na sustav dBrain</a:t>
            </a:r>
            <a:r>
              <a:rPr lang="hr-HR" sz="2200" b="1" baseline="30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+</a:t>
            </a:r>
            <a:r>
              <a:rPr lang="hr-HR" sz="22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, koji su bili izazovi i zaključci?</a:t>
            </a:r>
          </a:p>
        </p:txBody>
      </p:sp>
      <p:sp>
        <p:nvSpPr>
          <p:cNvPr id="56" name="Rounded rectangle 324">
            <a:extLst>
              <a:ext uri="{FF2B5EF4-FFF2-40B4-BE49-F238E27FC236}">
                <a16:creationId xmlns:a16="http://schemas.microsoft.com/office/drawing/2014/main" id="{EC838454-3827-4AED-A77C-0154206BD0F0}"/>
              </a:ext>
            </a:extLst>
          </p:cNvPr>
          <p:cNvSpPr/>
          <p:nvPr/>
        </p:nvSpPr>
        <p:spPr>
          <a:xfrm>
            <a:off x="316139" y="1276946"/>
            <a:ext cx="10130971" cy="5943425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194F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7672" rtl="0"/>
            <a:endParaRPr lang="ko-KR" altLang="en-US" sz="1050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grpSp>
        <p:nvGrpSpPr>
          <p:cNvPr id="96" name="Group 95"/>
          <p:cNvGrpSpPr/>
          <p:nvPr/>
        </p:nvGrpSpPr>
        <p:grpSpPr>
          <a:xfrm>
            <a:off x="777440" y="1641213"/>
            <a:ext cx="1767611" cy="1767305"/>
            <a:chOff x="890380" y="1310458"/>
            <a:chExt cx="1767611" cy="1767305"/>
          </a:xfrm>
        </p:grpSpPr>
        <p:sp>
          <p:nvSpPr>
            <p:cNvPr id="97" name="Rectangle 15">
              <a:extLst>
                <a:ext uri="{FF2B5EF4-FFF2-40B4-BE49-F238E27FC236}">
                  <a16:creationId xmlns:a16="http://schemas.microsoft.com/office/drawing/2014/main" id="{D9E9D47A-F57E-4682-A912-8FBEE59CB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0380" y="1310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5B8D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4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98" name="Rectangle 15">
              <a:extLst>
                <a:ext uri="{FF2B5EF4-FFF2-40B4-BE49-F238E27FC236}">
                  <a16:creationId xmlns:a16="http://schemas.microsoft.com/office/drawing/2014/main" id="{8987CC11-A78F-4DF2-AA85-7EE508F53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078" y="1427136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4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99" name="Line connector 98">
              <a:extLst>
                <a:ext uri="{FF2B5EF4-FFF2-40B4-BE49-F238E27FC236}">
                  <a16:creationId xmlns:a16="http://schemas.microsoft.com/office/drawing/2014/main" id="{D19CE9B8-A915-48FE-89FF-D2E0468782B1}"/>
                </a:ext>
              </a:extLst>
            </p:cNvPr>
            <p:cNvCxnSpPr/>
            <p:nvPr/>
          </p:nvCxnSpPr>
          <p:spPr>
            <a:xfrm>
              <a:off x="1224738" y="1844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B5AC804-C055-472D-9C2C-19D5B2F510D5}"/>
                </a:ext>
              </a:extLst>
            </p:cNvPr>
            <p:cNvSpPr txBox="1"/>
            <p:nvPr/>
          </p:nvSpPr>
          <p:spPr>
            <a:xfrm>
              <a:off x="1110793" y="1937930"/>
              <a:ext cx="1316554" cy="738664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 b="1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Zatražiti pravnu 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 b="1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osnovu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 b="1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za pružanje 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 b="1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informacija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86B0392-A1D2-438A-8458-6FE82BAFCA8F}"/>
                </a:ext>
              </a:extLst>
            </p:cNvPr>
            <p:cNvSpPr txBox="1"/>
            <p:nvPr/>
          </p:nvSpPr>
          <p:spPr>
            <a:xfrm>
              <a:off x="1322941" y="1537327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01.</a:t>
              </a:r>
            </a:p>
          </p:txBody>
        </p:sp>
        <p:sp>
          <p:nvSpPr>
            <p:cNvPr id="102" name="AutoShape 3">
              <a:extLst>
                <a:ext uri="{FF2B5EF4-FFF2-40B4-BE49-F238E27FC236}">
                  <a16:creationId xmlns:a16="http://schemas.microsoft.com/office/drawing/2014/main" id="{EC7EBEC8-2490-47DE-8A05-29ED4D9D27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410790" y="2467372"/>
              <a:ext cx="685302" cy="45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2953" tIns="41476" rIns="82953" bIns="41476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ko-KR" altLang="en-US" sz="1050" dirty="0">
                <a:ea typeface="KoPub돋움체 Bold" panose="02020603020101020101" pitchFamily="18" charset="-127"/>
              </a:endParaRP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75438" y="3576622"/>
            <a:ext cx="1767611" cy="1767305"/>
            <a:chOff x="3465276" y="3215458"/>
            <a:chExt cx="1767611" cy="1767305"/>
          </a:xfrm>
        </p:grpSpPr>
        <p:sp>
          <p:nvSpPr>
            <p:cNvPr id="104" name="Rectangle 15">
              <a:extLst>
                <a:ext uri="{FF2B5EF4-FFF2-40B4-BE49-F238E27FC236}">
                  <a16:creationId xmlns:a16="http://schemas.microsoft.com/office/drawing/2014/main" id="{4238FB93-AB71-4630-BCC7-99FBE4257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5276" y="3215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83CB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4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105" name="Rectangle 15">
              <a:extLst>
                <a:ext uri="{FF2B5EF4-FFF2-40B4-BE49-F238E27FC236}">
                  <a16:creationId xmlns:a16="http://schemas.microsoft.com/office/drawing/2014/main" id="{EF890E13-1BDB-4E62-B066-D2574625E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975" y="3332137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4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106" name="Line connector 105">
              <a:extLst>
                <a:ext uri="{FF2B5EF4-FFF2-40B4-BE49-F238E27FC236}">
                  <a16:creationId xmlns:a16="http://schemas.microsoft.com/office/drawing/2014/main" id="{05E07F71-55D5-4BFA-BA8B-23D40D727AEF}"/>
                </a:ext>
              </a:extLst>
            </p:cNvPr>
            <p:cNvCxnSpPr/>
            <p:nvPr/>
          </p:nvCxnSpPr>
          <p:spPr>
            <a:xfrm>
              <a:off x="3799635" y="3749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F6309F0-5963-4F30-A3BA-512E0F3D747A}"/>
                </a:ext>
              </a:extLst>
            </p:cNvPr>
            <p:cNvSpPr txBox="1"/>
            <p:nvPr/>
          </p:nvSpPr>
          <p:spPr>
            <a:xfrm>
              <a:off x="3543875" y="3838053"/>
              <a:ext cx="1627869" cy="84638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100" b="1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Definiranje </a:t>
              </a:r>
            </a:p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100" b="1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prikladnog </a:t>
              </a:r>
            </a:p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100" b="1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cilja povezivanja, </a:t>
              </a:r>
            </a:p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100" b="1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poteškoća u </a:t>
              </a:r>
            </a:p>
            <a:p>
              <a:pPr indent="0" defTabSz="829390" rtl="0" eaLnBrk="1" fontAlgn="base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100" b="1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pregovorima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8495C67-C1CF-4723-B8E4-0301C16E7156}"/>
                </a:ext>
              </a:extLst>
            </p:cNvPr>
            <p:cNvSpPr txBox="1"/>
            <p:nvPr/>
          </p:nvSpPr>
          <p:spPr>
            <a:xfrm>
              <a:off x="3897841" y="3476410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02.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752396" y="5410431"/>
            <a:ext cx="1767611" cy="1767305"/>
            <a:chOff x="5449623" y="3215458"/>
            <a:chExt cx="1767611" cy="1767305"/>
          </a:xfrm>
        </p:grpSpPr>
        <p:sp>
          <p:nvSpPr>
            <p:cNvPr id="110" name="Rectangle 15">
              <a:extLst>
                <a:ext uri="{FF2B5EF4-FFF2-40B4-BE49-F238E27FC236}">
                  <a16:creationId xmlns:a16="http://schemas.microsoft.com/office/drawing/2014/main" id="{8F0C10F7-26BF-4670-835B-416EA9034E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9623" y="3215458"/>
              <a:ext cx="1767611" cy="1767305"/>
            </a:xfrm>
            <a:prstGeom prst="ellipse">
              <a:avLst/>
            </a:prstGeom>
            <a:gradFill flip="none" rotWithShape="1">
              <a:gsLst>
                <a:gs pos="30000">
                  <a:srgbClr val="00B5D5"/>
                </a:gs>
                <a:gs pos="29000">
                  <a:schemeClr val="bg1">
                    <a:lumMod val="75000"/>
                  </a:schemeClr>
                </a:gs>
              </a:gsLst>
              <a:lin ang="5400000" scaled="0"/>
              <a:tileRect/>
            </a:gradFill>
            <a:ln w="41275" cap="sq">
              <a:noFill/>
              <a:miter lim="800000"/>
            </a:ln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4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sp>
          <p:nvSpPr>
            <p:cNvPr id="111" name="Rectangle 15">
              <a:extLst>
                <a:ext uri="{FF2B5EF4-FFF2-40B4-BE49-F238E27FC236}">
                  <a16:creationId xmlns:a16="http://schemas.microsoft.com/office/drawing/2014/main" id="{9F39271A-15ED-4227-A18F-39A5EEF4D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6321" y="3332137"/>
              <a:ext cx="1534213" cy="1533947"/>
            </a:xfrm>
            <a:prstGeom prst="ellipse">
              <a:avLst/>
            </a:prstGeom>
            <a:solidFill>
              <a:schemeClr val="bg1"/>
            </a:solidFill>
            <a:ln w="41275" cap="sq">
              <a:noFill/>
              <a:miter lim="800000"/>
            </a:ln>
            <a:effectLst>
              <a:outerShdw blurRad="63500" sx="102000" sy="102000" algn="ctr" rotWithShape="0">
                <a:prstClr val="black">
                  <a:alpha val="2000"/>
                </a:prstClr>
              </a:outerShdw>
            </a:effectLst>
          </p:spPr>
          <p:txBody>
            <a:bodyPr vert="horz" wrap="none" lIns="82953" tIns="41476" rIns="82953" bIns="41476" numCol="1" rtlCol="0" anchor="ctr" anchorCtr="0" compatLnSpc="1">
              <a:prstTxWarp prst="textNoShape">
                <a:avLst/>
              </a:prstTxWarp>
            </a:bodyPr>
            <a:lstStyle/>
            <a:p>
              <a:pPr algn="ctr" rtl="0" fontAlgn="ctr" latinLnBrk="0">
                <a:buClr>
                  <a:srgbClr val="4D4D4D"/>
                </a:buClr>
                <a:defRPr/>
              </a:pPr>
              <a:endParaRPr lang="en-US" altLang="ko-KR" sz="400" spc="-27" dirty="0">
                <a:ln>
                  <a:solidFill>
                    <a:srgbClr val="A5CFF5">
                      <a:alpha val="0"/>
                    </a:srgbClr>
                  </a:solidFill>
                </a:ln>
                <a:solidFill>
                  <a:schemeClr val="bg1"/>
                </a:solidFill>
                <a:latin typeface="Montserrat" panose="00000500000000000000" pitchFamily="2" charset="0"/>
                <a:ea typeface="KoPub돋움체 Bold" panose="02020603020101020101" pitchFamily="18" charset="-127"/>
              </a:endParaRPr>
            </a:p>
          </p:txBody>
        </p:sp>
        <p:cxnSp>
          <p:nvCxnSpPr>
            <p:cNvPr id="112" name="Line connector 111">
              <a:extLst>
                <a:ext uri="{FF2B5EF4-FFF2-40B4-BE49-F238E27FC236}">
                  <a16:creationId xmlns:a16="http://schemas.microsoft.com/office/drawing/2014/main" id="{946A5297-6516-4024-BE4A-6FDB5E48B004}"/>
                </a:ext>
              </a:extLst>
            </p:cNvPr>
            <p:cNvCxnSpPr/>
            <p:nvPr/>
          </p:nvCxnSpPr>
          <p:spPr>
            <a:xfrm>
              <a:off x="5783981" y="3749384"/>
              <a:ext cx="1098893" cy="0"/>
            </a:xfrm>
            <a:prstGeom prst="line">
              <a:avLst/>
            </a:prstGeom>
            <a:noFill/>
            <a:ln w="9525" cap="flat" cmpd="sng" algn="ctr">
              <a:solidFill>
                <a:schemeClr val="bg1">
                  <a:lumMod val="85000"/>
                </a:schemeClr>
              </a:solidFill>
              <a:prstDash val="sysDash"/>
              <a:headEnd type="none" w="sm" len="sm"/>
              <a:tailEnd type="none" w="sm" len="sm"/>
            </a:ln>
            <a:effectLst/>
          </p:spPr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98399FE-50E3-4BB7-A980-2AAB973CC9AF}"/>
                </a:ext>
              </a:extLst>
            </p:cNvPr>
            <p:cNvSpPr txBox="1"/>
            <p:nvPr/>
          </p:nvSpPr>
          <p:spPr>
            <a:xfrm>
              <a:off x="5587117" y="3646265"/>
              <a:ext cx="1445313" cy="923330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 b="1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Zahtjev 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 b="1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javnosti 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 b="1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za širi 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 b="1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izbor </a:t>
              </a:r>
            </a:p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 b="1" dirty="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Montserrat Medium" panose="00000600000000000000" pitchFamily="2" charset="0"/>
                  <a:ea typeface="KoPub돋움체 Bold" panose="02020603020101020101" pitchFamily="18" charset="-127"/>
                </a:rPr>
                <a:t>otvorenih podataka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8CA3E3EF-2D6B-4B36-8611-E15270114C36}"/>
                </a:ext>
              </a:extLst>
            </p:cNvPr>
            <p:cNvSpPr txBox="1"/>
            <p:nvPr/>
          </p:nvSpPr>
          <p:spPr>
            <a:xfrm>
              <a:off x="5882184" y="3442325"/>
              <a:ext cx="898486" cy="184666"/>
            </a:xfrm>
            <a:prstGeom prst="rect">
              <a:avLst/>
            </a:prstGeom>
            <a:noFill/>
            <a:ln w="635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spAutoFit/>
              <a:sp3d>
                <a:bevelT w="0" h="0"/>
                <a:contourClr>
                  <a:schemeClr val="bg1"/>
                </a:contourClr>
              </a:sp3d>
            </a:bodyPr>
            <a:lstStyle>
              <a:defPPr>
                <a:defRPr lang="ko-KR"/>
              </a:defPPr>
              <a:lvl1pPr lvl="0" indent="-457200" algn="ctr" eaLnBrk="0" latinLnBrk="0" hangingPunct="0">
                <a:lnSpc>
                  <a:spcPct val="100000"/>
                </a:lnSpc>
                <a:spcBef>
                  <a:spcPts val="200"/>
                </a:spcBef>
                <a:spcAft>
                  <a:spcPts val="600"/>
                </a:spcAft>
                <a:defRPr sz="1700" spc="-50">
                  <a:ln w="0"/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indent="0" defTabSz="829390" rtl="0" eaLnBrk="1" latinLnBrk="1" hangingPunct="1">
                <a:spcBef>
                  <a:spcPts val="0"/>
                </a:spcBef>
                <a:spcAft>
                  <a:spcPts val="0"/>
                </a:spcAft>
                <a:buSzPct val="80000"/>
                <a:tabLst>
                  <a:tab pos="161268" algn="l"/>
                  <a:tab pos="728585" algn="l"/>
                </a:tabLst>
                <a:defRPr/>
              </a:pPr>
              <a:r>
                <a:rPr lang="hr-HR" sz="1200">
                  <a:ln w="0">
                    <a:solidFill>
                      <a:schemeClr val="bg1">
                        <a:lumMod val="85000"/>
                        <a:alpha val="0"/>
                      </a:schemeClr>
                    </a:solidFill>
                  </a:ln>
                  <a:solidFill>
                    <a:srgbClr val="2A6EAC"/>
                  </a:solidFill>
                  <a:effectLst/>
                  <a:latin typeface="Montserrat" panose="00000500000000000000" pitchFamily="2" charset="0"/>
                  <a:ea typeface="KoPub돋움체 Bold" panose="02020603020101020101" pitchFamily="18" charset="-127"/>
                </a:rPr>
                <a:t>03.</a:t>
              </a:r>
            </a:p>
          </p:txBody>
        </p:sp>
      </p:grpSp>
      <p:sp>
        <p:nvSpPr>
          <p:cNvPr id="115" name="Chevron 114"/>
          <p:cNvSpPr/>
          <p:nvPr/>
        </p:nvSpPr>
        <p:spPr>
          <a:xfrm>
            <a:off x="2663191" y="2175139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16" name="Chevron 115"/>
          <p:cNvSpPr/>
          <p:nvPr/>
        </p:nvSpPr>
        <p:spPr>
          <a:xfrm>
            <a:off x="2661748" y="4103191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050">
              <a:solidFill>
                <a:schemeClr val="tx1"/>
              </a:solidFill>
            </a:endParaRPr>
          </a:p>
        </p:txBody>
      </p:sp>
      <p:sp>
        <p:nvSpPr>
          <p:cNvPr id="117" name="Chevron 116"/>
          <p:cNvSpPr/>
          <p:nvPr/>
        </p:nvSpPr>
        <p:spPr>
          <a:xfrm>
            <a:off x="2655917" y="5987899"/>
            <a:ext cx="356863" cy="714165"/>
          </a:xfrm>
          <a:prstGeom prst="chevron">
            <a:avLst/>
          </a:prstGeom>
          <a:solidFill>
            <a:srgbClr val="FFFF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sz="1050">
              <a:solidFill>
                <a:schemeClr val="tx1"/>
              </a:solidFill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133347" y="1763611"/>
            <a:ext cx="3537748" cy="1815388"/>
            <a:chOff x="-4110583" y="1331518"/>
            <a:chExt cx="1712937" cy="1040507"/>
          </a:xfrm>
        </p:grpSpPr>
        <p:sp>
          <p:nvSpPr>
            <p:cNvPr id="119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sp>
          <p:nvSpPr>
            <p:cNvPr id="120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22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23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24" name="Box 123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</p:grp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161435" y="3694723"/>
            <a:ext cx="3509660" cy="1536086"/>
            <a:chOff x="-4110583" y="1331518"/>
            <a:chExt cx="1712937" cy="1040507"/>
          </a:xfrm>
        </p:grpSpPr>
        <p:sp>
          <p:nvSpPr>
            <p:cNvPr id="127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sp>
          <p:nvSpPr>
            <p:cNvPr id="128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30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31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32" name="Box 131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</p:grp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3161435" y="5346533"/>
            <a:ext cx="3503995" cy="1730165"/>
            <a:chOff x="-4110583" y="1331518"/>
            <a:chExt cx="1712937" cy="1040507"/>
          </a:xfrm>
        </p:grpSpPr>
        <p:sp>
          <p:nvSpPr>
            <p:cNvPr id="134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sp>
          <p:nvSpPr>
            <p:cNvPr id="135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37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38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39" name="Box 138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</p:grpSp>
      </p:grpSp>
      <p:sp>
        <p:nvSpPr>
          <p:cNvPr id="140" name="Box 139"/>
          <p:cNvSpPr/>
          <p:nvPr/>
        </p:nvSpPr>
        <p:spPr>
          <a:xfrm>
            <a:off x="3300454" y="3837854"/>
            <a:ext cx="3293843" cy="112338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2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Odabir ključnih statistika potrebnih između općinskog i obrazovnog financijskog sustava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7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2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Definiranje zajedničkih standarda za izračunavanje statističkih podataka</a:t>
            </a:r>
          </a:p>
        </p:txBody>
      </p:sp>
      <p:sp>
        <p:nvSpPr>
          <p:cNvPr id="141" name="Box 140"/>
          <p:cNvSpPr/>
          <p:nvPr/>
        </p:nvSpPr>
        <p:spPr>
          <a:xfrm>
            <a:off x="3203471" y="5442661"/>
            <a:ext cx="3451262" cy="12926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050" b="1" dirty="0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Poboljšati učinkovitost omogućavanjem različitih statističkih funkcija</a:t>
            </a:r>
          </a:p>
          <a:p>
            <a:pPr rtl="0"/>
            <a:r>
              <a:rPr lang="hr-HR" sz="9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npr. statistički podaci u vremenskoj seriji, informacije        </a:t>
            </a:r>
          </a:p>
          <a:p>
            <a:pPr rtl="0"/>
            <a:r>
              <a:rPr lang="hr-HR" sz="9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         o učinku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050" b="1" dirty="0">
                <a:ln>
                  <a:solidFill>
                    <a:srgbClr val="00B5D5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Pružiti informacije koje su vrlo relevantne za život ljudi</a:t>
            </a:r>
          </a:p>
          <a:p>
            <a:pPr rtl="0"/>
            <a:r>
              <a:rPr lang="hr-HR" sz="9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npr. personalizirane informacije o     </a:t>
            </a:r>
          </a:p>
          <a:p>
            <a:pPr rtl="0"/>
            <a:r>
              <a:rPr lang="hr-HR" sz="9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          pogodnostima kao što su subvencije, krediti itd.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784388" y="1763610"/>
            <a:ext cx="3420000" cy="1813011"/>
            <a:chOff x="-4110583" y="1331518"/>
            <a:chExt cx="1712937" cy="1040507"/>
          </a:xfrm>
        </p:grpSpPr>
        <p:sp>
          <p:nvSpPr>
            <p:cNvPr id="143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sp>
          <p:nvSpPr>
            <p:cNvPr id="144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46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47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48" name="Box 147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784388" y="3694723"/>
            <a:ext cx="3420000" cy="1529780"/>
            <a:chOff x="-4110583" y="1331518"/>
            <a:chExt cx="1712937" cy="1040507"/>
          </a:xfrm>
        </p:grpSpPr>
        <p:sp>
          <p:nvSpPr>
            <p:cNvPr id="150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sp>
          <p:nvSpPr>
            <p:cNvPr id="151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53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54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55" name="Box 154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6054AF2-20EC-4822-B2A1-DF9B7F034AEA}"/>
              </a:ext>
            </a:extLst>
          </p:cNvPr>
          <p:cNvGrpSpPr/>
          <p:nvPr/>
        </p:nvGrpSpPr>
        <p:grpSpPr>
          <a:xfrm>
            <a:off x="6824154" y="5350608"/>
            <a:ext cx="3420000" cy="1726090"/>
            <a:chOff x="-4110583" y="1331518"/>
            <a:chExt cx="1712937" cy="1040507"/>
          </a:xfrm>
        </p:grpSpPr>
        <p:sp>
          <p:nvSpPr>
            <p:cNvPr id="157" name="Box: Round corner 89">
              <a:extLst>
                <a:ext uri="{FF2B5EF4-FFF2-40B4-BE49-F238E27FC236}">
                  <a16:creationId xmlns:a16="http://schemas.microsoft.com/office/drawing/2014/main" id="{A97C47E6-CE39-4D5D-86EC-856E0D0DA762}"/>
                </a:ext>
              </a:extLst>
            </p:cNvPr>
            <p:cNvSpPr/>
            <p:nvPr/>
          </p:nvSpPr>
          <p:spPr>
            <a:xfrm>
              <a:off x="-4110583" y="1377648"/>
              <a:ext cx="1712937" cy="994377"/>
            </a:xfrm>
            <a:prstGeom prst="roundRect">
              <a:avLst>
                <a:gd name="adj" fmla="val 8210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sp>
          <p:nvSpPr>
            <p:cNvPr id="158" name="Box: Round corner 90">
              <a:extLst>
                <a:ext uri="{FF2B5EF4-FFF2-40B4-BE49-F238E27FC236}">
                  <a16:creationId xmlns:a16="http://schemas.microsoft.com/office/drawing/2014/main" id="{ABD3E2E5-A5C8-4740-9312-2A9302656858}"/>
                </a:ext>
              </a:extLst>
            </p:cNvPr>
            <p:cNvSpPr/>
            <p:nvPr/>
          </p:nvSpPr>
          <p:spPr>
            <a:xfrm>
              <a:off x="-4110583" y="1331518"/>
              <a:ext cx="1712937" cy="315965"/>
            </a:xfrm>
            <a:prstGeom prst="roundRect">
              <a:avLst>
                <a:gd name="adj" fmla="val 31383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500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6A321A9B-550A-4DD4-AF8F-0ABFDEBF8CC2}"/>
                </a:ext>
              </a:extLst>
            </p:cNvPr>
            <p:cNvGrpSpPr/>
            <p:nvPr/>
          </p:nvGrpSpPr>
          <p:grpSpPr>
            <a:xfrm>
              <a:off x="-4053840" y="1379218"/>
              <a:ext cx="1600200" cy="937262"/>
              <a:chOff x="-4094385" y="1367709"/>
              <a:chExt cx="1673193" cy="1545526"/>
            </a:xfrm>
          </p:grpSpPr>
          <p:sp>
            <p:nvSpPr>
              <p:cNvPr id="160" name="Box: Round corner 93">
                <a:extLst>
                  <a:ext uri="{FF2B5EF4-FFF2-40B4-BE49-F238E27FC236}">
                    <a16:creationId xmlns:a16="http://schemas.microsoft.com/office/drawing/2014/main" id="{ACC7742D-B21B-44F9-9C83-53524BF72F5F}"/>
                  </a:ext>
                </a:extLst>
              </p:cNvPr>
              <p:cNvSpPr/>
              <p:nvPr/>
            </p:nvSpPr>
            <p:spPr>
              <a:xfrm>
                <a:off x="-4094384" y="1428756"/>
                <a:ext cx="1673192" cy="1484479"/>
              </a:xfrm>
              <a:prstGeom prst="roundRect">
                <a:avLst>
                  <a:gd name="adj" fmla="val 44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61" name="Box: Round corner 94">
                <a:extLst>
                  <a:ext uri="{FF2B5EF4-FFF2-40B4-BE49-F238E27FC236}">
                    <a16:creationId xmlns:a16="http://schemas.microsoft.com/office/drawing/2014/main" id="{4B98E31F-AD87-4882-B550-86BBF373B2FD}"/>
                  </a:ext>
                </a:extLst>
              </p:cNvPr>
              <p:cNvSpPr/>
              <p:nvPr/>
            </p:nvSpPr>
            <p:spPr>
              <a:xfrm>
                <a:off x="-4094384" y="1367709"/>
                <a:ext cx="1673192" cy="289002"/>
              </a:xfrm>
              <a:prstGeom prst="roundRect">
                <a:avLst>
                  <a:gd name="adj" fmla="val 29553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  <p:sp>
            <p:nvSpPr>
              <p:cNvPr id="162" name="Box 161">
                <a:extLst>
                  <a:ext uri="{FF2B5EF4-FFF2-40B4-BE49-F238E27FC236}">
                    <a16:creationId xmlns:a16="http://schemas.microsoft.com/office/drawing/2014/main" id="{8F9C8C5C-6844-4DB0-9FF7-CF9C4035CEB9}"/>
                  </a:ext>
                </a:extLst>
              </p:cNvPr>
              <p:cNvSpPr/>
              <p:nvPr/>
            </p:nvSpPr>
            <p:spPr>
              <a:xfrm>
                <a:off x="-4094385" y="1504579"/>
                <a:ext cx="1673192" cy="10505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500"/>
              </a:p>
            </p:txBody>
          </p:sp>
        </p:grpSp>
      </p:grpSp>
      <p:sp>
        <p:nvSpPr>
          <p:cNvPr id="163" name="Box 162"/>
          <p:cNvSpPr/>
          <p:nvPr/>
        </p:nvSpPr>
        <p:spPr>
          <a:xfrm>
            <a:off x="6853842" y="1853122"/>
            <a:ext cx="3350546" cy="143116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2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Omogućena proširena nacionalna integracija financijskih podataka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3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2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Povećana radna učinkovitost otklanjanjem dvostrukih zadataka</a:t>
            </a:r>
          </a:p>
          <a:p>
            <a:pPr rtl="0"/>
            <a:r>
              <a:rPr lang="hr-HR" sz="12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   npr. provjera broja socijalnog</a:t>
            </a:r>
          </a:p>
          <a:p>
            <a:pPr rtl="0"/>
            <a:r>
              <a:rPr lang="hr-HR" sz="12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           osiguranja, informacija o vlasništvu    </a:t>
            </a:r>
          </a:p>
          <a:p>
            <a:pPr rtl="0"/>
            <a:r>
              <a:rPr lang="hr-HR" sz="1200" b="1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           nad imovinom</a:t>
            </a:r>
          </a:p>
        </p:txBody>
      </p:sp>
      <p:sp>
        <p:nvSpPr>
          <p:cNvPr id="164" name="Box 163"/>
          <p:cNvSpPr/>
          <p:nvPr/>
        </p:nvSpPr>
        <p:spPr>
          <a:xfrm>
            <a:off x="6844524" y="3825565"/>
            <a:ext cx="3346475" cy="12157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3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Automatsko izračunavanje državnih financijskih statističkih podataka (GFS) sustava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800" b="1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300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Medium" panose="00000600000000000000" pitchFamily="2" charset="0"/>
                <a:ea typeface="KoPub돋움체 Bold" pitchFamily="18" charset="-127"/>
              </a:rPr>
              <a:t>Osnovan je arhiv skupa statističkih podataka</a:t>
            </a:r>
          </a:p>
        </p:txBody>
      </p:sp>
      <p:sp>
        <p:nvSpPr>
          <p:cNvPr id="165" name="Box 164"/>
          <p:cNvSpPr/>
          <p:nvPr/>
        </p:nvSpPr>
        <p:spPr>
          <a:xfrm>
            <a:off x="6883090" y="5714050"/>
            <a:ext cx="3224739" cy="86177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1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Povećani broj pregleda korisnika (25 %)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endParaRPr lang="en-US" altLang="ko-KR" sz="600" b="1" spc="-40" dirty="0">
              <a:ln>
                <a:solidFill>
                  <a:srgbClr val="BFBFBF">
                    <a:alpha val="0"/>
                  </a:srgbClr>
                </a:solidFill>
              </a:ln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1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Povećana vjerodostojnost financijske politike zbog širenja podataka koji su otvoreni za javnost</a:t>
            </a:r>
          </a:p>
        </p:txBody>
      </p:sp>
      <p:sp>
        <p:nvSpPr>
          <p:cNvPr id="166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734200" y="1066946"/>
            <a:ext cx="1929600" cy="482400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hr-HR" b="1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Izazov</a:t>
            </a:r>
          </a:p>
        </p:txBody>
      </p:sp>
      <p:sp>
        <p:nvSpPr>
          <p:cNvPr id="167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3997570" y="1059804"/>
            <a:ext cx="1929600" cy="482400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hr-HR" b="1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Rješenje</a:t>
            </a:r>
          </a:p>
        </p:txBody>
      </p:sp>
      <p:sp>
        <p:nvSpPr>
          <p:cNvPr id="168" name="Rounded rectangle 134">
            <a:extLst>
              <a:ext uri="{FF2B5EF4-FFF2-40B4-BE49-F238E27FC236}">
                <a16:creationId xmlns:a16="http://schemas.microsoft.com/office/drawing/2014/main" id="{389BD1C3-EE0B-4972-8D2C-096380E3A7B5}"/>
              </a:ext>
            </a:extLst>
          </p:cNvPr>
          <p:cNvSpPr/>
          <p:nvPr/>
        </p:nvSpPr>
        <p:spPr>
          <a:xfrm>
            <a:off x="7529433" y="1074742"/>
            <a:ext cx="1929600" cy="482400"/>
          </a:xfrm>
          <a:prstGeom prst="roundRect">
            <a:avLst>
              <a:gd name="adj" fmla="val 11406"/>
            </a:avLst>
          </a:prstGeom>
          <a:solidFill>
            <a:srgbClr val="00206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r>
              <a:rPr lang="hr-HR" sz="1500" b="1">
                <a:solidFill>
                  <a:schemeClr val="bg1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</a:rPr>
              <a:t>Postignuće i zaključci</a:t>
            </a:r>
          </a:p>
        </p:txBody>
      </p:sp>
      <p:sp>
        <p:nvSpPr>
          <p:cNvPr id="5" name="Box 4"/>
          <p:cNvSpPr/>
          <p:nvPr/>
        </p:nvSpPr>
        <p:spPr>
          <a:xfrm>
            <a:off x="3250539" y="1800343"/>
            <a:ext cx="3403895" cy="180049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1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Revizija uredbe o provedbi Zakona o državnim financijama (21. prosinca/decembra 2021.)</a:t>
            </a:r>
          </a:p>
          <a:p>
            <a:pPr rtl="0"/>
            <a:r>
              <a:rPr lang="hr-HR" sz="9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npr. izmjena zakona za povezivanje s osjetljivim     </a:t>
            </a:r>
          </a:p>
          <a:p>
            <a:pPr rtl="0"/>
            <a:r>
              <a:rPr lang="hr-HR" sz="9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       informacijama (povezivanje na provjeru </a:t>
            </a:r>
          </a:p>
          <a:p>
            <a:pPr rtl="0"/>
            <a:r>
              <a:rPr lang="hr-HR" sz="9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       broja socijalnog osiguranja u Ministarstvu </a:t>
            </a:r>
          </a:p>
          <a:p>
            <a:pPr rtl="0"/>
            <a:r>
              <a:rPr lang="hr-HR" sz="9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       uprave i sigurnosti)</a:t>
            </a:r>
          </a:p>
          <a:p>
            <a:pPr marL="285750" indent="-285750" rtl="0">
              <a:buFont typeface="Wingdings" panose="05000000000000000000" pitchFamily="2" charset="2"/>
              <a:buChar char="ü"/>
            </a:pPr>
            <a:r>
              <a:rPr lang="hr-HR" sz="11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Sinkroniziranje informacija o nacionalnoj imovini</a:t>
            </a:r>
          </a:p>
          <a:p>
            <a:pPr rtl="0"/>
            <a:r>
              <a:rPr lang="hr-HR" sz="9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npr. povezivanje s podacima o registraciji </a:t>
            </a:r>
          </a:p>
          <a:p>
            <a:pPr rtl="0"/>
            <a:r>
              <a:rPr lang="hr-HR" sz="900" b="1" dirty="0">
                <a:ln>
                  <a:solidFill>
                    <a:srgbClr val="BFBFBF">
                      <a:alpha val="0"/>
                    </a:srgbClr>
                  </a:solidFill>
                </a:ln>
                <a:latin typeface="Montserrat Medium" panose="00000600000000000000" pitchFamily="2" charset="0"/>
                <a:ea typeface="KoPub돋움체 Bold" pitchFamily="18" charset="-127"/>
              </a:rPr>
              <a:t>          imovine Vrhovnog suda</a:t>
            </a:r>
          </a:p>
        </p:txBody>
      </p:sp>
    </p:spTree>
    <p:extLst>
      <p:ext uri="{BB962C8B-B14F-4D97-AF65-F5344CB8AC3E}">
        <p14:creationId xmlns:p14="http://schemas.microsoft.com/office/powerpoint/2010/main" val="3831100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19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515074" y="1161055"/>
            <a:ext cx="9602091" cy="6110058"/>
            <a:chOff x="5702247" y="2311334"/>
            <a:chExt cx="4190608" cy="3766633"/>
          </a:xfrm>
        </p:grpSpPr>
        <p:sp>
          <p:nvSpPr>
            <p:cNvPr id="27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02247" y="2325500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r>
                <a:rPr lang="hr-HR">
                  <a:solidFill>
                    <a:prstClr val="white"/>
                  </a:solidFill>
                  <a:latin typeface="KoPub돋움체 Medium" panose="00000600000000000000" pitchFamily="2" charset="-127"/>
                  <a:ea typeface="KoPub돋움체 Medium" panose="02020603020101020101" pitchFamily="18" charset="-127"/>
                </a:rPr>
                <a:t>ㅇㄹㅇㄹㅇㄹㅇㄻㄴㄹ</a:t>
              </a:r>
            </a:p>
          </p:txBody>
        </p:sp>
        <p:sp>
          <p:nvSpPr>
            <p:cNvPr id="42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1823710" y="928068"/>
            <a:ext cx="6952343" cy="465973"/>
            <a:chOff x="1043280" y="2203799"/>
            <a:chExt cx="3807101" cy="473303"/>
          </a:xfrm>
        </p:grpSpPr>
        <p:sp>
          <p:nvSpPr>
            <p:cNvPr id="20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12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1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2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3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4" name="Flow chart: Delay 23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5" name="Flow chart: Delay 24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6" name="Box 25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1139099" y="2286791"/>
              <a:ext cx="3612315" cy="281356"/>
            </a:xfrm>
            <a:prstGeom prst="rect">
              <a:avLst/>
            </a:prstGeom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r-HR" b="1" dirty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Vrste pokazatelja učinka za otvorene fiskalne podatke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90600" y="1488319"/>
            <a:ext cx="886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hr-HR" sz="1400" b="1">
                <a:latin typeface="Noto Sans" panose="020B0502040504020204"/>
              </a:rPr>
              <a:t>Izrađene su infografike za 105 glavnih pokazatelja učinka 45 središnjih administrativnih ureda</a:t>
            </a:r>
          </a:p>
          <a:p>
            <a:pPr rtl="0"/>
            <a:r>
              <a:rPr lang="hr-HR" sz="1400" b="1">
                <a:latin typeface="Noto Sans" panose="020B0502040504020204"/>
              </a:rPr>
              <a:t>i javno su objavljene putem internetske stranice Otvorenih fiskalnih podataka</a:t>
            </a:r>
          </a:p>
        </p:txBody>
      </p:sp>
      <p:sp>
        <p:nvSpPr>
          <p:cNvPr id="29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Prilog 6. </a:t>
            </a:r>
            <a:r>
              <a:rPr lang="hr-HR" sz="240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white"/>
                </a:solidFill>
                <a:latin typeface="HY견고딕"/>
                <a:ea typeface="돋움"/>
                <a:cs typeface="Arial"/>
              </a:rPr>
              <a:t>Otvoreni fiskalni podaci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360916" y="1963578"/>
            <a:ext cx="5881167" cy="3231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hr-HR" sz="1500"/>
              <a:t>&lt;Primjeri ključnih pokazatelja uspješnosti po glavnim područjima&gt;</a:t>
            </a:r>
          </a:p>
        </p:txBody>
      </p:sp>
      <p:graphicFrame>
        <p:nvGraphicFramePr>
          <p:cNvPr id="37" name="표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335645"/>
              </p:ext>
            </p:extLst>
          </p:nvPr>
        </p:nvGraphicFramePr>
        <p:xfrm>
          <a:off x="558800" y="2244704"/>
          <a:ext cx="9482164" cy="510493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2129638991"/>
                    </a:ext>
                  </a:extLst>
                </a:gridCol>
                <a:gridCol w="1064152">
                  <a:extLst>
                    <a:ext uri="{9D8B030D-6E8A-4147-A177-3AD203B41FA5}">
                      <a16:colId xmlns:a16="http://schemas.microsoft.com/office/drawing/2014/main" val="2773640347"/>
                    </a:ext>
                  </a:extLst>
                </a:gridCol>
                <a:gridCol w="2140950">
                  <a:extLst>
                    <a:ext uri="{9D8B030D-6E8A-4147-A177-3AD203B41FA5}">
                      <a16:colId xmlns:a16="http://schemas.microsoft.com/office/drawing/2014/main" val="1686581961"/>
                    </a:ext>
                  </a:extLst>
                </a:gridCol>
                <a:gridCol w="3530997">
                  <a:extLst>
                    <a:ext uri="{9D8B030D-6E8A-4147-A177-3AD203B41FA5}">
                      <a16:colId xmlns:a16="http://schemas.microsoft.com/office/drawing/2014/main" val="289783541"/>
                    </a:ext>
                  </a:extLst>
                </a:gridCol>
                <a:gridCol w="1628465">
                  <a:extLst>
                    <a:ext uri="{9D8B030D-6E8A-4147-A177-3AD203B41FA5}">
                      <a16:colId xmlns:a16="http://schemas.microsoft.com/office/drawing/2014/main" val="1101168337"/>
                    </a:ext>
                  </a:extLst>
                </a:gridCol>
              </a:tblGrid>
              <a:tr h="346096">
                <a:tc>
                  <a:txBody>
                    <a:bodyPr/>
                    <a:lstStyle/>
                    <a:p>
                      <a:pPr algn="ctr" rtl="0" latinLnBrk="0"/>
                      <a:r>
                        <a:rPr lang="hr-HR" sz="1200">
                          <a:solidFill>
                            <a:schemeClr val="tx1"/>
                          </a:solidFill>
                        </a:rPr>
                        <a:t>Područje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hr-HR" sz="1200">
                          <a:solidFill>
                            <a:schemeClr val="tx1"/>
                          </a:solidFill>
                        </a:rPr>
                        <a:t>Ministarstvo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hr-HR" sz="1200">
                          <a:solidFill>
                            <a:schemeClr val="tx1"/>
                          </a:solidFill>
                        </a:rPr>
                        <a:t>Ključni pokazatelj uspješnosti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hr-HR" sz="1200">
                          <a:solidFill>
                            <a:schemeClr val="tx1"/>
                          </a:solidFill>
                        </a:rPr>
                        <a:t>Pregled pokazatelja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hr-HR" sz="1200">
                          <a:solidFill>
                            <a:schemeClr val="tx1"/>
                          </a:solidFill>
                        </a:rPr>
                        <a:t>Cilj za 2023.</a:t>
                      </a:r>
                    </a:p>
                    <a:p>
                      <a:pPr algn="ctr" rtl="0" latinLnBrk="0"/>
                      <a:r>
                        <a:rPr lang="hr-HR" sz="1200">
                          <a:solidFill>
                            <a:schemeClr val="tx1"/>
                          </a:solidFill>
                        </a:rPr>
                        <a:t>[Cilj za 2026.]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E8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347230"/>
                  </a:ext>
                </a:extLst>
              </a:tr>
              <a:tr h="440782">
                <a:tc rowSpan="3">
                  <a:txBody>
                    <a:bodyPr/>
                    <a:lstStyle/>
                    <a:p>
                      <a:pPr rtl="0" latinLnBrk="0"/>
                      <a:r>
                        <a:rPr lang="hr-HR" sz="1050"/>
                        <a:t>Gospodarstvo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Ministarstvo financija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Vladin proračunski saldo (omjer između BDP-a) na temelju izvornog proračuna.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Vladin neto financijski deficit iz integriranog proračunskog salda, isključujući saldo fonda socijalnog osiguranja.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hr-HR" sz="1100"/>
                        <a:t>△ Manje od 3,0 %</a:t>
                      </a:r>
                    </a:p>
                    <a:p>
                      <a:pPr algn="ctr" rtl="0" latinLnBrk="0"/>
                      <a:r>
                        <a:rPr lang="hr-HR" sz="1100"/>
                        <a:t>[△ Manje od 3,0 %]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6968254"/>
                  </a:ext>
                </a:extLst>
              </a:tr>
              <a:tr h="440782"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Ministarstvo znanosti i IKT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Omjer tehničke strategije globalnog postignuća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Polja u Koreji koja su postigla razinu nacionalne tehničke strategije od preko 90 % u usporedbi s vodećim zemljama.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hr-HR" sz="1100"/>
                        <a:t>25,0 %</a:t>
                      </a:r>
                    </a:p>
                    <a:p>
                      <a:pPr algn="ctr" rtl="0" latinLnBrk="0"/>
                      <a:r>
                        <a:rPr lang="hr-HR" sz="1100"/>
                        <a:t>[33,3 %]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060835"/>
                  </a:ext>
                </a:extLst>
              </a:tr>
              <a:tr h="440782"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Ministarstvo malih i srednjih poduzeća i </a:t>
                      </a:r>
                      <a:r>
                        <a:rPr lang="hr-HR" sz="1000" i="1"/>
                        <a:t>start-up</a:t>
                      </a:r>
                      <a:r>
                        <a:rPr lang="hr-HR" sz="1000"/>
                        <a:t> poduzeća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Broj novih korporativnih </a:t>
                      </a:r>
                      <a:r>
                        <a:rPr lang="hr-HR" sz="1000" i="1"/>
                        <a:t>start-up</a:t>
                      </a:r>
                      <a:r>
                        <a:rPr lang="hr-HR" sz="1000"/>
                        <a:t> poduzeća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Broj novih korporativnih </a:t>
                      </a:r>
                      <a:r>
                        <a:rPr lang="hr-HR" sz="1000" i="1"/>
                        <a:t>start-up</a:t>
                      </a:r>
                      <a:r>
                        <a:rPr lang="hr-HR" sz="1000"/>
                        <a:t> poduzeća godišnje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hr-HR" sz="1100"/>
                        <a:t>124.519.</a:t>
                      </a:r>
                    </a:p>
                    <a:p>
                      <a:pPr algn="ctr" rtl="0" latinLnBrk="0"/>
                      <a:r>
                        <a:rPr lang="hr-HR" sz="1100"/>
                        <a:t>[128.292]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670312"/>
                  </a:ext>
                </a:extLst>
              </a:tr>
              <a:tr h="440782">
                <a:tc rowSpan="3">
                  <a:txBody>
                    <a:bodyPr/>
                    <a:lstStyle/>
                    <a:p>
                      <a:pPr rtl="0" latinLnBrk="0"/>
                      <a:r>
                        <a:rPr lang="hr-HR" sz="1050"/>
                        <a:t>Društvo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Ministarstvo zdravlja i socijalne skrbi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 dirty="0"/>
                        <a:t>Stopa relativnog siromaštva (silazni indeks)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Omjer između svih kućanstava čiji je prihod ispod 50 % medijana dohotka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hr-HR" sz="1100"/>
                        <a:t>14,1%</a:t>
                      </a:r>
                    </a:p>
                    <a:p>
                      <a:pPr algn="ctr" rtl="0" latinLnBrk="0"/>
                      <a:r>
                        <a:rPr lang="hr-HR" sz="1100"/>
                        <a:t>[13,2 %]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36322"/>
                  </a:ext>
                </a:extLst>
              </a:tr>
              <a:tr h="440782"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Ministarstvo rada i zapošljavanja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Stopa smrtnosti po nesreći (silazni indeks)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Stopa smrtnosti od nesreća na radu na 10.000 radnika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hr-HR" sz="1100"/>
                        <a:t>0,377 ‱</a:t>
                      </a:r>
                    </a:p>
                    <a:p>
                      <a:pPr algn="ctr" rtl="0" latinLnBrk="0"/>
                      <a:r>
                        <a:rPr lang="hr-HR" sz="1100"/>
                        <a:t>[0,29 ‱]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983555"/>
                  </a:ext>
                </a:extLst>
              </a:tr>
              <a:tr h="440782"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Ministarstvo kulture, sporta i turizma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Ukupan broj domaćih putovanja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Indeks mjerenja turističke industrije kroz razvoj turističkih sadržaja i razvoj lokalnog turizma.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hr-HR" sz="1100"/>
                        <a:t>4,1 milijarda dana</a:t>
                      </a:r>
                    </a:p>
                    <a:p>
                      <a:pPr algn="ctr" rtl="0" latinLnBrk="0"/>
                      <a:r>
                        <a:rPr lang="hr-HR" sz="1100"/>
                        <a:t>[4,7 milijardi dana]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2019435"/>
                  </a:ext>
                </a:extLst>
              </a:tr>
              <a:tr h="440782">
                <a:tc rowSpan="2">
                  <a:txBody>
                    <a:bodyPr/>
                    <a:lstStyle/>
                    <a:p>
                      <a:pPr rtl="0" latinLnBrk="0"/>
                      <a:r>
                        <a:rPr lang="hr-HR" sz="1050"/>
                        <a:t>Opća uprava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Korejska nacionalna policijska agencija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Broj četiriju teških zločina na 100.000 stanovnika (silazni indeks)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Indeks koji pokazuje broj četiriju teških zločina (ubojstvo, pljačka, silovanje i napad) na 100.000 stanovnika godišnje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hr-HR" sz="1100"/>
                        <a:t>387,9 slučajeva</a:t>
                      </a:r>
                    </a:p>
                    <a:p>
                      <a:pPr algn="ctr" rtl="0" latinLnBrk="0"/>
                      <a:r>
                        <a:rPr lang="hr-HR" sz="1100"/>
                        <a:t>[368,4 slučajeva]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078652"/>
                  </a:ext>
                </a:extLst>
              </a:tr>
              <a:tr h="610312">
                <a:tc vMerge="1">
                  <a:txBody>
                    <a:bodyPr/>
                    <a:lstStyle/>
                    <a:p>
                      <a:pPr algn="l" rtl="0" latinLnBrk="1"/>
                      <a:endParaRPr lang="ko-KR" altLang="en-US" sz="1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Ministarstvo domoljuba i veterana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Plan unaprjeđenja kulturne svijesti veterana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latinLnBrk="0"/>
                      <a:r>
                        <a:rPr lang="hr-HR" sz="1000"/>
                        <a:t>Očekivanje da će se svijest o pitanjima veterinara poboljšati nakon što se iskuse politike za povlastice veterana.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latinLnBrk="0"/>
                      <a:r>
                        <a:rPr lang="hr-HR" sz="1100" dirty="0"/>
                        <a:t>Rezultat standarda 68,5</a:t>
                      </a:r>
                    </a:p>
                    <a:p>
                      <a:pPr algn="ctr" rtl="0" latinLnBrk="0"/>
                      <a:r>
                        <a:rPr lang="hr-HR" sz="1100" dirty="0"/>
                        <a:t>[Rezultat standarda 74,8]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772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212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54E14E01-B6F6-4D83-8F6C-FFD264960E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3" t="1" r="8795" b="1"/>
          <a:stretch/>
        </p:blipFill>
        <p:spPr>
          <a:xfrm>
            <a:off x="5345906" y="-1"/>
            <a:ext cx="5345906" cy="7578725"/>
          </a:xfrm>
          <a:prstGeom prst="rect">
            <a:avLst/>
          </a:prstGeom>
          <a:effectLst/>
        </p:spPr>
      </p:pic>
      <p:sp>
        <p:nvSpPr>
          <p:cNvPr id="12" name="Box 11">
            <a:extLst>
              <a:ext uri="{FF2B5EF4-FFF2-40B4-BE49-F238E27FC236}">
                <a16:creationId xmlns:a16="http://schemas.microsoft.com/office/drawing/2014/main" id="{D5112846-15E0-4F58-AFBC-4508067CE482}"/>
              </a:ext>
            </a:extLst>
          </p:cNvPr>
          <p:cNvSpPr/>
          <p:nvPr/>
        </p:nvSpPr>
        <p:spPr>
          <a:xfrm>
            <a:off x="5345907" y="6833"/>
            <a:ext cx="5345906" cy="7578724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79F7FD6-536D-4C17-99FF-92153F900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1" t="1" r="43577" b="1"/>
          <a:stretch/>
        </p:blipFill>
        <p:spPr>
          <a:xfrm>
            <a:off x="0" y="0"/>
            <a:ext cx="5345906" cy="757872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Box 5">
            <a:extLst>
              <a:ext uri="{FF2B5EF4-FFF2-40B4-BE49-F238E27FC236}">
                <a16:creationId xmlns:a16="http://schemas.microsoft.com/office/drawing/2014/main" id="{D90DBEC3-FFC5-45A0-97DD-51E5F83D1FD2}"/>
              </a:ext>
            </a:extLst>
          </p:cNvPr>
          <p:cNvSpPr/>
          <p:nvPr/>
        </p:nvSpPr>
        <p:spPr>
          <a:xfrm>
            <a:off x="0" y="-2"/>
            <a:ext cx="5345906" cy="7578724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DF5D72-E5EF-427A-914E-F4B4C8BFD37B}"/>
              </a:ext>
            </a:extLst>
          </p:cNvPr>
          <p:cNvSpPr txBox="1"/>
          <p:nvPr/>
        </p:nvSpPr>
        <p:spPr>
          <a:xfrm>
            <a:off x="362544" y="4119334"/>
            <a:ext cx="2146421" cy="827406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280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SADRŽAJ</a:t>
            </a:r>
          </a:p>
        </p:txBody>
      </p:sp>
      <p:sp>
        <p:nvSpPr>
          <p:cNvPr id="18" name="Rectangle 38">
            <a:extLst>
              <a:ext uri="{FF2B5EF4-FFF2-40B4-BE49-F238E27FC236}">
                <a16:creationId xmlns:a16="http://schemas.microsoft.com/office/drawing/2014/main" id="{2827E3B5-5E52-42C9-9190-1FD20C10327E}"/>
              </a:ext>
            </a:extLst>
          </p:cNvPr>
          <p:cNvSpPr/>
          <p:nvPr/>
        </p:nvSpPr>
        <p:spPr>
          <a:xfrm>
            <a:off x="6194910" y="3709045"/>
            <a:ext cx="5278101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endParaRPr lang="en-US" altLang="ko-KR" sz="2400" b="1" spc="-1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002060"/>
              </a:solidFill>
              <a:latin typeface="Montserrat SemiBold" panose="00000700000000000000" pitchFamily="2" charset="0"/>
              <a:ea typeface="Rix고딕 M" panose="02020603020101020101" pitchFamily="18" charset="-127"/>
              <a:cs typeface="Noto Sans" panose="020B050204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4DF7C1-D66E-41D2-A429-0F53457543CA}"/>
              </a:ext>
            </a:extLst>
          </p:cNvPr>
          <p:cNvSpPr txBox="1"/>
          <p:nvPr/>
        </p:nvSpPr>
        <p:spPr>
          <a:xfrm>
            <a:off x="177289" y="1823545"/>
            <a:ext cx="4900701" cy="1631216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rtl="0"/>
            <a:r>
              <a:rPr lang="hr-HR" sz="200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Zajednica prakse za riznicu KFIS-a i </a:t>
            </a:r>
          </a:p>
          <a:p>
            <a:pPr rtl="0"/>
            <a:r>
              <a:rPr lang="hr-HR" sz="200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PEMPAL-a</a:t>
            </a:r>
          </a:p>
          <a:p>
            <a:pPr rtl="0"/>
            <a:endParaRPr lang="hr-HR" sz="2000" dirty="0">
              <a:solidFill>
                <a:schemeClr val="bg1"/>
              </a:solidFill>
              <a:latin typeface="Montserrat SemiBold" panose="00000700000000000000" pitchFamily="2" charset="0"/>
              <a:ea typeface="나눔스퀘어 ExtraBold" panose="020B0600000101010101" pitchFamily="50" charset="-127"/>
            </a:endParaRPr>
          </a:p>
          <a:p>
            <a:pPr rtl="0"/>
            <a:r>
              <a:rPr lang="hr-HR" sz="200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Ažurirane informacije o iskustvu </a:t>
            </a:r>
          </a:p>
          <a:p>
            <a:pPr rtl="0"/>
            <a:r>
              <a:rPr lang="hr-HR" sz="200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sa sustavom dBrain</a:t>
            </a:r>
            <a:r>
              <a:rPr lang="hr-HR" sz="2000" baseline="3000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+</a:t>
            </a:r>
            <a:r>
              <a:rPr lang="hr-HR" sz="200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 </a:t>
            </a:r>
          </a:p>
        </p:txBody>
      </p:sp>
      <p:sp>
        <p:nvSpPr>
          <p:cNvPr id="17" name="Rectangle 35">
            <a:extLst>
              <a:ext uri="{FF2B5EF4-FFF2-40B4-BE49-F238E27FC236}">
                <a16:creationId xmlns:a16="http://schemas.microsoft.com/office/drawing/2014/main" id="{D58A5497-24C0-4975-9AD4-9B0ED3FA7EC1}"/>
              </a:ext>
            </a:extLst>
          </p:cNvPr>
          <p:cNvSpPr/>
          <p:nvPr/>
        </p:nvSpPr>
        <p:spPr>
          <a:xfrm>
            <a:off x="6084621" y="1812844"/>
            <a:ext cx="4496294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Pozadina i potreba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DE33D9-CCA3-43B2-89B7-C5D0A4C91315}"/>
              </a:ext>
            </a:extLst>
          </p:cNvPr>
          <p:cNvSpPr txBox="1"/>
          <p:nvPr/>
        </p:nvSpPr>
        <p:spPr>
          <a:xfrm>
            <a:off x="5530947" y="1398997"/>
            <a:ext cx="586959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Ⅰ.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9A9778-3134-46A3-91D8-A873FD7E4D57}"/>
              </a:ext>
            </a:extLst>
          </p:cNvPr>
          <p:cNvSpPr txBox="1"/>
          <p:nvPr/>
        </p:nvSpPr>
        <p:spPr>
          <a:xfrm>
            <a:off x="5530947" y="2416308"/>
            <a:ext cx="586959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Ⅱ.</a:t>
            </a:r>
          </a:p>
        </p:txBody>
      </p:sp>
      <p:sp>
        <p:nvSpPr>
          <p:cNvPr id="19" name="Rectangle 39">
            <a:extLst>
              <a:ext uri="{FF2B5EF4-FFF2-40B4-BE49-F238E27FC236}">
                <a16:creationId xmlns:a16="http://schemas.microsoft.com/office/drawing/2014/main" id="{3526CE87-7805-4225-8C5B-93B797D29D5F}"/>
              </a:ext>
            </a:extLst>
          </p:cNvPr>
          <p:cNvSpPr/>
          <p:nvPr/>
        </p:nvSpPr>
        <p:spPr>
          <a:xfrm>
            <a:off x="6117906" y="2834289"/>
            <a:ext cx="4429724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Projekt izgradnje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3317AB-260A-4754-A042-F0145CB468AB}"/>
              </a:ext>
            </a:extLst>
          </p:cNvPr>
          <p:cNvSpPr txBox="1"/>
          <p:nvPr/>
        </p:nvSpPr>
        <p:spPr>
          <a:xfrm>
            <a:off x="5530947" y="3433619"/>
            <a:ext cx="586959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Ⅲ.</a:t>
            </a:r>
          </a:p>
        </p:txBody>
      </p:sp>
      <p:sp>
        <p:nvSpPr>
          <p:cNvPr id="16" name="Rectangle 39">
            <a:extLst>
              <a:ext uri="{FF2B5EF4-FFF2-40B4-BE49-F238E27FC236}">
                <a16:creationId xmlns:a16="http://schemas.microsoft.com/office/drawing/2014/main" id="{3526CE87-7805-4225-8C5B-93B797D29D5F}"/>
              </a:ext>
            </a:extLst>
          </p:cNvPr>
          <p:cNvSpPr/>
          <p:nvPr/>
        </p:nvSpPr>
        <p:spPr>
          <a:xfrm>
            <a:off x="6117906" y="3832124"/>
            <a:ext cx="4429724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Ključne značajke sustava dBrain</a:t>
            </a:r>
            <a:r>
              <a:rPr lang="hr-HR" sz="2400" b="1" baseline="3000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+</a:t>
            </a:r>
            <a:r>
              <a:rPr lang="hr-HR" sz="2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E3317AB-260A-4754-A042-F0145CB468AB}"/>
              </a:ext>
            </a:extLst>
          </p:cNvPr>
          <p:cNvSpPr txBox="1"/>
          <p:nvPr/>
        </p:nvSpPr>
        <p:spPr>
          <a:xfrm>
            <a:off x="5530947" y="4448323"/>
            <a:ext cx="586959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Ⅳ.</a:t>
            </a:r>
          </a:p>
        </p:txBody>
      </p:sp>
      <p:sp>
        <p:nvSpPr>
          <p:cNvPr id="33" name="Rectangle 39">
            <a:extLst>
              <a:ext uri="{FF2B5EF4-FFF2-40B4-BE49-F238E27FC236}">
                <a16:creationId xmlns:a16="http://schemas.microsoft.com/office/drawing/2014/main" id="{3526CE87-7805-4225-8C5B-93B797D29D5F}"/>
              </a:ext>
            </a:extLst>
          </p:cNvPr>
          <p:cNvSpPr/>
          <p:nvPr/>
        </p:nvSpPr>
        <p:spPr>
          <a:xfrm>
            <a:off x="6117906" y="4860864"/>
            <a:ext cx="4429724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Analiza i evaluacija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632" y="6813801"/>
            <a:ext cx="2581613" cy="413058"/>
          </a:xfrm>
          <a:prstGeom prst="rect">
            <a:avLst/>
          </a:prstGeom>
        </p:spPr>
      </p:pic>
      <p:sp>
        <p:nvSpPr>
          <p:cNvPr id="24" name="Rectangle 39">
            <a:extLst>
              <a:ext uri="{FF2B5EF4-FFF2-40B4-BE49-F238E27FC236}">
                <a16:creationId xmlns:a16="http://schemas.microsoft.com/office/drawing/2014/main" id="{3526CE87-7805-4225-8C5B-93B797D29D5F}"/>
              </a:ext>
            </a:extLst>
          </p:cNvPr>
          <p:cNvSpPr/>
          <p:nvPr/>
        </p:nvSpPr>
        <p:spPr>
          <a:xfrm>
            <a:off x="6084621" y="5956605"/>
            <a:ext cx="4429724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002060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 Implikacija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5530946" y="5532374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V.</a:t>
            </a:r>
          </a:p>
        </p:txBody>
      </p:sp>
    </p:spTree>
    <p:extLst>
      <p:ext uri="{BB962C8B-B14F-4D97-AF65-F5344CB8AC3E}">
        <p14:creationId xmlns:p14="http://schemas.microsoft.com/office/powerpoint/2010/main" val="795750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20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3326AAB-A188-4C0B-AA4A-9669F73C0283}"/>
              </a:ext>
            </a:extLst>
          </p:cNvPr>
          <p:cNvGrpSpPr/>
          <p:nvPr/>
        </p:nvGrpSpPr>
        <p:grpSpPr>
          <a:xfrm>
            <a:off x="183092" y="1121738"/>
            <a:ext cx="10339765" cy="6110058"/>
            <a:chOff x="5702247" y="2311334"/>
            <a:chExt cx="4190608" cy="3766633"/>
          </a:xfrm>
        </p:grpSpPr>
        <p:sp>
          <p:nvSpPr>
            <p:cNvPr id="28" name="Rounded rectangle 314">
              <a:extLst>
                <a:ext uri="{FF2B5EF4-FFF2-40B4-BE49-F238E27FC236}">
                  <a16:creationId xmlns:a16="http://schemas.microsoft.com/office/drawing/2014/main" id="{D1BFB853-D618-470A-B1B1-982BA29CB99A}"/>
                </a:ext>
              </a:extLst>
            </p:cNvPr>
            <p:cNvSpPr/>
            <p:nvPr/>
          </p:nvSpPr>
          <p:spPr>
            <a:xfrm>
              <a:off x="5702247" y="2325500"/>
              <a:ext cx="4190608" cy="3752467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5400">
              <a:noFill/>
            </a:ln>
            <a:effectLst>
              <a:outerShdw dist="63500" algn="l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9" name="Rounded rectangle 324">
              <a:extLst>
                <a:ext uri="{FF2B5EF4-FFF2-40B4-BE49-F238E27FC236}">
                  <a16:creationId xmlns:a16="http://schemas.microsoft.com/office/drawing/2014/main" id="{EC838454-3827-4AED-A77C-0154206BD0F0}"/>
                </a:ext>
              </a:extLst>
            </p:cNvPr>
            <p:cNvSpPr/>
            <p:nvPr/>
          </p:nvSpPr>
          <p:spPr>
            <a:xfrm>
              <a:off x="5702247" y="2311334"/>
              <a:ext cx="4190607" cy="3766633"/>
            </a:xfrm>
            <a:prstGeom prst="roundRect">
              <a:avLst>
                <a:gd name="adj" fmla="val 0"/>
              </a:avLst>
            </a:prstGeom>
            <a:noFill/>
            <a:ln w="28575">
              <a:solidFill>
                <a:srgbClr val="194F9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67672" rtl="0"/>
              <a:endParaRPr lang="ko-KR" altLang="en-US" dirty="0">
                <a:solidFill>
                  <a:prstClr val="white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BCD2816-3CC7-4A9A-B865-26F3CF41B705}"/>
              </a:ext>
            </a:extLst>
          </p:cNvPr>
          <p:cNvGrpSpPr/>
          <p:nvPr/>
        </p:nvGrpSpPr>
        <p:grpSpPr>
          <a:xfrm>
            <a:off x="1173711" y="967350"/>
            <a:ext cx="8433221" cy="480450"/>
            <a:chOff x="1043280" y="2203799"/>
            <a:chExt cx="3807101" cy="473301"/>
          </a:xfrm>
        </p:grpSpPr>
        <p:sp>
          <p:nvSpPr>
            <p:cNvPr id="21" name="Rounded rectangle 143">
              <a:extLst>
                <a:ext uri="{FF2B5EF4-FFF2-40B4-BE49-F238E27FC236}">
                  <a16:creationId xmlns:a16="http://schemas.microsoft.com/office/drawing/2014/main" id="{CCFD6EBC-45BA-4620-9AAD-FED150EAC3FC}"/>
                </a:ext>
              </a:extLst>
            </p:cNvPr>
            <p:cNvSpPr/>
            <p:nvPr/>
          </p:nvSpPr>
          <p:spPr>
            <a:xfrm flipH="1" flipV="1">
              <a:off x="1140653" y="2312010"/>
              <a:ext cx="3611076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2" name="Rounded rectangle 145">
              <a:extLst>
                <a:ext uri="{FF2B5EF4-FFF2-40B4-BE49-F238E27FC236}">
                  <a16:creationId xmlns:a16="http://schemas.microsoft.com/office/drawing/2014/main" id="{53E40A37-8EAD-4943-ADA9-5D289B3C713E}"/>
                </a:ext>
              </a:extLst>
            </p:cNvPr>
            <p:cNvSpPr/>
            <p:nvPr/>
          </p:nvSpPr>
          <p:spPr>
            <a:xfrm flipH="1" flipV="1">
              <a:off x="1140692" y="2203799"/>
              <a:ext cx="3610722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3" name="Rounded rectangle 141">
              <a:extLst>
                <a:ext uri="{FF2B5EF4-FFF2-40B4-BE49-F238E27FC236}">
                  <a16:creationId xmlns:a16="http://schemas.microsoft.com/office/drawing/2014/main" id="{F2BD7406-19B4-44A5-8404-FFC7375246AC}"/>
                </a:ext>
              </a:extLst>
            </p:cNvPr>
            <p:cNvSpPr/>
            <p:nvPr/>
          </p:nvSpPr>
          <p:spPr>
            <a:xfrm>
              <a:off x="4606566" y="2203804"/>
              <a:ext cx="243815" cy="93455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4" name="Rounded rectangle 142">
              <a:extLst>
                <a:ext uri="{FF2B5EF4-FFF2-40B4-BE49-F238E27FC236}">
                  <a16:creationId xmlns:a16="http://schemas.microsoft.com/office/drawing/2014/main" id="{8D2723B7-19A8-4DB3-B5AF-FF07EF3250E8}"/>
                </a:ext>
              </a:extLst>
            </p:cNvPr>
            <p:cNvSpPr/>
            <p:nvPr/>
          </p:nvSpPr>
          <p:spPr>
            <a:xfrm flipV="1">
              <a:off x="1043280" y="2203804"/>
              <a:ext cx="338013" cy="90510"/>
            </a:xfrm>
            <a:prstGeom prst="roundRect">
              <a:avLst>
                <a:gd name="adj" fmla="val 5000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5" name="Flow chart: Delay 24">
              <a:extLst>
                <a:ext uri="{FF2B5EF4-FFF2-40B4-BE49-F238E27FC236}">
                  <a16:creationId xmlns:a16="http://schemas.microsoft.com/office/drawing/2014/main" id="{A674AD18-846B-4DD3-A8B6-6ACA6DA0337C}"/>
                </a:ext>
              </a:extLst>
            </p:cNvPr>
            <p:cNvSpPr/>
            <p:nvPr/>
          </p:nvSpPr>
          <p:spPr>
            <a:xfrm rot="5400000" flipH="1">
              <a:off x="1045638" y="2202546"/>
              <a:ext cx="92697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6" name="Flow chart: Delay 25">
              <a:extLst>
                <a:ext uri="{FF2B5EF4-FFF2-40B4-BE49-F238E27FC236}">
                  <a16:creationId xmlns:a16="http://schemas.microsoft.com/office/drawing/2014/main" id="{0A153252-AC86-4980-9905-9336E5F175D0}"/>
                </a:ext>
              </a:extLst>
            </p:cNvPr>
            <p:cNvSpPr/>
            <p:nvPr/>
          </p:nvSpPr>
          <p:spPr>
            <a:xfrm rot="5400000" flipH="1">
              <a:off x="4754328" y="2203542"/>
              <a:ext cx="94690" cy="97411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  <p:sp>
          <p:nvSpPr>
            <p:cNvPr id="27" name="Box 26">
              <a:extLst>
                <a:ext uri="{FF2B5EF4-FFF2-40B4-BE49-F238E27FC236}">
                  <a16:creationId xmlns:a16="http://schemas.microsoft.com/office/drawing/2014/main" id="{5A526379-6C4D-461F-BC43-0881A0A2AF90}"/>
                </a:ext>
              </a:extLst>
            </p:cNvPr>
            <p:cNvSpPr/>
            <p:nvPr/>
          </p:nvSpPr>
          <p:spPr>
            <a:xfrm>
              <a:off x="2485588" y="2264356"/>
              <a:ext cx="921221" cy="333516"/>
            </a:xfrm>
            <a:prstGeom prst="rect">
              <a:avLst/>
            </a:prstGeom>
          </p:spPr>
          <p:txBody>
            <a:bodyPr wrap="non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r-HR" sz="2200" b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KoPub돋움체 Bold" panose="02020603020101020101" pitchFamily="18" charset="-127"/>
                  <a:cs typeface="Noto Sans" panose="020B0502040504020204" pitchFamily="34" charset="0"/>
                </a:rPr>
                <a:t>Tražilica za informacije o korisniku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97557" y="1485770"/>
            <a:ext cx="9910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hr-HR" sz="1100" b="1">
                <a:latin typeface="Noto Sans" panose="020B0502040504020204"/>
              </a:rPr>
              <a:t>Kako bismo smanjili neugodnosti koje proizlaze iz potrebe za pretraživanjem fiskalnih poslovnih informacija na svakoj internetskoj stranici, povezali smo gosims.go.kr (e-Naradoum), gov.kr (Government 24), NTIS i 23 institucije za financiranje kako bismo pružili personalizirane informacije o korisnicima.  </a:t>
            </a:r>
          </a:p>
        </p:txBody>
      </p:sp>
      <p:sp>
        <p:nvSpPr>
          <p:cNvPr id="32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214843" y="241481"/>
            <a:ext cx="9230098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KoPub돋움체 Bold" panose="02020603020101020101" pitchFamily="18" charset="-127"/>
                <a:cs typeface="Noto Sans" panose="020B0502040504020204" pitchFamily="34" charset="0"/>
              </a:rPr>
              <a:t>Prilog 7. </a:t>
            </a:r>
            <a:r>
              <a:rPr lang="hr-HR" sz="2400">
                <a:ln>
                  <a:solidFill>
                    <a:prstClr val="white">
                      <a:lumMod val="75000"/>
                      <a:alpha val="0"/>
                    </a:prstClr>
                  </a:solidFill>
                </a:ln>
                <a:solidFill>
                  <a:prstClr val="white"/>
                </a:solidFill>
                <a:latin typeface="HY견고딕"/>
                <a:ea typeface="돋움"/>
                <a:cs typeface="Arial"/>
              </a:rPr>
              <a:t>Otvoreni fiskalni podaci </a:t>
            </a:r>
          </a:p>
        </p:txBody>
      </p:sp>
      <p:graphicFrame>
        <p:nvGraphicFramePr>
          <p:cNvPr id="33" name="개체 32"/>
          <p:cNvGraphicFramePr>
            <a:graphicFrameLocks noChangeAspect="1"/>
          </p:cNvGraphicFramePr>
          <p:nvPr/>
        </p:nvGraphicFramePr>
        <p:xfrm>
          <a:off x="344743" y="2045866"/>
          <a:ext cx="9982200" cy="517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비트맵 이미지" r:id="rId3" imgW="9982080" imgH="5172120" progId="Paint.Picture">
                  <p:embed/>
                </p:oleObj>
              </mc:Choice>
              <mc:Fallback>
                <p:oleObj name="비트맵 이미지" r:id="rId3" imgW="9982080" imgH="5172120" progId="Paint.Picture">
                  <p:embed/>
                  <p:pic>
                    <p:nvPicPr>
                      <p:cNvPr id="33" name="개체 3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4743" y="2045866"/>
                        <a:ext cx="9982200" cy="5172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181568" y="2171987"/>
            <a:ext cx="37307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600" b="1"/>
              <a:t>Tražilica za informacije o korisniku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68823" y="2681612"/>
            <a:ext cx="6944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/>
              <a:t>Životni ciklus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8111" y="3064737"/>
            <a:ext cx="9397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50" b="1"/>
              <a:t>Mala djeca</a:t>
            </a:r>
          </a:p>
          <a:p>
            <a:r>
              <a:rPr lang="hr-HR" sz="1050" b="1"/>
              <a:t>(0~5</a:t>
            </a:r>
            <a:r>
              <a:rPr lang="hr-HR" sz="800" b="1"/>
              <a:t>godina starosti</a:t>
            </a:r>
            <a:r>
              <a:rPr lang="hr-HR" sz="1050" b="1"/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60366" y="3064737"/>
            <a:ext cx="9204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/>
              <a:t>Djeca</a:t>
            </a:r>
          </a:p>
          <a:p>
            <a:r>
              <a:rPr lang="hr-HR" sz="1050" b="1"/>
              <a:t>(6~12</a:t>
            </a:r>
            <a:r>
              <a:rPr lang="hr-HR" sz="800" b="1"/>
              <a:t>godina starosti</a:t>
            </a:r>
            <a:r>
              <a:rPr lang="hr-HR" sz="1050" b="1"/>
              <a:t>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08111" y="3746650"/>
            <a:ext cx="12666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/>
              <a:t>Odrasle osobe srednje dobi</a:t>
            </a:r>
          </a:p>
          <a:p>
            <a:r>
              <a:rPr lang="hr-HR" sz="1050" b="1"/>
              <a:t>(30~49</a:t>
            </a:r>
            <a:r>
              <a:rPr lang="hr-HR" sz="800" b="1"/>
              <a:t>godina starosti</a:t>
            </a:r>
            <a:r>
              <a:rPr lang="hr-HR" sz="1050" b="1"/>
              <a:t>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60366" y="3746650"/>
            <a:ext cx="104868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/>
              <a:t>Zrele odrasle osobe</a:t>
            </a:r>
          </a:p>
          <a:p>
            <a:r>
              <a:rPr lang="hr-HR" sz="1050" b="1"/>
              <a:t>(50~64</a:t>
            </a:r>
            <a:r>
              <a:rPr lang="hr-HR" sz="800" b="1"/>
              <a:t>godine starosti</a:t>
            </a:r>
            <a:r>
              <a:rPr lang="hr-HR" sz="1050" b="1"/>
              <a:t>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712621" y="3064737"/>
            <a:ext cx="9893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/>
              <a:t>Tinejdžeri</a:t>
            </a:r>
          </a:p>
          <a:p>
            <a:r>
              <a:rPr lang="hr-HR" sz="1050" b="1"/>
              <a:t>(13~18</a:t>
            </a:r>
            <a:r>
              <a:rPr lang="hr-HR" sz="800" b="1"/>
              <a:t>godina starosti</a:t>
            </a:r>
            <a:r>
              <a:rPr lang="hr-HR" sz="1050" b="1"/>
              <a:t>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164876" y="3064737"/>
            <a:ext cx="9893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/>
              <a:t>Mladi</a:t>
            </a:r>
          </a:p>
          <a:p>
            <a:r>
              <a:rPr lang="hr-HR" sz="1050" b="1"/>
              <a:t>(19~29</a:t>
            </a:r>
            <a:r>
              <a:rPr lang="hr-HR" sz="800" b="1"/>
              <a:t>godina starosti</a:t>
            </a:r>
            <a:r>
              <a:rPr lang="hr-HR" sz="1050" b="1"/>
              <a:t>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12621" y="3746650"/>
            <a:ext cx="8515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/>
              <a:t>Starije osobe</a:t>
            </a:r>
          </a:p>
          <a:p>
            <a:r>
              <a:rPr lang="hr-HR" sz="1050" b="1"/>
              <a:t>(65~</a:t>
            </a:r>
            <a:r>
              <a:rPr lang="hr-HR" sz="800" b="1"/>
              <a:t>godina starosti</a:t>
            </a:r>
            <a:r>
              <a:rPr lang="hr-HR" sz="1050" b="1"/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64876" y="3777126"/>
            <a:ext cx="9060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/>
              <a:t>Dob – neutralno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159240" y="2739271"/>
            <a:ext cx="10515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700">
                <a:solidFill>
                  <a:schemeClr val="bg1"/>
                </a:solidFill>
              </a:rPr>
              <a:t>Dodaj uvjete pretraživanja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38532" y="4631903"/>
            <a:ext cx="9412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>
                <a:solidFill>
                  <a:schemeClr val="tx1">
                    <a:lumMod val="65000"/>
                    <a:lumOff val="35000"/>
                  </a:schemeClr>
                </a:solidFill>
              </a:rPr>
              <a:t>Odaberite rod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173300" y="4631903"/>
            <a:ext cx="10021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>
                <a:solidFill>
                  <a:schemeClr val="tx1">
                    <a:lumMod val="65000"/>
                    <a:lumOff val="35000"/>
                  </a:schemeClr>
                </a:solidFill>
              </a:rPr>
              <a:t>Odaberite lokaciju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448331" y="4631903"/>
            <a:ext cx="8002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>
                <a:solidFill>
                  <a:schemeClr val="tx1">
                    <a:lumMod val="65000"/>
                    <a:lumOff val="35000"/>
                  </a:schemeClr>
                </a:solidFill>
              </a:rPr>
              <a:t>Odaberite polje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942127" y="4339125"/>
            <a:ext cx="1091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/>
              <a:t>Korporativno ime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35477" y="4366970"/>
            <a:ext cx="6543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/>
              <a:t>Osiguranje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78796" y="4663489"/>
            <a:ext cx="4427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>
                <a:solidFill>
                  <a:schemeClr val="tx1">
                    <a:lumMod val="65000"/>
                    <a:lumOff val="35000"/>
                  </a:schemeClr>
                </a:solidFill>
              </a:rPr>
              <a:t>Seul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286430" y="4663489"/>
            <a:ext cx="31290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>
                <a:solidFill>
                  <a:schemeClr val="tx1">
                    <a:lumMod val="65000"/>
                    <a:lumOff val="35000"/>
                  </a:schemeClr>
                </a:solidFill>
              </a:rPr>
              <a:t>Sve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914591" y="4655562"/>
            <a:ext cx="5116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>
                <a:solidFill>
                  <a:schemeClr val="tx1">
                    <a:lumMod val="65000"/>
                    <a:lumOff val="35000"/>
                  </a:schemeClr>
                </a:solidFill>
              </a:rPr>
              <a:t>Osvježi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536482" y="4663489"/>
            <a:ext cx="7328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>
                <a:solidFill>
                  <a:schemeClr val="accent1">
                    <a:lumMod val="20000"/>
                    <a:lumOff val="80000"/>
                  </a:schemeClr>
                </a:solidFill>
              </a:rPr>
              <a:t>Istraži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55088" y="5348392"/>
            <a:ext cx="3716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b="1">
                <a:solidFill>
                  <a:srgbClr val="00254C"/>
                </a:solidFill>
              </a:rPr>
              <a:t>Popis personaliziranih informacija o pogodnostima (ukupno 12 stavki)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44741" y="5893099"/>
            <a:ext cx="637706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/>
              <a:t>[Podrška za premije osiguranja od ozljeda u nesrećama („10.000 </a:t>
            </a:r>
            <a:r>
              <a:rPr lang="hr-HR" sz="1050" b="1" i="1"/>
              <a:t>Won Happiness Insurance</a:t>
            </a:r>
            <a:r>
              <a:rPr lang="hr-HR" sz="1050" b="1"/>
              <a:t>” ili osiguranje sreće od 10.000 wona)] </a:t>
            </a:r>
            <a:r>
              <a:rPr lang="hr-HR" sz="1050" b="1">
                <a:solidFill>
                  <a:schemeClr val="bg1">
                    <a:lumMod val="75000"/>
                  </a:schemeClr>
                </a:solidFill>
              </a:rPr>
              <a:t>Izvor: Vlada 24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7212" y="6076142"/>
            <a:ext cx="9444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" b="1"/>
              <a:t>Podrška za naknadu za registraciju osiguranja od javnog interesa za osiguranje od nesreće („</a:t>
            </a:r>
            <a:r>
              <a:rPr lang="hr-HR" sz="800" b="1" i="1"/>
              <a:t>Manwon’s Happiness Insurance</a:t>
            </a:r>
            <a:r>
              <a:rPr lang="hr-HR" sz="800" b="1"/>
              <a:t>” ili osiguranje sreće od 10.000 wona) za primatelje osnovnih sredstava za život i nižu srednju klasu.</a:t>
            </a:r>
          </a:p>
          <a:p>
            <a:r>
              <a:rPr lang="hr-HR" sz="800" b="1"/>
              <a:t>Naknada od 20 milijuna KRW u slučaju smrti nesretnim slučajem, isplata naknade za bolničko liječenje i naknada za kirurške operacije kod osobnih ozljeda.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44741" y="6598833"/>
            <a:ext cx="66575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50" b="1"/>
              <a:t>[Popust na premiju zdravstvenog osiguranja stvarnih poštanskih troškova za korisnike medicinske pomoći] </a:t>
            </a:r>
            <a:r>
              <a:rPr lang="hr-HR" sz="1050" b="1">
                <a:solidFill>
                  <a:schemeClr val="bg1">
                    <a:lumMod val="75000"/>
                  </a:schemeClr>
                </a:solidFill>
              </a:rPr>
              <a:t>Izvor: Vlada 24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98669" y="6781876"/>
            <a:ext cx="46185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/>
              <a:t>Popust na premije zdravstvenog osiguranja za primatelje medicinske pomoći u poštanskim uredima.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34090" y="4674112"/>
            <a:ext cx="5180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900" b="1">
                <a:solidFill>
                  <a:schemeClr val="tx1">
                    <a:lumMod val="65000"/>
                    <a:lumOff val="35000"/>
                  </a:schemeClr>
                </a:solidFill>
              </a:rPr>
              <a:t>ženski</a:t>
            </a:r>
          </a:p>
        </p:txBody>
      </p:sp>
    </p:spTree>
    <p:extLst>
      <p:ext uri="{BB962C8B-B14F-4D97-AF65-F5344CB8AC3E}">
        <p14:creationId xmlns:p14="http://schemas.microsoft.com/office/powerpoint/2010/main" val="297001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id="{8157F177-2170-445E-8FEF-97692652B9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20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05.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F29A67A-F838-4570-9C37-AE326EEA8F56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20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03.</a:t>
            </a:r>
          </a:p>
        </p:txBody>
      </p:sp>
      <p:sp>
        <p:nvSpPr>
          <p:cNvPr id="54" name="Slide Number Placeholder 2">
            <a:extLst>
              <a:ext uri="{FF2B5EF4-FFF2-40B4-BE49-F238E27FC236}">
                <a16:creationId xmlns:a16="http://schemas.microsoft.com/office/drawing/2014/main" id="{B5019D83-C287-46E0-A20C-F62992804F70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21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V.</a:t>
            </a:r>
          </a:p>
        </p:txBody>
      </p:sp>
      <p:sp>
        <p:nvSpPr>
          <p:cNvPr id="7" name="Shape 276"/>
          <p:cNvSpPr/>
          <p:nvPr/>
        </p:nvSpPr>
        <p:spPr>
          <a:xfrm>
            <a:off x="459176" y="1111106"/>
            <a:ext cx="9844898" cy="4641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rtlCol="0" anchor="t">
            <a:spAutoFit/>
          </a:bodyPr>
          <a:lstStyle>
            <a:lvl1pPr algn="l">
              <a:defRPr sz="2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hr-HR" sz="2000"/>
              <a:t>Implikacija</a:t>
            </a:r>
          </a:p>
          <a:p>
            <a:pPr rtl="0"/>
            <a:endParaRPr lang="en-US" altLang="ko-KR" sz="2000" dirty="0"/>
          </a:p>
          <a:p>
            <a:pPr marL="296332" indent="-296332" algn="just" rtl="0">
              <a:lnSpc>
                <a:spcPct val="130000"/>
              </a:lnSpc>
              <a:buSzPct val="75000"/>
              <a:buFont typeface="Wingdings" panose="05000000000000000000" pitchFamily="2" charset="2"/>
              <a:buChar char="ü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>
                <a:solidFill>
                  <a:srgbClr val="535353"/>
                </a:solidFill>
              </a:rPr>
              <a:t>Napravite temeljite preliminarne pripreme za projekt izgradnje </a:t>
            </a: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 b="0">
                <a:solidFill>
                  <a:srgbClr val="535353"/>
                </a:solidFill>
              </a:rPr>
              <a:t>   - dugoročni proces reforme kao što je poboljšanje financijskog sustava,
</a:t>
            </a:r>
            <a:br>
              <a:rPr lang="hr-HR" sz="1800" b="0">
                <a:solidFill>
                  <a:srgbClr val="535353"/>
                </a:solidFill>
              </a:rPr>
            </a:br>
            <a:r>
              <a:rPr lang="hr-HR" sz="1800" b="0">
                <a:solidFill>
                  <a:srgbClr val="535353"/>
                </a:solidFill>
              </a:rPr>
              <a:t> </a:t>
            </a: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 b="0">
                <a:solidFill>
                  <a:srgbClr val="535353"/>
                </a:solidFill>
              </a:rPr>
              <a:t>   - preustroj procesa financijskog poslovanja</a:t>
            </a: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 b="0">
                <a:solidFill>
                  <a:srgbClr val="535353"/>
                </a:solidFill>
              </a:rPr>
              <a:t>   - reorganizacija pravnog sustava koji se odnosi na financije</a:t>
            </a: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 b="0">
                <a:solidFill>
                  <a:srgbClr val="535353"/>
                </a:solidFill>
              </a:rPr>
              <a:t>   - uspostavljanje glavnog plana za razvoj ISFU-a.</a:t>
            </a: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ko-KR" sz="1800" b="0" dirty="0">
              <a:solidFill>
                <a:srgbClr val="535353"/>
              </a:solidFill>
            </a:endParaRPr>
          </a:p>
          <a:p>
            <a:pPr marL="285750" indent="-285750" algn="just" rtl="0">
              <a:lnSpc>
                <a:spcPct val="130000"/>
              </a:lnSpc>
              <a:buSzPct val="75000"/>
              <a:buFont typeface="Wingdings" panose="05000000000000000000" pitchFamily="2" charset="2"/>
              <a:buChar char="ü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>
                <a:solidFill>
                  <a:srgbClr val="535353"/>
                </a:solidFill>
              </a:rPr>
              <a:t>Izgradnja projekta informacijskog sustava za financijsko upravljanje treba se predstaviti</a:t>
            </a: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 b="0">
                <a:solidFill>
                  <a:srgbClr val="535353"/>
                </a:solidFill>
              </a:rPr>
              <a:t>   - organizacija posvećena projektu sastavljena od javnih službenika prije početka projekta </a:t>
            </a:r>
          </a:p>
          <a:p>
            <a:pPr algn="just" rtl="0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 b="0">
                <a:solidFill>
                  <a:srgbClr val="535353"/>
                </a:solidFill>
              </a:rPr>
              <a:t>   - korisnici financijskog informacijskog sustava pridružuju se od početka projekta. </a:t>
            </a:r>
          </a:p>
          <a:p>
            <a:pPr algn="just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 b="0">
                <a:solidFill>
                  <a:srgbClr val="535353"/>
                </a:solidFill>
              </a:rPr>
              <a:t>   - od ključnog je značaja imati okruženje u kojem mogu samostalno upravljati ISFU-om jer </a:t>
            </a:r>
          </a:p>
          <a:p>
            <a:pPr algn="just">
              <a:lnSpc>
                <a:spcPct val="130000"/>
              </a:lnSpc>
              <a:buSzPct val="75000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 b="0">
                <a:solidFill>
                  <a:srgbClr val="535353"/>
                </a:solidFill>
              </a:rPr>
              <a:t>     je potrebno osigurati plan kontinuiteta sustava  </a:t>
            </a:r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Implikacija</a:t>
            </a:r>
          </a:p>
        </p:txBody>
      </p:sp>
    </p:spTree>
    <p:extLst>
      <p:ext uri="{BB962C8B-B14F-4D97-AF65-F5344CB8AC3E}">
        <p14:creationId xmlns:p14="http://schemas.microsoft.com/office/powerpoint/2010/main" val="2933687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E445D34-02C7-4E43-A0A1-3E6E532086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0" t="1" r="8797" b="1"/>
          <a:stretch/>
        </p:blipFill>
        <p:spPr>
          <a:xfrm>
            <a:off x="-1" y="-1"/>
            <a:ext cx="10691813" cy="757872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5" name="Box 4">
            <a:extLst>
              <a:ext uri="{FF2B5EF4-FFF2-40B4-BE49-F238E27FC236}">
                <a16:creationId xmlns:a16="http://schemas.microsoft.com/office/drawing/2014/main" id="{470C8E77-0F2B-4631-AC44-D9637EEABC63}"/>
              </a:ext>
            </a:extLst>
          </p:cNvPr>
          <p:cNvSpPr/>
          <p:nvPr/>
        </p:nvSpPr>
        <p:spPr>
          <a:xfrm>
            <a:off x="0" y="-1"/>
            <a:ext cx="10691814" cy="7578725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9F0212-33B8-4237-94A0-33EFCE2421A4}"/>
              </a:ext>
            </a:extLst>
          </p:cNvPr>
          <p:cNvSpPr txBox="1"/>
          <p:nvPr/>
        </p:nvSpPr>
        <p:spPr>
          <a:xfrm>
            <a:off x="2444574" y="3275462"/>
            <a:ext cx="1891865" cy="923330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rtl="0"/>
            <a:r>
              <a:rPr lang="hr-HR" sz="5400" dirty="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Pitanja i odgovori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77A8B5B-8C23-45FC-9EDA-0162C0DCE51B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22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DF7C1-D66E-41D2-A429-0F53457543CA}"/>
              </a:ext>
            </a:extLst>
          </p:cNvPr>
          <p:cNvSpPr txBox="1"/>
          <p:nvPr/>
        </p:nvSpPr>
        <p:spPr>
          <a:xfrm>
            <a:off x="276282" y="172530"/>
            <a:ext cx="4620176" cy="646331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rtl="0"/>
            <a:r>
              <a:rPr lang="hr-HR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Zajednica prakse za riznicu KFIS-a i PEMPAL-a</a:t>
            </a:r>
          </a:p>
          <a:p>
            <a:pPr rtl="0"/>
            <a:r>
              <a:rPr lang="hr-HR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Ažurirane informacije o iskustvu sa sustavom dBrain</a:t>
            </a:r>
            <a:r>
              <a:rPr lang="hr-HR" baseline="3000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+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7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A33D3D9-32E1-4E6B-A5CA-05B9B5AD5D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0" r="8797" b="16592"/>
          <a:stretch/>
        </p:blipFill>
        <p:spPr>
          <a:xfrm>
            <a:off x="-1" y="-1"/>
            <a:ext cx="10691813" cy="632128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</p:pic>
      <p:sp>
        <p:nvSpPr>
          <p:cNvPr id="6" name="Box 5">
            <a:extLst>
              <a:ext uri="{FF2B5EF4-FFF2-40B4-BE49-F238E27FC236}">
                <a16:creationId xmlns:a16="http://schemas.microsoft.com/office/drawing/2014/main" id="{22ED1D84-E963-4CAC-A72E-8847A0D39CB7}"/>
              </a:ext>
            </a:extLst>
          </p:cNvPr>
          <p:cNvSpPr/>
          <p:nvPr/>
        </p:nvSpPr>
        <p:spPr>
          <a:xfrm>
            <a:off x="0" y="-46299"/>
            <a:ext cx="10691814" cy="6321284"/>
          </a:xfrm>
          <a:prstGeom prst="rect">
            <a:avLst/>
          </a:prstGeom>
          <a:gradFill>
            <a:gsLst>
              <a:gs pos="100000">
                <a:srgbClr val="002060">
                  <a:alpha val="58000"/>
                </a:srgbClr>
              </a:gs>
              <a:gs pos="0">
                <a:schemeClr val="tx1">
                  <a:lumMod val="95000"/>
                  <a:lumOff val="5000"/>
                  <a:alpha val="8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27033F-6FB5-4D06-B4CE-AA9CDDCA469E}"/>
              </a:ext>
            </a:extLst>
          </p:cNvPr>
          <p:cNvSpPr txBox="1"/>
          <p:nvPr/>
        </p:nvSpPr>
        <p:spPr>
          <a:xfrm>
            <a:off x="3215674" y="2910334"/>
            <a:ext cx="42604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hr-HR" sz="600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Hvala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4DF7C1-D66E-41D2-A429-0F53457543CA}"/>
              </a:ext>
            </a:extLst>
          </p:cNvPr>
          <p:cNvSpPr txBox="1"/>
          <p:nvPr/>
        </p:nvSpPr>
        <p:spPr>
          <a:xfrm>
            <a:off x="276282" y="172530"/>
            <a:ext cx="4620176" cy="646331"/>
          </a:xfrm>
          <a:prstGeom prst="rect">
            <a:avLst/>
          </a:prstGeom>
          <a:noFill/>
          <a:effectLst>
            <a:outerShdw blurRad="50800" dist="1905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rtl="0"/>
            <a:r>
              <a:rPr lang="hr-HR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Zajednica prakse za riznicu KFIS-a i PEMPAL-a</a:t>
            </a:r>
          </a:p>
          <a:p>
            <a:pPr rtl="0"/>
            <a:r>
              <a:rPr lang="hr-HR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Ažurirane informacije o iskustvu sa sustavom dBrain</a:t>
            </a:r>
            <a:r>
              <a:rPr lang="hr-HR" baseline="30000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+</a:t>
            </a:r>
            <a:r>
              <a:rPr lang="hr-HR">
                <a:solidFill>
                  <a:schemeClr val="bg1"/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0119" y="300320"/>
            <a:ext cx="1845525" cy="29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4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FC1243-1A0D-42F6-953F-B363894A9EEC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20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180" name="Slide Number Placeholder 2">
            <a:extLst>
              <a:ext uri="{FF2B5EF4-FFF2-40B4-BE49-F238E27FC236}">
                <a16:creationId xmlns:a16="http://schemas.microsoft.com/office/drawing/2014/main" id="{206DE96E-4D4D-4FDE-95E5-FC848A2B7352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/>
              <a:t>3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sp>
        <p:nvSpPr>
          <p:cNvPr id="69" name="Shape 276"/>
          <p:cNvSpPr/>
          <p:nvPr/>
        </p:nvSpPr>
        <p:spPr>
          <a:xfrm>
            <a:off x="264237" y="1676877"/>
            <a:ext cx="10153075" cy="265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rtlCol="0" anchor="t">
            <a:spAutoFit/>
          </a:bodyPr>
          <a:lstStyle>
            <a:lvl1pPr algn="l">
              <a:defRPr sz="2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hr-HR" sz="2000"/>
              <a:t>Sustav dBrain bio je ključna informacijska infrastruktura Koreje</a:t>
            </a:r>
          </a:p>
          <a:p>
            <a:pPr marL="296332" indent="-296332" algn="just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600" b="0">
                <a:solidFill>
                  <a:srgbClr val="535353"/>
                </a:solidFill>
              </a:rPr>
              <a:t>3. generacija ISFU-a izgrađena s lokalno razvijenim softverom (LDSW) od 2007.</a:t>
            </a:r>
          </a:p>
          <a:p>
            <a:pPr marL="296332" indent="-296332" algn="just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600" b="0">
                <a:solidFill>
                  <a:srgbClr val="535353"/>
                </a:solidFill>
              </a:rPr>
              <a:t>Obrada upravljanja na lokaciji u trinaest područja financijskog poslovanja kako bi se poboljšala učinkovitost financijskog poslovanja (proračun, prihodi, rashodi, dug, učinak, namira itd.) </a:t>
            </a:r>
          </a:p>
          <a:p>
            <a:pPr marL="296332" indent="-296332" algn="just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600" b="0">
                <a:solidFill>
                  <a:srgbClr val="535353"/>
                </a:solidFill>
              </a:rPr>
              <a:t>Obračunska osnova i računovodstveni sustav s dvojnim unosom (2009.), nagrada UN-a za javnu upravu (2013.), sustav otvorenih fiskalnih podataka (</a:t>
            </a:r>
            <a:r>
              <a:rPr lang="hr-HR" sz="1600" b="0">
                <a:solidFill>
                  <a:srgbClr val="535353"/>
                </a:solidFill>
                <a:hlinkClick r:id="rId3"/>
              </a:rPr>
              <a:t>www.openfiscal.go.kr)(2015)</a:t>
            </a:r>
            <a:r>
              <a:rPr lang="hr-HR" sz="1600" b="0">
                <a:solidFill>
                  <a:srgbClr val="535353"/>
                </a:solidFill>
              </a:rPr>
              <a:t>, certifikacija ISO20000 (2017.)</a:t>
            </a:r>
          </a:p>
          <a:p>
            <a:pPr marL="296332" indent="-296332" rtl="0">
              <a:lnSpc>
                <a:spcPct val="130000"/>
              </a:lnSpc>
              <a:buSzPct val="75000"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600" b="0">
                <a:solidFill>
                  <a:srgbClr val="535353"/>
                </a:solidFill>
              </a:rPr>
              <a:t>Prosječni dnevni prosjek od 13,3 bilijuna KRW u transferima nacionalnih fondova i 6,5 bilijuna u primitcima od 2022., 24 sata na dan, 365 dana u godini (prosječno 18.000 korisnika dnevno)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85364" y="4572967"/>
            <a:ext cx="9316896" cy="2591003"/>
            <a:chOff x="363480" y="2085198"/>
            <a:chExt cx="9316896" cy="2591003"/>
          </a:xfrm>
        </p:grpSpPr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DBEC36BC-0F36-A9D4-CB78-031898B1ADAA}"/>
                </a:ext>
              </a:extLst>
            </p:cNvPr>
            <p:cNvSpPr/>
            <p:nvPr/>
          </p:nvSpPr>
          <p:spPr>
            <a:xfrm>
              <a:off x="7992415" y="2392441"/>
              <a:ext cx="1335333" cy="894977"/>
            </a:xfrm>
            <a:prstGeom prst="roundRect">
              <a:avLst>
                <a:gd name="adj" fmla="val 1140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x-none" altLang="en-US" sz="4000" b="1">
                <a:solidFill>
                  <a:schemeClr val="bg1"/>
                </a:solidFill>
              </a:endParaRP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id="{EBAE35C9-6E88-47B4-0071-EA445A8CAF58}"/>
                </a:ext>
              </a:extLst>
            </p:cNvPr>
            <p:cNvSpPr/>
            <p:nvPr/>
          </p:nvSpPr>
          <p:spPr>
            <a:xfrm>
              <a:off x="686134" y="2392441"/>
              <a:ext cx="1644548" cy="894977"/>
            </a:xfrm>
            <a:prstGeom prst="roundRect">
              <a:avLst>
                <a:gd name="adj" fmla="val 1140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x-none" altLang="en-US" sz="4000" b="1">
                <a:solidFill>
                  <a:schemeClr val="bg1"/>
                </a:solidFill>
              </a:endParaRP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2BBB5659-7DC5-0E8C-B244-814E6A1466B0}"/>
                </a:ext>
              </a:extLst>
            </p:cNvPr>
            <p:cNvSpPr/>
            <p:nvPr/>
          </p:nvSpPr>
          <p:spPr>
            <a:xfrm>
              <a:off x="2591842" y="2392441"/>
              <a:ext cx="1644548" cy="894977"/>
            </a:xfrm>
            <a:prstGeom prst="roundRect">
              <a:avLst>
                <a:gd name="adj" fmla="val 1140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x-none" altLang="en-US" sz="4000" b="1">
                <a:solidFill>
                  <a:schemeClr val="bg1"/>
                </a:solidFill>
              </a:endParaRP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B5FAEFE1-67B3-F094-BD29-FFC27A2BFDD3}"/>
                </a:ext>
              </a:extLst>
            </p:cNvPr>
            <p:cNvSpPr/>
            <p:nvPr/>
          </p:nvSpPr>
          <p:spPr>
            <a:xfrm>
              <a:off x="4587011" y="2392441"/>
              <a:ext cx="1500814" cy="894977"/>
            </a:xfrm>
            <a:prstGeom prst="roundRect">
              <a:avLst>
                <a:gd name="adj" fmla="val 1140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x-none" altLang="en-US" sz="4000" b="1">
                <a:solidFill>
                  <a:schemeClr val="bg1"/>
                </a:solidFill>
              </a:endParaRP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516222E1-36F0-4607-5F16-8139564979DF}"/>
                </a:ext>
              </a:extLst>
            </p:cNvPr>
            <p:cNvSpPr/>
            <p:nvPr/>
          </p:nvSpPr>
          <p:spPr>
            <a:xfrm>
              <a:off x="6259168" y="2392441"/>
              <a:ext cx="1335333" cy="894977"/>
            </a:xfrm>
            <a:prstGeom prst="roundRect">
              <a:avLst>
                <a:gd name="adj" fmla="val 11408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90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kumimoji="1" lang="x-none" altLang="en-US" sz="4000" b="1">
                <a:solidFill>
                  <a:schemeClr val="bg1"/>
                </a:solidFill>
              </a:endParaRPr>
            </a:p>
          </p:txBody>
        </p:sp>
        <p:cxnSp>
          <p:nvCxnSpPr>
            <p:cNvPr id="76" name="Arrow connector 75">
              <a:extLst>
                <a:ext uri="{FF2B5EF4-FFF2-40B4-BE49-F238E27FC236}">
                  <a16:creationId xmlns:a16="http://schemas.microsoft.com/office/drawing/2014/main" id="{22590522-811E-3E3B-FBC2-1E0F12F1DB97}"/>
                </a:ext>
              </a:extLst>
            </p:cNvPr>
            <p:cNvCxnSpPr>
              <a:cxnSpLocks/>
            </p:cNvCxnSpPr>
            <p:nvPr/>
          </p:nvCxnSpPr>
          <p:spPr>
            <a:xfrm>
              <a:off x="7959729" y="2339773"/>
              <a:ext cx="1400707" cy="0"/>
            </a:xfrm>
            <a:prstGeom prst="straightConnector1">
              <a:avLst/>
            </a:prstGeom>
            <a:ln w="31750">
              <a:solidFill>
                <a:schemeClr val="bg1">
                  <a:lumMod val="85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0E05A6D-56EB-4102-B088-04B232ADC760}"/>
                </a:ext>
              </a:extLst>
            </p:cNvPr>
            <p:cNvSpPr txBox="1"/>
            <p:nvPr/>
          </p:nvSpPr>
          <p:spPr>
            <a:xfrm>
              <a:off x="804369" y="2092163"/>
              <a:ext cx="1208664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rtl="0"/>
              <a:r>
                <a:rPr lang="hr-HR" sz="1200" b="1">
                  <a:solidFill>
                    <a:srgbClr val="005B8D"/>
                  </a:solidFill>
                  <a:latin typeface="Noto Sans" panose="020B0802040504020204" pitchFamily="34"/>
                  <a:ea typeface="Noto Sans" panose="020B0802040504020204" pitchFamily="34"/>
                  <a:cs typeface="Noto Sans" panose="020B0802040504020204" pitchFamily="34"/>
                </a:rPr>
                <a:t>Prva generacija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47E26A8C-7F7A-487F-9F98-2C18E73EC9C6}"/>
                </a:ext>
              </a:extLst>
            </p:cNvPr>
            <p:cNvGrpSpPr/>
            <p:nvPr/>
          </p:nvGrpSpPr>
          <p:grpSpPr>
            <a:xfrm>
              <a:off x="622990" y="2339858"/>
              <a:ext cx="1709453" cy="1767879"/>
              <a:chOff x="2626725" y="2499148"/>
              <a:chExt cx="2044922" cy="1865658"/>
            </a:xfrm>
          </p:grpSpPr>
          <p:cxnSp>
            <p:nvCxnSpPr>
              <p:cNvPr id="134" name="Line connector 133">
                <a:extLst>
                  <a:ext uri="{FF2B5EF4-FFF2-40B4-BE49-F238E27FC236}">
                    <a16:creationId xmlns:a16="http://schemas.microsoft.com/office/drawing/2014/main" id="{97B53C6A-E4BD-4D6C-A96D-9DE24E55D0DE}"/>
                  </a:ext>
                </a:extLst>
              </p:cNvPr>
              <p:cNvCxnSpPr/>
              <p:nvPr/>
            </p:nvCxnSpPr>
            <p:spPr>
              <a:xfrm flipV="1">
                <a:off x="2626725" y="2590376"/>
                <a:ext cx="0" cy="1774430"/>
              </a:xfrm>
              <a:prstGeom prst="line">
                <a:avLst/>
              </a:prstGeom>
              <a:ln w="31750">
                <a:solidFill>
                  <a:schemeClr val="bg1">
                    <a:lumMod val="85000"/>
                  </a:schemeClr>
                </a:solidFill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Arc 134">
                <a:extLst>
                  <a:ext uri="{FF2B5EF4-FFF2-40B4-BE49-F238E27FC236}">
                    <a16:creationId xmlns:a16="http://schemas.microsoft.com/office/drawing/2014/main" id="{5A626545-BE49-466B-9083-22C0CC707B11}"/>
                  </a:ext>
                </a:extLst>
              </p:cNvPr>
              <p:cNvSpPr/>
              <p:nvPr/>
            </p:nvSpPr>
            <p:spPr>
              <a:xfrm flipH="1">
                <a:off x="2626725" y="2500542"/>
                <a:ext cx="220924" cy="220923"/>
              </a:xfrm>
              <a:prstGeom prst="arc">
                <a:avLst/>
              </a:prstGeom>
              <a:ln w="31750">
                <a:solidFill>
                  <a:schemeClr val="bg1">
                    <a:lumMod val="85000"/>
                  </a:schemeClr>
                </a:solidFill>
                <a:tailEnd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539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cxnSp>
            <p:nvCxnSpPr>
              <p:cNvPr id="136" name="Arrow connector 135">
                <a:extLst>
                  <a:ext uri="{FF2B5EF4-FFF2-40B4-BE49-F238E27FC236}">
                    <a16:creationId xmlns:a16="http://schemas.microsoft.com/office/drawing/2014/main" id="{9B151B2E-37B7-432E-AD89-736FDE049E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32422" y="2499148"/>
                <a:ext cx="1939225" cy="0"/>
              </a:xfrm>
              <a:prstGeom prst="straightConnector1">
                <a:avLst/>
              </a:prstGeom>
              <a:ln w="31750">
                <a:solidFill>
                  <a:schemeClr val="bg1">
                    <a:lumMod val="85000"/>
                  </a:schemeClr>
                </a:solidFill>
                <a:tailEnd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Line connector 78">
              <a:extLst>
                <a:ext uri="{FF2B5EF4-FFF2-40B4-BE49-F238E27FC236}">
                  <a16:creationId xmlns:a16="http://schemas.microsoft.com/office/drawing/2014/main" id="{01002070-4EB6-4C1F-B35E-008AA096E038}"/>
                </a:ext>
              </a:extLst>
            </p:cNvPr>
            <p:cNvCxnSpPr/>
            <p:nvPr/>
          </p:nvCxnSpPr>
          <p:spPr>
            <a:xfrm>
              <a:off x="771607" y="2339858"/>
              <a:ext cx="399669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5355D1B-2F8A-493C-BE1D-6DECD67104B8}"/>
                </a:ext>
              </a:extLst>
            </p:cNvPr>
            <p:cNvSpPr txBox="1"/>
            <p:nvPr/>
          </p:nvSpPr>
          <p:spPr>
            <a:xfrm>
              <a:off x="2581715" y="2092161"/>
              <a:ext cx="1263166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rtl="0"/>
              <a:r>
                <a:rPr lang="hr-HR" sz="1200" b="1">
                  <a:solidFill>
                    <a:srgbClr val="005B8D"/>
                  </a:solidFill>
                  <a:latin typeface="Noto Sans" panose="020B0802040504020204" pitchFamily="34"/>
                  <a:ea typeface="Noto Sans" panose="020B0802040504020204" pitchFamily="34"/>
                  <a:cs typeface="Noto Sans" panose="020B0802040504020204" pitchFamily="34"/>
                </a:rPr>
                <a:t>Druga generacija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22DDAB2A-1391-477A-BD9D-5CC04A6CDB62}"/>
                </a:ext>
              </a:extLst>
            </p:cNvPr>
            <p:cNvGrpSpPr/>
            <p:nvPr/>
          </p:nvGrpSpPr>
          <p:grpSpPr>
            <a:xfrm>
              <a:off x="2528887" y="2339857"/>
              <a:ext cx="1788226" cy="1144608"/>
              <a:chOff x="2571655" y="2499148"/>
              <a:chExt cx="1944692" cy="1207915"/>
            </a:xfrm>
          </p:grpSpPr>
          <p:cxnSp>
            <p:nvCxnSpPr>
              <p:cNvPr id="131" name="Line connector 130">
                <a:extLst>
                  <a:ext uri="{FF2B5EF4-FFF2-40B4-BE49-F238E27FC236}">
                    <a16:creationId xmlns:a16="http://schemas.microsoft.com/office/drawing/2014/main" id="{E204ADDC-A411-4FA4-9DFE-ADE4D29BD304}"/>
                  </a:ext>
                </a:extLst>
              </p:cNvPr>
              <p:cNvCxnSpPr>
                <a:cxnSpLocks/>
                <a:stCxn id="118" idx="2"/>
              </p:cNvCxnSpPr>
              <p:nvPr/>
            </p:nvCxnSpPr>
            <p:spPr>
              <a:xfrm flipH="1" flipV="1">
                <a:off x="2571655" y="2585579"/>
                <a:ext cx="17079" cy="1121484"/>
              </a:xfrm>
              <a:prstGeom prst="line">
                <a:avLst/>
              </a:prstGeom>
              <a:ln w="31750">
                <a:solidFill>
                  <a:schemeClr val="bg1">
                    <a:lumMod val="85000"/>
                  </a:schemeClr>
                </a:solidFill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Arc 131">
                <a:extLst>
                  <a:ext uri="{FF2B5EF4-FFF2-40B4-BE49-F238E27FC236}">
                    <a16:creationId xmlns:a16="http://schemas.microsoft.com/office/drawing/2014/main" id="{B0746266-BEAA-47E6-9C6A-69129662CF53}"/>
                  </a:ext>
                </a:extLst>
              </p:cNvPr>
              <p:cNvSpPr/>
              <p:nvPr/>
            </p:nvSpPr>
            <p:spPr>
              <a:xfrm flipH="1">
                <a:off x="2573768" y="2500542"/>
                <a:ext cx="220925" cy="220923"/>
              </a:xfrm>
              <a:prstGeom prst="arc">
                <a:avLst/>
              </a:prstGeom>
              <a:ln w="31750">
                <a:solidFill>
                  <a:schemeClr val="bg1">
                    <a:lumMod val="85000"/>
                  </a:schemeClr>
                </a:solidFill>
                <a:tailEnd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539" dirty="0"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cxnSp>
            <p:nvCxnSpPr>
              <p:cNvPr id="133" name="Arrow connector 132">
                <a:extLst>
                  <a:ext uri="{FF2B5EF4-FFF2-40B4-BE49-F238E27FC236}">
                    <a16:creationId xmlns:a16="http://schemas.microsoft.com/office/drawing/2014/main" id="{1C52B7AE-184C-416D-B744-0AC5610862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79462" y="2499148"/>
                <a:ext cx="1836885" cy="0"/>
              </a:xfrm>
              <a:prstGeom prst="straightConnector1">
                <a:avLst/>
              </a:prstGeom>
              <a:ln w="31750">
                <a:solidFill>
                  <a:schemeClr val="bg1">
                    <a:lumMod val="85000"/>
                  </a:schemeClr>
                </a:solidFill>
                <a:tailEnd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Line connector 81">
              <a:extLst>
                <a:ext uri="{FF2B5EF4-FFF2-40B4-BE49-F238E27FC236}">
                  <a16:creationId xmlns:a16="http://schemas.microsoft.com/office/drawing/2014/main" id="{F4F1B4E3-179D-4CC4-9A00-B3D6900E1ECD}"/>
                </a:ext>
              </a:extLst>
            </p:cNvPr>
            <p:cNvCxnSpPr/>
            <p:nvPr/>
          </p:nvCxnSpPr>
          <p:spPr>
            <a:xfrm>
              <a:off x="2813629" y="2339858"/>
              <a:ext cx="399669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CD4069A-12BD-4681-A1D2-FBB26B0E7126}"/>
                </a:ext>
              </a:extLst>
            </p:cNvPr>
            <p:cNvSpPr txBox="1"/>
            <p:nvPr/>
          </p:nvSpPr>
          <p:spPr>
            <a:xfrm>
              <a:off x="4541600" y="2092161"/>
              <a:ext cx="1234312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rtl="0"/>
              <a:r>
                <a:rPr lang="hr-HR" sz="1200" b="1">
                  <a:solidFill>
                    <a:srgbClr val="005B8D"/>
                  </a:solidFill>
                  <a:latin typeface="Noto Sans" panose="020B0802040504020204" pitchFamily="34"/>
                  <a:ea typeface="Noto Sans" panose="020B0802040504020204" pitchFamily="34"/>
                  <a:cs typeface="Noto Sans" panose="020B0802040504020204" pitchFamily="34"/>
                </a:rPr>
                <a:t>Treća generacija</a:t>
              </a:r>
            </a:p>
          </p:txBody>
        </p:sp>
        <p:cxnSp>
          <p:nvCxnSpPr>
            <p:cNvPr id="84" name="Line connector 83">
              <a:extLst>
                <a:ext uri="{FF2B5EF4-FFF2-40B4-BE49-F238E27FC236}">
                  <a16:creationId xmlns:a16="http://schemas.microsoft.com/office/drawing/2014/main" id="{323D1791-AFD4-4611-AFA6-C2259B2E461A}"/>
                </a:ext>
              </a:extLst>
            </p:cNvPr>
            <p:cNvCxnSpPr>
              <a:cxnSpLocks/>
              <a:stCxn id="115" idx="7"/>
            </p:cNvCxnSpPr>
            <p:nvPr/>
          </p:nvCxnSpPr>
          <p:spPr>
            <a:xfrm flipH="1" flipV="1">
              <a:off x="4529390" y="2445851"/>
              <a:ext cx="5325" cy="1182039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Arc 84">
              <a:extLst>
                <a:ext uri="{FF2B5EF4-FFF2-40B4-BE49-F238E27FC236}">
                  <a16:creationId xmlns:a16="http://schemas.microsoft.com/office/drawing/2014/main" id="{24CDE235-EAFE-4F52-964A-A8ADF55A3608}"/>
                </a:ext>
              </a:extLst>
            </p:cNvPr>
            <p:cNvSpPr/>
            <p:nvPr/>
          </p:nvSpPr>
          <p:spPr>
            <a:xfrm flipH="1">
              <a:off x="4529387" y="2341179"/>
              <a:ext cx="203150" cy="209344"/>
            </a:xfrm>
            <a:prstGeom prst="arc">
              <a:avLst/>
            </a:prstGeom>
            <a:ln w="31750">
              <a:solidFill>
                <a:schemeClr val="bg1">
                  <a:lumMod val="85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rtl="0"/>
              <a:endParaRPr lang="ko-KR" altLang="en-US" sz="1539" dirty="0">
                <a:latin typeface="Noto Sans CJK KR" panose="020B0500000000000000" pitchFamily="34" charset="-128"/>
                <a:ea typeface="Noto Sans CJK KR" panose="020B0500000000000000" pitchFamily="34" charset="-128"/>
              </a:endParaRPr>
            </a:p>
          </p:txBody>
        </p:sp>
        <p:cxnSp>
          <p:nvCxnSpPr>
            <p:cNvPr id="86" name="Arrow connector 85">
              <a:extLst>
                <a:ext uri="{FF2B5EF4-FFF2-40B4-BE49-F238E27FC236}">
                  <a16:creationId xmlns:a16="http://schemas.microsoft.com/office/drawing/2014/main" id="{A3832A02-966A-427C-8CA9-644BA2569408}"/>
                </a:ext>
              </a:extLst>
            </p:cNvPr>
            <p:cNvCxnSpPr>
              <a:cxnSpLocks/>
            </p:cNvCxnSpPr>
            <p:nvPr/>
          </p:nvCxnSpPr>
          <p:spPr>
            <a:xfrm>
              <a:off x="4626582" y="2339855"/>
              <a:ext cx="2960882" cy="0"/>
            </a:xfrm>
            <a:prstGeom prst="straightConnector1">
              <a:avLst/>
            </a:prstGeom>
            <a:ln w="31750">
              <a:solidFill>
                <a:schemeClr val="bg1">
                  <a:lumMod val="85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e connector 86">
              <a:extLst>
                <a:ext uri="{FF2B5EF4-FFF2-40B4-BE49-F238E27FC236}">
                  <a16:creationId xmlns:a16="http://schemas.microsoft.com/office/drawing/2014/main" id="{0C90FBD5-9107-4A65-8747-0BD333DDC521}"/>
                </a:ext>
              </a:extLst>
            </p:cNvPr>
            <p:cNvCxnSpPr/>
            <p:nvPr/>
          </p:nvCxnSpPr>
          <p:spPr>
            <a:xfrm>
              <a:off x="4670886" y="2339855"/>
              <a:ext cx="399669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609052D-7F17-4FDD-9401-6B6C7D1B37B4}"/>
                </a:ext>
              </a:extLst>
            </p:cNvPr>
            <p:cNvSpPr txBox="1"/>
            <p:nvPr/>
          </p:nvSpPr>
          <p:spPr>
            <a:xfrm>
              <a:off x="957486" y="2619879"/>
              <a:ext cx="1016368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algn="ctr" rtl="0"/>
              <a:r>
                <a:rPr lang="hr-HR" sz="1200" b="1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Proračunski sustav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53CE6E1-2581-47A0-B8B8-402525F8DEEF}"/>
                </a:ext>
              </a:extLst>
            </p:cNvPr>
            <p:cNvSpPr txBox="1"/>
            <p:nvPr/>
          </p:nvSpPr>
          <p:spPr>
            <a:xfrm>
              <a:off x="1199243" y="2894446"/>
              <a:ext cx="474489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algn="ctr" rtl="0"/>
              <a:r>
                <a:rPr lang="hr-HR" sz="1200" b="1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SALIMI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A07D584-08E3-4738-97EE-2009DD44F767}"/>
                </a:ext>
              </a:extLst>
            </p:cNvPr>
            <p:cNvSpPr txBox="1"/>
            <p:nvPr/>
          </p:nvSpPr>
          <p:spPr>
            <a:xfrm>
              <a:off x="3108136" y="2619879"/>
              <a:ext cx="611962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algn="ctr" rtl="0"/>
              <a:r>
                <a:rPr lang="hr-HR" sz="1200" b="1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FIMSYs</a:t>
              </a:r>
              <a:r>
                <a:rPr lang="hr-HR" sz="1100" b="1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 </a:t>
              </a:r>
              <a:r>
                <a:rPr lang="hr-HR" sz="1300" b="1" baseline="3000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⑴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C438BA8-8E02-4976-A99C-2D3A9BC75CF5}"/>
                </a:ext>
              </a:extLst>
            </p:cNvPr>
            <p:cNvSpPr txBox="1"/>
            <p:nvPr/>
          </p:nvSpPr>
          <p:spPr>
            <a:xfrm>
              <a:off x="3150423" y="2894446"/>
              <a:ext cx="527388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algn="ctr" rtl="0"/>
              <a:r>
                <a:rPr lang="hr-HR" sz="1200" b="1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NaFIS</a:t>
              </a:r>
              <a:r>
                <a:rPr lang="hr-HR" sz="1100" b="1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 </a:t>
              </a:r>
              <a:r>
                <a:rPr lang="hr-HR" sz="1300" b="1" baseline="3000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⑵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8305A7D9-CBA8-4B00-905E-C8182CA37F53}"/>
                </a:ext>
              </a:extLst>
            </p:cNvPr>
            <p:cNvSpPr txBox="1"/>
            <p:nvPr/>
          </p:nvSpPr>
          <p:spPr>
            <a:xfrm>
              <a:off x="5079638" y="2770471"/>
              <a:ext cx="434414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rtl="0"/>
              <a:r>
                <a:rPr lang="hr-HR" sz="1200" b="1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dBrain</a:t>
              </a:r>
            </a:p>
          </p:txBody>
        </p:sp>
        <p:cxnSp>
          <p:nvCxnSpPr>
            <p:cNvPr id="93" name="Line connector 92">
              <a:extLst>
                <a:ext uri="{FF2B5EF4-FFF2-40B4-BE49-F238E27FC236}">
                  <a16:creationId xmlns:a16="http://schemas.microsoft.com/office/drawing/2014/main" id="{38790259-2A92-432C-BC23-AE38F89CBEE4}"/>
                </a:ext>
              </a:extLst>
            </p:cNvPr>
            <p:cNvCxnSpPr>
              <a:cxnSpLocks/>
              <a:stCxn id="114" idx="4"/>
            </p:cNvCxnSpPr>
            <p:nvPr/>
          </p:nvCxnSpPr>
          <p:spPr>
            <a:xfrm flipH="1" flipV="1">
              <a:off x="6199688" y="2325068"/>
              <a:ext cx="5530" cy="1221587"/>
            </a:xfrm>
            <a:prstGeom prst="line">
              <a:avLst/>
            </a:prstGeom>
            <a:ln w="31750">
              <a:solidFill>
                <a:schemeClr val="bg1">
                  <a:lumMod val="85000"/>
                </a:schemeClr>
              </a:solidFill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C420B65E-2201-4994-B7ED-76DF38F8B3F1}"/>
                </a:ext>
              </a:extLst>
            </p:cNvPr>
            <p:cNvSpPr txBox="1"/>
            <p:nvPr/>
          </p:nvSpPr>
          <p:spPr>
            <a:xfrm>
              <a:off x="6311599" y="2652266"/>
              <a:ext cx="1200650" cy="338554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algn="ctr" rtl="0"/>
              <a:r>
                <a:rPr lang="hr-HR" sz="1100" b="1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KFIS</a:t>
              </a:r>
            </a:p>
            <a:p>
              <a:pPr rtl="0"/>
              <a:r>
                <a:rPr lang="hr-HR" sz="1100" b="1" dirty="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Službeno predstavljanje</a:t>
              </a:r>
            </a:p>
          </p:txBody>
        </p:sp>
        <p:sp>
          <p:nvSpPr>
            <p:cNvPr id="95" name="Box 94">
              <a:extLst>
                <a:ext uri="{FF2B5EF4-FFF2-40B4-BE49-F238E27FC236}">
                  <a16:creationId xmlns:a16="http://schemas.microsoft.com/office/drawing/2014/main" id="{4DD0EDC5-B928-48BC-8B38-F4861EDFF5E0}"/>
                </a:ext>
              </a:extLst>
            </p:cNvPr>
            <p:cNvSpPr/>
            <p:nvPr/>
          </p:nvSpPr>
          <p:spPr>
            <a:xfrm>
              <a:off x="758534" y="3393607"/>
              <a:ext cx="303344" cy="15567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lvl="1" defTabSz="670954" rtl="0" fontAlgn="ctr">
                <a:spcBef>
                  <a:spcPts val="855"/>
                </a:spcBef>
                <a:spcAft>
                  <a:spcPts val="428"/>
                </a:spcAft>
                <a:buClr>
                  <a:schemeClr val="tx1">
                    <a:lumMod val="85000"/>
                    <a:lumOff val="15000"/>
                  </a:schemeClr>
                </a:buClr>
                <a:buSzPct val="80000"/>
                <a:tabLst>
                  <a:tab pos="4332573" algn="l"/>
                </a:tabLst>
              </a:pPr>
              <a:r>
                <a:rPr lang="hr-HR" sz="941" b="1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sym typeface="Wingdings" pitchFamily="2" charset="2"/>
                </a:rPr>
                <a:t>1999.</a:t>
              </a:r>
            </a:p>
          </p:txBody>
        </p:sp>
        <p:sp>
          <p:nvSpPr>
            <p:cNvPr id="96" name="Box 95">
              <a:extLst>
                <a:ext uri="{FF2B5EF4-FFF2-40B4-BE49-F238E27FC236}">
                  <a16:creationId xmlns:a16="http://schemas.microsoft.com/office/drawing/2014/main" id="{3CE30F3A-AA87-4D0C-8EF9-E00040C5DE07}"/>
                </a:ext>
              </a:extLst>
            </p:cNvPr>
            <p:cNvSpPr/>
            <p:nvPr/>
          </p:nvSpPr>
          <p:spPr>
            <a:xfrm>
              <a:off x="2769830" y="3393607"/>
              <a:ext cx="303344" cy="15567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lvl="1" defTabSz="670954" rtl="0" fontAlgn="ctr">
                <a:spcBef>
                  <a:spcPts val="855"/>
                </a:spcBef>
                <a:spcAft>
                  <a:spcPts val="428"/>
                </a:spcAft>
                <a:buClr>
                  <a:schemeClr val="tx1">
                    <a:lumMod val="85000"/>
                    <a:lumOff val="15000"/>
                  </a:schemeClr>
                </a:buClr>
                <a:buSzPct val="80000"/>
                <a:tabLst>
                  <a:tab pos="4332573" algn="l"/>
                </a:tabLst>
              </a:pPr>
              <a:r>
                <a:rPr lang="hr-HR" sz="941" b="1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sym typeface="Wingdings" pitchFamily="2" charset="2"/>
                </a:rPr>
                <a:t>2000.</a:t>
              </a:r>
            </a:p>
          </p:txBody>
        </p:sp>
        <p:sp>
          <p:nvSpPr>
            <p:cNvPr id="97" name="Box 96">
              <a:extLst>
                <a:ext uri="{FF2B5EF4-FFF2-40B4-BE49-F238E27FC236}">
                  <a16:creationId xmlns:a16="http://schemas.microsoft.com/office/drawing/2014/main" id="{7EE1F74E-23D5-45BE-A74F-22532BC6AA05}"/>
                </a:ext>
              </a:extLst>
            </p:cNvPr>
            <p:cNvSpPr/>
            <p:nvPr/>
          </p:nvSpPr>
          <p:spPr>
            <a:xfrm>
              <a:off x="4674346" y="3393607"/>
              <a:ext cx="854877" cy="15567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lvl="1" defTabSz="670954" rtl="0" fontAlgn="ctr">
                <a:spcBef>
                  <a:spcPts val="855"/>
                </a:spcBef>
                <a:spcAft>
                  <a:spcPts val="428"/>
                </a:spcAft>
                <a:buClr>
                  <a:schemeClr val="tx1">
                    <a:lumMod val="85000"/>
                    <a:lumOff val="15000"/>
                  </a:schemeClr>
                </a:buClr>
                <a:buSzPct val="80000"/>
                <a:tabLst>
                  <a:tab pos="4332573" algn="l"/>
                </a:tabLst>
              </a:pPr>
              <a:r>
                <a:rPr lang="hr-HR" sz="941" b="1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sym typeface="Wingdings" pitchFamily="2" charset="2"/>
                </a:rPr>
                <a:t>siječanj/januar 2007.</a:t>
              </a:r>
            </a:p>
          </p:txBody>
        </p:sp>
        <p:sp>
          <p:nvSpPr>
            <p:cNvPr id="98" name="Box 97">
              <a:extLst>
                <a:ext uri="{FF2B5EF4-FFF2-40B4-BE49-F238E27FC236}">
                  <a16:creationId xmlns:a16="http://schemas.microsoft.com/office/drawing/2014/main" id="{483918D3-2B2B-4F87-8208-FA9267198617}"/>
                </a:ext>
              </a:extLst>
            </p:cNvPr>
            <p:cNvSpPr/>
            <p:nvPr/>
          </p:nvSpPr>
          <p:spPr>
            <a:xfrm>
              <a:off x="6388390" y="3393607"/>
              <a:ext cx="722166" cy="155670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lvl="1" defTabSz="670954" rtl="0" fontAlgn="ctr">
                <a:spcBef>
                  <a:spcPts val="855"/>
                </a:spcBef>
                <a:spcAft>
                  <a:spcPts val="428"/>
                </a:spcAft>
                <a:buClr>
                  <a:schemeClr val="tx1">
                    <a:lumMod val="85000"/>
                    <a:lumOff val="15000"/>
                  </a:schemeClr>
                </a:buClr>
                <a:buSzPct val="80000"/>
                <a:tabLst>
                  <a:tab pos="4332573" algn="l"/>
                </a:tabLst>
              </a:pPr>
              <a:r>
                <a:rPr lang="hr-HR" sz="941" b="1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sym typeface="Wingdings" pitchFamily="2" charset="2"/>
                </a:rPr>
                <a:t>1. srpnja/jula 2016.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1407AEF-D7C4-4315-ACE9-5759C4B00080}"/>
                </a:ext>
              </a:extLst>
            </p:cNvPr>
            <p:cNvSpPr txBox="1"/>
            <p:nvPr/>
          </p:nvSpPr>
          <p:spPr>
            <a:xfrm>
              <a:off x="7935629" y="2085198"/>
              <a:ext cx="1231106" cy="18466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rtl="0"/>
              <a:r>
                <a:rPr lang="hr-HR" sz="1200" b="1">
                  <a:solidFill>
                    <a:srgbClr val="005B8D"/>
                  </a:solidFill>
                  <a:latin typeface="Noto Sans" panose="020B0802040504020204" pitchFamily="34"/>
                  <a:ea typeface="Noto Sans" panose="020B0802040504020204" pitchFamily="34"/>
                  <a:cs typeface="Noto Sans" panose="020B0802040504020204" pitchFamily="34"/>
                </a:rPr>
                <a:t>Četvrta generacija</a:t>
              </a:r>
            </a:p>
          </p:txBody>
        </p:sp>
        <p:sp>
          <p:nvSpPr>
            <p:cNvPr id="100" name="Box 99">
              <a:extLst>
                <a:ext uri="{FF2B5EF4-FFF2-40B4-BE49-F238E27FC236}">
                  <a16:creationId xmlns:a16="http://schemas.microsoft.com/office/drawing/2014/main" id="{77D84C8A-5EAA-4D15-9B43-79BBD0B807E6}"/>
                </a:ext>
              </a:extLst>
            </p:cNvPr>
            <p:cNvSpPr/>
            <p:nvPr/>
          </p:nvSpPr>
          <p:spPr>
            <a:xfrm>
              <a:off x="8054111" y="3388884"/>
              <a:ext cx="910032" cy="165116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marL="0" lvl="1" defTabSz="711751" rtl="0" fontAlgn="ctr">
                <a:spcBef>
                  <a:spcPts val="907"/>
                </a:spcBef>
                <a:spcAft>
                  <a:spcPts val="454"/>
                </a:spcAft>
                <a:buClr>
                  <a:schemeClr val="tx1">
                    <a:lumMod val="85000"/>
                    <a:lumOff val="15000"/>
                  </a:schemeClr>
                </a:buClr>
                <a:buSzPct val="80000"/>
                <a:tabLst>
                  <a:tab pos="4596013" algn="l"/>
                </a:tabLst>
              </a:pPr>
              <a:r>
                <a:rPr lang="hr-HR" sz="998" b="1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cs typeface="Arial" panose="020B0604020202020204" pitchFamily="34" charset="0"/>
                  <a:sym typeface="Wingdings" pitchFamily="2" charset="2"/>
                </a:rPr>
                <a:t>siječanj/januar 2022.</a:t>
              </a:r>
            </a:p>
          </p:txBody>
        </p:sp>
        <p:sp>
          <p:nvSpPr>
            <p:cNvPr id="101" name="Box 100">
              <a:extLst>
                <a:ext uri="{FF2B5EF4-FFF2-40B4-BE49-F238E27FC236}">
                  <a16:creationId xmlns:a16="http://schemas.microsoft.com/office/drawing/2014/main" id="{8378BEAE-5816-4B8D-ABB6-8EF066BE2C66}"/>
                </a:ext>
              </a:extLst>
            </p:cNvPr>
            <p:cNvSpPr/>
            <p:nvPr/>
          </p:nvSpPr>
          <p:spPr>
            <a:xfrm>
              <a:off x="7896170" y="2306148"/>
              <a:ext cx="45719" cy="1278748"/>
            </a:xfrm>
            <a:prstGeom prst="rect">
              <a:avLst/>
            </a:pr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35000">
                  <a:schemeClr val="accent1">
                    <a:lumMod val="20000"/>
                    <a:lumOff val="80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ko-KR" altLang="en-US" dirty="0">
                <a:latin typeface="Noto Sans CJK KR" panose="020B0500000000000000" pitchFamily="34" charset="-128"/>
                <a:ea typeface="Noto Sans CJK KR" panose="020B0500000000000000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102" name="Line connector 101">
              <a:extLst>
                <a:ext uri="{FF2B5EF4-FFF2-40B4-BE49-F238E27FC236}">
                  <a16:creationId xmlns:a16="http://schemas.microsoft.com/office/drawing/2014/main" id="{E0CC6705-A1D7-4299-96EE-DBA6F6F389E6}"/>
                </a:ext>
              </a:extLst>
            </p:cNvPr>
            <p:cNvCxnSpPr/>
            <p:nvPr/>
          </p:nvCxnSpPr>
          <p:spPr>
            <a:xfrm>
              <a:off x="7948889" y="2339773"/>
              <a:ext cx="423946" cy="0"/>
            </a:xfrm>
            <a:prstGeom prst="line">
              <a:avLst/>
            </a:prstGeom>
            <a:ln w="31750">
              <a:solidFill>
                <a:schemeClr val="tx1">
                  <a:lumMod val="50000"/>
                  <a:lumOff val="50000"/>
                </a:schemeClr>
              </a:solidFill>
              <a:tailEnd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DBD1D26-24BA-4543-9D14-183D15F55CD9}"/>
                </a:ext>
              </a:extLst>
            </p:cNvPr>
            <p:cNvSpPr txBox="1"/>
            <p:nvPr/>
          </p:nvSpPr>
          <p:spPr>
            <a:xfrm>
              <a:off x="371740" y="4368424"/>
              <a:ext cx="4737910" cy="30777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1577" tIns="0" rIns="0" bIns="0" numCol="1" rtlCol="0" anchor="t" anchorCtr="0" compatLnSpc="1">
              <a:prstTxWarp prst="textNoShape">
                <a:avLst/>
              </a:prstTxWarp>
              <a:spAutoFit/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>
              <a:defPPr>
                <a:defRPr lang="en-US"/>
              </a:defPPr>
              <a:lvl2pPr marL="108000" lvl="1" indent="-108000" defTabSz="784558" fontAlgn="ctr">
                <a:spcBef>
                  <a:spcPts val="1000"/>
                </a:spcBef>
                <a:spcAft>
                  <a:spcPts val="500"/>
                </a:spcAft>
                <a:buClr>
                  <a:schemeClr val="tx1">
                    <a:lumMod val="85000"/>
                    <a:lumOff val="15000"/>
                  </a:schemeClr>
                </a:buClr>
                <a:buSzPct val="80000"/>
                <a:buFont typeface="Arial" panose="020B0604020202020204" pitchFamily="34" charset="0"/>
                <a:buChar char="•"/>
                <a:tabLst>
                  <a:tab pos="5066152" algn="l"/>
                </a:tabLst>
                <a:defRPr sz="1400" kern="0">
                  <a:ln>
                    <a:solidFill>
                      <a:schemeClr val="tx1">
                        <a:lumMod val="50000"/>
                        <a:lumOff val="50000"/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KoPub돋움체 Medium" panose="02020603020101020101" pitchFamily="18" charset="-127"/>
                  <a:ea typeface="KoPub돋움체 Medium" panose="02020603020101020101" pitchFamily="18" charset="-127"/>
                </a:defRPr>
              </a:lvl2pPr>
            </a:lstStyle>
            <a:p>
              <a:pPr lvl="1" algn="l" rtl="0">
                <a:spcBef>
                  <a:spcPts val="0"/>
                </a:spcBef>
                <a:spcAft>
                  <a:spcPts val="0"/>
                </a:spcAft>
              </a:pPr>
              <a:r>
                <a:rPr lang="hr-HR" sz="1000"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(1) FIMSYs: Sustav upravljanja fiskalnim informacijama</a:t>
              </a:r>
            </a:p>
            <a:p>
              <a:pPr lvl="1" algn="l" rtl="0">
                <a:spcBef>
                  <a:spcPts val="0"/>
                </a:spcBef>
                <a:spcAft>
                  <a:spcPts val="0"/>
                </a:spcAft>
              </a:pPr>
              <a:r>
                <a:rPr lang="hr-HR" sz="1000"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(2) NaFIS: Nacionalni fiskalni informacijski sustav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70403DB-9B66-4608-86D0-0E26E04B657E}"/>
                </a:ext>
              </a:extLst>
            </p:cNvPr>
            <p:cNvGrpSpPr/>
            <p:nvPr/>
          </p:nvGrpSpPr>
          <p:grpSpPr>
            <a:xfrm>
              <a:off x="363480" y="3458063"/>
              <a:ext cx="9316896" cy="966154"/>
              <a:chOff x="289513" y="3443468"/>
              <a:chExt cx="10132073" cy="1050686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D8E757A0-AD60-4B8E-8309-6830954BA599}"/>
                  </a:ext>
                </a:extLst>
              </p:cNvPr>
              <p:cNvGrpSpPr/>
              <p:nvPr/>
            </p:nvGrpSpPr>
            <p:grpSpPr>
              <a:xfrm flipH="1">
                <a:off x="4094522" y="3528792"/>
                <a:ext cx="6327064" cy="964736"/>
                <a:chOff x="2470001" y="6421485"/>
                <a:chExt cx="6327064" cy="739966"/>
              </a:xfrm>
              <a:solidFill>
                <a:schemeClr val="bg1">
                  <a:lumMod val="85000"/>
                </a:schemeClr>
              </a:solidFill>
            </p:grpSpPr>
            <p:sp>
              <p:nvSpPr>
                <p:cNvPr id="129" name="Box 128">
                  <a:extLst>
                    <a:ext uri="{FF2B5EF4-FFF2-40B4-BE49-F238E27FC236}">
                      <a16:creationId xmlns:a16="http://schemas.microsoft.com/office/drawing/2014/main" id="{6E8844F6-5646-4D47-94F8-C2819EB98082}"/>
                    </a:ext>
                  </a:extLst>
                </p:cNvPr>
                <p:cNvSpPr/>
                <p:nvPr/>
              </p:nvSpPr>
              <p:spPr>
                <a:xfrm>
                  <a:off x="2836502" y="6607846"/>
                  <a:ext cx="5960563" cy="407508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 rtl="0" latinLnBrk="0"/>
                  <a:endParaRPr lang="ko-KR" altLang="en-US" sz="855" dirty="0">
                    <a:ln>
                      <a:solidFill>
                        <a:srgbClr val="ADADA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Noto Sans CJK KR" panose="020B0500000000000000" pitchFamily="34" charset="-128"/>
                    <a:ea typeface="Noto Sans CJK KR" panose="020B0500000000000000" pitchFamily="34" charset="-128"/>
                  </a:endParaRPr>
                </a:p>
              </p:txBody>
            </p:sp>
            <p:sp>
              <p:nvSpPr>
                <p:cNvPr id="130" name="Isosceles Triangle 129">
                  <a:extLst>
                    <a:ext uri="{FF2B5EF4-FFF2-40B4-BE49-F238E27FC236}">
                      <a16:creationId xmlns:a16="http://schemas.microsoft.com/office/drawing/2014/main" id="{3770FD8A-7BD6-4466-B3BD-C9904DC532C0}"/>
                    </a:ext>
                  </a:extLst>
                </p:cNvPr>
                <p:cNvSpPr/>
                <p:nvPr/>
              </p:nvSpPr>
              <p:spPr>
                <a:xfrm rot="16200000">
                  <a:off x="2359525" y="6531961"/>
                  <a:ext cx="739966" cy="519013"/>
                </a:xfrm>
                <a:prstGeom prst="triangle">
                  <a:avLst/>
                </a:prstGeom>
                <a:solidFill>
                  <a:schemeClr val="bg1">
                    <a:lumMod val="7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 rtl="0" latinLnBrk="0"/>
                  <a:endParaRPr lang="ko-KR" altLang="en-US" sz="855" dirty="0">
                    <a:ln>
                      <a:solidFill>
                        <a:srgbClr val="ADADA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Noto Sans CJK KR" panose="020B0500000000000000" pitchFamily="34" charset="-128"/>
                    <a:ea typeface="Noto Sans CJK KR" panose="020B0500000000000000" pitchFamily="34" charset="-128"/>
                  </a:endParaRPr>
                </a:p>
              </p:txBody>
            </p:sp>
          </p:grpSp>
          <p:sp>
            <p:nvSpPr>
              <p:cNvPr id="122" name="Box 121">
                <a:extLst>
                  <a:ext uri="{FF2B5EF4-FFF2-40B4-BE49-F238E27FC236}">
                    <a16:creationId xmlns:a16="http://schemas.microsoft.com/office/drawing/2014/main" id="{8DFACD50-91AA-4693-AC20-413FD6B72C18}"/>
                  </a:ext>
                </a:extLst>
              </p:cNvPr>
              <p:cNvSpPr/>
              <p:nvPr/>
            </p:nvSpPr>
            <p:spPr>
              <a:xfrm>
                <a:off x="347692" y="3772003"/>
                <a:ext cx="6784387" cy="53129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indent="-75366" algn="ctr" defTabSz="934262" rtl="0" fontAlgn="ctr">
                  <a:spcBef>
                    <a:spcPct val="0"/>
                  </a:spcBef>
                  <a:spcAft>
                    <a:spcPct val="0"/>
                  </a:spcAft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2411572" algn="l"/>
                    <a:tab pos="5059184" algn="l"/>
                  </a:tabLst>
                </a:pPr>
                <a:endParaRPr kumimoji="1" lang="ko-KR" altLang="en-US" sz="855" kern="0" spc="-27" dirty="0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27A753C9-099C-4191-AC33-23348218BA87}"/>
                  </a:ext>
                </a:extLst>
              </p:cNvPr>
              <p:cNvGrpSpPr/>
              <p:nvPr/>
            </p:nvGrpSpPr>
            <p:grpSpPr>
              <a:xfrm flipH="1">
                <a:off x="4036349" y="3443468"/>
                <a:ext cx="6365949" cy="1050686"/>
                <a:chOff x="2619917" y="6515697"/>
                <a:chExt cx="6365949" cy="805891"/>
              </a:xfrm>
            </p:grpSpPr>
            <p:sp>
              <p:nvSpPr>
                <p:cNvPr id="127" name="Box 126">
                  <a:extLst>
                    <a:ext uri="{FF2B5EF4-FFF2-40B4-BE49-F238E27FC236}">
                      <a16:creationId xmlns:a16="http://schemas.microsoft.com/office/drawing/2014/main" id="{321877BF-624E-489A-8F0E-CF0AEC4DFFC9}"/>
                    </a:ext>
                  </a:extLst>
                </p:cNvPr>
                <p:cNvSpPr/>
                <p:nvPr/>
              </p:nvSpPr>
              <p:spPr>
                <a:xfrm>
                  <a:off x="3025302" y="6653943"/>
                  <a:ext cx="5960564" cy="479871"/>
                </a:xfrm>
                <a:prstGeom prst="rect">
                  <a:avLst/>
                </a:prstGeom>
                <a:solidFill>
                  <a:schemeClr val="tx2">
                    <a:lumMod val="7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 rtl="0" latinLnBrk="0"/>
                  <a:endParaRPr lang="ko-KR" altLang="en-US" sz="855" dirty="0">
                    <a:ln>
                      <a:solidFill>
                        <a:srgbClr val="ADADA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Noto Sans CJK KR" panose="020B0500000000000000" pitchFamily="34" charset="-128"/>
                    <a:ea typeface="Noto Sans CJK KR" panose="020B0500000000000000" pitchFamily="34" charset="-128"/>
                  </a:endParaRPr>
                </a:p>
              </p:txBody>
            </p:sp>
            <p:sp>
              <p:nvSpPr>
                <p:cNvPr id="128" name="Isosceles Triangle 127">
                  <a:extLst>
                    <a:ext uri="{FF2B5EF4-FFF2-40B4-BE49-F238E27FC236}">
                      <a16:creationId xmlns:a16="http://schemas.microsoft.com/office/drawing/2014/main" id="{BD79B698-FB6F-465D-81C7-80E954240D76}"/>
                    </a:ext>
                  </a:extLst>
                </p:cNvPr>
                <p:cNvSpPr/>
                <p:nvPr/>
              </p:nvSpPr>
              <p:spPr>
                <a:xfrm rot="16200000">
                  <a:off x="2495955" y="6639659"/>
                  <a:ext cx="805891" cy="557967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0" tIns="0" rIns="0" bIns="0" rtlCol="0" anchor="ctr"/>
                <a:lstStyle/>
                <a:p>
                  <a:pPr algn="ctr" rtl="0" latinLnBrk="0"/>
                  <a:endParaRPr lang="ko-KR" altLang="en-US" sz="855" dirty="0">
                    <a:ln>
                      <a:solidFill>
                        <a:srgbClr val="ADADA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Noto Sans CJK KR" panose="020B0500000000000000" pitchFamily="34" charset="-128"/>
                    <a:ea typeface="Noto Sans CJK KR" panose="020B0500000000000000" pitchFamily="34" charset="-128"/>
                  </a:endParaRPr>
                </a:p>
              </p:txBody>
            </p:sp>
          </p:grpSp>
          <p:sp>
            <p:nvSpPr>
              <p:cNvPr id="124" name="Box 123">
                <a:extLst>
                  <a:ext uri="{FF2B5EF4-FFF2-40B4-BE49-F238E27FC236}">
                    <a16:creationId xmlns:a16="http://schemas.microsoft.com/office/drawing/2014/main" id="{7845FD94-3B57-483E-996F-8A26B0DB34EE}"/>
                  </a:ext>
                </a:extLst>
              </p:cNvPr>
              <p:cNvSpPr/>
              <p:nvPr/>
            </p:nvSpPr>
            <p:spPr>
              <a:xfrm>
                <a:off x="289513" y="3623948"/>
                <a:ext cx="6346844" cy="62563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indent="-75366" algn="ctr" defTabSz="934262" rtl="0" fontAlgn="ctr">
                  <a:spcBef>
                    <a:spcPct val="0"/>
                  </a:spcBef>
                  <a:spcAft>
                    <a:spcPct val="0"/>
                  </a:spcAft>
                  <a:buClr>
                    <a:schemeClr val="bg1">
                      <a:lumMod val="65000"/>
                    </a:schemeClr>
                  </a:buClr>
                  <a:buSzPct val="80000"/>
                  <a:tabLst>
                    <a:tab pos="2411572" algn="l"/>
                    <a:tab pos="5059184" algn="l"/>
                  </a:tabLst>
                </a:pPr>
                <a:endParaRPr kumimoji="1" lang="ko-KR" altLang="en-US" sz="855" kern="0" spc="-27" dirty="0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125" name="Box 124">
                <a:extLst>
                  <a:ext uri="{FF2B5EF4-FFF2-40B4-BE49-F238E27FC236}">
                    <a16:creationId xmlns:a16="http://schemas.microsoft.com/office/drawing/2014/main" id="{5E9BB2FC-05FC-42F3-A5FC-A8B80738D242}"/>
                  </a:ext>
                </a:extLst>
              </p:cNvPr>
              <p:cNvSpPr/>
              <p:nvPr/>
            </p:nvSpPr>
            <p:spPr>
              <a:xfrm>
                <a:off x="658608" y="3729246"/>
                <a:ext cx="6080082" cy="401646"/>
              </a:xfrm>
              <a:prstGeom prst="rect">
                <a:avLst/>
              </a:prstGeom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defTabSz="806432" rtl="0" fontAlgn="ctr">
                  <a:spcBef>
                    <a:spcPct val="0"/>
                  </a:spcBef>
                  <a:spcAft>
                    <a:spcPct val="0"/>
                  </a:spcAft>
                  <a:buClr>
                    <a:srgbClr val="808080"/>
                  </a:buClr>
                  <a:defRPr/>
                </a:pPr>
                <a:r>
                  <a:rPr lang="hr-HR" sz="120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Eksternalizirano privatnim IT poduzećima pod nadzorom Ministarstva </a:t>
                </a:r>
              </a:p>
              <a:p>
                <a:pPr algn="ctr" defTabSz="806432" rtl="0" fontAlgn="ctr">
                  <a:spcBef>
                    <a:spcPct val="0"/>
                  </a:spcBef>
                  <a:spcAft>
                    <a:spcPct val="0"/>
                  </a:spcAft>
                  <a:buClr>
                    <a:srgbClr val="808080"/>
                  </a:buClr>
                  <a:defRPr/>
                </a:pPr>
                <a:r>
                  <a:rPr lang="hr-HR" sz="120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gospodarstva i financija (npr. Samsung SDS, LG CNS) </a:t>
                </a:r>
              </a:p>
            </p:txBody>
          </p:sp>
          <p:sp>
            <p:nvSpPr>
              <p:cNvPr id="126" name="Box 125">
                <a:extLst>
                  <a:ext uri="{FF2B5EF4-FFF2-40B4-BE49-F238E27FC236}">
                    <a16:creationId xmlns:a16="http://schemas.microsoft.com/office/drawing/2014/main" id="{0B3E3F2B-8A0D-4A6E-8676-CA8F62E55436}"/>
                  </a:ext>
                </a:extLst>
              </p:cNvPr>
              <p:cNvSpPr/>
              <p:nvPr/>
            </p:nvSpPr>
            <p:spPr>
              <a:xfrm>
                <a:off x="7216583" y="3729244"/>
                <a:ext cx="2326893" cy="401646"/>
              </a:xfrm>
              <a:prstGeom prst="rect">
                <a:avLst/>
              </a:prstGeom>
            </p:spPr>
            <p:txBody>
              <a:bodyPr wrap="square" lIns="0" tIns="0" rIns="0" bIns="0" rtlCol="0" anchor="ctr" anchorCtr="0">
                <a:spAutoFit/>
              </a:bodyPr>
              <a:lstStyle/>
              <a:p>
                <a:pPr algn="ctr" defTabSz="806432" rtl="0" fontAlgn="ctr">
                  <a:spcBef>
                    <a:spcPct val="0"/>
                  </a:spcBef>
                  <a:spcAft>
                    <a:spcPct val="0"/>
                  </a:spcAft>
                  <a:buClr>
                    <a:srgbClr val="808080"/>
                  </a:buClr>
                  <a:defRPr/>
                </a:pPr>
                <a:r>
                  <a:rPr lang="hr-HR" sz="1200">
                    <a:ln>
                      <a:solidFill>
                        <a:schemeClr val="bg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Upravljanje od strane javne organizacije (KFIS)</a:t>
                </a:r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08DC24DD-A789-4356-B860-62A0CF12CF3B}"/>
                </a:ext>
              </a:extLst>
            </p:cNvPr>
            <p:cNvGrpSpPr/>
            <p:nvPr/>
          </p:nvGrpSpPr>
          <p:grpSpPr>
            <a:xfrm>
              <a:off x="523737" y="3391752"/>
              <a:ext cx="193254" cy="196604"/>
              <a:chOff x="4630568" y="2776493"/>
              <a:chExt cx="210163" cy="213805"/>
            </a:xfrm>
          </p:grpSpPr>
          <p:sp>
            <p:nvSpPr>
              <p:cNvPr id="119" name="Teardrop 118">
                <a:extLst>
                  <a:ext uri="{FF2B5EF4-FFF2-40B4-BE49-F238E27FC236}">
                    <a16:creationId xmlns:a16="http://schemas.microsoft.com/office/drawing/2014/main" id="{DB070EFD-5F8B-4A07-A29F-141F6C21DB76}"/>
                  </a:ext>
                </a:extLst>
              </p:cNvPr>
              <p:cNvSpPr/>
              <p:nvPr/>
            </p:nvSpPr>
            <p:spPr>
              <a:xfrm rot="8100000">
                <a:off x="4630568" y="2776493"/>
                <a:ext cx="210163" cy="213805"/>
              </a:xfrm>
              <a:prstGeom prst="teardrop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rtl="0"/>
                <a:endParaRPr lang="ko-KR" altLang="en-US" sz="599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D1DF9085-C1E1-44E0-9BBF-3EEC06E4B342}"/>
                  </a:ext>
                </a:extLst>
              </p:cNvPr>
              <p:cNvSpPr/>
              <p:nvPr/>
            </p:nvSpPr>
            <p:spPr bwMode="auto">
              <a:xfrm>
                <a:off x="4674274" y="2819576"/>
                <a:ext cx="122749" cy="125372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203" tIns="39101" rIns="78203" bIns="39101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defTabSz="654197" rtl="0"/>
                <a:endParaRPr lang="ko-KR" altLang="en-US" sz="1625" dirty="0">
                  <a:ln>
                    <a:solidFill>
                      <a:srgbClr val="ADADAD">
                        <a:alpha val="0"/>
                      </a:srgbClr>
                    </a:solidFill>
                  </a:ln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78D714C-FB87-45EB-9551-099534337D33}"/>
                </a:ext>
              </a:extLst>
            </p:cNvPr>
            <p:cNvGrpSpPr/>
            <p:nvPr/>
          </p:nvGrpSpPr>
          <p:grpSpPr>
            <a:xfrm>
              <a:off x="2504415" y="3387206"/>
              <a:ext cx="193254" cy="196604"/>
              <a:chOff x="4630568" y="2776493"/>
              <a:chExt cx="210163" cy="213805"/>
            </a:xfrm>
          </p:grpSpPr>
          <p:sp>
            <p:nvSpPr>
              <p:cNvPr id="117" name="Teardrop 116">
                <a:extLst>
                  <a:ext uri="{FF2B5EF4-FFF2-40B4-BE49-F238E27FC236}">
                    <a16:creationId xmlns:a16="http://schemas.microsoft.com/office/drawing/2014/main" id="{C1930D66-3994-417E-A7FB-6EEB3EFF3A47}"/>
                  </a:ext>
                </a:extLst>
              </p:cNvPr>
              <p:cNvSpPr/>
              <p:nvPr/>
            </p:nvSpPr>
            <p:spPr>
              <a:xfrm rot="8100000">
                <a:off x="4630568" y="2776493"/>
                <a:ext cx="210163" cy="213805"/>
              </a:xfrm>
              <a:prstGeom prst="teardrop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rtl="0"/>
                <a:endParaRPr lang="ko-KR" altLang="en-US" sz="599" dirty="0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39C6264C-A427-430A-B4D8-7C0DA6B60542}"/>
                  </a:ext>
                </a:extLst>
              </p:cNvPr>
              <p:cNvSpPr/>
              <p:nvPr/>
            </p:nvSpPr>
            <p:spPr bwMode="auto">
              <a:xfrm>
                <a:off x="4674274" y="2819576"/>
                <a:ext cx="122749" cy="125372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203" tIns="39101" rIns="78203" bIns="39101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defTabSz="654197" rtl="0"/>
                <a:endParaRPr lang="ko-KR" altLang="en-US" sz="1625" dirty="0">
                  <a:ln>
                    <a:solidFill>
                      <a:srgbClr val="ADADAD">
                        <a:alpha val="0"/>
                      </a:srgbClr>
                    </a:solidFill>
                  </a:ln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AC62FB6E-52EE-40EB-B20B-B341492CE627}"/>
                </a:ext>
              </a:extLst>
            </p:cNvPr>
            <p:cNvGrpSpPr/>
            <p:nvPr/>
          </p:nvGrpSpPr>
          <p:grpSpPr>
            <a:xfrm>
              <a:off x="4436904" y="3391752"/>
              <a:ext cx="193254" cy="196604"/>
              <a:chOff x="4630568" y="2776493"/>
              <a:chExt cx="210163" cy="213805"/>
            </a:xfrm>
          </p:grpSpPr>
          <p:sp>
            <p:nvSpPr>
              <p:cNvPr id="115" name="Teardrop 114">
                <a:extLst>
                  <a:ext uri="{FF2B5EF4-FFF2-40B4-BE49-F238E27FC236}">
                    <a16:creationId xmlns:a16="http://schemas.microsoft.com/office/drawing/2014/main" id="{09DCA60D-D777-4880-A2D7-CEAA7CF75EA9}"/>
                  </a:ext>
                </a:extLst>
              </p:cNvPr>
              <p:cNvSpPr/>
              <p:nvPr/>
            </p:nvSpPr>
            <p:spPr>
              <a:xfrm rot="8100000">
                <a:off x="4630568" y="2776493"/>
                <a:ext cx="210163" cy="213805"/>
              </a:xfrm>
              <a:prstGeom prst="teardrop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rtl="0"/>
                <a:endParaRPr lang="ko-KR" altLang="en-US" sz="599" dirty="0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D9C2E5D-6D30-457D-B1EF-0578CFDB6307}"/>
                  </a:ext>
                </a:extLst>
              </p:cNvPr>
              <p:cNvSpPr/>
              <p:nvPr/>
            </p:nvSpPr>
            <p:spPr bwMode="auto">
              <a:xfrm>
                <a:off x="4674274" y="2819576"/>
                <a:ext cx="122749" cy="125372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203" tIns="39101" rIns="78203" bIns="39101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defTabSz="654197" rtl="0"/>
                <a:endParaRPr lang="ko-KR" altLang="en-US" sz="1625" dirty="0">
                  <a:ln>
                    <a:solidFill>
                      <a:srgbClr val="ADADAD">
                        <a:alpha val="0"/>
                      </a:srgbClr>
                    </a:solidFill>
                  </a:ln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56AF384-700D-451D-AF34-328E1FC26315}"/>
                </a:ext>
              </a:extLst>
            </p:cNvPr>
            <p:cNvGrpSpPr/>
            <p:nvPr/>
          </p:nvGrpSpPr>
          <p:grpSpPr>
            <a:xfrm>
              <a:off x="6108591" y="3391752"/>
              <a:ext cx="193254" cy="196604"/>
              <a:chOff x="4630568" y="2776493"/>
              <a:chExt cx="210163" cy="213805"/>
            </a:xfrm>
          </p:grpSpPr>
          <p:sp>
            <p:nvSpPr>
              <p:cNvPr id="113" name="Teardrop 112">
                <a:extLst>
                  <a:ext uri="{FF2B5EF4-FFF2-40B4-BE49-F238E27FC236}">
                    <a16:creationId xmlns:a16="http://schemas.microsoft.com/office/drawing/2014/main" id="{AE6DC614-ED5B-42F9-BE31-777733BB6862}"/>
                  </a:ext>
                </a:extLst>
              </p:cNvPr>
              <p:cNvSpPr/>
              <p:nvPr/>
            </p:nvSpPr>
            <p:spPr>
              <a:xfrm rot="8100000">
                <a:off x="4630568" y="2776493"/>
                <a:ext cx="210163" cy="213805"/>
              </a:xfrm>
              <a:prstGeom prst="teardrop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rtl="0" latinLnBrk="0"/>
                <a:endParaRPr lang="ko-KR" altLang="en-US" sz="599" dirty="0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7A184954-622C-49B0-81AF-50882319EB0B}"/>
                  </a:ext>
                </a:extLst>
              </p:cNvPr>
              <p:cNvSpPr/>
              <p:nvPr/>
            </p:nvSpPr>
            <p:spPr bwMode="auto">
              <a:xfrm>
                <a:off x="4674274" y="2819576"/>
                <a:ext cx="122749" cy="125372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8203" tIns="39101" rIns="78203" bIns="39101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defTabSz="654197" rtl="0"/>
                <a:endParaRPr lang="ko-KR" altLang="en-US" sz="1625" dirty="0">
                  <a:ln>
                    <a:solidFill>
                      <a:srgbClr val="ADADAD">
                        <a:alpha val="0"/>
                      </a:srgbClr>
                    </a:solidFill>
                  </a:ln>
                  <a:latin typeface="Noto Sans CJK KR" panose="020B0500000000000000" pitchFamily="34" charset="-128"/>
                  <a:ea typeface="Noto Sans CJK KR" panose="020B0500000000000000" pitchFamily="34" charset="-128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EBA19E1-CD6A-4E5B-8A5C-EF52D40AD90F}"/>
                </a:ext>
              </a:extLst>
            </p:cNvPr>
            <p:cNvGrpSpPr/>
            <p:nvPr/>
          </p:nvGrpSpPr>
          <p:grpSpPr>
            <a:xfrm>
              <a:off x="7816370" y="3369653"/>
              <a:ext cx="204993" cy="208545"/>
              <a:chOff x="8274955" y="4331290"/>
              <a:chExt cx="190656" cy="193960"/>
            </a:xfrm>
          </p:grpSpPr>
          <p:sp>
            <p:nvSpPr>
              <p:cNvPr id="111" name="Teardrop 110">
                <a:extLst>
                  <a:ext uri="{FF2B5EF4-FFF2-40B4-BE49-F238E27FC236}">
                    <a16:creationId xmlns:a16="http://schemas.microsoft.com/office/drawing/2014/main" id="{CF2051D3-45D0-49B0-BEC9-A50099827AF4}"/>
                  </a:ext>
                </a:extLst>
              </p:cNvPr>
              <p:cNvSpPr/>
              <p:nvPr/>
            </p:nvSpPr>
            <p:spPr>
              <a:xfrm rot="8100000">
                <a:off x="8274955" y="4331290"/>
                <a:ext cx="190656" cy="193960"/>
              </a:xfrm>
              <a:prstGeom prst="teardrop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/>
              <a:lstStyle/>
              <a:p>
                <a:pPr algn="ctr" rtl="0" latinLnBrk="0"/>
                <a:endParaRPr lang="ko-KR" altLang="en-US" sz="635" dirty="0">
                  <a:ln>
                    <a:solidFill>
                      <a:srgbClr val="ADADA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FDE88EAD-77D2-4D1A-939A-6C915A12793C}"/>
                  </a:ext>
                </a:extLst>
              </p:cNvPr>
              <p:cNvSpPr/>
              <p:nvPr/>
            </p:nvSpPr>
            <p:spPr bwMode="auto">
              <a:xfrm>
                <a:off x="8316191" y="4372752"/>
                <a:ext cx="111356" cy="113735"/>
              </a:xfrm>
              <a:prstGeom prst="ellipse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953" tIns="41476" rIns="82953" bIns="41476" numCol="1" rtlCol="0" anchor="t" anchorCtr="0" compatLnSpc="1">
                <a:prstTxWarp prst="textNoShape">
                  <a:avLst/>
                </a:prstTxWarp>
                <a:scene3d>
                  <a:camera prst="orthographicFront"/>
                  <a:lightRig rig="threePt" dir="t"/>
                </a:scene3d>
                <a:sp3d>
                  <a:bevelT w="1270"/>
                </a:sp3d>
              </a:bodyPr>
              <a:lstStyle/>
              <a:p>
                <a:pPr defTabSz="693975" rtl="0"/>
                <a:endParaRPr lang="ko-KR" altLang="en-US" sz="1724" dirty="0">
                  <a:ln>
                    <a:solidFill>
                      <a:srgbClr val="ADADAD">
                        <a:alpha val="0"/>
                      </a:srgbClr>
                    </a:solidFill>
                  </a:ln>
                  <a:latin typeface="Noto Sans CJK KR" panose="020B0500000000000000" pitchFamily="34" charset="-128"/>
                  <a:ea typeface="Noto Sans CJK KR" panose="020B0500000000000000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1A78291-BAC7-52DD-8BF9-8FEB9442397A}"/>
                </a:ext>
              </a:extLst>
            </p:cNvPr>
            <p:cNvSpPr txBox="1"/>
            <p:nvPr/>
          </p:nvSpPr>
          <p:spPr>
            <a:xfrm>
              <a:off x="8114586" y="2686074"/>
              <a:ext cx="1110881" cy="369332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>
              <a:defPPr>
                <a:defRPr lang="ko-KR"/>
              </a:defPPr>
              <a:lvl1pPr latinLnBrk="0">
                <a:defRPr sz="2400" spc="-15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005482"/>
                  </a:solidFill>
                  <a:latin typeface="뫼비우스 Bold" panose="02000500000000000000" pitchFamily="2" charset="-127"/>
                  <a:ea typeface="뫼비우스 Bold" panose="02000500000000000000" pitchFamily="2" charset="-127"/>
                </a:defRPr>
              </a:lvl1pPr>
            </a:lstStyle>
            <a:p>
              <a:pPr algn="ctr" rtl="0"/>
              <a:r>
                <a:rPr lang="hr-HR" sz="1200" b="1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cs typeface="Arial" panose="020B0604020202020204" pitchFamily="34" charset="0"/>
                </a:rPr>
                <a:t>dBrain</a:t>
              </a:r>
              <a:r>
                <a:rPr lang="hr-HR" sz="1200" b="1" baseline="30000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cs typeface="Arial" panose="020B0604020202020204" pitchFamily="34" charset="0"/>
                </a:rPr>
                <a:t>+</a:t>
              </a:r>
            </a:p>
            <a:p>
              <a:pPr algn="ctr" rtl="0"/>
              <a:r>
                <a:rPr lang="hr-HR" sz="1200" b="1">
                  <a:solidFill>
                    <a:schemeClr val="tx1"/>
                  </a:solidFill>
                  <a:latin typeface="Noto Sans CJK KR" panose="020B0500000000000000" pitchFamily="34" charset="-128"/>
                  <a:ea typeface="Noto Sans CJK KR" panose="020B0500000000000000" pitchFamily="34" charset="-128"/>
                  <a:cs typeface="Arial" panose="020B0604020202020204" pitchFamily="34" charset="0"/>
                </a:rPr>
                <a:t>sustava dBrain</a:t>
              </a:r>
            </a:p>
          </p:txBody>
        </p:sp>
      </p:grpSp>
      <p:sp>
        <p:nvSpPr>
          <p:cNvPr id="138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Pozadina i potreba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Ⅰ.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85FC1243-1A0D-42F6-953F-B363894A9EEC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20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9470EC8-8E85-4E00-B969-5EF5759EA898}"/>
              </a:ext>
            </a:extLst>
          </p:cNvPr>
          <p:cNvGrpSpPr/>
          <p:nvPr/>
        </p:nvGrpSpPr>
        <p:grpSpPr>
          <a:xfrm>
            <a:off x="0" y="1086465"/>
            <a:ext cx="1268364" cy="467035"/>
            <a:chOff x="0" y="1086465"/>
            <a:chExt cx="1268364" cy="467035"/>
          </a:xfr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grpSpPr>
        <p:sp>
          <p:nvSpPr>
            <p:cNvPr id="142" name="Box: Round top corner 2">
              <a:extLst>
                <a:ext uri="{FF2B5EF4-FFF2-40B4-BE49-F238E27FC236}">
                  <a16:creationId xmlns:a16="http://schemas.microsoft.com/office/drawing/2014/main" id="{D18397C6-74D3-42B9-9264-D7DF357B9EB7}"/>
                </a:ext>
              </a:extLst>
            </p:cNvPr>
            <p:cNvSpPr/>
            <p:nvPr/>
          </p:nvSpPr>
          <p:spPr>
            <a:xfrm rot="5400000">
              <a:off x="400664" y="685801"/>
              <a:ext cx="467035" cy="126836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  <p:sp>
          <p:nvSpPr>
            <p:cNvPr id="143" name="Box: Round top corner 3">
              <a:extLst>
                <a:ext uri="{FF2B5EF4-FFF2-40B4-BE49-F238E27FC236}">
                  <a16:creationId xmlns:a16="http://schemas.microsoft.com/office/drawing/2014/main" id="{B706C206-B538-4969-AAED-A8F83F9A6020}"/>
                </a:ext>
              </a:extLst>
            </p:cNvPr>
            <p:cNvSpPr/>
            <p:nvPr/>
          </p:nvSpPr>
          <p:spPr>
            <a:xfrm rot="5400000">
              <a:off x="774290" y="1059427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</p:grpSp>
      <p:sp>
        <p:nvSpPr>
          <p:cNvPr id="144" name="TextBox 143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20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9615C592-F912-4D78-B1BF-79D5C30D21F1}"/>
              </a:ext>
            </a:extLst>
          </p:cNvPr>
          <p:cNvSpPr txBox="1"/>
          <p:nvPr/>
        </p:nvSpPr>
        <p:spPr>
          <a:xfrm>
            <a:off x="1338356" y="1151743"/>
            <a:ext cx="67532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Povijest</a:t>
            </a:r>
          </a:p>
        </p:txBody>
      </p:sp>
    </p:spTree>
    <p:extLst>
      <p:ext uri="{BB962C8B-B14F-4D97-AF65-F5344CB8AC3E}">
        <p14:creationId xmlns:p14="http://schemas.microsoft.com/office/powerpoint/2010/main" val="52468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FC1243-1A0D-42F6-953F-B363894A9EEC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20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01.</a:t>
            </a:r>
          </a:p>
        </p:txBody>
      </p:sp>
      <p:sp>
        <p:nvSpPr>
          <p:cNvPr id="180" name="Slide Number Placeholder 2">
            <a:extLst>
              <a:ext uri="{FF2B5EF4-FFF2-40B4-BE49-F238E27FC236}">
                <a16:creationId xmlns:a16="http://schemas.microsoft.com/office/drawing/2014/main" id="{206DE96E-4D4D-4FDE-95E5-FC848A2B7352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/>
              <a:t>4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sp>
        <p:nvSpPr>
          <p:cNvPr id="340" name="Rounded rectangle 324">
            <a:extLst>
              <a:ext uri="{FF2B5EF4-FFF2-40B4-BE49-F238E27FC236}">
                <a16:creationId xmlns:a16="http://schemas.microsoft.com/office/drawing/2014/main" id="{C100125C-3CDF-4283-8A30-63355D02E70F}"/>
              </a:ext>
            </a:extLst>
          </p:cNvPr>
          <p:cNvSpPr/>
          <p:nvPr/>
        </p:nvSpPr>
        <p:spPr>
          <a:xfrm>
            <a:off x="640243" y="2525296"/>
            <a:ext cx="9555789" cy="4086289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194F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7672" rtl="0"/>
            <a:endParaRPr lang="ko-KR" altLang="en-US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sp>
        <p:nvSpPr>
          <p:cNvPr id="341" name="Rectangle 25">
            <a:extLst>
              <a:ext uri="{FF2B5EF4-FFF2-40B4-BE49-F238E27FC236}">
                <a16:creationId xmlns:a16="http://schemas.microsoft.com/office/drawing/2014/main" id="{A3DEEDF4-F8E5-423B-A7F7-437697E189A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234387" y="2896783"/>
            <a:ext cx="77126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defTabSz="889022" rtl="0" eaLnBrk="1" fontAlgn="base" hangingPunct="1">
              <a:spcBef>
                <a:spcPts val="1600"/>
              </a:spcBef>
              <a:buClr>
                <a:srgbClr val="4D4D4D"/>
              </a:buClr>
              <a:tabLst>
                <a:tab pos="11296932" algn="l"/>
              </a:tabLst>
              <a:defRPr/>
            </a:pPr>
            <a:r>
              <a:rPr lang="hr-HR" sz="18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Uzrokuje neugodnosti korisnicima, što dovodi do čestih pritužbi</a:t>
            </a:r>
          </a:p>
        </p:txBody>
      </p:sp>
      <p:sp>
        <p:nvSpPr>
          <p:cNvPr id="342" name="Rounded rectangle 141">
            <a:extLst>
              <a:ext uri="{FF2B5EF4-FFF2-40B4-BE49-F238E27FC236}">
                <a16:creationId xmlns:a16="http://schemas.microsoft.com/office/drawing/2014/main" id="{2502968C-4530-4B7D-8018-B89375BD6050}"/>
              </a:ext>
            </a:extLst>
          </p:cNvPr>
          <p:cNvSpPr/>
          <p:nvPr/>
        </p:nvSpPr>
        <p:spPr>
          <a:xfrm>
            <a:off x="8210327" y="2427291"/>
            <a:ext cx="472865" cy="93455"/>
          </a:xfrm>
          <a:prstGeom prst="roundRect">
            <a:avLst>
              <a:gd name="adj" fmla="val 50000"/>
            </a:avLst>
          </a:prstGeom>
          <a:solidFill>
            <a:srgbClr val="194F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defTabSz="1067458" rtl="0">
              <a:spcAft>
                <a:spcPts val="300"/>
              </a:spcAft>
            </a:pPr>
            <a:endParaRPr lang="ko-KR" altLang="en-US" sz="2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Montserrat SemiBold" panose="00000700000000000000" pitchFamily="2" charset="0"/>
              <a:ea typeface="KoPub돋움체 Medium" panose="02020603020101020101" pitchFamily="18" charset="-127"/>
            </a:endParaRPr>
          </a:p>
        </p:txBody>
      </p:sp>
      <p:sp>
        <p:nvSpPr>
          <p:cNvPr id="343" name="Flow chart: Delay 342">
            <a:extLst>
              <a:ext uri="{FF2B5EF4-FFF2-40B4-BE49-F238E27FC236}">
                <a16:creationId xmlns:a16="http://schemas.microsoft.com/office/drawing/2014/main" id="{72A0FF57-085E-44EC-A22D-164038B61390}"/>
              </a:ext>
            </a:extLst>
          </p:cNvPr>
          <p:cNvSpPr/>
          <p:nvPr/>
        </p:nvSpPr>
        <p:spPr>
          <a:xfrm rot="5400000" flipH="1">
            <a:off x="8571924" y="2380194"/>
            <a:ext cx="94690" cy="188923"/>
          </a:xfrm>
          <a:prstGeom prst="flowChartDelay">
            <a:avLst/>
          </a:prstGeom>
          <a:solidFill>
            <a:srgbClr val="194F9D"/>
          </a:solidFill>
          <a:ln w="6350">
            <a:noFill/>
          </a:ln>
        </p:spPr>
        <p:txBody>
          <a:bodyPr vert="horz" wrap="square" lIns="93286" tIns="46643" rIns="93286" bIns="46643" numCol="1" rtlCol="0" anchor="ctr" anchorCtr="0" compatLnSpc="1">
            <a:prstTxWarp prst="textNoShape">
              <a:avLst/>
            </a:prstTxWarp>
          </a:bodyPr>
          <a:lstStyle/>
          <a:p>
            <a:pPr defTabSz="1067672" rtl="0"/>
            <a:endParaRPr lang="ko-KR" altLang="en-US" dirty="0">
              <a:solidFill>
                <a:prstClr val="black"/>
              </a:solidFill>
              <a:latin typeface="Montserrat SemiBold" panose="00000700000000000000" pitchFamily="2" charset="0"/>
              <a:ea typeface="KoPub돋움체 Medium" panose="02020603020101020101" pitchFamily="18" charset="-127"/>
            </a:endParaRPr>
          </a:p>
        </p:txBody>
      </p:sp>
      <p:cxnSp>
        <p:nvCxnSpPr>
          <p:cNvPr id="344" name="Line connector 343">
            <a:extLst>
              <a:ext uri="{FF2B5EF4-FFF2-40B4-BE49-F238E27FC236}">
                <a16:creationId xmlns:a16="http://schemas.microsoft.com/office/drawing/2014/main" id="{2EB11F76-7F96-4E80-9DCD-814C529EAE63}"/>
              </a:ext>
            </a:extLst>
          </p:cNvPr>
          <p:cNvCxnSpPr>
            <a:cxnSpLocks/>
          </p:cNvCxnSpPr>
          <p:nvPr/>
        </p:nvCxnSpPr>
        <p:spPr>
          <a:xfrm>
            <a:off x="979230" y="3301210"/>
            <a:ext cx="8877814" cy="0"/>
          </a:xfrm>
          <a:prstGeom prst="line">
            <a:avLst/>
          </a:prstGeom>
          <a:ln w="12700">
            <a:solidFill>
              <a:srgbClr val="DAE3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694AD8F2-336E-4B4C-9571-EA021E770520}"/>
              </a:ext>
            </a:extLst>
          </p:cNvPr>
          <p:cNvGrpSpPr/>
          <p:nvPr/>
        </p:nvGrpSpPr>
        <p:grpSpPr>
          <a:xfrm>
            <a:off x="856352" y="3461546"/>
            <a:ext cx="2758798" cy="1291708"/>
            <a:chOff x="877425" y="4161164"/>
            <a:chExt cx="2758798" cy="1291708"/>
          </a:xfrm>
        </p:grpSpPr>
        <p:sp>
          <p:nvSpPr>
            <p:cNvPr id="346" name="TextBox 345">
              <a:extLst>
                <a:ext uri="{FF2B5EF4-FFF2-40B4-BE49-F238E27FC236}">
                  <a16:creationId xmlns:a16="http://schemas.microsoft.com/office/drawing/2014/main" id="{96862386-641F-4562-BA93-582AEC306FE5}"/>
                </a:ext>
              </a:extLst>
            </p:cNvPr>
            <p:cNvSpPr txBox="1"/>
            <p:nvPr/>
          </p:nvSpPr>
          <p:spPr>
            <a:xfrm>
              <a:off x="924640" y="4352946"/>
              <a:ext cx="2711583" cy="1099926"/>
            </a:xfrm>
            <a:prstGeom prst="roundRect">
              <a:avLst>
                <a:gd name="adj" fmla="val 513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algn="ctr" latinLnBrk="0">
                <a:defRPr>
                  <a:ln>
                    <a:solidFill>
                      <a:srgbClr val="006EB2">
                        <a:alpha val="0"/>
                      </a:srgb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defRPr>
              </a:lvl1pPr>
            </a:lstStyle>
            <a:p>
              <a:pPr defTabSz="1019188" rtl="0">
                <a:defRPr/>
              </a:pPr>
              <a:endParaRPr lang="ko-KR" altLang="en-US" sz="2000" kern="0" dirty="0">
                <a:solidFill>
                  <a:prstClr val="whit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sp>
          <p:nvSpPr>
            <p:cNvPr id="347" name="TextBox 374">
              <a:extLst>
                <a:ext uri="{FF2B5EF4-FFF2-40B4-BE49-F238E27FC236}">
                  <a16:creationId xmlns:a16="http://schemas.microsoft.com/office/drawing/2014/main" id="{05895459-330C-40C2-AFF8-F5CCAEB1DDD2}"/>
                </a:ext>
              </a:extLst>
            </p:cNvPr>
            <p:cNvSpPr txBox="1"/>
            <p:nvPr/>
          </p:nvSpPr>
          <p:spPr>
            <a:xfrm>
              <a:off x="1054948" y="4778428"/>
              <a:ext cx="1723355" cy="48474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ko-KR"/>
              </a:defPPr>
              <a:lvl1pPr lvl="0">
                <a:defRPr sz="3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YDIYGo540" panose="02030504000101010101" pitchFamily="18" charset="-127"/>
                  <a:ea typeface="YDIYGo540" panose="02030504000101010101" pitchFamily="18" charset="-127"/>
                </a:defRPr>
              </a:lvl1pPr>
            </a:lstStyle>
            <a:p>
              <a:pPr defTabSz="1019188" rtl="0">
                <a:defRPr/>
              </a:pPr>
              <a:r>
                <a:rPr lang="hr-HR" sz="105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Fiksna veličina zaslona od 14 inča</a:t>
              </a:r>
            </a:p>
            <a:p>
              <a:pPr defTabSz="1019188" rtl="0">
                <a:defRPr/>
              </a:pPr>
              <a:r>
                <a:rPr lang="hr-HR" sz="105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može se pregledati samo nekoliko informacija </a:t>
              </a:r>
            </a:p>
          </p:txBody>
        </p:sp>
        <p:grpSp>
          <p:nvGrpSpPr>
            <p:cNvPr id="348" name="Group 347">
              <a:extLst>
                <a:ext uri="{FF2B5EF4-FFF2-40B4-BE49-F238E27FC236}">
                  <a16:creationId xmlns:a16="http://schemas.microsoft.com/office/drawing/2014/main" id="{5BDED72D-CE0D-4714-BFC1-260C7E829583}"/>
                </a:ext>
              </a:extLst>
            </p:cNvPr>
            <p:cNvGrpSpPr/>
            <p:nvPr/>
          </p:nvGrpSpPr>
          <p:grpSpPr>
            <a:xfrm>
              <a:off x="877425" y="4161164"/>
              <a:ext cx="2058640" cy="392274"/>
              <a:chOff x="3942325" y="3070225"/>
              <a:chExt cx="2058640" cy="358672"/>
            </a:xfrm>
          </p:grpSpPr>
          <p:sp>
            <p:nvSpPr>
              <p:cNvPr id="350" name="Text Box 67">
                <a:extLst>
                  <a:ext uri="{FF2B5EF4-FFF2-40B4-BE49-F238E27FC236}">
                    <a16:creationId xmlns:a16="http://schemas.microsoft.com/office/drawing/2014/main" id="{ADDD1844-FE70-45B2-8E0F-7BAB31E3A5C0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3965615" y="3070225"/>
                <a:ext cx="2012060" cy="3586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sx="102000" sy="102000" algn="ctr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51" name="Text Box 67">
                <a:extLst>
                  <a:ext uri="{FF2B5EF4-FFF2-40B4-BE49-F238E27FC236}">
                    <a16:creationId xmlns:a16="http://schemas.microsoft.com/office/drawing/2014/main" id="{F7ABCEE5-AF7C-4B0B-8ACB-22B491CC6FA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4010556" y="3095472"/>
                <a:ext cx="1922179" cy="308178"/>
              </a:xfrm>
              <a:prstGeom prst="roundRect">
                <a:avLst>
                  <a:gd name="adj" fmla="val 50000"/>
                </a:avLst>
              </a:prstGeom>
              <a:solidFill>
                <a:srgbClr val="194F9D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52" name="Box 351">
                <a:extLst>
                  <a:ext uri="{FF2B5EF4-FFF2-40B4-BE49-F238E27FC236}">
                    <a16:creationId xmlns:a16="http://schemas.microsoft.com/office/drawing/2014/main" id="{1438AFA3-73B7-4AF7-AF9C-CE5651D9F1FC}"/>
                  </a:ext>
                </a:extLst>
              </p:cNvPr>
              <p:cNvSpPr/>
              <p:nvPr/>
            </p:nvSpPr>
            <p:spPr>
              <a:xfrm>
                <a:off x="3942325" y="3117319"/>
                <a:ext cx="2058640" cy="253271"/>
              </a:xfrm>
              <a:prstGeom prst="rect">
                <a:avLst/>
              </a:prstGeom>
            </p:spPr>
            <p:txBody>
              <a:bodyPr wrap="square" rtlCol="0" anchor="ctr" anchorCtr="0">
                <a:spAutoFit/>
              </a:bodyPr>
              <a:lstStyle/>
              <a:p>
                <a:pPr algn="ctr" rtl="0" latinLnBrk="0">
                  <a:defRPr/>
                </a:pPr>
                <a:r>
                  <a:rPr lang="hr-HR" sz="120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SemiBold" panose="00000700000000000000" pitchFamily="2" charset="0"/>
                    <a:ea typeface="Rix고딕 M" panose="02020603020101020101" pitchFamily="18" charset="-127"/>
                  </a:rPr>
                  <a:t>Mala veličina zaslona</a:t>
                </a:r>
              </a:p>
            </p:txBody>
          </p:sp>
        </p:grpSp>
        <p:pic>
          <p:nvPicPr>
            <p:cNvPr id="349" name="Image 348">
              <a:extLst>
                <a:ext uri="{FF2B5EF4-FFF2-40B4-BE49-F238E27FC236}">
                  <a16:creationId xmlns:a16="http://schemas.microsoft.com/office/drawing/2014/main" id="{D0A96BC9-D0E1-4E7A-8343-764795E21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619" y="4689412"/>
              <a:ext cx="653022" cy="653022"/>
            </a:xfrm>
            <a:prstGeom prst="rect">
              <a:avLst/>
            </a:prstGeom>
          </p:spPr>
        </p:pic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0978CA08-7A61-40D4-B022-02EE5682F464}"/>
              </a:ext>
            </a:extLst>
          </p:cNvPr>
          <p:cNvGrpSpPr/>
          <p:nvPr/>
        </p:nvGrpSpPr>
        <p:grpSpPr>
          <a:xfrm>
            <a:off x="4018548" y="3444054"/>
            <a:ext cx="2758326" cy="1309200"/>
            <a:chOff x="3865161" y="4163602"/>
            <a:chExt cx="2758326" cy="1309200"/>
          </a:xfrm>
        </p:grpSpPr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869FB562-14D5-47A6-BBCA-F1DE4DEECD68}"/>
                </a:ext>
              </a:extLst>
            </p:cNvPr>
            <p:cNvSpPr txBox="1"/>
            <p:nvPr/>
          </p:nvSpPr>
          <p:spPr>
            <a:xfrm>
              <a:off x="3911904" y="4372876"/>
              <a:ext cx="2711583" cy="1099926"/>
            </a:xfrm>
            <a:prstGeom prst="roundRect">
              <a:avLst>
                <a:gd name="adj" fmla="val 513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algn="ctr" latinLnBrk="0">
                <a:defRPr>
                  <a:ln>
                    <a:solidFill>
                      <a:srgbClr val="006EB2">
                        <a:alpha val="0"/>
                      </a:srgb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defRPr>
              </a:lvl1pPr>
            </a:lstStyle>
            <a:p>
              <a:pPr defTabSz="1019188" rtl="0">
                <a:defRPr/>
              </a:pPr>
              <a:endParaRPr lang="ko-KR" altLang="en-US" sz="2000" kern="0" dirty="0">
                <a:solidFill>
                  <a:prstClr val="whit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grpSp>
          <p:nvGrpSpPr>
            <p:cNvPr id="355" name="Group 354">
              <a:extLst>
                <a:ext uri="{FF2B5EF4-FFF2-40B4-BE49-F238E27FC236}">
                  <a16:creationId xmlns:a16="http://schemas.microsoft.com/office/drawing/2014/main" id="{6B30CF8E-E5C7-4244-A176-E03F6E9B340B}"/>
                </a:ext>
              </a:extLst>
            </p:cNvPr>
            <p:cNvGrpSpPr/>
            <p:nvPr/>
          </p:nvGrpSpPr>
          <p:grpSpPr>
            <a:xfrm>
              <a:off x="3865161" y="4163602"/>
              <a:ext cx="2758326" cy="1167346"/>
              <a:chOff x="3865161" y="4163602"/>
              <a:chExt cx="2758326" cy="1167346"/>
            </a:xfrm>
          </p:grpSpPr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3442FEC2-926C-440D-BF12-EEF9CBD31757}"/>
                  </a:ext>
                </a:extLst>
              </p:cNvPr>
              <p:cNvGrpSpPr/>
              <p:nvPr/>
            </p:nvGrpSpPr>
            <p:grpSpPr>
              <a:xfrm>
                <a:off x="3865161" y="4163602"/>
                <a:ext cx="2758326" cy="430887"/>
                <a:chOff x="3942797" y="3054228"/>
                <a:chExt cx="2758326" cy="393977"/>
              </a:xfrm>
            </p:grpSpPr>
            <p:sp>
              <p:nvSpPr>
                <p:cNvPr id="359" name="Text Box 67">
                  <a:extLst>
                    <a:ext uri="{FF2B5EF4-FFF2-40B4-BE49-F238E27FC236}">
                      <a16:creationId xmlns:a16="http://schemas.microsoft.com/office/drawing/2014/main" id="{B40A02E9-2E46-4508-A768-EE352F86617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 rot="10800000" flipV="1">
                  <a:off x="3965615" y="3070225"/>
                  <a:ext cx="2735508" cy="35867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sx="102000" sy="102000" algn="ctr" rotWithShape="0">
                    <a:schemeClr val="bg1">
                      <a:lumMod val="65000"/>
                      <a:alpha val="40000"/>
                    </a:schemeClr>
                  </a:outerShdw>
                </a:effectLst>
              </p:spPr>
              <p:txBody>
                <a:bodyPr rtlCol="0" anchor="ctr" anchorCtr="0"/>
                <a:lstStyle>
                  <a:defPPr>
                    <a:defRPr lang="ko-KR"/>
                  </a:defPPr>
                  <a:lvl1pPr algn="ctr" latinLnBrk="0">
                    <a:defRPr>
                      <a:ln>
                        <a:solidFill>
                          <a:srgbClr val="006EB2">
                            <a:alpha val="0"/>
                          </a:srgbClr>
                        </a:solidFill>
                      </a:ln>
                      <a:latin typeface="Rix모던고딕 B" panose="02020603020101020101" pitchFamily="18" charset="-127"/>
                      <a:ea typeface="Rix모던고딕 B" panose="02020603020101020101" pitchFamily="18" charset="-127"/>
                    </a:defRPr>
                  </a:lvl1pPr>
                </a:lstStyle>
                <a:p>
                  <a:pPr defTabSz="1019188" rtl="0">
                    <a:defRPr/>
                  </a:pPr>
                  <a:endParaRPr lang="ko-KR" altLang="en-US" sz="2000" kern="0" dirty="0">
                    <a:solidFill>
                      <a:prstClr val="white"/>
                    </a:solidFill>
                    <a:latin typeface="KoPub돋움체 Bold" panose="00000800000000000000" pitchFamily="2" charset="-127"/>
                    <a:ea typeface="KoPub돋움체 Bold" panose="00000800000000000000" pitchFamily="2" charset="-127"/>
                  </a:endParaRPr>
                </a:p>
              </p:txBody>
            </p:sp>
            <p:sp>
              <p:nvSpPr>
                <p:cNvPr id="360" name="Text Box 67">
                  <a:extLst>
                    <a:ext uri="{FF2B5EF4-FFF2-40B4-BE49-F238E27FC236}">
                      <a16:creationId xmlns:a16="http://schemas.microsoft.com/office/drawing/2014/main" id="{C15EF600-BE68-49A9-A264-F94289A40A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gray">
                <a:xfrm rot="10800000" flipV="1">
                  <a:off x="4010555" y="3095472"/>
                  <a:ext cx="2613310" cy="30817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194F9D">
                    <a:alpha val="7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 anchorCtr="0"/>
                <a:lstStyle>
                  <a:defPPr>
                    <a:defRPr lang="ko-KR"/>
                  </a:defPPr>
                  <a:lvl1pPr algn="ctr" latinLnBrk="0">
                    <a:defRPr>
                      <a:ln>
                        <a:solidFill>
                          <a:srgbClr val="006EB2">
                            <a:alpha val="0"/>
                          </a:srgbClr>
                        </a:solidFill>
                      </a:ln>
                      <a:latin typeface="Rix모던고딕 B" panose="02020603020101020101" pitchFamily="18" charset="-127"/>
                      <a:ea typeface="Rix모던고딕 B" panose="02020603020101020101" pitchFamily="18" charset="-127"/>
                    </a:defRPr>
                  </a:lvl1pPr>
                </a:lstStyle>
                <a:p>
                  <a:pPr defTabSz="1019188" rtl="0">
                    <a:defRPr/>
                  </a:pPr>
                  <a:endParaRPr lang="ko-KR" altLang="en-US" sz="2000" kern="0" dirty="0">
                    <a:solidFill>
                      <a:prstClr val="white"/>
                    </a:solidFill>
                    <a:latin typeface="KoPub돋움체 Bold" panose="00000800000000000000" pitchFamily="2" charset="-127"/>
                    <a:ea typeface="KoPub돋움체 Bold" panose="00000800000000000000" pitchFamily="2" charset="-127"/>
                  </a:endParaRPr>
                </a:p>
              </p:txBody>
            </p:sp>
            <p:sp>
              <p:nvSpPr>
                <p:cNvPr id="361" name="Box 360">
                  <a:extLst>
                    <a:ext uri="{FF2B5EF4-FFF2-40B4-BE49-F238E27FC236}">
                      <a16:creationId xmlns:a16="http://schemas.microsoft.com/office/drawing/2014/main" id="{588E0998-F010-470C-ACD2-EBAC7B573AC9}"/>
                    </a:ext>
                  </a:extLst>
                </p:cNvPr>
                <p:cNvSpPr/>
                <p:nvPr/>
              </p:nvSpPr>
              <p:spPr>
                <a:xfrm>
                  <a:off x="3942797" y="3054228"/>
                  <a:ext cx="2711582" cy="393977"/>
                </a:xfrm>
                <a:prstGeom prst="rect">
                  <a:avLst/>
                </a:prstGeom>
              </p:spPr>
              <p:txBody>
                <a:bodyPr wrap="square" rtlCol="0" anchor="ctr" anchorCtr="0">
                  <a:spAutoFit/>
                </a:bodyPr>
                <a:lstStyle/>
                <a:p>
                  <a:pPr algn="ctr" rtl="0" latinLnBrk="0">
                    <a:defRPr/>
                  </a:pPr>
                  <a:r>
                    <a:rPr lang="hr-HR" sz="1100" dirty="0">
                      <a:ln>
                        <a:solidFill>
                          <a:srgbClr val="4F81BD">
                            <a:alpha val="0"/>
                          </a:srgbClr>
                        </a:solidFill>
                      </a:ln>
                      <a:solidFill>
                        <a:schemeClr val="bg1"/>
                      </a:solidFill>
                      <a:latin typeface="Montserrat SemiBold" panose="00000700000000000000" pitchFamily="2" charset="0"/>
                      <a:ea typeface="Rix고딕 M" panose="02020603020101020101" pitchFamily="18" charset="-127"/>
                    </a:rPr>
                    <a:t>Nije podržano istodobno izvršavanje nekoliko zadataka </a:t>
                  </a:r>
                </a:p>
              </p:txBody>
            </p:sp>
          </p:grpSp>
          <p:sp>
            <p:nvSpPr>
              <p:cNvPr id="357" name="TextBox 374">
                <a:extLst>
                  <a:ext uri="{FF2B5EF4-FFF2-40B4-BE49-F238E27FC236}">
                    <a16:creationId xmlns:a16="http://schemas.microsoft.com/office/drawing/2014/main" id="{38D658AD-4588-487D-841B-3F60D5CD0288}"/>
                  </a:ext>
                </a:extLst>
              </p:cNvPr>
              <p:cNvSpPr txBox="1"/>
              <p:nvPr/>
            </p:nvSpPr>
            <p:spPr>
              <a:xfrm>
                <a:off x="4025409" y="4715395"/>
                <a:ext cx="199980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b">
                <a:spAutoFit/>
              </a:bodyPr>
              <a:lstStyle>
                <a:defPPr>
                  <a:defRPr lang="ko-KR"/>
                </a:defPPr>
                <a:lvl1pPr lvl="0">
                  <a:defRPr sz="320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YDIYGo540" panose="02030504000101010101" pitchFamily="18" charset="-127"/>
                    <a:ea typeface="YDIYGo540" panose="02030504000101010101" pitchFamily="18" charset="-127"/>
                  </a:defRPr>
                </a:lvl1pPr>
              </a:lstStyle>
              <a:p>
                <a:pPr defTabSz="1019188" rtl="0">
                  <a:defRPr/>
                </a:pPr>
                <a:r>
                  <a:rPr lang="hr-HR" sz="1000" dirty="0">
                    <a:ln>
                      <a:solidFill>
                        <a:prstClr val="white">
                          <a:alpha val="0"/>
                        </a:prstClr>
                      </a:solidFill>
                    </a:ln>
                    <a:solidFill>
                      <a:schemeClr val="tx1"/>
                    </a:solidFill>
                    <a:latin typeface="Montserrat Medium" panose="00000600000000000000" pitchFamily="2" charset="0"/>
                    <a:ea typeface="KoPub돋움체 Medium" panose="00000600000000000000" pitchFamily="2" charset="-127"/>
                  </a:rPr>
                  <a:t>Nemogućnost istodobnog otvaranja više prikaza: sučelje nije prikladno za istodobno izvršavanje nekoliko zadataka</a:t>
                </a:r>
              </a:p>
            </p:txBody>
          </p:sp>
          <p:pic>
            <p:nvPicPr>
              <p:cNvPr id="358" name="Graphic 25">
                <a:extLst>
                  <a:ext uri="{FF2B5EF4-FFF2-40B4-BE49-F238E27FC236}">
                    <a16:creationId xmlns:a16="http://schemas.microsoft.com/office/drawing/2014/main" id="{71484485-7F86-4157-BA7A-B7FFF5604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967047" y="4738924"/>
                <a:ext cx="553998" cy="553998"/>
              </a:xfrm>
              <a:prstGeom prst="rect">
                <a:avLst/>
              </a:prstGeom>
            </p:spPr>
          </p:pic>
        </p:grpSp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8AA920EC-706A-4755-94A2-B16338F7E4A5}"/>
              </a:ext>
            </a:extLst>
          </p:cNvPr>
          <p:cNvGrpSpPr/>
          <p:nvPr/>
        </p:nvGrpSpPr>
        <p:grpSpPr>
          <a:xfrm>
            <a:off x="7180035" y="3461546"/>
            <a:ext cx="2758798" cy="1291708"/>
            <a:chOff x="6858660" y="4176942"/>
            <a:chExt cx="2758798" cy="1291708"/>
          </a:xfrm>
        </p:grpSpPr>
        <p:sp>
          <p:nvSpPr>
            <p:cNvPr id="363" name="TextBox 362">
              <a:extLst>
                <a:ext uri="{FF2B5EF4-FFF2-40B4-BE49-F238E27FC236}">
                  <a16:creationId xmlns:a16="http://schemas.microsoft.com/office/drawing/2014/main" id="{B7F1E702-0FF6-40A1-987A-99AEBA290FA1}"/>
                </a:ext>
              </a:extLst>
            </p:cNvPr>
            <p:cNvSpPr txBox="1"/>
            <p:nvPr/>
          </p:nvSpPr>
          <p:spPr>
            <a:xfrm>
              <a:off x="6905875" y="4368724"/>
              <a:ext cx="2711583" cy="1099926"/>
            </a:xfrm>
            <a:prstGeom prst="roundRect">
              <a:avLst>
                <a:gd name="adj" fmla="val 513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algn="ctr" latinLnBrk="0">
                <a:defRPr>
                  <a:ln>
                    <a:solidFill>
                      <a:srgbClr val="006EB2">
                        <a:alpha val="0"/>
                      </a:srgb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defRPr>
              </a:lvl1pPr>
            </a:lstStyle>
            <a:p>
              <a:pPr defTabSz="1019188" rtl="0">
                <a:defRPr/>
              </a:pPr>
              <a:endParaRPr lang="ko-KR" altLang="en-US" sz="2000" kern="0" dirty="0">
                <a:solidFill>
                  <a:prstClr val="whit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grpSp>
          <p:nvGrpSpPr>
            <p:cNvPr id="364" name="Group 363">
              <a:extLst>
                <a:ext uri="{FF2B5EF4-FFF2-40B4-BE49-F238E27FC236}">
                  <a16:creationId xmlns:a16="http://schemas.microsoft.com/office/drawing/2014/main" id="{F15B6FCB-6C48-413B-BFB5-593AE0670ED2}"/>
                </a:ext>
              </a:extLst>
            </p:cNvPr>
            <p:cNvGrpSpPr/>
            <p:nvPr/>
          </p:nvGrpSpPr>
          <p:grpSpPr>
            <a:xfrm>
              <a:off x="6858660" y="4176942"/>
              <a:ext cx="2058640" cy="392274"/>
              <a:chOff x="3942325" y="3070225"/>
              <a:chExt cx="2058640" cy="358672"/>
            </a:xfrm>
          </p:grpSpPr>
          <p:sp>
            <p:nvSpPr>
              <p:cNvPr id="367" name="Text Box 67">
                <a:extLst>
                  <a:ext uri="{FF2B5EF4-FFF2-40B4-BE49-F238E27FC236}">
                    <a16:creationId xmlns:a16="http://schemas.microsoft.com/office/drawing/2014/main" id="{12182064-F2EB-47BD-BDA9-7531DE4594FC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3965615" y="3070225"/>
                <a:ext cx="2012060" cy="3586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sx="102000" sy="102000" algn="ctr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68" name="Text Box 67">
                <a:extLst>
                  <a:ext uri="{FF2B5EF4-FFF2-40B4-BE49-F238E27FC236}">
                    <a16:creationId xmlns:a16="http://schemas.microsoft.com/office/drawing/2014/main" id="{30E9D59E-6646-40E4-AAFC-99F1B84E5CD9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4010556" y="3095472"/>
                <a:ext cx="1922179" cy="308178"/>
              </a:xfrm>
              <a:prstGeom prst="roundRect">
                <a:avLst>
                  <a:gd name="adj" fmla="val 50000"/>
                </a:avLst>
              </a:prstGeom>
              <a:solidFill>
                <a:srgbClr val="194F9D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69" name="Box 368">
                <a:extLst>
                  <a:ext uri="{FF2B5EF4-FFF2-40B4-BE49-F238E27FC236}">
                    <a16:creationId xmlns:a16="http://schemas.microsoft.com/office/drawing/2014/main" id="{27933D38-F6DA-48C3-930C-023C1C6F8BD2}"/>
                  </a:ext>
                </a:extLst>
              </p:cNvPr>
              <p:cNvSpPr/>
              <p:nvPr/>
            </p:nvSpPr>
            <p:spPr>
              <a:xfrm>
                <a:off x="3942325" y="3117319"/>
                <a:ext cx="2058640" cy="253271"/>
              </a:xfrm>
              <a:prstGeom prst="rect">
                <a:avLst/>
              </a:prstGeom>
            </p:spPr>
            <p:txBody>
              <a:bodyPr wrap="square" rtlCol="0" anchor="ctr" anchorCtr="0">
                <a:spAutoFit/>
              </a:bodyPr>
              <a:lstStyle/>
              <a:p>
                <a:pPr algn="ctr" rtl="0" latinLnBrk="0">
                  <a:defRPr/>
                </a:pPr>
                <a:r>
                  <a:rPr lang="hr-HR" sz="120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SemiBold" panose="00000700000000000000" pitchFamily="2" charset="0"/>
                    <a:ea typeface="Rix고딕 M" panose="02020603020101020101" pitchFamily="18" charset="-127"/>
                  </a:rPr>
                  <a:t>Teška instalacija</a:t>
                </a:r>
              </a:p>
            </p:txBody>
          </p:sp>
        </p:grpSp>
        <p:sp>
          <p:nvSpPr>
            <p:cNvPr id="365" name="TextBox 374">
              <a:extLst>
                <a:ext uri="{FF2B5EF4-FFF2-40B4-BE49-F238E27FC236}">
                  <a16:creationId xmlns:a16="http://schemas.microsoft.com/office/drawing/2014/main" id="{039C739B-FC36-4535-918F-75E0B5F20050}"/>
                </a:ext>
              </a:extLst>
            </p:cNvPr>
            <p:cNvSpPr txBox="1"/>
            <p:nvPr/>
          </p:nvSpPr>
          <p:spPr>
            <a:xfrm>
              <a:off x="7005440" y="5062390"/>
              <a:ext cx="1723355" cy="323165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ko-KR"/>
              </a:defPPr>
              <a:lvl1pPr lvl="0">
                <a:defRPr sz="3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YDIYGo540" panose="02030504000101010101" pitchFamily="18" charset="-127"/>
                  <a:ea typeface="YDIYGo540" panose="02030504000101010101" pitchFamily="18" charset="-127"/>
                </a:defRPr>
              </a:lvl1pPr>
            </a:lstStyle>
            <a:p>
              <a:pPr defTabSz="1019188" rtl="0">
                <a:defRPr/>
              </a:pPr>
              <a:r>
                <a:rPr lang="hr-HR" sz="10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Potreban je softverski okvir ActiveX</a:t>
              </a:r>
            </a:p>
            <a:p>
              <a:pPr defTabSz="1019188" rtl="0">
                <a:defRPr/>
              </a:pPr>
              <a:r>
                <a:rPr lang="hr-HR" sz="1050" dirty="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kako bi se sustav mogao instalirati na osobno računalo</a:t>
              </a:r>
            </a:p>
          </p:txBody>
        </p:sp>
        <p:pic>
          <p:nvPicPr>
            <p:cNvPr id="366" name="Image 365">
              <a:extLst>
                <a:ext uri="{FF2B5EF4-FFF2-40B4-BE49-F238E27FC236}">
                  <a16:creationId xmlns:a16="http://schemas.microsoft.com/office/drawing/2014/main" id="{FF08BF96-5614-457D-9551-85D18C6D0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8637" y="4694733"/>
              <a:ext cx="642381" cy="642381"/>
            </a:xfrm>
            <a:prstGeom prst="rect">
              <a:avLst/>
            </a:prstGeom>
          </p:spPr>
        </p:pic>
      </p:grpSp>
      <p:grpSp>
        <p:nvGrpSpPr>
          <p:cNvPr id="370" name="Group 369">
            <a:extLst>
              <a:ext uri="{FF2B5EF4-FFF2-40B4-BE49-F238E27FC236}">
                <a16:creationId xmlns:a16="http://schemas.microsoft.com/office/drawing/2014/main" id="{B9ECF39B-39CD-4F99-B5AD-C04AE716DD43}"/>
              </a:ext>
            </a:extLst>
          </p:cNvPr>
          <p:cNvGrpSpPr/>
          <p:nvPr/>
        </p:nvGrpSpPr>
        <p:grpSpPr>
          <a:xfrm>
            <a:off x="856352" y="4991602"/>
            <a:ext cx="2758798" cy="1291708"/>
            <a:chOff x="877425" y="5679530"/>
            <a:chExt cx="2758798" cy="1291708"/>
          </a:xfrm>
        </p:grpSpPr>
        <p:sp>
          <p:nvSpPr>
            <p:cNvPr id="371" name="TextBox 370">
              <a:extLst>
                <a:ext uri="{FF2B5EF4-FFF2-40B4-BE49-F238E27FC236}">
                  <a16:creationId xmlns:a16="http://schemas.microsoft.com/office/drawing/2014/main" id="{2EDC878B-973C-4A85-AB4C-DCF22D17CE5B}"/>
                </a:ext>
              </a:extLst>
            </p:cNvPr>
            <p:cNvSpPr txBox="1"/>
            <p:nvPr/>
          </p:nvSpPr>
          <p:spPr>
            <a:xfrm>
              <a:off x="924640" y="5871312"/>
              <a:ext cx="2711583" cy="1099926"/>
            </a:xfrm>
            <a:prstGeom prst="roundRect">
              <a:avLst>
                <a:gd name="adj" fmla="val 513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algn="ctr" latinLnBrk="0">
                <a:defRPr>
                  <a:ln>
                    <a:solidFill>
                      <a:srgbClr val="006EB2">
                        <a:alpha val="0"/>
                      </a:srgb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defRPr>
              </a:lvl1pPr>
            </a:lstStyle>
            <a:p>
              <a:pPr defTabSz="1019188" rtl="0">
                <a:defRPr/>
              </a:pPr>
              <a:endParaRPr lang="ko-KR" altLang="en-US" sz="2000" kern="0" dirty="0">
                <a:solidFill>
                  <a:prstClr val="whit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grpSp>
          <p:nvGrpSpPr>
            <p:cNvPr id="372" name="Group 371">
              <a:extLst>
                <a:ext uri="{FF2B5EF4-FFF2-40B4-BE49-F238E27FC236}">
                  <a16:creationId xmlns:a16="http://schemas.microsoft.com/office/drawing/2014/main" id="{48C6288E-FF0D-4959-8464-63504B6B651B}"/>
                </a:ext>
              </a:extLst>
            </p:cNvPr>
            <p:cNvGrpSpPr/>
            <p:nvPr/>
          </p:nvGrpSpPr>
          <p:grpSpPr>
            <a:xfrm>
              <a:off x="877425" y="5679530"/>
              <a:ext cx="2058640" cy="392274"/>
              <a:chOff x="3942325" y="3070225"/>
              <a:chExt cx="2058640" cy="358672"/>
            </a:xfrm>
          </p:grpSpPr>
          <p:sp>
            <p:nvSpPr>
              <p:cNvPr id="375" name="Text Box 67">
                <a:extLst>
                  <a:ext uri="{FF2B5EF4-FFF2-40B4-BE49-F238E27FC236}">
                    <a16:creationId xmlns:a16="http://schemas.microsoft.com/office/drawing/2014/main" id="{FF5E6645-C679-4DE7-88C2-787126C6948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3965615" y="3070225"/>
                <a:ext cx="2012060" cy="3586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sx="102000" sy="102000" algn="ctr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76" name="Text Box 67">
                <a:extLst>
                  <a:ext uri="{FF2B5EF4-FFF2-40B4-BE49-F238E27FC236}">
                    <a16:creationId xmlns:a16="http://schemas.microsoft.com/office/drawing/2014/main" id="{7D450D5B-6C2E-4927-91F2-AE6006C299A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4010556" y="3095472"/>
                <a:ext cx="1922179" cy="308178"/>
              </a:xfrm>
              <a:prstGeom prst="roundRect">
                <a:avLst>
                  <a:gd name="adj" fmla="val 50000"/>
                </a:avLst>
              </a:prstGeom>
              <a:solidFill>
                <a:srgbClr val="194F9D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77" name="Box 376">
                <a:extLst>
                  <a:ext uri="{FF2B5EF4-FFF2-40B4-BE49-F238E27FC236}">
                    <a16:creationId xmlns:a16="http://schemas.microsoft.com/office/drawing/2014/main" id="{55155494-2709-42B5-B18D-80F3B3A58900}"/>
                  </a:ext>
                </a:extLst>
              </p:cNvPr>
              <p:cNvSpPr/>
              <p:nvPr/>
            </p:nvSpPr>
            <p:spPr>
              <a:xfrm>
                <a:off x="3942325" y="3117319"/>
                <a:ext cx="2058640" cy="253271"/>
              </a:xfrm>
              <a:prstGeom prst="rect">
                <a:avLst/>
              </a:prstGeom>
            </p:spPr>
            <p:txBody>
              <a:bodyPr wrap="square" rtlCol="0" anchor="ctr" anchorCtr="0">
                <a:spAutoFit/>
              </a:bodyPr>
              <a:lstStyle/>
              <a:p>
                <a:pPr algn="ctr" rtl="0" latinLnBrk="0">
                  <a:defRPr/>
                </a:pPr>
                <a:r>
                  <a:rPr lang="hr-HR" sz="120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SemiBold" panose="00000700000000000000" pitchFamily="2" charset="0"/>
                    <a:ea typeface="Rix고딕 M" panose="02020603020101020101" pitchFamily="18" charset="-127"/>
                  </a:rPr>
                  <a:t>Niska radna učinkovitost</a:t>
                </a:r>
              </a:p>
            </p:txBody>
          </p:sp>
        </p:grpSp>
        <p:sp>
          <p:nvSpPr>
            <p:cNvPr id="373" name="TextBox 374">
              <a:extLst>
                <a:ext uri="{FF2B5EF4-FFF2-40B4-BE49-F238E27FC236}">
                  <a16:creationId xmlns:a16="http://schemas.microsoft.com/office/drawing/2014/main" id="{FE62817C-CC73-4EBC-A58C-6E6C0DB4382B}"/>
                </a:ext>
              </a:extLst>
            </p:cNvPr>
            <p:cNvSpPr txBox="1"/>
            <p:nvPr/>
          </p:nvSpPr>
          <p:spPr>
            <a:xfrm>
              <a:off x="1033456" y="6317552"/>
              <a:ext cx="2058640" cy="48474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ko-KR"/>
              </a:defPPr>
              <a:lvl1pPr lvl="0">
                <a:defRPr sz="3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YDIYGo540" panose="02030504000101010101" pitchFamily="18" charset="-127"/>
                  <a:ea typeface="YDIYGo540" panose="02030504000101010101" pitchFamily="18" charset="-127"/>
                </a:defRPr>
              </a:lvl1pPr>
            </a:lstStyle>
            <a:p>
              <a:pPr defTabSz="1019188" rtl="0">
                <a:defRPr/>
              </a:pPr>
              <a:r>
                <a:rPr lang="hr-HR" sz="105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Sustav se uspori </a:t>
              </a:r>
            </a:p>
            <a:p>
              <a:pPr defTabSz="1019188" rtl="0">
                <a:defRPr/>
              </a:pPr>
              <a:r>
                <a:rPr lang="hr-HR" sz="105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ako se pretražuje velika </a:t>
              </a:r>
            </a:p>
            <a:p>
              <a:pPr defTabSz="1019188" rtl="0">
                <a:defRPr/>
              </a:pPr>
              <a:r>
                <a:rPr lang="hr-HR" sz="105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količina informacija</a:t>
              </a:r>
            </a:p>
          </p:txBody>
        </p:sp>
        <p:pic>
          <p:nvPicPr>
            <p:cNvPr id="374" name="Image 373">
              <a:extLst>
                <a:ext uri="{FF2B5EF4-FFF2-40B4-BE49-F238E27FC236}">
                  <a16:creationId xmlns:a16="http://schemas.microsoft.com/office/drawing/2014/main" id="{9CE78622-FC0D-4EAE-814E-54711ADDA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8591" y="6235088"/>
              <a:ext cx="540000" cy="540000"/>
            </a:xfrm>
            <a:prstGeom prst="rect">
              <a:avLst/>
            </a:prstGeom>
          </p:spPr>
        </p:pic>
      </p:grpSp>
      <p:grpSp>
        <p:nvGrpSpPr>
          <p:cNvPr id="378" name="Group 377">
            <a:extLst>
              <a:ext uri="{FF2B5EF4-FFF2-40B4-BE49-F238E27FC236}">
                <a16:creationId xmlns:a16="http://schemas.microsoft.com/office/drawing/2014/main" id="{C3091FA9-F89D-4AA1-9D48-A3A6180B2E42}"/>
              </a:ext>
            </a:extLst>
          </p:cNvPr>
          <p:cNvGrpSpPr/>
          <p:nvPr/>
        </p:nvGrpSpPr>
        <p:grpSpPr>
          <a:xfrm>
            <a:off x="4018312" y="4991602"/>
            <a:ext cx="2758798" cy="1291708"/>
            <a:chOff x="3856980" y="5703543"/>
            <a:chExt cx="2758798" cy="1291708"/>
          </a:xfrm>
        </p:grpSpPr>
        <p:sp>
          <p:nvSpPr>
            <p:cNvPr id="379" name="TextBox 378">
              <a:extLst>
                <a:ext uri="{FF2B5EF4-FFF2-40B4-BE49-F238E27FC236}">
                  <a16:creationId xmlns:a16="http://schemas.microsoft.com/office/drawing/2014/main" id="{C064EDAE-7D26-4521-880C-70974C548906}"/>
                </a:ext>
              </a:extLst>
            </p:cNvPr>
            <p:cNvSpPr txBox="1"/>
            <p:nvPr/>
          </p:nvSpPr>
          <p:spPr>
            <a:xfrm>
              <a:off x="3904195" y="5895325"/>
              <a:ext cx="2711583" cy="1099926"/>
            </a:xfrm>
            <a:prstGeom prst="roundRect">
              <a:avLst>
                <a:gd name="adj" fmla="val 513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algn="ctr" latinLnBrk="0">
                <a:defRPr>
                  <a:ln>
                    <a:solidFill>
                      <a:srgbClr val="006EB2">
                        <a:alpha val="0"/>
                      </a:srgb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defRPr>
              </a:lvl1pPr>
            </a:lstStyle>
            <a:p>
              <a:pPr defTabSz="1019188" rtl="0">
                <a:defRPr/>
              </a:pPr>
              <a:endParaRPr lang="ko-KR" altLang="en-US" sz="2000" kern="0" dirty="0">
                <a:solidFill>
                  <a:prstClr val="whit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grpSp>
          <p:nvGrpSpPr>
            <p:cNvPr id="380" name="Group 379">
              <a:extLst>
                <a:ext uri="{FF2B5EF4-FFF2-40B4-BE49-F238E27FC236}">
                  <a16:creationId xmlns:a16="http://schemas.microsoft.com/office/drawing/2014/main" id="{122F85AE-1CFA-4ABF-93E1-171978604783}"/>
                </a:ext>
              </a:extLst>
            </p:cNvPr>
            <p:cNvGrpSpPr/>
            <p:nvPr/>
          </p:nvGrpSpPr>
          <p:grpSpPr>
            <a:xfrm>
              <a:off x="3856980" y="5703543"/>
              <a:ext cx="2058640" cy="392274"/>
              <a:chOff x="3942325" y="3070225"/>
              <a:chExt cx="2058640" cy="358672"/>
            </a:xfrm>
          </p:grpSpPr>
          <p:sp>
            <p:nvSpPr>
              <p:cNvPr id="384" name="Text Box 67">
                <a:extLst>
                  <a:ext uri="{FF2B5EF4-FFF2-40B4-BE49-F238E27FC236}">
                    <a16:creationId xmlns:a16="http://schemas.microsoft.com/office/drawing/2014/main" id="{D6FA45D8-7146-45E3-B5D0-5F0264339A4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3965615" y="3070225"/>
                <a:ext cx="2012060" cy="3586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sx="102000" sy="102000" algn="ctr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85" name="Text Box 67">
                <a:extLst>
                  <a:ext uri="{FF2B5EF4-FFF2-40B4-BE49-F238E27FC236}">
                    <a16:creationId xmlns:a16="http://schemas.microsoft.com/office/drawing/2014/main" id="{F63ACC68-5CFB-4388-8D6A-CBC8E257A157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4010556" y="3095472"/>
                <a:ext cx="1922179" cy="308178"/>
              </a:xfrm>
              <a:prstGeom prst="roundRect">
                <a:avLst>
                  <a:gd name="adj" fmla="val 50000"/>
                </a:avLst>
              </a:prstGeom>
              <a:solidFill>
                <a:srgbClr val="194F9D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86" name="Box 385">
                <a:extLst>
                  <a:ext uri="{FF2B5EF4-FFF2-40B4-BE49-F238E27FC236}">
                    <a16:creationId xmlns:a16="http://schemas.microsoft.com/office/drawing/2014/main" id="{B00753EE-3B2F-42F5-8EF3-70F92080113D}"/>
                  </a:ext>
                </a:extLst>
              </p:cNvPr>
              <p:cNvSpPr/>
              <p:nvPr/>
            </p:nvSpPr>
            <p:spPr>
              <a:xfrm>
                <a:off x="3942325" y="3117319"/>
                <a:ext cx="2058640" cy="253271"/>
              </a:xfrm>
              <a:prstGeom prst="rect">
                <a:avLst/>
              </a:prstGeom>
            </p:spPr>
            <p:txBody>
              <a:bodyPr wrap="square" rtlCol="0" anchor="ctr" anchorCtr="0">
                <a:spAutoFit/>
              </a:bodyPr>
              <a:lstStyle/>
              <a:p>
                <a:pPr algn="ctr" rtl="0" latinLnBrk="0">
                  <a:defRPr/>
                </a:pPr>
                <a:r>
                  <a:rPr lang="hr-HR" sz="12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SemiBold" panose="00000700000000000000" pitchFamily="2" charset="0"/>
                    <a:ea typeface="Rix고딕 M" panose="02020603020101020101" pitchFamily="18" charset="-127"/>
                  </a:rPr>
                  <a:t>Ograničena mogućnost pregledavanja sustava</a:t>
                </a:r>
              </a:p>
            </p:txBody>
          </p:sp>
        </p:grpSp>
        <p:sp>
          <p:nvSpPr>
            <p:cNvPr id="381" name="TextBox 374">
              <a:extLst>
                <a:ext uri="{FF2B5EF4-FFF2-40B4-BE49-F238E27FC236}">
                  <a16:creationId xmlns:a16="http://schemas.microsoft.com/office/drawing/2014/main" id="{BD8E5A1E-1055-40EE-9391-45C092D03CD9}"/>
                </a:ext>
              </a:extLst>
            </p:cNvPr>
            <p:cNvSpPr txBox="1"/>
            <p:nvPr/>
          </p:nvSpPr>
          <p:spPr>
            <a:xfrm>
              <a:off x="4054072" y="6317552"/>
              <a:ext cx="1723355" cy="48474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ko-KR"/>
              </a:defPPr>
              <a:lvl1pPr lvl="0">
                <a:defRPr sz="3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YDIYGo540" panose="02030504000101010101" pitchFamily="18" charset="-127"/>
                  <a:ea typeface="YDIYGo540" panose="02030504000101010101" pitchFamily="18" charset="-127"/>
                </a:defRPr>
              </a:lvl1pPr>
            </a:lstStyle>
            <a:p>
              <a:pPr defTabSz="1019188" rtl="0">
                <a:defRPr/>
              </a:pPr>
              <a:r>
                <a:rPr lang="hr-HR" sz="105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Dostupan samo radnim danom tijekom radnog vremena</a:t>
              </a:r>
            </a:p>
          </p:txBody>
        </p:sp>
        <p:pic>
          <p:nvPicPr>
            <p:cNvPr id="382" name="Image 381">
              <a:extLst>
                <a:ext uri="{FF2B5EF4-FFF2-40B4-BE49-F238E27FC236}">
                  <a16:creationId xmlns:a16="http://schemas.microsoft.com/office/drawing/2014/main" id="{A0BB8B32-05AA-4DD9-9C35-F9047B13F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821" y="6147053"/>
              <a:ext cx="398481" cy="398481"/>
            </a:xfrm>
            <a:prstGeom prst="rect">
              <a:avLst/>
            </a:prstGeom>
          </p:spPr>
        </p:pic>
        <p:pic>
          <p:nvPicPr>
            <p:cNvPr id="383" name="Image 382">
              <a:extLst>
                <a:ext uri="{FF2B5EF4-FFF2-40B4-BE49-F238E27FC236}">
                  <a16:creationId xmlns:a16="http://schemas.microsoft.com/office/drawing/2014/main" id="{36B9DC49-420B-47F1-A0F8-BFD774C54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7047" y="6235088"/>
              <a:ext cx="540000" cy="540000"/>
            </a:xfrm>
            <a:prstGeom prst="rect">
              <a:avLst/>
            </a:prstGeom>
          </p:spPr>
        </p:pic>
      </p:grpSp>
      <p:grpSp>
        <p:nvGrpSpPr>
          <p:cNvPr id="387" name="Group 386">
            <a:extLst>
              <a:ext uri="{FF2B5EF4-FFF2-40B4-BE49-F238E27FC236}">
                <a16:creationId xmlns:a16="http://schemas.microsoft.com/office/drawing/2014/main" id="{1F4018A5-F9BD-4296-A69C-9BF119172143}"/>
              </a:ext>
            </a:extLst>
          </p:cNvPr>
          <p:cNvGrpSpPr/>
          <p:nvPr/>
        </p:nvGrpSpPr>
        <p:grpSpPr>
          <a:xfrm>
            <a:off x="7180035" y="4991602"/>
            <a:ext cx="2758798" cy="1291708"/>
            <a:chOff x="6858279" y="5712441"/>
            <a:chExt cx="2758798" cy="1291708"/>
          </a:xfrm>
        </p:grpSpPr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F5A6FC43-1F89-422D-AF12-854C21397BDF}"/>
                </a:ext>
              </a:extLst>
            </p:cNvPr>
            <p:cNvSpPr txBox="1"/>
            <p:nvPr/>
          </p:nvSpPr>
          <p:spPr>
            <a:xfrm>
              <a:off x="6905494" y="5904223"/>
              <a:ext cx="2711583" cy="1099926"/>
            </a:xfrm>
            <a:prstGeom prst="roundRect">
              <a:avLst>
                <a:gd name="adj" fmla="val 5134"/>
              </a:avLst>
            </a:prstGeom>
            <a:solidFill>
              <a:schemeClr val="bg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ko-KR"/>
              </a:defPPr>
              <a:lvl1pPr algn="ctr" latinLnBrk="0">
                <a:defRPr>
                  <a:ln>
                    <a:solidFill>
                      <a:srgbClr val="006EB2">
                        <a:alpha val="0"/>
                      </a:srgbClr>
                    </a:solidFill>
                  </a:ln>
                  <a:latin typeface="Rix모던고딕 B" panose="02020603020101020101" pitchFamily="18" charset="-127"/>
                  <a:ea typeface="Rix모던고딕 B" panose="02020603020101020101" pitchFamily="18" charset="-127"/>
                </a:defRPr>
              </a:lvl1pPr>
            </a:lstStyle>
            <a:p>
              <a:pPr defTabSz="1019188" rtl="0">
                <a:defRPr/>
              </a:pPr>
              <a:endParaRPr lang="ko-KR" altLang="en-US" sz="2000" kern="0" dirty="0">
                <a:solidFill>
                  <a:prstClr val="white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endParaRPr>
            </a:p>
          </p:txBody>
        </p: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119F5060-1FAA-40DD-AB19-79E2035C65BC}"/>
                </a:ext>
              </a:extLst>
            </p:cNvPr>
            <p:cNvGrpSpPr/>
            <p:nvPr/>
          </p:nvGrpSpPr>
          <p:grpSpPr>
            <a:xfrm>
              <a:off x="6858279" y="5712441"/>
              <a:ext cx="2058640" cy="392274"/>
              <a:chOff x="3942325" y="3070225"/>
              <a:chExt cx="2058640" cy="358672"/>
            </a:xfrm>
          </p:grpSpPr>
          <p:sp>
            <p:nvSpPr>
              <p:cNvPr id="393" name="Text Box 67">
                <a:extLst>
                  <a:ext uri="{FF2B5EF4-FFF2-40B4-BE49-F238E27FC236}">
                    <a16:creationId xmlns:a16="http://schemas.microsoft.com/office/drawing/2014/main" id="{4296764C-12B1-4675-AC99-DF740F06F7AB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3965615" y="3070225"/>
                <a:ext cx="2012060" cy="3586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sx="102000" sy="102000" algn="ctr" rotWithShape="0">
                  <a:schemeClr val="bg1">
                    <a:lumMod val="65000"/>
                    <a:alpha val="40000"/>
                  </a:schemeClr>
                </a:outerShdw>
              </a:effectLst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94" name="Text Box 67">
                <a:extLst>
                  <a:ext uri="{FF2B5EF4-FFF2-40B4-BE49-F238E27FC236}">
                    <a16:creationId xmlns:a16="http://schemas.microsoft.com/office/drawing/2014/main" id="{E7ACEE77-2797-40F3-A98C-BA5D69C8A172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 rot="10800000" flipV="1">
                <a:off x="4010556" y="3095472"/>
                <a:ext cx="1922179" cy="308178"/>
              </a:xfrm>
              <a:prstGeom prst="roundRect">
                <a:avLst>
                  <a:gd name="adj" fmla="val 50000"/>
                </a:avLst>
              </a:prstGeom>
              <a:solidFill>
                <a:srgbClr val="194F9D">
                  <a:alpha val="7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 anchorCtr="0"/>
              <a:lstStyle>
                <a:defPPr>
                  <a:defRPr lang="ko-KR"/>
                </a:defPPr>
                <a:lvl1pPr algn="ctr" latinLnBrk="0">
                  <a:defRPr>
                    <a:ln>
                      <a:solidFill>
                        <a:srgbClr val="006EB2">
                          <a:alpha val="0"/>
                        </a:srgbClr>
                      </a:solidFill>
                    </a:ln>
                    <a:latin typeface="Rix모던고딕 B" panose="02020603020101020101" pitchFamily="18" charset="-127"/>
                    <a:ea typeface="Rix모던고딕 B" panose="02020603020101020101" pitchFamily="18" charset="-127"/>
                  </a:defRPr>
                </a:lvl1pPr>
              </a:lstStyle>
              <a:p>
                <a:pPr defTabSz="1019188" rtl="0">
                  <a:defRPr/>
                </a:pPr>
                <a:endParaRPr lang="ko-KR" altLang="en-US" sz="2000" kern="0" dirty="0">
                  <a:solidFill>
                    <a:prstClr val="white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endParaRPr>
              </a:p>
            </p:txBody>
          </p:sp>
          <p:sp>
            <p:nvSpPr>
              <p:cNvPr id="395" name="Box 394">
                <a:extLst>
                  <a:ext uri="{FF2B5EF4-FFF2-40B4-BE49-F238E27FC236}">
                    <a16:creationId xmlns:a16="http://schemas.microsoft.com/office/drawing/2014/main" id="{ACCF776E-2F8D-4660-B404-0975293E999A}"/>
                  </a:ext>
                </a:extLst>
              </p:cNvPr>
              <p:cNvSpPr/>
              <p:nvPr/>
            </p:nvSpPr>
            <p:spPr>
              <a:xfrm>
                <a:off x="3942325" y="3117319"/>
                <a:ext cx="2058640" cy="253271"/>
              </a:xfrm>
              <a:prstGeom prst="rect">
                <a:avLst/>
              </a:prstGeom>
            </p:spPr>
            <p:txBody>
              <a:bodyPr wrap="square" rtlCol="0" anchor="ctr" anchorCtr="0">
                <a:spAutoFit/>
              </a:bodyPr>
              <a:lstStyle/>
              <a:p>
                <a:pPr algn="ctr" rtl="0" latinLnBrk="0">
                  <a:defRPr/>
                </a:pPr>
                <a:r>
                  <a:rPr lang="hr-HR" sz="120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chemeClr val="bg1"/>
                    </a:solidFill>
                    <a:latin typeface="Montserrat SemiBold" panose="00000700000000000000" pitchFamily="2" charset="0"/>
                    <a:ea typeface="Rix고딕 M" panose="02020603020101020101" pitchFamily="18" charset="-127"/>
                  </a:rPr>
                  <a:t>Najnovija dostignuća IKT-a</a:t>
                </a:r>
              </a:p>
            </p:txBody>
          </p:sp>
        </p:grpSp>
        <p:sp>
          <p:nvSpPr>
            <p:cNvPr id="390" name="TextBox 374">
              <a:extLst>
                <a:ext uri="{FF2B5EF4-FFF2-40B4-BE49-F238E27FC236}">
                  <a16:creationId xmlns:a16="http://schemas.microsoft.com/office/drawing/2014/main" id="{7CD09392-16F9-4287-9A1F-512216DE0059}"/>
                </a:ext>
              </a:extLst>
            </p:cNvPr>
            <p:cNvSpPr txBox="1"/>
            <p:nvPr/>
          </p:nvSpPr>
          <p:spPr>
            <a:xfrm>
              <a:off x="7035056" y="6317552"/>
              <a:ext cx="2071025" cy="48474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>
              <a:defPPr>
                <a:defRPr lang="ko-KR"/>
              </a:defPPr>
              <a:lvl1pPr lvl="0">
                <a:defRPr sz="320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YDIYGo540" panose="02030504000101010101" pitchFamily="18" charset="-127"/>
                  <a:ea typeface="YDIYGo540" panose="02030504000101010101" pitchFamily="18" charset="-127"/>
                </a:defRPr>
              </a:lvl1pPr>
            </a:lstStyle>
            <a:p>
              <a:pPr defTabSz="1019188" rtl="0">
                <a:defRPr/>
              </a:pPr>
              <a:r>
                <a:rPr lang="hr-HR" sz="105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Nije moguće primijeniti najnovija dostignuća IKT-a kao što su</a:t>
              </a:r>
            </a:p>
            <a:p>
              <a:pPr defTabSz="1019188" rtl="0">
                <a:defRPr/>
              </a:pPr>
              <a:r>
                <a:rPr lang="hr-HR" sz="1050">
                  <a:ln>
                    <a:solidFill>
                      <a:prstClr val="white">
                        <a:alpha val="0"/>
                      </a:prstClr>
                    </a:solidFill>
                  </a:ln>
                  <a:solidFill>
                    <a:schemeClr val="tx1"/>
                  </a:solidFill>
                  <a:latin typeface="Montserrat Medium" panose="00000600000000000000" pitchFamily="2" charset="0"/>
                  <a:ea typeface="KoPub돋움체 Medium" panose="00000600000000000000" pitchFamily="2" charset="-127"/>
                </a:rPr>
                <a:t>Veliki podaci i UI</a:t>
              </a:r>
            </a:p>
          </p:txBody>
        </p:sp>
        <p:pic>
          <p:nvPicPr>
            <p:cNvPr id="391" name="Image 390">
              <a:extLst>
                <a:ext uri="{FF2B5EF4-FFF2-40B4-BE49-F238E27FC236}">
                  <a16:creationId xmlns:a16="http://schemas.microsoft.com/office/drawing/2014/main" id="{4790C1F3-A2A8-4462-98CB-9C7CA17098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6270" y="6481316"/>
              <a:ext cx="385480" cy="385480"/>
            </a:xfrm>
            <a:prstGeom prst="rect">
              <a:avLst/>
            </a:prstGeom>
          </p:spPr>
        </p:pic>
        <p:pic>
          <p:nvPicPr>
            <p:cNvPr id="392" name="Image 391">
              <a:extLst>
                <a:ext uri="{FF2B5EF4-FFF2-40B4-BE49-F238E27FC236}">
                  <a16:creationId xmlns:a16="http://schemas.microsoft.com/office/drawing/2014/main" id="{A0EE5FB1-710F-4641-979E-8FA7B13B9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5664" y="6322302"/>
              <a:ext cx="446463" cy="446463"/>
            </a:xfrm>
            <a:prstGeom prst="rect">
              <a:avLst/>
            </a:prstGeom>
          </p:spPr>
        </p:pic>
      </p:grpSp>
      <p:grpSp>
        <p:nvGrpSpPr>
          <p:cNvPr id="396" name="Group 395">
            <a:extLst>
              <a:ext uri="{FF2B5EF4-FFF2-40B4-BE49-F238E27FC236}">
                <a16:creationId xmlns:a16="http://schemas.microsoft.com/office/drawing/2014/main" id="{C9AE6367-31DB-4491-8564-AD35B503C430}"/>
              </a:ext>
            </a:extLst>
          </p:cNvPr>
          <p:cNvGrpSpPr/>
          <p:nvPr/>
        </p:nvGrpSpPr>
        <p:grpSpPr>
          <a:xfrm>
            <a:off x="1391872" y="2427290"/>
            <a:ext cx="7320117" cy="429758"/>
            <a:chOff x="1391872" y="2926060"/>
            <a:chExt cx="7320117" cy="429758"/>
          </a:xfrm>
        </p:grpSpPr>
        <p:sp>
          <p:nvSpPr>
            <p:cNvPr id="397" name="Rounded rectangle 143">
              <a:extLst>
                <a:ext uri="{FF2B5EF4-FFF2-40B4-BE49-F238E27FC236}">
                  <a16:creationId xmlns:a16="http://schemas.microsoft.com/office/drawing/2014/main" id="{B84E05D9-68FD-4600-8440-156FF5CC58AB}"/>
                </a:ext>
              </a:extLst>
            </p:cNvPr>
            <p:cNvSpPr/>
            <p:nvPr/>
          </p:nvSpPr>
          <p:spPr>
            <a:xfrm flipH="1" flipV="1">
              <a:off x="1395355" y="2990728"/>
              <a:ext cx="7101981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2020603020101020101" pitchFamily="18" charset="-127"/>
              </a:endParaRPr>
            </a:p>
          </p:txBody>
        </p:sp>
        <p:sp>
          <p:nvSpPr>
            <p:cNvPr id="398" name="Rounded rectangle 145">
              <a:extLst>
                <a:ext uri="{FF2B5EF4-FFF2-40B4-BE49-F238E27FC236}">
                  <a16:creationId xmlns:a16="http://schemas.microsoft.com/office/drawing/2014/main" id="{115C85C4-06BA-43D7-8496-C55AF3C35DCB}"/>
                </a:ext>
              </a:extLst>
            </p:cNvPr>
            <p:cNvSpPr/>
            <p:nvPr/>
          </p:nvSpPr>
          <p:spPr>
            <a:xfrm flipH="1" flipV="1">
              <a:off x="1393613" y="2926060"/>
              <a:ext cx="7103665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2020603020101020101" pitchFamily="18" charset="-127"/>
              </a:endParaRPr>
            </a:p>
          </p:txBody>
        </p:sp>
        <p:sp>
          <p:nvSpPr>
            <p:cNvPr id="399" name="Box 398">
              <a:extLst>
                <a:ext uri="{FF2B5EF4-FFF2-40B4-BE49-F238E27FC236}">
                  <a16:creationId xmlns:a16="http://schemas.microsoft.com/office/drawing/2014/main" id="{D55B0E63-0423-426D-8079-0CAB168048B2}"/>
                </a:ext>
              </a:extLst>
            </p:cNvPr>
            <p:cNvSpPr/>
            <p:nvPr/>
          </p:nvSpPr>
          <p:spPr>
            <a:xfrm>
              <a:off x="1391872" y="3044687"/>
              <a:ext cx="7129453" cy="223138"/>
            </a:xfrm>
            <a:prstGeom prst="rect">
              <a:avLst/>
            </a:prstGeom>
            <a:solidFill>
              <a:srgbClr val="194F9D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r-HR" sz="145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</a:rPr>
                <a:t>Zastarjela tehnologija, poteškoće u poboljšanju usluga sustava dBrain</a:t>
              </a:r>
            </a:p>
          </p:txBody>
        </p:sp>
        <p:sp>
          <p:nvSpPr>
            <p:cNvPr id="400" name="Flow chart: Delay 399">
              <a:extLst>
                <a:ext uri="{FF2B5EF4-FFF2-40B4-BE49-F238E27FC236}">
                  <a16:creationId xmlns:a16="http://schemas.microsoft.com/office/drawing/2014/main" id="{7C4C3D92-1C0E-4063-9989-B57C5F8379EE}"/>
                </a:ext>
              </a:extLst>
            </p:cNvPr>
            <p:cNvSpPr/>
            <p:nvPr/>
          </p:nvSpPr>
          <p:spPr>
            <a:xfrm rot="5400000" flipH="1">
              <a:off x="8570183" y="2881016"/>
              <a:ext cx="94690" cy="188923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401" name="Freeform 33">
            <a:extLst>
              <a:ext uri="{FF2B5EF4-FFF2-40B4-BE49-F238E27FC236}">
                <a16:creationId xmlns:a16="http://schemas.microsoft.com/office/drawing/2014/main" id="{084FA54F-6B97-44B1-925C-BFB6773B0ADC}"/>
              </a:ext>
            </a:extLst>
          </p:cNvPr>
          <p:cNvSpPr>
            <a:spLocks noEditPoints="1"/>
          </p:cNvSpPr>
          <p:nvPr/>
        </p:nvSpPr>
        <p:spPr bwMode="auto">
          <a:xfrm>
            <a:off x="987147" y="3013419"/>
            <a:ext cx="196125" cy="196126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flatTx/>
          </a:bodyPr>
          <a:lstStyle/>
          <a:p>
            <a:pPr defTabSz="1828846" rtl="0">
              <a:defRPr/>
            </a:pPr>
            <a:endParaRPr lang="ko-KR" altLang="en-US" spc="-40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A6FA4E95-81BE-4003-BEFF-A0453006ABDE}"/>
              </a:ext>
            </a:extLst>
          </p:cNvPr>
          <p:cNvSpPr txBox="1"/>
          <p:nvPr/>
        </p:nvSpPr>
        <p:spPr>
          <a:xfrm flipH="1">
            <a:off x="1702419" y="1695555"/>
            <a:ext cx="729661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 rtl="0" latinLnBrk="0"/>
            <a:r>
              <a:rPr lang="hr-HR" sz="2000" b="1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Prošlo je 14 godina od uvođenja sustava dBrain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9470EC8-8E85-4E00-B969-5EF5759EA898}"/>
              </a:ext>
            </a:extLst>
          </p:cNvPr>
          <p:cNvGrpSpPr/>
          <p:nvPr/>
        </p:nvGrpSpPr>
        <p:grpSpPr>
          <a:xfrm>
            <a:off x="0" y="1086465"/>
            <a:ext cx="1268364" cy="467035"/>
            <a:chOff x="0" y="1086465"/>
            <a:chExt cx="1268364" cy="467035"/>
          </a:xfr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grpSpPr>
        <p:sp>
          <p:nvSpPr>
            <p:cNvPr id="74" name="Box: Round top corner 2">
              <a:extLst>
                <a:ext uri="{FF2B5EF4-FFF2-40B4-BE49-F238E27FC236}">
                  <a16:creationId xmlns:a16="http://schemas.microsoft.com/office/drawing/2014/main" id="{D18397C6-74D3-42B9-9264-D7DF357B9EB7}"/>
                </a:ext>
              </a:extLst>
            </p:cNvPr>
            <p:cNvSpPr/>
            <p:nvPr/>
          </p:nvSpPr>
          <p:spPr>
            <a:xfrm rot="5400000">
              <a:off x="400664" y="685801"/>
              <a:ext cx="467035" cy="126836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  <p:sp>
          <p:nvSpPr>
            <p:cNvPr id="75" name="Box: Round top corner 3">
              <a:extLst>
                <a:ext uri="{FF2B5EF4-FFF2-40B4-BE49-F238E27FC236}">
                  <a16:creationId xmlns:a16="http://schemas.microsoft.com/office/drawing/2014/main" id="{B706C206-B538-4969-AAED-A8F83F9A6020}"/>
                </a:ext>
              </a:extLst>
            </p:cNvPr>
            <p:cNvSpPr/>
            <p:nvPr/>
          </p:nvSpPr>
          <p:spPr>
            <a:xfrm rot="5400000">
              <a:off x="774290" y="1059427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20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02.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615C592-F912-4D78-B1BF-79D5C30D21F1}"/>
              </a:ext>
            </a:extLst>
          </p:cNvPr>
          <p:cNvSpPr txBox="1"/>
          <p:nvPr/>
        </p:nvSpPr>
        <p:spPr>
          <a:xfrm>
            <a:off x="1338356" y="1151743"/>
            <a:ext cx="67532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Potreba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Ⅰ.</a:t>
            </a:r>
          </a:p>
        </p:txBody>
      </p:sp>
      <p:sp>
        <p:nvSpPr>
          <p:cNvPr id="80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Pozadina i potreba</a:t>
            </a:r>
          </a:p>
        </p:txBody>
      </p:sp>
    </p:spTree>
    <p:extLst>
      <p:ext uri="{BB962C8B-B14F-4D97-AF65-F5344CB8AC3E}">
        <p14:creationId xmlns:p14="http://schemas.microsoft.com/office/powerpoint/2010/main" val="253576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20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01.</a:t>
            </a:r>
          </a:p>
        </p:txBody>
      </p:sp>
      <p:sp>
        <p:nvSpPr>
          <p:cNvPr id="72" name="Slide Number Placeholder 2">
            <a:extLst>
              <a:ext uri="{FF2B5EF4-FFF2-40B4-BE49-F238E27FC236}">
                <a16:creationId xmlns:a16="http://schemas.microsoft.com/office/drawing/2014/main" id="{B4347A41-B1CD-4245-9C81-B0F817429E61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/>
              <a:t>5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sp>
        <p:nvSpPr>
          <p:cNvPr id="124" name="Rounded rectangle 141">
            <a:extLst>
              <a:ext uri="{FF2B5EF4-FFF2-40B4-BE49-F238E27FC236}">
                <a16:creationId xmlns:a16="http://schemas.microsoft.com/office/drawing/2014/main" id="{A6B87CB0-95B4-4C17-AC7C-BC41CCCF1AF1}"/>
              </a:ext>
            </a:extLst>
          </p:cNvPr>
          <p:cNvSpPr/>
          <p:nvPr/>
        </p:nvSpPr>
        <p:spPr>
          <a:xfrm>
            <a:off x="8210327" y="2289944"/>
            <a:ext cx="472865" cy="93455"/>
          </a:xfrm>
          <a:prstGeom prst="roundRect">
            <a:avLst>
              <a:gd name="adj" fmla="val 50000"/>
            </a:avLst>
          </a:prstGeom>
          <a:solidFill>
            <a:srgbClr val="194F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defTabSz="1067458" rtl="0">
              <a:spcAft>
                <a:spcPts val="300"/>
              </a:spcAft>
            </a:pPr>
            <a:endParaRPr lang="ko-KR" altLang="en-US" sz="2150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Montserrat SemiBold" panose="00000700000000000000" pitchFamily="2" charset="0"/>
              <a:ea typeface="KoPub돋움체 Medium" panose="02020603020101020101" pitchFamily="18" charset="-127"/>
            </a:endParaRPr>
          </a:p>
        </p:txBody>
      </p:sp>
      <p:sp>
        <p:nvSpPr>
          <p:cNvPr id="125" name="Flow chart: Delay 124">
            <a:extLst>
              <a:ext uri="{FF2B5EF4-FFF2-40B4-BE49-F238E27FC236}">
                <a16:creationId xmlns:a16="http://schemas.microsoft.com/office/drawing/2014/main" id="{EF1DB46E-4384-4604-9C7A-D04972DA5C13}"/>
              </a:ext>
            </a:extLst>
          </p:cNvPr>
          <p:cNvSpPr/>
          <p:nvPr/>
        </p:nvSpPr>
        <p:spPr>
          <a:xfrm rot="5400000" flipH="1">
            <a:off x="8571924" y="2242847"/>
            <a:ext cx="94690" cy="188923"/>
          </a:xfrm>
          <a:prstGeom prst="flowChartDelay">
            <a:avLst/>
          </a:prstGeom>
          <a:solidFill>
            <a:srgbClr val="194F9D"/>
          </a:solidFill>
          <a:ln w="6350">
            <a:noFill/>
          </a:ln>
        </p:spPr>
        <p:txBody>
          <a:bodyPr vert="horz" wrap="square" lIns="93286" tIns="46643" rIns="93286" bIns="46643" numCol="1" rtlCol="0" anchor="ctr" anchorCtr="0" compatLnSpc="1">
            <a:prstTxWarp prst="textNoShape">
              <a:avLst/>
            </a:prstTxWarp>
          </a:bodyPr>
          <a:lstStyle/>
          <a:p>
            <a:pPr defTabSz="1067672" rtl="0"/>
            <a:endParaRPr lang="ko-KR" altLang="en-US" dirty="0">
              <a:solidFill>
                <a:prstClr val="black"/>
              </a:solidFill>
              <a:latin typeface="Montserrat SemiBold" panose="00000700000000000000" pitchFamily="2" charset="0"/>
              <a:ea typeface="KoPub돋움체 Medium" panose="02020603020101020101" pitchFamily="18" charset="-127"/>
            </a:endParaRPr>
          </a:p>
        </p:txBody>
      </p:sp>
      <p:sp>
        <p:nvSpPr>
          <p:cNvPr id="126" name="Rounded rectangle 324">
            <a:extLst>
              <a:ext uri="{FF2B5EF4-FFF2-40B4-BE49-F238E27FC236}">
                <a16:creationId xmlns:a16="http://schemas.microsoft.com/office/drawing/2014/main" id="{905BA4E0-8EDC-4B40-9AE9-B00DD2BA2B48}"/>
              </a:ext>
            </a:extLst>
          </p:cNvPr>
          <p:cNvSpPr/>
          <p:nvPr/>
        </p:nvSpPr>
        <p:spPr>
          <a:xfrm>
            <a:off x="276163" y="2375095"/>
            <a:ext cx="10139486" cy="4265888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194F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7672" rtl="0"/>
            <a:endParaRPr lang="ko-KR" altLang="en-US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</a:endParaRP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4DEBEA23-D637-4E7F-871F-9A0612885F20}"/>
              </a:ext>
            </a:extLst>
          </p:cNvPr>
          <p:cNvGrpSpPr/>
          <p:nvPr/>
        </p:nvGrpSpPr>
        <p:grpSpPr>
          <a:xfrm>
            <a:off x="1393613" y="2289943"/>
            <a:ext cx="7318376" cy="445640"/>
            <a:chOff x="1393613" y="2926060"/>
            <a:chExt cx="7318376" cy="445640"/>
          </a:xfrm>
        </p:grpSpPr>
        <p:sp>
          <p:nvSpPr>
            <p:cNvPr id="128" name="Rounded rectangle 143">
              <a:extLst>
                <a:ext uri="{FF2B5EF4-FFF2-40B4-BE49-F238E27FC236}">
                  <a16:creationId xmlns:a16="http://schemas.microsoft.com/office/drawing/2014/main" id="{7B65751A-0143-48D4-B739-D1D63FFA302F}"/>
                </a:ext>
              </a:extLst>
            </p:cNvPr>
            <p:cNvSpPr/>
            <p:nvPr/>
          </p:nvSpPr>
          <p:spPr>
            <a:xfrm flipH="1" flipV="1">
              <a:off x="1395355" y="2990728"/>
              <a:ext cx="7101981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2020603020101020101" pitchFamily="18" charset="-127"/>
              </a:endParaRPr>
            </a:p>
          </p:txBody>
        </p:sp>
        <p:sp>
          <p:nvSpPr>
            <p:cNvPr id="129" name="Rounded rectangle 145">
              <a:extLst>
                <a:ext uri="{FF2B5EF4-FFF2-40B4-BE49-F238E27FC236}">
                  <a16:creationId xmlns:a16="http://schemas.microsoft.com/office/drawing/2014/main" id="{7F56FEFE-22B4-41AF-B587-3313DFD9F062}"/>
                </a:ext>
              </a:extLst>
            </p:cNvPr>
            <p:cNvSpPr/>
            <p:nvPr/>
          </p:nvSpPr>
          <p:spPr>
            <a:xfrm flipH="1" flipV="1">
              <a:off x="1393613" y="2926060"/>
              <a:ext cx="7103665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67458" rtl="0">
                <a:spcAft>
                  <a:spcPts val="300"/>
                </a:spcAft>
              </a:pPr>
              <a:endParaRPr lang="ko-KR" altLang="en-US" sz="215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2020603020101020101" pitchFamily="18" charset="-127"/>
              </a:endParaRPr>
            </a:p>
          </p:txBody>
        </p:sp>
        <p:sp>
          <p:nvSpPr>
            <p:cNvPr id="130" name="Box 129">
              <a:extLst>
                <a:ext uri="{FF2B5EF4-FFF2-40B4-BE49-F238E27FC236}">
                  <a16:creationId xmlns:a16="http://schemas.microsoft.com/office/drawing/2014/main" id="{55B95EBF-83A1-4317-A904-C90653A5D9D7}"/>
                </a:ext>
              </a:extLst>
            </p:cNvPr>
            <p:cNvSpPr/>
            <p:nvPr/>
          </p:nvSpPr>
          <p:spPr>
            <a:xfrm>
              <a:off x="2051732" y="2940813"/>
              <a:ext cx="5787425" cy="430887"/>
            </a:xfrm>
            <a:prstGeom prst="rect">
              <a:avLst/>
            </a:prstGeom>
            <a:solidFill>
              <a:srgbClr val="194F9D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942975" rtl="0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r-HR" sz="14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</a:rPr>
                <a:t>Veliko puštanje u rad nove generacije sustava dBrain u siječnju/januaru 2022. </a:t>
              </a:r>
            </a:p>
          </p:txBody>
        </p:sp>
        <p:sp>
          <p:nvSpPr>
            <p:cNvPr id="131" name="Flow chart: Delay 130">
              <a:extLst>
                <a:ext uri="{FF2B5EF4-FFF2-40B4-BE49-F238E27FC236}">
                  <a16:creationId xmlns:a16="http://schemas.microsoft.com/office/drawing/2014/main" id="{75980523-0626-4CB3-9F0A-AAD11D738DB9}"/>
                </a:ext>
              </a:extLst>
            </p:cNvPr>
            <p:cNvSpPr/>
            <p:nvPr/>
          </p:nvSpPr>
          <p:spPr>
            <a:xfrm rot="5400000" flipH="1">
              <a:off x="8570183" y="2881016"/>
              <a:ext cx="94690" cy="188923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93286" tIns="46643" rIns="93286" bIns="46643" numCol="1" rtlCol="0" anchor="ctr" anchorCtr="0" compatLnSpc="1">
              <a:prstTxWarp prst="textNoShape">
                <a:avLst/>
              </a:prstTxWarp>
            </a:bodyPr>
            <a:lstStyle/>
            <a:p>
              <a:pPr defTabSz="1067672" rtl="0"/>
              <a:endParaRPr lang="ko-KR" altLang="en-US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</a:endParaRP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0BCCD537-DE0C-4584-8FD0-33EFCECEACDE}"/>
              </a:ext>
            </a:extLst>
          </p:cNvPr>
          <p:cNvSpPr txBox="1"/>
          <p:nvPr/>
        </p:nvSpPr>
        <p:spPr>
          <a:xfrm>
            <a:off x="617560" y="6413276"/>
            <a:ext cx="31130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hr-HR" sz="800">
                <a:latin typeface="Montserrat Medium" panose="000006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*Glavni plan za informacijski sustav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F8C7B3A-CC37-43D9-A7AB-73B0B05C3148}"/>
              </a:ext>
            </a:extLst>
          </p:cNvPr>
          <p:cNvGrpSpPr/>
          <p:nvPr/>
        </p:nvGrpSpPr>
        <p:grpSpPr>
          <a:xfrm>
            <a:off x="7974374" y="2995593"/>
            <a:ext cx="1276598" cy="666581"/>
            <a:chOff x="8845658" y="3516434"/>
            <a:chExt cx="1492689" cy="779414"/>
          </a:xfrm>
        </p:grpSpPr>
        <p:sp>
          <p:nvSpPr>
            <p:cNvPr id="134" name="Box: Round corner 17">
              <a:extLst>
                <a:ext uri="{FF2B5EF4-FFF2-40B4-BE49-F238E27FC236}">
                  <a16:creationId xmlns:a16="http://schemas.microsoft.com/office/drawing/2014/main" id="{3D5E659E-440C-4FDE-B95C-55A5D2ECE0CC}"/>
                </a:ext>
              </a:extLst>
            </p:cNvPr>
            <p:cNvSpPr/>
            <p:nvPr/>
          </p:nvSpPr>
          <p:spPr>
            <a:xfrm>
              <a:off x="8845658" y="3528712"/>
              <a:ext cx="1492689" cy="767136"/>
            </a:xfrm>
            <a:prstGeom prst="roundRect">
              <a:avLst/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539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8D7213F6-16B8-4D9D-8916-0F354EC46566}"/>
                </a:ext>
              </a:extLst>
            </p:cNvPr>
            <p:cNvSpPr txBox="1"/>
            <p:nvPr/>
          </p:nvSpPr>
          <p:spPr>
            <a:xfrm>
              <a:off x="8916097" y="3516434"/>
              <a:ext cx="1351811" cy="653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9737" rtl="0" fontAlgn="base">
                <a:lnSpc>
                  <a:spcPct val="150000"/>
                </a:lnSpc>
                <a:spcBef>
                  <a:spcPts val="1242"/>
                </a:spcBef>
                <a:buClr>
                  <a:srgbClr val="4D4D4D"/>
                </a:buClr>
                <a:tabLst>
                  <a:tab pos="8764583" algn="l"/>
                </a:tabLst>
                <a:defRPr/>
              </a:pPr>
              <a:r>
                <a:rPr lang="hr-HR" sz="700" b="1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chemeClr val="bg1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</a:rPr>
                <a:t>Veliko puštanje u rad u siječnju/januaru 2022.</a:t>
              </a:r>
            </a:p>
          </p:txBody>
        </p:sp>
      </p:grpSp>
      <p:sp>
        <p:nvSpPr>
          <p:cNvPr id="136" name="Freeform 33">
            <a:extLst>
              <a:ext uri="{FF2B5EF4-FFF2-40B4-BE49-F238E27FC236}">
                <a16:creationId xmlns:a16="http://schemas.microsoft.com/office/drawing/2014/main" id="{01C8CB44-9EE9-44D4-B553-47DBE147A982}"/>
              </a:ext>
            </a:extLst>
          </p:cNvPr>
          <p:cNvSpPr>
            <a:spLocks noEditPoints="1"/>
          </p:cNvSpPr>
          <p:nvPr/>
        </p:nvSpPr>
        <p:spPr bwMode="auto">
          <a:xfrm>
            <a:off x="962060" y="3250266"/>
            <a:ext cx="167733" cy="167734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flatTx/>
          </a:bodyPr>
          <a:lstStyle/>
          <a:p>
            <a:pPr defTabSz="1564029" rtl="0">
              <a:defRPr/>
            </a:pPr>
            <a:endParaRPr lang="ko-KR" altLang="en-US" sz="1539" spc="-34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15C0669-D4AA-41E6-A7A5-140AC2BAC9D6}"/>
              </a:ext>
            </a:extLst>
          </p:cNvPr>
          <p:cNvGrpSpPr/>
          <p:nvPr/>
        </p:nvGrpSpPr>
        <p:grpSpPr>
          <a:xfrm>
            <a:off x="1239779" y="3034131"/>
            <a:ext cx="1963836" cy="600001"/>
            <a:chOff x="5553439" y="1711924"/>
            <a:chExt cx="1836440" cy="695996"/>
          </a:xfrm>
        </p:grpSpPr>
        <p:sp>
          <p:nvSpPr>
            <p:cNvPr id="138" name="Box: Round corner 21">
              <a:extLst>
                <a:ext uri="{FF2B5EF4-FFF2-40B4-BE49-F238E27FC236}">
                  <a16:creationId xmlns:a16="http://schemas.microsoft.com/office/drawing/2014/main" id="{24BC4913-0AC4-4942-A8EA-9AD1A4CC2E78}"/>
                </a:ext>
              </a:extLst>
            </p:cNvPr>
            <p:cNvSpPr/>
            <p:nvPr/>
          </p:nvSpPr>
          <p:spPr>
            <a:xfrm>
              <a:off x="5553439" y="1904460"/>
              <a:ext cx="1836440" cy="503460"/>
            </a:xfrm>
            <a:prstGeom prst="roundRect">
              <a:avLst>
                <a:gd name="adj" fmla="val 18946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539" dirty="0"/>
            </a:p>
          </p:txBody>
        </p:sp>
        <p:sp>
          <p:nvSpPr>
            <p:cNvPr id="139" name="Box: Round corner 22">
              <a:extLst>
                <a:ext uri="{FF2B5EF4-FFF2-40B4-BE49-F238E27FC236}">
                  <a16:creationId xmlns:a16="http://schemas.microsoft.com/office/drawing/2014/main" id="{75512562-2EC4-45B5-B6E6-81CF8A74D7BA}"/>
                </a:ext>
              </a:extLst>
            </p:cNvPr>
            <p:cNvSpPr/>
            <p:nvPr/>
          </p:nvSpPr>
          <p:spPr>
            <a:xfrm>
              <a:off x="5553439" y="1711924"/>
              <a:ext cx="1836440" cy="420671"/>
            </a:xfrm>
            <a:prstGeom prst="roundRect">
              <a:avLst>
                <a:gd name="adj" fmla="val 24977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539" dirty="0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B8C26BD3-3BA4-469F-8394-D9F3EF056ED2}"/>
                </a:ext>
              </a:extLst>
            </p:cNvPr>
            <p:cNvGrpSpPr/>
            <p:nvPr/>
          </p:nvGrpSpPr>
          <p:grpSpPr>
            <a:xfrm>
              <a:off x="5596887" y="1760556"/>
              <a:ext cx="1745506" cy="597667"/>
              <a:chOff x="7752409" y="3653894"/>
              <a:chExt cx="2638854" cy="1180693"/>
            </a:xfrm>
          </p:grpSpPr>
          <p:sp>
            <p:nvSpPr>
              <p:cNvPr id="141" name="Box: Round corner 24">
                <a:extLst>
                  <a:ext uri="{FF2B5EF4-FFF2-40B4-BE49-F238E27FC236}">
                    <a16:creationId xmlns:a16="http://schemas.microsoft.com/office/drawing/2014/main" id="{5E5B6B23-DEE3-40C7-A77D-B3E1221408C1}"/>
                  </a:ext>
                </a:extLst>
              </p:cNvPr>
              <p:cNvSpPr/>
              <p:nvPr/>
            </p:nvSpPr>
            <p:spPr>
              <a:xfrm>
                <a:off x="7752409" y="3922286"/>
                <a:ext cx="2638854" cy="912301"/>
              </a:xfrm>
              <a:prstGeom prst="roundRect">
                <a:avLst>
                  <a:gd name="adj" fmla="val 1647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539" dirty="0"/>
              </a:p>
            </p:txBody>
          </p:sp>
          <p:sp>
            <p:nvSpPr>
              <p:cNvPr id="142" name="Box: Round corner 25">
                <a:extLst>
                  <a:ext uri="{FF2B5EF4-FFF2-40B4-BE49-F238E27FC236}">
                    <a16:creationId xmlns:a16="http://schemas.microsoft.com/office/drawing/2014/main" id="{0B90DAB0-7F7C-4D51-B68E-3EA75420BE61}"/>
                  </a:ext>
                </a:extLst>
              </p:cNvPr>
              <p:cNvSpPr/>
              <p:nvPr/>
            </p:nvSpPr>
            <p:spPr>
              <a:xfrm>
                <a:off x="7752409" y="3653894"/>
                <a:ext cx="2638854" cy="631104"/>
              </a:xfrm>
              <a:prstGeom prst="roundRect">
                <a:avLst>
                  <a:gd name="adj" fmla="val 2121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539" dirty="0"/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725D826-9AD5-4D0A-852A-69FB0FCCB962}"/>
              </a:ext>
            </a:extLst>
          </p:cNvPr>
          <p:cNvGrpSpPr/>
          <p:nvPr/>
        </p:nvGrpSpPr>
        <p:grpSpPr>
          <a:xfrm>
            <a:off x="3588746" y="3052206"/>
            <a:ext cx="2172079" cy="600002"/>
            <a:chOff x="5553439" y="1711924"/>
            <a:chExt cx="1836440" cy="695996"/>
          </a:xfrm>
        </p:grpSpPr>
        <p:sp>
          <p:nvSpPr>
            <p:cNvPr id="144" name="Box: Round corner 27">
              <a:extLst>
                <a:ext uri="{FF2B5EF4-FFF2-40B4-BE49-F238E27FC236}">
                  <a16:creationId xmlns:a16="http://schemas.microsoft.com/office/drawing/2014/main" id="{EA7D0462-8BCA-4473-9B3F-FE65F1F5DA3A}"/>
                </a:ext>
              </a:extLst>
            </p:cNvPr>
            <p:cNvSpPr/>
            <p:nvPr/>
          </p:nvSpPr>
          <p:spPr>
            <a:xfrm>
              <a:off x="5553439" y="1904460"/>
              <a:ext cx="1836440" cy="503460"/>
            </a:xfrm>
            <a:prstGeom prst="roundRect">
              <a:avLst>
                <a:gd name="adj" fmla="val 18946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539" dirty="0"/>
            </a:p>
          </p:txBody>
        </p:sp>
        <p:sp>
          <p:nvSpPr>
            <p:cNvPr id="145" name="Box: Round corner 28">
              <a:extLst>
                <a:ext uri="{FF2B5EF4-FFF2-40B4-BE49-F238E27FC236}">
                  <a16:creationId xmlns:a16="http://schemas.microsoft.com/office/drawing/2014/main" id="{26559895-9E92-47E8-AEFF-576D8032AC91}"/>
                </a:ext>
              </a:extLst>
            </p:cNvPr>
            <p:cNvSpPr/>
            <p:nvPr/>
          </p:nvSpPr>
          <p:spPr>
            <a:xfrm>
              <a:off x="5553439" y="1711924"/>
              <a:ext cx="1836440" cy="420671"/>
            </a:xfrm>
            <a:prstGeom prst="roundRect">
              <a:avLst>
                <a:gd name="adj" fmla="val 24977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539" dirty="0"/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78A5F189-8822-4083-B0CF-4BF0A765D29A}"/>
                </a:ext>
              </a:extLst>
            </p:cNvPr>
            <p:cNvGrpSpPr/>
            <p:nvPr/>
          </p:nvGrpSpPr>
          <p:grpSpPr>
            <a:xfrm>
              <a:off x="5596887" y="1760556"/>
              <a:ext cx="1745506" cy="597667"/>
              <a:chOff x="7752409" y="3653894"/>
              <a:chExt cx="2638854" cy="1180693"/>
            </a:xfrm>
          </p:grpSpPr>
          <p:sp>
            <p:nvSpPr>
              <p:cNvPr id="148" name="Box: Round corner 31">
                <a:extLst>
                  <a:ext uri="{FF2B5EF4-FFF2-40B4-BE49-F238E27FC236}">
                    <a16:creationId xmlns:a16="http://schemas.microsoft.com/office/drawing/2014/main" id="{26999E4E-7C7D-4E12-AFED-68980A7FD80E}"/>
                  </a:ext>
                </a:extLst>
              </p:cNvPr>
              <p:cNvSpPr/>
              <p:nvPr/>
            </p:nvSpPr>
            <p:spPr>
              <a:xfrm>
                <a:off x="7752409" y="3922286"/>
                <a:ext cx="2638854" cy="912301"/>
              </a:xfrm>
              <a:prstGeom prst="roundRect">
                <a:avLst>
                  <a:gd name="adj" fmla="val 1647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539" dirty="0"/>
              </a:p>
            </p:txBody>
          </p:sp>
          <p:sp>
            <p:nvSpPr>
              <p:cNvPr id="149" name="Box: Round corner 32">
                <a:extLst>
                  <a:ext uri="{FF2B5EF4-FFF2-40B4-BE49-F238E27FC236}">
                    <a16:creationId xmlns:a16="http://schemas.microsoft.com/office/drawing/2014/main" id="{B8DC3B3B-4F64-4627-B058-9BAB2CE3B82F}"/>
                  </a:ext>
                </a:extLst>
              </p:cNvPr>
              <p:cNvSpPr/>
              <p:nvPr/>
            </p:nvSpPr>
            <p:spPr>
              <a:xfrm>
                <a:off x="7752409" y="3653894"/>
                <a:ext cx="2638854" cy="631104"/>
              </a:xfrm>
              <a:prstGeom prst="roundRect">
                <a:avLst>
                  <a:gd name="adj" fmla="val 2121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539" dirty="0"/>
              </a:p>
            </p:txBody>
          </p:sp>
        </p:grp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C1FC7F48-AF11-4EB2-85CA-F89AFFC71173}"/>
                </a:ext>
              </a:extLst>
            </p:cNvPr>
            <p:cNvSpPr txBox="1"/>
            <p:nvPr/>
          </p:nvSpPr>
          <p:spPr>
            <a:xfrm>
              <a:off x="5601150" y="1822188"/>
              <a:ext cx="1722197" cy="4284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689737" rtl="0" fontAlgn="base">
                <a:spcBef>
                  <a:spcPts val="1242"/>
                </a:spcBef>
                <a:buClr>
                  <a:srgbClr val="4D4D4D"/>
                </a:buClr>
                <a:tabLst>
                  <a:tab pos="8764583" algn="l"/>
                </a:tabLst>
                <a:defRPr/>
              </a:pPr>
              <a:r>
                <a:rPr lang="hr-HR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SemiBold" panose="00000700000000000000" pitchFamily="2" charset="0"/>
                </a:rPr>
                <a:t>Početak razvoja i izrade u rujnu/septembru 2019.</a:t>
              </a: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5122CEB-F635-46E9-8ABB-577BCE7DB29C}"/>
              </a:ext>
            </a:extLst>
          </p:cNvPr>
          <p:cNvGrpSpPr/>
          <p:nvPr/>
        </p:nvGrpSpPr>
        <p:grpSpPr>
          <a:xfrm>
            <a:off x="6145956" y="3034133"/>
            <a:ext cx="1385329" cy="600002"/>
            <a:chOff x="5525035" y="1711924"/>
            <a:chExt cx="1886895" cy="695996"/>
          </a:xfrm>
        </p:grpSpPr>
        <p:sp>
          <p:nvSpPr>
            <p:cNvPr id="151" name="Box: Round corner 34">
              <a:extLst>
                <a:ext uri="{FF2B5EF4-FFF2-40B4-BE49-F238E27FC236}">
                  <a16:creationId xmlns:a16="http://schemas.microsoft.com/office/drawing/2014/main" id="{3F78F4C3-EB71-4B12-9D1A-5871BEFA85A0}"/>
                </a:ext>
              </a:extLst>
            </p:cNvPr>
            <p:cNvSpPr/>
            <p:nvPr/>
          </p:nvSpPr>
          <p:spPr>
            <a:xfrm>
              <a:off x="5525035" y="1904460"/>
              <a:ext cx="1886895" cy="503460"/>
            </a:xfrm>
            <a:prstGeom prst="roundRect">
              <a:avLst>
                <a:gd name="adj" fmla="val 18946"/>
              </a:avLst>
            </a:prstGeom>
            <a:solidFill>
              <a:srgbClr val="ACA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539" dirty="0"/>
            </a:p>
          </p:txBody>
        </p:sp>
        <p:sp>
          <p:nvSpPr>
            <p:cNvPr id="152" name="Box: Round corner 35">
              <a:extLst>
                <a:ext uri="{FF2B5EF4-FFF2-40B4-BE49-F238E27FC236}">
                  <a16:creationId xmlns:a16="http://schemas.microsoft.com/office/drawing/2014/main" id="{57504FD4-BA0B-44A2-9F59-C172DC95F766}"/>
                </a:ext>
              </a:extLst>
            </p:cNvPr>
            <p:cNvSpPr/>
            <p:nvPr/>
          </p:nvSpPr>
          <p:spPr>
            <a:xfrm>
              <a:off x="5525035" y="1711924"/>
              <a:ext cx="1886895" cy="420671"/>
            </a:xfrm>
            <a:prstGeom prst="roundRect">
              <a:avLst>
                <a:gd name="adj" fmla="val 24977"/>
              </a:avLst>
            </a:pr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sz="1539" dirty="0"/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515E8E08-0244-4812-BF0D-1527C921410B}"/>
                </a:ext>
              </a:extLst>
            </p:cNvPr>
            <p:cNvGrpSpPr/>
            <p:nvPr/>
          </p:nvGrpSpPr>
          <p:grpSpPr>
            <a:xfrm>
              <a:off x="5596887" y="1760556"/>
              <a:ext cx="1745506" cy="597667"/>
              <a:chOff x="7752409" y="3653894"/>
              <a:chExt cx="2638854" cy="1180693"/>
            </a:xfrm>
          </p:grpSpPr>
          <p:sp>
            <p:nvSpPr>
              <p:cNvPr id="154" name="Box: Round corner 37">
                <a:extLst>
                  <a:ext uri="{FF2B5EF4-FFF2-40B4-BE49-F238E27FC236}">
                    <a16:creationId xmlns:a16="http://schemas.microsoft.com/office/drawing/2014/main" id="{C8E6DB89-96C3-4BCD-8552-D81F00C19064}"/>
                  </a:ext>
                </a:extLst>
              </p:cNvPr>
              <p:cNvSpPr/>
              <p:nvPr/>
            </p:nvSpPr>
            <p:spPr>
              <a:xfrm>
                <a:off x="7752409" y="3922286"/>
                <a:ext cx="2638854" cy="912301"/>
              </a:xfrm>
              <a:prstGeom prst="roundRect">
                <a:avLst>
                  <a:gd name="adj" fmla="val 16479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539" dirty="0"/>
              </a:p>
            </p:txBody>
          </p:sp>
          <p:sp>
            <p:nvSpPr>
              <p:cNvPr id="155" name="Box: Round corner 38">
                <a:extLst>
                  <a:ext uri="{FF2B5EF4-FFF2-40B4-BE49-F238E27FC236}">
                    <a16:creationId xmlns:a16="http://schemas.microsoft.com/office/drawing/2014/main" id="{1EA37C3C-B49E-4F21-A0A1-1F26B1BF7BFB}"/>
                  </a:ext>
                </a:extLst>
              </p:cNvPr>
              <p:cNvSpPr/>
              <p:nvPr/>
            </p:nvSpPr>
            <p:spPr>
              <a:xfrm>
                <a:off x="7752409" y="3653894"/>
                <a:ext cx="2638854" cy="631104"/>
              </a:xfrm>
              <a:prstGeom prst="roundRect">
                <a:avLst>
                  <a:gd name="adj" fmla="val 21216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ko-KR" altLang="en-US" sz="1539" dirty="0"/>
              </a:p>
            </p:txBody>
          </p:sp>
        </p:grpSp>
      </p:grpSp>
      <p:graphicFrame>
        <p:nvGraphicFramePr>
          <p:cNvPr id="156" name="Table 155">
            <a:extLst>
              <a:ext uri="{FF2B5EF4-FFF2-40B4-BE49-F238E27FC236}">
                <a16:creationId xmlns:a16="http://schemas.microsoft.com/office/drawing/2014/main" id="{EEFBEE84-3B52-439D-8110-1A5E27F87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638585"/>
              </p:ext>
            </p:extLst>
          </p:nvPr>
        </p:nvGraphicFramePr>
        <p:xfrm>
          <a:off x="511162" y="3756595"/>
          <a:ext cx="9708835" cy="2493738"/>
        </p:xfrm>
        <a:graphic>
          <a:graphicData uri="http://schemas.openxmlformats.org/drawingml/2006/table">
            <a:tbl>
              <a:tblPr/>
              <a:tblGrid>
                <a:gridCol w="364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43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4566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364567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3123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8709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318438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</a:tblGrid>
              <a:tr h="287305">
                <a:tc gridSpan="12"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2020.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2021.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3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2022.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159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0"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318"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3.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4.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5.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6.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7.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8.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9.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10.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11.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12.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3.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4.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5.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6.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7.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8.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9.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10.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11.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12.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1.</a:t>
                      </a:r>
                    </a:p>
                  </a:txBody>
                  <a:tcPr marL="58758" marR="58758" marT="16245" marB="1624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2.</a:t>
                      </a:r>
                    </a:p>
                  </a:txBody>
                  <a:tcPr marL="58758" marR="58758" marT="16245" marB="16245" anchor="ctr">
                    <a:lnL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r-HR" sz="1100" b="1">
                          <a:ln>
                            <a:solidFill>
                              <a:srgbClr val="BFBFBF">
                                <a:alpha val="0"/>
                              </a:srgbClr>
                            </a:solidFill>
                          </a:ln>
                          <a:solidFill>
                            <a:prstClr val="black"/>
                          </a:solidFill>
                          <a:latin typeface="Montserrat Medium" panose="00000600000000000000" pitchFamily="2" charset="0"/>
                          <a:ea typeface="Noto Sans" panose="020B0502040504020204" pitchFamily="34" charset="0"/>
                          <a:cs typeface="Noto Sans" panose="020B0502040504020204" pitchFamily="34" charset="0"/>
                        </a:rPr>
                        <a:t>3.</a:t>
                      </a:r>
                    </a:p>
                  </a:txBody>
                  <a:tcPr marL="58758" marR="58758" marT="16245" marB="16245" anchor="ctr">
                    <a:lnL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4115"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rtl="0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1" lang="ko-KR" altLang="en-US" sz="1300" b="1" kern="1200" spc="-40" baseline="0" dirty="0">
                        <a:ln>
                          <a:solidFill>
                            <a:srgbClr val="BFBFBF">
                              <a:alpha val="0"/>
                            </a:srgbClr>
                          </a:solidFill>
                        </a:ln>
                        <a:solidFill>
                          <a:prstClr val="black"/>
                        </a:solidFill>
                        <a:latin typeface="KoPub돋움체 Medium" panose="00000600000000000000" pitchFamily="2" charset="-127"/>
                        <a:ea typeface="KoPub돋움체 Medium" panose="00000600000000000000" pitchFamily="2" charset="-127"/>
                        <a:cs typeface="+mn-cs"/>
                      </a:endParaRPr>
                    </a:p>
                  </a:txBody>
                  <a:tcPr marL="82953" marR="82953" marT="16245" marB="16245" anchor="ctr">
                    <a:lnL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C7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7" name="Round same side corner rectangle 34">
            <a:extLst>
              <a:ext uri="{FF2B5EF4-FFF2-40B4-BE49-F238E27FC236}">
                <a16:creationId xmlns:a16="http://schemas.microsoft.com/office/drawing/2014/main" id="{271FD5D8-B94A-46E5-BA52-386292643FA3}"/>
              </a:ext>
            </a:extLst>
          </p:cNvPr>
          <p:cNvSpPr/>
          <p:nvPr/>
        </p:nvSpPr>
        <p:spPr>
          <a:xfrm>
            <a:off x="526829" y="5109020"/>
            <a:ext cx="707435" cy="364786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latinLnBrk="0"/>
            <a:r>
              <a:rPr lang="hr-HR" sz="105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Definiranje</a:t>
            </a:r>
          </a:p>
          <a:p>
            <a:pPr algn="ctr" rtl="0" latinLnBrk="0"/>
            <a:r>
              <a:rPr lang="hr-HR" sz="105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zahtjeva</a:t>
            </a:r>
          </a:p>
        </p:txBody>
      </p:sp>
      <p:sp>
        <p:nvSpPr>
          <p:cNvPr id="158" name="Round same side corner rectangle 35">
            <a:extLst>
              <a:ext uri="{FF2B5EF4-FFF2-40B4-BE49-F238E27FC236}">
                <a16:creationId xmlns:a16="http://schemas.microsoft.com/office/drawing/2014/main" id="{22EF27FA-7AD1-48BC-A100-5F725D9D7020}"/>
              </a:ext>
            </a:extLst>
          </p:cNvPr>
          <p:cNvSpPr/>
          <p:nvPr/>
        </p:nvSpPr>
        <p:spPr>
          <a:xfrm>
            <a:off x="3452671" y="5104789"/>
            <a:ext cx="3234739" cy="373248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latinLnBrk="0"/>
            <a:r>
              <a:rPr lang="hr-HR" sz="105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Testiranje dizajna i jedinica</a:t>
            </a:r>
          </a:p>
        </p:txBody>
      </p:sp>
      <p:sp>
        <p:nvSpPr>
          <p:cNvPr id="159" name="Round same side corner rectangle 36">
            <a:extLst>
              <a:ext uri="{FF2B5EF4-FFF2-40B4-BE49-F238E27FC236}">
                <a16:creationId xmlns:a16="http://schemas.microsoft.com/office/drawing/2014/main" id="{CAA08723-EF2B-4F5C-BB01-40E8BC80C534}"/>
              </a:ext>
            </a:extLst>
          </p:cNvPr>
          <p:cNvSpPr/>
          <p:nvPr/>
        </p:nvSpPr>
        <p:spPr>
          <a:xfrm>
            <a:off x="6718399" y="5104789"/>
            <a:ext cx="1439454" cy="373249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latinLnBrk="0"/>
            <a:r>
              <a:rPr lang="hr-HR" sz="105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Integrirano testiranje</a:t>
            </a:r>
          </a:p>
        </p:txBody>
      </p:sp>
      <p:sp>
        <p:nvSpPr>
          <p:cNvPr id="160" name="Round same side corner rectangle 37">
            <a:extLst>
              <a:ext uri="{FF2B5EF4-FFF2-40B4-BE49-F238E27FC236}">
                <a16:creationId xmlns:a16="http://schemas.microsoft.com/office/drawing/2014/main" id="{75334A47-9D29-43F4-B15A-B846B7F5B8FB}"/>
              </a:ext>
            </a:extLst>
          </p:cNvPr>
          <p:cNvSpPr/>
          <p:nvPr/>
        </p:nvSpPr>
        <p:spPr>
          <a:xfrm>
            <a:off x="9263451" y="5101754"/>
            <a:ext cx="954153" cy="379319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latinLnBrk="0"/>
            <a:r>
              <a:rPr lang="hr-HR" sz="105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Stabilizacija</a:t>
            </a:r>
          </a:p>
        </p:txBody>
      </p:sp>
      <p:sp>
        <p:nvSpPr>
          <p:cNvPr id="161" name="Round same side corner rectangle 38">
            <a:extLst>
              <a:ext uri="{FF2B5EF4-FFF2-40B4-BE49-F238E27FC236}">
                <a16:creationId xmlns:a16="http://schemas.microsoft.com/office/drawing/2014/main" id="{BEECB999-F141-4D4D-B304-9018D0432330}"/>
              </a:ext>
            </a:extLst>
          </p:cNvPr>
          <p:cNvSpPr/>
          <p:nvPr/>
        </p:nvSpPr>
        <p:spPr>
          <a:xfrm>
            <a:off x="1265253" y="5106947"/>
            <a:ext cx="2156429" cy="368932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latinLnBrk="0"/>
            <a:r>
              <a:rPr lang="hr-HR" sz="105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Analiza i dizajn</a:t>
            </a:r>
          </a:p>
        </p:txBody>
      </p:sp>
      <p:sp>
        <p:nvSpPr>
          <p:cNvPr id="162" name="Round same side corner rectangle 39">
            <a:extLst>
              <a:ext uri="{FF2B5EF4-FFF2-40B4-BE49-F238E27FC236}">
                <a16:creationId xmlns:a16="http://schemas.microsoft.com/office/drawing/2014/main" id="{24FAC411-EFB0-4BFA-BD6E-FBC85C36F2B9}"/>
              </a:ext>
            </a:extLst>
          </p:cNvPr>
          <p:cNvSpPr/>
          <p:nvPr/>
        </p:nvSpPr>
        <p:spPr>
          <a:xfrm>
            <a:off x="8188842" y="5101331"/>
            <a:ext cx="1043622" cy="380164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 latinLnBrk="0"/>
            <a:r>
              <a:rPr lang="hr-HR" sz="105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Testiranje korisnika</a:t>
            </a:r>
          </a:p>
        </p:txBody>
      </p:sp>
      <p:sp>
        <p:nvSpPr>
          <p:cNvPr id="163" name="Text Box 1414">
            <a:extLst>
              <a:ext uri="{FF2B5EF4-FFF2-40B4-BE49-F238E27FC236}">
                <a16:creationId xmlns:a16="http://schemas.microsoft.com/office/drawing/2014/main" id="{83733076-0675-47D5-94A5-03C22846B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204" y="5557749"/>
            <a:ext cx="104644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extrusionClr>
                <a:schemeClr val="bg1"/>
              </a:extrusionClr>
              <a:contourClr>
                <a:srgbClr val="D24100"/>
              </a:contourClr>
            </a:sp3d>
          </a:bodyPr>
          <a:lstStyle>
            <a:defPPr>
              <a:defRPr lang="ko-KR"/>
            </a:defPPr>
            <a:lvl1pPr algn="ctr" latinLnBrk="0">
              <a:defRPr sz="1000" baseline="0">
                <a:solidFill>
                  <a:schemeClr val="bg1"/>
                </a:solidFill>
                <a:latin typeface="산돌고딕B" panose="02030504000101010101" pitchFamily="18" charset="-127"/>
                <a:ea typeface="산돌고딕B" panose="02030504000101010101" pitchFamily="18" charset="-127"/>
              </a:defRPr>
            </a:lvl1pPr>
            <a:lvl2pPr marL="742950" indent="-285750">
              <a:defRPr>
                <a:latin typeface="굴림" charset="-127"/>
                <a:ea typeface="굴림" charset="-127"/>
              </a:defRPr>
            </a:lvl2pPr>
            <a:lvl3pPr marL="1143000" indent="-228600">
              <a:defRPr>
                <a:latin typeface="굴림" charset="-127"/>
                <a:ea typeface="굴림" charset="-127"/>
              </a:defRPr>
            </a:lvl3pPr>
            <a:lvl4pPr marL="1600200" indent="-228600">
              <a:defRPr>
                <a:latin typeface="굴림" charset="-127"/>
                <a:ea typeface="굴림" charset="-127"/>
              </a:defRPr>
            </a:lvl4pPr>
            <a:lvl5pPr marL="2057400" indent="-228600">
              <a:defRPr>
                <a:latin typeface="굴림" charset="-127"/>
                <a:ea typeface="굴림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9pPr>
          </a:lstStyle>
          <a:p>
            <a:pPr algn="l" rtl="0"/>
            <a:r>
              <a:rPr lang="hr-HR" sz="11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0070C0"/>
                </a:solidFill>
                <a:latin typeface="Montserrat SemiBold" panose="00000700000000000000" pitchFamily="2" charset="0"/>
              </a:rPr>
              <a:t>Djelomično puštanje u rad</a:t>
            </a:r>
          </a:p>
        </p:txBody>
      </p:sp>
      <p:cxnSp>
        <p:nvCxnSpPr>
          <p:cNvPr id="164" name="Line connector 163">
            <a:extLst>
              <a:ext uri="{FF2B5EF4-FFF2-40B4-BE49-F238E27FC236}">
                <a16:creationId xmlns:a16="http://schemas.microsoft.com/office/drawing/2014/main" id="{BEA5DB7D-F2B9-4380-9DE1-F2A6B24B68D5}"/>
              </a:ext>
            </a:extLst>
          </p:cNvPr>
          <p:cNvCxnSpPr>
            <a:cxnSpLocks/>
          </p:cNvCxnSpPr>
          <p:nvPr/>
        </p:nvCxnSpPr>
        <p:spPr>
          <a:xfrm flipV="1">
            <a:off x="536283" y="5458885"/>
            <a:ext cx="9666986" cy="30319"/>
          </a:xfrm>
          <a:prstGeom prst="line">
            <a:avLst/>
          </a:prstGeom>
          <a:ln w="3175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al 164">
            <a:extLst>
              <a:ext uri="{FF2B5EF4-FFF2-40B4-BE49-F238E27FC236}">
                <a16:creationId xmlns:a16="http://schemas.microsoft.com/office/drawing/2014/main" id="{A4CB348F-0D1A-4401-A6C9-A41E6B06056A}"/>
              </a:ext>
            </a:extLst>
          </p:cNvPr>
          <p:cNvSpPr/>
          <p:nvPr/>
        </p:nvSpPr>
        <p:spPr>
          <a:xfrm>
            <a:off x="3402418" y="5440937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sz="3629" spc="-91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1195A55A-D8C3-42E6-BAE2-319EA7F5E66D}"/>
              </a:ext>
            </a:extLst>
          </p:cNvPr>
          <p:cNvSpPr/>
          <p:nvPr/>
        </p:nvSpPr>
        <p:spPr>
          <a:xfrm>
            <a:off x="6665720" y="5440937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sz="3629" spc="-91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0EAB9107-DE52-4B16-BBF0-46D4892EEC61}"/>
              </a:ext>
            </a:extLst>
          </p:cNvPr>
          <p:cNvSpPr/>
          <p:nvPr/>
        </p:nvSpPr>
        <p:spPr>
          <a:xfrm>
            <a:off x="8134083" y="5440937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sz="3629" spc="-91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80B728C4-00D5-402E-B709-1325762F2D06}"/>
              </a:ext>
            </a:extLst>
          </p:cNvPr>
          <p:cNvSpPr/>
          <p:nvPr/>
        </p:nvSpPr>
        <p:spPr>
          <a:xfrm>
            <a:off x="1206429" y="5440937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sz="3629" spc="-91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2A2C45F1-3FE2-4E63-B8A2-E128CA448FAE}"/>
              </a:ext>
            </a:extLst>
          </p:cNvPr>
          <p:cNvGrpSpPr/>
          <p:nvPr/>
        </p:nvGrpSpPr>
        <p:grpSpPr>
          <a:xfrm>
            <a:off x="6342831" y="5821589"/>
            <a:ext cx="3908062" cy="432448"/>
            <a:chOff x="6024272" y="5388356"/>
            <a:chExt cx="3650290" cy="671771"/>
          </a:xfrm>
        </p:grpSpPr>
        <p:sp>
          <p:nvSpPr>
            <p:cNvPr id="170" name="Round same side corner rectangle 52">
              <a:extLst>
                <a:ext uri="{FF2B5EF4-FFF2-40B4-BE49-F238E27FC236}">
                  <a16:creationId xmlns:a16="http://schemas.microsoft.com/office/drawing/2014/main" id="{2B1A61BD-4C9A-4B9C-8852-B2695A5D7FA0}"/>
                </a:ext>
              </a:extLst>
            </p:cNvPr>
            <p:cNvSpPr/>
            <p:nvPr/>
          </p:nvSpPr>
          <p:spPr>
            <a:xfrm>
              <a:off x="6084379" y="5388356"/>
              <a:ext cx="3590183" cy="654951"/>
            </a:xfrm>
            <a:prstGeom prst="round2SameRect">
              <a:avLst/>
            </a:prstGeom>
            <a:solidFill>
              <a:srgbClr val="D0CE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 latinLnBrk="0"/>
              <a:r>
                <a:rPr lang="hr-HR" sz="8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Medium" panose="000006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Puštanje u rad i funkcioniranje sustava za potporu izradi proračuna</a:t>
              </a:r>
            </a:p>
          </p:txBody>
        </p:sp>
        <p:cxnSp>
          <p:nvCxnSpPr>
            <p:cNvPr id="171" name="Line connector 170">
              <a:extLst>
                <a:ext uri="{FF2B5EF4-FFF2-40B4-BE49-F238E27FC236}">
                  <a16:creationId xmlns:a16="http://schemas.microsoft.com/office/drawing/2014/main" id="{CE3FB293-7527-43F5-9CDC-31EC45E0C998}"/>
                </a:ext>
              </a:extLst>
            </p:cNvPr>
            <p:cNvCxnSpPr>
              <a:cxnSpLocks/>
            </p:cNvCxnSpPr>
            <p:nvPr/>
          </p:nvCxnSpPr>
          <p:spPr>
            <a:xfrm>
              <a:off x="6024272" y="6054373"/>
              <a:ext cx="3621430" cy="5754"/>
            </a:xfrm>
            <a:prstGeom prst="line">
              <a:avLst/>
            </a:prstGeom>
            <a:ln w="31750" cap="rnd">
              <a:solidFill>
                <a:srgbClr val="194F9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Oval 171">
            <a:extLst>
              <a:ext uri="{FF2B5EF4-FFF2-40B4-BE49-F238E27FC236}">
                <a16:creationId xmlns:a16="http://schemas.microsoft.com/office/drawing/2014/main" id="{22F11C5B-519B-4CDE-BB23-C2489156A53B}"/>
              </a:ext>
            </a:extLst>
          </p:cNvPr>
          <p:cNvSpPr/>
          <p:nvPr/>
        </p:nvSpPr>
        <p:spPr>
          <a:xfrm>
            <a:off x="10186455" y="6209667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rgbClr val="194F9D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sz="2540" spc="-91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E1BAF538-86A4-4F77-8E88-6BAAF5479CB2}"/>
              </a:ext>
            </a:extLst>
          </p:cNvPr>
          <p:cNvSpPr/>
          <p:nvPr/>
        </p:nvSpPr>
        <p:spPr>
          <a:xfrm>
            <a:off x="6321862" y="6216480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rgbClr val="194F9D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sz="3629" spc="-91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174" name="Image 173">
            <a:extLst>
              <a:ext uri="{FF2B5EF4-FFF2-40B4-BE49-F238E27FC236}">
                <a16:creationId xmlns:a16="http://schemas.microsoft.com/office/drawing/2014/main" id="{26F4863F-9AC4-4090-87D0-C6D15B4A1B0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4598">
            <a:off x="9249642" y="4686436"/>
            <a:ext cx="360797" cy="360797"/>
          </a:xfrm>
          <a:prstGeom prst="rect">
            <a:avLst/>
          </a:prstGeom>
        </p:spPr>
      </p:pic>
      <p:sp>
        <p:nvSpPr>
          <p:cNvPr id="175" name="Text Box 1414">
            <a:extLst>
              <a:ext uri="{FF2B5EF4-FFF2-40B4-BE49-F238E27FC236}">
                <a16:creationId xmlns:a16="http://schemas.microsoft.com/office/drawing/2014/main" id="{E8614CA8-ADF2-411E-AFC6-5C0E4954F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8165" y="4434525"/>
            <a:ext cx="80502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  <a:scene3d>
              <a:camera prst="orthographicFront"/>
              <a:lightRig rig="threePt" dir="t"/>
            </a:scene3d>
            <a:sp3d>
              <a:extrusionClr>
                <a:schemeClr val="bg1"/>
              </a:extrusionClr>
              <a:contourClr>
                <a:srgbClr val="D24100"/>
              </a:contourClr>
            </a:sp3d>
          </a:bodyPr>
          <a:lstStyle>
            <a:defPPr>
              <a:defRPr lang="ko-KR"/>
            </a:defPPr>
            <a:lvl1pPr algn="ctr" latinLnBrk="0">
              <a:defRPr sz="1000" baseline="0">
                <a:solidFill>
                  <a:schemeClr val="bg1"/>
                </a:solidFill>
                <a:latin typeface="산돌고딕B" panose="02030504000101010101" pitchFamily="18" charset="-127"/>
                <a:ea typeface="산돌고딕B" panose="02030504000101010101" pitchFamily="18" charset="-127"/>
              </a:defRPr>
            </a:lvl1pPr>
            <a:lvl2pPr marL="742950" indent="-285750">
              <a:defRPr>
                <a:latin typeface="굴림" charset="-127"/>
                <a:ea typeface="굴림" charset="-127"/>
              </a:defRPr>
            </a:lvl2pPr>
            <a:lvl3pPr marL="1143000" indent="-228600">
              <a:defRPr>
                <a:latin typeface="굴림" charset="-127"/>
                <a:ea typeface="굴림" charset="-127"/>
              </a:defRPr>
            </a:lvl3pPr>
            <a:lvl4pPr marL="1600200" indent="-228600">
              <a:defRPr>
                <a:latin typeface="굴림" charset="-127"/>
                <a:ea typeface="굴림" charset="-127"/>
              </a:defRPr>
            </a:lvl4pPr>
            <a:lvl5pPr marL="2057400" indent="-228600">
              <a:defRPr>
                <a:latin typeface="굴림" charset="-127"/>
                <a:ea typeface="굴림" charset="-12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굴림" charset="-127"/>
                <a:ea typeface="굴림" charset="-127"/>
              </a:defRPr>
            </a:lvl9pPr>
          </a:lstStyle>
          <a:p>
            <a:pPr algn="l" rtl="0"/>
            <a:r>
              <a:rPr lang="hr-HR" sz="110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srgbClr val="0070C0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Veliko puštanje u rad</a:t>
            </a: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2B183608-08DD-4E1A-9C37-66E2152C5246}"/>
              </a:ext>
            </a:extLst>
          </p:cNvPr>
          <p:cNvSpPr/>
          <p:nvPr/>
        </p:nvSpPr>
        <p:spPr>
          <a:xfrm>
            <a:off x="479023" y="5440937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sz="3629" spc="-91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E4ED5866-8782-4F33-86F4-73CCA7FD582E}"/>
              </a:ext>
            </a:extLst>
          </p:cNvPr>
          <p:cNvSpPr/>
          <p:nvPr/>
        </p:nvSpPr>
        <p:spPr>
          <a:xfrm>
            <a:off x="9214335" y="5440937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sz="3629" spc="-91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77668A8-C040-4C2A-97A1-0DE73B336EE5}"/>
              </a:ext>
            </a:extLst>
          </p:cNvPr>
          <p:cNvSpPr/>
          <p:nvPr/>
        </p:nvSpPr>
        <p:spPr>
          <a:xfrm>
            <a:off x="10187242" y="5440937"/>
            <a:ext cx="67084" cy="67084"/>
          </a:xfrm>
          <a:prstGeom prst="ellipse">
            <a:avLst/>
          </a:prstGeom>
          <a:solidFill>
            <a:schemeClr val="bg1"/>
          </a:solidFill>
          <a:ln w="25400" cap="rnd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contourW="31750">
            <a:bevelT w="0" h="31750"/>
            <a:bevelB w="0" h="31750"/>
            <a:contourClr>
              <a:schemeClr val="bg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82953" tIns="41476" rIns="82953" bIns="414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ko-KR" altLang="en-US" sz="3629" spc="-91" dirty="0">
              <a:solidFill>
                <a:schemeClr val="bg1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</a:endParaRPr>
          </a:p>
        </p:txBody>
      </p:sp>
      <p:pic>
        <p:nvPicPr>
          <p:cNvPr id="179" name="Image 178">
            <a:extLst>
              <a:ext uri="{FF2B5EF4-FFF2-40B4-BE49-F238E27FC236}">
                <a16:creationId xmlns:a16="http://schemas.microsoft.com/office/drawing/2014/main" id="{A790128F-3C13-4676-B213-B8D5AA51B1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00" y="5718205"/>
            <a:ext cx="342582" cy="342582"/>
          </a:xfrm>
          <a:prstGeom prst="rect">
            <a:avLst/>
          </a:prstGeom>
        </p:spPr>
      </p:pic>
      <p:sp>
        <p:nvSpPr>
          <p:cNvPr id="180" name="TextBox 179">
            <a:extLst>
              <a:ext uri="{FF2B5EF4-FFF2-40B4-BE49-F238E27FC236}">
                <a16:creationId xmlns:a16="http://schemas.microsoft.com/office/drawing/2014/main" id="{67CFF2E7-11DB-4B14-85AA-803ADCD5618B}"/>
              </a:ext>
            </a:extLst>
          </p:cNvPr>
          <p:cNvSpPr txBox="1"/>
          <p:nvPr/>
        </p:nvSpPr>
        <p:spPr>
          <a:xfrm>
            <a:off x="1280079" y="3089951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hr-H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ISMP*</a:t>
            </a:r>
          </a:p>
          <a:p>
            <a:pPr algn="ctr" rtl="0"/>
            <a:r>
              <a:rPr lang="hr-H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( stud/nov 2017.~trav/apr 2018.)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41CF0E63-7874-4A25-A034-6B99EBCFF0CF}"/>
              </a:ext>
            </a:extLst>
          </p:cNvPr>
          <p:cNvSpPr txBox="1"/>
          <p:nvPr/>
        </p:nvSpPr>
        <p:spPr>
          <a:xfrm>
            <a:off x="6133984" y="3126489"/>
            <a:ext cx="14093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rtl="0"/>
            <a:r>
              <a:rPr lang="hr-HR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Djelomično puštanje u rad</a:t>
            </a:r>
          </a:p>
          <a:p>
            <a:pPr algn="ctr" rtl="0"/>
            <a:r>
              <a:rPr lang="hr-HR" sz="7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</a:rPr>
              <a:t>u svibnju/maju 2021.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520070B7-D2EF-488B-87A1-CD20C589DCF3}"/>
              </a:ext>
            </a:extLst>
          </p:cNvPr>
          <p:cNvGrpSpPr/>
          <p:nvPr/>
        </p:nvGrpSpPr>
        <p:grpSpPr>
          <a:xfrm>
            <a:off x="3286949" y="3193177"/>
            <a:ext cx="4608733" cy="193983"/>
            <a:chOff x="3377384" y="3829294"/>
            <a:chExt cx="4608733" cy="193983"/>
          </a:xfrm>
        </p:grpSpPr>
        <p:sp>
          <p:nvSpPr>
            <p:cNvPr id="183" name="Arrow: Right 3">
              <a:extLst>
                <a:ext uri="{FF2B5EF4-FFF2-40B4-BE49-F238E27FC236}">
                  <a16:creationId xmlns:a16="http://schemas.microsoft.com/office/drawing/2014/main" id="{ED4BC534-0881-43BA-A7F7-3A6B3CEEA951}"/>
                </a:ext>
              </a:extLst>
            </p:cNvPr>
            <p:cNvSpPr/>
            <p:nvPr/>
          </p:nvSpPr>
          <p:spPr bwMode="auto">
            <a:xfrm>
              <a:off x="3377384" y="3829294"/>
              <a:ext cx="253098" cy="193983"/>
            </a:xfrm>
            <a:prstGeom prst="rightArrow">
              <a:avLst/>
            </a:prstGeom>
            <a:solidFill>
              <a:srgbClr val="0083CB"/>
            </a:solidFill>
            <a:ln w="190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6841" tIns="56841" rIns="56841" bIns="5684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21860" rtl="0" eaLnBrk="0" fontAlgn="base" hangingPunct="0">
                <a:lnSpc>
                  <a:spcPct val="90000"/>
                </a:lnSpc>
                <a:spcBef>
                  <a:spcPct val="90000"/>
                </a:spcBef>
                <a:spcAft>
                  <a:spcPct val="0"/>
                </a:spcAft>
                <a:buClr>
                  <a:srgbClr val="E7E6E6"/>
                </a:buClr>
              </a:pPr>
              <a:endParaRPr lang="ko-KR" altLang="en-US" sz="1105" dirty="0">
                <a:solidFill>
                  <a:prstClr val="black"/>
                </a:solidFill>
                <a:latin typeface="돋움" pitchFamily="50" charset="-127"/>
                <a:ea typeface="돋움" pitchFamily="50" charset="-127"/>
                <a:cs typeface="Arial" pitchFamily="34" charset="0"/>
              </a:endParaRPr>
            </a:p>
          </p:txBody>
        </p:sp>
        <p:sp>
          <p:nvSpPr>
            <p:cNvPr id="184" name="Arrow: Right 3">
              <a:extLst>
                <a:ext uri="{FF2B5EF4-FFF2-40B4-BE49-F238E27FC236}">
                  <a16:creationId xmlns:a16="http://schemas.microsoft.com/office/drawing/2014/main" id="{86F874E2-E15B-4866-91DA-1717C0EF588A}"/>
                </a:ext>
              </a:extLst>
            </p:cNvPr>
            <p:cNvSpPr/>
            <p:nvPr/>
          </p:nvSpPr>
          <p:spPr bwMode="auto">
            <a:xfrm>
              <a:off x="5911502" y="3829294"/>
              <a:ext cx="253098" cy="193983"/>
            </a:xfrm>
            <a:prstGeom prst="rightArrow">
              <a:avLst/>
            </a:prstGeom>
            <a:solidFill>
              <a:srgbClr val="0083CB"/>
            </a:solidFill>
            <a:ln w="190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6841" tIns="56841" rIns="56841" bIns="5684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21860" rtl="0" eaLnBrk="0" fontAlgn="base" hangingPunct="0">
                <a:lnSpc>
                  <a:spcPct val="90000"/>
                </a:lnSpc>
                <a:spcBef>
                  <a:spcPct val="90000"/>
                </a:spcBef>
                <a:spcAft>
                  <a:spcPct val="0"/>
                </a:spcAft>
                <a:buClr>
                  <a:srgbClr val="E7E6E6"/>
                </a:buClr>
              </a:pPr>
              <a:endParaRPr lang="ko-KR" altLang="en-US" sz="1105" dirty="0">
                <a:solidFill>
                  <a:prstClr val="black"/>
                </a:solidFill>
                <a:latin typeface="돋움" pitchFamily="50" charset="-127"/>
                <a:ea typeface="돋움" pitchFamily="50" charset="-127"/>
                <a:cs typeface="Arial" pitchFamily="34" charset="0"/>
              </a:endParaRPr>
            </a:p>
          </p:txBody>
        </p:sp>
        <p:sp>
          <p:nvSpPr>
            <p:cNvPr id="185" name="Arrow: Right 3">
              <a:extLst>
                <a:ext uri="{FF2B5EF4-FFF2-40B4-BE49-F238E27FC236}">
                  <a16:creationId xmlns:a16="http://schemas.microsoft.com/office/drawing/2014/main" id="{48472E61-C6EC-4614-9DA0-050E2F9747A8}"/>
                </a:ext>
              </a:extLst>
            </p:cNvPr>
            <p:cNvSpPr/>
            <p:nvPr/>
          </p:nvSpPr>
          <p:spPr bwMode="auto">
            <a:xfrm>
              <a:off x="7733019" y="3829294"/>
              <a:ext cx="253098" cy="193983"/>
            </a:xfrm>
            <a:prstGeom prst="rightArrow">
              <a:avLst/>
            </a:prstGeom>
            <a:solidFill>
              <a:srgbClr val="0083CB"/>
            </a:solidFill>
            <a:ln w="19050" cap="rnd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56841" tIns="56841" rIns="56841" bIns="56841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21860" rtl="0" eaLnBrk="0" fontAlgn="base" hangingPunct="0">
                <a:lnSpc>
                  <a:spcPct val="90000"/>
                </a:lnSpc>
                <a:spcBef>
                  <a:spcPct val="90000"/>
                </a:spcBef>
                <a:spcAft>
                  <a:spcPct val="0"/>
                </a:spcAft>
                <a:buClr>
                  <a:srgbClr val="E7E6E6"/>
                </a:buClr>
              </a:pPr>
              <a:endParaRPr lang="ko-KR" altLang="en-US" sz="1105" dirty="0">
                <a:solidFill>
                  <a:prstClr val="black"/>
                </a:solidFill>
                <a:latin typeface="돋움" pitchFamily="50" charset="-127"/>
                <a:ea typeface="돋움" pitchFamily="50" charset="-127"/>
                <a:cs typeface="Arial" pitchFamily="34" charset="0"/>
              </a:endParaRPr>
            </a:p>
          </p:txBody>
        </p:sp>
      </p:grpSp>
      <p:sp>
        <p:nvSpPr>
          <p:cNvPr id="186" name="TextBox 185">
            <a:extLst>
              <a:ext uri="{FF2B5EF4-FFF2-40B4-BE49-F238E27FC236}">
                <a16:creationId xmlns:a16="http://schemas.microsoft.com/office/drawing/2014/main" id="{F3AA3139-9C6C-4AD0-9542-2CFBD579A6F5}"/>
              </a:ext>
            </a:extLst>
          </p:cNvPr>
          <p:cNvSpPr txBox="1"/>
          <p:nvPr/>
        </p:nvSpPr>
        <p:spPr>
          <a:xfrm flipH="1">
            <a:off x="1702418" y="1711897"/>
            <a:ext cx="7951309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 rtl="0" latinLnBrk="0"/>
            <a:r>
              <a:rPr lang="hr-HR" sz="200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chemeClr val="tx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Od prosinca/decembra 2019. do ožujka/marta 2022. (27 mjeseci)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9470EC8-8E85-4E00-B969-5EF5759EA898}"/>
              </a:ext>
            </a:extLst>
          </p:cNvPr>
          <p:cNvGrpSpPr/>
          <p:nvPr/>
        </p:nvGrpSpPr>
        <p:grpSpPr>
          <a:xfrm>
            <a:off x="0" y="1086465"/>
            <a:ext cx="1268364" cy="467035"/>
            <a:chOff x="0" y="1086465"/>
            <a:chExt cx="1268364" cy="467035"/>
          </a:xfrm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grpSpPr>
        <p:sp>
          <p:nvSpPr>
            <p:cNvPr id="70" name="Box: Round top corner 2">
              <a:extLst>
                <a:ext uri="{FF2B5EF4-FFF2-40B4-BE49-F238E27FC236}">
                  <a16:creationId xmlns:a16="http://schemas.microsoft.com/office/drawing/2014/main" id="{D18397C6-74D3-42B9-9264-D7DF357B9EB7}"/>
                </a:ext>
              </a:extLst>
            </p:cNvPr>
            <p:cNvSpPr/>
            <p:nvPr/>
          </p:nvSpPr>
          <p:spPr>
            <a:xfrm rot="5400000">
              <a:off x="400664" y="685801"/>
              <a:ext cx="467035" cy="126836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  <p:sp>
          <p:nvSpPr>
            <p:cNvPr id="74" name="Box: Round top corner 3">
              <a:extLst>
                <a:ext uri="{FF2B5EF4-FFF2-40B4-BE49-F238E27FC236}">
                  <a16:creationId xmlns:a16="http://schemas.microsoft.com/office/drawing/2014/main" id="{B706C206-B538-4969-AAED-A8F83F9A6020}"/>
                </a:ext>
              </a:extLst>
            </p:cNvPr>
            <p:cNvSpPr/>
            <p:nvPr/>
          </p:nvSpPr>
          <p:spPr>
            <a:xfrm rot="5400000">
              <a:off x="774290" y="1059427"/>
              <a:ext cx="467035" cy="52111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20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03.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615C592-F912-4D78-B1BF-79D5C30D21F1}"/>
              </a:ext>
            </a:extLst>
          </p:cNvPr>
          <p:cNvSpPr txBox="1"/>
          <p:nvPr/>
        </p:nvSpPr>
        <p:spPr>
          <a:xfrm>
            <a:off x="1338356" y="1151743"/>
            <a:ext cx="6753225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hr-HR">
                <a:solidFill>
                  <a:schemeClr val="tx1">
                    <a:lumMod val="75000"/>
                    <a:lumOff val="25000"/>
                  </a:schemeClr>
                </a:solidFill>
                <a:latin typeface="Montserrat SemiBold" panose="00000700000000000000" pitchFamily="2" charset="0"/>
                <a:ea typeface="나눔스퀘어 ExtraBold" panose="020B0600000101010101" pitchFamily="50" charset="-127"/>
              </a:rPr>
              <a:t>Raspored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Ⅰ.</a:t>
            </a:r>
          </a:p>
        </p:txBody>
      </p:sp>
      <p:sp>
        <p:nvSpPr>
          <p:cNvPr id="79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Pozadina i potreba</a:t>
            </a:r>
          </a:p>
        </p:txBody>
      </p:sp>
    </p:spTree>
    <p:extLst>
      <p:ext uri="{BB962C8B-B14F-4D97-AF65-F5344CB8AC3E}">
        <p14:creationId xmlns:p14="http://schemas.microsoft.com/office/powerpoint/2010/main" val="336677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20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01.</a:t>
            </a:r>
          </a:p>
        </p:txBody>
      </p:sp>
      <p:sp>
        <p:nvSpPr>
          <p:cNvPr id="72" name="Slide Number Placeholder 2">
            <a:extLst>
              <a:ext uri="{FF2B5EF4-FFF2-40B4-BE49-F238E27FC236}">
                <a16:creationId xmlns:a16="http://schemas.microsoft.com/office/drawing/2014/main" id="{B4347A41-B1CD-4245-9C81-B0F817429E61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/>
              <a:t>6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Ⅱ</a:t>
            </a: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69" name="Shape 276"/>
          <p:cNvSpPr/>
          <p:nvPr/>
        </p:nvSpPr>
        <p:spPr>
          <a:xfrm>
            <a:off x="459176" y="977593"/>
            <a:ext cx="9844898" cy="2931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rtlCol="0" anchor="t">
            <a:spAutoFit/>
          </a:bodyPr>
          <a:lstStyle>
            <a:lvl1pPr algn="l">
              <a:defRPr sz="2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hr-HR" sz="2000"/>
              <a:t>Proces izgradnje: Faza pripreme</a:t>
            </a:r>
          </a:p>
          <a:p>
            <a:pPr marL="296332" indent="-296332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 b="0">
                <a:solidFill>
                  <a:srgbClr val="535353"/>
                </a:solidFill>
              </a:rPr>
              <a:t>Preustroj poslovnih procesa (BPR) i uspostava ciljnog modela sustava nove generacije (BPR / izrada strateškog plana za informacijski sustav – ISP) u 2013.</a:t>
            </a:r>
          </a:p>
          <a:p>
            <a:pPr marL="296332" indent="-296332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 b="0">
                <a:solidFill>
                  <a:srgbClr val="535353"/>
                </a:solidFill>
              </a:rPr>
              <a:t>Provedba preliminarne studije izvedivosti u 2015.</a:t>
            </a:r>
          </a:p>
          <a:p>
            <a:pPr marL="296332" indent="-296332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 b="0">
                <a:solidFill>
                  <a:srgbClr val="535353"/>
                </a:solidFill>
              </a:rPr>
              <a:t>Uspostava Korejske službe za informacije o fiskalnim pitanjima (KFIS) u 2016.</a:t>
            </a:r>
          </a:p>
          <a:p>
            <a:pPr marL="296332" indent="-296332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 b="0">
                <a:solidFill>
                  <a:srgbClr val="535353"/>
                </a:solidFill>
              </a:rPr>
              <a:t>Uspostava Glavnog plana za informacijski sustav (ISMP) u 2018.</a:t>
            </a:r>
          </a:p>
          <a:p>
            <a:pPr marL="296332" indent="-296332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 b="0">
                <a:solidFill>
                  <a:srgbClr val="535353"/>
                </a:solidFill>
              </a:rPr>
              <a:t>Ugradnja organizacije vladinog projekta u 2019.</a:t>
            </a:r>
          </a:p>
          <a:p>
            <a:pPr marL="296332" indent="-296332" rtl="0">
              <a:lnSpc>
                <a:spcPct val="13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 b="0">
                <a:solidFill>
                  <a:srgbClr val="535353"/>
                </a:solidFill>
              </a:rPr>
              <a:t>Odabir izvođača građevinskih radova u 2019.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E1D1C82-8F93-B670-FCF3-45DB055BE4E8}"/>
              </a:ext>
            </a:extLst>
          </p:cNvPr>
          <p:cNvGrpSpPr/>
          <p:nvPr/>
        </p:nvGrpSpPr>
        <p:grpSpPr>
          <a:xfrm>
            <a:off x="782003" y="4182093"/>
            <a:ext cx="8428988" cy="2630455"/>
            <a:chOff x="2963546" y="5217389"/>
            <a:chExt cx="8428988" cy="263045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34AE6E8-4E2A-C032-CE6E-34904D7E75B7}"/>
                </a:ext>
              </a:extLst>
            </p:cNvPr>
            <p:cNvGrpSpPr/>
            <p:nvPr/>
          </p:nvGrpSpPr>
          <p:grpSpPr>
            <a:xfrm>
              <a:off x="6234301" y="5217389"/>
              <a:ext cx="4220375" cy="776213"/>
              <a:chOff x="4009261" y="2051203"/>
              <a:chExt cx="4220375" cy="776213"/>
            </a:xfrm>
          </p:grpSpPr>
          <p:cxnSp>
            <p:nvCxnSpPr>
              <p:cNvPr id="87" name="Line connector[R] 8">
                <a:extLst>
                  <a:ext uri="{FF2B5EF4-FFF2-40B4-BE49-F238E27FC236}">
                    <a16:creationId xmlns:a16="http://schemas.microsoft.com/office/drawing/2014/main" id="{A1A67BA0-6F4B-95CB-4982-2FA0D6652D51}"/>
                  </a:ext>
                </a:extLst>
              </p:cNvPr>
              <p:cNvCxnSpPr/>
              <p:nvPr/>
            </p:nvCxnSpPr>
            <p:spPr>
              <a:xfrm flipH="1">
                <a:off x="5403850" y="2430063"/>
                <a:ext cx="1595150" cy="18492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Freeform 10">
                <a:extLst>
                  <a:ext uri="{FF2B5EF4-FFF2-40B4-BE49-F238E27FC236}">
                    <a16:creationId xmlns:a16="http://schemas.microsoft.com/office/drawing/2014/main" id="{D20033D3-AE4C-6915-B354-B4FC0DEAD653}"/>
                  </a:ext>
                </a:extLst>
              </p:cNvPr>
              <p:cNvSpPr/>
              <p:nvPr/>
            </p:nvSpPr>
            <p:spPr>
              <a:xfrm>
                <a:off x="6342157" y="2051203"/>
                <a:ext cx="1887479" cy="776213"/>
              </a:xfrm>
              <a:custGeom>
                <a:avLst/>
                <a:gdLst>
                  <a:gd name="connsiteX0" fmla="*/ 0 w 2544960"/>
                  <a:gd name="connsiteY0" fmla="*/ 0 h 776213"/>
                  <a:gd name="connsiteX1" fmla="*/ 2544960 w 2544960"/>
                  <a:gd name="connsiteY1" fmla="*/ 0 h 776213"/>
                  <a:gd name="connsiteX2" fmla="*/ 2544960 w 2544960"/>
                  <a:gd name="connsiteY2" fmla="*/ 776213 h 776213"/>
                  <a:gd name="connsiteX3" fmla="*/ 0 w 2544960"/>
                  <a:gd name="connsiteY3" fmla="*/ 776213 h 776213"/>
                  <a:gd name="connsiteX4" fmla="*/ 0 w 2544960"/>
                  <a:gd name="connsiteY4" fmla="*/ 0 h 7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960" h="776213">
                    <a:moveTo>
                      <a:pt x="0" y="0"/>
                    </a:moveTo>
                    <a:lnTo>
                      <a:pt x="2544960" y="0"/>
                    </a:lnTo>
                    <a:lnTo>
                      <a:pt x="2544960" y="776213"/>
                    </a:lnTo>
                    <a:lnTo>
                      <a:pt x="0" y="776213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620" tIns="7620" rIns="7620" bIns="7620" numCol="1" spcCol="1270" rtlCol="0" anchor="ctr" anchorCtr="0">
                <a:noAutofit/>
              </a:bodyPr>
              <a:lstStyle/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20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Savjetodavni </a:t>
                </a:r>
              </a:p>
              <a:p>
                <a:pPr lvl="0" algn="ctr" defTabSz="5334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20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Odbor</a:t>
                </a:r>
              </a:p>
            </p:txBody>
          </p:sp>
          <p:sp>
            <p:nvSpPr>
              <p:cNvPr id="89" name="Freeform 11">
                <a:extLst>
                  <a:ext uri="{FF2B5EF4-FFF2-40B4-BE49-F238E27FC236}">
                    <a16:creationId xmlns:a16="http://schemas.microsoft.com/office/drawing/2014/main" id="{AA3CBE7E-ED4F-DB09-8E88-57BEF9A6EE06}"/>
                  </a:ext>
                </a:extLst>
              </p:cNvPr>
              <p:cNvSpPr/>
              <p:nvPr/>
            </p:nvSpPr>
            <p:spPr>
              <a:xfrm>
                <a:off x="4009261" y="2051203"/>
                <a:ext cx="1887479" cy="776213"/>
              </a:xfrm>
              <a:custGeom>
                <a:avLst/>
                <a:gdLst>
                  <a:gd name="connsiteX0" fmla="*/ 0 w 2544960"/>
                  <a:gd name="connsiteY0" fmla="*/ 0 h 776213"/>
                  <a:gd name="connsiteX1" fmla="*/ 2544960 w 2544960"/>
                  <a:gd name="connsiteY1" fmla="*/ 0 h 776213"/>
                  <a:gd name="connsiteX2" fmla="*/ 2544960 w 2544960"/>
                  <a:gd name="connsiteY2" fmla="*/ 776213 h 776213"/>
                  <a:gd name="connsiteX3" fmla="*/ 0 w 2544960"/>
                  <a:gd name="connsiteY3" fmla="*/ 776213 h 776213"/>
                  <a:gd name="connsiteX4" fmla="*/ 0 w 2544960"/>
                  <a:gd name="connsiteY4" fmla="*/ 0 h 776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4960" h="776213">
                    <a:moveTo>
                      <a:pt x="0" y="0"/>
                    </a:moveTo>
                    <a:lnTo>
                      <a:pt x="2544960" y="0"/>
                    </a:lnTo>
                    <a:lnTo>
                      <a:pt x="2544960" y="776213"/>
                    </a:lnTo>
                    <a:lnTo>
                      <a:pt x="0" y="7762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</p:spPr>
            <p:style>
              <a:lnRef idx="3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6350" tIns="6350" rIns="6350" bIns="6350" numCol="1" spcCol="1270" rtlCol="0" anchor="ctr" anchorCtr="0">
                <a:noAutofit/>
              </a:bodyPr>
              <a:lstStyle/>
              <a:p>
                <a:pPr lvl="0" algn="ctr" defTabSz="4445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20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dBrain</a:t>
                </a:r>
                <a:r>
                  <a:rPr lang="hr-HR" sz="1200" baseline="3000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+</a:t>
                </a:r>
              </a:p>
              <a:p>
                <a:pPr lvl="0" algn="ctr" defTabSz="4445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20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Vlada</a:t>
                </a:r>
              </a:p>
              <a:p>
                <a:pPr lvl="0" algn="ctr" defTabSz="444500" rtl="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hr-HR" sz="1200">
                    <a:latin typeface="Noto Sans CJK KR" panose="020B0500000000000000" pitchFamily="34" charset="-128"/>
                    <a:ea typeface="Noto Sans CJK KR" panose="020B0500000000000000" pitchFamily="34" charset="-128"/>
                  </a:rPr>
                  <a:t>Organizacija projekta</a:t>
                </a: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05327C04-F3EE-97B7-A7CC-BE30F951780C}"/>
                </a:ext>
              </a:extLst>
            </p:cNvPr>
            <p:cNvGrpSpPr/>
            <p:nvPr/>
          </p:nvGrpSpPr>
          <p:grpSpPr>
            <a:xfrm>
              <a:off x="3893838" y="6519606"/>
              <a:ext cx="6568403" cy="1"/>
              <a:chOff x="1650039" y="3570054"/>
              <a:chExt cx="6568403" cy="1"/>
            </a:xfrm>
          </p:grpSpPr>
          <p:cxnSp>
            <p:nvCxnSpPr>
              <p:cNvPr id="85" name="Line connector[R] 8">
                <a:extLst>
                  <a:ext uri="{FF2B5EF4-FFF2-40B4-BE49-F238E27FC236}">
                    <a16:creationId xmlns:a16="http://schemas.microsoft.com/office/drawing/2014/main" id="{1A013DFD-B570-F2CD-3088-A502024D2D53}"/>
                  </a:ext>
                </a:extLst>
              </p:cNvPr>
              <p:cNvCxnSpPr/>
              <p:nvPr/>
            </p:nvCxnSpPr>
            <p:spPr>
              <a:xfrm flipH="1">
                <a:off x="4940301" y="3570055"/>
                <a:ext cx="3278141" cy="0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Line connector[R] 8">
                <a:extLst>
                  <a:ext uri="{FF2B5EF4-FFF2-40B4-BE49-F238E27FC236}">
                    <a16:creationId xmlns:a16="http://schemas.microsoft.com/office/drawing/2014/main" id="{604DCCDD-ADFB-7AA3-78CF-FEF17B8452FD}"/>
                  </a:ext>
                </a:extLst>
              </p:cNvPr>
              <p:cNvCxnSpPr/>
              <p:nvPr/>
            </p:nvCxnSpPr>
            <p:spPr>
              <a:xfrm flipH="1">
                <a:off x="1650039" y="3570054"/>
                <a:ext cx="3278143" cy="0"/>
              </a:xfrm>
              <a:prstGeom prst="line">
                <a:avLst/>
              </a:prstGeom>
              <a:ln w="25400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Line connector[R] 8">
              <a:extLst>
                <a:ext uri="{FF2B5EF4-FFF2-40B4-BE49-F238E27FC236}">
                  <a16:creationId xmlns:a16="http://schemas.microsoft.com/office/drawing/2014/main" id="{9EADA848-9C31-49A2-4089-6F3FC6E076C7}"/>
                </a:ext>
              </a:extLst>
            </p:cNvPr>
            <p:cNvCxnSpPr/>
            <p:nvPr/>
          </p:nvCxnSpPr>
          <p:spPr>
            <a:xfrm>
              <a:off x="7177749" y="5835944"/>
              <a:ext cx="0" cy="69001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e connector[R] 8">
              <a:extLst>
                <a:ext uri="{FF2B5EF4-FFF2-40B4-BE49-F238E27FC236}">
                  <a16:creationId xmlns:a16="http://schemas.microsoft.com/office/drawing/2014/main" id="{F217170F-4157-CF8E-567E-AEFF372935EA}"/>
                </a:ext>
              </a:extLst>
            </p:cNvPr>
            <p:cNvCxnSpPr/>
            <p:nvPr/>
          </p:nvCxnSpPr>
          <p:spPr>
            <a:xfrm>
              <a:off x="6067279" y="6509044"/>
              <a:ext cx="0" cy="69001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e connector[R] 8">
              <a:extLst>
                <a:ext uri="{FF2B5EF4-FFF2-40B4-BE49-F238E27FC236}">
                  <a16:creationId xmlns:a16="http://schemas.microsoft.com/office/drawing/2014/main" id="{2A501C71-4C7C-C976-559F-A21ED29FFDBE}"/>
                </a:ext>
              </a:extLst>
            </p:cNvPr>
            <p:cNvCxnSpPr/>
            <p:nvPr/>
          </p:nvCxnSpPr>
          <p:spPr>
            <a:xfrm>
              <a:off x="3893838" y="6509044"/>
              <a:ext cx="0" cy="69001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e connector[R] 8">
              <a:extLst>
                <a:ext uri="{FF2B5EF4-FFF2-40B4-BE49-F238E27FC236}">
                  <a16:creationId xmlns:a16="http://schemas.microsoft.com/office/drawing/2014/main" id="{6E2B21C0-2EC2-B10B-DD48-E281EA52E862}"/>
                </a:ext>
              </a:extLst>
            </p:cNvPr>
            <p:cNvCxnSpPr/>
            <p:nvPr/>
          </p:nvCxnSpPr>
          <p:spPr>
            <a:xfrm>
              <a:off x="10462241" y="6509044"/>
              <a:ext cx="0" cy="69001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e connector[R] 8">
              <a:extLst>
                <a:ext uri="{FF2B5EF4-FFF2-40B4-BE49-F238E27FC236}">
                  <a16:creationId xmlns:a16="http://schemas.microsoft.com/office/drawing/2014/main" id="{8590A85E-5382-2A4A-9FBD-8D2E935C85B7}"/>
                </a:ext>
              </a:extLst>
            </p:cNvPr>
            <p:cNvCxnSpPr/>
            <p:nvPr/>
          </p:nvCxnSpPr>
          <p:spPr>
            <a:xfrm>
              <a:off x="8293747" y="6509044"/>
              <a:ext cx="0" cy="69001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1FD5B298-8DC4-8E68-980F-07EC1B582F5D}"/>
                </a:ext>
              </a:extLst>
            </p:cNvPr>
            <p:cNvSpPr/>
            <p:nvPr/>
          </p:nvSpPr>
          <p:spPr>
            <a:xfrm>
              <a:off x="9531949" y="7071629"/>
              <a:ext cx="1860585" cy="776213"/>
            </a:xfrm>
            <a:custGeom>
              <a:avLst/>
              <a:gdLst>
                <a:gd name="connsiteX0" fmla="*/ 0 w 2544960"/>
                <a:gd name="connsiteY0" fmla="*/ 0 h 776213"/>
                <a:gd name="connsiteX1" fmla="*/ 2544960 w 2544960"/>
                <a:gd name="connsiteY1" fmla="*/ 0 h 776213"/>
                <a:gd name="connsiteX2" fmla="*/ 2544960 w 2544960"/>
                <a:gd name="connsiteY2" fmla="*/ 776213 h 776213"/>
                <a:gd name="connsiteX3" fmla="*/ 0 w 2544960"/>
                <a:gd name="connsiteY3" fmla="*/ 776213 h 776213"/>
                <a:gd name="connsiteX4" fmla="*/ 0 w 2544960"/>
                <a:gd name="connsiteY4" fmla="*/ 0 h 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960" h="776213">
                  <a:moveTo>
                    <a:pt x="0" y="0"/>
                  </a:moveTo>
                  <a:lnTo>
                    <a:pt x="2544960" y="0"/>
                  </a:lnTo>
                  <a:lnTo>
                    <a:pt x="2544960" y="776213"/>
                  </a:lnTo>
                  <a:lnTo>
                    <a:pt x="0" y="776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rtlCol="0" anchor="ctr" anchorCtr="0">
              <a:noAutofit/>
            </a:bodyPr>
            <a:lstStyle/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Fiskalni podaci </a:t>
              </a:r>
            </a:p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Institucijski tim</a:t>
              </a:r>
            </a:p>
          </p:txBody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2CC95272-3A19-219B-BB35-33F823FB0BF9}"/>
                </a:ext>
              </a:extLst>
            </p:cNvPr>
            <p:cNvSpPr/>
            <p:nvPr/>
          </p:nvSpPr>
          <p:spPr>
            <a:xfrm>
              <a:off x="7363455" y="7071630"/>
              <a:ext cx="1860585" cy="776213"/>
            </a:xfrm>
            <a:custGeom>
              <a:avLst/>
              <a:gdLst>
                <a:gd name="connsiteX0" fmla="*/ 0 w 2544960"/>
                <a:gd name="connsiteY0" fmla="*/ 0 h 776213"/>
                <a:gd name="connsiteX1" fmla="*/ 2544960 w 2544960"/>
                <a:gd name="connsiteY1" fmla="*/ 0 h 776213"/>
                <a:gd name="connsiteX2" fmla="*/ 2544960 w 2544960"/>
                <a:gd name="connsiteY2" fmla="*/ 776213 h 776213"/>
                <a:gd name="connsiteX3" fmla="*/ 0 w 2544960"/>
                <a:gd name="connsiteY3" fmla="*/ 776213 h 776213"/>
                <a:gd name="connsiteX4" fmla="*/ 0 w 2544960"/>
                <a:gd name="connsiteY4" fmla="*/ 0 h 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960" h="776213">
                  <a:moveTo>
                    <a:pt x="0" y="0"/>
                  </a:moveTo>
                  <a:lnTo>
                    <a:pt x="2544960" y="0"/>
                  </a:lnTo>
                  <a:lnTo>
                    <a:pt x="2544960" y="776213"/>
                  </a:lnTo>
                  <a:lnTo>
                    <a:pt x="0" y="776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rtlCol="0" anchor="ctr" anchorCtr="0">
              <a:noAutofit/>
            </a:bodyPr>
            <a:lstStyle/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dirty="0"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Odjel za objavljivanje </a:t>
              </a:r>
            </a:p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dirty="0"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informacija o fiskalnim </a:t>
              </a:r>
            </a:p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dirty="0"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pitanjima</a:t>
              </a:r>
            </a:p>
          </p:txBody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1F92ED48-1355-0631-F58E-8CEC8D1069C3}"/>
                </a:ext>
              </a:extLst>
            </p:cNvPr>
            <p:cNvSpPr/>
            <p:nvPr/>
          </p:nvSpPr>
          <p:spPr>
            <a:xfrm>
              <a:off x="5136987" y="7071631"/>
              <a:ext cx="1860585" cy="776213"/>
            </a:xfrm>
            <a:custGeom>
              <a:avLst/>
              <a:gdLst>
                <a:gd name="connsiteX0" fmla="*/ 0 w 2544960"/>
                <a:gd name="connsiteY0" fmla="*/ 0 h 776213"/>
                <a:gd name="connsiteX1" fmla="*/ 2544960 w 2544960"/>
                <a:gd name="connsiteY1" fmla="*/ 0 h 776213"/>
                <a:gd name="connsiteX2" fmla="*/ 2544960 w 2544960"/>
                <a:gd name="connsiteY2" fmla="*/ 776213 h 776213"/>
                <a:gd name="connsiteX3" fmla="*/ 0 w 2544960"/>
                <a:gd name="connsiteY3" fmla="*/ 776213 h 776213"/>
                <a:gd name="connsiteX4" fmla="*/ 0 w 2544960"/>
                <a:gd name="connsiteY4" fmla="*/ 0 h 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960" h="776213">
                  <a:moveTo>
                    <a:pt x="0" y="0"/>
                  </a:moveTo>
                  <a:lnTo>
                    <a:pt x="2544960" y="0"/>
                  </a:lnTo>
                  <a:lnTo>
                    <a:pt x="2544960" y="776213"/>
                  </a:lnTo>
                  <a:lnTo>
                    <a:pt x="0" y="776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rtlCol="0" anchor="ctr" anchorCtr="0">
              <a:noAutofit/>
            </a:bodyPr>
            <a:lstStyle/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dirty="0"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Odjel za uspostavu </a:t>
              </a:r>
            </a:p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dirty="0"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sustava</a:t>
              </a:r>
            </a:p>
          </p:txBody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953192FB-A6B5-539A-AA87-4CA9225DE38B}"/>
                </a:ext>
              </a:extLst>
            </p:cNvPr>
            <p:cNvSpPr/>
            <p:nvPr/>
          </p:nvSpPr>
          <p:spPr>
            <a:xfrm>
              <a:off x="2963546" y="7071631"/>
              <a:ext cx="1860585" cy="776213"/>
            </a:xfrm>
            <a:custGeom>
              <a:avLst/>
              <a:gdLst>
                <a:gd name="connsiteX0" fmla="*/ 0 w 2544960"/>
                <a:gd name="connsiteY0" fmla="*/ 0 h 776213"/>
                <a:gd name="connsiteX1" fmla="*/ 2544960 w 2544960"/>
                <a:gd name="connsiteY1" fmla="*/ 0 h 776213"/>
                <a:gd name="connsiteX2" fmla="*/ 2544960 w 2544960"/>
                <a:gd name="connsiteY2" fmla="*/ 776213 h 776213"/>
                <a:gd name="connsiteX3" fmla="*/ 0 w 2544960"/>
                <a:gd name="connsiteY3" fmla="*/ 776213 h 776213"/>
                <a:gd name="connsiteX4" fmla="*/ 0 w 2544960"/>
                <a:gd name="connsiteY4" fmla="*/ 0 h 776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4960" h="776213">
                  <a:moveTo>
                    <a:pt x="0" y="0"/>
                  </a:moveTo>
                  <a:lnTo>
                    <a:pt x="2544960" y="0"/>
                  </a:lnTo>
                  <a:lnTo>
                    <a:pt x="2544960" y="776213"/>
                  </a:lnTo>
                  <a:lnTo>
                    <a:pt x="0" y="776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rtlCol="0" anchor="ctr" anchorCtr="0">
              <a:noAutofit/>
            </a:bodyPr>
            <a:lstStyle/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dirty="0"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Ukupni sektor za </a:t>
              </a:r>
            </a:p>
            <a:p>
              <a:pPr lvl="0" algn="ctr" defTabSz="466725" rtl="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dirty="0">
                  <a:latin typeface="Noto Sans CJK KR" panose="020B0500000000000000" pitchFamily="34" charset="-128"/>
                  <a:ea typeface="Noto Sans CJK KR" panose="020B0500000000000000" pitchFamily="34" charset="-128"/>
                </a:rPr>
                <a:t>planiranje</a:t>
              </a:r>
            </a:p>
          </p:txBody>
        </p:sp>
      </p:grpSp>
      <p:sp>
        <p:nvSpPr>
          <p:cNvPr id="29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Projekt izgradnje</a:t>
            </a:r>
          </a:p>
        </p:txBody>
      </p:sp>
    </p:spTree>
    <p:extLst>
      <p:ext uri="{BB962C8B-B14F-4D97-AF65-F5344CB8AC3E}">
        <p14:creationId xmlns:p14="http://schemas.microsoft.com/office/powerpoint/2010/main" val="2570116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20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01.</a:t>
            </a:r>
          </a:p>
        </p:txBody>
      </p:sp>
      <p:sp>
        <p:nvSpPr>
          <p:cNvPr id="72" name="Slide Number Placeholder 2">
            <a:extLst>
              <a:ext uri="{FF2B5EF4-FFF2-40B4-BE49-F238E27FC236}">
                <a16:creationId xmlns:a16="http://schemas.microsoft.com/office/drawing/2014/main" id="{B4347A41-B1CD-4245-9C81-B0F817429E61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/>
              <a:t>7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sp>
        <p:nvSpPr>
          <p:cNvPr id="71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Projekt izgradnje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Ⅱ</a:t>
            </a: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24" name="Shape 276"/>
          <p:cNvSpPr/>
          <p:nvPr/>
        </p:nvSpPr>
        <p:spPr>
          <a:xfrm>
            <a:off x="459176" y="965401"/>
            <a:ext cx="9844898" cy="2134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rtlCol="0" anchor="t">
            <a:spAutoFit/>
          </a:bodyPr>
          <a:lstStyle>
            <a:lvl1pPr algn="l">
              <a:defRPr sz="2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hr-HR" sz="1600" dirty="0"/>
              <a:t>Proces izgradnje: Faza razvoja</a:t>
            </a:r>
          </a:p>
          <a:p>
            <a:pPr marL="296332" indent="-296332" rtl="0">
              <a:lnSpc>
                <a:spcPct val="12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400" b="0" dirty="0">
                <a:solidFill>
                  <a:srgbClr val="535353"/>
                </a:solidFill>
              </a:rPr>
              <a:t>Provodi se većim dijelom cijelog razdoblja projekta dBrain</a:t>
            </a:r>
            <a:r>
              <a:rPr lang="hr-HR" sz="1400" b="0" baseline="30000" dirty="0">
                <a:solidFill>
                  <a:srgbClr val="535353"/>
                </a:solidFill>
              </a:rPr>
              <a:t>+</a:t>
            </a:r>
            <a:r>
              <a:rPr lang="hr-HR" sz="1400" b="0" dirty="0">
                <a:solidFill>
                  <a:srgbClr val="535353"/>
                </a:solidFill>
              </a:rPr>
              <a:t> u trajanju od 24 mjeseca</a:t>
            </a:r>
          </a:p>
          <a:p>
            <a:pPr marL="296332" indent="-296332" rtl="0">
              <a:lnSpc>
                <a:spcPct val="12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400" b="0" dirty="0">
                <a:solidFill>
                  <a:srgbClr val="535353"/>
                </a:solidFill>
              </a:rPr>
              <a:t>Definicija i analiza korisničkih zahtjeva: Sustav dBrain analiziran je putem intervjua s praktičarima koji rade na sustavu dBrain i koriste se sustavom obrazovanja i obuke dBrain, a portal dBrain (online anketa) upotrijebljen je kako bi se prikupili zahtjevi sustava dBrain</a:t>
            </a:r>
            <a:r>
              <a:rPr lang="hr-HR" sz="1400" b="0" baseline="30000" dirty="0">
                <a:solidFill>
                  <a:srgbClr val="535353"/>
                </a:solidFill>
              </a:rPr>
              <a:t>+</a:t>
            </a:r>
          </a:p>
          <a:p>
            <a:pPr marL="296332" indent="-296332" rtl="0">
              <a:lnSpc>
                <a:spcPct val="12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400" b="0" dirty="0">
                <a:solidFill>
                  <a:srgbClr val="535353"/>
                </a:solidFill>
              </a:rPr>
              <a:t>Dizajn sustava: Održane su intenzivne radionice faze dizajna, osnovano je vijeće korisnika sustava dBrain</a:t>
            </a:r>
            <a:r>
              <a:rPr lang="hr-HR" sz="1400" b="0" baseline="30000" dirty="0">
                <a:solidFill>
                  <a:srgbClr val="535353"/>
                </a:solidFill>
              </a:rPr>
              <a:t>+</a:t>
            </a:r>
            <a:r>
              <a:rPr lang="hr-HR" sz="1400" b="0" dirty="0">
                <a:solidFill>
                  <a:srgbClr val="535353"/>
                </a:solidFill>
              </a:rPr>
              <a:t> </a:t>
            </a:r>
          </a:p>
          <a:p>
            <a:pPr marL="296332" indent="-296332" rtl="0">
              <a:lnSpc>
                <a:spcPct val="12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400" b="0" dirty="0">
                <a:solidFill>
                  <a:srgbClr val="535353"/>
                </a:solidFill>
              </a:rPr>
              <a:t>Testiranje integracije: stručnjaci i operateri sustava dBrain proveli su testiranje integracije, svaki dan su podijelili kakav je dnevni napredak integriranih testova te su vijeća razvojnih inženjera i operatera razriješila poteškoće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158558" y="3437104"/>
            <a:ext cx="8446133" cy="3737546"/>
            <a:chOff x="728345" y="1339254"/>
            <a:chExt cx="8446133" cy="4295595"/>
          </a:xfrm>
        </p:grpSpPr>
        <p:sp>
          <p:nvSpPr>
            <p:cNvPr id="26" name="Rounded rectangle 25"/>
            <p:cNvSpPr/>
            <p:nvPr/>
          </p:nvSpPr>
          <p:spPr>
            <a:xfrm>
              <a:off x="728345" y="3301194"/>
              <a:ext cx="8442959" cy="2333655"/>
            </a:xfrm>
            <a:prstGeom prst="roundRect">
              <a:avLst/>
            </a:prstGeom>
            <a:solidFill>
              <a:srgbClr val="DCE7F3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  <p:cxnSp>
          <p:nvCxnSpPr>
            <p:cNvPr id="27" name="Line connector[R] 43">
              <a:extLst>
                <a:ext uri="{FF2B5EF4-FFF2-40B4-BE49-F238E27FC236}">
                  <a16:creationId xmlns:a16="http://schemas.microsoft.com/office/drawing/2014/main" id="{0DECC78D-8B6A-3CCC-FDE5-53A37A67B416}"/>
                </a:ext>
              </a:extLst>
            </p:cNvPr>
            <p:cNvCxnSpPr>
              <a:cxnSpLocks/>
              <a:stCxn id="49" idx="3"/>
              <a:endCxn id="51" idx="1"/>
            </p:cNvCxnSpPr>
            <p:nvPr/>
          </p:nvCxnSpPr>
          <p:spPr>
            <a:xfrm flipV="1">
              <a:off x="6013758" y="2084813"/>
              <a:ext cx="242656" cy="112475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e connector[R] 33">
              <a:extLst>
                <a:ext uri="{FF2B5EF4-FFF2-40B4-BE49-F238E27FC236}">
                  <a16:creationId xmlns:a16="http://schemas.microsoft.com/office/drawing/2014/main" id="{E7AFACFD-38A2-5C55-D3D9-A626E14830C4}"/>
                </a:ext>
              </a:extLst>
            </p:cNvPr>
            <p:cNvCxnSpPr>
              <a:stCxn id="48" idx="3"/>
              <a:endCxn id="49" idx="1"/>
            </p:cNvCxnSpPr>
            <p:nvPr/>
          </p:nvCxnSpPr>
          <p:spPr>
            <a:xfrm>
              <a:off x="3656072" y="2090401"/>
              <a:ext cx="242656" cy="106887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e connector[R] 52">
              <a:extLst>
                <a:ext uri="{FF2B5EF4-FFF2-40B4-BE49-F238E27FC236}">
                  <a16:creationId xmlns:a16="http://schemas.microsoft.com/office/drawing/2014/main" id="{952B8FCB-B62E-A4CE-8BA4-2A7F0E4FB10D}"/>
                </a:ext>
              </a:extLst>
            </p:cNvPr>
            <p:cNvCxnSpPr>
              <a:cxnSpLocks/>
              <a:stCxn id="54" idx="0"/>
              <a:endCxn id="49" idx="2"/>
            </p:cNvCxnSpPr>
            <p:nvPr/>
          </p:nvCxnSpPr>
          <p:spPr>
            <a:xfrm flipV="1">
              <a:off x="4953000" y="2551719"/>
              <a:ext cx="3243" cy="1208375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e connector[R] 57">
              <a:extLst>
                <a:ext uri="{FF2B5EF4-FFF2-40B4-BE49-F238E27FC236}">
                  <a16:creationId xmlns:a16="http://schemas.microsoft.com/office/drawing/2014/main" id="{CBDFF7FC-C047-5D32-6F4A-06B07A8710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2829" y="2772188"/>
              <a:ext cx="2600342" cy="11450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Line connector[R] 61">
              <a:extLst>
                <a:ext uri="{FF2B5EF4-FFF2-40B4-BE49-F238E27FC236}">
                  <a16:creationId xmlns:a16="http://schemas.microsoft.com/office/drawing/2014/main" id="{E0644F21-16A1-02A0-049E-88C1F74E6F40}"/>
                </a:ext>
              </a:extLst>
            </p:cNvPr>
            <p:cNvCxnSpPr>
              <a:cxnSpLocks/>
            </p:cNvCxnSpPr>
            <p:nvPr/>
          </p:nvCxnSpPr>
          <p:spPr>
            <a:xfrm>
              <a:off x="5577289" y="4052207"/>
              <a:ext cx="1187105" cy="0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Line connector[R] 70">
              <a:extLst>
                <a:ext uri="{FF2B5EF4-FFF2-40B4-BE49-F238E27FC236}">
                  <a16:creationId xmlns:a16="http://schemas.microsoft.com/office/drawing/2014/main" id="{9FB39356-C19C-3E87-862B-9FC24E16B728}"/>
                </a:ext>
              </a:extLst>
            </p:cNvPr>
            <p:cNvCxnSpPr>
              <a:cxnSpLocks/>
              <a:stCxn id="54" idx="2"/>
            </p:cNvCxnSpPr>
            <p:nvPr/>
          </p:nvCxnSpPr>
          <p:spPr>
            <a:xfrm>
              <a:off x="4953000" y="4318376"/>
              <a:ext cx="0" cy="404354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e connector[R] 73">
              <a:extLst>
                <a:ext uri="{FF2B5EF4-FFF2-40B4-BE49-F238E27FC236}">
                  <a16:creationId xmlns:a16="http://schemas.microsoft.com/office/drawing/2014/main" id="{0C2159A4-F158-3E29-C9CB-2764838AC9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3829" y="4572258"/>
              <a:ext cx="0" cy="15047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e connector[R] 76">
              <a:extLst>
                <a:ext uri="{FF2B5EF4-FFF2-40B4-BE49-F238E27FC236}">
                  <a16:creationId xmlns:a16="http://schemas.microsoft.com/office/drawing/2014/main" id="{A3C019EF-0293-F012-09D8-EBAC558925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5064" y="4572258"/>
              <a:ext cx="0" cy="140114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e connector[R] 77">
              <a:extLst>
                <a:ext uri="{FF2B5EF4-FFF2-40B4-BE49-F238E27FC236}">
                  <a16:creationId xmlns:a16="http://schemas.microsoft.com/office/drawing/2014/main" id="{CA370CEE-4566-3490-1D3A-B8923100D2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01275" y="4583905"/>
              <a:ext cx="0" cy="128467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e connector[R] 78">
              <a:extLst>
                <a:ext uri="{FF2B5EF4-FFF2-40B4-BE49-F238E27FC236}">
                  <a16:creationId xmlns:a16="http://schemas.microsoft.com/office/drawing/2014/main" id="{C6CD183A-BF69-14EC-EEA8-9B76257CF0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2119" y="4583905"/>
              <a:ext cx="0" cy="128467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e connector[R] 79">
              <a:extLst>
                <a:ext uri="{FF2B5EF4-FFF2-40B4-BE49-F238E27FC236}">
                  <a16:creationId xmlns:a16="http://schemas.microsoft.com/office/drawing/2014/main" id="{B345B2BC-E0BB-BEAE-0924-B3DC3BE0A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8330" y="4572258"/>
              <a:ext cx="0" cy="150472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e connector[R] 80">
              <a:extLst>
                <a:ext uri="{FF2B5EF4-FFF2-40B4-BE49-F238E27FC236}">
                  <a16:creationId xmlns:a16="http://schemas.microsoft.com/office/drawing/2014/main" id="{122286F6-B6C2-4A56-D0BA-69F59BDE3D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74492" y="4572258"/>
              <a:ext cx="0" cy="140114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e connector[R] 81">
              <a:extLst>
                <a:ext uri="{FF2B5EF4-FFF2-40B4-BE49-F238E27FC236}">
                  <a16:creationId xmlns:a16="http://schemas.microsoft.com/office/drawing/2014/main" id="{535EFD47-457D-9A23-F747-3B9358B909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64967" y="4583905"/>
              <a:ext cx="6798862" cy="0"/>
            </a:xfrm>
            <a:prstGeom prst="line">
              <a:avLst/>
            </a:prstGeom>
            <a:ln w="25400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2185966" y="4712372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dirty="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Projekt/</a:t>
              </a:r>
            </a:p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 dirty="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proračun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316407" y="4712372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00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Prihodi/rashodi/fond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446848" y="4712372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Namira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577289" y="4712372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Imovina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6707730" y="4712372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Portal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2429437" y="2534023"/>
              <a:ext cx="1226635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  <a:effectLst>
              <a:outerShdw blurRad="38100" dist="12700" dir="54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>
                  <a:solidFill>
                    <a:schemeClr val="bg1"/>
                  </a:solidFill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Skupina korisnika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6256414" y="2514391"/>
              <a:ext cx="1212003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  <a:effectLst>
              <a:outerShdw blurRad="38100" dist="12700" dir="54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>
                  <a:solidFill>
                    <a:schemeClr val="bg1"/>
                  </a:solidFill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Savjetodavni odbor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6764394" y="3760094"/>
              <a:ext cx="1248579" cy="525958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900" dirty="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Tim za upravljanje projektima</a:t>
              </a:r>
            </a:p>
          </p:txBody>
        </p:sp>
        <p:sp>
          <p:nvSpPr>
            <p:cNvPr id="48" name="Box 47"/>
            <p:cNvSpPr/>
            <p:nvPr/>
          </p:nvSpPr>
          <p:spPr>
            <a:xfrm>
              <a:off x="2429437" y="1837325"/>
              <a:ext cx="1226635" cy="506150"/>
            </a:xfrm>
            <a:prstGeom prst="rect">
              <a:avLst/>
            </a:prstGeom>
            <a:solidFill>
              <a:srgbClr val="558ED5"/>
            </a:solidFill>
            <a:ln w="28575">
              <a:solidFill>
                <a:schemeClr val="bg1"/>
              </a:solidFill>
            </a:ln>
            <a:effectLst>
              <a:outerShdw blurRad="38100" dist="12700" dir="54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49" name="TextBox 48"/>
            <p:cNvSpPr txBox="1"/>
            <p:nvPr/>
          </p:nvSpPr>
          <p:spPr>
            <a:xfrm>
              <a:off x="3898728" y="1842857"/>
              <a:ext cx="2115030" cy="708862"/>
            </a:xfrm>
            <a:prstGeom prst="rect">
              <a:avLst/>
            </a:prstGeom>
            <a:solidFill>
              <a:srgbClr val="16375E"/>
            </a:solidFill>
            <a:ln w="28575">
              <a:solidFill>
                <a:schemeClr val="bg1"/>
              </a:solidFill>
            </a:ln>
            <a:effectLst>
              <a:outerShdw blurRad="38100" dist="12700" dir="54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0" algn="ctr" defTabSz="444500" rtl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>
                  <a:solidFill>
                    <a:schemeClr val="lt1"/>
                  </a:solidFill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dBrain</a:t>
              </a:r>
              <a:r>
                <a:rPr lang="hr-HR" sz="1200" baseline="30000">
                  <a:solidFill>
                    <a:schemeClr val="lt1"/>
                  </a:solidFill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+</a:t>
              </a:r>
            </a:p>
            <a:p>
              <a:pPr lvl="0" algn="ctr" defTabSz="444500" rtl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>
                  <a:solidFill>
                    <a:schemeClr val="lt1"/>
                  </a:solidFill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Vlada</a:t>
              </a:r>
            </a:p>
            <a:p>
              <a:pPr lvl="0" algn="ctr" defTabSz="444500" rtl="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>
                  <a:solidFill>
                    <a:schemeClr val="lt1"/>
                  </a:solidFill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Organizacija projekta</a:t>
              </a:r>
              <a:r>
                <a:rPr lang="hr-HR" sz="1200">
                  <a:solidFill>
                    <a:schemeClr val="bg1"/>
                  </a:solidFill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 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550103" y="1969259"/>
              <a:ext cx="993393" cy="26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lnSpc>
                  <a:spcPct val="70000"/>
                </a:lnSpc>
              </a:pPr>
              <a:r>
                <a:rPr lang="hr-HR" sz="1200">
                  <a:solidFill>
                    <a:schemeClr val="bg1"/>
                  </a:solidFill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KFIS</a:t>
              </a:r>
            </a:p>
          </p:txBody>
        </p:sp>
        <p:sp>
          <p:nvSpPr>
            <p:cNvPr id="51" name="Box 50"/>
            <p:cNvSpPr/>
            <p:nvPr/>
          </p:nvSpPr>
          <p:spPr>
            <a:xfrm>
              <a:off x="6256414" y="1831737"/>
              <a:ext cx="1226635" cy="506150"/>
            </a:xfrm>
            <a:prstGeom prst="rect">
              <a:avLst/>
            </a:prstGeom>
            <a:solidFill>
              <a:srgbClr val="558ED5"/>
            </a:solidFill>
            <a:ln w="28575">
              <a:solidFill>
                <a:schemeClr val="bg1"/>
              </a:solidFill>
            </a:ln>
            <a:effectLst>
              <a:outerShdw blurRad="38100" dist="12700" dir="5400000" algn="tl" rotWithShape="0">
                <a:prstClr val="black">
                  <a:alpha val="35000"/>
                </a:prstClr>
              </a:outerShdw>
            </a:effectLst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52" name="TextBox 51"/>
            <p:cNvSpPr txBox="1"/>
            <p:nvPr/>
          </p:nvSpPr>
          <p:spPr>
            <a:xfrm>
              <a:off x="6370050" y="1977023"/>
              <a:ext cx="993393" cy="26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>
                <a:lnSpc>
                  <a:spcPct val="70000"/>
                </a:lnSpc>
              </a:pPr>
              <a:r>
                <a:rPr lang="hr-HR" sz="1200">
                  <a:solidFill>
                    <a:schemeClr val="bg1"/>
                  </a:solidFill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Ured za upravljanje projektima (PMO)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7838171" y="4722730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00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Tim za tehnološku infrastrukturu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328710" y="3760094"/>
              <a:ext cx="1248579" cy="558282"/>
            </a:xfrm>
            <a:prstGeom prst="rect">
              <a:avLst/>
            </a:pr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>
              <a:defPPr>
                <a:defRPr lang="en-US"/>
              </a:defPPr>
              <a:lvl1pPr algn="ctr" defTabSz="102235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sz="11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rtl="0"/>
              <a:r>
                <a:rPr lang="hr-HR" sz="1050" dirty="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Ured za upravljanje projektima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731519" y="1339254"/>
              <a:ext cx="8442959" cy="1880842"/>
            </a:xfrm>
            <a:prstGeom prst="roundRect">
              <a:avLst>
                <a:gd name="adj" fmla="val 26733"/>
              </a:avLst>
            </a:prstGeom>
            <a:noFill/>
            <a:ln w="12700">
              <a:solidFill>
                <a:srgbClr val="5283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ko-KR" alt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034781" y="1420352"/>
              <a:ext cx="2502993" cy="336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hr-HR" sz="1300" b="1"/>
                <a:t>Organizacija vladinog projekta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55525" y="3447493"/>
              <a:ext cx="3068789" cy="3360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hr-HR" sz="1300" b="1"/>
                <a:t>Organizacija projekta privatnih IT poduzeća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1055525" y="4713851"/>
              <a:ext cx="1012301" cy="506150"/>
            </a:xfrm>
            <a:custGeom>
              <a:avLst/>
              <a:gdLst>
                <a:gd name="connsiteX0" fmla="*/ 0 w 1012301"/>
                <a:gd name="connsiteY0" fmla="*/ 0 h 506150"/>
                <a:gd name="connsiteX1" fmla="*/ 1012301 w 1012301"/>
                <a:gd name="connsiteY1" fmla="*/ 0 h 506150"/>
                <a:gd name="connsiteX2" fmla="*/ 1012301 w 1012301"/>
                <a:gd name="connsiteY2" fmla="*/ 506150 h 506150"/>
                <a:gd name="connsiteX3" fmla="*/ 0 w 1012301"/>
                <a:gd name="connsiteY3" fmla="*/ 506150 h 506150"/>
                <a:gd name="connsiteX4" fmla="*/ 0 w 1012301"/>
                <a:gd name="connsiteY4" fmla="*/ 0 h 50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301" h="506150">
                  <a:moveTo>
                    <a:pt x="0" y="0"/>
                  </a:moveTo>
                  <a:lnTo>
                    <a:pt x="1012301" y="0"/>
                  </a:lnTo>
                  <a:lnTo>
                    <a:pt x="1012301" y="506150"/>
                  </a:lnTo>
                  <a:lnTo>
                    <a:pt x="0" y="506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8ED5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605" tIns="14605" rIns="14605" bIns="14605" numCol="1" spcCol="1270" rtlCol="0" anchor="ctr" anchorCtr="0">
              <a:noAutofit/>
            </a:bodyPr>
            <a:lstStyle/>
            <a:p>
              <a:pPr algn="ctr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1200">
                  <a:latin typeface="Noto Sans CJK KR DemiLight" panose="020B0400000000000000" pitchFamily="34" charset="-128"/>
                  <a:ea typeface="Noto Sans CJK KR DemiLight" panose="020B0400000000000000" pitchFamily="34" charset="-128"/>
                </a:rPr>
                <a:t>Zajednički sustav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431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4A06E-FD46-4660-B0D3-957B3020210F}"/>
              </a:ext>
            </a:extLst>
          </p:cNvPr>
          <p:cNvSpPr txBox="1"/>
          <p:nvPr/>
        </p:nvSpPr>
        <p:spPr>
          <a:xfrm>
            <a:off x="771576" y="914401"/>
            <a:ext cx="444352" cy="60991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20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01.</a:t>
            </a:r>
          </a:p>
        </p:txBody>
      </p:sp>
      <p:sp>
        <p:nvSpPr>
          <p:cNvPr id="72" name="Slide Number Placeholder 2">
            <a:extLst>
              <a:ext uri="{FF2B5EF4-FFF2-40B4-BE49-F238E27FC236}">
                <a16:creationId xmlns:a16="http://schemas.microsoft.com/office/drawing/2014/main" id="{B4347A41-B1CD-4245-9C81-B0F817429E61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/>
              <a:t>8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663964" cy="9205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Ⅱ</a:t>
            </a: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  <p:sp>
        <p:nvSpPr>
          <p:cNvPr id="6" name="Shape 276"/>
          <p:cNvSpPr/>
          <p:nvPr/>
        </p:nvSpPr>
        <p:spPr>
          <a:xfrm>
            <a:off x="459176" y="1032150"/>
            <a:ext cx="9844898" cy="6199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rtlCol="0" anchor="t">
            <a:spAutoFit/>
          </a:bodyPr>
          <a:lstStyle>
            <a:lvl1pPr algn="l">
              <a:defRPr sz="2800" b="1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rtl="0"/>
            <a:r>
              <a:rPr lang="hr-HR" sz="2000"/>
              <a:t>Proces izgradnje: Faza provedbe</a:t>
            </a: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>
                <a:solidFill>
                  <a:srgbClr val="535353"/>
                </a:solidFill>
              </a:rPr>
              <a:t>„Razdoblje prije puštanja u rad </a:t>
            </a:r>
            <a:r>
              <a:rPr lang="hr-HR" sz="1800" b="0">
                <a:solidFill>
                  <a:srgbClr val="535353"/>
                </a:solidFill>
              </a:rPr>
              <a:t>proračunskog sustava za proračun za fiskalnu godinu 2022. u prvoj fazi i „potpuno puštanje u rad“ u drugoj fazi</a:t>
            </a: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ko-KR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>
                <a:solidFill>
                  <a:srgbClr val="535353"/>
                </a:solidFill>
              </a:rPr>
              <a:t>Prijenos podataka</a:t>
            </a:r>
            <a:r>
              <a:rPr lang="hr-HR" sz="1800" b="0">
                <a:solidFill>
                  <a:srgbClr val="535353"/>
                </a:solidFill>
              </a:rPr>
              <a:t>: planiranje i sigurnosno kopiranje podataka, prijenos podataka i provjera podataka</a:t>
            </a: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ko-KR" altLang="ko-KR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>
                <a:solidFill>
                  <a:srgbClr val="535353"/>
                </a:solidFill>
              </a:rPr>
              <a:t>Obrazovanje korisnika </a:t>
            </a:r>
            <a:r>
              <a:rPr lang="hr-HR" sz="1800" b="0">
                <a:solidFill>
                  <a:srgbClr val="535353"/>
                </a:solidFill>
              </a:rPr>
              <a:t>: izrađeni su korisnički priručnici za sustav dBrain</a:t>
            </a:r>
            <a:r>
              <a:rPr lang="hr-HR" sz="1800" b="0" baseline="30000">
                <a:solidFill>
                  <a:srgbClr val="535353"/>
                </a:solidFill>
              </a:rPr>
              <a:t>+</a:t>
            </a:r>
            <a:r>
              <a:rPr lang="hr-HR" sz="1800" b="0">
                <a:solidFill>
                  <a:srgbClr val="535353"/>
                </a:solidFill>
              </a:rPr>
              <a:t> za svaki financijski posao, provedeno je putem online videozapisa zbog pandemije bolesti COVID-19</a:t>
            </a: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ko-KR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>
                <a:solidFill>
                  <a:srgbClr val="535353"/>
                </a:solidFill>
              </a:rPr>
              <a:t>Obuka operatera</a:t>
            </a:r>
            <a:r>
              <a:rPr lang="hr-HR" sz="1800" b="0">
                <a:solidFill>
                  <a:srgbClr val="535353"/>
                </a:solidFill>
              </a:rPr>
              <a:t>: provedena je kako bi se osnažile operativne sposobnosti za nove tehnologije koje se primjenjuju na sustav dBrain</a:t>
            </a:r>
            <a:r>
              <a:rPr lang="hr-HR" sz="1800" b="0" baseline="30000">
                <a:solidFill>
                  <a:srgbClr val="535353"/>
                </a:solidFill>
              </a:rPr>
              <a:t>+</a:t>
            </a:r>
            <a:r>
              <a:rPr lang="hr-HR" sz="1800" b="0">
                <a:solidFill>
                  <a:srgbClr val="535353"/>
                </a:solidFill>
              </a:rPr>
              <a:t> </a:t>
            </a: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ko-KR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>
                <a:solidFill>
                  <a:srgbClr val="535353"/>
                </a:solidFill>
              </a:rPr>
              <a:t>Testiranje naprednih korisnika</a:t>
            </a:r>
            <a:r>
              <a:rPr lang="hr-HR" sz="1800" b="0">
                <a:solidFill>
                  <a:srgbClr val="535353"/>
                </a:solidFill>
              </a:rPr>
              <a:t>: Odabrani su reprezentativni korisnici za svaku funkciju financijskog rada iz odjela centralne vlade</a:t>
            </a: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ko-KR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>
                <a:solidFill>
                  <a:srgbClr val="535353"/>
                </a:solidFill>
              </a:rPr>
              <a:t>Širenje centra za korisničku podršku</a:t>
            </a:r>
            <a:r>
              <a:rPr lang="hr-HR" sz="1800" b="0">
                <a:solidFill>
                  <a:srgbClr val="535353"/>
                </a:solidFill>
              </a:rPr>
              <a:t>: povećan je broj savjetodavnih centara za sustav dBrain</a:t>
            </a:r>
            <a:r>
              <a:rPr lang="hr-HR" sz="1800" b="0" baseline="30000">
                <a:solidFill>
                  <a:srgbClr val="535353"/>
                </a:solidFill>
              </a:rPr>
              <a:t>+</a:t>
            </a:r>
            <a:r>
              <a:rPr lang="hr-HR" sz="1800" b="0">
                <a:solidFill>
                  <a:srgbClr val="535353"/>
                </a:solidFill>
              </a:rPr>
              <a:t> s 34 na 60 kao priprema za navalu upita korisnika nakon potpunog puštanja u rad </a:t>
            </a: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altLang="ko-KR" sz="1800" b="0" dirty="0">
              <a:solidFill>
                <a:srgbClr val="535353"/>
              </a:solidFill>
            </a:endParaRPr>
          </a:p>
          <a:p>
            <a:pPr marL="296332" indent="-296332" rtl="0">
              <a:lnSpc>
                <a:spcPct val="110000"/>
              </a:lnSpc>
              <a:buSzPct val="75000"/>
              <a:buFontTx/>
              <a:buChar char="•"/>
              <a:defRPr sz="2000">
                <a:solidFill>
                  <a:srgbClr val="535353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hr-HR" sz="1800">
                <a:solidFill>
                  <a:srgbClr val="535353"/>
                </a:solidFill>
              </a:rPr>
              <a:t>Potpuno puštanje u rad, paralelni rad </a:t>
            </a:r>
            <a:r>
              <a:rPr lang="hr-HR" sz="1800" b="0">
                <a:solidFill>
                  <a:srgbClr val="535353"/>
                </a:solidFill>
              </a:rPr>
              <a:t>: sustav dBrain</a:t>
            </a:r>
            <a:r>
              <a:rPr lang="hr-HR" sz="1800" b="0" baseline="30000">
                <a:solidFill>
                  <a:srgbClr val="535353"/>
                </a:solidFill>
              </a:rPr>
              <a:t>+</a:t>
            </a:r>
            <a:r>
              <a:rPr lang="hr-HR" sz="1800" b="0">
                <a:solidFill>
                  <a:srgbClr val="535353"/>
                </a:solidFill>
              </a:rPr>
              <a:t> obradio je financijsko poslovanje za fiskalnu godinu 2022. i obradio je namiru za fiskalnu godinu 2021.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/>
            <a:r>
              <a:rPr lang="hr-HR" sz="24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Projekt izgradnje</a:t>
            </a:r>
          </a:p>
        </p:txBody>
      </p:sp>
    </p:spTree>
    <p:extLst>
      <p:ext uri="{BB962C8B-B14F-4D97-AF65-F5344CB8AC3E}">
        <p14:creationId xmlns:p14="http://schemas.microsoft.com/office/powerpoint/2010/main" val="2472641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직사각형 81">
            <a:extLst>
              <a:ext uri="{FF2B5EF4-FFF2-40B4-BE49-F238E27FC236}">
                <a16:creationId xmlns:a16="http://schemas.microsoft.com/office/drawing/2014/main" id="{EA510882-D177-426F-92CB-3347ECFCDDBE}"/>
              </a:ext>
            </a:extLst>
          </p:cNvPr>
          <p:cNvSpPr/>
          <p:nvPr/>
        </p:nvSpPr>
        <p:spPr>
          <a:xfrm>
            <a:off x="-1" y="849561"/>
            <a:ext cx="10691813" cy="72000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돋움"/>
              <a:ea typeface="돋움"/>
              <a:cs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2D00289-8736-4C29-A464-CF460100C462}"/>
              </a:ext>
            </a:extLst>
          </p:cNvPr>
          <p:cNvSpPr txBox="1"/>
          <p:nvPr/>
        </p:nvSpPr>
        <p:spPr>
          <a:xfrm>
            <a:off x="1022650" y="1072202"/>
            <a:ext cx="427425" cy="6740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defTabSz="432091">
              <a:lnSpc>
                <a:spcPct val="200000"/>
              </a:lnSpc>
            </a:pPr>
            <a:r>
              <a:rPr lang="hr-HR" sz="1890" b="1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latin typeface="돋움"/>
                <a:ea typeface="돋움"/>
                <a:cs typeface="Arial"/>
              </a:rPr>
              <a:t>01.</a:t>
            </a:r>
          </a:p>
        </p:txBody>
      </p:sp>
      <p:sp>
        <p:nvSpPr>
          <p:cNvPr id="59" name="Rounded rectangle 141">
            <a:extLst>
              <a:ext uri="{FF2B5EF4-FFF2-40B4-BE49-F238E27FC236}">
                <a16:creationId xmlns:a16="http://schemas.microsoft.com/office/drawing/2014/main" id="{AFA2E29F-AE22-46D8-943D-A70E488FBB04}"/>
              </a:ext>
            </a:extLst>
          </p:cNvPr>
          <p:cNvSpPr/>
          <p:nvPr/>
        </p:nvSpPr>
        <p:spPr>
          <a:xfrm>
            <a:off x="7966847" y="2289249"/>
            <a:ext cx="446910" cy="88326"/>
          </a:xfrm>
          <a:prstGeom prst="roundRect">
            <a:avLst>
              <a:gd name="adj" fmla="val 50000"/>
            </a:avLst>
          </a:prstGeom>
          <a:solidFill>
            <a:srgbClr val="194F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422" tIns="43210" rIns="86422" bIns="43210" numCol="1" rtlCol="0" anchor="t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>
              <a:bevelT w="0" h="0"/>
              <a:bevelB w="0" h="0"/>
            </a:sp3d>
          </a:bodyPr>
          <a:lstStyle/>
          <a:p>
            <a:pPr defTabSz="1008835">
              <a:spcAft>
                <a:spcPts val="284"/>
              </a:spcAft>
            </a:pPr>
            <a:endParaRPr lang="ko-KR" altLang="en-US" sz="2032" dirty="0">
              <a:ln>
                <a:solidFill>
                  <a:srgbClr val="4F81BD">
                    <a:alpha val="0"/>
                  </a:srgbClr>
                </a:solidFill>
              </a:ln>
              <a:solidFill>
                <a:prstClr val="black"/>
              </a:solidFill>
              <a:latin typeface="Montserrat SemiBold" panose="00000700000000000000" pitchFamily="2" charset="0"/>
              <a:ea typeface="KoPub돋움체 Medium" panose="02020603020101020101" pitchFamily="18" charset="-127"/>
              <a:cs typeface="Arial"/>
            </a:endParaRPr>
          </a:p>
        </p:txBody>
      </p:sp>
      <p:sp>
        <p:nvSpPr>
          <p:cNvPr id="60" name="Flow chart: Delay 59">
            <a:extLst>
              <a:ext uri="{FF2B5EF4-FFF2-40B4-BE49-F238E27FC236}">
                <a16:creationId xmlns:a16="http://schemas.microsoft.com/office/drawing/2014/main" id="{67A6112A-CDDD-47DA-ADC2-635423237B73}"/>
              </a:ext>
            </a:extLst>
          </p:cNvPr>
          <p:cNvSpPr/>
          <p:nvPr/>
        </p:nvSpPr>
        <p:spPr>
          <a:xfrm rot="5400000" flipH="1">
            <a:off x="8308596" y="2244738"/>
            <a:ext cx="89493" cy="178553"/>
          </a:xfrm>
          <a:prstGeom prst="flowChartDelay">
            <a:avLst/>
          </a:prstGeom>
          <a:solidFill>
            <a:srgbClr val="194F9D"/>
          </a:solidFill>
          <a:ln w="6350">
            <a:noFill/>
          </a:ln>
        </p:spPr>
        <p:txBody>
          <a:bodyPr vert="horz" wrap="square" lIns="88165" tIns="44083" rIns="88165" bIns="44083" numCol="1" rtlCol="0" anchor="ctr" anchorCtr="0" compatLnSpc="1">
            <a:prstTxWarp prst="textNoShape">
              <a:avLst/>
            </a:prstTxWarp>
          </a:bodyPr>
          <a:lstStyle/>
          <a:p>
            <a:pPr defTabSz="1009037"/>
            <a:endParaRPr lang="ko-KR" altLang="en-US" sz="1701" dirty="0">
              <a:solidFill>
                <a:prstClr val="black"/>
              </a:solidFill>
              <a:latin typeface="Montserrat SemiBold" panose="00000700000000000000" pitchFamily="2" charset="0"/>
              <a:ea typeface="KoPub돋움체 Medium" panose="02020603020101020101" pitchFamily="18" charset="-127"/>
              <a:cs typeface="Arial"/>
            </a:endParaRPr>
          </a:p>
        </p:txBody>
      </p:sp>
      <p:sp>
        <p:nvSpPr>
          <p:cNvPr id="61" name="Box 60">
            <a:extLst>
              <a:ext uri="{FF2B5EF4-FFF2-40B4-BE49-F238E27FC236}">
                <a16:creationId xmlns:a16="http://schemas.microsoft.com/office/drawing/2014/main" id="{24B320FB-88D5-43EA-B597-2B214FC137AD}"/>
              </a:ext>
            </a:extLst>
          </p:cNvPr>
          <p:cNvSpPr/>
          <p:nvPr/>
        </p:nvSpPr>
        <p:spPr>
          <a:xfrm>
            <a:off x="649320" y="3269257"/>
            <a:ext cx="5446538" cy="3058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091"/>
            <a:endParaRPr lang="ko-KR" altLang="en-US" sz="1701" dirty="0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  <a:cs typeface="Arial"/>
            </a:endParaRPr>
          </a:p>
        </p:txBody>
      </p:sp>
      <p:sp>
        <p:nvSpPr>
          <p:cNvPr id="62" name="Box 61">
            <a:extLst>
              <a:ext uri="{FF2B5EF4-FFF2-40B4-BE49-F238E27FC236}">
                <a16:creationId xmlns:a16="http://schemas.microsoft.com/office/drawing/2014/main" id="{8320E1D0-C8E0-44C5-8CAE-27E489184DCA}"/>
              </a:ext>
            </a:extLst>
          </p:cNvPr>
          <p:cNvSpPr/>
          <p:nvPr/>
        </p:nvSpPr>
        <p:spPr>
          <a:xfrm>
            <a:off x="6196347" y="3269256"/>
            <a:ext cx="3848434" cy="30582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2091"/>
            <a:endParaRPr lang="ko-KR" altLang="en-US" sz="1701" dirty="0">
              <a:solidFill>
                <a:prstClr val="white"/>
              </a:solidFill>
              <a:latin typeface="Calibri" panose="020F0502020204030204"/>
              <a:ea typeface="맑은 고딕" panose="020B0503020000020004" pitchFamily="50" charset="-127"/>
              <a:cs typeface="Arial"/>
            </a:endParaRPr>
          </a:p>
        </p:txBody>
      </p:sp>
      <p:sp>
        <p:nvSpPr>
          <p:cNvPr id="63" name="Box: Round corner 23">
            <a:extLst>
              <a:ext uri="{FF2B5EF4-FFF2-40B4-BE49-F238E27FC236}">
                <a16:creationId xmlns:a16="http://schemas.microsoft.com/office/drawing/2014/main" id="{2977A873-4D56-425B-B09A-EC530ABC003E}"/>
              </a:ext>
            </a:extLst>
          </p:cNvPr>
          <p:cNvSpPr/>
          <p:nvPr/>
        </p:nvSpPr>
        <p:spPr>
          <a:xfrm>
            <a:off x="6306729" y="3349707"/>
            <a:ext cx="926910" cy="44092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69586" defTabSz="672662" fontAlgn="ctr">
              <a:buClr>
                <a:prstClr val="white">
                  <a:lumMod val="65000"/>
                </a:prstClr>
              </a:buClr>
              <a:buSzPct val="80000"/>
              <a:tabLst>
                <a:tab pos="4343607" algn="l"/>
              </a:tabLst>
            </a:pPr>
            <a:r>
              <a:rPr lang="hr-HR" sz="1134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  <a:sym typeface="Wingdings" pitchFamily="2" charset="2"/>
              </a:rPr>
              <a:t>Statistika</a:t>
            </a:r>
          </a:p>
        </p:txBody>
      </p:sp>
      <p:sp>
        <p:nvSpPr>
          <p:cNvPr id="65" name="Rounded rectangle 324">
            <a:extLst>
              <a:ext uri="{FF2B5EF4-FFF2-40B4-BE49-F238E27FC236}">
                <a16:creationId xmlns:a16="http://schemas.microsoft.com/office/drawing/2014/main" id="{059C126E-72B6-4B34-9EF3-1197E8908412}"/>
              </a:ext>
            </a:extLst>
          </p:cNvPr>
          <p:cNvSpPr/>
          <p:nvPr/>
        </p:nvSpPr>
        <p:spPr>
          <a:xfrm>
            <a:off x="553630" y="2369726"/>
            <a:ext cx="9582956" cy="4031745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194F9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9037"/>
            <a:endParaRPr lang="ko-KR" altLang="en-US" sz="1701" dirty="0">
              <a:solidFill>
                <a:prstClr val="white"/>
              </a:solidFill>
              <a:latin typeface="KoPub돋움체 Medium" panose="00000600000000000000" pitchFamily="2" charset="-127"/>
              <a:ea typeface="KoPub돋움체 Medium" panose="02020603020101020101" pitchFamily="18" charset="-127"/>
              <a:cs typeface="Arial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4DEEFC5-2377-4466-AAE5-973BF515098F}"/>
              </a:ext>
            </a:extLst>
          </p:cNvPr>
          <p:cNvGrpSpPr/>
          <p:nvPr/>
        </p:nvGrpSpPr>
        <p:grpSpPr>
          <a:xfrm>
            <a:off x="1524284" y="2289248"/>
            <a:ext cx="6916689" cy="406170"/>
            <a:chOff x="1393613" y="2926060"/>
            <a:chExt cx="7318376" cy="429758"/>
          </a:xfrm>
        </p:grpSpPr>
        <p:sp>
          <p:nvSpPr>
            <p:cNvPr id="67" name="Rounded rectangle 143">
              <a:extLst>
                <a:ext uri="{FF2B5EF4-FFF2-40B4-BE49-F238E27FC236}">
                  <a16:creationId xmlns:a16="http://schemas.microsoft.com/office/drawing/2014/main" id="{1F2153B4-C201-4FA1-8D9C-9DDA9BBA960A}"/>
                </a:ext>
              </a:extLst>
            </p:cNvPr>
            <p:cNvSpPr/>
            <p:nvPr/>
          </p:nvSpPr>
          <p:spPr>
            <a:xfrm flipH="1" flipV="1">
              <a:off x="1395355" y="2990728"/>
              <a:ext cx="7101981" cy="365090"/>
            </a:xfrm>
            <a:prstGeom prst="roundRect">
              <a:avLst>
                <a:gd name="adj" fmla="val 19819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422" tIns="43210" rIns="86422" bIns="4321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08835">
                <a:spcAft>
                  <a:spcPts val="284"/>
                </a:spcAft>
              </a:pPr>
              <a:endParaRPr lang="ko-KR" altLang="en-US" sz="2032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2020603020101020101" pitchFamily="18" charset="-127"/>
                <a:cs typeface="Arial"/>
              </a:endParaRPr>
            </a:p>
          </p:txBody>
        </p:sp>
        <p:sp>
          <p:nvSpPr>
            <p:cNvPr id="68" name="Rounded rectangle 145">
              <a:extLst>
                <a:ext uri="{FF2B5EF4-FFF2-40B4-BE49-F238E27FC236}">
                  <a16:creationId xmlns:a16="http://schemas.microsoft.com/office/drawing/2014/main" id="{2A8559DE-2D9B-41CC-BADD-E06204191E21}"/>
                </a:ext>
              </a:extLst>
            </p:cNvPr>
            <p:cNvSpPr/>
            <p:nvPr/>
          </p:nvSpPr>
          <p:spPr>
            <a:xfrm flipH="1" flipV="1">
              <a:off x="1393613" y="2926060"/>
              <a:ext cx="7103665" cy="296911"/>
            </a:xfrm>
            <a:prstGeom prst="roundRect">
              <a:avLst>
                <a:gd name="adj" fmla="val 0"/>
              </a:avLst>
            </a:prstGeom>
            <a:solidFill>
              <a:srgbClr val="194F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86422" tIns="43210" rIns="86422" bIns="43210" numCol="1" rtlCol="0" anchor="t" anchorCtr="0" compatLnSpc="1">
              <a:prstTxWarp prst="textNoShape">
                <a:avLst/>
              </a:prstTxWarp>
              <a:scene3d>
                <a:camera prst="orthographicFront"/>
                <a:lightRig rig="threePt" dir="t"/>
              </a:scene3d>
              <a:sp3d>
                <a:bevelT w="0" h="0"/>
                <a:bevelB w="0" h="0"/>
              </a:sp3d>
            </a:bodyPr>
            <a:lstStyle/>
            <a:p>
              <a:pPr defTabSz="1008835">
                <a:spcAft>
                  <a:spcPts val="284"/>
                </a:spcAft>
              </a:pPr>
              <a:endParaRPr lang="ko-KR" altLang="en-US" sz="2032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2020603020101020101" pitchFamily="18" charset="-127"/>
                <a:cs typeface="Arial"/>
              </a:endParaRPr>
            </a:p>
          </p:txBody>
        </p:sp>
        <p:sp>
          <p:nvSpPr>
            <p:cNvPr id="69" name="Box 68">
              <a:extLst>
                <a:ext uri="{FF2B5EF4-FFF2-40B4-BE49-F238E27FC236}">
                  <a16:creationId xmlns:a16="http://schemas.microsoft.com/office/drawing/2014/main" id="{7E3F8337-9955-49BB-9C4A-AF744A721ED3}"/>
                </a:ext>
              </a:extLst>
            </p:cNvPr>
            <p:cNvSpPr/>
            <p:nvPr/>
          </p:nvSpPr>
          <p:spPr>
            <a:xfrm>
              <a:off x="2051733" y="3002387"/>
              <a:ext cx="5787425" cy="307740"/>
            </a:xfrm>
            <a:prstGeom prst="rect">
              <a:avLst/>
            </a:prstGeom>
            <a:solidFill>
              <a:srgbClr val="194F9D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 defTabSz="891188" fontAlgn="ctr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hr-HR" sz="189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white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  <a:cs typeface="Arial"/>
                </a:rPr>
                <a:t>Proširenje zadataka s 13 na 24 jedinice</a:t>
              </a:r>
            </a:p>
          </p:txBody>
        </p:sp>
        <p:sp>
          <p:nvSpPr>
            <p:cNvPr id="71" name="Flow chart: Delay 70">
              <a:extLst>
                <a:ext uri="{FF2B5EF4-FFF2-40B4-BE49-F238E27FC236}">
                  <a16:creationId xmlns:a16="http://schemas.microsoft.com/office/drawing/2014/main" id="{891CD427-5EB9-4889-9CE4-7D8CDEB15A90}"/>
                </a:ext>
              </a:extLst>
            </p:cNvPr>
            <p:cNvSpPr/>
            <p:nvPr/>
          </p:nvSpPr>
          <p:spPr>
            <a:xfrm rot="5400000" flipH="1">
              <a:off x="8570183" y="2881016"/>
              <a:ext cx="94690" cy="188923"/>
            </a:xfrm>
            <a:prstGeom prst="flowChartDelay">
              <a:avLst/>
            </a:prstGeom>
            <a:solidFill>
              <a:schemeClr val="tx1">
                <a:lumMod val="75000"/>
                <a:lumOff val="25000"/>
              </a:schemeClr>
            </a:solidFill>
            <a:ln w="6350">
              <a:noFill/>
            </a:ln>
          </p:spPr>
          <p:txBody>
            <a:bodyPr vert="horz" wrap="square" lIns="88165" tIns="44083" rIns="88165" bIns="44083" numCol="1" rtlCol="0" anchor="ctr" anchorCtr="0" compatLnSpc="1">
              <a:prstTxWarp prst="textNoShape">
                <a:avLst/>
              </a:prstTxWarp>
            </a:bodyPr>
            <a:lstStyle/>
            <a:p>
              <a:pPr defTabSz="1009037"/>
              <a:endParaRPr lang="ko-KR" altLang="en-US" sz="1701" dirty="0"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2020603020101020101" pitchFamily="18" charset="-127"/>
                <a:cs typeface="Arial"/>
              </a:endParaRPr>
            </a:p>
          </p:txBody>
        </p:sp>
      </p:grpSp>
      <p:sp>
        <p:nvSpPr>
          <p:cNvPr id="75" name="Freeform 33">
            <a:extLst>
              <a:ext uri="{FF2B5EF4-FFF2-40B4-BE49-F238E27FC236}">
                <a16:creationId xmlns:a16="http://schemas.microsoft.com/office/drawing/2014/main" id="{31E5DF89-80ED-45E3-8410-3A45E01BF9A7}"/>
              </a:ext>
            </a:extLst>
          </p:cNvPr>
          <p:cNvSpPr>
            <a:spLocks noEditPoints="1"/>
          </p:cNvSpPr>
          <p:nvPr/>
        </p:nvSpPr>
        <p:spPr bwMode="auto">
          <a:xfrm>
            <a:off x="802172" y="2797247"/>
            <a:ext cx="185360" cy="185362"/>
          </a:xfrm>
          <a:custGeom>
            <a:avLst/>
            <a:gdLst>
              <a:gd name="T0" fmla="*/ 220 w 440"/>
              <a:gd name="T1" fmla="*/ 0 h 441"/>
              <a:gd name="T2" fmla="*/ 0 w 440"/>
              <a:gd name="T3" fmla="*/ 220 h 441"/>
              <a:gd name="T4" fmla="*/ 220 w 440"/>
              <a:gd name="T5" fmla="*/ 441 h 441"/>
              <a:gd name="T6" fmla="*/ 440 w 440"/>
              <a:gd name="T7" fmla="*/ 220 h 441"/>
              <a:gd name="T8" fmla="*/ 220 w 440"/>
              <a:gd name="T9" fmla="*/ 0 h 441"/>
              <a:gd name="T10" fmla="*/ 200 w 440"/>
              <a:gd name="T11" fmla="*/ 330 h 441"/>
              <a:gd name="T12" fmla="*/ 93 w 440"/>
              <a:gd name="T13" fmla="*/ 222 h 441"/>
              <a:gd name="T14" fmla="*/ 120 w 440"/>
              <a:gd name="T15" fmla="*/ 200 h 441"/>
              <a:gd name="T16" fmla="*/ 182 w 440"/>
              <a:gd name="T17" fmla="*/ 248 h 441"/>
              <a:gd name="T18" fmla="*/ 341 w 440"/>
              <a:gd name="T19" fmla="*/ 111 h 441"/>
              <a:gd name="T20" fmla="*/ 347 w 440"/>
              <a:gd name="T21" fmla="*/ 126 h 441"/>
              <a:gd name="T22" fmla="*/ 200 w 440"/>
              <a:gd name="T23" fmla="*/ 33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0" h="441">
                <a:moveTo>
                  <a:pt x="220" y="0"/>
                </a:moveTo>
                <a:cubicBezTo>
                  <a:pt x="98" y="0"/>
                  <a:pt x="0" y="99"/>
                  <a:pt x="0" y="220"/>
                </a:cubicBezTo>
                <a:cubicBezTo>
                  <a:pt x="0" y="342"/>
                  <a:pt x="98" y="441"/>
                  <a:pt x="220" y="441"/>
                </a:cubicBezTo>
                <a:cubicBezTo>
                  <a:pt x="342" y="441"/>
                  <a:pt x="440" y="342"/>
                  <a:pt x="440" y="220"/>
                </a:cubicBezTo>
                <a:cubicBezTo>
                  <a:pt x="440" y="99"/>
                  <a:pt x="342" y="0"/>
                  <a:pt x="220" y="0"/>
                </a:cubicBezTo>
                <a:close/>
                <a:moveTo>
                  <a:pt x="200" y="330"/>
                </a:moveTo>
                <a:cubicBezTo>
                  <a:pt x="93" y="222"/>
                  <a:pt x="93" y="222"/>
                  <a:pt x="93" y="222"/>
                </a:cubicBezTo>
                <a:cubicBezTo>
                  <a:pt x="120" y="200"/>
                  <a:pt x="120" y="200"/>
                  <a:pt x="120" y="200"/>
                </a:cubicBezTo>
                <a:cubicBezTo>
                  <a:pt x="182" y="248"/>
                  <a:pt x="182" y="248"/>
                  <a:pt x="182" y="248"/>
                </a:cubicBezTo>
                <a:cubicBezTo>
                  <a:pt x="207" y="218"/>
                  <a:pt x="263" y="158"/>
                  <a:pt x="341" y="111"/>
                </a:cubicBezTo>
                <a:cubicBezTo>
                  <a:pt x="347" y="126"/>
                  <a:pt x="347" y="126"/>
                  <a:pt x="347" y="126"/>
                </a:cubicBezTo>
                <a:cubicBezTo>
                  <a:pt x="276" y="191"/>
                  <a:pt x="218" y="283"/>
                  <a:pt x="200" y="330"/>
                </a:cubicBezTo>
                <a:close/>
              </a:path>
            </a:pathLst>
          </a:custGeom>
          <a:solidFill>
            <a:srgbClr val="194F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flatTx/>
          </a:bodyPr>
          <a:lstStyle/>
          <a:p>
            <a:pPr defTabSz="1728408">
              <a:defRPr/>
            </a:pPr>
            <a:endParaRPr lang="ko-KR" altLang="en-US" sz="1701" spc="-38" dirty="0">
              <a:ln>
                <a:solidFill>
                  <a:srgbClr val="BFBFBF">
                    <a:alpha val="0"/>
                  </a:srgbClr>
                </a:solidFill>
              </a:ln>
              <a:solidFill>
                <a:prstClr val="black"/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Arial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1D2B59F9-F46C-4B36-B86D-6C36CA1A515F}"/>
              </a:ext>
            </a:extLst>
          </p:cNvPr>
          <p:cNvGrpSpPr/>
          <p:nvPr/>
        </p:nvGrpSpPr>
        <p:grpSpPr>
          <a:xfrm>
            <a:off x="802170" y="3032752"/>
            <a:ext cx="9482457" cy="185859"/>
            <a:chOff x="629562" y="3936035"/>
            <a:chExt cx="10033150" cy="196653"/>
          </a:xfrm>
        </p:grpSpPr>
        <p:sp>
          <p:nvSpPr>
            <p:cNvPr id="97" name="Rectangle 25">
              <a:extLst>
                <a:ext uri="{FF2B5EF4-FFF2-40B4-BE49-F238E27FC236}">
                  <a16:creationId xmlns:a16="http://schemas.microsoft.com/office/drawing/2014/main" id="{4D5E2816-A308-478F-ADE1-331B0310247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928507" y="3936035"/>
              <a:ext cx="9734205" cy="130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 anchorCtr="0">
              <a:spAutoFit/>
              <a:scene3d>
                <a:camera prst="orthographicFront"/>
                <a:lightRig rig="threePt" dir="t"/>
              </a:scene3d>
              <a:flatTx/>
            </a:bodyPr>
            <a:lstStyle>
              <a:lvl1pPr marL="139700" indent="-1397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defTabSz="444500" eaLnBrk="0" hangingPunct="0"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4445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648325" algn="l"/>
                </a:tabLst>
                <a:defRPr kumimoji="1" sz="2500" baseline="-25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marL="0" indent="0" defTabSz="840199" eaLnBrk="1" fontAlgn="base" hangingPunct="1">
                <a:spcBef>
                  <a:spcPts val="1512"/>
                </a:spcBef>
                <a:buClr>
                  <a:srgbClr val="4D4D4D"/>
                </a:buClr>
                <a:tabLst>
                  <a:tab pos="10676521" algn="l"/>
                </a:tabLst>
                <a:defRPr/>
              </a:pPr>
              <a:r>
                <a:rPr lang="hr-HR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Statistika</a:t>
              </a:r>
              <a:r>
                <a:rPr lang="hr-HR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KoPub돋움체 Medium" panose="00000600000000000000" pitchFamily="2" charset="-127"/>
                  <a:cs typeface="Noto Sans" panose="020B0502040504020204" pitchFamily="34" charset="0"/>
                </a:rPr>
                <a:t> </a:t>
              </a:r>
              <a:r>
                <a:rPr lang="hr-HR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: vlada</a:t>
              </a:r>
              <a:r>
                <a:rPr lang="hr-HR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KoPub돋움체 Medium" panose="00000600000000000000" pitchFamily="2" charset="-127"/>
                  <a:cs typeface="Noto Sans" panose="020B0502040504020204" pitchFamily="34" charset="0"/>
                </a:rPr>
                <a:t> </a:t>
              </a:r>
              <a:r>
                <a:rPr lang="hr-HR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dug, statistika vladinih financija, statistika o </a:t>
              </a:r>
              <a:r>
                <a:rPr lang="hr-HR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KoPub돋움체 Medium" panose="00000600000000000000" pitchFamily="2" charset="-127"/>
                  <a:cs typeface="Noto Sans" panose="020B0502040504020204" pitchFamily="34" charset="0"/>
                </a:rPr>
                <a:t> </a:t>
              </a:r>
              <a:r>
                <a:rPr lang="hr-HR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dugu, procjena</a:t>
              </a:r>
              <a:r>
                <a:rPr lang="hr-HR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KoPub돋움체 Medium" panose="00000600000000000000" pitchFamily="2" charset="-127"/>
                  <a:cs typeface="Noto Sans" panose="020B0502040504020204" pitchFamily="34" charset="0"/>
                </a:rPr>
                <a:t> </a:t>
              </a:r>
              <a:r>
                <a:rPr lang="hr-HR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financijskih sredstava, proširenje</a:t>
              </a:r>
              <a:r>
                <a:rPr lang="hr-HR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KoPub돋움체 Medium" panose="00000600000000000000" pitchFamily="2" charset="-127"/>
                  <a:cs typeface="Noto Sans" panose="020B0502040504020204" pitchFamily="34" charset="0"/>
                </a:rPr>
                <a:t> </a:t>
              </a:r>
              <a:r>
                <a:rPr lang="hr-HR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upravljanja</a:t>
              </a:r>
              <a:r>
                <a:rPr lang="hr-HR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KoPub돋움체 Medium" panose="00000600000000000000" pitchFamily="2" charset="-127"/>
                  <a:cs typeface="Noto Sans" panose="020B0502040504020204" pitchFamily="34" charset="0"/>
                </a:rPr>
                <a:t> </a:t>
              </a:r>
              <a:r>
                <a:rPr lang="hr-HR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financijama (pet</a:t>
              </a:r>
              <a:r>
                <a:rPr lang="hr-HR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KoPub돋움체 Medium" panose="00000600000000000000" pitchFamily="2" charset="-127"/>
                  <a:cs typeface="Noto Sans" panose="020B0502040504020204" pitchFamily="34" charset="0"/>
                </a:rPr>
                <a:t> </a:t>
              </a:r>
              <a:r>
                <a:rPr lang="hr-HR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novih</a:t>
              </a:r>
              <a:r>
                <a:rPr lang="hr-HR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KoPub돋움체 Medium" panose="00000600000000000000" pitchFamily="2" charset="-127"/>
                  <a:cs typeface="Noto Sans" panose="020B0502040504020204" pitchFamily="34" charset="0"/>
                </a:rPr>
                <a:t> </a:t>
              </a:r>
              <a:r>
                <a:rPr lang="hr-HR" sz="1200" dirty="0">
                  <a:ln>
                    <a:solidFill>
                      <a:srgbClr val="BFBFBF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Montserrat SemiBold" panose="00000700000000000000" pitchFamily="2" charset="0"/>
                  <a:ea typeface="Noto Sans" panose="020B0502040504020204" pitchFamily="34" charset="0"/>
                  <a:cs typeface="Noto Sans" panose="020B0502040504020204" pitchFamily="34" charset="0"/>
                </a:rPr>
                <a:t>stavki)</a:t>
              </a: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4FCE6271-9C53-43EF-831A-D0DBD410B2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9562" y="3936562"/>
              <a:ext cx="196125" cy="196126"/>
            </a:xfrm>
            <a:custGeom>
              <a:avLst/>
              <a:gdLst>
                <a:gd name="T0" fmla="*/ 220 w 440"/>
                <a:gd name="T1" fmla="*/ 0 h 441"/>
                <a:gd name="T2" fmla="*/ 0 w 440"/>
                <a:gd name="T3" fmla="*/ 220 h 441"/>
                <a:gd name="T4" fmla="*/ 220 w 440"/>
                <a:gd name="T5" fmla="*/ 441 h 441"/>
                <a:gd name="T6" fmla="*/ 440 w 440"/>
                <a:gd name="T7" fmla="*/ 220 h 441"/>
                <a:gd name="T8" fmla="*/ 220 w 440"/>
                <a:gd name="T9" fmla="*/ 0 h 441"/>
                <a:gd name="T10" fmla="*/ 200 w 440"/>
                <a:gd name="T11" fmla="*/ 330 h 441"/>
                <a:gd name="T12" fmla="*/ 93 w 440"/>
                <a:gd name="T13" fmla="*/ 222 h 441"/>
                <a:gd name="T14" fmla="*/ 120 w 440"/>
                <a:gd name="T15" fmla="*/ 200 h 441"/>
                <a:gd name="T16" fmla="*/ 182 w 440"/>
                <a:gd name="T17" fmla="*/ 248 h 441"/>
                <a:gd name="T18" fmla="*/ 341 w 440"/>
                <a:gd name="T19" fmla="*/ 111 h 441"/>
                <a:gd name="T20" fmla="*/ 347 w 440"/>
                <a:gd name="T21" fmla="*/ 126 h 441"/>
                <a:gd name="T22" fmla="*/ 200 w 440"/>
                <a:gd name="T23" fmla="*/ 33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0" h="441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1"/>
                    <a:pt x="220" y="441"/>
                  </a:cubicBezTo>
                  <a:cubicBezTo>
                    <a:pt x="342" y="441"/>
                    <a:pt x="440" y="342"/>
                    <a:pt x="440" y="220"/>
                  </a:cubicBezTo>
                  <a:cubicBezTo>
                    <a:pt x="440" y="99"/>
                    <a:pt x="342" y="0"/>
                    <a:pt x="220" y="0"/>
                  </a:cubicBezTo>
                  <a:close/>
                  <a:moveTo>
                    <a:pt x="200" y="330"/>
                  </a:moveTo>
                  <a:cubicBezTo>
                    <a:pt x="93" y="222"/>
                    <a:pt x="93" y="222"/>
                    <a:pt x="93" y="222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82" y="248"/>
                    <a:pt x="182" y="248"/>
                    <a:pt x="182" y="248"/>
                  </a:cubicBezTo>
                  <a:cubicBezTo>
                    <a:pt x="207" y="218"/>
                    <a:pt x="263" y="158"/>
                    <a:pt x="341" y="111"/>
                  </a:cubicBezTo>
                  <a:cubicBezTo>
                    <a:pt x="347" y="126"/>
                    <a:pt x="347" y="126"/>
                    <a:pt x="347" y="126"/>
                  </a:cubicBezTo>
                  <a:cubicBezTo>
                    <a:pt x="276" y="191"/>
                    <a:pt x="218" y="283"/>
                    <a:pt x="200" y="330"/>
                  </a:cubicBezTo>
                  <a:close/>
                </a:path>
              </a:pathLst>
            </a:custGeom>
            <a:solidFill>
              <a:srgbClr val="194F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flatTx/>
            </a:bodyPr>
            <a:lstStyle/>
            <a:p>
              <a:pPr defTabSz="1728408">
                <a:defRPr/>
              </a:pPr>
              <a:endParaRPr lang="ko-KR" altLang="en-US" sz="1701" spc="-38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Arial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FCEEB433-E21D-4E99-AA3A-7D7B31E07906}"/>
              </a:ext>
            </a:extLst>
          </p:cNvPr>
          <p:cNvSpPr txBox="1"/>
          <p:nvPr/>
        </p:nvSpPr>
        <p:spPr>
          <a:xfrm>
            <a:off x="1973665" y="3297466"/>
            <a:ext cx="3652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017" indent="-84017" defTabSz="432091">
              <a:buFont typeface="Wingdings" panose="05000000000000000000" pitchFamily="2" charset="2"/>
              <a:buChar char="§"/>
            </a:pPr>
            <a:r>
              <a:rPr lang="hr-HR" sz="8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Utvrđivanje osnove za upravljanje na razini nižoj od projekata</a:t>
            </a:r>
          </a:p>
          <a:p>
            <a:pPr marL="84017" indent="-84017" defTabSz="432091">
              <a:buFont typeface="Wingdings" panose="05000000000000000000" pitchFamily="2" charset="2"/>
              <a:buChar char="§"/>
            </a:pPr>
            <a:r>
              <a:rPr lang="hr-HR" sz="8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Uspostavljanje baze za upravljanje kategorizacijom atributa</a:t>
            </a:r>
          </a:p>
          <a:p>
            <a:pPr marL="84017" indent="-84017" defTabSz="432091">
              <a:buFont typeface="Wingdings" panose="05000000000000000000" pitchFamily="2" charset="2"/>
              <a:buChar char="§"/>
            </a:pPr>
            <a:r>
              <a:rPr lang="hr-HR" sz="800" dirty="0">
                <a:solidFill>
                  <a:prstClr val="black">
                    <a:lumMod val="65000"/>
                    <a:lumOff val="35000"/>
                  </a:prstClr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Osiguravanje vremenskih serija između projekata</a:t>
            </a:r>
          </a:p>
        </p:txBody>
      </p:sp>
      <p:sp>
        <p:nvSpPr>
          <p:cNvPr id="101" name="Box: Round corner 20">
            <a:extLst>
              <a:ext uri="{FF2B5EF4-FFF2-40B4-BE49-F238E27FC236}">
                <a16:creationId xmlns:a16="http://schemas.microsoft.com/office/drawing/2014/main" id="{C4CC953C-0333-42B5-8D5D-C60DB57D90CC}"/>
              </a:ext>
            </a:extLst>
          </p:cNvPr>
          <p:cNvSpPr/>
          <p:nvPr/>
        </p:nvSpPr>
        <p:spPr>
          <a:xfrm>
            <a:off x="606863" y="3364781"/>
            <a:ext cx="1392926" cy="44092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-69586" defTabSz="672662" fontAlgn="ctr">
              <a:buClr>
                <a:prstClr val="white">
                  <a:lumMod val="65000"/>
                </a:prstClr>
              </a:buClr>
              <a:buSzPct val="80000"/>
              <a:tabLst>
                <a:tab pos="4343607" algn="l"/>
              </a:tabLst>
            </a:pPr>
            <a:r>
              <a:rPr lang="hr-HR" sz="1134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  <a:sym typeface="Wingdings" pitchFamily="2" charset="2"/>
              </a:rPr>
              <a:t>Upravljanje</a:t>
            </a:r>
          </a:p>
          <a:p>
            <a:pPr marL="0" lvl="1" indent="-69586" defTabSz="672662" fontAlgn="ctr">
              <a:buClr>
                <a:prstClr val="white">
                  <a:lumMod val="65000"/>
                </a:prstClr>
              </a:buClr>
              <a:buSzPct val="80000"/>
              <a:tabLst>
                <a:tab pos="4343607" algn="l"/>
              </a:tabLst>
            </a:pPr>
            <a:r>
              <a:rPr lang="hr-HR" sz="1134">
                <a:ln>
                  <a:solidFill>
                    <a:prstClr val="black">
                      <a:lumMod val="50000"/>
                      <a:lumOff val="50000"/>
                      <a:alpha val="0"/>
                    </a:prstClr>
                  </a:solidFill>
                </a:ln>
                <a:solidFill>
                  <a:prstClr val="white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  <a:sym typeface="Wingdings" pitchFamily="2" charset="2"/>
              </a:rPr>
              <a:t>projektom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0C1B9A7-6A9D-4D8E-90E6-08F2523AA931}"/>
              </a:ext>
            </a:extLst>
          </p:cNvPr>
          <p:cNvGrpSpPr/>
          <p:nvPr/>
        </p:nvGrpSpPr>
        <p:grpSpPr>
          <a:xfrm>
            <a:off x="693171" y="4450150"/>
            <a:ext cx="1521312" cy="1513589"/>
            <a:chOff x="311196" y="5231716"/>
            <a:chExt cx="1609663" cy="1601491"/>
          </a:xfrm>
        </p:grpSpPr>
        <p:pic>
          <p:nvPicPr>
            <p:cNvPr id="105" name="Graphic 28">
              <a:extLst>
                <a:ext uri="{FF2B5EF4-FFF2-40B4-BE49-F238E27FC236}">
                  <a16:creationId xmlns:a16="http://schemas.microsoft.com/office/drawing/2014/main" id="{529BF46A-361A-43CD-A4AA-42FFAC946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11196" y="5231716"/>
              <a:ext cx="1609663" cy="1601491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35993DF-BD93-4042-BF24-3242E278CA86}"/>
                </a:ext>
              </a:extLst>
            </p:cNvPr>
            <p:cNvSpPr txBox="1"/>
            <p:nvPr/>
          </p:nvSpPr>
          <p:spPr>
            <a:xfrm>
              <a:off x="383192" y="5784549"/>
              <a:ext cx="1462585" cy="439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32091"/>
              <a:r>
                <a:rPr lang="hr-HR" sz="1050" dirty="0">
                  <a:ln>
                    <a:solidFill>
                      <a:srgbClr val="4472C4">
                        <a:shade val="50000"/>
                        <a:alpha val="0"/>
                      </a:srgbClr>
                    </a:solidFill>
                  </a:ln>
                  <a:solidFill>
                    <a:srgbClr val="0083CB"/>
                  </a:solidFill>
                  <a:latin typeface="Montserrat SemiBold" panose="00000700000000000000" pitchFamily="2" charset="0"/>
                  <a:ea typeface="Rix고딕 M" panose="02020603020101020101" pitchFamily="18" charset="-127"/>
                  <a:cs typeface="Noto Sans" panose="020B0502040504020204" pitchFamily="34" charset="0"/>
                </a:rPr>
                <a:t>Modularizacija funkcija</a:t>
              </a:r>
            </a:p>
          </p:txBody>
        </p:sp>
      </p:grpSp>
      <p:pic>
        <p:nvPicPr>
          <p:cNvPr id="107" name="Graphic 30">
            <a:extLst>
              <a:ext uri="{FF2B5EF4-FFF2-40B4-BE49-F238E27FC236}">
                <a16:creationId xmlns:a16="http://schemas.microsoft.com/office/drawing/2014/main" id="{340A8B00-2FE6-4ADE-A270-7C0A178C3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4155" y="4448037"/>
            <a:ext cx="1523438" cy="1515703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81055F90-5199-49D9-80AA-4FB32813F9DB}"/>
              </a:ext>
            </a:extLst>
          </p:cNvPr>
          <p:cNvSpPr txBox="1"/>
          <p:nvPr/>
        </p:nvSpPr>
        <p:spPr>
          <a:xfrm>
            <a:off x="8257308" y="4871372"/>
            <a:ext cx="1854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32091"/>
            <a:r>
              <a:rPr lang="hr-HR" sz="8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83CB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Širenje mreže</a:t>
            </a:r>
          </a:p>
          <a:p>
            <a:pPr algn="ctr" defTabSz="432091"/>
            <a:r>
              <a:rPr lang="hr-HR" sz="8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83CB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među lokalnim/</a:t>
            </a:r>
          </a:p>
          <a:p>
            <a:pPr algn="ctr" defTabSz="432091"/>
            <a:r>
              <a:rPr lang="hr-HR" sz="8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83CB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obrazovnim/</a:t>
            </a:r>
          </a:p>
          <a:p>
            <a:pPr algn="ctr" defTabSz="432091"/>
            <a:r>
              <a:rPr lang="hr-HR" sz="800" dirty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srgbClr val="0083CB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javnim institucijama</a:t>
            </a:r>
          </a:p>
        </p:txBody>
      </p:sp>
      <p:sp>
        <p:nvSpPr>
          <p:cNvPr id="109" name="Hexagon 108">
            <a:extLst>
              <a:ext uri="{FF2B5EF4-FFF2-40B4-BE49-F238E27FC236}">
                <a16:creationId xmlns:a16="http://schemas.microsoft.com/office/drawing/2014/main" id="{9EEF8E04-C41D-4267-A1CA-CC856637EFA7}"/>
              </a:ext>
            </a:extLst>
          </p:cNvPr>
          <p:cNvSpPr/>
          <p:nvPr/>
        </p:nvSpPr>
        <p:spPr>
          <a:xfrm>
            <a:off x="2332726" y="4230467"/>
            <a:ext cx="710299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756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Proračun</a:t>
            </a:r>
          </a:p>
        </p:txBody>
      </p:sp>
      <p:sp>
        <p:nvSpPr>
          <p:cNvPr id="110" name="Hexagon 109">
            <a:extLst>
              <a:ext uri="{FF2B5EF4-FFF2-40B4-BE49-F238E27FC236}">
                <a16:creationId xmlns:a16="http://schemas.microsoft.com/office/drawing/2014/main" id="{FF2E420D-0E38-4F53-BC78-2CB547E1C68D}"/>
              </a:ext>
            </a:extLst>
          </p:cNvPr>
          <p:cNvSpPr/>
          <p:nvPr/>
        </p:nvSpPr>
        <p:spPr>
          <a:xfrm>
            <a:off x="2887164" y="3925821"/>
            <a:ext cx="687149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756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Prihodi</a:t>
            </a:r>
          </a:p>
        </p:txBody>
      </p:sp>
      <p:sp>
        <p:nvSpPr>
          <p:cNvPr id="111" name="Hexagon 110">
            <a:extLst>
              <a:ext uri="{FF2B5EF4-FFF2-40B4-BE49-F238E27FC236}">
                <a16:creationId xmlns:a16="http://schemas.microsoft.com/office/drawing/2014/main" id="{48066130-1591-47E7-8E5F-C8D2DDBD41A7}"/>
              </a:ext>
            </a:extLst>
          </p:cNvPr>
          <p:cNvSpPr/>
          <p:nvPr/>
        </p:nvSpPr>
        <p:spPr>
          <a:xfrm>
            <a:off x="3954876" y="3925821"/>
            <a:ext cx="710299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600" dirty="0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Nacionalna sredstva</a:t>
            </a:r>
          </a:p>
        </p:txBody>
      </p:sp>
      <p:sp>
        <p:nvSpPr>
          <p:cNvPr id="112" name="Hexagon 111">
            <a:extLst>
              <a:ext uri="{FF2B5EF4-FFF2-40B4-BE49-F238E27FC236}">
                <a16:creationId xmlns:a16="http://schemas.microsoft.com/office/drawing/2014/main" id="{1320D3B7-D919-4122-B56A-EBA4247C6A01}"/>
              </a:ext>
            </a:extLst>
          </p:cNvPr>
          <p:cNvSpPr/>
          <p:nvPr/>
        </p:nvSpPr>
        <p:spPr>
          <a:xfrm>
            <a:off x="3931682" y="4536166"/>
            <a:ext cx="710299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756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Dug</a:t>
            </a:r>
          </a:p>
        </p:txBody>
      </p:sp>
      <p:sp>
        <p:nvSpPr>
          <p:cNvPr id="113" name="Hexagon 112">
            <a:extLst>
              <a:ext uri="{FF2B5EF4-FFF2-40B4-BE49-F238E27FC236}">
                <a16:creationId xmlns:a16="http://schemas.microsoft.com/office/drawing/2014/main" id="{BDC97223-1B61-4D44-8F24-D2E3F8EDAF3F}"/>
              </a:ext>
            </a:extLst>
          </p:cNvPr>
          <p:cNvSpPr/>
          <p:nvPr/>
        </p:nvSpPr>
        <p:spPr>
          <a:xfrm>
            <a:off x="5025033" y="3925821"/>
            <a:ext cx="710299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756" dirty="0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Učinak</a:t>
            </a:r>
          </a:p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endParaRPr lang="hr-HR" sz="756" dirty="0">
              <a:solidFill>
                <a:srgbClr val="002060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14" name="Hexagon 113">
            <a:extLst>
              <a:ext uri="{FF2B5EF4-FFF2-40B4-BE49-F238E27FC236}">
                <a16:creationId xmlns:a16="http://schemas.microsoft.com/office/drawing/2014/main" id="{F3D4F8A4-4FF0-486D-A775-B9D880C3BA34}"/>
              </a:ext>
            </a:extLst>
          </p:cNvPr>
          <p:cNvSpPr/>
          <p:nvPr/>
        </p:nvSpPr>
        <p:spPr>
          <a:xfrm>
            <a:off x="2328218" y="5601583"/>
            <a:ext cx="710298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600" dirty="0">
                <a:solidFill>
                  <a:srgbClr val="C0000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Upravljanje iznosom obveza</a:t>
            </a:r>
          </a:p>
        </p:txBody>
      </p:sp>
      <p:sp>
        <p:nvSpPr>
          <p:cNvPr id="115" name="Hexagon 114">
            <a:extLst>
              <a:ext uri="{FF2B5EF4-FFF2-40B4-BE49-F238E27FC236}">
                <a16:creationId xmlns:a16="http://schemas.microsoft.com/office/drawing/2014/main" id="{AE3387A6-25F6-48BD-B00B-AD0F436779EC}"/>
              </a:ext>
            </a:extLst>
          </p:cNvPr>
          <p:cNvSpPr/>
          <p:nvPr/>
        </p:nvSpPr>
        <p:spPr>
          <a:xfrm>
            <a:off x="2818636" y="5292480"/>
            <a:ext cx="786837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600" dirty="0">
                <a:solidFill>
                  <a:srgbClr val="C0000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Upravljanje obveznicama</a:t>
            </a:r>
          </a:p>
        </p:txBody>
      </p:sp>
      <p:sp>
        <p:nvSpPr>
          <p:cNvPr id="116" name="Hexagon 115">
            <a:extLst>
              <a:ext uri="{FF2B5EF4-FFF2-40B4-BE49-F238E27FC236}">
                <a16:creationId xmlns:a16="http://schemas.microsoft.com/office/drawing/2014/main" id="{584E10D1-28E8-45D8-8710-AD7A9D0309C1}"/>
              </a:ext>
            </a:extLst>
          </p:cNvPr>
          <p:cNvSpPr/>
          <p:nvPr/>
        </p:nvSpPr>
        <p:spPr>
          <a:xfrm>
            <a:off x="3377476" y="5601583"/>
            <a:ext cx="760183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34024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600" dirty="0">
                <a:solidFill>
                  <a:srgbClr val="C0000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Upravljanje iskorištenjem doprinosa</a:t>
            </a:r>
          </a:p>
        </p:txBody>
      </p:sp>
      <p:sp>
        <p:nvSpPr>
          <p:cNvPr id="117" name="Hexagon 116">
            <a:extLst>
              <a:ext uri="{FF2B5EF4-FFF2-40B4-BE49-F238E27FC236}">
                <a16:creationId xmlns:a16="http://schemas.microsoft.com/office/drawing/2014/main" id="{FD393808-0748-4815-B5E2-9BA9AB7DB4BB}"/>
              </a:ext>
            </a:extLst>
          </p:cNvPr>
          <p:cNvSpPr/>
          <p:nvPr/>
        </p:nvSpPr>
        <p:spPr>
          <a:xfrm>
            <a:off x="3929785" y="5292480"/>
            <a:ext cx="710298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600" dirty="0">
                <a:solidFill>
                  <a:srgbClr val="C0000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Upravljanje iskorištenjem kredita</a:t>
            </a:r>
          </a:p>
        </p:txBody>
      </p:sp>
      <p:sp>
        <p:nvSpPr>
          <p:cNvPr id="118" name="Hexagon 117">
            <a:extLst>
              <a:ext uri="{FF2B5EF4-FFF2-40B4-BE49-F238E27FC236}">
                <a16:creationId xmlns:a16="http://schemas.microsoft.com/office/drawing/2014/main" id="{451EA701-CA02-4D09-8E1F-0E32D37D6863}"/>
              </a:ext>
            </a:extLst>
          </p:cNvPr>
          <p:cNvSpPr/>
          <p:nvPr/>
        </p:nvSpPr>
        <p:spPr>
          <a:xfrm>
            <a:off x="4461970" y="5601583"/>
            <a:ext cx="710298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600" dirty="0">
                <a:solidFill>
                  <a:srgbClr val="C0000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Privatni investicijski projekt</a:t>
            </a:r>
          </a:p>
        </p:txBody>
      </p:sp>
      <p:sp>
        <p:nvSpPr>
          <p:cNvPr id="119" name="Hexagon 118">
            <a:extLst>
              <a:ext uri="{FF2B5EF4-FFF2-40B4-BE49-F238E27FC236}">
                <a16:creationId xmlns:a16="http://schemas.microsoft.com/office/drawing/2014/main" id="{341D5CB3-4578-4DA0-9CFA-AA629A45CBCC}"/>
              </a:ext>
            </a:extLst>
          </p:cNvPr>
          <p:cNvSpPr/>
          <p:nvPr/>
        </p:nvSpPr>
        <p:spPr>
          <a:xfrm>
            <a:off x="4995826" y="5292480"/>
            <a:ext cx="710298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700" dirty="0">
                <a:solidFill>
                  <a:srgbClr val="C0000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Neporezni</a:t>
            </a:r>
          </a:p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kumimoji="1" lang="hr-HR" sz="700" dirty="0">
                <a:solidFill>
                  <a:srgbClr val="C00000"/>
                </a:solidFill>
                <a:latin typeface="Montserrat Medium" panose="000006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prihodi</a:t>
            </a:r>
          </a:p>
        </p:txBody>
      </p:sp>
      <p:sp>
        <p:nvSpPr>
          <p:cNvPr id="120" name="Hexagon 119">
            <a:extLst>
              <a:ext uri="{FF2B5EF4-FFF2-40B4-BE49-F238E27FC236}">
                <a16:creationId xmlns:a16="http://schemas.microsoft.com/office/drawing/2014/main" id="{D298966B-CB0C-40DB-A0E9-F06B3D84FCA2}"/>
              </a:ext>
            </a:extLst>
          </p:cNvPr>
          <p:cNvSpPr/>
          <p:nvPr/>
        </p:nvSpPr>
        <p:spPr>
          <a:xfrm>
            <a:off x="2884819" y="4536166"/>
            <a:ext cx="684393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756" dirty="0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Trošak</a:t>
            </a:r>
          </a:p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endParaRPr lang="hr-HR" sz="756" dirty="0">
              <a:solidFill>
                <a:srgbClr val="002060"/>
              </a:solidFill>
              <a:latin typeface="Montserrat Medium" panose="00000600000000000000" pitchFamily="2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121" name="Hexagon 120">
            <a:extLst>
              <a:ext uri="{FF2B5EF4-FFF2-40B4-BE49-F238E27FC236}">
                <a16:creationId xmlns:a16="http://schemas.microsoft.com/office/drawing/2014/main" id="{F444D5F4-8ECC-4FF9-B6F9-033F38E0D266}"/>
              </a:ext>
            </a:extLst>
          </p:cNvPr>
          <p:cNvSpPr/>
          <p:nvPr/>
        </p:nvSpPr>
        <p:spPr>
          <a:xfrm>
            <a:off x="3401878" y="4230467"/>
            <a:ext cx="710299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756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Fond</a:t>
            </a:r>
          </a:p>
        </p:txBody>
      </p:sp>
      <p:sp>
        <p:nvSpPr>
          <p:cNvPr id="122" name="Hexagon 121">
            <a:extLst>
              <a:ext uri="{FF2B5EF4-FFF2-40B4-BE49-F238E27FC236}">
                <a16:creationId xmlns:a16="http://schemas.microsoft.com/office/drawing/2014/main" id="{68E5368B-9C3D-48AA-887B-1BB2D7BF0F8C}"/>
              </a:ext>
            </a:extLst>
          </p:cNvPr>
          <p:cNvSpPr/>
          <p:nvPr/>
        </p:nvSpPr>
        <p:spPr>
          <a:xfrm>
            <a:off x="3400394" y="4836403"/>
            <a:ext cx="690782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600" dirty="0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Upravljanje robom</a:t>
            </a:r>
          </a:p>
        </p:txBody>
      </p:sp>
      <p:sp>
        <p:nvSpPr>
          <p:cNvPr id="123" name="Hexagon 122">
            <a:extLst>
              <a:ext uri="{FF2B5EF4-FFF2-40B4-BE49-F238E27FC236}">
                <a16:creationId xmlns:a16="http://schemas.microsoft.com/office/drawing/2014/main" id="{8F98F774-1681-46FE-9685-5449DECB0BFD}"/>
              </a:ext>
            </a:extLst>
          </p:cNvPr>
          <p:cNvSpPr/>
          <p:nvPr/>
        </p:nvSpPr>
        <p:spPr>
          <a:xfrm>
            <a:off x="4475811" y="4230467"/>
            <a:ext cx="695332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756" dirty="0">
                <a:solidFill>
                  <a:srgbClr val="002060"/>
                </a:solidFill>
                <a:latin typeface="Montserrat Medium" panose="000006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Nabava</a:t>
            </a:r>
          </a:p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endParaRPr lang="hr-HR" sz="756" dirty="0">
              <a:solidFill>
                <a:srgbClr val="002060"/>
              </a:solidFill>
              <a:latin typeface="Montserrat Medium" panose="00000600000000000000" pitchFamily="2" charset="0"/>
              <a:ea typeface="KoPub돋움체 Medium" panose="00000600000000000000" pitchFamily="2" charset="-127"/>
              <a:cs typeface="Noto Sans" panose="020B0502040504020204" pitchFamily="34" charset="0"/>
            </a:endParaRPr>
          </a:p>
        </p:txBody>
      </p:sp>
      <p:sp>
        <p:nvSpPr>
          <p:cNvPr id="124" name="Hexagon 123">
            <a:extLst>
              <a:ext uri="{FF2B5EF4-FFF2-40B4-BE49-F238E27FC236}">
                <a16:creationId xmlns:a16="http://schemas.microsoft.com/office/drawing/2014/main" id="{6DAE2163-05BB-4016-880E-7B46F86D3388}"/>
              </a:ext>
            </a:extLst>
          </p:cNvPr>
          <p:cNvSpPr/>
          <p:nvPr/>
        </p:nvSpPr>
        <p:spPr>
          <a:xfrm>
            <a:off x="4480679" y="4835461"/>
            <a:ext cx="690782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756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Namira</a:t>
            </a:r>
          </a:p>
        </p:txBody>
      </p:sp>
      <p:sp>
        <p:nvSpPr>
          <p:cNvPr id="125" name="Hexagon 124">
            <a:extLst>
              <a:ext uri="{FF2B5EF4-FFF2-40B4-BE49-F238E27FC236}">
                <a16:creationId xmlns:a16="http://schemas.microsoft.com/office/drawing/2014/main" id="{DE54281E-FFD9-47E8-BACF-830F946B3AFB}"/>
              </a:ext>
            </a:extLst>
          </p:cNvPr>
          <p:cNvSpPr/>
          <p:nvPr/>
        </p:nvSpPr>
        <p:spPr>
          <a:xfrm>
            <a:off x="5016417" y="4541832"/>
            <a:ext cx="710299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756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EBPP</a:t>
            </a:r>
          </a:p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756">
                <a:solidFill>
                  <a:srgbClr val="002060"/>
                </a:solidFill>
                <a:latin typeface="Montserrat Medium" panose="000006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EFT</a:t>
            </a:r>
          </a:p>
        </p:txBody>
      </p:sp>
      <p:sp>
        <p:nvSpPr>
          <p:cNvPr id="126" name="Hexagon 125">
            <a:extLst>
              <a:ext uri="{FF2B5EF4-FFF2-40B4-BE49-F238E27FC236}">
                <a16:creationId xmlns:a16="http://schemas.microsoft.com/office/drawing/2014/main" id="{A77F4D90-597F-4BE4-B494-C7E523D485DB}"/>
              </a:ext>
            </a:extLst>
          </p:cNvPr>
          <p:cNvSpPr/>
          <p:nvPr/>
        </p:nvSpPr>
        <p:spPr>
          <a:xfrm>
            <a:off x="6507453" y="4320888"/>
            <a:ext cx="710299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756">
                <a:solidFill>
                  <a:srgbClr val="002060"/>
                </a:solidFill>
                <a:latin typeface="Montserrat Medium" panose="00000600000000000000" pitchFamily="2" charset="0"/>
                <a:ea typeface="돋움"/>
                <a:cs typeface="Arial"/>
              </a:rPr>
              <a:t>OLAP</a:t>
            </a:r>
          </a:p>
        </p:txBody>
      </p:sp>
      <p:sp>
        <p:nvSpPr>
          <p:cNvPr id="127" name="Hexagon 126">
            <a:extLst>
              <a:ext uri="{FF2B5EF4-FFF2-40B4-BE49-F238E27FC236}">
                <a16:creationId xmlns:a16="http://schemas.microsoft.com/office/drawing/2014/main" id="{40A42152-D411-4FB5-A7B9-78049537B3EC}"/>
              </a:ext>
            </a:extLst>
          </p:cNvPr>
          <p:cNvSpPr/>
          <p:nvPr/>
        </p:nvSpPr>
        <p:spPr>
          <a:xfrm>
            <a:off x="7061890" y="4016241"/>
            <a:ext cx="687149" cy="615979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19050" cap="rnd" algn="ctr">
            <a:solidFill>
              <a:srgbClr val="00206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756">
                <a:solidFill>
                  <a:srgbClr val="002060"/>
                </a:solidFill>
                <a:latin typeface="Montserrat Medium" panose="00000600000000000000" pitchFamily="2" charset="0"/>
                <a:ea typeface="돋움"/>
                <a:cs typeface="Arial"/>
              </a:rPr>
              <a:t>EIS</a:t>
            </a:r>
          </a:p>
        </p:txBody>
      </p:sp>
      <p:sp>
        <p:nvSpPr>
          <p:cNvPr id="128" name="Hexagon 127">
            <a:extLst>
              <a:ext uri="{FF2B5EF4-FFF2-40B4-BE49-F238E27FC236}">
                <a16:creationId xmlns:a16="http://schemas.microsoft.com/office/drawing/2014/main" id="{C700D405-A4FB-4C9D-ABF7-623FFE1901EB}"/>
              </a:ext>
            </a:extLst>
          </p:cNvPr>
          <p:cNvSpPr/>
          <p:nvPr/>
        </p:nvSpPr>
        <p:spPr>
          <a:xfrm>
            <a:off x="7591052" y="4314887"/>
            <a:ext cx="710298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600" dirty="0">
                <a:solidFill>
                  <a:srgbClr val="C00000"/>
                </a:solidFill>
                <a:latin typeface="Montserrat Medium" panose="00000600000000000000" pitchFamily="2" charset="0"/>
                <a:ea typeface="돋움"/>
                <a:cs typeface="Arial"/>
              </a:rPr>
              <a:t>Procjena financijskih sredstava</a:t>
            </a:r>
          </a:p>
        </p:txBody>
      </p:sp>
      <p:sp>
        <p:nvSpPr>
          <p:cNvPr id="129" name="Hexagon 128">
            <a:extLst>
              <a:ext uri="{FF2B5EF4-FFF2-40B4-BE49-F238E27FC236}">
                <a16:creationId xmlns:a16="http://schemas.microsoft.com/office/drawing/2014/main" id="{B608B978-CED6-4202-8C53-A6EF1257B318}"/>
              </a:ext>
            </a:extLst>
          </p:cNvPr>
          <p:cNvSpPr/>
          <p:nvPr/>
        </p:nvSpPr>
        <p:spPr>
          <a:xfrm>
            <a:off x="6482715" y="5128873"/>
            <a:ext cx="758427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756">
                <a:solidFill>
                  <a:srgbClr val="C00000"/>
                </a:solidFill>
                <a:latin typeface="Montserrat Medium" panose="00000600000000000000" pitchFamily="2" charset="0"/>
                <a:ea typeface="돋움"/>
                <a:cs typeface="Arial"/>
              </a:rPr>
              <a:t>Vladin </a:t>
            </a:r>
          </a:p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756">
                <a:solidFill>
                  <a:srgbClr val="C00000"/>
                </a:solidFill>
                <a:latin typeface="Montserrat Medium" panose="00000600000000000000" pitchFamily="2" charset="0"/>
                <a:ea typeface="돋움"/>
                <a:cs typeface="Arial"/>
              </a:rPr>
              <a:t>dug</a:t>
            </a:r>
          </a:p>
        </p:txBody>
      </p:sp>
      <p:sp>
        <p:nvSpPr>
          <p:cNvPr id="130" name="Hexagon 129">
            <a:extLst>
              <a:ext uri="{FF2B5EF4-FFF2-40B4-BE49-F238E27FC236}">
                <a16:creationId xmlns:a16="http://schemas.microsoft.com/office/drawing/2014/main" id="{527C436F-A800-42D0-B157-17F3E0568ACB}"/>
              </a:ext>
            </a:extLst>
          </p:cNvPr>
          <p:cNvSpPr/>
          <p:nvPr/>
        </p:nvSpPr>
        <p:spPr>
          <a:xfrm>
            <a:off x="7057196" y="4811540"/>
            <a:ext cx="710298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756">
                <a:solidFill>
                  <a:srgbClr val="C00000"/>
                </a:solidFill>
                <a:latin typeface="Montserrat Medium" panose="00000600000000000000" pitchFamily="2" charset="0"/>
                <a:ea typeface="돋움"/>
                <a:cs typeface="Arial"/>
              </a:rPr>
              <a:t>GFS</a:t>
            </a:r>
          </a:p>
        </p:txBody>
      </p:sp>
      <p:sp>
        <p:nvSpPr>
          <p:cNvPr id="131" name="Hexagon 130">
            <a:extLst>
              <a:ext uri="{FF2B5EF4-FFF2-40B4-BE49-F238E27FC236}">
                <a16:creationId xmlns:a16="http://schemas.microsoft.com/office/drawing/2014/main" id="{EA20D9FA-0FCE-4003-BF59-EB19EEF1A82E}"/>
              </a:ext>
            </a:extLst>
          </p:cNvPr>
          <p:cNvSpPr/>
          <p:nvPr/>
        </p:nvSpPr>
        <p:spPr>
          <a:xfrm>
            <a:off x="7591052" y="5120643"/>
            <a:ext cx="710298" cy="615980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34024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756">
                <a:solidFill>
                  <a:srgbClr val="C00000"/>
                </a:solidFill>
                <a:latin typeface="Montserrat Medium" panose="00000600000000000000" pitchFamily="2" charset="0"/>
                <a:ea typeface="돋움"/>
                <a:cs typeface="Arial"/>
              </a:rPr>
              <a:t>Statistika o dugu</a:t>
            </a:r>
          </a:p>
        </p:txBody>
      </p:sp>
      <p:sp>
        <p:nvSpPr>
          <p:cNvPr id="132" name="Hexagon 131">
            <a:extLst>
              <a:ext uri="{FF2B5EF4-FFF2-40B4-BE49-F238E27FC236}">
                <a16:creationId xmlns:a16="http://schemas.microsoft.com/office/drawing/2014/main" id="{506D570A-B62C-493C-AAC6-28DE083BCF2A}"/>
              </a:ext>
            </a:extLst>
          </p:cNvPr>
          <p:cNvSpPr/>
          <p:nvPr/>
        </p:nvSpPr>
        <p:spPr>
          <a:xfrm>
            <a:off x="7057197" y="5421518"/>
            <a:ext cx="691844" cy="607289"/>
          </a:xfrm>
          <a:prstGeom prst="hexagon">
            <a:avLst/>
          </a:prstGeom>
          <a:solidFill>
            <a:srgbClr val="FFC9C9"/>
          </a:solidFill>
          <a:ln w="19050" cap="rnd" algn="ctr">
            <a:solidFill>
              <a:srgbClr val="C00000"/>
            </a:solidFill>
            <a:prstDash val="sysDot"/>
            <a:round/>
            <a:headEnd/>
            <a:tailEnd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432091" fontAlgn="base">
              <a:spcBef>
                <a:spcPct val="0"/>
              </a:spcBef>
              <a:spcAft>
                <a:spcPct val="0"/>
              </a:spcAft>
            </a:pPr>
            <a:r>
              <a:rPr lang="hr-HR" sz="600" dirty="0">
                <a:solidFill>
                  <a:srgbClr val="C00000"/>
                </a:solidFill>
                <a:latin typeface="Montserrat Medium" panose="00000600000000000000" pitchFamily="2" charset="0"/>
                <a:ea typeface="돋움"/>
                <a:cs typeface="Arial"/>
              </a:rPr>
              <a:t>Proširenje upravljanja financijskim sredstvima</a:t>
            </a:r>
          </a:p>
        </p:txBody>
      </p:sp>
      <p:sp>
        <p:nvSpPr>
          <p:cNvPr id="133" name="Rectangle 25">
            <a:extLst>
              <a:ext uri="{FF2B5EF4-FFF2-40B4-BE49-F238E27FC236}">
                <a16:creationId xmlns:a16="http://schemas.microsoft.com/office/drawing/2014/main" id="{00CF8243-2D54-454F-A942-5A2125947B5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84707" y="2792331"/>
            <a:ext cx="9295800" cy="1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 anchorCtr="0">
            <a:spAutoFit/>
            <a:scene3d>
              <a:camera prst="orthographicFront"/>
              <a:lightRig rig="threePt" dir="t"/>
            </a:scene3d>
            <a:flatTx/>
          </a:bodyPr>
          <a:lstStyle>
            <a:lvl1pPr marL="139700" indent="-1397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444500" eaLnBrk="0" hangingPunct="0"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444500" eaLnBrk="0" fontAlgn="base" hangingPunct="0">
              <a:spcBef>
                <a:spcPct val="0"/>
              </a:spcBef>
              <a:spcAft>
                <a:spcPct val="0"/>
              </a:spcAft>
              <a:tabLst>
                <a:tab pos="5648325" algn="l"/>
              </a:tabLst>
              <a:defRPr kumimoji="1" sz="2500" baseline="-25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marL="0" indent="0" defTabSz="840199" eaLnBrk="1" fontAlgn="base" hangingPunct="1">
              <a:spcBef>
                <a:spcPts val="1512"/>
              </a:spcBef>
              <a:buClr>
                <a:srgbClr val="4D4D4D"/>
              </a:buClr>
              <a:tabLst>
                <a:tab pos="10676521" algn="l"/>
              </a:tabLst>
              <a:defRPr/>
            </a:pPr>
            <a:r>
              <a:rPr lang="hr-HR" sz="14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Upravljanje</a:t>
            </a:r>
            <a:r>
              <a:rPr lang="hr-HR" sz="14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 </a:t>
            </a:r>
            <a:r>
              <a:rPr lang="hr-HR" sz="14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projektima</a:t>
            </a:r>
            <a:r>
              <a:rPr lang="hr-HR" sz="14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 </a:t>
            </a:r>
            <a:r>
              <a:rPr lang="hr-HR" sz="14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: iznos</a:t>
            </a:r>
            <a:r>
              <a:rPr lang="hr-HR" sz="14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 </a:t>
            </a:r>
            <a:r>
              <a:rPr lang="hr-HR" sz="14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obveza, obveznice, doprinosi, zajmovi, privatna</a:t>
            </a:r>
            <a:r>
              <a:rPr lang="hr-HR" sz="14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 </a:t>
            </a:r>
            <a:r>
              <a:rPr lang="hr-HR" sz="14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ulaganja, dohodak</a:t>
            </a:r>
            <a:r>
              <a:rPr lang="hr-HR" sz="14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 </a:t>
            </a:r>
            <a:r>
              <a:rPr lang="hr-HR" sz="14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koji</a:t>
            </a:r>
            <a:r>
              <a:rPr lang="hr-HR" sz="14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 </a:t>
            </a:r>
            <a:r>
              <a:rPr lang="hr-HR" sz="14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podliježe</a:t>
            </a:r>
            <a:r>
              <a:rPr lang="hr-HR" sz="14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 </a:t>
            </a:r>
            <a:r>
              <a:rPr lang="hr-HR" sz="14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oporezivanju (šest</a:t>
            </a:r>
            <a:r>
              <a:rPr lang="hr-HR" sz="14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 </a:t>
            </a:r>
            <a:r>
              <a:rPr lang="hr-HR" sz="14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novih</a:t>
            </a:r>
            <a:r>
              <a:rPr lang="hr-HR" sz="14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KoPub돋움체 Medium" panose="00000600000000000000" pitchFamily="2" charset="-127"/>
                <a:cs typeface="Noto Sans" panose="020B0502040504020204" pitchFamily="34" charset="0"/>
              </a:rPr>
              <a:t> </a:t>
            </a:r>
            <a:r>
              <a:rPr lang="hr-HR" sz="1400" dirty="0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Noto Sans" panose="020B0502040504020204" pitchFamily="34" charset="0"/>
                <a:cs typeface="Noto Sans" panose="020B0502040504020204" pitchFamily="34" charset="0"/>
              </a:rPr>
              <a:t>stavki)</a:t>
            </a:r>
          </a:p>
        </p:txBody>
      </p:sp>
      <p:sp>
        <p:nvSpPr>
          <p:cNvPr id="72" name="내용 개체 틀 4">
            <a:extLst>
              <a:ext uri="{FF2B5EF4-FFF2-40B4-BE49-F238E27FC236}">
                <a16:creationId xmlns:a16="http://schemas.microsoft.com/office/drawing/2014/main" id="{4BD16596-7D77-4A46-9982-8961829F6976}"/>
              </a:ext>
            </a:extLst>
          </p:cNvPr>
          <p:cNvSpPr txBox="1">
            <a:spLocks/>
          </p:cNvSpPr>
          <p:nvPr/>
        </p:nvSpPr>
        <p:spPr>
          <a:xfrm>
            <a:off x="399767" y="953136"/>
            <a:ext cx="9364638" cy="647350"/>
          </a:xfrm>
          <a:prstGeom prst="rect">
            <a:avLst/>
          </a:prstGeom>
        </p:spPr>
        <p:txBody>
          <a:bodyPr vert="horz" lIns="101050" tIns="50525" rIns="101050" bIns="50525" rtlCol="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10503">
              <a:spcBef>
                <a:spcPts val="1105"/>
              </a:spcBef>
              <a:buNone/>
              <a:defRPr/>
            </a:pPr>
            <a:r>
              <a:rPr kumimoji="1" lang="hr-HR" sz="1768" b="1">
                <a:ln>
                  <a:solidFill>
                    <a:srgbClr val="BFBFBF">
                      <a:alpha val="0"/>
                    </a:srgbClr>
                  </a:solidFill>
                </a:ln>
                <a:solidFill>
                  <a:prstClr val="black"/>
                </a:solidFill>
                <a:latin typeface="돋움"/>
                <a:ea typeface="돋움"/>
                <a:cs typeface="Arial"/>
              </a:rPr>
              <a:t>Značajka br. 1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5DF62AC-AAD2-4A15-BC63-B8E1847935EB}"/>
              </a:ext>
            </a:extLst>
          </p:cNvPr>
          <p:cNvSpPr txBox="1"/>
          <p:nvPr/>
        </p:nvSpPr>
        <p:spPr>
          <a:xfrm flipH="1">
            <a:off x="924581" y="1748360"/>
            <a:ext cx="9051159" cy="2908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ko-KR"/>
            </a:defPPr>
            <a:lvl1pPr>
              <a:defRPr sz="2800" spc="-100">
                <a:ln w="6350">
                  <a:solidFill>
                    <a:schemeClr val="bg1">
                      <a:alpha val="0"/>
                    </a:schemeClr>
                  </a:solidFill>
                  <a:miter lim="800000"/>
                </a:ln>
                <a:solidFill>
                  <a:srgbClr val="004D74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defRPr>
            </a:lvl1pPr>
          </a:lstStyle>
          <a:p>
            <a:pPr algn="ctr" defTabSz="432091"/>
            <a:r>
              <a:rPr lang="hr-HR" sz="1890" b="1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/>
                </a:solidFill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        Preoblikovanje 13 jedinica zadataka i oblikovanje 11 novih jedinica zadataka</a:t>
            </a:r>
          </a:p>
        </p:txBody>
      </p:sp>
      <p:sp>
        <p:nvSpPr>
          <p:cNvPr id="81" name="Rectangle 35">
            <a:extLst>
              <a:ext uri="{FF2B5EF4-FFF2-40B4-BE49-F238E27FC236}">
                <a16:creationId xmlns:a16="http://schemas.microsoft.com/office/drawing/2014/main" id="{437630CF-09F9-4867-B08A-2FE8DAA35250}"/>
              </a:ext>
            </a:extLst>
          </p:cNvPr>
          <p:cNvSpPr/>
          <p:nvPr/>
        </p:nvSpPr>
        <p:spPr>
          <a:xfrm>
            <a:off x="782003" y="247744"/>
            <a:ext cx="5086176" cy="45640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cap="none" normalizeH="0" baseline="0" noProof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Ključne značajke sustava dBrain</a:t>
            </a:r>
            <a:r>
              <a:rPr kumimoji="0" lang="hr-HR" sz="2400" b="1" i="0" u="none" strike="noStrike" cap="none" normalizeH="0" baseline="30000" noProof="0">
                <a:ln>
                  <a:solidFill>
                    <a:srgbClr val="4472C4">
                      <a:shade val="50000"/>
                      <a:alpha val="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Rix고딕 M" panose="02020603020101020101" pitchFamily="18" charset="-127"/>
                <a:cs typeface="Noto Sans" panose="020B0502040504020204" pitchFamily="34" charset="0"/>
              </a:rPr>
              <a:t>+ </a:t>
            </a:r>
          </a:p>
        </p:txBody>
      </p:sp>
      <p:sp>
        <p:nvSpPr>
          <p:cNvPr id="83" name="Slide Number Placeholder 2">
            <a:extLst>
              <a:ext uri="{FF2B5EF4-FFF2-40B4-BE49-F238E27FC236}">
                <a16:creationId xmlns:a16="http://schemas.microsoft.com/office/drawing/2014/main" id="{DA1FA79A-155C-47A4-AF80-EBE4C4093FB4}"/>
              </a:ext>
            </a:extLst>
          </p:cNvPr>
          <p:cNvSpPr txBox="1">
            <a:spLocks/>
          </p:cNvSpPr>
          <p:nvPr/>
        </p:nvSpPr>
        <p:spPr>
          <a:xfrm>
            <a:off x="4178796" y="7174650"/>
            <a:ext cx="2405658" cy="403497"/>
          </a:xfrm>
          <a:prstGeom prst="rect">
            <a:avLst/>
          </a:prstGeom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- </a:t>
            </a:r>
            <a:fld id="{9D3B0FC0-D4DA-4B18-8421-AF98AD9DE8E5}" type="slidenum">
              <a:rPr lang="ko-KR" altLang="en-US" sz="11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pPr algn="ctr" rtl="0"/>
              <a:t>9</a:t>
            </a:fld>
            <a:r>
              <a:rPr lang="hr-HR" sz="11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-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F4ED994-EF0C-4F7A-96E4-67CD0D8048B1}"/>
              </a:ext>
            </a:extLst>
          </p:cNvPr>
          <p:cNvSpPr txBox="1"/>
          <p:nvPr/>
        </p:nvSpPr>
        <p:spPr>
          <a:xfrm>
            <a:off x="183092" y="-159210"/>
            <a:ext cx="708848" cy="107721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Ⅲ</a:t>
            </a:r>
            <a:r>
              <a:rPr lang="hr-HR" sz="3200" b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7930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lank">
      <a:majorFont>
        <a:latin typeface="돋움"/>
        <a:ea typeface="HY견고딕"/>
        <a:cs typeface="Arial"/>
      </a:majorFont>
      <a:minorFont>
        <a:latin typeface="돋움"/>
        <a:ea typeface="돋움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3175" cap="rnd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rtlCol="0" anchor="ctr" anchorCtr="0" compatLnSpc="1">
        <a:prstTxWarp prst="textNoShape">
          <a:avLst/>
        </a:prstTxWarp>
      </a:bodyPr>
      <a:lstStyle>
        <a:defPPr algn="ctr" latinLnBrk="0">
          <a:defRPr sz="1400" b="1" dirty="0">
            <a:latin typeface="맑은 고딕" pitchFamily="50" charset="-127"/>
            <a:ea typeface="맑은 고딕" pitchFamily="50" charset="-127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2225" cap="rnd" cmpd="sng" algn="ctr">
          <a:solidFill>
            <a:srgbClr val="800000"/>
          </a:solidFill>
          <a:prstDash val="sysDot"/>
          <a:round/>
          <a:headEnd type="none" w="med" len="med"/>
          <a:tailEnd type="none" w="med" len="med"/>
        </a:ln>
        <a:effectLst/>
      </a:spPr>
      <a:bodyPr vert="horz" wrap="none" lIns="72000" tIns="72000" rIns="72000" bIns="72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90000"/>
          </a:spcBef>
          <a:spcAft>
            <a:spcPct val="0"/>
          </a:spcAft>
          <a:buClr>
            <a:schemeClr val="bg2"/>
          </a:buClr>
          <a:buSzTx/>
          <a:buFont typeface="Wingdings" pitchFamily="2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돋움" pitchFamily="50" charset="-127"/>
            <a:ea typeface="돋움" pitchFamily="50" charset="-127"/>
            <a:cs typeface="Arial" pitchFamily="3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7D0900"/>
        </a:lt2>
        <a:accent1>
          <a:srgbClr val="808080"/>
        </a:accent1>
        <a:accent2>
          <a:srgbClr val="A0A0A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919191"/>
        </a:accent6>
        <a:hlink>
          <a:srgbClr val="B9B9B9"/>
        </a:hlink>
        <a:folHlink>
          <a:srgbClr val="DCDC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8043</TotalTime>
  <Words>3340</Words>
  <Application>Microsoft Office PowerPoint</Application>
  <PresentationFormat>Custom</PresentationFormat>
  <Paragraphs>657</Paragraphs>
  <Slides>23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4" baseType="lpstr">
      <vt:lpstr>돋움</vt:lpstr>
      <vt:lpstr>맑은 고딕</vt:lpstr>
      <vt:lpstr>Arial</vt:lpstr>
      <vt:lpstr>Calibri</vt:lpstr>
      <vt:lpstr>Calibri Light</vt:lpstr>
      <vt:lpstr>HY견고딕</vt:lpstr>
      <vt:lpstr>KoPub돋움체 Bold</vt:lpstr>
      <vt:lpstr>KoPub돋움체 Medium</vt:lpstr>
      <vt:lpstr>Montserrat</vt:lpstr>
      <vt:lpstr>Montserrat Medium</vt:lpstr>
      <vt:lpstr>Montserrat SemiBold</vt:lpstr>
      <vt:lpstr>Noto Sans</vt:lpstr>
      <vt:lpstr>Noto Sans CJK KR</vt:lpstr>
      <vt:lpstr>Noto Sans CJK KR DemiLight</vt:lpstr>
      <vt:lpstr>Times New Roman</vt:lpstr>
      <vt:lpstr>Wingdings</vt:lpstr>
      <vt:lpstr>나눔스퀘어 ExtraBold</vt:lpstr>
      <vt:lpstr>나눔스퀘어_ac</vt:lpstr>
      <vt:lpstr>Office Theme</vt:lpstr>
      <vt:lpstr>1_Blank</vt:lpstr>
      <vt:lpstr>비트맵 이미지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npf</dc:creator>
  <cp:lastModifiedBy>Tetiana Shalkivska</cp:lastModifiedBy>
  <cp:revision>944</cp:revision>
  <cp:lastPrinted>2023-04-27T06:08:50Z</cp:lastPrinted>
  <dcterms:created xsi:type="dcterms:W3CDTF">2021-08-23T07:35:13Z</dcterms:created>
  <dcterms:modified xsi:type="dcterms:W3CDTF">2023-06-05T03:23:05Z</dcterms:modified>
</cp:coreProperties>
</file>