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3" r:id="rId2"/>
    <p:sldMasterId id="2147483701" r:id="rId3"/>
    <p:sldMasterId id="2147483711" r:id="rId4"/>
    <p:sldMasterId id="2147483721" r:id="rId5"/>
    <p:sldMasterId id="2147483731" r:id="rId6"/>
  </p:sldMasterIdLst>
  <p:notesMasterIdLst>
    <p:notesMasterId r:id="rId30"/>
  </p:notesMasterIdLst>
  <p:handoutMasterIdLst>
    <p:handoutMasterId r:id="rId31"/>
  </p:handoutMasterIdLst>
  <p:sldIdLst>
    <p:sldId id="363" r:id="rId7"/>
    <p:sldId id="300" r:id="rId8"/>
    <p:sldId id="397" r:id="rId9"/>
    <p:sldId id="438" r:id="rId10"/>
    <p:sldId id="439" r:id="rId11"/>
    <p:sldId id="399" r:id="rId12"/>
    <p:sldId id="400" r:id="rId13"/>
    <p:sldId id="401" r:id="rId14"/>
    <p:sldId id="436" r:id="rId15"/>
    <p:sldId id="437" r:id="rId16"/>
    <p:sldId id="392" r:id="rId17"/>
    <p:sldId id="422" r:id="rId18"/>
    <p:sldId id="428" r:id="rId19"/>
    <p:sldId id="432" r:id="rId20"/>
    <p:sldId id="419" r:id="rId21"/>
    <p:sldId id="425" r:id="rId22"/>
    <p:sldId id="402" r:id="rId23"/>
    <p:sldId id="412" r:id="rId24"/>
    <p:sldId id="430" r:id="rId25"/>
    <p:sldId id="433" r:id="rId26"/>
    <p:sldId id="410" r:id="rId27"/>
    <p:sldId id="334" r:id="rId28"/>
    <p:sldId id="335" r:id="rId29"/>
  </p:sldIdLst>
  <p:sldSz cx="10691813" cy="7578725"/>
  <p:notesSz cx="6797675" cy="9926638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0" userDrawn="1">
          <p15:clr>
            <a:srgbClr val="A4A3A4"/>
          </p15:clr>
        </p15:guide>
        <p15:guide id="2" pos="339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2773" userDrawn="1">
          <p15:clr>
            <a:srgbClr val="A4A3A4"/>
          </p15:clr>
        </p15:guide>
        <p15:guide id="9" orient="horz" pos="1865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1004" userDrawn="1">
          <p15:clr>
            <a:srgbClr val="A4A3A4"/>
          </p15:clr>
        </p15:guide>
        <p15:guide id="12" orient="horz" pos="958" userDrawn="1">
          <p15:clr>
            <a:srgbClr val="A4A3A4"/>
          </p15:clr>
        </p15:guide>
        <p15:guide id="13" pos="895" userDrawn="1">
          <p15:clr>
            <a:srgbClr val="A4A3A4"/>
          </p15:clr>
        </p15:guide>
        <p15:guide id="14" pos="3594" userDrawn="1">
          <p15:clr>
            <a:srgbClr val="A4A3A4"/>
          </p15:clr>
        </p15:guide>
        <p15:guide id="15" pos="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FIS" initials="K" lastIdx="1" clrIdx="0">
    <p:extLst>
      <p:ext uri="{19B8F6BF-5375-455C-9EA6-DF929625EA0E}">
        <p15:presenceInfo xmlns:p15="http://schemas.microsoft.com/office/powerpoint/2012/main" userId="KPFIS" providerId="None"/>
      </p:ext>
    </p:extLst>
  </p:cmAuthor>
  <p:cmAuthor id="2" name="Uptempo" initials="U" lastIdx="15" clrIdx="1">
    <p:extLst>
      <p:ext uri="{19B8F6BF-5375-455C-9EA6-DF929625EA0E}">
        <p15:presenceInfo xmlns:p15="http://schemas.microsoft.com/office/powerpoint/2012/main" userId="Uptem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F2"/>
    <a:srgbClr val="FFFFFF"/>
    <a:srgbClr val="BBD6EF"/>
    <a:srgbClr val="CEFDFE"/>
    <a:srgbClr val="73DCF5"/>
    <a:srgbClr val="66CCFF"/>
    <a:srgbClr val="FFC9C9"/>
    <a:srgbClr val="0083CB"/>
    <a:srgbClr val="0054C8"/>
    <a:srgbClr val="0C2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6391" autoAdjust="0"/>
  </p:normalViewPr>
  <p:slideViewPr>
    <p:cSldViewPr snapToGrid="0" showGuides="1">
      <p:cViewPr>
        <p:scale>
          <a:sx n="56" d="100"/>
          <a:sy n="56" d="100"/>
        </p:scale>
        <p:origin x="1392" y="84"/>
      </p:cViewPr>
      <p:guideLst>
        <p:guide orient="horz" pos="3340"/>
        <p:guide pos="3390"/>
        <p:guide orient="horz" pos="822"/>
        <p:guide orient="horz" pos="1457"/>
        <p:guide orient="horz" pos="2115"/>
        <p:guide orient="horz" pos="2727"/>
        <p:guide orient="horz" pos="3362"/>
        <p:guide orient="horz" pos="2773"/>
        <p:guide orient="horz" pos="1865"/>
        <p:guide orient="horz" pos="2160"/>
        <p:guide orient="horz" pos="1004"/>
        <p:guide orient="horz" pos="958"/>
        <p:guide pos="895"/>
        <p:guide pos="3594"/>
        <p:guide pos="44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3396"/>
    </p:cViewPr>
  </p:sorterViewPr>
  <p:notesViewPr>
    <p:cSldViewPr snapToGrid="0" showGuides="1">
      <p:cViewPr varScale="1">
        <p:scale>
          <a:sx n="80" d="100"/>
          <a:sy n="80" d="100"/>
        </p:scale>
        <p:origin x="121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iana Shalkivska" userId="82754a18-c773-4f54-b1de-463fcbd6815b" providerId="ADAL" clId="{D5236B7C-826B-4703-A2B8-A26244A77AA5}"/>
    <pc:docChg chg="delSld">
      <pc:chgData name="Tetiana Shalkivska" userId="82754a18-c773-4f54-b1de-463fcbd6815b" providerId="ADAL" clId="{D5236B7C-826B-4703-A2B8-A26244A77AA5}" dt="2023-06-05T03:20:04.621" v="3" actId="2696"/>
      <pc:docMkLst>
        <pc:docMk/>
      </pc:docMkLst>
      <pc:sldChg chg="del">
        <pc:chgData name="Tetiana Shalkivska" userId="82754a18-c773-4f54-b1de-463fcbd6815b" providerId="ADAL" clId="{D5236B7C-826B-4703-A2B8-A26244A77AA5}" dt="2023-06-05T03:19:51.346" v="0" actId="2696"/>
        <pc:sldMkLst>
          <pc:docMk/>
          <pc:sldMk cId="3834768263" sldId="405"/>
        </pc:sldMkLst>
      </pc:sldChg>
      <pc:sldChg chg="del">
        <pc:chgData name="Tetiana Shalkivska" userId="82754a18-c773-4f54-b1de-463fcbd6815b" providerId="ADAL" clId="{D5236B7C-826B-4703-A2B8-A26244A77AA5}" dt="2023-06-05T03:19:56.413" v="1" actId="2696"/>
        <pc:sldMkLst>
          <pc:docMk/>
          <pc:sldMk cId="1835139737" sldId="413"/>
        </pc:sldMkLst>
      </pc:sldChg>
      <pc:sldChg chg="del">
        <pc:chgData name="Tetiana Shalkivska" userId="82754a18-c773-4f54-b1de-463fcbd6815b" providerId="ADAL" clId="{D5236B7C-826B-4703-A2B8-A26244A77AA5}" dt="2023-06-05T03:20:00.600" v="2" actId="2696"/>
        <pc:sldMkLst>
          <pc:docMk/>
          <pc:sldMk cId="3755022955" sldId="414"/>
        </pc:sldMkLst>
      </pc:sldChg>
      <pc:sldChg chg="del">
        <pc:chgData name="Tetiana Shalkivska" userId="82754a18-c773-4f54-b1de-463fcbd6815b" providerId="ADAL" clId="{D5236B7C-826B-4703-A2B8-A26244A77AA5}" dt="2023-06-05T03:20:04.621" v="3" actId="2696"/>
        <pc:sldMkLst>
          <pc:docMk/>
          <pc:sldMk cId="3230901084" sldId="4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DEBE44-E529-44E3-8C13-542E59EAF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B9D2-D3E4-4CF3-B000-09B3CE798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4A0911-8718-48BF-8AB7-A88E8A84A1BE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81D16-BEE6-43A4-9BE8-D55B5C03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7344-4B66-4522-A461-8109F4A04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949248-B6BA-4540-90C0-D7A23C52FD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99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2B29D3-2D1B-4490-A7F6-DA69EA40FB7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1243013"/>
            <a:ext cx="47180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1C7237-1565-4F5D-983C-A93800A8510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" y="9428584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44087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88175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132263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763512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220439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264526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308614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352702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2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차세대</a:t>
            </a:r>
            <a:r>
              <a:rPr lang="en-US" altLang="ko-KR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시스템의 세번째</a:t>
            </a:r>
            <a:r>
              <a:rPr lang="ko-KR" altLang="en-US" sz="1199" kern="1200" baseline="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특징은 </a:t>
            </a:r>
            <a:r>
              <a:rPr lang="en-US" altLang="ko-KR" sz="1199" kern="1200" baseline="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“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데이터 기반 정책결정지원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”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입니다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</a:p>
          <a:p>
            <a:pPr fontAlgn="base" latinLnBrk="1"/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현재 </a:t>
            </a:r>
            <a:r>
              <a:rPr lang="en-US" altLang="ko-KR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시스템은 업무처리 중심으로 설계되어 있습니다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 </a:t>
            </a:r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그렇기 때문에 다차원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분석및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다양한 시각화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분석기능이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부족합니다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 </a:t>
            </a:r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그리고 다른 경제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사회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행정지표와의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연계분석이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안되기 때문에 부가가치를 높일 수 있는 분석이 어렵습니다</a:t>
            </a:r>
          </a:p>
          <a:p>
            <a:pPr fontAlgn="base" latinLnBrk="1"/>
            <a:endParaRPr lang="en-US" altLang="ko-KR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그래서 차세대 </a:t>
            </a:r>
            <a:r>
              <a:rPr lang="en-US" altLang="ko-KR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에서는 재정 의사결정 지원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재정정보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예측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예산 편성 지원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재정 정보 공개 등을 통해 데이터 기반 정책결정 지원을 할 수 있도록 할 예정입니다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C7237-1565-4F5D-983C-A93800A8510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3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444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13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94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37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22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96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914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815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40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altLang="ko-KR" sz="900" kern="1200" dirty="0">
              <a:solidFill>
                <a:schemeClr val="tx1"/>
              </a:solidFill>
              <a:latin typeface="Arial" panose="020B0604020202020204" pitchFamily="34" charset="0"/>
              <a:ea typeface="나눔스퀘어_ac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528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829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161268" algn="l"/>
                <a:tab pos="728585" algn="l"/>
              </a:tabLst>
              <a:defRPr/>
            </a:pPr>
            <a:endParaRPr lang="en-US" altLang="ko-KR" sz="11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27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2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15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먼저 차세대 </a:t>
            </a:r>
            <a:r>
              <a:rPr lang="en-US" altLang="ko-KR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시스템의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구축 필요성입니다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endParaRPr lang="en-US" altLang="ko-KR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2007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년 개통된 </a:t>
            </a:r>
            <a:r>
              <a:rPr lang="en-US" altLang="ko-KR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시스템은 개통 완료 후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14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년이라는 시간이 흐르면서 여러 문제에 봉착하였습니다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endParaRPr lang="en-US" altLang="ko-KR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14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인치로 고정된 화면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멀티태스킹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지원 불가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액티브엑스를 이용한 각종 기능 설치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낮은 성능으로 인한 속도 저하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업무 시간 이외에는 상담 불가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빅데이터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AI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등 최신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ICT 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기술 도입 불가 등이 대표적인 문제였습니다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endParaRPr lang="en-US" altLang="ko-KR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이런 문제들은 지속적인 사용자 불편을 초래하고 있었습니다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endParaRPr lang="en-US" altLang="ko-KR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이에 차세대 </a:t>
            </a:r>
            <a:r>
              <a:rPr lang="en-US" altLang="ko-KR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구축은 선택이 아닌 필수 사항이었습니다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C7237-1565-4F5D-983C-A93800A8510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9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이번 </a:t>
            </a:r>
            <a:r>
              <a:rPr lang="ko-KR" altLang="en-US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장표는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차세대 </a:t>
            </a:r>
            <a:r>
              <a:rPr lang="en-US" altLang="ko-KR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시스템의 구축 일정입니다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 </a:t>
            </a:r>
          </a:p>
          <a:p>
            <a:pPr fontAlgn="base" latinLnBrk="1"/>
            <a:endParaRPr lang="en-US" altLang="ko-KR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차세대 </a:t>
            </a:r>
            <a:r>
              <a:rPr lang="en-US" altLang="ko-KR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시스템구축을 위해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2019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년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7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월 구축 </a:t>
            </a:r>
            <a:r>
              <a:rPr lang="ko-KR" altLang="en-US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추진단이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출범하였고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</a:t>
            </a:r>
          </a:p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같은 해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12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월에는 구축사업이 착수되었습니다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</a:p>
          <a:p>
            <a:pPr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올해인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2021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년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5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월에는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2022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년 회계연도 </a:t>
            </a:r>
            <a:r>
              <a:rPr lang="ko-KR" altLang="en-US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예산입력을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위한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“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예산편성 지원시스템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”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을 우선 개통하고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</a:p>
          <a:p>
            <a:pPr fontAlgn="base" latinLnBrk="1"/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전면적인 차세대 </a:t>
            </a:r>
            <a:r>
              <a:rPr lang="en-US" altLang="ko-KR" sz="1100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 개통은 내년인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2022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년 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1</a:t>
            </a:r>
            <a:r>
              <a:rPr lang="ko-KR" altLang="en-US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월에 하게 됩니다</a:t>
            </a:r>
            <a:r>
              <a:rPr lang="en-US" altLang="ko-KR" sz="1100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C7237-1565-4F5D-983C-A93800A8510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7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00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en-US" altLang="ko-KR" sz="1100" kern="1200" baseline="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73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46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다음은 현</a:t>
            </a:r>
            <a:r>
              <a:rPr lang="en-US" altLang="ko-KR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시스템과 비교하여 차세대</a:t>
            </a:r>
            <a:r>
              <a:rPr lang="en-US" altLang="ko-KR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시스템의 특징에 대해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설명드리겠습니다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</a:p>
          <a:p>
            <a:pPr fontAlgn="base" latinLnBrk="1"/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차세대</a:t>
            </a:r>
            <a:r>
              <a:rPr lang="en-US" altLang="ko-KR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시스템은 크게 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3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가지 특징이 있습니다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 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그것은 ‘업무범위 확대’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‘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연계범위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확대’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‘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데이터 기반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정책결정지원’입니다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 </a:t>
            </a:r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endParaRPr lang="en-US" altLang="ko-KR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첫번째</a:t>
            </a:r>
            <a:r>
              <a:rPr lang="ko-KR" altLang="en-US" sz="1199" kern="1200" baseline="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특징인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업무범위 확대입니다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</a:p>
          <a:p>
            <a:pPr fontAlgn="base" latinLnBrk="1"/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현재의 </a:t>
            </a:r>
            <a:r>
              <a:rPr lang="en-US" altLang="ko-KR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dBrain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시스템에는 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13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개의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단위업무가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있는데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차세대에서는 현재의 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13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개 단위업무를 포함해서 </a:t>
            </a:r>
            <a:endParaRPr lang="en-US" altLang="ko-KR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총 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24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개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단위업무로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확대가 되면서 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11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개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단위업무가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신규로 구축됩니다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endParaRPr lang="en-US" altLang="ko-KR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  <a:p>
            <a:pPr fontAlgn="base" latinLnBrk="1"/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아래 그림을 보시면 파란색은 현재 운용되고 있는 업무이고 빨간색으로 표시된 </a:t>
            </a:r>
            <a:r>
              <a:rPr lang="ko-KR" altLang="en-US" sz="1199" kern="1200" dirty="0" err="1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부담금관리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GFS, </a:t>
            </a:r>
            <a:r>
              <a:rPr lang="ko-KR" altLang="en-US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재정추계예측 등이 새로 구축되게 됩니다</a:t>
            </a:r>
            <a:r>
              <a:rPr lang="en-US" altLang="ko-KR" sz="1199" kern="1200" dirty="0">
                <a:solidFill>
                  <a:schemeClr val="tx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.</a:t>
            </a:r>
            <a:endParaRPr lang="ko-KR" altLang="en-US" sz="1199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C7237-1565-4F5D-983C-A93800A8510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56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rtlCol="0" anchor="b"/>
          <a:lstStyle>
            <a:lvl1pPr algn="ctr">
              <a:defRPr sz="6631"/>
            </a:lvl1pPr>
          </a:lstStyle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 rtlCol="0"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pPr rtl="0"/>
            <a:r>
              <a:rPr lang="en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1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Ⅰ.dBrain이란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233453" y="7351670"/>
            <a:ext cx="1020312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4">
            <a:extLst>
              <a:ext uri="{FF2B5EF4-FFF2-40B4-BE49-F238E27FC236}">
                <a16:creationId xmlns:a16="http://schemas.microsoft.com/office/drawing/2014/main" id="{9B8FC096-2E99-A61D-E239-98CD7C0A2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172592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Ⅰ.dBrain이란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050" y="279619"/>
            <a:ext cx="5182577" cy="477453"/>
          </a:xfrm>
          <a:prstGeom prst="rect">
            <a:avLst/>
          </a:prstGeom>
        </p:spPr>
        <p:txBody>
          <a:bodyPr/>
          <a:lstStyle>
            <a:lvl1pPr>
              <a:defRPr sz="2857" spc="-153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Click to edit Master titlee</a:t>
            </a:r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33453" y="7351670"/>
            <a:ext cx="1020312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14">
            <a:extLst>
              <a:ext uri="{FF2B5EF4-FFF2-40B4-BE49-F238E27FC236}">
                <a16:creationId xmlns:a16="http://schemas.microsoft.com/office/drawing/2014/main" id="{9EDCC5E9-276E-9B7C-CF82-294600559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5991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4">
            <a:extLst>
              <a:ext uri="{FF2B5EF4-FFF2-40B4-BE49-F238E27FC236}">
                <a16:creationId xmlns:a16="http://schemas.microsoft.com/office/drawing/2014/main" id="{37E1DCC7-C0D8-D366-A998-F2F67F980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47678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10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6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701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20" y="300321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69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8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rtlCol="0" anchor="b"/>
          <a:lstStyle>
            <a:lvl1pPr>
              <a:defRPr sz="6631"/>
            </a:lvl1pPr>
          </a:lstStyle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 rtlCol="0"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6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49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7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1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77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7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64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8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3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53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7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3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126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1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22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0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35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2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4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65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9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63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24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1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9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3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1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05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79944" y="2466240"/>
            <a:ext cx="9331925" cy="0"/>
          </a:xfrm>
          <a:prstGeom prst="line">
            <a:avLst/>
          </a:prstGeom>
          <a:ln w="31750">
            <a:gradFill>
              <a:gsLst>
                <a:gs pos="0">
                  <a:srgbClr val="2D3372"/>
                </a:gs>
                <a:gs pos="100000">
                  <a:srgbClr val="274D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212D0E0F-01C3-40D7-A5B1-85415F4DB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33446" r="20110"/>
          <a:stretch/>
        </p:blipFill>
        <p:spPr>
          <a:xfrm>
            <a:off x="2336355" y="3870292"/>
            <a:ext cx="8375254" cy="37084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35BC2D4-73B2-1DFE-4E50-5988321E904C}"/>
              </a:ext>
            </a:extLst>
          </p:cNvPr>
          <p:cNvSpPr/>
          <p:nvPr userDrawn="1"/>
        </p:nvSpPr>
        <p:spPr bwMode="auto">
          <a:xfrm>
            <a:off x="791981" y="1571883"/>
            <a:ext cx="138604" cy="673663"/>
          </a:xfrm>
          <a:prstGeom prst="rect">
            <a:avLst/>
          </a:prstGeom>
          <a:solidFill>
            <a:srgbClr val="2D3372"/>
          </a:soli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93" y="430819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83" r:id="rId4"/>
    <p:sldLayoutId id="2147483687" r:id="rId5"/>
    <p:sldLayoutId id="2147483688" r:id="rId6"/>
    <p:sldLayoutId id="2147483689" r:id="rId7"/>
    <p:sldLayoutId id="2147483692" r:id="rId8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9757711F-D36F-AF62-E9C7-7EF29ACC0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30" b="55332"/>
          <a:stretch/>
        </p:blipFill>
        <p:spPr>
          <a:xfrm>
            <a:off x="2" y="240921"/>
            <a:ext cx="10691812" cy="620305"/>
          </a:xfrm>
          <a:prstGeom prst="rect">
            <a:avLst/>
          </a:prstGeom>
        </p:spPr>
      </p:pic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860" y="2312216"/>
            <a:ext cx="10110960" cy="2713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dirty="0"/>
              <a:t>Text: 16-pt. Arial with Wingdings square square bullet 100%</a:t>
            </a:r>
          </a:p>
          <a:p>
            <a:pPr lvl="1"/>
            <a:r>
              <a:rPr lang="pt-BR" dirty="0"/>
              <a:t>Second-level bullet — Arial round</a:t>
            </a:r>
          </a:p>
          <a:p>
            <a:pPr lvl="2"/>
            <a:r>
              <a:rPr lang="pt-BR" dirty="0"/>
              <a:t>Third-level bullet — Arial Em dash</a:t>
            </a:r>
          </a:p>
          <a:p>
            <a:pPr lvl="3"/>
            <a:r>
              <a:rPr lang="pt-BR" dirty="0"/>
              <a:t>Fourth-level bullet — Arial Em dash</a:t>
            </a:r>
          </a:p>
          <a:p>
            <a:pPr lvl="4"/>
            <a:r>
              <a:rPr lang="pt-BR" dirty="0"/>
              <a:t>xx</a:t>
            </a:r>
          </a:p>
          <a:p>
            <a:pPr lvl="0"/>
            <a:r>
              <a:rPr lang="pt-BR" dirty="0"/>
              <a:t>Text: </a:t>
            </a:r>
            <a:r>
              <a:rPr lang="en-US" altLang="ko-KR" dirty="0"/>
              <a:t>16</a:t>
            </a:r>
            <a:r>
              <a:rPr lang="pt-BR" dirty="0"/>
              <a:t> pt. Arial, plain text sentence case</a:t>
            </a:r>
          </a:p>
          <a:p>
            <a:pPr lvl="1"/>
            <a:r>
              <a:rPr lang="pt-BR" dirty="0"/>
              <a:t>Second-level bullet</a:t>
            </a:r>
          </a:p>
          <a:p>
            <a:pPr lvl="2"/>
            <a:r>
              <a:rPr lang="pt-BR" dirty="0"/>
              <a:t>Third-level bullet</a:t>
            </a:r>
          </a:p>
          <a:p>
            <a:pPr lvl="3"/>
            <a:r>
              <a:rPr lang="pt-BR" dirty="0"/>
              <a:t>Fourth-level bullet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568" y="0"/>
            <a:ext cx="10691813" cy="246047"/>
          </a:xfrm>
          <a:prstGeom prst="rect">
            <a:avLst/>
          </a:prstGeom>
          <a:gradFill>
            <a:gsLst>
              <a:gs pos="36000">
                <a:schemeClr val="accent5">
                  <a:lumMod val="50000"/>
                </a:schemeClr>
              </a:gs>
              <a:gs pos="0">
                <a:srgbClr val="392878"/>
              </a:gs>
              <a:gs pos="68000">
                <a:srgbClr val="240448"/>
              </a:gs>
            </a:gsLst>
            <a:lin ang="0" scaled="1"/>
          </a:gradFill>
        </p:spPr>
        <p:txBody>
          <a:bodyPr wrap="square" rtlCol="0">
            <a:noAutofit/>
          </a:bodyPr>
          <a:lstStyle/>
          <a:p>
            <a:endParaRPr lang="ko-KR" altLang="en-US" sz="2857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F35D2613-4A5D-90AE-BF2B-BC49B8EE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  <p:sp>
        <p:nvSpPr>
          <p:cNvPr id="3" name="평행 사변형[P] 2">
            <a:extLst>
              <a:ext uri="{FF2B5EF4-FFF2-40B4-BE49-F238E27FC236}">
                <a16:creationId xmlns:a16="http://schemas.microsoft.com/office/drawing/2014/main" id="{30BF6C95-9009-D434-7E44-7399E735B040}"/>
              </a:ext>
            </a:extLst>
          </p:cNvPr>
          <p:cNvSpPr/>
          <p:nvPr userDrawn="1"/>
        </p:nvSpPr>
        <p:spPr bwMode="auto">
          <a:xfrm>
            <a:off x="4854233" y="3410"/>
            <a:ext cx="3726132" cy="242636"/>
          </a:xfrm>
          <a:prstGeom prst="parallelogram">
            <a:avLst>
              <a:gd name="adj" fmla="val 365969"/>
            </a:avLst>
          </a:prstGeom>
          <a:gradFill>
            <a:gsLst>
              <a:gs pos="36000">
                <a:srgbClr val="3D309E"/>
              </a:gs>
              <a:gs pos="0">
                <a:srgbClr val="5C3983"/>
              </a:gs>
              <a:gs pos="68000">
                <a:srgbClr val="2D3372"/>
              </a:gs>
            </a:gsLst>
            <a:lin ang="0" scaled="1"/>
          </a:gra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" name="평행 사변형[P] 4">
            <a:extLst>
              <a:ext uri="{FF2B5EF4-FFF2-40B4-BE49-F238E27FC236}">
                <a16:creationId xmlns:a16="http://schemas.microsoft.com/office/drawing/2014/main" id="{FE22E819-A8C0-5895-81C1-3C56AFB060C7}"/>
              </a:ext>
            </a:extLst>
          </p:cNvPr>
          <p:cNvSpPr/>
          <p:nvPr userDrawn="1"/>
        </p:nvSpPr>
        <p:spPr bwMode="auto">
          <a:xfrm flipV="1">
            <a:off x="468105" y="9566"/>
            <a:ext cx="3851049" cy="236480"/>
          </a:xfrm>
          <a:prstGeom prst="parallelogram">
            <a:avLst>
              <a:gd name="adj" fmla="val 311928"/>
            </a:avLst>
          </a:prstGeom>
          <a:gradFill>
            <a:gsLst>
              <a:gs pos="73000">
                <a:srgbClr val="264E90"/>
              </a:gs>
              <a:gs pos="52000">
                <a:srgbClr val="274D8F"/>
              </a:gs>
              <a:gs pos="0">
                <a:srgbClr val="2D3372"/>
              </a:gs>
            </a:gsLst>
            <a:lin ang="10800000" scaled="0"/>
          </a:gra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9055825-A448-432C-21B8-D0CFEF780CD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64" y="299239"/>
            <a:ext cx="2025743" cy="4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5pPr>
      <a:lvl6pPr marL="46639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6pPr>
      <a:lvl7pPr marL="93279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7pPr>
      <a:lvl8pPr marL="1399194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8pPr>
      <a:lvl9pPr marL="186559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9pPr>
    </p:titleStyle>
    <p:bodyStyle>
      <a:lvl1pPr marL="273686" indent="-273686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469637" indent="-19433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돋움" pitchFamily="50" charset="-127"/>
        <a:buChar char="•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638058" indent="-16680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돋움" pitchFamily="50" charset="-127"/>
        <a:buChar char="–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811339" indent="-171661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돋움" pitchFamily="50" charset="-127"/>
        <a:buChar char="-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976521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442919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6pPr>
      <a:lvl7pPr marL="1909317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7pPr>
      <a:lvl8pPr marL="2375714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8pPr>
      <a:lvl9pPr marL="2842113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398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796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194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591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990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387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4785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183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09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0FC0-D4DA-4B18-8421-AF98AD9DE8E5}" type="slidenum">
              <a:rPr kumimoji="0" lang="ko-KR" altLang="en-US" sz="132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32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7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iscal.go.kr)(2015)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33D3D9-32E1-4E6B-A5CA-05B9B5AD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8797" b="16592"/>
          <a:stretch/>
        </p:blipFill>
        <p:spPr>
          <a:xfrm>
            <a:off x="-1" y="6032"/>
            <a:ext cx="10691813" cy="6321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22ED1D84-E963-4CAC-A72E-8847A0D39CB7}"/>
              </a:ext>
            </a:extLst>
          </p:cNvPr>
          <p:cNvSpPr/>
          <p:nvPr/>
        </p:nvSpPr>
        <p:spPr>
          <a:xfrm>
            <a:off x="1120090" y="815635"/>
            <a:ext cx="7178090" cy="183843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D9C12-6485-40DA-BBF4-F1D9A6E37EF4}"/>
              </a:ext>
            </a:extLst>
          </p:cNvPr>
          <p:cNvSpPr txBox="1"/>
          <p:nvPr/>
        </p:nvSpPr>
        <p:spPr>
          <a:xfrm>
            <a:off x="649378" y="4308360"/>
            <a:ext cx="2621872" cy="830997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400" spc="-8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25 </a:t>
            </a:r>
            <a:r>
              <a:rPr lang="ru-RU" sz="2400" spc="-8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мая</a:t>
            </a:r>
            <a:r>
              <a:rPr lang="en" sz="2400" spc="-8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2023</a:t>
            </a:r>
            <a:r>
              <a:rPr lang="ru-RU" sz="2400" spc="-8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г.</a:t>
            </a:r>
            <a:endParaRPr lang="ko-KR" altLang="en-US" sz="2400" spc="-8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559658" y="1777168"/>
            <a:ext cx="9826962" cy="156966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</a:t>
            </a:r>
            <a:r>
              <a:rPr lang="ru-RU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Казначейское сообщество </a:t>
            </a:r>
            <a:r>
              <a:rPr lang="en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PEMPAL </a:t>
            </a:r>
          </a:p>
          <a:p>
            <a:pPr rtl="0"/>
            <a:r>
              <a:rPr lang="ru-RU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Информация об опыте использования </a:t>
            </a:r>
          </a:p>
          <a:p>
            <a:pPr rtl="0"/>
            <a:r>
              <a:rPr lang="ru-RU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системы</a:t>
            </a:r>
            <a:r>
              <a:rPr lang="en" sz="32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dBrain</a:t>
            </a:r>
            <a:r>
              <a:rPr lang="en" sz="3200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2" y="6483927"/>
            <a:ext cx="1721229" cy="993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1" y="6752092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3">
            <a:extLst>
              <a:ext uri="{FF2B5EF4-FFF2-40B4-BE49-F238E27FC236}">
                <a16:creationId xmlns:a16="http://schemas.microsoft.com/office/drawing/2014/main" id="{98D63D6D-B6B5-42B8-A0BF-9A6B4ABA1DF8}"/>
              </a:ext>
            </a:extLst>
          </p:cNvPr>
          <p:cNvSpPr>
            <a:spLocks noEditPoints="1"/>
          </p:cNvSpPr>
          <p:nvPr/>
        </p:nvSpPr>
        <p:spPr bwMode="auto">
          <a:xfrm>
            <a:off x="629563" y="3522572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marL="0" marR="0" lvl="0" indent="0" algn="l" defTabSz="1828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EF834D03-39C0-44B9-90B4-0FCC137BD369}"/>
              </a:ext>
            </a:extLst>
          </p:cNvPr>
          <p:cNvSpPr>
            <a:spLocks noEditPoints="1"/>
          </p:cNvSpPr>
          <p:nvPr/>
        </p:nvSpPr>
        <p:spPr bwMode="auto">
          <a:xfrm>
            <a:off x="629562" y="3836079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marL="0" marR="0" lvl="0" indent="0" algn="l" defTabSz="1828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6589" y="2841824"/>
            <a:ext cx="3684978" cy="4301319"/>
            <a:chOff x="270633" y="1895990"/>
            <a:chExt cx="5353384" cy="397678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19" name="모서리가 둥근 직사각형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76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20" name="모서리가 둥근 직사각형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676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5990"/>
              <a:ext cx="4366276" cy="473301"/>
              <a:chOff x="1043280" y="2203799"/>
              <a:chExt cx="3807101" cy="473301"/>
            </a:xfrm>
          </p:grpSpPr>
          <p:sp>
            <p:nvSpPr>
              <p:cNvPr id="12" name="모서리가 둥근 직사각형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10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marL="0" marR="0" lvl="0" indent="0" algn="l" defTabSz="10674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5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모서리가 둥근 직사각형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marL="0" marR="0" lvl="0" indent="0" algn="l" defTabSz="10674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5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14" name="모서리가 둥근 직사각형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marL="0" marR="0" lvl="0" indent="0" algn="l" defTabSz="10674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5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15" name="모서리가 둥근 직사각형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marL="0" marR="0" lvl="0" indent="0" algn="l" defTabSz="10674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5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16" name="순서도: 지연 15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676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17" name="순서도: 지연 16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676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2477139" y="2317295"/>
                <a:ext cx="938108" cy="22764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0" marR="0" lvl="0" indent="0" algn="ctr" defTabSz="942975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600" b="0" i="0" u="none" strike="noStrike" kern="1200" cap="none" spc="0" normalizeH="0" baseline="0" noProof="0" dirty="0" err="1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SemiBold" panose="000007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dBrain</a:t>
                </a:r>
                <a:endParaRPr kumimoji="1" lang="ko-KR" altLang="en-US" sz="1600" b="0" i="0" u="none" strike="noStrike" kern="120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endParaRPr>
              </a:p>
            </p:txBody>
          </p:sp>
        </p:grpSp>
      </p:grpSp>
      <p:sp>
        <p:nvSpPr>
          <p:cNvPr id="21" name="Freeform 33">
            <a:extLst>
              <a:ext uri="{FF2B5EF4-FFF2-40B4-BE49-F238E27FC236}">
                <a16:creationId xmlns:a16="http://schemas.microsoft.com/office/drawing/2014/main" id="{116AB5DF-813A-42F3-87E7-885E11D3C96B}"/>
              </a:ext>
            </a:extLst>
          </p:cNvPr>
          <p:cNvSpPr>
            <a:spLocks noEditPoints="1"/>
          </p:cNvSpPr>
          <p:nvPr/>
        </p:nvSpPr>
        <p:spPr bwMode="auto">
          <a:xfrm>
            <a:off x="465100" y="3506567"/>
            <a:ext cx="196125" cy="212132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marL="0" marR="0" lvl="0" indent="0" algn="l" defTabSz="1828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EC96CB3-483C-499B-ACA6-DB61B0A957F0}"/>
              </a:ext>
            </a:extLst>
          </p:cNvPr>
          <p:cNvGrpSpPr/>
          <p:nvPr/>
        </p:nvGrpSpPr>
        <p:grpSpPr>
          <a:xfrm>
            <a:off x="465100" y="5120419"/>
            <a:ext cx="3140919" cy="666849"/>
            <a:chOff x="465100" y="5220902"/>
            <a:chExt cx="3140919" cy="666849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DD7C2D6-3AC8-4A4B-8980-AC4F70E919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8013" y="5220902"/>
              <a:ext cx="2878006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889022" rtl="0" eaLnBrk="1" fontAlgn="base" latinLnBrk="0" hangingPunct="1">
                <a:lnSpc>
                  <a:spcPct val="12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11296932" algn="l"/>
                </a:tabLst>
                <a:defRPr/>
              </a:pPr>
              <a:r>
                <a:rPr kumimoji="1" lang="ru-RU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굴림" panose="020B0600000101010101" pitchFamily="50" charset="-127"/>
                  <a:cs typeface="+mn-cs"/>
                </a:rPr>
                <a:t>Отсутствует многомерный анализ</a:t>
              </a:r>
              <a:r>
                <a:rPr kumimoji="1" lang="en-US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굴림" panose="020B0600000101010101" pitchFamily="50" charset="-127"/>
                  <a:cs typeface="+mn-cs"/>
                </a:rPr>
                <a:t>,</a:t>
              </a:r>
            </a:p>
            <a:p>
              <a:pPr marL="0" marR="0" lvl="0" indent="0" algn="l" defTabSz="889022" rtl="0" eaLnBrk="1" fontAlgn="base" latinLnBrk="0" hangingPunct="1">
                <a:lnSpc>
                  <a:spcPct val="12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11296932" algn="l"/>
                </a:tabLst>
                <a:defRPr/>
              </a:pPr>
              <a:r>
                <a:rPr kumimoji="1" lang="en-US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굴림" panose="020B0600000101010101" pitchFamily="50" charset="-127"/>
                  <a:cs typeface="+mn-cs"/>
                </a:rPr>
                <a:t> </a:t>
              </a:r>
              <a:r>
                <a:rPr kumimoji="1" lang="ru-RU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굴림" panose="020B0600000101010101" pitchFamily="50" charset="-127"/>
                  <a:cs typeface="+mn-cs"/>
                </a:rPr>
                <a:t>различные формы визуализации</a:t>
              </a:r>
              <a:endParaRPr kumimoji="1" lang="ko-KR" altLang="en-US" sz="12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83D558C8-D454-4681-86AD-BE6D6002CB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00" y="5235030"/>
              <a:ext cx="196125" cy="212132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0" marR="0" lvl="0" indent="0" algn="l" defTabSz="1828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  <a:cs typeface="+mn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9276974-D161-4FC5-96D9-46A068755D94}"/>
              </a:ext>
            </a:extLst>
          </p:cNvPr>
          <p:cNvGrpSpPr/>
          <p:nvPr/>
        </p:nvGrpSpPr>
        <p:grpSpPr>
          <a:xfrm>
            <a:off x="465100" y="6278696"/>
            <a:ext cx="3077650" cy="548571"/>
            <a:chOff x="465100" y="6379179"/>
            <a:chExt cx="3077650" cy="5485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6DFD4A-4DF0-4409-8D9A-BA4E0A521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1108" y="6466085"/>
              <a:ext cx="2781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889022" rtl="0" eaLnBrk="1" fontAlgn="base" latinLnBrk="0" hangingPunct="1">
                <a:lnSpc>
                  <a:spcPct val="12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11296932" algn="l"/>
                </a:tabLst>
                <a:defRPr/>
              </a:pPr>
              <a:r>
                <a:rPr kumimoji="1" lang="ru-RU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굴림" panose="020B0600000101010101" pitchFamily="50" charset="-127"/>
                  <a:cs typeface="+mn-cs"/>
                </a:rPr>
                <a:t>Недостаточная связность данных и их использование</a:t>
              </a:r>
              <a:endParaRPr kumimoji="1" lang="ko-KR" altLang="en-US" sz="12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7EEC154E-4087-40BF-AD12-49EDB7A3A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00" y="6379179"/>
              <a:ext cx="196125" cy="212132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0" marR="0" lvl="0" indent="0" algn="l" defTabSz="1828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  <a:cs typeface="+mn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362F22E-BD4B-4D1B-A496-73B9192B3380}"/>
              </a:ext>
            </a:extLst>
          </p:cNvPr>
          <p:cNvGrpSpPr/>
          <p:nvPr/>
        </p:nvGrpSpPr>
        <p:grpSpPr>
          <a:xfrm>
            <a:off x="761108" y="3391401"/>
            <a:ext cx="3290458" cy="1333698"/>
            <a:chOff x="761108" y="3689767"/>
            <a:chExt cx="3290458" cy="1333698"/>
          </a:xfrm>
        </p:grpSpPr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493D9729-6404-41BE-9213-890419D8E9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1108" y="3689767"/>
              <a:ext cx="3290458" cy="13336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889022" rtl="0" eaLnBrk="1" fontAlgn="base" latinLnBrk="0" hangingPunct="1">
                <a:lnSpc>
                  <a:spcPct val="12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11296932" algn="l"/>
                </a:tabLst>
                <a:defRPr/>
              </a:pPr>
              <a:r>
                <a:rPr kumimoji="1" lang="ru-RU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Акцент на финансовых задачах,</a:t>
              </a:r>
              <a:endParaRPr kumimoji="1" lang="en-US" altLang="ko-KR" sz="12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marL="0" marR="0" lvl="0" indent="0" algn="l" defTabSz="889022" rtl="0" eaLnBrk="1" fontAlgn="base" latinLnBrk="0" hangingPunct="1">
                <a:lnSpc>
                  <a:spcPct val="12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11296932" algn="l"/>
                </a:tabLst>
                <a:defRPr/>
              </a:pPr>
              <a:r>
                <a:rPr kumimoji="1" lang="ru-RU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финансовая информация ограничена рамками</a:t>
              </a:r>
              <a:r>
                <a:rPr kumimoji="1" lang="en-US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dBrain</a:t>
              </a:r>
            </a:p>
            <a:p>
              <a:pPr marL="0" marR="0" lvl="0" indent="0" algn="l" defTabSz="889022" rtl="0" eaLnBrk="1" fontAlgn="base" latinLnBrk="0" hangingPunct="1">
                <a:lnSpc>
                  <a:spcPct val="12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11296932" algn="l"/>
                </a:tabLst>
                <a:defRPr/>
              </a:pPr>
              <a:r>
                <a:rPr kumimoji="1" lang="en-US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    </a:t>
              </a:r>
              <a:r>
                <a:rPr kumimoji="1" lang="ru-RU" altLang="ko-KR" sz="120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слабый анализ и использование</a:t>
              </a:r>
              <a:endParaRPr kumimoji="1" lang="ko-KR" altLang="en-US" sz="12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72F3669F-93F4-4102-A044-6FF958DD124F}"/>
                </a:ext>
              </a:extLst>
            </p:cNvPr>
            <p:cNvSpPr/>
            <p:nvPr/>
          </p:nvSpPr>
          <p:spPr>
            <a:xfrm rot="5400000">
              <a:off x="767728" y="4757785"/>
              <a:ext cx="133796" cy="11534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81CFAFB-9C2E-4136-9D61-95B02458B581}"/>
              </a:ext>
            </a:extLst>
          </p:cNvPr>
          <p:cNvGrpSpPr/>
          <p:nvPr/>
        </p:nvGrpSpPr>
        <p:grpSpPr>
          <a:xfrm>
            <a:off x="4288469" y="2934143"/>
            <a:ext cx="6143461" cy="4203291"/>
            <a:chOff x="5702247" y="2311333"/>
            <a:chExt cx="3878369" cy="9934199"/>
          </a:xfrm>
        </p:grpSpPr>
        <p:sp>
          <p:nvSpPr>
            <p:cNvPr id="32" name="모서리가 둥근 직사각형 314">
              <a:extLst>
                <a:ext uri="{FF2B5EF4-FFF2-40B4-BE49-F238E27FC236}">
                  <a16:creationId xmlns:a16="http://schemas.microsoft.com/office/drawing/2014/main" id="{DF655C9F-A576-4A09-ACDF-CE4A3441FFDC}"/>
                </a:ext>
              </a:extLst>
            </p:cNvPr>
            <p:cNvSpPr/>
            <p:nvPr/>
          </p:nvSpPr>
          <p:spPr>
            <a:xfrm>
              <a:off x="5702247" y="2325501"/>
              <a:ext cx="3878369" cy="98901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7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" name="모서리가 둥근 직사각형 324">
              <a:extLst>
                <a:ext uri="{FF2B5EF4-FFF2-40B4-BE49-F238E27FC236}">
                  <a16:creationId xmlns:a16="http://schemas.microsoft.com/office/drawing/2014/main" id="{6CDE6246-BDEF-4229-A652-9B40C59CAEA5}"/>
                </a:ext>
              </a:extLst>
            </p:cNvPr>
            <p:cNvSpPr/>
            <p:nvPr/>
          </p:nvSpPr>
          <p:spPr>
            <a:xfrm>
              <a:off x="5702247" y="2311333"/>
              <a:ext cx="3878369" cy="9934199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7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34" name="모서리가 둥근 직사각형 143">
            <a:extLst>
              <a:ext uri="{FF2B5EF4-FFF2-40B4-BE49-F238E27FC236}">
                <a16:creationId xmlns:a16="http://schemas.microsoft.com/office/drawing/2014/main" id="{59987DE0-EB19-43EC-8B23-0A34CDE60386}"/>
              </a:ext>
            </a:extLst>
          </p:cNvPr>
          <p:cNvSpPr/>
          <p:nvPr/>
        </p:nvSpPr>
        <p:spPr>
          <a:xfrm flipH="1" flipV="1">
            <a:off x="4774592" y="2960189"/>
            <a:ext cx="5374108" cy="392322"/>
          </a:xfrm>
          <a:prstGeom prst="roundRect">
            <a:avLst>
              <a:gd name="adj" fmla="val 19819"/>
            </a:avLst>
          </a:prstGeom>
          <a:solidFill>
            <a:srgbClr val="194F9D">
              <a:alpha val="9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0" indent="0" algn="l" defTabSz="1067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50" b="0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35" name="모서리가 둥근 직사각형 145">
            <a:extLst>
              <a:ext uri="{FF2B5EF4-FFF2-40B4-BE49-F238E27FC236}">
                <a16:creationId xmlns:a16="http://schemas.microsoft.com/office/drawing/2014/main" id="{20410BCE-446E-4512-91B9-231E9C83F800}"/>
              </a:ext>
            </a:extLst>
          </p:cNvPr>
          <p:cNvSpPr/>
          <p:nvPr/>
        </p:nvSpPr>
        <p:spPr>
          <a:xfrm flipH="1" flipV="1">
            <a:off x="4774707" y="2843907"/>
            <a:ext cx="5373991" cy="319058"/>
          </a:xfrm>
          <a:prstGeom prst="roundRect">
            <a:avLst>
              <a:gd name="adj" fmla="val 0"/>
            </a:avLst>
          </a:prstGeom>
          <a:solidFill>
            <a:srgbClr val="194F9D">
              <a:alpha val="9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0" indent="0" algn="l" defTabSz="1067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50" b="0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36" name="모서리가 둥근 직사각형 141">
            <a:extLst>
              <a:ext uri="{FF2B5EF4-FFF2-40B4-BE49-F238E27FC236}">
                <a16:creationId xmlns:a16="http://schemas.microsoft.com/office/drawing/2014/main" id="{EF7E161E-B340-4768-9439-5462A9A0CDEB}"/>
              </a:ext>
            </a:extLst>
          </p:cNvPr>
          <p:cNvSpPr/>
          <p:nvPr/>
        </p:nvSpPr>
        <p:spPr>
          <a:xfrm>
            <a:off x="9960215" y="2843913"/>
            <a:ext cx="317263" cy="100426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0" indent="0" algn="l" defTabSz="1067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50" b="0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37" name="모서리가 둥근 직사각형 142">
            <a:extLst>
              <a:ext uri="{FF2B5EF4-FFF2-40B4-BE49-F238E27FC236}">
                <a16:creationId xmlns:a16="http://schemas.microsoft.com/office/drawing/2014/main" id="{326B2607-F57A-48DA-8B99-7A9620ED4272}"/>
              </a:ext>
            </a:extLst>
          </p:cNvPr>
          <p:cNvSpPr/>
          <p:nvPr/>
        </p:nvSpPr>
        <p:spPr>
          <a:xfrm flipV="1">
            <a:off x="4637649" y="2843911"/>
            <a:ext cx="439837" cy="97261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0" indent="0" algn="l" defTabSz="1067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50" b="0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38" name="순서도: 지연 37">
            <a:extLst>
              <a:ext uri="{FF2B5EF4-FFF2-40B4-BE49-F238E27FC236}">
                <a16:creationId xmlns:a16="http://schemas.microsoft.com/office/drawing/2014/main" id="{35785FC1-24E7-4D94-9EF4-1416AF32696F}"/>
              </a:ext>
            </a:extLst>
          </p:cNvPr>
          <p:cNvSpPr/>
          <p:nvPr/>
        </p:nvSpPr>
        <p:spPr>
          <a:xfrm rot="5400000" flipH="1">
            <a:off x="4651222" y="2831520"/>
            <a:ext cx="99611" cy="12675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93286" tIns="46643" rIns="93286" bIns="4664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39" name="순서도: 지연 38">
            <a:extLst>
              <a:ext uri="{FF2B5EF4-FFF2-40B4-BE49-F238E27FC236}">
                <a16:creationId xmlns:a16="http://schemas.microsoft.com/office/drawing/2014/main" id="{468EAC9A-F196-44E3-B31E-C0F88F37AE76}"/>
              </a:ext>
            </a:extLst>
          </p:cNvPr>
          <p:cNvSpPr/>
          <p:nvPr/>
        </p:nvSpPr>
        <p:spPr>
          <a:xfrm rot="5400000" flipH="1">
            <a:off x="10163221" y="2832590"/>
            <a:ext cx="101753" cy="12675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93286" tIns="46643" rIns="93286" bIns="4664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8C6B724-3FEA-47C6-B381-504C013B4444}"/>
              </a:ext>
            </a:extLst>
          </p:cNvPr>
          <p:cNvSpPr/>
          <p:nvPr/>
        </p:nvSpPr>
        <p:spPr>
          <a:xfrm>
            <a:off x="7029639" y="2965070"/>
            <a:ext cx="864018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4297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dBrain</a:t>
            </a:r>
            <a:r>
              <a:rPr kumimoji="1" lang="ru-RU" altLang="ko-KR" sz="1600" b="0" i="0" u="none" strike="noStrike" kern="120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+</a:t>
            </a:r>
            <a:endParaRPr kumimoji="1" lang="ko-KR" altLang="en-US" sz="16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111DBF4D-34DD-45A2-9824-AD2F40515D7D}"/>
              </a:ext>
            </a:extLst>
          </p:cNvPr>
          <p:cNvSpPr>
            <a:spLocks noEditPoints="1"/>
          </p:cNvSpPr>
          <p:nvPr/>
        </p:nvSpPr>
        <p:spPr bwMode="auto">
          <a:xfrm>
            <a:off x="4453840" y="3418892"/>
            <a:ext cx="222523" cy="210755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marL="0" marR="0" lvl="0" indent="0" algn="l" defTabSz="1828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B80404A3-65FE-405C-905D-D4BC11A348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1413" y="3439630"/>
            <a:ext cx="49784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889022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11296932" algn="l"/>
              </a:tabLst>
              <a:defRPr/>
            </a:pPr>
            <a:r>
              <a:rPr kumimoji="1" lang="ru-RU" altLang="ko-KR" sz="11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Поддержка стратегических решений с опорой на данные</a:t>
            </a:r>
            <a:endParaRPr kumimoji="1" lang="ko-KR" altLang="en-US" sz="11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굴림" panose="020B0600000101010101" pitchFamily="50" charset="-127"/>
              <a:cs typeface="Noto Sans" panose="020B0502040504020204" pitchFamily="34" charset="0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D80C573-1A8F-43B7-A6B0-B0BA3C2D09D6}"/>
              </a:ext>
            </a:extLst>
          </p:cNvPr>
          <p:cNvGrpSpPr/>
          <p:nvPr/>
        </p:nvGrpSpPr>
        <p:grpSpPr>
          <a:xfrm>
            <a:off x="4565101" y="3661705"/>
            <a:ext cx="2955995" cy="1231349"/>
            <a:chOff x="4569851" y="3998379"/>
            <a:chExt cx="2955995" cy="1140515"/>
          </a:xfrm>
        </p:grpSpPr>
        <p:sp>
          <p:nvSpPr>
            <p:cNvPr id="44" name="모서리가 둥근 직사각형 134">
              <a:extLst>
                <a:ext uri="{FF2B5EF4-FFF2-40B4-BE49-F238E27FC236}">
                  <a16:creationId xmlns:a16="http://schemas.microsoft.com/office/drawing/2014/main" id="{A22185A0-BAC0-4DD5-94FC-BBF5C569921B}"/>
                </a:ext>
              </a:extLst>
            </p:cNvPr>
            <p:cNvSpPr/>
            <p:nvPr/>
          </p:nvSpPr>
          <p:spPr>
            <a:xfrm>
              <a:off x="4717094" y="4162766"/>
              <a:ext cx="2678419" cy="976128"/>
            </a:xfrm>
            <a:prstGeom prst="roundRect">
              <a:avLst>
                <a:gd name="adj" fmla="val 1140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  <a:cs typeface="+mn-cs"/>
              </a:endParaRPr>
            </a:p>
          </p:txBody>
        </p:sp>
        <p:sp>
          <p:nvSpPr>
            <p:cNvPr id="45" name="모서리가 둥근 직사각형 134">
              <a:extLst>
                <a:ext uri="{FF2B5EF4-FFF2-40B4-BE49-F238E27FC236}">
                  <a16:creationId xmlns:a16="http://schemas.microsoft.com/office/drawing/2014/main" id="{1692AFFF-3F49-4719-9599-E07753826B75}"/>
                </a:ext>
              </a:extLst>
            </p:cNvPr>
            <p:cNvSpPr/>
            <p:nvPr/>
          </p:nvSpPr>
          <p:spPr>
            <a:xfrm>
              <a:off x="4831300" y="3998379"/>
              <a:ext cx="2433099" cy="377449"/>
            </a:xfrm>
            <a:prstGeom prst="roundRect">
              <a:avLst>
                <a:gd name="adj" fmla="val 11406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  <a:cs typeface="+mn-cs"/>
              </a:endParaRPr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C9E92A62-F5EB-4F51-B4A2-D688FF3F69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69851" y="4062879"/>
              <a:ext cx="2955995" cy="256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4445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1" lang="ru-RU" altLang="ko-KR" sz="900" b="0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Центральные финансы</a:t>
              </a:r>
              <a:r>
                <a:rPr kumimoji="1" lang="en-US" altLang="ko-KR" sz="900" b="0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kumimoji="1" lang="ru-RU" altLang="ko-KR" sz="900" b="0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(система для работы с бюджетом и бухучёта следующего поколения</a:t>
              </a:r>
              <a:r>
                <a:rPr kumimoji="1" lang="en-US" altLang="ko-KR" sz="900" b="0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)</a:t>
              </a: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0BCEDDD3-A9AE-4C7E-87E9-BA26FC8EB63E}"/>
                </a:ext>
              </a:extLst>
            </p:cNvPr>
            <p:cNvSpPr/>
            <p:nvPr/>
          </p:nvSpPr>
          <p:spPr>
            <a:xfrm>
              <a:off x="5530522" y="4414252"/>
              <a:ext cx="1051561" cy="563421"/>
            </a:xfrm>
            <a:prstGeom prst="ellipse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800" b="1" i="0" u="none" strike="noStrike" kern="1200" cap="none" spc="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79AB315E-F8D9-4BE1-8816-178C98A57395}"/>
                </a:ext>
              </a:extLst>
            </p:cNvPr>
            <p:cNvGrpSpPr/>
            <p:nvPr/>
          </p:nvGrpSpPr>
          <p:grpSpPr>
            <a:xfrm>
              <a:off x="6332622" y="4388599"/>
              <a:ext cx="826733" cy="363641"/>
              <a:chOff x="1625074" y="2516579"/>
              <a:chExt cx="728656" cy="338400"/>
            </a:xfrm>
          </p:grpSpPr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EFE355EE-86C0-4845-A999-8ABB53D982DB}"/>
                  </a:ext>
                </a:extLst>
              </p:cNvPr>
              <p:cNvSpPr/>
              <p:nvPr/>
            </p:nvSpPr>
            <p:spPr>
              <a:xfrm>
                <a:off x="1647006" y="2516579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4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0000600000000000000" pitchFamily="2" charset="-127"/>
                  <a:cs typeface="+mn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A3FD57-A3D6-4208-98B4-04737F5163EC}"/>
                  </a:ext>
                </a:extLst>
              </p:cNvPr>
              <p:cNvSpPr txBox="1"/>
              <p:nvPr/>
            </p:nvSpPr>
            <p:spPr>
              <a:xfrm>
                <a:off x="1625074" y="2542569"/>
                <a:ext cx="728656" cy="25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ru-RU" altLang="ko-KR" sz="650" b="0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KoPub돋움체 Medium" panose="00000600000000000000" pitchFamily="2" charset="-127"/>
                    <a:cs typeface="+mn-cs"/>
                  </a:rPr>
                  <a:t>Специальные счета</a:t>
                </a:r>
                <a:endParaRPr kumimoji="1" lang="ko-KR" altLang="en-US" sz="650" b="0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97A5E3-3A0F-4D2E-ACD7-650607D4E62F}"/>
                </a:ext>
              </a:extLst>
            </p:cNvPr>
            <p:cNvSpPr txBox="1"/>
            <p:nvPr/>
          </p:nvSpPr>
          <p:spPr>
            <a:xfrm>
              <a:off x="5572214" y="4406169"/>
              <a:ext cx="968176" cy="427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Следующее поколение</a:t>
              </a:r>
              <a:br>
                <a: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dBrain</a:t>
              </a: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014EB7F4-4406-4CF5-A8BA-57EC3EC34023}"/>
                </a:ext>
              </a:extLst>
            </p:cNvPr>
            <p:cNvGrpSpPr/>
            <p:nvPr/>
          </p:nvGrpSpPr>
          <p:grpSpPr>
            <a:xfrm>
              <a:off x="5202578" y="4390386"/>
              <a:ext cx="580140" cy="363641"/>
              <a:chOff x="1625075" y="2516579"/>
              <a:chExt cx="511317" cy="338400"/>
            </a:xfrm>
          </p:grpSpPr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14A6F824-4977-4699-BC7D-F9D7E04A5547}"/>
                  </a:ext>
                </a:extLst>
              </p:cNvPr>
              <p:cNvSpPr/>
              <p:nvPr/>
            </p:nvSpPr>
            <p:spPr>
              <a:xfrm>
                <a:off x="1647006" y="2516579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4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BACA171-137A-44C7-8570-56D61B0137D5}"/>
                  </a:ext>
                </a:extLst>
              </p:cNvPr>
              <p:cNvSpPr txBox="1"/>
              <p:nvPr/>
            </p:nvSpPr>
            <p:spPr>
              <a:xfrm>
                <a:off x="1625075" y="2542570"/>
                <a:ext cx="511317" cy="25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ru-RU" altLang="ko-KR" sz="650" b="0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KoPub돋움체 Medium" panose="00000600000000000000" pitchFamily="2" charset="-127"/>
                    <a:cs typeface="+mn-cs"/>
                  </a:rPr>
                  <a:t>Общие счета</a:t>
                </a:r>
                <a:endParaRPr kumimoji="1" lang="ko-KR" altLang="en-US" sz="650" b="0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endParaRP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B8B7CEBA-05BB-4B77-BAA1-6E8BDAB6D5BD}"/>
                </a:ext>
              </a:extLst>
            </p:cNvPr>
            <p:cNvGrpSpPr/>
            <p:nvPr/>
          </p:nvGrpSpPr>
          <p:grpSpPr>
            <a:xfrm>
              <a:off x="5766945" y="4798683"/>
              <a:ext cx="580140" cy="224110"/>
              <a:chOff x="1625076" y="2477152"/>
              <a:chExt cx="511317" cy="338400"/>
            </a:xfrm>
          </p:grpSpPr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D2CC3B71-5F10-480F-9BD8-DCBB907666ED}"/>
                  </a:ext>
                </a:extLst>
              </p:cNvPr>
              <p:cNvSpPr/>
              <p:nvPr/>
            </p:nvSpPr>
            <p:spPr>
              <a:xfrm>
                <a:off x="1647006" y="2477152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40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0000600000000000000" pitchFamily="2" charset="-127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E815A9-1C22-4E97-B029-51AA2ED90923}"/>
                  </a:ext>
                </a:extLst>
              </p:cNvPr>
              <p:cNvSpPr txBox="1"/>
              <p:nvPr/>
            </p:nvSpPr>
            <p:spPr>
              <a:xfrm>
                <a:off x="1625076" y="2503148"/>
                <a:ext cx="511317" cy="26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ru-RU" altLang="ko-KR" sz="650" b="0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KoPub돋움체 Medium" panose="00000600000000000000" pitchFamily="2" charset="-127"/>
                    <a:cs typeface="+mn-cs"/>
                  </a:rPr>
                  <a:t>Финансы</a:t>
                </a:r>
                <a:endParaRPr kumimoji="1" lang="ko-KR" altLang="en-US" sz="650" b="0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endParaRPr>
              </a:p>
            </p:txBody>
          </p:sp>
        </p:grpSp>
      </p:grpSp>
      <p:sp>
        <p:nvSpPr>
          <p:cNvPr id="58" name="모서리가 둥근 직사각형 134">
            <a:extLst>
              <a:ext uri="{FF2B5EF4-FFF2-40B4-BE49-F238E27FC236}">
                <a16:creationId xmlns:a16="http://schemas.microsoft.com/office/drawing/2014/main" id="{D6C091D8-8F57-4BE8-97DC-25F00391B863}"/>
              </a:ext>
            </a:extLst>
          </p:cNvPr>
          <p:cNvSpPr/>
          <p:nvPr/>
        </p:nvSpPr>
        <p:spPr>
          <a:xfrm>
            <a:off x="4712344" y="4888454"/>
            <a:ext cx="2678419" cy="765656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59" name="모서리가 둥근 직사각형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4826550" y="4785987"/>
            <a:ext cx="2433099" cy="220986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60" name="Rectangle 25">
            <a:extLst>
              <a:ext uri="{FF2B5EF4-FFF2-40B4-BE49-F238E27FC236}">
                <a16:creationId xmlns:a16="http://schemas.microsoft.com/office/drawing/2014/main" id="{5DAF9A13-23FB-4AA9-9D5F-26495B0492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65101" y="4819022"/>
            <a:ext cx="295599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4445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ru-RU" altLang="ko-KR" sz="900" b="0" i="0" u="none" strike="noStrike" kern="1200" cap="none" spc="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effectLst/>
                <a:uLnTx/>
                <a:uFillTx/>
                <a:latin typeface="Montserrat SemiBold" panose="00000700000000000000" pitchFamily="2" charset="0"/>
                <a:ea typeface="굴림" panose="020B0600000101010101" pitchFamily="50" charset="-127"/>
                <a:cs typeface="+mn-cs"/>
              </a:rPr>
              <a:t>Сбор финансовых данных</a:t>
            </a:r>
            <a:endParaRPr kumimoji="1" lang="en-US" altLang="ko-KR" sz="900" b="0" i="0" u="none" strike="noStrike" kern="1200" cap="none" spc="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srgbClr val="194F9D"/>
              </a:solidFill>
              <a:effectLst/>
              <a:uLnTx/>
              <a:uFillTx/>
              <a:latin typeface="Montserrat SemiBold" panose="00000700000000000000" pitchFamily="2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30B6A004-BC5E-4DE2-AC8A-F94B9D370016}"/>
              </a:ext>
            </a:extLst>
          </p:cNvPr>
          <p:cNvSpPr/>
          <p:nvPr/>
        </p:nvSpPr>
        <p:spPr>
          <a:xfrm>
            <a:off x="4881939" y="5025988"/>
            <a:ext cx="1051561" cy="494814"/>
          </a:xfrm>
          <a:prstGeom prst="ellipse">
            <a:avLst/>
          </a:pr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800" b="1" i="0" u="none" strike="noStrike" kern="1200" cap="none" spc="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44172C-474B-42CE-83A3-575826A77A64}"/>
              </a:ext>
            </a:extLst>
          </p:cNvPr>
          <p:cNvSpPr txBox="1"/>
          <p:nvPr/>
        </p:nvSpPr>
        <p:spPr>
          <a:xfrm>
            <a:off x="4923631" y="5080450"/>
            <a:ext cx="968176" cy="50013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444500" rtl="0" eaLnBrk="1" fontAlgn="base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ru-RU" altLang="ko-KR" sz="800" b="1" i="0" u="none" strike="noStrike" kern="1200" cap="none" spc="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Местные финансы</a:t>
            </a:r>
            <a:endParaRPr kumimoji="1" lang="en-US" altLang="ko-KR" sz="800" b="1" i="0" u="none" strike="noStrike" kern="1200" cap="none" spc="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ctr" defTabSz="444500" rtl="0" eaLnBrk="1" fontAlgn="base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en-US" altLang="ko-KR" sz="800" b="1" i="0" u="none" strike="noStrike" kern="1200" cap="none" spc="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(e-Hojo)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2B7D4182-3957-4ACB-93E7-FBBE00E326F6}"/>
              </a:ext>
            </a:extLst>
          </p:cNvPr>
          <p:cNvGrpSpPr/>
          <p:nvPr/>
        </p:nvGrpSpPr>
        <p:grpSpPr>
          <a:xfrm>
            <a:off x="6033746" y="5025988"/>
            <a:ext cx="1253545" cy="494814"/>
            <a:chOff x="6038496" y="5252786"/>
            <a:chExt cx="1253545" cy="494814"/>
          </a:xfrm>
        </p:grpSpPr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69CEE219-E24A-42C9-9273-049384FC2095}"/>
                </a:ext>
              </a:extLst>
            </p:cNvPr>
            <p:cNvSpPr/>
            <p:nvPr/>
          </p:nvSpPr>
          <p:spPr>
            <a:xfrm>
              <a:off x="6149487" y="5252786"/>
              <a:ext cx="1051561" cy="494814"/>
            </a:xfrm>
            <a:prstGeom prst="ellipse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800" b="1" i="0" u="none" strike="noStrike" kern="1200" cap="none" spc="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2384B02-EFC6-4723-A0A3-EDACA53D2EEB}"/>
                </a:ext>
              </a:extLst>
            </p:cNvPr>
            <p:cNvSpPr txBox="1"/>
            <p:nvPr/>
          </p:nvSpPr>
          <p:spPr>
            <a:xfrm>
              <a:off x="6038496" y="5269361"/>
              <a:ext cx="125354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444500" rtl="0" eaLnBrk="1" fontAlgn="base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1" lang="ru-RU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Финансы системы образования</a:t>
              </a:r>
              <a:r>
                <a:rPr kumimoji="1" lang="ko-KR" altLang="en-US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맑은 고딕" panose="020B0503020000020004" pitchFamily="34" charset="-127"/>
                  <a:cs typeface="Noto Sans" panose="020B0502040504020204" pitchFamily="34" charset="0"/>
                </a:rPr>
                <a:t> </a:t>
              </a:r>
              <a:r>
                <a: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(EduFine)</a:t>
              </a:r>
            </a:p>
          </p:txBody>
        </p:sp>
      </p:grpSp>
      <p:sp>
        <p:nvSpPr>
          <p:cNvPr id="66" name="모서리가 둥근 직사각형 134">
            <a:extLst>
              <a:ext uri="{FF2B5EF4-FFF2-40B4-BE49-F238E27FC236}">
                <a16:creationId xmlns:a16="http://schemas.microsoft.com/office/drawing/2014/main" id="{16D4AC7D-A047-4FBC-8D1D-AEB12D9A367B}"/>
              </a:ext>
            </a:extLst>
          </p:cNvPr>
          <p:cNvSpPr/>
          <p:nvPr/>
        </p:nvSpPr>
        <p:spPr>
          <a:xfrm>
            <a:off x="4717647" y="5665704"/>
            <a:ext cx="2678419" cy="701577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67" name="모서리가 둥근 직사각형 134">
            <a:extLst>
              <a:ext uri="{FF2B5EF4-FFF2-40B4-BE49-F238E27FC236}">
                <a16:creationId xmlns:a16="http://schemas.microsoft.com/office/drawing/2014/main" id="{7F73D09D-4F97-40F8-8D02-491017BE2E53}"/>
              </a:ext>
            </a:extLst>
          </p:cNvPr>
          <p:cNvSpPr/>
          <p:nvPr/>
        </p:nvSpPr>
        <p:spPr>
          <a:xfrm>
            <a:off x="4831853" y="5553711"/>
            <a:ext cx="2433099" cy="220986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68" name="Rectangle 25">
            <a:extLst>
              <a:ext uri="{FF2B5EF4-FFF2-40B4-BE49-F238E27FC236}">
                <a16:creationId xmlns:a16="http://schemas.microsoft.com/office/drawing/2014/main" id="{EDF00947-DD17-41E4-B3A1-8FBC4BCF70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0404" y="5594366"/>
            <a:ext cx="295599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4445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ru-RU" altLang="ko-KR" sz="900" b="0" i="0" u="none" strike="noStrike" kern="1200" cap="none" spc="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effectLst/>
                <a:uLnTx/>
                <a:uFillTx/>
                <a:latin typeface="Montserrat SemiBold" panose="00000700000000000000" pitchFamily="2" charset="0"/>
                <a:ea typeface="굴림" panose="020B0600000101010101" pitchFamily="50" charset="-127"/>
                <a:cs typeface="+mn-cs"/>
              </a:rPr>
              <a:t>Сбор макроэкономических данных</a:t>
            </a:r>
            <a:endParaRPr kumimoji="1" lang="en-US" altLang="ko-KR" sz="900" b="0" i="0" u="none" strike="noStrike" kern="1200" cap="none" spc="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srgbClr val="194F9D"/>
              </a:solidFill>
              <a:effectLst/>
              <a:uLnTx/>
              <a:uFillTx/>
              <a:latin typeface="Montserrat SemiBold" panose="00000700000000000000" pitchFamily="2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9" name="모서리가 둥근 직사각형 134">
            <a:extLst>
              <a:ext uri="{FF2B5EF4-FFF2-40B4-BE49-F238E27FC236}">
                <a16:creationId xmlns:a16="http://schemas.microsoft.com/office/drawing/2014/main" id="{8FE2AECE-BA68-4EED-9202-57CF64BFBA31}"/>
              </a:ext>
            </a:extLst>
          </p:cNvPr>
          <p:cNvSpPr/>
          <p:nvPr/>
        </p:nvSpPr>
        <p:spPr>
          <a:xfrm>
            <a:off x="4712344" y="6361868"/>
            <a:ext cx="2678419" cy="701577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70" name="모서리가 둥근 직사각형 134">
            <a:extLst>
              <a:ext uri="{FF2B5EF4-FFF2-40B4-BE49-F238E27FC236}">
                <a16:creationId xmlns:a16="http://schemas.microsoft.com/office/drawing/2014/main" id="{4FE75A5D-9AA8-4570-B8F4-9C246BD73C5B}"/>
              </a:ext>
            </a:extLst>
          </p:cNvPr>
          <p:cNvSpPr/>
          <p:nvPr/>
        </p:nvSpPr>
        <p:spPr>
          <a:xfrm>
            <a:off x="4826550" y="6170583"/>
            <a:ext cx="2433099" cy="374251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71" name="Rectangle 25">
            <a:extLst>
              <a:ext uri="{FF2B5EF4-FFF2-40B4-BE49-F238E27FC236}">
                <a16:creationId xmlns:a16="http://schemas.microsoft.com/office/drawing/2014/main" id="{6F2CF4D2-84A0-4770-B9CB-A02E9AEF82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65101" y="6246046"/>
            <a:ext cx="29559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444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ru-RU" altLang="ko-KR" sz="900" b="0" i="0" u="none" strike="noStrike" kern="1200" cap="none" spc="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effectLst/>
                <a:uLnTx/>
                <a:uFillTx/>
                <a:latin typeface="Montserrat SemiBold" panose="00000700000000000000" pitchFamily="2" charset="0"/>
                <a:ea typeface="굴림" panose="020B0600000101010101" pitchFamily="50" charset="-127"/>
                <a:cs typeface="+mn-cs"/>
              </a:rPr>
              <a:t>Сбор экономических, социальных, административных данных</a:t>
            </a:r>
            <a:endParaRPr kumimoji="1" lang="en-US" altLang="ko-KR" sz="900" b="0" i="0" u="none" strike="noStrike" kern="1200" cap="none" spc="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srgbClr val="194F9D"/>
              </a:solidFill>
              <a:effectLst/>
              <a:uLnTx/>
              <a:uFillTx/>
              <a:latin typeface="Montserrat SemiBold" panose="00000700000000000000" pitchFamily="2" charset="0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AD7C5F40-FD90-4953-95DA-F14DB03EE027}"/>
              </a:ext>
            </a:extLst>
          </p:cNvPr>
          <p:cNvGrpSpPr/>
          <p:nvPr/>
        </p:nvGrpSpPr>
        <p:grpSpPr>
          <a:xfrm>
            <a:off x="5101499" y="5798309"/>
            <a:ext cx="1910714" cy="355181"/>
            <a:chOff x="5094455" y="6011149"/>
            <a:chExt cx="1910714" cy="355181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297F9B01-327E-4E69-9BED-E534BE32C608}"/>
                </a:ext>
              </a:extLst>
            </p:cNvPr>
            <p:cNvGrpSpPr/>
            <p:nvPr/>
          </p:nvGrpSpPr>
          <p:grpSpPr>
            <a:xfrm>
              <a:off x="5094455" y="6011149"/>
              <a:ext cx="617220" cy="355181"/>
              <a:chOff x="7985760" y="5264929"/>
              <a:chExt cx="617220" cy="411772"/>
            </a:xfrm>
          </p:grpSpPr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1CF9BA80-E026-4E29-8AA4-7C705D2C2C7F}"/>
                  </a:ext>
                </a:extLst>
              </p:cNvPr>
              <p:cNvSpPr/>
              <p:nvPr/>
            </p:nvSpPr>
            <p:spPr>
              <a:xfrm>
                <a:off x="7985760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1" name="Rectangle 25">
                <a:extLst>
                  <a:ext uri="{FF2B5EF4-FFF2-40B4-BE49-F238E27FC236}">
                    <a16:creationId xmlns:a16="http://schemas.microsoft.com/office/drawing/2014/main" id="{0C1280D5-591B-4EA1-BD83-A5AED7B7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22555" y="5344944"/>
                <a:ext cx="543630" cy="2854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marL="0" marR="0" lvl="0" indent="0" algn="ctr" defTabSz="444500" rtl="0" eaLnBrk="1" fontAlgn="base" latinLnBrk="0" hangingPunct="1">
                  <a:lnSpc>
                    <a:spcPct val="100000"/>
                  </a:lnSpc>
                  <a:spcBef>
                    <a:spcPts val="250"/>
                  </a:spcBef>
                  <a:spcAft>
                    <a:spcPts val="0"/>
                  </a:spcAft>
                  <a:buClr>
                    <a:srgbClr val="4D4D4D"/>
                  </a:buClr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ru-RU" altLang="ko-KR" sz="800" b="1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Банк Кореи</a:t>
                </a:r>
                <a:endPara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B4644DC2-3FC7-452C-9FDF-817E66DFB175}"/>
                </a:ext>
              </a:extLst>
            </p:cNvPr>
            <p:cNvGrpSpPr/>
            <p:nvPr/>
          </p:nvGrpSpPr>
          <p:grpSpPr>
            <a:xfrm>
              <a:off x="5741202" y="6011149"/>
              <a:ext cx="617220" cy="355181"/>
              <a:chOff x="8631111" y="5264929"/>
              <a:chExt cx="617220" cy="411772"/>
            </a:xfrm>
          </p:grpSpPr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BC8F7C28-31BA-47F5-825A-E527A459A100}"/>
                  </a:ext>
                </a:extLst>
              </p:cNvPr>
              <p:cNvSpPr/>
              <p:nvPr/>
            </p:nvSpPr>
            <p:spPr>
              <a:xfrm>
                <a:off x="8631111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9" name="Rectangle 25">
                <a:extLst>
                  <a:ext uri="{FF2B5EF4-FFF2-40B4-BE49-F238E27FC236}">
                    <a16:creationId xmlns:a16="http://schemas.microsoft.com/office/drawing/2014/main" id="{2306F340-AB77-4475-AE10-049703401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667906" y="5407880"/>
                <a:ext cx="543630" cy="142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marL="0" marR="0" lvl="0" indent="0" algn="ctr" defTabSz="444500" rtl="0" eaLnBrk="1" fontAlgn="base" latinLnBrk="0" hangingPunct="1">
                  <a:lnSpc>
                    <a:spcPct val="100000"/>
                  </a:lnSpc>
                  <a:spcBef>
                    <a:spcPts val="250"/>
                  </a:spcBef>
                  <a:spcAft>
                    <a:spcPts val="0"/>
                  </a:spcAft>
                  <a:buClr>
                    <a:srgbClr val="4D4D4D"/>
                  </a:buClr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en-US" altLang="ko-KR" sz="800" b="1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</a:t>
                </a:r>
                <a:r>
                  <a:rPr kumimoji="1" lang="ru-RU" altLang="ko-KR" sz="800" b="1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ЭСР</a:t>
                </a:r>
                <a:endPara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3EA35BDA-5A9D-4FBF-AEE7-BB1D5DBFDD64}"/>
                </a:ext>
              </a:extLst>
            </p:cNvPr>
            <p:cNvGrpSpPr/>
            <p:nvPr/>
          </p:nvGrpSpPr>
          <p:grpSpPr>
            <a:xfrm>
              <a:off x="6387949" y="6011149"/>
              <a:ext cx="617220" cy="355181"/>
              <a:chOff x="9279254" y="5264929"/>
              <a:chExt cx="617220" cy="411772"/>
            </a:xfrm>
          </p:grpSpPr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78F89F7B-94D1-42BD-B60F-C754068EFB5D}"/>
                  </a:ext>
                </a:extLst>
              </p:cNvPr>
              <p:cNvSpPr/>
              <p:nvPr/>
            </p:nvSpPr>
            <p:spPr>
              <a:xfrm>
                <a:off x="9279254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7" name="Rectangle 25">
                <a:extLst>
                  <a:ext uri="{FF2B5EF4-FFF2-40B4-BE49-F238E27FC236}">
                    <a16:creationId xmlns:a16="http://schemas.microsoft.com/office/drawing/2014/main" id="{054DEADB-68D1-4D29-ACA7-1013E266C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316049" y="5407880"/>
                <a:ext cx="543630" cy="142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marL="0" marR="0" lvl="0" indent="0" algn="ctr" defTabSz="444500" rtl="0" eaLnBrk="1" fontAlgn="base" latinLnBrk="0" hangingPunct="1">
                  <a:lnSpc>
                    <a:spcPct val="100000"/>
                  </a:lnSpc>
                  <a:spcBef>
                    <a:spcPts val="250"/>
                  </a:spcBef>
                  <a:spcAft>
                    <a:spcPts val="0"/>
                  </a:spcAft>
                  <a:buClr>
                    <a:srgbClr val="4D4D4D"/>
                  </a:buClr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ru-RU" altLang="ko-KR" sz="800" b="1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МВФ</a:t>
                </a:r>
                <a:endPara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C47E6892-E392-452B-A855-A3469F4C095B}"/>
              </a:ext>
            </a:extLst>
          </p:cNvPr>
          <p:cNvGrpSpPr/>
          <p:nvPr/>
        </p:nvGrpSpPr>
        <p:grpSpPr>
          <a:xfrm>
            <a:off x="4887920" y="6597215"/>
            <a:ext cx="2327267" cy="536319"/>
            <a:chOff x="4869168" y="6819581"/>
            <a:chExt cx="2327267" cy="536319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523F3F93-38CE-4BE6-B8E1-FBC4F3416382}"/>
                </a:ext>
              </a:extLst>
            </p:cNvPr>
            <p:cNvGrpSpPr/>
            <p:nvPr/>
          </p:nvGrpSpPr>
          <p:grpSpPr>
            <a:xfrm>
              <a:off x="4869168" y="6819581"/>
              <a:ext cx="1177477" cy="536319"/>
              <a:chOff x="7729304" y="6080325"/>
              <a:chExt cx="1177477" cy="536319"/>
            </a:xfrm>
          </p:grpSpPr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51D081ED-77D3-43A1-8123-08E0A43E434C}"/>
                  </a:ext>
                </a:extLst>
              </p:cNvPr>
              <p:cNvSpPr/>
              <p:nvPr/>
            </p:nvSpPr>
            <p:spPr>
              <a:xfrm>
                <a:off x="7842686" y="6080325"/>
                <a:ext cx="950713" cy="536319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8" name="Rectangle 25">
                <a:extLst>
                  <a:ext uri="{FF2B5EF4-FFF2-40B4-BE49-F238E27FC236}">
                    <a16:creationId xmlns:a16="http://schemas.microsoft.com/office/drawing/2014/main" id="{EBEECEE1-8A8D-431E-8E7A-8F9B2CFD5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29304" y="6163102"/>
                <a:ext cx="11774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marL="0" marR="0" lvl="0" indent="0" algn="ctr" defTabSz="4445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ru-RU" altLang="ko-KR" sz="800" b="1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Национальное управление статистики</a:t>
                </a:r>
                <a:endPara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E52A85AE-5237-4D47-AFF0-1F60D470170B}"/>
                </a:ext>
              </a:extLst>
            </p:cNvPr>
            <p:cNvGrpSpPr/>
            <p:nvPr/>
          </p:nvGrpSpPr>
          <p:grpSpPr>
            <a:xfrm>
              <a:off x="6245722" y="6819582"/>
              <a:ext cx="950713" cy="411772"/>
              <a:chOff x="9023002" y="6096537"/>
              <a:chExt cx="950713" cy="411772"/>
            </a:xfrm>
          </p:grpSpPr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34CD85E3-BC83-4D95-B148-B0C8A72FDDEE}"/>
                  </a:ext>
                </a:extLst>
              </p:cNvPr>
              <p:cNvSpPr/>
              <p:nvPr/>
            </p:nvSpPr>
            <p:spPr>
              <a:xfrm>
                <a:off x="9023002" y="6096537"/>
                <a:ext cx="950713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6" name="Rectangle 25">
                <a:extLst>
                  <a:ext uri="{FF2B5EF4-FFF2-40B4-BE49-F238E27FC236}">
                    <a16:creationId xmlns:a16="http://schemas.microsoft.com/office/drawing/2014/main" id="{72539C32-9CB4-47B6-B45F-BA763AB19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068291" y="6179313"/>
                <a:ext cx="860135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marL="0" marR="0" lvl="0" indent="0" algn="ctr" defTabSz="4445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ru-RU" altLang="ko-KR" sz="800" b="1" i="0" u="none" strike="noStrike" kern="1200" cap="none" spc="0" normalizeH="0" baseline="0" noProof="0" dirty="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Каждое ведомство</a:t>
                </a:r>
                <a:endParaRPr kumimoji="1" lang="en-US" altLang="ko-KR" sz="800" b="1" i="0" u="none" strike="noStrike" kern="1200" cap="none" spc="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8387875" y="3797183"/>
            <a:ext cx="1621966" cy="970524"/>
            <a:chOff x="-4110583" y="1331518"/>
            <a:chExt cx="1712937" cy="1040507"/>
          </a:xfrm>
        </p:grpSpPr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94" name="사각형: 둥근 모서리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5" name="사각형: 둥근 모서리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EA3E669-0AA8-4D20-9738-DEBAE5D068C2}"/>
                </a:ext>
              </a:extLst>
            </p:cNvPr>
            <p:cNvSpPr txBox="1"/>
            <p:nvPr/>
          </p:nvSpPr>
          <p:spPr>
            <a:xfrm>
              <a:off x="-384170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Поддержка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в принятии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финансовых решений</a:t>
              </a:r>
              <a:endParaRPr kumimoji="0" lang="ko-KR" altLang="en-US" sz="1100" b="0" i="0" u="none" strike="noStrike" kern="1200" cap="none" spc="-34" normalizeH="0" baseline="0" noProof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194F9D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2E0C0813-11FE-4E58-BCC5-01580C43666A}"/>
              </a:ext>
            </a:extLst>
          </p:cNvPr>
          <p:cNvGrpSpPr/>
          <p:nvPr/>
        </p:nvGrpSpPr>
        <p:grpSpPr>
          <a:xfrm>
            <a:off x="8387875" y="4837735"/>
            <a:ext cx="1621966" cy="719258"/>
            <a:chOff x="-4110583" y="1331518"/>
            <a:chExt cx="1712937" cy="1040507"/>
          </a:xfrm>
        </p:grpSpPr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15EAF9F4-9B74-4D1E-9E66-CA5F2B23CD63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8A7526F6-A1E9-414E-9179-0427A51D4E53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1CDA10FE-14ED-42FE-BAE1-9D611B03BD08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102" name="사각형: 둥근 모서리 101">
                <a:extLst>
                  <a:ext uri="{FF2B5EF4-FFF2-40B4-BE49-F238E27FC236}">
                    <a16:creationId xmlns:a16="http://schemas.microsoft.com/office/drawing/2014/main" id="{4C9E3D8E-8C40-4079-A4FE-D08ED84EA10E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3" name="사각형: 둥근 모서리 102">
                <a:extLst>
                  <a:ext uri="{FF2B5EF4-FFF2-40B4-BE49-F238E27FC236}">
                    <a16:creationId xmlns:a16="http://schemas.microsoft.com/office/drawing/2014/main" id="{1E02E72D-2EB4-4ECC-88EC-2B4366DC8BCB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59C800AE-7DCB-4FB0-AC33-7CE62C07F77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EF7F7FF-9AB2-4658-982A-76CDCD0BEB7B}"/>
                </a:ext>
              </a:extLst>
            </p:cNvPr>
            <p:cNvSpPr txBox="1"/>
            <p:nvPr/>
          </p:nvSpPr>
          <p:spPr>
            <a:xfrm>
              <a:off x="-387285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Финансовая информация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/статистика/оценки</a:t>
              </a:r>
              <a:endParaRPr kumimoji="0" lang="ko-KR" altLang="en-US" sz="1050" b="0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194F9D"/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ED37116D-19E5-4576-A30F-0C29603F715E}"/>
              </a:ext>
            </a:extLst>
          </p:cNvPr>
          <p:cNvGrpSpPr/>
          <p:nvPr/>
        </p:nvGrpSpPr>
        <p:grpSpPr>
          <a:xfrm>
            <a:off x="8387875" y="5627022"/>
            <a:ext cx="1621966" cy="640870"/>
            <a:chOff x="-4110583" y="1331518"/>
            <a:chExt cx="1712937" cy="1040507"/>
          </a:xfrm>
        </p:grpSpPr>
        <p:sp>
          <p:nvSpPr>
            <p:cNvPr id="106" name="사각형: 둥근 모서리 105">
              <a:extLst>
                <a:ext uri="{FF2B5EF4-FFF2-40B4-BE49-F238E27FC236}">
                  <a16:creationId xmlns:a16="http://schemas.microsoft.com/office/drawing/2014/main" id="{755A4014-F9F3-47A3-A0BC-2CA7A897DBCF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7" name="사각형: 둥근 모서리 106">
              <a:extLst>
                <a:ext uri="{FF2B5EF4-FFF2-40B4-BE49-F238E27FC236}">
                  <a16:creationId xmlns:a16="http://schemas.microsoft.com/office/drawing/2014/main" id="{BD680FD0-FE7F-458E-8676-91E553978F1C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4CDE37F5-D577-480E-8A76-6F6F650A12D0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id="{07AECFCF-0ED7-4CD8-8581-31375C175BC5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id="{AB4020D4-6820-4053-92A5-59A7C2127A78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46BD0471-64B3-4754-836F-CC06DE41ECAB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0FD67DA-3294-4B94-BEE2-F1E7C0555C3D}"/>
                </a:ext>
              </a:extLst>
            </p:cNvPr>
            <p:cNvSpPr txBox="1"/>
            <p:nvPr/>
          </p:nvSpPr>
          <p:spPr>
            <a:xfrm>
              <a:off x="-384170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Поддержка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бюджетного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планирования</a:t>
              </a:r>
              <a:endParaRPr kumimoji="0" lang="ko-KR" altLang="en-US" sz="1100" b="0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194F9D"/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5CC966BE-17DB-4646-B5E5-2D7EEBA57AE2}"/>
              </a:ext>
            </a:extLst>
          </p:cNvPr>
          <p:cNvGrpSpPr/>
          <p:nvPr/>
        </p:nvGrpSpPr>
        <p:grpSpPr>
          <a:xfrm>
            <a:off x="8387875" y="6337921"/>
            <a:ext cx="1621966" cy="640870"/>
            <a:chOff x="-4110583" y="1331518"/>
            <a:chExt cx="1712937" cy="1040507"/>
          </a:xfrm>
        </p:grpSpPr>
        <p:sp>
          <p:nvSpPr>
            <p:cNvPr id="114" name="사각형: 둥근 모서리 113">
              <a:extLst>
                <a:ext uri="{FF2B5EF4-FFF2-40B4-BE49-F238E27FC236}">
                  <a16:creationId xmlns:a16="http://schemas.microsoft.com/office/drawing/2014/main" id="{AA71B180-C0C8-45D7-8C4D-62775E13C906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5" name="사각형: 둥근 모서리 114">
              <a:extLst>
                <a:ext uri="{FF2B5EF4-FFF2-40B4-BE49-F238E27FC236}">
                  <a16:creationId xmlns:a16="http://schemas.microsoft.com/office/drawing/2014/main" id="{7D79ABD8-94EA-4488-B748-E93A118A679C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6A223694-D82C-475E-9A5C-5F7A225952EA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118" name="사각형: 둥근 모서리 117">
                <a:extLst>
                  <a:ext uri="{FF2B5EF4-FFF2-40B4-BE49-F238E27FC236}">
                    <a16:creationId xmlns:a16="http://schemas.microsoft.com/office/drawing/2014/main" id="{76574E6F-1CB9-40CD-A643-03445CC3FBF5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9" name="사각형: 둥근 모서리 118">
                <a:extLst>
                  <a:ext uri="{FF2B5EF4-FFF2-40B4-BE49-F238E27FC236}">
                    <a16:creationId xmlns:a16="http://schemas.microsoft.com/office/drawing/2014/main" id="{65F20FB4-1452-40E9-8DE1-DFF749CC6C11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20" name="직사각형 119">
                <a:extLst>
                  <a:ext uri="{FF2B5EF4-FFF2-40B4-BE49-F238E27FC236}">
                    <a16:creationId xmlns:a16="http://schemas.microsoft.com/office/drawing/2014/main" id="{D241EEEC-589F-43B3-BCD8-538C33D4FE60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4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5D235FA-4198-4040-819B-524216CB4BA0}"/>
                </a:ext>
              </a:extLst>
            </p:cNvPr>
            <p:cNvSpPr txBox="1"/>
            <p:nvPr/>
          </p:nvSpPr>
          <p:spPr>
            <a:xfrm>
              <a:off x="-3865071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Раскрытие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финансовой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1200" cap="none" spc="0" normalizeH="0" baseline="0" noProof="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информации</a:t>
              </a:r>
              <a:endParaRPr kumimoji="0" lang="ko-KR" altLang="en-US" sz="1050" b="0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194F9D"/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21" name="Arrow: Right 3">
            <a:extLst>
              <a:ext uri="{FF2B5EF4-FFF2-40B4-BE49-F238E27FC236}">
                <a16:creationId xmlns:a16="http://schemas.microsoft.com/office/drawing/2014/main" id="{576D0161-7A33-4A8C-A433-E81AE2CF33BA}"/>
              </a:ext>
            </a:extLst>
          </p:cNvPr>
          <p:cNvSpPr/>
          <p:nvPr/>
        </p:nvSpPr>
        <p:spPr bwMode="auto">
          <a:xfrm>
            <a:off x="7709381" y="4153944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21860" rtl="0" eaLnBrk="0" fontAlgn="base" latinLnBrk="0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kumimoji="0" lang="ko-KR" altLang="en-US" sz="11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122" name="Arrow: Right 3">
            <a:extLst>
              <a:ext uri="{FF2B5EF4-FFF2-40B4-BE49-F238E27FC236}">
                <a16:creationId xmlns:a16="http://schemas.microsoft.com/office/drawing/2014/main" id="{B0F331CE-FB6F-4F98-A82E-AADBF39992FA}"/>
              </a:ext>
            </a:extLst>
          </p:cNvPr>
          <p:cNvSpPr/>
          <p:nvPr/>
        </p:nvSpPr>
        <p:spPr bwMode="auto">
          <a:xfrm>
            <a:off x="7709381" y="5191129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21860" rtl="0" eaLnBrk="0" fontAlgn="base" latinLnBrk="0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kumimoji="0" lang="ko-KR" altLang="en-US" sz="11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123" name="Arrow: Right 3">
            <a:extLst>
              <a:ext uri="{FF2B5EF4-FFF2-40B4-BE49-F238E27FC236}">
                <a16:creationId xmlns:a16="http://schemas.microsoft.com/office/drawing/2014/main" id="{E6E73558-04F2-4155-936E-A2DDDFA087C8}"/>
              </a:ext>
            </a:extLst>
          </p:cNvPr>
          <p:cNvSpPr/>
          <p:nvPr/>
        </p:nvSpPr>
        <p:spPr bwMode="auto">
          <a:xfrm>
            <a:off x="7709381" y="5864393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21860" rtl="0" eaLnBrk="0" fontAlgn="base" latinLnBrk="0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kumimoji="0" lang="ko-KR" altLang="en-US" sz="11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124" name="Arrow: Right 3">
            <a:extLst>
              <a:ext uri="{FF2B5EF4-FFF2-40B4-BE49-F238E27FC236}">
                <a16:creationId xmlns:a16="http://schemas.microsoft.com/office/drawing/2014/main" id="{EF4D266A-E743-4CB8-9DF7-F24C7F23745F}"/>
              </a:ext>
            </a:extLst>
          </p:cNvPr>
          <p:cNvSpPr/>
          <p:nvPr/>
        </p:nvSpPr>
        <p:spPr bwMode="auto">
          <a:xfrm>
            <a:off x="7709381" y="6592060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21860" rtl="0" eaLnBrk="0" fontAlgn="base" latinLnBrk="0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kumimoji="0" lang="ko-KR" altLang="en-US" sz="11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E758BB1-ACFC-4221-98CC-447BA2172ACC}"/>
              </a:ext>
            </a:extLst>
          </p:cNvPr>
          <p:cNvSpPr txBox="1"/>
          <p:nvPr/>
        </p:nvSpPr>
        <p:spPr>
          <a:xfrm flipH="1">
            <a:off x="183092" y="1510264"/>
            <a:ext cx="982674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Характеристика №2. Система поддержки принятия стратегических решений с опорой на данные</a:t>
            </a:r>
            <a:endParaRPr kumimoji="0" lang="en-US" altLang="ko-KR" sz="1800" b="1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127" name="슬라이드 번호 개체 틀 2">
            <a:extLst>
              <a:ext uri="{FF2B5EF4-FFF2-40B4-BE49-F238E27FC236}">
                <a16:creationId xmlns:a16="http://schemas.microsoft.com/office/drawing/2014/main" id="{AA38DBBC-5536-4F94-9148-46E39E9E74C0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fld id="{9D3B0FC0-D4DA-4B18-8421-AF98AD9DE8E5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3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2" y="247744"/>
            <a:ext cx="6101127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Основные характеристики </a:t>
            </a:r>
            <a:r>
              <a:rPr kumimoji="0" lang="en" sz="2400" b="1" i="0" u="none" strike="noStrike" kern="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dBrain</a:t>
            </a:r>
            <a:r>
              <a:rPr kumimoji="0" lang="en" sz="2400" b="1" i="0" u="none" strike="noStrike" kern="0" cap="none" spc="-150" normalizeH="0" baseline="3000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 </a:t>
            </a:r>
            <a:endParaRPr kumimoji="0" lang="en-US" altLang="ko-KR" sz="2400" b="1" i="0" u="none" strike="noStrike" kern="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595035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III</a:t>
            </a:r>
            <a:r>
              <a:rPr kumimoji="0" lang="en-US" altLang="ko-KR" sz="32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32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63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11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</a:t>
            </a:r>
            <a:r>
              <a:rPr lang="ru-RU" sz="2400" b="1" spc="-15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нализ</a:t>
            </a:r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и оценка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70376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Ⅳ.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366588" y="1674910"/>
            <a:ext cx="9996612" cy="4823669"/>
            <a:chOff x="5702247" y="2311334"/>
            <a:chExt cx="4190608" cy="3766633"/>
          </a:xfrm>
        </p:grpSpPr>
        <p:sp>
          <p:nvSpPr>
            <p:cNvPr id="103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4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477662" y="1553028"/>
            <a:ext cx="9728623" cy="588600"/>
            <a:chOff x="1043280" y="2203799"/>
            <a:chExt cx="3807101" cy="473300"/>
          </a:xfrm>
        </p:grpSpPr>
        <p:sp>
          <p:nvSpPr>
            <p:cNvPr id="95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09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6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7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8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9" name="Flow chart: Delay 98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0" name="Flow chart: Delay 99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2" name="Box 101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244009" y="2344494"/>
              <a:ext cx="3404373" cy="173241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В</a:t>
              </a:r>
              <a:r>
                <a:rPr lang="en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1. </a:t>
              </a:r>
              <a:r>
                <a:rPr lang="ru-RU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Оправдала ли система </a:t>
              </a:r>
              <a:r>
                <a:rPr lang="ru-RU" sz="1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dBrain</a:t>
              </a:r>
              <a:r>
                <a:rPr lang="ru-RU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+ первоначальные ожидания после года эксплуатации?</a:t>
              </a:r>
              <a:endParaRPr kumimoji="1" lang="ko-KR" altLang="en-US" sz="19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8111" y="2307447"/>
            <a:ext cx="521115" cy="644539"/>
            <a:chOff x="782003" y="2409047"/>
            <a:chExt cx="521115" cy="644539"/>
          </a:xfrm>
        </p:grpSpPr>
        <p:sp>
          <p:nvSpPr>
            <p:cNvPr id="24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9044" y="2559513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82003" y="2409047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16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ko-KR" altLang="en-US" sz="16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8111" y="3712175"/>
            <a:ext cx="521115" cy="644539"/>
            <a:chOff x="777818" y="3727116"/>
            <a:chExt cx="521115" cy="644539"/>
          </a:xfrm>
        </p:grpSpPr>
        <p:sp>
          <p:nvSpPr>
            <p:cNvPr id="26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4859" y="3877582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77818" y="3727116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16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ko-KR" altLang="en-US" sz="16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8111" y="5044733"/>
            <a:ext cx="521115" cy="644539"/>
            <a:chOff x="838403" y="4917733"/>
            <a:chExt cx="521115" cy="644539"/>
          </a:xfrm>
        </p:grpSpPr>
        <p:sp>
          <p:nvSpPr>
            <p:cNvPr id="28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65444" y="5068199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838403" y="4917733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16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ko-KR" altLang="en-US" sz="16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8878" y="2397016"/>
            <a:ext cx="8522500" cy="122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Поддерживает управление финансами с опорой на данные благодаря внедрению информационных систем во всех областях, связанных  с бюджетом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Разработаны дополнительные функции при работе с бюджетом, такие как управление суммой обязательств, частные инвестиции, кредитование, взносы и т.д.</a:t>
            </a:r>
            <a:endParaRPr lang="en-US" altLang="ko-KR" sz="15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878" y="3799000"/>
            <a:ext cx="8173922" cy="200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Повышение производительности системы, модернизация устаревших центров поддержки клиентов и устранение неудобств для пользователей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 </a:t>
            </a: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Улучшенная скорость, увеличенный экран, </a:t>
            </a:r>
            <a:r>
              <a:rPr lang="ru-RU" altLang="ko-KR" sz="1500" b="1" spc="-40" dirty="0" err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многооконность</a:t>
            </a: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 позволяющая работать в многозадачном режиме, внедрение чат</a:t>
            </a:r>
            <a: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-</a:t>
            </a: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бота на основе искусственного интеллекта и т.д.</a:t>
            </a:r>
          </a:p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altLang="ko-KR" sz="15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878" y="5222237"/>
            <a:ext cx="85529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Снижает взаимовлияние систем и повышает гибкость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Минимизирует взаимовлияние систем благодаря внедрению модульного принципа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ru-RU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Установка отдельных модулей (бюджет, активы, исполнение, расчеты), поддерживает многоязычность </a:t>
            </a:r>
            <a:endParaRPr lang="en-US" altLang="ko-KR" sz="15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4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ounded rectangle 324">
            <a:extLst>
              <a:ext uri="{FF2B5EF4-FFF2-40B4-BE49-F238E27FC236}">
                <a16:creationId xmlns:a16="http://schemas.microsoft.com/office/drawing/2014/main" id="{EC838454-3827-4AED-A77C-0154206BD0F0}"/>
              </a:ext>
            </a:extLst>
          </p:cNvPr>
          <p:cNvSpPr/>
          <p:nvPr/>
        </p:nvSpPr>
        <p:spPr>
          <a:xfrm>
            <a:off x="333829" y="1233714"/>
            <a:ext cx="10130971" cy="59434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sz="11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2" y="241481"/>
            <a:ext cx="8894433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В</a:t>
            </a:r>
            <a:r>
              <a:rPr lang="en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1. </a:t>
            </a:r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Оправдала ли система </a:t>
            </a:r>
            <a:r>
              <a:rPr lang="ru-RU" sz="24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dBrain</a:t>
            </a:r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+ первоначальные ожидания после года эксплуатации?</a:t>
            </a:r>
            <a:endParaRPr kumimoji="1" lang="ko-KR" altLang="en-US" sz="3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  <a:latin typeface="Montserrat SemiBold" panose="00000700000000000000" pitchFamily="2" charset="0"/>
              <a:ea typeface="KoPub돋움체 Bold" panose="02020603020101020101" pitchFamily="18" charset="-127"/>
              <a:cs typeface="Noto Sans" panose="020B0502040504020204" pitchFamily="34" charset="0"/>
            </a:endParaRPr>
          </a:p>
          <a:p>
            <a:pPr rtl="0"/>
            <a:endParaRPr lang="en-US" altLang="ko-KR" sz="2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209375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12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95130" y="1604479"/>
            <a:ext cx="1767611" cy="1767305"/>
            <a:chOff x="890380" y="1310458"/>
            <a:chExt cx="1767611" cy="1767305"/>
          </a:xfrm>
        </p:grpSpPr>
        <p:sp>
          <p:nvSpPr>
            <p:cNvPr id="76" name="Rectangle 15">
              <a:extLst>
                <a:ext uri="{FF2B5EF4-FFF2-40B4-BE49-F238E27FC236}">
                  <a16:creationId xmlns:a16="http://schemas.microsoft.com/office/drawing/2014/main" id="{D9E9D47A-F57E-4682-A912-8FBEE59C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80" y="1310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5B8D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987CC11-A78F-4DF2-AA85-7EE508F53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78" y="1427136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78" name="Line connector 77">
              <a:extLst>
                <a:ext uri="{FF2B5EF4-FFF2-40B4-BE49-F238E27FC236}">
                  <a16:creationId xmlns:a16="http://schemas.microsoft.com/office/drawing/2014/main" id="{D19CE9B8-A915-48FE-89FF-D2E0468782B1}"/>
                </a:ext>
              </a:extLst>
            </p:cNvPr>
            <p:cNvCxnSpPr/>
            <p:nvPr/>
          </p:nvCxnSpPr>
          <p:spPr>
            <a:xfrm>
              <a:off x="1224738" y="1844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B5AC804-C055-472D-9C2C-19D5B2F510D5}"/>
                </a:ext>
              </a:extLst>
            </p:cNvPr>
            <p:cNvSpPr txBox="1"/>
            <p:nvPr/>
          </p:nvSpPr>
          <p:spPr>
            <a:xfrm>
              <a:off x="1019778" y="1769024"/>
              <a:ext cx="1509169" cy="1000274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Трудности в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определении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процесса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новых бюджетных задач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322941" y="1537327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82" name="AutoShape 3">
              <a:extLst>
                <a:ext uri="{FF2B5EF4-FFF2-40B4-BE49-F238E27FC236}">
                  <a16:creationId xmlns:a16="http://schemas.microsoft.com/office/drawing/2014/main" id="{EC7EBEC8-2490-47DE-8A05-29ED4D9D2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0790" y="2467372"/>
              <a:ext cx="685302" cy="4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sz="1000" dirty="0"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93128" y="3488929"/>
            <a:ext cx="1767611" cy="1767305"/>
            <a:chOff x="3465276" y="3215458"/>
            <a:chExt cx="1767611" cy="1767305"/>
          </a:xfrm>
        </p:grpSpPr>
        <p:sp>
          <p:nvSpPr>
            <p:cNvPr id="87" name="Rectangle 15">
              <a:extLst>
                <a:ext uri="{FF2B5EF4-FFF2-40B4-BE49-F238E27FC236}">
                  <a16:creationId xmlns:a16="http://schemas.microsoft.com/office/drawing/2014/main" id="{4238FB93-AB71-4630-BCC7-99FBE425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276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83CB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0" name="Rectangle 15">
              <a:extLst>
                <a:ext uri="{FF2B5EF4-FFF2-40B4-BE49-F238E27FC236}">
                  <a16:creationId xmlns:a16="http://schemas.microsoft.com/office/drawing/2014/main" id="{EF890E13-1BDB-4E62-B066-D2574625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975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1" name="Line connector 90">
              <a:extLst>
                <a:ext uri="{FF2B5EF4-FFF2-40B4-BE49-F238E27FC236}">
                  <a16:creationId xmlns:a16="http://schemas.microsoft.com/office/drawing/2014/main" id="{05E07F71-55D5-4BFA-BA8B-23D40D727AEF}"/>
                </a:ext>
              </a:extLst>
            </p:cNvPr>
            <p:cNvCxnSpPr/>
            <p:nvPr/>
          </p:nvCxnSpPr>
          <p:spPr>
            <a:xfrm>
              <a:off x="3799635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F6309F0-5963-4F30-A3BA-512E0F3D747A}"/>
                </a:ext>
              </a:extLst>
            </p:cNvPr>
            <p:cNvSpPr txBox="1"/>
            <p:nvPr/>
          </p:nvSpPr>
          <p:spPr>
            <a:xfrm>
              <a:off x="3670410" y="3807775"/>
              <a:ext cx="1364390" cy="800219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Запрос на</a:t>
              </a:r>
            </a:p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улучшение</a:t>
              </a:r>
            </a:p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рабочей среды пользователей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495C67-C1CF-4723-B8E4-0301C16E7156}"/>
                </a:ext>
              </a:extLst>
            </p:cNvPr>
            <p:cNvSpPr txBox="1"/>
            <p:nvPr/>
          </p:nvSpPr>
          <p:spPr>
            <a:xfrm>
              <a:off x="3897841" y="3476410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70086" y="5352685"/>
            <a:ext cx="1767611" cy="1767305"/>
            <a:chOff x="5449623" y="3215458"/>
            <a:chExt cx="1767611" cy="1767305"/>
          </a:xfrm>
        </p:grpSpPr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8F0C10F7-26BF-4670-835B-416EA903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623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B5D5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6" name="Rectangle 15">
              <a:extLst>
                <a:ext uri="{FF2B5EF4-FFF2-40B4-BE49-F238E27FC236}">
                  <a16:creationId xmlns:a16="http://schemas.microsoft.com/office/drawing/2014/main" id="{9F39271A-15ED-4227-A18F-39A5EEF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321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7" name="Line connector 96">
              <a:extLst>
                <a:ext uri="{FF2B5EF4-FFF2-40B4-BE49-F238E27FC236}">
                  <a16:creationId xmlns:a16="http://schemas.microsoft.com/office/drawing/2014/main" id="{946A5297-6516-4024-BE4A-6FDB5E48B004}"/>
                </a:ext>
              </a:extLst>
            </p:cNvPr>
            <p:cNvCxnSpPr/>
            <p:nvPr/>
          </p:nvCxnSpPr>
          <p:spPr>
            <a:xfrm>
              <a:off x="5783981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8399FE-50E3-4BB7-A980-2AAB973CC9AF}"/>
                </a:ext>
              </a:extLst>
            </p:cNvPr>
            <p:cNvSpPr txBox="1"/>
            <p:nvPr/>
          </p:nvSpPr>
          <p:spPr>
            <a:xfrm>
              <a:off x="5635623" y="3575770"/>
              <a:ext cx="1366207" cy="1292662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Трудности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при анализе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межсистемных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связей для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использования модульного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принципа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CA3E3EF-2D6B-4B36-8611-E15270114C36}"/>
                </a:ext>
              </a:extLst>
            </p:cNvPr>
            <p:cNvSpPr txBox="1"/>
            <p:nvPr/>
          </p:nvSpPr>
          <p:spPr>
            <a:xfrm>
              <a:off x="5882184" y="3442325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4" name="Chevron 3"/>
          <p:cNvSpPr/>
          <p:nvPr/>
        </p:nvSpPr>
        <p:spPr>
          <a:xfrm>
            <a:off x="2680881" y="2138405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2679438" y="4015498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2673607" y="5886611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68785" y="1710569"/>
            <a:ext cx="3420000" cy="1620000"/>
            <a:chOff x="-4110583" y="1331518"/>
            <a:chExt cx="1712937" cy="1040507"/>
          </a:xfrm>
        </p:grpSpPr>
        <p:sp>
          <p:nvSpPr>
            <p:cNvPr id="5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5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58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59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60" name="Box 59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2" name="Box 1"/>
          <p:cNvSpPr/>
          <p:nvPr/>
        </p:nvSpPr>
        <p:spPr>
          <a:xfrm>
            <a:off x="3310752" y="1830554"/>
            <a:ext cx="3478624" cy="14927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Интервью с руководителями отделов (20)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Семинары по доработке результатов проектирования (4)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Основные тесты с опытными пользователями(2 раза, в общей сложности 6 недель)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68785" y="3559402"/>
            <a:ext cx="3420000" cy="1620000"/>
            <a:chOff x="-4110583" y="1331518"/>
            <a:chExt cx="1712937" cy="1040507"/>
          </a:xfrm>
        </p:grpSpPr>
        <p:sp>
          <p:nvSpPr>
            <p:cNvPr id="13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3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2" name="Box 14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73189" y="5419805"/>
            <a:ext cx="3420000" cy="1620000"/>
            <a:chOff x="-4110583" y="1331518"/>
            <a:chExt cx="1712937" cy="1040507"/>
          </a:xfrm>
        </p:grpSpPr>
        <p:sp>
          <p:nvSpPr>
            <p:cNvPr id="14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4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7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8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9" name="Box 148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3" name="Box 2"/>
          <p:cNvSpPr/>
          <p:nvPr/>
        </p:nvSpPr>
        <p:spPr>
          <a:xfrm>
            <a:off x="3343976" y="3827789"/>
            <a:ext cx="3177280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Поддержка мобильности и многозадачности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Внедрение чат-ботов для поддержки задач (2 934 типа)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Введение мобильной идентификационной карты</a:t>
            </a:r>
          </a:p>
        </p:txBody>
      </p:sp>
      <p:sp>
        <p:nvSpPr>
          <p:cNvPr id="5" name="Box 4"/>
          <p:cNvSpPr/>
          <p:nvPr/>
        </p:nvSpPr>
        <p:spPr>
          <a:xfrm>
            <a:off x="3318144" y="5559247"/>
            <a:ext cx="326631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Использовать решения для анализа влияния и сложностей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Анализировать влияние, разбирая связанные с задачей положения и руководства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Применять многоязычные термины для определения бюджетных терминов</a:t>
            </a:r>
            <a:endParaRPr lang="en" sz="12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02078" y="1710569"/>
            <a:ext cx="3662722" cy="1736194"/>
            <a:chOff x="-4110583" y="1331518"/>
            <a:chExt cx="1712937" cy="1040507"/>
          </a:xfrm>
        </p:grpSpPr>
        <p:sp>
          <p:nvSpPr>
            <p:cNvPr id="152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53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55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56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57" name="Box 156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02078" y="3555680"/>
            <a:ext cx="3420000" cy="1620000"/>
            <a:chOff x="-4110583" y="1331518"/>
            <a:chExt cx="1712937" cy="1040507"/>
          </a:xfrm>
        </p:grpSpPr>
        <p:sp>
          <p:nvSpPr>
            <p:cNvPr id="159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60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2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63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64" name="Box 163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41844" y="5430859"/>
            <a:ext cx="3420000" cy="1620000"/>
            <a:chOff x="-4110583" y="1331518"/>
            <a:chExt cx="1712937" cy="1040507"/>
          </a:xfrm>
        </p:grpSpPr>
        <p:sp>
          <p:nvSpPr>
            <p:cNvPr id="166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67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9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70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71" name="Box 170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6" name="Box 5"/>
          <p:cNvSpPr/>
          <p:nvPr/>
        </p:nvSpPr>
        <p:spPr>
          <a:xfrm>
            <a:off x="6883911" y="1782391"/>
            <a:ext cx="3338167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Использование собранных данных в качестве основы для разработки налогово-бюджетной политики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Усилили функцию управления данными временных рядов за счет оцифровки рукописных заданий</a:t>
            </a:r>
            <a:endParaRPr lang="en-US" altLang="ko-KR" sz="13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sp>
        <p:nvSpPr>
          <p:cNvPr id="7" name="Box 6"/>
          <p:cNvSpPr/>
          <p:nvPr/>
        </p:nvSpPr>
        <p:spPr>
          <a:xfrm>
            <a:off x="6883911" y="3890354"/>
            <a:ext cx="3346475" cy="10926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Повышение удовлетворенности пользователей системой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Повышение удобства и эффективности работы пользователей </a:t>
            </a:r>
          </a:p>
        </p:txBody>
      </p:sp>
      <p:sp>
        <p:nvSpPr>
          <p:cNvPr id="8" name="Box 7"/>
          <p:cNvSpPr/>
          <p:nvPr/>
        </p:nvSpPr>
        <p:spPr>
          <a:xfrm>
            <a:off x="6910940" y="5550157"/>
            <a:ext cx="3224739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Облегчение работы за счет снижения взаимовлияния модулей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Упрощение возможности переноса за счет облегчения системы</a:t>
            </a:r>
          </a:p>
        </p:txBody>
      </p:sp>
      <p:sp>
        <p:nvSpPr>
          <p:cNvPr id="240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51889" y="1008074"/>
            <a:ext cx="1928991" cy="482816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Проблема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241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4065063" y="1008073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Решение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242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447430" y="1008073"/>
            <a:ext cx="216647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sz="1500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Результаты и выводы</a:t>
            </a:r>
            <a:endParaRPr lang="en-US" altLang="ko-KR" sz="1500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88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13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3346" y="1411198"/>
            <a:ext cx="8952847" cy="2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449816" y="1153905"/>
            <a:ext cx="4688258" cy="6110058"/>
            <a:chOff x="5702247" y="2311334"/>
            <a:chExt cx="4190608" cy="3766633"/>
          </a:xfrm>
        </p:grpSpPr>
        <p:sp>
          <p:nvSpPr>
            <p:cNvPr id="32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3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874429" y="999517"/>
            <a:ext cx="3823792" cy="411681"/>
            <a:chOff x="1043280" y="2203799"/>
            <a:chExt cx="3807101" cy="473301"/>
          </a:xfrm>
        </p:grpSpPr>
        <p:sp>
          <p:nvSpPr>
            <p:cNvPr id="25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7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8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9" name="Flow chart: Delay 28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0" name="Flow chart: Delay 29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1" name="Box 30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269487" y="2236503"/>
              <a:ext cx="1353412" cy="38922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Интервью</a:t>
              </a:r>
              <a:endParaRPr kumimoji="1" lang="ko-KR" altLang="en-US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556765" y="1163430"/>
            <a:ext cx="4688258" cy="6110058"/>
            <a:chOff x="5702247" y="2311334"/>
            <a:chExt cx="4190608" cy="3766633"/>
          </a:xfrm>
        </p:grpSpPr>
        <p:sp>
          <p:nvSpPr>
            <p:cNvPr id="71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2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5990903" y="1009043"/>
            <a:ext cx="3823792" cy="402155"/>
            <a:chOff x="1043280" y="2203799"/>
            <a:chExt cx="3807101" cy="473301"/>
          </a:xfrm>
        </p:grpSpPr>
        <p:sp>
          <p:nvSpPr>
            <p:cNvPr id="64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5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6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7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8" name="Flow chart: Delay 67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9" name="Flow chart: Delay 68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0" name="Box 69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269489" y="2231894"/>
              <a:ext cx="1353412" cy="39844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Семинары</a:t>
              </a:r>
              <a:endParaRPr kumimoji="1" lang="ko-KR" altLang="en-US" sz="2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pic>
        <p:nvPicPr>
          <p:cNvPr id="7171" name="_x307002272" descr="EMB000018e00a36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9" y="1658966"/>
            <a:ext cx="4417247" cy="5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_x191639664" descr="EMB0000293408f6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-3249" r="1059" b="3249"/>
          <a:stretch/>
        </p:blipFill>
        <p:spPr bwMode="auto">
          <a:xfrm>
            <a:off x="589250" y="1400843"/>
            <a:ext cx="4082174" cy="55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Приложение</a:t>
            </a:r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1. </a:t>
            </a:r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Мнения пользователей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6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14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Приложение</a:t>
            </a:r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2. </a:t>
            </a:r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Использование чат-бота</a:t>
            </a:r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92093" y="1249316"/>
            <a:ext cx="9910341" cy="5634084"/>
            <a:chOff x="392093" y="1249316"/>
            <a:chExt cx="9910341" cy="5163391"/>
          </a:xfrm>
        </p:grpSpPr>
        <p:pic>
          <p:nvPicPr>
            <p:cNvPr id="2049" name="_x4395366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093" y="1254583"/>
              <a:ext cx="4705197" cy="515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_x4395367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9714" y="1249316"/>
              <a:ext cx="4982720" cy="5163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13893" y="1645591"/>
              <a:ext cx="407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dirty="0"/>
                <a:t>MyD</a:t>
              </a:r>
              <a:endParaRPr lang="ko-KR" altLang="en-US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0802" y="1645591"/>
              <a:ext cx="407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dirty="0"/>
                <a:t>MyD</a:t>
              </a:r>
              <a:endParaRPr lang="ko-KR" altLang="en-US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2947" y="2051991"/>
              <a:ext cx="3884397" cy="338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dirty="0"/>
                <a:t>Hello! I am ‘MyD’, a counseling chatbot</a:t>
              </a:r>
            </a:p>
            <a:p>
              <a:r>
                <a:rPr lang="en" altLang="ko-KR" sz="900" dirty="0">
                  <a:solidFill>
                    <a:srgbClr val="00B0F0"/>
                  </a:solidFill>
                </a:rPr>
                <a:t>I'm here to help you use the Budget Accounting System (dBrain</a:t>
              </a:r>
              <a:r>
                <a:rPr lang="en" altLang="ko-KR" sz="900" baseline="30000" dirty="0">
                  <a:solidFill>
                    <a:srgbClr val="00B0F0"/>
                  </a:solidFill>
                </a:rPr>
                <a:t>+</a:t>
              </a:r>
              <a:r>
                <a:rPr lang="en" altLang="ko-KR" sz="900" dirty="0">
                  <a:solidFill>
                    <a:srgbClr val="00B0F0"/>
                  </a:solidFill>
                </a:rPr>
                <a:t>)</a:t>
              </a:r>
              <a:r>
                <a:rPr lang="en" altLang="ko-KR" sz="900" dirty="0"/>
                <a:t> conveniently.</a:t>
              </a:r>
              <a:endParaRPr lang="ko-KR" altLang="en-US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120" y="2478779"/>
              <a:ext cx="3575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800" dirty="0"/>
                <a:t>The billing date for government purchase card occurs once a month [July 22</a:t>
              </a:r>
              <a:r>
                <a:rPr lang="ko" altLang="ko-KR" sz="800" baseline="30000" dirty="0"/>
                <a:t>nd</a:t>
              </a:r>
              <a:r>
                <a:rPr lang="ko" altLang="ko-KR" sz="800" dirty="0"/>
                <a:t>]</a:t>
              </a:r>
            </a:p>
            <a:p>
              <a:r>
                <a:rPr lang="en" altLang="ko-KR" sz="800" dirty="0"/>
                <a:t>For inquiries related to government purchase cards and expenditures, please refer to the </a:t>
              </a:r>
              <a:r>
                <a:rPr lang="en" altLang="ko-KR" sz="800" dirty="0">
                  <a:solidFill>
                    <a:srgbClr val="0070C0"/>
                  </a:solidFill>
                </a:rPr>
                <a:t>[Expenditure FAQ]</a:t>
              </a:r>
              <a:r>
                <a:rPr lang="en" altLang="ko-KR" sz="800" dirty="0"/>
                <a:t> below.</a:t>
              </a:r>
              <a:endParaRPr lang="ko-KR" alt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705" y="3030299"/>
              <a:ext cx="4086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b="1" dirty="0"/>
                <a:t>Have you started a new task due to a personnel transfer?</a:t>
              </a:r>
            </a:p>
            <a:p>
              <a:r>
                <a:rPr lang="en" altLang="ko-KR" sz="700" dirty="0"/>
                <a:t>Please check the frequently asked questions during administrative office changes and authority take overs.</a:t>
              </a:r>
              <a:endParaRPr lang="ko-KR" altLang="en-US" sz="7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705" y="3309168"/>
              <a:ext cx="22233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Organization and Administrative Agency Change FAQ</a:t>
              </a:r>
              <a:endParaRPr lang="ko-KR" altLang="en-US" sz="7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4038" y="3309168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Authority Application and Take Over FAQ</a:t>
              </a:r>
              <a:endParaRPr lang="ko-KR" altLang="en-US" sz="7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220" y="384021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Login FAQ</a:t>
              </a:r>
              <a:endParaRPr lang="ko-KR" altLang="en-US" sz="7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07897" y="384021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Settings FAQ</a:t>
              </a:r>
              <a:endParaRPr lang="ko-KR" altLang="en-US" sz="7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9636" y="4384921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Expenditure FAQ</a:t>
              </a:r>
              <a:endParaRPr lang="ko-KR" altLang="en-US" sz="7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1313" y="4384921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Procurement FAQ</a:t>
              </a:r>
              <a:endParaRPr lang="ko-KR" altLang="en-US" sz="7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0705" y="3549420"/>
              <a:ext cx="4150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b="1" dirty="0"/>
                <a:t>Is it your first time using dBrain+?</a:t>
              </a:r>
            </a:p>
            <a:p>
              <a:r>
                <a:rPr lang="en" altLang="ko-KR" sz="700" dirty="0"/>
                <a:t>You can ask questions about how to use dBrain+ system, as well as questions frequently asked by new users.</a:t>
              </a:r>
              <a:endParaRPr lang="ko-KR" altLang="en-US" sz="7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0896" y="4106604"/>
              <a:ext cx="4307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dirty="0"/>
                <a:t>Do you have any questions about expenditure and procurement tasks related to dBrain+?</a:t>
              </a:r>
            </a:p>
            <a:p>
              <a:r>
                <a:rPr lang="en" altLang="ko-KR" sz="700" dirty="0"/>
                <a:t>Please check which questions about expenditure and procurement tasks related to dBrain+ are frequently asked.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4916" y="2219958"/>
              <a:ext cx="4150495" cy="282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b="1" dirty="0"/>
                <a:t>Is it your first time using dBrain</a:t>
              </a:r>
              <a:r>
                <a:rPr lang="en" altLang="ko-KR" sz="700" b="1" baseline="30000" dirty="0"/>
                <a:t>+</a:t>
              </a:r>
              <a:r>
                <a:rPr lang="en" altLang="ko-KR" sz="700" b="1" dirty="0"/>
                <a:t>?</a:t>
              </a:r>
            </a:p>
            <a:p>
              <a:r>
                <a:rPr lang="en" altLang="ko-KR" sz="700" dirty="0"/>
                <a:t>You can ask questions about how to use dBrain+ system, as well as questions frequently asked by new users.</a:t>
              </a:r>
              <a:endParaRPr lang="ko-KR" altLang="en-US" sz="7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54916" y="2758470"/>
              <a:ext cx="4307589" cy="282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dirty="0"/>
                <a:t>Do you have any questions about expenditure and procurement tasks related to dBrain</a:t>
              </a:r>
              <a:r>
                <a:rPr lang="en" altLang="ko-KR" sz="700" baseline="30000" dirty="0"/>
                <a:t>+</a:t>
              </a:r>
              <a:r>
                <a:rPr lang="en" altLang="ko-KR" sz="700" dirty="0"/>
                <a:t>?</a:t>
              </a:r>
            </a:p>
            <a:p>
              <a:r>
                <a:rPr lang="en" altLang="ko-KR" sz="700" dirty="0"/>
                <a:t>Please check which questions about expenditure and procurement tasks related to dBrain</a:t>
              </a:r>
              <a:r>
                <a:rPr lang="en" altLang="ko-KR" sz="700" baseline="30000" dirty="0"/>
                <a:t>+</a:t>
              </a:r>
              <a:r>
                <a:rPr lang="en" altLang="ko-KR" sz="700" dirty="0"/>
                <a:t> are frequently asked.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69147" y="304524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Expenditure FAQ</a:t>
              </a:r>
              <a:endParaRPr lang="ko-KR" altLang="en-US" sz="7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00824" y="304524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Procurement FAQ</a:t>
              </a:r>
              <a:endParaRPr lang="ko-KR" altLang="en-US" sz="7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54917" y="1958034"/>
              <a:ext cx="21920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Organization and Administrative Agency Change FAQ</a:t>
              </a:r>
              <a:endParaRPr lang="ko-KR" altLang="en-US" sz="7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00824" y="1958034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Authority Application and Take Over FAQ</a:t>
              </a:r>
              <a:endParaRPr lang="ko-KR" altLang="en-US" sz="7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00823" y="2501640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/>
                <a:t>Settings FAQ</a:t>
              </a:r>
              <a:endParaRPr lang="ko-KR" altLang="en-US" sz="7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69146" y="2495522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/>
                <a:t>Login FAQ</a:t>
              </a:r>
              <a:endParaRPr lang="ko-KR" altLang="en-US" sz="7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51255" y="3435420"/>
              <a:ext cx="8424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dirty="0">
                  <a:solidFill>
                    <a:schemeClr val="bg1"/>
                  </a:solidFill>
                </a:rPr>
                <a:t>Login FAQ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6607" y="5963506"/>
              <a:ext cx="23275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700" dirty="0">
                  <a:solidFill>
                    <a:srgbClr val="A5A5A5"/>
                  </a:solidFill>
                </a:rPr>
                <a:t>Enter your inquiry here</a:t>
              </a:r>
              <a:endParaRPr lang="ko-KR" altLang="en-US" sz="700" dirty="0">
                <a:solidFill>
                  <a:srgbClr val="A5A5A5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98199" y="5963506"/>
              <a:ext cx="23275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700" dirty="0">
                  <a:solidFill>
                    <a:srgbClr val="A5A5A5"/>
                  </a:solidFill>
                </a:rPr>
                <a:t>Enter your inquiry here</a:t>
              </a:r>
              <a:endParaRPr lang="ko-KR" altLang="en-US" sz="700" dirty="0">
                <a:solidFill>
                  <a:srgbClr val="A5A5A5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02858" y="4113365"/>
              <a:ext cx="8579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700" dirty="0"/>
                <a:t>dBrain</a:t>
              </a:r>
              <a:r>
                <a:rPr lang="en" altLang="ko-KR" sz="700" baseline="30000" dirty="0"/>
                <a:t>+</a:t>
              </a:r>
              <a:r>
                <a:rPr lang="en" altLang="ko-KR" sz="700" dirty="0"/>
                <a:t> Login FAQ</a:t>
              </a:r>
              <a:endParaRPr lang="ko-KR" altLang="en-US" sz="7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5725" y="4281237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User registration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25725" y="4484425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Change Login ID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5725" y="4681759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Long-term inactivity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25725" y="4884947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Certificate error during Login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5725" y="5099181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Login certificate validity error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25725" y="5311605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700" b="1" dirty="0">
                  <a:solidFill>
                    <a:srgbClr val="7ECAED"/>
                  </a:solidFill>
                </a:rPr>
                <a:t>Create new certificate</a:t>
              </a:r>
              <a:endParaRPr lang="ko-KR" altLang="en-US" sz="700" b="1" dirty="0">
                <a:solidFill>
                  <a:srgbClr val="7ECAE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74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15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2636" y="2684685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2223" y="1107662"/>
            <a:ext cx="10038804" cy="2904605"/>
            <a:chOff x="270633" y="1891270"/>
            <a:chExt cx="5353384" cy="39815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37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8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7" y="1891270"/>
              <a:ext cx="4366274" cy="478020"/>
              <a:chOff x="1043280" y="2199079"/>
              <a:chExt cx="3807101" cy="478020"/>
            </a:xfrm>
          </p:grpSpPr>
          <p:sp>
            <p:nvSpPr>
              <p:cNvPr id="30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09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1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2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3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4" name="Flow chart: Delay 33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5" name="Flow chart: Delay 34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6" name="Box 35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1405547" y="2199079"/>
                <a:ext cx="3081305" cy="464074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2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KoPub돋움체 Bold" panose="02020603020101020101" pitchFamily="18" charset="-127"/>
                    <a:cs typeface="Noto Sans" panose="020B0502040504020204" pitchFamily="34" charset="0"/>
                  </a:rPr>
                  <a:t>Многоязычная поддержка (корейский язык)</a:t>
                </a:r>
                <a:endParaRPr kumimoji="1" lang="ko-KR" altLang="en-US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endParaRPr>
              </a:p>
            </p:txBody>
          </p:sp>
        </p:grpSp>
      </p:grpSp>
      <p:pic>
        <p:nvPicPr>
          <p:cNvPr id="1029" name="_x476400872" descr="EMB0000250808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2" y="1526951"/>
            <a:ext cx="8737846" cy="23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2221" y="4193092"/>
            <a:ext cx="10038805" cy="2904605"/>
            <a:chOff x="270633" y="1891270"/>
            <a:chExt cx="5353384" cy="39815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75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6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9" y="1891270"/>
              <a:ext cx="4366273" cy="478020"/>
              <a:chOff x="1043280" y="2199079"/>
              <a:chExt cx="3807101" cy="478020"/>
            </a:xfrm>
          </p:grpSpPr>
          <p:sp>
            <p:nvSpPr>
              <p:cNvPr id="68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09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69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0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1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2" name="Flow chart: Delay 71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3" name="Flow chart: Delay 72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4" name="Box 73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1366046" y="2199079"/>
                <a:ext cx="3160312" cy="464074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2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KoPub돋움체 Bold" panose="02020603020101020101" pitchFamily="18" charset="-127"/>
                    <a:cs typeface="Noto Sans" panose="020B0502040504020204" pitchFamily="34" charset="0"/>
                  </a:rPr>
                  <a:t>Многоязычная поддержка (английский язык)</a:t>
                </a:r>
                <a:endParaRPr kumimoji="1" lang="ko-KR" altLang="en-US" sz="2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endParaRPr>
              </a:p>
            </p:txBody>
          </p:sp>
        </p:grpSp>
      </p:grpSp>
      <p:pic>
        <p:nvPicPr>
          <p:cNvPr id="1028" name="_x476400944" descr="EMB0000250808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3" y="4613320"/>
            <a:ext cx="8798965" cy="24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Приложение</a:t>
            </a:r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3. </a:t>
            </a:r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Поддержка нескольких языков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5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16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2636" y="2557685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sp>
        <p:nvSpPr>
          <p:cNvPr id="107" name="Box 106"/>
          <p:cNvSpPr/>
          <p:nvPr/>
        </p:nvSpPr>
        <p:spPr>
          <a:xfrm>
            <a:off x="782003" y="1464649"/>
            <a:ext cx="9124480" cy="1830266"/>
          </a:xfrm>
          <a:prstGeom prst="rect">
            <a:avLst/>
          </a:prstGeom>
          <a:solidFill>
            <a:srgbClr val="D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ko-KR" altLang="en-US" sz="160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109547" y="1565073"/>
            <a:ext cx="3936189" cy="5349922"/>
            <a:chOff x="450376" y="1255594"/>
            <a:chExt cx="3936189" cy="5349922"/>
          </a:xfrm>
        </p:grpSpPr>
        <p:sp>
          <p:nvSpPr>
            <p:cNvPr id="111" name="Rounded rectangle 110"/>
            <p:cNvSpPr/>
            <p:nvPr/>
          </p:nvSpPr>
          <p:spPr>
            <a:xfrm>
              <a:off x="450376" y="1255594"/>
              <a:ext cx="3936189" cy="5349922"/>
            </a:xfrm>
            <a:prstGeom prst="roundRect">
              <a:avLst>
                <a:gd name="adj" fmla="val 6560"/>
              </a:avLst>
            </a:prstGeom>
            <a:solidFill>
              <a:srgbClr val="6BA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22955" y="1325091"/>
              <a:ext cx="3193952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ru-RU" sz="2200" spc="-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>
                    <a:outerShdw blurRad="889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Модули для каждого подразделения</a:t>
              </a:r>
              <a:endParaRPr kumimoji="1" lang="ko-KR" altLang="en-US" sz="2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889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cxnSp>
        <p:nvCxnSpPr>
          <p:cNvPr id="113" name="Line connector 112"/>
          <p:cNvCxnSpPr/>
          <p:nvPr/>
        </p:nvCxnSpPr>
        <p:spPr>
          <a:xfrm>
            <a:off x="5538564" y="2811138"/>
            <a:ext cx="0" cy="299413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724765" y="1540052"/>
            <a:ext cx="3941930" cy="5349922"/>
            <a:chOff x="450376" y="1255594"/>
            <a:chExt cx="3941930" cy="5349922"/>
          </a:xfrm>
        </p:grpSpPr>
        <p:sp>
          <p:nvSpPr>
            <p:cNvPr id="115" name="Rounded rectangle 114"/>
            <p:cNvSpPr/>
            <p:nvPr/>
          </p:nvSpPr>
          <p:spPr>
            <a:xfrm>
              <a:off x="450376" y="1255594"/>
              <a:ext cx="3936189" cy="5349922"/>
            </a:xfrm>
            <a:prstGeom prst="roundRect">
              <a:avLst>
                <a:gd name="adj" fmla="val 6560"/>
              </a:avLst>
            </a:prstGeom>
            <a:solidFill>
              <a:srgbClr val="6BA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0249" y="1338739"/>
              <a:ext cx="3642057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ru-RU" sz="2200" spc="-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>
                    <a:outerShdw blurRad="889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Варианты настроек при экспорте</a:t>
              </a:r>
              <a:endParaRPr kumimoji="1" lang="ko-KR" altLang="en-US" sz="2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889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1162417" y="2491095"/>
            <a:ext cx="8012958" cy="3519668"/>
          </a:xfrm>
          <a:prstGeom prst="roundRect">
            <a:avLst>
              <a:gd name="adj" fmla="val 4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>
              <a:defRPr/>
            </a:pPr>
            <a:endParaRPr lang="ko-KR" altLang="en-US" sz="160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450733" y="2575007"/>
            <a:ext cx="3493830" cy="3318207"/>
            <a:chOff x="935784" y="2447230"/>
            <a:chExt cx="2794956" cy="3188517"/>
          </a:xfrm>
        </p:grpSpPr>
        <p:sp>
          <p:nvSpPr>
            <p:cNvPr id="119" name="Box 118"/>
            <p:cNvSpPr/>
            <p:nvPr/>
          </p:nvSpPr>
          <p:spPr>
            <a:xfrm>
              <a:off x="1511306" y="2572280"/>
              <a:ext cx="181754" cy="188701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…</a:t>
              </a: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935784" y="4761723"/>
              <a:ext cx="2794956" cy="874024"/>
              <a:chOff x="5244721" y="4864282"/>
              <a:chExt cx="1945288" cy="537745"/>
            </a:xfrm>
          </p:grpSpPr>
          <p:sp>
            <p:nvSpPr>
              <p:cNvPr id="147" name="Box 146"/>
              <p:cNvSpPr/>
              <p:nvPr/>
            </p:nvSpPr>
            <p:spPr>
              <a:xfrm>
                <a:off x="5244721" y="4976068"/>
                <a:ext cx="1945288" cy="411112"/>
              </a:xfrm>
              <a:prstGeom prst="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48" name="Rectangle 511"/>
              <p:cNvSpPr>
                <a:spLocks noChangeArrowheads="1"/>
              </p:cNvSpPr>
              <p:nvPr/>
            </p:nvSpPr>
            <p:spPr bwMode="auto">
              <a:xfrm>
                <a:off x="5544410" y="5074500"/>
                <a:ext cx="1345915" cy="327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>
                <a:lvl1pPr marL="160338" indent="-160338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1pPr>
                <a:lvl2pPr marL="742950" indent="-28575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2pPr>
                <a:lvl3pPr marL="11430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3pPr>
                <a:lvl4pPr marL="16002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4pPr>
                <a:lvl5pPr marL="20574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5pPr>
                <a:lvl6pPr marL="25146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6pPr>
                <a:lvl7pPr marL="29718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7pPr>
                <a:lvl8pPr marL="34290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8pPr>
                <a:lvl9pPr marL="38862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Стандартные рамки </a:t>
                </a:r>
              </a:p>
              <a:p>
                <a:pPr mar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электронного правительства</a:t>
                </a:r>
              </a:p>
              <a:p>
                <a:pPr mar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ko-KR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49" name="Round same side corner rectangle 148"/>
              <p:cNvSpPr/>
              <p:nvPr/>
            </p:nvSpPr>
            <p:spPr>
              <a:xfrm rot="10800000">
                <a:off x="5417851" y="4864286"/>
                <a:ext cx="280495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0" name="Round same side corner rectangle 149"/>
              <p:cNvSpPr/>
              <p:nvPr/>
            </p:nvSpPr>
            <p:spPr>
              <a:xfrm rot="10800000">
                <a:off x="5873639" y="4864285"/>
                <a:ext cx="270000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1" name="Round same side corner rectangle 150"/>
              <p:cNvSpPr/>
              <p:nvPr/>
            </p:nvSpPr>
            <p:spPr>
              <a:xfrm>
                <a:off x="569779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2" name="Round same side corner rectangle 151"/>
              <p:cNvSpPr/>
              <p:nvPr/>
            </p:nvSpPr>
            <p:spPr>
              <a:xfrm>
                <a:off x="524472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3" name="Round same side corner rectangle 152"/>
              <p:cNvSpPr/>
              <p:nvPr/>
            </p:nvSpPr>
            <p:spPr>
              <a:xfrm rot="10800000">
                <a:off x="6316331" y="4864283"/>
                <a:ext cx="258918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4" name="Round same side corner rectangle 153"/>
              <p:cNvSpPr/>
              <p:nvPr/>
            </p:nvSpPr>
            <p:spPr>
              <a:xfrm rot="10800000">
                <a:off x="6746334" y="4864282"/>
                <a:ext cx="267412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5" name="Round same side corner rectangle 154"/>
              <p:cNvSpPr/>
              <p:nvPr/>
            </p:nvSpPr>
            <p:spPr>
              <a:xfrm>
                <a:off x="657425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6" name="Round same side corner rectangle 155"/>
              <p:cNvSpPr/>
              <p:nvPr/>
            </p:nvSpPr>
            <p:spPr>
              <a:xfrm>
                <a:off x="7013747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7" name="Round same side corner rectangle 156"/>
              <p:cNvSpPr/>
              <p:nvPr/>
            </p:nvSpPr>
            <p:spPr>
              <a:xfrm>
                <a:off x="6142169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121" name="Down Arrow 120"/>
            <p:cNvSpPr/>
            <p:nvPr/>
          </p:nvSpPr>
          <p:spPr>
            <a:xfrm>
              <a:off x="1103156" y="4070354"/>
              <a:ext cx="332900" cy="627381"/>
            </a:xfrm>
            <a:prstGeom prst="downArrow">
              <a:avLst>
                <a:gd name="adj1" fmla="val 64665"/>
                <a:gd name="adj2" fmla="val 40581"/>
              </a:avLst>
            </a:prstGeom>
            <a:gradFill flip="none" rotWithShape="1">
              <a:gsLst>
                <a:gs pos="100000">
                  <a:srgbClr val="B5B5B5">
                    <a:alpha val="70000"/>
                  </a:srgbClr>
                </a:gs>
                <a:gs pos="75000">
                  <a:srgbClr val="B5B5B5">
                    <a:alpha val="50000"/>
                  </a:srgbClr>
                </a:gs>
                <a:gs pos="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2" name="Down Arrow 121"/>
            <p:cNvSpPr/>
            <p:nvPr/>
          </p:nvSpPr>
          <p:spPr>
            <a:xfrm>
              <a:off x="1503124" y="4438372"/>
              <a:ext cx="269818" cy="502049"/>
            </a:xfrm>
            <a:prstGeom prst="downArrow">
              <a:avLst>
                <a:gd name="adj1" fmla="val 64665"/>
                <a:gd name="adj2" fmla="val 40581"/>
              </a:avLst>
            </a:prstGeom>
            <a:gradFill flip="none" rotWithShape="1">
              <a:gsLst>
                <a:gs pos="100000">
                  <a:srgbClr val="B5B5B5">
                    <a:alpha val="70000"/>
                  </a:srgbClr>
                </a:gs>
                <a:gs pos="75000">
                  <a:srgbClr val="B5B5B5">
                    <a:alpha val="50000"/>
                  </a:srgbClr>
                </a:gs>
                <a:gs pos="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963060" y="2447230"/>
              <a:ext cx="2707392" cy="2113657"/>
              <a:chOff x="5274969" y="3253131"/>
              <a:chExt cx="1886395" cy="1547892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5274969" y="3784567"/>
                <a:ext cx="564426" cy="480536"/>
                <a:chOff x="5274969" y="3855264"/>
                <a:chExt cx="564426" cy="480536"/>
              </a:xfrm>
            </p:grpSpPr>
            <p:sp>
              <p:nvSpPr>
                <p:cNvPr id="145" name="Round same side corner rectangle 144"/>
                <p:cNvSpPr/>
                <p:nvPr/>
              </p:nvSpPr>
              <p:spPr>
                <a:xfrm rot="10800000">
                  <a:off x="5403384" y="4187733"/>
                  <a:ext cx="307597" cy="148067"/>
                </a:xfrm>
                <a:prstGeom prst="round2Same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6" name="Box 145"/>
                <p:cNvSpPr/>
                <p:nvPr/>
              </p:nvSpPr>
              <p:spPr>
                <a:xfrm>
                  <a:off x="5274969" y="3855264"/>
                  <a:ext cx="564426" cy="353669"/>
                </a:xfrm>
                <a:prstGeom prst="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Данные основного кода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5935954" y="3784567"/>
                <a:ext cx="564426" cy="484698"/>
                <a:chOff x="5932779" y="3851102"/>
                <a:chExt cx="564426" cy="484698"/>
              </a:xfrm>
            </p:grpSpPr>
            <p:sp>
              <p:nvSpPr>
                <p:cNvPr id="143" name="Round same side corner rectangle 142"/>
                <p:cNvSpPr/>
                <p:nvPr/>
              </p:nvSpPr>
              <p:spPr>
                <a:xfrm rot="10800000">
                  <a:off x="6061194" y="418773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4" name="Box 143"/>
                <p:cNvSpPr/>
                <p:nvPr/>
              </p:nvSpPr>
              <p:spPr>
                <a:xfrm>
                  <a:off x="5932779" y="3851102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Доходы</a:t>
                  </a:r>
                  <a:endParaRPr lang="en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Облигации 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6596938" y="3784567"/>
                <a:ext cx="564426" cy="481385"/>
                <a:chOff x="6596938" y="3854415"/>
                <a:chExt cx="564426" cy="481385"/>
              </a:xfrm>
            </p:grpSpPr>
            <p:sp>
              <p:nvSpPr>
                <p:cNvPr id="141" name="Round same side corner rectangle 140"/>
                <p:cNvSpPr/>
                <p:nvPr/>
              </p:nvSpPr>
              <p:spPr>
                <a:xfrm rot="10800000">
                  <a:off x="6725353" y="418773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2" name="Box 141"/>
                <p:cNvSpPr/>
                <p:nvPr/>
              </p:nvSpPr>
              <p:spPr>
                <a:xfrm>
                  <a:off x="6596938" y="3854415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Расходы</a:t>
                  </a:r>
                  <a:endParaRPr lang="en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Долг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596141" y="4319838"/>
                <a:ext cx="564426" cy="481184"/>
                <a:chOff x="6596141" y="4379006"/>
                <a:chExt cx="564426" cy="481184"/>
              </a:xfrm>
            </p:grpSpPr>
            <p:sp>
              <p:nvSpPr>
                <p:cNvPr id="139" name="Round same side corner rectangle 138"/>
                <p:cNvSpPr/>
                <p:nvPr/>
              </p:nvSpPr>
              <p:spPr>
                <a:xfrm rot="10800000">
                  <a:off x="6724556" y="471212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0" name="Box 139"/>
                <p:cNvSpPr/>
                <p:nvPr/>
              </p:nvSpPr>
              <p:spPr>
                <a:xfrm>
                  <a:off x="6596141" y="4379006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Управление бюджетом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5275424" y="3253131"/>
                <a:ext cx="564426" cy="475992"/>
                <a:chOff x="5275424" y="3326390"/>
                <a:chExt cx="564426" cy="475992"/>
              </a:xfrm>
            </p:grpSpPr>
            <p:sp>
              <p:nvSpPr>
                <p:cNvPr id="137" name="Round same side corner rectangle 136"/>
                <p:cNvSpPr/>
                <p:nvPr/>
              </p:nvSpPr>
              <p:spPr>
                <a:xfrm rot="10800000">
                  <a:off x="5403839" y="3654315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38" name="Box 137"/>
                <p:cNvSpPr/>
                <p:nvPr/>
              </p:nvSpPr>
              <p:spPr>
                <a:xfrm>
                  <a:off x="5275424" y="3326390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Управление средствами</a:t>
                  </a: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5935954" y="4320548"/>
                <a:ext cx="564426" cy="480475"/>
                <a:chOff x="5932551" y="4379716"/>
                <a:chExt cx="564426" cy="480475"/>
              </a:xfrm>
            </p:grpSpPr>
            <p:sp>
              <p:nvSpPr>
                <p:cNvPr id="135" name="Round same side corner rectangle 134"/>
                <p:cNvSpPr/>
                <p:nvPr/>
              </p:nvSpPr>
              <p:spPr>
                <a:xfrm rot="10800000">
                  <a:off x="6060966" y="4712124"/>
                  <a:ext cx="307597" cy="148067"/>
                </a:xfrm>
                <a:prstGeom prst="round2Same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36" name="Box 135"/>
                <p:cNvSpPr/>
                <p:nvPr/>
              </p:nvSpPr>
              <p:spPr>
                <a:xfrm>
                  <a:off x="5932551" y="4379716"/>
                  <a:ext cx="564426" cy="353669"/>
                </a:xfrm>
                <a:prstGeom prst="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Управление проектами</a:t>
                  </a: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  <p:sp>
          <p:nvSpPr>
            <p:cNvPr id="124" name="Round same side corner rectangle 123"/>
            <p:cNvSpPr/>
            <p:nvPr/>
          </p:nvSpPr>
          <p:spPr>
            <a:xfrm rot="10800000">
              <a:off x="2100648" y="2897351"/>
              <a:ext cx="441470" cy="202186"/>
            </a:xfrm>
            <a:prstGeom prst="round2Same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5" name="Box 124"/>
            <p:cNvSpPr/>
            <p:nvPr/>
          </p:nvSpPr>
          <p:spPr>
            <a:xfrm>
              <a:off x="1870124" y="2449567"/>
              <a:ext cx="958060" cy="482937"/>
            </a:xfrm>
            <a:prstGeom prst="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Управление национальными активами</a:t>
              </a: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6" name="Round same side corner rectangle 125"/>
            <p:cNvSpPr/>
            <p:nvPr/>
          </p:nvSpPr>
          <p:spPr>
            <a:xfrm rot="10800000">
              <a:off x="3046539" y="2895014"/>
              <a:ext cx="441470" cy="202186"/>
            </a:xfrm>
            <a:prstGeom prst="round2Same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7" name="Box 126"/>
            <p:cNvSpPr/>
            <p:nvPr/>
          </p:nvSpPr>
          <p:spPr>
            <a:xfrm>
              <a:off x="2862235" y="2447230"/>
              <a:ext cx="810076" cy="482937"/>
            </a:xfrm>
            <a:prstGeom prst="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Бухучет Расчеты</a:t>
              </a:r>
              <a:endParaRPr kumimoji="1"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091307" y="2929850"/>
            <a:ext cx="2811142" cy="2797789"/>
            <a:chOff x="4577984" y="2536453"/>
            <a:chExt cx="2118908" cy="1502615"/>
          </a:xfrm>
        </p:grpSpPr>
        <p:sp>
          <p:nvSpPr>
            <p:cNvPr id="159" name="Oval 158"/>
            <p:cNvSpPr/>
            <p:nvPr/>
          </p:nvSpPr>
          <p:spPr>
            <a:xfrm>
              <a:off x="5144237" y="2717861"/>
              <a:ext cx="1155778" cy="1155778"/>
            </a:xfrm>
            <a:prstGeom prst="ellipse">
              <a:avLst/>
            </a:prstGeom>
            <a:noFill/>
            <a:ln w="47625">
              <a:solidFill>
                <a:srgbClr val="EDE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234737" y="2808361"/>
              <a:ext cx="974777" cy="974777"/>
            </a:xfrm>
            <a:prstGeom prst="ellipse">
              <a:avLst/>
            </a:prstGeom>
            <a:noFill/>
            <a:ln w="15875" cap="rnd">
              <a:solidFill>
                <a:srgbClr val="EDEDED">
                  <a:alpha val="84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4577984" y="2536453"/>
              <a:ext cx="1217936" cy="554987"/>
              <a:chOff x="2963596" y="8476235"/>
              <a:chExt cx="1378695" cy="628243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3126361" y="8476235"/>
                <a:ext cx="1047932" cy="628243"/>
              </a:xfrm>
              <a:prstGeom prst="ellipse">
                <a:avLst/>
              </a:prstGeom>
              <a:solidFill>
                <a:srgbClr val="B9CA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latinLnBrk="0"/>
                <a:endParaRPr lang="ko-KR" altLang="en-US" sz="1500" b="1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Box 172"/>
              <p:cNvSpPr/>
              <p:nvPr/>
            </p:nvSpPr>
            <p:spPr bwMode="gray">
              <a:xfrm>
                <a:off x="2963596" y="8724658"/>
                <a:ext cx="1378695" cy="1403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500" b="1" dirty="0" err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Многоязычность</a:t>
                </a:r>
                <a:endParaRPr kumimoji="1" lang="ko-KR" altLang="en-US" sz="15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4721767" y="3484082"/>
              <a:ext cx="925741" cy="554986"/>
              <a:chOff x="3126361" y="8476235"/>
              <a:chExt cx="1047932" cy="628243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3126361" y="8476235"/>
                <a:ext cx="1047932" cy="628243"/>
              </a:xfrm>
              <a:prstGeom prst="ellipse">
                <a:avLst/>
              </a:prstGeom>
              <a:solidFill>
                <a:srgbClr val="B9CA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latinLnBrk="0"/>
                <a:endParaRPr lang="ko-KR" altLang="en-US" sz="1500" b="1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Box 170"/>
              <p:cNvSpPr/>
              <p:nvPr/>
            </p:nvSpPr>
            <p:spPr bwMode="gray">
              <a:xfrm>
                <a:off x="3163724" y="8635832"/>
                <a:ext cx="950587" cy="2806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500" b="1" dirty="0" err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Страновые</a:t>
                </a:r>
                <a:r>
                  <a:rPr lang="en-US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endParaRPr lang="ru-RU" sz="15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настройки</a:t>
                </a:r>
                <a:endParaRPr kumimoji="1" lang="ko-KR" altLang="en-US" sz="15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5770179" y="2536453"/>
              <a:ext cx="926713" cy="1502615"/>
              <a:chOff x="8530492" y="2560578"/>
              <a:chExt cx="926713" cy="1502615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8531463" y="2560578"/>
                <a:ext cx="925742" cy="554987"/>
                <a:chOff x="3126361" y="8476235"/>
                <a:chExt cx="1047933" cy="62824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126361" y="8476235"/>
                  <a:ext cx="1047933" cy="628243"/>
                </a:xfrm>
                <a:prstGeom prst="ellipse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0" latinLnBrk="0"/>
                  <a:endParaRPr lang="ko-KR" altLang="en-US" sz="1500" b="1" spc="-2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Box 168"/>
                <p:cNvSpPr/>
                <p:nvPr/>
              </p:nvSpPr>
              <p:spPr bwMode="gray">
                <a:xfrm>
                  <a:off x="3343571" y="8626505"/>
                  <a:ext cx="590870" cy="2806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Формат</a:t>
                  </a:r>
                </a:p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 даты</a:t>
                  </a:r>
                  <a:endParaRPr lang="en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8530492" y="3508207"/>
                <a:ext cx="925744" cy="554986"/>
                <a:chOff x="3126359" y="8476235"/>
                <a:chExt cx="1047933" cy="628243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126359" y="8476235"/>
                  <a:ext cx="1047933" cy="628243"/>
                </a:xfrm>
                <a:prstGeom prst="ellipse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0" latinLnBrk="0"/>
                  <a:endParaRPr lang="ko-KR" altLang="en-US" sz="1500" b="1" spc="-2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Box 166"/>
                <p:cNvSpPr/>
                <p:nvPr/>
              </p:nvSpPr>
              <p:spPr bwMode="gray">
                <a:xfrm>
                  <a:off x="3245091" y="8574988"/>
                  <a:ext cx="787825" cy="421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Валюта</a:t>
                  </a:r>
                </a:p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Обменный</a:t>
                  </a:r>
                </a:p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500" b="1" dirty="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 курс</a:t>
                  </a:r>
                  <a:endParaRPr kumimoji="1" lang="ko-KR" altLang="en-US" sz="1500" b="1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grpSp>
        <p:nvGrpSpPr>
          <p:cNvPr id="174" name="Group 173"/>
          <p:cNvGrpSpPr/>
          <p:nvPr/>
        </p:nvGrpSpPr>
        <p:grpSpPr>
          <a:xfrm>
            <a:off x="5209619" y="1980678"/>
            <a:ext cx="394721" cy="400532"/>
            <a:chOff x="7415347" y="3341674"/>
            <a:chExt cx="288000" cy="288000"/>
          </a:xfrm>
        </p:grpSpPr>
        <p:sp>
          <p:nvSpPr>
            <p:cNvPr id="175" name="Oval 174"/>
            <p:cNvSpPr/>
            <p:nvPr/>
          </p:nvSpPr>
          <p:spPr bwMode="gray">
            <a:xfrm>
              <a:off x="7415347" y="334167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7474819" y="3401146"/>
              <a:ext cx="169057" cy="169056"/>
              <a:chOff x="6017578" y="2341668"/>
              <a:chExt cx="197469" cy="197468"/>
            </a:xfrm>
          </p:grpSpPr>
          <p:sp>
            <p:nvSpPr>
              <p:cNvPr id="177" name="Rounded rectangle 176"/>
              <p:cNvSpPr/>
              <p:nvPr/>
            </p:nvSpPr>
            <p:spPr bwMode="gray">
              <a:xfrm>
                <a:off x="6091629" y="2341668"/>
                <a:ext cx="49367" cy="19746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 latinLnBrk="0"/>
                <a:endPara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78" name="Rounded rectangle 177"/>
              <p:cNvSpPr/>
              <p:nvPr/>
            </p:nvSpPr>
            <p:spPr bwMode="gray">
              <a:xfrm rot="5400000">
                <a:off x="6091629" y="2341668"/>
                <a:ext cx="49367" cy="19746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 latinLnBrk="0"/>
                <a:endPara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</p:grpSp>
      <p:cxnSp>
        <p:nvCxnSpPr>
          <p:cNvPr id="179" name="Line connector 178"/>
          <p:cNvCxnSpPr/>
          <p:nvPr/>
        </p:nvCxnSpPr>
        <p:spPr>
          <a:xfrm>
            <a:off x="5388442" y="2715604"/>
            <a:ext cx="0" cy="299413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Приложение</a:t>
            </a:r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4. </a:t>
            </a:r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Модульное построение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1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17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Ⅳ.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Анализ и оценка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383319" y="1235270"/>
            <a:ext cx="10019472" cy="5922948"/>
            <a:chOff x="5702247" y="2311334"/>
            <a:chExt cx="4200191" cy="3772264"/>
          </a:xfrm>
        </p:grpSpPr>
        <p:sp>
          <p:nvSpPr>
            <p:cNvPr id="54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11830" y="2331131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5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609600" y="1122516"/>
            <a:ext cx="9593688" cy="710116"/>
            <a:chOff x="1043280" y="2203799"/>
            <a:chExt cx="3807101" cy="473301"/>
          </a:xfrm>
        </p:grpSpPr>
        <p:sp>
          <p:nvSpPr>
            <p:cNvPr id="57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8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9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0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1" name="Flow chart: Delay 60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2" name="Flow chart: Delay 61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Box 62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31955" y="2256509"/>
              <a:ext cx="3619459" cy="389760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В</a:t>
              </a: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2. </a:t>
              </a:r>
              <a:r>
                <a:rPr lang="ru-RU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Как мы внедряли соединения в реальном времени в </a:t>
              </a:r>
              <a:r>
                <a:rPr lang="ru-RU" sz="19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dBrain</a:t>
              </a:r>
              <a:r>
                <a:rPr lang="ru-RU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+, </a:t>
              </a:r>
            </a:p>
            <a:p>
              <a:pPr algn="ctr" defTabSz="942975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с какими трудностями столкнулись и какие выводы сделали</a:t>
              </a:r>
              <a:r>
                <a:rPr lang="en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?</a:t>
              </a:r>
              <a:endParaRPr kumimoji="1" lang="ko-KR" altLang="en-US" sz="19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2903" y="1676693"/>
            <a:ext cx="521115" cy="732659"/>
            <a:chOff x="782003" y="2409047"/>
            <a:chExt cx="521115" cy="644539"/>
          </a:xfrm>
        </p:grpSpPr>
        <p:sp>
          <p:nvSpPr>
            <p:cNvPr id="66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9044" y="2559513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82003" y="2409047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20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2903" y="3403607"/>
            <a:ext cx="521115" cy="750581"/>
            <a:chOff x="777818" y="3727116"/>
            <a:chExt cx="521115" cy="644539"/>
          </a:xfrm>
        </p:grpSpPr>
        <p:sp>
          <p:nvSpPr>
            <p:cNvPr id="69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4859" y="3877582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77818" y="3727116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en" sz="2000" b="1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Rectangle 25">
            <a:extLst>
              <a:ext uri="{FF2B5EF4-FFF2-40B4-BE49-F238E27FC236}">
                <a16:creationId xmlns:a16="http://schemas.microsoft.com/office/drawing/2014/main" id="{493D9729-6404-41BE-9213-890419D8E9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76981" y="5256015"/>
            <a:ext cx="6829063" cy="218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89022" eaLnBrk="1" fontAlgn="base" hangingPunct="1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sz="17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[</a:t>
            </a:r>
            <a:r>
              <a:rPr lang="ru-RU" sz="1700" b="1" i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Процедура расширения связей интегрированной финансовой информации</a:t>
            </a:r>
            <a:r>
              <a:rPr lang="en" sz="17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]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322980" y="5569443"/>
            <a:ext cx="8561988" cy="1413008"/>
            <a:chOff x="1227425" y="4114873"/>
            <a:chExt cx="8561988" cy="1294954"/>
          </a:xfrm>
        </p:grpSpPr>
        <p:grpSp>
          <p:nvGrpSpPr>
            <p:cNvPr id="75" name="Group 74"/>
            <p:cNvGrpSpPr/>
            <p:nvPr/>
          </p:nvGrpSpPr>
          <p:grpSpPr>
            <a:xfrm>
              <a:off x="1292238" y="4114873"/>
              <a:ext cx="8497175" cy="1294954"/>
              <a:chOff x="1165468" y="4533283"/>
              <a:chExt cx="8497175" cy="965691"/>
            </a:xfrm>
          </p:grpSpPr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1165468" y="4544404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b="1" dirty="0">
                    <a:ea typeface="Noto Sans CJK KR" panose="020B0500000000000000" pitchFamily="34" charset="-128"/>
                  </a:rPr>
                  <a:t> </a:t>
                </a:r>
                <a:r>
                  <a:rPr lang="ru-RU" sz="1000" b="1" dirty="0">
                    <a:ea typeface="Noto Sans CJK KR" panose="020B0500000000000000" pitchFamily="34" charset="-128"/>
                  </a:rPr>
                  <a:t>Проверка текущих данных,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которыми мы располагаем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ea typeface="Noto Sans CJK KR" panose="020B0500000000000000" pitchFamily="34" charset="-128"/>
                  </a:rPr>
                  <a:t>(</a:t>
                </a:r>
                <a:r>
                  <a:rPr lang="ru-RU" sz="1000" dirty="0">
                    <a:ea typeface="Noto Sans CJK KR" panose="020B0500000000000000" pitchFamily="34" charset="-128"/>
                  </a:rPr>
                  <a:t>включая открытые/закрытые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dirty="0">
                    <a:ea typeface="Noto Sans CJK KR" panose="020B0500000000000000" pitchFamily="34" charset="-128"/>
                  </a:rPr>
                  <a:t>данные)</a:t>
                </a:r>
                <a:endParaRPr lang="en-US" altLang="ko-KR" sz="1000" dirty="0"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3368700" y="4533283"/>
                <a:ext cx="1887479" cy="965691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" sz="10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Сопоставление наших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собственных данных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с данными подключенных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организаций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ea typeface="Noto Sans CJK KR" panose="020B0500000000000000" pitchFamily="34" charset="-128"/>
                  </a:rPr>
                  <a:t>(</a:t>
                </a:r>
                <a:r>
                  <a:rPr lang="ru-RU" sz="1000" dirty="0">
                    <a:ea typeface="Noto Sans CJK KR" panose="020B0500000000000000" pitchFamily="34" charset="-128"/>
                  </a:rPr>
                  <a:t>выявление </a:t>
                </a:r>
                <a:r>
                  <a:rPr lang="ru-RU" sz="1000" dirty="0" err="1">
                    <a:ea typeface="Noto Sans CJK KR" panose="020B0500000000000000" pitchFamily="34" charset="-128"/>
                  </a:rPr>
                  <a:t>дублирующихся</a:t>
                </a:r>
                <a:r>
                  <a:rPr lang="ru-RU" sz="1000" dirty="0">
                    <a:ea typeface="Noto Sans CJK KR" panose="020B0500000000000000" pitchFamily="34" charset="-128"/>
                  </a:rPr>
                  <a:t>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dirty="0">
                    <a:ea typeface="Noto Sans CJK KR" panose="020B0500000000000000" pitchFamily="34" charset="-128"/>
                  </a:rPr>
                  <a:t>данных и т.д</a:t>
                </a:r>
                <a:r>
                  <a:rPr lang="ru-RU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.</a:t>
                </a:r>
                <a:r>
                  <a:rPr lang="en" sz="1000" dirty="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.)</a:t>
                </a:r>
                <a:endParaRPr lang="en-US" altLang="ko-KR" sz="10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2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5571932" y="4544402"/>
                <a:ext cx="1887479" cy="954571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ea typeface="Noto Sans CJK KR" panose="020B0500000000000000" pitchFamily="34" charset="-128"/>
                  </a:rPr>
                  <a:t>    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Консультации с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заинтересованными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организациями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kern="1200" dirty="0">
                    <a:ea typeface="Noto Sans CJK KR" panose="020B0500000000000000" pitchFamily="34" charset="-128"/>
                  </a:rPr>
                  <a:t>(</a:t>
                </a:r>
                <a:r>
                  <a:rPr lang="ru-RU" sz="1000" dirty="0">
                    <a:ea typeface="Noto Sans CJK KR" panose="020B0500000000000000" pitchFamily="34" charset="-128"/>
                  </a:rPr>
                  <a:t>расширение данных, способ подключения, способ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dirty="0">
                    <a:ea typeface="Noto Sans CJK KR" panose="020B0500000000000000" pitchFamily="34" charset="-128"/>
                  </a:rPr>
                  <a:t>предоставления данных и т.д.</a:t>
                </a:r>
                <a:r>
                  <a:rPr lang="en" sz="1000" dirty="0">
                    <a:ea typeface="Noto Sans CJK KR" panose="020B0500000000000000" pitchFamily="34" charset="-128"/>
                  </a:rPr>
                  <a:t>.)</a:t>
                </a:r>
                <a:endParaRPr lang="en-US" altLang="ko-KR" sz="1000" kern="1200" dirty="0"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4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7775164" y="4544404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000" dirty="0">
                    <a:ea typeface="Noto Sans CJK KR" panose="020B0500000000000000" pitchFamily="34" charset="-128"/>
                  </a:rPr>
                  <a:t> </a:t>
                </a:r>
                <a:r>
                  <a:rPr lang="ru-RU" sz="1000" b="1" dirty="0">
                    <a:ea typeface="Noto Sans CJK KR" panose="020B0500000000000000" pitchFamily="34" charset="-128"/>
                  </a:rPr>
                  <a:t>Подготовка правовой и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институциональной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базы для </a:t>
                </a:r>
              </a:p>
              <a:p>
                <a:pPr lvl="0" algn="ctr" defTabSz="5334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dirty="0">
                    <a:ea typeface="Noto Sans CJK KR" panose="020B0500000000000000" pitchFamily="34" charset="-128"/>
                  </a:rPr>
                  <a:t>предоставления информации</a:t>
                </a:r>
                <a:endParaRPr lang="ko-KR" altLang="en-US" sz="1000" b="1" kern="1200" dirty="0"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5" name="Right Arrow 84"/>
              <p:cNvSpPr/>
              <p:nvPr/>
            </p:nvSpPr>
            <p:spPr>
              <a:xfrm>
                <a:off x="3077420" y="4858111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  <p:sp>
            <p:nvSpPr>
              <p:cNvPr id="86" name="Right Arrow 85"/>
              <p:cNvSpPr/>
              <p:nvPr/>
            </p:nvSpPr>
            <p:spPr>
              <a:xfrm>
                <a:off x="5321189" y="4846990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  <p:sp>
            <p:nvSpPr>
              <p:cNvPr id="87" name="Right Arrow 86"/>
              <p:cNvSpPr/>
              <p:nvPr/>
            </p:nvSpPr>
            <p:spPr>
              <a:xfrm>
                <a:off x="7536248" y="4858111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227425" y="4150331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3430460" y="4130949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5660291" y="4138439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7834149" y="4153054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b="1" spc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04</a:t>
              </a:r>
              <a:endParaRPr lang="ko-KR" altLang="en-US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018" y="1832632"/>
            <a:ext cx="89292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ru-RU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Расширение связи данных и достижение «интегрированного финансового управления» за счет автоматических вычислений в системе</a:t>
            </a:r>
            <a:br>
              <a:rPr lang="en-US" altLang="ko-KR" sz="15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 (</a:t>
            </a:r>
            <a:r>
              <a:rPr lang="ru-RU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государство) подключение расчетной информации для расчета консолидированного баланса центрального правительства, например, 86, 01 СГФ и </a:t>
            </a:r>
            <a:r>
              <a:rPr lang="ru-RU" altLang="ko-KR" sz="1200" b="1" spc="-40" dirty="0" err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т.д</a:t>
            </a: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br>
              <a:rPr lang="en-US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(</a:t>
            </a:r>
            <a:r>
              <a:rPr lang="ru-RU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общественность) активное доведение до общественности персонализированной информации о получателях (государственные субсидии, кредиты, взносы и т.д.) и открытых данных о бюджетных операциях, ориентированных на общественность (информация о частных инвестициях и т.д.)</a:t>
            </a:r>
            <a:endParaRPr lang="en-US" altLang="ko-KR" sz="12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92192" y="3634168"/>
            <a:ext cx="9023767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ru-RU" altLang="ko-KR" sz="14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Расширение связей от 48 организаций и 83 систем до 77 организаций и 136 систем</a:t>
            </a:r>
          </a:p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ru-RU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(финансовые данные) 265 видов бюджетных данных, включая текущий бюджет, активы, расчеты и </a:t>
            </a:r>
            <a:r>
              <a:rPr lang="ru-RU" altLang="ko-KR" sz="1200" b="1" spc="-40" dirty="0" err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т.д</a:t>
            </a: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br>
              <a:rPr lang="en-US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ru-RU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(внешние данные) активный сбор внешней информации (административной + экономической + социальной + общественной) </a:t>
            </a:r>
            <a:br>
              <a:rPr lang="en-US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ru-RU" altLang="ko-KR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(исторические данные) преобразование бюджетных и расчетных данных, накопленных с момента учреждения, в данные временного ряда</a:t>
            </a:r>
          </a:p>
        </p:txBody>
      </p:sp>
    </p:spTree>
    <p:extLst>
      <p:ext uri="{BB962C8B-B14F-4D97-AF65-F5344CB8AC3E}">
        <p14:creationId xmlns:p14="http://schemas.microsoft.com/office/powerpoint/2010/main" val="37928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209375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18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177801" y="247744"/>
            <a:ext cx="8293099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2975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В</a:t>
            </a:r>
            <a:r>
              <a:rPr lang="en" sz="2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2. </a:t>
            </a:r>
            <a:r>
              <a:rPr lang="ru-RU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Как мы внедряли соединения в реальном времени на </a:t>
            </a:r>
            <a:r>
              <a:rPr lang="ru-RU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dBrain</a:t>
            </a:r>
            <a:r>
              <a:rPr lang="ru-RU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+, с какими трудностями столкнулись и какие выводы сделали</a:t>
            </a:r>
            <a:r>
              <a:rPr lang="en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?</a:t>
            </a:r>
            <a:endParaRPr kumimoji="1"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  <a:latin typeface="Montserrat SemiBold" panose="00000700000000000000" pitchFamily="2" charset="0"/>
              <a:ea typeface="KoPub돋움체 Bold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56" name="Rounded rectangle 324">
            <a:extLst>
              <a:ext uri="{FF2B5EF4-FFF2-40B4-BE49-F238E27FC236}">
                <a16:creationId xmlns:a16="http://schemas.microsoft.com/office/drawing/2014/main" id="{EC838454-3827-4AED-A77C-0154206BD0F0}"/>
              </a:ext>
            </a:extLst>
          </p:cNvPr>
          <p:cNvSpPr/>
          <p:nvPr/>
        </p:nvSpPr>
        <p:spPr>
          <a:xfrm>
            <a:off x="316139" y="1276946"/>
            <a:ext cx="10130971" cy="59434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sz="10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77440" y="1641213"/>
            <a:ext cx="1767611" cy="1767305"/>
            <a:chOff x="890380" y="1310458"/>
            <a:chExt cx="1767611" cy="1767305"/>
          </a:xfrm>
        </p:grpSpPr>
        <p:sp>
          <p:nvSpPr>
            <p:cNvPr id="97" name="Rectangle 15">
              <a:extLst>
                <a:ext uri="{FF2B5EF4-FFF2-40B4-BE49-F238E27FC236}">
                  <a16:creationId xmlns:a16="http://schemas.microsoft.com/office/drawing/2014/main" id="{D9E9D47A-F57E-4682-A912-8FBEE59C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80" y="1310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5B8D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8" name="Rectangle 15">
              <a:extLst>
                <a:ext uri="{FF2B5EF4-FFF2-40B4-BE49-F238E27FC236}">
                  <a16:creationId xmlns:a16="http://schemas.microsoft.com/office/drawing/2014/main" id="{8987CC11-A78F-4DF2-AA85-7EE508F53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78" y="1427136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9" name="Line connector 98">
              <a:extLst>
                <a:ext uri="{FF2B5EF4-FFF2-40B4-BE49-F238E27FC236}">
                  <a16:creationId xmlns:a16="http://schemas.microsoft.com/office/drawing/2014/main" id="{D19CE9B8-A915-48FE-89FF-D2E0468782B1}"/>
                </a:ext>
              </a:extLst>
            </p:cNvPr>
            <p:cNvCxnSpPr/>
            <p:nvPr/>
          </p:nvCxnSpPr>
          <p:spPr>
            <a:xfrm>
              <a:off x="1224738" y="1844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B5AC804-C055-472D-9C2C-19D5B2F510D5}"/>
                </a:ext>
              </a:extLst>
            </p:cNvPr>
            <p:cNvSpPr txBox="1"/>
            <p:nvPr/>
          </p:nvSpPr>
          <p:spPr>
            <a:xfrm>
              <a:off x="982034" y="1807126"/>
              <a:ext cx="1612812" cy="1000274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Запрос правового основания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для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предоставления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3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информации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322941" y="1537327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2" name="AutoShape 3">
              <a:extLst>
                <a:ext uri="{FF2B5EF4-FFF2-40B4-BE49-F238E27FC236}">
                  <a16:creationId xmlns:a16="http://schemas.microsoft.com/office/drawing/2014/main" id="{EC7EBEC8-2490-47DE-8A05-29ED4D9D2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0790" y="2467372"/>
              <a:ext cx="685302" cy="4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sz="1050" dirty="0"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6608" y="3576622"/>
            <a:ext cx="2026583" cy="1767305"/>
            <a:chOff x="3465276" y="3215458"/>
            <a:chExt cx="1767611" cy="1767305"/>
          </a:xfrm>
        </p:grpSpPr>
        <p:sp>
          <p:nvSpPr>
            <p:cNvPr id="104" name="Rectangle 15">
              <a:extLst>
                <a:ext uri="{FF2B5EF4-FFF2-40B4-BE49-F238E27FC236}">
                  <a16:creationId xmlns:a16="http://schemas.microsoft.com/office/drawing/2014/main" id="{4238FB93-AB71-4630-BCC7-99FBE425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276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83CB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5" name="Rectangle 15">
              <a:extLst>
                <a:ext uri="{FF2B5EF4-FFF2-40B4-BE49-F238E27FC236}">
                  <a16:creationId xmlns:a16="http://schemas.microsoft.com/office/drawing/2014/main" id="{EF890E13-1BDB-4E62-B066-D2574625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975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06" name="Line connector 105">
              <a:extLst>
                <a:ext uri="{FF2B5EF4-FFF2-40B4-BE49-F238E27FC236}">
                  <a16:creationId xmlns:a16="http://schemas.microsoft.com/office/drawing/2014/main" id="{05E07F71-55D5-4BFA-BA8B-23D40D727AEF}"/>
                </a:ext>
              </a:extLst>
            </p:cNvPr>
            <p:cNvCxnSpPr/>
            <p:nvPr/>
          </p:nvCxnSpPr>
          <p:spPr>
            <a:xfrm>
              <a:off x="3799635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F6309F0-5963-4F30-A3BA-512E0F3D747A}"/>
                </a:ext>
              </a:extLst>
            </p:cNvPr>
            <p:cNvSpPr txBox="1"/>
            <p:nvPr/>
          </p:nvSpPr>
          <p:spPr>
            <a:xfrm>
              <a:off x="3543875" y="3799581"/>
              <a:ext cx="1627869" cy="923330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Определение </a:t>
              </a:r>
            </a:p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подходящей </a:t>
              </a:r>
            </a:p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цель подключения, </a:t>
              </a:r>
            </a:p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трудности в </a:t>
              </a:r>
            </a:p>
            <a:p>
              <a:pPr indent="0" defTabSz="82939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ведении переговоров</a:t>
              </a:r>
              <a:endParaRPr lang="en-US" altLang="ko-KR" sz="1200" b="1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 Medium" panose="000006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8495C67-C1CF-4723-B8E4-0301C16E7156}"/>
                </a:ext>
              </a:extLst>
            </p:cNvPr>
            <p:cNvSpPr txBox="1"/>
            <p:nvPr/>
          </p:nvSpPr>
          <p:spPr>
            <a:xfrm>
              <a:off x="3897841" y="3476410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52396" y="5410431"/>
            <a:ext cx="1767611" cy="1767305"/>
            <a:chOff x="5449623" y="3215458"/>
            <a:chExt cx="1767611" cy="1767305"/>
          </a:xfrm>
        </p:grpSpPr>
        <p:sp>
          <p:nvSpPr>
            <p:cNvPr id="110" name="Rectangle 15">
              <a:extLst>
                <a:ext uri="{FF2B5EF4-FFF2-40B4-BE49-F238E27FC236}">
                  <a16:creationId xmlns:a16="http://schemas.microsoft.com/office/drawing/2014/main" id="{8F0C10F7-26BF-4670-835B-416EA903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623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B5D5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11" name="Rectangle 15">
              <a:extLst>
                <a:ext uri="{FF2B5EF4-FFF2-40B4-BE49-F238E27FC236}">
                  <a16:creationId xmlns:a16="http://schemas.microsoft.com/office/drawing/2014/main" id="{9F39271A-15ED-4227-A18F-39A5EEF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321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12" name="Line connector 111">
              <a:extLst>
                <a:ext uri="{FF2B5EF4-FFF2-40B4-BE49-F238E27FC236}">
                  <a16:creationId xmlns:a16="http://schemas.microsoft.com/office/drawing/2014/main" id="{946A5297-6516-4024-BE4A-6FDB5E48B004}"/>
                </a:ext>
              </a:extLst>
            </p:cNvPr>
            <p:cNvCxnSpPr/>
            <p:nvPr/>
          </p:nvCxnSpPr>
          <p:spPr>
            <a:xfrm>
              <a:off x="5783981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98399FE-50E3-4BB7-A980-2AAB973CC9AF}"/>
                </a:ext>
              </a:extLst>
            </p:cNvPr>
            <p:cNvSpPr txBox="1"/>
            <p:nvPr/>
          </p:nvSpPr>
          <p:spPr>
            <a:xfrm>
              <a:off x="5541792" y="3842928"/>
              <a:ext cx="1558742" cy="738664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Запрос общественности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на больший объем </a:t>
              </a:r>
            </a:p>
            <a:p>
              <a:pPr indent="0" defTabSz="82939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ru-RU" sz="1200" b="1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открытых данных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CA3E3EF-2D6B-4B36-8611-E15270114C36}"/>
                </a:ext>
              </a:extLst>
            </p:cNvPr>
            <p:cNvSpPr txBox="1"/>
            <p:nvPr/>
          </p:nvSpPr>
          <p:spPr>
            <a:xfrm>
              <a:off x="5882184" y="3442325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en" sz="1200" spc="0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</a:t>
              </a:r>
              <a:endParaRPr lang="ko-KR" altLang="en-US" sz="1200" spc="0" dirty="0">
                <a:ln w="0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A6EAC"/>
                </a:solidFill>
                <a:effectLst/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15" name="Chevron 114"/>
          <p:cNvSpPr/>
          <p:nvPr/>
        </p:nvSpPr>
        <p:spPr>
          <a:xfrm>
            <a:off x="2663191" y="2175139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6" name="Chevron 115"/>
          <p:cNvSpPr/>
          <p:nvPr/>
        </p:nvSpPr>
        <p:spPr>
          <a:xfrm>
            <a:off x="2661748" y="4103191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7" name="Chevron 116"/>
          <p:cNvSpPr/>
          <p:nvPr/>
        </p:nvSpPr>
        <p:spPr>
          <a:xfrm>
            <a:off x="2655917" y="5987899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006352" y="1556871"/>
            <a:ext cx="3664743" cy="2022128"/>
            <a:chOff x="-4110583" y="1331518"/>
            <a:chExt cx="1712937" cy="1040507"/>
          </a:xfrm>
        </p:grpSpPr>
        <p:sp>
          <p:nvSpPr>
            <p:cNvPr id="119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20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22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23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24" name="Box 123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61435" y="3694723"/>
            <a:ext cx="3509660" cy="1536086"/>
            <a:chOff x="-4110583" y="1331518"/>
            <a:chExt cx="1712937" cy="1040507"/>
          </a:xfrm>
        </p:grpSpPr>
        <p:sp>
          <p:nvSpPr>
            <p:cNvPr id="12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2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3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2" name="Box 13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61435" y="5343927"/>
            <a:ext cx="3638190" cy="1833809"/>
            <a:chOff x="-4110583" y="1331518"/>
            <a:chExt cx="1712937" cy="1040507"/>
          </a:xfrm>
        </p:grpSpPr>
        <p:sp>
          <p:nvSpPr>
            <p:cNvPr id="13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3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37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8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9" name="Box 138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sp>
        <p:nvSpPr>
          <p:cNvPr id="140" name="Box 139"/>
          <p:cNvSpPr/>
          <p:nvPr/>
        </p:nvSpPr>
        <p:spPr>
          <a:xfrm>
            <a:off x="3300454" y="3837854"/>
            <a:ext cx="329384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Выбрать основные статистические данные, необходимые для муниципальных и образовательных финансовых систем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Определить единые стандарты для вычисления статистических данных</a:t>
            </a:r>
            <a:endParaRPr lang="en" sz="12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1" name="Box 140"/>
          <p:cNvSpPr/>
          <p:nvPr/>
        </p:nvSpPr>
        <p:spPr>
          <a:xfrm>
            <a:off x="3203470" y="5442661"/>
            <a:ext cx="3508887" cy="17081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5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Повысить полезность за счет предоставления различных статистических функций, например, статистики временных рядов, информации о производительности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5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Предоставлять информацию, имеющую непосредственное отношение к жизни людей, например, персонализированную информацию о льготах, таких как субсидии, кредиты и т.д.</a:t>
            </a:r>
            <a:endParaRPr lang="en-US" altLang="ko-KR" sz="105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1763610"/>
            <a:ext cx="3420000" cy="1813011"/>
            <a:chOff x="-4110583" y="1331518"/>
            <a:chExt cx="1712937" cy="1040507"/>
          </a:xfrm>
        </p:grpSpPr>
        <p:sp>
          <p:nvSpPr>
            <p:cNvPr id="143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44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6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47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48" name="Box 147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3694723"/>
            <a:ext cx="3420000" cy="1529780"/>
            <a:chOff x="-4110583" y="1331518"/>
            <a:chExt cx="1712937" cy="1040507"/>
          </a:xfrm>
        </p:grpSpPr>
        <p:sp>
          <p:nvSpPr>
            <p:cNvPr id="150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51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53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54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55" name="Box 154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24154" y="5350608"/>
            <a:ext cx="3420000" cy="1726090"/>
            <a:chOff x="-4110583" y="1331518"/>
            <a:chExt cx="1712937" cy="1040507"/>
          </a:xfrm>
        </p:grpSpPr>
        <p:sp>
          <p:nvSpPr>
            <p:cNvPr id="15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5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6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62" name="Box 16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sp>
        <p:nvSpPr>
          <p:cNvPr id="163" name="Box 162"/>
          <p:cNvSpPr/>
          <p:nvPr/>
        </p:nvSpPr>
        <p:spPr>
          <a:xfrm>
            <a:off x="6853843" y="1853122"/>
            <a:ext cx="3100386" cy="1615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Обеспечена расширенная интеграция финансовых данных по всей стране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11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Повышение эффективности работы за счет устранения </a:t>
            </a:r>
            <a:r>
              <a:rPr lang="ru-RU" sz="1100" b="1" spc="-40" dirty="0" err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дублирующихся</a:t>
            </a:r>
            <a:r>
              <a:rPr lang="ru-RU" sz="11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задач, напр., проверки номера социального страхования, информации о владении недвижимостью</a:t>
            </a:r>
          </a:p>
        </p:txBody>
      </p:sp>
      <p:sp>
        <p:nvSpPr>
          <p:cNvPr id="164" name="Box 163"/>
          <p:cNvSpPr/>
          <p:nvPr/>
        </p:nvSpPr>
        <p:spPr>
          <a:xfrm>
            <a:off x="6844524" y="3825565"/>
            <a:ext cx="3346475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Система автоматически рассчитывает статистику государственных финансов (СГФ)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Сформирован архив статистических данных</a:t>
            </a:r>
            <a:endParaRPr lang="ko-KR" altLang="en-US" sz="13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  <p:sp>
        <p:nvSpPr>
          <p:cNvPr id="165" name="Box 164"/>
          <p:cNvSpPr/>
          <p:nvPr/>
        </p:nvSpPr>
        <p:spPr>
          <a:xfrm>
            <a:off x="6897679" y="5487408"/>
            <a:ext cx="3210150" cy="14927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Увеличение количества просмотров пользователями (25%)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Повышение доверия к финансовой политике благодаря расширению объема данных, открытых для общественности</a:t>
            </a:r>
            <a:endParaRPr lang="ko-KR" altLang="en-US" sz="1300" dirty="0">
              <a:ln>
                <a:solidFill>
                  <a:srgbClr val="00B5D5">
                    <a:alpha val="0"/>
                  </a:srgbClr>
                </a:solidFill>
              </a:ln>
              <a:latin typeface="Montserrat" panose="00000500000000000000" pitchFamily="2" charset="0"/>
              <a:ea typeface="KoPub돋움체 Bold" pitchFamily="18" charset="-127"/>
            </a:endParaRPr>
          </a:p>
        </p:txBody>
      </p:sp>
      <p:sp>
        <p:nvSpPr>
          <p:cNvPr id="166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34200" y="1066946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Проблема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167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3997570" y="1059804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Решение</a:t>
            </a:r>
            <a:endParaRPr lang="en-US" altLang="ko-KR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168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529433" y="1074742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sz="1500" b="1" spc="-150" dirty="0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Результат и вывод</a:t>
            </a:r>
            <a:endParaRPr lang="en-US" altLang="ko-KR" sz="1500" b="1" spc="-150" dirty="0">
              <a:solidFill>
                <a:schemeClr val="bg1"/>
              </a:solidFill>
              <a:latin typeface="Montserrat SemiBold" panose="00000700000000000000" pitchFamily="2" charset="0"/>
              <a:ea typeface="KoPub돋움체 Bold" panose="02020603020101020101" pitchFamily="18" charset="-127"/>
            </a:endParaRPr>
          </a:p>
        </p:txBody>
      </p:sp>
      <p:sp>
        <p:nvSpPr>
          <p:cNvPr id="5" name="Box 4"/>
          <p:cNvSpPr/>
          <p:nvPr/>
        </p:nvSpPr>
        <p:spPr>
          <a:xfrm>
            <a:off x="3161433" y="1673823"/>
            <a:ext cx="3550924" cy="19466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Пересмотреть постановление об исполнении Закона о национальных финансах (21.12.2021)</a:t>
            </a:r>
            <a:r>
              <a:rPr lang="ru-RU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например, внести в закон поправки о подключении к конфиденциальной информации (подключение к проверке номера социального страхования в Министерстве государственного управления и безопасности)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 b="1" spc="-4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Синхронизировать информацию о собственности в стране, например, подключение к информации Верховного суда о регистрации собственности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5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19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15074" y="1161055"/>
            <a:ext cx="9602091" cy="6110058"/>
            <a:chOff x="5702247" y="2311334"/>
            <a:chExt cx="4190608" cy="3766633"/>
          </a:xfrm>
        </p:grpSpPr>
        <p:sp>
          <p:nvSpPr>
            <p:cNvPr id="27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r>
                <a:rPr lang="en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rPr>
                <a:t>ㅇㄹㅇㄹㅇㄹㅇㄻㄴㄹ</a:t>
              </a:r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2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1915886" y="947747"/>
            <a:ext cx="6952343" cy="584775"/>
            <a:chOff x="1043280" y="2130482"/>
            <a:chExt cx="3807101" cy="593974"/>
          </a:xfrm>
        </p:grpSpPr>
        <p:sp>
          <p:nvSpPr>
            <p:cNvPr id="20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2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1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3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4" name="Flow chart: Delay 23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" name="Flow chart: Delay 24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Box 25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39099" y="2130482"/>
              <a:ext cx="3612315" cy="593974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9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Типы показателей эффективности для открытых бюджетных данных</a:t>
              </a:r>
              <a:endParaRPr kumimoji="1" lang="ko-KR" altLang="en-US" sz="19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0600" y="1488319"/>
            <a:ext cx="886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Noto Sans" panose="020B0502040504020204"/>
              </a:rPr>
              <a:t>Создана </a:t>
            </a:r>
            <a:r>
              <a:rPr lang="ru-RU" sz="1400" b="1" dirty="0" err="1">
                <a:latin typeface="Noto Sans" panose="020B0502040504020204"/>
              </a:rPr>
              <a:t>инфографика</a:t>
            </a:r>
            <a:r>
              <a:rPr lang="ru-RU" sz="1400" b="1" dirty="0">
                <a:latin typeface="Noto Sans" panose="020B0502040504020204"/>
              </a:rPr>
              <a:t> по 105 основным показателям эффективности 45 центральных административных ведомств; обнародована на сайте Открытых бюджетных данных</a:t>
            </a:r>
            <a:endParaRPr lang="en-US" altLang="ko-KR" sz="1400" b="1" dirty="0">
              <a:latin typeface="Noto Sans" panose="020B0502040504020204"/>
            </a:endParaRP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Приложение</a:t>
            </a:r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6. </a:t>
            </a:r>
            <a:r>
              <a:rPr lang="ru-RU" sz="24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KoPub돋움체 Bold" panose="02020603020101020101" pitchFamily="18" charset="-127"/>
                <a:cs typeface="Arial"/>
              </a:rPr>
              <a:t>Открытые бюджетные данные</a:t>
            </a:r>
            <a:r>
              <a:rPr lang="en" sz="24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 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0916" y="1963578"/>
            <a:ext cx="6326584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" sz="1500" dirty="0"/>
              <a:t>&lt;</a:t>
            </a:r>
            <a:r>
              <a:rPr lang="ru-RU" sz="1500" dirty="0"/>
              <a:t>Примеры КПЭ в разбивке по основным направлениям деятельности</a:t>
            </a:r>
            <a:r>
              <a:rPr lang="en" sz="1500" dirty="0"/>
              <a:t>&gt;</a:t>
            </a:r>
            <a:endParaRPr lang="ko-KR" altLang="en-US" sz="1500" dirty="0"/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09966"/>
              </p:ext>
            </p:extLst>
          </p:nvPr>
        </p:nvGraphicFramePr>
        <p:xfrm>
          <a:off x="558800" y="2244704"/>
          <a:ext cx="9482164" cy="51670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129638991"/>
                    </a:ext>
                  </a:extLst>
                </a:gridCol>
                <a:gridCol w="1064152">
                  <a:extLst>
                    <a:ext uri="{9D8B030D-6E8A-4147-A177-3AD203B41FA5}">
                      <a16:colId xmlns:a16="http://schemas.microsoft.com/office/drawing/2014/main" val="2773640347"/>
                    </a:ext>
                  </a:extLst>
                </a:gridCol>
                <a:gridCol w="2140950">
                  <a:extLst>
                    <a:ext uri="{9D8B030D-6E8A-4147-A177-3AD203B41FA5}">
                      <a16:colId xmlns:a16="http://schemas.microsoft.com/office/drawing/2014/main" val="1686581961"/>
                    </a:ext>
                  </a:extLst>
                </a:gridCol>
                <a:gridCol w="3530997">
                  <a:extLst>
                    <a:ext uri="{9D8B030D-6E8A-4147-A177-3AD203B41FA5}">
                      <a16:colId xmlns:a16="http://schemas.microsoft.com/office/drawing/2014/main" val="289783541"/>
                    </a:ext>
                  </a:extLst>
                </a:gridCol>
                <a:gridCol w="1628465">
                  <a:extLst>
                    <a:ext uri="{9D8B030D-6E8A-4147-A177-3AD203B41FA5}">
                      <a16:colId xmlns:a16="http://schemas.microsoft.com/office/drawing/2014/main" val="1101168337"/>
                    </a:ext>
                  </a:extLst>
                </a:gridCol>
              </a:tblGrid>
              <a:tr h="346096">
                <a:tc>
                  <a:txBody>
                    <a:bodyPr/>
                    <a:lstStyle/>
                    <a:p>
                      <a:pPr algn="ctr" rtl="0" latinLnBrk="0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Область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Министерство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Ключевой показатель эффективности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Описание показателя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Цель на 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en-US" altLang="ko-KR" sz="1300" dirty="0">
                        <a:solidFill>
                          <a:schemeClr val="tx1"/>
                        </a:solidFill>
                      </a:endParaRPr>
                    </a:p>
                    <a:p>
                      <a:pPr algn="ctr" rtl="0" latinLnBrk="0"/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цель на 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 г.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47230"/>
                  </a:ext>
                </a:extLst>
              </a:tr>
              <a:tr h="440782">
                <a:tc rowSpan="3">
                  <a:txBody>
                    <a:bodyPr/>
                    <a:lstStyle/>
                    <a:p>
                      <a:pPr rtl="0" latinLnBrk="0"/>
                      <a:r>
                        <a:rPr lang="ru-RU" sz="1100" dirty="0"/>
                        <a:t>Экономика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 dirty="0"/>
                        <a:t>Министерство</a:t>
                      </a:r>
                      <a:r>
                        <a:rPr lang="ru-RU" sz="900" baseline="0" dirty="0"/>
                        <a:t> финансов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Баланс государственного бюджета (доля</a:t>
                      </a:r>
                      <a:r>
                        <a:rPr lang="ru-RU" sz="1050" baseline="0" dirty="0"/>
                        <a:t> ВВП) в сравнении с исходным бюджетом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Чистый дефицит государственного бюджета</a:t>
                      </a:r>
                      <a:r>
                        <a:rPr lang="ru-RU" sz="1050" baseline="0" dirty="0"/>
                        <a:t> в общем балансе бюджета, без учета баланса фонда социального обеспечения</a:t>
                      </a:r>
                      <a:r>
                        <a:rPr lang="en" sz="1050" dirty="0"/>
                        <a:t>.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△ </a:t>
                      </a:r>
                      <a:r>
                        <a:rPr lang="ru-RU" sz="1200" dirty="0"/>
                        <a:t>менее </a:t>
                      </a:r>
                      <a:r>
                        <a:rPr lang="en" sz="1200" dirty="0"/>
                        <a:t>3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0%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[△ </a:t>
                      </a:r>
                      <a:r>
                        <a:rPr lang="ru-RU" sz="1200" dirty="0"/>
                        <a:t>менее</a:t>
                      </a:r>
                      <a:r>
                        <a:rPr lang="en" sz="1200" dirty="0"/>
                        <a:t> 3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0%]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68254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 dirty="0"/>
                        <a:t>Министерство науки и ИКТ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Соотношение</a:t>
                      </a:r>
                      <a:r>
                        <a:rPr lang="ru-RU" sz="1050" baseline="0" dirty="0"/>
                        <a:t> технической стратегии и мировых достижений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Области, в которых Корея достигла уровня национальной технической стратегии выше 90% по сравнению</a:t>
                      </a:r>
                      <a:r>
                        <a:rPr lang="ru-RU" sz="1050" baseline="0" dirty="0"/>
                        <a:t> с ведущими странами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25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0%</a:t>
                      </a:r>
                    </a:p>
                    <a:p>
                      <a:pPr algn="ctr" rtl="0" latinLnBrk="0"/>
                      <a:r>
                        <a:rPr lang="en" sz="1200" dirty="0"/>
                        <a:t>[33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3%]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60835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 dirty="0"/>
                        <a:t>Министерство малого и среднего бизнеса и </a:t>
                      </a:r>
                      <a:r>
                        <a:rPr lang="ru-RU" sz="900" dirty="0" err="1"/>
                        <a:t>стартапов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Количество новых корпоративных </a:t>
                      </a:r>
                      <a:r>
                        <a:rPr lang="ru-RU" sz="1050" dirty="0" err="1"/>
                        <a:t>стартапов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Количество новых корпоративных </a:t>
                      </a:r>
                      <a:r>
                        <a:rPr lang="ru-RU" sz="1050" dirty="0" err="1"/>
                        <a:t>стартапов</a:t>
                      </a:r>
                      <a:r>
                        <a:rPr lang="ru-RU" sz="1050" dirty="0"/>
                        <a:t> в год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124</a:t>
                      </a:r>
                      <a:r>
                        <a:rPr lang="ru-RU" sz="1200" baseline="0" dirty="0"/>
                        <a:t> </a:t>
                      </a:r>
                      <a:r>
                        <a:rPr lang="en" sz="1200" dirty="0"/>
                        <a:t>519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[128</a:t>
                      </a:r>
                      <a:r>
                        <a:rPr lang="ru-RU" sz="1200" baseline="0" dirty="0"/>
                        <a:t> </a:t>
                      </a:r>
                      <a:r>
                        <a:rPr lang="en" sz="1200" dirty="0"/>
                        <a:t>292]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70312"/>
                  </a:ext>
                </a:extLst>
              </a:tr>
              <a:tr h="440782">
                <a:tc rowSpan="3">
                  <a:txBody>
                    <a:bodyPr/>
                    <a:lstStyle/>
                    <a:p>
                      <a:pPr rtl="0" latinLnBrk="0"/>
                      <a:r>
                        <a:rPr lang="ru-RU" sz="1100" dirty="0"/>
                        <a:t>Социальная сфера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 dirty="0"/>
                        <a:t>Министерство здравоохранения и социального обеспечения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Уровень относительной бедности ( индекс снижения)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Доля домохозяйств, чей доход ниже 50% от медианного дохода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14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1%</a:t>
                      </a:r>
                    </a:p>
                    <a:p>
                      <a:pPr algn="ctr" rtl="0" latinLnBrk="0"/>
                      <a:r>
                        <a:rPr lang="en" sz="1200" dirty="0"/>
                        <a:t>[13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2%]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36322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 dirty="0"/>
                        <a:t>Министерство занятости и труда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Коэффициент смертности на один несчастный случай ( индекс снижения)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Уровень смертности от несчастных случаев на производстве на 10 000 работников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0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377‱</a:t>
                      </a:r>
                    </a:p>
                    <a:p>
                      <a:pPr algn="ctr" rtl="0" latinLnBrk="0"/>
                      <a:r>
                        <a:rPr lang="en" sz="1200" dirty="0"/>
                        <a:t>[0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29‱]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83555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 dirty="0"/>
                        <a:t>Министерство культуры, спорта и туризма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Общее количество поездок внутри страны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Индекс измерения индустрии туризма через развитие туристического контента и развитие местного туризма.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4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1 </a:t>
                      </a:r>
                      <a:r>
                        <a:rPr lang="ru-RU" sz="1200" dirty="0"/>
                        <a:t>млрд дней</a:t>
                      </a:r>
                    </a:p>
                    <a:p>
                      <a:pPr algn="ctr" rtl="0" latinLnBrk="0"/>
                      <a:r>
                        <a:rPr lang="en" sz="1200" dirty="0"/>
                        <a:t>[4.7 </a:t>
                      </a:r>
                      <a:r>
                        <a:rPr lang="ru-RU" sz="1200" dirty="0"/>
                        <a:t>млрд</a:t>
                      </a:r>
                      <a:r>
                        <a:rPr lang="ru-RU" sz="1200" baseline="0" dirty="0"/>
                        <a:t> дней</a:t>
                      </a:r>
                      <a:r>
                        <a:rPr lang="en" sz="1200" dirty="0"/>
                        <a:t>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19435"/>
                  </a:ext>
                </a:extLst>
              </a:tr>
              <a:tr h="440782">
                <a:tc rowSpan="2">
                  <a:txBody>
                    <a:bodyPr/>
                    <a:lstStyle/>
                    <a:p>
                      <a:pPr rtl="0" latinLnBrk="0"/>
                      <a:r>
                        <a:rPr lang="ru-RU" sz="1100" dirty="0"/>
                        <a:t>Общее управление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 dirty="0"/>
                        <a:t>Национальное полицейское агентство Кореи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Количество тяжких преступлений четырех видов на 100 000 населения ( индекс снижения)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Индекс, показывающий количество тяжких преступлений четырех видов (убийство, грабеж, изнасилование и нападение) на 100 000 населения в год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387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9 </a:t>
                      </a:r>
                      <a:r>
                        <a:rPr lang="ru-RU" sz="1200" dirty="0"/>
                        <a:t>случаев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[368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4 </a:t>
                      </a:r>
                      <a:r>
                        <a:rPr lang="ru-RU" sz="1200" dirty="0"/>
                        <a:t>случаев</a:t>
                      </a:r>
                      <a:r>
                        <a:rPr lang="en" sz="1200" dirty="0"/>
                        <a:t>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78652"/>
                  </a:ext>
                </a:extLst>
              </a:tr>
              <a:tr h="610312">
                <a:tc vMerge="1">
                  <a:txBody>
                    <a:bodyPr/>
                    <a:lstStyle/>
                    <a:p>
                      <a:pPr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900"/>
                        <a:t>Министерство по делам патриотов и ветеранов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План по улучшению осведомленности о делах ветеранов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ru-RU" sz="1050" dirty="0"/>
                        <a:t>Ожидается, что осведомленность о делах ветеранов улучшится после того, как будет</a:t>
                      </a:r>
                      <a:r>
                        <a:rPr lang="ru-RU" sz="1050" baseline="0" dirty="0"/>
                        <a:t> реализована </a:t>
                      </a:r>
                      <a:r>
                        <a:rPr lang="ru-RU" sz="1050" dirty="0"/>
                        <a:t>политика льгот для ветеранов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en" sz="1200" dirty="0"/>
                        <a:t>68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5</a:t>
                      </a:r>
                      <a:r>
                        <a:rPr lang="ru-RU" sz="1200" dirty="0"/>
                        <a:t> баллов</a:t>
                      </a:r>
                      <a:endParaRPr lang="en-US" altLang="ko-KR" sz="1200" dirty="0"/>
                    </a:p>
                    <a:p>
                      <a:pPr algn="ctr" rtl="0" latinLnBrk="0"/>
                      <a:r>
                        <a:rPr lang="en" sz="1200" dirty="0"/>
                        <a:t>[74</a:t>
                      </a:r>
                      <a:r>
                        <a:rPr lang="ru-RU" sz="1200" dirty="0"/>
                        <a:t>,</a:t>
                      </a:r>
                      <a:r>
                        <a:rPr lang="en" sz="1200" dirty="0"/>
                        <a:t>8 </a:t>
                      </a:r>
                      <a:r>
                        <a:rPr lang="ru-RU" sz="1200" dirty="0"/>
                        <a:t>баллов</a:t>
                      </a:r>
                      <a:r>
                        <a:rPr lang="en" sz="1200" dirty="0"/>
                        <a:t>]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7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21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4E14E01-B6F6-4D83-8F6C-FFD264960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3" t="1" r="8795" b="1"/>
          <a:stretch/>
        </p:blipFill>
        <p:spPr>
          <a:xfrm>
            <a:off x="5345906" y="-1"/>
            <a:ext cx="5345906" cy="7578725"/>
          </a:xfrm>
          <a:prstGeom prst="rect">
            <a:avLst/>
          </a:prstGeom>
          <a:effectLst/>
        </p:spPr>
      </p:pic>
      <p:sp>
        <p:nvSpPr>
          <p:cNvPr id="12" name="Box 11">
            <a:extLst>
              <a:ext uri="{FF2B5EF4-FFF2-40B4-BE49-F238E27FC236}">
                <a16:creationId xmlns:a16="http://schemas.microsoft.com/office/drawing/2014/main" id="{D5112846-15E0-4F58-AFBC-4508067CE482}"/>
              </a:ext>
            </a:extLst>
          </p:cNvPr>
          <p:cNvSpPr/>
          <p:nvPr/>
        </p:nvSpPr>
        <p:spPr>
          <a:xfrm>
            <a:off x="5345907" y="6833"/>
            <a:ext cx="5345906" cy="757872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9F7FD6-536D-4C17-99FF-92153F90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1" r="43577" b="1"/>
          <a:stretch/>
        </p:blipFill>
        <p:spPr>
          <a:xfrm>
            <a:off x="0" y="0"/>
            <a:ext cx="5345906" cy="75787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D90DBEC3-FFC5-45A0-97DD-51E5F83D1FD2}"/>
              </a:ext>
            </a:extLst>
          </p:cNvPr>
          <p:cNvSpPr/>
          <p:nvPr/>
        </p:nvSpPr>
        <p:spPr>
          <a:xfrm>
            <a:off x="0" y="-2"/>
            <a:ext cx="5345906" cy="757872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F5D72-E5EF-427A-914E-F4B4C8BFD37B}"/>
              </a:ext>
            </a:extLst>
          </p:cNvPr>
          <p:cNvSpPr txBox="1"/>
          <p:nvPr/>
        </p:nvSpPr>
        <p:spPr>
          <a:xfrm>
            <a:off x="362544" y="4119334"/>
            <a:ext cx="2230098" cy="846386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ru-RU" sz="2800" spc="-8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СОДЕРЖАНИЕ</a:t>
            </a:r>
            <a:endParaRPr lang="ko-KR" altLang="en-US" sz="2800" spc="-8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18" name="Rectangle 38">
            <a:extLst>
              <a:ext uri="{FF2B5EF4-FFF2-40B4-BE49-F238E27FC236}">
                <a16:creationId xmlns:a16="http://schemas.microsoft.com/office/drawing/2014/main" id="{2827E3B5-5E52-42C9-9190-1FD20C10327E}"/>
              </a:ext>
            </a:extLst>
          </p:cNvPr>
          <p:cNvSpPr/>
          <p:nvPr/>
        </p:nvSpPr>
        <p:spPr>
          <a:xfrm>
            <a:off x="6194910" y="3709045"/>
            <a:ext cx="5278101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177289" y="1823545"/>
            <a:ext cx="5248553" cy="118494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en" sz="23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</a:t>
            </a:r>
            <a:r>
              <a:rPr lang="ru-RU" sz="23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КС </a:t>
            </a:r>
            <a:r>
              <a:rPr lang="en" sz="23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PEMPAL</a:t>
            </a:r>
          </a:p>
          <a:p>
            <a:pPr rtl="0"/>
            <a:r>
              <a:rPr lang="ru-RU" sz="24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Информация об опыте </a:t>
            </a:r>
          </a:p>
          <a:p>
            <a:pPr rtl="0"/>
            <a:r>
              <a:rPr lang="ru-RU" sz="24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использования системы</a:t>
            </a:r>
            <a:r>
              <a:rPr lang="en" sz="24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dBrain</a:t>
            </a:r>
            <a:r>
              <a:rPr lang="en" sz="2400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r>
              <a:rPr lang="en" sz="2400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</a:t>
            </a: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D58A5497-24C0-4975-9AD4-9B0ED3FA7EC1}"/>
              </a:ext>
            </a:extLst>
          </p:cNvPr>
          <p:cNvSpPr/>
          <p:nvPr/>
        </p:nvSpPr>
        <p:spPr>
          <a:xfrm>
            <a:off x="6084621" y="1812844"/>
            <a:ext cx="449629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Общая информация и необходимость создания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DE33D9-CCA3-43B2-89B7-C5D0A4C91315}"/>
              </a:ext>
            </a:extLst>
          </p:cNvPr>
          <p:cNvSpPr txBox="1"/>
          <p:nvPr/>
        </p:nvSpPr>
        <p:spPr>
          <a:xfrm>
            <a:off x="5530947" y="1398997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Ⅰ.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A9778-3134-46A3-91D8-A873FD7E4D57}"/>
              </a:ext>
            </a:extLst>
          </p:cNvPr>
          <p:cNvSpPr txBox="1"/>
          <p:nvPr/>
        </p:nvSpPr>
        <p:spPr>
          <a:xfrm>
            <a:off x="5530947" y="2416308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Ⅱ.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2834289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Построение системы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317AB-260A-4754-A042-F0145CB468AB}"/>
              </a:ext>
            </a:extLst>
          </p:cNvPr>
          <p:cNvSpPr txBox="1"/>
          <p:nvPr/>
        </p:nvSpPr>
        <p:spPr>
          <a:xfrm>
            <a:off x="5530947" y="3433619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Ⅲ.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3832124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Основные характеристики</a:t>
            </a:r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dBrain</a:t>
            </a:r>
            <a:r>
              <a:rPr lang="en" sz="2400" b="1" spc="-150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</a:t>
            </a:r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317AB-260A-4754-A042-F0145CB468AB}"/>
              </a:ext>
            </a:extLst>
          </p:cNvPr>
          <p:cNvSpPr txBox="1"/>
          <p:nvPr/>
        </p:nvSpPr>
        <p:spPr>
          <a:xfrm>
            <a:off x="5530947" y="4448323"/>
            <a:ext cx="586959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Ⅳ.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4860864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Анализ и оценка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2" y="6813801"/>
            <a:ext cx="2581613" cy="413058"/>
          </a:xfrm>
          <a:prstGeom prst="rect">
            <a:avLst/>
          </a:prstGeom>
        </p:spPr>
      </p:pic>
      <p:sp>
        <p:nvSpPr>
          <p:cNvPr id="24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084621" y="5956605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</a:t>
            </a:r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Значение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5530946" y="5532374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Ⅴ.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575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20</a:t>
            </a:fld>
            <a:r>
              <a:rPr lang="e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183092" y="1121738"/>
            <a:ext cx="10339765" cy="6110058"/>
            <a:chOff x="5702247" y="2311334"/>
            <a:chExt cx="4190608" cy="3766633"/>
          </a:xfrm>
        </p:grpSpPr>
        <p:sp>
          <p:nvSpPr>
            <p:cNvPr id="28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9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1173711" y="967350"/>
            <a:ext cx="8433219" cy="480450"/>
            <a:chOff x="1043280" y="2203799"/>
            <a:chExt cx="3807101" cy="473301"/>
          </a:xfrm>
        </p:grpSpPr>
        <p:sp>
          <p:nvSpPr>
            <p:cNvPr id="21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3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4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" name="Flow chart: Delay 24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Flow chart: Delay 25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7" name="Box 26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28363" y="2279515"/>
              <a:ext cx="3635674" cy="303197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Поисковик для получения информации бенефициарами</a:t>
              </a:r>
              <a:endParaRPr kumimoji="1"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7557" y="1485770"/>
            <a:ext cx="9910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Noto Sans" panose="020B0502040504020204"/>
              </a:rPr>
              <a:t>Чтобы свести к минимуму неудобства, связанные с необходимостью поиска информации на нескольких сайтах, мы подключили gosims.go.kr (e-</a:t>
            </a:r>
            <a:r>
              <a:rPr lang="ru-RU" sz="1100" b="1" dirty="0" err="1">
                <a:latin typeface="Noto Sans" panose="020B0502040504020204"/>
              </a:rPr>
              <a:t>Naradoum</a:t>
            </a:r>
            <a:r>
              <a:rPr lang="ru-RU" sz="1100" b="1" dirty="0">
                <a:latin typeface="Noto Sans" panose="020B0502040504020204"/>
              </a:rPr>
              <a:t>), gov.kr (Government 24), NTIS и 23 финансирующие организации для предоставления персонализированной для бенефициаров информации</a:t>
            </a:r>
            <a:endParaRPr lang="en-US" altLang="ko-KR" sz="1100" b="1" dirty="0">
              <a:latin typeface="Noto Sans" panose="020B0502040504020204"/>
            </a:endParaRP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Приложение</a:t>
            </a:r>
            <a:r>
              <a:rPr lang="en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7. </a:t>
            </a:r>
            <a:r>
              <a:rPr lang="ru-RU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Открытые бюджетные данные</a:t>
            </a:r>
            <a:r>
              <a:rPr lang="en" sz="24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 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/>
        </p:nvGraphicFramePr>
        <p:xfrm>
          <a:off x="344743" y="2045866"/>
          <a:ext cx="998220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비트맵 이미지" r:id="rId3" imgW="9982080" imgH="5172120" progId="Paint.Picture">
                  <p:embed/>
                </p:oleObj>
              </mc:Choice>
              <mc:Fallback>
                <p:oleObj name="비트맵 이미지" r:id="rId3" imgW="9982080" imgH="5172120" progId="Paint.Picture">
                  <p:embed/>
                  <p:pic>
                    <p:nvPicPr>
                      <p:cNvPr id="33" name="개체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743" y="2045866"/>
                        <a:ext cx="9982200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62855" y="2171987"/>
            <a:ext cx="5368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ko-KR" sz="1600" b="1" dirty="0"/>
              <a:t>Поисковик для получения информации бенефициарами</a:t>
            </a:r>
            <a:endParaRPr lang="ko-KR" alt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8823" y="2681612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Этапы жизненного цикла</a:t>
            </a:r>
            <a:endParaRPr lang="ko-KR" altLang="en-US" sz="10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3847" y="3031335"/>
            <a:ext cx="12186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50" b="1" dirty="0"/>
              <a:t>Дети до 5 лет включительно</a:t>
            </a:r>
            <a:endParaRPr lang="ko-KR" altLang="en-US" sz="1050" b="1" dirty="0"/>
          </a:p>
          <a:p>
            <a:r>
              <a:rPr lang="en-US" altLang="ko-KR" sz="1050" b="1" dirty="0"/>
              <a:t>(0~5</a:t>
            </a:r>
            <a:r>
              <a:rPr lang="ru-RU" altLang="ko-KR" sz="1050" b="1" dirty="0"/>
              <a:t> </a:t>
            </a:r>
            <a:r>
              <a:rPr lang="ru-RU" altLang="ko-KR" sz="800" b="1" dirty="0"/>
              <a:t>лет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60366" y="3064737"/>
            <a:ext cx="12394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Дети старше 5 лет</a:t>
            </a:r>
            <a:endParaRPr lang="ko-KR" altLang="en-US" sz="1050" b="1" dirty="0"/>
          </a:p>
          <a:p>
            <a:r>
              <a:rPr lang="en-US" altLang="ko-KR" sz="1050" b="1" dirty="0"/>
              <a:t>(6~12</a:t>
            </a:r>
            <a:r>
              <a:rPr lang="ru-RU" altLang="ko-KR" sz="800" b="1" dirty="0"/>
              <a:t> лет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08111" y="3746650"/>
            <a:ext cx="1172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Средний возраст</a:t>
            </a:r>
          </a:p>
          <a:p>
            <a:r>
              <a:rPr lang="ru-RU" altLang="ko-KR" sz="1050" b="1" dirty="0"/>
              <a:t>3</a:t>
            </a:r>
            <a:r>
              <a:rPr lang="en-US" altLang="ko-KR" sz="1050" b="1" dirty="0"/>
              <a:t>0~49</a:t>
            </a:r>
            <a:r>
              <a:rPr lang="ru-RU" altLang="ko-KR" sz="1050" b="1" dirty="0"/>
              <a:t> </a:t>
            </a:r>
            <a:r>
              <a:rPr lang="ru-RU" altLang="ko-KR" sz="800" b="1" dirty="0"/>
              <a:t>лет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60366" y="3746650"/>
            <a:ext cx="11256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Зрелый возраст</a:t>
            </a:r>
            <a:endParaRPr lang="ko-KR" altLang="en-US" sz="1050" b="1" dirty="0"/>
          </a:p>
          <a:p>
            <a:r>
              <a:rPr lang="en-US" altLang="ko-KR" sz="1050" b="1" dirty="0"/>
              <a:t>(50~64</a:t>
            </a:r>
            <a:r>
              <a:rPr lang="ru-RU" altLang="ko-KR" sz="1050" b="1" dirty="0"/>
              <a:t> лет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12621" y="3064737"/>
            <a:ext cx="8274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Подростки</a:t>
            </a:r>
            <a:endParaRPr lang="ko-KR" altLang="en-US" sz="1050" b="1" dirty="0"/>
          </a:p>
          <a:p>
            <a:r>
              <a:rPr lang="en-US" altLang="ko-KR" sz="1050" b="1" dirty="0"/>
              <a:t>(13~18</a:t>
            </a:r>
            <a:r>
              <a:rPr lang="ru-RU" altLang="ko-KR" sz="800" b="1" dirty="0"/>
              <a:t> лет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164876" y="3064737"/>
            <a:ext cx="8354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Молодежь</a:t>
            </a:r>
            <a:endParaRPr lang="ko-KR" altLang="en-US" sz="1050" b="1" dirty="0"/>
          </a:p>
          <a:p>
            <a:r>
              <a:rPr lang="en-US" altLang="ko-KR" sz="1050" b="1" dirty="0"/>
              <a:t>(19~29</a:t>
            </a:r>
            <a:r>
              <a:rPr lang="ru-RU" altLang="ko-KR" sz="1050" b="1" dirty="0"/>
              <a:t> </a:t>
            </a:r>
            <a:r>
              <a:rPr lang="ru-RU" altLang="ko-KR" sz="800" b="1" dirty="0"/>
              <a:t>лет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12621" y="3746650"/>
            <a:ext cx="7761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Пожилые</a:t>
            </a:r>
            <a:endParaRPr lang="ko-KR" altLang="en-US" sz="1050" b="1" dirty="0"/>
          </a:p>
          <a:p>
            <a:r>
              <a:rPr lang="en-US" altLang="ko-KR" sz="1050" b="1" dirty="0"/>
              <a:t>(65~</a:t>
            </a:r>
            <a:r>
              <a:rPr lang="ru-RU" altLang="ko-KR" sz="1050" b="1" dirty="0"/>
              <a:t> </a:t>
            </a:r>
            <a:r>
              <a:rPr lang="ru-RU" altLang="ko-KR" sz="800" b="1" dirty="0"/>
              <a:t>лет</a:t>
            </a:r>
            <a:r>
              <a:rPr lang="en-US" altLang="ko-KR" sz="1050" b="1" dirty="0"/>
              <a:t>)</a:t>
            </a:r>
            <a:endParaRPr lang="ko-KR" altLang="en-US" sz="105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164876" y="3777126"/>
            <a:ext cx="9829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Без указания </a:t>
            </a:r>
          </a:p>
          <a:p>
            <a:r>
              <a:rPr lang="ru-RU" altLang="ko-KR" sz="1050" b="1" dirty="0"/>
              <a:t>возраста</a:t>
            </a:r>
            <a:endParaRPr lang="ko-KR" altLang="en-US" sz="105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59240" y="2739271"/>
            <a:ext cx="10515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700" dirty="0">
                <a:solidFill>
                  <a:schemeClr val="bg1"/>
                </a:solidFill>
              </a:rPr>
              <a:t>Add search conditions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8532" y="4631903"/>
            <a:ext cx="931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Выбрать пол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73300" y="4631903"/>
            <a:ext cx="10615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Выбрать место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48331" y="4631903"/>
            <a:ext cx="998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Выбрать поле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2127" y="4339125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/>
              <a:t>Направление</a:t>
            </a:r>
            <a:endParaRPr lang="en-US" altLang="ko-KR" sz="105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035477" y="4366970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900" b="1" dirty="0"/>
              <a:t>Страхование</a:t>
            </a:r>
            <a:endParaRPr lang="ko-KR" altLang="en-US" sz="9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178796" y="4663489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Сеул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86430" y="4663489"/>
            <a:ext cx="354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14591" y="4655562"/>
            <a:ext cx="5277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Сброс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23111" y="4663489"/>
            <a:ext cx="1192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Новый поиск</a:t>
            </a:r>
            <a:endParaRPr lang="ko-KR" altLang="en-US" sz="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5088" y="5348392"/>
            <a:ext cx="5575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1200" b="1" dirty="0">
                <a:solidFill>
                  <a:srgbClr val="00254C"/>
                </a:solidFill>
              </a:rPr>
              <a:t>Перечень персонализированной информации для бенефициаров (12 пунктов)</a:t>
            </a:r>
            <a:r>
              <a:rPr lang="en" altLang="ko-KR" sz="1200" b="1" dirty="0">
                <a:solidFill>
                  <a:srgbClr val="00254C"/>
                </a:solidFill>
              </a:rPr>
              <a:t> </a:t>
            </a:r>
            <a:endParaRPr lang="ko-KR" altLang="en-US" sz="1200" b="1" dirty="0">
              <a:solidFill>
                <a:srgbClr val="00254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4741" y="5893099"/>
            <a:ext cx="86709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[</a:t>
            </a:r>
            <a:r>
              <a:rPr lang="ru-RU" altLang="ko-KR" sz="1050" b="1" dirty="0"/>
              <a:t>Содействие в оплате страхового взноса при страховании от несчастных случаев</a:t>
            </a:r>
            <a:r>
              <a:rPr lang="en" altLang="ko-KR" sz="1050" b="1" dirty="0"/>
              <a:t> (10</a:t>
            </a:r>
            <a:r>
              <a:rPr lang="ru-RU" altLang="ko-KR" sz="1050" b="1" dirty="0"/>
              <a:t> </a:t>
            </a:r>
            <a:r>
              <a:rPr lang="en" altLang="ko-KR" sz="1050" b="1" dirty="0"/>
              <a:t>000 </a:t>
            </a:r>
            <a:r>
              <a:rPr lang="ru-RU" altLang="ko-KR" sz="1050" b="1" dirty="0"/>
              <a:t>вон, </a:t>
            </a:r>
            <a:r>
              <a:rPr lang="en" altLang="ko-KR" sz="1050" b="1" dirty="0"/>
              <a:t>Happiness Insurance)] </a:t>
            </a:r>
            <a:r>
              <a:rPr lang="ru-RU" altLang="ko-KR" sz="1050" b="1" dirty="0">
                <a:solidFill>
                  <a:schemeClr val="bg1">
                    <a:lumMod val="75000"/>
                  </a:schemeClr>
                </a:solidFill>
              </a:rPr>
              <a:t>Источник</a:t>
            </a:r>
            <a:r>
              <a:rPr lang="en" altLang="ko-KR" sz="1050" b="1" dirty="0">
                <a:solidFill>
                  <a:schemeClr val="bg1">
                    <a:lumMod val="75000"/>
                  </a:schemeClr>
                </a:solidFill>
              </a:rPr>
              <a:t>: Government 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7212" y="6076142"/>
            <a:ext cx="944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800" b="1" dirty="0"/>
              <a:t>Содействие в оплате страхового взноса по страхованию от несчастных случаев в общественных интересах (</a:t>
            </a:r>
            <a:r>
              <a:rPr lang="en-US" altLang="ko-KR" sz="800" b="1" dirty="0" err="1"/>
              <a:t>Manwon’s</a:t>
            </a:r>
            <a:r>
              <a:rPr lang="en-US" altLang="ko-KR" sz="800" b="1" dirty="0"/>
              <a:t> Happiness Insurance</a:t>
            </a:r>
            <a:r>
              <a:rPr lang="ru-RU" altLang="ko-KR" sz="800" b="1" dirty="0"/>
              <a:t>) для получателей основных средств к существованию и представителей низшего среднего класса.</a:t>
            </a:r>
          </a:p>
          <a:p>
            <a:r>
              <a:rPr lang="ru-RU" altLang="ko-KR" sz="800" b="1" dirty="0"/>
              <a:t>Компенсация в размере 20 миллионов KRW в случае смерти от несчастного случая, выплата пособия на госпитализацию и пособия на оплату хирургического вмешательства в случае травмы</a:t>
            </a:r>
            <a:r>
              <a:rPr lang="en" altLang="ko-KR" sz="800" b="1" dirty="0"/>
              <a:t>.</a:t>
            </a:r>
            <a:endParaRPr lang="ko-KR" altLang="en-US" sz="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44741" y="6598833"/>
            <a:ext cx="101264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50" b="1" dirty="0"/>
              <a:t>[</a:t>
            </a:r>
            <a:r>
              <a:rPr lang="ru-RU" altLang="ko-KR" sz="1050" b="1" dirty="0"/>
              <a:t>Скидка на страховые взносы по медицинскому страхованию для получателей медицинской помощи при использовании почтовых услуг</a:t>
            </a:r>
            <a:r>
              <a:rPr lang="en" altLang="ko-KR" sz="1050" b="1" dirty="0"/>
              <a:t>] </a:t>
            </a:r>
            <a:r>
              <a:rPr lang="ru-RU" altLang="ko-KR" sz="1050" b="1" dirty="0">
                <a:solidFill>
                  <a:schemeClr val="bg1">
                    <a:lumMod val="75000"/>
                  </a:schemeClr>
                </a:solidFill>
              </a:rPr>
              <a:t>Источник</a:t>
            </a:r>
            <a:r>
              <a:rPr lang="en" altLang="ko-KR" sz="1050" b="1" dirty="0">
                <a:solidFill>
                  <a:schemeClr val="bg1">
                    <a:lumMod val="75000"/>
                  </a:schemeClr>
                </a:solidFill>
              </a:rPr>
              <a:t>: Government 24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8669" y="6781876"/>
            <a:ext cx="71689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900" b="1" dirty="0"/>
              <a:t>Скидка на страховые взносы на медицинское страхование для получателей медицинской помощи, оформляемые в почтовых отделениях</a:t>
            </a:r>
            <a:r>
              <a:rPr lang="en" altLang="ko-KR" sz="900" b="1" dirty="0"/>
              <a:t>.</a:t>
            </a:r>
            <a:endParaRPr lang="ko-KR" altLang="en-US" sz="9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334090" y="4674112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жен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8157F177-2170-445E-8FEF-97692652B9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29A67A-F838-4570-9C37-AE326EEA8F56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Slide Number Placeholder 2">
            <a:extLst>
              <a:ext uri="{FF2B5EF4-FFF2-40B4-BE49-F238E27FC236}">
                <a16:creationId xmlns:a16="http://schemas.microsoft.com/office/drawing/2014/main" id="{B5019D83-C287-46E0-A20C-F62992804F70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21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Ⅴ.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Shape 276"/>
          <p:cNvSpPr/>
          <p:nvPr/>
        </p:nvSpPr>
        <p:spPr>
          <a:xfrm>
            <a:off x="459176" y="1111106"/>
            <a:ext cx="9844898" cy="611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000" dirty="0"/>
              <a:t>Выводы</a:t>
            </a:r>
          </a:p>
          <a:p>
            <a:pPr rtl="0"/>
            <a:endParaRPr lang="en-US" altLang="ko-KR" sz="2000" dirty="0"/>
          </a:p>
          <a:p>
            <a:pPr marL="296332" indent="-296332" algn="just" rtl="0">
              <a:lnSpc>
                <a:spcPct val="130000"/>
              </a:lnSpc>
              <a:buSzPct val="75000"/>
              <a:buFont typeface="Wingdings" panose="05000000000000000000" pitchFamily="2" charset="2"/>
              <a:buChar char="ü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dirty="0">
                <a:solidFill>
                  <a:srgbClr val="535353"/>
                </a:solidFill>
              </a:rPr>
              <a:t>Проект построения ИСУГФ требует тщательной подготовки</a:t>
            </a:r>
            <a:r>
              <a:rPr lang="en" sz="1800" dirty="0">
                <a:solidFill>
                  <a:srgbClr val="535353"/>
                </a:solidFill>
              </a:rPr>
              <a:t> </a:t>
            </a:r>
            <a:endParaRPr lang="en-US" altLang="ko-KR" sz="1800" dirty="0">
              <a:solidFill>
                <a:srgbClr val="535353"/>
              </a:solidFill>
            </a:endParaRP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</a:t>
            </a:r>
            <a:r>
              <a:rPr lang="ru-RU" sz="1800" b="0" dirty="0">
                <a:solidFill>
                  <a:srgbClr val="535353"/>
                </a:solidFill>
              </a:rPr>
              <a:t>долгосрочный процесс реформирования, - напр., совершенствование финансовой 	системы</a:t>
            </a:r>
            <a:r>
              <a:rPr lang="en" sz="1800" b="0" dirty="0">
                <a:solidFill>
                  <a:srgbClr val="535353"/>
                </a:solidFill>
              </a:rPr>
              <a:t> </a:t>
            </a:r>
            <a:endParaRPr lang="en-US" altLang="ko-KR" sz="1800" b="0" dirty="0">
              <a:solidFill>
                <a:srgbClr val="535353"/>
              </a:solidFill>
            </a:endParaRP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</a:t>
            </a:r>
            <a:r>
              <a:rPr lang="ru-RU" sz="1800" b="0" dirty="0">
                <a:solidFill>
                  <a:srgbClr val="535353"/>
                </a:solidFill>
              </a:rPr>
              <a:t>перепроектирование бизнес-процессов в финансовой области</a:t>
            </a:r>
            <a:endParaRPr lang="en" sz="1800" b="0" dirty="0">
              <a:solidFill>
                <a:srgbClr val="535353"/>
              </a:solidFill>
            </a:endParaRP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</a:t>
            </a:r>
            <a:r>
              <a:rPr lang="ru-RU" sz="1800" b="0" dirty="0">
                <a:solidFill>
                  <a:srgbClr val="535353"/>
                </a:solidFill>
              </a:rPr>
              <a:t>реорганизация законодательной базы в сфере финансов</a:t>
            </a:r>
            <a:endParaRPr lang="en" sz="1800" b="0" dirty="0">
              <a:solidFill>
                <a:srgbClr val="535353"/>
              </a:solidFill>
            </a:endParaRP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</a:t>
            </a:r>
            <a:r>
              <a:rPr lang="ru-RU" sz="1800" b="0" dirty="0">
                <a:solidFill>
                  <a:srgbClr val="535353"/>
                </a:solidFill>
              </a:rPr>
              <a:t>разработка общего плана создания ИСУГФ</a:t>
            </a:r>
            <a:r>
              <a:rPr lang="en" sz="1800" b="0" dirty="0">
                <a:solidFill>
                  <a:srgbClr val="535353"/>
                </a:solidFill>
              </a:rPr>
              <a:t>.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85750" indent="-285750" algn="just" rtl="0">
              <a:lnSpc>
                <a:spcPct val="130000"/>
              </a:lnSpc>
              <a:buSzPct val="75000"/>
              <a:buFont typeface="Wingdings" panose="05000000000000000000" pitchFamily="2" charset="2"/>
              <a:buChar char="ü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dirty="0">
                <a:solidFill>
                  <a:srgbClr val="535353"/>
                </a:solidFill>
              </a:rPr>
              <a:t>Проект создания ИСУГФ требует поддержки </a:t>
            </a:r>
            <a:endParaRPr lang="en" sz="1800" dirty="0">
              <a:solidFill>
                <a:srgbClr val="535353"/>
              </a:solidFill>
            </a:endParaRP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</a:t>
            </a:r>
            <a:r>
              <a:rPr lang="ru-RU" sz="1800" b="0" dirty="0">
                <a:solidFill>
                  <a:srgbClr val="535353"/>
                </a:solidFill>
              </a:rPr>
              <a:t>до начала проекта следует создать организацию, которая будет им заниматься, и в 	состав которой входят государственные должностные лица</a:t>
            </a:r>
            <a:r>
              <a:rPr lang="en" sz="1800" b="0" dirty="0">
                <a:solidFill>
                  <a:srgbClr val="535353"/>
                </a:solidFill>
              </a:rPr>
              <a:t> 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b="0" dirty="0">
                <a:solidFill>
                  <a:srgbClr val="535353"/>
                </a:solidFill>
              </a:rPr>
              <a:t>   - </a:t>
            </a:r>
            <a:r>
              <a:rPr lang="ru-RU" sz="1800" b="0" dirty="0">
                <a:solidFill>
                  <a:srgbClr val="535353"/>
                </a:solidFill>
              </a:rPr>
              <a:t>пользователи системы финансовой информации привлекаются с самого начала 	реализации проекта</a:t>
            </a:r>
            <a:r>
              <a:rPr lang="en" sz="1800" b="0" dirty="0">
                <a:solidFill>
                  <a:srgbClr val="535353"/>
                </a:solidFill>
              </a:rPr>
              <a:t> </a:t>
            </a:r>
            <a:endParaRPr lang="en-US" altLang="ko-KR" sz="1800" b="0" dirty="0">
              <a:solidFill>
                <a:srgbClr val="535353"/>
              </a:solidFill>
            </a:endParaRPr>
          </a:p>
          <a:p>
            <a:pPr algn="just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altLang="ko-KR" sz="1800" b="0" dirty="0">
                <a:solidFill>
                  <a:srgbClr val="535353"/>
                </a:solidFill>
              </a:rPr>
              <a:t>   - </a:t>
            </a:r>
            <a:r>
              <a:rPr lang="ru-RU" altLang="ko-KR" sz="1800" b="0" dirty="0">
                <a:solidFill>
                  <a:srgbClr val="535353"/>
                </a:solidFill>
              </a:rPr>
              <a:t>крайне важно сформировать среду, в которой они могли бы самостоятельно 	эксплуатировать ИСУГФ, так как необходим план обеспечения бесперебойной работы 	системы.</a:t>
            </a:r>
            <a:endParaRPr lang="en" sz="1800" b="0" dirty="0">
              <a:solidFill>
                <a:srgbClr val="535353"/>
              </a:solidFill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Выводы</a:t>
            </a:r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87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445D34-02C7-4E43-A0A1-3E6E5320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t="1" r="8797" b="1"/>
          <a:stretch/>
        </p:blipFill>
        <p:spPr>
          <a:xfrm>
            <a:off x="-1" y="-1"/>
            <a:ext cx="10691813" cy="7578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Box 4">
            <a:extLst>
              <a:ext uri="{FF2B5EF4-FFF2-40B4-BE49-F238E27FC236}">
                <a16:creationId xmlns:a16="http://schemas.microsoft.com/office/drawing/2014/main" id="{470C8E77-0F2B-4631-AC44-D9637EEABC63}"/>
              </a:ext>
            </a:extLst>
          </p:cNvPr>
          <p:cNvSpPr/>
          <p:nvPr/>
        </p:nvSpPr>
        <p:spPr>
          <a:xfrm>
            <a:off x="0" y="-1"/>
            <a:ext cx="10691814" cy="757872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F0212-33B8-4237-94A0-33EFCE2421A4}"/>
              </a:ext>
            </a:extLst>
          </p:cNvPr>
          <p:cNvSpPr txBox="1"/>
          <p:nvPr/>
        </p:nvSpPr>
        <p:spPr>
          <a:xfrm>
            <a:off x="3217334" y="3327696"/>
            <a:ext cx="4995636" cy="92333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/>
            <a:r>
              <a:rPr lang="ru-RU" sz="5400" spc="3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Вопросы?</a:t>
            </a:r>
            <a:endParaRPr lang="en" sz="5400" spc="30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77A8B5B-8C23-45FC-9EDA-0162C0DCE51B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22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276282" y="172530"/>
            <a:ext cx="3704860" cy="92333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</a:t>
            </a:r>
            <a:r>
              <a:rPr lang="ru-RU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КС </a:t>
            </a:r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PEMPAL</a:t>
            </a:r>
          </a:p>
          <a:p>
            <a:r>
              <a:rPr lang="ru-RU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Информация об опыте </a:t>
            </a:r>
          </a:p>
          <a:p>
            <a:r>
              <a:rPr lang="ru-RU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использования системы</a:t>
            </a:r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dBrain</a:t>
            </a:r>
            <a:r>
              <a:rPr lang="en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33D3D9-32E1-4E6B-A5CA-05B9B5AD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8797" b="16592"/>
          <a:stretch/>
        </p:blipFill>
        <p:spPr>
          <a:xfrm>
            <a:off x="-1" y="-1"/>
            <a:ext cx="10691813" cy="6321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22ED1D84-E963-4CAC-A72E-8847A0D39CB7}"/>
              </a:ext>
            </a:extLst>
          </p:cNvPr>
          <p:cNvSpPr/>
          <p:nvPr/>
        </p:nvSpPr>
        <p:spPr>
          <a:xfrm>
            <a:off x="0" y="-46299"/>
            <a:ext cx="10691814" cy="632128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7033F-6FB5-4D06-B4CE-AA9CDDCA469E}"/>
              </a:ext>
            </a:extLst>
          </p:cNvPr>
          <p:cNvSpPr txBox="1"/>
          <p:nvPr/>
        </p:nvSpPr>
        <p:spPr>
          <a:xfrm>
            <a:off x="790817" y="2910334"/>
            <a:ext cx="911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6000" spc="-12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Спасибо за внимание!</a:t>
            </a:r>
            <a:endParaRPr lang="ko-KR" altLang="en-US" sz="6000" spc="-12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276282" y="172530"/>
            <a:ext cx="3586238" cy="92333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KFIS-</a:t>
            </a:r>
            <a:r>
              <a:rPr lang="ru-RU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КС </a:t>
            </a:r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PEMPAL</a:t>
            </a:r>
          </a:p>
          <a:p>
            <a:r>
              <a:rPr lang="ru-RU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Информация об опыте </a:t>
            </a:r>
          </a:p>
          <a:p>
            <a:r>
              <a:rPr lang="ru-RU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использования системы</a:t>
            </a:r>
            <a:r>
              <a:rPr lang="en" spc="-15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dBrain</a:t>
            </a:r>
            <a:r>
              <a:rPr lang="en" spc="-15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endParaRPr lang="en" spc="-15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4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0" name="Slide Number Placeholder 2">
            <a:extLst>
              <a:ext uri="{FF2B5EF4-FFF2-40B4-BE49-F238E27FC236}">
                <a16:creationId xmlns:a16="http://schemas.microsoft.com/office/drawing/2014/main" id="{206DE96E-4D4D-4FDE-95E5-FC848A2B7352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3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9" name="Shape 276"/>
          <p:cNvSpPr/>
          <p:nvPr/>
        </p:nvSpPr>
        <p:spPr>
          <a:xfrm>
            <a:off x="264237" y="1676877"/>
            <a:ext cx="10153075" cy="281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000" dirty="0"/>
              <a:t>Система </a:t>
            </a:r>
            <a:r>
              <a:rPr lang="en" sz="2000" dirty="0"/>
              <a:t>dBrain</a:t>
            </a:r>
            <a:r>
              <a:rPr lang="ru-RU" sz="2000" dirty="0"/>
              <a:t> являлась критически важной информационной инфраструктурой Кореи</a:t>
            </a:r>
            <a:endParaRPr lang="en-US" altLang="ko-KR" sz="2000" b="0" dirty="0">
              <a:solidFill>
                <a:srgbClr val="535353"/>
              </a:solidFill>
            </a:endParaRP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500" b="0" dirty="0">
                <a:solidFill>
                  <a:srgbClr val="535353"/>
                </a:solidFill>
              </a:rPr>
              <a:t>ИСУГФ 3-го поколения, созданная с применением отечественного ПО, использовалась с 2007 года</a:t>
            </a:r>
            <a:endParaRPr lang="en-US" altLang="ko-KR" sz="1500" b="0" dirty="0">
              <a:solidFill>
                <a:srgbClr val="535353"/>
              </a:solidFill>
            </a:endParaRP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500" b="0" dirty="0">
                <a:solidFill>
                  <a:srgbClr val="535353"/>
                </a:solidFill>
              </a:rPr>
              <a:t>Непосредственное управление процессами</a:t>
            </a:r>
            <a:r>
              <a:rPr lang="en" sz="1500" b="0" dirty="0">
                <a:solidFill>
                  <a:srgbClr val="535353"/>
                </a:solidFill>
              </a:rPr>
              <a:t> </a:t>
            </a:r>
            <a:r>
              <a:rPr lang="ru-RU" sz="1500" b="0" dirty="0">
                <a:solidFill>
                  <a:srgbClr val="535353"/>
                </a:solidFill>
              </a:rPr>
              <a:t>в 13 областях финансовой деятельности в целях повышения эффективности работы с финансами (бюджет, доходы, расходы, долг, производительность, расчеты и т.д.)</a:t>
            </a:r>
            <a:endParaRPr lang="en" sz="1500" b="0" dirty="0">
              <a:solidFill>
                <a:srgbClr val="535353"/>
              </a:solidFill>
            </a:endParaRP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500" b="0" dirty="0">
                <a:solidFill>
                  <a:srgbClr val="535353"/>
                </a:solidFill>
              </a:rPr>
              <a:t>Система бухучета по методу начисления и двойной записи </a:t>
            </a:r>
            <a:r>
              <a:rPr lang="en" sz="1500" b="0" dirty="0">
                <a:solidFill>
                  <a:srgbClr val="535353"/>
                </a:solidFill>
              </a:rPr>
              <a:t>(2009), </a:t>
            </a:r>
            <a:r>
              <a:rPr lang="ru-RU" sz="1500" b="0" dirty="0">
                <a:solidFill>
                  <a:srgbClr val="535353"/>
                </a:solidFill>
              </a:rPr>
              <a:t>Премия ООН в области государственного управления</a:t>
            </a:r>
            <a:r>
              <a:rPr lang="en" sz="1500" b="0" dirty="0">
                <a:solidFill>
                  <a:srgbClr val="535353"/>
                </a:solidFill>
              </a:rPr>
              <a:t> (2013), Open Fiscal Data System (</a:t>
            </a:r>
            <a:r>
              <a:rPr lang="en" sz="1500" b="0" dirty="0">
                <a:solidFill>
                  <a:srgbClr val="535353"/>
                </a:solidFill>
                <a:hlinkClick r:id="rId3"/>
              </a:rPr>
              <a:t>www.openfiscal.go.kr)(2015)</a:t>
            </a:r>
            <a:r>
              <a:rPr lang="en" sz="1500" b="0" dirty="0">
                <a:solidFill>
                  <a:srgbClr val="535353"/>
                </a:solidFill>
              </a:rPr>
              <a:t>, </a:t>
            </a:r>
            <a:r>
              <a:rPr lang="ru-RU" sz="1500" b="0" dirty="0">
                <a:solidFill>
                  <a:srgbClr val="535353"/>
                </a:solidFill>
              </a:rPr>
              <a:t>сертификация </a:t>
            </a:r>
            <a:r>
              <a:rPr lang="en" sz="1500" b="0" dirty="0">
                <a:solidFill>
                  <a:srgbClr val="535353"/>
                </a:solidFill>
              </a:rPr>
              <a:t>ISO20000</a:t>
            </a:r>
            <a:r>
              <a:rPr lang="ru-RU" sz="1500" b="0" dirty="0">
                <a:solidFill>
                  <a:srgbClr val="535353"/>
                </a:solidFill>
              </a:rPr>
              <a:t> </a:t>
            </a:r>
            <a:r>
              <a:rPr lang="en" sz="1500" b="0" dirty="0">
                <a:solidFill>
                  <a:srgbClr val="535353"/>
                </a:solidFill>
              </a:rPr>
              <a:t>(2017)</a:t>
            </a:r>
          </a:p>
          <a:p>
            <a:pPr marL="296332" indent="-296332" rtl="0">
              <a:lnSpc>
                <a:spcPct val="130000"/>
              </a:lnSpc>
              <a:buSzPct val="75000"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500" b="0" dirty="0">
                <a:solidFill>
                  <a:srgbClr val="535353"/>
                </a:solidFill>
              </a:rPr>
              <a:t>В 2022 г. средний ежедневный объем переводов в национальной валюте -</a:t>
            </a:r>
            <a:r>
              <a:rPr lang="en" sz="1500" b="0" dirty="0">
                <a:solidFill>
                  <a:srgbClr val="535353"/>
                </a:solidFill>
              </a:rPr>
              <a:t>13</a:t>
            </a:r>
            <a:r>
              <a:rPr lang="ru-RU" sz="1500" b="0" dirty="0">
                <a:solidFill>
                  <a:srgbClr val="535353"/>
                </a:solidFill>
              </a:rPr>
              <a:t>,</a:t>
            </a:r>
            <a:r>
              <a:rPr lang="en" sz="1500" b="0" dirty="0">
                <a:solidFill>
                  <a:srgbClr val="535353"/>
                </a:solidFill>
              </a:rPr>
              <a:t>3 </a:t>
            </a:r>
            <a:r>
              <a:rPr lang="ru-RU" sz="1500" b="0" dirty="0">
                <a:solidFill>
                  <a:srgbClr val="535353"/>
                </a:solidFill>
              </a:rPr>
              <a:t> трлн вон, поступлений – 6,5 трлн вон; работа круглосуточно, ежедневно</a:t>
            </a:r>
            <a:r>
              <a:rPr lang="en" sz="1500" b="0" dirty="0">
                <a:solidFill>
                  <a:srgbClr val="535353"/>
                </a:solidFill>
              </a:rPr>
              <a:t> (</a:t>
            </a:r>
            <a:r>
              <a:rPr lang="ru-RU" sz="1500" b="0" dirty="0">
                <a:solidFill>
                  <a:srgbClr val="535353"/>
                </a:solidFill>
              </a:rPr>
              <a:t>в среднем </a:t>
            </a:r>
            <a:r>
              <a:rPr lang="en" sz="1500" b="0" dirty="0">
                <a:solidFill>
                  <a:srgbClr val="535353"/>
                </a:solidFill>
              </a:rPr>
              <a:t>18</a:t>
            </a:r>
            <a:r>
              <a:rPr lang="ru-RU" sz="1500" b="0" dirty="0">
                <a:solidFill>
                  <a:srgbClr val="535353"/>
                </a:solidFill>
              </a:rPr>
              <a:t> </a:t>
            </a:r>
            <a:r>
              <a:rPr lang="en" sz="1500" b="0" dirty="0">
                <a:solidFill>
                  <a:srgbClr val="535353"/>
                </a:solidFill>
              </a:rPr>
              <a:t>000 </a:t>
            </a:r>
            <a:r>
              <a:rPr lang="ru-RU" sz="1500" b="0" dirty="0">
                <a:solidFill>
                  <a:srgbClr val="535353"/>
                </a:solidFill>
              </a:rPr>
              <a:t>пользователей в день</a:t>
            </a:r>
            <a:r>
              <a:rPr lang="en" sz="1500" b="0" dirty="0">
                <a:solidFill>
                  <a:srgbClr val="535353"/>
                </a:solidFill>
              </a:rPr>
              <a:t>)</a:t>
            </a:r>
            <a:endParaRPr lang="ko-KR" altLang="ko-KR" sz="1500" b="0" dirty="0">
              <a:solidFill>
                <a:srgbClr val="FF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85364" y="4572967"/>
            <a:ext cx="9316896" cy="2591003"/>
            <a:chOff x="363480" y="2085198"/>
            <a:chExt cx="9316896" cy="2591003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BEC36BC-0F36-A9D4-CB78-031898B1ADAA}"/>
                </a:ext>
              </a:extLst>
            </p:cNvPr>
            <p:cNvSpPr/>
            <p:nvPr/>
          </p:nvSpPr>
          <p:spPr>
            <a:xfrm>
              <a:off x="7992415" y="2392441"/>
              <a:ext cx="1335333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EBAE35C9-6E88-47B4-0071-EA445A8CAF58}"/>
                </a:ext>
              </a:extLst>
            </p:cNvPr>
            <p:cNvSpPr/>
            <p:nvPr/>
          </p:nvSpPr>
          <p:spPr>
            <a:xfrm>
              <a:off x="686134" y="2392441"/>
              <a:ext cx="1644548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BBB5659-7DC5-0E8C-B244-814E6A1466B0}"/>
                </a:ext>
              </a:extLst>
            </p:cNvPr>
            <p:cNvSpPr/>
            <p:nvPr/>
          </p:nvSpPr>
          <p:spPr>
            <a:xfrm>
              <a:off x="2591842" y="2392441"/>
              <a:ext cx="1644548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B5FAEFE1-67B3-F094-BD29-FFC27A2BFDD3}"/>
                </a:ext>
              </a:extLst>
            </p:cNvPr>
            <p:cNvSpPr/>
            <p:nvPr/>
          </p:nvSpPr>
          <p:spPr>
            <a:xfrm>
              <a:off x="4587011" y="2392441"/>
              <a:ext cx="1500814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516222E1-36F0-4607-5F16-8139564979DF}"/>
                </a:ext>
              </a:extLst>
            </p:cNvPr>
            <p:cNvSpPr/>
            <p:nvPr/>
          </p:nvSpPr>
          <p:spPr>
            <a:xfrm>
              <a:off x="6259168" y="2392441"/>
              <a:ext cx="1335333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cxnSp>
          <p:nvCxnSpPr>
            <p:cNvPr id="76" name="Arrow connector 75">
              <a:extLst>
                <a:ext uri="{FF2B5EF4-FFF2-40B4-BE49-F238E27FC236}">
                  <a16:creationId xmlns:a16="http://schemas.microsoft.com/office/drawing/2014/main" id="{22590522-811E-3E3B-FBC2-1E0F12F1DB97}"/>
                </a:ext>
              </a:extLst>
            </p:cNvPr>
            <p:cNvCxnSpPr>
              <a:cxnSpLocks/>
            </p:cNvCxnSpPr>
            <p:nvPr/>
          </p:nvCxnSpPr>
          <p:spPr>
            <a:xfrm>
              <a:off x="7959729" y="2339773"/>
              <a:ext cx="1400707" cy="0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0E05A6D-56EB-4102-B088-04B232ADC760}"/>
                </a:ext>
              </a:extLst>
            </p:cNvPr>
            <p:cNvSpPr txBox="1"/>
            <p:nvPr/>
          </p:nvSpPr>
          <p:spPr>
            <a:xfrm>
              <a:off x="804369" y="2092163"/>
              <a:ext cx="109395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1</a:t>
              </a:r>
              <a:r>
                <a:rPr lang="ru-RU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-е</a:t>
              </a:r>
              <a:r>
                <a:rPr lang="en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 </a:t>
              </a:r>
              <a:r>
                <a:rPr lang="ru-RU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поколение</a:t>
              </a:r>
              <a:endParaRPr lang="en" sz="1200" b="1" spc="0" dirty="0">
                <a:solidFill>
                  <a:srgbClr val="005B8D"/>
                </a:solidFill>
                <a:latin typeface="Noto Sans" panose="020B0802040504020204" pitchFamily="34"/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7E26A8C-7F7A-487F-9F98-2C18E73EC9C6}"/>
                </a:ext>
              </a:extLst>
            </p:cNvPr>
            <p:cNvGrpSpPr/>
            <p:nvPr/>
          </p:nvGrpSpPr>
          <p:grpSpPr>
            <a:xfrm>
              <a:off x="622990" y="2339858"/>
              <a:ext cx="1709453" cy="1767879"/>
              <a:chOff x="2626725" y="2499148"/>
              <a:chExt cx="2044922" cy="1865658"/>
            </a:xfrm>
          </p:grpSpPr>
          <p:cxnSp>
            <p:nvCxnSpPr>
              <p:cNvPr id="134" name="Line connector 133">
                <a:extLst>
                  <a:ext uri="{FF2B5EF4-FFF2-40B4-BE49-F238E27FC236}">
                    <a16:creationId xmlns:a16="http://schemas.microsoft.com/office/drawing/2014/main" id="{97B53C6A-E4BD-4D6C-A96D-9DE24E55D0DE}"/>
                  </a:ext>
                </a:extLst>
              </p:cNvPr>
              <p:cNvCxnSpPr/>
              <p:nvPr/>
            </p:nvCxnSpPr>
            <p:spPr>
              <a:xfrm flipV="1">
                <a:off x="2626725" y="2590376"/>
                <a:ext cx="0" cy="1774430"/>
              </a:xfrm>
              <a:prstGeom prst="line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5A626545-BE49-466B-9083-22C0CC707B11}"/>
                  </a:ext>
                </a:extLst>
              </p:cNvPr>
              <p:cNvSpPr/>
              <p:nvPr/>
            </p:nvSpPr>
            <p:spPr>
              <a:xfrm flipH="1">
                <a:off x="2626725" y="2500542"/>
                <a:ext cx="220924" cy="220923"/>
              </a:xfrm>
              <a:prstGeom prst="arc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cxnSp>
            <p:nvCxnSpPr>
              <p:cNvPr id="136" name="Arrow connector 135">
                <a:extLst>
                  <a:ext uri="{FF2B5EF4-FFF2-40B4-BE49-F238E27FC236}">
                    <a16:creationId xmlns:a16="http://schemas.microsoft.com/office/drawing/2014/main" id="{9B151B2E-37B7-432E-AD89-736FDE049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422" y="2499148"/>
                <a:ext cx="1939225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Line connector 78">
              <a:extLst>
                <a:ext uri="{FF2B5EF4-FFF2-40B4-BE49-F238E27FC236}">
                  <a16:creationId xmlns:a16="http://schemas.microsoft.com/office/drawing/2014/main" id="{01002070-4EB6-4C1F-B35E-008AA096E038}"/>
                </a:ext>
              </a:extLst>
            </p:cNvPr>
            <p:cNvCxnSpPr/>
            <p:nvPr/>
          </p:nvCxnSpPr>
          <p:spPr>
            <a:xfrm>
              <a:off x="771607" y="2339858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355D1B-2F8A-493C-BE1D-6DECD67104B8}"/>
                </a:ext>
              </a:extLst>
            </p:cNvPr>
            <p:cNvSpPr txBox="1"/>
            <p:nvPr/>
          </p:nvSpPr>
          <p:spPr>
            <a:xfrm>
              <a:off x="2581715" y="2092161"/>
              <a:ext cx="109395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2</a:t>
              </a:r>
              <a:r>
                <a:rPr lang="ru-RU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-е поколение</a:t>
              </a:r>
              <a:endParaRPr lang="en" sz="1200" b="1" spc="0" dirty="0">
                <a:solidFill>
                  <a:srgbClr val="005B8D"/>
                </a:solidFill>
                <a:latin typeface="Noto Sans" panose="020B0802040504020204" pitchFamily="34"/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2DDAB2A-1391-477A-BD9D-5CC04A6CDB62}"/>
                </a:ext>
              </a:extLst>
            </p:cNvPr>
            <p:cNvGrpSpPr/>
            <p:nvPr/>
          </p:nvGrpSpPr>
          <p:grpSpPr>
            <a:xfrm>
              <a:off x="2528887" y="2339857"/>
              <a:ext cx="1788226" cy="1144608"/>
              <a:chOff x="2571655" y="2499148"/>
              <a:chExt cx="1944692" cy="1207915"/>
            </a:xfrm>
          </p:grpSpPr>
          <p:cxnSp>
            <p:nvCxnSpPr>
              <p:cNvPr id="131" name="Line connector 130">
                <a:extLst>
                  <a:ext uri="{FF2B5EF4-FFF2-40B4-BE49-F238E27FC236}">
                    <a16:creationId xmlns:a16="http://schemas.microsoft.com/office/drawing/2014/main" id="{E204ADDC-A411-4FA4-9DFE-ADE4D29BD304}"/>
                  </a:ext>
                </a:extLst>
              </p:cNvPr>
              <p:cNvCxnSpPr>
                <a:cxnSpLocks/>
                <a:stCxn id="118" idx="2"/>
              </p:cNvCxnSpPr>
              <p:nvPr/>
            </p:nvCxnSpPr>
            <p:spPr>
              <a:xfrm flipH="1" flipV="1">
                <a:off x="2571655" y="2585579"/>
                <a:ext cx="17079" cy="1121484"/>
              </a:xfrm>
              <a:prstGeom prst="line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Arc 131">
                <a:extLst>
                  <a:ext uri="{FF2B5EF4-FFF2-40B4-BE49-F238E27FC236}">
                    <a16:creationId xmlns:a16="http://schemas.microsoft.com/office/drawing/2014/main" id="{B0746266-BEAA-47E6-9C6A-69129662CF53}"/>
                  </a:ext>
                </a:extLst>
              </p:cNvPr>
              <p:cNvSpPr/>
              <p:nvPr/>
            </p:nvSpPr>
            <p:spPr>
              <a:xfrm flipH="1">
                <a:off x="2573768" y="2500542"/>
                <a:ext cx="220925" cy="220923"/>
              </a:xfrm>
              <a:prstGeom prst="arc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cxnSp>
            <p:nvCxnSpPr>
              <p:cNvPr id="133" name="Arrow connector 132">
                <a:extLst>
                  <a:ext uri="{FF2B5EF4-FFF2-40B4-BE49-F238E27FC236}">
                    <a16:creationId xmlns:a16="http://schemas.microsoft.com/office/drawing/2014/main" id="{1C52B7AE-184C-416D-B744-0AC561086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9462" y="2499148"/>
                <a:ext cx="1836885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Line connector 81">
              <a:extLst>
                <a:ext uri="{FF2B5EF4-FFF2-40B4-BE49-F238E27FC236}">
                  <a16:creationId xmlns:a16="http://schemas.microsoft.com/office/drawing/2014/main" id="{F4F1B4E3-179D-4CC4-9A00-B3D6900E1ECD}"/>
                </a:ext>
              </a:extLst>
            </p:cNvPr>
            <p:cNvCxnSpPr/>
            <p:nvPr/>
          </p:nvCxnSpPr>
          <p:spPr>
            <a:xfrm>
              <a:off x="2813629" y="2339858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D4069A-12BD-4681-A1D2-FBB26B0E7126}"/>
                </a:ext>
              </a:extLst>
            </p:cNvPr>
            <p:cNvSpPr txBox="1"/>
            <p:nvPr/>
          </p:nvSpPr>
          <p:spPr>
            <a:xfrm>
              <a:off x="4541600" y="2092161"/>
              <a:ext cx="109395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3</a:t>
              </a:r>
              <a:r>
                <a:rPr lang="ru-RU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-е поколение</a:t>
              </a:r>
              <a:endParaRPr lang="en" sz="1200" b="1" spc="0" dirty="0">
                <a:solidFill>
                  <a:srgbClr val="005B8D"/>
                </a:solidFill>
                <a:latin typeface="Noto Sans" panose="020B0802040504020204" pitchFamily="34"/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cxnSp>
          <p:nvCxnSpPr>
            <p:cNvPr id="84" name="Line connector 83">
              <a:extLst>
                <a:ext uri="{FF2B5EF4-FFF2-40B4-BE49-F238E27FC236}">
                  <a16:creationId xmlns:a16="http://schemas.microsoft.com/office/drawing/2014/main" id="{323D1791-AFD4-4611-AFA6-C2259B2E461A}"/>
                </a:ext>
              </a:extLst>
            </p:cNvPr>
            <p:cNvCxnSpPr>
              <a:cxnSpLocks/>
              <a:stCxn id="115" idx="7"/>
            </p:cNvCxnSpPr>
            <p:nvPr/>
          </p:nvCxnSpPr>
          <p:spPr>
            <a:xfrm flipH="1" flipV="1">
              <a:off x="4529390" y="2445851"/>
              <a:ext cx="5325" cy="1182039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24CDE235-EAFE-4F52-964A-A8ADF55A3608}"/>
                </a:ext>
              </a:extLst>
            </p:cNvPr>
            <p:cNvSpPr/>
            <p:nvPr/>
          </p:nvSpPr>
          <p:spPr>
            <a:xfrm flipH="1">
              <a:off x="4529387" y="2341179"/>
              <a:ext cx="203150" cy="209344"/>
            </a:xfrm>
            <a:prstGeom prst="arc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  <p:cxnSp>
          <p:nvCxnSpPr>
            <p:cNvPr id="86" name="Arrow connector 85">
              <a:extLst>
                <a:ext uri="{FF2B5EF4-FFF2-40B4-BE49-F238E27FC236}">
                  <a16:creationId xmlns:a16="http://schemas.microsoft.com/office/drawing/2014/main" id="{A3832A02-966A-427C-8CA9-644BA2569408}"/>
                </a:ext>
              </a:extLst>
            </p:cNvPr>
            <p:cNvCxnSpPr>
              <a:cxnSpLocks/>
            </p:cNvCxnSpPr>
            <p:nvPr/>
          </p:nvCxnSpPr>
          <p:spPr>
            <a:xfrm>
              <a:off x="4626582" y="2339855"/>
              <a:ext cx="2960882" cy="0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e connector 86">
              <a:extLst>
                <a:ext uri="{FF2B5EF4-FFF2-40B4-BE49-F238E27FC236}">
                  <a16:creationId xmlns:a16="http://schemas.microsoft.com/office/drawing/2014/main" id="{0C90FBD5-9107-4A65-8747-0BD333DDC521}"/>
                </a:ext>
              </a:extLst>
            </p:cNvPr>
            <p:cNvCxnSpPr/>
            <p:nvPr/>
          </p:nvCxnSpPr>
          <p:spPr>
            <a:xfrm>
              <a:off x="4670886" y="2339855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09052D-7F17-4FDD-9401-6B6C7D1B37B4}"/>
                </a:ext>
              </a:extLst>
            </p:cNvPr>
            <p:cNvSpPr txBox="1"/>
            <p:nvPr/>
          </p:nvSpPr>
          <p:spPr>
            <a:xfrm>
              <a:off x="902218" y="2619879"/>
              <a:ext cx="112691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ru-RU" sz="1200" b="1" kern="0" spc="-100" dirty="0">
                  <a:solidFill>
                    <a:schemeClr val="tx1"/>
                  </a:solidFill>
                  <a:latin typeface="+mn-lt"/>
                  <a:ea typeface="Noto Sans CJK KR" panose="020B0500000000000000" pitchFamily="34" charset="-128"/>
                </a:rPr>
                <a:t>Бюджетная система</a:t>
              </a:r>
              <a:endParaRPr lang="en" sz="1200" b="1" kern="0" spc="-100" dirty="0">
                <a:solidFill>
                  <a:schemeClr val="tx1"/>
                </a:solidFill>
                <a:latin typeface="+mn-lt"/>
                <a:ea typeface="Noto Sans CJK KR" panose="020B0500000000000000" pitchFamily="34" charset="-128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3CE6E1-2581-47A0-B8B8-402525F8DEEF}"/>
                </a:ext>
              </a:extLst>
            </p:cNvPr>
            <p:cNvSpPr txBox="1"/>
            <p:nvPr/>
          </p:nvSpPr>
          <p:spPr>
            <a:xfrm>
              <a:off x="1199243" y="2894446"/>
              <a:ext cx="47448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SALIMI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A07D584-08E3-4738-97EE-2009DD44F767}"/>
                </a:ext>
              </a:extLst>
            </p:cNvPr>
            <p:cNvSpPr txBox="1"/>
            <p:nvPr/>
          </p:nvSpPr>
          <p:spPr>
            <a:xfrm>
              <a:off x="3108136" y="2619879"/>
              <a:ext cx="61196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FIMSYs</a:t>
              </a:r>
              <a:r>
                <a:rPr lang="en" sz="11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 </a:t>
              </a:r>
              <a:r>
                <a:rPr lang="en" sz="1300" b="1" spc="0" baseline="3000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⑴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C438BA8-8E02-4976-A99C-2D3A9BC75CF5}"/>
                </a:ext>
              </a:extLst>
            </p:cNvPr>
            <p:cNvSpPr txBox="1"/>
            <p:nvPr/>
          </p:nvSpPr>
          <p:spPr>
            <a:xfrm>
              <a:off x="3150423" y="2894446"/>
              <a:ext cx="52738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NaFIS</a:t>
              </a:r>
              <a:r>
                <a:rPr lang="en" sz="11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 </a:t>
              </a:r>
              <a:r>
                <a:rPr lang="en" sz="1300" b="1" spc="0" baseline="3000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⑵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05A7D9-CBA8-4B00-905E-C8182CA37F53}"/>
                </a:ext>
              </a:extLst>
            </p:cNvPr>
            <p:cNvSpPr txBox="1"/>
            <p:nvPr/>
          </p:nvSpPr>
          <p:spPr>
            <a:xfrm>
              <a:off x="5079638" y="2770471"/>
              <a:ext cx="43441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dBrain</a:t>
              </a:r>
            </a:p>
          </p:txBody>
        </p:sp>
        <p:cxnSp>
          <p:nvCxnSpPr>
            <p:cNvPr id="93" name="Line connector 92">
              <a:extLst>
                <a:ext uri="{FF2B5EF4-FFF2-40B4-BE49-F238E27FC236}">
                  <a16:creationId xmlns:a16="http://schemas.microsoft.com/office/drawing/2014/main" id="{38790259-2A92-432C-BC23-AE38F89CBEE4}"/>
                </a:ext>
              </a:extLst>
            </p:cNvPr>
            <p:cNvCxnSpPr>
              <a:cxnSpLocks/>
              <a:stCxn id="114" idx="4"/>
            </p:cNvCxnSpPr>
            <p:nvPr/>
          </p:nvCxnSpPr>
          <p:spPr>
            <a:xfrm flipH="1" flipV="1">
              <a:off x="6199688" y="2325068"/>
              <a:ext cx="5530" cy="122158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20B65E-2201-4994-B7ED-76DF38F8B3F1}"/>
                </a:ext>
              </a:extLst>
            </p:cNvPr>
            <p:cNvSpPr txBox="1"/>
            <p:nvPr/>
          </p:nvSpPr>
          <p:spPr>
            <a:xfrm>
              <a:off x="6308516" y="2585806"/>
              <a:ext cx="1239121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ru-RU" sz="1200" b="1" spc="-100" dirty="0">
                  <a:solidFill>
                    <a:schemeClr val="tx1"/>
                  </a:solidFill>
                  <a:latin typeface="+mn-lt"/>
                  <a:ea typeface="Noto Sans CJK KR" panose="020B0500000000000000" pitchFamily="34" charset="-128"/>
                </a:rPr>
                <a:t>Официальное начало </a:t>
              </a:r>
            </a:p>
            <a:p>
              <a:pPr algn="ctr" rtl="0"/>
              <a:r>
                <a:rPr lang="ru-RU" sz="1200" b="1" spc="-100" dirty="0">
                  <a:solidFill>
                    <a:schemeClr val="tx1"/>
                  </a:solidFill>
                  <a:latin typeface="+mn-lt"/>
                  <a:ea typeface="Noto Sans CJK KR" panose="020B0500000000000000" pitchFamily="34" charset="-128"/>
                </a:rPr>
                <a:t>работы</a:t>
              </a:r>
            </a:p>
            <a:p>
              <a:pPr algn="ctr" rtl="0"/>
              <a:r>
                <a:rPr lang="en" sz="1200" b="1" spc="-100" dirty="0">
                  <a:solidFill>
                    <a:schemeClr val="tx1"/>
                  </a:solidFill>
                  <a:latin typeface="+mn-lt"/>
                  <a:ea typeface="Noto Sans CJK KR" panose="020B0500000000000000" pitchFamily="34" charset="-128"/>
                </a:rPr>
                <a:t>KFIS</a:t>
              </a:r>
            </a:p>
          </p:txBody>
        </p:sp>
        <p:sp>
          <p:nvSpPr>
            <p:cNvPr id="95" name="Box 94">
              <a:extLst>
                <a:ext uri="{FF2B5EF4-FFF2-40B4-BE49-F238E27FC236}">
                  <a16:creationId xmlns:a16="http://schemas.microsoft.com/office/drawing/2014/main" id="{4DD0EDC5-B928-48BC-8B38-F4861EDFF5E0}"/>
                </a:ext>
              </a:extLst>
            </p:cNvPr>
            <p:cNvSpPr/>
            <p:nvPr/>
          </p:nvSpPr>
          <p:spPr>
            <a:xfrm>
              <a:off x="758534" y="3393607"/>
              <a:ext cx="303344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en" sz="941" b="1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1999</a:t>
              </a:r>
            </a:p>
          </p:txBody>
        </p:sp>
        <p:sp>
          <p:nvSpPr>
            <p:cNvPr id="96" name="Box 95">
              <a:extLst>
                <a:ext uri="{FF2B5EF4-FFF2-40B4-BE49-F238E27FC236}">
                  <a16:creationId xmlns:a16="http://schemas.microsoft.com/office/drawing/2014/main" id="{3CE30F3A-AA87-4D0C-8EF9-E00040C5DE07}"/>
                </a:ext>
              </a:extLst>
            </p:cNvPr>
            <p:cNvSpPr/>
            <p:nvPr/>
          </p:nvSpPr>
          <p:spPr>
            <a:xfrm>
              <a:off x="2769830" y="3393607"/>
              <a:ext cx="303344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en" sz="941" b="1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2000</a:t>
              </a:r>
            </a:p>
          </p:txBody>
        </p:sp>
        <p:sp>
          <p:nvSpPr>
            <p:cNvPr id="97" name="Box 96">
              <a:extLst>
                <a:ext uri="{FF2B5EF4-FFF2-40B4-BE49-F238E27FC236}">
                  <a16:creationId xmlns:a16="http://schemas.microsoft.com/office/drawing/2014/main" id="{7EE1F74E-23D5-45BE-A74F-22532BC6AA05}"/>
                </a:ext>
              </a:extLst>
            </p:cNvPr>
            <p:cNvSpPr/>
            <p:nvPr/>
          </p:nvSpPr>
          <p:spPr>
            <a:xfrm>
              <a:off x="4674346" y="3393607"/>
              <a:ext cx="766235" cy="14478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ru-RU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январь</a:t>
              </a:r>
              <a:r>
                <a:rPr lang="en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 2007</a:t>
              </a:r>
              <a:r>
                <a:rPr lang="ru-RU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 г.</a:t>
              </a:r>
              <a:endParaRPr lang="en" sz="941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oto Sans CJK KR" panose="020B0500000000000000" pitchFamily="34" charset="-128"/>
                <a:ea typeface="Noto Sans CJK KR" panose="020B0500000000000000" pitchFamily="34" charset="-128"/>
                <a:sym typeface="Wingdings" pitchFamily="2" charset="2"/>
              </a:endParaRPr>
            </a:p>
          </p:txBody>
        </p:sp>
        <p:sp>
          <p:nvSpPr>
            <p:cNvPr id="98" name="Box 97">
              <a:extLst>
                <a:ext uri="{FF2B5EF4-FFF2-40B4-BE49-F238E27FC236}">
                  <a16:creationId xmlns:a16="http://schemas.microsoft.com/office/drawing/2014/main" id="{483918D3-2B2B-4F87-8208-FA9267198617}"/>
                </a:ext>
              </a:extLst>
            </p:cNvPr>
            <p:cNvSpPr/>
            <p:nvPr/>
          </p:nvSpPr>
          <p:spPr>
            <a:xfrm>
              <a:off x="6388390" y="3393607"/>
              <a:ext cx="806311" cy="14478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ru-RU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июль</a:t>
              </a:r>
              <a:r>
                <a:rPr lang="en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 1,</a:t>
              </a:r>
              <a:r>
                <a:rPr lang="ru-RU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 </a:t>
              </a:r>
              <a:r>
                <a:rPr lang="en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2016</a:t>
              </a:r>
              <a:r>
                <a:rPr lang="ru-RU" sz="941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 г.</a:t>
              </a:r>
              <a:endParaRPr lang="en" sz="941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oto Sans CJK KR" panose="020B0500000000000000" pitchFamily="34" charset="-128"/>
                <a:ea typeface="Noto Sans CJK KR" panose="020B0500000000000000" pitchFamily="34" charset="-128"/>
                <a:sym typeface="Wingdings" pitchFamily="2" charset="2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1407AEF-D7C4-4315-ACE9-5759C4B00080}"/>
                </a:ext>
              </a:extLst>
            </p:cNvPr>
            <p:cNvSpPr txBox="1"/>
            <p:nvPr/>
          </p:nvSpPr>
          <p:spPr>
            <a:xfrm>
              <a:off x="7935629" y="2085198"/>
              <a:ext cx="109395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en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4</a:t>
              </a:r>
              <a:r>
                <a:rPr lang="ru-RU" sz="1200" b="1" spc="0" dirty="0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-е поколение</a:t>
              </a:r>
              <a:endParaRPr lang="en" sz="1200" b="1" spc="0" dirty="0">
                <a:solidFill>
                  <a:srgbClr val="005B8D"/>
                </a:solidFill>
                <a:latin typeface="Noto Sans" panose="020B0802040504020204" pitchFamily="34"/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100" name="Box 99">
              <a:extLst>
                <a:ext uri="{FF2B5EF4-FFF2-40B4-BE49-F238E27FC236}">
                  <a16:creationId xmlns:a16="http://schemas.microsoft.com/office/drawing/2014/main" id="{77D84C8A-5EAA-4D15-9B43-79BBD0B807E6}"/>
                </a:ext>
              </a:extLst>
            </p:cNvPr>
            <p:cNvSpPr/>
            <p:nvPr/>
          </p:nvSpPr>
          <p:spPr>
            <a:xfrm>
              <a:off x="8054111" y="3388884"/>
              <a:ext cx="819135" cy="15356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711751" rtl="0" fontAlgn="ctr">
                <a:spcBef>
                  <a:spcPts val="907"/>
                </a:spcBef>
                <a:spcAft>
                  <a:spcPts val="454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596013" algn="l"/>
                </a:tabLst>
              </a:pPr>
              <a:r>
                <a:rPr lang="ru-RU" sz="998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  <a:sym typeface="Wingdings" pitchFamily="2" charset="2"/>
                </a:rPr>
                <a:t>Январь </a:t>
              </a:r>
              <a:r>
                <a:rPr lang="en" sz="998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  <a:sym typeface="Wingdings" pitchFamily="2" charset="2"/>
                </a:rPr>
                <a:t>2022</a:t>
              </a:r>
              <a:r>
                <a:rPr lang="ru-RU" sz="998" b="1" kern="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  <a:sym typeface="Wingdings" pitchFamily="2" charset="2"/>
                </a:rPr>
                <a:t> г.</a:t>
              </a:r>
              <a:endParaRPr lang="en" sz="998" b="1" kern="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oto Sans CJK KR" panose="020B0500000000000000" pitchFamily="34" charset="-128"/>
                <a:ea typeface="Noto Sans CJK KR" panose="020B0500000000000000" pitchFamily="34" charset="-128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101" name="Box 100">
              <a:extLst>
                <a:ext uri="{FF2B5EF4-FFF2-40B4-BE49-F238E27FC236}">
                  <a16:creationId xmlns:a16="http://schemas.microsoft.com/office/drawing/2014/main" id="{8378BEAE-5816-4B8D-ABB6-8EF066BE2C66}"/>
                </a:ext>
              </a:extLst>
            </p:cNvPr>
            <p:cNvSpPr/>
            <p:nvPr/>
          </p:nvSpPr>
          <p:spPr>
            <a:xfrm>
              <a:off x="7896170" y="2306148"/>
              <a:ext cx="45719" cy="1278748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Noto Sans CJK KR" panose="020B0500000000000000" pitchFamily="34" charset="-128"/>
                <a:ea typeface="Noto Sans CJK KR" panose="020B0500000000000000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02" name="Line connector 101">
              <a:extLst>
                <a:ext uri="{FF2B5EF4-FFF2-40B4-BE49-F238E27FC236}">
                  <a16:creationId xmlns:a16="http://schemas.microsoft.com/office/drawing/2014/main" id="{E0CC6705-A1D7-4299-96EE-DBA6F6F389E6}"/>
                </a:ext>
              </a:extLst>
            </p:cNvPr>
            <p:cNvCxnSpPr/>
            <p:nvPr/>
          </p:nvCxnSpPr>
          <p:spPr>
            <a:xfrm>
              <a:off x="7948889" y="2339773"/>
              <a:ext cx="42394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DBD1D26-24BA-4543-9D14-183D15F55CD9}"/>
                </a:ext>
              </a:extLst>
            </p:cNvPr>
            <p:cNvSpPr txBox="1"/>
            <p:nvPr/>
          </p:nvSpPr>
          <p:spPr>
            <a:xfrm>
              <a:off x="371740" y="4368424"/>
              <a:ext cx="4737910" cy="30777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1577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defPPr>
                <a:defRPr lang="en-US"/>
              </a:defPPr>
              <a:lvl2pPr marL="108000" lvl="1" indent="-108000" defTabSz="784558" fontAlgn="ctr">
                <a:spcBef>
                  <a:spcPts val="1000"/>
                </a:spcBef>
                <a:spcAft>
                  <a:spcPts val="500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5066152" algn="l"/>
                </a:tabLst>
                <a:defRPr sz="1400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2pPr>
            </a:lstStyle>
            <a:p>
              <a:pPr lvl="1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000" dirty="0">
                  <a:latin typeface="+mn-lt"/>
                  <a:ea typeface="Noto Sans CJK KR" panose="020B0500000000000000" pitchFamily="34" charset="-128"/>
                </a:rPr>
                <a:t>(1) FIMSYs : </a:t>
              </a:r>
              <a:r>
                <a:rPr lang="ru-RU" sz="1000" dirty="0">
                  <a:latin typeface="+mn-lt"/>
                  <a:ea typeface="Noto Sans CJK KR" panose="020B0500000000000000" pitchFamily="34" charset="-128"/>
                </a:rPr>
                <a:t>Система управления бюджетной информацией</a:t>
              </a:r>
              <a:endParaRPr lang="en" sz="1000" dirty="0">
                <a:latin typeface="+mn-lt"/>
                <a:ea typeface="Noto Sans CJK KR" panose="020B0500000000000000" pitchFamily="34" charset="-128"/>
              </a:endParaRPr>
            </a:p>
            <a:p>
              <a:pPr lvl="1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000" dirty="0">
                  <a:latin typeface="+mn-lt"/>
                  <a:ea typeface="Noto Sans CJK KR" panose="020B0500000000000000" pitchFamily="34" charset="-128"/>
                </a:rPr>
                <a:t>(2) NaFIS : </a:t>
              </a:r>
              <a:r>
                <a:rPr lang="ru-RU" sz="1000" dirty="0">
                  <a:latin typeface="+mn-lt"/>
                  <a:ea typeface="Noto Sans CJK KR" panose="020B0500000000000000" pitchFamily="34" charset="-128"/>
                </a:rPr>
                <a:t>Национальная система бюджетной информации</a:t>
              </a:r>
              <a:endParaRPr lang="ko-KR" altLang="en-US" sz="1000" dirty="0">
                <a:latin typeface="+mn-lt"/>
                <a:ea typeface="Noto Sans CJK KR" panose="020B0500000000000000" pitchFamily="34" charset="-128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70403DB-9B66-4608-86D0-0E26E04B657E}"/>
                </a:ext>
              </a:extLst>
            </p:cNvPr>
            <p:cNvGrpSpPr/>
            <p:nvPr/>
          </p:nvGrpSpPr>
          <p:grpSpPr>
            <a:xfrm>
              <a:off x="363480" y="3458063"/>
              <a:ext cx="9316896" cy="966154"/>
              <a:chOff x="289513" y="3443468"/>
              <a:chExt cx="10132073" cy="105068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8E757A0-AD60-4B8E-8309-6830954BA599}"/>
                  </a:ext>
                </a:extLst>
              </p:cNvPr>
              <p:cNvGrpSpPr/>
              <p:nvPr/>
            </p:nvGrpSpPr>
            <p:grpSpPr>
              <a:xfrm flipH="1">
                <a:off x="4094522" y="3528792"/>
                <a:ext cx="6327064" cy="964736"/>
                <a:chOff x="2470001" y="6421485"/>
                <a:chExt cx="6327064" cy="73996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9" name="Box 128">
                  <a:extLst>
                    <a:ext uri="{FF2B5EF4-FFF2-40B4-BE49-F238E27FC236}">
                      <a16:creationId xmlns:a16="http://schemas.microsoft.com/office/drawing/2014/main" id="{6E8844F6-5646-4D47-94F8-C2819EB98082}"/>
                    </a:ext>
                  </a:extLst>
                </p:cNvPr>
                <p:cNvSpPr/>
                <p:nvPr/>
              </p:nvSpPr>
              <p:spPr>
                <a:xfrm>
                  <a:off x="2836502" y="6607846"/>
                  <a:ext cx="5960563" cy="40750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  <p:sp>
              <p:nvSpPr>
                <p:cNvPr id="130" name="Isosceles Triangle 129">
                  <a:extLst>
                    <a:ext uri="{FF2B5EF4-FFF2-40B4-BE49-F238E27FC236}">
                      <a16:creationId xmlns:a16="http://schemas.microsoft.com/office/drawing/2014/main" id="{3770FD8A-7BD6-4466-B3BD-C9904DC532C0}"/>
                    </a:ext>
                  </a:extLst>
                </p:cNvPr>
                <p:cNvSpPr/>
                <p:nvPr/>
              </p:nvSpPr>
              <p:spPr>
                <a:xfrm rot="16200000">
                  <a:off x="2359525" y="6531961"/>
                  <a:ext cx="739966" cy="519013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</p:grpSp>
          <p:sp>
            <p:nvSpPr>
              <p:cNvPr id="122" name="Box 121">
                <a:extLst>
                  <a:ext uri="{FF2B5EF4-FFF2-40B4-BE49-F238E27FC236}">
                    <a16:creationId xmlns:a16="http://schemas.microsoft.com/office/drawing/2014/main" id="{8DFACD50-91AA-4693-AC20-413FD6B72C18}"/>
                  </a:ext>
                </a:extLst>
              </p:cNvPr>
              <p:cNvSpPr/>
              <p:nvPr/>
            </p:nvSpPr>
            <p:spPr>
              <a:xfrm>
                <a:off x="347692" y="3772003"/>
                <a:ext cx="6784387" cy="53129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indent="-75366" algn="ctr" defTabSz="934262" rtl="0" fontAlgn="ctr">
                  <a:spcBef>
                    <a:spcPct val="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2411572" algn="l"/>
                    <a:tab pos="5059184" algn="l"/>
                  </a:tabLst>
                </a:pPr>
                <a:endParaRPr kumimoji="1" lang="ko-KR" altLang="en-US" sz="855" kern="0" spc="-27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7A753C9-099C-4191-AC33-23348218BA87}"/>
                  </a:ext>
                </a:extLst>
              </p:cNvPr>
              <p:cNvGrpSpPr/>
              <p:nvPr/>
            </p:nvGrpSpPr>
            <p:grpSpPr>
              <a:xfrm flipH="1">
                <a:off x="4036349" y="3443468"/>
                <a:ext cx="6365949" cy="1050686"/>
                <a:chOff x="2619917" y="6515697"/>
                <a:chExt cx="6365949" cy="805891"/>
              </a:xfrm>
            </p:grpSpPr>
            <p:sp>
              <p:nvSpPr>
                <p:cNvPr id="127" name="Box 126">
                  <a:extLst>
                    <a:ext uri="{FF2B5EF4-FFF2-40B4-BE49-F238E27FC236}">
                      <a16:creationId xmlns:a16="http://schemas.microsoft.com/office/drawing/2014/main" id="{321877BF-624E-489A-8F0E-CF0AEC4DFFC9}"/>
                    </a:ext>
                  </a:extLst>
                </p:cNvPr>
                <p:cNvSpPr/>
                <p:nvPr/>
              </p:nvSpPr>
              <p:spPr>
                <a:xfrm>
                  <a:off x="3025302" y="6653943"/>
                  <a:ext cx="5960564" cy="4798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BD79B698-FB6F-465D-81C7-80E954240D76}"/>
                    </a:ext>
                  </a:extLst>
                </p:cNvPr>
                <p:cNvSpPr/>
                <p:nvPr/>
              </p:nvSpPr>
              <p:spPr>
                <a:xfrm rot="16200000">
                  <a:off x="2495955" y="6639659"/>
                  <a:ext cx="805891" cy="557967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</p:grpSp>
          <p:sp>
            <p:nvSpPr>
              <p:cNvPr id="124" name="Box 123">
                <a:extLst>
                  <a:ext uri="{FF2B5EF4-FFF2-40B4-BE49-F238E27FC236}">
                    <a16:creationId xmlns:a16="http://schemas.microsoft.com/office/drawing/2014/main" id="{7845FD94-3B57-483E-996F-8A26B0DB34EE}"/>
                  </a:ext>
                </a:extLst>
              </p:cNvPr>
              <p:cNvSpPr/>
              <p:nvPr/>
            </p:nvSpPr>
            <p:spPr>
              <a:xfrm>
                <a:off x="289513" y="3623948"/>
                <a:ext cx="6346844" cy="62563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indent="-75366" algn="ctr" defTabSz="934262" rtl="0" fontAlgn="ctr">
                  <a:spcBef>
                    <a:spcPct val="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2411572" algn="l"/>
                    <a:tab pos="5059184" algn="l"/>
                  </a:tabLst>
                </a:pPr>
                <a:endParaRPr kumimoji="1" lang="ko-KR" altLang="en-US" sz="855" kern="0" spc="-27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25" name="Box 124">
                <a:extLst>
                  <a:ext uri="{FF2B5EF4-FFF2-40B4-BE49-F238E27FC236}">
                    <a16:creationId xmlns:a16="http://schemas.microsoft.com/office/drawing/2014/main" id="{5E9BB2FC-05FC-42F3-A5FC-A8B80738D242}"/>
                  </a:ext>
                </a:extLst>
              </p:cNvPr>
              <p:cNvSpPr/>
              <p:nvPr/>
            </p:nvSpPr>
            <p:spPr>
              <a:xfrm>
                <a:off x="658608" y="3729246"/>
                <a:ext cx="6080082" cy="401646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ru-RU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Noto Sans CJK KR" panose="020B0500000000000000" pitchFamily="34" charset="-128"/>
                  </a:rPr>
                  <a:t>Эксплуатация на условиях внешнего подряда частными ИТ-корпорациями (напр.,</a:t>
                </a:r>
                <a:r>
                  <a:rPr lang="en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Noto Sans CJK KR" panose="020B0500000000000000" pitchFamily="34" charset="-128"/>
                  </a:rPr>
                  <a:t> Samsung SDS, LG CNS)</a:t>
                </a:r>
                <a:r>
                  <a:rPr lang="ru-RU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Noto Sans CJK KR" panose="020B0500000000000000" pitchFamily="34" charset="-128"/>
                  </a:rPr>
                  <a:t> под надзором Министерства экономики и финансов</a:t>
                </a:r>
                <a:r>
                  <a:rPr lang="en" sz="12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Noto Sans CJK KR" panose="020B0500000000000000" pitchFamily="34" charset="-128"/>
                  </a:rPr>
                  <a:t> </a:t>
                </a:r>
              </a:p>
            </p:txBody>
          </p:sp>
          <p:sp>
            <p:nvSpPr>
              <p:cNvPr id="126" name="Box 125">
                <a:extLst>
                  <a:ext uri="{FF2B5EF4-FFF2-40B4-BE49-F238E27FC236}">
                    <a16:creationId xmlns:a16="http://schemas.microsoft.com/office/drawing/2014/main" id="{0B3E3F2B-8A0D-4A6E-8676-CA8F62E55436}"/>
                  </a:ext>
                </a:extLst>
              </p:cNvPr>
              <p:cNvSpPr/>
              <p:nvPr/>
            </p:nvSpPr>
            <p:spPr>
              <a:xfrm>
                <a:off x="7216583" y="3729244"/>
                <a:ext cx="2326893" cy="401646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ru-RU" sz="1200" spc="-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Noto Sans CJK KR" panose="020B0500000000000000"/>
                  </a:rPr>
                  <a:t>Управляется государственной организацией </a:t>
                </a:r>
                <a:r>
                  <a:rPr lang="en" sz="1200" spc="-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Noto Sans CJK KR" panose="020B0500000000000000"/>
                  </a:rPr>
                  <a:t>(KFIS)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8DC24DD-A789-4356-B860-62A0CF12CF3B}"/>
                </a:ext>
              </a:extLst>
            </p:cNvPr>
            <p:cNvGrpSpPr/>
            <p:nvPr/>
          </p:nvGrpSpPr>
          <p:grpSpPr>
            <a:xfrm>
              <a:off x="523737" y="3391752"/>
              <a:ext cx="193254" cy="196604"/>
              <a:chOff x="4630568" y="2776493"/>
              <a:chExt cx="210163" cy="213805"/>
            </a:xfrm>
          </p:grpSpPr>
          <p:sp>
            <p:nvSpPr>
              <p:cNvPr id="119" name="Teardrop 118">
                <a:extLst>
                  <a:ext uri="{FF2B5EF4-FFF2-40B4-BE49-F238E27FC236}">
                    <a16:creationId xmlns:a16="http://schemas.microsoft.com/office/drawing/2014/main" id="{DB070EFD-5F8B-4A07-A29F-141F6C21DB76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1DF9085-C1E1-44E0-9BBF-3EEC06E4B342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78D714C-FB87-45EB-9551-099534337D33}"/>
                </a:ext>
              </a:extLst>
            </p:cNvPr>
            <p:cNvGrpSpPr/>
            <p:nvPr/>
          </p:nvGrpSpPr>
          <p:grpSpPr>
            <a:xfrm>
              <a:off x="2504415" y="3387206"/>
              <a:ext cx="193254" cy="196604"/>
              <a:chOff x="4630568" y="2776493"/>
              <a:chExt cx="210163" cy="213805"/>
            </a:xfrm>
          </p:grpSpPr>
          <p:sp>
            <p:nvSpPr>
              <p:cNvPr id="117" name="Teardrop 116">
                <a:extLst>
                  <a:ext uri="{FF2B5EF4-FFF2-40B4-BE49-F238E27FC236}">
                    <a16:creationId xmlns:a16="http://schemas.microsoft.com/office/drawing/2014/main" id="{C1930D66-3994-417E-A7FB-6EEB3EFF3A47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9C6264C-A427-430A-B4D8-7C0DA6B60542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C62FB6E-52EE-40EB-B20B-B341492CE627}"/>
                </a:ext>
              </a:extLst>
            </p:cNvPr>
            <p:cNvGrpSpPr/>
            <p:nvPr/>
          </p:nvGrpSpPr>
          <p:grpSpPr>
            <a:xfrm>
              <a:off x="4436904" y="3391752"/>
              <a:ext cx="193254" cy="196604"/>
              <a:chOff x="4630568" y="2776493"/>
              <a:chExt cx="210163" cy="213805"/>
            </a:xfrm>
          </p:grpSpPr>
          <p:sp>
            <p:nvSpPr>
              <p:cNvPr id="115" name="Teardrop 114">
                <a:extLst>
                  <a:ext uri="{FF2B5EF4-FFF2-40B4-BE49-F238E27FC236}">
                    <a16:creationId xmlns:a16="http://schemas.microsoft.com/office/drawing/2014/main" id="{09DCA60D-D777-4880-A2D7-CEAA7CF75EA9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D9C2E5D-6D30-457D-B1EF-0578CFDB6307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56AF384-700D-451D-AF34-328E1FC26315}"/>
                </a:ext>
              </a:extLst>
            </p:cNvPr>
            <p:cNvGrpSpPr/>
            <p:nvPr/>
          </p:nvGrpSpPr>
          <p:grpSpPr>
            <a:xfrm>
              <a:off x="6108591" y="3391752"/>
              <a:ext cx="193254" cy="196604"/>
              <a:chOff x="4630568" y="2776493"/>
              <a:chExt cx="210163" cy="213805"/>
            </a:xfrm>
          </p:grpSpPr>
          <p:sp>
            <p:nvSpPr>
              <p:cNvPr id="113" name="Teardrop 112">
                <a:extLst>
                  <a:ext uri="{FF2B5EF4-FFF2-40B4-BE49-F238E27FC236}">
                    <a16:creationId xmlns:a16="http://schemas.microsoft.com/office/drawing/2014/main" id="{AE6DC614-ED5B-42F9-BE31-777733BB6862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 latinLnBrk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A184954-622C-49B0-81AF-50882319EB0B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EBA19E1-CD6A-4E5B-8A5C-EF52D40AD90F}"/>
                </a:ext>
              </a:extLst>
            </p:cNvPr>
            <p:cNvGrpSpPr/>
            <p:nvPr/>
          </p:nvGrpSpPr>
          <p:grpSpPr>
            <a:xfrm>
              <a:off x="7816370" y="3369653"/>
              <a:ext cx="204993" cy="208545"/>
              <a:chOff x="8274955" y="4331290"/>
              <a:chExt cx="190656" cy="193960"/>
            </a:xfrm>
          </p:grpSpPr>
          <p:sp>
            <p:nvSpPr>
              <p:cNvPr id="111" name="Teardrop 110">
                <a:extLst>
                  <a:ext uri="{FF2B5EF4-FFF2-40B4-BE49-F238E27FC236}">
                    <a16:creationId xmlns:a16="http://schemas.microsoft.com/office/drawing/2014/main" id="{CF2051D3-45D0-49B0-BEC9-A50099827AF4}"/>
                  </a:ext>
                </a:extLst>
              </p:cNvPr>
              <p:cNvSpPr/>
              <p:nvPr/>
            </p:nvSpPr>
            <p:spPr>
              <a:xfrm rot="8100000">
                <a:off x="8274955" y="4331290"/>
                <a:ext cx="190656" cy="193960"/>
              </a:xfrm>
              <a:prstGeom prst="teardrop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 latinLnBrk="0"/>
                <a:endParaRPr lang="ko-KR" altLang="en-US" sz="63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DE88EAD-77D2-4D1A-939A-6C915A12793C}"/>
                  </a:ext>
                </a:extLst>
              </p:cNvPr>
              <p:cNvSpPr/>
              <p:nvPr/>
            </p:nvSpPr>
            <p:spPr bwMode="auto">
              <a:xfrm>
                <a:off x="8316191" y="4372752"/>
                <a:ext cx="111356" cy="11373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53" tIns="41476" rIns="82953" bIns="41476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93975" rtl="0"/>
                <a:endParaRPr lang="ko-KR" altLang="en-US" sz="1724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1A78291-BAC7-52DD-8BF9-8FEB9442397A}"/>
                </a:ext>
              </a:extLst>
            </p:cNvPr>
            <p:cNvSpPr txBox="1"/>
            <p:nvPr/>
          </p:nvSpPr>
          <p:spPr>
            <a:xfrm>
              <a:off x="8256099" y="2593741"/>
              <a:ext cx="827855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en" sz="1200" b="1" spc="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dBrain</a:t>
              </a:r>
              <a:r>
                <a:rPr lang="en" sz="1200" b="1" spc="0" baseline="30000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+</a:t>
              </a:r>
            </a:p>
            <a:p>
              <a:pPr algn="ctr" rtl="0"/>
              <a:r>
                <a:rPr lang="ru-RU" sz="1200" b="1" spc="0" dirty="0">
                  <a:solidFill>
                    <a:schemeClr val="tx1"/>
                  </a:solidFill>
                  <a:latin typeface="+mn-lt"/>
                  <a:ea typeface="Noto Sans CJK KR" panose="020B0500000000000000" pitchFamily="34" charset="-128"/>
                  <a:cs typeface="Arial" panose="020B0604020202020204" pitchFamily="34" charset="0"/>
                </a:rPr>
                <a:t>Следующее </a:t>
              </a:r>
            </a:p>
            <a:p>
              <a:pPr algn="ctr" rtl="0"/>
              <a:r>
                <a:rPr lang="ru-RU" sz="1200" b="1" spc="0" dirty="0">
                  <a:solidFill>
                    <a:schemeClr val="tx1"/>
                  </a:solidFill>
                  <a:latin typeface="+mn-lt"/>
                  <a:ea typeface="Noto Sans CJK KR" panose="020B0500000000000000" pitchFamily="34" charset="-128"/>
                  <a:cs typeface="Arial" panose="020B0604020202020204" pitchFamily="34" charset="0"/>
                </a:rPr>
                <a:t>поколение</a:t>
              </a:r>
              <a:endParaRPr lang="en" sz="1200" b="1" spc="0" dirty="0">
                <a:solidFill>
                  <a:schemeClr val="tx1"/>
                </a:solidFill>
                <a:latin typeface="+mn-lt"/>
                <a:ea typeface="Noto Sans CJK KR" panose="020B05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Общая информация и необходимость создания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Ⅰ.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42" name="Box: Round top corner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143" name="Box: Round top corner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История</a:t>
            </a:r>
            <a:endParaRPr lang="ko-KR" altLang="en-US" spc="-12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468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3" name="사각형: 둥근 위쪽 모서리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0</a:t>
            </a:r>
            <a:r>
              <a:rPr kumimoji="0" lang="ru-RU" altLang="ko-KR" sz="20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나눔스퀘어 ExtraBold" panose="020B0600000101010101" pitchFamily="50" charset="-127"/>
                <a:cs typeface="+mn-cs"/>
              </a:rPr>
              <a:t>Необходимость создания</a:t>
            </a:r>
            <a:endParaRPr kumimoji="0" lang="ko-KR" altLang="en-US" sz="1800" b="0" i="0" u="none" strike="noStrike" kern="1200" cap="none" spc="-12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SemiBold" panose="00000700000000000000" pitchFamily="2" charset="0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8" name="모서리가 둥근 직사각형 324">
            <a:extLst>
              <a:ext uri="{FF2B5EF4-FFF2-40B4-BE49-F238E27FC236}">
                <a16:creationId xmlns:a16="http://schemas.microsoft.com/office/drawing/2014/main" id="{C100125C-3CDF-4283-8A30-63355D02E70F}"/>
              </a:ext>
            </a:extLst>
          </p:cNvPr>
          <p:cNvSpPr/>
          <p:nvPr/>
        </p:nvSpPr>
        <p:spPr>
          <a:xfrm>
            <a:off x="640243" y="3024066"/>
            <a:ext cx="9555789" cy="408628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4387" y="3517919"/>
            <a:ext cx="77126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889022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11296932" algn="l"/>
              </a:tabLst>
              <a:defRPr/>
            </a:pPr>
            <a:r>
              <a:rPr kumimoji="1" lang="ru-RU" altLang="ko-KR" sz="12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Неудобство для пользователей, постоянные жалобы</a:t>
            </a:r>
            <a:endParaRPr kumimoji="1" lang="ko-KR" altLang="en-US" sz="12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0" name="모서리가 둥근 직사각형 141">
            <a:extLst>
              <a:ext uri="{FF2B5EF4-FFF2-40B4-BE49-F238E27FC236}">
                <a16:creationId xmlns:a16="http://schemas.microsoft.com/office/drawing/2014/main" id="{2502968C-4530-4B7D-8018-B89375BD6050}"/>
              </a:ext>
            </a:extLst>
          </p:cNvPr>
          <p:cNvSpPr/>
          <p:nvPr/>
        </p:nvSpPr>
        <p:spPr>
          <a:xfrm>
            <a:off x="8210327" y="2926061"/>
            <a:ext cx="472865" cy="93455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0" indent="0" algn="l" defTabSz="1067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50" b="0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1" name="순서도: 지연 10">
            <a:extLst>
              <a:ext uri="{FF2B5EF4-FFF2-40B4-BE49-F238E27FC236}">
                <a16:creationId xmlns:a16="http://schemas.microsoft.com/office/drawing/2014/main" id="{72A0FF57-085E-44EC-A22D-164038B61390}"/>
              </a:ext>
            </a:extLst>
          </p:cNvPr>
          <p:cNvSpPr/>
          <p:nvPr/>
        </p:nvSpPr>
        <p:spPr>
          <a:xfrm rot="5400000" flipH="1">
            <a:off x="8571924" y="2878964"/>
            <a:ext cx="94690" cy="18892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93286" tIns="46643" rIns="93286" bIns="4664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979230" y="3799980"/>
            <a:ext cx="8877814" cy="0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94AD8F2-336E-4B4C-9571-EA021E770520}"/>
              </a:ext>
            </a:extLst>
          </p:cNvPr>
          <p:cNvGrpSpPr/>
          <p:nvPr/>
        </p:nvGrpSpPr>
        <p:grpSpPr>
          <a:xfrm>
            <a:off x="856352" y="3919489"/>
            <a:ext cx="2758798" cy="1332535"/>
            <a:chOff x="877425" y="4120337"/>
            <a:chExt cx="2758798" cy="1332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862386-641F-4562-BA93-582AEC306FE5}"/>
                </a:ext>
              </a:extLst>
            </p:cNvPr>
            <p:cNvSpPr txBox="1"/>
            <p:nvPr/>
          </p:nvSpPr>
          <p:spPr>
            <a:xfrm>
              <a:off x="924640" y="4352946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marL="0" marR="0" lvl="0" indent="0" algn="ctr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 dirty="0">
                <a:ln>
                  <a:solidFill>
                    <a:srgbClr val="006EB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endParaRPr>
            </a:p>
          </p:txBody>
        </p:sp>
        <p:sp>
          <p:nvSpPr>
            <p:cNvPr id="15" name="TextBox 374">
              <a:extLst>
                <a:ext uri="{FF2B5EF4-FFF2-40B4-BE49-F238E27FC236}">
                  <a16:creationId xmlns:a16="http://schemas.microsoft.com/office/drawing/2014/main" id="{05895459-330C-40C2-AFF8-F5CCAEB1DDD2}"/>
                </a:ext>
              </a:extLst>
            </p:cNvPr>
            <p:cNvSpPr txBox="1"/>
            <p:nvPr/>
          </p:nvSpPr>
          <p:spPr>
            <a:xfrm>
              <a:off x="894125" y="4324457"/>
              <a:ext cx="2018649" cy="93871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ko-KR" sz="10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ko-KR" sz="10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0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Фиксированный экран с диагональю 14 дюймов:</a:t>
              </a:r>
              <a:endParaRPr kumimoji="0" lang="ko-KR" altLang="en-US" sz="100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0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можно видеть лишь небольшую часть информации</a:t>
              </a:r>
              <a:r>
                <a:rPr kumimoji="0" lang="en-US" altLang="ko-KR" sz="100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 </a:t>
              </a:r>
              <a:endParaRPr kumimoji="0" lang="ko-KR" altLang="en-US" sz="100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BDED72D-CE0D-4714-BFC1-260C7E829583}"/>
                </a:ext>
              </a:extLst>
            </p:cNvPr>
            <p:cNvGrpSpPr/>
            <p:nvPr/>
          </p:nvGrpSpPr>
          <p:grpSpPr>
            <a:xfrm>
              <a:off x="877425" y="4120337"/>
              <a:ext cx="2181549" cy="461665"/>
              <a:chOff x="3942325" y="3032895"/>
              <a:chExt cx="2181549" cy="422119"/>
            </a:xfrm>
          </p:grpSpPr>
          <p:sp>
            <p:nvSpPr>
              <p:cNvPr id="18" name="Text Box 67">
                <a:extLst>
                  <a:ext uri="{FF2B5EF4-FFF2-40B4-BE49-F238E27FC236}">
                    <a16:creationId xmlns:a16="http://schemas.microsoft.com/office/drawing/2014/main" id="{ADDD1844-FE70-45B2-8E0F-7BAB31E3A5C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19" name="Text Box 67">
                <a:extLst>
                  <a:ext uri="{FF2B5EF4-FFF2-40B4-BE49-F238E27FC236}">
                    <a16:creationId xmlns:a16="http://schemas.microsoft.com/office/drawing/2014/main" id="{F7ABCEE5-AF7C-4B0B-8ACB-22B491CC6FA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438AFA3-73B7-4AF7-AF9C-CE5651D9F1FC}"/>
                  </a:ext>
                </a:extLst>
              </p:cNvPr>
              <p:cNvSpPr/>
              <p:nvPr/>
            </p:nvSpPr>
            <p:spPr>
              <a:xfrm>
                <a:off x="3942325" y="3032895"/>
                <a:ext cx="2181549" cy="422119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ko-KR" sz="1200" b="0" i="0" u="none" strike="noStrike" kern="1200" cap="none" spc="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SemiBold" panose="00000700000000000000" pitchFamily="2" charset="0"/>
                    <a:ea typeface="Rix고딕 M" panose="02020603020101020101" pitchFamily="18" charset="-127"/>
                    <a:cs typeface="+mn-cs"/>
                  </a:rPr>
                  <a:t>Небольшие размеры экрана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endParaRPr>
              </a:p>
            </p:txBody>
          </p:sp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D0A96BC9-D0E1-4E7A-8343-764795E21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19" y="4689412"/>
              <a:ext cx="653022" cy="653022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978CA08-7A61-40D4-B022-02EE5682F464}"/>
              </a:ext>
            </a:extLst>
          </p:cNvPr>
          <p:cNvGrpSpPr/>
          <p:nvPr/>
        </p:nvGrpSpPr>
        <p:grpSpPr>
          <a:xfrm>
            <a:off x="4018548" y="3927431"/>
            <a:ext cx="2758326" cy="1324593"/>
            <a:chOff x="3865161" y="4148209"/>
            <a:chExt cx="2758326" cy="13245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9FB562-14D5-47A6-BBCA-F1DE4DEECD68}"/>
                </a:ext>
              </a:extLst>
            </p:cNvPr>
            <p:cNvSpPr txBox="1"/>
            <p:nvPr/>
          </p:nvSpPr>
          <p:spPr>
            <a:xfrm>
              <a:off x="3911904" y="4372876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marL="0" marR="0" lvl="0" indent="0" algn="ctr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 dirty="0">
                <a:ln>
                  <a:solidFill>
                    <a:srgbClr val="006EB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6B30CF8E-E5C7-4244-A176-E03F6E9B340B}"/>
                </a:ext>
              </a:extLst>
            </p:cNvPr>
            <p:cNvGrpSpPr/>
            <p:nvPr/>
          </p:nvGrpSpPr>
          <p:grpSpPr>
            <a:xfrm>
              <a:off x="3865161" y="4148209"/>
              <a:ext cx="2758326" cy="1144713"/>
              <a:chOff x="3865161" y="4148209"/>
              <a:chExt cx="2758326" cy="1144713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3442FEC2-926C-440D-BF12-EEF9CBD31757}"/>
                  </a:ext>
                </a:extLst>
              </p:cNvPr>
              <p:cNvGrpSpPr/>
              <p:nvPr/>
            </p:nvGrpSpPr>
            <p:grpSpPr>
              <a:xfrm>
                <a:off x="3865161" y="4148209"/>
                <a:ext cx="2758326" cy="461665"/>
                <a:chOff x="3942797" y="3040157"/>
                <a:chExt cx="2758326" cy="422119"/>
              </a:xfrm>
            </p:grpSpPr>
            <p:sp>
              <p:nvSpPr>
                <p:cNvPr id="27" name="Text Box 67">
                  <a:extLst>
                    <a:ext uri="{FF2B5EF4-FFF2-40B4-BE49-F238E27FC236}">
                      <a16:creationId xmlns:a16="http://schemas.microsoft.com/office/drawing/2014/main" id="{B40A02E9-2E46-4508-A768-EE352F8661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0800000" flipV="1">
                  <a:off x="3965615" y="3070225"/>
                  <a:ext cx="2735508" cy="3586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sx="102000" sy="102000" algn="ctr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txBody>
                <a:bodyPr rtlCol="0" anchor="ctr" anchorCtr="0"/>
                <a:lstStyle>
                  <a:defPPr>
                    <a:defRPr lang="ko-KR"/>
                  </a:defPPr>
                  <a:lvl1pPr algn="ctr" latinLnBrk="0">
                    <a:defRPr>
                      <a:ln>
                        <a:solidFill>
                          <a:srgbClr val="006EB2">
                            <a:alpha val="0"/>
                          </a:srgbClr>
                        </a:solidFill>
                      </a:ln>
                      <a:latin typeface="Rix모던고딕 B" panose="02020603020101020101" pitchFamily="18" charset="-127"/>
                      <a:ea typeface="Rix모던고딕 B" panose="02020603020101020101" pitchFamily="18" charset="-127"/>
                    </a:defRPr>
                  </a:lvl1pPr>
                </a:lstStyle>
                <a:p>
                  <a:pPr marL="0" marR="0" lvl="0" indent="0" algn="ctr" defTabSz="10191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 dirty="0"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oPub돋움체 Bold" panose="00000800000000000000" pitchFamily="2" charset="-127"/>
                    <a:ea typeface="KoPub돋움체 Bold" panose="00000800000000000000" pitchFamily="2" charset="-127"/>
                    <a:cs typeface="+mn-cs"/>
                  </a:endParaRPr>
                </a:p>
              </p:txBody>
            </p:sp>
            <p:sp>
              <p:nvSpPr>
                <p:cNvPr id="28" name="Text Box 67">
                  <a:extLst>
                    <a:ext uri="{FF2B5EF4-FFF2-40B4-BE49-F238E27FC236}">
                      <a16:creationId xmlns:a16="http://schemas.microsoft.com/office/drawing/2014/main" id="{C15EF600-BE68-49A9-A264-F94289A40A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0800000" flipV="1">
                  <a:off x="4010555" y="3095472"/>
                  <a:ext cx="2613310" cy="30817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94F9D">
                    <a:alpha val="7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>
                  <a:defPPr>
                    <a:defRPr lang="ko-KR"/>
                  </a:defPPr>
                  <a:lvl1pPr algn="ctr" latinLnBrk="0">
                    <a:defRPr>
                      <a:ln>
                        <a:solidFill>
                          <a:srgbClr val="006EB2">
                            <a:alpha val="0"/>
                          </a:srgbClr>
                        </a:solidFill>
                      </a:ln>
                      <a:latin typeface="Rix모던고딕 B" panose="02020603020101020101" pitchFamily="18" charset="-127"/>
                      <a:ea typeface="Rix모던고딕 B" panose="02020603020101020101" pitchFamily="18" charset="-127"/>
                    </a:defRPr>
                  </a:lvl1pPr>
                </a:lstStyle>
                <a:p>
                  <a:pPr marL="0" marR="0" lvl="0" indent="0" algn="ctr" defTabSz="10191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 dirty="0"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oPub돋움체 Bold" panose="00000800000000000000" pitchFamily="2" charset="-127"/>
                    <a:ea typeface="KoPub돋움체 Bold" panose="00000800000000000000" pitchFamily="2" charset="-127"/>
                    <a:cs typeface="+mn-cs"/>
                  </a:endParaRPr>
                </a:p>
              </p:txBody>
            </p:sp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588E0998-F010-470C-ACD2-EBAC7B573AC9}"/>
                    </a:ext>
                  </a:extLst>
                </p:cNvPr>
                <p:cNvSpPr/>
                <p:nvPr/>
              </p:nvSpPr>
              <p:spPr>
                <a:xfrm>
                  <a:off x="3942797" y="3040157"/>
                  <a:ext cx="2711582" cy="422119"/>
                </a:xfrm>
                <a:prstGeom prst="rect">
                  <a:avLst/>
                </a:prstGeom>
              </p:spPr>
              <p:txBody>
                <a:bodyPr wrap="square" anchor="ctr" anchorCtr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ko-KR" sz="1200" b="0" i="0" u="none" strike="noStrike" kern="1200" cap="none" spc="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ontserrat SemiBold" panose="00000700000000000000" pitchFamily="2" charset="0"/>
                      <a:ea typeface="Rix고딕 M" panose="02020603020101020101" pitchFamily="18" charset="-127"/>
                      <a:cs typeface="+mn-cs"/>
                    </a:rPr>
                    <a:t>Не поддерживается многозадачность</a:t>
                  </a:r>
                  <a:endParaRPr kumimoji="0" lang="ko-KR" altLang="en-US" sz="1200" b="0" i="0" u="none" strike="noStrike" kern="1200" cap="none" spc="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SemiBold" panose="00000700000000000000" pitchFamily="2" charset="0"/>
                    <a:ea typeface="Rix고딕 M" panose="02020603020101020101" pitchFamily="18" charset="-127"/>
                    <a:cs typeface="+mn-cs"/>
                  </a:endParaRPr>
                </a:p>
              </p:txBody>
            </p:sp>
          </p:grpSp>
          <p:sp>
            <p:nvSpPr>
              <p:cNvPr id="25" name="TextBox 374">
                <a:extLst>
                  <a:ext uri="{FF2B5EF4-FFF2-40B4-BE49-F238E27FC236}">
                    <a16:creationId xmlns:a16="http://schemas.microsoft.com/office/drawing/2014/main" id="{38D658AD-4588-487D-841B-3F60D5CD0288}"/>
                  </a:ext>
                </a:extLst>
              </p:cNvPr>
              <p:cNvSpPr txBox="1"/>
              <p:nvPr/>
            </p:nvSpPr>
            <p:spPr>
              <a:xfrm>
                <a:off x="3932919" y="4616845"/>
                <a:ext cx="2107548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ko-KR"/>
                </a:defPPr>
                <a:lvl1pPr lvl="0">
                  <a:defRPr sz="32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YDIYGo540" panose="02030504000101010101" pitchFamily="18" charset="-127"/>
                    <a:ea typeface="YDIYGo540" panose="02030504000101010101" pitchFamily="18" charset="-127"/>
                  </a:defRPr>
                </a:lvl1pPr>
              </a:lstStyle>
              <a:p>
                <a:pPr marL="0" marR="0" lvl="0" indent="0" algn="l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ko-KR" sz="1050" b="0" i="0" u="none" strike="noStrike" kern="0" cap="none" spc="0" normalizeH="0" baseline="0" noProof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 panose="00000600000000000000" pitchFamily="2" charset="0"/>
                    <a:ea typeface="KoPub돋움체 Medium" panose="00000600000000000000" pitchFamily="2" charset="-127"/>
                    <a:cs typeface="+mn-cs"/>
                  </a:rPr>
                  <a:t>Невозможно открыть несколько окон: не подходит для многозадачности</a:t>
                </a:r>
                <a:endParaRPr kumimoji="0" lang="ko-KR" altLang="en-US" sz="105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endParaRPr>
              </a:p>
            </p:txBody>
          </p:sp>
          <p:pic>
            <p:nvPicPr>
              <p:cNvPr id="26" name="그래픽 25">
                <a:extLst>
                  <a:ext uri="{FF2B5EF4-FFF2-40B4-BE49-F238E27FC236}">
                    <a16:creationId xmlns:a16="http://schemas.microsoft.com/office/drawing/2014/main" id="{71484485-7F86-4157-BA7A-B7FFF5604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67047" y="4738924"/>
                <a:ext cx="553998" cy="553998"/>
              </a:xfrm>
              <a:prstGeom prst="rect">
                <a:avLst/>
              </a:prstGeom>
            </p:spPr>
          </p:pic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AA920EC-706A-4755-94A2-B16338F7E4A5}"/>
              </a:ext>
            </a:extLst>
          </p:cNvPr>
          <p:cNvGrpSpPr/>
          <p:nvPr/>
        </p:nvGrpSpPr>
        <p:grpSpPr>
          <a:xfrm>
            <a:off x="7180035" y="3919489"/>
            <a:ext cx="2758798" cy="1332535"/>
            <a:chOff x="6858660" y="4136115"/>
            <a:chExt cx="2758798" cy="13325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F1E702-0FF6-40A1-987A-99AEBA290FA1}"/>
                </a:ext>
              </a:extLst>
            </p:cNvPr>
            <p:cNvSpPr txBox="1"/>
            <p:nvPr/>
          </p:nvSpPr>
          <p:spPr>
            <a:xfrm>
              <a:off x="6905875" y="4368724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marL="0" marR="0" lvl="0" indent="0" algn="ctr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 dirty="0">
                <a:ln>
                  <a:solidFill>
                    <a:srgbClr val="006EB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15B6FCB-6C48-413B-BFB5-593AE0670ED2}"/>
                </a:ext>
              </a:extLst>
            </p:cNvPr>
            <p:cNvGrpSpPr/>
            <p:nvPr/>
          </p:nvGrpSpPr>
          <p:grpSpPr>
            <a:xfrm>
              <a:off x="6858660" y="4136115"/>
              <a:ext cx="2058640" cy="461665"/>
              <a:chOff x="3942325" y="3032895"/>
              <a:chExt cx="2058640" cy="422119"/>
            </a:xfrm>
          </p:grpSpPr>
          <p:sp>
            <p:nvSpPr>
              <p:cNvPr id="35" name="Text Box 67">
                <a:extLst>
                  <a:ext uri="{FF2B5EF4-FFF2-40B4-BE49-F238E27FC236}">
                    <a16:creationId xmlns:a16="http://schemas.microsoft.com/office/drawing/2014/main" id="{12182064-F2EB-47BD-BDA9-7531DE4594F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36" name="Text Box 67">
                <a:extLst>
                  <a:ext uri="{FF2B5EF4-FFF2-40B4-BE49-F238E27FC236}">
                    <a16:creationId xmlns:a16="http://schemas.microsoft.com/office/drawing/2014/main" id="{30E9D59E-6646-40E4-AAFC-99F1B84E5CD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27933D38-F6DA-48C3-930C-023C1C6F8BD2}"/>
                  </a:ext>
                </a:extLst>
              </p:cNvPr>
              <p:cNvSpPr/>
              <p:nvPr/>
            </p:nvSpPr>
            <p:spPr>
              <a:xfrm>
                <a:off x="3942325" y="3032895"/>
                <a:ext cx="2058640" cy="422119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ko-KR" sz="1200" b="0" i="0" u="none" strike="noStrike" kern="1200" cap="none" spc="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SemiBold" panose="00000700000000000000" pitchFamily="2" charset="0"/>
                    <a:ea typeface="Rix고딕 M" panose="02020603020101020101" pitchFamily="18" charset="-127"/>
                    <a:cs typeface="+mn-cs"/>
                  </a:rPr>
                  <a:t>Сложности с установкой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endParaRPr>
              </a:p>
            </p:txBody>
          </p:sp>
        </p:grpSp>
        <p:sp>
          <p:nvSpPr>
            <p:cNvPr id="33" name="TextBox 374">
              <a:extLst>
                <a:ext uri="{FF2B5EF4-FFF2-40B4-BE49-F238E27FC236}">
                  <a16:creationId xmlns:a16="http://schemas.microsoft.com/office/drawing/2014/main" id="{039C739B-FC36-4535-918F-75E0B5F20050}"/>
                </a:ext>
              </a:extLst>
            </p:cNvPr>
            <p:cNvSpPr txBox="1"/>
            <p:nvPr/>
          </p:nvSpPr>
          <p:spPr>
            <a:xfrm>
              <a:off x="6926892" y="4753444"/>
              <a:ext cx="183152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Для установки на ПК требуется </a:t>
              </a:r>
              <a:r>
                <a:rPr kumimoji="0" lang="en-US" altLang="ko-KR" sz="105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ActiveX</a:t>
              </a:r>
              <a:endParaRPr kumimoji="0" lang="ko-KR" altLang="en-US" sz="10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FF08BF96-5614-457D-9551-85D18C6D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637" y="4694733"/>
              <a:ext cx="642381" cy="642381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9ECF39B-39CD-4F99-B5AD-C04AE716DD43}"/>
              </a:ext>
            </a:extLst>
          </p:cNvPr>
          <p:cNvGrpSpPr/>
          <p:nvPr/>
        </p:nvGrpSpPr>
        <p:grpSpPr>
          <a:xfrm>
            <a:off x="856352" y="5449545"/>
            <a:ext cx="2758798" cy="1332535"/>
            <a:chOff x="877425" y="5638703"/>
            <a:chExt cx="2758798" cy="133253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DC878B-973C-4A85-AB4C-DCF22D17CE5B}"/>
                </a:ext>
              </a:extLst>
            </p:cNvPr>
            <p:cNvSpPr txBox="1"/>
            <p:nvPr/>
          </p:nvSpPr>
          <p:spPr>
            <a:xfrm>
              <a:off x="924640" y="5871312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marL="0" marR="0" lvl="0" indent="0" algn="ctr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 dirty="0">
                <a:ln>
                  <a:solidFill>
                    <a:srgbClr val="006EB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48C6288E-FF0D-4959-8464-63504B6B651B}"/>
                </a:ext>
              </a:extLst>
            </p:cNvPr>
            <p:cNvGrpSpPr/>
            <p:nvPr/>
          </p:nvGrpSpPr>
          <p:grpSpPr>
            <a:xfrm>
              <a:off x="877425" y="5638703"/>
              <a:ext cx="2058640" cy="461665"/>
              <a:chOff x="3942325" y="3032895"/>
              <a:chExt cx="2058640" cy="422119"/>
            </a:xfrm>
          </p:grpSpPr>
          <p:sp>
            <p:nvSpPr>
              <p:cNvPr id="43" name="Text Box 67">
                <a:extLst>
                  <a:ext uri="{FF2B5EF4-FFF2-40B4-BE49-F238E27FC236}">
                    <a16:creationId xmlns:a16="http://schemas.microsoft.com/office/drawing/2014/main" id="{FF5E6645-C679-4DE7-88C2-787126C6948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44" name="Text Box 67">
                <a:extLst>
                  <a:ext uri="{FF2B5EF4-FFF2-40B4-BE49-F238E27FC236}">
                    <a16:creationId xmlns:a16="http://schemas.microsoft.com/office/drawing/2014/main" id="{7D450D5B-6C2E-4927-91F2-AE6006C299A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55155494-2709-42B5-B18D-80F3B3A58900}"/>
                  </a:ext>
                </a:extLst>
              </p:cNvPr>
              <p:cNvSpPr/>
              <p:nvPr/>
            </p:nvSpPr>
            <p:spPr>
              <a:xfrm>
                <a:off x="3942325" y="3032895"/>
                <a:ext cx="2058640" cy="422119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ko-KR" sz="1200" b="0" i="0" u="none" strike="noStrike" kern="1200" cap="none" spc="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SemiBold" panose="00000700000000000000" pitchFamily="2" charset="0"/>
                    <a:ea typeface="Rix고딕 M" panose="02020603020101020101" pitchFamily="18" charset="-127"/>
                    <a:cs typeface="+mn-cs"/>
                  </a:rPr>
                  <a:t>Низкая производительность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endParaRPr>
              </a:p>
            </p:txBody>
          </p:sp>
        </p:grpSp>
        <p:sp>
          <p:nvSpPr>
            <p:cNvPr id="41" name="TextBox 374">
              <a:extLst>
                <a:ext uri="{FF2B5EF4-FFF2-40B4-BE49-F238E27FC236}">
                  <a16:creationId xmlns:a16="http://schemas.microsoft.com/office/drawing/2014/main" id="{FE62817C-CC73-4EBC-A58C-6E6C0DB4382B}"/>
                </a:ext>
              </a:extLst>
            </p:cNvPr>
            <p:cNvSpPr txBox="1"/>
            <p:nvPr/>
          </p:nvSpPr>
          <p:spPr>
            <a:xfrm>
              <a:off x="1033456" y="6317552"/>
              <a:ext cx="2058640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Работа замедляется при обработке значительных массивов информации</a:t>
              </a:r>
              <a:endParaRPr kumimoji="0" lang="ko-KR" altLang="en-US" sz="10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</p:txBody>
        </p:sp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9CE78622-FC0D-4EAE-814E-54711ADDA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591" y="6235088"/>
              <a:ext cx="540000" cy="540000"/>
            </a:xfrm>
            <a:prstGeom prst="rect">
              <a:avLst/>
            </a:prstGeom>
          </p:spPr>
        </p:pic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3091FA9-F89D-4AA1-9D48-A3A6180B2E42}"/>
              </a:ext>
            </a:extLst>
          </p:cNvPr>
          <p:cNvGrpSpPr/>
          <p:nvPr/>
        </p:nvGrpSpPr>
        <p:grpSpPr>
          <a:xfrm>
            <a:off x="4018312" y="5449545"/>
            <a:ext cx="2758798" cy="1332535"/>
            <a:chOff x="3856980" y="5662716"/>
            <a:chExt cx="2758798" cy="133253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64EDAE-7D26-4521-880C-70974C548906}"/>
                </a:ext>
              </a:extLst>
            </p:cNvPr>
            <p:cNvSpPr txBox="1"/>
            <p:nvPr/>
          </p:nvSpPr>
          <p:spPr>
            <a:xfrm>
              <a:off x="3904195" y="5895325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marL="0" marR="0" lvl="0" indent="0" algn="ctr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 dirty="0">
                <a:ln>
                  <a:solidFill>
                    <a:srgbClr val="006EB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122F85AE-1CFA-4ABF-93E1-171978604783}"/>
                </a:ext>
              </a:extLst>
            </p:cNvPr>
            <p:cNvGrpSpPr/>
            <p:nvPr/>
          </p:nvGrpSpPr>
          <p:grpSpPr>
            <a:xfrm>
              <a:off x="3856980" y="5662716"/>
              <a:ext cx="2058640" cy="461665"/>
              <a:chOff x="3942325" y="3032895"/>
              <a:chExt cx="2058640" cy="422119"/>
            </a:xfrm>
          </p:grpSpPr>
          <p:sp>
            <p:nvSpPr>
              <p:cNvPr id="52" name="Text Box 67">
                <a:extLst>
                  <a:ext uri="{FF2B5EF4-FFF2-40B4-BE49-F238E27FC236}">
                    <a16:creationId xmlns:a16="http://schemas.microsoft.com/office/drawing/2014/main" id="{D6FA45D8-7146-45E3-B5D0-5F0264339A4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53" name="Text Box 67">
                <a:extLst>
                  <a:ext uri="{FF2B5EF4-FFF2-40B4-BE49-F238E27FC236}">
                    <a16:creationId xmlns:a16="http://schemas.microsoft.com/office/drawing/2014/main" id="{F63ACC68-5CFB-4388-8D6A-CBC8E257A15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B00753EE-3B2F-42F5-8EF3-70F92080113D}"/>
                  </a:ext>
                </a:extLst>
              </p:cNvPr>
              <p:cNvSpPr/>
              <p:nvPr/>
            </p:nvSpPr>
            <p:spPr>
              <a:xfrm>
                <a:off x="3942325" y="3032895"/>
                <a:ext cx="2058640" cy="422119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ko-KR" sz="1200" b="0" i="0" u="none" strike="noStrike" kern="1200" cap="none" spc="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SemiBold" panose="00000700000000000000" pitchFamily="2" charset="0"/>
                    <a:ea typeface="Rix고딕 M" panose="02020603020101020101" pitchFamily="18" charset="-127"/>
                    <a:cs typeface="+mn-cs"/>
                  </a:rPr>
                  <a:t>Ограничения по запросам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endParaRPr>
              </a:p>
            </p:txBody>
          </p:sp>
        </p:grpSp>
        <p:sp>
          <p:nvSpPr>
            <p:cNvPr id="49" name="TextBox 374">
              <a:extLst>
                <a:ext uri="{FF2B5EF4-FFF2-40B4-BE49-F238E27FC236}">
                  <a16:creationId xmlns:a16="http://schemas.microsoft.com/office/drawing/2014/main" id="{BD8E5A1E-1055-40EE-9391-45C092D03CD9}"/>
                </a:ext>
              </a:extLst>
            </p:cNvPr>
            <p:cNvSpPr txBox="1"/>
            <p:nvPr/>
          </p:nvSpPr>
          <p:spPr>
            <a:xfrm>
              <a:off x="3924974" y="6317552"/>
              <a:ext cx="1852454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Доступна только во время функционирования в рабочие дни</a:t>
              </a:r>
              <a:endParaRPr kumimoji="0" lang="ko-KR" altLang="en-US" sz="10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A0BB8B32-05AA-4DD9-9C35-F9047B13F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21" y="6147053"/>
              <a:ext cx="398481" cy="398481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36B9DC49-420B-47F1-A0F8-BFD774C5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047" y="6235088"/>
              <a:ext cx="540000" cy="540000"/>
            </a:xfrm>
            <a:prstGeom prst="rect">
              <a:avLst/>
            </a:prstGeom>
          </p:spPr>
        </p:pic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F4018A5-F9BD-4296-A69C-9BF119172143}"/>
              </a:ext>
            </a:extLst>
          </p:cNvPr>
          <p:cNvGrpSpPr/>
          <p:nvPr/>
        </p:nvGrpSpPr>
        <p:grpSpPr>
          <a:xfrm>
            <a:off x="7180035" y="5490372"/>
            <a:ext cx="2758798" cy="1291708"/>
            <a:chOff x="6858279" y="5712441"/>
            <a:chExt cx="2758798" cy="129170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A6FC43-1F89-422D-AF12-854C21397BDF}"/>
                </a:ext>
              </a:extLst>
            </p:cNvPr>
            <p:cNvSpPr txBox="1"/>
            <p:nvPr/>
          </p:nvSpPr>
          <p:spPr>
            <a:xfrm>
              <a:off x="6905494" y="5904223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marL="0" marR="0" lvl="0" indent="0" algn="ctr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 dirty="0">
                <a:ln>
                  <a:solidFill>
                    <a:srgbClr val="006EB2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endParaRP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119F5060-1FAA-40DD-AB19-79E2035C65BC}"/>
                </a:ext>
              </a:extLst>
            </p:cNvPr>
            <p:cNvGrpSpPr/>
            <p:nvPr/>
          </p:nvGrpSpPr>
          <p:grpSpPr>
            <a:xfrm>
              <a:off x="6858279" y="5712441"/>
              <a:ext cx="2058640" cy="392274"/>
              <a:chOff x="3942325" y="3070225"/>
              <a:chExt cx="2058640" cy="358672"/>
            </a:xfrm>
          </p:grpSpPr>
          <p:sp>
            <p:nvSpPr>
              <p:cNvPr id="61" name="Text Box 67">
                <a:extLst>
                  <a:ext uri="{FF2B5EF4-FFF2-40B4-BE49-F238E27FC236}">
                    <a16:creationId xmlns:a16="http://schemas.microsoft.com/office/drawing/2014/main" id="{4296764C-12B1-4675-AC99-DF740F06F7A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62" name="Text Box 67">
                <a:extLst>
                  <a:ext uri="{FF2B5EF4-FFF2-40B4-BE49-F238E27FC236}">
                    <a16:creationId xmlns:a16="http://schemas.microsoft.com/office/drawing/2014/main" id="{E7ACEE77-2797-40F3-A98C-BA5D69C8A17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marL="0" marR="0" lvl="0" indent="0" algn="ctr" defTabSz="10191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solidFill>
                      <a:srgbClr val="006EB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endParaRP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ACCF776E-2F8D-4660-B404-0975293E999A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ko-KR" sz="1200" b="0" i="0" u="none" strike="noStrike" kern="1200" cap="none" spc="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SemiBold" panose="00000700000000000000" pitchFamily="2" charset="0"/>
                    <a:ea typeface="Rix고딕 M" panose="02020603020101020101" pitchFamily="18" charset="-127"/>
                    <a:cs typeface="+mn-cs"/>
                  </a:rPr>
                  <a:t>Новые ИКТ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endParaRPr>
              </a:p>
            </p:txBody>
          </p:sp>
        </p:grpSp>
        <p:sp>
          <p:nvSpPr>
            <p:cNvPr id="58" name="TextBox 374">
              <a:extLst>
                <a:ext uri="{FF2B5EF4-FFF2-40B4-BE49-F238E27FC236}">
                  <a16:creationId xmlns:a16="http://schemas.microsoft.com/office/drawing/2014/main" id="{7CD09392-16F9-4287-9A1F-512216DE0059}"/>
                </a:ext>
              </a:extLst>
            </p:cNvPr>
            <p:cNvSpPr txBox="1"/>
            <p:nvPr/>
          </p:nvSpPr>
          <p:spPr>
            <a:xfrm>
              <a:off x="6858279" y="6155969"/>
              <a:ext cx="224780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Невозможно использовать новые наработки к сфере ИКТ, такие как «большие </a:t>
              </a:r>
            </a:p>
            <a:p>
              <a:pPr marL="0" marR="0" lvl="0" indent="0" algn="l" defTabSz="10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050" b="0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ea typeface="KoPub돋움체 Medium" panose="00000600000000000000" pitchFamily="2" charset="-127"/>
                  <a:cs typeface="+mn-cs"/>
                </a:rPr>
                <a:t>данные» и ИИ</a:t>
              </a:r>
              <a:endParaRPr kumimoji="0" lang="en-US" altLang="ko-KR" sz="10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+mn-cs"/>
              </a:endParaRPr>
            </a:p>
          </p:txBody>
        </p:sp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4790C1F3-A2A8-4462-98CB-9C7CA1709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270" y="6481316"/>
              <a:ext cx="385480" cy="385480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A0EE5FB1-710F-4641-979E-8FA7B13B9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664" y="6322302"/>
              <a:ext cx="446463" cy="446463"/>
            </a:xfrm>
            <a:prstGeom prst="rect">
              <a:avLst/>
            </a:prstGeom>
          </p:spPr>
        </p:pic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9AE6367-31DB-4491-8564-AD35B503C430}"/>
              </a:ext>
            </a:extLst>
          </p:cNvPr>
          <p:cNvGrpSpPr/>
          <p:nvPr/>
        </p:nvGrpSpPr>
        <p:grpSpPr>
          <a:xfrm>
            <a:off x="1391872" y="2926060"/>
            <a:ext cx="7320117" cy="429758"/>
            <a:chOff x="1391872" y="2926060"/>
            <a:chExt cx="7320117" cy="429758"/>
          </a:xfrm>
        </p:grpSpPr>
        <p:sp>
          <p:nvSpPr>
            <p:cNvPr id="65" name="모서리가 둥근 직사각형 143">
              <a:extLst>
                <a:ext uri="{FF2B5EF4-FFF2-40B4-BE49-F238E27FC236}">
                  <a16:creationId xmlns:a16="http://schemas.microsoft.com/office/drawing/2014/main" id="{B84E05D9-68FD-4600-8440-156FF5CC58AB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algn="l" defTabSz="1067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50" b="0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66" name="모서리가 둥근 직사각형 145">
              <a:extLst>
                <a:ext uri="{FF2B5EF4-FFF2-40B4-BE49-F238E27FC236}">
                  <a16:creationId xmlns:a16="http://schemas.microsoft.com/office/drawing/2014/main" id="{115C85C4-06BA-43D7-8496-C55AF3C35DCB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algn="l" defTabSz="1067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50" b="0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D55B0E63-0423-426D-8079-0CAB168048B2}"/>
                </a:ext>
              </a:extLst>
            </p:cNvPr>
            <p:cNvSpPr/>
            <p:nvPr/>
          </p:nvSpPr>
          <p:spPr>
            <a:xfrm>
              <a:off x="1391872" y="3044687"/>
              <a:ext cx="7129453" cy="223138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942975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45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Устаревание технологий, сложно совершенствовать сервисы</a:t>
              </a:r>
              <a:r>
                <a:rPr kumimoji="0" lang="en-US" altLang="ko-KR" sz="145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 dBrain</a:t>
              </a:r>
              <a:endParaRPr kumimoji="0" lang="ko-KR" altLang="en-US" sz="1450" b="0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+mn-cs"/>
              </a:endParaRPr>
            </a:p>
          </p:txBody>
        </p:sp>
        <p:sp>
          <p:nvSpPr>
            <p:cNvPr id="68" name="순서도: 지연 67">
              <a:extLst>
                <a:ext uri="{FF2B5EF4-FFF2-40B4-BE49-F238E27FC236}">
                  <a16:creationId xmlns:a16="http://schemas.microsoft.com/office/drawing/2014/main" id="{7C4C3D92-1C0E-4063-9989-B57C5F8379EE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7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69" name="Freeform 33">
            <a:extLst>
              <a:ext uri="{FF2B5EF4-FFF2-40B4-BE49-F238E27FC236}">
                <a16:creationId xmlns:a16="http://schemas.microsoft.com/office/drawing/2014/main" id="{084FA54F-6B97-44B1-925C-BFB6773B0ADC}"/>
              </a:ext>
            </a:extLst>
          </p:cNvPr>
          <p:cNvSpPr>
            <a:spLocks noEditPoints="1"/>
          </p:cNvSpPr>
          <p:nvPr/>
        </p:nvSpPr>
        <p:spPr bwMode="auto">
          <a:xfrm>
            <a:off x="987147" y="3512189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marL="0" marR="0" lvl="0" indent="0" algn="l" defTabSz="1828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FA4E95-81BE-4003-BEFF-A0453006ABDE}"/>
              </a:ext>
            </a:extLst>
          </p:cNvPr>
          <p:cNvSpPr txBox="1"/>
          <p:nvPr/>
        </p:nvSpPr>
        <p:spPr>
          <a:xfrm flipH="1">
            <a:off x="1702419" y="2194325"/>
            <a:ext cx="729661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С момента ввода в эксплуатацию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dBrain</a:t>
            </a:r>
            <a:r>
              <a:rPr kumimoji="0" lang="ru-RU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прошло 14 лет</a:t>
            </a:r>
            <a:endParaRPr kumimoji="0" lang="en-US" altLang="ko-KR" sz="1800" b="1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72" name="슬라이드 번호 개체 틀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fld id="{9D3B0FC0-D4DA-4B18-8421-AF98AD9DE8E5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24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Общая информация и необходимость создания</a:t>
            </a:r>
            <a:endParaRPr kumimoji="0" lang="en-US" altLang="ko-KR" sz="24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380232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I</a:t>
            </a:r>
            <a:r>
              <a:rPr kumimoji="0" lang="en-US" altLang="ko-KR" sz="32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32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3" name="사각형: 둥근 위쪽 모서리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0</a:t>
            </a:r>
            <a:r>
              <a:rPr kumimoji="0" lang="ru-RU" altLang="ko-KR" sz="20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나눔스퀘어 ExtraBold" panose="020B0600000101010101" pitchFamily="50" charset="-127"/>
                <a:cs typeface="+mn-cs"/>
              </a:rPr>
              <a:t>Временной график</a:t>
            </a:r>
            <a:endParaRPr kumimoji="0" lang="ko-KR" altLang="en-US" sz="1800" b="0" i="0" u="none" strike="noStrike" kern="1200" cap="none" spc="-12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SemiBold" panose="00000700000000000000" pitchFamily="2" charset="0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72" name="슬라이드 번호 개체 틀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fld id="{9D3B0FC0-D4DA-4B18-8421-AF98AD9DE8E5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모서리가 둥근 직사각형 141">
            <a:extLst>
              <a:ext uri="{FF2B5EF4-FFF2-40B4-BE49-F238E27FC236}">
                <a16:creationId xmlns:a16="http://schemas.microsoft.com/office/drawing/2014/main" id="{A6B87CB0-95B4-4C17-AC7C-BC41CCCF1AF1}"/>
              </a:ext>
            </a:extLst>
          </p:cNvPr>
          <p:cNvSpPr/>
          <p:nvPr/>
        </p:nvSpPr>
        <p:spPr>
          <a:xfrm>
            <a:off x="8210327" y="2765287"/>
            <a:ext cx="472865" cy="93455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0" indent="0" algn="l" defTabSz="1067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50" b="0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73" name="순서도: 지연 72">
            <a:extLst>
              <a:ext uri="{FF2B5EF4-FFF2-40B4-BE49-F238E27FC236}">
                <a16:creationId xmlns:a16="http://schemas.microsoft.com/office/drawing/2014/main" id="{EF1DB46E-4384-4604-9C7A-D04972DA5C13}"/>
              </a:ext>
            </a:extLst>
          </p:cNvPr>
          <p:cNvSpPr/>
          <p:nvPr/>
        </p:nvSpPr>
        <p:spPr>
          <a:xfrm rot="5400000" flipH="1">
            <a:off x="8571924" y="2718190"/>
            <a:ext cx="94690" cy="18892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93286" tIns="46643" rIns="93286" bIns="4664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74" name="모서리가 둥근 직사각형 324">
            <a:extLst>
              <a:ext uri="{FF2B5EF4-FFF2-40B4-BE49-F238E27FC236}">
                <a16:creationId xmlns:a16="http://schemas.microsoft.com/office/drawing/2014/main" id="{905BA4E0-8EDC-4B40-9AE9-B00DD2BA2B48}"/>
              </a:ext>
            </a:extLst>
          </p:cNvPr>
          <p:cNvSpPr/>
          <p:nvPr/>
        </p:nvSpPr>
        <p:spPr>
          <a:xfrm>
            <a:off x="276163" y="2850438"/>
            <a:ext cx="10139486" cy="4265888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4DEBEA23-D637-4E7F-871F-9A0612885F20}"/>
              </a:ext>
            </a:extLst>
          </p:cNvPr>
          <p:cNvGrpSpPr/>
          <p:nvPr/>
        </p:nvGrpSpPr>
        <p:grpSpPr>
          <a:xfrm>
            <a:off x="1393613" y="2749262"/>
            <a:ext cx="7318376" cy="492443"/>
            <a:chOff x="1393613" y="2910036"/>
            <a:chExt cx="7318376" cy="492443"/>
          </a:xfrm>
        </p:grpSpPr>
        <p:sp>
          <p:nvSpPr>
            <p:cNvPr id="76" name="모서리가 둥근 직사각형 143">
              <a:extLst>
                <a:ext uri="{FF2B5EF4-FFF2-40B4-BE49-F238E27FC236}">
                  <a16:creationId xmlns:a16="http://schemas.microsoft.com/office/drawing/2014/main" id="{7B65751A-0143-48D4-B739-D1D63FFA302F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algn="l" defTabSz="1067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50" b="0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77" name="모서리가 둥근 직사각형 145">
              <a:extLst>
                <a:ext uri="{FF2B5EF4-FFF2-40B4-BE49-F238E27FC236}">
                  <a16:creationId xmlns:a16="http://schemas.microsoft.com/office/drawing/2014/main" id="{7F56FEFE-22B4-41AF-B587-3313DFD9F062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algn="l" defTabSz="1067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50" b="0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55B95EBF-83A1-4317-A904-C90653A5D9D7}"/>
                </a:ext>
              </a:extLst>
            </p:cNvPr>
            <p:cNvSpPr/>
            <p:nvPr/>
          </p:nvSpPr>
          <p:spPr>
            <a:xfrm>
              <a:off x="2051732" y="2910036"/>
              <a:ext cx="5787425" cy="492443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942975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Полноценный запуск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dBrain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 </a:t>
              </a:r>
              <a:r>
                <a:rPr kumimoji="0" lang="ru-RU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нового поколения в январе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 2022 </a:t>
              </a:r>
            </a:p>
          </p:txBody>
        </p:sp>
        <p:sp>
          <p:nvSpPr>
            <p:cNvPr id="79" name="순서도: 지연 78">
              <a:extLst>
                <a:ext uri="{FF2B5EF4-FFF2-40B4-BE49-F238E27FC236}">
                  <a16:creationId xmlns:a16="http://schemas.microsoft.com/office/drawing/2014/main" id="{75980523-0626-4CB3-9F0A-AAD11D738DB9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7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BCCD537-DE0C-4584-8FD0-33EFCECEACDE}"/>
              </a:ext>
            </a:extLst>
          </p:cNvPr>
          <p:cNvSpPr txBox="1"/>
          <p:nvPr/>
        </p:nvSpPr>
        <p:spPr>
          <a:xfrm>
            <a:off x="617560" y="6888619"/>
            <a:ext cx="3113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*</a:t>
            </a:r>
            <a:r>
              <a:rPr kumimoji="0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ТЗ на разработку информационной системы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Noto Sans" panose="020B0502040504020204" pitchFamily="34" charset="0"/>
            </a:endParaRPr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5F8C7B3A-CC37-43D9-A7AB-73B0B05C3148}"/>
              </a:ext>
            </a:extLst>
          </p:cNvPr>
          <p:cNvGrpSpPr/>
          <p:nvPr/>
        </p:nvGrpSpPr>
        <p:grpSpPr>
          <a:xfrm>
            <a:off x="7923320" y="3431633"/>
            <a:ext cx="1493054" cy="705886"/>
            <a:chOff x="8785963" y="3470476"/>
            <a:chExt cx="1745785" cy="825372"/>
          </a:xfrm>
        </p:grpSpPr>
        <p:sp>
          <p:nvSpPr>
            <p:cNvPr id="82" name="사각형: 둥근 모서리 17">
              <a:extLst>
                <a:ext uri="{FF2B5EF4-FFF2-40B4-BE49-F238E27FC236}">
                  <a16:creationId xmlns:a16="http://schemas.microsoft.com/office/drawing/2014/main" id="{3D5E659E-440C-4FDE-B95C-55A5D2ECE0CC}"/>
                </a:ext>
              </a:extLst>
            </p:cNvPr>
            <p:cNvSpPr/>
            <p:nvPr/>
          </p:nvSpPr>
          <p:spPr>
            <a:xfrm>
              <a:off x="8845658" y="3528712"/>
              <a:ext cx="1492689" cy="767136"/>
            </a:xfrm>
            <a:prstGeom prst="roundRect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D7213F6-16B8-4D9D-8916-0F354EC46566}"/>
                </a:ext>
              </a:extLst>
            </p:cNvPr>
            <p:cNvSpPr txBox="1"/>
            <p:nvPr/>
          </p:nvSpPr>
          <p:spPr>
            <a:xfrm>
              <a:off x="8785963" y="3470476"/>
              <a:ext cx="1745785" cy="62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9737" rtl="0" eaLnBrk="1" fontAlgn="base" latinLnBrk="0" hangingPunct="1">
                <a:lnSpc>
                  <a:spcPct val="150000"/>
                </a:lnSpc>
                <a:spcBef>
                  <a:spcPts val="1242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8764583" algn="l"/>
                </a:tabLst>
                <a:defRPr/>
              </a:pPr>
              <a:r>
                <a:rPr kumimoji="0" lang="ru-RU" altLang="ko-KR" sz="1000" b="1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Полноценный запуск 01.2022</a:t>
              </a:r>
              <a:endParaRPr kumimoji="0" lang="en-US" altLang="ko-KR" sz="10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+mn-cs"/>
              </a:endParaRPr>
            </a:p>
          </p:txBody>
        </p:sp>
      </p:grpSp>
      <p:sp>
        <p:nvSpPr>
          <p:cNvPr id="84" name="Freeform 33">
            <a:extLst>
              <a:ext uri="{FF2B5EF4-FFF2-40B4-BE49-F238E27FC236}">
                <a16:creationId xmlns:a16="http://schemas.microsoft.com/office/drawing/2014/main" id="{01C8CB44-9EE9-44D4-B553-47DBE147A982}"/>
              </a:ext>
            </a:extLst>
          </p:cNvPr>
          <p:cNvSpPr>
            <a:spLocks noEditPoints="1"/>
          </p:cNvSpPr>
          <p:nvPr/>
        </p:nvSpPr>
        <p:spPr bwMode="auto">
          <a:xfrm>
            <a:off x="962060" y="3725609"/>
            <a:ext cx="167733" cy="167734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marL="0" marR="0" lvl="0" indent="0" algn="l" defTabSz="156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539" b="0" i="0" u="none" strike="noStrike" kern="1200" cap="none" spc="-34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015C0669-D4AA-41E6-A7A5-140AC2BAC9D6}"/>
              </a:ext>
            </a:extLst>
          </p:cNvPr>
          <p:cNvGrpSpPr/>
          <p:nvPr/>
        </p:nvGrpSpPr>
        <p:grpSpPr>
          <a:xfrm>
            <a:off x="1239779" y="3509474"/>
            <a:ext cx="1963836" cy="600001"/>
            <a:chOff x="5553439" y="1711924"/>
            <a:chExt cx="1836440" cy="695996"/>
          </a:xfrm>
        </p:grpSpPr>
        <p:sp>
          <p:nvSpPr>
            <p:cNvPr id="86" name="사각형: 둥근 모서리 21">
              <a:extLst>
                <a:ext uri="{FF2B5EF4-FFF2-40B4-BE49-F238E27FC236}">
                  <a16:creationId xmlns:a16="http://schemas.microsoft.com/office/drawing/2014/main" id="{24BC4913-0AC4-4942-A8EA-9AD1A4CC2E78}"/>
                </a:ext>
              </a:extLst>
            </p:cNvPr>
            <p:cNvSpPr/>
            <p:nvPr/>
          </p:nvSpPr>
          <p:spPr>
            <a:xfrm>
              <a:off x="5553439" y="1904460"/>
              <a:ext cx="1836440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사각형: 둥근 모서리 22">
              <a:extLst>
                <a:ext uri="{FF2B5EF4-FFF2-40B4-BE49-F238E27FC236}">
                  <a16:creationId xmlns:a16="http://schemas.microsoft.com/office/drawing/2014/main" id="{75512562-2EC4-45B5-B6E6-81CF8A74D7BA}"/>
                </a:ext>
              </a:extLst>
            </p:cNvPr>
            <p:cNvSpPr/>
            <p:nvPr/>
          </p:nvSpPr>
          <p:spPr>
            <a:xfrm>
              <a:off x="5553439" y="1711924"/>
              <a:ext cx="1836440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B8C26BD3-3BA4-469F-8394-D9F3EF056ED2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89" name="사각형: 둥근 모서리 24">
                <a:extLst>
                  <a:ext uri="{FF2B5EF4-FFF2-40B4-BE49-F238E27FC236}">
                    <a16:creationId xmlns:a16="http://schemas.microsoft.com/office/drawing/2014/main" id="{5E5B6B23-DEE3-40C7-A77D-B3E1221408C1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0" name="사각형: 둥근 모서리 25">
                <a:extLst>
                  <a:ext uri="{FF2B5EF4-FFF2-40B4-BE49-F238E27FC236}">
                    <a16:creationId xmlns:a16="http://schemas.microsoft.com/office/drawing/2014/main" id="{0B90DAB0-7F7C-4D51-B68E-3EA75420BE61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8725D826-9AD5-4D0A-852A-69FB0FCCB962}"/>
              </a:ext>
            </a:extLst>
          </p:cNvPr>
          <p:cNvGrpSpPr/>
          <p:nvPr/>
        </p:nvGrpSpPr>
        <p:grpSpPr>
          <a:xfrm>
            <a:off x="3588746" y="3507191"/>
            <a:ext cx="2172079" cy="620361"/>
            <a:chOff x="5553439" y="1688308"/>
            <a:chExt cx="1836440" cy="719612"/>
          </a:xfrm>
        </p:grpSpPr>
        <p:sp>
          <p:nvSpPr>
            <p:cNvPr id="92" name="사각형: 둥근 모서리 27">
              <a:extLst>
                <a:ext uri="{FF2B5EF4-FFF2-40B4-BE49-F238E27FC236}">
                  <a16:creationId xmlns:a16="http://schemas.microsoft.com/office/drawing/2014/main" id="{EA7D0462-8BCA-4473-9B3F-FE65F1F5DA3A}"/>
                </a:ext>
              </a:extLst>
            </p:cNvPr>
            <p:cNvSpPr/>
            <p:nvPr/>
          </p:nvSpPr>
          <p:spPr>
            <a:xfrm>
              <a:off x="5553439" y="1904460"/>
              <a:ext cx="1836440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3" name="사각형: 둥근 모서리 28">
              <a:extLst>
                <a:ext uri="{FF2B5EF4-FFF2-40B4-BE49-F238E27FC236}">
                  <a16:creationId xmlns:a16="http://schemas.microsoft.com/office/drawing/2014/main" id="{26559895-9E92-47E8-AEFF-576D8032AC91}"/>
                </a:ext>
              </a:extLst>
            </p:cNvPr>
            <p:cNvSpPr/>
            <p:nvPr/>
          </p:nvSpPr>
          <p:spPr>
            <a:xfrm>
              <a:off x="5553439" y="1711924"/>
              <a:ext cx="1836440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78A5F189-8822-4083-B0CF-4BF0A765D29A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96" name="사각형: 둥근 모서리 31">
                <a:extLst>
                  <a:ext uri="{FF2B5EF4-FFF2-40B4-BE49-F238E27FC236}">
                    <a16:creationId xmlns:a16="http://schemas.microsoft.com/office/drawing/2014/main" id="{26999E4E-7C7D-4E12-AFED-68980A7FD80E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7" name="사각형: 둥근 모서리 32">
                <a:extLst>
                  <a:ext uri="{FF2B5EF4-FFF2-40B4-BE49-F238E27FC236}">
                    <a16:creationId xmlns:a16="http://schemas.microsoft.com/office/drawing/2014/main" id="{B8DC3B3B-4F64-4627-B058-9BAB2CE3B82F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1FC7F48-AF11-4EB2-85CA-F89AFFC71173}"/>
                </a:ext>
              </a:extLst>
            </p:cNvPr>
            <p:cNvSpPr txBox="1"/>
            <p:nvPr/>
          </p:nvSpPr>
          <p:spPr>
            <a:xfrm>
              <a:off x="5601150" y="1688308"/>
              <a:ext cx="1722197" cy="6961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9737" rtl="0" eaLnBrk="1" fontAlgn="base" latinLnBrk="0" hangingPunct="1">
                <a:lnSpc>
                  <a:spcPct val="100000"/>
                </a:lnSpc>
                <a:spcBef>
                  <a:spcPts val="1242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8764583" algn="l"/>
                </a:tabLst>
                <a:defRPr/>
              </a:pPr>
              <a:r>
                <a:rPr kumimoji="0" lang="ru-RU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Начало разработки и конструирования – 09.</a:t>
              </a:r>
              <a:r>
                <a:rPr kumimoji="0" lang="en-US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맑은 고딕" panose="020B0503020000020004" pitchFamily="34" charset="-127"/>
                  <a:cs typeface="+mn-cs"/>
                </a:rPr>
                <a:t>2019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E5122CEB-F635-46E9-8ABB-577BCE7DB29C}"/>
              </a:ext>
            </a:extLst>
          </p:cNvPr>
          <p:cNvGrpSpPr/>
          <p:nvPr/>
        </p:nvGrpSpPr>
        <p:grpSpPr>
          <a:xfrm>
            <a:off x="6145956" y="3509476"/>
            <a:ext cx="1385329" cy="600002"/>
            <a:chOff x="5525035" y="1711924"/>
            <a:chExt cx="1886895" cy="695996"/>
          </a:xfrm>
        </p:grpSpPr>
        <p:sp>
          <p:nvSpPr>
            <p:cNvPr id="99" name="사각형: 둥근 모서리 34">
              <a:extLst>
                <a:ext uri="{FF2B5EF4-FFF2-40B4-BE49-F238E27FC236}">
                  <a16:creationId xmlns:a16="http://schemas.microsoft.com/office/drawing/2014/main" id="{3F78F4C3-EB71-4B12-9D1A-5871BEFA85A0}"/>
                </a:ext>
              </a:extLst>
            </p:cNvPr>
            <p:cNvSpPr/>
            <p:nvPr/>
          </p:nvSpPr>
          <p:spPr>
            <a:xfrm>
              <a:off x="5525035" y="1904460"/>
              <a:ext cx="1886895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0" name="사각형: 둥근 모서리 35">
              <a:extLst>
                <a:ext uri="{FF2B5EF4-FFF2-40B4-BE49-F238E27FC236}">
                  <a16:creationId xmlns:a16="http://schemas.microsoft.com/office/drawing/2014/main" id="{57504FD4-BA0B-44A2-9F59-C172DC95F766}"/>
                </a:ext>
              </a:extLst>
            </p:cNvPr>
            <p:cNvSpPr/>
            <p:nvPr/>
          </p:nvSpPr>
          <p:spPr>
            <a:xfrm>
              <a:off x="5525035" y="1711924"/>
              <a:ext cx="1886895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515E8E08-0244-4812-BF0D-1527C921410B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102" name="사각형: 둥근 모서리 37">
                <a:extLst>
                  <a:ext uri="{FF2B5EF4-FFF2-40B4-BE49-F238E27FC236}">
                    <a16:creationId xmlns:a16="http://schemas.microsoft.com/office/drawing/2014/main" id="{C8E6DB89-96C3-4BCD-8552-D81F00C19064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3" name="사각형: 둥근 모서리 38">
                <a:extLst>
                  <a:ext uri="{FF2B5EF4-FFF2-40B4-BE49-F238E27FC236}">
                    <a16:creationId xmlns:a16="http://schemas.microsoft.com/office/drawing/2014/main" id="{1EA37C3C-B49E-4F21-A0A1-1F26B1BF7BFB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5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aphicFrame>
        <p:nvGraphicFramePr>
          <p:cNvPr id="104" name="표 103">
            <a:extLst>
              <a:ext uri="{FF2B5EF4-FFF2-40B4-BE49-F238E27FC236}">
                <a16:creationId xmlns:a16="http://schemas.microsoft.com/office/drawing/2014/main" id="{EEFBEE84-3B52-439D-8110-1A5E27F87B5D}"/>
              </a:ext>
            </a:extLst>
          </p:cNvPr>
          <p:cNvGraphicFramePr>
            <a:graphicFrameLocks noGrp="1"/>
          </p:cNvGraphicFramePr>
          <p:nvPr/>
        </p:nvGraphicFramePr>
        <p:xfrm>
          <a:off x="511162" y="4231938"/>
          <a:ext cx="9708835" cy="2493738"/>
        </p:xfrm>
        <a:graphic>
          <a:graphicData uri="http://schemas.openxmlformats.org/drawingml/2006/table">
            <a:tbl>
              <a:tblPr/>
              <a:tblGrid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4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2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870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843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87305">
                <a:tc grid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3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2020</a:t>
                      </a: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 Medium" panose="00000600000000000000" pitchFamily="2" charset="0"/>
                        <a:ea typeface="KoPub돋움체 Medium" panose="00000600000000000000" pitchFamily="2" charset="-127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3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2021</a:t>
                      </a: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 Medium" panose="00000600000000000000" pitchFamily="2" charset="0"/>
                        <a:ea typeface="KoPub돋움체 Medium" panose="00000600000000000000" pitchFamily="2" charset="-127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3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2022</a:t>
                      </a: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 Medium" panose="00000600000000000000" pitchFamily="2" charset="0"/>
                        <a:ea typeface="KoPub돋움체 Medium" panose="00000600000000000000" pitchFamily="2" charset="-127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10</a:t>
                      </a:r>
                      <a:endParaRPr kumimoji="1" lang="en-US" sz="11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Montserrat Medium" panose="00000600000000000000" pitchFamily="2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10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</a:t>
                      </a:r>
                    </a:p>
                  </a:txBody>
                  <a:tcPr marL="58758" marR="58758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100" b="1" kern="1200" spc="-40" baseline="0" dirty="0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</a:t>
                      </a:r>
                    </a:p>
                  </a:txBody>
                  <a:tcPr marL="58758" marR="58758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1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양쪽 모서리가 둥근 사각형 35">
            <a:extLst>
              <a:ext uri="{FF2B5EF4-FFF2-40B4-BE49-F238E27FC236}">
                <a16:creationId xmlns:a16="http://schemas.microsoft.com/office/drawing/2014/main" id="{22EF27FA-7AD1-48BC-A100-5F725D9D7020}"/>
              </a:ext>
            </a:extLst>
          </p:cNvPr>
          <p:cNvSpPr/>
          <p:nvPr/>
        </p:nvSpPr>
        <p:spPr>
          <a:xfrm>
            <a:off x="3452671" y="5580132"/>
            <a:ext cx="3234739" cy="37324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Конструирование</a:t>
            </a:r>
            <a:r>
              <a:rPr kumimoji="1" lang="en-US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 модульное тестирование</a:t>
            </a:r>
            <a:endParaRPr kumimoji="1" lang="ko-KR" altLang="en-US" sz="105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07" name="양쪽 모서리가 둥근 사각형 36">
            <a:extLst>
              <a:ext uri="{FF2B5EF4-FFF2-40B4-BE49-F238E27FC236}">
                <a16:creationId xmlns:a16="http://schemas.microsoft.com/office/drawing/2014/main" id="{CAA08723-EF2B-4F5C-BB01-40E8BC80C534}"/>
              </a:ext>
            </a:extLst>
          </p:cNvPr>
          <p:cNvSpPr/>
          <p:nvPr/>
        </p:nvSpPr>
        <p:spPr>
          <a:xfrm>
            <a:off x="6718399" y="5580132"/>
            <a:ext cx="1439454" cy="37324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Комплексный тест</a:t>
            </a:r>
            <a:endParaRPr kumimoji="1" lang="ko-KR" altLang="en-US" sz="105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08" name="양쪽 모서리가 둥근 사각형 37">
            <a:extLst>
              <a:ext uri="{FF2B5EF4-FFF2-40B4-BE49-F238E27FC236}">
                <a16:creationId xmlns:a16="http://schemas.microsoft.com/office/drawing/2014/main" id="{75334A47-9D29-43F4-B15A-B846B7F5B8FB}"/>
              </a:ext>
            </a:extLst>
          </p:cNvPr>
          <p:cNvSpPr/>
          <p:nvPr/>
        </p:nvSpPr>
        <p:spPr>
          <a:xfrm>
            <a:off x="9263451" y="5577097"/>
            <a:ext cx="954153" cy="37931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Стабилизация</a:t>
            </a:r>
            <a:endParaRPr kumimoji="1" lang="ko-KR" altLang="en-US" sz="105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09" name="양쪽 모서리가 둥근 사각형 38">
            <a:extLst>
              <a:ext uri="{FF2B5EF4-FFF2-40B4-BE49-F238E27FC236}">
                <a16:creationId xmlns:a16="http://schemas.microsoft.com/office/drawing/2014/main" id="{BEECB999-F141-4D4D-B304-9018D0432330}"/>
              </a:ext>
            </a:extLst>
          </p:cNvPr>
          <p:cNvSpPr/>
          <p:nvPr/>
        </p:nvSpPr>
        <p:spPr>
          <a:xfrm>
            <a:off x="1265253" y="5582290"/>
            <a:ext cx="2156429" cy="36893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Анализ и проектирование</a:t>
            </a:r>
            <a:endParaRPr kumimoji="1" lang="ko-KR" altLang="en-US" sz="105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0" name="양쪽 모서리가 둥근 사각형 39">
            <a:extLst>
              <a:ext uri="{FF2B5EF4-FFF2-40B4-BE49-F238E27FC236}">
                <a16:creationId xmlns:a16="http://schemas.microsoft.com/office/drawing/2014/main" id="{24FAC411-EFB0-4BFA-BD6E-FBC85C36F2B9}"/>
              </a:ext>
            </a:extLst>
          </p:cNvPr>
          <p:cNvSpPr/>
          <p:nvPr/>
        </p:nvSpPr>
        <p:spPr>
          <a:xfrm>
            <a:off x="8188842" y="5576674"/>
            <a:ext cx="1043622" cy="38016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Пользовательский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тест</a:t>
            </a:r>
            <a:endParaRPr kumimoji="1" lang="ko-KR" altLang="en-US" sz="105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11" name="Text Box 1414">
            <a:extLst>
              <a:ext uri="{FF2B5EF4-FFF2-40B4-BE49-F238E27FC236}">
                <a16:creationId xmlns:a16="http://schemas.microsoft.com/office/drawing/2014/main" id="{83733076-0675-47D5-94A5-03C22846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204" y="6033092"/>
            <a:ext cx="148572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extrusionClr>
                <a:schemeClr val="bg1"/>
              </a:extrusionClr>
              <a:contourClr>
                <a:srgbClr val="D24100"/>
              </a:contourClr>
            </a:sp3d>
          </a:bodyPr>
          <a:lstStyle>
            <a:defPPr>
              <a:defRPr lang="ko-KR"/>
            </a:defPPr>
            <a:lvl1pPr algn="ctr" latinLnBrk="0">
              <a:defRPr sz="1000" baseline="0">
                <a:solidFill>
                  <a:schemeClr val="bg1"/>
                </a:solidFill>
                <a:latin typeface="산돌고딕B" panose="02030504000101010101" pitchFamily="18" charset="-127"/>
                <a:ea typeface="산돌고딕B" panose="02030504000101010101" pitchFamily="18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10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0"/>
                <a:ea typeface="산돌고딕B" panose="02030504000101010101" pitchFamily="18" charset="-127"/>
                <a:cs typeface="+mn-cs"/>
              </a:rPr>
              <a:t>Частичный	 запуск</a:t>
            </a:r>
            <a:endParaRPr kumimoji="1" lang="ko-KR" altLang="en-US" sz="110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0"/>
              <a:ea typeface="산돌고딕B" panose="02030504000101010101" pitchFamily="18" charset="-127"/>
              <a:cs typeface="+mn-cs"/>
            </a:endParaRPr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BEA5DB7D-F2B9-4380-9DE1-F2A6B24B68D5}"/>
              </a:ext>
            </a:extLst>
          </p:cNvPr>
          <p:cNvCxnSpPr>
            <a:cxnSpLocks/>
          </p:cNvCxnSpPr>
          <p:nvPr/>
        </p:nvCxnSpPr>
        <p:spPr>
          <a:xfrm flipV="1">
            <a:off x="536283" y="5934228"/>
            <a:ext cx="9666986" cy="30319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타원 112">
            <a:extLst>
              <a:ext uri="{FF2B5EF4-FFF2-40B4-BE49-F238E27FC236}">
                <a16:creationId xmlns:a16="http://schemas.microsoft.com/office/drawing/2014/main" id="{A4CB348F-0D1A-4401-A6C9-A41E6B06056A}"/>
              </a:ext>
            </a:extLst>
          </p:cNvPr>
          <p:cNvSpPr/>
          <p:nvPr/>
        </p:nvSpPr>
        <p:spPr>
          <a:xfrm>
            <a:off x="3402418" y="59162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1195A55A-D8C3-42E6-BAE2-319EA7F5E66D}"/>
              </a:ext>
            </a:extLst>
          </p:cNvPr>
          <p:cNvSpPr/>
          <p:nvPr/>
        </p:nvSpPr>
        <p:spPr>
          <a:xfrm>
            <a:off x="6665720" y="59162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0EAB9107-DE52-4B16-BBF0-46D4892EEC61}"/>
              </a:ext>
            </a:extLst>
          </p:cNvPr>
          <p:cNvSpPr/>
          <p:nvPr/>
        </p:nvSpPr>
        <p:spPr>
          <a:xfrm>
            <a:off x="8134083" y="59162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80B728C4-00D5-402E-B709-1325762F2D06}"/>
              </a:ext>
            </a:extLst>
          </p:cNvPr>
          <p:cNvSpPr/>
          <p:nvPr/>
        </p:nvSpPr>
        <p:spPr>
          <a:xfrm>
            <a:off x="1206429" y="59162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2A2C45F1-3FE2-4E63-B8A2-E128CA448FAE}"/>
              </a:ext>
            </a:extLst>
          </p:cNvPr>
          <p:cNvGrpSpPr/>
          <p:nvPr/>
        </p:nvGrpSpPr>
        <p:grpSpPr>
          <a:xfrm>
            <a:off x="6342831" y="6296932"/>
            <a:ext cx="3908062" cy="432448"/>
            <a:chOff x="6024272" y="5388356"/>
            <a:chExt cx="3650290" cy="671771"/>
          </a:xfrm>
        </p:grpSpPr>
        <p:sp>
          <p:nvSpPr>
            <p:cNvPr id="118" name="양쪽 모서리가 둥근 사각형 52">
              <a:extLst>
                <a:ext uri="{FF2B5EF4-FFF2-40B4-BE49-F238E27FC236}">
                  <a16:creationId xmlns:a16="http://schemas.microsoft.com/office/drawing/2014/main" id="{2B1A61BD-4C9A-4B9C-8852-B2695A5D7FA0}"/>
                </a:ext>
              </a:extLst>
            </p:cNvPr>
            <p:cNvSpPr/>
            <p:nvPr/>
          </p:nvSpPr>
          <p:spPr>
            <a:xfrm>
              <a:off x="6084379" y="5388356"/>
              <a:ext cx="3590183" cy="654951"/>
            </a:xfrm>
            <a:prstGeom prst="round2Same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ko-KR" sz="1050" b="0" i="0" u="none" strike="noStrike" kern="1200" cap="none" spc="-36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Запуск и эксплуатация системы в поддержку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ko-KR" sz="1050" b="0" i="0" u="none" strike="noStrike" kern="1200" cap="none" spc="-36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подготовки бюджета</a:t>
              </a:r>
              <a:endParaRPr kumimoji="1" lang="ko-KR" altLang="en-US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CE3FB293-7527-43F5-9CDC-31EC45E0C998}"/>
                </a:ext>
              </a:extLst>
            </p:cNvPr>
            <p:cNvCxnSpPr>
              <a:cxnSpLocks/>
            </p:cNvCxnSpPr>
            <p:nvPr/>
          </p:nvCxnSpPr>
          <p:spPr>
            <a:xfrm>
              <a:off x="6024272" y="6054373"/>
              <a:ext cx="3621430" cy="5754"/>
            </a:xfrm>
            <a:prstGeom prst="line">
              <a:avLst/>
            </a:prstGeom>
            <a:ln w="31750" cap="rnd">
              <a:solidFill>
                <a:srgbClr val="194F9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타원 119">
            <a:extLst>
              <a:ext uri="{FF2B5EF4-FFF2-40B4-BE49-F238E27FC236}">
                <a16:creationId xmlns:a16="http://schemas.microsoft.com/office/drawing/2014/main" id="{22F11C5B-519B-4CDE-BB23-C2489156A53B}"/>
              </a:ext>
            </a:extLst>
          </p:cNvPr>
          <p:cNvSpPr/>
          <p:nvPr/>
        </p:nvSpPr>
        <p:spPr>
          <a:xfrm>
            <a:off x="10186455" y="668501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rgbClr val="194F9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40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121" name="타원 120">
            <a:extLst>
              <a:ext uri="{FF2B5EF4-FFF2-40B4-BE49-F238E27FC236}">
                <a16:creationId xmlns:a16="http://schemas.microsoft.com/office/drawing/2014/main" id="{E1BAF538-86A4-4F77-8E88-6BAAF5479CB2}"/>
              </a:ext>
            </a:extLst>
          </p:cNvPr>
          <p:cNvSpPr/>
          <p:nvPr/>
        </p:nvSpPr>
        <p:spPr>
          <a:xfrm>
            <a:off x="6321862" y="6691823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rgbClr val="194F9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pic>
        <p:nvPicPr>
          <p:cNvPr id="122" name="그림 121">
            <a:extLst>
              <a:ext uri="{FF2B5EF4-FFF2-40B4-BE49-F238E27FC236}">
                <a16:creationId xmlns:a16="http://schemas.microsoft.com/office/drawing/2014/main" id="{26F4863F-9AC4-4090-87D0-C6D15B4A1B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598">
            <a:off x="9249642" y="5161779"/>
            <a:ext cx="360797" cy="360797"/>
          </a:xfrm>
          <a:prstGeom prst="rect">
            <a:avLst/>
          </a:prstGeom>
        </p:spPr>
      </p:pic>
      <p:sp>
        <p:nvSpPr>
          <p:cNvPr id="123" name="Text Box 1414">
            <a:extLst>
              <a:ext uri="{FF2B5EF4-FFF2-40B4-BE49-F238E27FC236}">
                <a16:creationId xmlns:a16="http://schemas.microsoft.com/office/drawing/2014/main" id="{E8614CA8-ADF2-411E-AFC6-5C0E4954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265" y="4909868"/>
            <a:ext cx="1774066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extrusionClr>
                <a:schemeClr val="bg1"/>
              </a:extrusionClr>
              <a:contourClr>
                <a:srgbClr val="D24100"/>
              </a:contourClr>
            </a:sp3d>
          </a:bodyPr>
          <a:lstStyle>
            <a:defPPr>
              <a:defRPr lang="ko-KR"/>
            </a:defPPr>
            <a:lvl1pPr algn="ctr" latinLnBrk="0">
              <a:defRPr sz="1000" baseline="0">
                <a:solidFill>
                  <a:schemeClr val="bg1"/>
                </a:solidFill>
                <a:latin typeface="산돌고딕B" panose="02030504000101010101" pitchFamily="18" charset="-127"/>
                <a:ea typeface="산돌고딕B" panose="02030504000101010101" pitchFamily="18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10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Полноценный запуск</a:t>
            </a:r>
            <a:endParaRPr kumimoji="1" lang="ko-KR" altLang="en-US" sz="110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srgbClr val="0070C0"/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4" name="타원 123">
            <a:extLst>
              <a:ext uri="{FF2B5EF4-FFF2-40B4-BE49-F238E27FC236}">
                <a16:creationId xmlns:a16="http://schemas.microsoft.com/office/drawing/2014/main" id="{2B183608-08DD-4E1A-9C37-66E2152C5246}"/>
              </a:ext>
            </a:extLst>
          </p:cNvPr>
          <p:cNvSpPr/>
          <p:nvPr/>
        </p:nvSpPr>
        <p:spPr>
          <a:xfrm>
            <a:off x="479023" y="59162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125" name="타원 124">
            <a:extLst>
              <a:ext uri="{FF2B5EF4-FFF2-40B4-BE49-F238E27FC236}">
                <a16:creationId xmlns:a16="http://schemas.microsoft.com/office/drawing/2014/main" id="{E4ED5866-8782-4F33-86F4-73CCA7FD582E}"/>
              </a:ext>
            </a:extLst>
          </p:cNvPr>
          <p:cNvSpPr/>
          <p:nvPr/>
        </p:nvSpPr>
        <p:spPr>
          <a:xfrm>
            <a:off x="9214335" y="59162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sp>
        <p:nvSpPr>
          <p:cNvPr id="126" name="타원 125">
            <a:extLst>
              <a:ext uri="{FF2B5EF4-FFF2-40B4-BE49-F238E27FC236}">
                <a16:creationId xmlns:a16="http://schemas.microsoft.com/office/drawing/2014/main" id="{A77668A8-C040-4C2A-97A1-0DE73B336EE5}"/>
              </a:ext>
            </a:extLst>
          </p:cNvPr>
          <p:cNvSpPr/>
          <p:nvPr/>
        </p:nvSpPr>
        <p:spPr>
          <a:xfrm>
            <a:off x="10187242" y="59162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29" b="0" i="0" u="none" strike="noStrike" kern="1200" cap="none" spc="-9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pic>
        <p:nvPicPr>
          <p:cNvPr id="127" name="그림 126">
            <a:extLst>
              <a:ext uri="{FF2B5EF4-FFF2-40B4-BE49-F238E27FC236}">
                <a16:creationId xmlns:a16="http://schemas.microsoft.com/office/drawing/2014/main" id="{A790128F-3C13-4676-B213-B8D5AA51B1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0" y="6193548"/>
            <a:ext cx="342582" cy="342582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67CFF2E7-11DB-4B14-85AA-803ADCD5618B}"/>
              </a:ext>
            </a:extLst>
          </p:cNvPr>
          <p:cNvSpPr txBox="1"/>
          <p:nvPr/>
        </p:nvSpPr>
        <p:spPr>
          <a:xfrm>
            <a:off x="1328971" y="3565294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ISMP*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( </a:t>
            </a:r>
            <a:r>
              <a:rPr kumimoji="0" lang="ru-RU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11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.2017~</a:t>
            </a:r>
            <a:r>
              <a:rPr kumimoji="0" lang="ru-RU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04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.2018)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1CF0E63-7874-4A25-A034-6B99EBCFF0CF}"/>
              </a:ext>
            </a:extLst>
          </p:cNvPr>
          <p:cNvSpPr txBox="1"/>
          <p:nvPr/>
        </p:nvSpPr>
        <p:spPr>
          <a:xfrm>
            <a:off x="6321862" y="3505772"/>
            <a:ext cx="1033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Частичный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запуск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SemiBold" panose="00000700000000000000" pitchFamily="2" charset="0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05.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SemiBold" panose="00000700000000000000" pitchFamily="2" charset="0"/>
                <a:ea typeface="맑은 고딕" panose="020B0503020000020004" pitchFamily="34" charset="-127"/>
                <a:cs typeface="+mn-cs"/>
              </a:rPr>
              <a:t>2021</a:t>
            </a:r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520070B7-D2EF-488B-87A1-CD20C589DCF3}"/>
              </a:ext>
            </a:extLst>
          </p:cNvPr>
          <p:cNvGrpSpPr/>
          <p:nvPr/>
        </p:nvGrpSpPr>
        <p:grpSpPr>
          <a:xfrm>
            <a:off x="3286949" y="3668520"/>
            <a:ext cx="4608733" cy="193983"/>
            <a:chOff x="3377384" y="3829294"/>
            <a:chExt cx="4608733" cy="193983"/>
          </a:xfrm>
        </p:grpSpPr>
        <p:sp>
          <p:nvSpPr>
            <p:cNvPr id="131" name="Arrow: Right 3">
              <a:extLst>
                <a:ext uri="{FF2B5EF4-FFF2-40B4-BE49-F238E27FC236}">
                  <a16:creationId xmlns:a16="http://schemas.microsoft.com/office/drawing/2014/main" id="{ED4BC534-0881-43BA-A7F7-3A6B3CEEA951}"/>
                </a:ext>
              </a:extLst>
            </p:cNvPr>
            <p:cNvSpPr/>
            <p:nvPr/>
          </p:nvSpPr>
          <p:spPr bwMode="auto">
            <a:xfrm>
              <a:off x="3377384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21860" rtl="0" eaLnBrk="0" fontAlgn="base" latinLnBrk="0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  <a:buSzTx/>
                <a:buFontTx/>
                <a:buNone/>
                <a:tabLst/>
                <a:defRPr/>
              </a:pPr>
              <a:endParaRPr kumimoji="0" lang="ko-KR" altLang="en-US" sz="11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  <p:sp>
          <p:nvSpPr>
            <p:cNvPr id="132" name="Arrow: Right 3">
              <a:extLst>
                <a:ext uri="{FF2B5EF4-FFF2-40B4-BE49-F238E27FC236}">
                  <a16:creationId xmlns:a16="http://schemas.microsoft.com/office/drawing/2014/main" id="{86F874E2-E15B-4866-91DA-1717C0EF588A}"/>
                </a:ext>
              </a:extLst>
            </p:cNvPr>
            <p:cNvSpPr/>
            <p:nvPr/>
          </p:nvSpPr>
          <p:spPr bwMode="auto">
            <a:xfrm>
              <a:off x="5911502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21860" rtl="0" eaLnBrk="0" fontAlgn="base" latinLnBrk="0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  <a:buSzTx/>
                <a:buFontTx/>
                <a:buNone/>
                <a:tabLst/>
                <a:defRPr/>
              </a:pPr>
              <a:endParaRPr kumimoji="0" lang="ko-KR" altLang="en-US" sz="11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  <p:sp>
          <p:nvSpPr>
            <p:cNvPr id="133" name="Arrow: Right 3">
              <a:extLst>
                <a:ext uri="{FF2B5EF4-FFF2-40B4-BE49-F238E27FC236}">
                  <a16:creationId xmlns:a16="http://schemas.microsoft.com/office/drawing/2014/main" id="{48472E61-C6EC-4614-9DA0-050E2F9747A8}"/>
                </a:ext>
              </a:extLst>
            </p:cNvPr>
            <p:cNvSpPr/>
            <p:nvPr/>
          </p:nvSpPr>
          <p:spPr bwMode="auto">
            <a:xfrm>
              <a:off x="7733019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21860" rtl="0" eaLnBrk="0" fontAlgn="base" latinLnBrk="0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  <a:buSzTx/>
                <a:buFontTx/>
                <a:buNone/>
                <a:tabLst/>
                <a:defRPr/>
              </a:pPr>
              <a:endParaRPr kumimoji="0" lang="ko-KR" altLang="en-US" sz="11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3AA3139-9C6C-4AD0-9542-2CFBD579A6F5}"/>
              </a:ext>
            </a:extLst>
          </p:cNvPr>
          <p:cNvSpPr txBox="1"/>
          <p:nvPr/>
        </p:nvSpPr>
        <p:spPr>
          <a:xfrm flipH="1">
            <a:off x="1702419" y="2047540"/>
            <a:ext cx="729661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С декабря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2019</a:t>
            </a:r>
            <a:r>
              <a:rPr kumimoji="0" lang="ru-RU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по март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2022 (27</a:t>
            </a:r>
            <a:r>
              <a:rPr kumimoji="0" lang="ru-RU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месяцев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)</a:t>
            </a:r>
          </a:p>
        </p:txBody>
      </p:sp>
      <p:sp>
        <p:nvSpPr>
          <p:cNvPr id="13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Общая информация и необходимость создания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380232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5B9BD5">
                    <a:lumMod val="60000"/>
                    <a:lumOff val="40000"/>
                  </a:srgbClr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I</a:t>
            </a:r>
            <a:r>
              <a:rPr kumimoji="0" lang="en-US" altLang="ko-KR" sz="32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.</a:t>
            </a:r>
            <a:endParaRPr kumimoji="0" lang="ko-KR" altLang="en-US" sz="32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5" name="양쪽 모서리가 둥근 사각형 34">
            <a:extLst>
              <a:ext uri="{FF2B5EF4-FFF2-40B4-BE49-F238E27FC236}">
                <a16:creationId xmlns:a16="http://schemas.microsoft.com/office/drawing/2014/main" id="{271FD5D8-B94A-46E5-BA52-386292643FA3}"/>
              </a:ext>
            </a:extLst>
          </p:cNvPr>
          <p:cNvSpPr/>
          <p:nvPr/>
        </p:nvSpPr>
        <p:spPr>
          <a:xfrm>
            <a:off x="511162" y="5584363"/>
            <a:ext cx="728617" cy="36478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 err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Формулиров</a:t>
            </a:r>
            <a:r>
              <a:rPr kumimoji="1" lang="ru-RU" altLang="ko-KR" sz="1050" spc="-36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ка     </a:t>
            </a:r>
            <a:endParaRPr kumimoji="1" lang="ru-RU" altLang="ko-KR" sz="105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1050" b="0" i="0" u="none" strike="noStrike" kern="1200" cap="none" spc="-36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запроса</a:t>
            </a:r>
            <a:endParaRPr kumimoji="1" lang="ko-KR" altLang="en-US" sz="1050" b="0" i="0" u="none" strike="noStrike" kern="1200" cap="none" spc="-36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6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9" name="Shape 276"/>
          <p:cNvSpPr/>
          <p:nvPr/>
        </p:nvSpPr>
        <p:spPr>
          <a:xfrm>
            <a:off x="459176" y="977593"/>
            <a:ext cx="9844898" cy="293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000" dirty="0"/>
              <a:t>Процесс построения</a:t>
            </a:r>
            <a:r>
              <a:rPr lang="en" sz="2000" dirty="0"/>
              <a:t>: </a:t>
            </a:r>
            <a:r>
              <a:rPr lang="ru-RU" sz="2000" dirty="0"/>
              <a:t>этап подготовки</a:t>
            </a:r>
            <a:endParaRPr lang="ko-KR" altLang="ko-KR" sz="2000" dirty="0"/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0" dirty="0">
                <a:solidFill>
                  <a:srgbClr val="535353"/>
                </a:solidFill>
              </a:rPr>
              <a:t>Пересмотр бизнес-процессов и создание целевой модели системы следующего поколения</a:t>
            </a:r>
            <a:r>
              <a:rPr lang="en" sz="1800" b="0" dirty="0">
                <a:solidFill>
                  <a:srgbClr val="535353"/>
                </a:solidFill>
              </a:rPr>
              <a:t> (BPR/ISP) </a:t>
            </a:r>
            <a:r>
              <a:rPr lang="ru-RU" sz="1800" b="0" dirty="0">
                <a:solidFill>
                  <a:srgbClr val="535353"/>
                </a:solidFill>
              </a:rPr>
              <a:t>в</a:t>
            </a:r>
            <a:r>
              <a:rPr lang="en" sz="1800" b="0" dirty="0">
                <a:solidFill>
                  <a:srgbClr val="535353"/>
                </a:solidFill>
              </a:rPr>
              <a:t> 2013</a:t>
            </a:r>
            <a:r>
              <a:rPr lang="ru-RU" sz="1800" b="0" dirty="0">
                <a:solidFill>
                  <a:srgbClr val="535353"/>
                </a:solidFill>
              </a:rPr>
              <a:t> г.</a:t>
            </a:r>
            <a:endParaRPr lang="en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0" dirty="0">
                <a:solidFill>
                  <a:srgbClr val="535353"/>
                </a:solidFill>
              </a:rPr>
              <a:t>Выполнение предварительного технико-экономического исследования в 2015 г.</a:t>
            </a:r>
            <a:endParaRPr lang="en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0" dirty="0">
                <a:solidFill>
                  <a:srgbClr val="535353"/>
                </a:solidFill>
              </a:rPr>
              <a:t>Создание Информационной службы по бюджету Кореи </a:t>
            </a:r>
            <a:r>
              <a:rPr lang="en" sz="1800" b="0" dirty="0">
                <a:solidFill>
                  <a:srgbClr val="535353"/>
                </a:solidFill>
              </a:rPr>
              <a:t>(KFIS) </a:t>
            </a:r>
            <a:r>
              <a:rPr lang="ru-RU" sz="1800" b="0" dirty="0">
                <a:solidFill>
                  <a:srgbClr val="535353"/>
                </a:solidFill>
              </a:rPr>
              <a:t>в</a:t>
            </a:r>
            <a:r>
              <a:rPr lang="en" sz="1800" b="0" dirty="0">
                <a:solidFill>
                  <a:srgbClr val="535353"/>
                </a:solidFill>
              </a:rPr>
              <a:t> 2016</a:t>
            </a:r>
            <a:r>
              <a:rPr lang="ru-RU" sz="1800" b="0" dirty="0">
                <a:solidFill>
                  <a:srgbClr val="535353"/>
                </a:solidFill>
              </a:rPr>
              <a:t> г.</a:t>
            </a:r>
            <a:endParaRPr lang="en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0" dirty="0">
                <a:solidFill>
                  <a:srgbClr val="535353"/>
                </a:solidFill>
              </a:rPr>
              <a:t>Разработка общего плана информационной системы</a:t>
            </a:r>
            <a:r>
              <a:rPr lang="en" sz="1800" b="0" dirty="0">
                <a:solidFill>
                  <a:srgbClr val="535353"/>
                </a:solidFill>
              </a:rPr>
              <a:t> (ISMP) </a:t>
            </a:r>
            <a:r>
              <a:rPr lang="ru-RU" sz="1800" b="0" dirty="0">
                <a:solidFill>
                  <a:srgbClr val="535353"/>
                </a:solidFill>
              </a:rPr>
              <a:t>в</a:t>
            </a:r>
            <a:r>
              <a:rPr lang="en" sz="1800" b="0" dirty="0">
                <a:solidFill>
                  <a:srgbClr val="535353"/>
                </a:solidFill>
              </a:rPr>
              <a:t> 2018</a:t>
            </a:r>
            <a:r>
              <a:rPr lang="ru-RU" sz="1800" b="0" dirty="0">
                <a:solidFill>
                  <a:srgbClr val="535353"/>
                </a:solidFill>
              </a:rPr>
              <a:t> г.</a:t>
            </a:r>
            <a:endParaRPr lang="en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0" dirty="0">
                <a:solidFill>
                  <a:srgbClr val="535353"/>
                </a:solidFill>
              </a:rPr>
              <a:t>Создание государственной проектной организации в</a:t>
            </a:r>
            <a:r>
              <a:rPr lang="en" sz="1800" b="0" dirty="0">
                <a:solidFill>
                  <a:srgbClr val="535353"/>
                </a:solidFill>
              </a:rPr>
              <a:t> 2019</a:t>
            </a:r>
            <a:r>
              <a:rPr lang="ru-RU" sz="1800" b="0" dirty="0">
                <a:solidFill>
                  <a:srgbClr val="535353"/>
                </a:solidFill>
              </a:rPr>
              <a:t> г.</a:t>
            </a:r>
            <a:endParaRPr lang="en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0" dirty="0">
                <a:solidFill>
                  <a:srgbClr val="535353"/>
                </a:solidFill>
              </a:rPr>
              <a:t>Выбор подрядчика для построения системы в</a:t>
            </a:r>
            <a:r>
              <a:rPr lang="en" sz="1800" b="0" dirty="0">
                <a:solidFill>
                  <a:srgbClr val="535353"/>
                </a:solidFill>
              </a:rPr>
              <a:t> 2019</a:t>
            </a:r>
            <a:r>
              <a:rPr lang="ru-RU" sz="1800" b="0" dirty="0">
                <a:solidFill>
                  <a:srgbClr val="535353"/>
                </a:solidFill>
              </a:rPr>
              <a:t> г.</a:t>
            </a:r>
            <a:endParaRPr lang="ko-KR" altLang="ko-KR" sz="1800" b="0" dirty="0">
              <a:solidFill>
                <a:srgbClr val="535353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1D1C82-8F93-B670-FCF3-45DB055BE4E8}"/>
              </a:ext>
            </a:extLst>
          </p:cNvPr>
          <p:cNvGrpSpPr/>
          <p:nvPr/>
        </p:nvGrpSpPr>
        <p:grpSpPr>
          <a:xfrm>
            <a:off x="782003" y="4182093"/>
            <a:ext cx="8428988" cy="2630455"/>
            <a:chOff x="2963546" y="5217389"/>
            <a:chExt cx="8428988" cy="263045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34AE6E8-4E2A-C032-CE6E-34904D7E75B7}"/>
                </a:ext>
              </a:extLst>
            </p:cNvPr>
            <p:cNvGrpSpPr/>
            <p:nvPr/>
          </p:nvGrpSpPr>
          <p:grpSpPr>
            <a:xfrm>
              <a:off x="6234301" y="5217389"/>
              <a:ext cx="4220375" cy="776213"/>
              <a:chOff x="4009261" y="2051203"/>
              <a:chExt cx="4220375" cy="776213"/>
            </a:xfrm>
          </p:grpSpPr>
          <p:cxnSp>
            <p:nvCxnSpPr>
              <p:cNvPr id="87" name="Line connector[R] 8">
                <a:extLst>
                  <a:ext uri="{FF2B5EF4-FFF2-40B4-BE49-F238E27FC236}">
                    <a16:creationId xmlns:a16="http://schemas.microsoft.com/office/drawing/2014/main" id="{A1A67BA0-6F4B-95CB-4982-2FA0D6652D51}"/>
                  </a:ext>
                </a:extLst>
              </p:cNvPr>
              <p:cNvCxnSpPr/>
              <p:nvPr/>
            </p:nvCxnSpPr>
            <p:spPr>
              <a:xfrm flipH="1">
                <a:off x="5403850" y="2430063"/>
                <a:ext cx="1595150" cy="18492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6342157" y="205120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>
                    <a:ea typeface="Noto Sans CJK KR" panose="020B0500000000000000" pitchFamily="34" charset="-128"/>
                  </a:rPr>
                  <a:t>Консультативный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>
                    <a:ea typeface="Noto Sans CJK KR" panose="020B0500000000000000" pitchFamily="34" charset="-128"/>
                  </a:rPr>
                  <a:t>комитет</a:t>
                </a:r>
                <a:endParaRPr lang="ko-KR" altLang="en-US" sz="1200" kern="1200" dirty="0"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89" name="Freeform 11">
                <a:extLst>
                  <a:ext uri="{FF2B5EF4-FFF2-40B4-BE49-F238E27FC236}">
                    <a16:creationId xmlns:a16="http://schemas.microsoft.com/office/drawing/2014/main" id="{AA3CBE7E-ED4F-DB09-8E88-57BEF9A6EE06}"/>
                  </a:ext>
                </a:extLst>
              </p:cNvPr>
              <p:cNvSpPr/>
              <p:nvPr/>
            </p:nvSpPr>
            <p:spPr>
              <a:xfrm>
                <a:off x="4009261" y="205120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rtlCol="0" anchor="ctr" anchorCtr="0">
                <a:noAutofit/>
              </a:bodyPr>
              <a:lstStyle/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>
                    <a:ea typeface="Noto Sans CJK KR" panose="020B0500000000000000" pitchFamily="34" charset="-128"/>
                  </a:rPr>
                  <a:t>Государственная проектная организаци</a:t>
                </a:r>
                <a:r>
                  <a:rPr lang="ru-RU" sz="1200" dirty="0">
                    <a:ea typeface="Noto Sans CJK KR" panose="020B0500000000000000" pitchFamily="34" charset="-128"/>
                  </a:rPr>
                  <a:t>я по созданию</a:t>
                </a:r>
              </a:p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" sz="1200" kern="1200" dirty="0">
                    <a:ea typeface="Noto Sans CJK KR" panose="020B0500000000000000" pitchFamily="34" charset="-128"/>
                  </a:rPr>
                  <a:t>dBrain</a:t>
                </a:r>
                <a:r>
                  <a:rPr lang="en" sz="1200" kern="1200" baseline="30000" dirty="0">
                    <a:ea typeface="Noto Sans CJK KR" panose="020B0500000000000000" pitchFamily="34" charset="-128"/>
                  </a:rPr>
                  <a:t>+</a:t>
                </a:r>
              </a:p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" sz="12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5327C04-F3EE-97B7-A7CC-BE30F951780C}"/>
                </a:ext>
              </a:extLst>
            </p:cNvPr>
            <p:cNvGrpSpPr/>
            <p:nvPr/>
          </p:nvGrpSpPr>
          <p:grpSpPr>
            <a:xfrm>
              <a:off x="3893838" y="6519606"/>
              <a:ext cx="6568403" cy="1"/>
              <a:chOff x="1650039" y="3570054"/>
              <a:chExt cx="6568403" cy="1"/>
            </a:xfrm>
          </p:grpSpPr>
          <p:cxnSp>
            <p:nvCxnSpPr>
              <p:cNvPr id="85" name="Line connector[R] 8">
                <a:extLst>
                  <a:ext uri="{FF2B5EF4-FFF2-40B4-BE49-F238E27FC236}">
                    <a16:creationId xmlns:a16="http://schemas.microsoft.com/office/drawing/2014/main" id="{1A013DFD-B570-F2CD-3088-A502024D2D53}"/>
                  </a:ext>
                </a:extLst>
              </p:cNvPr>
              <p:cNvCxnSpPr/>
              <p:nvPr/>
            </p:nvCxnSpPr>
            <p:spPr>
              <a:xfrm flipH="1">
                <a:off x="4940301" y="3570055"/>
                <a:ext cx="3278141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Line connector[R] 8">
                <a:extLst>
                  <a:ext uri="{FF2B5EF4-FFF2-40B4-BE49-F238E27FC236}">
                    <a16:creationId xmlns:a16="http://schemas.microsoft.com/office/drawing/2014/main" id="{604DCCDD-ADFB-7AA3-78CF-FEF17B8452FD}"/>
                  </a:ext>
                </a:extLst>
              </p:cNvPr>
              <p:cNvCxnSpPr/>
              <p:nvPr/>
            </p:nvCxnSpPr>
            <p:spPr>
              <a:xfrm flipH="1">
                <a:off x="1650039" y="3570054"/>
                <a:ext cx="3278143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Line connector[R] 8">
              <a:extLst>
                <a:ext uri="{FF2B5EF4-FFF2-40B4-BE49-F238E27FC236}">
                  <a16:creationId xmlns:a16="http://schemas.microsoft.com/office/drawing/2014/main" id="{9EADA848-9C31-49A2-4089-6F3FC6E076C7}"/>
                </a:ext>
              </a:extLst>
            </p:cNvPr>
            <p:cNvCxnSpPr/>
            <p:nvPr/>
          </p:nvCxnSpPr>
          <p:spPr>
            <a:xfrm>
              <a:off x="7177749" y="58359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e connector[R] 8">
              <a:extLst>
                <a:ext uri="{FF2B5EF4-FFF2-40B4-BE49-F238E27FC236}">
                  <a16:creationId xmlns:a16="http://schemas.microsoft.com/office/drawing/2014/main" id="{F217170F-4157-CF8E-567E-AEFF372935EA}"/>
                </a:ext>
              </a:extLst>
            </p:cNvPr>
            <p:cNvCxnSpPr/>
            <p:nvPr/>
          </p:nvCxnSpPr>
          <p:spPr>
            <a:xfrm>
              <a:off x="6067279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e connector[R] 8">
              <a:extLst>
                <a:ext uri="{FF2B5EF4-FFF2-40B4-BE49-F238E27FC236}">
                  <a16:creationId xmlns:a16="http://schemas.microsoft.com/office/drawing/2014/main" id="{2A501C71-4C7C-C976-559F-A21ED29FFDBE}"/>
                </a:ext>
              </a:extLst>
            </p:cNvPr>
            <p:cNvCxnSpPr/>
            <p:nvPr/>
          </p:nvCxnSpPr>
          <p:spPr>
            <a:xfrm>
              <a:off x="3893838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e connector[R] 8">
              <a:extLst>
                <a:ext uri="{FF2B5EF4-FFF2-40B4-BE49-F238E27FC236}">
                  <a16:creationId xmlns:a16="http://schemas.microsoft.com/office/drawing/2014/main" id="{6E2B21C0-2EC2-B10B-DD48-E281EA52E862}"/>
                </a:ext>
              </a:extLst>
            </p:cNvPr>
            <p:cNvCxnSpPr/>
            <p:nvPr/>
          </p:nvCxnSpPr>
          <p:spPr>
            <a:xfrm>
              <a:off x="10462241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e connector[R] 8">
              <a:extLst>
                <a:ext uri="{FF2B5EF4-FFF2-40B4-BE49-F238E27FC236}">
                  <a16:creationId xmlns:a16="http://schemas.microsoft.com/office/drawing/2014/main" id="{8590A85E-5382-2A4A-9FBD-8D2E935C85B7}"/>
                </a:ext>
              </a:extLst>
            </p:cNvPr>
            <p:cNvCxnSpPr/>
            <p:nvPr/>
          </p:nvCxnSpPr>
          <p:spPr>
            <a:xfrm>
              <a:off x="8293747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FD5B298-8DC4-8E68-980F-07EC1B582F5D}"/>
                </a:ext>
              </a:extLst>
            </p:cNvPr>
            <p:cNvSpPr/>
            <p:nvPr/>
          </p:nvSpPr>
          <p:spPr>
            <a:xfrm>
              <a:off x="9531949" y="7071629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ea typeface="Noto Sans CJK KR" panose="020B0500000000000000" pitchFamily="34" charset="-128"/>
                </a:rPr>
                <a:t>Ведомственная группа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ea typeface="Noto Sans CJK KR" panose="020B0500000000000000" pitchFamily="34" charset="-128"/>
                </a:rPr>
                <a:t>по бюджетной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ea typeface="Noto Sans CJK KR" panose="020B0500000000000000" pitchFamily="34" charset="-128"/>
                </a:rPr>
                <a:t>информации</a:t>
              </a:r>
              <a:endParaRPr lang="ko-KR" altLang="en-US" sz="1200" kern="1200" dirty="0">
                <a:ea typeface="Noto Sans CJK KR" panose="020B0500000000000000" pitchFamily="34" charset="-128"/>
              </a:endParaRPr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CC95272-3A19-219B-BB35-33F823FB0BF9}"/>
                </a:ext>
              </a:extLst>
            </p:cNvPr>
            <p:cNvSpPr/>
            <p:nvPr/>
          </p:nvSpPr>
          <p:spPr>
            <a:xfrm>
              <a:off x="7363455" y="7071630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" panose="020B0500000000000000" pitchFamily="34" charset="-128"/>
                </a:rPr>
                <a:t>Отдел раскрытия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" panose="020B0500000000000000" pitchFamily="34" charset="-128"/>
                </a:rPr>
                <a:t>бюджетной информации</a:t>
              </a:r>
              <a:endParaRPr lang="ko-KR" altLang="en-US" sz="1200" kern="1200" dirty="0">
                <a:ea typeface="Noto Sans CJK KR" panose="020B0500000000000000" pitchFamily="34" charset="-128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F92ED48-1355-0631-F58E-8CEC8D1069C3}"/>
                </a:ext>
              </a:extLst>
            </p:cNvPr>
            <p:cNvSpPr/>
            <p:nvPr/>
          </p:nvSpPr>
          <p:spPr>
            <a:xfrm>
              <a:off x="5136987" y="7071631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" panose="020B0500000000000000" pitchFamily="34" charset="-128"/>
                </a:rPr>
                <a:t>Отдел создания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" panose="020B0500000000000000" pitchFamily="34" charset="-128"/>
                </a:rPr>
                <a:t>системы</a:t>
              </a:r>
              <a:endParaRPr lang="ko-KR" altLang="en-US" sz="1200" kern="1200" dirty="0">
                <a:ea typeface="Noto Sans CJK KR" panose="020B0500000000000000" pitchFamily="34" charset="-128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53192FB-A6B5-539A-AA87-4CA9225DE38B}"/>
                </a:ext>
              </a:extLst>
            </p:cNvPr>
            <p:cNvSpPr/>
            <p:nvPr/>
          </p:nvSpPr>
          <p:spPr>
            <a:xfrm>
              <a:off x="2963546" y="7071631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" panose="020B0500000000000000" pitchFamily="34" charset="-128"/>
                </a:rPr>
                <a:t>Отдел общего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" panose="020B0500000000000000" pitchFamily="34" charset="-128"/>
                </a:rPr>
                <a:t>планирования</a:t>
              </a:r>
              <a:endParaRPr lang="ko-KR" altLang="en-US" sz="1200" kern="1200" dirty="0">
                <a:ea typeface="Noto Sans CJK KR" panose="020B0500000000000000" pitchFamily="34" charset="-128"/>
              </a:endParaRPr>
            </a:p>
          </p:txBody>
        </p:sp>
      </p:grpSp>
      <p:sp>
        <p:nvSpPr>
          <p:cNvPr id="2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Построение системы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1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7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1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Построение системы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en" sz="32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Shape 276"/>
          <p:cNvSpPr/>
          <p:nvPr/>
        </p:nvSpPr>
        <p:spPr>
          <a:xfrm>
            <a:off x="183092" y="965401"/>
            <a:ext cx="10280422" cy="2737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1600" dirty="0"/>
              <a:t>Процесс построения</a:t>
            </a:r>
            <a:r>
              <a:rPr lang="en" sz="1600" dirty="0"/>
              <a:t>: </a:t>
            </a:r>
            <a:r>
              <a:rPr lang="ru-RU" sz="1600" dirty="0"/>
              <a:t>этап разработки</a:t>
            </a:r>
            <a:endParaRPr lang="ko-KR" altLang="ko-KR" sz="1600" dirty="0"/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0" dirty="0">
                <a:solidFill>
                  <a:srgbClr val="535353"/>
                </a:solidFill>
              </a:rPr>
              <a:t>Выполнялся в течение большей части проекта</a:t>
            </a:r>
            <a:r>
              <a:rPr lang="en" sz="1400" b="0" dirty="0">
                <a:solidFill>
                  <a:srgbClr val="535353"/>
                </a:solidFill>
              </a:rPr>
              <a:t> dBrain</a:t>
            </a:r>
            <a:r>
              <a:rPr lang="en" sz="1400" b="0" baseline="30000" dirty="0">
                <a:solidFill>
                  <a:srgbClr val="535353"/>
                </a:solidFill>
              </a:rPr>
              <a:t>+</a:t>
            </a:r>
            <a:r>
              <a:rPr lang="en" sz="1400" b="0" dirty="0">
                <a:solidFill>
                  <a:srgbClr val="535353"/>
                </a:solidFill>
              </a:rPr>
              <a:t> </a:t>
            </a:r>
            <a:r>
              <a:rPr lang="ru-RU" sz="1400" b="0" dirty="0">
                <a:solidFill>
                  <a:srgbClr val="535353"/>
                </a:solidFill>
              </a:rPr>
              <a:t>на протяжении 24 месяцев</a:t>
            </a:r>
            <a:endParaRPr lang="en" sz="14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0" dirty="0">
                <a:solidFill>
                  <a:srgbClr val="535353"/>
                </a:solidFill>
              </a:rPr>
              <a:t>Определение и анализ требований пользователей</a:t>
            </a:r>
            <a:r>
              <a:rPr lang="en" sz="1400" b="0" dirty="0">
                <a:solidFill>
                  <a:srgbClr val="535353"/>
                </a:solidFill>
              </a:rPr>
              <a:t>: </a:t>
            </a:r>
            <a:r>
              <a:rPr lang="ru-RU" sz="1400" b="0" dirty="0">
                <a:solidFill>
                  <a:srgbClr val="535353"/>
                </a:solidFill>
              </a:rPr>
              <a:t>анализ </a:t>
            </a:r>
            <a:r>
              <a:rPr lang="en" sz="1400" b="0" dirty="0">
                <a:solidFill>
                  <a:srgbClr val="535353"/>
                </a:solidFill>
              </a:rPr>
              <a:t>dBrain</a:t>
            </a:r>
            <a:r>
              <a:rPr lang="ru-RU" sz="1400" b="0" dirty="0">
                <a:solidFill>
                  <a:srgbClr val="535353"/>
                </a:solidFill>
              </a:rPr>
              <a:t> в ходе интервью со специалистами, которые пользовались системой; опора на систему обучения и подготовки</a:t>
            </a:r>
            <a:r>
              <a:rPr lang="en" sz="1400" b="0" dirty="0">
                <a:solidFill>
                  <a:srgbClr val="535353"/>
                </a:solidFill>
              </a:rPr>
              <a:t> dBrain</a:t>
            </a:r>
            <a:r>
              <a:rPr lang="ru-RU" sz="1400" b="0" dirty="0">
                <a:solidFill>
                  <a:srgbClr val="535353"/>
                </a:solidFill>
              </a:rPr>
              <a:t>; обращение к порталу</a:t>
            </a:r>
            <a:r>
              <a:rPr lang="en" sz="1400" b="0" dirty="0">
                <a:solidFill>
                  <a:srgbClr val="535353"/>
                </a:solidFill>
              </a:rPr>
              <a:t> dBrain (</a:t>
            </a:r>
            <a:r>
              <a:rPr lang="ru-RU" sz="1400" b="0" dirty="0">
                <a:solidFill>
                  <a:srgbClr val="535353"/>
                </a:solidFill>
              </a:rPr>
              <a:t>онлайн-опрос</a:t>
            </a:r>
            <a:r>
              <a:rPr lang="en" sz="1400" b="0" dirty="0">
                <a:solidFill>
                  <a:srgbClr val="535353"/>
                </a:solidFill>
              </a:rPr>
              <a:t>)</a:t>
            </a:r>
            <a:r>
              <a:rPr lang="ru-RU" sz="1400" b="0" dirty="0">
                <a:solidFill>
                  <a:srgbClr val="535353"/>
                </a:solidFill>
              </a:rPr>
              <a:t>, чтобы собрать требования к</a:t>
            </a:r>
            <a:r>
              <a:rPr lang="en" sz="1400" b="0" dirty="0">
                <a:solidFill>
                  <a:srgbClr val="535353"/>
                </a:solidFill>
              </a:rPr>
              <a:t> dBrain</a:t>
            </a:r>
            <a:r>
              <a:rPr lang="en" sz="1400" b="0" baseline="30000" dirty="0">
                <a:solidFill>
                  <a:srgbClr val="535353"/>
                </a:solidFill>
              </a:rPr>
              <a:t>+</a:t>
            </a:r>
            <a:r>
              <a:rPr lang="en" sz="1400" b="0" dirty="0">
                <a:solidFill>
                  <a:srgbClr val="535353"/>
                </a:solidFill>
              </a:rPr>
              <a:t> 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0" dirty="0">
                <a:solidFill>
                  <a:srgbClr val="535353"/>
                </a:solidFill>
              </a:rPr>
              <a:t>Проектирование системы</a:t>
            </a:r>
            <a:r>
              <a:rPr lang="en" sz="1400" b="0" dirty="0">
                <a:solidFill>
                  <a:srgbClr val="535353"/>
                </a:solidFill>
              </a:rPr>
              <a:t>: </a:t>
            </a:r>
            <a:r>
              <a:rPr lang="ru-RU" sz="1400" b="0" dirty="0">
                <a:solidFill>
                  <a:srgbClr val="535353"/>
                </a:solidFill>
              </a:rPr>
              <a:t>на этапе проектирования проведен ряд интенсивных семинаров, создан Совет пользователей</a:t>
            </a:r>
            <a:r>
              <a:rPr lang="en" sz="1400" b="0" dirty="0">
                <a:solidFill>
                  <a:srgbClr val="535353"/>
                </a:solidFill>
              </a:rPr>
              <a:t> dBrain</a:t>
            </a:r>
            <a:r>
              <a:rPr lang="en" sz="1400" b="0" baseline="30000" dirty="0">
                <a:solidFill>
                  <a:srgbClr val="535353"/>
                </a:solidFill>
              </a:rPr>
              <a:t>+</a:t>
            </a:r>
            <a:r>
              <a:rPr lang="en" sz="1400" b="0" dirty="0">
                <a:solidFill>
                  <a:srgbClr val="535353"/>
                </a:solidFill>
              </a:rPr>
              <a:t> 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0" dirty="0">
                <a:solidFill>
                  <a:srgbClr val="535353"/>
                </a:solidFill>
              </a:rPr>
              <a:t>Комплексное тестирование</a:t>
            </a:r>
            <a:r>
              <a:rPr lang="en" sz="1400" b="0" dirty="0">
                <a:solidFill>
                  <a:srgbClr val="535353"/>
                </a:solidFill>
              </a:rPr>
              <a:t>: </a:t>
            </a:r>
            <a:r>
              <a:rPr lang="ru-RU" sz="1400" b="0" dirty="0">
                <a:solidFill>
                  <a:srgbClr val="535353"/>
                </a:solidFill>
              </a:rPr>
              <a:t>выполнялось специалистами в соответствующей области и операторами</a:t>
            </a:r>
            <a:r>
              <a:rPr lang="en" sz="1400" b="0" dirty="0">
                <a:solidFill>
                  <a:srgbClr val="535353"/>
                </a:solidFill>
              </a:rPr>
              <a:t> dBrain</a:t>
            </a:r>
            <a:r>
              <a:rPr lang="ru-RU" sz="1400" b="0" dirty="0">
                <a:solidFill>
                  <a:srgbClr val="535353"/>
                </a:solidFill>
              </a:rPr>
              <a:t>; информация о ходе тестирования поступала ежедневно; проблемы решались советами с участием разработчиков и операторов.</a:t>
            </a:r>
            <a:endParaRPr lang="ko-KR" altLang="ko-KR" sz="1400" b="0" dirty="0">
              <a:solidFill>
                <a:srgbClr val="535353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58558" y="3437104"/>
            <a:ext cx="8446133" cy="3737546"/>
            <a:chOff x="728345" y="1339254"/>
            <a:chExt cx="8446133" cy="4295595"/>
          </a:xfrm>
        </p:grpSpPr>
        <p:sp>
          <p:nvSpPr>
            <p:cNvPr id="26" name="Rounded rectangle 25"/>
            <p:cNvSpPr/>
            <p:nvPr/>
          </p:nvSpPr>
          <p:spPr>
            <a:xfrm>
              <a:off x="728345" y="3301194"/>
              <a:ext cx="8442959" cy="2333655"/>
            </a:xfrm>
            <a:prstGeom prst="roundRect">
              <a:avLst/>
            </a:prstGeom>
            <a:solidFill>
              <a:srgbClr val="DCE7F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cxnSp>
          <p:nvCxnSpPr>
            <p:cNvPr id="27" name="Line connector[R] 43">
              <a:extLst>
                <a:ext uri="{FF2B5EF4-FFF2-40B4-BE49-F238E27FC236}">
                  <a16:creationId xmlns:a16="http://schemas.microsoft.com/office/drawing/2014/main" id="{0DECC78D-8B6A-3CCC-FDE5-53A37A67B416}"/>
                </a:ext>
              </a:extLst>
            </p:cNvPr>
            <p:cNvCxnSpPr>
              <a:cxnSpLocks/>
              <a:stCxn id="49" idx="3"/>
              <a:endCxn id="51" idx="1"/>
            </p:cNvCxnSpPr>
            <p:nvPr/>
          </p:nvCxnSpPr>
          <p:spPr>
            <a:xfrm flipV="1">
              <a:off x="6013758" y="2084813"/>
              <a:ext cx="242656" cy="261041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e connector[R] 33">
              <a:extLst>
                <a:ext uri="{FF2B5EF4-FFF2-40B4-BE49-F238E27FC236}">
                  <a16:creationId xmlns:a16="http://schemas.microsoft.com/office/drawing/2014/main" id="{E7AFACFD-38A2-5C55-D3D9-A626E14830C4}"/>
                </a:ext>
              </a:extLst>
            </p:cNvPr>
            <p:cNvCxnSpPr>
              <a:stCxn id="48" idx="3"/>
              <a:endCxn id="49" idx="1"/>
            </p:cNvCxnSpPr>
            <p:nvPr/>
          </p:nvCxnSpPr>
          <p:spPr>
            <a:xfrm>
              <a:off x="3656072" y="2090401"/>
              <a:ext cx="242656" cy="255453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e connector[R] 52">
              <a:extLst>
                <a:ext uri="{FF2B5EF4-FFF2-40B4-BE49-F238E27FC236}">
                  <a16:creationId xmlns:a16="http://schemas.microsoft.com/office/drawing/2014/main" id="{952B8FCB-B62E-A4CE-8BA4-2A7F0E4FB10D}"/>
                </a:ext>
              </a:extLst>
            </p:cNvPr>
            <p:cNvCxnSpPr>
              <a:cxnSpLocks/>
              <a:stCxn id="54" idx="0"/>
              <a:endCxn id="49" idx="2"/>
            </p:cNvCxnSpPr>
            <p:nvPr/>
          </p:nvCxnSpPr>
          <p:spPr>
            <a:xfrm flipV="1">
              <a:off x="4953000" y="2848852"/>
              <a:ext cx="3243" cy="91124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e connector[R] 57">
              <a:extLst>
                <a:ext uri="{FF2B5EF4-FFF2-40B4-BE49-F238E27FC236}">
                  <a16:creationId xmlns:a16="http://schemas.microsoft.com/office/drawing/2014/main" id="{CBDFF7FC-C047-5D32-6F4A-06B07A871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2829" y="2772188"/>
              <a:ext cx="2600342" cy="1145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ne connector[R] 61">
              <a:extLst>
                <a:ext uri="{FF2B5EF4-FFF2-40B4-BE49-F238E27FC236}">
                  <a16:creationId xmlns:a16="http://schemas.microsoft.com/office/drawing/2014/main" id="{E0644F21-16A1-02A0-049E-88C1F74E6F40}"/>
                </a:ext>
              </a:extLst>
            </p:cNvPr>
            <p:cNvCxnSpPr>
              <a:cxnSpLocks/>
            </p:cNvCxnSpPr>
            <p:nvPr/>
          </p:nvCxnSpPr>
          <p:spPr>
            <a:xfrm>
              <a:off x="5577289" y="4052207"/>
              <a:ext cx="1187105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e connector[R] 70">
              <a:extLst>
                <a:ext uri="{FF2B5EF4-FFF2-40B4-BE49-F238E27FC236}">
                  <a16:creationId xmlns:a16="http://schemas.microsoft.com/office/drawing/2014/main" id="{9FB39356-C19C-3E87-862B-9FC24E16B728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4953000" y="4318376"/>
              <a:ext cx="0" cy="40435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e connector[R] 73">
              <a:extLst>
                <a:ext uri="{FF2B5EF4-FFF2-40B4-BE49-F238E27FC236}">
                  <a16:creationId xmlns:a16="http://schemas.microsoft.com/office/drawing/2014/main" id="{0C2159A4-F158-3E29-C9CB-2764838AC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3829" y="4572258"/>
              <a:ext cx="0" cy="15047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 connector[R] 76">
              <a:extLst>
                <a:ext uri="{FF2B5EF4-FFF2-40B4-BE49-F238E27FC236}">
                  <a16:creationId xmlns:a16="http://schemas.microsoft.com/office/drawing/2014/main" id="{A3C019EF-0293-F012-09D8-EBAC55892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5064" y="4572258"/>
              <a:ext cx="0" cy="14011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e connector[R] 77">
              <a:extLst>
                <a:ext uri="{FF2B5EF4-FFF2-40B4-BE49-F238E27FC236}">
                  <a16:creationId xmlns:a16="http://schemas.microsoft.com/office/drawing/2014/main" id="{CA370CEE-4566-3490-1D3A-B8923100D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1275" y="4583905"/>
              <a:ext cx="0" cy="12846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e connector[R] 78">
              <a:extLst>
                <a:ext uri="{FF2B5EF4-FFF2-40B4-BE49-F238E27FC236}">
                  <a16:creationId xmlns:a16="http://schemas.microsoft.com/office/drawing/2014/main" id="{C6CD183A-BF69-14EC-EEA8-9B76257CF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2119" y="4583905"/>
              <a:ext cx="0" cy="12846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e connector[R] 79">
              <a:extLst>
                <a:ext uri="{FF2B5EF4-FFF2-40B4-BE49-F238E27FC236}">
                  <a16:creationId xmlns:a16="http://schemas.microsoft.com/office/drawing/2014/main" id="{B345B2BC-E0BB-BEAE-0924-B3DC3BE0A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8330" y="4572258"/>
              <a:ext cx="0" cy="15047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e connector[R] 80">
              <a:extLst>
                <a:ext uri="{FF2B5EF4-FFF2-40B4-BE49-F238E27FC236}">
                  <a16:creationId xmlns:a16="http://schemas.microsoft.com/office/drawing/2014/main" id="{122286F6-B6C2-4A56-D0BA-69F59BDE3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4492" y="4572258"/>
              <a:ext cx="0" cy="14011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e connector[R] 81">
              <a:extLst>
                <a:ext uri="{FF2B5EF4-FFF2-40B4-BE49-F238E27FC236}">
                  <a16:creationId xmlns:a16="http://schemas.microsoft.com/office/drawing/2014/main" id="{535EFD47-457D-9A23-F747-3B9358B90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967" y="4583905"/>
              <a:ext cx="6798862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2185966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 DemiLight" panose="020B0400000000000000" pitchFamily="34" charset="-128"/>
                </a:rPr>
                <a:t>Проект/</a:t>
              </a:r>
            </a:p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 DemiLight" panose="020B0400000000000000" pitchFamily="34" charset="-128"/>
                </a:rPr>
                <a:t>Бюджет</a:t>
              </a:r>
              <a:endParaRPr lang="ko-KR" altLang="en-US" sz="1200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16407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ea typeface="Noto Sans CJK KR DemiLight" panose="020B0400000000000000" pitchFamily="34" charset="-128"/>
                </a:rPr>
                <a:t>Доходы/Расходы/Фонд</a:t>
              </a:r>
              <a:endParaRPr lang="ko-KR" altLang="en-US" sz="1000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446848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 DemiLight" panose="020B0400000000000000" pitchFamily="34" charset="-128"/>
                </a:rPr>
                <a:t>Расчеты</a:t>
              </a:r>
              <a:endParaRPr lang="ko-KR" altLang="en-US" sz="1200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77289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 DemiLight" panose="020B0400000000000000" pitchFamily="34" charset="-128"/>
                </a:rPr>
                <a:t>Активы</a:t>
              </a:r>
              <a:endParaRPr lang="ko-KR" altLang="en-US" sz="1200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07730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 DemiLight" panose="020B0400000000000000" pitchFamily="34" charset="-128"/>
                </a:rPr>
                <a:t>Портал</a:t>
              </a:r>
              <a:endParaRPr lang="ko-KR" altLang="en-US" sz="1200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29437" y="2534023"/>
              <a:ext cx="1226635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bg1"/>
                  </a:solidFill>
                  <a:ea typeface="Noto Sans CJK KR DemiLight" panose="020B0400000000000000" pitchFamily="34" charset="-128"/>
                </a:rPr>
                <a:t>Группа пользователей</a:t>
              </a:r>
              <a:endParaRPr lang="ko-KR" altLang="en-US" sz="1200" dirty="0">
                <a:solidFill>
                  <a:schemeClr val="bg1"/>
                </a:solidFill>
                <a:ea typeface="Noto Sans CJK KR DemiLight" panose="020B0400000000000000" pitchFamily="34" charset="-128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256414" y="2514391"/>
              <a:ext cx="1212003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bg1"/>
                  </a:solidFill>
                  <a:ea typeface="Noto Sans CJK KR DemiLight" panose="020B0400000000000000" pitchFamily="34" charset="-128"/>
                </a:rPr>
                <a:t>Консультативный комитет</a:t>
              </a:r>
              <a:endParaRPr lang="ko-KR" altLang="en-US" sz="1200" dirty="0">
                <a:solidFill>
                  <a:schemeClr val="bg1"/>
                </a:solidFill>
                <a:ea typeface="Noto Sans CJK KR DemiLight" panose="020B0400000000000000" pitchFamily="34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64394" y="3760094"/>
              <a:ext cx="1248579" cy="525958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ea typeface="Noto Sans CJK KR DemiLight" panose="020B0400000000000000" pitchFamily="34" charset="-128"/>
                </a:rPr>
                <a:t>Группа управления проектом</a:t>
              </a:r>
              <a:endParaRPr lang="ko-KR" altLang="en-US" sz="1100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48" name="Box 47"/>
            <p:cNvSpPr/>
            <p:nvPr/>
          </p:nvSpPr>
          <p:spPr>
            <a:xfrm>
              <a:off x="2429437" y="1837325"/>
              <a:ext cx="1226635" cy="506150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9" name="TextBox 48"/>
            <p:cNvSpPr txBox="1"/>
            <p:nvPr/>
          </p:nvSpPr>
          <p:spPr>
            <a:xfrm>
              <a:off x="3898728" y="1842857"/>
              <a:ext cx="2115030" cy="1005995"/>
            </a:xfrm>
            <a:prstGeom prst="rect">
              <a:avLst/>
            </a:prstGeom>
            <a:solidFill>
              <a:srgbClr val="16375E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chemeClr val="lt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lt1"/>
                  </a:solidFill>
                  <a:ea typeface="Noto Sans CJK KR DemiLight" panose="020B0400000000000000" pitchFamily="34" charset="-128"/>
                </a:rPr>
                <a:t>Государственная проектная организация по созданию </a:t>
              </a:r>
              <a:r>
                <a:rPr lang="en" sz="1200" dirty="0">
                  <a:solidFill>
                    <a:schemeClr val="lt1"/>
                  </a:solidFill>
                  <a:ea typeface="Noto Sans CJK KR DemiLight" panose="020B0400000000000000" pitchFamily="34" charset="-128"/>
                </a:rPr>
                <a:t>dBrain</a:t>
              </a:r>
              <a:r>
                <a:rPr lang="en" sz="1200" baseline="30000" dirty="0">
                  <a:solidFill>
                    <a:schemeClr val="lt1"/>
                  </a:solidFill>
                  <a:ea typeface="Noto Sans CJK KR DemiLight" panose="020B0400000000000000" pitchFamily="34" charset="-128"/>
                </a:rPr>
                <a:t>+</a:t>
              </a:r>
            </a:p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dirty="0">
                <a:solidFill>
                  <a:schemeClr val="bg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50103" y="1969259"/>
              <a:ext cx="993393" cy="2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70000"/>
                </a:lnSpc>
              </a:pPr>
              <a:r>
                <a:rPr lang="en" sz="1200" dirty="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KFIS</a:t>
              </a:r>
              <a:endParaRPr lang="ko-KR" altLang="en-US" sz="1200" dirty="0">
                <a:solidFill>
                  <a:schemeClr val="bg1"/>
                </a:solidFill>
                <a:latin typeface="Noto Sans CJK KR DemiLight" panose="020B0400000000000000" pitchFamily="34" charset="-128"/>
                <a:ea typeface="Noto Sans CJK KR DemiLight" panose="020B0400000000000000" pitchFamily="34" charset="-128"/>
              </a:endParaRPr>
            </a:p>
          </p:txBody>
        </p:sp>
        <p:sp>
          <p:nvSpPr>
            <p:cNvPr id="51" name="Box 50"/>
            <p:cNvSpPr/>
            <p:nvPr/>
          </p:nvSpPr>
          <p:spPr>
            <a:xfrm>
              <a:off x="6256414" y="1831737"/>
              <a:ext cx="1226635" cy="506150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6370050" y="1852818"/>
              <a:ext cx="993393" cy="56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70000"/>
                </a:lnSpc>
              </a:pPr>
              <a:r>
                <a:rPr lang="ru-RU" sz="1200" dirty="0">
                  <a:solidFill>
                    <a:schemeClr val="bg1"/>
                  </a:solidFill>
                  <a:ea typeface="Noto Sans CJK KR DemiLight" panose="020B0400000000000000" pitchFamily="34" charset="-128"/>
                </a:rPr>
                <a:t>Офис управления проектом</a:t>
              </a:r>
              <a:endParaRPr lang="ko-KR" altLang="en-US" sz="1200" dirty="0">
                <a:solidFill>
                  <a:schemeClr val="bg1"/>
                </a:solidFill>
                <a:ea typeface="Noto Sans CJK KR DemiLight" panose="020B0400000000000000" pitchFamily="34" charset="-128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815021" y="4722730"/>
              <a:ext cx="1164983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ea typeface="Noto Sans CJK KR DemiLight" panose="020B0400000000000000" pitchFamily="34" charset="-128"/>
                </a:rPr>
                <a:t>Группа инфраструктурных технологий</a:t>
              </a:r>
              <a:endParaRPr lang="ko-KR" altLang="en-US" sz="1000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28710" y="3760094"/>
              <a:ext cx="1248579" cy="558282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>
              <a:defPPr>
                <a:defRPr lang="en-US"/>
              </a:defPPr>
              <a:lvl1pPr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1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rtl="0"/>
              <a:r>
                <a:rPr lang="ru-RU" dirty="0">
                  <a:ea typeface="Noto Sans CJK KR DemiLight" panose="020B0400000000000000" pitchFamily="34" charset="-128"/>
                </a:rPr>
                <a:t>Офис управления</a:t>
              </a:r>
            </a:p>
            <a:p>
              <a:pPr rtl="0"/>
              <a:r>
                <a:rPr lang="ru-RU" dirty="0">
                  <a:ea typeface="Noto Sans CJK KR DemiLight" panose="020B0400000000000000" pitchFamily="34" charset="-128"/>
                </a:rPr>
                <a:t> проектом</a:t>
              </a:r>
              <a:endParaRPr lang="ko-KR" altLang="en-US" dirty="0">
                <a:ea typeface="Noto Sans CJK KR DemiLight" panose="020B0400000000000000" pitchFamily="34" charset="-128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1519" y="1339254"/>
              <a:ext cx="8442959" cy="1880842"/>
            </a:xfrm>
            <a:prstGeom prst="roundRect">
              <a:avLst>
                <a:gd name="adj" fmla="val 26733"/>
              </a:avLst>
            </a:prstGeom>
            <a:noFill/>
            <a:ln w="12700">
              <a:solidFill>
                <a:srgbClr val="528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4781" y="1420352"/>
              <a:ext cx="3415807" cy="336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300" b="1" dirty="0"/>
                <a:t>Организация проекта на уровне государства</a:t>
              </a:r>
              <a:endParaRPr lang="ko-KR" altLang="en-US" sz="13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55525" y="3447493"/>
              <a:ext cx="2517933" cy="565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300" b="1" dirty="0"/>
                <a:t>Организация проекта на уровне</a:t>
              </a:r>
            </a:p>
            <a:p>
              <a:pPr rtl="0"/>
              <a:r>
                <a:rPr lang="ru-RU" sz="1300" b="1" dirty="0"/>
                <a:t> частных ИТ-компаний</a:t>
              </a:r>
              <a:endParaRPr lang="ko-KR" altLang="en-US" sz="1300" b="1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055525" y="4713851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ea typeface="Noto Sans CJK KR DemiLight" panose="020B0400000000000000" pitchFamily="34" charset="-128"/>
                </a:rPr>
                <a:t>Общая система</a:t>
              </a:r>
              <a:endParaRPr lang="ko-KR" altLang="en-US" sz="1200" dirty="0">
                <a:ea typeface="Noto Sans CJK KR DemiLight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31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2000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8</a:t>
            </a:fld>
            <a:r>
              <a:rPr lang="en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en" sz="3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en" sz="32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32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Shape 276"/>
          <p:cNvSpPr/>
          <p:nvPr/>
        </p:nvSpPr>
        <p:spPr>
          <a:xfrm>
            <a:off x="266217" y="1032150"/>
            <a:ext cx="10243595" cy="616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000" dirty="0"/>
              <a:t>Процесс построения</a:t>
            </a:r>
            <a:r>
              <a:rPr lang="en" sz="2000" dirty="0"/>
              <a:t>: </a:t>
            </a:r>
            <a:r>
              <a:rPr lang="ru-RU" sz="2000" dirty="0"/>
              <a:t>этап реализации</a:t>
            </a:r>
          </a:p>
          <a:p>
            <a:pPr rtl="0"/>
            <a:endParaRPr lang="ko-KR" altLang="ko-KR" sz="2000" dirty="0"/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800" dirty="0">
                <a:solidFill>
                  <a:srgbClr val="535353"/>
                </a:solidFill>
              </a:rPr>
              <a:t>‘</a:t>
            </a:r>
            <a:r>
              <a:rPr lang="ru-RU" sz="1600" dirty="0">
                <a:solidFill>
                  <a:srgbClr val="535353"/>
                </a:solidFill>
              </a:rPr>
              <a:t>Предварительный запуск</a:t>
            </a:r>
            <a:r>
              <a:rPr lang="en" sz="1600" dirty="0">
                <a:solidFill>
                  <a:srgbClr val="535353"/>
                </a:solidFill>
              </a:rPr>
              <a:t> </a:t>
            </a:r>
            <a:r>
              <a:rPr lang="ru-RU" sz="1600" b="0" dirty="0">
                <a:solidFill>
                  <a:srgbClr val="535353"/>
                </a:solidFill>
              </a:rPr>
              <a:t>системы бюджетирования</a:t>
            </a:r>
            <a:r>
              <a:rPr lang="en" sz="1600" b="0" dirty="0">
                <a:solidFill>
                  <a:srgbClr val="535353"/>
                </a:solidFill>
              </a:rPr>
              <a:t>' </a:t>
            </a:r>
            <a:r>
              <a:rPr lang="ru-RU" sz="1600" b="0" dirty="0">
                <a:solidFill>
                  <a:srgbClr val="535353"/>
                </a:solidFill>
              </a:rPr>
              <a:t>для 2022 </a:t>
            </a:r>
            <a:r>
              <a:rPr lang="ru-RU" sz="1600" b="0" dirty="0" err="1">
                <a:solidFill>
                  <a:srgbClr val="535353"/>
                </a:solidFill>
              </a:rPr>
              <a:t>ф.г</a:t>
            </a:r>
            <a:r>
              <a:rPr lang="ru-RU" sz="1600" b="0" dirty="0">
                <a:solidFill>
                  <a:srgbClr val="535353"/>
                </a:solidFill>
              </a:rPr>
              <a:t>. на первом этапе, </a:t>
            </a:r>
            <a:r>
              <a:rPr lang="en-US" sz="1600" b="0" dirty="0">
                <a:solidFill>
                  <a:srgbClr val="535353"/>
                </a:solidFill>
              </a:rPr>
              <a:t>‘</a:t>
            </a:r>
            <a:r>
              <a:rPr lang="ru-RU" sz="1600" b="0" dirty="0">
                <a:solidFill>
                  <a:srgbClr val="535353"/>
                </a:solidFill>
              </a:rPr>
              <a:t>полномасштабное открытие</a:t>
            </a:r>
            <a:r>
              <a:rPr lang="en-US" sz="1600" b="0" dirty="0">
                <a:solidFill>
                  <a:srgbClr val="535353"/>
                </a:solidFill>
              </a:rPr>
              <a:t>’</a:t>
            </a:r>
            <a:r>
              <a:rPr lang="ru-RU" sz="1600" b="0" dirty="0">
                <a:solidFill>
                  <a:srgbClr val="535353"/>
                </a:solidFill>
              </a:rPr>
              <a:t> – на втором этапе</a:t>
            </a:r>
            <a:endParaRPr lang="en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rgbClr val="535353"/>
                </a:solidFill>
              </a:rPr>
              <a:t>Перенос данных</a:t>
            </a:r>
            <a:r>
              <a:rPr lang="en" sz="1600" b="0" dirty="0">
                <a:solidFill>
                  <a:srgbClr val="535353"/>
                </a:solidFill>
              </a:rPr>
              <a:t>: </a:t>
            </a:r>
            <a:r>
              <a:rPr lang="ru-RU" sz="1600" b="0" dirty="0">
                <a:solidFill>
                  <a:srgbClr val="535353"/>
                </a:solidFill>
              </a:rPr>
              <a:t>планирование и резервирование данных, перенос данных, проверка данных</a:t>
            </a:r>
            <a:endParaRPr lang="en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ko-KR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rgbClr val="535353"/>
                </a:solidFill>
              </a:rPr>
              <a:t>Обучение пользователей</a:t>
            </a:r>
            <a:r>
              <a:rPr lang="en" sz="1600" b="0" dirty="0">
                <a:solidFill>
                  <a:srgbClr val="535353"/>
                </a:solidFill>
              </a:rPr>
              <a:t>: </a:t>
            </a:r>
            <a:r>
              <a:rPr lang="ru-RU" sz="1600" b="0" dirty="0">
                <a:solidFill>
                  <a:srgbClr val="535353"/>
                </a:solidFill>
              </a:rPr>
              <a:t>подготовлены руководства для пользователей</a:t>
            </a:r>
            <a:r>
              <a:rPr lang="en" sz="1600" b="0" dirty="0">
                <a:solidFill>
                  <a:srgbClr val="535353"/>
                </a:solidFill>
              </a:rPr>
              <a:t> dBrain</a:t>
            </a:r>
            <a:r>
              <a:rPr lang="en" sz="1600" b="0" baseline="30000" dirty="0">
                <a:solidFill>
                  <a:srgbClr val="535353"/>
                </a:solidFill>
              </a:rPr>
              <a:t>+</a:t>
            </a:r>
            <a:r>
              <a:rPr lang="en" sz="1600" b="0" dirty="0">
                <a:solidFill>
                  <a:srgbClr val="535353"/>
                </a:solidFill>
              </a:rPr>
              <a:t> </a:t>
            </a:r>
            <a:r>
              <a:rPr lang="ru-RU" sz="1600" b="0" dirty="0">
                <a:solidFill>
                  <a:srgbClr val="535353"/>
                </a:solidFill>
              </a:rPr>
              <a:t>по каждому направлению; обучение проводилось дистанционно из-за </a:t>
            </a:r>
            <a:r>
              <a:rPr lang="en" sz="1600" b="0" dirty="0">
                <a:solidFill>
                  <a:srgbClr val="535353"/>
                </a:solidFill>
              </a:rPr>
              <a:t>COVID-19</a:t>
            </a:r>
            <a:endParaRPr lang="ko-KR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rgbClr val="535353"/>
                </a:solidFill>
              </a:rPr>
              <a:t>Подготовка операторов</a:t>
            </a:r>
            <a:r>
              <a:rPr lang="en" sz="1600" b="0" dirty="0">
                <a:solidFill>
                  <a:srgbClr val="535353"/>
                </a:solidFill>
              </a:rPr>
              <a:t>: </a:t>
            </a:r>
            <a:r>
              <a:rPr lang="ru-RU" sz="1600" b="0" dirty="0">
                <a:solidFill>
                  <a:srgbClr val="535353"/>
                </a:solidFill>
              </a:rPr>
              <a:t>проведена для совершенствования возможностей использования новых технологий, примененных в системе</a:t>
            </a:r>
            <a:r>
              <a:rPr lang="en" sz="1600" b="0" dirty="0">
                <a:solidFill>
                  <a:srgbClr val="535353"/>
                </a:solidFill>
              </a:rPr>
              <a:t> dBrain</a:t>
            </a:r>
            <a:r>
              <a:rPr lang="en" sz="1600" b="0" baseline="30000" dirty="0">
                <a:solidFill>
                  <a:srgbClr val="535353"/>
                </a:solidFill>
              </a:rPr>
              <a:t>+</a:t>
            </a:r>
            <a:r>
              <a:rPr lang="en" sz="1600" b="0" dirty="0">
                <a:solidFill>
                  <a:srgbClr val="535353"/>
                </a:solidFill>
              </a:rPr>
              <a:t> </a:t>
            </a:r>
            <a:endParaRPr lang="ko-KR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rgbClr val="535353"/>
                </a:solidFill>
              </a:rPr>
              <a:t>Тестирование пользователями</a:t>
            </a:r>
            <a:r>
              <a:rPr lang="en" sz="1600" b="0" dirty="0">
                <a:solidFill>
                  <a:srgbClr val="535353"/>
                </a:solidFill>
              </a:rPr>
              <a:t>: </a:t>
            </a:r>
            <a:r>
              <a:rPr lang="ru-RU" sz="1600" b="0" dirty="0">
                <a:solidFill>
                  <a:srgbClr val="535353"/>
                </a:solidFill>
              </a:rPr>
              <a:t>привлечены репрезентативные пользователи по каждой функции в сфере работы с финансами из центральных государственных структур</a:t>
            </a:r>
            <a:endParaRPr lang="ko-KR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rgbClr val="535353"/>
                </a:solidFill>
              </a:rPr>
              <a:t>Расширение сети центров поддержки пользователей:</a:t>
            </a:r>
            <a:r>
              <a:rPr lang="en" sz="1600" b="0" dirty="0">
                <a:solidFill>
                  <a:srgbClr val="535353"/>
                </a:solidFill>
              </a:rPr>
              <a:t> </a:t>
            </a:r>
            <a:r>
              <a:rPr lang="ru-RU" sz="1600" b="0" dirty="0">
                <a:solidFill>
                  <a:srgbClr val="535353"/>
                </a:solidFill>
              </a:rPr>
              <a:t>в ожидании резкого роста количества обращений пользователей после полномасштабного запуска системы число центров консультирования по вопросам</a:t>
            </a:r>
            <a:r>
              <a:rPr lang="en" sz="1600" b="0" dirty="0">
                <a:solidFill>
                  <a:srgbClr val="535353"/>
                </a:solidFill>
              </a:rPr>
              <a:t> dBrain</a:t>
            </a:r>
            <a:r>
              <a:rPr lang="en" sz="1600" b="0" baseline="30000" dirty="0">
                <a:solidFill>
                  <a:srgbClr val="535353"/>
                </a:solidFill>
              </a:rPr>
              <a:t>+</a:t>
            </a:r>
            <a:r>
              <a:rPr lang="en" sz="1600" b="0" dirty="0">
                <a:solidFill>
                  <a:srgbClr val="535353"/>
                </a:solidFill>
              </a:rPr>
              <a:t> </a:t>
            </a:r>
            <a:r>
              <a:rPr lang="ru-RU" sz="1600" b="0" dirty="0">
                <a:solidFill>
                  <a:srgbClr val="535353"/>
                </a:solidFill>
              </a:rPr>
              <a:t>было увеличено с</a:t>
            </a:r>
            <a:r>
              <a:rPr lang="en" sz="1600" b="0" dirty="0">
                <a:solidFill>
                  <a:srgbClr val="535353"/>
                </a:solidFill>
              </a:rPr>
              <a:t> 34</a:t>
            </a:r>
            <a:r>
              <a:rPr lang="ru-RU" sz="1600" b="0" dirty="0">
                <a:solidFill>
                  <a:srgbClr val="535353"/>
                </a:solidFill>
              </a:rPr>
              <a:t> до</a:t>
            </a:r>
            <a:r>
              <a:rPr lang="en" sz="1600" b="0" dirty="0">
                <a:solidFill>
                  <a:srgbClr val="535353"/>
                </a:solidFill>
              </a:rPr>
              <a:t> 60 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6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rgbClr val="535353"/>
                </a:solidFill>
              </a:rPr>
              <a:t>Полномасштабный запуск, параллельное функционирование</a:t>
            </a:r>
            <a:r>
              <a:rPr lang="en" sz="1600" b="0" dirty="0">
                <a:solidFill>
                  <a:srgbClr val="535353"/>
                </a:solidFill>
              </a:rPr>
              <a:t>: </a:t>
            </a:r>
            <a:r>
              <a:rPr lang="ru-RU" sz="1600" b="0" dirty="0">
                <a:solidFill>
                  <a:srgbClr val="535353"/>
                </a:solidFill>
              </a:rPr>
              <a:t>в системе </a:t>
            </a:r>
            <a:r>
              <a:rPr lang="en" sz="1600" b="0" dirty="0">
                <a:solidFill>
                  <a:srgbClr val="535353"/>
                </a:solidFill>
              </a:rPr>
              <a:t>dBrain</a:t>
            </a:r>
            <a:r>
              <a:rPr lang="en" sz="1600" b="0" baseline="30000" dirty="0">
                <a:solidFill>
                  <a:srgbClr val="535353"/>
                </a:solidFill>
              </a:rPr>
              <a:t>+</a:t>
            </a:r>
            <a:r>
              <a:rPr lang="en" sz="1600" b="0" dirty="0">
                <a:solidFill>
                  <a:srgbClr val="535353"/>
                </a:solidFill>
              </a:rPr>
              <a:t> </a:t>
            </a:r>
            <a:r>
              <a:rPr lang="ru-RU" sz="1600" b="0" dirty="0">
                <a:solidFill>
                  <a:srgbClr val="535353"/>
                </a:solidFill>
              </a:rPr>
              <a:t>обрабатывались финансовые операции за 2022 </a:t>
            </a:r>
            <a:r>
              <a:rPr lang="ru-RU" sz="1600" b="0" dirty="0" err="1">
                <a:solidFill>
                  <a:srgbClr val="535353"/>
                </a:solidFill>
              </a:rPr>
              <a:t>ф.г</a:t>
            </a:r>
            <a:r>
              <a:rPr lang="ru-RU" sz="1600" b="0" dirty="0">
                <a:solidFill>
                  <a:srgbClr val="535353"/>
                </a:solidFill>
              </a:rPr>
              <a:t>., в системе</a:t>
            </a:r>
            <a:r>
              <a:rPr lang="en" sz="1600" b="0" dirty="0">
                <a:solidFill>
                  <a:srgbClr val="535353"/>
                </a:solidFill>
              </a:rPr>
              <a:t> dBrain</a:t>
            </a:r>
            <a:r>
              <a:rPr lang="ru-RU" sz="1600" b="0" dirty="0">
                <a:solidFill>
                  <a:srgbClr val="535353"/>
                </a:solidFill>
              </a:rPr>
              <a:t> -</a:t>
            </a:r>
            <a:r>
              <a:rPr lang="en" sz="1600" b="0" dirty="0">
                <a:solidFill>
                  <a:srgbClr val="535353"/>
                </a:solidFill>
              </a:rPr>
              <a:t> </a:t>
            </a:r>
            <a:r>
              <a:rPr lang="ru-RU" sz="1600" b="0" dirty="0">
                <a:solidFill>
                  <a:srgbClr val="535353"/>
                </a:solidFill>
              </a:rPr>
              <a:t>расчеты за 2</a:t>
            </a:r>
            <a:r>
              <a:rPr lang="en" sz="1600" b="0" dirty="0">
                <a:solidFill>
                  <a:srgbClr val="535353"/>
                </a:solidFill>
              </a:rPr>
              <a:t>021 </a:t>
            </a:r>
            <a:r>
              <a:rPr lang="ru-RU" sz="1600" b="0" dirty="0" err="1">
                <a:solidFill>
                  <a:srgbClr val="535353"/>
                </a:solidFill>
              </a:rPr>
              <a:t>ф.г</a:t>
            </a:r>
            <a:r>
              <a:rPr lang="ru-RU" sz="1600" b="0" dirty="0">
                <a:solidFill>
                  <a:srgbClr val="535353"/>
                </a:solidFill>
              </a:rPr>
              <a:t>.</a:t>
            </a:r>
            <a:r>
              <a:rPr lang="en" sz="1600" b="0" dirty="0">
                <a:solidFill>
                  <a:srgbClr val="535353"/>
                </a:solidFill>
              </a:rPr>
              <a:t>.</a:t>
            </a:r>
            <a:endParaRPr lang="en-US" altLang="ko-KR" sz="1600" b="0" dirty="0">
              <a:solidFill>
                <a:srgbClr val="535353"/>
              </a:solidFill>
            </a:endParaRP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Построение системы</a:t>
            </a:r>
            <a:endParaRPr lang="en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4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141">
            <a:extLst>
              <a:ext uri="{FF2B5EF4-FFF2-40B4-BE49-F238E27FC236}">
                <a16:creationId xmlns:a16="http://schemas.microsoft.com/office/drawing/2014/main" id="{AFA2E29F-AE22-46D8-943D-A70E488FBB04}"/>
              </a:ext>
            </a:extLst>
          </p:cNvPr>
          <p:cNvSpPr/>
          <p:nvPr/>
        </p:nvSpPr>
        <p:spPr>
          <a:xfrm>
            <a:off x="8210327" y="2825581"/>
            <a:ext cx="472865" cy="93455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marL="0" marR="0" lvl="0" indent="0" algn="l" defTabSz="1067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50" b="0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26" name="순서도: 지연 25">
            <a:extLst>
              <a:ext uri="{FF2B5EF4-FFF2-40B4-BE49-F238E27FC236}">
                <a16:creationId xmlns:a16="http://schemas.microsoft.com/office/drawing/2014/main" id="{67A6112A-CDDD-47DA-ADC2-635423237B73}"/>
              </a:ext>
            </a:extLst>
          </p:cNvPr>
          <p:cNvSpPr/>
          <p:nvPr/>
        </p:nvSpPr>
        <p:spPr>
          <a:xfrm rot="5400000" flipH="1">
            <a:off x="8571924" y="2778484"/>
            <a:ext cx="94690" cy="18892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93286" tIns="46643" rIns="93286" bIns="4664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4B320FB-88D5-43EA-B597-2B214FC137AD}"/>
              </a:ext>
            </a:extLst>
          </p:cNvPr>
          <p:cNvSpPr/>
          <p:nvPr/>
        </p:nvSpPr>
        <p:spPr>
          <a:xfrm>
            <a:off x="467834" y="3862502"/>
            <a:ext cx="5762846" cy="3235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320E1D0-C8E0-44C5-8CAE-27E489184DCA}"/>
              </a:ext>
            </a:extLst>
          </p:cNvPr>
          <p:cNvSpPr/>
          <p:nvPr/>
        </p:nvSpPr>
        <p:spPr>
          <a:xfrm>
            <a:off x="6337006" y="3862501"/>
            <a:ext cx="4071932" cy="3235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977A873-4D56-425B-B09A-EC530ABC003E}"/>
              </a:ext>
            </a:extLst>
          </p:cNvPr>
          <p:cNvSpPr/>
          <p:nvPr/>
        </p:nvSpPr>
        <p:spPr>
          <a:xfrm>
            <a:off x="6453798" y="3947625"/>
            <a:ext cx="1178138" cy="4665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-73630" algn="l" defTabSz="71175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80000"/>
              <a:buFontTx/>
              <a:buNone/>
              <a:tabLst>
                <a:tab pos="4596013" algn="l"/>
              </a:tabLst>
              <a:defRPr/>
            </a:pPr>
            <a:r>
              <a:rPr kumimoji="0" lang="ru-RU" altLang="ko-KR" sz="1100" b="1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Статистика</a:t>
            </a:r>
            <a:endParaRPr kumimoji="0" lang="en-US" altLang="ko-KR" sz="1100" b="1" i="0" u="none" strike="noStrike" kern="0" cap="none" spc="0" normalizeH="0" baseline="0" noProof="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Noto Sans" panose="020B0502040504020204" pitchFamily="34" charset="0"/>
              <a:cs typeface="Noto Sans" panose="020B0502040504020204" pitchFamily="34" charset="0"/>
              <a:sym typeface="Wingdings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F62AC-AAD2-4A15-BC63-B8E1847935EB}"/>
              </a:ext>
            </a:extLst>
          </p:cNvPr>
          <p:cNvSpPr txBox="1"/>
          <p:nvPr/>
        </p:nvSpPr>
        <p:spPr>
          <a:xfrm flipH="1">
            <a:off x="-403762" y="1398847"/>
            <a:ext cx="1053886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       </a:t>
            </a:r>
            <a:r>
              <a:rPr kumimoji="0" lang="ru-RU" altLang="ko-KR" sz="18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Характеристика №1. Пересмотр заданий по 13 модулям и формулирование новых заданий по 11 модулям</a:t>
            </a:r>
            <a:endParaRPr kumimoji="0" lang="en-US" altLang="ko-KR" sz="1800" b="1" i="0" u="none" strike="noStrike" kern="120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8" name="모서리가 둥근 직사각형 324">
            <a:extLst>
              <a:ext uri="{FF2B5EF4-FFF2-40B4-BE49-F238E27FC236}">
                <a16:creationId xmlns:a16="http://schemas.microsoft.com/office/drawing/2014/main" id="{059C126E-72B6-4B34-9EF3-1197E8908412}"/>
              </a:ext>
            </a:extLst>
          </p:cNvPr>
          <p:cNvSpPr/>
          <p:nvPr/>
        </p:nvSpPr>
        <p:spPr>
          <a:xfrm>
            <a:off x="366589" y="2910732"/>
            <a:ext cx="10139486" cy="4265888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7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2020603020101020101" pitchFamily="18" charset="-127"/>
              <a:cs typeface="+mn-cs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4DEEFC5-2377-4466-AAE5-973BF515098F}"/>
              </a:ext>
            </a:extLst>
          </p:cNvPr>
          <p:cNvGrpSpPr/>
          <p:nvPr/>
        </p:nvGrpSpPr>
        <p:grpSpPr>
          <a:xfrm>
            <a:off x="1393613" y="2825580"/>
            <a:ext cx="7318376" cy="429758"/>
            <a:chOff x="1393613" y="2926060"/>
            <a:chExt cx="7318376" cy="429758"/>
          </a:xfrm>
        </p:grpSpPr>
        <p:sp>
          <p:nvSpPr>
            <p:cNvPr id="10" name="모서리가 둥근 직사각형 143">
              <a:extLst>
                <a:ext uri="{FF2B5EF4-FFF2-40B4-BE49-F238E27FC236}">
                  <a16:creationId xmlns:a16="http://schemas.microsoft.com/office/drawing/2014/main" id="{1F2153B4-C201-4FA1-8D9C-9DDA9BBA960A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algn="l" defTabSz="1067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50" b="0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1" name="모서리가 둥근 직사각형 145">
              <a:extLst>
                <a:ext uri="{FF2B5EF4-FFF2-40B4-BE49-F238E27FC236}">
                  <a16:creationId xmlns:a16="http://schemas.microsoft.com/office/drawing/2014/main" id="{2A8559DE-2D9B-41CC-BADD-E06204191E21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algn="l" defTabSz="1067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50" b="0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E3F8337-9955-49BB-9C4A-AF744A721ED3}"/>
                </a:ext>
              </a:extLst>
            </p:cNvPr>
            <p:cNvSpPr/>
            <p:nvPr/>
          </p:nvSpPr>
          <p:spPr>
            <a:xfrm>
              <a:off x="2051732" y="3033146"/>
              <a:ext cx="5787425" cy="246221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942975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Рост числа заданий с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 13</a:t>
              </a:r>
              <a:r>
                <a:rPr kumimoji="0" lang="ru-RU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 до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+mn-cs"/>
                </a:rPr>
                <a:t> 24</a:t>
              </a:r>
            </a:p>
          </p:txBody>
        </p:sp>
        <p:sp>
          <p:nvSpPr>
            <p:cNvPr id="13" name="순서도: 지연 12">
              <a:extLst>
                <a:ext uri="{FF2B5EF4-FFF2-40B4-BE49-F238E27FC236}">
                  <a16:creationId xmlns:a16="http://schemas.microsoft.com/office/drawing/2014/main" id="{891CD427-5EB9-4889-9CE4-7D8CDEB15A90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7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5" name="Rectangle 25">
            <a:extLst>
              <a:ext uri="{FF2B5EF4-FFF2-40B4-BE49-F238E27FC236}">
                <a16:creationId xmlns:a16="http://schemas.microsoft.com/office/drawing/2014/main" id="{00CF8243-2D54-454F-A942-5A2125947B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507" y="3380353"/>
            <a:ext cx="983565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889022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D4D4D"/>
              </a:buClr>
              <a:buSzTx/>
              <a:buFontTx/>
              <a:buNone/>
              <a:tabLst>
                <a:tab pos="11296932" algn="l"/>
              </a:tabLst>
              <a:defRPr/>
            </a:pPr>
            <a:r>
              <a:rPr kumimoji="1" lang="ru-RU" altLang="ko-KR" sz="105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Проектное управление</a:t>
            </a:r>
            <a:r>
              <a:rPr kumimoji="1" lang="en-US" altLang="ko-KR" sz="105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kumimoji="1" lang="ru-RU" altLang="ko-KR" sz="105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сумма обязательств, облигации, взносы, займы, частные инвестиции, неналоговые доходы (6 новых пунктов</a:t>
            </a:r>
            <a:r>
              <a:rPr kumimoji="1" lang="en-US" altLang="ko-KR" sz="105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31E5DF89-80ED-45E3-8410-3A45E01BF9A7}"/>
              </a:ext>
            </a:extLst>
          </p:cNvPr>
          <p:cNvSpPr>
            <a:spLocks noEditPoints="1"/>
          </p:cNvSpPr>
          <p:nvPr/>
        </p:nvSpPr>
        <p:spPr bwMode="auto">
          <a:xfrm>
            <a:off x="629563" y="3363082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marL="0" marR="0" lvl="0" indent="0" algn="l" defTabSz="1828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-40" normalizeH="0" baseline="0" noProof="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0000600000000000000" pitchFamily="2" charset="-127"/>
              <a:ea typeface="KoPub돋움체 Medium" panose="00000600000000000000" pitchFamily="2" charset="-127"/>
              <a:cs typeface="+mn-cs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D2B59F9-F46C-4B36-B86D-6C36CA1A515F}"/>
              </a:ext>
            </a:extLst>
          </p:cNvPr>
          <p:cNvGrpSpPr/>
          <p:nvPr/>
        </p:nvGrpSpPr>
        <p:grpSpPr>
          <a:xfrm>
            <a:off x="629562" y="3612792"/>
            <a:ext cx="10033150" cy="196126"/>
            <a:chOff x="629562" y="3936562"/>
            <a:chExt cx="10033150" cy="196126"/>
          </a:xfrm>
        </p:grpSpPr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4D5E2816-A308-478F-ADE1-331B03102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8507" y="3959563"/>
              <a:ext cx="973420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889022" rtl="0" eaLnBrk="1" fontAlgn="base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D4D4D"/>
                </a:buClr>
                <a:buSzTx/>
                <a:buFontTx/>
                <a:buNone/>
                <a:tabLst>
                  <a:tab pos="11296932" algn="l"/>
                </a:tabLst>
                <a:defRPr/>
              </a:pPr>
              <a:r>
                <a:rPr kumimoji="1" lang="ru-RU" altLang="ko-KR" sz="105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Статистика</a:t>
              </a:r>
              <a:r>
                <a:rPr kumimoji="1" lang="en-US" altLang="ko-KR" sz="105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: </a:t>
              </a:r>
              <a:r>
                <a:rPr kumimoji="1" lang="ru-RU" altLang="ko-KR" sz="105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госдолг,</a:t>
              </a:r>
              <a:r>
                <a:rPr kumimoji="1" lang="en-US" altLang="ko-KR" sz="105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kumimoji="1" lang="ru-RU" altLang="ko-KR" sz="105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СГФ</a:t>
              </a:r>
              <a:r>
                <a:rPr kumimoji="1" lang="en-US" altLang="ko-KR" sz="105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, </a:t>
              </a:r>
              <a:r>
                <a:rPr kumimoji="1" lang="ru-RU" altLang="ko-KR" sz="1050" b="0" i="0" u="none" strike="noStrike" kern="1200" cap="none" spc="-40" normalizeH="0" baseline="0" noProof="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статистика задолженности, финансовая оценка, расширение управления финансами (5 новых пунктов) </a:t>
              </a:r>
              <a:endParaRPr kumimoji="1" lang="ko-KR" altLang="en-US" sz="105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4FCE6271-9C53-43EF-831A-D0DBD410B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562" y="3936562"/>
              <a:ext cx="196125" cy="19612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marL="0" marR="0" lvl="0" indent="0" algn="l" defTabSz="1828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40" normalizeH="0" baseline="0" noProof="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CEEB433-E21D-4E99-AA3A-7D7B31E07906}"/>
              </a:ext>
            </a:extLst>
          </p:cNvPr>
          <p:cNvSpPr txBox="1"/>
          <p:nvPr/>
        </p:nvSpPr>
        <p:spPr>
          <a:xfrm>
            <a:off x="1869090" y="3892349"/>
            <a:ext cx="386474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 lvl="0" indent="-88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Основа для управления </a:t>
            </a:r>
            <a:r>
              <a:rPr kumimoji="0" lang="ru-RU" altLang="ko-K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подпроектами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88900" marR="0" lvl="0" indent="-88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ko-KR" sz="105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Основа для управления классификацией характеристик</a:t>
            </a:r>
            <a:endParaRPr kumimoji="0" lang="en-US" altLang="ko-KR" sz="105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88900" marR="0" lvl="0" indent="-88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Выстраивание временных рядов по проектам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C4CC953C-0333-42B5-8D5D-C60DB57D90CC}"/>
              </a:ext>
            </a:extLst>
          </p:cNvPr>
          <p:cNvSpPr/>
          <p:nvPr/>
        </p:nvSpPr>
        <p:spPr>
          <a:xfrm>
            <a:off x="574994" y="3965217"/>
            <a:ext cx="1252401" cy="4665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-73630" algn="l" defTabSz="71175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80000"/>
              <a:buFontTx/>
              <a:buNone/>
              <a:tabLst>
                <a:tab pos="4596013" algn="l"/>
              </a:tabLst>
              <a:defRPr/>
            </a:pPr>
            <a:r>
              <a:rPr kumimoji="0" lang="ru-RU" altLang="ko-KR" sz="1100" b="1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Проектное управление</a:t>
            </a:r>
            <a:endParaRPr kumimoji="0" lang="en-US" altLang="ko-KR" sz="1100" b="1" i="0" u="none" strike="noStrike" kern="0" cap="none" spc="0" normalizeH="0" baseline="0" noProof="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Noto Sans" panose="020B0502040504020204" pitchFamily="34" charset="0"/>
              <a:cs typeface="Noto Sans" panose="020B0502040504020204" pitchFamily="34" charset="0"/>
              <a:sym typeface="Wingdings" pitchFamily="2" charset="2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0C1B9A7-6A9D-4D8E-90E6-08F2523AA931}"/>
              </a:ext>
            </a:extLst>
          </p:cNvPr>
          <p:cNvGrpSpPr/>
          <p:nvPr/>
        </p:nvGrpSpPr>
        <p:grpSpPr>
          <a:xfrm>
            <a:off x="514233" y="5111976"/>
            <a:ext cx="1609663" cy="1601491"/>
            <a:chOff x="311196" y="5231716"/>
            <a:chExt cx="1609663" cy="1601491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529BF46A-361A-43CD-A4AA-42FFAC9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1196" y="5231716"/>
              <a:ext cx="1609663" cy="160149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5993DF-BD93-4042-BF24-3242E278CA86}"/>
                </a:ext>
              </a:extLst>
            </p:cNvPr>
            <p:cNvSpPr txBox="1"/>
            <p:nvPr/>
          </p:nvSpPr>
          <p:spPr>
            <a:xfrm>
              <a:off x="383191" y="5784548"/>
              <a:ext cx="1462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100" b="1" i="0" u="none" strike="noStrike" kern="1200" cap="none" spc="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83CB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Модульное </a:t>
              </a:r>
              <a:r>
                <a:rPr lang="ru-RU" altLang="ko-KR" sz="11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83CB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реализация</a:t>
              </a:r>
              <a:r>
                <a:rPr kumimoji="0" lang="ru-RU" altLang="ko-KR" sz="1100" b="1" i="0" u="none" strike="noStrike" kern="1200" cap="none" spc="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83CB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 функций</a:t>
              </a:r>
              <a:endParaRPr kumimoji="0" lang="en-US" altLang="ko-KR" sz="1100" b="1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endParaRPr>
            </a:p>
          </p:txBody>
        </p:sp>
      </p:grpSp>
      <p:pic>
        <p:nvPicPr>
          <p:cNvPr id="31" name="그래픽 30">
            <a:extLst>
              <a:ext uri="{FF2B5EF4-FFF2-40B4-BE49-F238E27FC236}">
                <a16:creationId xmlns:a16="http://schemas.microsoft.com/office/drawing/2014/main" id="{340A8B00-2FE6-4ADE-A270-7C0A178C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4193" y="5109740"/>
            <a:ext cx="1611911" cy="160372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055F90-5199-49D9-80AA-4FB32813F9DB}"/>
              </a:ext>
            </a:extLst>
          </p:cNvPr>
          <p:cNvSpPr txBox="1"/>
          <p:nvPr/>
        </p:nvSpPr>
        <p:spPr>
          <a:xfrm>
            <a:off x="8497279" y="5385916"/>
            <a:ext cx="1982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000" b="1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Расширение сети с включением местных образовательных учреждений/ государственных организаций</a:t>
            </a:r>
            <a:endParaRPr kumimoji="0" lang="en-US" altLang="ko-KR" sz="1000" b="1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83CB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34" name="육각형 33">
            <a:extLst>
              <a:ext uri="{FF2B5EF4-FFF2-40B4-BE49-F238E27FC236}">
                <a16:creationId xmlns:a16="http://schemas.microsoft.com/office/drawing/2014/main" id="{9EEF8E04-C41D-4267-A1CA-CC856637EFA7}"/>
              </a:ext>
            </a:extLst>
          </p:cNvPr>
          <p:cNvSpPr/>
          <p:nvPr/>
        </p:nvSpPr>
        <p:spPr>
          <a:xfrm>
            <a:off x="2249005" y="4879536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Бюджет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FF2E420D-0E38-4F53-BC78-2CB547E1C68D}"/>
              </a:ext>
            </a:extLst>
          </p:cNvPr>
          <p:cNvSpPr/>
          <p:nvPr/>
        </p:nvSpPr>
        <p:spPr>
          <a:xfrm>
            <a:off x="2835642" y="4557197"/>
            <a:ext cx="727055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Доходы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38" name="육각형 37">
            <a:extLst>
              <a:ext uri="{FF2B5EF4-FFF2-40B4-BE49-F238E27FC236}">
                <a16:creationId xmlns:a16="http://schemas.microsoft.com/office/drawing/2014/main" id="{48066130-1591-47E7-8E5F-C8D2DDBD41A7}"/>
              </a:ext>
            </a:extLst>
          </p:cNvPr>
          <p:cNvSpPr/>
          <p:nvPr/>
        </p:nvSpPr>
        <p:spPr>
          <a:xfrm>
            <a:off x="3965361" y="4557197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Нац. активы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39" name="육각형 38">
            <a:extLst>
              <a:ext uri="{FF2B5EF4-FFF2-40B4-BE49-F238E27FC236}">
                <a16:creationId xmlns:a16="http://schemas.microsoft.com/office/drawing/2014/main" id="{1320D3B7-D919-4122-B56A-EBA4247C6A01}"/>
              </a:ext>
            </a:extLst>
          </p:cNvPr>
          <p:cNvSpPr/>
          <p:nvPr/>
        </p:nvSpPr>
        <p:spPr>
          <a:xfrm>
            <a:off x="3940820" y="5202987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Долг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4" name="육각형 43">
            <a:extLst>
              <a:ext uri="{FF2B5EF4-FFF2-40B4-BE49-F238E27FC236}">
                <a16:creationId xmlns:a16="http://schemas.microsoft.com/office/drawing/2014/main" id="{BDC97223-1B61-4D44-8F24-D2E3F8EDAF3F}"/>
              </a:ext>
            </a:extLst>
          </p:cNvPr>
          <p:cNvSpPr/>
          <p:nvPr/>
        </p:nvSpPr>
        <p:spPr>
          <a:xfrm>
            <a:off x="5097667" y="4557197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Результаты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6" name="육각형 45">
            <a:extLst>
              <a:ext uri="{FF2B5EF4-FFF2-40B4-BE49-F238E27FC236}">
                <a16:creationId xmlns:a16="http://schemas.microsoft.com/office/drawing/2014/main" id="{F3D4F8A4-4FF0-486D-A775-B9D880C3BA34}"/>
              </a:ext>
            </a:extLst>
          </p:cNvPr>
          <p:cNvSpPr/>
          <p:nvPr/>
        </p:nvSpPr>
        <p:spPr>
          <a:xfrm>
            <a:off x="2123897" y="6330277"/>
            <a:ext cx="871888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Управление суммой обязательств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7" name="육각형 46">
            <a:extLst>
              <a:ext uri="{FF2B5EF4-FFF2-40B4-BE49-F238E27FC236}">
                <a16:creationId xmlns:a16="http://schemas.microsoft.com/office/drawing/2014/main" id="{AE3387A6-25F6-48BD-B00B-AD0F436779EC}"/>
              </a:ext>
            </a:extLst>
          </p:cNvPr>
          <p:cNvSpPr/>
          <p:nvPr/>
        </p:nvSpPr>
        <p:spPr>
          <a:xfrm>
            <a:off x="2758376" y="6003223"/>
            <a:ext cx="802267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Управление облигациями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8" name="육각형 47">
            <a:extLst>
              <a:ext uri="{FF2B5EF4-FFF2-40B4-BE49-F238E27FC236}">
                <a16:creationId xmlns:a16="http://schemas.microsoft.com/office/drawing/2014/main" id="{584E10D1-28E8-45D8-8710-AD7A9D0309C1}"/>
              </a:ext>
            </a:extLst>
          </p:cNvPr>
          <p:cNvSpPr/>
          <p:nvPr/>
        </p:nvSpPr>
        <p:spPr>
          <a:xfrm>
            <a:off x="3373954" y="6330277"/>
            <a:ext cx="751549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Управление выплатой взносов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9" name="육각형 48">
            <a:extLst>
              <a:ext uri="{FF2B5EF4-FFF2-40B4-BE49-F238E27FC236}">
                <a16:creationId xmlns:a16="http://schemas.microsoft.com/office/drawing/2014/main" id="{FD393808-0748-4815-B5E2-9BA9AB7DB4BB}"/>
              </a:ext>
            </a:extLst>
          </p:cNvPr>
          <p:cNvSpPr/>
          <p:nvPr/>
        </p:nvSpPr>
        <p:spPr>
          <a:xfrm>
            <a:off x="3938813" y="6003223"/>
            <a:ext cx="751549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Управление выдачей займов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50" name="육각형 49">
            <a:extLst>
              <a:ext uri="{FF2B5EF4-FFF2-40B4-BE49-F238E27FC236}">
                <a16:creationId xmlns:a16="http://schemas.microsoft.com/office/drawing/2014/main" id="{451EA701-CA02-4D09-8E1F-0E32D37D6863}"/>
              </a:ext>
            </a:extLst>
          </p:cNvPr>
          <p:cNvSpPr/>
          <p:nvPr/>
        </p:nvSpPr>
        <p:spPr>
          <a:xfrm>
            <a:off x="4501905" y="6330277"/>
            <a:ext cx="751549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Частные инвестиции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51" name="육각형 50">
            <a:extLst>
              <a:ext uri="{FF2B5EF4-FFF2-40B4-BE49-F238E27FC236}">
                <a16:creationId xmlns:a16="http://schemas.microsoft.com/office/drawing/2014/main" id="{341D5CB3-4578-4DA0-9CFA-AA629A45CBCC}"/>
              </a:ext>
            </a:extLst>
          </p:cNvPr>
          <p:cNvSpPr/>
          <p:nvPr/>
        </p:nvSpPr>
        <p:spPr>
          <a:xfrm>
            <a:off x="5066764" y="6003223"/>
            <a:ext cx="801415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Неналоговые доходы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36" name="육각형 35">
            <a:extLst>
              <a:ext uri="{FF2B5EF4-FFF2-40B4-BE49-F238E27FC236}">
                <a16:creationId xmlns:a16="http://schemas.microsoft.com/office/drawing/2014/main" id="{D298966B-CB0C-40DB-A0E9-F06B3D84FCA2}"/>
              </a:ext>
            </a:extLst>
          </p:cNvPr>
          <p:cNvSpPr/>
          <p:nvPr/>
        </p:nvSpPr>
        <p:spPr>
          <a:xfrm>
            <a:off x="2833161" y="5202987"/>
            <a:ext cx="724139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Расходы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37" name="육각형 36">
            <a:extLst>
              <a:ext uri="{FF2B5EF4-FFF2-40B4-BE49-F238E27FC236}">
                <a16:creationId xmlns:a16="http://schemas.microsoft.com/office/drawing/2014/main" id="{F444D5F4-8ECC-4FF9-B6F9-033F38E0D266}"/>
              </a:ext>
            </a:extLst>
          </p:cNvPr>
          <p:cNvSpPr/>
          <p:nvPr/>
        </p:nvSpPr>
        <p:spPr>
          <a:xfrm>
            <a:off x="3380247" y="4879536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Фонд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0" name="육각형 39">
            <a:extLst>
              <a:ext uri="{FF2B5EF4-FFF2-40B4-BE49-F238E27FC236}">
                <a16:creationId xmlns:a16="http://schemas.microsoft.com/office/drawing/2014/main" id="{68E5368B-9C3D-48AA-887B-1BB2D7BF0F8C}"/>
              </a:ext>
            </a:extLst>
          </p:cNvPr>
          <p:cNvSpPr/>
          <p:nvPr/>
        </p:nvSpPr>
        <p:spPr>
          <a:xfrm>
            <a:off x="3378678" y="5520661"/>
            <a:ext cx="73090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Управление товарами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1" name="육각형 40">
            <a:extLst>
              <a:ext uri="{FF2B5EF4-FFF2-40B4-BE49-F238E27FC236}">
                <a16:creationId xmlns:a16="http://schemas.microsoft.com/office/drawing/2014/main" id="{8F98F774-1681-46FE-9685-5449DECB0BFD}"/>
              </a:ext>
            </a:extLst>
          </p:cNvPr>
          <p:cNvSpPr/>
          <p:nvPr/>
        </p:nvSpPr>
        <p:spPr>
          <a:xfrm>
            <a:off x="4516549" y="4879536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Закупки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3" name="육각형 42">
            <a:extLst>
              <a:ext uri="{FF2B5EF4-FFF2-40B4-BE49-F238E27FC236}">
                <a16:creationId xmlns:a16="http://schemas.microsoft.com/office/drawing/2014/main" id="{6DAE2163-05BB-4016-880E-7B46F86D3388}"/>
              </a:ext>
            </a:extLst>
          </p:cNvPr>
          <p:cNvSpPr/>
          <p:nvPr/>
        </p:nvSpPr>
        <p:spPr>
          <a:xfrm>
            <a:off x="4521701" y="5519664"/>
            <a:ext cx="73090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Расчёты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42" name="육각형 41">
            <a:extLst>
              <a:ext uri="{FF2B5EF4-FFF2-40B4-BE49-F238E27FC236}">
                <a16:creationId xmlns:a16="http://schemas.microsoft.com/office/drawing/2014/main" id="{DE54281E-FFD9-47E8-BACF-830F946B3AFB}"/>
              </a:ext>
            </a:extLst>
          </p:cNvPr>
          <p:cNvSpPr/>
          <p:nvPr/>
        </p:nvSpPr>
        <p:spPr>
          <a:xfrm>
            <a:off x="5088551" y="5208982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EBPP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/EFT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53" name="육각형 52">
            <a:extLst>
              <a:ext uri="{FF2B5EF4-FFF2-40B4-BE49-F238E27FC236}">
                <a16:creationId xmlns:a16="http://schemas.microsoft.com/office/drawing/2014/main" id="{A77F4D90-597F-4BE4-B494-C7E523D485DB}"/>
              </a:ext>
            </a:extLst>
          </p:cNvPr>
          <p:cNvSpPr/>
          <p:nvPr/>
        </p:nvSpPr>
        <p:spPr>
          <a:xfrm>
            <a:off x="6666179" y="4975207"/>
            <a:ext cx="751550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맑은 고딕" panose="020B0503020000020004" pitchFamily="34" charset="-127"/>
                <a:cs typeface="+mn-cs"/>
              </a:rPr>
              <a:t>OLAP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육각형 53">
            <a:extLst>
              <a:ext uri="{FF2B5EF4-FFF2-40B4-BE49-F238E27FC236}">
                <a16:creationId xmlns:a16="http://schemas.microsoft.com/office/drawing/2014/main" id="{40A42152-D411-4FB5-A7B9-78049537B3EC}"/>
              </a:ext>
            </a:extLst>
          </p:cNvPr>
          <p:cNvSpPr/>
          <p:nvPr/>
        </p:nvSpPr>
        <p:spPr>
          <a:xfrm>
            <a:off x="7252816" y="4652868"/>
            <a:ext cx="727055" cy="65175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ea typeface="맑은 고딕" panose="020B0503020000020004" pitchFamily="34" charset="-127"/>
                <a:cs typeface="+mn-cs"/>
              </a:rPr>
              <a:t>EIS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육각형 54">
            <a:extLst>
              <a:ext uri="{FF2B5EF4-FFF2-40B4-BE49-F238E27FC236}">
                <a16:creationId xmlns:a16="http://schemas.microsoft.com/office/drawing/2014/main" id="{C700D405-A4FB-4C9D-ABF7-623FFE1901EB}"/>
              </a:ext>
            </a:extLst>
          </p:cNvPr>
          <p:cNvSpPr/>
          <p:nvPr/>
        </p:nvSpPr>
        <p:spPr>
          <a:xfrm>
            <a:off x="7812708" y="4968857"/>
            <a:ext cx="751549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맑은 고딕" panose="020B0503020000020004" pitchFamily="34" charset="-127"/>
                <a:cs typeface="+mn-cs"/>
              </a:rPr>
              <a:t>Финансовая оценка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육각형 55">
            <a:extLst>
              <a:ext uri="{FF2B5EF4-FFF2-40B4-BE49-F238E27FC236}">
                <a16:creationId xmlns:a16="http://schemas.microsoft.com/office/drawing/2014/main" id="{B608B978-CED6-4202-8C53-A6EF1257B318}"/>
              </a:ext>
            </a:extLst>
          </p:cNvPr>
          <p:cNvSpPr/>
          <p:nvPr/>
        </p:nvSpPr>
        <p:spPr>
          <a:xfrm>
            <a:off x="6620585" y="5821407"/>
            <a:ext cx="813954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맑은 고딕" panose="020B0503020000020004" pitchFamily="34" charset="-127"/>
                <a:cs typeface="+mn-cs"/>
              </a:rPr>
              <a:t>Государственный долг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육각형 56">
            <a:extLst>
              <a:ext uri="{FF2B5EF4-FFF2-40B4-BE49-F238E27FC236}">
                <a16:creationId xmlns:a16="http://schemas.microsoft.com/office/drawing/2014/main" id="{527C436F-A800-42D0-B157-17F3E0568ACB}"/>
              </a:ext>
            </a:extLst>
          </p:cNvPr>
          <p:cNvSpPr/>
          <p:nvPr/>
        </p:nvSpPr>
        <p:spPr>
          <a:xfrm>
            <a:off x="7247848" y="5494353"/>
            <a:ext cx="751549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맑은 고딕" panose="020B0503020000020004" pitchFamily="34" charset="-127"/>
                <a:cs typeface="+mn-cs"/>
              </a:rPr>
              <a:t>СГФ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육각형 57">
            <a:extLst>
              <a:ext uri="{FF2B5EF4-FFF2-40B4-BE49-F238E27FC236}">
                <a16:creationId xmlns:a16="http://schemas.microsoft.com/office/drawing/2014/main" id="{EA20D9FA-0FCE-4003-BF59-EB19EEF1A82E}"/>
              </a:ext>
            </a:extLst>
          </p:cNvPr>
          <p:cNvSpPr/>
          <p:nvPr/>
        </p:nvSpPr>
        <p:spPr>
          <a:xfrm>
            <a:off x="7812708" y="5821407"/>
            <a:ext cx="810602" cy="651753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3600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맑은 고딕" panose="020B0503020000020004" pitchFamily="34" charset="-127"/>
                <a:cs typeface="+mn-cs"/>
              </a:rPr>
              <a:t>Статистика задолженности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육각형 58">
            <a:extLst>
              <a:ext uri="{FF2B5EF4-FFF2-40B4-BE49-F238E27FC236}">
                <a16:creationId xmlns:a16="http://schemas.microsoft.com/office/drawing/2014/main" id="{506D570A-B62C-493C-AAC6-28DE083BCF2A}"/>
              </a:ext>
            </a:extLst>
          </p:cNvPr>
          <p:cNvSpPr/>
          <p:nvPr/>
        </p:nvSpPr>
        <p:spPr>
          <a:xfrm>
            <a:off x="7247848" y="6139756"/>
            <a:ext cx="732023" cy="642558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맑은 고딕" panose="020B0503020000020004" pitchFamily="34" charset="-127"/>
                <a:cs typeface="+mn-cs"/>
              </a:rPr>
              <a:t>Расширение управления финансами</a:t>
            </a:r>
            <a:endParaRPr kumimoji="1" lang="ko-KR" altLang="en-US" sz="800" b="0" i="0" u="none" strike="noStrike" kern="1200" cap="none" spc="-8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슬라이드 번호 개체 틀 2">
            <a:extLst>
              <a:ext uri="{FF2B5EF4-FFF2-40B4-BE49-F238E27FC236}">
                <a16:creationId xmlns:a16="http://schemas.microsoft.com/office/drawing/2014/main" id="{2CCAC348-0BAE-4074-8ED1-A801FB1500B0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fld id="{9D3B0FC0-D4DA-4B18-8421-AF98AD9DE8E5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2" y="247744"/>
            <a:ext cx="6141311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Основные характеристики </a:t>
            </a:r>
            <a:r>
              <a:rPr kumimoji="0" lang="en" sz="2400" b="1" i="0" u="none" strike="noStrike" kern="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dBrain</a:t>
            </a:r>
            <a:r>
              <a:rPr kumimoji="0" lang="en" sz="2400" b="1" i="0" u="none" strike="noStrike" kern="0" cap="none" spc="-150" normalizeH="0" baseline="3000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 </a:t>
            </a:r>
            <a:endParaRPr kumimoji="0" lang="en-US" altLang="ko-KR" sz="2400" b="1" i="0" u="none" strike="noStrike" kern="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595035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III.</a:t>
            </a:r>
            <a:endParaRPr kumimoji="0" lang="ko-KR" altLang="en-US" sz="32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58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">
      <a:majorFont>
        <a:latin typeface="돋움"/>
        <a:ea typeface="HY견고딕"/>
        <a:cs typeface="Arial"/>
      </a:majorFont>
      <a:minorFont>
        <a:latin typeface="돋움"/>
        <a:ea typeface="돋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175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ctr" anchorCtr="0" compatLnSpc="1">
        <a:prstTxWarp prst="textNoShape">
          <a:avLst/>
        </a:prstTxWarp>
      </a:bodyPr>
      <a:lstStyle>
        <a:defPPr algn="ctr" latinLnBrk="0">
          <a:defRPr sz="1400" b="1" dirty="0">
            <a:latin typeface="맑은 고딕" pitchFamily="50" charset="-127"/>
            <a:ea typeface="맑은 고딕" pitchFamily="50" charset="-127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rnd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90000"/>
          </a:spcBef>
          <a:spcAft>
            <a:spcPct val="0"/>
          </a:spcAft>
          <a:buClr>
            <a:schemeClr val="bg2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8462</TotalTime>
  <Words>3506</Words>
  <Application>Microsoft Office PowerPoint</Application>
  <PresentationFormat>Custom</PresentationFormat>
  <Paragraphs>653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돋움</vt:lpstr>
      <vt:lpstr>맑은 고딕</vt:lpstr>
      <vt:lpstr>Arial</vt:lpstr>
      <vt:lpstr>Calibri</vt:lpstr>
      <vt:lpstr>Calibri Light</vt:lpstr>
      <vt:lpstr>HY견고딕</vt:lpstr>
      <vt:lpstr>KoPub돋움체 Bold</vt:lpstr>
      <vt:lpstr>KoPub돋움체 Medium</vt:lpstr>
      <vt:lpstr>Montserrat</vt:lpstr>
      <vt:lpstr>Montserrat Medium</vt:lpstr>
      <vt:lpstr>Montserrat SemiBold</vt:lpstr>
      <vt:lpstr>Noto Sans</vt:lpstr>
      <vt:lpstr>Noto Sans CJK KR</vt:lpstr>
      <vt:lpstr>Noto Sans CJK KR DemiLight</vt:lpstr>
      <vt:lpstr>Times New Roman</vt:lpstr>
      <vt:lpstr>Wingdings</vt:lpstr>
      <vt:lpstr>나눔스퀘어 ExtraBold</vt:lpstr>
      <vt:lpstr>Office Theme</vt:lpstr>
      <vt:lpstr>1_Blank</vt:lpstr>
      <vt:lpstr>Office 테마</vt:lpstr>
      <vt:lpstr>1_Office 테마</vt:lpstr>
      <vt:lpstr>2_Office 테마</vt:lpstr>
      <vt:lpstr>3_Office 테마</vt:lpstr>
      <vt:lpstr>비트맵 이미지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npf</dc:creator>
  <cp:lastModifiedBy>Tetiana Shalkivska</cp:lastModifiedBy>
  <cp:revision>1012</cp:revision>
  <cp:lastPrinted>2023-04-27T06:08:50Z</cp:lastPrinted>
  <dcterms:created xsi:type="dcterms:W3CDTF">2021-08-23T07:35:13Z</dcterms:created>
  <dcterms:modified xsi:type="dcterms:W3CDTF">2023-06-05T03:20:14Z</dcterms:modified>
</cp:coreProperties>
</file>