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3" r:id="rId2"/>
  </p:sldMasterIdLst>
  <p:notesMasterIdLst>
    <p:notesMasterId r:id="rId30"/>
  </p:notesMasterIdLst>
  <p:handoutMasterIdLst>
    <p:handoutMasterId r:id="rId31"/>
  </p:handoutMasterIdLst>
  <p:sldIdLst>
    <p:sldId id="363" r:id="rId3"/>
    <p:sldId id="300" r:id="rId4"/>
    <p:sldId id="397" r:id="rId5"/>
    <p:sldId id="391" r:id="rId6"/>
    <p:sldId id="311" r:id="rId7"/>
    <p:sldId id="399" r:id="rId8"/>
    <p:sldId id="400" r:id="rId9"/>
    <p:sldId id="401" r:id="rId10"/>
    <p:sldId id="435" r:id="rId11"/>
    <p:sldId id="387" r:id="rId12"/>
    <p:sldId id="392" r:id="rId13"/>
    <p:sldId id="422" r:id="rId14"/>
    <p:sldId id="428" r:id="rId15"/>
    <p:sldId id="432" r:id="rId16"/>
    <p:sldId id="419" r:id="rId17"/>
    <p:sldId id="425" r:id="rId18"/>
    <p:sldId id="402" r:id="rId19"/>
    <p:sldId id="412" r:id="rId20"/>
    <p:sldId id="430" r:id="rId21"/>
    <p:sldId id="433" r:id="rId22"/>
    <p:sldId id="405" r:id="rId23"/>
    <p:sldId id="413" r:id="rId24"/>
    <p:sldId id="414" r:id="rId25"/>
    <p:sldId id="434" r:id="rId26"/>
    <p:sldId id="410" r:id="rId27"/>
    <p:sldId id="334" r:id="rId28"/>
    <p:sldId id="335" r:id="rId29"/>
  </p:sldIdLst>
  <p:sldSz cx="10691813" cy="7578725"/>
  <p:notesSz cx="6797675" cy="9926638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0" userDrawn="1">
          <p15:clr>
            <a:srgbClr val="A4A3A4"/>
          </p15:clr>
        </p15:guide>
        <p15:guide id="2" pos="339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2773" userDrawn="1">
          <p15:clr>
            <a:srgbClr val="A4A3A4"/>
          </p15:clr>
        </p15:guide>
        <p15:guide id="9" orient="horz" pos="1865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1004" userDrawn="1">
          <p15:clr>
            <a:srgbClr val="A4A3A4"/>
          </p15:clr>
        </p15:guide>
        <p15:guide id="12" orient="horz" pos="958" userDrawn="1">
          <p15:clr>
            <a:srgbClr val="A4A3A4"/>
          </p15:clr>
        </p15:guide>
        <p15:guide id="13" pos="895" userDrawn="1">
          <p15:clr>
            <a:srgbClr val="A4A3A4"/>
          </p15:clr>
        </p15:guide>
        <p15:guide id="14" pos="3594" userDrawn="1">
          <p15:clr>
            <a:srgbClr val="A4A3A4"/>
          </p15:clr>
        </p15:guide>
        <p15:guide id="15" pos="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FIS" initials="K" lastIdx="1" clrIdx="0">
    <p:extLst>
      <p:ext uri="{19B8F6BF-5375-455C-9EA6-DF929625EA0E}">
        <p15:presenceInfo xmlns:p15="http://schemas.microsoft.com/office/powerpoint/2012/main" userId="KPFIS" providerId="None"/>
      </p:ext>
    </p:extLst>
  </p:cmAuthor>
  <p:cmAuthor id="2" name="Uptempo" initials="U" lastIdx="15" clrIdx="1">
    <p:extLst>
      <p:ext uri="{19B8F6BF-5375-455C-9EA6-DF929625EA0E}">
        <p15:presenceInfo xmlns:p15="http://schemas.microsoft.com/office/powerpoint/2012/main" userId="Uptem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F2"/>
    <a:srgbClr val="FFFFFF"/>
    <a:srgbClr val="BBD6EF"/>
    <a:srgbClr val="CEFDFE"/>
    <a:srgbClr val="73DCF5"/>
    <a:srgbClr val="66CCFF"/>
    <a:srgbClr val="FFC9C9"/>
    <a:srgbClr val="0083CB"/>
    <a:srgbClr val="0054C8"/>
    <a:srgbClr val="0C2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91" autoAdjust="0"/>
  </p:normalViewPr>
  <p:slideViewPr>
    <p:cSldViewPr snapToGrid="0" showGuides="1">
      <p:cViewPr varScale="1">
        <p:scale>
          <a:sx n="56" d="100"/>
          <a:sy n="56" d="100"/>
        </p:scale>
        <p:origin x="1644" y="64"/>
      </p:cViewPr>
      <p:guideLst>
        <p:guide orient="horz" pos="3340"/>
        <p:guide pos="3390"/>
        <p:guide orient="horz" pos="822"/>
        <p:guide orient="horz" pos="1457"/>
        <p:guide orient="horz" pos="2115"/>
        <p:guide orient="horz" pos="2727"/>
        <p:guide orient="horz" pos="3362"/>
        <p:guide orient="horz" pos="2773"/>
        <p:guide orient="horz" pos="1865"/>
        <p:guide orient="horz" pos="2160"/>
        <p:guide orient="horz" pos="1004"/>
        <p:guide orient="horz" pos="958"/>
        <p:guide pos="895"/>
        <p:guide pos="3594"/>
        <p:guide pos="44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3396"/>
    </p:cViewPr>
  </p:sorterViewPr>
  <p:notesViewPr>
    <p:cSldViewPr snapToGrid="0" showGuides="1">
      <p:cViewPr varScale="1">
        <p:scale>
          <a:sx n="80" d="100"/>
          <a:sy n="80" d="100"/>
        </p:scale>
        <p:origin x="121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DEBE44-E529-44E3-8C13-542E59EAF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1B9D2-D3E4-4CF3-B000-09B3CE798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4A0911-8718-48BF-8AB7-A88E8A84A1BE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81D16-BEE6-43A4-9BE8-D55B5C03A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77344-4B66-4522-A461-8109F4A04B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949248-B6BA-4540-90C0-D7A23C52FD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99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2B29D3-2D1B-4490-A7F6-DA69EA40FB7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1243013"/>
            <a:ext cx="47180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/>
          </a:p>
        </p:txBody>
      </p:sp>
      <p:sp>
        <p:nvSpPr>
          <p:cNvPr id="5" name="Slide Note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1C7237-1565-4F5D-983C-A93800A8510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" y="9428584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6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44087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88175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132263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763512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220439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264526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308614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352702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2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1566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444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13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94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37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22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96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914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815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40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altLang="ko-KR" sz="900" kern="1200" dirty="0">
              <a:solidFill>
                <a:schemeClr val="tx1"/>
              </a:solidFill>
              <a:latin typeface="Arial" panose="020B0604020202020204" pitchFamily="34" charset="0"/>
              <a:ea typeface="나눔스퀘어_ac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528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61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3399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640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835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829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161268" algn="l"/>
                <a:tab pos="728585" algn="l"/>
              </a:tabLst>
              <a:defRPr/>
            </a:pPr>
            <a:endParaRPr lang="en-US" altLang="ko-KR" sz="11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27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523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15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4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21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68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00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en-US" altLang="ko-KR" sz="1100" kern="1200" baseline="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73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46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en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C7237-1565-4F5D-983C-A93800A8510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3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rtlCol="0" anchor="b"/>
          <a:lstStyle>
            <a:lvl1pPr algn="ctr">
              <a:defRPr sz="6631"/>
            </a:lvl1pPr>
          </a:lstStyle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 rtlCol="0"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pPr rtl="0"/>
            <a:r>
              <a:rPr lang="en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1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Ⅰ.dBrain이란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233453" y="7351670"/>
            <a:ext cx="1020312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4">
            <a:extLst>
              <a:ext uri="{FF2B5EF4-FFF2-40B4-BE49-F238E27FC236}">
                <a16:creationId xmlns:a16="http://schemas.microsoft.com/office/drawing/2014/main" id="{9B8FC096-2E99-A61D-E239-98CD7C0A2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172592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Ⅰ.dBrain이란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050" y="279619"/>
            <a:ext cx="5182577" cy="477453"/>
          </a:xfrm>
          <a:prstGeom prst="rect">
            <a:avLst/>
          </a:prstGeom>
        </p:spPr>
        <p:txBody>
          <a:bodyPr/>
          <a:lstStyle>
            <a:lvl1pPr>
              <a:defRPr sz="2857" spc="-153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Click to edit Master titlee</a:t>
            </a:r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33453" y="7351670"/>
            <a:ext cx="1020312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14">
            <a:extLst>
              <a:ext uri="{FF2B5EF4-FFF2-40B4-BE49-F238E27FC236}">
                <a16:creationId xmlns:a16="http://schemas.microsoft.com/office/drawing/2014/main" id="{9EDCC5E9-276E-9B7C-CF82-294600559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5991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4">
            <a:extLst>
              <a:ext uri="{FF2B5EF4-FFF2-40B4-BE49-F238E27FC236}">
                <a16:creationId xmlns:a16="http://schemas.microsoft.com/office/drawing/2014/main" id="{37E1DCC7-C0D8-D366-A998-F2F67F980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47678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10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6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1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20" y="300321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7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6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701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20" y="300321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rtlCol="0" anchor="b"/>
          <a:lstStyle>
            <a:lvl1pPr>
              <a:defRPr sz="6631"/>
            </a:lvl1pPr>
          </a:lstStyle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 rtlCol="0"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6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>
            <a:cxnSpLocks/>
          </p:cNvCxnSpPr>
          <p:nvPr userDrawn="1"/>
        </p:nvCxnSpPr>
        <p:spPr>
          <a:xfrm>
            <a:off x="679944" y="2466240"/>
            <a:ext cx="9331925" cy="0"/>
          </a:xfrm>
          <a:prstGeom prst="line">
            <a:avLst/>
          </a:prstGeom>
          <a:ln w="31750">
            <a:gradFill>
              <a:gsLst>
                <a:gs pos="0">
                  <a:srgbClr val="2D3372"/>
                </a:gs>
                <a:gs pos="100000">
                  <a:srgbClr val="274D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212D0E0F-01C3-40D7-A5B1-85415F4DB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33446" r="20110"/>
          <a:stretch/>
        </p:blipFill>
        <p:spPr>
          <a:xfrm>
            <a:off x="2336355" y="3870292"/>
            <a:ext cx="8375254" cy="370843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35BC2D4-73B2-1DFE-4E50-5988321E904C}"/>
              </a:ext>
            </a:extLst>
          </p:cNvPr>
          <p:cNvSpPr/>
          <p:nvPr userDrawn="1"/>
        </p:nvSpPr>
        <p:spPr bwMode="auto">
          <a:xfrm>
            <a:off x="791981" y="1571883"/>
            <a:ext cx="138604" cy="673663"/>
          </a:xfrm>
          <a:prstGeom prst="rect">
            <a:avLst/>
          </a:prstGeom>
          <a:solidFill>
            <a:srgbClr val="2D3372"/>
          </a:soli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7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93" y="430819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83" r:id="rId4"/>
    <p:sldLayoutId id="2147483687" r:id="rId5"/>
    <p:sldLayoutId id="2147483688" r:id="rId6"/>
    <p:sldLayoutId id="2147483689" r:id="rId7"/>
    <p:sldLayoutId id="2147483692" r:id="rId8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9757711F-D36F-AF62-E9C7-7EF29ACC0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30" b="55332"/>
          <a:stretch/>
        </p:blipFill>
        <p:spPr>
          <a:xfrm>
            <a:off x="2" y="240921"/>
            <a:ext cx="10691812" cy="620305"/>
          </a:xfrm>
          <a:prstGeom prst="rect">
            <a:avLst/>
          </a:prstGeom>
        </p:spPr>
      </p:pic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860" y="2312216"/>
            <a:ext cx="10110960" cy="2713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dirty="0"/>
              <a:t>Text: 16-pt. Arial with Wingdings square square bullet 100%</a:t>
            </a:r>
          </a:p>
          <a:p>
            <a:pPr lvl="1"/>
            <a:r>
              <a:rPr lang="pt-BR" dirty="0"/>
              <a:t>Second-level bullet — Arial round</a:t>
            </a:r>
          </a:p>
          <a:p>
            <a:pPr lvl="2"/>
            <a:r>
              <a:rPr lang="pt-BR" dirty="0"/>
              <a:t>Third-level bullet — Arial Em dash</a:t>
            </a:r>
          </a:p>
          <a:p>
            <a:pPr lvl="3"/>
            <a:r>
              <a:rPr lang="pt-BR" dirty="0"/>
              <a:t>Fourth-level bullet — Arial Em dash</a:t>
            </a:r>
          </a:p>
          <a:p>
            <a:pPr lvl="4"/>
            <a:r>
              <a:rPr lang="pt-BR" dirty="0"/>
              <a:t>xx</a:t>
            </a:r>
          </a:p>
          <a:p>
            <a:pPr lvl="0"/>
            <a:r>
              <a:rPr lang="pt-BR" dirty="0"/>
              <a:t>Text: </a:t>
            </a:r>
            <a:r>
              <a:rPr lang="en-US" altLang="ko-KR" dirty="0"/>
              <a:t>16</a:t>
            </a:r>
            <a:r>
              <a:rPr lang="pt-BR" dirty="0"/>
              <a:t> pt. Arial, plain text sentence case</a:t>
            </a:r>
          </a:p>
          <a:p>
            <a:pPr lvl="1"/>
            <a:r>
              <a:rPr lang="pt-BR" dirty="0"/>
              <a:t>Second-level bullet</a:t>
            </a:r>
          </a:p>
          <a:p>
            <a:pPr lvl="2"/>
            <a:r>
              <a:rPr lang="pt-BR" dirty="0"/>
              <a:t>Third-level bullet</a:t>
            </a:r>
          </a:p>
          <a:p>
            <a:pPr lvl="3"/>
            <a:r>
              <a:rPr lang="pt-BR" dirty="0"/>
              <a:t>Fourth-level bullet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568" y="0"/>
            <a:ext cx="10691813" cy="246047"/>
          </a:xfrm>
          <a:prstGeom prst="rect">
            <a:avLst/>
          </a:prstGeom>
          <a:gradFill>
            <a:gsLst>
              <a:gs pos="36000">
                <a:schemeClr val="accent5">
                  <a:lumMod val="50000"/>
                </a:schemeClr>
              </a:gs>
              <a:gs pos="0">
                <a:srgbClr val="392878"/>
              </a:gs>
              <a:gs pos="68000">
                <a:srgbClr val="240448"/>
              </a:gs>
            </a:gsLst>
            <a:lin ang="0" scaled="1"/>
          </a:gradFill>
        </p:spPr>
        <p:txBody>
          <a:bodyPr wrap="square" rtlCol="0">
            <a:noAutofit/>
          </a:bodyPr>
          <a:lstStyle/>
          <a:p>
            <a:endParaRPr lang="ko-KR" altLang="en-US" sz="2857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F35D2613-4A5D-90AE-BF2B-BC49B8EE1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  <p:sp>
        <p:nvSpPr>
          <p:cNvPr id="3" name="평행 사변형[P] 2">
            <a:extLst>
              <a:ext uri="{FF2B5EF4-FFF2-40B4-BE49-F238E27FC236}">
                <a16:creationId xmlns:a16="http://schemas.microsoft.com/office/drawing/2014/main" id="{30BF6C95-9009-D434-7E44-7399E735B040}"/>
              </a:ext>
            </a:extLst>
          </p:cNvPr>
          <p:cNvSpPr/>
          <p:nvPr userDrawn="1"/>
        </p:nvSpPr>
        <p:spPr bwMode="auto">
          <a:xfrm>
            <a:off x="4854233" y="3410"/>
            <a:ext cx="3726132" cy="242636"/>
          </a:xfrm>
          <a:prstGeom prst="parallelogram">
            <a:avLst>
              <a:gd name="adj" fmla="val 365969"/>
            </a:avLst>
          </a:prstGeom>
          <a:gradFill>
            <a:gsLst>
              <a:gs pos="36000">
                <a:srgbClr val="3D309E"/>
              </a:gs>
              <a:gs pos="0">
                <a:srgbClr val="5C3983"/>
              </a:gs>
              <a:gs pos="68000">
                <a:srgbClr val="2D3372"/>
              </a:gs>
            </a:gsLst>
            <a:lin ang="0" scaled="1"/>
          </a:gra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5" name="평행 사변형[P] 4">
            <a:extLst>
              <a:ext uri="{FF2B5EF4-FFF2-40B4-BE49-F238E27FC236}">
                <a16:creationId xmlns:a16="http://schemas.microsoft.com/office/drawing/2014/main" id="{FE22E819-A8C0-5895-81C1-3C56AFB060C7}"/>
              </a:ext>
            </a:extLst>
          </p:cNvPr>
          <p:cNvSpPr/>
          <p:nvPr userDrawn="1"/>
        </p:nvSpPr>
        <p:spPr bwMode="auto">
          <a:xfrm flipV="1">
            <a:off x="468105" y="9566"/>
            <a:ext cx="3851049" cy="236480"/>
          </a:xfrm>
          <a:prstGeom prst="parallelogram">
            <a:avLst>
              <a:gd name="adj" fmla="val 311928"/>
            </a:avLst>
          </a:prstGeom>
          <a:gradFill>
            <a:gsLst>
              <a:gs pos="73000">
                <a:srgbClr val="264E90"/>
              </a:gs>
              <a:gs pos="52000">
                <a:srgbClr val="274D8F"/>
              </a:gs>
              <a:gs pos="0">
                <a:srgbClr val="2D3372"/>
              </a:gs>
            </a:gsLst>
            <a:lin ang="10800000" scaled="0"/>
          </a:gra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9055825-A448-432C-21B8-D0CFEF780CD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64" y="299239"/>
            <a:ext cx="2025743" cy="4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5pPr>
      <a:lvl6pPr marL="46639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6pPr>
      <a:lvl7pPr marL="93279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7pPr>
      <a:lvl8pPr marL="1399194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8pPr>
      <a:lvl9pPr marL="186559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9pPr>
    </p:titleStyle>
    <p:bodyStyle>
      <a:lvl1pPr marL="273686" indent="-273686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469637" indent="-19433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돋움" pitchFamily="50" charset="-127"/>
        <a:buChar char="•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638058" indent="-16680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돋움" pitchFamily="50" charset="-127"/>
        <a:buChar char="–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811339" indent="-171661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돋움" pitchFamily="50" charset="-127"/>
        <a:buChar char="-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976521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442919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6pPr>
      <a:lvl7pPr marL="1909317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7pPr>
      <a:lvl8pPr marL="2375714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8pPr>
      <a:lvl9pPr marL="2842113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398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796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194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591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990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387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4785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183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fiscal.go.kr)(2015)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33D3D9-32E1-4E6B-A5CA-05B9B5AD5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8797" b="16592"/>
          <a:stretch/>
        </p:blipFill>
        <p:spPr>
          <a:xfrm>
            <a:off x="-1" y="-1"/>
            <a:ext cx="10691813" cy="6321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22ED1D84-E963-4CAC-A72E-8847A0D39CB7}"/>
              </a:ext>
            </a:extLst>
          </p:cNvPr>
          <p:cNvSpPr/>
          <p:nvPr/>
        </p:nvSpPr>
        <p:spPr>
          <a:xfrm>
            <a:off x="0" y="0"/>
            <a:ext cx="10691814" cy="6321284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D9C12-6485-40DA-BBF4-F1D9A6E37EF4}"/>
              </a:ext>
            </a:extLst>
          </p:cNvPr>
          <p:cNvSpPr txBox="1"/>
          <p:nvPr/>
        </p:nvSpPr>
        <p:spPr>
          <a:xfrm>
            <a:off x="649378" y="4308360"/>
            <a:ext cx="2305503" cy="748603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400" spc="-8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25</a:t>
            </a:r>
            <a:r>
              <a:rPr lang="en" sz="2400" spc="-80" baseline="3000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th</a:t>
            </a:r>
            <a:r>
              <a:rPr lang="en" sz="2400" spc="-8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May 2023</a:t>
            </a:r>
            <a:endParaRPr lang="ko-KR" altLang="en-US" sz="2400" spc="-8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559658" y="1777168"/>
            <a:ext cx="9826962" cy="1077218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32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KFIS-PEMPAL Treasury COP </a:t>
            </a:r>
          </a:p>
          <a:p>
            <a:pPr rtl="0"/>
            <a:r>
              <a:rPr lang="en" sz="32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Update on experience with dBrain</a:t>
            </a:r>
            <a:r>
              <a:rPr lang="en" sz="3200" spc="-15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2" y="6483927"/>
            <a:ext cx="1721229" cy="993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1" y="6752092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Box 474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Ⅲ.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6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Key Features of dBrain</a:t>
            </a:r>
            <a:r>
              <a:rPr lang="en" sz="2400" b="1" spc="-150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 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117" name="Freeform 33">
            <a:extLst>
              <a:ext uri="{FF2B5EF4-FFF2-40B4-BE49-F238E27FC236}">
                <a16:creationId xmlns:a16="http://schemas.microsoft.com/office/drawing/2014/main" id="{98D63D6D-B6B5-42B8-A0BF-9A6B4ABA1DF8}"/>
              </a:ext>
            </a:extLst>
          </p:cNvPr>
          <p:cNvSpPr>
            <a:spLocks noEditPoints="1"/>
          </p:cNvSpPr>
          <p:nvPr/>
        </p:nvSpPr>
        <p:spPr bwMode="auto">
          <a:xfrm>
            <a:off x="629563" y="2732867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18" name="Freeform 33">
            <a:extLst>
              <a:ext uri="{FF2B5EF4-FFF2-40B4-BE49-F238E27FC236}">
                <a16:creationId xmlns:a16="http://schemas.microsoft.com/office/drawing/2014/main" id="{EF834D03-39C0-44B9-90B4-0FCC137BD369}"/>
              </a:ext>
            </a:extLst>
          </p:cNvPr>
          <p:cNvSpPr>
            <a:spLocks noEditPoints="1"/>
          </p:cNvSpPr>
          <p:nvPr/>
        </p:nvSpPr>
        <p:spPr bwMode="auto">
          <a:xfrm>
            <a:off x="629562" y="3046374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6589" y="2052119"/>
            <a:ext cx="3684978" cy="4301319"/>
            <a:chOff x="270633" y="1895990"/>
            <a:chExt cx="5353384" cy="3976780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129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30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3" y="1895990"/>
              <a:ext cx="4366276" cy="473301"/>
              <a:chOff x="1043280" y="2203799"/>
              <a:chExt cx="3807101" cy="473301"/>
            </a:xfrm>
          </p:grpSpPr>
          <p:sp>
            <p:nvSpPr>
              <p:cNvPr id="122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10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3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4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5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6" name="Flow chart: Delay 125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7" name="Flow chart: Delay 126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8" name="Box 127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2385765" y="2288840"/>
                <a:ext cx="1120857" cy="284555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" sz="20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dBrain</a:t>
                </a:r>
                <a:endParaRPr kumimoji="1" lang="ko-KR" altLang="en-US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endParaRPr>
              </a:p>
            </p:txBody>
          </p:sp>
        </p:grpSp>
      </p:grpSp>
      <p:sp>
        <p:nvSpPr>
          <p:cNvPr id="131" name="Freeform 33">
            <a:extLst>
              <a:ext uri="{FF2B5EF4-FFF2-40B4-BE49-F238E27FC236}">
                <a16:creationId xmlns:a16="http://schemas.microsoft.com/office/drawing/2014/main" id="{116AB5DF-813A-42F3-87E7-885E11D3C96B}"/>
              </a:ext>
            </a:extLst>
          </p:cNvPr>
          <p:cNvSpPr>
            <a:spLocks noEditPoints="1"/>
          </p:cNvSpPr>
          <p:nvPr/>
        </p:nvSpPr>
        <p:spPr bwMode="auto">
          <a:xfrm>
            <a:off x="465100" y="2716862"/>
            <a:ext cx="196125" cy="212132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EC96CB3-483C-499B-ACA6-DB61B0A957F0}"/>
              </a:ext>
            </a:extLst>
          </p:cNvPr>
          <p:cNvGrpSpPr/>
          <p:nvPr/>
        </p:nvGrpSpPr>
        <p:grpSpPr>
          <a:xfrm>
            <a:off x="465100" y="4287754"/>
            <a:ext cx="3140919" cy="752770"/>
            <a:chOff x="465100" y="5177942"/>
            <a:chExt cx="3140919" cy="752770"/>
          </a:xfrm>
        </p:grpSpPr>
        <p:sp>
          <p:nvSpPr>
            <p:cNvPr id="133" name="Rectangle 25">
              <a:extLst>
                <a:ext uri="{FF2B5EF4-FFF2-40B4-BE49-F238E27FC236}">
                  <a16:creationId xmlns:a16="http://schemas.microsoft.com/office/drawing/2014/main" id="{CDD7C2D6-3AC8-4A4B-8980-AC4F70E919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8013" y="5177942"/>
              <a:ext cx="2878006" cy="75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en" sz="1800" b="1" spc="-4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</a:rPr>
                <a:t>Lack of multi-dimensional analysis,</a:t>
              </a:r>
            </a:p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en" sz="1800" b="1" spc="-4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</a:rPr>
                <a:t> various visualized analysis </a:t>
              </a:r>
              <a:endParaRPr lang="ko-KR" altLang="en-US" sz="1800" b="1" spc="-40" baseline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83D558C8-D454-4681-86AD-BE6D6002CB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00" y="5235030"/>
              <a:ext cx="196125" cy="212132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828846" rtl="0">
                <a:defRPr/>
              </a:pPr>
              <a:endParaRPr lang="ko-KR" altLang="en-US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276974-D161-4FC5-96D9-46A068755D94}"/>
              </a:ext>
            </a:extLst>
          </p:cNvPr>
          <p:cNvGrpSpPr/>
          <p:nvPr/>
        </p:nvGrpSpPr>
        <p:grpSpPr>
          <a:xfrm>
            <a:off x="465100" y="5430344"/>
            <a:ext cx="3077650" cy="752770"/>
            <a:chOff x="465100" y="6320532"/>
            <a:chExt cx="3077650" cy="752770"/>
          </a:xfrm>
        </p:grpSpPr>
        <p:sp>
          <p:nvSpPr>
            <p:cNvPr id="136" name="Rectangle 25">
              <a:extLst>
                <a:ext uri="{FF2B5EF4-FFF2-40B4-BE49-F238E27FC236}">
                  <a16:creationId xmlns:a16="http://schemas.microsoft.com/office/drawing/2014/main" id="{D56DFD4A-4DF0-4409-8D9A-BA4E0A521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1108" y="6320532"/>
              <a:ext cx="2781642" cy="75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en" sz="1800" b="1" spc="-4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</a:rPr>
                <a:t>Lack of connection and </a:t>
              </a:r>
            </a:p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en" sz="1800" b="1" spc="-4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</a:rPr>
                <a:t>utilization of data</a:t>
              </a:r>
              <a:endParaRPr lang="ko-KR" altLang="en-US" sz="1800" b="1" spc="-40" baseline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137" name="Freeform 33">
              <a:extLst>
                <a:ext uri="{FF2B5EF4-FFF2-40B4-BE49-F238E27FC236}">
                  <a16:creationId xmlns:a16="http://schemas.microsoft.com/office/drawing/2014/main" id="{7EEC154E-4087-40BF-AD12-49EDB7A3A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00" y="6379179"/>
              <a:ext cx="196125" cy="212132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828846" rtl="0">
                <a:defRPr/>
              </a:pPr>
              <a:endParaRPr lang="ko-KR" altLang="en-US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362F22E-BD4B-4D1B-A496-73B9192B3380}"/>
              </a:ext>
            </a:extLst>
          </p:cNvPr>
          <p:cNvGrpSpPr/>
          <p:nvPr/>
        </p:nvGrpSpPr>
        <p:grpSpPr>
          <a:xfrm>
            <a:off x="761108" y="2684091"/>
            <a:ext cx="3290458" cy="1188787"/>
            <a:chOff x="761108" y="3772162"/>
            <a:chExt cx="3290458" cy="1188787"/>
          </a:xfrm>
        </p:grpSpPr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493D9729-6404-41BE-9213-890419D8E9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1108" y="3772162"/>
              <a:ext cx="3290458" cy="11887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en" sz="1800" b="1" spc="-4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Focusing on dealing with financial tasks, </a:t>
              </a:r>
            </a:p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en" sz="1800" b="1" spc="-4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Financial information confine to dBrain</a:t>
              </a:r>
            </a:p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en" sz="1800" b="1" spc="-4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     poor analysis and utilization</a:t>
              </a:r>
              <a:endParaRPr lang="ko-KR" altLang="en-US" sz="1800" b="1" spc="-40" baseline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endParaRPr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72F3669F-93F4-4102-A044-6FF958DD124F}"/>
                </a:ext>
              </a:extLst>
            </p:cNvPr>
            <p:cNvSpPr/>
            <p:nvPr/>
          </p:nvSpPr>
          <p:spPr>
            <a:xfrm rot="5400000">
              <a:off x="767728" y="4808585"/>
              <a:ext cx="133796" cy="11534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81CFAFB-9C2E-4136-9D61-95B02458B581}"/>
              </a:ext>
            </a:extLst>
          </p:cNvPr>
          <p:cNvGrpSpPr/>
          <p:nvPr/>
        </p:nvGrpSpPr>
        <p:grpSpPr>
          <a:xfrm>
            <a:off x="4288469" y="2144438"/>
            <a:ext cx="6143461" cy="4203291"/>
            <a:chOff x="5702247" y="2311333"/>
            <a:chExt cx="3878369" cy="9934199"/>
          </a:xfrm>
        </p:grpSpPr>
        <p:sp>
          <p:nvSpPr>
            <p:cNvPr id="142" name="Rounded rectangle 314">
              <a:extLst>
                <a:ext uri="{FF2B5EF4-FFF2-40B4-BE49-F238E27FC236}">
                  <a16:creationId xmlns:a16="http://schemas.microsoft.com/office/drawing/2014/main" id="{DF655C9F-A576-4A09-ACDF-CE4A3441FFDC}"/>
                </a:ext>
              </a:extLst>
            </p:cNvPr>
            <p:cNvSpPr/>
            <p:nvPr/>
          </p:nvSpPr>
          <p:spPr>
            <a:xfrm>
              <a:off x="5702247" y="2325501"/>
              <a:ext cx="3878369" cy="98901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43" name="Rounded rectangle 324">
              <a:extLst>
                <a:ext uri="{FF2B5EF4-FFF2-40B4-BE49-F238E27FC236}">
                  <a16:creationId xmlns:a16="http://schemas.microsoft.com/office/drawing/2014/main" id="{6CDE6246-BDEF-4229-A652-9B40C59CAEA5}"/>
                </a:ext>
              </a:extLst>
            </p:cNvPr>
            <p:cNvSpPr/>
            <p:nvPr/>
          </p:nvSpPr>
          <p:spPr>
            <a:xfrm>
              <a:off x="5702247" y="2311333"/>
              <a:ext cx="3878369" cy="9934199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59987DE0-EB19-43EC-8B23-0A34CDE60386}"/>
              </a:ext>
            </a:extLst>
          </p:cNvPr>
          <p:cNvSpPr/>
          <p:nvPr/>
        </p:nvSpPr>
        <p:spPr>
          <a:xfrm flipH="1" flipV="1">
            <a:off x="4774592" y="2170484"/>
            <a:ext cx="5374108" cy="392322"/>
          </a:xfrm>
          <a:prstGeom prst="roundRect">
            <a:avLst>
              <a:gd name="adj" fmla="val 19819"/>
            </a:avLst>
          </a:prstGeom>
          <a:solidFill>
            <a:srgbClr val="194F9D">
              <a:alpha val="99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5" name="Rounded rectangle 145">
            <a:extLst>
              <a:ext uri="{FF2B5EF4-FFF2-40B4-BE49-F238E27FC236}">
                <a16:creationId xmlns:a16="http://schemas.microsoft.com/office/drawing/2014/main" id="{20410BCE-446E-4512-91B9-231E9C83F800}"/>
              </a:ext>
            </a:extLst>
          </p:cNvPr>
          <p:cNvSpPr/>
          <p:nvPr/>
        </p:nvSpPr>
        <p:spPr>
          <a:xfrm flipH="1" flipV="1">
            <a:off x="4774707" y="2054202"/>
            <a:ext cx="5373991" cy="319058"/>
          </a:xfrm>
          <a:prstGeom prst="roundRect">
            <a:avLst>
              <a:gd name="adj" fmla="val 0"/>
            </a:avLst>
          </a:prstGeom>
          <a:solidFill>
            <a:srgbClr val="194F9D">
              <a:alpha val="99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6" name="Rounded rectangle 141">
            <a:extLst>
              <a:ext uri="{FF2B5EF4-FFF2-40B4-BE49-F238E27FC236}">
                <a16:creationId xmlns:a16="http://schemas.microsoft.com/office/drawing/2014/main" id="{EF7E161E-B340-4768-9439-5462A9A0CDEB}"/>
              </a:ext>
            </a:extLst>
          </p:cNvPr>
          <p:cNvSpPr/>
          <p:nvPr/>
        </p:nvSpPr>
        <p:spPr>
          <a:xfrm>
            <a:off x="9960215" y="2054208"/>
            <a:ext cx="317263" cy="100426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7" name="Rounded rectangle 142">
            <a:extLst>
              <a:ext uri="{FF2B5EF4-FFF2-40B4-BE49-F238E27FC236}">
                <a16:creationId xmlns:a16="http://schemas.microsoft.com/office/drawing/2014/main" id="{326B2607-F57A-48DA-8B99-7A9620ED4272}"/>
              </a:ext>
            </a:extLst>
          </p:cNvPr>
          <p:cNvSpPr/>
          <p:nvPr/>
        </p:nvSpPr>
        <p:spPr>
          <a:xfrm flipV="1">
            <a:off x="4637649" y="2054206"/>
            <a:ext cx="439837" cy="97261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8" name="Flow chart: Delay 147">
            <a:extLst>
              <a:ext uri="{FF2B5EF4-FFF2-40B4-BE49-F238E27FC236}">
                <a16:creationId xmlns:a16="http://schemas.microsoft.com/office/drawing/2014/main" id="{35785FC1-24E7-4D94-9EF4-1416AF32696F}"/>
              </a:ext>
            </a:extLst>
          </p:cNvPr>
          <p:cNvSpPr/>
          <p:nvPr/>
        </p:nvSpPr>
        <p:spPr>
          <a:xfrm rot="5400000" flipH="1">
            <a:off x="4651222" y="2041815"/>
            <a:ext cx="99611" cy="126755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txBody>
          <a:bodyPr vert="horz" wrap="square" lIns="93286" tIns="46643" rIns="93286" bIns="46643" numCol="1" rtlCol="0" anchor="ctr" anchorCtr="0" compatLnSpc="1">
            <a:prstTxWarp prst="textNoShape">
              <a:avLst/>
            </a:prstTxWarp>
          </a:bodyPr>
          <a:lstStyle/>
          <a:p>
            <a:pPr defTabSz="1067672" rtl="0"/>
            <a:endParaRPr lang="ko-KR" altLang="en-US" dirty="0"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9" name="Flow chart: Delay 148">
            <a:extLst>
              <a:ext uri="{FF2B5EF4-FFF2-40B4-BE49-F238E27FC236}">
                <a16:creationId xmlns:a16="http://schemas.microsoft.com/office/drawing/2014/main" id="{468EAC9A-F196-44E3-B31E-C0F88F37AE76}"/>
              </a:ext>
            </a:extLst>
          </p:cNvPr>
          <p:cNvSpPr/>
          <p:nvPr/>
        </p:nvSpPr>
        <p:spPr>
          <a:xfrm rot="5400000" flipH="1">
            <a:off x="10163221" y="2042885"/>
            <a:ext cx="101753" cy="126755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txBody>
          <a:bodyPr vert="horz" wrap="square" lIns="93286" tIns="46643" rIns="93286" bIns="46643" numCol="1" rtlCol="0" anchor="ctr" anchorCtr="0" compatLnSpc="1">
            <a:prstTxWarp prst="textNoShape">
              <a:avLst/>
            </a:prstTxWarp>
          </a:bodyPr>
          <a:lstStyle/>
          <a:p>
            <a:pPr defTabSz="1067672" rtl="0"/>
            <a:endParaRPr lang="ko-KR" altLang="en-US" dirty="0"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50" name="Box 149">
            <a:extLst>
              <a:ext uri="{FF2B5EF4-FFF2-40B4-BE49-F238E27FC236}">
                <a16:creationId xmlns:a16="http://schemas.microsoft.com/office/drawing/2014/main" id="{28C6B724-3FEA-47C6-B381-504C013B4444}"/>
              </a:ext>
            </a:extLst>
          </p:cNvPr>
          <p:cNvSpPr/>
          <p:nvPr/>
        </p:nvSpPr>
        <p:spPr>
          <a:xfrm>
            <a:off x="6968725" y="2144587"/>
            <a:ext cx="985847" cy="307777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 defTabSz="942975" rtl="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</a:rPr>
              <a:t>dBrain</a:t>
            </a:r>
            <a:r>
              <a:rPr lang="en" sz="2000" baseline="30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</a:rPr>
              <a:t>+</a:t>
            </a:r>
            <a:endParaRPr kumimoji="1" lang="ko-KR" altLang="en-US" sz="2000" baseline="30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51" name="Freeform 33">
            <a:extLst>
              <a:ext uri="{FF2B5EF4-FFF2-40B4-BE49-F238E27FC236}">
                <a16:creationId xmlns:a16="http://schemas.microsoft.com/office/drawing/2014/main" id="{111DBF4D-34DD-45A2-9824-AD2F40515D7D}"/>
              </a:ext>
            </a:extLst>
          </p:cNvPr>
          <p:cNvSpPr>
            <a:spLocks noEditPoints="1"/>
          </p:cNvSpPr>
          <p:nvPr/>
        </p:nvSpPr>
        <p:spPr bwMode="auto">
          <a:xfrm>
            <a:off x="4453840" y="2629187"/>
            <a:ext cx="222523" cy="210755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52" name="Rectangle 25">
            <a:extLst>
              <a:ext uri="{FF2B5EF4-FFF2-40B4-BE49-F238E27FC236}">
                <a16:creationId xmlns:a16="http://schemas.microsoft.com/office/drawing/2014/main" id="{B80404A3-65FE-405C-905D-D4BC11A348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91413" y="2519864"/>
            <a:ext cx="49784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89022" rtl="0" eaLnBrk="1" fontAlgn="base" hangingPunct="1"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sz="1800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Data-based policy decision support</a:t>
            </a:r>
            <a:endParaRPr lang="ko-KR" altLang="en-US" sz="1800" spc="-40" baseline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SemiBold" panose="00000700000000000000" pitchFamily="2" charset="0"/>
              <a:cs typeface="Noto Sans" panose="020B0502040504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80C573-1A8F-43B7-A6B0-B0BA3C2D09D6}"/>
              </a:ext>
            </a:extLst>
          </p:cNvPr>
          <p:cNvGrpSpPr/>
          <p:nvPr/>
        </p:nvGrpSpPr>
        <p:grpSpPr>
          <a:xfrm>
            <a:off x="4565101" y="2872000"/>
            <a:ext cx="2955995" cy="1231349"/>
            <a:chOff x="4569851" y="3998379"/>
            <a:chExt cx="2955995" cy="1140515"/>
          </a:xfrm>
        </p:grpSpPr>
        <p:sp>
          <p:nvSpPr>
            <p:cNvPr id="154" name="Rounded rectangle 134">
              <a:extLst>
                <a:ext uri="{FF2B5EF4-FFF2-40B4-BE49-F238E27FC236}">
                  <a16:creationId xmlns:a16="http://schemas.microsoft.com/office/drawing/2014/main" id="{A22185A0-BAC0-4DD5-94FC-BBF5C569921B}"/>
                </a:ext>
              </a:extLst>
            </p:cNvPr>
            <p:cNvSpPr/>
            <p:nvPr/>
          </p:nvSpPr>
          <p:spPr>
            <a:xfrm>
              <a:off x="4717094" y="4162766"/>
              <a:ext cx="2678419" cy="976128"/>
            </a:xfrm>
            <a:prstGeom prst="roundRect">
              <a:avLst>
                <a:gd name="adj" fmla="val 1140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altLang="ko-KR" sz="4000" b="1" spc="-15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55" name="Rounded rectangle 134">
              <a:extLst>
                <a:ext uri="{FF2B5EF4-FFF2-40B4-BE49-F238E27FC236}">
                  <a16:creationId xmlns:a16="http://schemas.microsoft.com/office/drawing/2014/main" id="{1692AFFF-3F49-4719-9599-E07753826B75}"/>
                </a:ext>
              </a:extLst>
            </p:cNvPr>
            <p:cNvSpPr/>
            <p:nvPr/>
          </p:nvSpPr>
          <p:spPr>
            <a:xfrm>
              <a:off x="4831300" y="3998379"/>
              <a:ext cx="2433099" cy="377449"/>
            </a:xfrm>
            <a:prstGeom prst="roundRect">
              <a:avLst>
                <a:gd name="adj" fmla="val 11406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altLang="ko-KR" sz="4000" b="1" spc="-15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56" name="Rectangle 25">
              <a:extLst>
                <a:ext uri="{FF2B5EF4-FFF2-40B4-BE49-F238E27FC236}">
                  <a16:creationId xmlns:a16="http://schemas.microsoft.com/office/drawing/2014/main" id="{C9E92A62-F5EB-4F51-B4A2-D688FF3F69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69851" y="4077132"/>
              <a:ext cx="2955995" cy="2280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algn="ctr" rtl="0" eaLnBrk="1" fontAlgn="base" hangingPunct="1">
                <a:buClr>
                  <a:srgbClr val="4D4D4D"/>
                </a:buClr>
              </a:pPr>
              <a:r>
                <a:rPr lang="en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Central finance (next generation</a:t>
              </a:r>
            </a:p>
            <a:p>
              <a:pPr marL="0" indent="0" algn="ctr" rtl="0" eaLnBrk="1" fontAlgn="base" hangingPunct="1">
                <a:buClr>
                  <a:srgbClr val="4D4D4D"/>
                </a:buClr>
              </a:pPr>
              <a:r>
                <a:rPr lang="en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budget and accounting)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BCEDDD3-A9AE-4C7E-87E9-BA26FC8EB63E}"/>
                </a:ext>
              </a:extLst>
            </p:cNvPr>
            <p:cNvSpPr/>
            <p:nvPr/>
          </p:nvSpPr>
          <p:spPr>
            <a:xfrm>
              <a:off x="5530522" y="4414252"/>
              <a:ext cx="1051561" cy="563421"/>
            </a:xfrm>
            <a:prstGeom prst="ellipse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en-US" altLang="ko-KR" sz="8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9AB315E-F8D9-4BE1-8816-178C98A57395}"/>
                </a:ext>
              </a:extLst>
            </p:cNvPr>
            <p:cNvGrpSpPr/>
            <p:nvPr/>
          </p:nvGrpSpPr>
          <p:grpSpPr>
            <a:xfrm>
              <a:off x="6332622" y="4388600"/>
              <a:ext cx="580140" cy="363641"/>
              <a:chOff x="1625075" y="2516579"/>
              <a:chExt cx="511317" cy="338400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FE355EE-86C0-4845-A999-8ABB53D982DB}"/>
                  </a:ext>
                </a:extLst>
              </p:cNvPr>
              <p:cNvSpPr/>
              <p:nvPr/>
            </p:nvSpPr>
            <p:spPr>
              <a:xfrm>
                <a:off x="1647006" y="2516579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ko-KR" altLang="en-US" sz="4000" b="1" spc="-150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AA3FD57-A3D6-4208-98B4-04737F5163EC}"/>
                  </a:ext>
                </a:extLst>
              </p:cNvPr>
              <p:cNvSpPr txBox="1"/>
              <p:nvPr/>
            </p:nvSpPr>
            <p:spPr>
              <a:xfrm>
                <a:off x="1625075" y="2542569"/>
                <a:ext cx="511317" cy="25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" sz="65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Special</a:t>
                </a:r>
              </a:p>
              <a:p>
                <a:pPr algn="ctr" rtl="0"/>
                <a:r>
                  <a:rPr lang="en" sz="65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accounts</a:t>
                </a:r>
                <a:endParaRPr kumimoji="1" lang="ko-KR" altLang="en-US" sz="65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endParaRPr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B97A5E3-3A0F-4D2E-ACD7-650607D4E62F}"/>
                </a:ext>
              </a:extLst>
            </p:cNvPr>
            <p:cNvSpPr txBox="1"/>
            <p:nvPr/>
          </p:nvSpPr>
          <p:spPr>
            <a:xfrm>
              <a:off x="5572214" y="4406169"/>
              <a:ext cx="968176" cy="427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" sz="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Next generation</a:t>
              </a:r>
              <a:br>
                <a:rPr kumimoji="1" lang="en-US" altLang="ko-KR" sz="8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lang="en" sz="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dBrain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14EB7F4-4406-4CF5-A8BA-57EC3EC34023}"/>
                </a:ext>
              </a:extLst>
            </p:cNvPr>
            <p:cNvGrpSpPr/>
            <p:nvPr/>
          </p:nvGrpSpPr>
          <p:grpSpPr>
            <a:xfrm>
              <a:off x="5202578" y="4390387"/>
              <a:ext cx="580140" cy="363641"/>
              <a:chOff x="1625075" y="2516579"/>
              <a:chExt cx="511317" cy="338400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14A6F824-4977-4699-BC7D-F9D7E04A5547}"/>
                  </a:ext>
                </a:extLst>
              </p:cNvPr>
              <p:cNvSpPr/>
              <p:nvPr/>
            </p:nvSpPr>
            <p:spPr>
              <a:xfrm>
                <a:off x="1647006" y="2516579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ko-KR" altLang="en-US" sz="4000" b="1" spc="-150" dirty="0">
                  <a:solidFill>
                    <a:prstClr val="white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BACA171-137A-44C7-8570-56D61B0137D5}"/>
                  </a:ext>
                </a:extLst>
              </p:cNvPr>
              <p:cNvSpPr txBox="1"/>
              <p:nvPr/>
            </p:nvSpPr>
            <p:spPr>
              <a:xfrm>
                <a:off x="1625075" y="2542570"/>
                <a:ext cx="511317" cy="25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" sz="65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General</a:t>
                </a:r>
              </a:p>
              <a:p>
                <a:pPr algn="ctr" rtl="0"/>
                <a:r>
                  <a:rPr lang="en" sz="65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accounts</a:t>
                </a:r>
                <a:endParaRPr kumimoji="1" lang="ko-KR" altLang="en-US" sz="65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endParaRP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8B7CEBA-05BB-4B77-BAA1-6E8BDAB6D5BD}"/>
                </a:ext>
              </a:extLst>
            </p:cNvPr>
            <p:cNvGrpSpPr/>
            <p:nvPr/>
          </p:nvGrpSpPr>
          <p:grpSpPr>
            <a:xfrm>
              <a:off x="5766945" y="4798683"/>
              <a:ext cx="580140" cy="224110"/>
              <a:chOff x="1625076" y="2477152"/>
              <a:chExt cx="511317" cy="338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2CC3B71-5F10-480F-9BD8-DCBB907666ED}"/>
                  </a:ext>
                </a:extLst>
              </p:cNvPr>
              <p:cNvSpPr/>
              <p:nvPr/>
            </p:nvSpPr>
            <p:spPr>
              <a:xfrm>
                <a:off x="1647006" y="2477152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ko-KR" altLang="en-US" sz="4000" b="1" spc="-150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0E815A9-1C22-4E97-B029-51AA2ED90923}"/>
                  </a:ext>
                </a:extLst>
              </p:cNvPr>
              <p:cNvSpPr txBox="1"/>
              <p:nvPr/>
            </p:nvSpPr>
            <p:spPr>
              <a:xfrm>
                <a:off x="1625076" y="2503147"/>
                <a:ext cx="511317" cy="26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" sz="65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Finance</a:t>
                </a:r>
                <a:endParaRPr kumimoji="1" lang="ko-KR" altLang="en-US" sz="65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endParaRPr>
              </a:p>
            </p:txBody>
          </p:sp>
        </p:grpSp>
      </p:grpSp>
      <p:sp>
        <p:nvSpPr>
          <p:cNvPr id="168" name="Rounded rectangle 134">
            <a:extLst>
              <a:ext uri="{FF2B5EF4-FFF2-40B4-BE49-F238E27FC236}">
                <a16:creationId xmlns:a16="http://schemas.microsoft.com/office/drawing/2014/main" id="{D6C091D8-8F57-4BE8-97DC-25F00391B863}"/>
              </a:ext>
            </a:extLst>
          </p:cNvPr>
          <p:cNvSpPr/>
          <p:nvPr/>
        </p:nvSpPr>
        <p:spPr>
          <a:xfrm>
            <a:off x="4712344" y="4098749"/>
            <a:ext cx="2678419" cy="765656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69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4826550" y="3996282"/>
            <a:ext cx="2433099" cy="220986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0" name="Rectangle 25">
            <a:extLst>
              <a:ext uri="{FF2B5EF4-FFF2-40B4-BE49-F238E27FC236}">
                <a16:creationId xmlns:a16="http://schemas.microsoft.com/office/drawing/2014/main" id="{5DAF9A13-23FB-4AA9-9D5F-26495B0492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65101" y="4037011"/>
            <a:ext cx="2955995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rtl="0" eaLnBrk="1" fontAlgn="base" hangingPunct="1">
              <a:spcBef>
                <a:spcPts val="800"/>
              </a:spcBef>
              <a:buClr>
                <a:srgbClr val="4D4D4D"/>
              </a:buClr>
            </a:pPr>
            <a:r>
              <a:rPr lang="en" sz="12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rPr>
              <a:t>Financial data connection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0B6A004-BC5E-4DE2-AC8A-F94B9D370016}"/>
              </a:ext>
            </a:extLst>
          </p:cNvPr>
          <p:cNvSpPr/>
          <p:nvPr/>
        </p:nvSpPr>
        <p:spPr>
          <a:xfrm>
            <a:off x="4881939" y="4236283"/>
            <a:ext cx="1051561" cy="494814"/>
          </a:xfrm>
          <a:prstGeom prst="ellipse">
            <a:avLst/>
          </a:pr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en-US" altLang="ko-KR" sz="800" b="1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944172C-474B-42CE-83A3-575826A77A64}"/>
              </a:ext>
            </a:extLst>
          </p:cNvPr>
          <p:cNvSpPr txBox="1"/>
          <p:nvPr/>
        </p:nvSpPr>
        <p:spPr>
          <a:xfrm>
            <a:off x="4923631" y="4290745"/>
            <a:ext cx="968176" cy="3770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444500" rtl="0" fontAlgn="base">
              <a:spcBef>
                <a:spcPts val="250"/>
              </a:spcBef>
              <a:buClr>
                <a:srgbClr val="4D4D4D"/>
              </a:buClr>
              <a:tabLst>
                <a:tab pos="5648325" algn="l"/>
              </a:tabLst>
            </a:pPr>
            <a:r>
              <a:rPr lang="en" sz="8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Local finance</a:t>
            </a:r>
          </a:p>
          <a:p>
            <a:pPr algn="ctr" defTabSz="444500" rtl="0" fontAlgn="base">
              <a:spcBef>
                <a:spcPts val="250"/>
              </a:spcBef>
              <a:buClr>
                <a:srgbClr val="4D4D4D"/>
              </a:buClr>
              <a:tabLst>
                <a:tab pos="5648325" algn="l"/>
              </a:tabLst>
            </a:pPr>
            <a:r>
              <a:rPr lang="en" sz="8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(e-Hojo)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B7D4182-3957-4ACB-93E7-FBBE00E326F6}"/>
              </a:ext>
            </a:extLst>
          </p:cNvPr>
          <p:cNvGrpSpPr/>
          <p:nvPr/>
        </p:nvGrpSpPr>
        <p:grpSpPr>
          <a:xfrm>
            <a:off x="6144737" y="4236283"/>
            <a:ext cx="1051561" cy="494814"/>
            <a:chOff x="6149487" y="5252786"/>
            <a:chExt cx="1051561" cy="49481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9CEE219-E24A-42C9-9273-049384FC2095}"/>
                </a:ext>
              </a:extLst>
            </p:cNvPr>
            <p:cNvSpPr/>
            <p:nvPr/>
          </p:nvSpPr>
          <p:spPr>
            <a:xfrm>
              <a:off x="6149487" y="5252786"/>
              <a:ext cx="1051561" cy="494814"/>
            </a:xfrm>
            <a:prstGeom prst="ellipse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en-US" altLang="ko-KR" sz="8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2384B02-EFC6-4723-A0A3-EDACA53D2EEB}"/>
                </a:ext>
              </a:extLst>
            </p:cNvPr>
            <p:cNvSpPr txBox="1"/>
            <p:nvPr/>
          </p:nvSpPr>
          <p:spPr>
            <a:xfrm>
              <a:off x="6191179" y="5269361"/>
              <a:ext cx="968176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444500" rtl="0" fontAlgn="base">
                <a:spcBef>
                  <a:spcPts val="250"/>
                </a:spcBef>
                <a:buClr>
                  <a:srgbClr val="4D4D4D"/>
                </a:buClr>
                <a:tabLst>
                  <a:tab pos="5648325" algn="l"/>
                </a:tabLst>
              </a:pPr>
              <a:r>
                <a:rPr lang="en" sz="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Educational finance</a:t>
              </a:r>
              <a:r>
                <a:rPr lang="en" sz="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cs typeface="Noto Sans" panose="020B0502040504020204" pitchFamily="34" charset="0"/>
                </a:rPr>
                <a:t> </a:t>
              </a:r>
              <a:r>
                <a:rPr lang="en" sz="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(EduFine)</a:t>
              </a:r>
            </a:p>
          </p:txBody>
        </p:sp>
      </p:grpSp>
      <p:sp>
        <p:nvSpPr>
          <p:cNvPr id="176" name="Rounded rectangle 134">
            <a:extLst>
              <a:ext uri="{FF2B5EF4-FFF2-40B4-BE49-F238E27FC236}">
                <a16:creationId xmlns:a16="http://schemas.microsoft.com/office/drawing/2014/main" id="{16D4AC7D-A047-4FBC-8D1D-AEB12D9A367B}"/>
              </a:ext>
            </a:extLst>
          </p:cNvPr>
          <p:cNvSpPr/>
          <p:nvPr/>
        </p:nvSpPr>
        <p:spPr>
          <a:xfrm>
            <a:off x="4717647" y="4875999"/>
            <a:ext cx="2678419" cy="701577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7" name="Rounded rectangle 134">
            <a:extLst>
              <a:ext uri="{FF2B5EF4-FFF2-40B4-BE49-F238E27FC236}">
                <a16:creationId xmlns:a16="http://schemas.microsoft.com/office/drawing/2014/main" id="{7F73D09D-4F97-40F8-8D02-491017BE2E53}"/>
              </a:ext>
            </a:extLst>
          </p:cNvPr>
          <p:cNvSpPr/>
          <p:nvPr/>
        </p:nvSpPr>
        <p:spPr>
          <a:xfrm>
            <a:off x="4831853" y="4764006"/>
            <a:ext cx="2433099" cy="220986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8" name="Rectangle 25">
            <a:extLst>
              <a:ext uri="{FF2B5EF4-FFF2-40B4-BE49-F238E27FC236}">
                <a16:creationId xmlns:a16="http://schemas.microsoft.com/office/drawing/2014/main" id="{EDF00947-DD17-41E4-B3A1-8FBC4BCF70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0404" y="4812355"/>
            <a:ext cx="2955995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rtl="0" eaLnBrk="1" fontAlgn="base" hangingPunct="1">
              <a:spcBef>
                <a:spcPts val="800"/>
              </a:spcBef>
              <a:buClr>
                <a:srgbClr val="4D4D4D"/>
              </a:buClr>
            </a:pPr>
            <a:r>
              <a:rPr lang="en" sz="12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rPr>
              <a:t>Macro data connection</a:t>
            </a:r>
          </a:p>
        </p:txBody>
      </p:sp>
      <p:sp>
        <p:nvSpPr>
          <p:cNvPr id="179" name="Rounded rectangle 134">
            <a:extLst>
              <a:ext uri="{FF2B5EF4-FFF2-40B4-BE49-F238E27FC236}">
                <a16:creationId xmlns:a16="http://schemas.microsoft.com/office/drawing/2014/main" id="{8FE2AECE-BA68-4EED-9202-57CF64BFBA31}"/>
              </a:ext>
            </a:extLst>
          </p:cNvPr>
          <p:cNvSpPr/>
          <p:nvPr/>
        </p:nvSpPr>
        <p:spPr>
          <a:xfrm>
            <a:off x="4712344" y="5572163"/>
            <a:ext cx="2678419" cy="701577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80" name="Rounded rectangle 134">
            <a:extLst>
              <a:ext uri="{FF2B5EF4-FFF2-40B4-BE49-F238E27FC236}">
                <a16:creationId xmlns:a16="http://schemas.microsoft.com/office/drawing/2014/main" id="{4FE75A5D-9AA8-4570-B8F4-9C246BD73C5B}"/>
              </a:ext>
            </a:extLst>
          </p:cNvPr>
          <p:cNvSpPr/>
          <p:nvPr/>
        </p:nvSpPr>
        <p:spPr>
          <a:xfrm>
            <a:off x="4826550" y="5380878"/>
            <a:ext cx="2433099" cy="374251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81" name="Rectangle 25">
            <a:extLst>
              <a:ext uri="{FF2B5EF4-FFF2-40B4-BE49-F238E27FC236}">
                <a16:creationId xmlns:a16="http://schemas.microsoft.com/office/drawing/2014/main" id="{6F2CF4D2-84A0-4770-B9CB-A02E9AEF82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65101" y="5471730"/>
            <a:ext cx="2955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rtl="0" eaLnBrk="1" fontAlgn="base" hangingPunct="1">
              <a:buClr>
                <a:srgbClr val="4D4D4D"/>
              </a:buClr>
            </a:pPr>
            <a:r>
              <a:rPr lang="en" sz="12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rPr>
              <a:t>Economic, social, administrative</a:t>
            </a:r>
          </a:p>
          <a:p>
            <a:pPr marL="0" indent="0" algn="ctr" rtl="0" eaLnBrk="1" fontAlgn="base" hangingPunct="1">
              <a:buClr>
                <a:srgbClr val="4D4D4D"/>
              </a:buClr>
            </a:pPr>
            <a:r>
              <a:rPr lang="en" sz="12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rPr>
              <a:t>data connection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D7C5F40-FD90-4953-95DA-F14DB03EE027}"/>
              </a:ext>
            </a:extLst>
          </p:cNvPr>
          <p:cNvGrpSpPr/>
          <p:nvPr/>
        </p:nvGrpSpPr>
        <p:grpSpPr>
          <a:xfrm>
            <a:off x="5101499" y="5008604"/>
            <a:ext cx="1910714" cy="355181"/>
            <a:chOff x="5094455" y="6011149"/>
            <a:chExt cx="1910714" cy="355181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97F9B01-327E-4E69-9BED-E534BE32C608}"/>
                </a:ext>
              </a:extLst>
            </p:cNvPr>
            <p:cNvGrpSpPr/>
            <p:nvPr/>
          </p:nvGrpSpPr>
          <p:grpSpPr>
            <a:xfrm>
              <a:off x="5094455" y="6011149"/>
              <a:ext cx="617220" cy="355181"/>
              <a:chOff x="7985760" y="5264929"/>
              <a:chExt cx="617220" cy="411772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1CF9BA80-E026-4E29-8AA4-7C705D2C2C7F}"/>
                  </a:ext>
                </a:extLst>
              </p:cNvPr>
              <p:cNvSpPr/>
              <p:nvPr/>
            </p:nvSpPr>
            <p:spPr>
              <a:xfrm>
                <a:off x="7985760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91" name="Rectangle 25">
                <a:extLst>
                  <a:ext uri="{FF2B5EF4-FFF2-40B4-BE49-F238E27FC236}">
                    <a16:creationId xmlns:a16="http://schemas.microsoft.com/office/drawing/2014/main" id="{0C1280D5-591B-4EA1-BD83-A5AED7B7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22555" y="5344944"/>
                <a:ext cx="543630" cy="2854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spcBef>
                    <a:spcPts val="250"/>
                  </a:spcBef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en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Bank of Korea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4644DC2-3FC7-452C-9FDF-817E66DFB175}"/>
                </a:ext>
              </a:extLst>
            </p:cNvPr>
            <p:cNvGrpSpPr/>
            <p:nvPr/>
          </p:nvGrpSpPr>
          <p:grpSpPr>
            <a:xfrm>
              <a:off x="5741202" y="6011149"/>
              <a:ext cx="617220" cy="355181"/>
              <a:chOff x="8631111" y="5264929"/>
              <a:chExt cx="617220" cy="411772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BC8F7C28-31BA-47F5-825A-E527A459A100}"/>
                  </a:ext>
                </a:extLst>
              </p:cNvPr>
              <p:cNvSpPr/>
              <p:nvPr/>
            </p:nvSpPr>
            <p:spPr>
              <a:xfrm>
                <a:off x="8631111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89" name="Rectangle 25">
                <a:extLst>
                  <a:ext uri="{FF2B5EF4-FFF2-40B4-BE49-F238E27FC236}">
                    <a16:creationId xmlns:a16="http://schemas.microsoft.com/office/drawing/2014/main" id="{2306F340-AB77-4475-AE10-049703401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667906" y="5407880"/>
                <a:ext cx="543630" cy="1427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spcBef>
                    <a:spcPts val="250"/>
                  </a:spcBef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en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OECD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EA35BDA-5A9D-4FBF-AEE7-BB1D5DBFDD64}"/>
                </a:ext>
              </a:extLst>
            </p:cNvPr>
            <p:cNvGrpSpPr/>
            <p:nvPr/>
          </p:nvGrpSpPr>
          <p:grpSpPr>
            <a:xfrm>
              <a:off x="6387949" y="6011149"/>
              <a:ext cx="617220" cy="355181"/>
              <a:chOff x="9279254" y="5264929"/>
              <a:chExt cx="617220" cy="411772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8F89F7B-94D1-42BD-B60F-C754068EFB5D}"/>
                  </a:ext>
                </a:extLst>
              </p:cNvPr>
              <p:cNvSpPr/>
              <p:nvPr/>
            </p:nvSpPr>
            <p:spPr>
              <a:xfrm>
                <a:off x="9279254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87" name="Rectangle 25">
                <a:extLst>
                  <a:ext uri="{FF2B5EF4-FFF2-40B4-BE49-F238E27FC236}">
                    <a16:creationId xmlns:a16="http://schemas.microsoft.com/office/drawing/2014/main" id="{054DEADB-68D1-4D29-ACA7-1013E266C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316049" y="5407880"/>
                <a:ext cx="543630" cy="1427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spcBef>
                    <a:spcPts val="250"/>
                  </a:spcBef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en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IMF</a:t>
                </a:r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47E6892-E392-452B-A855-A3469F4C095B}"/>
              </a:ext>
            </a:extLst>
          </p:cNvPr>
          <p:cNvGrpSpPr/>
          <p:nvPr/>
        </p:nvGrpSpPr>
        <p:grpSpPr>
          <a:xfrm>
            <a:off x="4887920" y="5807511"/>
            <a:ext cx="2327267" cy="411772"/>
            <a:chOff x="4869168" y="6819582"/>
            <a:chExt cx="2327267" cy="41177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23F3F93-38CE-4BE6-B8E1-FBC4F3416382}"/>
                </a:ext>
              </a:extLst>
            </p:cNvPr>
            <p:cNvGrpSpPr/>
            <p:nvPr/>
          </p:nvGrpSpPr>
          <p:grpSpPr>
            <a:xfrm>
              <a:off x="4869168" y="6819582"/>
              <a:ext cx="1177477" cy="411772"/>
              <a:chOff x="7729304" y="6080326"/>
              <a:chExt cx="1177477" cy="411772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51D081ED-77D3-43A1-8123-08E0A43E434C}"/>
                  </a:ext>
                </a:extLst>
              </p:cNvPr>
              <p:cNvSpPr/>
              <p:nvPr/>
            </p:nvSpPr>
            <p:spPr>
              <a:xfrm>
                <a:off x="7842686" y="6080326"/>
                <a:ext cx="950713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98" name="Rectangle 25">
                <a:extLst>
                  <a:ext uri="{FF2B5EF4-FFF2-40B4-BE49-F238E27FC236}">
                    <a16:creationId xmlns:a16="http://schemas.microsoft.com/office/drawing/2014/main" id="{EBEECEE1-8A8D-431E-8E7A-8F9B2CFD5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29304" y="6163102"/>
                <a:ext cx="1177477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en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National</a:t>
                </a:r>
              </a:p>
              <a:p>
                <a:pPr algn="ctr" defTabSz="444500" rtl="0" fontAlgn="base"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en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Statistical Office</a:t>
                </a: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52A85AE-5237-4D47-AFF0-1F60D470170B}"/>
                </a:ext>
              </a:extLst>
            </p:cNvPr>
            <p:cNvGrpSpPr/>
            <p:nvPr/>
          </p:nvGrpSpPr>
          <p:grpSpPr>
            <a:xfrm>
              <a:off x="6245722" y="6819582"/>
              <a:ext cx="950713" cy="411772"/>
              <a:chOff x="9023002" y="6096537"/>
              <a:chExt cx="950713" cy="41177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34CD85E3-BC83-4D95-B148-B0C8A72FDDEE}"/>
                  </a:ext>
                </a:extLst>
              </p:cNvPr>
              <p:cNvSpPr/>
              <p:nvPr/>
            </p:nvSpPr>
            <p:spPr>
              <a:xfrm>
                <a:off x="9023002" y="6096537"/>
                <a:ext cx="950713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96" name="Rectangle 25">
                <a:extLst>
                  <a:ext uri="{FF2B5EF4-FFF2-40B4-BE49-F238E27FC236}">
                    <a16:creationId xmlns:a16="http://schemas.microsoft.com/office/drawing/2014/main" id="{72539C32-9CB4-47B6-B45F-BA763AB19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068291" y="6179313"/>
                <a:ext cx="860135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en" sz="800" b="1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Each</a:t>
                </a:r>
              </a:p>
              <a:p>
                <a:pPr algn="ctr" defTabSz="444500" rtl="0" fontAlgn="base"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en" sz="800" b="1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Department</a:t>
                </a:r>
                <a:endParaRPr kumimoji="1" lang="en-US" altLang="ko-KR" sz="8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8387875" y="3007478"/>
            <a:ext cx="1621966" cy="970524"/>
            <a:chOff x="-4110583" y="1331518"/>
            <a:chExt cx="1712937" cy="1040507"/>
          </a:xfrm>
        </p:grpSpPr>
        <p:sp>
          <p:nvSpPr>
            <p:cNvPr id="200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sp>
          <p:nvSpPr>
            <p:cNvPr id="201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204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05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06" name="Box 205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</p:grp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EA3E669-0AA8-4D20-9738-DEBAE5D068C2}"/>
                </a:ext>
              </a:extLst>
            </p:cNvPr>
            <p:cNvSpPr txBox="1"/>
            <p:nvPr/>
          </p:nvSpPr>
          <p:spPr>
            <a:xfrm>
              <a:off x="-384170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rtl="0">
                <a:lnSpc>
                  <a:spcPct val="125000"/>
                </a:lnSpc>
                <a:defRPr/>
              </a:pPr>
              <a:r>
                <a:rPr lang="en" sz="110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Support f</a:t>
              </a:r>
              <a:r>
                <a:rPr lang="en" sz="1100" spc="-34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inancial </a:t>
              </a:r>
            </a:p>
            <a:p>
              <a:pPr algn="ctr" rtl="0">
                <a:lnSpc>
                  <a:spcPct val="125000"/>
                </a:lnSpc>
                <a:defRPr/>
              </a:pPr>
              <a:r>
                <a:rPr lang="en" sz="1100" spc="-34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decision making</a:t>
              </a:r>
              <a:endParaRPr lang="ko-KR" altLang="en-US" sz="1100" spc="-34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E0C0813-11FE-4E58-BCC5-01580C43666A}"/>
              </a:ext>
            </a:extLst>
          </p:cNvPr>
          <p:cNvGrpSpPr/>
          <p:nvPr/>
        </p:nvGrpSpPr>
        <p:grpSpPr>
          <a:xfrm>
            <a:off x="8387875" y="4048030"/>
            <a:ext cx="1621966" cy="719258"/>
            <a:chOff x="-4110583" y="1331518"/>
            <a:chExt cx="1712937" cy="1040507"/>
          </a:xfrm>
        </p:grpSpPr>
        <p:sp>
          <p:nvSpPr>
            <p:cNvPr id="208" name="Box: Round corner 97">
              <a:extLst>
                <a:ext uri="{FF2B5EF4-FFF2-40B4-BE49-F238E27FC236}">
                  <a16:creationId xmlns:a16="http://schemas.microsoft.com/office/drawing/2014/main" id="{15EAF9F4-9B74-4D1E-9E66-CA5F2B23CD63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sp>
          <p:nvSpPr>
            <p:cNvPr id="209" name="Box: Round corner 98">
              <a:extLst>
                <a:ext uri="{FF2B5EF4-FFF2-40B4-BE49-F238E27FC236}">
                  <a16:creationId xmlns:a16="http://schemas.microsoft.com/office/drawing/2014/main" id="{8A7526F6-A1E9-414E-9179-0427A51D4E53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1CDA10FE-14ED-42FE-BAE1-9D611B03BD08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212" name="Box: Round corner 101">
                <a:extLst>
                  <a:ext uri="{FF2B5EF4-FFF2-40B4-BE49-F238E27FC236}">
                    <a16:creationId xmlns:a16="http://schemas.microsoft.com/office/drawing/2014/main" id="{4C9E3D8E-8C40-4079-A4FE-D08ED84EA10E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13" name="Box: Round corner 102">
                <a:extLst>
                  <a:ext uri="{FF2B5EF4-FFF2-40B4-BE49-F238E27FC236}">
                    <a16:creationId xmlns:a16="http://schemas.microsoft.com/office/drawing/2014/main" id="{1E02E72D-2EB4-4ECC-88EC-2B4366DC8BCB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14" name="Box 213">
                <a:extLst>
                  <a:ext uri="{FF2B5EF4-FFF2-40B4-BE49-F238E27FC236}">
                    <a16:creationId xmlns:a16="http://schemas.microsoft.com/office/drawing/2014/main" id="{59C800AE-7DCB-4FB0-AC33-7CE62C07F77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</p:grp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EF7F7FF-9AB2-4658-982A-76CDCD0BEB7B}"/>
                </a:ext>
              </a:extLst>
            </p:cNvPr>
            <p:cNvSpPr txBox="1"/>
            <p:nvPr/>
          </p:nvSpPr>
          <p:spPr>
            <a:xfrm>
              <a:off x="-387285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rtl="0">
                <a:lnSpc>
                  <a:spcPct val="125000"/>
                </a:lnSpc>
                <a:defRPr/>
              </a:pPr>
              <a:r>
                <a:rPr lang="en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Financial information</a:t>
              </a:r>
            </a:p>
            <a:p>
              <a:pPr algn="ctr" rtl="0">
                <a:lnSpc>
                  <a:spcPct val="125000"/>
                </a:lnSpc>
                <a:defRPr/>
              </a:pPr>
              <a:r>
                <a:rPr lang="en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statistics/estimation</a:t>
              </a:r>
              <a:endParaRPr lang="ko-KR" altLang="en-US" sz="10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D37116D-19E5-4576-A30F-0C29603F715E}"/>
              </a:ext>
            </a:extLst>
          </p:cNvPr>
          <p:cNvGrpSpPr/>
          <p:nvPr/>
        </p:nvGrpSpPr>
        <p:grpSpPr>
          <a:xfrm>
            <a:off x="8387875" y="4837317"/>
            <a:ext cx="1621966" cy="640870"/>
            <a:chOff x="-4110583" y="1331518"/>
            <a:chExt cx="1712937" cy="1040507"/>
          </a:xfrm>
        </p:grpSpPr>
        <p:sp>
          <p:nvSpPr>
            <p:cNvPr id="216" name="Box: Round corner 105">
              <a:extLst>
                <a:ext uri="{FF2B5EF4-FFF2-40B4-BE49-F238E27FC236}">
                  <a16:creationId xmlns:a16="http://schemas.microsoft.com/office/drawing/2014/main" id="{755A4014-F9F3-47A3-A0BC-2CA7A897DBCF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sp>
          <p:nvSpPr>
            <p:cNvPr id="217" name="Box: Round corner 106">
              <a:extLst>
                <a:ext uri="{FF2B5EF4-FFF2-40B4-BE49-F238E27FC236}">
                  <a16:creationId xmlns:a16="http://schemas.microsoft.com/office/drawing/2014/main" id="{BD680FD0-FE7F-458E-8676-91E553978F1C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4CDE37F5-D577-480E-8A76-6F6F650A12D0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220" name="Box: Round corner 109">
                <a:extLst>
                  <a:ext uri="{FF2B5EF4-FFF2-40B4-BE49-F238E27FC236}">
                    <a16:creationId xmlns:a16="http://schemas.microsoft.com/office/drawing/2014/main" id="{07AECFCF-0ED7-4CD8-8581-31375C175BC5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21" name="Box: Round corner 110">
                <a:extLst>
                  <a:ext uri="{FF2B5EF4-FFF2-40B4-BE49-F238E27FC236}">
                    <a16:creationId xmlns:a16="http://schemas.microsoft.com/office/drawing/2014/main" id="{AB4020D4-6820-4053-92A5-59A7C2127A78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22" name="Box 221">
                <a:extLst>
                  <a:ext uri="{FF2B5EF4-FFF2-40B4-BE49-F238E27FC236}">
                    <a16:creationId xmlns:a16="http://schemas.microsoft.com/office/drawing/2014/main" id="{46BD0471-64B3-4754-836F-CC06DE41ECAB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</p:grp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0FD67DA-3294-4B94-BEE2-F1E7C0555C3D}"/>
                </a:ext>
              </a:extLst>
            </p:cNvPr>
            <p:cNvSpPr txBox="1"/>
            <p:nvPr/>
          </p:nvSpPr>
          <p:spPr>
            <a:xfrm>
              <a:off x="-384170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rtl="0">
                <a:lnSpc>
                  <a:spcPct val="125000"/>
                </a:lnSpc>
                <a:defRPr/>
              </a:pPr>
              <a:r>
                <a:rPr lang="en" sz="110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Budgeting support</a:t>
              </a:r>
              <a:endParaRPr lang="ko-KR" altLang="en-US" sz="1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CC966BE-17DB-4646-B5E5-2D7EEBA57AE2}"/>
              </a:ext>
            </a:extLst>
          </p:cNvPr>
          <p:cNvGrpSpPr/>
          <p:nvPr/>
        </p:nvGrpSpPr>
        <p:grpSpPr>
          <a:xfrm>
            <a:off x="8387875" y="5548216"/>
            <a:ext cx="1621966" cy="640870"/>
            <a:chOff x="-4110583" y="1331518"/>
            <a:chExt cx="1712937" cy="1040507"/>
          </a:xfrm>
        </p:grpSpPr>
        <p:sp>
          <p:nvSpPr>
            <p:cNvPr id="224" name="Box: Round corner 113">
              <a:extLst>
                <a:ext uri="{FF2B5EF4-FFF2-40B4-BE49-F238E27FC236}">
                  <a16:creationId xmlns:a16="http://schemas.microsoft.com/office/drawing/2014/main" id="{AA71B180-C0C8-45D7-8C4D-62775E13C906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sp>
          <p:nvSpPr>
            <p:cNvPr id="225" name="Box: Round corner 114">
              <a:extLst>
                <a:ext uri="{FF2B5EF4-FFF2-40B4-BE49-F238E27FC236}">
                  <a16:creationId xmlns:a16="http://schemas.microsoft.com/office/drawing/2014/main" id="{7D79ABD8-94EA-4488-B748-E93A118A679C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A223694-D82C-475E-9A5C-5F7A225952EA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228" name="Box: Round corner 117">
                <a:extLst>
                  <a:ext uri="{FF2B5EF4-FFF2-40B4-BE49-F238E27FC236}">
                    <a16:creationId xmlns:a16="http://schemas.microsoft.com/office/drawing/2014/main" id="{76574E6F-1CB9-40CD-A643-03445CC3FBF5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29" name="Box: Round corner 118">
                <a:extLst>
                  <a:ext uri="{FF2B5EF4-FFF2-40B4-BE49-F238E27FC236}">
                    <a16:creationId xmlns:a16="http://schemas.microsoft.com/office/drawing/2014/main" id="{65F20FB4-1452-40E9-8DE1-DFF749CC6C11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30" name="Box 229">
                <a:extLst>
                  <a:ext uri="{FF2B5EF4-FFF2-40B4-BE49-F238E27FC236}">
                    <a16:creationId xmlns:a16="http://schemas.microsoft.com/office/drawing/2014/main" id="{D241EEEC-589F-43B3-BCD8-538C33D4FE60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5D235FA-4198-4040-819B-524216CB4BA0}"/>
                </a:ext>
              </a:extLst>
            </p:cNvPr>
            <p:cNvSpPr txBox="1"/>
            <p:nvPr/>
          </p:nvSpPr>
          <p:spPr>
            <a:xfrm>
              <a:off x="-3865071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rtl="0">
                <a:lnSpc>
                  <a:spcPct val="125000"/>
                </a:lnSpc>
                <a:defRPr/>
              </a:pPr>
              <a:r>
                <a:rPr lang="en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Financial information</a:t>
              </a:r>
            </a:p>
            <a:p>
              <a:pPr algn="ctr" rtl="0">
                <a:lnSpc>
                  <a:spcPct val="125000"/>
                </a:lnSpc>
                <a:defRPr/>
              </a:pPr>
              <a:r>
                <a:rPr lang="en" sz="10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disclosure</a:t>
              </a:r>
              <a:endParaRPr lang="ko-KR" altLang="en-US" sz="10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endParaRPr>
            </a:p>
          </p:txBody>
        </p:sp>
      </p:grpSp>
      <p:sp>
        <p:nvSpPr>
          <p:cNvPr id="231" name="Arrow: Right 3">
            <a:extLst>
              <a:ext uri="{FF2B5EF4-FFF2-40B4-BE49-F238E27FC236}">
                <a16:creationId xmlns:a16="http://schemas.microsoft.com/office/drawing/2014/main" id="{576D0161-7A33-4A8C-A433-E81AE2CF33BA}"/>
              </a:ext>
            </a:extLst>
          </p:cNvPr>
          <p:cNvSpPr/>
          <p:nvPr/>
        </p:nvSpPr>
        <p:spPr bwMode="auto">
          <a:xfrm>
            <a:off x="7709381" y="3364239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algn="ctr" defTabSz="721860" rtl="0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</a:pPr>
            <a:endParaRPr lang="ko-KR" altLang="en-US" sz="1105" dirty="0">
              <a:solidFill>
                <a:prstClr val="black"/>
              </a:solidFill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232" name="Arrow: Right 3">
            <a:extLst>
              <a:ext uri="{FF2B5EF4-FFF2-40B4-BE49-F238E27FC236}">
                <a16:creationId xmlns:a16="http://schemas.microsoft.com/office/drawing/2014/main" id="{B0F331CE-FB6F-4F98-A82E-AADBF39992FA}"/>
              </a:ext>
            </a:extLst>
          </p:cNvPr>
          <p:cNvSpPr/>
          <p:nvPr/>
        </p:nvSpPr>
        <p:spPr bwMode="auto">
          <a:xfrm>
            <a:off x="7709381" y="4401424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algn="ctr" defTabSz="721860" rtl="0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</a:pPr>
            <a:endParaRPr lang="ko-KR" altLang="en-US" sz="1105" dirty="0">
              <a:solidFill>
                <a:prstClr val="black"/>
              </a:solidFill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233" name="Arrow: Right 3">
            <a:extLst>
              <a:ext uri="{FF2B5EF4-FFF2-40B4-BE49-F238E27FC236}">
                <a16:creationId xmlns:a16="http://schemas.microsoft.com/office/drawing/2014/main" id="{E6E73558-04F2-4155-936E-A2DDDFA087C8}"/>
              </a:ext>
            </a:extLst>
          </p:cNvPr>
          <p:cNvSpPr/>
          <p:nvPr/>
        </p:nvSpPr>
        <p:spPr bwMode="auto">
          <a:xfrm>
            <a:off x="7709381" y="5074688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algn="ctr" defTabSz="721860" rtl="0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</a:pPr>
            <a:endParaRPr lang="ko-KR" altLang="en-US" sz="1105" dirty="0">
              <a:solidFill>
                <a:prstClr val="black"/>
              </a:solidFill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234" name="Arrow: Right 3">
            <a:extLst>
              <a:ext uri="{FF2B5EF4-FFF2-40B4-BE49-F238E27FC236}">
                <a16:creationId xmlns:a16="http://schemas.microsoft.com/office/drawing/2014/main" id="{EF4D266A-E743-4CB8-9DF7-F24C7F23745F}"/>
              </a:ext>
            </a:extLst>
          </p:cNvPr>
          <p:cNvSpPr/>
          <p:nvPr/>
        </p:nvSpPr>
        <p:spPr bwMode="auto">
          <a:xfrm>
            <a:off x="7709381" y="5802355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algn="ctr" defTabSz="721860" rtl="0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</a:pPr>
            <a:endParaRPr lang="ko-KR" altLang="en-US" sz="1105" dirty="0">
              <a:solidFill>
                <a:prstClr val="black"/>
              </a:solidFill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236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10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EA510882-D177-426F-92CB-3347ECFCDDBE}"/>
              </a:ext>
            </a:extLst>
          </p:cNvPr>
          <p:cNvSpPr/>
          <p:nvPr/>
        </p:nvSpPr>
        <p:spPr>
          <a:xfrm>
            <a:off x="-1" y="849561"/>
            <a:ext cx="10691813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돋움"/>
              <a:ea typeface="돋움"/>
              <a:cs typeface="Arial"/>
            </a:endParaRPr>
          </a:p>
        </p:txBody>
      </p:sp>
      <p:sp>
        <p:nvSpPr>
          <p:cNvPr id="241" name="내용 개체 틀 4">
            <a:extLst>
              <a:ext uri="{FF2B5EF4-FFF2-40B4-BE49-F238E27FC236}">
                <a16:creationId xmlns:a16="http://schemas.microsoft.com/office/drawing/2014/main" id="{4BD16596-7D77-4A46-9982-8961829F6976}"/>
              </a:ext>
            </a:extLst>
          </p:cNvPr>
          <p:cNvSpPr txBox="1">
            <a:spLocks/>
          </p:cNvSpPr>
          <p:nvPr/>
        </p:nvSpPr>
        <p:spPr>
          <a:xfrm>
            <a:off x="181235" y="928479"/>
            <a:ext cx="8474075" cy="58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kumimoji="1" lang="en-US" altLang="ko-KR" sz="1768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돋움"/>
                <a:ea typeface="돋움"/>
                <a:cs typeface="Arial"/>
              </a:rPr>
              <a:t>Feature#2. </a:t>
            </a:r>
            <a:endParaRPr kumimoji="1" lang="ko-KR" altLang="en-US" sz="1768" b="1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돋움"/>
              <a:ea typeface="돋움"/>
              <a:cs typeface="Arial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E758BB1-ACFC-4221-98CC-447BA2172ACC}"/>
              </a:ext>
            </a:extLst>
          </p:cNvPr>
          <p:cNvSpPr txBox="1"/>
          <p:nvPr/>
        </p:nvSpPr>
        <p:spPr>
          <a:xfrm flipH="1">
            <a:off x="846121" y="1097664"/>
            <a:ext cx="6240308" cy="2631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en-US" altLang="ko-KR" sz="171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Data-based policy decision supporting system</a:t>
            </a:r>
          </a:p>
        </p:txBody>
      </p:sp>
    </p:spTree>
    <p:extLst>
      <p:ext uri="{BB962C8B-B14F-4D97-AF65-F5344CB8AC3E}">
        <p14:creationId xmlns:p14="http://schemas.microsoft.com/office/powerpoint/2010/main" val="380001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11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Analysis and evaluation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70376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Ⅳ.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366588" y="1674910"/>
            <a:ext cx="9996612" cy="4823669"/>
            <a:chOff x="5702247" y="2311334"/>
            <a:chExt cx="4190608" cy="3766633"/>
          </a:xfrm>
        </p:grpSpPr>
        <p:sp>
          <p:nvSpPr>
            <p:cNvPr id="103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4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4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4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477662" y="1553028"/>
            <a:ext cx="9728623" cy="588600"/>
            <a:chOff x="1043280" y="2203799"/>
            <a:chExt cx="3807101" cy="473300"/>
          </a:xfrm>
        </p:grpSpPr>
        <p:sp>
          <p:nvSpPr>
            <p:cNvPr id="95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09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6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7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8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9" name="Flow chart: Delay 98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4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0" name="Flow chart: Delay 99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4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2" name="Box 101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58068" y="2313559"/>
              <a:ext cx="3576254" cy="235113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Q1. Did the </a:t>
              </a:r>
              <a:r>
                <a:rPr lang="en" sz="19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dBrain</a:t>
              </a:r>
              <a:r>
                <a:rPr lang="en" sz="1900" b="1" spc="-150" baseline="30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+</a:t>
              </a: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 meet the initial expectations after a year of operation?</a:t>
              </a:r>
              <a:endParaRPr kumimoji="1" lang="ko-KR" altLang="en-US" sz="19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8111" y="2307447"/>
            <a:ext cx="521115" cy="644539"/>
            <a:chOff x="782003" y="2409047"/>
            <a:chExt cx="521115" cy="644539"/>
          </a:xfrm>
        </p:grpSpPr>
        <p:sp>
          <p:nvSpPr>
            <p:cNvPr id="24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9044" y="2559513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82003" y="2409047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1600" b="1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ko-KR" altLang="en-US" sz="16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8111" y="3712175"/>
            <a:ext cx="521115" cy="644539"/>
            <a:chOff x="777818" y="3727116"/>
            <a:chExt cx="521115" cy="644539"/>
          </a:xfrm>
        </p:grpSpPr>
        <p:sp>
          <p:nvSpPr>
            <p:cNvPr id="26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4859" y="3877582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77818" y="3727116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16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ko-KR" altLang="en-US" sz="16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8111" y="5044733"/>
            <a:ext cx="521115" cy="644539"/>
            <a:chOff x="838403" y="4917733"/>
            <a:chExt cx="521115" cy="644539"/>
          </a:xfrm>
        </p:grpSpPr>
        <p:sp>
          <p:nvSpPr>
            <p:cNvPr id="28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65444" y="5068199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838403" y="4917733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1600" b="1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ko-KR" altLang="en-US" sz="16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8878" y="2397016"/>
            <a:ext cx="852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Supports data-based financial management through the implementation of information systems across all the areas of fiscal tasks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Developed additional functions in fiscal tasks such as liability amount management, private investment, loan, contributions, etc.</a:t>
            </a:r>
            <a:endParaRPr lang="en-US" altLang="ko-KR" sz="15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878" y="3799000"/>
            <a:ext cx="8173922" cy="122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Enhances the system performance, the obsolete customer support centers, and user inconveniences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 Improved speed, bigger screen, multi-windows that allow multitasking, adoption of AI chatbot, etc.</a:t>
            </a:r>
            <a:endParaRPr lang="en-US" altLang="ko-KR" sz="15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8878" y="5222237"/>
            <a:ext cx="8552938" cy="93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Reduces the inter-system influences and increases flexibility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Minimized inter-system influences through modularization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Installation per unit module (budget, asset, execution, settlement), multi-lingual support </a:t>
            </a:r>
            <a:endParaRPr lang="en-US" altLang="ko-KR" sz="15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4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ounded rectangle 324">
            <a:extLst>
              <a:ext uri="{FF2B5EF4-FFF2-40B4-BE49-F238E27FC236}">
                <a16:creationId xmlns:a16="http://schemas.microsoft.com/office/drawing/2014/main" id="{EC838454-3827-4AED-A77C-0154206BD0F0}"/>
              </a:ext>
            </a:extLst>
          </p:cNvPr>
          <p:cNvSpPr/>
          <p:nvPr/>
        </p:nvSpPr>
        <p:spPr>
          <a:xfrm>
            <a:off x="333829" y="1233714"/>
            <a:ext cx="10130971" cy="594342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sz="11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827601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Q1. Did the </a:t>
            </a:r>
            <a:r>
              <a:rPr lang="en" sz="2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dBrain</a:t>
            </a:r>
            <a:r>
              <a:rPr lang="en" sz="2200" b="1" spc="-150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</a:t>
            </a:r>
            <a:r>
              <a:rPr lang="en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meet the initial expectations after a</a:t>
            </a:r>
          </a:p>
          <a:p>
            <a:pPr rtl="0"/>
            <a:r>
              <a:rPr lang="en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      year of operation?</a:t>
            </a:r>
            <a:endParaRPr lang="en-US" altLang="ko-KR" sz="2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209375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12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95130" y="1604479"/>
            <a:ext cx="1767611" cy="1767305"/>
            <a:chOff x="890380" y="1310458"/>
            <a:chExt cx="1767611" cy="1767305"/>
          </a:xfrm>
        </p:grpSpPr>
        <p:sp>
          <p:nvSpPr>
            <p:cNvPr id="76" name="Rectangle 15">
              <a:extLst>
                <a:ext uri="{FF2B5EF4-FFF2-40B4-BE49-F238E27FC236}">
                  <a16:creationId xmlns:a16="http://schemas.microsoft.com/office/drawing/2014/main" id="{D9E9D47A-F57E-4682-A912-8FBEE59C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80" y="1310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5B8D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987CC11-A78F-4DF2-AA85-7EE508F53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78" y="1427136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78" name="Line connector 77">
              <a:extLst>
                <a:ext uri="{FF2B5EF4-FFF2-40B4-BE49-F238E27FC236}">
                  <a16:creationId xmlns:a16="http://schemas.microsoft.com/office/drawing/2014/main" id="{D19CE9B8-A915-48FE-89FF-D2E0468782B1}"/>
                </a:ext>
              </a:extLst>
            </p:cNvPr>
            <p:cNvCxnSpPr/>
            <p:nvPr/>
          </p:nvCxnSpPr>
          <p:spPr>
            <a:xfrm>
              <a:off x="1224738" y="1844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B5AC804-C055-472D-9C2C-19D5B2F510D5}"/>
                </a:ext>
              </a:extLst>
            </p:cNvPr>
            <p:cNvSpPr txBox="1"/>
            <p:nvPr/>
          </p:nvSpPr>
          <p:spPr>
            <a:xfrm>
              <a:off x="1019778" y="1869051"/>
              <a:ext cx="1509169" cy="800219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Difficulties in 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defining the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process of the 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new fiscal tasks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322941" y="1537327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82" name="AutoShape 3">
              <a:extLst>
                <a:ext uri="{FF2B5EF4-FFF2-40B4-BE49-F238E27FC236}">
                  <a16:creationId xmlns:a16="http://schemas.microsoft.com/office/drawing/2014/main" id="{EC7EBEC8-2490-47DE-8A05-29ED4D9D2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0790" y="2467372"/>
              <a:ext cx="685302" cy="45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sz="1000" dirty="0"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93128" y="3488929"/>
            <a:ext cx="1767611" cy="1767305"/>
            <a:chOff x="3465276" y="3215458"/>
            <a:chExt cx="1767611" cy="1767305"/>
          </a:xfrm>
        </p:grpSpPr>
        <p:sp>
          <p:nvSpPr>
            <p:cNvPr id="87" name="Rectangle 15">
              <a:extLst>
                <a:ext uri="{FF2B5EF4-FFF2-40B4-BE49-F238E27FC236}">
                  <a16:creationId xmlns:a16="http://schemas.microsoft.com/office/drawing/2014/main" id="{4238FB93-AB71-4630-BCC7-99FBE4257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276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83CB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0" name="Rectangle 15">
              <a:extLst>
                <a:ext uri="{FF2B5EF4-FFF2-40B4-BE49-F238E27FC236}">
                  <a16:creationId xmlns:a16="http://schemas.microsoft.com/office/drawing/2014/main" id="{EF890E13-1BDB-4E62-B066-D2574625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975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1" name="Line connector 90">
              <a:extLst>
                <a:ext uri="{FF2B5EF4-FFF2-40B4-BE49-F238E27FC236}">
                  <a16:creationId xmlns:a16="http://schemas.microsoft.com/office/drawing/2014/main" id="{05E07F71-55D5-4BFA-BA8B-23D40D727AEF}"/>
                </a:ext>
              </a:extLst>
            </p:cNvPr>
            <p:cNvCxnSpPr/>
            <p:nvPr/>
          </p:nvCxnSpPr>
          <p:spPr>
            <a:xfrm>
              <a:off x="3799635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F6309F0-5963-4F30-A3BA-512E0F3D747A}"/>
                </a:ext>
              </a:extLst>
            </p:cNvPr>
            <p:cNvSpPr txBox="1"/>
            <p:nvPr/>
          </p:nvSpPr>
          <p:spPr>
            <a:xfrm>
              <a:off x="3670410" y="3807775"/>
              <a:ext cx="1364390" cy="800219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Request for the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improvement of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the user work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environment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8495C67-C1CF-4723-B8E4-0301C16E7156}"/>
                </a:ext>
              </a:extLst>
            </p:cNvPr>
            <p:cNvSpPr txBox="1"/>
            <p:nvPr/>
          </p:nvSpPr>
          <p:spPr>
            <a:xfrm>
              <a:off x="3897841" y="3476410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70086" y="5352685"/>
            <a:ext cx="1767611" cy="1767305"/>
            <a:chOff x="5449623" y="3215458"/>
            <a:chExt cx="1767611" cy="1767305"/>
          </a:xfrm>
        </p:grpSpPr>
        <p:sp>
          <p:nvSpPr>
            <p:cNvPr id="95" name="Rectangle 15">
              <a:extLst>
                <a:ext uri="{FF2B5EF4-FFF2-40B4-BE49-F238E27FC236}">
                  <a16:creationId xmlns:a16="http://schemas.microsoft.com/office/drawing/2014/main" id="{8F0C10F7-26BF-4670-835B-416EA903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623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B5D5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6" name="Rectangle 15">
              <a:extLst>
                <a:ext uri="{FF2B5EF4-FFF2-40B4-BE49-F238E27FC236}">
                  <a16:creationId xmlns:a16="http://schemas.microsoft.com/office/drawing/2014/main" id="{9F39271A-15ED-4227-A18F-39A5EEF4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321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7" name="Line connector 96">
              <a:extLst>
                <a:ext uri="{FF2B5EF4-FFF2-40B4-BE49-F238E27FC236}">
                  <a16:creationId xmlns:a16="http://schemas.microsoft.com/office/drawing/2014/main" id="{946A5297-6516-4024-BE4A-6FDB5E48B004}"/>
                </a:ext>
              </a:extLst>
            </p:cNvPr>
            <p:cNvCxnSpPr/>
            <p:nvPr/>
          </p:nvCxnSpPr>
          <p:spPr>
            <a:xfrm>
              <a:off x="5783981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8399FE-50E3-4BB7-A980-2AAB973CC9AF}"/>
                </a:ext>
              </a:extLst>
            </p:cNvPr>
            <p:cNvSpPr txBox="1"/>
            <p:nvPr/>
          </p:nvSpPr>
          <p:spPr>
            <a:xfrm>
              <a:off x="5635623" y="3760436"/>
              <a:ext cx="1366207" cy="923330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Difficulties</a:t>
              </a:r>
              <a:endParaRPr lang="en-US" altLang="ko-KR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in analyzing the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 inter-system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connections  for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 modularization</a:t>
              </a:r>
              <a:endParaRPr lang="en-US" altLang="ko-KR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CA3E3EF-2D6B-4B36-8611-E15270114C36}"/>
                </a:ext>
              </a:extLst>
            </p:cNvPr>
            <p:cNvSpPr txBox="1"/>
            <p:nvPr/>
          </p:nvSpPr>
          <p:spPr>
            <a:xfrm>
              <a:off x="5882184" y="3442325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4" name="Chevron 3"/>
          <p:cNvSpPr/>
          <p:nvPr/>
        </p:nvSpPr>
        <p:spPr>
          <a:xfrm>
            <a:off x="2680881" y="2138405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2679438" y="4015498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2673607" y="5886611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68785" y="1710569"/>
            <a:ext cx="3420000" cy="1620000"/>
            <a:chOff x="-4110583" y="1331518"/>
            <a:chExt cx="1712937" cy="1040507"/>
          </a:xfrm>
        </p:grpSpPr>
        <p:sp>
          <p:nvSpPr>
            <p:cNvPr id="5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5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58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59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60" name="Box 59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2" name="Box 1"/>
          <p:cNvSpPr/>
          <p:nvPr/>
        </p:nvSpPr>
        <p:spPr>
          <a:xfrm>
            <a:off x="3310752" y="1830554"/>
            <a:ext cx="3478624" cy="14157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Interviews with the department managers (20 times)</a:t>
            </a:r>
          </a:p>
          <a:p>
            <a:pPr rtl="0"/>
            <a:endParaRPr lang="en" sz="4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Workshops for finalizing the design output </a:t>
            </a: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(4 times)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4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Core tests with power users </a:t>
            </a: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  <a:cs typeface="Noto Sans" panose="020B0502040504020204" pitchFamily="34" charset="0"/>
              </a:rPr>
              <a:t> </a:t>
            </a:r>
          </a:p>
          <a:p>
            <a:pPr rtl="0"/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  <a:cs typeface="Noto Sans" panose="020B0502040504020204" pitchFamily="34" charset="0"/>
              </a:rPr>
              <a:t>       </a:t>
            </a: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(2 times, 6 weeks total)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68785" y="3559402"/>
            <a:ext cx="3420000" cy="1620000"/>
            <a:chOff x="-4110583" y="1331518"/>
            <a:chExt cx="1712937" cy="1040507"/>
          </a:xfrm>
        </p:grpSpPr>
        <p:sp>
          <p:nvSpPr>
            <p:cNvPr id="13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3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2" name="Box 14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73189" y="5419805"/>
            <a:ext cx="3420000" cy="1620000"/>
            <a:chOff x="-4110583" y="1331518"/>
            <a:chExt cx="1712937" cy="1040507"/>
          </a:xfrm>
        </p:grpSpPr>
        <p:sp>
          <p:nvSpPr>
            <p:cNvPr id="14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4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7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8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9" name="Box 148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3" name="Box 2"/>
          <p:cNvSpPr/>
          <p:nvPr/>
        </p:nvSpPr>
        <p:spPr>
          <a:xfrm>
            <a:off x="3343976" y="3827789"/>
            <a:ext cx="3177280" cy="11387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Supporting mobile, multi-tasking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Adoption of chatbots for task support </a:t>
            </a: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(2,934 types)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" sz="8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Adoption of mobile ID card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KoPub돋움체 Bold" pitchFamily="18" charset="-127"/>
            </a:endParaRPr>
          </a:p>
        </p:txBody>
      </p:sp>
      <p:sp>
        <p:nvSpPr>
          <p:cNvPr id="5" name="Box 4"/>
          <p:cNvSpPr/>
          <p:nvPr/>
        </p:nvSpPr>
        <p:spPr>
          <a:xfrm>
            <a:off x="3318144" y="5559247"/>
            <a:ext cx="326631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Utilize the solutions for analyzing influence and complexities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Analyze influence by analyzing the task-related regulations and guidelines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2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Apply multi-lingual terms for defining the fiscal terms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02078" y="1710569"/>
            <a:ext cx="3420000" cy="1620000"/>
            <a:chOff x="-4110583" y="1331518"/>
            <a:chExt cx="1712937" cy="1040507"/>
          </a:xfrm>
        </p:grpSpPr>
        <p:sp>
          <p:nvSpPr>
            <p:cNvPr id="152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53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55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56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57" name="Box 156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02078" y="3555680"/>
            <a:ext cx="3420000" cy="1620000"/>
            <a:chOff x="-4110583" y="1331518"/>
            <a:chExt cx="1712937" cy="1040507"/>
          </a:xfrm>
        </p:grpSpPr>
        <p:sp>
          <p:nvSpPr>
            <p:cNvPr id="159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60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2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63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64" name="Box 163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41844" y="5430859"/>
            <a:ext cx="3420000" cy="1620000"/>
            <a:chOff x="-4110583" y="1331518"/>
            <a:chExt cx="1712937" cy="1040507"/>
          </a:xfrm>
        </p:grpSpPr>
        <p:sp>
          <p:nvSpPr>
            <p:cNvPr id="166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67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9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70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71" name="Box 170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6" name="Box 5"/>
          <p:cNvSpPr/>
          <p:nvPr/>
        </p:nvSpPr>
        <p:spPr>
          <a:xfrm>
            <a:off x="6884232" y="1911205"/>
            <a:ext cx="3350546" cy="12157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Used the collected data as a basis for fiscal policymaking</a:t>
            </a:r>
            <a:endParaRPr lang="en-US" altLang="ko-KR" sz="13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Reinforced the time series data management function by digitizing the handwriting tasks</a:t>
            </a:r>
            <a:endParaRPr lang="en-US" altLang="ko-KR" sz="13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</p:txBody>
      </p:sp>
      <p:sp>
        <p:nvSpPr>
          <p:cNvPr id="7" name="Box 6"/>
          <p:cNvSpPr/>
          <p:nvPr/>
        </p:nvSpPr>
        <p:spPr>
          <a:xfrm>
            <a:off x="6883911" y="3890354"/>
            <a:ext cx="334647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Improved user satisfaction with the system</a:t>
            </a:r>
            <a:endParaRPr lang="en-US" altLang="ko-KR" sz="13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Enhanced user convenience and work efficiency </a:t>
            </a:r>
            <a:endParaRPr lang="en-US" altLang="ko-KR" sz="13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</p:txBody>
      </p:sp>
      <p:sp>
        <p:nvSpPr>
          <p:cNvPr id="8" name="Box 7"/>
          <p:cNvSpPr/>
          <p:nvPr/>
        </p:nvSpPr>
        <p:spPr>
          <a:xfrm>
            <a:off x="6910940" y="5550157"/>
            <a:ext cx="3224739" cy="14157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Facilitated the operation by reducing the inter-module interference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Enhanced the portability for development by making the system lightweight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0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51889" y="1008074"/>
            <a:ext cx="1928991" cy="482816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Challenge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241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4065063" y="1008073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Solution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242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447430" y="1008073"/>
            <a:ext cx="216647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500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Achievement and Takeaway</a:t>
            </a:r>
            <a:endParaRPr lang="en-US" altLang="ko-KR" sz="1500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881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13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3346" y="1411198"/>
            <a:ext cx="8952847" cy="29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449816" y="1153905"/>
            <a:ext cx="4688258" cy="6110058"/>
            <a:chOff x="5702247" y="2311334"/>
            <a:chExt cx="4190608" cy="3766633"/>
          </a:xfrm>
        </p:grpSpPr>
        <p:sp>
          <p:nvSpPr>
            <p:cNvPr id="32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3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874429" y="999517"/>
            <a:ext cx="3823792" cy="411681"/>
            <a:chOff x="1043280" y="2203799"/>
            <a:chExt cx="3807101" cy="473301"/>
          </a:xfrm>
        </p:grpSpPr>
        <p:sp>
          <p:nvSpPr>
            <p:cNvPr id="25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7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8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9" name="Flow chart: Delay 28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0" name="Flow chart: Delay 29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1" name="Box 30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579910" y="2236503"/>
              <a:ext cx="732567" cy="389228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Interviews</a:t>
              </a:r>
              <a:endParaRPr kumimoji="1" lang="ko-KR" altLang="en-US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5556765" y="1163430"/>
            <a:ext cx="4688258" cy="6110058"/>
            <a:chOff x="5702247" y="2311334"/>
            <a:chExt cx="4190608" cy="3766633"/>
          </a:xfrm>
        </p:grpSpPr>
        <p:sp>
          <p:nvSpPr>
            <p:cNvPr id="71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2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5990903" y="1009043"/>
            <a:ext cx="3823792" cy="402155"/>
            <a:chOff x="1043280" y="2203799"/>
            <a:chExt cx="3807101" cy="473301"/>
          </a:xfrm>
        </p:grpSpPr>
        <p:sp>
          <p:nvSpPr>
            <p:cNvPr id="64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5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6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7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8" name="Flow chart: Delay 67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9" name="Flow chart: Delay 68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0" name="Box 69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579913" y="2231894"/>
              <a:ext cx="732567" cy="398448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Workshops</a:t>
              </a:r>
              <a:endParaRPr kumimoji="1" lang="ko-KR" altLang="en-US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pic>
        <p:nvPicPr>
          <p:cNvPr id="7171" name="_x307002272" descr="EMB000018e00a36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69" y="1658966"/>
            <a:ext cx="4417247" cy="5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_x191639664" descr="EMB0000293408f6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t="-3249" r="1059" b="3249"/>
          <a:stretch/>
        </p:blipFill>
        <p:spPr bwMode="auto">
          <a:xfrm>
            <a:off x="589250" y="1400843"/>
            <a:ext cx="4082174" cy="55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Appendix 1. User input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6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14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Appendix 2. The Use of Chatbot 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92093" y="1249316"/>
            <a:ext cx="9910341" cy="5634084"/>
            <a:chOff x="392093" y="1249316"/>
            <a:chExt cx="9910341" cy="5163391"/>
          </a:xfrm>
        </p:grpSpPr>
        <p:pic>
          <p:nvPicPr>
            <p:cNvPr id="2049" name="_x4395366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093" y="1254583"/>
              <a:ext cx="4705197" cy="515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_x4395367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9714" y="1249316"/>
              <a:ext cx="4982720" cy="5163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13893" y="1645591"/>
              <a:ext cx="407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900" dirty="0"/>
                <a:t>MyD</a:t>
              </a:r>
              <a:endParaRPr lang="ko-KR" altLang="en-US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0802" y="1645591"/>
              <a:ext cx="407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900" dirty="0"/>
                <a:t>MyD</a:t>
              </a:r>
              <a:endParaRPr lang="ko-KR" altLang="en-US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2947" y="2051991"/>
              <a:ext cx="3884397" cy="338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900" dirty="0"/>
                <a:t>Hello! I am ‘MyD’, a counseling chatbot</a:t>
              </a:r>
            </a:p>
            <a:p>
              <a:r>
                <a:rPr lang="en" altLang="ko-KR" sz="900" dirty="0">
                  <a:solidFill>
                    <a:srgbClr val="00B0F0"/>
                  </a:solidFill>
                </a:rPr>
                <a:t>I'm here to help you use the Budget Accounting System (dBrain</a:t>
              </a:r>
              <a:r>
                <a:rPr lang="en" altLang="ko-KR" sz="900" baseline="30000" dirty="0">
                  <a:solidFill>
                    <a:srgbClr val="00B0F0"/>
                  </a:solidFill>
                </a:rPr>
                <a:t>+</a:t>
              </a:r>
              <a:r>
                <a:rPr lang="en" altLang="ko-KR" sz="900" dirty="0">
                  <a:solidFill>
                    <a:srgbClr val="00B0F0"/>
                  </a:solidFill>
                </a:rPr>
                <a:t>)</a:t>
              </a:r>
              <a:r>
                <a:rPr lang="en" altLang="ko-KR" sz="900" dirty="0"/>
                <a:t> conveniently.</a:t>
              </a:r>
              <a:endParaRPr lang="ko-KR" altLang="en-US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120" y="2478779"/>
              <a:ext cx="3575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ko-KR" sz="800" dirty="0"/>
                <a:t>The billing date for government purchase card occurs once a month [July 22</a:t>
              </a:r>
              <a:r>
                <a:rPr lang="ko" altLang="ko-KR" sz="800" baseline="30000" dirty="0"/>
                <a:t>nd</a:t>
              </a:r>
              <a:r>
                <a:rPr lang="ko" altLang="ko-KR" sz="800" dirty="0"/>
                <a:t>]</a:t>
              </a:r>
            </a:p>
            <a:p>
              <a:r>
                <a:rPr lang="en" altLang="ko-KR" sz="800" dirty="0"/>
                <a:t>For inquiries related to government purchase cards and expenditures, please refer to the </a:t>
              </a:r>
              <a:r>
                <a:rPr lang="en" altLang="ko-KR" sz="800" dirty="0">
                  <a:solidFill>
                    <a:srgbClr val="0070C0"/>
                  </a:solidFill>
                </a:rPr>
                <a:t>[Expenditure FAQ]</a:t>
              </a:r>
              <a:r>
                <a:rPr lang="en" altLang="ko-KR" sz="800" dirty="0"/>
                <a:t> below.</a:t>
              </a:r>
              <a:endParaRPr lang="ko-KR" alt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0705" y="3030299"/>
              <a:ext cx="40863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b="1" dirty="0"/>
                <a:t>Have you started a new task due to a personnel transfer?</a:t>
              </a:r>
            </a:p>
            <a:p>
              <a:r>
                <a:rPr lang="en" altLang="ko-KR" sz="700" dirty="0"/>
                <a:t>Please check the frequently asked questions during administrative office changes and authority take overs.</a:t>
              </a:r>
              <a:endParaRPr lang="ko-KR" altLang="en-US" sz="7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705" y="3309168"/>
              <a:ext cx="22233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Organization and Administrative Agency Change FAQ</a:t>
              </a:r>
              <a:endParaRPr lang="ko-KR" altLang="en-US" sz="7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4038" y="3309168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Authority Application and Take Over FAQ</a:t>
              </a:r>
              <a:endParaRPr lang="ko-KR" altLang="en-US" sz="7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220" y="384021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Login FAQ</a:t>
              </a:r>
              <a:endParaRPr lang="ko-KR" altLang="en-US" sz="7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07897" y="384021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Settings FAQ</a:t>
              </a:r>
              <a:endParaRPr lang="ko-KR" altLang="en-US" sz="7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9636" y="4384921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Expenditure FAQ</a:t>
              </a:r>
              <a:endParaRPr lang="ko-KR" altLang="en-US" sz="7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11313" y="4384921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Procurement FAQ</a:t>
              </a:r>
              <a:endParaRPr lang="ko-KR" altLang="en-US" sz="7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0705" y="3549420"/>
              <a:ext cx="4150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b="1" dirty="0"/>
                <a:t>Is it your first time using dBrain+?</a:t>
              </a:r>
            </a:p>
            <a:p>
              <a:r>
                <a:rPr lang="en" altLang="ko-KR" sz="700" dirty="0"/>
                <a:t>You can ask questions about how to use dBrain+ system, as well as questions frequently asked by new users.</a:t>
              </a:r>
              <a:endParaRPr lang="ko-KR" altLang="en-US" sz="7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0896" y="4106604"/>
              <a:ext cx="43075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dirty="0"/>
                <a:t>Do you have any questions about expenditure and procurement tasks related to dBrain+?</a:t>
              </a:r>
            </a:p>
            <a:p>
              <a:r>
                <a:rPr lang="en" altLang="ko-KR" sz="700" dirty="0"/>
                <a:t>Please check which questions about expenditure and procurement tasks related to dBrain+ are frequently asked.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4916" y="2219958"/>
              <a:ext cx="4150495" cy="282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b="1" dirty="0"/>
                <a:t>Is it your first time using dBrain</a:t>
              </a:r>
              <a:r>
                <a:rPr lang="en" altLang="ko-KR" sz="700" b="1" baseline="30000" dirty="0"/>
                <a:t>+</a:t>
              </a:r>
              <a:r>
                <a:rPr lang="en" altLang="ko-KR" sz="700" b="1" dirty="0"/>
                <a:t>?</a:t>
              </a:r>
            </a:p>
            <a:p>
              <a:r>
                <a:rPr lang="en" altLang="ko-KR" sz="700" dirty="0"/>
                <a:t>You can ask questions about how to use dBrain+ system, as well as questions frequently asked by new users.</a:t>
              </a:r>
              <a:endParaRPr lang="ko-KR" altLang="en-US" sz="7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54916" y="2758470"/>
              <a:ext cx="4307589" cy="282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dirty="0"/>
                <a:t>Do you have any questions about expenditure and procurement tasks related to dBrain</a:t>
              </a:r>
              <a:r>
                <a:rPr lang="en" altLang="ko-KR" sz="700" baseline="30000" dirty="0"/>
                <a:t>+</a:t>
              </a:r>
              <a:r>
                <a:rPr lang="en" altLang="ko-KR" sz="700" dirty="0"/>
                <a:t>?</a:t>
              </a:r>
            </a:p>
            <a:p>
              <a:r>
                <a:rPr lang="en" altLang="ko-KR" sz="700" dirty="0"/>
                <a:t>Please check which questions about expenditure and procurement tasks related to dBrain</a:t>
              </a:r>
              <a:r>
                <a:rPr lang="en" altLang="ko-KR" sz="700" baseline="30000" dirty="0"/>
                <a:t>+</a:t>
              </a:r>
              <a:r>
                <a:rPr lang="en" altLang="ko-KR" sz="700" dirty="0"/>
                <a:t> are frequently asked.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69147" y="304524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Expenditure FAQ</a:t>
              </a:r>
              <a:endParaRPr lang="ko-KR" altLang="en-US" sz="7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00824" y="304524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Procurement FAQ</a:t>
              </a:r>
              <a:endParaRPr lang="ko-KR" altLang="en-US" sz="7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54917" y="1958034"/>
              <a:ext cx="21920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Organization and Administrative Agency Change FAQ</a:t>
              </a:r>
              <a:endParaRPr lang="ko-KR" altLang="en-US" sz="7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00824" y="1958034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Authority Application and Take Over FAQ</a:t>
              </a:r>
              <a:endParaRPr lang="ko-KR" altLang="en-US" sz="7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00823" y="2501640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Settings FAQ</a:t>
              </a:r>
              <a:endParaRPr lang="ko-KR" altLang="en-US" sz="7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69146" y="2495522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/>
                <a:t>Login FAQ</a:t>
              </a:r>
              <a:endParaRPr lang="ko-KR" altLang="en-US" sz="7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51255" y="3435420"/>
              <a:ext cx="8424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>
                  <a:solidFill>
                    <a:schemeClr val="bg1"/>
                  </a:solidFill>
                </a:rPr>
                <a:t>Login FAQ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6607" y="5963506"/>
              <a:ext cx="23275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ko-KR" sz="700" dirty="0">
                  <a:solidFill>
                    <a:srgbClr val="A5A5A5"/>
                  </a:solidFill>
                </a:rPr>
                <a:t>Enter your inquiry here</a:t>
              </a:r>
              <a:endParaRPr lang="ko-KR" altLang="en-US" sz="700" dirty="0">
                <a:solidFill>
                  <a:srgbClr val="A5A5A5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98199" y="5963506"/>
              <a:ext cx="23275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ko-KR" sz="700" dirty="0">
                  <a:solidFill>
                    <a:srgbClr val="A5A5A5"/>
                  </a:solidFill>
                </a:rPr>
                <a:t>Enter your inquiry here</a:t>
              </a:r>
              <a:endParaRPr lang="ko-KR" altLang="en-US" sz="700" dirty="0">
                <a:solidFill>
                  <a:srgbClr val="A5A5A5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02858" y="4113365"/>
              <a:ext cx="85792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dirty="0"/>
                <a:t>dBrain</a:t>
              </a:r>
              <a:r>
                <a:rPr lang="en" altLang="ko-KR" sz="700" baseline="30000" dirty="0"/>
                <a:t>+</a:t>
              </a:r>
              <a:r>
                <a:rPr lang="en" altLang="ko-KR" sz="700" dirty="0"/>
                <a:t> Login FAQ</a:t>
              </a:r>
              <a:endParaRPr lang="ko-KR" altLang="en-US" sz="7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5725" y="4281237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User registration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25725" y="4484425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Change Login ID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5725" y="4681759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Long-term inactivity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25725" y="4884947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Certificate error during Login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5725" y="5099181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Login certificate validity error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25725" y="5311605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Create new certificate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74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15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2636" y="2684685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2222" y="1111106"/>
            <a:ext cx="10038805" cy="2901162"/>
            <a:chOff x="270633" y="1895990"/>
            <a:chExt cx="5353384" cy="39767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37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8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3" y="1895990"/>
              <a:ext cx="4366276" cy="473300"/>
              <a:chOff x="1043280" y="2203799"/>
              <a:chExt cx="3807101" cy="473300"/>
            </a:xfrm>
          </p:grpSpPr>
          <p:sp>
            <p:nvSpPr>
              <p:cNvPr id="30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09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1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2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3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4" name="Flow chart: Delay 33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5" name="Flow chart: Delay 34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6" name="Box 35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1994178" y="2323657"/>
                <a:ext cx="1904035" cy="214920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" sz="22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KoPub돋움체 Bold" panose="02020603020101020101" pitchFamily="18" charset="-127"/>
                    <a:cs typeface="Noto Sans" panose="020B0502040504020204" pitchFamily="34" charset="0"/>
                  </a:rPr>
                  <a:t>Multi-lingual support (Korean)</a:t>
                </a:r>
                <a:endParaRPr kumimoji="1" lang="ko-KR" altLang="en-US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endParaRPr>
              </a:p>
            </p:txBody>
          </p:sp>
        </p:grpSp>
      </p:grpSp>
      <p:pic>
        <p:nvPicPr>
          <p:cNvPr id="1029" name="_x476400872" descr="EMB0000250808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2" y="1526951"/>
            <a:ext cx="8737846" cy="23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2220" y="4193092"/>
            <a:ext cx="10038805" cy="2904605"/>
            <a:chOff x="270633" y="1891270"/>
            <a:chExt cx="5353384" cy="39815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75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6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3" y="1891270"/>
              <a:ext cx="4366276" cy="478020"/>
              <a:chOff x="1043280" y="2199079"/>
              <a:chExt cx="3807101" cy="478020"/>
            </a:xfrm>
          </p:grpSpPr>
          <p:sp>
            <p:nvSpPr>
              <p:cNvPr id="68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09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69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0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1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2" name="Flow chart: Delay 71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3" name="Flow chart: Delay 72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4" name="Box 73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2501590" y="2199079"/>
                <a:ext cx="889210" cy="464074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" sz="22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KoPub돋움체 Bold" panose="02020603020101020101" pitchFamily="18" charset="-127"/>
                    <a:cs typeface="Noto Sans" panose="020B0502040504020204" pitchFamily="34" charset="0"/>
                  </a:rPr>
                  <a:t>Multi-lingual support (English)</a:t>
                </a:r>
                <a:endParaRPr kumimoji="1" lang="ko-KR" altLang="en-US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endParaRPr>
              </a:p>
            </p:txBody>
          </p:sp>
        </p:grpSp>
      </p:grpSp>
      <p:pic>
        <p:nvPicPr>
          <p:cNvPr id="1028" name="_x476400944" descr="EMB0000250808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3" y="4613320"/>
            <a:ext cx="8798965" cy="24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Appendix 3. Multi-lingual support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5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16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2636" y="2557685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sp>
        <p:nvSpPr>
          <p:cNvPr id="107" name="Box 106"/>
          <p:cNvSpPr/>
          <p:nvPr/>
        </p:nvSpPr>
        <p:spPr>
          <a:xfrm>
            <a:off x="782003" y="1464649"/>
            <a:ext cx="9124480" cy="1830266"/>
          </a:xfrm>
          <a:prstGeom prst="rect">
            <a:avLst/>
          </a:prstGeom>
          <a:solidFill>
            <a:srgbClr val="D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ko-KR" altLang="en-US" sz="160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109547" y="1565073"/>
            <a:ext cx="3936189" cy="5349922"/>
            <a:chOff x="450376" y="1255594"/>
            <a:chExt cx="3936189" cy="5349922"/>
          </a:xfrm>
        </p:grpSpPr>
        <p:sp>
          <p:nvSpPr>
            <p:cNvPr id="111" name="Rounded rectangle 110"/>
            <p:cNvSpPr/>
            <p:nvPr/>
          </p:nvSpPr>
          <p:spPr>
            <a:xfrm>
              <a:off x="450376" y="1255594"/>
              <a:ext cx="3936189" cy="5349922"/>
            </a:xfrm>
            <a:prstGeom prst="roundRect">
              <a:avLst>
                <a:gd name="adj" fmla="val 6560"/>
              </a:avLst>
            </a:prstGeom>
            <a:solidFill>
              <a:srgbClr val="6BA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22955" y="1325091"/>
              <a:ext cx="3193952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rtl="0"/>
              <a:r>
                <a:rPr lang="en" sz="2200" spc="-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>
                    <a:outerShdw blurRad="889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Modularization to each fiscal business unit</a:t>
              </a:r>
              <a:endParaRPr kumimoji="1" lang="ko-KR" altLang="en-US" sz="22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889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cxnSp>
        <p:nvCxnSpPr>
          <p:cNvPr id="113" name="Line connector 112"/>
          <p:cNvCxnSpPr/>
          <p:nvPr/>
        </p:nvCxnSpPr>
        <p:spPr>
          <a:xfrm>
            <a:off x="5538564" y="2811138"/>
            <a:ext cx="0" cy="299413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724765" y="1540052"/>
            <a:ext cx="3941930" cy="5349922"/>
            <a:chOff x="450376" y="1255594"/>
            <a:chExt cx="3941930" cy="5349922"/>
          </a:xfrm>
        </p:grpSpPr>
        <p:sp>
          <p:nvSpPr>
            <p:cNvPr id="115" name="Rounded rectangle 114"/>
            <p:cNvSpPr/>
            <p:nvPr/>
          </p:nvSpPr>
          <p:spPr>
            <a:xfrm>
              <a:off x="450376" y="1255594"/>
              <a:ext cx="3936189" cy="5349922"/>
            </a:xfrm>
            <a:prstGeom prst="roundRect">
              <a:avLst>
                <a:gd name="adj" fmla="val 6560"/>
              </a:avLst>
            </a:prstGeom>
            <a:solidFill>
              <a:srgbClr val="6BA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0249" y="1508016"/>
              <a:ext cx="3642057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rtl="0"/>
              <a:r>
                <a:rPr lang="en" sz="2200" spc="-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>
                    <a:outerShdw blurRad="889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Setting options for export</a:t>
              </a:r>
              <a:endParaRPr kumimoji="1" lang="ko-KR" altLang="en-US" sz="22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889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1162417" y="2491095"/>
            <a:ext cx="8012958" cy="3390960"/>
          </a:xfrm>
          <a:prstGeom prst="roundRect">
            <a:avLst>
              <a:gd name="adj" fmla="val 4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>
              <a:defRPr/>
            </a:pPr>
            <a:endParaRPr lang="ko-KR" altLang="en-US" sz="160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1450743" y="2575007"/>
            <a:ext cx="3493826" cy="3206822"/>
            <a:chOff x="935784" y="2447230"/>
            <a:chExt cx="2794954" cy="3025120"/>
          </a:xfrm>
        </p:grpSpPr>
        <p:sp>
          <p:nvSpPr>
            <p:cNvPr id="119" name="Box 118"/>
            <p:cNvSpPr/>
            <p:nvPr/>
          </p:nvSpPr>
          <p:spPr>
            <a:xfrm>
              <a:off x="1511306" y="2572280"/>
              <a:ext cx="181754" cy="188701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…</a:t>
              </a: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935784" y="4761718"/>
              <a:ext cx="2794954" cy="710632"/>
              <a:chOff x="5244721" y="4864282"/>
              <a:chExt cx="1945288" cy="437218"/>
            </a:xfrm>
          </p:grpSpPr>
          <p:sp>
            <p:nvSpPr>
              <p:cNvPr id="147" name="Box 146"/>
              <p:cNvSpPr/>
              <p:nvPr/>
            </p:nvSpPr>
            <p:spPr>
              <a:xfrm>
                <a:off x="5244721" y="4976068"/>
                <a:ext cx="1945288" cy="325432"/>
              </a:xfrm>
              <a:prstGeom prst="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48" name="Rectangle 511"/>
              <p:cNvSpPr>
                <a:spLocks noChangeArrowheads="1"/>
              </p:cNvSpPr>
              <p:nvPr/>
            </p:nvSpPr>
            <p:spPr bwMode="auto">
              <a:xfrm>
                <a:off x="5410939" y="5074500"/>
                <a:ext cx="1612851" cy="192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>
                <a:lvl1pPr marL="160338" indent="-160338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1pPr>
                <a:lvl2pPr marL="742950" indent="-28575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2pPr>
                <a:lvl3pPr marL="11430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3pPr>
                <a:lvl4pPr marL="16002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4pPr>
                <a:lvl5pPr marL="20574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5pPr>
                <a:lvl6pPr marL="25146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6pPr>
                <a:lvl7pPr marL="29718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7pPr>
                <a:lvl8pPr marL="34290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8pPr>
                <a:lvl9pPr marL="38862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" sz="14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E-government Standard Framework</a:t>
                </a:r>
                <a:br>
                  <a:rPr lang="en-US" altLang="ko-KR" sz="14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en" sz="10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HTML5</a:t>
                </a:r>
                <a:endParaRPr lang="ko-KR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49" name="Round same side corner rectangle 148"/>
              <p:cNvSpPr/>
              <p:nvPr/>
            </p:nvSpPr>
            <p:spPr>
              <a:xfrm rot="10800000">
                <a:off x="5417851" y="4864286"/>
                <a:ext cx="280495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0" name="Round same side corner rectangle 149"/>
              <p:cNvSpPr/>
              <p:nvPr/>
            </p:nvSpPr>
            <p:spPr>
              <a:xfrm rot="10800000">
                <a:off x="5873639" y="4864285"/>
                <a:ext cx="270000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1" name="Round same side corner rectangle 150"/>
              <p:cNvSpPr/>
              <p:nvPr/>
            </p:nvSpPr>
            <p:spPr>
              <a:xfrm>
                <a:off x="569779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2" name="Round same side corner rectangle 151"/>
              <p:cNvSpPr/>
              <p:nvPr/>
            </p:nvSpPr>
            <p:spPr>
              <a:xfrm>
                <a:off x="524472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3" name="Round same side corner rectangle 152"/>
              <p:cNvSpPr/>
              <p:nvPr/>
            </p:nvSpPr>
            <p:spPr>
              <a:xfrm rot="10800000">
                <a:off x="6316331" y="4864283"/>
                <a:ext cx="258918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4" name="Round same side corner rectangle 153"/>
              <p:cNvSpPr/>
              <p:nvPr/>
            </p:nvSpPr>
            <p:spPr>
              <a:xfrm rot="10800000">
                <a:off x="6746334" y="4864282"/>
                <a:ext cx="267412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5" name="Round same side corner rectangle 154"/>
              <p:cNvSpPr/>
              <p:nvPr/>
            </p:nvSpPr>
            <p:spPr>
              <a:xfrm>
                <a:off x="657425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6" name="Round same side corner rectangle 155"/>
              <p:cNvSpPr/>
              <p:nvPr/>
            </p:nvSpPr>
            <p:spPr>
              <a:xfrm>
                <a:off x="7013747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7" name="Round same side corner rectangle 156"/>
              <p:cNvSpPr/>
              <p:nvPr/>
            </p:nvSpPr>
            <p:spPr>
              <a:xfrm>
                <a:off x="6142169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sp>
          <p:nvSpPr>
            <p:cNvPr id="121" name="Down Arrow 120"/>
            <p:cNvSpPr/>
            <p:nvPr/>
          </p:nvSpPr>
          <p:spPr>
            <a:xfrm>
              <a:off x="1103156" y="4070354"/>
              <a:ext cx="332900" cy="627381"/>
            </a:xfrm>
            <a:prstGeom prst="downArrow">
              <a:avLst>
                <a:gd name="adj1" fmla="val 64665"/>
                <a:gd name="adj2" fmla="val 40581"/>
              </a:avLst>
            </a:prstGeom>
            <a:gradFill flip="none" rotWithShape="1">
              <a:gsLst>
                <a:gs pos="100000">
                  <a:srgbClr val="B5B5B5">
                    <a:alpha val="70000"/>
                  </a:srgbClr>
                </a:gs>
                <a:gs pos="75000">
                  <a:srgbClr val="B5B5B5">
                    <a:alpha val="50000"/>
                  </a:srgbClr>
                </a:gs>
                <a:gs pos="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2" name="Down Arrow 121"/>
            <p:cNvSpPr/>
            <p:nvPr/>
          </p:nvSpPr>
          <p:spPr>
            <a:xfrm>
              <a:off x="1503124" y="4438372"/>
              <a:ext cx="269818" cy="502049"/>
            </a:xfrm>
            <a:prstGeom prst="downArrow">
              <a:avLst>
                <a:gd name="adj1" fmla="val 64665"/>
                <a:gd name="adj2" fmla="val 40581"/>
              </a:avLst>
            </a:prstGeom>
            <a:gradFill flip="none" rotWithShape="1">
              <a:gsLst>
                <a:gs pos="100000">
                  <a:srgbClr val="B5B5B5">
                    <a:alpha val="70000"/>
                  </a:srgbClr>
                </a:gs>
                <a:gs pos="75000">
                  <a:srgbClr val="B5B5B5">
                    <a:alpha val="50000"/>
                  </a:srgbClr>
                </a:gs>
                <a:gs pos="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963060" y="2447230"/>
              <a:ext cx="2707392" cy="2113657"/>
              <a:chOff x="5274969" y="3253131"/>
              <a:chExt cx="1886395" cy="1547892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5274969" y="3784567"/>
                <a:ext cx="564426" cy="480536"/>
                <a:chOff x="5274969" y="3855264"/>
                <a:chExt cx="564426" cy="480536"/>
              </a:xfrm>
            </p:grpSpPr>
            <p:sp>
              <p:nvSpPr>
                <p:cNvPr id="145" name="Round same side corner rectangle 144"/>
                <p:cNvSpPr/>
                <p:nvPr/>
              </p:nvSpPr>
              <p:spPr>
                <a:xfrm rot="10800000">
                  <a:off x="5403384" y="4187733"/>
                  <a:ext cx="307597" cy="148067"/>
                </a:xfrm>
                <a:prstGeom prst="round2Same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6" name="Box 145"/>
                <p:cNvSpPr/>
                <p:nvPr/>
              </p:nvSpPr>
              <p:spPr>
                <a:xfrm>
                  <a:off x="5274969" y="3855264"/>
                  <a:ext cx="564426" cy="353669"/>
                </a:xfrm>
                <a:prstGeom prst="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Master Code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Data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5935954" y="3784567"/>
                <a:ext cx="564426" cy="484698"/>
                <a:chOff x="5932779" y="3851102"/>
                <a:chExt cx="564426" cy="484698"/>
              </a:xfrm>
            </p:grpSpPr>
            <p:sp>
              <p:nvSpPr>
                <p:cNvPr id="143" name="Round same side corner rectangle 142"/>
                <p:cNvSpPr/>
                <p:nvPr/>
              </p:nvSpPr>
              <p:spPr>
                <a:xfrm rot="10800000">
                  <a:off x="6061194" y="418773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4" name="Box 143"/>
                <p:cNvSpPr/>
                <p:nvPr/>
              </p:nvSpPr>
              <p:spPr>
                <a:xfrm>
                  <a:off x="5932779" y="3851102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Revenue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altLang="ko-KR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Bond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6596938" y="3784567"/>
                <a:ext cx="564426" cy="481385"/>
                <a:chOff x="6596938" y="3854415"/>
                <a:chExt cx="564426" cy="481385"/>
              </a:xfrm>
            </p:grpSpPr>
            <p:sp>
              <p:nvSpPr>
                <p:cNvPr id="141" name="Round same side corner rectangle 140"/>
                <p:cNvSpPr/>
                <p:nvPr/>
              </p:nvSpPr>
              <p:spPr>
                <a:xfrm rot="10800000">
                  <a:off x="6725353" y="418773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2" name="Box 141"/>
                <p:cNvSpPr/>
                <p:nvPr/>
              </p:nvSpPr>
              <p:spPr>
                <a:xfrm>
                  <a:off x="6596938" y="3854415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Expenditure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altLang="ko-KR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Debt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596141" y="4319838"/>
                <a:ext cx="564426" cy="481184"/>
                <a:chOff x="6596141" y="4379006"/>
                <a:chExt cx="564426" cy="481184"/>
              </a:xfrm>
            </p:grpSpPr>
            <p:sp>
              <p:nvSpPr>
                <p:cNvPr id="139" name="Round same side corner rectangle 138"/>
                <p:cNvSpPr/>
                <p:nvPr/>
              </p:nvSpPr>
              <p:spPr>
                <a:xfrm rot="10800000">
                  <a:off x="6724556" y="471212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0" name="Box 139"/>
                <p:cNvSpPr/>
                <p:nvPr/>
              </p:nvSpPr>
              <p:spPr>
                <a:xfrm>
                  <a:off x="6596141" y="4379006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Budget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Management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5275424" y="3253131"/>
                <a:ext cx="564426" cy="475992"/>
                <a:chOff x="5275424" y="3326390"/>
                <a:chExt cx="564426" cy="475992"/>
              </a:xfrm>
            </p:grpSpPr>
            <p:sp>
              <p:nvSpPr>
                <p:cNvPr id="137" name="Round same side corner rectangle 136"/>
                <p:cNvSpPr/>
                <p:nvPr/>
              </p:nvSpPr>
              <p:spPr>
                <a:xfrm rot="10800000">
                  <a:off x="5403839" y="3654315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38" name="Box 137"/>
                <p:cNvSpPr/>
                <p:nvPr/>
              </p:nvSpPr>
              <p:spPr>
                <a:xfrm>
                  <a:off x="5275424" y="3326390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Fund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Management</a:t>
                  </a:r>
                  <a:endParaRPr kumimoji="1" lang="en-US" altLang="ko-KR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5935954" y="4320548"/>
                <a:ext cx="564426" cy="480475"/>
                <a:chOff x="5932551" y="4379716"/>
                <a:chExt cx="564426" cy="480475"/>
              </a:xfrm>
            </p:grpSpPr>
            <p:sp>
              <p:nvSpPr>
                <p:cNvPr id="135" name="Round same side corner rectangle 134"/>
                <p:cNvSpPr/>
                <p:nvPr/>
              </p:nvSpPr>
              <p:spPr>
                <a:xfrm rot="10800000">
                  <a:off x="6060966" y="4712124"/>
                  <a:ext cx="307597" cy="148067"/>
                </a:xfrm>
                <a:prstGeom prst="round2Same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36" name="Box 135"/>
                <p:cNvSpPr/>
                <p:nvPr/>
              </p:nvSpPr>
              <p:spPr>
                <a:xfrm>
                  <a:off x="5932551" y="4379716"/>
                  <a:ext cx="564426" cy="353669"/>
                </a:xfrm>
                <a:prstGeom prst="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Project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Management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  <p:sp>
          <p:nvSpPr>
            <p:cNvPr id="124" name="Round same side corner rectangle 123"/>
            <p:cNvSpPr/>
            <p:nvPr/>
          </p:nvSpPr>
          <p:spPr>
            <a:xfrm rot="10800000">
              <a:off x="2100648" y="2897351"/>
              <a:ext cx="441470" cy="202186"/>
            </a:xfrm>
            <a:prstGeom prst="round2Same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5" name="Box 124"/>
            <p:cNvSpPr/>
            <p:nvPr/>
          </p:nvSpPr>
          <p:spPr>
            <a:xfrm>
              <a:off x="1916344" y="2449567"/>
              <a:ext cx="810076" cy="482937"/>
            </a:xfrm>
            <a:prstGeom prst="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National Asset</a:t>
              </a:r>
            </a:p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Management</a:t>
              </a: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6" name="Round same side corner rectangle 125"/>
            <p:cNvSpPr/>
            <p:nvPr/>
          </p:nvSpPr>
          <p:spPr>
            <a:xfrm rot="10800000">
              <a:off x="3046539" y="2895014"/>
              <a:ext cx="441470" cy="202186"/>
            </a:xfrm>
            <a:prstGeom prst="round2Same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7" name="Box 126"/>
            <p:cNvSpPr/>
            <p:nvPr/>
          </p:nvSpPr>
          <p:spPr>
            <a:xfrm>
              <a:off x="2862235" y="2447230"/>
              <a:ext cx="810076" cy="482937"/>
            </a:xfrm>
            <a:prstGeom prst="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Accounting</a:t>
              </a:r>
            </a:p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Settlement</a:t>
              </a:r>
              <a:endParaRPr kumimoji="1" lang="en-US" altLang="ko-KR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282045" y="2929850"/>
            <a:ext cx="2620376" cy="2797789"/>
            <a:chOff x="4721767" y="2536453"/>
            <a:chExt cx="1975124" cy="1502615"/>
          </a:xfrm>
        </p:grpSpPr>
        <p:sp>
          <p:nvSpPr>
            <p:cNvPr id="159" name="Oval 158"/>
            <p:cNvSpPr/>
            <p:nvPr/>
          </p:nvSpPr>
          <p:spPr>
            <a:xfrm>
              <a:off x="5144237" y="2717861"/>
              <a:ext cx="1155778" cy="1155778"/>
            </a:xfrm>
            <a:prstGeom prst="ellipse">
              <a:avLst/>
            </a:prstGeom>
            <a:noFill/>
            <a:ln w="47625">
              <a:solidFill>
                <a:srgbClr val="EDE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234737" y="2808361"/>
              <a:ext cx="974777" cy="974777"/>
            </a:xfrm>
            <a:prstGeom prst="ellipse">
              <a:avLst/>
            </a:prstGeom>
            <a:noFill/>
            <a:ln w="15875" cap="rnd">
              <a:solidFill>
                <a:srgbClr val="EDEDED">
                  <a:alpha val="84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4721767" y="2536453"/>
              <a:ext cx="925740" cy="554987"/>
              <a:chOff x="3126361" y="8476235"/>
              <a:chExt cx="1047932" cy="628243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3126361" y="8476235"/>
                <a:ext cx="1047932" cy="628243"/>
              </a:xfrm>
              <a:prstGeom prst="ellipse">
                <a:avLst/>
              </a:prstGeom>
              <a:solidFill>
                <a:srgbClr val="B9CA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 latinLnBrk="0"/>
                <a:endParaRPr lang="ko-KR" altLang="en-US" sz="1500" b="1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Box 172"/>
              <p:cNvSpPr/>
              <p:nvPr/>
            </p:nvSpPr>
            <p:spPr bwMode="gray">
              <a:xfrm>
                <a:off x="3161917" y="8654488"/>
                <a:ext cx="982051" cy="2806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Multi-lingual </a:t>
                </a:r>
              </a:p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function</a:t>
                </a:r>
                <a:endParaRPr kumimoji="1" lang="ko-KR" altLang="en-US" sz="15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4721770" y="3484082"/>
              <a:ext cx="925741" cy="554986"/>
              <a:chOff x="3126361" y="8476235"/>
              <a:chExt cx="1047932" cy="628243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3126361" y="8476235"/>
                <a:ext cx="1047932" cy="628243"/>
              </a:xfrm>
              <a:prstGeom prst="ellipse">
                <a:avLst/>
              </a:prstGeom>
              <a:solidFill>
                <a:srgbClr val="B9CA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 latinLnBrk="0"/>
                <a:endParaRPr lang="ko-KR" altLang="en-US" sz="1500" b="1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Box 170"/>
              <p:cNvSpPr/>
              <p:nvPr/>
            </p:nvSpPr>
            <p:spPr bwMode="gray">
              <a:xfrm>
                <a:off x="3352055" y="8635832"/>
                <a:ext cx="573910" cy="2806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" sz="15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Country</a:t>
                </a:r>
              </a:p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" sz="15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Setting</a:t>
                </a:r>
                <a:endParaRPr kumimoji="1" lang="ko-KR" altLang="en-US" sz="15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5760855" y="2536453"/>
              <a:ext cx="936036" cy="1502615"/>
              <a:chOff x="8521168" y="2560578"/>
              <a:chExt cx="936036" cy="1502615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8531462" y="2560578"/>
                <a:ext cx="925742" cy="554987"/>
                <a:chOff x="3126361" y="8476235"/>
                <a:chExt cx="1047933" cy="62824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126361" y="8476235"/>
                  <a:ext cx="1047933" cy="628243"/>
                </a:xfrm>
                <a:prstGeom prst="ellipse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0" latinLnBrk="0"/>
                  <a:endParaRPr lang="ko-KR" altLang="en-US" sz="1500" b="1" spc="-2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Box 168"/>
                <p:cNvSpPr/>
                <p:nvPr/>
              </p:nvSpPr>
              <p:spPr bwMode="gray">
                <a:xfrm>
                  <a:off x="3378722" y="8626504"/>
                  <a:ext cx="520568" cy="2806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500" b="1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Date </a:t>
                  </a:r>
                </a:p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500" b="1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Format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8521168" y="3508207"/>
                <a:ext cx="935061" cy="554986"/>
                <a:chOff x="3115810" y="8476235"/>
                <a:chExt cx="1058482" cy="628243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126359" y="8476235"/>
                  <a:ext cx="1047933" cy="628243"/>
                </a:xfrm>
                <a:prstGeom prst="ellipse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0" latinLnBrk="0"/>
                  <a:endParaRPr lang="ko-KR" altLang="en-US" sz="1500" b="1" spc="-2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Box 166"/>
                <p:cNvSpPr/>
                <p:nvPr/>
              </p:nvSpPr>
              <p:spPr bwMode="gray">
                <a:xfrm>
                  <a:off x="3115810" y="8645157"/>
                  <a:ext cx="1046389" cy="2806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500" b="1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Currency</a:t>
                  </a:r>
                </a:p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" sz="1500" b="1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Exchange rate</a:t>
                  </a:r>
                  <a:endParaRPr kumimoji="1" lang="ko-KR" altLang="en-US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grpSp>
        <p:nvGrpSpPr>
          <p:cNvPr id="174" name="Group 173"/>
          <p:cNvGrpSpPr/>
          <p:nvPr/>
        </p:nvGrpSpPr>
        <p:grpSpPr>
          <a:xfrm>
            <a:off x="5209619" y="1980678"/>
            <a:ext cx="394721" cy="400532"/>
            <a:chOff x="7415347" y="3341674"/>
            <a:chExt cx="288000" cy="288000"/>
          </a:xfrm>
        </p:grpSpPr>
        <p:sp>
          <p:nvSpPr>
            <p:cNvPr id="175" name="Oval 174"/>
            <p:cNvSpPr/>
            <p:nvPr/>
          </p:nvSpPr>
          <p:spPr bwMode="gray">
            <a:xfrm>
              <a:off x="7415347" y="334167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7474819" y="3401146"/>
              <a:ext cx="169057" cy="169056"/>
              <a:chOff x="6017578" y="2341668"/>
              <a:chExt cx="197469" cy="197468"/>
            </a:xfrm>
          </p:grpSpPr>
          <p:sp>
            <p:nvSpPr>
              <p:cNvPr id="177" name="Rounded rectangle 176"/>
              <p:cNvSpPr/>
              <p:nvPr/>
            </p:nvSpPr>
            <p:spPr bwMode="gray">
              <a:xfrm>
                <a:off x="6091629" y="2341668"/>
                <a:ext cx="49367" cy="19746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 latinLnBrk="0"/>
                <a:endPara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78" name="Rounded rectangle 177"/>
              <p:cNvSpPr/>
              <p:nvPr/>
            </p:nvSpPr>
            <p:spPr bwMode="gray">
              <a:xfrm rot="5400000">
                <a:off x="6091629" y="2341668"/>
                <a:ext cx="49367" cy="19746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 latinLnBrk="0"/>
                <a:endPara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</p:grpSp>
      <p:cxnSp>
        <p:nvCxnSpPr>
          <p:cNvPr id="179" name="Line connector 178"/>
          <p:cNvCxnSpPr/>
          <p:nvPr/>
        </p:nvCxnSpPr>
        <p:spPr>
          <a:xfrm>
            <a:off x="5388442" y="2715604"/>
            <a:ext cx="0" cy="299413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Appendix 4. </a:t>
            </a:r>
            <a:r>
              <a:rPr lang="en" sz="24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돋움"/>
                <a:cs typeface="Arial"/>
              </a:rPr>
              <a:t>Modularization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1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17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Ⅳ.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Analysis and evaluation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383319" y="1235270"/>
            <a:ext cx="10019472" cy="5922948"/>
            <a:chOff x="5702247" y="2311334"/>
            <a:chExt cx="4200191" cy="3772264"/>
          </a:xfrm>
        </p:grpSpPr>
        <p:sp>
          <p:nvSpPr>
            <p:cNvPr id="54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11830" y="2331131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1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5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1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609600" y="1082976"/>
            <a:ext cx="9593688" cy="822024"/>
            <a:chOff x="1043280" y="2177445"/>
            <a:chExt cx="3807101" cy="547889"/>
          </a:xfrm>
        </p:grpSpPr>
        <p:sp>
          <p:nvSpPr>
            <p:cNvPr id="57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8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9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0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1" name="Flow chart: Delay 60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1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2" name="Flow chart: Delay 61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1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3" name="Box 62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31955" y="2177445"/>
              <a:ext cx="3619459" cy="547889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Q2. How did we implement the real-time connections on </a:t>
              </a:r>
              <a:r>
                <a:rPr lang="en" sz="19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dBrain</a:t>
              </a:r>
              <a:r>
                <a:rPr lang="en" sz="1900" b="1" spc="-150" baseline="30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+</a:t>
              </a: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, and what were the challenges and the takeaways?</a:t>
              </a:r>
              <a:endParaRPr kumimoji="1" lang="ko-KR" altLang="en-US" sz="19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2903" y="1982973"/>
            <a:ext cx="521115" cy="644539"/>
            <a:chOff x="782003" y="2409047"/>
            <a:chExt cx="521115" cy="644539"/>
          </a:xfrm>
        </p:grpSpPr>
        <p:sp>
          <p:nvSpPr>
            <p:cNvPr id="66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9044" y="2559513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82003" y="2409047"/>
              <a:ext cx="314510" cy="609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20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ko-KR" altLang="en-US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2903" y="3779057"/>
            <a:ext cx="521115" cy="644539"/>
            <a:chOff x="777818" y="3727116"/>
            <a:chExt cx="521115" cy="644539"/>
          </a:xfrm>
        </p:grpSpPr>
        <p:sp>
          <p:nvSpPr>
            <p:cNvPr id="69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4859" y="3877582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77818" y="3727116"/>
              <a:ext cx="314510" cy="609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2000" b="1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ko-KR" altLang="en-US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Rectangle 25">
            <a:extLst>
              <a:ext uri="{FF2B5EF4-FFF2-40B4-BE49-F238E27FC236}">
                <a16:creationId xmlns:a16="http://schemas.microsoft.com/office/drawing/2014/main" id="{493D9729-6404-41BE-9213-890419D8E9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1656" y="5152105"/>
            <a:ext cx="6045199" cy="218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89022" rtl="0" eaLnBrk="1" fontAlgn="base" hangingPunct="1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sz="17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[The Procedure of Expanding the Connections of Integrated Financial Information]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322980" y="5569441"/>
            <a:ext cx="8561988" cy="1152034"/>
            <a:chOff x="1227425" y="4114872"/>
            <a:chExt cx="8561988" cy="1055784"/>
          </a:xfrm>
        </p:grpSpPr>
        <p:grpSp>
          <p:nvGrpSpPr>
            <p:cNvPr id="75" name="Group 74"/>
            <p:cNvGrpSpPr/>
            <p:nvPr/>
          </p:nvGrpSpPr>
          <p:grpSpPr>
            <a:xfrm>
              <a:off x="1292238" y="4114872"/>
              <a:ext cx="8497175" cy="1055784"/>
              <a:chOff x="1165468" y="4533283"/>
              <a:chExt cx="8497175" cy="787334"/>
            </a:xfrm>
          </p:grpSpPr>
          <p:sp>
            <p:nvSpPr>
              <p:cNvPr id="80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1165468" y="4544404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 Check the current data in our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possession</a:t>
                </a:r>
                <a:endParaRPr lang="en-US" altLang="ko-KR" sz="1000" b="1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(including open, closed data) </a:t>
                </a:r>
                <a:endParaRPr lang="en-US" altLang="ko-KR" sz="10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3368700" y="4533283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" sz="10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kern="12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Mapping our own data </a:t>
                </a:r>
                <a:endParaRPr lang="en-US" altLang="ko-KR" sz="1000" b="1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kern="12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to the data from connected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kern="12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organizations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(sorting out the overlapping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data, etc.)</a:t>
                </a:r>
                <a:endParaRPr lang="en-US" altLang="ko-KR" sz="10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2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5571932" y="4544402"/>
                <a:ext cx="1887479" cy="776212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    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Consult with the relevant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organizations</a:t>
                </a:r>
                <a:endParaRPr lang="en-US" altLang="ko-KR" sz="1000" b="1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kern="12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(</a:t>
                </a:r>
                <a:r>
                  <a:rPr lang="en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expansion of the data, method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of connections,  method of data provision, etc.)</a:t>
                </a:r>
                <a:endParaRPr lang="en-US" altLang="ko-KR" sz="10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4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7775164" y="4544404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 </a:t>
                </a:r>
                <a:r>
                  <a:rPr lang="en" sz="1000" b="1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Prepare legal and institutional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basis for </a:t>
                </a:r>
                <a:endParaRPr lang="en-US" altLang="ko-KR" sz="1000" b="1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information provision</a:t>
                </a:r>
                <a:endParaRPr lang="ko-KR" altLang="en-US" sz="1000" b="1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5" name="Right Arrow 84"/>
              <p:cNvSpPr/>
              <p:nvPr/>
            </p:nvSpPr>
            <p:spPr>
              <a:xfrm>
                <a:off x="3077420" y="4858111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  <p:sp>
            <p:nvSpPr>
              <p:cNvPr id="86" name="Right Arrow 85"/>
              <p:cNvSpPr/>
              <p:nvPr/>
            </p:nvSpPr>
            <p:spPr>
              <a:xfrm>
                <a:off x="5321189" y="4846990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  <p:sp>
            <p:nvSpPr>
              <p:cNvPr id="87" name="Right Arrow 86"/>
              <p:cNvSpPr/>
              <p:nvPr/>
            </p:nvSpPr>
            <p:spPr>
              <a:xfrm>
                <a:off x="7536248" y="4858111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227425" y="4150331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</a:t>
              </a:r>
              <a:endParaRPr lang="ko-KR" altLang="en-US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3430460" y="4130949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</a:t>
              </a:r>
              <a:endParaRPr lang="ko-KR" altLang="en-US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5660291" y="4138439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</a:t>
              </a:r>
              <a:endParaRPr lang="ko-KR" altLang="en-US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7834149" y="4153054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04</a:t>
              </a:r>
              <a:endParaRPr lang="ko-KR" altLang="en-US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59876" y="2057400"/>
            <a:ext cx="8843405" cy="153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Expanding the data connection and achieving “integrated financial management” through automatic computation by the system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 (the government) connecting the settlement information to compute the consolidated central government balance such as ’86,’01 GFS, etc.</a:t>
            </a:r>
            <a:br>
              <a:rPr lang="en-US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(the public) active sharing of the beneficiary information (government subsidies, loans, contributions, etc.) personalized to the public and the open data about public-targeted fiscal businesses (private investment information, etc.)</a:t>
            </a:r>
            <a:endParaRPr lang="en-US" altLang="ko-KR" sz="12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2554" y="3871462"/>
            <a:ext cx="884340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Expanding </a:t>
            </a: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the connections from 48 organizations &amp; 83 systems to 77 organizations &amp; 136 systems</a:t>
            </a:r>
            <a:br>
              <a:rPr lang="en-US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(financial data) 265 types of fiscal data, including the current budget, asset, settlement, etc.</a:t>
            </a:r>
            <a:br>
              <a:rPr lang="en-US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(</a:t>
            </a: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external data) active collection of external information (administrative+economic+social+public) </a:t>
            </a:r>
            <a:br>
              <a:rPr lang="en-US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(historical data) converting the budget and settlement data accrued since the establishment into time series data</a:t>
            </a:r>
            <a:endParaRPr lang="en-US" altLang="ko-KR" sz="12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SemiBold" panose="000007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209375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18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177801" y="247744"/>
            <a:ext cx="8293099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Q2. How did we implement the real-time connections on</a:t>
            </a:r>
          </a:p>
          <a:p>
            <a:pPr rtl="0"/>
            <a:r>
              <a:rPr lang="en" sz="2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       dBrain</a:t>
            </a:r>
            <a:r>
              <a:rPr lang="en" sz="2200" b="1" spc="-150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</a:t>
            </a:r>
            <a:r>
              <a:rPr lang="en" sz="2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, and what were the challenges and the takeaways?</a:t>
            </a:r>
          </a:p>
        </p:txBody>
      </p:sp>
      <p:sp>
        <p:nvSpPr>
          <p:cNvPr id="56" name="Rounded rectangle 324">
            <a:extLst>
              <a:ext uri="{FF2B5EF4-FFF2-40B4-BE49-F238E27FC236}">
                <a16:creationId xmlns:a16="http://schemas.microsoft.com/office/drawing/2014/main" id="{EC838454-3827-4AED-A77C-0154206BD0F0}"/>
              </a:ext>
            </a:extLst>
          </p:cNvPr>
          <p:cNvSpPr/>
          <p:nvPr/>
        </p:nvSpPr>
        <p:spPr>
          <a:xfrm>
            <a:off x="316139" y="1276946"/>
            <a:ext cx="10130971" cy="594342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sz="10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777440" y="1641213"/>
            <a:ext cx="1767611" cy="1767305"/>
            <a:chOff x="890380" y="1310458"/>
            <a:chExt cx="1767611" cy="1767305"/>
          </a:xfrm>
        </p:grpSpPr>
        <p:sp>
          <p:nvSpPr>
            <p:cNvPr id="97" name="Rectangle 15">
              <a:extLst>
                <a:ext uri="{FF2B5EF4-FFF2-40B4-BE49-F238E27FC236}">
                  <a16:creationId xmlns:a16="http://schemas.microsoft.com/office/drawing/2014/main" id="{D9E9D47A-F57E-4682-A912-8FBEE59C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80" y="1310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5B8D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8" name="Rectangle 15">
              <a:extLst>
                <a:ext uri="{FF2B5EF4-FFF2-40B4-BE49-F238E27FC236}">
                  <a16:creationId xmlns:a16="http://schemas.microsoft.com/office/drawing/2014/main" id="{8987CC11-A78F-4DF2-AA85-7EE508F53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78" y="1427136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9" name="Line connector 98">
              <a:extLst>
                <a:ext uri="{FF2B5EF4-FFF2-40B4-BE49-F238E27FC236}">
                  <a16:creationId xmlns:a16="http://schemas.microsoft.com/office/drawing/2014/main" id="{D19CE9B8-A915-48FE-89FF-D2E0468782B1}"/>
                </a:ext>
              </a:extLst>
            </p:cNvPr>
            <p:cNvCxnSpPr/>
            <p:nvPr/>
          </p:nvCxnSpPr>
          <p:spPr>
            <a:xfrm>
              <a:off x="1224738" y="1844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B5AC804-C055-472D-9C2C-19D5B2F510D5}"/>
                </a:ext>
              </a:extLst>
            </p:cNvPr>
            <p:cNvSpPr txBox="1"/>
            <p:nvPr/>
          </p:nvSpPr>
          <p:spPr>
            <a:xfrm>
              <a:off x="1110793" y="1907153"/>
              <a:ext cx="1316554" cy="800219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Request legal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basis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for information provision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322941" y="1537327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02" name="AutoShape 3">
              <a:extLst>
                <a:ext uri="{FF2B5EF4-FFF2-40B4-BE49-F238E27FC236}">
                  <a16:creationId xmlns:a16="http://schemas.microsoft.com/office/drawing/2014/main" id="{EC7EBEC8-2490-47DE-8A05-29ED4D9D2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0790" y="2467372"/>
              <a:ext cx="685302" cy="45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sz="1050" dirty="0"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75438" y="3576622"/>
            <a:ext cx="1767611" cy="1767305"/>
            <a:chOff x="3465276" y="3215458"/>
            <a:chExt cx="1767611" cy="1767305"/>
          </a:xfrm>
        </p:grpSpPr>
        <p:sp>
          <p:nvSpPr>
            <p:cNvPr id="104" name="Rectangle 15">
              <a:extLst>
                <a:ext uri="{FF2B5EF4-FFF2-40B4-BE49-F238E27FC236}">
                  <a16:creationId xmlns:a16="http://schemas.microsoft.com/office/drawing/2014/main" id="{4238FB93-AB71-4630-BCC7-99FBE4257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276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83CB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05" name="Rectangle 15">
              <a:extLst>
                <a:ext uri="{FF2B5EF4-FFF2-40B4-BE49-F238E27FC236}">
                  <a16:creationId xmlns:a16="http://schemas.microsoft.com/office/drawing/2014/main" id="{EF890E13-1BDB-4E62-B066-D2574625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975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106" name="Line connector 105">
              <a:extLst>
                <a:ext uri="{FF2B5EF4-FFF2-40B4-BE49-F238E27FC236}">
                  <a16:creationId xmlns:a16="http://schemas.microsoft.com/office/drawing/2014/main" id="{05E07F71-55D5-4BFA-BA8B-23D40D727AEF}"/>
                </a:ext>
              </a:extLst>
            </p:cNvPr>
            <p:cNvCxnSpPr/>
            <p:nvPr/>
          </p:nvCxnSpPr>
          <p:spPr>
            <a:xfrm>
              <a:off x="3799635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F6309F0-5963-4F30-A3BA-512E0F3D747A}"/>
                </a:ext>
              </a:extLst>
            </p:cNvPr>
            <p:cNvSpPr txBox="1"/>
            <p:nvPr/>
          </p:nvSpPr>
          <p:spPr>
            <a:xfrm>
              <a:off x="3543875" y="3761109"/>
              <a:ext cx="1627869" cy="1000274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Defining the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appropriate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connection target,difficulties in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negotiation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8495C67-C1CF-4723-B8E4-0301C16E7156}"/>
                </a:ext>
              </a:extLst>
            </p:cNvPr>
            <p:cNvSpPr txBox="1"/>
            <p:nvPr/>
          </p:nvSpPr>
          <p:spPr>
            <a:xfrm>
              <a:off x="3897841" y="3476410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52396" y="5410431"/>
            <a:ext cx="1767611" cy="1767305"/>
            <a:chOff x="5449623" y="3215458"/>
            <a:chExt cx="1767611" cy="1767305"/>
          </a:xfrm>
        </p:grpSpPr>
        <p:sp>
          <p:nvSpPr>
            <p:cNvPr id="110" name="Rectangle 15">
              <a:extLst>
                <a:ext uri="{FF2B5EF4-FFF2-40B4-BE49-F238E27FC236}">
                  <a16:creationId xmlns:a16="http://schemas.microsoft.com/office/drawing/2014/main" id="{8F0C10F7-26BF-4670-835B-416EA903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623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B5D5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11" name="Rectangle 15">
              <a:extLst>
                <a:ext uri="{FF2B5EF4-FFF2-40B4-BE49-F238E27FC236}">
                  <a16:creationId xmlns:a16="http://schemas.microsoft.com/office/drawing/2014/main" id="{9F39271A-15ED-4227-A18F-39A5EEF4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321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112" name="Line connector 111">
              <a:extLst>
                <a:ext uri="{FF2B5EF4-FFF2-40B4-BE49-F238E27FC236}">
                  <a16:creationId xmlns:a16="http://schemas.microsoft.com/office/drawing/2014/main" id="{946A5297-6516-4024-BE4A-6FDB5E48B004}"/>
                </a:ext>
              </a:extLst>
            </p:cNvPr>
            <p:cNvCxnSpPr/>
            <p:nvPr/>
          </p:nvCxnSpPr>
          <p:spPr>
            <a:xfrm>
              <a:off x="5783981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98399FE-50E3-4BB7-A980-2AAB973CC9AF}"/>
                </a:ext>
              </a:extLst>
            </p:cNvPr>
            <p:cNvSpPr txBox="1"/>
            <p:nvPr/>
          </p:nvSpPr>
          <p:spPr>
            <a:xfrm>
              <a:off x="5695080" y="3712123"/>
              <a:ext cx="1210837" cy="1000274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The public’s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request for 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a wider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variety of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open data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CA3E3EF-2D6B-4B36-8611-E15270114C36}"/>
                </a:ext>
              </a:extLst>
            </p:cNvPr>
            <p:cNvSpPr txBox="1"/>
            <p:nvPr/>
          </p:nvSpPr>
          <p:spPr>
            <a:xfrm>
              <a:off x="5882184" y="3442325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115" name="Chevron 114"/>
          <p:cNvSpPr/>
          <p:nvPr/>
        </p:nvSpPr>
        <p:spPr>
          <a:xfrm>
            <a:off x="2663191" y="2175139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6" name="Chevron 115"/>
          <p:cNvSpPr/>
          <p:nvPr/>
        </p:nvSpPr>
        <p:spPr>
          <a:xfrm>
            <a:off x="2661748" y="4103191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7" name="Chevron 116"/>
          <p:cNvSpPr/>
          <p:nvPr/>
        </p:nvSpPr>
        <p:spPr>
          <a:xfrm>
            <a:off x="2655917" y="5987899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133347" y="1763611"/>
            <a:ext cx="3537748" cy="1815388"/>
            <a:chOff x="-4110583" y="1331518"/>
            <a:chExt cx="1712937" cy="1040507"/>
          </a:xfrm>
        </p:grpSpPr>
        <p:sp>
          <p:nvSpPr>
            <p:cNvPr id="119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20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22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23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24" name="Box 123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161435" y="3694723"/>
            <a:ext cx="3509660" cy="1536086"/>
            <a:chOff x="-4110583" y="1331518"/>
            <a:chExt cx="1712937" cy="1040507"/>
          </a:xfrm>
        </p:grpSpPr>
        <p:sp>
          <p:nvSpPr>
            <p:cNvPr id="12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2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3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2" name="Box 13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161435" y="5346533"/>
            <a:ext cx="3503995" cy="1730165"/>
            <a:chOff x="-4110583" y="1331518"/>
            <a:chExt cx="1712937" cy="1040507"/>
          </a:xfrm>
        </p:grpSpPr>
        <p:sp>
          <p:nvSpPr>
            <p:cNvPr id="13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3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37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8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9" name="Box 138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sp>
        <p:nvSpPr>
          <p:cNvPr id="140" name="Box 139"/>
          <p:cNvSpPr/>
          <p:nvPr/>
        </p:nvSpPr>
        <p:spPr>
          <a:xfrm>
            <a:off x="3300454" y="3837854"/>
            <a:ext cx="3293843" cy="12157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Selecting the essential statistics required between the municipal and educational finance systems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Defining the common standards for computing statistics</a:t>
            </a:r>
          </a:p>
        </p:txBody>
      </p:sp>
      <p:sp>
        <p:nvSpPr>
          <p:cNvPr id="141" name="Box 140"/>
          <p:cNvSpPr/>
          <p:nvPr/>
        </p:nvSpPr>
        <p:spPr>
          <a:xfrm>
            <a:off x="3203471" y="5442661"/>
            <a:ext cx="3451262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Enhance its usefulness by providing various statistical functions</a:t>
            </a:r>
            <a:endParaRPr lang="en-US" altLang="ko-KR" sz="13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e.g., time-series statistics, performance        </a:t>
            </a: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  information</a:t>
            </a:r>
            <a:endParaRPr lang="en-US" altLang="ko-KR" sz="11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Provide information highly relevant to the people’s living</a:t>
            </a:r>
            <a:endParaRPr lang="en-US" altLang="ko-KR" sz="13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e.g., personalized information about     </a:t>
            </a: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   benefits such as subsidies, loans, etc.</a:t>
            </a:r>
            <a:endParaRPr lang="en-US" altLang="ko-KR" sz="11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784388" y="1763610"/>
            <a:ext cx="3420000" cy="1813011"/>
            <a:chOff x="-4110583" y="1331518"/>
            <a:chExt cx="1712937" cy="1040507"/>
          </a:xfrm>
        </p:grpSpPr>
        <p:sp>
          <p:nvSpPr>
            <p:cNvPr id="143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44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6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47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48" name="Box 147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784388" y="3694723"/>
            <a:ext cx="3420000" cy="1529780"/>
            <a:chOff x="-4110583" y="1331518"/>
            <a:chExt cx="1712937" cy="1040507"/>
          </a:xfrm>
        </p:grpSpPr>
        <p:sp>
          <p:nvSpPr>
            <p:cNvPr id="150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51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53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54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55" name="Box 154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24154" y="5350608"/>
            <a:ext cx="3420000" cy="1726090"/>
            <a:chOff x="-4110583" y="1331518"/>
            <a:chExt cx="1712937" cy="1040507"/>
          </a:xfrm>
        </p:grpSpPr>
        <p:sp>
          <p:nvSpPr>
            <p:cNvPr id="15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5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6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62" name="Box 16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sp>
        <p:nvSpPr>
          <p:cNvPr id="163" name="Box 162"/>
          <p:cNvSpPr/>
          <p:nvPr/>
        </p:nvSpPr>
        <p:spPr>
          <a:xfrm>
            <a:off x="6853842" y="1853122"/>
            <a:ext cx="335054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Provided expanded nationwide integration of financial data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Increased work efficiency by eliminating duplicate tasks</a:t>
            </a:r>
            <a:endParaRPr lang="en-US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KoPub돋움체 Bold" pitchFamily="18" charset="-127"/>
            </a:endParaRPr>
          </a:p>
          <a:p>
            <a:pPr rtl="0"/>
            <a:r>
              <a:rPr lang="en-US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  </a:t>
            </a: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e.g., verification of the social security</a:t>
            </a:r>
          </a:p>
          <a:p>
            <a:pPr rtl="0"/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          number, property ownership    </a:t>
            </a:r>
          </a:p>
          <a:p>
            <a:pPr rtl="0"/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          information</a:t>
            </a:r>
            <a:endParaRPr lang="ko-KR" altLang="en-US" sz="13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  <p:sp>
        <p:nvSpPr>
          <p:cNvPr id="164" name="Box 163"/>
          <p:cNvSpPr/>
          <p:nvPr/>
        </p:nvSpPr>
        <p:spPr>
          <a:xfrm>
            <a:off x="6844524" y="3825565"/>
            <a:ext cx="3346475" cy="12157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The system’s automatic computation of Government Finance Statistics (GFS)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Formed an archive of statistics dataset</a:t>
            </a:r>
            <a:endParaRPr lang="ko-KR" altLang="en-US" sz="13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  <p:sp>
        <p:nvSpPr>
          <p:cNvPr id="165" name="Box 164"/>
          <p:cNvSpPr/>
          <p:nvPr/>
        </p:nvSpPr>
        <p:spPr>
          <a:xfrm>
            <a:off x="6883090" y="5714050"/>
            <a:ext cx="3224739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Increased user views (25%)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Improved credibility in finance policy due to the expansion of data opened to the public</a:t>
            </a:r>
            <a:endParaRPr lang="ko-KR" altLang="en-US" sz="13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  <p:sp>
        <p:nvSpPr>
          <p:cNvPr id="166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34200" y="1066946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Challenge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167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3997570" y="1059804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Solution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168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529433" y="1074742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500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Achievement and Takeaway</a:t>
            </a:r>
            <a:endParaRPr lang="en-US" altLang="ko-KR" sz="1500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5" name="Box 4"/>
          <p:cNvSpPr/>
          <p:nvPr/>
        </p:nvSpPr>
        <p:spPr>
          <a:xfrm>
            <a:off x="3250539" y="1800343"/>
            <a:ext cx="3403895" cy="17389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15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Revision of the enforcement decree of the National Finance Act (December 21, 2021)</a:t>
            </a:r>
            <a:endParaRPr lang="en-US" altLang="ko-KR" sz="115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rtl="0"/>
            <a:r>
              <a:rPr lang="en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e.g., amendment of the law for connecting to sensitive     </a:t>
            </a:r>
          </a:p>
          <a:p>
            <a:pPr rtl="0"/>
            <a:r>
              <a:rPr lang="en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information (connecting to the verification of the </a:t>
            </a:r>
          </a:p>
          <a:p>
            <a:pPr rtl="0"/>
            <a:r>
              <a:rPr lang="en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social security number in the Ministry of Public </a:t>
            </a:r>
          </a:p>
          <a:p>
            <a:pPr rtl="0"/>
            <a:r>
              <a:rPr lang="en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Administration and Security)</a:t>
            </a:r>
            <a:endParaRPr lang="en-US" altLang="ko-KR" sz="10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Synchronizing the national property information</a:t>
            </a:r>
            <a:endParaRPr lang="en-US" altLang="ko-KR" sz="12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rtl="0"/>
            <a:r>
              <a:rPr lang="en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e.g., connecting to the property registration </a:t>
            </a:r>
          </a:p>
          <a:p>
            <a:pPr rtl="0"/>
            <a:r>
              <a:rPr lang="en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information of the Supreme Court</a:t>
            </a:r>
            <a:endParaRPr lang="ko-KR" altLang="en-US" sz="10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110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19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515074" y="1161055"/>
            <a:ext cx="9602091" cy="6110058"/>
            <a:chOff x="5702247" y="2311334"/>
            <a:chExt cx="4190608" cy="3766633"/>
          </a:xfrm>
        </p:grpSpPr>
        <p:sp>
          <p:nvSpPr>
            <p:cNvPr id="27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r>
                <a:rPr lang="en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rPr>
                <a:t>ㅇㄹㅇㄹㅇㄹㅇㄻㄴㄹ</a:t>
              </a:r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2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1915886" y="947747"/>
            <a:ext cx="6952343" cy="584775"/>
            <a:chOff x="1043280" y="2130482"/>
            <a:chExt cx="3807101" cy="593974"/>
          </a:xfrm>
        </p:grpSpPr>
        <p:sp>
          <p:nvSpPr>
            <p:cNvPr id="20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2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1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3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4" name="Flow chart: Delay 23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5" name="Flow chart: Delay 24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Box 25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39099" y="2130482"/>
              <a:ext cx="3612315" cy="593974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Types of Performance Indices for Open Fiscal Data</a:t>
              </a:r>
              <a:endParaRPr kumimoji="1" lang="ko-KR" altLang="en-US" sz="19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90600" y="1488319"/>
            <a:ext cx="886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1400" b="1" dirty="0">
                <a:latin typeface="Noto Sans" panose="020B0502040504020204"/>
              </a:rPr>
              <a:t>Created infographics for 105 main performance indices of 45 central administrative offices</a:t>
            </a:r>
            <a:endParaRPr lang="en-US" altLang="ko-KR" sz="1400" b="1" dirty="0">
              <a:latin typeface="Noto Sans" panose="020B0502040504020204"/>
            </a:endParaRPr>
          </a:p>
          <a:p>
            <a:pPr rtl="0"/>
            <a:r>
              <a:rPr lang="en" sz="1400" b="1" dirty="0">
                <a:latin typeface="Noto Sans" panose="020B0502040504020204"/>
              </a:rPr>
              <a:t>and made it public through the Open Fiscal Data website</a:t>
            </a:r>
            <a:endParaRPr lang="en-US" altLang="ko-KR" sz="1400" b="1" dirty="0">
              <a:latin typeface="Noto Sans" panose="020B0502040504020204"/>
            </a:endParaRP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Appendix 6. </a:t>
            </a:r>
            <a:r>
              <a:rPr lang="en" sz="24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돋움"/>
                <a:cs typeface="Arial"/>
              </a:rPr>
              <a:t>Open Fiscal Data 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0916" y="1963578"/>
            <a:ext cx="5881167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" sz="1500" dirty="0"/>
              <a:t>&lt;Examples of Key Performance Indicator by Major Areas&gt;</a:t>
            </a:r>
            <a:endParaRPr lang="ko-KR" altLang="en-US" sz="1500" dirty="0"/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85478"/>
              </p:ext>
            </p:extLst>
          </p:nvPr>
        </p:nvGraphicFramePr>
        <p:xfrm>
          <a:off x="558800" y="2244704"/>
          <a:ext cx="9482164" cy="49841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129638991"/>
                    </a:ext>
                  </a:extLst>
                </a:gridCol>
                <a:gridCol w="1064152">
                  <a:extLst>
                    <a:ext uri="{9D8B030D-6E8A-4147-A177-3AD203B41FA5}">
                      <a16:colId xmlns:a16="http://schemas.microsoft.com/office/drawing/2014/main" val="2773640347"/>
                    </a:ext>
                  </a:extLst>
                </a:gridCol>
                <a:gridCol w="2140950">
                  <a:extLst>
                    <a:ext uri="{9D8B030D-6E8A-4147-A177-3AD203B41FA5}">
                      <a16:colId xmlns:a16="http://schemas.microsoft.com/office/drawing/2014/main" val="1686581961"/>
                    </a:ext>
                  </a:extLst>
                </a:gridCol>
                <a:gridCol w="3530997">
                  <a:extLst>
                    <a:ext uri="{9D8B030D-6E8A-4147-A177-3AD203B41FA5}">
                      <a16:colId xmlns:a16="http://schemas.microsoft.com/office/drawing/2014/main" val="289783541"/>
                    </a:ext>
                  </a:extLst>
                </a:gridCol>
                <a:gridCol w="1628465">
                  <a:extLst>
                    <a:ext uri="{9D8B030D-6E8A-4147-A177-3AD203B41FA5}">
                      <a16:colId xmlns:a16="http://schemas.microsoft.com/office/drawing/2014/main" val="1101168337"/>
                    </a:ext>
                  </a:extLst>
                </a:gridCol>
              </a:tblGrid>
              <a:tr h="346096"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Ministry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Key Performance Indicator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Indicator Overview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2023 Goal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algn="ctr" rtl="0" latinLnBrk="0"/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[2026 Goal]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47230"/>
                  </a:ext>
                </a:extLst>
              </a:tr>
              <a:tr h="440782">
                <a:tc rowSpan="3">
                  <a:txBody>
                    <a:bodyPr/>
                    <a:lstStyle/>
                    <a:p>
                      <a:pPr rtl="0" latinLnBrk="0"/>
                      <a:r>
                        <a:rPr lang="en" sz="1100" dirty="0"/>
                        <a:t>Economy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Ministry of Finance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Government’s budget balance (ratio between GDP) based on the original budget.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Government's net financial deficit from the integrated budget balance, excluding the social security fund balance.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△ Less than 3.0%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[△ Less than 3.0%]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68254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Ministry of Science and ICT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Technical strategy ratio of global accomplishment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Fields in Korea that have achieved a national technical strategy level of over 90% compared to leading countries.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25.0%</a:t>
                      </a:r>
                    </a:p>
                    <a:p>
                      <a:pPr algn="ctr" rtl="0" latinLnBrk="0"/>
                      <a:r>
                        <a:rPr lang="en" sz="1200" dirty="0"/>
                        <a:t>[33.3%]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60835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Ministry of SMEs and Startups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Number of new Corporate Startups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Number of Corporate Startups annually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124,519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[128,292]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70312"/>
                  </a:ext>
                </a:extLst>
              </a:tr>
              <a:tr h="440782">
                <a:tc rowSpan="3">
                  <a:txBody>
                    <a:bodyPr/>
                    <a:lstStyle/>
                    <a:p>
                      <a:pPr rtl="0" latinLnBrk="0"/>
                      <a:r>
                        <a:rPr lang="en" sz="1100" dirty="0"/>
                        <a:t>Society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The Ministry of Health and Welfare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Relative poverty rate (downward index)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The ratio among all households whose income falls below 50% of the median income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14.1%</a:t>
                      </a:r>
                    </a:p>
                    <a:p>
                      <a:pPr algn="ctr" rtl="0" latinLnBrk="0"/>
                      <a:r>
                        <a:rPr lang="en" sz="1200" dirty="0"/>
                        <a:t>[13.2%]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36322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The Ministry of Employment and Labor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Fatality rate per accident (downward index)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The fatality rate from occupational accidents per 10,000 workers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0.377‱</a:t>
                      </a:r>
                    </a:p>
                    <a:p>
                      <a:pPr algn="ctr" rtl="0" latinLnBrk="0"/>
                      <a:r>
                        <a:rPr lang="en" sz="1200" dirty="0"/>
                        <a:t>[0.29‱]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83555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The Ministry of Culture, Sports and Tourism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Total number of domestic travel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Index of tourism industry measurement through the development of tourism contents and the development of local tourism.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4.1 billion days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[4.7 billion days]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19435"/>
                  </a:ext>
                </a:extLst>
              </a:tr>
              <a:tr h="440782">
                <a:tc rowSpan="2">
                  <a:txBody>
                    <a:bodyPr/>
                    <a:lstStyle/>
                    <a:p>
                      <a:pPr rtl="0" latinLnBrk="0"/>
                      <a:r>
                        <a:rPr lang="en" sz="1100" dirty="0"/>
                        <a:t>General Administration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Korean National Police Agency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Number of four major crimes per 100,000 population (downward index)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Index showing the number of four major crimes (murder, robbery, rape, and assault) per 100,000 population annually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387.9 cases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[368.4 cases]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78652"/>
                  </a:ext>
                </a:extLst>
              </a:tr>
              <a:tr h="61031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The Ministry of Patriots and Veterans Affairs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Improvement plan in cultural awareness of veterans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en" sz="1050" dirty="0"/>
                        <a:t>Expecting the awareness of veterans' affairs to be improved after experiencing policies for veterans' benefits.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68.5 score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[74.8 score]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7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21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4E14E01-B6F6-4D83-8F6C-FFD264960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3" t="1" r="8795" b="1"/>
          <a:stretch/>
        </p:blipFill>
        <p:spPr>
          <a:xfrm>
            <a:off x="5345906" y="-1"/>
            <a:ext cx="5345906" cy="7578725"/>
          </a:xfrm>
          <a:prstGeom prst="rect">
            <a:avLst/>
          </a:prstGeom>
          <a:effectLst/>
        </p:spPr>
      </p:pic>
      <p:sp>
        <p:nvSpPr>
          <p:cNvPr id="12" name="Box 11">
            <a:extLst>
              <a:ext uri="{FF2B5EF4-FFF2-40B4-BE49-F238E27FC236}">
                <a16:creationId xmlns:a16="http://schemas.microsoft.com/office/drawing/2014/main" id="{D5112846-15E0-4F58-AFBC-4508067CE482}"/>
              </a:ext>
            </a:extLst>
          </p:cNvPr>
          <p:cNvSpPr/>
          <p:nvPr/>
        </p:nvSpPr>
        <p:spPr>
          <a:xfrm>
            <a:off x="5345907" y="6833"/>
            <a:ext cx="5345906" cy="757872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9F7FD6-536D-4C17-99FF-92153F90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t="1" r="43577" b="1"/>
          <a:stretch/>
        </p:blipFill>
        <p:spPr>
          <a:xfrm>
            <a:off x="0" y="0"/>
            <a:ext cx="5345906" cy="75787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D90DBEC3-FFC5-45A0-97DD-51E5F83D1FD2}"/>
              </a:ext>
            </a:extLst>
          </p:cNvPr>
          <p:cNvSpPr/>
          <p:nvPr/>
        </p:nvSpPr>
        <p:spPr>
          <a:xfrm>
            <a:off x="0" y="-2"/>
            <a:ext cx="5345906" cy="7578724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F5D72-E5EF-427A-914E-F4B4C8BFD37B}"/>
              </a:ext>
            </a:extLst>
          </p:cNvPr>
          <p:cNvSpPr txBox="1"/>
          <p:nvPr/>
        </p:nvSpPr>
        <p:spPr>
          <a:xfrm>
            <a:off x="362544" y="4119334"/>
            <a:ext cx="2146421" cy="827406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800" spc="-8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CONTENTS</a:t>
            </a:r>
            <a:endParaRPr lang="ko-KR" altLang="en-US" sz="2800" spc="-8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18" name="Rectangle 38">
            <a:extLst>
              <a:ext uri="{FF2B5EF4-FFF2-40B4-BE49-F238E27FC236}">
                <a16:creationId xmlns:a16="http://schemas.microsoft.com/office/drawing/2014/main" id="{2827E3B5-5E52-42C9-9190-1FD20C10327E}"/>
              </a:ext>
            </a:extLst>
          </p:cNvPr>
          <p:cNvSpPr/>
          <p:nvPr/>
        </p:nvSpPr>
        <p:spPr>
          <a:xfrm>
            <a:off x="6194910" y="3709045"/>
            <a:ext cx="5278101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177289" y="1823545"/>
            <a:ext cx="3977371" cy="1184940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en" sz="23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KFIS-PEMPAL Treasury COP</a:t>
            </a:r>
          </a:p>
          <a:p>
            <a:pPr rtl="0"/>
            <a:r>
              <a:rPr lang="en" sz="24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Update on experience </a:t>
            </a:r>
            <a:endParaRPr lang="en-US" altLang="ko-KR" sz="2400" spc="-15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  <a:p>
            <a:pPr rtl="0"/>
            <a:r>
              <a:rPr lang="en" sz="24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with dBrain</a:t>
            </a:r>
            <a:r>
              <a:rPr lang="en" sz="2400" spc="-15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  <a:r>
              <a:rPr lang="en" sz="24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system </a:t>
            </a: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D58A5497-24C0-4975-9AD4-9B0ED3FA7EC1}"/>
              </a:ext>
            </a:extLst>
          </p:cNvPr>
          <p:cNvSpPr/>
          <p:nvPr/>
        </p:nvSpPr>
        <p:spPr>
          <a:xfrm>
            <a:off x="6084621" y="1812844"/>
            <a:ext cx="449629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Background and necessity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DE33D9-CCA3-43B2-89B7-C5D0A4C91315}"/>
              </a:ext>
            </a:extLst>
          </p:cNvPr>
          <p:cNvSpPr txBox="1"/>
          <p:nvPr/>
        </p:nvSpPr>
        <p:spPr>
          <a:xfrm>
            <a:off x="5530947" y="1398997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Ⅰ.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9A9778-3134-46A3-91D8-A873FD7E4D57}"/>
              </a:ext>
            </a:extLst>
          </p:cNvPr>
          <p:cNvSpPr txBox="1"/>
          <p:nvPr/>
        </p:nvSpPr>
        <p:spPr>
          <a:xfrm>
            <a:off x="5530947" y="2416308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Ⅱ.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2834289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Construction project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317AB-260A-4754-A042-F0145CB468AB}"/>
              </a:ext>
            </a:extLst>
          </p:cNvPr>
          <p:cNvSpPr txBox="1"/>
          <p:nvPr/>
        </p:nvSpPr>
        <p:spPr>
          <a:xfrm>
            <a:off x="5530947" y="3433619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Ⅲ.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3832124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Key Features of dBrain</a:t>
            </a:r>
            <a:r>
              <a:rPr lang="en" sz="2400" b="1" spc="-150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</a:t>
            </a:r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3317AB-260A-4754-A042-F0145CB468AB}"/>
              </a:ext>
            </a:extLst>
          </p:cNvPr>
          <p:cNvSpPr txBox="1"/>
          <p:nvPr/>
        </p:nvSpPr>
        <p:spPr>
          <a:xfrm>
            <a:off x="5530947" y="4448323"/>
            <a:ext cx="586959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Ⅳ.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4860864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Analysis and evaluation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2" y="6813801"/>
            <a:ext cx="2581613" cy="413058"/>
          </a:xfrm>
          <a:prstGeom prst="rect">
            <a:avLst/>
          </a:prstGeom>
        </p:spPr>
      </p:pic>
      <p:sp>
        <p:nvSpPr>
          <p:cNvPr id="24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084621" y="5956605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Implication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5530946" y="5532374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Ⅴ.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9575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20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183092" y="1121738"/>
            <a:ext cx="10339765" cy="6110058"/>
            <a:chOff x="5702247" y="2311334"/>
            <a:chExt cx="4190608" cy="3766633"/>
          </a:xfrm>
        </p:grpSpPr>
        <p:sp>
          <p:nvSpPr>
            <p:cNvPr id="28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9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1173711" y="967350"/>
            <a:ext cx="8433221" cy="480450"/>
            <a:chOff x="1043280" y="2203799"/>
            <a:chExt cx="3807101" cy="473301"/>
          </a:xfrm>
        </p:grpSpPr>
        <p:sp>
          <p:nvSpPr>
            <p:cNvPr id="21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3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4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5" name="Flow chart: Delay 24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Flow chart: Delay 25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7" name="Box 26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485588" y="2264356"/>
              <a:ext cx="921221" cy="333516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2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Search Engine for Beneficiary Information</a:t>
              </a:r>
              <a:endParaRPr kumimoji="1" lang="ko-KR" altLang="en-US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7557" y="1485770"/>
            <a:ext cx="9910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1100" b="1" dirty="0">
                <a:latin typeface="Noto Sans" panose="020B0502040504020204"/>
              </a:rPr>
              <a:t>To minimize the inconvenience arising from having to search the fiscal business information by every website, we connected gosims.go.kr (e-Naradoum), gov.kr (Government 24), NTIS, and 23 funding institutions to provide personalized information about beneficiaries  </a:t>
            </a:r>
            <a:endParaRPr lang="en-US" altLang="ko-KR" sz="1100" b="1" dirty="0">
              <a:latin typeface="Noto Sans" panose="020B0502040504020204"/>
            </a:endParaRP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Appendix 7. </a:t>
            </a:r>
            <a:r>
              <a:rPr lang="en" sz="24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돋움"/>
                <a:cs typeface="Arial"/>
              </a:rPr>
              <a:t>Open Fiscal Data 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graphicFrame>
        <p:nvGraphicFramePr>
          <p:cNvPr id="33" name="개체 32"/>
          <p:cNvGraphicFramePr>
            <a:graphicFrameLocks noChangeAspect="1"/>
          </p:cNvGraphicFramePr>
          <p:nvPr/>
        </p:nvGraphicFramePr>
        <p:xfrm>
          <a:off x="344743" y="2045866"/>
          <a:ext cx="998220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비트맵 이미지" r:id="rId3" imgW="9982080" imgH="5172120" progId="Paint.Picture">
                  <p:embed/>
                </p:oleObj>
              </mc:Choice>
              <mc:Fallback>
                <p:oleObj name="비트맵 이미지" r:id="rId3" imgW="9982080" imgH="5172120" progId="Paint.Picture">
                  <p:embed/>
                  <p:pic>
                    <p:nvPicPr>
                      <p:cNvPr id="33" name="개체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743" y="2045866"/>
                        <a:ext cx="9982200" cy="51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181568" y="2171987"/>
            <a:ext cx="3730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1600" b="1" dirty="0"/>
              <a:t>Search Engine for Beneficiary Information</a:t>
            </a:r>
            <a:endParaRPr lang="ko-KR" alt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8823" y="2681612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Life cycle</a:t>
            </a:r>
            <a:endParaRPr lang="ko-KR" altLang="en-US" sz="10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08111" y="3064737"/>
            <a:ext cx="93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1050" b="1" dirty="0"/>
              <a:t>Infants</a:t>
            </a:r>
            <a:endParaRPr lang="ko-KR" altLang="en-US" sz="1050" b="1" dirty="0"/>
          </a:p>
          <a:p>
            <a:r>
              <a:rPr lang="en-US" altLang="ko-KR" sz="1050" b="1" dirty="0"/>
              <a:t>(0~5</a:t>
            </a:r>
            <a:r>
              <a:rPr lang="en" altLang="ko-KR" sz="800" b="1" dirty="0"/>
              <a:t>years old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60366" y="3064737"/>
            <a:ext cx="9204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Childrens</a:t>
            </a:r>
            <a:endParaRPr lang="ko-KR" altLang="en-US" sz="1050" b="1" dirty="0"/>
          </a:p>
          <a:p>
            <a:r>
              <a:rPr lang="en-US" altLang="ko-KR" sz="1050" b="1" dirty="0"/>
              <a:t>(6~12</a:t>
            </a:r>
            <a:r>
              <a:rPr lang="en" altLang="ko-KR" sz="800" b="1" dirty="0"/>
              <a:t>years old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08111" y="3746650"/>
            <a:ext cx="12666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Middle-aged adults</a:t>
            </a:r>
            <a:endParaRPr lang="ko-KR" altLang="en-US" sz="1050" b="1" dirty="0"/>
          </a:p>
          <a:p>
            <a:r>
              <a:rPr lang="en-US" altLang="ko-KR" sz="1050" b="1" dirty="0"/>
              <a:t>(30~49</a:t>
            </a:r>
            <a:r>
              <a:rPr lang="en" altLang="ko-KR" sz="800" b="1" dirty="0"/>
              <a:t>years old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60366" y="3746650"/>
            <a:ext cx="10486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Matured adults</a:t>
            </a:r>
            <a:endParaRPr lang="ko-KR" altLang="en-US" sz="1050" b="1" dirty="0"/>
          </a:p>
          <a:p>
            <a:r>
              <a:rPr lang="en-US" altLang="ko-KR" sz="1050" b="1" dirty="0"/>
              <a:t>(50~64</a:t>
            </a:r>
            <a:r>
              <a:rPr lang="en" altLang="ko-KR" sz="800" b="1" dirty="0"/>
              <a:t>years old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12621" y="3064737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Teenagers</a:t>
            </a:r>
            <a:endParaRPr lang="ko-KR" altLang="en-US" sz="1050" b="1" dirty="0"/>
          </a:p>
          <a:p>
            <a:r>
              <a:rPr lang="en-US" altLang="ko-KR" sz="1050" b="1" dirty="0"/>
              <a:t>(13~18</a:t>
            </a:r>
            <a:r>
              <a:rPr lang="en" altLang="ko-KR" sz="800" b="1" dirty="0"/>
              <a:t>years old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164876" y="3064737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Youths</a:t>
            </a:r>
            <a:endParaRPr lang="ko-KR" altLang="en-US" sz="1050" b="1" dirty="0"/>
          </a:p>
          <a:p>
            <a:r>
              <a:rPr lang="en-US" altLang="ko-KR" sz="1050" b="1" dirty="0"/>
              <a:t>(19~29</a:t>
            </a:r>
            <a:r>
              <a:rPr lang="en" altLang="ko-KR" sz="800" b="1" dirty="0"/>
              <a:t>years old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712621" y="3746650"/>
            <a:ext cx="8515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Eldery</a:t>
            </a:r>
            <a:endParaRPr lang="ko-KR" altLang="en-US" sz="1050" b="1" dirty="0"/>
          </a:p>
          <a:p>
            <a:r>
              <a:rPr lang="en-US" altLang="ko-KR" sz="1050" b="1" dirty="0"/>
              <a:t>(65~</a:t>
            </a:r>
            <a:r>
              <a:rPr lang="en" altLang="ko-KR" sz="800" b="1" dirty="0"/>
              <a:t>years old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164876" y="3777126"/>
            <a:ext cx="906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Age - neutral</a:t>
            </a:r>
            <a:endParaRPr lang="ko-KR" altLang="en-US" sz="105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159240" y="2739271"/>
            <a:ext cx="10515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700" dirty="0">
                <a:solidFill>
                  <a:schemeClr val="bg1"/>
                </a:solidFill>
              </a:rPr>
              <a:t>Add search conditions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8532" y="4631903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gender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73300" y="4631903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location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48331" y="4631903"/>
            <a:ext cx="8002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field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2127" y="4339125"/>
            <a:ext cx="1091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Corporate name</a:t>
            </a:r>
            <a:endParaRPr lang="en-US" altLang="ko-KR" sz="105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035477" y="4366970"/>
            <a:ext cx="654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900" b="1" dirty="0"/>
              <a:t>Insurance</a:t>
            </a:r>
            <a:endParaRPr lang="ko-KR" altLang="en-US" sz="9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178796" y="4663489"/>
            <a:ext cx="442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seoul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86430" y="466348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14591" y="465556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Reset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36482" y="4663489"/>
            <a:ext cx="7328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Re-search</a:t>
            </a:r>
            <a:endParaRPr lang="ko-KR" altLang="en-US" sz="105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5088" y="5348392"/>
            <a:ext cx="3716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200" b="1" dirty="0">
                <a:solidFill>
                  <a:srgbClr val="00254C"/>
                </a:solidFill>
              </a:rPr>
              <a:t>List of personalized benefit information (total 12 items)</a:t>
            </a:r>
            <a:endParaRPr lang="ko-KR" altLang="en-US" sz="1200" b="1" dirty="0">
              <a:solidFill>
                <a:srgbClr val="00254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4741" y="5893099"/>
            <a:ext cx="6377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[Support for Accidental Injury Insurance Premiums (10,000 Won Happiness Insurance)] </a:t>
            </a:r>
            <a:r>
              <a:rPr lang="en" altLang="ko-KR" sz="1050" b="1" dirty="0">
                <a:solidFill>
                  <a:schemeClr val="bg1">
                    <a:lumMod val="75000"/>
                  </a:schemeClr>
                </a:solidFill>
              </a:rPr>
              <a:t>Source: Government 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7212" y="6076142"/>
            <a:ext cx="9444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800" b="1" dirty="0"/>
              <a:t>Support for the insurance registration fee of public interest accident insurance (Manwon's Happiness Insurance) for basic livelihood recipients and the lower middle class.</a:t>
            </a:r>
          </a:p>
          <a:p>
            <a:r>
              <a:rPr lang="en" altLang="ko-KR" sz="800" b="1" dirty="0"/>
              <a:t>Compensation of KRW 20 million in case of accidental death, payment of hospitalization allowance and surgical allowance for personal injury.</a:t>
            </a:r>
            <a:endParaRPr lang="ko-KR" altLang="en-US" sz="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44741" y="6598833"/>
            <a:ext cx="66575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[Discount on Postal Real Expense Medical Insurance Premium for Medical Aid Beneficiaries] </a:t>
            </a:r>
            <a:r>
              <a:rPr lang="en" altLang="ko-KR" sz="1050" b="1" dirty="0">
                <a:solidFill>
                  <a:schemeClr val="bg1">
                    <a:lumMod val="75000"/>
                  </a:schemeClr>
                </a:solidFill>
              </a:rPr>
              <a:t>Source: Government 24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8669" y="6781876"/>
            <a:ext cx="46185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900" b="1" dirty="0"/>
              <a:t>Discount on medical insurance premiums for recipients of medical assistance at post offices.</a:t>
            </a:r>
            <a:endParaRPr lang="ko-KR" altLang="en-US" sz="9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334090" y="4674112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female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030266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21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Ⅳ.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354186" y="1312721"/>
            <a:ext cx="9996613" cy="5717544"/>
            <a:chOff x="5702247" y="2311334"/>
            <a:chExt cx="4190608" cy="3766633"/>
          </a:xfrm>
        </p:grpSpPr>
        <p:sp>
          <p:nvSpPr>
            <p:cNvPr id="15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4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6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4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-1" y="1172051"/>
            <a:ext cx="10185399" cy="764010"/>
            <a:chOff x="869553" y="2203799"/>
            <a:chExt cx="3980828" cy="473301"/>
          </a:xfrm>
        </p:grpSpPr>
        <p:sp>
          <p:nvSpPr>
            <p:cNvPr id="8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1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" name="Flow chart: Delay 11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4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3" name="Flow chart: Delay 12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4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4" name="Box 13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869553" y="2253738"/>
              <a:ext cx="3980826" cy="362266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Q3. What are the achievements and the current status of using AI for</a:t>
              </a:r>
            </a:p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              policy management and the prediction of national treasury balance?</a:t>
              </a:r>
              <a:endParaRPr kumimoji="1" lang="ko-KR" altLang="en-US" sz="19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sp>
        <p:nvSpPr>
          <p:cNvPr id="23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Analysis and evaluation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67476" y="1936289"/>
            <a:ext cx="521115" cy="644539"/>
            <a:chOff x="782003" y="2409047"/>
            <a:chExt cx="521115" cy="644539"/>
          </a:xfrm>
        </p:grpSpPr>
        <p:sp>
          <p:nvSpPr>
            <p:cNvPr id="46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9044" y="2559513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82003" y="2409047"/>
              <a:ext cx="314510" cy="609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2000" b="1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ko-KR" altLang="en-US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5444" y="4250478"/>
            <a:ext cx="521115" cy="644539"/>
            <a:chOff x="777818" y="3727116"/>
            <a:chExt cx="521115" cy="644539"/>
          </a:xfrm>
        </p:grpSpPr>
        <p:sp>
          <p:nvSpPr>
            <p:cNvPr id="49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4859" y="3877582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77818" y="3727116"/>
              <a:ext cx="314510" cy="609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20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ko-KR" altLang="en-US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95276" y="2181936"/>
            <a:ext cx="9001224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Policy Management</a:t>
            </a:r>
            <a:endParaRPr lang="en-US" altLang="ko-KR" sz="1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defTabSz="889022" fontAlgn="base">
              <a:spcBef>
                <a:spcPts val="1600"/>
              </a:spcBef>
              <a:buClr>
                <a:srgbClr val="4D4D4D"/>
              </a:buClr>
              <a:buFont typeface="Wingdings" panose="05000000000000000000" pitchFamily="2" charset="2"/>
              <a:buChar char="ü"/>
              <a:tabLst>
                <a:tab pos="11296932" algn="l"/>
              </a:tabLst>
              <a:defRPr/>
            </a:pP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Data-based monitoring of policy indices</a:t>
            </a:r>
            <a:br>
              <a:rPr lang="en-US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e.g., </a:t>
            </a: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managing and monitoring about 8000 </a:t>
            </a: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Bauhaus 93" panose="04030905020B02020C02" pitchFamily="82" charset="0"/>
                <a:ea typeface="Noto Sans" panose="020B0502040504020204" pitchFamily="34" charset="0"/>
                <a:cs typeface="Noto Sans" panose="020B0502040504020204" pitchFamily="34" charset="0"/>
              </a:rPr>
              <a:t>major</a:t>
            </a: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economic</a:t>
            </a:r>
            <a:r>
              <a:rPr lang="ko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∙social </a:t>
            </a:r>
            <a:r>
              <a:rPr lang="ko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indices such as job openings, </a:t>
            </a:r>
            <a:r>
              <a:rPr lang="en-US" altLang="ko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</a:t>
            </a:r>
            <a:r>
              <a:rPr lang="ko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population, and public welfare</a:t>
            </a:r>
            <a:endParaRPr lang="en" altLang="ko-KR" sz="1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defTabSz="889022" fontAlgn="base">
              <a:spcBef>
                <a:spcPts val="1600"/>
              </a:spcBef>
              <a:buClr>
                <a:srgbClr val="4D4D4D"/>
              </a:buClr>
              <a:buFont typeface="Wingdings" panose="05000000000000000000" pitchFamily="2" charset="2"/>
              <a:buChar char="ü"/>
              <a:tabLst>
                <a:tab pos="11296932" algn="l"/>
              </a:tabLst>
              <a:defRPr/>
            </a:pP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Real-time policy management of major indices</a:t>
            </a:r>
            <a:br>
              <a:rPr lang="en-US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e.g., population structure as well as the change in its composition, the current state of job openings and local job openings, managing external variability</a:t>
            </a:r>
            <a:endParaRPr lang="en-US" altLang="ko-KR" sz="1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5276" y="4524602"/>
            <a:ext cx="9001224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Estimation of National Treasury Balance</a:t>
            </a:r>
            <a:endParaRPr lang="en-US" altLang="ko-KR" sz="1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defTabSz="889022" fontAlgn="base">
              <a:spcBef>
                <a:spcPts val="1600"/>
              </a:spcBef>
              <a:buClr>
                <a:srgbClr val="4D4D4D"/>
              </a:buClr>
              <a:buFont typeface="Wingdings" panose="05000000000000000000" pitchFamily="2" charset="2"/>
              <a:buChar char="ü"/>
              <a:tabLst>
                <a:tab pos="11296932" algn="l"/>
              </a:tabLst>
              <a:defRPr/>
            </a:pP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Attempt to estimate the national treasury balance of a total of 7 monthly taxable items, including the total tax revenue and 6 major types of tax revenue (income tax, corporate tax, value-added tax, individual consumption tax, traffic/energy/environment tax, liquor tax)</a:t>
            </a:r>
            <a:br>
              <a:rPr lang="en-US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e.g., presents 7 monthly prediction model that reflects the characteristics of each item in the monthly and quarterly data</a:t>
            </a:r>
            <a:endParaRPr lang="en-US" altLang="ko-KR" sz="1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defTabSz="889022" fontAlgn="base">
              <a:spcBef>
                <a:spcPts val="1600"/>
              </a:spcBef>
              <a:buClr>
                <a:srgbClr val="4D4D4D"/>
              </a:buClr>
              <a:buFont typeface="Wingdings" panose="05000000000000000000" pitchFamily="2" charset="2"/>
              <a:buChar char="ü"/>
              <a:tabLst>
                <a:tab pos="11296932" algn="l"/>
              </a:tabLst>
              <a:defRPr/>
            </a:pPr>
            <a:r>
              <a:rPr lang="en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Aim to increase the prediction accuracy of the national treasury balance and to support the planning of capital financing</a:t>
            </a:r>
            <a:endParaRPr lang="en-US" altLang="ko-KR" sz="14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6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22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-28575" y="247744"/>
            <a:ext cx="8737600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42975" rtl="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Q3. What are the achievements and the current status of using AI for</a:t>
            </a:r>
          </a:p>
          <a:p>
            <a:pPr defTabSz="942975" rtl="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     policy management and the prediction of national treasury balance?</a:t>
            </a:r>
            <a:endParaRPr kumimoji="1"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  <a:latin typeface="Montserrat SemiBold" panose="00000700000000000000" pitchFamily="2" charset="0"/>
              <a:ea typeface="KoPub돋움체 Bold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40" name="Rounded rectangle 324">
            <a:extLst>
              <a:ext uri="{FF2B5EF4-FFF2-40B4-BE49-F238E27FC236}">
                <a16:creationId xmlns:a16="http://schemas.microsoft.com/office/drawing/2014/main" id="{EC838454-3827-4AED-A77C-0154206BD0F0}"/>
              </a:ext>
            </a:extLst>
          </p:cNvPr>
          <p:cNvSpPr/>
          <p:nvPr/>
        </p:nvSpPr>
        <p:spPr>
          <a:xfrm>
            <a:off x="316139" y="1231225"/>
            <a:ext cx="10130971" cy="594342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sz="11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77440" y="2065394"/>
            <a:ext cx="1767611" cy="1767305"/>
            <a:chOff x="890380" y="1310458"/>
            <a:chExt cx="1767611" cy="1767305"/>
          </a:xfrm>
        </p:grpSpPr>
        <p:sp>
          <p:nvSpPr>
            <p:cNvPr id="142" name="Rectangle 15">
              <a:extLst>
                <a:ext uri="{FF2B5EF4-FFF2-40B4-BE49-F238E27FC236}">
                  <a16:creationId xmlns:a16="http://schemas.microsoft.com/office/drawing/2014/main" id="{D9E9D47A-F57E-4682-A912-8FBEE59C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80" y="1310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5B8D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5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43" name="Rectangle 15">
              <a:extLst>
                <a:ext uri="{FF2B5EF4-FFF2-40B4-BE49-F238E27FC236}">
                  <a16:creationId xmlns:a16="http://schemas.microsoft.com/office/drawing/2014/main" id="{8987CC11-A78F-4DF2-AA85-7EE508F53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78" y="1427136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5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144" name="Line connector 143">
              <a:extLst>
                <a:ext uri="{FF2B5EF4-FFF2-40B4-BE49-F238E27FC236}">
                  <a16:creationId xmlns:a16="http://schemas.microsoft.com/office/drawing/2014/main" id="{D19CE9B8-A915-48FE-89FF-D2E0468782B1}"/>
                </a:ext>
              </a:extLst>
            </p:cNvPr>
            <p:cNvCxnSpPr/>
            <p:nvPr/>
          </p:nvCxnSpPr>
          <p:spPr>
            <a:xfrm>
              <a:off x="1224738" y="1844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B5AC804-C055-472D-9C2C-19D5B2F510D5}"/>
                </a:ext>
              </a:extLst>
            </p:cNvPr>
            <p:cNvSpPr txBox="1"/>
            <p:nvPr/>
          </p:nvSpPr>
          <p:spPr>
            <a:xfrm>
              <a:off x="1042822" y="1832524"/>
              <a:ext cx="1402053" cy="1000274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Difficulties in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defining the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indices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for policy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diagnostics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322941" y="1537327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47" name="AutoShape 3">
              <a:extLst>
                <a:ext uri="{FF2B5EF4-FFF2-40B4-BE49-F238E27FC236}">
                  <a16:creationId xmlns:a16="http://schemas.microsoft.com/office/drawing/2014/main" id="{EC7EBEC8-2490-47DE-8A05-29ED4D9D2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0790" y="2467372"/>
              <a:ext cx="685302" cy="45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sz="1100" dirty="0"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5438" y="4668457"/>
            <a:ext cx="1767611" cy="1767305"/>
            <a:chOff x="3465276" y="3215458"/>
            <a:chExt cx="1767611" cy="1767305"/>
          </a:xfrm>
        </p:grpSpPr>
        <p:sp>
          <p:nvSpPr>
            <p:cNvPr id="137" name="Rectangle 15">
              <a:extLst>
                <a:ext uri="{FF2B5EF4-FFF2-40B4-BE49-F238E27FC236}">
                  <a16:creationId xmlns:a16="http://schemas.microsoft.com/office/drawing/2014/main" id="{4238FB93-AB71-4630-BCC7-99FBE4257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276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83CB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5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38" name="Rectangle 15">
              <a:extLst>
                <a:ext uri="{FF2B5EF4-FFF2-40B4-BE49-F238E27FC236}">
                  <a16:creationId xmlns:a16="http://schemas.microsoft.com/office/drawing/2014/main" id="{EF890E13-1BDB-4E62-B066-D2574625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975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5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139" name="Line connector 138">
              <a:extLst>
                <a:ext uri="{FF2B5EF4-FFF2-40B4-BE49-F238E27FC236}">
                  <a16:creationId xmlns:a16="http://schemas.microsoft.com/office/drawing/2014/main" id="{05E07F71-55D5-4BFA-BA8B-23D40D727AEF}"/>
                </a:ext>
              </a:extLst>
            </p:cNvPr>
            <p:cNvCxnSpPr/>
            <p:nvPr/>
          </p:nvCxnSpPr>
          <p:spPr>
            <a:xfrm>
              <a:off x="3799635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F6309F0-5963-4F30-A3BA-512E0F3D747A}"/>
                </a:ext>
              </a:extLst>
            </p:cNvPr>
            <p:cNvSpPr txBox="1"/>
            <p:nvPr/>
          </p:nvSpPr>
          <p:spPr>
            <a:xfrm>
              <a:off x="3619720" y="3797636"/>
              <a:ext cx="1402053" cy="800219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Difficulties in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building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appropriate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model</a:t>
              </a:r>
              <a:endParaRPr lang="en-US" altLang="ko-KR" sz="13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8495C67-C1CF-4723-B8E4-0301C16E7156}"/>
                </a:ext>
              </a:extLst>
            </p:cNvPr>
            <p:cNvSpPr txBox="1"/>
            <p:nvPr/>
          </p:nvSpPr>
          <p:spPr>
            <a:xfrm>
              <a:off x="3897841" y="3476410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44" name="Chevron 43"/>
          <p:cNvSpPr/>
          <p:nvPr/>
        </p:nvSpPr>
        <p:spPr>
          <a:xfrm>
            <a:off x="2663191" y="2599320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2661748" y="5195026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51095" y="1736034"/>
            <a:ext cx="3420000" cy="2521830"/>
            <a:chOff x="-4110583" y="1331518"/>
            <a:chExt cx="1712937" cy="1040507"/>
          </a:xfrm>
        </p:grpSpPr>
        <p:sp>
          <p:nvSpPr>
            <p:cNvPr id="126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27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29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30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31" name="Box 130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51095" y="4486748"/>
            <a:ext cx="3420000" cy="2340000"/>
            <a:chOff x="-4110583" y="1331518"/>
            <a:chExt cx="1712937" cy="1040507"/>
          </a:xfrm>
        </p:grpSpPr>
        <p:sp>
          <p:nvSpPr>
            <p:cNvPr id="120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21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23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24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25" name="Box 124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50" name="Box 49"/>
          <p:cNvSpPr/>
          <p:nvPr/>
        </p:nvSpPr>
        <p:spPr>
          <a:xfrm>
            <a:off x="3326060" y="4621430"/>
            <a:ext cx="3323170" cy="20774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Abnormal pattern of the data due to COVID-19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rtl="0"/>
            <a:r>
              <a:rPr lang="en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   e.g., use the correction index called </a:t>
            </a:r>
          </a:p>
          <a:p>
            <a:pPr rtl="0"/>
            <a:r>
              <a:rPr lang="en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           prediction error percentage of      </a:t>
            </a:r>
          </a:p>
          <a:p>
            <a:pPr rtl="0"/>
            <a:r>
              <a:rPr lang="en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           annual aggregate</a:t>
            </a:r>
          </a:p>
          <a:p>
            <a:pPr rtl="0"/>
            <a:r>
              <a:rPr lang="en-US" altLang="ko-KR" sz="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Algorithms that predict the moderate level of national treasury balance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rtl="0"/>
            <a:r>
              <a:rPr lang="en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   e.g., 4 major algorithms, utilizing 24 </a:t>
            </a:r>
          </a:p>
          <a:p>
            <a:pPr rtl="0"/>
            <a:r>
              <a:rPr lang="en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            external environment indices </a:t>
            </a:r>
            <a:endParaRPr lang="ko-KR" altLang="en-US" sz="12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784388" y="1736034"/>
            <a:ext cx="3420000" cy="2521830"/>
            <a:chOff x="-4110583" y="1331518"/>
            <a:chExt cx="1712937" cy="1040507"/>
          </a:xfrm>
        </p:grpSpPr>
        <p:sp>
          <p:nvSpPr>
            <p:cNvPr id="108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09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11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12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13" name="Box 112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784388" y="4483026"/>
            <a:ext cx="3420000" cy="2340000"/>
            <a:chOff x="-4110583" y="1331518"/>
            <a:chExt cx="1712937" cy="1040507"/>
          </a:xfrm>
        </p:grpSpPr>
        <p:sp>
          <p:nvSpPr>
            <p:cNvPr id="102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03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05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06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07" name="Box 106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59" name="Box 58"/>
          <p:cNvSpPr/>
          <p:nvPr/>
        </p:nvSpPr>
        <p:spPr>
          <a:xfrm>
            <a:off x="6895014" y="2159736"/>
            <a:ext cx="31975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Supported data-based policymaking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rtl="0"/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e.g., employment policymaking   </a:t>
            </a:r>
          </a:p>
          <a:p>
            <a:pPr rtl="0"/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customized to each district by </a:t>
            </a:r>
          </a:p>
          <a:p>
            <a:pPr rtl="0"/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monitoring their unemployment </a:t>
            </a:r>
          </a:p>
          <a:p>
            <a:pPr rtl="0"/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allowance through the job   </a:t>
            </a:r>
          </a:p>
          <a:p>
            <a:pPr rtl="0"/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dashboard</a:t>
            </a:r>
          </a:p>
        </p:txBody>
      </p:sp>
      <p:sp>
        <p:nvSpPr>
          <p:cNvPr id="61" name="Box 60"/>
          <p:cNvSpPr/>
          <p:nvPr/>
        </p:nvSpPr>
        <p:spPr>
          <a:xfrm>
            <a:off x="6897679" y="5092656"/>
            <a:ext cx="3346475" cy="10926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Used as a reference at work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Need to continuously secure the data and improve the model’s accuracy and precision</a:t>
            </a:r>
            <a:endParaRPr lang="ko-KR" altLang="en-US" sz="13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  <p:sp>
        <p:nvSpPr>
          <p:cNvPr id="77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34200" y="1021225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Challenge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78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4098081" y="1027373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Solution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79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701684" y="1017448"/>
            <a:ext cx="1937615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500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Achievement and Takeaway</a:t>
            </a:r>
            <a:endParaRPr lang="en-US" altLang="ko-KR" sz="1500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148" name="Box 147"/>
          <p:cNvSpPr/>
          <p:nvPr/>
        </p:nvSpPr>
        <p:spPr>
          <a:xfrm>
            <a:off x="3323049" y="1911188"/>
            <a:ext cx="3383197" cy="21698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Analysis of performance indices through interviews with the actual staff of each department</a:t>
            </a:r>
            <a:endParaRPr lang="en-US" altLang="ko-KR" sz="13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e.g., 61 departments, about 3000 performance    </a:t>
            </a: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  indices (program unit)</a:t>
            </a:r>
            <a:endParaRPr lang="ko-KR" altLang="en-US" sz="11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e.g., (the Ministry of Environment) greenhouse </a:t>
            </a: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  gas emissions (MOEF) GNI per person</a:t>
            </a:r>
          </a:p>
          <a:p>
            <a:pPr rtl="0"/>
            <a:endParaRPr lang="en-US" altLang="ko-KR" sz="4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Benchmarking (Statistics Korea, the Bank of Korea, etc.)</a:t>
            </a:r>
          </a:p>
          <a:p>
            <a:pPr rtl="0"/>
            <a:r>
              <a:rPr lang="en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</a:t>
            </a:r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e.g., the current state of data connections,</a:t>
            </a:r>
            <a:endParaRPr lang="en-US" altLang="ko-KR" sz="11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rtl="0"/>
            <a:r>
              <a:rPr lang="en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 data provision and application</a:t>
            </a:r>
            <a:endParaRPr lang="ko-KR" altLang="en-US" sz="11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13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23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092" y="2124387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092" y="2124387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503934" y="1153275"/>
            <a:ext cx="4688258" cy="6110058"/>
            <a:chOff x="5702247" y="2311334"/>
            <a:chExt cx="4190608" cy="3766633"/>
          </a:xfrm>
        </p:grpSpPr>
        <p:sp>
          <p:nvSpPr>
            <p:cNvPr id="47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8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728522" y="998887"/>
            <a:ext cx="3823792" cy="527363"/>
            <a:chOff x="1043280" y="2203799"/>
            <a:chExt cx="3807101" cy="394919"/>
          </a:xfrm>
        </p:grpSpPr>
        <p:sp>
          <p:nvSpPr>
            <p:cNvPr id="26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286708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7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2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3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4" name="Flow chart: Delay 43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5" name="Flow chart: Delay 44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6" name="Box 45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031692" y="2323658"/>
              <a:ext cx="1829023" cy="214920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KORAHS Indices</a:t>
              </a:r>
              <a:endParaRPr kumimoji="1" lang="ko-KR" altLang="en-US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5509683" y="1153275"/>
            <a:ext cx="4688258" cy="6110058"/>
            <a:chOff x="5702247" y="2311334"/>
            <a:chExt cx="4190608" cy="3766633"/>
          </a:xfrm>
        </p:grpSpPr>
        <p:sp>
          <p:nvSpPr>
            <p:cNvPr id="59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0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5734271" y="998887"/>
            <a:ext cx="3823792" cy="527363"/>
            <a:chOff x="1043280" y="2203799"/>
            <a:chExt cx="3807101" cy="391163"/>
          </a:xfrm>
        </p:grpSpPr>
        <p:sp>
          <p:nvSpPr>
            <p:cNvPr id="52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282952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3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4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5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6" name="Flow chart: Delay 55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7" name="Flow chart: Delay 56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8" name="Box 57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909597" y="2323658"/>
              <a:ext cx="2073212" cy="214920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KORAHS Thresholds</a:t>
              </a:r>
              <a:endParaRPr kumimoji="1" lang="ko-KR" altLang="en-US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pic>
        <p:nvPicPr>
          <p:cNvPr id="3073" name="_x310627936" descr="EMB0000293408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1" y="1991532"/>
            <a:ext cx="4431516" cy="51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310627936" descr="EMB0000293408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41" y="1991532"/>
            <a:ext cx="4477359" cy="51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Appendix 8. Korea Risk Assessment and Horizon</a:t>
            </a:r>
          </a:p>
          <a:p>
            <a:pPr rtl="0"/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                      Scanning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8" name="사각형 설명선 7"/>
          <p:cNvSpPr/>
          <p:nvPr/>
        </p:nvSpPr>
        <p:spPr>
          <a:xfrm>
            <a:off x="826321" y="3344780"/>
            <a:ext cx="4365213" cy="3233820"/>
          </a:xfrm>
          <a:prstGeom prst="wedgeRectCallout">
            <a:avLst/>
          </a:prstGeom>
          <a:solidFill>
            <a:srgbClr val="E4F0F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>
                <a:solidFill>
                  <a:schemeClr val="tx1"/>
                </a:solidFill>
              </a:rPr>
              <a:t>Healthcare</a:t>
            </a:r>
            <a:endParaRPr lang="en-US" altLang="ko-KR" sz="1500" dirty="0">
              <a:solidFill>
                <a:schemeClr val="tx1"/>
              </a:solidFill>
            </a:endParaRPr>
          </a:p>
          <a:p>
            <a:r>
              <a:rPr lang="en-US" altLang="ko-KR" sz="1500" dirty="0">
                <a:solidFill>
                  <a:schemeClr val="tx1"/>
                </a:solidFill>
              </a:rPr>
              <a:t>National Cancer Early Screening Inspection Rate</a:t>
            </a:r>
          </a:p>
          <a:p>
            <a:endParaRPr lang="en-US" altLang="ko-KR" sz="400" dirty="0">
              <a:solidFill>
                <a:schemeClr val="tx1"/>
              </a:solidFill>
            </a:endParaRPr>
          </a:p>
          <a:p>
            <a:r>
              <a:rPr lang="en-US" altLang="ko-KR" sz="1500" b="1" dirty="0">
                <a:solidFill>
                  <a:schemeClr val="tx1"/>
                </a:solidFill>
              </a:rPr>
              <a:t>Infants and Elementary and Secondary Education</a:t>
            </a:r>
            <a:endParaRPr lang="en-US" altLang="ko-KR" sz="1500" dirty="0">
              <a:solidFill>
                <a:schemeClr val="tx1"/>
              </a:solidFill>
            </a:endParaRPr>
          </a:p>
          <a:p>
            <a:r>
              <a:rPr lang="en-US" altLang="ko-KR" sz="1500" dirty="0">
                <a:solidFill>
                  <a:schemeClr val="tx1"/>
                </a:solidFill>
              </a:rPr>
              <a:t>Public education expenses per student</a:t>
            </a:r>
          </a:p>
          <a:p>
            <a:endParaRPr lang="en-US" altLang="ko-KR" sz="400" dirty="0">
              <a:solidFill>
                <a:schemeClr val="tx1"/>
              </a:solidFill>
            </a:endParaRPr>
          </a:p>
          <a:p>
            <a:r>
              <a:rPr lang="en-US" altLang="ko-KR" sz="1500" b="1" dirty="0">
                <a:solidFill>
                  <a:schemeClr val="tx1"/>
                </a:solidFill>
              </a:rPr>
              <a:t>Tourism</a:t>
            </a:r>
            <a:endParaRPr lang="en-US" altLang="ko-KR" sz="1500" dirty="0">
              <a:solidFill>
                <a:schemeClr val="tx1"/>
              </a:solidFill>
            </a:endParaRPr>
          </a:p>
          <a:p>
            <a:r>
              <a:rPr lang="en-US" altLang="ko-KR" sz="1500" dirty="0">
                <a:solidFill>
                  <a:schemeClr val="tx1"/>
                </a:solidFill>
              </a:rPr>
              <a:t>Travel days per person</a:t>
            </a:r>
          </a:p>
          <a:p>
            <a:endParaRPr lang="en-US" altLang="ko-KR" sz="400" dirty="0">
              <a:solidFill>
                <a:schemeClr val="tx1"/>
              </a:solidFill>
            </a:endParaRPr>
          </a:p>
          <a:p>
            <a:r>
              <a:rPr lang="en-US" altLang="ko-KR" sz="1500" b="1" dirty="0">
                <a:solidFill>
                  <a:schemeClr val="tx1"/>
                </a:solidFill>
              </a:rPr>
              <a:t>Marine environment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Status details of Marine pollution accident</a:t>
            </a:r>
          </a:p>
          <a:p>
            <a:endParaRPr lang="en-US" altLang="ko-KR" sz="400" dirty="0">
              <a:solidFill>
                <a:schemeClr val="tx1"/>
              </a:solidFill>
            </a:endParaRPr>
          </a:p>
          <a:p>
            <a:r>
              <a:rPr lang="en-US" altLang="ko-KR" sz="1500" b="1" dirty="0">
                <a:solidFill>
                  <a:schemeClr val="tx1"/>
                </a:solidFill>
              </a:rPr>
              <a:t>R&amp;D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R&amp;D expenses by institution</a:t>
            </a:r>
          </a:p>
          <a:p>
            <a:endParaRPr lang="en-US" altLang="ko-KR" sz="400" dirty="0">
              <a:solidFill>
                <a:schemeClr val="tx1"/>
              </a:solidFill>
            </a:endParaRPr>
          </a:p>
          <a:p>
            <a:r>
              <a:rPr lang="en-US" altLang="ko-KR" sz="1500" b="1" dirty="0">
                <a:solidFill>
                  <a:schemeClr val="tx1"/>
                </a:solidFill>
              </a:rPr>
              <a:t>Trade and Investment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Top 10 Import and Export Items</a:t>
            </a:r>
          </a:p>
        </p:txBody>
      </p:sp>
    </p:spTree>
    <p:extLst>
      <p:ext uri="{BB962C8B-B14F-4D97-AF65-F5344CB8AC3E}">
        <p14:creationId xmlns:p14="http://schemas.microsoft.com/office/powerpoint/2010/main" val="37550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24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183092" y="967350"/>
            <a:ext cx="10339765" cy="6264446"/>
            <a:chOff x="270633" y="1895990"/>
            <a:chExt cx="5353384" cy="397678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29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0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3" y="1895990"/>
              <a:ext cx="4366276" cy="394919"/>
              <a:chOff x="1043280" y="2203799"/>
              <a:chExt cx="3807101" cy="394919"/>
            </a:xfrm>
          </p:grpSpPr>
          <p:sp>
            <p:nvSpPr>
              <p:cNvPr id="22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10"/>
                <a:ext cx="3611076" cy="286708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3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4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5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6" name="Flow chart: Delay 25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7" name="Flow chart: Delay 26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28" name="Box 27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2237010" y="2323655"/>
                <a:ext cx="1418376" cy="214920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" sz="22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KoPub돋움체 Bold" panose="02020603020101020101" pitchFamily="18" charset="-127"/>
                    <a:cs typeface="Noto Sans" panose="020B0502040504020204" pitchFamily="34" charset="0"/>
                  </a:rPr>
                  <a:t>KORAHS Job Dashboard</a:t>
                </a:r>
                <a:endParaRPr kumimoji="1" lang="ko-KR" altLang="en-US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endParaRPr>
              </a:p>
            </p:txBody>
          </p:sp>
        </p:grpSp>
      </p:grpSp>
      <p:sp>
        <p:nvSpPr>
          <p:cNvPr id="32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Appendix 9. Korea Risk Assessment and Horizon   </a:t>
            </a:r>
          </a:p>
          <a:p>
            <a:pPr rtl="0"/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                      Scanning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632200" y="3115328"/>
            <a:ext cx="374650" cy="2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3554482" y="4123763"/>
            <a:ext cx="374650" cy="2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3641396" y="5123568"/>
            <a:ext cx="374650" cy="2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3590110" y="6005288"/>
            <a:ext cx="727890" cy="2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5743365" y="3116293"/>
            <a:ext cx="727890" cy="2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843062" y="4080062"/>
            <a:ext cx="727890" cy="2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5736673" y="5050633"/>
            <a:ext cx="727890" cy="2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5826255" y="5933796"/>
            <a:ext cx="727890" cy="4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7959406" y="3598975"/>
            <a:ext cx="282893" cy="1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7959406" y="4247161"/>
            <a:ext cx="221105" cy="1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7947984" y="4926484"/>
            <a:ext cx="232527" cy="1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7917403" y="5534389"/>
            <a:ext cx="198589" cy="1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7940117" y="6236700"/>
            <a:ext cx="240394" cy="15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79" y="1612427"/>
            <a:ext cx="9349293" cy="55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01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8157F177-2170-445E-8FEF-97692652B9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29A67A-F838-4570-9C37-AE326EEA8F56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Slide Number Placeholder 2">
            <a:extLst>
              <a:ext uri="{FF2B5EF4-FFF2-40B4-BE49-F238E27FC236}">
                <a16:creationId xmlns:a16="http://schemas.microsoft.com/office/drawing/2014/main" id="{B5019D83-C287-46E0-A20C-F62992804F70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25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Ⅴ.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Shape 276"/>
          <p:cNvSpPr/>
          <p:nvPr/>
        </p:nvSpPr>
        <p:spPr>
          <a:xfrm>
            <a:off x="459176" y="1111106"/>
            <a:ext cx="9844898" cy="464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en" sz="2000" dirty="0"/>
              <a:t>Implication</a:t>
            </a:r>
          </a:p>
          <a:p>
            <a:pPr rtl="0"/>
            <a:endParaRPr lang="en-US" altLang="ko-KR" sz="2000" dirty="0"/>
          </a:p>
          <a:p>
            <a:pPr marL="296332" indent="-296332" algn="just" rtl="0">
              <a:lnSpc>
                <a:spcPct val="130000"/>
              </a:lnSpc>
              <a:buSzPct val="75000"/>
              <a:buFont typeface="Wingdings" panose="05000000000000000000" pitchFamily="2" charset="2"/>
              <a:buChar char="ü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Make thorough preliminary arrangements for the construction project </a:t>
            </a:r>
            <a:endParaRPr lang="en-US" altLang="ko-KR" sz="1800" dirty="0">
              <a:solidFill>
                <a:srgbClr val="535353"/>
              </a:solidFill>
            </a:endParaRP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long-term reform process such as improving the financial system, </a:t>
            </a:r>
            <a:endParaRPr lang="en-US" altLang="ko-KR" sz="1800" b="0" dirty="0">
              <a:solidFill>
                <a:srgbClr val="535353"/>
              </a:solidFill>
            </a:endParaRP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reengineering the financial business process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reorganizing the financial-related legal system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establishing a master plan to develop the FMIS.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85750" indent="-285750" algn="just" rtl="0">
              <a:lnSpc>
                <a:spcPct val="130000"/>
              </a:lnSpc>
              <a:buSzPct val="75000"/>
              <a:buFont typeface="Wingdings" panose="05000000000000000000" pitchFamily="2" charset="2"/>
              <a:buChar char="ü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The financial management information system construction project should be served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project-dedicated organization composed of public officials before the start of the project 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financial information system users join from the beginning of the project. </a:t>
            </a:r>
            <a:endParaRPr lang="en-US" altLang="ko-KR" sz="1800" b="0" dirty="0">
              <a:solidFill>
                <a:srgbClr val="535353"/>
              </a:solidFill>
            </a:endParaRPr>
          </a:p>
          <a:p>
            <a:pPr algn="just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altLang="ko-KR" sz="1800" b="0" dirty="0">
                <a:solidFill>
                  <a:srgbClr val="535353"/>
                </a:solidFill>
              </a:rPr>
              <a:t>   - </a:t>
            </a:r>
            <a:r>
              <a:rPr lang="en" sz="1800" b="0" dirty="0">
                <a:solidFill>
                  <a:srgbClr val="535353"/>
                </a:solidFill>
              </a:rPr>
              <a:t>it is vital to have an environment in which they can operate the FMIS independently since </a:t>
            </a:r>
          </a:p>
          <a:p>
            <a:pPr algn="just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  they should ensure a system continuity plan  </a:t>
            </a: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Implication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87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445D34-02C7-4E43-A0A1-3E6E5320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t="1" r="8797" b="1"/>
          <a:stretch/>
        </p:blipFill>
        <p:spPr>
          <a:xfrm>
            <a:off x="-1" y="-1"/>
            <a:ext cx="10691813" cy="75787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Box 4">
            <a:extLst>
              <a:ext uri="{FF2B5EF4-FFF2-40B4-BE49-F238E27FC236}">
                <a16:creationId xmlns:a16="http://schemas.microsoft.com/office/drawing/2014/main" id="{470C8E77-0F2B-4631-AC44-D9637EEABC63}"/>
              </a:ext>
            </a:extLst>
          </p:cNvPr>
          <p:cNvSpPr/>
          <p:nvPr/>
        </p:nvSpPr>
        <p:spPr>
          <a:xfrm>
            <a:off x="0" y="-1"/>
            <a:ext cx="10691814" cy="757872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F0212-33B8-4237-94A0-33EFCE2421A4}"/>
              </a:ext>
            </a:extLst>
          </p:cNvPr>
          <p:cNvSpPr txBox="1"/>
          <p:nvPr/>
        </p:nvSpPr>
        <p:spPr>
          <a:xfrm>
            <a:off x="4399104" y="3327696"/>
            <a:ext cx="1891865" cy="923330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en" sz="5400" spc="30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Q&amp;A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77A8B5B-8C23-45FC-9EDA-0162C0DCE51B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26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276282" y="172530"/>
            <a:ext cx="4620176" cy="646331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KFIS-PEMPAL Treasury COP</a:t>
            </a:r>
          </a:p>
          <a:p>
            <a:pPr rtl="0"/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Update on experience with dBrain</a:t>
            </a:r>
            <a:r>
              <a:rPr lang="en" spc="-15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system</a:t>
            </a:r>
            <a:endParaRPr lang="en-US" altLang="ko-KR" spc="-15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33D3D9-32E1-4E6B-A5CA-05B9B5AD5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8797" b="16592"/>
          <a:stretch/>
        </p:blipFill>
        <p:spPr>
          <a:xfrm>
            <a:off x="-1" y="-1"/>
            <a:ext cx="10691813" cy="6321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22ED1D84-E963-4CAC-A72E-8847A0D39CB7}"/>
              </a:ext>
            </a:extLst>
          </p:cNvPr>
          <p:cNvSpPr/>
          <p:nvPr/>
        </p:nvSpPr>
        <p:spPr>
          <a:xfrm>
            <a:off x="0" y="-46299"/>
            <a:ext cx="10691814" cy="6321284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7033F-6FB5-4D06-B4CE-AA9CDDCA469E}"/>
              </a:ext>
            </a:extLst>
          </p:cNvPr>
          <p:cNvSpPr txBox="1"/>
          <p:nvPr/>
        </p:nvSpPr>
        <p:spPr>
          <a:xfrm>
            <a:off x="3215674" y="2910334"/>
            <a:ext cx="4260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" sz="6000" spc="-12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Thank You</a:t>
            </a:r>
            <a:endParaRPr lang="ko-KR" altLang="en-US" sz="6000" spc="-12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276282" y="172530"/>
            <a:ext cx="4620176" cy="646331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KFIS-PEMPAL Treasury COP</a:t>
            </a:r>
          </a:p>
          <a:p>
            <a:pPr rtl="0"/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Update on experience with dBrain</a:t>
            </a:r>
            <a:r>
              <a:rPr lang="en" spc="-15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system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4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FC1243-1A0D-42F6-953F-B363894A9EEC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0" name="Slide Number Placeholder 2">
            <a:extLst>
              <a:ext uri="{FF2B5EF4-FFF2-40B4-BE49-F238E27FC236}">
                <a16:creationId xmlns:a16="http://schemas.microsoft.com/office/drawing/2014/main" id="{206DE96E-4D4D-4FDE-95E5-FC848A2B7352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3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9" name="Shape 276"/>
          <p:cNvSpPr/>
          <p:nvPr/>
        </p:nvSpPr>
        <p:spPr>
          <a:xfrm>
            <a:off x="264237" y="1676877"/>
            <a:ext cx="10153075" cy="265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en" sz="2000" dirty="0"/>
              <a:t>dBrain was a critical information infrastructure of Korea</a:t>
            </a:r>
            <a:endParaRPr lang="en-US" altLang="ko-KR" sz="2000" b="0" dirty="0">
              <a:solidFill>
                <a:srgbClr val="535353"/>
              </a:solidFill>
            </a:endParaRP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b="0" dirty="0">
                <a:solidFill>
                  <a:srgbClr val="535353"/>
                </a:solidFill>
              </a:rPr>
              <a:t>3</a:t>
            </a:r>
            <a:r>
              <a:rPr lang="en" sz="1600" b="0" baseline="30000" dirty="0">
                <a:solidFill>
                  <a:srgbClr val="535353"/>
                </a:solidFill>
              </a:rPr>
              <a:t>rd</a:t>
            </a:r>
            <a:r>
              <a:rPr lang="en" sz="1600" b="0" dirty="0">
                <a:solidFill>
                  <a:srgbClr val="535353"/>
                </a:solidFill>
              </a:rPr>
              <a:t> generation FMIS built with locally developed software (LDSW) since 2007</a:t>
            </a:r>
            <a:endParaRPr lang="en-US" altLang="ko-KR" sz="1600" b="0" dirty="0">
              <a:solidFill>
                <a:srgbClr val="535353"/>
              </a:solidFill>
            </a:endParaRP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b="0" dirty="0">
                <a:solidFill>
                  <a:srgbClr val="535353"/>
                </a:solidFill>
              </a:rPr>
              <a:t>On-site management processing in thirteen financial business areas to improve financial business efficiency (budget, revenue, expenditure, debt, performance, settlement, etc.) </a:t>
            </a: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b="0" dirty="0">
                <a:solidFill>
                  <a:srgbClr val="535353"/>
                </a:solidFill>
              </a:rPr>
              <a:t>Accrual basis and double-entry accounting system(2009), UN Public Administration Award(2013), Open Fiscal Data System (</a:t>
            </a:r>
            <a:r>
              <a:rPr lang="en" sz="1600" b="0" dirty="0">
                <a:solidFill>
                  <a:srgbClr val="535353"/>
                </a:solidFill>
                <a:hlinkClick r:id="rId3"/>
              </a:rPr>
              <a:t>www.openfiscal.go.kr)(2015)</a:t>
            </a:r>
            <a:r>
              <a:rPr lang="en" sz="1600" b="0" dirty="0">
                <a:solidFill>
                  <a:srgbClr val="535353"/>
                </a:solidFill>
              </a:rPr>
              <a:t>, ISO20000 certification(2017)</a:t>
            </a:r>
          </a:p>
          <a:p>
            <a:pPr marL="296332" indent="-296332" rtl="0">
              <a:lnSpc>
                <a:spcPct val="130000"/>
              </a:lnSpc>
              <a:buSzPct val="75000"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b="0" dirty="0">
                <a:solidFill>
                  <a:srgbClr val="535353"/>
                </a:solidFill>
              </a:rPr>
              <a:t>The average daily average of KRW 13.3 trillion in national fund transfers and KRW 6.5 trillion in receipts as of 2022, 24 hours a day, 365 days a year (18,000 average daily users)</a:t>
            </a:r>
            <a:endParaRPr lang="ko-KR" altLang="ko-KR" sz="1600" b="0" dirty="0">
              <a:solidFill>
                <a:srgbClr val="FF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85364" y="4572967"/>
            <a:ext cx="9316896" cy="2591003"/>
            <a:chOff x="363480" y="2085198"/>
            <a:chExt cx="9316896" cy="2591003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BEC36BC-0F36-A9D4-CB78-031898B1ADAA}"/>
                </a:ext>
              </a:extLst>
            </p:cNvPr>
            <p:cNvSpPr/>
            <p:nvPr/>
          </p:nvSpPr>
          <p:spPr>
            <a:xfrm>
              <a:off x="7992415" y="2392441"/>
              <a:ext cx="1335333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EBAE35C9-6E88-47B4-0071-EA445A8CAF58}"/>
                </a:ext>
              </a:extLst>
            </p:cNvPr>
            <p:cNvSpPr/>
            <p:nvPr/>
          </p:nvSpPr>
          <p:spPr>
            <a:xfrm>
              <a:off x="686134" y="2392441"/>
              <a:ext cx="1644548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BBB5659-7DC5-0E8C-B244-814E6A1466B0}"/>
                </a:ext>
              </a:extLst>
            </p:cNvPr>
            <p:cNvSpPr/>
            <p:nvPr/>
          </p:nvSpPr>
          <p:spPr>
            <a:xfrm>
              <a:off x="2591842" y="2392441"/>
              <a:ext cx="1644548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B5FAEFE1-67B3-F094-BD29-FFC27A2BFDD3}"/>
                </a:ext>
              </a:extLst>
            </p:cNvPr>
            <p:cNvSpPr/>
            <p:nvPr/>
          </p:nvSpPr>
          <p:spPr>
            <a:xfrm>
              <a:off x="4587011" y="2392441"/>
              <a:ext cx="1500814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516222E1-36F0-4607-5F16-8139564979DF}"/>
                </a:ext>
              </a:extLst>
            </p:cNvPr>
            <p:cNvSpPr/>
            <p:nvPr/>
          </p:nvSpPr>
          <p:spPr>
            <a:xfrm>
              <a:off x="6259168" y="2392441"/>
              <a:ext cx="1335333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cxnSp>
          <p:nvCxnSpPr>
            <p:cNvPr id="76" name="Arrow connector 75">
              <a:extLst>
                <a:ext uri="{FF2B5EF4-FFF2-40B4-BE49-F238E27FC236}">
                  <a16:creationId xmlns:a16="http://schemas.microsoft.com/office/drawing/2014/main" id="{22590522-811E-3E3B-FBC2-1E0F12F1DB97}"/>
                </a:ext>
              </a:extLst>
            </p:cNvPr>
            <p:cNvCxnSpPr>
              <a:cxnSpLocks/>
            </p:cNvCxnSpPr>
            <p:nvPr/>
          </p:nvCxnSpPr>
          <p:spPr>
            <a:xfrm>
              <a:off x="7959729" y="2339773"/>
              <a:ext cx="1400707" cy="0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0E05A6D-56EB-4102-B088-04B232ADC760}"/>
                </a:ext>
              </a:extLst>
            </p:cNvPr>
            <p:cNvSpPr txBox="1"/>
            <p:nvPr/>
          </p:nvSpPr>
          <p:spPr>
            <a:xfrm>
              <a:off x="804369" y="2092163"/>
              <a:ext cx="120866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1’st Generation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7E26A8C-7F7A-487F-9F98-2C18E73EC9C6}"/>
                </a:ext>
              </a:extLst>
            </p:cNvPr>
            <p:cNvGrpSpPr/>
            <p:nvPr/>
          </p:nvGrpSpPr>
          <p:grpSpPr>
            <a:xfrm>
              <a:off x="622990" y="2339858"/>
              <a:ext cx="1709453" cy="1767879"/>
              <a:chOff x="2626725" y="2499148"/>
              <a:chExt cx="2044922" cy="1865658"/>
            </a:xfrm>
          </p:grpSpPr>
          <p:cxnSp>
            <p:nvCxnSpPr>
              <p:cNvPr id="134" name="Line connector 133">
                <a:extLst>
                  <a:ext uri="{FF2B5EF4-FFF2-40B4-BE49-F238E27FC236}">
                    <a16:creationId xmlns:a16="http://schemas.microsoft.com/office/drawing/2014/main" id="{97B53C6A-E4BD-4D6C-A96D-9DE24E55D0DE}"/>
                  </a:ext>
                </a:extLst>
              </p:cNvPr>
              <p:cNvCxnSpPr/>
              <p:nvPr/>
            </p:nvCxnSpPr>
            <p:spPr>
              <a:xfrm flipV="1">
                <a:off x="2626725" y="2590376"/>
                <a:ext cx="0" cy="1774430"/>
              </a:xfrm>
              <a:prstGeom prst="line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5A626545-BE49-466B-9083-22C0CC707B11}"/>
                  </a:ext>
                </a:extLst>
              </p:cNvPr>
              <p:cNvSpPr/>
              <p:nvPr/>
            </p:nvSpPr>
            <p:spPr>
              <a:xfrm flipH="1">
                <a:off x="2626725" y="2500542"/>
                <a:ext cx="220924" cy="220923"/>
              </a:xfrm>
              <a:prstGeom prst="arc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cxnSp>
            <p:nvCxnSpPr>
              <p:cNvPr id="136" name="Arrow connector 135">
                <a:extLst>
                  <a:ext uri="{FF2B5EF4-FFF2-40B4-BE49-F238E27FC236}">
                    <a16:creationId xmlns:a16="http://schemas.microsoft.com/office/drawing/2014/main" id="{9B151B2E-37B7-432E-AD89-736FDE049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422" y="2499148"/>
                <a:ext cx="1939225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Line connector 78">
              <a:extLst>
                <a:ext uri="{FF2B5EF4-FFF2-40B4-BE49-F238E27FC236}">
                  <a16:creationId xmlns:a16="http://schemas.microsoft.com/office/drawing/2014/main" id="{01002070-4EB6-4C1F-B35E-008AA096E038}"/>
                </a:ext>
              </a:extLst>
            </p:cNvPr>
            <p:cNvCxnSpPr/>
            <p:nvPr/>
          </p:nvCxnSpPr>
          <p:spPr>
            <a:xfrm>
              <a:off x="771607" y="2339858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355D1B-2F8A-493C-BE1D-6DECD67104B8}"/>
                </a:ext>
              </a:extLst>
            </p:cNvPr>
            <p:cNvSpPr txBox="1"/>
            <p:nvPr/>
          </p:nvSpPr>
          <p:spPr>
            <a:xfrm>
              <a:off x="2581715" y="2092161"/>
              <a:ext cx="126316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2’nd Generation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2DDAB2A-1391-477A-BD9D-5CC04A6CDB62}"/>
                </a:ext>
              </a:extLst>
            </p:cNvPr>
            <p:cNvGrpSpPr/>
            <p:nvPr/>
          </p:nvGrpSpPr>
          <p:grpSpPr>
            <a:xfrm>
              <a:off x="2528887" y="2339857"/>
              <a:ext cx="1788226" cy="1144608"/>
              <a:chOff x="2571655" y="2499148"/>
              <a:chExt cx="1944692" cy="1207915"/>
            </a:xfrm>
          </p:grpSpPr>
          <p:cxnSp>
            <p:nvCxnSpPr>
              <p:cNvPr id="131" name="Line connector 130">
                <a:extLst>
                  <a:ext uri="{FF2B5EF4-FFF2-40B4-BE49-F238E27FC236}">
                    <a16:creationId xmlns:a16="http://schemas.microsoft.com/office/drawing/2014/main" id="{E204ADDC-A411-4FA4-9DFE-ADE4D29BD304}"/>
                  </a:ext>
                </a:extLst>
              </p:cNvPr>
              <p:cNvCxnSpPr>
                <a:cxnSpLocks/>
                <a:stCxn id="118" idx="2"/>
              </p:cNvCxnSpPr>
              <p:nvPr/>
            </p:nvCxnSpPr>
            <p:spPr>
              <a:xfrm flipH="1" flipV="1">
                <a:off x="2571655" y="2585579"/>
                <a:ext cx="17079" cy="1121484"/>
              </a:xfrm>
              <a:prstGeom prst="line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Arc 131">
                <a:extLst>
                  <a:ext uri="{FF2B5EF4-FFF2-40B4-BE49-F238E27FC236}">
                    <a16:creationId xmlns:a16="http://schemas.microsoft.com/office/drawing/2014/main" id="{B0746266-BEAA-47E6-9C6A-69129662CF53}"/>
                  </a:ext>
                </a:extLst>
              </p:cNvPr>
              <p:cNvSpPr/>
              <p:nvPr/>
            </p:nvSpPr>
            <p:spPr>
              <a:xfrm flipH="1">
                <a:off x="2573768" y="2500542"/>
                <a:ext cx="220925" cy="220923"/>
              </a:xfrm>
              <a:prstGeom prst="arc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cxnSp>
            <p:nvCxnSpPr>
              <p:cNvPr id="133" name="Arrow connector 132">
                <a:extLst>
                  <a:ext uri="{FF2B5EF4-FFF2-40B4-BE49-F238E27FC236}">
                    <a16:creationId xmlns:a16="http://schemas.microsoft.com/office/drawing/2014/main" id="{1C52B7AE-184C-416D-B744-0AC561086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9462" y="2499148"/>
                <a:ext cx="1836885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Line connector 81">
              <a:extLst>
                <a:ext uri="{FF2B5EF4-FFF2-40B4-BE49-F238E27FC236}">
                  <a16:creationId xmlns:a16="http://schemas.microsoft.com/office/drawing/2014/main" id="{F4F1B4E3-179D-4CC4-9A00-B3D6900E1ECD}"/>
                </a:ext>
              </a:extLst>
            </p:cNvPr>
            <p:cNvCxnSpPr/>
            <p:nvPr/>
          </p:nvCxnSpPr>
          <p:spPr>
            <a:xfrm>
              <a:off x="2813629" y="2339858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CD4069A-12BD-4681-A1D2-FBB26B0E7126}"/>
                </a:ext>
              </a:extLst>
            </p:cNvPr>
            <p:cNvSpPr txBox="1"/>
            <p:nvPr/>
          </p:nvSpPr>
          <p:spPr>
            <a:xfrm>
              <a:off x="4541600" y="2092161"/>
              <a:ext cx="123431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3’rd Generation</a:t>
              </a:r>
            </a:p>
          </p:txBody>
        </p:sp>
        <p:cxnSp>
          <p:nvCxnSpPr>
            <p:cNvPr id="84" name="Line connector 83">
              <a:extLst>
                <a:ext uri="{FF2B5EF4-FFF2-40B4-BE49-F238E27FC236}">
                  <a16:creationId xmlns:a16="http://schemas.microsoft.com/office/drawing/2014/main" id="{323D1791-AFD4-4611-AFA6-C2259B2E461A}"/>
                </a:ext>
              </a:extLst>
            </p:cNvPr>
            <p:cNvCxnSpPr>
              <a:cxnSpLocks/>
              <a:stCxn id="115" idx="7"/>
            </p:cNvCxnSpPr>
            <p:nvPr/>
          </p:nvCxnSpPr>
          <p:spPr>
            <a:xfrm flipH="1" flipV="1">
              <a:off x="4529390" y="2445851"/>
              <a:ext cx="5325" cy="1182039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24CDE235-EAFE-4F52-964A-A8ADF55A3608}"/>
                </a:ext>
              </a:extLst>
            </p:cNvPr>
            <p:cNvSpPr/>
            <p:nvPr/>
          </p:nvSpPr>
          <p:spPr>
            <a:xfrm flipH="1">
              <a:off x="4529387" y="2341179"/>
              <a:ext cx="203150" cy="209344"/>
            </a:xfrm>
            <a:prstGeom prst="arc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</p:txBody>
        </p:sp>
        <p:cxnSp>
          <p:nvCxnSpPr>
            <p:cNvPr id="86" name="Arrow connector 85">
              <a:extLst>
                <a:ext uri="{FF2B5EF4-FFF2-40B4-BE49-F238E27FC236}">
                  <a16:creationId xmlns:a16="http://schemas.microsoft.com/office/drawing/2014/main" id="{A3832A02-966A-427C-8CA9-644BA2569408}"/>
                </a:ext>
              </a:extLst>
            </p:cNvPr>
            <p:cNvCxnSpPr>
              <a:cxnSpLocks/>
            </p:cNvCxnSpPr>
            <p:nvPr/>
          </p:nvCxnSpPr>
          <p:spPr>
            <a:xfrm>
              <a:off x="4626582" y="2339855"/>
              <a:ext cx="2960882" cy="0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e connector 86">
              <a:extLst>
                <a:ext uri="{FF2B5EF4-FFF2-40B4-BE49-F238E27FC236}">
                  <a16:creationId xmlns:a16="http://schemas.microsoft.com/office/drawing/2014/main" id="{0C90FBD5-9107-4A65-8747-0BD333DDC521}"/>
                </a:ext>
              </a:extLst>
            </p:cNvPr>
            <p:cNvCxnSpPr/>
            <p:nvPr/>
          </p:nvCxnSpPr>
          <p:spPr>
            <a:xfrm>
              <a:off x="4670886" y="2339855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09052D-7F17-4FDD-9401-6B6C7D1B37B4}"/>
                </a:ext>
              </a:extLst>
            </p:cNvPr>
            <p:cNvSpPr txBox="1"/>
            <p:nvPr/>
          </p:nvSpPr>
          <p:spPr>
            <a:xfrm>
              <a:off x="957486" y="2619879"/>
              <a:ext cx="101636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Budget System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3CE6E1-2581-47A0-B8B8-402525F8DEEF}"/>
                </a:ext>
              </a:extLst>
            </p:cNvPr>
            <p:cNvSpPr txBox="1"/>
            <p:nvPr/>
          </p:nvSpPr>
          <p:spPr>
            <a:xfrm>
              <a:off x="1199243" y="2894446"/>
              <a:ext cx="47448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SALIMI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A07D584-08E3-4738-97EE-2009DD44F767}"/>
                </a:ext>
              </a:extLst>
            </p:cNvPr>
            <p:cNvSpPr txBox="1"/>
            <p:nvPr/>
          </p:nvSpPr>
          <p:spPr>
            <a:xfrm>
              <a:off x="3108136" y="2619879"/>
              <a:ext cx="61196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FIMSYs</a:t>
              </a:r>
              <a:r>
                <a:rPr lang="en" sz="11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 </a:t>
              </a:r>
              <a:r>
                <a:rPr lang="en" sz="1300" b="1" spc="0" baseline="3000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⑴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C438BA8-8E02-4976-A99C-2D3A9BC75CF5}"/>
                </a:ext>
              </a:extLst>
            </p:cNvPr>
            <p:cNvSpPr txBox="1"/>
            <p:nvPr/>
          </p:nvSpPr>
          <p:spPr>
            <a:xfrm>
              <a:off x="3150423" y="2894446"/>
              <a:ext cx="52738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NaFIS</a:t>
              </a:r>
              <a:r>
                <a:rPr lang="en" sz="11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 </a:t>
              </a:r>
              <a:r>
                <a:rPr lang="en" sz="1300" b="1" spc="0" baseline="3000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⑵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05A7D9-CBA8-4B00-905E-C8182CA37F53}"/>
                </a:ext>
              </a:extLst>
            </p:cNvPr>
            <p:cNvSpPr txBox="1"/>
            <p:nvPr/>
          </p:nvSpPr>
          <p:spPr>
            <a:xfrm>
              <a:off x="5079638" y="2770471"/>
              <a:ext cx="43441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dBrain</a:t>
              </a:r>
            </a:p>
          </p:txBody>
        </p:sp>
        <p:cxnSp>
          <p:nvCxnSpPr>
            <p:cNvPr id="93" name="Line connector 92">
              <a:extLst>
                <a:ext uri="{FF2B5EF4-FFF2-40B4-BE49-F238E27FC236}">
                  <a16:creationId xmlns:a16="http://schemas.microsoft.com/office/drawing/2014/main" id="{38790259-2A92-432C-BC23-AE38F89CBEE4}"/>
                </a:ext>
              </a:extLst>
            </p:cNvPr>
            <p:cNvCxnSpPr>
              <a:cxnSpLocks/>
              <a:stCxn id="114" idx="4"/>
            </p:cNvCxnSpPr>
            <p:nvPr/>
          </p:nvCxnSpPr>
          <p:spPr>
            <a:xfrm flipH="1" flipV="1">
              <a:off x="6199688" y="2325068"/>
              <a:ext cx="5530" cy="1221587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20B65E-2201-4994-B7ED-76DF38F8B3F1}"/>
                </a:ext>
              </a:extLst>
            </p:cNvPr>
            <p:cNvSpPr txBox="1"/>
            <p:nvPr/>
          </p:nvSpPr>
          <p:spPr>
            <a:xfrm>
              <a:off x="6431141" y="2678139"/>
              <a:ext cx="99386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KFIS</a:t>
              </a:r>
            </a:p>
            <a:p>
              <a:pPr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Official Launch</a:t>
              </a:r>
            </a:p>
          </p:txBody>
        </p:sp>
        <p:sp>
          <p:nvSpPr>
            <p:cNvPr id="95" name="Box 94">
              <a:extLst>
                <a:ext uri="{FF2B5EF4-FFF2-40B4-BE49-F238E27FC236}">
                  <a16:creationId xmlns:a16="http://schemas.microsoft.com/office/drawing/2014/main" id="{4DD0EDC5-B928-48BC-8B38-F4861EDFF5E0}"/>
                </a:ext>
              </a:extLst>
            </p:cNvPr>
            <p:cNvSpPr/>
            <p:nvPr/>
          </p:nvSpPr>
          <p:spPr>
            <a:xfrm>
              <a:off x="758534" y="3393607"/>
              <a:ext cx="303344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en" sz="941" b="1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1999</a:t>
              </a:r>
            </a:p>
          </p:txBody>
        </p:sp>
        <p:sp>
          <p:nvSpPr>
            <p:cNvPr id="96" name="Box 95">
              <a:extLst>
                <a:ext uri="{FF2B5EF4-FFF2-40B4-BE49-F238E27FC236}">
                  <a16:creationId xmlns:a16="http://schemas.microsoft.com/office/drawing/2014/main" id="{3CE30F3A-AA87-4D0C-8EF9-E00040C5DE07}"/>
                </a:ext>
              </a:extLst>
            </p:cNvPr>
            <p:cNvSpPr/>
            <p:nvPr/>
          </p:nvSpPr>
          <p:spPr>
            <a:xfrm>
              <a:off x="2769830" y="3393607"/>
              <a:ext cx="303344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en" sz="941" b="1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2000</a:t>
              </a:r>
            </a:p>
          </p:txBody>
        </p:sp>
        <p:sp>
          <p:nvSpPr>
            <p:cNvPr id="97" name="Box 96">
              <a:extLst>
                <a:ext uri="{FF2B5EF4-FFF2-40B4-BE49-F238E27FC236}">
                  <a16:creationId xmlns:a16="http://schemas.microsoft.com/office/drawing/2014/main" id="{7EE1F74E-23D5-45BE-A74F-22532BC6AA05}"/>
                </a:ext>
              </a:extLst>
            </p:cNvPr>
            <p:cNvSpPr/>
            <p:nvPr/>
          </p:nvSpPr>
          <p:spPr>
            <a:xfrm>
              <a:off x="4674346" y="3393607"/>
              <a:ext cx="854877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en" sz="941" b="1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January 2007</a:t>
              </a:r>
            </a:p>
          </p:txBody>
        </p:sp>
        <p:sp>
          <p:nvSpPr>
            <p:cNvPr id="98" name="Box 97">
              <a:extLst>
                <a:ext uri="{FF2B5EF4-FFF2-40B4-BE49-F238E27FC236}">
                  <a16:creationId xmlns:a16="http://schemas.microsoft.com/office/drawing/2014/main" id="{483918D3-2B2B-4F87-8208-FA9267198617}"/>
                </a:ext>
              </a:extLst>
            </p:cNvPr>
            <p:cNvSpPr/>
            <p:nvPr/>
          </p:nvSpPr>
          <p:spPr>
            <a:xfrm>
              <a:off x="6388390" y="3393607"/>
              <a:ext cx="722166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en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July 1,2016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1407AEF-D7C4-4315-ACE9-5759C4B00080}"/>
                </a:ext>
              </a:extLst>
            </p:cNvPr>
            <p:cNvSpPr txBox="1"/>
            <p:nvPr/>
          </p:nvSpPr>
          <p:spPr>
            <a:xfrm>
              <a:off x="7935629" y="2085198"/>
              <a:ext cx="123110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4’th Generation</a:t>
              </a:r>
            </a:p>
          </p:txBody>
        </p:sp>
        <p:sp>
          <p:nvSpPr>
            <p:cNvPr id="100" name="Box 99">
              <a:extLst>
                <a:ext uri="{FF2B5EF4-FFF2-40B4-BE49-F238E27FC236}">
                  <a16:creationId xmlns:a16="http://schemas.microsoft.com/office/drawing/2014/main" id="{77D84C8A-5EAA-4D15-9B43-79BBD0B807E6}"/>
                </a:ext>
              </a:extLst>
            </p:cNvPr>
            <p:cNvSpPr/>
            <p:nvPr/>
          </p:nvSpPr>
          <p:spPr>
            <a:xfrm>
              <a:off x="8054111" y="3388884"/>
              <a:ext cx="910032" cy="165116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711751" rtl="0" fontAlgn="ctr">
                <a:spcBef>
                  <a:spcPts val="907"/>
                </a:spcBef>
                <a:spcAft>
                  <a:spcPts val="454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596013" algn="l"/>
                </a:tabLst>
              </a:pPr>
              <a:r>
                <a:rPr lang="en" sz="998" b="1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  <a:sym typeface="Wingdings" pitchFamily="2" charset="2"/>
                </a:rPr>
                <a:t>January 2022</a:t>
              </a:r>
            </a:p>
          </p:txBody>
        </p:sp>
        <p:sp>
          <p:nvSpPr>
            <p:cNvPr id="101" name="Box 100">
              <a:extLst>
                <a:ext uri="{FF2B5EF4-FFF2-40B4-BE49-F238E27FC236}">
                  <a16:creationId xmlns:a16="http://schemas.microsoft.com/office/drawing/2014/main" id="{8378BEAE-5816-4B8D-ABB6-8EF066BE2C66}"/>
                </a:ext>
              </a:extLst>
            </p:cNvPr>
            <p:cNvSpPr/>
            <p:nvPr/>
          </p:nvSpPr>
          <p:spPr>
            <a:xfrm>
              <a:off x="7896170" y="2306148"/>
              <a:ext cx="45719" cy="1278748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Noto Sans CJK KR" panose="020B0500000000000000" pitchFamily="34" charset="-128"/>
                <a:ea typeface="Noto Sans CJK KR" panose="020B0500000000000000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02" name="Line connector 101">
              <a:extLst>
                <a:ext uri="{FF2B5EF4-FFF2-40B4-BE49-F238E27FC236}">
                  <a16:creationId xmlns:a16="http://schemas.microsoft.com/office/drawing/2014/main" id="{E0CC6705-A1D7-4299-96EE-DBA6F6F389E6}"/>
                </a:ext>
              </a:extLst>
            </p:cNvPr>
            <p:cNvCxnSpPr/>
            <p:nvPr/>
          </p:nvCxnSpPr>
          <p:spPr>
            <a:xfrm>
              <a:off x="7948889" y="2339773"/>
              <a:ext cx="42394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DBD1D26-24BA-4543-9D14-183D15F55CD9}"/>
                </a:ext>
              </a:extLst>
            </p:cNvPr>
            <p:cNvSpPr txBox="1"/>
            <p:nvPr/>
          </p:nvSpPr>
          <p:spPr>
            <a:xfrm>
              <a:off x="371740" y="4368424"/>
              <a:ext cx="4737910" cy="30777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1577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defPPr>
                <a:defRPr lang="en-US"/>
              </a:defPPr>
              <a:lvl2pPr marL="108000" lvl="1" indent="-108000" defTabSz="784558" fontAlgn="ctr">
                <a:spcBef>
                  <a:spcPts val="1000"/>
                </a:spcBef>
                <a:spcAft>
                  <a:spcPts val="500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5066152" algn="l"/>
                </a:tabLst>
                <a:defRPr sz="1400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defRPr>
              </a:lvl2pPr>
            </a:lstStyle>
            <a:p>
              <a:pPr lvl="1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0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(1) FIMSYs : Fiscal Information Management System</a:t>
              </a:r>
            </a:p>
            <a:p>
              <a:pPr lvl="1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0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(2) NaFIS : National Fiscal Information System</a:t>
              </a:r>
              <a:endParaRPr lang="ko-KR" altLang="en-US" sz="1000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70403DB-9B66-4608-86D0-0E26E04B657E}"/>
                </a:ext>
              </a:extLst>
            </p:cNvPr>
            <p:cNvGrpSpPr/>
            <p:nvPr/>
          </p:nvGrpSpPr>
          <p:grpSpPr>
            <a:xfrm>
              <a:off x="363480" y="3458063"/>
              <a:ext cx="9316896" cy="966154"/>
              <a:chOff x="289513" y="3443468"/>
              <a:chExt cx="10132073" cy="105068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D8E757A0-AD60-4B8E-8309-6830954BA599}"/>
                  </a:ext>
                </a:extLst>
              </p:cNvPr>
              <p:cNvGrpSpPr/>
              <p:nvPr/>
            </p:nvGrpSpPr>
            <p:grpSpPr>
              <a:xfrm flipH="1">
                <a:off x="4094522" y="3528792"/>
                <a:ext cx="6327064" cy="964736"/>
                <a:chOff x="2470001" y="6421485"/>
                <a:chExt cx="6327064" cy="73996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9" name="Box 128">
                  <a:extLst>
                    <a:ext uri="{FF2B5EF4-FFF2-40B4-BE49-F238E27FC236}">
                      <a16:creationId xmlns:a16="http://schemas.microsoft.com/office/drawing/2014/main" id="{6E8844F6-5646-4D47-94F8-C2819EB98082}"/>
                    </a:ext>
                  </a:extLst>
                </p:cNvPr>
                <p:cNvSpPr/>
                <p:nvPr/>
              </p:nvSpPr>
              <p:spPr>
                <a:xfrm>
                  <a:off x="2836502" y="6607846"/>
                  <a:ext cx="5960563" cy="40750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  <p:sp>
              <p:nvSpPr>
                <p:cNvPr id="130" name="Isosceles Triangle 129">
                  <a:extLst>
                    <a:ext uri="{FF2B5EF4-FFF2-40B4-BE49-F238E27FC236}">
                      <a16:creationId xmlns:a16="http://schemas.microsoft.com/office/drawing/2014/main" id="{3770FD8A-7BD6-4466-B3BD-C9904DC532C0}"/>
                    </a:ext>
                  </a:extLst>
                </p:cNvPr>
                <p:cNvSpPr/>
                <p:nvPr/>
              </p:nvSpPr>
              <p:spPr>
                <a:xfrm rot="16200000">
                  <a:off x="2359525" y="6531961"/>
                  <a:ext cx="739966" cy="519013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</p:grpSp>
          <p:sp>
            <p:nvSpPr>
              <p:cNvPr id="122" name="Box 121">
                <a:extLst>
                  <a:ext uri="{FF2B5EF4-FFF2-40B4-BE49-F238E27FC236}">
                    <a16:creationId xmlns:a16="http://schemas.microsoft.com/office/drawing/2014/main" id="{8DFACD50-91AA-4693-AC20-413FD6B72C18}"/>
                  </a:ext>
                </a:extLst>
              </p:cNvPr>
              <p:cNvSpPr/>
              <p:nvPr/>
            </p:nvSpPr>
            <p:spPr>
              <a:xfrm>
                <a:off x="347692" y="3772003"/>
                <a:ext cx="6784387" cy="53129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indent="-75366" algn="ctr" defTabSz="934262" rtl="0" fontAlgn="ctr">
                  <a:spcBef>
                    <a:spcPct val="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2411572" algn="l"/>
                    <a:tab pos="5059184" algn="l"/>
                  </a:tabLst>
                </a:pPr>
                <a:endParaRPr kumimoji="1" lang="ko-KR" altLang="en-US" sz="855" kern="0" spc="-27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27A753C9-099C-4191-AC33-23348218BA87}"/>
                  </a:ext>
                </a:extLst>
              </p:cNvPr>
              <p:cNvGrpSpPr/>
              <p:nvPr/>
            </p:nvGrpSpPr>
            <p:grpSpPr>
              <a:xfrm flipH="1">
                <a:off x="4036349" y="3443468"/>
                <a:ext cx="6365949" cy="1050686"/>
                <a:chOff x="2619917" y="6515697"/>
                <a:chExt cx="6365949" cy="805891"/>
              </a:xfrm>
            </p:grpSpPr>
            <p:sp>
              <p:nvSpPr>
                <p:cNvPr id="127" name="Box 126">
                  <a:extLst>
                    <a:ext uri="{FF2B5EF4-FFF2-40B4-BE49-F238E27FC236}">
                      <a16:creationId xmlns:a16="http://schemas.microsoft.com/office/drawing/2014/main" id="{321877BF-624E-489A-8F0E-CF0AEC4DFFC9}"/>
                    </a:ext>
                  </a:extLst>
                </p:cNvPr>
                <p:cNvSpPr/>
                <p:nvPr/>
              </p:nvSpPr>
              <p:spPr>
                <a:xfrm>
                  <a:off x="3025302" y="6653943"/>
                  <a:ext cx="5960564" cy="4798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BD79B698-FB6F-465D-81C7-80E954240D76}"/>
                    </a:ext>
                  </a:extLst>
                </p:cNvPr>
                <p:cNvSpPr/>
                <p:nvPr/>
              </p:nvSpPr>
              <p:spPr>
                <a:xfrm rot="16200000">
                  <a:off x="2495955" y="6639659"/>
                  <a:ext cx="805891" cy="557967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</p:grpSp>
          <p:sp>
            <p:nvSpPr>
              <p:cNvPr id="124" name="Box 123">
                <a:extLst>
                  <a:ext uri="{FF2B5EF4-FFF2-40B4-BE49-F238E27FC236}">
                    <a16:creationId xmlns:a16="http://schemas.microsoft.com/office/drawing/2014/main" id="{7845FD94-3B57-483E-996F-8A26B0DB34EE}"/>
                  </a:ext>
                </a:extLst>
              </p:cNvPr>
              <p:cNvSpPr/>
              <p:nvPr/>
            </p:nvSpPr>
            <p:spPr>
              <a:xfrm>
                <a:off x="289513" y="3623948"/>
                <a:ext cx="6346844" cy="62563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indent="-75366" algn="ctr" defTabSz="934262" rtl="0" fontAlgn="ctr">
                  <a:spcBef>
                    <a:spcPct val="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2411572" algn="l"/>
                    <a:tab pos="5059184" algn="l"/>
                  </a:tabLst>
                </a:pPr>
                <a:endParaRPr kumimoji="1" lang="ko-KR" altLang="en-US" sz="855" kern="0" spc="-27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25" name="Box 124">
                <a:extLst>
                  <a:ext uri="{FF2B5EF4-FFF2-40B4-BE49-F238E27FC236}">
                    <a16:creationId xmlns:a16="http://schemas.microsoft.com/office/drawing/2014/main" id="{5E9BB2FC-05FC-42F3-A5FC-A8B80738D242}"/>
                  </a:ext>
                </a:extLst>
              </p:cNvPr>
              <p:cNvSpPr/>
              <p:nvPr/>
            </p:nvSpPr>
            <p:spPr>
              <a:xfrm>
                <a:off x="658608" y="3729246"/>
                <a:ext cx="6080082" cy="401646"/>
              </a:xfrm>
              <a:prstGeom prst="rect">
                <a:avLst/>
              </a:prstGeom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806432" rtl="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defRPr/>
                </a:pPr>
                <a:r>
                  <a:rPr lang="en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Outsourced to private IT corporations supervised by Ministry </a:t>
                </a:r>
              </a:p>
              <a:p>
                <a:pPr algn="ctr" defTabSz="806432" rtl="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defRPr/>
                </a:pPr>
                <a:r>
                  <a:rPr lang="en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Of  Economy and Finance(e.g. Samsung SDS, LG CNS) </a:t>
                </a:r>
              </a:p>
            </p:txBody>
          </p:sp>
          <p:sp>
            <p:nvSpPr>
              <p:cNvPr id="126" name="Box 125">
                <a:extLst>
                  <a:ext uri="{FF2B5EF4-FFF2-40B4-BE49-F238E27FC236}">
                    <a16:creationId xmlns:a16="http://schemas.microsoft.com/office/drawing/2014/main" id="{0B3E3F2B-8A0D-4A6E-8676-CA8F62E55436}"/>
                  </a:ext>
                </a:extLst>
              </p:cNvPr>
              <p:cNvSpPr/>
              <p:nvPr/>
            </p:nvSpPr>
            <p:spPr>
              <a:xfrm>
                <a:off x="7216583" y="3729244"/>
                <a:ext cx="2326893" cy="401646"/>
              </a:xfrm>
              <a:prstGeom prst="rect">
                <a:avLst/>
              </a:prstGeom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806432" rtl="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defRPr/>
                </a:pPr>
                <a:r>
                  <a:rPr lang="en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Managed by public organization(KFIS)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8DC24DD-A789-4356-B860-62A0CF12CF3B}"/>
                </a:ext>
              </a:extLst>
            </p:cNvPr>
            <p:cNvGrpSpPr/>
            <p:nvPr/>
          </p:nvGrpSpPr>
          <p:grpSpPr>
            <a:xfrm>
              <a:off x="523737" y="3391752"/>
              <a:ext cx="193254" cy="196604"/>
              <a:chOff x="4630568" y="2776493"/>
              <a:chExt cx="210163" cy="213805"/>
            </a:xfrm>
          </p:grpSpPr>
          <p:sp>
            <p:nvSpPr>
              <p:cNvPr id="119" name="Teardrop 118">
                <a:extLst>
                  <a:ext uri="{FF2B5EF4-FFF2-40B4-BE49-F238E27FC236}">
                    <a16:creationId xmlns:a16="http://schemas.microsoft.com/office/drawing/2014/main" id="{DB070EFD-5F8B-4A07-A29F-141F6C21DB76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1DF9085-C1E1-44E0-9BBF-3EEC06E4B342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78D714C-FB87-45EB-9551-099534337D33}"/>
                </a:ext>
              </a:extLst>
            </p:cNvPr>
            <p:cNvGrpSpPr/>
            <p:nvPr/>
          </p:nvGrpSpPr>
          <p:grpSpPr>
            <a:xfrm>
              <a:off x="2504415" y="3387206"/>
              <a:ext cx="193254" cy="196604"/>
              <a:chOff x="4630568" y="2776493"/>
              <a:chExt cx="210163" cy="213805"/>
            </a:xfrm>
          </p:grpSpPr>
          <p:sp>
            <p:nvSpPr>
              <p:cNvPr id="117" name="Teardrop 116">
                <a:extLst>
                  <a:ext uri="{FF2B5EF4-FFF2-40B4-BE49-F238E27FC236}">
                    <a16:creationId xmlns:a16="http://schemas.microsoft.com/office/drawing/2014/main" id="{C1930D66-3994-417E-A7FB-6EEB3EFF3A47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9C6264C-A427-430A-B4D8-7C0DA6B60542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C62FB6E-52EE-40EB-B20B-B341492CE627}"/>
                </a:ext>
              </a:extLst>
            </p:cNvPr>
            <p:cNvGrpSpPr/>
            <p:nvPr/>
          </p:nvGrpSpPr>
          <p:grpSpPr>
            <a:xfrm>
              <a:off x="4436904" y="3391752"/>
              <a:ext cx="193254" cy="196604"/>
              <a:chOff x="4630568" y="2776493"/>
              <a:chExt cx="210163" cy="213805"/>
            </a:xfrm>
          </p:grpSpPr>
          <p:sp>
            <p:nvSpPr>
              <p:cNvPr id="115" name="Teardrop 114">
                <a:extLst>
                  <a:ext uri="{FF2B5EF4-FFF2-40B4-BE49-F238E27FC236}">
                    <a16:creationId xmlns:a16="http://schemas.microsoft.com/office/drawing/2014/main" id="{09DCA60D-D777-4880-A2D7-CEAA7CF75EA9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D9C2E5D-6D30-457D-B1EF-0578CFDB6307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56AF384-700D-451D-AF34-328E1FC26315}"/>
                </a:ext>
              </a:extLst>
            </p:cNvPr>
            <p:cNvGrpSpPr/>
            <p:nvPr/>
          </p:nvGrpSpPr>
          <p:grpSpPr>
            <a:xfrm>
              <a:off x="6108591" y="3391752"/>
              <a:ext cx="193254" cy="196604"/>
              <a:chOff x="4630568" y="2776493"/>
              <a:chExt cx="210163" cy="213805"/>
            </a:xfrm>
          </p:grpSpPr>
          <p:sp>
            <p:nvSpPr>
              <p:cNvPr id="113" name="Teardrop 112">
                <a:extLst>
                  <a:ext uri="{FF2B5EF4-FFF2-40B4-BE49-F238E27FC236}">
                    <a16:creationId xmlns:a16="http://schemas.microsoft.com/office/drawing/2014/main" id="{AE6DC614-ED5B-42F9-BE31-777733BB6862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 latinLnBrk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A184954-622C-49B0-81AF-50882319EB0B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EBA19E1-CD6A-4E5B-8A5C-EF52D40AD90F}"/>
                </a:ext>
              </a:extLst>
            </p:cNvPr>
            <p:cNvGrpSpPr/>
            <p:nvPr/>
          </p:nvGrpSpPr>
          <p:grpSpPr>
            <a:xfrm>
              <a:off x="7816370" y="3369653"/>
              <a:ext cx="204993" cy="208545"/>
              <a:chOff x="8274955" y="4331290"/>
              <a:chExt cx="190656" cy="193960"/>
            </a:xfrm>
          </p:grpSpPr>
          <p:sp>
            <p:nvSpPr>
              <p:cNvPr id="111" name="Teardrop 110">
                <a:extLst>
                  <a:ext uri="{FF2B5EF4-FFF2-40B4-BE49-F238E27FC236}">
                    <a16:creationId xmlns:a16="http://schemas.microsoft.com/office/drawing/2014/main" id="{CF2051D3-45D0-49B0-BEC9-A50099827AF4}"/>
                  </a:ext>
                </a:extLst>
              </p:cNvPr>
              <p:cNvSpPr/>
              <p:nvPr/>
            </p:nvSpPr>
            <p:spPr>
              <a:xfrm rot="8100000">
                <a:off x="8274955" y="4331290"/>
                <a:ext cx="190656" cy="193960"/>
              </a:xfrm>
              <a:prstGeom prst="teardrop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 latinLnBrk="0"/>
                <a:endParaRPr lang="ko-KR" altLang="en-US" sz="63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DE88EAD-77D2-4D1A-939A-6C915A12793C}"/>
                  </a:ext>
                </a:extLst>
              </p:cNvPr>
              <p:cNvSpPr/>
              <p:nvPr/>
            </p:nvSpPr>
            <p:spPr bwMode="auto">
              <a:xfrm>
                <a:off x="8316191" y="4372752"/>
                <a:ext cx="111356" cy="11373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53" tIns="41476" rIns="82953" bIns="41476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93975" rtl="0"/>
                <a:endParaRPr lang="ko-KR" altLang="en-US" sz="1724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1A78291-BAC7-52DD-8BF9-8FEB9442397A}"/>
                </a:ext>
              </a:extLst>
            </p:cNvPr>
            <p:cNvSpPr txBox="1"/>
            <p:nvPr/>
          </p:nvSpPr>
          <p:spPr>
            <a:xfrm>
              <a:off x="8114586" y="2686074"/>
              <a:ext cx="111088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rPr>
                <a:t>dBrain</a:t>
              </a:r>
              <a:r>
                <a:rPr lang="en" sz="1200" b="1" spc="0" baseline="3000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rPr>
                <a:t>+</a:t>
              </a:r>
            </a:p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rPr>
                <a:t>Next Generation</a:t>
              </a:r>
            </a:p>
          </p:txBody>
        </p:sp>
      </p:grpSp>
      <p:sp>
        <p:nvSpPr>
          <p:cNvPr id="13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Background and necessity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Ⅰ.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5FC1243-1A0D-42F6-953F-B363894A9EEC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142" name="Box: Round top corner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143" name="Box: Round top corner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pc="-12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History</a:t>
            </a:r>
            <a:endParaRPr lang="ko-KR" altLang="en-US" spc="-12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468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FC1243-1A0D-42F6-953F-B363894A9EEC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0" name="Slide Number Placeholder 2">
            <a:extLst>
              <a:ext uri="{FF2B5EF4-FFF2-40B4-BE49-F238E27FC236}">
                <a16:creationId xmlns:a16="http://schemas.microsoft.com/office/drawing/2014/main" id="{206DE96E-4D4D-4FDE-95E5-FC848A2B7352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4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40" name="Rounded rectangle 324">
            <a:extLst>
              <a:ext uri="{FF2B5EF4-FFF2-40B4-BE49-F238E27FC236}">
                <a16:creationId xmlns:a16="http://schemas.microsoft.com/office/drawing/2014/main" id="{C100125C-3CDF-4283-8A30-63355D02E70F}"/>
              </a:ext>
            </a:extLst>
          </p:cNvPr>
          <p:cNvSpPr/>
          <p:nvPr/>
        </p:nvSpPr>
        <p:spPr>
          <a:xfrm>
            <a:off x="640243" y="2525296"/>
            <a:ext cx="9555789" cy="4086289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341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34387" y="2896783"/>
            <a:ext cx="77126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89022" rtl="0" eaLnBrk="1" fontAlgn="base" hangingPunct="1"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sz="1800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Causing user inconvenience and continuous complaints</a:t>
            </a:r>
            <a:endParaRPr lang="ko-KR" altLang="en-US" sz="1800" spc="-40" baseline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342" name="Rounded rectangle 141">
            <a:extLst>
              <a:ext uri="{FF2B5EF4-FFF2-40B4-BE49-F238E27FC236}">
                <a16:creationId xmlns:a16="http://schemas.microsoft.com/office/drawing/2014/main" id="{2502968C-4530-4B7D-8018-B89375BD6050}"/>
              </a:ext>
            </a:extLst>
          </p:cNvPr>
          <p:cNvSpPr/>
          <p:nvPr/>
        </p:nvSpPr>
        <p:spPr>
          <a:xfrm>
            <a:off x="8210327" y="2427291"/>
            <a:ext cx="472865" cy="93455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</a:endParaRPr>
          </a:p>
        </p:txBody>
      </p:sp>
      <p:sp>
        <p:nvSpPr>
          <p:cNvPr id="343" name="Flow chart: Delay 342">
            <a:extLst>
              <a:ext uri="{FF2B5EF4-FFF2-40B4-BE49-F238E27FC236}">
                <a16:creationId xmlns:a16="http://schemas.microsoft.com/office/drawing/2014/main" id="{72A0FF57-085E-44EC-A22D-164038B61390}"/>
              </a:ext>
            </a:extLst>
          </p:cNvPr>
          <p:cNvSpPr/>
          <p:nvPr/>
        </p:nvSpPr>
        <p:spPr>
          <a:xfrm rot="5400000" flipH="1">
            <a:off x="8571924" y="2380194"/>
            <a:ext cx="94690" cy="18892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93286" tIns="46643" rIns="93286" bIns="46643" numCol="1" rtlCol="0" anchor="ctr" anchorCtr="0" compatLnSpc="1">
            <a:prstTxWarp prst="textNoShape">
              <a:avLst/>
            </a:prstTxWarp>
          </a:bodyPr>
          <a:lstStyle/>
          <a:p>
            <a:pPr defTabSz="1067672" rtl="0"/>
            <a:endParaRPr lang="ko-KR" altLang="en-US" dirty="0"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</a:endParaRPr>
          </a:p>
        </p:txBody>
      </p:sp>
      <p:cxnSp>
        <p:nvCxnSpPr>
          <p:cNvPr id="344" name="Line connector 343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979230" y="3301210"/>
            <a:ext cx="8877814" cy="0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94AD8F2-336E-4B4C-9571-EA021E770520}"/>
              </a:ext>
            </a:extLst>
          </p:cNvPr>
          <p:cNvGrpSpPr/>
          <p:nvPr/>
        </p:nvGrpSpPr>
        <p:grpSpPr>
          <a:xfrm>
            <a:off x="856352" y="3461546"/>
            <a:ext cx="2758798" cy="1291708"/>
            <a:chOff x="877425" y="4161164"/>
            <a:chExt cx="2758798" cy="1291708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96862386-641F-4562-BA93-582AEC306FE5}"/>
                </a:ext>
              </a:extLst>
            </p:cNvPr>
            <p:cNvSpPr txBox="1"/>
            <p:nvPr/>
          </p:nvSpPr>
          <p:spPr>
            <a:xfrm>
              <a:off x="924640" y="4352946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347" name="TextBox 374">
              <a:extLst>
                <a:ext uri="{FF2B5EF4-FFF2-40B4-BE49-F238E27FC236}">
                  <a16:creationId xmlns:a16="http://schemas.microsoft.com/office/drawing/2014/main" id="{05895459-330C-40C2-AFF8-F5CCAEB1DDD2}"/>
                </a:ext>
              </a:extLst>
            </p:cNvPr>
            <p:cNvSpPr txBox="1"/>
            <p:nvPr/>
          </p:nvSpPr>
          <p:spPr>
            <a:xfrm>
              <a:off x="1054948" y="4778428"/>
              <a:ext cx="1723355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en" sz="1050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Fixed in 14-inch screen</a:t>
              </a: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  <a:p>
              <a:pPr defTabSz="1019188" rtl="0">
                <a:defRPr/>
              </a:pPr>
              <a:r>
                <a:rPr lang="en" sz="1050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: only few information can be viewed </a:t>
              </a: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</p:txBody>
        </p: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5BDED72D-CE0D-4714-BFC1-260C7E829583}"/>
                </a:ext>
              </a:extLst>
            </p:cNvPr>
            <p:cNvGrpSpPr/>
            <p:nvPr/>
          </p:nvGrpSpPr>
          <p:grpSpPr>
            <a:xfrm>
              <a:off x="877425" y="4161164"/>
              <a:ext cx="2058640" cy="392274"/>
              <a:chOff x="3942325" y="3070225"/>
              <a:chExt cx="2058640" cy="358672"/>
            </a:xfrm>
          </p:grpSpPr>
          <p:sp>
            <p:nvSpPr>
              <p:cNvPr id="350" name="Text Box 67">
                <a:extLst>
                  <a:ext uri="{FF2B5EF4-FFF2-40B4-BE49-F238E27FC236}">
                    <a16:creationId xmlns:a16="http://schemas.microsoft.com/office/drawing/2014/main" id="{ADDD1844-FE70-45B2-8E0F-7BAB31E3A5C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51" name="Text Box 67">
                <a:extLst>
                  <a:ext uri="{FF2B5EF4-FFF2-40B4-BE49-F238E27FC236}">
                    <a16:creationId xmlns:a16="http://schemas.microsoft.com/office/drawing/2014/main" id="{F7ABCEE5-AF7C-4B0B-8ACB-22B491CC6FA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52" name="Box 351">
                <a:extLst>
                  <a:ext uri="{FF2B5EF4-FFF2-40B4-BE49-F238E27FC236}">
                    <a16:creationId xmlns:a16="http://schemas.microsoft.com/office/drawing/2014/main" id="{1438AFA3-73B7-4AF7-AF9C-CE5651D9F1FC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en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Small screen size</a:t>
                </a:r>
                <a:endParaRPr lang="ko-KR" altLang="en-US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endParaRPr>
              </a:p>
            </p:txBody>
          </p:sp>
        </p:grpSp>
        <p:pic>
          <p:nvPicPr>
            <p:cNvPr id="349" name="Image 348">
              <a:extLst>
                <a:ext uri="{FF2B5EF4-FFF2-40B4-BE49-F238E27FC236}">
                  <a16:creationId xmlns:a16="http://schemas.microsoft.com/office/drawing/2014/main" id="{D0A96BC9-D0E1-4E7A-8343-764795E21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19" y="4689412"/>
              <a:ext cx="653022" cy="653022"/>
            </a:xfrm>
            <a:prstGeom prst="rect">
              <a:avLst/>
            </a:prstGeom>
          </p:spPr>
        </p:pic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978CA08-7A61-40D4-B022-02EE5682F464}"/>
              </a:ext>
            </a:extLst>
          </p:cNvPr>
          <p:cNvGrpSpPr/>
          <p:nvPr/>
        </p:nvGrpSpPr>
        <p:grpSpPr>
          <a:xfrm>
            <a:off x="4018548" y="3461546"/>
            <a:ext cx="2758326" cy="1291708"/>
            <a:chOff x="3865161" y="4181094"/>
            <a:chExt cx="2758326" cy="1291708"/>
          </a:xfrm>
        </p:grpSpPr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869FB562-14D5-47A6-BBCA-F1DE4DEECD68}"/>
                </a:ext>
              </a:extLst>
            </p:cNvPr>
            <p:cNvSpPr txBox="1"/>
            <p:nvPr/>
          </p:nvSpPr>
          <p:spPr>
            <a:xfrm>
              <a:off x="3911904" y="4372876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6B30CF8E-E5C7-4244-A176-E03F6E9B340B}"/>
                </a:ext>
              </a:extLst>
            </p:cNvPr>
            <p:cNvGrpSpPr/>
            <p:nvPr/>
          </p:nvGrpSpPr>
          <p:grpSpPr>
            <a:xfrm>
              <a:off x="3865161" y="4181094"/>
              <a:ext cx="2758326" cy="1111828"/>
              <a:chOff x="3865161" y="4181094"/>
              <a:chExt cx="2758326" cy="1111828"/>
            </a:xfrm>
          </p:grpSpPr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3442FEC2-926C-440D-BF12-EEF9CBD31757}"/>
                  </a:ext>
                </a:extLst>
              </p:cNvPr>
              <p:cNvGrpSpPr/>
              <p:nvPr/>
            </p:nvGrpSpPr>
            <p:grpSpPr>
              <a:xfrm>
                <a:off x="3865161" y="4181094"/>
                <a:ext cx="2758326" cy="392274"/>
                <a:chOff x="3942797" y="3070225"/>
                <a:chExt cx="2758326" cy="358672"/>
              </a:xfrm>
            </p:grpSpPr>
            <p:sp>
              <p:nvSpPr>
                <p:cNvPr id="359" name="Text Box 67">
                  <a:extLst>
                    <a:ext uri="{FF2B5EF4-FFF2-40B4-BE49-F238E27FC236}">
                      <a16:creationId xmlns:a16="http://schemas.microsoft.com/office/drawing/2014/main" id="{B40A02E9-2E46-4508-A768-EE352F8661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0800000" flipV="1">
                  <a:off x="3965615" y="3070225"/>
                  <a:ext cx="2735508" cy="3586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sx="102000" sy="102000" algn="ctr" rotWithShape="0">
                    <a:schemeClr val="bg1">
                      <a:lumMod val="65000"/>
                      <a:alpha val="40000"/>
                    </a:schemeClr>
                  </a:outerShdw>
                </a:effectLst>
              </p:spPr>
              <p:txBody>
                <a:bodyPr rtlCol="0" anchor="ctr" anchorCtr="0"/>
                <a:lstStyle>
                  <a:defPPr>
                    <a:defRPr lang="ko-KR"/>
                  </a:defPPr>
                  <a:lvl1pPr algn="ctr" latinLnBrk="0">
                    <a:defRPr>
                      <a:ln>
                        <a:solidFill>
                          <a:srgbClr val="006EB2">
                            <a:alpha val="0"/>
                          </a:srgbClr>
                        </a:solidFill>
                      </a:ln>
                      <a:latin typeface="Rix모던고딕 B" panose="02020603020101020101" pitchFamily="18" charset="-127"/>
                      <a:ea typeface="Rix모던고딕 B" panose="02020603020101020101" pitchFamily="18" charset="-127"/>
                    </a:defRPr>
                  </a:lvl1pPr>
                </a:lstStyle>
                <a:p>
                  <a:pPr defTabSz="1019188" rtl="0">
                    <a:defRPr/>
                  </a:pPr>
                  <a:endParaRPr lang="ko-KR" altLang="en-US" sz="2000" kern="0" dirty="0">
                    <a:solidFill>
                      <a:prstClr val="white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endParaRPr>
                </a:p>
              </p:txBody>
            </p:sp>
            <p:sp>
              <p:nvSpPr>
                <p:cNvPr id="360" name="Text Box 67">
                  <a:extLst>
                    <a:ext uri="{FF2B5EF4-FFF2-40B4-BE49-F238E27FC236}">
                      <a16:creationId xmlns:a16="http://schemas.microsoft.com/office/drawing/2014/main" id="{C15EF600-BE68-49A9-A264-F94289A40A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0800000" flipV="1">
                  <a:off x="4010555" y="3095472"/>
                  <a:ext cx="2613310" cy="30817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94F9D">
                    <a:alpha val="7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>
                  <a:defPPr>
                    <a:defRPr lang="ko-KR"/>
                  </a:defPPr>
                  <a:lvl1pPr algn="ctr" latinLnBrk="0">
                    <a:defRPr>
                      <a:ln>
                        <a:solidFill>
                          <a:srgbClr val="006EB2">
                            <a:alpha val="0"/>
                          </a:srgbClr>
                        </a:solidFill>
                      </a:ln>
                      <a:latin typeface="Rix모던고딕 B" panose="02020603020101020101" pitchFamily="18" charset="-127"/>
                      <a:ea typeface="Rix모던고딕 B" panose="02020603020101020101" pitchFamily="18" charset="-127"/>
                    </a:defRPr>
                  </a:lvl1pPr>
                </a:lstStyle>
                <a:p>
                  <a:pPr defTabSz="1019188" rtl="0">
                    <a:defRPr/>
                  </a:pPr>
                  <a:endParaRPr lang="ko-KR" altLang="en-US" sz="2000" kern="0" dirty="0">
                    <a:solidFill>
                      <a:prstClr val="white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endParaRPr>
                </a:p>
              </p:txBody>
            </p:sp>
            <p:sp>
              <p:nvSpPr>
                <p:cNvPr id="361" name="Box 360">
                  <a:extLst>
                    <a:ext uri="{FF2B5EF4-FFF2-40B4-BE49-F238E27FC236}">
                      <a16:creationId xmlns:a16="http://schemas.microsoft.com/office/drawing/2014/main" id="{588E0998-F010-470C-ACD2-EBAC7B573AC9}"/>
                    </a:ext>
                  </a:extLst>
                </p:cNvPr>
                <p:cNvSpPr/>
                <p:nvPr/>
              </p:nvSpPr>
              <p:spPr>
                <a:xfrm>
                  <a:off x="3942797" y="3124580"/>
                  <a:ext cx="2711582" cy="253272"/>
                </a:xfrm>
                <a:prstGeom prst="rect">
                  <a:avLst/>
                </a:prstGeom>
              </p:spPr>
              <p:txBody>
                <a:bodyPr wrap="square" rtlCol="0" anchor="ctr" anchorCtr="0">
                  <a:spAutoFit/>
                </a:bodyPr>
                <a:lstStyle/>
                <a:p>
                  <a:pPr algn="ctr" rtl="0" latinLnBrk="0">
                    <a:defRPr/>
                  </a:pPr>
                  <a:r>
                    <a:rPr lang="en" sz="120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schemeClr val="bg1"/>
                      </a:solidFill>
                      <a:latin typeface="Montserrat SemiBold" panose="00000700000000000000" pitchFamily="2" charset="0"/>
                      <a:ea typeface="Rix고딕 M" panose="02020603020101020101" pitchFamily="18" charset="-127"/>
                    </a:rPr>
                    <a:t>Multi-task not supported </a:t>
                  </a:r>
                  <a:endParaRPr lang="ko-KR" altLang="en-US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endParaRPr>
                </a:p>
              </p:txBody>
            </p:sp>
          </p:grpSp>
          <p:sp>
            <p:nvSpPr>
              <p:cNvPr id="357" name="TextBox 374">
                <a:extLst>
                  <a:ext uri="{FF2B5EF4-FFF2-40B4-BE49-F238E27FC236}">
                    <a16:creationId xmlns:a16="http://schemas.microsoft.com/office/drawing/2014/main" id="{38D658AD-4588-487D-841B-3F60D5CD0288}"/>
                  </a:ext>
                </a:extLst>
              </p:cNvPr>
              <p:cNvSpPr txBox="1"/>
              <p:nvPr/>
            </p:nvSpPr>
            <p:spPr>
              <a:xfrm>
                <a:off x="4040665" y="4778428"/>
                <a:ext cx="199980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ko-KR"/>
                </a:defPPr>
                <a:lvl1pPr lvl="0">
                  <a:defRPr sz="32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YDIYGo540" panose="02030504000101010101" pitchFamily="18" charset="-127"/>
                    <a:ea typeface="YDIYGo540" panose="02030504000101010101" pitchFamily="18" charset="-127"/>
                  </a:defRPr>
                </a:lvl1pPr>
              </a:lstStyle>
              <a:p>
                <a:pPr defTabSz="1019188" rtl="0">
                  <a:defRPr/>
                </a:pPr>
                <a:r>
                  <a:rPr lang="en" sz="1050" ker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chemeClr val="tx1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Cannot open multi </a:t>
                </a:r>
              </a:p>
              <a:p>
                <a:pPr defTabSz="1019188" rtl="0">
                  <a:defRPr/>
                </a:pPr>
                <a:r>
                  <a:rPr lang="en" sz="1050" ker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chemeClr val="tx1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windows </a:t>
                </a:r>
              </a:p>
              <a:p>
                <a:pPr defTabSz="1019188" rtl="0">
                  <a:defRPr/>
                </a:pPr>
                <a:r>
                  <a:rPr lang="en" sz="1050" ker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chemeClr val="tx1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: not suitable for multi-tasks</a:t>
                </a:r>
                <a:endParaRPr lang="ko-KR" altLang="en-US" sz="1050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endParaRPr>
              </a:p>
            </p:txBody>
          </p:sp>
          <p:pic>
            <p:nvPicPr>
              <p:cNvPr id="358" name="Graphic 25">
                <a:extLst>
                  <a:ext uri="{FF2B5EF4-FFF2-40B4-BE49-F238E27FC236}">
                    <a16:creationId xmlns:a16="http://schemas.microsoft.com/office/drawing/2014/main" id="{71484485-7F86-4157-BA7A-B7FFF5604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67047" y="4738924"/>
                <a:ext cx="553998" cy="553998"/>
              </a:xfrm>
              <a:prstGeom prst="rect">
                <a:avLst/>
              </a:prstGeom>
            </p:spPr>
          </p:pic>
        </p:grp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8AA920EC-706A-4755-94A2-B16338F7E4A5}"/>
              </a:ext>
            </a:extLst>
          </p:cNvPr>
          <p:cNvGrpSpPr/>
          <p:nvPr/>
        </p:nvGrpSpPr>
        <p:grpSpPr>
          <a:xfrm>
            <a:off x="7180035" y="3461546"/>
            <a:ext cx="2758798" cy="1291708"/>
            <a:chOff x="6858660" y="4176942"/>
            <a:chExt cx="2758798" cy="1291708"/>
          </a:xfrm>
        </p:grpSpPr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B7F1E702-0FF6-40A1-987A-99AEBA290FA1}"/>
                </a:ext>
              </a:extLst>
            </p:cNvPr>
            <p:cNvSpPr txBox="1"/>
            <p:nvPr/>
          </p:nvSpPr>
          <p:spPr>
            <a:xfrm>
              <a:off x="6905875" y="4368724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F15B6FCB-6C48-413B-BFB5-593AE0670ED2}"/>
                </a:ext>
              </a:extLst>
            </p:cNvPr>
            <p:cNvGrpSpPr/>
            <p:nvPr/>
          </p:nvGrpSpPr>
          <p:grpSpPr>
            <a:xfrm>
              <a:off x="6858660" y="4176942"/>
              <a:ext cx="2058640" cy="392274"/>
              <a:chOff x="3942325" y="3070225"/>
              <a:chExt cx="2058640" cy="358672"/>
            </a:xfrm>
          </p:grpSpPr>
          <p:sp>
            <p:nvSpPr>
              <p:cNvPr id="367" name="Text Box 67">
                <a:extLst>
                  <a:ext uri="{FF2B5EF4-FFF2-40B4-BE49-F238E27FC236}">
                    <a16:creationId xmlns:a16="http://schemas.microsoft.com/office/drawing/2014/main" id="{12182064-F2EB-47BD-BDA9-7531DE4594F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68" name="Text Box 67">
                <a:extLst>
                  <a:ext uri="{FF2B5EF4-FFF2-40B4-BE49-F238E27FC236}">
                    <a16:creationId xmlns:a16="http://schemas.microsoft.com/office/drawing/2014/main" id="{30E9D59E-6646-40E4-AAFC-99F1B84E5CD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69" name="Box 368">
                <a:extLst>
                  <a:ext uri="{FF2B5EF4-FFF2-40B4-BE49-F238E27FC236}">
                    <a16:creationId xmlns:a16="http://schemas.microsoft.com/office/drawing/2014/main" id="{27933D38-F6DA-48C3-930C-023C1C6F8BD2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en" sz="120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Hard to install</a:t>
                </a:r>
                <a:endParaRPr lang="ko-KR" altLang="en-US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endParaRPr>
              </a:p>
            </p:txBody>
          </p:sp>
        </p:grpSp>
        <p:sp>
          <p:nvSpPr>
            <p:cNvPr id="365" name="TextBox 374">
              <a:extLst>
                <a:ext uri="{FF2B5EF4-FFF2-40B4-BE49-F238E27FC236}">
                  <a16:creationId xmlns:a16="http://schemas.microsoft.com/office/drawing/2014/main" id="{039C739B-FC36-4535-918F-75E0B5F20050}"/>
                </a:ext>
              </a:extLst>
            </p:cNvPr>
            <p:cNvSpPr txBox="1"/>
            <p:nvPr/>
          </p:nvSpPr>
          <p:spPr>
            <a:xfrm>
              <a:off x="7035056" y="4753444"/>
              <a:ext cx="1723355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en" sz="1050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Active-X needed</a:t>
              </a: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  <a:p>
              <a:pPr defTabSz="1019188" rtl="0">
                <a:defRPr/>
              </a:pPr>
              <a:r>
                <a:rPr lang="en" sz="1050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: to install in PC</a:t>
              </a: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</p:txBody>
        </p:sp>
        <p:pic>
          <p:nvPicPr>
            <p:cNvPr id="366" name="Image 365">
              <a:extLst>
                <a:ext uri="{FF2B5EF4-FFF2-40B4-BE49-F238E27FC236}">
                  <a16:creationId xmlns:a16="http://schemas.microsoft.com/office/drawing/2014/main" id="{FF08BF96-5614-457D-9551-85D18C6D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637" y="4694733"/>
              <a:ext cx="642381" cy="642381"/>
            </a:xfrm>
            <a:prstGeom prst="rect">
              <a:avLst/>
            </a:prstGeom>
          </p:spPr>
        </p:pic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9ECF39B-39CD-4F99-B5AD-C04AE716DD43}"/>
              </a:ext>
            </a:extLst>
          </p:cNvPr>
          <p:cNvGrpSpPr/>
          <p:nvPr/>
        </p:nvGrpSpPr>
        <p:grpSpPr>
          <a:xfrm>
            <a:off x="856352" y="4991602"/>
            <a:ext cx="2758798" cy="1291708"/>
            <a:chOff x="877425" y="5679530"/>
            <a:chExt cx="2758798" cy="1291708"/>
          </a:xfrm>
        </p:grpSpPr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2EDC878B-973C-4A85-AB4C-DCF22D17CE5B}"/>
                </a:ext>
              </a:extLst>
            </p:cNvPr>
            <p:cNvSpPr txBox="1"/>
            <p:nvPr/>
          </p:nvSpPr>
          <p:spPr>
            <a:xfrm>
              <a:off x="924640" y="5871312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48C6288E-FF0D-4959-8464-63504B6B651B}"/>
                </a:ext>
              </a:extLst>
            </p:cNvPr>
            <p:cNvGrpSpPr/>
            <p:nvPr/>
          </p:nvGrpSpPr>
          <p:grpSpPr>
            <a:xfrm>
              <a:off x="877425" y="5679530"/>
              <a:ext cx="2058640" cy="392274"/>
              <a:chOff x="3942325" y="3070225"/>
              <a:chExt cx="2058640" cy="358672"/>
            </a:xfrm>
          </p:grpSpPr>
          <p:sp>
            <p:nvSpPr>
              <p:cNvPr id="375" name="Text Box 67">
                <a:extLst>
                  <a:ext uri="{FF2B5EF4-FFF2-40B4-BE49-F238E27FC236}">
                    <a16:creationId xmlns:a16="http://schemas.microsoft.com/office/drawing/2014/main" id="{FF5E6645-C679-4DE7-88C2-787126C6948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76" name="Text Box 67">
                <a:extLst>
                  <a:ext uri="{FF2B5EF4-FFF2-40B4-BE49-F238E27FC236}">
                    <a16:creationId xmlns:a16="http://schemas.microsoft.com/office/drawing/2014/main" id="{7D450D5B-6C2E-4927-91F2-AE6006C299A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77" name="Box 376">
                <a:extLst>
                  <a:ext uri="{FF2B5EF4-FFF2-40B4-BE49-F238E27FC236}">
                    <a16:creationId xmlns:a16="http://schemas.microsoft.com/office/drawing/2014/main" id="{55155494-2709-42B5-B18D-80F3B3A58900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en" sz="120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Low performance</a:t>
                </a:r>
                <a:endParaRPr lang="ko-KR" altLang="en-US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endParaRPr>
              </a:p>
            </p:txBody>
          </p:sp>
        </p:grpSp>
        <p:sp>
          <p:nvSpPr>
            <p:cNvPr id="373" name="TextBox 374">
              <a:extLst>
                <a:ext uri="{FF2B5EF4-FFF2-40B4-BE49-F238E27FC236}">
                  <a16:creationId xmlns:a16="http://schemas.microsoft.com/office/drawing/2014/main" id="{FE62817C-CC73-4EBC-A58C-6E6C0DB4382B}"/>
                </a:ext>
              </a:extLst>
            </p:cNvPr>
            <p:cNvSpPr txBox="1"/>
            <p:nvPr/>
          </p:nvSpPr>
          <p:spPr>
            <a:xfrm>
              <a:off x="1033456" y="6317552"/>
              <a:ext cx="2058640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en" sz="1050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Slows down </a:t>
              </a:r>
            </a:p>
            <a:p>
              <a:pPr defTabSz="1019188" rtl="0">
                <a:defRPr/>
              </a:pPr>
              <a:r>
                <a:rPr lang="en" sz="1050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when look up a large </a:t>
              </a:r>
            </a:p>
            <a:p>
              <a:pPr defTabSz="1019188" rtl="0">
                <a:defRPr/>
              </a:pPr>
              <a:r>
                <a:rPr lang="en" sz="1050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amount of information</a:t>
              </a: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</p:txBody>
        </p:sp>
        <p:pic>
          <p:nvPicPr>
            <p:cNvPr id="374" name="Image 373">
              <a:extLst>
                <a:ext uri="{FF2B5EF4-FFF2-40B4-BE49-F238E27FC236}">
                  <a16:creationId xmlns:a16="http://schemas.microsoft.com/office/drawing/2014/main" id="{9CE78622-FC0D-4EAE-814E-54711ADDA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591" y="6235088"/>
              <a:ext cx="540000" cy="540000"/>
            </a:xfrm>
            <a:prstGeom prst="rect">
              <a:avLst/>
            </a:prstGeom>
          </p:spPr>
        </p:pic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C3091FA9-F89D-4AA1-9D48-A3A6180B2E42}"/>
              </a:ext>
            </a:extLst>
          </p:cNvPr>
          <p:cNvGrpSpPr/>
          <p:nvPr/>
        </p:nvGrpSpPr>
        <p:grpSpPr>
          <a:xfrm>
            <a:off x="4018312" y="4991602"/>
            <a:ext cx="2758798" cy="1291708"/>
            <a:chOff x="3856980" y="5703543"/>
            <a:chExt cx="2758798" cy="1291708"/>
          </a:xfrm>
        </p:grpSpPr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C064EDAE-7D26-4521-880C-70974C548906}"/>
                </a:ext>
              </a:extLst>
            </p:cNvPr>
            <p:cNvSpPr txBox="1"/>
            <p:nvPr/>
          </p:nvSpPr>
          <p:spPr>
            <a:xfrm>
              <a:off x="3904195" y="5895325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122F85AE-1CFA-4ABF-93E1-171978604783}"/>
                </a:ext>
              </a:extLst>
            </p:cNvPr>
            <p:cNvGrpSpPr/>
            <p:nvPr/>
          </p:nvGrpSpPr>
          <p:grpSpPr>
            <a:xfrm>
              <a:off x="3856980" y="5703543"/>
              <a:ext cx="2058640" cy="392274"/>
              <a:chOff x="3942325" y="3070225"/>
              <a:chExt cx="2058640" cy="358672"/>
            </a:xfrm>
          </p:grpSpPr>
          <p:sp>
            <p:nvSpPr>
              <p:cNvPr id="384" name="Text Box 67">
                <a:extLst>
                  <a:ext uri="{FF2B5EF4-FFF2-40B4-BE49-F238E27FC236}">
                    <a16:creationId xmlns:a16="http://schemas.microsoft.com/office/drawing/2014/main" id="{D6FA45D8-7146-45E3-B5D0-5F0264339A4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85" name="Text Box 67">
                <a:extLst>
                  <a:ext uri="{FF2B5EF4-FFF2-40B4-BE49-F238E27FC236}">
                    <a16:creationId xmlns:a16="http://schemas.microsoft.com/office/drawing/2014/main" id="{F63ACC68-5CFB-4388-8D6A-CBC8E257A15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86" name="Box 385">
                <a:extLst>
                  <a:ext uri="{FF2B5EF4-FFF2-40B4-BE49-F238E27FC236}">
                    <a16:creationId xmlns:a16="http://schemas.microsoft.com/office/drawing/2014/main" id="{B00753EE-3B2F-42F5-8EF3-70F92080113D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en" sz="120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Enquiry limitation</a:t>
                </a:r>
                <a:endParaRPr lang="ko-KR" altLang="en-US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endParaRPr>
              </a:p>
            </p:txBody>
          </p:sp>
        </p:grpSp>
        <p:sp>
          <p:nvSpPr>
            <p:cNvPr id="381" name="TextBox 374">
              <a:extLst>
                <a:ext uri="{FF2B5EF4-FFF2-40B4-BE49-F238E27FC236}">
                  <a16:creationId xmlns:a16="http://schemas.microsoft.com/office/drawing/2014/main" id="{BD8E5A1E-1055-40EE-9391-45C092D03CD9}"/>
                </a:ext>
              </a:extLst>
            </p:cNvPr>
            <p:cNvSpPr txBox="1"/>
            <p:nvPr/>
          </p:nvSpPr>
          <p:spPr>
            <a:xfrm>
              <a:off x="4054072" y="6317552"/>
              <a:ext cx="1723355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en" sz="1050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Only available during operating hours in weekdays</a:t>
              </a: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</p:txBody>
        </p:sp>
        <p:pic>
          <p:nvPicPr>
            <p:cNvPr id="382" name="Image 381">
              <a:extLst>
                <a:ext uri="{FF2B5EF4-FFF2-40B4-BE49-F238E27FC236}">
                  <a16:creationId xmlns:a16="http://schemas.microsoft.com/office/drawing/2014/main" id="{A0BB8B32-05AA-4DD9-9C35-F9047B13F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21" y="6147053"/>
              <a:ext cx="398481" cy="398481"/>
            </a:xfrm>
            <a:prstGeom prst="rect">
              <a:avLst/>
            </a:prstGeom>
          </p:spPr>
        </p:pic>
        <p:pic>
          <p:nvPicPr>
            <p:cNvPr id="383" name="Image 382">
              <a:extLst>
                <a:ext uri="{FF2B5EF4-FFF2-40B4-BE49-F238E27FC236}">
                  <a16:creationId xmlns:a16="http://schemas.microsoft.com/office/drawing/2014/main" id="{36B9DC49-420B-47F1-A0F8-BFD774C5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047" y="6235088"/>
              <a:ext cx="540000" cy="540000"/>
            </a:xfrm>
            <a:prstGeom prst="rect">
              <a:avLst/>
            </a:prstGeom>
          </p:spPr>
        </p:pic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1F4018A5-F9BD-4296-A69C-9BF119172143}"/>
              </a:ext>
            </a:extLst>
          </p:cNvPr>
          <p:cNvGrpSpPr/>
          <p:nvPr/>
        </p:nvGrpSpPr>
        <p:grpSpPr>
          <a:xfrm>
            <a:off x="7180035" y="4991602"/>
            <a:ext cx="2758798" cy="1291708"/>
            <a:chOff x="6858279" y="5712441"/>
            <a:chExt cx="2758798" cy="1291708"/>
          </a:xfrm>
        </p:grpSpPr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F5A6FC43-1F89-422D-AF12-854C21397BDF}"/>
                </a:ext>
              </a:extLst>
            </p:cNvPr>
            <p:cNvSpPr txBox="1"/>
            <p:nvPr/>
          </p:nvSpPr>
          <p:spPr>
            <a:xfrm>
              <a:off x="6905494" y="5904223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119F5060-1FAA-40DD-AB19-79E2035C65BC}"/>
                </a:ext>
              </a:extLst>
            </p:cNvPr>
            <p:cNvGrpSpPr/>
            <p:nvPr/>
          </p:nvGrpSpPr>
          <p:grpSpPr>
            <a:xfrm>
              <a:off x="6858279" y="5712441"/>
              <a:ext cx="2058640" cy="392274"/>
              <a:chOff x="3942325" y="3070225"/>
              <a:chExt cx="2058640" cy="358672"/>
            </a:xfrm>
          </p:grpSpPr>
          <p:sp>
            <p:nvSpPr>
              <p:cNvPr id="393" name="Text Box 67">
                <a:extLst>
                  <a:ext uri="{FF2B5EF4-FFF2-40B4-BE49-F238E27FC236}">
                    <a16:creationId xmlns:a16="http://schemas.microsoft.com/office/drawing/2014/main" id="{4296764C-12B1-4675-AC99-DF740F06F7A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94" name="Text Box 67">
                <a:extLst>
                  <a:ext uri="{FF2B5EF4-FFF2-40B4-BE49-F238E27FC236}">
                    <a16:creationId xmlns:a16="http://schemas.microsoft.com/office/drawing/2014/main" id="{E7ACEE77-2797-40F3-A98C-BA5D69C8A17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95" name="Box 394">
                <a:extLst>
                  <a:ext uri="{FF2B5EF4-FFF2-40B4-BE49-F238E27FC236}">
                    <a16:creationId xmlns:a16="http://schemas.microsoft.com/office/drawing/2014/main" id="{ACCF776E-2F8D-4660-B404-0975293E999A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en" sz="120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Latest ICT</a:t>
                </a:r>
                <a:endParaRPr lang="ko-KR" altLang="en-US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endParaRPr>
              </a:p>
            </p:txBody>
          </p:sp>
        </p:grpSp>
        <p:sp>
          <p:nvSpPr>
            <p:cNvPr id="390" name="TextBox 374">
              <a:extLst>
                <a:ext uri="{FF2B5EF4-FFF2-40B4-BE49-F238E27FC236}">
                  <a16:creationId xmlns:a16="http://schemas.microsoft.com/office/drawing/2014/main" id="{7CD09392-16F9-4287-9A1F-512216DE0059}"/>
                </a:ext>
              </a:extLst>
            </p:cNvPr>
            <p:cNvSpPr txBox="1"/>
            <p:nvPr/>
          </p:nvSpPr>
          <p:spPr>
            <a:xfrm>
              <a:off x="7035056" y="6317552"/>
              <a:ext cx="2071025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en" sz="1050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Unable to apply latest ICT such as</a:t>
              </a:r>
            </a:p>
            <a:p>
              <a:pPr defTabSz="1019188" rtl="0">
                <a:defRPr/>
              </a:pPr>
              <a:r>
                <a:rPr lang="en" sz="1050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Big Data and AI</a:t>
              </a:r>
            </a:p>
          </p:txBody>
        </p:sp>
        <p:pic>
          <p:nvPicPr>
            <p:cNvPr id="391" name="Image 390">
              <a:extLst>
                <a:ext uri="{FF2B5EF4-FFF2-40B4-BE49-F238E27FC236}">
                  <a16:creationId xmlns:a16="http://schemas.microsoft.com/office/drawing/2014/main" id="{4790C1F3-A2A8-4462-98CB-9C7CA1709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270" y="6481316"/>
              <a:ext cx="385480" cy="385480"/>
            </a:xfrm>
            <a:prstGeom prst="rect">
              <a:avLst/>
            </a:prstGeom>
          </p:spPr>
        </p:pic>
        <p:pic>
          <p:nvPicPr>
            <p:cNvPr id="392" name="Image 391">
              <a:extLst>
                <a:ext uri="{FF2B5EF4-FFF2-40B4-BE49-F238E27FC236}">
                  <a16:creationId xmlns:a16="http://schemas.microsoft.com/office/drawing/2014/main" id="{A0EE5FB1-710F-4641-979E-8FA7B13B9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664" y="6322302"/>
              <a:ext cx="446463" cy="446463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C9AE6367-31DB-4491-8564-AD35B503C430}"/>
              </a:ext>
            </a:extLst>
          </p:cNvPr>
          <p:cNvGrpSpPr/>
          <p:nvPr/>
        </p:nvGrpSpPr>
        <p:grpSpPr>
          <a:xfrm>
            <a:off x="1391872" y="2427290"/>
            <a:ext cx="7320117" cy="429758"/>
            <a:chOff x="1391872" y="2926060"/>
            <a:chExt cx="7320117" cy="429758"/>
          </a:xfrm>
        </p:grpSpPr>
        <p:sp>
          <p:nvSpPr>
            <p:cNvPr id="397" name="Rounded rectangle 143">
              <a:extLst>
                <a:ext uri="{FF2B5EF4-FFF2-40B4-BE49-F238E27FC236}">
                  <a16:creationId xmlns:a16="http://schemas.microsoft.com/office/drawing/2014/main" id="{B84E05D9-68FD-4600-8440-156FF5CC58AB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</a:endParaRPr>
            </a:p>
          </p:txBody>
        </p:sp>
        <p:sp>
          <p:nvSpPr>
            <p:cNvPr id="398" name="Rounded rectangle 145">
              <a:extLst>
                <a:ext uri="{FF2B5EF4-FFF2-40B4-BE49-F238E27FC236}">
                  <a16:creationId xmlns:a16="http://schemas.microsoft.com/office/drawing/2014/main" id="{115C85C4-06BA-43D7-8496-C55AF3C35DCB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</a:endParaRPr>
            </a:p>
          </p:txBody>
        </p:sp>
        <p:sp>
          <p:nvSpPr>
            <p:cNvPr id="399" name="Box 398">
              <a:extLst>
                <a:ext uri="{FF2B5EF4-FFF2-40B4-BE49-F238E27FC236}">
                  <a16:creationId xmlns:a16="http://schemas.microsoft.com/office/drawing/2014/main" id="{D55B0E63-0423-426D-8079-0CAB168048B2}"/>
                </a:ext>
              </a:extLst>
            </p:cNvPr>
            <p:cNvSpPr/>
            <p:nvPr/>
          </p:nvSpPr>
          <p:spPr>
            <a:xfrm>
              <a:off x="1391872" y="3044687"/>
              <a:ext cx="7129453" cy="223138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14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Technology obsolescence, difficulties in improving the services of dBrain</a:t>
              </a:r>
              <a:endParaRPr lang="ko-KR" altLang="en-US" sz="14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</a:endParaRPr>
            </a:p>
          </p:txBody>
        </p:sp>
        <p:sp>
          <p:nvSpPr>
            <p:cNvPr id="400" name="Flow chart: Delay 399">
              <a:extLst>
                <a:ext uri="{FF2B5EF4-FFF2-40B4-BE49-F238E27FC236}">
                  <a16:creationId xmlns:a16="http://schemas.microsoft.com/office/drawing/2014/main" id="{7C4C3D92-1C0E-4063-9989-B57C5F8379EE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401" name="Freeform 33">
            <a:extLst>
              <a:ext uri="{FF2B5EF4-FFF2-40B4-BE49-F238E27FC236}">
                <a16:creationId xmlns:a16="http://schemas.microsoft.com/office/drawing/2014/main" id="{084FA54F-6B97-44B1-925C-BFB6773B0ADC}"/>
              </a:ext>
            </a:extLst>
          </p:cNvPr>
          <p:cNvSpPr>
            <a:spLocks noEditPoints="1"/>
          </p:cNvSpPr>
          <p:nvPr/>
        </p:nvSpPr>
        <p:spPr bwMode="auto">
          <a:xfrm>
            <a:off x="987147" y="3013419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A6FA4E95-81BE-4003-BEFF-A0453006ABDE}"/>
              </a:ext>
            </a:extLst>
          </p:cNvPr>
          <p:cNvSpPr txBox="1"/>
          <p:nvPr/>
        </p:nvSpPr>
        <p:spPr>
          <a:xfrm flipH="1">
            <a:off x="1702419" y="1695555"/>
            <a:ext cx="729661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rtl="0" latinLnBrk="0"/>
            <a:r>
              <a:rPr lang="en" sz="20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14 years passed </a:t>
            </a:r>
            <a:r>
              <a:rPr lang="en" sz="20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anose="00000700000000000000" pitchFamily="2" charset="0"/>
                <a:ea typeface="Rix고딕 M" panose="02020603020101020101" pitchFamily="18" charset="-127"/>
              </a:rPr>
              <a:t>since operation </a:t>
            </a:r>
            <a:r>
              <a:rPr lang="en" sz="20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of dBrain</a:t>
            </a:r>
            <a:endParaRPr lang="en-US" altLang="ko-KR" sz="2000" b="1" spc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74" name="Box: Round top corner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75" name="Box: Round top corner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pc="-12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Necessity</a:t>
            </a:r>
            <a:endParaRPr lang="ko-KR" altLang="en-US" spc="-12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Ⅰ.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Background and necessity</a:t>
            </a:r>
          </a:p>
        </p:txBody>
      </p:sp>
    </p:spTree>
    <p:extLst>
      <p:ext uri="{BB962C8B-B14F-4D97-AF65-F5344CB8AC3E}">
        <p14:creationId xmlns:p14="http://schemas.microsoft.com/office/powerpoint/2010/main" val="253576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5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4" name="Rounded rectangle 141">
            <a:extLst>
              <a:ext uri="{FF2B5EF4-FFF2-40B4-BE49-F238E27FC236}">
                <a16:creationId xmlns:a16="http://schemas.microsoft.com/office/drawing/2014/main" id="{A6B87CB0-95B4-4C17-AC7C-BC41CCCF1AF1}"/>
              </a:ext>
            </a:extLst>
          </p:cNvPr>
          <p:cNvSpPr/>
          <p:nvPr/>
        </p:nvSpPr>
        <p:spPr>
          <a:xfrm>
            <a:off x="8210327" y="2289944"/>
            <a:ext cx="472865" cy="93455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</a:endParaRPr>
          </a:p>
        </p:txBody>
      </p:sp>
      <p:sp>
        <p:nvSpPr>
          <p:cNvPr id="125" name="Flow chart: Delay 124">
            <a:extLst>
              <a:ext uri="{FF2B5EF4-FFF2-40B4-BE49-F238E27FC236}">
                <a16:creationId xmlns:a16="http://schemas.microsoft.com/office/drawing/2014/main" id="{EF1DB46E-4384-4604-9C7A-D04972DA5C13}"/>
              </a:ext>
            </a:extLst>
          </p:cNvPr>
          <p:cNvSpPr/>
          <p:nvPr/>
        </p:nvSpPr>
        <p:spPr>
          <a:xfrm rot="5400000" flipH="1">
            <a:off x="8571924" y="2242847"/>
            <a:ext cx="94690" cy="18892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93286" tIns="46643" rIns="93286" bIns="46643" numCol="1" rtlCol="0" anchor="ctr" anchorCtr="0" compatLnSpc="1">
            <a:prstTxWarp prst="textNoShape">
              <a:avLst/>
            </a:prstTxWarp>
          </a:bodyPr>
          <a:lstStyle/>
          <a:p>
            <a:pPr defTabSz="1067672" rtl="0"/>
            <a:endParaRPr lang="ko-KR" altLang="en-US" dirty="0"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</a:endParaRPr>
          </a:p>
        </p:txBody>
      </p:sp>
      <p:sp>
        <p:nvSpPr>
          <p:cNvPr id="126" name="Rounded rectangle 324">
            <a:extLst>
              <a:ext uri="{FF2B5EF4-FFF2-40B4-BE49-F238E27FC236}">
                <a16:creationId xmlns:a16="http://schemas.microsoft.com/office/drawing/2014/main" id="{905BA4E0-8EDC-4B40-9AE9-B00DD2BA2B48}"/>
              </a:ext>
            </a:extLst>
          </p:cNvPr>
          <p:cNvSpPr/>
          <p:nvPr/>
        </p:nvSpPr>
        <p:spPr>
          <a:xfrm>
            <a:off x="276163" y="2375095"/>
            <a:ext cx="10139486" cy="4265888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DEBEA23-D637-4E7F-871F-9A0612885F20}"/>
              </a:ext>
            </a:extLst>
          </p:cNvPr>
          <p:cNvGrpSpPr/>
          <p:nvPr/>
        </p:nvGrpSpPr>
        <p:grpSpPr>
          <a:xfrm>
            <a:off x="1393613" y="2289943"/>
            <a:ext cx="7318376" cy="429758"/>
            <a:chOff x="1393613" y="2926060"/>
            <a:chExt cx="7318376" cy="429758"/>
          </a:xfrm>
        </p:grpSpPr>
        <p:sp>
          <p:nvSpPr>
            <p:cNvPr id="128" name="Rounded rectangle 143">
              <a:extLst>
                <a:ext uri="{FF2B5EF4-FFF2-40B4-BE49-F238E27FC236}">
                  <a16:creationId xmlns:a16="http://schemas.microsoft.com/office/drawing/2014/main" id="{7B65751A-0143-48D4-B739-D1D63FFA302F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</a:endParaRPr>
            </a:p>
          </p:txBody>
        </p:sp>
        <p:sp>
          <p:nvSpPr>
            <p:cNvPr id="129" name="Rounded rectangle 145">
              <a:extLst>
                <a:ext uri="{FF2B5EF4-FFF2-40B4-BE49-F238E27FC236}">
                  <a16:creationId xmlns:a16="http://schemas.microsoft.com/office/drawing/2014/main" id="{7F56FEFE-22B4-41AF-B587-3313DFD9F062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</a:endParaRPr>
            </a:p>
          </p:txBody>
        </p:sp>
        <p:sp>
          <p:nvSpPr>
            <p:cNvPr id="130" name="Box 129">
              <a:extLst>
                <a:ext uri="{FF2B5EF4-FFF2-40B4-BE49-F238E27FC236}">
                  <a16:creationId xmlns:a16="http://schemas.microsoft.com/office/drawing/2014/main" id="{55B95EBF-83A1-4317-A904-C90653A5D9D7}"/>
                </a:ext>
              </a:extLst>
            </p:cNvPr>
            <p:cNvSpPr/>
            <p:nvPr/>
          </p:nvSpPr>
          <p:spPr>
            <a:xfrm>
              <a:off x="2051732" y="3033146"/>
              <a:ext cx="5787425" cy="246221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160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Grand Open of the next generation dBrain in Jan. 2022 </a:t>
              </a:r>
            </a:p>
          </p:txBody>
        </p:sp>
        <p:sp>
          <p:nvSpPr>
            <p:cNvPr id="131" name="Flow chart: Delay 130">
              <a:extLst>
                <a:ext uri="{FF2B5EF4-FFF2-40B4-BE49-F238E27FC236}">
                  <a16:creationId xmlns:a16="http://schemas.microsoft.com/office/drawing/2014/main" id="{75980523-0626-4CB3-9F0A-AAD11D738DB9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0BCCD537-DE0C-4584-8FD0-33EFCECEACDE}"/>
              </a:ext>
            </a:extLst>
          </p:cNvPr>
          <p:cNvSpPr txBox="1"/>
          <p:nvPr/>
        </p:nvSpPr>
        <p:spPr>
          <a:xfrm>
            <a:off x="617560" y="6413276"/>
            <a:ext cx="3113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800">
                <a:latin typeface="Montserrat Medium" panose="000006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*Information System Master Plan</a:t>
            </a:r>
            <a:endParaRPr lang="ko-KR" altLang="en-US" sz="800" dirty="0">
              <a:latin typeface="Montserrat Medium" panose="00000600000000000000" pitchFamily="2" charset="0"/>
              <a:cs typeface="Noto Sans" panose="020B0502040504020204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F8C7B3A-CC37-43D9-A7AB-73B0B05C3148}"/>
              </a:ext>
            </a:extLst>
          </p:cNvPr>
          <p:cNvGrpSpPr/>
          <p:nvPr/>
        </p:nvGrpSpPr>
        <p:grpSpPr>
          <a:xfrm>
            <a:off x="7974374" y="2995593"/>
            <a:ext cx="1276598" cy="666581"/>
            <a:chOff x="8845658" y="3516434"/>
            <a:chExt cx="1492689" cy="779414"/>
          </a:xfrm>
        </p:grpSpPr>
        <p:sp>
          <p:nvSpPr>
            <p:cNvPr id="134" name="Box: Round corner 17">
              <a:extLst>
                <a:ext uri="{FF2B5EF4-FFF2-40B4-BE49-F238E27FC236}">
                  <a16:creationId xmlns:a16="http://schemas.microsoft.com/office/drawing/2014/main" id="{3D5E659E-440C-4FDE-B95C-55A5D2ECE0CC}"/>
                </a:ext>
              </a:extLst>
            </p:cNvPr>
            <p:cNvSpPr/>
            <p:nvPr/>
          </p:nvSpPr>
          <p:spPr>
            <a:xfrm>
              <a:off x="8845658" y="3528712"/>
              <a:ext cx="1492689" cy="767136"/>
            </a:xfrm>
            <a:prstGeom prst="roundRect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D7213F6-16B8-4D9D-8916-0F354EC46566}"/>
                </a:ext>
              </a:extLst>
            </p:cNvPr>
            <p:cNvSpPr txBox="1"/>
            <p:nvPr/>
          </p:nvSpPr>
          <p:spPr>
            <a:xfrm>
              <a:off x="8916097" y="3516434"/>
              <a:ext cx="1351811" cy="719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9737" rtl="0" fontAlgn="base">
                <a:lnSpc>
                  <a:spcPct val="150000"/>
                </a:lnSpc>
                <a:spcBef>
                  <a:spcPts val="1242"/>
                </a:spcBef>
                <a:buClr>
                  <a:srgbClr val="4D4D4D"/>
                </a:buClr>
                <a:tabLst>
                  <a:tab pos="8764583" algn="l"/>
                </a:tabLst>
                <a:defRPr/>
              </a:pPr>
              <a:r>
                <a:rPr lang="en" sz="1200" b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Grand open in Jan. 2022</a:t>
              </a:r>
            </a:p>
          </p:txBody>
        </p:sp>
      </p:grpSp>
      <p:sp>
        <p:nvSpPr>
          <p:cNvPr id="136" name="Freeform 33">
            <a:extLst>
              <a:ext uri="{FF2B5EF4-FFF2-40B4-BE49-F238E27FC236}">
                <a16:creationId xmlns:a16="http://schemas.microsoft.com/office/drawing/2014/main" id="{01C8CB44-9EE9-44D4-B553-47DBE147A982}"/>
              </a:ext>
            </a:extLst>
          </p:cNvPr>
          <p:cNvSpPr>
            <a:spLocks noEditPoints="1"/>
          </p:cNvSpPr>
          <p:nvPr/>
        </p:nvSpPr>
        <p:spPr bwMode="auto">
          <a:xfrm>
            <a:off x="962060" y="3250266"/>
            <a:ext cx="167733" cy="167734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564029" rtl="0">
              <a:defRPr/>
            </a:pPr>
            <a:endParaRPr lang="ko-KR" altLang="en-US" sz="1539" spc="-34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15C0669-D4AA-41E6-A7A5-140AC2BAC9D6}"/>
              </a:ext>
            </a:extLst>
          </p:cNvPr>
          <p:cNvGrpSpPr/>
          <p:nvPr/>
        </p:nvGrpSpPr>
        <p:grpSpPr>
          <a:xfrm>
            <a:off x="1239779" y="3034131"/>
            <a:ext cx="1963836" cy="600001"/>
            <a:chOff x="5553439" y="1711924"/>
            <a:chExt cx="1836440" cy="695996"/>
          </a:xfrm>
        </p:grpSpPr>
        <p:sp>
          <p:nvSpPr>
            <p:cNvPr id="138" name="Box: Round corner 21">
              <a:extLst>
                <a:ext uri="{FF2B5EF4-FFF2-40B4-BE49-F238E27FC236}">
                  <a16:creationId xmlns:a16="http://schemas.microsoft.com/office/drawing/2014/main" id="{24BC4913-0AC4-4942-A8EA-9AD1A4CC2E78}"/>
                </a:ext>
              </a:extLst>
            </p:cNvPr>
            <p:cNvSpPr/>
            <p:nvPr/>
          </p:nvSpPr>
          <p:spPr>
            <a:xfrm>
              <a:off x="5553439" y="1904460"/>
              <a:ext cx="1836440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sp>
          <p:nvSpPr>
            <p:cNvPr id="139" name="Box: Round corner 22">
              <a:extLst>
                <a:ext uri="{FF2B5EF4-FFF2-40B4-BE49-F238E27FC236}">
                  <a16:creationId xmlns:a16="http://schemas.microsoft.com/office/drawing/2014/main" id="{75512562-2EC4-45B5-B6E6-81CF8A74D7BA}"/>
                </a:ext>
              </a:extLst>
            </p:cNvPr>
            <p:cNvSpPr/>
            <p:nvPr/>
          </p:nvSpPr>
          <p:spPr>
            <a:xfrm>
              <a:off x="5553439" y="1711924"/>
              <a:ext cx="1836440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8C26BD3-3BA4-469F-8394-D9F3EF056ED2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141" name="Box: Round corner 24">
                <a:extLst>
                  <a:ext uri="{FF2B5EF4-FFF2-40B4-BE49-F238E27FC236}">
                    <a16:creationId xmlns:a16="http://schemas.microsoft.com/office/drawing/2014/main" id="{5E5B6B23-DEE3-40C7-A77D-B3E1221408C1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  <p:sp>
            <p:nvSpPr>
              <p:cNvPr id="142" name="Box: Round corner 25">
                <a:extLst>
                  <a:ext uri="{FF2B5EF4-FFF2-40B4-BE49-F238E27FC236}">
                    <a16:creationId xmlns:a16="http://schemas.microsoft.com/office/drawing/2014/main" id="{0B90DAB0-7F7C-4D51-B68E-3EA75420BE61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725D826-9AD5-4D0A-852A-69FB0FCCB962}"/>
              </a:ext>
            </a:extLst>
          </p:cNvPr>
          <p:cNvGrpSpPr/>
          <p:nvPr/>
        </p:nvGrpSpPr>
        <p:grpSpPr>
          <a:xfrm>
            <a:off x="3588746" y="3052206"/>
            <a:ext cx="2172079" cy="600002"/>
            <a:chOff x="5553439" y="1711924"/>
            <a:chExt cx="1836440" cy="695996"/>
          </a:xfrm>
        </p:grpSpPr>
        <p:sp>
          <p:nvSpPr>
            <p:cNvPr id="144" name="Box: Round corner 27">
              <a:extLst>
                <a:ext uri="{FF2B5EF4-FFF2-40B4-BE49-F238E27FC236}">
                  <a16:creationId xmlns:a16="http://schemas.microsoft.com/office/drawing/2014/main" id="{EA7D0462-8BCA-4473-9B3F-FE65F1F5DA3A}"/>
                </a:ext>
              </a:extLst>
            </p:cNvPr>
            <p:cNvSpPr/>
            <p:nvPr/>
          </p:nvSpPr>
          <p:spPr>
            <a:xfrm>
              <a:off x="5553439" y="1904460"/>
              <a:ext cx="1836440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sp>
          <p:nvSpPr>
            <p:cNvPr id="145" name="Box: Round corner 28">
              <a:extLst>
                <a:ext uri="{FF2B5EF4-FFF2-40B4-BE49-F238E27FC236}">
                  <a16:creationId xmlns:a16="http://schemas.microsoft.com/office/drawing/2014/main" id="{26559895-9E92-47E8-AEFF-576D8032AC91}"/>
                </a:ext>
              </a:extLst>
            </p:cNvPr>
            <p:cNvSpPr/>
            <p:nvPr/>
          </p:nvSpPr>
          <p:spPr>
            <a:xfrm>
              <a:off x="5553439" y="1711924"/>
              <a:ext cx="1836440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8A5F189-8822-4083-B0CF-4BF0A765D29A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148" name="Box: Round corner 31">
                <a:extLst>
                  <a:ext uri="{FF2B5EF4-FFF2-40B4-BE49-F238E27FC236}">
                    <a16:creationId xmlns:a16="http://schemas.microsoft.com/office/drawing/2014/main" id="{26999E4E-7C7D-4E12-AFED-68980A7FD80E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  <p:sp>
            <p:nvSpPr>
              <p:cNvPr id="149" name="Box: Round corner 32">
                <a:extLst>
                  <a:ext uri="{FF2B5EF4-FFF2-40B4-BE49-F238E27FC236}">
                    <a16:creationId xmlns:a16="http://schemas.microsoft.com/office/drawing/2014/main" id="{B8DC3B3B-4F64-4627-B058-9BAB2CE3B82F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C7F48-AF11-4EB2-85CA-F89AFFC71173}"/>
                </a:ext>
              </a:extLst>
            </p:cNvPr>
            <p:cNvSpPr txBox="1"/>
            <p:nvPr/>
          </p:nvSpPr>
          <p:spPr>
            <a:xfrm>
              <a:off x="5601150" y="1786487"/>
              <a:ext cx="1722197" cy="499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9737" rtl="0" fontAlgn="base">
                <a:spcBef>
                  <a:spcPts val="1242"/>
                </a:spcBef>
                <a:buClr>
                  <a:srgbClr val="4D4D4D"/>
                </a:buClr>
                <a:tabLst>
                  <a:tab pos="8764583" algn="l"/>
                </a:tabLst>
                <a:defRPr/>
              </a:pPr>
              <a:r>
                <a:rPr lang="e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2" charset="0"/>
                </a:rPr>
                <a:t>Start of development and construction in Sep. 2019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5122CEB-F635-46E9-8ABB-577BCE7DB29C}"/>
              </a:ext>
            </a:extLst>
          </p:cNvPr>
          <p:cNvGrpSpPr/>
          <p:nvPr/>
        </p:nvGrpSpPr>
        <p:grpSpPr>
          <a:xfrm>
            <a:off x="6145956" y="3034133"/>
            <a:ext cx="1385329" cy="600002"/>
            <a:chOff x="5525035" y="1711924"/>
            <a:chExt cx="1886895" cy="695996"/>
          </a:xfrm>
        </p:grpSpPr>
        <p:sp>
          <p:nvSpPr>
            <p:cNvPr id="151" name="Box: Round corner 34">
              <a:extLst>
                <a:ext uri="{FF2B5EF4-FFF2-40B4-BE49-F238E27FC236}">
                  <a16:creationId xmlns:a16="http://schemas.microsoft.com/office/drawing/2014/main" id="{3F78F4C3-EB71-4B12-9D1A-5871BEFA85A0}"/>
                </a:ext>
              </a:extLst>
            </p:cNvPr>
            <p:cNvSpPr/>
            <p:nvPr/>
          </p:nvSpPr>
          <p:spPr>
            <a:xfrm>
              <a:off x="5525035" y="1904460"/>
              <a:ext cx="1886895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sp>
          <p:nvSpPr>
            <p:cNvPr id="152" name="Box: Round corner 35">
              <a:extLst>
                <a:ext uri="{FF2B5EF4-FFF2-40B4-BE49-F238E27FC236}">
                  <a16:creationId xmlns:a16="http://schemas.microsoft.com/office/drawing/2014/main" id="{57504FD4-BA0B-44A2-9F59-C172DC95F766}"/>
                </a:ext>
              </a:extLst>
            </p:cNvPr>
            <p:cNvSpPr/>
            <p:nvPr/>
          </p:nvSpPr>
          <p:spPr>
            <a:xfrm>
              <a:off x="5525035" y="1711924"/>
              <a:ext cx="1886895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15E8E08-0244-4812-BF0D-1527C921410B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154" name="Box: Round corner 37">
                <a:extLst>
                  <a:ext uri="{FF2B5EF4-FFF2-40B4-BE49-F238E27FC236}">
                    <a16:creationId xmlns:a16="http://schemas.microsoft.com/office/drawing/2014/main" id="{C8E6DB89-96C3-4BCD-8552-D81F00C19064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  <p:sp>
            <p:nvSpPr>
              <p:cNvPr id="155" name="Box: Round corner 38">
                <a:extLst>
                  <a:ext uri="{FF2B5EF4-FFF2-40B4-BE49-F238E27FC236}">
                    <a16:creationId xmlns:a16="http://schemas.microsoft.com/office/drawing/2014/main" id="{1EA37C3C-B49E-4F21-A0A1-1F26B1BF7BFB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</p:grpSp>
      </p:grpSp>
      <p:graphicFrame>
        <p:nvGraphicFramePr>
          <p:cNvPr id="156" name="Table 155">
            <a:extLst>
              <a:ext uri="{FF2B5EF4-FFF2-40B4-BE49-F238E27FC236}">
                <a16:creationId xmlns:a16="http://schemas.microsoft.com/office/drawing/2014/main" id="{EEFBEE84-3B52-439D-8110-1A5E27F87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38585"/>
              </p:ext>
            </p:extLst>
          </p:nvPr>
        </p:nvGraphicFramePr>
        <p:xfrm>
          <a:off x="511162" y="3756595"/>
          <a:ext cx="9708835" cy="2493738"/>
        </p:xfrm>
        <a:graphic>
          <a:graphicData uri="http://schemas.openxmlformats.org/drawingml/2006/table">
            <a:tbl>
              <a:tblPr/>
              <a:tblGrid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4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23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870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1843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87305">
                <a:tc gridSpan="12"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3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2020</a:t>
                      </a: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 Medium" panose="00000600000000000000" pitchFamily="2" charset="0"/>
                        <a:ea typeface="KoPub돋움체 Medium" panose="00000600000000000000" pitchFamily="2" charset="-127"/>
                        <a:cs typeface="Noto Sans" panose="020B0502040504020204" pitchFamily="34" charset="0"/>
                      </a:endParaRP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3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2021</a:t>
                      </a: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 Medium" panose="00000600000000000000" pitchFamily="2" charset="0"/>
                        <a:ea typeface="KoPub돋움체 Medium" panose="00000600000000000000" pitchFamily="2" charset="-127"/>
                        <a:cs typeface="Noto Sans" panose="020B0502040504020204" pitchFamily="34" charset="0"/>
                      </a:endParaRP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3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2022</a:t>
                      </a: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 Medium" panose="00000600000000000000" pitchFamily="2" charset="0"/>
                        <a:ea typeface="KoPub돋움체 Medium" panose="00000600000000000000" pitchFamily="2" charset="-127"/>
                        <a:cs typeface="Noto Sans" panose="020B0502040504020204" pitchFamily="34" charset="0"/>
                      </a:endParaRP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318"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10</a:t>
                      </a:r>
                      <a:endParaRPr kumimoji="1" lang="en-US" sz="11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Montserrat Medium" panose="00000600000000000000" pitchFamily="2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12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10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12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</a:t>
                      </a:r>
                    </a:p>
                  </a:txBody>
                  <a:tcPr marL="58758" marR="58758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100" b="1" kern="1200" spc="-4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</a:t>
                      </a:r>
                    </a:p>
                  </a:txBody>
                  <a:tcPr marL="58758" marR="58758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115"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7" name="Round same side corner rectangle 34">
            <a:extLst>
              <a:ext uri="{FF2B5EF4-FFF2-40B4-BE49-F238E27FC236}">
                <a16:creationId xmlns:a16="http://schemas.microsoft.com/office/drawing/2014/main" id="{271FD5D8-B94A-46E5-BA52-386292643FA3}"/>
              </a:ext>
            </a:extLst>
          </p:cNvPr>
          <p:cNvSpPr/>
          <p:nvPr/>
        </p:nvSpPr>
        <p:spPr>
          <a:xfrm>
            <a:off x="526829" y="5109020"/>
            <a:ext cx="707435" cy="364786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en" sz="105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Request</a:t>
            </a:r>
          </a:p>
          <a:p>
            <a:pPr algn="ctr" rtl="0" latinLnBrk="0"/>
            <a:r>
              <a:rPr lang="en" sz="105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definition</a:t>
            </a:r>
            <a:endParaRPr kumimoji="1" lang="ko-KR" altLang="en-US" sz="1050" spc="-36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58" name="Round same side corner rectangle 35">
            <a:extLst>
              <a:ext uri="{FF2B5EF4-FFF2-40B4-BE49-F238E27FC236}">
                <a16:creationId xmlns:a16="http://schemas.microsoft.com/office/drawing/2014/main" id="{22EF27FA-7AD1-48BC-A100-5F725D9D7020}"/>
              </a:ext>
            </a:extLst>
          </p:cNvPr>
          <p:cNvSpPr/>
          <p:nvPr/>
        </p:nvSpPr>
        <p:spPr>
          <a:xfrm>
            <a:off x="3452671" y="5104789"/>
            <a:ext cx="3234739" cy="37324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en" sz="105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Construct and unit testing</a:t>
            </a:r>
            <a:endParaRPr kumimoji="1" lang="ko-KR" altLang="en-US" sz="1050" spc="-36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59" name="Round same side corner rectangle 36">
            <a:extLst>
              <a:ext uri="{FF2B5EF4-FFF2-40B4-BE49-F238E27FC236}">
                <a16:creationId xmlns:a16="http://schemas.microsoft.com/office/drawing/2014/main" id="{CAA08723-EF2B-4F5C-BB01-40E8BC80C534}"/>
              </a:ext>
            </a:extLst>
          </p:cNvPr>
          <p:cNvSpPr/>
          <p:nvPr/>
        </p:nvSpPr>
        <p:spPr>
          <a:xfrm>
            <a:off x="6718399" y="5104789"/>
            <a:ext cx="1439454" cy="37324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en" sz="105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Integrated test</a:t>
            </a:r>
            <a:endParaRPr kumimoji="1" lang="ko-KR" altLang="en-US" sz="1050" spc="-36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60" name="Round same side corner rectangle 37">
            <a:extLst>
              <a:ext uri="{FF2B5EF4-FFF2-40B4-BE49-F238E27FC236}">
                <a16:creationId xmlns:a16="http://schemas.microsoft.com/office/drawing/2014/main" id="{75334A47-9D29-43F4-B15A-B846B7F5B8FB}"/>
              </a:ext>
            </a:extLst>
          </p:cNvPr>
          <p:cNvSpPr/>
          <p:nvPr/>
        </p:nvSpPr>
        <p:spPr>
          <a:xfrm>
            <a:off x="9263451" y="5101754"/>
            <a:ext cx="954153" cy="37931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en" sz="105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Stabilization</a:t>
            </a:r>
            <a:endParaRPr kumimoji="1" lang="ko-KR" altLang="en-US" sz="1050" spc="-36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61" name="Round same side corner rectangle 38">
            <a:extLst>
              <a:ext uri="{FF2B5EF4-FFF2-40B4-BE49-F238E27FC236}">
                <a16:creationId xmlns:a16="http://schemas.microsoft.com/office/drawing/2014/main" id="{BEECB999-F141-4D4D-B304-9018D0432330}"/>
              </a:ext>
            </a:extLst>
          </p:cNvPr>
          <p:cNvSpPr/>
          <p:nvPr/>
        </p:nvSpPr>
        <p:spPr>
          <a:xfrm>
            <a:off x="1265253" y="5106947"/>
            <a:ext cx="2156429" cy="36893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en" sz="105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Analysis and design</a:t>
            </a:r>
            <a:endParaRPr kumimoji="1" lang="ko-KR" altLang="en-US" sz="1050" spc="-36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62" name="Round same side corner rectangle 39">
            <a:extLst>
              <a:ext uri="{FF2B5EF4-FFF2-40B4-BE49-F238E27FC236}">
                <a16:creationId xmlns:a16="http://schemas.microsoft.com/office/drawing/2014/main" id="{24FAC411-EFB0-4BFA-BD6E-FBC85C36F2B9}"/>
              </a:ext>
            </a:extLst>
          </p:cNvPr>
          <p:cNvSpPr/>
          <p:nvPr/>
        </p:nvSpPr>
        <p:spPr>
          <a:xfrm>
            <a:off x="8188842" y="5101331"/>
            <a:ext cx="1043622" cy="38016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en" sz="105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User test</a:t>
            </a:r>
            <a:endParaRPr kumimoji="1" lang="ko-KR" altLang="en-US" sz="1050" spc="-36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63" name="Text Box 1414">
            <a:extLst>
              <a:ext uri="{FF2B5EF4-FFF2-40B4-BE49-F238E27FC236}">
                <a16:creationId xmlns:a16="http://schemas.microsoft.com/office/drawing/2014/main" id="{83733076-0675-47D5-94A5-03C22846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204" y="5557749"/>
            <a:ext cx="10464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extrusionClr>
                <a:schemeClr val="bg1"/>
              </a:extrusionClr>
              <a:contourClr>
                <a:srgbClr val="D24100"/>
              </a:contourClr>
            </a:sp3d>
          </a:bodyPr>
          <a:lstStyle>
            <a:defPPr>
              <a:defRPr lang="ko-KR"/>
            </a:defPPr>
            <a:lvl1pPr algn="ctr" latinLnBrk="0">
              <a:defRPr sz="1000" baseline="0">
                <a:solidFill>
                  <a:schemeClr val="bg1"/>
                </a:solidFill>
                <a:latin typeface="산돌고딕B" panose="02030504000101010101" pitchFamily="18" charset="-127"/>
                <a:ea typeface="산돌고딕B" panose="02030504000101010101" pitchFamily="18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pPr algn="l" rtl="0"/>
            <a:r>
              <a:rPr lang="en" sz="110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0070C0"/>
                </a:solidFill>
                <a:latin typeface="Montserrat SemiBold" panose="00000700000000000000" pitchFamily="2" charset="0"/>
              </a:rPr>
              <a:t>Partial opening</a:t>
            </a:r>
            <a:endParaRPr kumimoji="1" lang="ko-KR" altLang="en-US" sz="1100" spc="-36" dirty="0">
              <a:ln>
                <a:solidFill>
                  <a:srgbClr val="BFBFBF">
                    <a:alpha val="0"/>
                  </a:srgbClr>
                </a:solidFill>
              </a:ln>
              <a:solidFill>
                <a:srgbClr val="0070C0"/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64" name="Line connector 163">
            <a:extLst>
              <a:ext uri="{FF2B5EF4-FFF2-40B4-BE49-F238E27FC236}">
                <a16:creationId xmlns:a16="http://schemas.microsoft.com/office/drawing/2014/main" id="{BEA5DB7D-F2B9-4380-9DE1-F2A6B24B68D5}"/>
              </a:ext>
            </a:extLst>
          </p:cNvPr>
          <p:cNvCxnSpPr>
            <a:cxnSpLocks/>
          </p:cNvCxnSpPr>
          <p:nvPr/>
        </p:nvCxnSpPr>
        <p:spPr>
          <a:xfrm flipV="1">
            <a:off x="536283" y="5458885"/>
            <a:ext cx="9666986" cy="30319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A4CB348F-0D1A-4401-A6C9-A41E6B06056A}"/>
              </a:ext>
            </a:extLst>
          </p:cNvPr>
          <p:cNvSpPr/>
          <p:nvPr/>
        </p:nvSpPr>
        <p:spPr>
          <a:xfrm>
            <a:off x="3402418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195A55A-D8C3-42E6-BAE2-319EA7F5E66D}"/>
              </a:ext>
            </a:extLst>
          </p:cNvPr>
          <p:cNvSpPr/>
          <p:nvPr/>
        </p:nvSpPr>
        <p:spPr>
          <a:xfrm>
            <a:off x="6665720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0EAB9107-DE52-4B16-BBF0-46D4892EEC61}"/>
              </a:ext>
            </a:extLst>
          </p:cNvPr>
          <p:cNvSpPr/>
          <p:nvPr/>
        </p:nvSpPr>
        <p:spPr>
          <a:xfrm>
            <a:off x="8134083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80B728C4-00D5-402E-B709-1325762F2D06}"/>
              </a:ext>
            </a:extLst>
          </p:cNvPr>
          <p:cNvSpPr/>
          <p:nvPr/>
        </p:nvSpPr>
        <p:spPr>
          <a:xfrm>
            <a:off x="1206429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A2C45F1-3FE2-4E63-B8A2-E128CA448FAE}"/>
              </a:ext>
            </a:extLst>
          </p:cNvPr>
          <p:cNvGrpSpPr/>
          <p:nvPr/>
        </p:nvGrpSpPr>
        <p:grpSpPr>
          <a:xfrm>
            <a:off x="6342831" y="5821589"/>
            <a:ext cx="3908062" cy="432448"/>
            <a:chOff x="6024272" y="5388356"/>
            <a:chExt cx="3650290" cy="671771"/>
          </a:xfrm>
        </p:grpSpPr>
        <p:sp>
          <p:nvSpPr>
            <p:cNvPr id="170" name="Round same side corner rectangle 52">
              <a:extLst>
                <a:ext uri="{FF2B5EF4-FFF2-40B4-BE49-F238E27FC236}">
                  <a16:creationId xmlns:a16="http://schemas.microsoft.com/office/drawing/2014/main" id="{2B1A61BD-4C9A-4B9C-8852-B2695A5D7FA0}"/>
                </a:ext>
              </a:extLst>
            </p:cNvPr>
            <p:cNvSpPr/>
            <p:nvPr/>
          </p:nvSpPr>
          <p:spPr>
            <a:xfrm>
              <a:off x="6084379" y="5388356"/>
              <a:ext cx="3590183" cy="654951"/>
            </a:xfrm>
            <a:prstGeom prst="round2Same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latinLnBrk="0"/>
              <a:r>
                <a:rPr lang="en" sz="1050" spc="-36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Open and operate budget compilation support system</a:t>
              </a:r>
              <a:endParaRPr kumimoji="1" lang="ko-KR" altLang="en-US" sz="1050" spc="-36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endParaRPr>
            </a:p>
          </p:txBody>
        </p:sp>
        <p:cxnSp>
          <p:nvCxnSpPr>
            <p:cNvPr id="171" name="Line connector 170">
              <a:extLst>
                <a:ext uri="{FF2B5EF4-FFF2-40B4-BE49-F238E27FC236}">
                  <a16:creationId xmlns:a16="http://schemas.microsoft.com/office/drawing/2014/main" id="{CE3FB293-7527-43F5-9CDC-31EC45E0C998}"/>
                </a:ext>
              </a:extLst>
            </p:cNvPr>
            <p:cNvCxnSpPr>
              <a:cxnSpLocks/>
            </p:cNvCxnSpPr>
            <p:nvPr/>
          </p:nvCxnSpPr>
          <p:spPr>
            <a:xfrm>
              <a:off x="6024272" y="6054373"/>
              <a:ext cx="3621430" cy="5754"/>
            </a:xfrm>
            <a:prstGeom prst="line">
              <a:avLst/>
            </a:prstGeom>
            <a:ln w="31750" cap="rnd">
              <a:solidFill>
                <a:srgbClr val="194F9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>
            <a:extLst>
              <a:ext uri="{FF2B5EF4-FFF2-40B4-BE49-F238E27FC236}">
                <a16:creationId xmlns:a16="http://schemas.microsoft.com/office/drawing/2014/main" id="{22F11C5B-519B-4CDE-BB23-C2489156A53B}"/>
              </a:ext>
            </a:extLst>
          </p:cNvPr>
          <p:cNvSpPr/>
          <p:nvPr/>
        </p:nvSpPr>
        <p:spPr>
          <a:xfrm>
            <a:off x="10186455" y="620966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rgbClr val="194F9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2540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E1BAF538-86A4-4F77-8E88-6BAAF5479CB2}"/>
              </a:ext>
            </a:extLst>
          </p:cNvPr>
          <p:cNvSpPr/>
          <p:nvPr/>
        </p:nvSpPr>
        <p:spPr>
          <a:xfrm>
            <a:off x="6321862" y="62164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rgbClr val="194F9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174" name="Image 173">
            <a:extLst>
              <a:ext uri="{FF2B5EF4-FFF2-40B4-BE49-F238E27FC236}">
                <a16:creationId xmlns:a16="http://schemas.microsoft.com/office/drawing/2014/main" id="{26F4863F-9AC4-4090-87D0-C6D15B4A1B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598">
            <a:off x="9249642" y="4686436"/>
            <a:ext cx="360797" cy="360797"/>
          </a:xfrm>
          <a:prstGeom prst="rect">
            <a:avLst/>
          </a:prstGeom>
        </p:spPr>
      </p:pic>
      <p:sp>
        <p:nvSpPr>
          <p:cNvPr id="175" name="Text Box 1414">
            <a:extLst>
              <a:ext uri="{FF2B5EF4-FFF2-40B4-BE49-F238E27FC236}">
                <a16:creationId xmlns:a16="http://schemas.microsoft.com/office/drawing/2014/main" id="{E8614CA8-ADF2-411E-AFC6-5C0E4954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165" y="4434525"/>
            <a:ext cx="8050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extrusionClr>
                <a:schemeClr val="bg1"/>
              </a:extrusionClr>
              <a:contourClr>
                <a:srgbClr val="D24100"/>
              </a:contourClr>
            </a:sp3d>
          </a:bodyPr>
          <a:lstStyle>
            <a:defPPr>
              <a:defRPr lang="ko-KR"/>
            </a:defPPr>
            <a:lvl1pPr algn="ctr" latinLnBrk="0">
              <a:defRPr sz="1000" baseline="0">
                <a:solidFill>
                  <a:schemeClr val="bg1"/>
                </a:solidFill>
                <a:latin typeface="산돌고딕B" panose="02030504000101010101" pitchFamily="18" charset="-127"/>
                <a:ea typeface="산돌고딕B" panose="02030504000101010101" pitchFamily="18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pPr algn="l" rtl="0"/>
            <a:r>
              <a:rPr lang="en" sz="1100" spc="-36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0070C0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Grand open</a:t>
            </a:r>
            <a:endParaRPr kumimoji="1" lang="ko-KR" altLang="en-US" sz="1100" spc="-36" dirty="0">
              <a:ln>
                <a:solidFill>
                  <a:srgbClr val="BFBFBF">
                    <a:alpha val="0"/>
                  </a:srgbClr>
                </a:solidFill>
              </a:ln>
              <a:solidFill>
                <a:srgbClr val="0070C0"/>
              </a:solidFill>
              <a:latin typeface="Montserrat SemiBold" panose="000007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B183608-08DD-4E1A-9C37-66E2152C5246}"/>
              </a:ext>
            </a:extLst>
          </p:cNvPr>
          <p:cNvSpPr/>
          <p:nvPr/>
        </p:nvSpPr>
        <p:spPr>
          <a:xfrm>
            <a:off x="479023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E4ED5866-8782-4F33-86F4-73CCA7FD582E}"/>
              </a:ext>
            </a:extLst>
          </p:cNvPr>
          <p:cNvSpPr/>
          <p:nvPr/>
        </p:nvSpPr>
        <p:spPr>
          <a:xfrm>
            <a:off x="9214335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77668A8-C040-4C2A-97A1-0DE73B336EE5}"/>
              </a:ext>
            </a:extLst>
          </p:cNvPr>
          <p:cNvSpPr/>
          <p:nvPr/>
        </p:nvSpPr>
        <p:spPr>
          <a:xfrm>
            <a:off x="10187242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179" name="Image 178">
            <a:extLst>
              <a:ext uri="{FF2B5EF4-FFF2-40B4-BE49-F238E27FC236}">
                <a16:creationId xmlns:a16="http://schemas.microsoft.com/office/drawing/2014/main" id="{A790128F-3C13-4676-B213-B8D5AA51B1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0" y="5718205"/>
            <a:ext cx="342582" cy="342582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67CFF2E7-11DB-4B14-85AA-803ADCD5618B}"/>
              </a:ext>
            </a:extLst>
          </p:cNvPr>
          <p:cNvSpPr txBox="1"/>
          <p:nvPr/>
        </p:nvSpPr>
        <p:spPr>
          <a:xfrm>
            <a:off x="1355422" y="3089951"/>
            <a:ext cx="1661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ISMP*</a:t>
            </a:r>
          </a:p>
          <a:p>
            <a:pPr algn="ctr" rtl="0"/>
            <a:r>
              <a:rPr lang="en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( Nov.2017~Apr.2018)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1CF0E63-7874-4A25-A034-6B99EBCFF0CF}"/>
              </a:ext>
            </a:extLst>
          </p:cNvPr>
          <p:cNvSpPr txBox="1"/>
          <p:nvPr/>
        </p:nvSpPr>
        <p:spPr>
          <a:xfrm>
            <a:off x="6188486" y="3126489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Partial opening</a:t>
            </a:r>
          </a:p>
          <a:p>
            <a:pPr algn="ctr" rtl="0"/>
            <a:r>
              <a:rPr lang="en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in May 2021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20070B7-D2EF-488B-87A1-CD20C589DCF3}"/>
              </a:ext>
            </a:extLst>
          </p:cNvPr>
          <p:cNvGrpSpPr/>
          <p:nvPr/>
        </p:nvGrpSpPr>
        <p:grpSpPr>
          <a:xfrm>
            <a:off x="3286949" y="3193177"/>
            <a:ext cx="4608733" cy="193983"/>
            <a:chOff x="3377384" y="3829294"/>
            <a:chExt cx="4608733" cy="193983"/>
          </a:xfrm>
        </p:grpSpPr>
        <p:sp>
          <p:nvSpPr>
            <p:cNvPr id="183" name="Arrow: Right 3">
              <a:extLst>
                <a:ext uri="{FF2B5EF4-FFF2-40B4-BE49-F238E27FC236}">
                  <a16:creationId xmlns:a16="http://schemas.microsoft.com/office/drawing/2014/main" id="{ED4BC534-0881-43BA-A7F7-3A6B3CEEA951}"/>
                </a:ext>
              </a:extLst>
            </p:cNvPr>
            <p:cNvSpPr/>
            <p:nvPr/>
          </p:nvSpPr>
          <p:spPr bwMode="auto">
            <a:xfrm>
              <a:off x="3377384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21860" rtl="0" eaLnBrk="0" fontAlgn="base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</a:pPr>
              <a:endParaRPr lang="ko-KR" altLang="en-US" sz="1105" dirty="0">
                <a:solidFill>
                  <a:prstClr val="black"/>
                </a:solidFill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  <p:sp>
          <p:nvSpPr>
            <p:cNvPr id="184" name="Arrow: Right 3">
              <a:extLst>
                <a:ext uri="{FF2B5EF4-FFF2-40B4-BE49-F238E27FC236}">
                  <a16:creationId xmlns:a16="http://schemas.microsoft.com/office/drawing/2014/main" id="{86F874E2-E15B-4866-91DA-1717C0EF588A}"/>
                </a:ext>
              </a:extLst>
            </p:cNvPr>
            <p:cNvSpPr/>
            <p:nvPr/>
          </p:nvSpPr>
          <p:spPr bwMode="auto">
            <a:xfrm>
              <a:off x="5911502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21860" rtl="0" eaLnBrk="0" fontAlgn="base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</a:pPr>
              <a:endParaRPr lang="ko-KR" altLang="en-US" sz="1105" dirty="0">
                <a:solidFill>
                  <a:prstClr val="black"/>
                </a:solidFill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  <p:sp>
          <p:nvSpPr>
            <p:cNvPr id="185" name="Arrow: Right 3">
              <a:extLst>
                <a:ext uri="{FF2B5EF4-FFF2-40B4-BE49-F238E27FC236}">
                  <a16:creationId xmlns:a16="http://schemas.microsoft.com/office/drawing/2014/main" id="{48472E61-C6EC-4614-9DA0-050E2F9747A8}"/>
                </a:ext>
              </a:extLst>
            </p:cNvPr>
            <p:cNvSpPr/>
            <p:nvPr/>
          </p:nvSpPr>
          <p:spPr bwMode="auto">
            <a:xfrm>
              <a:off x="7733019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21860" rtl="0" eaLnBrk="0" fontAlgn="base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</a:pPr>
              <a:endParaRPr lang="ko-KR" altLang="en-US" sz="1105" dirty="0">
                <a:solidFill>
                  <a:prstClr val="black"/>
                </a:solidFill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F3AA3139-9C6C-4AD0-9542-2CFBD579A6F5}"/>
              </a:ext>
            </a:extLst>
          </p:cNvPr>
          <p:cNvSpPr txBox="1"/>
          <p:nvPr/>
        </p:nvSpPr>
        <p:spPr>
          <a:xfrm flipH="1">
            <a:off x="1702419" y="1711897"/>
            <a:ext cx="729661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rtl="0" latinLnBrk="0"/>
            <a:r>
              <a:rPr lang="en" sz="200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From December 2019 to March 2022 (27 months)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70" name="Box: Round top corner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74" name="Box: Round top corner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pc="-12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Timetable</a:t>
            </a:r>
            <a:endParaRPr lang="ko-KR" altLang="en-US" spc="-12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Ⅰ.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9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Background and necessity</a:t>
            </a:r>
          </a:p>
        </p:txBody>
      </p:sp>
    </p:spTree>
    <p:extLst>
      <p:ext uri="{BB962C8B-B14F-4D97-AF65-F5344CB8AC3E}">
        <p14:creationId xmlns:p14="http://schemas.microsoft.com/office/powerpoint/2010/main" val="336677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6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9" name="Shape 276"/>
          <p:cNvSpPr/>
          <p:nvPr/>
        </p:nvSpPr>
        <p:spPr>
          <a:xfrm>
            <a:off x="459176" y="977593"/>
            <a:ext cx="9844898" cy="293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en" sz="2000"/>
              <a:t>Construction process: Preparation phase</a:t>
            </a:r>
            <a:endParaRPr lang="ko-KR" altLang="ko-KR" sz="2000" dirty="0"/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>
                <a:solidFill>
                  <a:srgbClr val="535353"/>
                </a:solidFill>
              </a:rPr>
              <a:t>Business Process Reengineering and Establishment of the Target Model of the Next-generation System (BPR/ISP) in 2013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>
                <a:solidFill>
                  <a:srgbClr val="535353"/>
                </a:solidFill>
              </a:rPr>
              <a:t>Implementation of the Preliminary Feasibility Study in 2015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>
                <a:solidFill>
                  <a:srgbClr val="535353"/>
                </a:solidFill>
              </a:rPr>
              <a:t>Establishment of the Korea Fiscal Information Service(KFIS) in 2016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>
                <a:solidFill>
                  <a:srgbClr val="535353"/>
                </a:solidFill>
              </a:rPr>
              <a:t>Establishment of the Information System Master Plan (ISMP) in 2018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>
                <a:solidFill>
                  <a:srgbClr val="535353"/>
                </a:solidFill>
              </a:rPr>
              <a:t>Installation of the Government project organization in 2019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>
                <a:solidFill>
                  <a:srgbClr val="535353"/>
                </a:solidFill>
              </a:rPr>
              <a:t>Selection of the Construction Contractor in 2019</a:t>
            </a:r>
            <a:endParaRPr lang="ko-KR" altLang="ko-KR" sz="1800" b="0" dirty="0">
              <a:solidFill>
                <a:srgbClr val="535353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1D1C82-8F93-B670-FCF3-45DB055BE4E8}"/>
              </a:ext>
            </a:extLst>
          </p:cNvPr>
          <p:cNvGrpSpPr/>
          <p:nvPr/>
        </p:nvGrpSpPr>
        <p:grpSpPr>
          <a:xfrm>
            <a:off x="782003" y="4182093"/>
            <a:ext cx="8428988" cy="2630455"/>
            <a:chOff x="2963546" y="5217389"/>
            <a:chExt cx="8428988" cy="263045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34AE6E8-4E2A-C032-CE6E-34904D7E75B7}"/>
                </a:ext>
              </a:extLst>
            </p:cNvPr>
            <p:cNvGrpSpPr/>
            <p:nvPr/>
          </p:nvGrpSpPr>
          <p:grpSpPr>
            <a:xfrm>
              <a:off x="6234301" y="5217389"/>
              <a:ext cx="4220375" cy="776213"/>
              <a:chOff x="4009261" y="2051203"/>
              <a:chExt cx="4220375" cy="776213"/>
            </a:xfrm>
          </p:grpSpPr>
          <p:cxnSp>
            <p:nvCxnSpPr>
              <p:cNvPr id="87" name="Line connector[R] 8">
                <a:extLst>
                  <a:ext uri="{FF2B5EF4-FFF2-40B4-BE49-F238E27FC236}">
                    <a16:creationId xmlns:a16="http://schemas.microsoft.com/office/drawing/2014/main" id="{A1A67BA0-6F4B-95CB-4982-2FA0D6652D51}"/>
                  </a:ext>
                </a:extLst>
              </p:cNvPr>
              <p:cNvCxnSpPr/>
              <p:nvPr/>
            </p:nvCxnSpPr>
            <p:spPr>
              <a:xfrm flipH="1">
                <a:off x="5403850" y="2430063"/>
                <a:ext cx="1595150" cy="18492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6342157" y="2051203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200" kern="12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Advisory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200" kern="12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Committee</a:t>
                </a:r>
                <a:endParaRPr lang="ko-KR" altLang="en-US" sz="12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9" name="Freeform 11">
                <a:extLst>
                  <a:ext uri="{FF2B5EF4-FFF2-40B4-BE49-F238E27FC236}">
                    <a16:creationId xmlns:a16="http://schemas.microsoft.com/office/drawing/2014/main" id="{AA3CBE7E-ED4F-DB09-8E88-57BEF9A6EE06}"/>
                  </a:ext>
                </a:extLst>
              </p:cNvPr>
              <p:cNvSpPr/>
              <p:nvPr/>
            </p:nvSpPr>
            <p:spPr>
              <a:xfrm>
                <a:off x="4009261" y="2051203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rtlCol="0" anchor="ctr" anchorCtr="0">
                <a:noAutofit/>
              </a:bodyPr>
              <a:lstStyle/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200" kern="12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dBrain</a:t>
                </a:r>
                <a:r>
                  <a:rPr lang="en" sz="1200" kern="1200" baseline="30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+</a:t>
                </a:r>
              </a:p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200" kern="12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Government</a:t>
                </a:r>
              </a:p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2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Project Organization</a:t>
                </a:r>
                <a:endParaRPr lang="ko-KR" altLang="en-US" sz="12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5327C04-F3EE-97B7-A7CC-BE30F951780C}"/>
                </a:ext>
              </a:extLst>
            </p:cNvPr>
            <p:cNvGrpSpPr/>
            <p:nvPr/>
          </p:nvGrpSpPr>
          <p:grpSpPr>
            <a:xfrm>
              <a:off x="3893838" y="6519606"/>
              <a:ext cx="6568403" cy="1"/>
              <a:chOff x="1650039" y="3570054"/>
              <a:chExt cx="6568403" cy="1"/>
            </a:xfrm>
          </p:grpSpPr>
          <p:cxnSp>
            <p:nvCxnSpPr>
              <p:cNvPr id="85" name="Line connector[R] 8">
                <a:extLst>
                  <a:ext uri="{FF2B5EF4-FFF2-40B4-BE49-F238E27FC236}">
                    <a16:creationId xmlns:a16="http://schemas.microsoft.com/office/drawing/2014/main" id="{1A013DFD-B570-F2CD-3088-A502024D2D53}"/>
                  </a:ext>
                </a:extLst>
              </p:cNvPr>
              <p:cNvCxnSpPr/>
              <p:nvPr/>
            </p:nvCxnSpPr>
            <p:spPr>
              <a:xfrm flipH="1">
                <a:off x="4940301" y="3570055"/>
                <a:ext cx="3278141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Line connector[R] 8">
                <a:extLst>
                  <a:ext uri="{FF2B5EF4-FFF2-40B4-BE49-F238E27FC236}">
                    <a16:creationId xmlns:a16="http://schemas.microsoft.com/office/drawing/2014/main" id="{604DCCDD-ADFB-7AA3-78CF-FEF17B8452FD}"/>
                  </a:ext>
                </a:extLst>
              </p:cNvPr>
              <p:cNvCxnSpPr/>
              <p:nvPr/>
            </p:nvCxnSpPr>
            <p:spPr>
              <a:xfrm flipH="1">
                <a:off x="1650039" y="3570054"/>
                <a:ext cx="3278143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Line connector[R] 8">
              <a:extLst>
                <a:ext uri="{FF2B5EF4-FFF2-40B4-BE49-F238E27FC236}">
                  <a16:creationId xmlns:a16="http://schemas.microsoft.com/office/drawing/2014/main" id="{9EADA848-9C31-49A2-4089-6F3FC6E076C7}"/>
                </a:ext>
              </a:extLst>
            </p:cNvPr>
            <p:cNvCxnSpPr/>
            <p:nvPr/>
          </p:nvCxnSpPr>
          <p:spPr>
            <a:xfrm>
              <a:off x="7177749" y="58359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e connector[R] 8">
              <a:extLst>
                <a:ext uri="{FF2B5EF4-FFF2-40B4-BE49-F238E27FC236}">
                  <a16:creationId xmlns:a16="http://schemas.microsoft.com/office/drawing/2014/main" id="{F217170F-4157-CF8E-567E-AEFF372935EA}"/>
                </a:ext>
              </a:extLst>
            </p:cNvPr>
            <p:cNvCxnSpPr/>
            <p:nvPr/>
          </p:nvCxnSpPr>
          <p:spPr>
            <a:xfrm>
              <a:off x="6067279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e connector[R] 8">
              <a:extLst>
                <a:ext uri="{FF2B5EF4-FFF2-40B4-BE49-F238E27FC236}">
                  <a16:creationId xmlns:a16="http://schemas.microsoft.com/office/drawing/2014/main" id="{2A501C71-4C7C-C976-559F-A21ED29FFDBE}"/>
                </a:ext>
              </a:extLst>
            </p:cNvPr>
            <p:cNvCxnSpPr/>
            <p:nvPr/>
          </p:nvCxnSpPr>
          <p:spPr>
            <a:xfrm>
              <a:off x="3893838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e connector[R] 8">
              <a:extLst>
                <a:ext uri="{FF2B5EF4-FFF2-40B4-BE49-F238E27FC236}">
                  <a16:creationId xmlns:a16="http://schemas.microsoft.com/office/drawing/2014/main" id="{6E2B21C0-2EC2-B10B-DD48-E281EA52E862}"/>
                </a:ext>
              </a:extLst>
            </p:cNvPr>
            <p:cNvCxnSpPr/>
            <p:nvPr/>
          </p:nvCxnSpPr>
          <p:spPr>
            <a:xfrm>
              <a:off x="10462241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e connector[R] 8">
              <a:extLst>
                <a:ext uri="{FF2B5EF4-FFF2-40B4-BE49-F238E27FC236}">
                  <a16:creationId xmlns:a16="http://schemas.microsoft.com/office/drawing/2014/main" id="{8590A85E-5382-2A4A-9FBD-8D2E935C85B7}"/>
                </a:ext>
              </a:extLst>
            </p:cNvPr>
            <p:cNvCxnSpPr/>
            <p:nvPr/>
          </p:nvCxnSpPr>
          <p:spPr>
            <a:xfrm>
              <a:off x="8293747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FD5B298-8DC4-8E68-980F-07EC1B582F5D}"/>
                </a:ext>
              </a:extLst>
            </p:cNvPr>
            <p:cNvSpPr/>
            <p:nvPr/>
          </p:nvSpPr>
          <p:spPr>
            <a:xfrm>
              <a:off x="9531949" y="7071629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kern="12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Fiscal Data </a:t>
              </a:r>
              <a:endParaRPr lang="en-US" altLang="ko-KR" sz="1200" kern="1200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kern="12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Institution Team</a:t>
              </a:r>
              <a:endParaRPr lang="ko-KR" altLang="en-US" sz="1200" kern="1200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CC95272-3A19-219B-BB35-33F823FB0BF9}"/>
                </a:ext>
              </a:extLst>
            </p:cNvPr>
            <p:cNvSpPr/>
            <p:nvPr/>
          </p:nvSpPr>
          <p:spPr>
            <a:xfrm>
              <a:off x="7363455" y="7071630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kern="12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Fiscal Information Disclosure Division</a:t>
              </a:r>
              <a:endParaRPr lang="ko-KR" altLang="en-US" sz="1200" kern="1200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F92ED48-1355-0631-F58E-8CEC8D1069C3}"/>
                </a:ext>
              </a:extLst>
            </p:cNvPr>
            <p:cNvSpPr/>
            <p:nvPr/>
          </p:nvSpPr>
          <p:spPr>
            <a:xfrm>
              <a:off x="5136987" y="7071631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kern="12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System Establishment Division</a:t>
              </a:r>
              <a:endParaRPr lang="ko-KR" altLang="en-US" sz="1200" kern="1200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53192FB-A6B5-539A-AA87-4CA9225DE38B}"/>
                </a:ext>
              </a:extLst>
            </p:cNvPr>
            <p:cNvSpPr/>
            <p:nvPr/>
          </p:nvSpPr>
          <p:spPr>
            <a:xfrm>
              <a:off x="2963546" y="7071631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kern="12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Total Planning Division</a:t>
              </a:r>
              <a:endParaRPr lang="ko-KR" altLang="en-US" sz="1200" kern="1200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</p:txBody>
        </p:sp>
      </p:grpSp>
      <p:sp>
        <p:nvSpPr>
          <p:cNvPr id="29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Construction project</a:t>
            </a:r>
          </a:p>
        </p:txBody>
      </p:sp>
    </p:spTree>
    <p:extLst>
      <p:ext uri="{BB962C8B-B14F-4D97-AF65-F5344CB8AC3E}">
        <p14:creationId xmlns:p14="http://schemas.microsoft.com/office/powerpoint/2010/main" val="257011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7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1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Construction project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Shape 276"/>
          <p:cNvSpPr/>
          <p:nvPr/>
        </p:nvSpPr>
        <p:spPr>
          <a:xfrm>
            <a:off x="459176" y="965401"/>
            <a:ext cx="9844898" cy="2543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en" sz="2000" dirty="0"/>
              <a:t>Construction process: Development phase</a:t>
            </a:r>
            <a:endParaRPr lang="ko-KR" altLang="ko-KR" sz="2000" dirty="0"/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50" b="0" dirty="0">
                <a:solidFill>
                  <a:srgbClr val="535353"/>
                </a:solidFill>
              </a:rPr>
              <a:t>Carried out for most of the entire dBrain</a:t>
            </a:r>
            <a:r>
              <a:rPr lang="en" sz="1650" b="0" baseline="30000" dirty="0">
                <a:solidFill>
                  <a:srgbClr val="535353"/>
                </a:solidFill>
              </a:rPr>
              <a:t>+</a:t>
            </a:r>
            <a:r>
              <a:rPr lang="en" sz="1650" b="0" dirty="0">
                <a:solidFill>
                  <a:srgbClr val="535353"/>
                </a:solidFill>
              </a:rPr>
              <a:t> project period for 24 months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50" b="0" dirty="0">
                <a:solidFill>
                  <a:srgbClr val="535353"/>
                </a:solidFill>
              </a:rPr>
              <a:t>Definition and Analysis of User Requirements : Analyzed dBrain through interviews with practitioners operating dBrain and utilizing the dBrain education and training system, Utilized the dBrain portal (online survey) to collect dBrain</a:t>
            </a:r>
            <a:r>
              <a:rPr lang="en" sz="1650" b="0" baseline="30000" dirty="0">
                <a:solidFill>
                  <a:srgbClr val="535353"/>
                </a:solidFill>
              </a:rPr>
              <a:t>+</a:t>
            </a:r>
            <a:r>
              <a:rPr lang="en" sz="1650" b="0" dirty="0">
                <a:solidFill>
                  <a:srgbClr val="535353"/>
                </a:solidFill>
              </a:rPr>
              <a:t> requirements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50" b="0" dirty="0">
                <a:solidFill>
                  <a:srgbClr val="535353"/>
                </a:solidFill>
              </a:rPr>
              <a:t>System Design : Held intensive workshops of the design phase, formed a dBrain</a:t>
            </a:r>
            <a:r>
              <a:rPr lang="en" sz="1650" b="0" baseline="30000" dirty="0">
                <a:solidFill>
                  <a:srgbClr val="535353"/>
                </a:solidFill>
              </a:rPr>
              <a:t>+</a:t>
            </a:r>
            <a:r>
              <a:rPr lang="en" sz="1650" b="0" dirty="0">
                <a:solidFill>
                  <a:srgbClr val="535353"/>
                </a:solidFill>
              </a:rPr>
              <a:t> user council 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50" b="0" dirty="0">
                <a:solidFill>
                  <a:srgbClr val="535353"/>
                </a:solidFill>
              </a:rPr>
              <a:t>Integration Tests : performed the integration tests by field experts and dBrain operators, shared the daily progress of integrated tests every day and resolved issues by developer-operator councils</a:t>
            </a:r>
            <a:endParaRPr lang="ko-KR" altLang="ko-KR" sz="1650" b="0" dirty="0">
              <a:solidFill>
                <a:srgbClr val="535353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58558" y="3437104"/>
            <a:ext cx="8446133" cy="3737546"/>
            <a:chOff x="728345" y="1339254"/>
            <a:chExt cx="8446133" cy="4295595"/>
          </a:xfrm>
        </p:grpSpPr>
        <p:sp>
          <p:nvSpPr>
            <p:cNvPr id="26" name="Rounded rectangle 25"/>
            <p:cNvSpPr/>
            <p:nvPr/>
          </p:nvSpPr>
          <p:spPr>
            <a:xfrm>
              <a:off x="728345" y="3301194"/>
              <a:ext cx="8442959" cy="2333655"/>
            </a:xfrm>
            <a:prstGeom prst="roundRect">
              <a:avLst/>
            </a:prstGeom>
            <a:solidFill>
              <a:srgbClr val="DCE7F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cxnSp>
          <p:nvCxnSpPr>
            <p:cNvPr id="27" name="Line connector[R] 43">
              <a:extLst>
                <a:ext uri="{FF2B5EF4-FFF2-40B4-BE49-F238E27FC236}">
                  <a16:creationId xmlns:a16="http://schemas.microsoft.com/office/drawing/2014/main" id="{0DECC78D-8B6A-3CCC-FDE5-53A37A67B416}"/>
                </a:ext>
              </a:extLst>
            </p:cNvPr>
            <p:cNvCxnSpPr>
              <a:cxnSpLocks/>
              <a:stCxn id="49" idx="3"/>
              <a:endCxn id="51" idx="1"/>
            </p:cNvCxnSpPr>
            <p:nvPr/>
          </p:nvCxnSpPr>
          <p:spPr>
            <a:xfrm flipV="1">
              <a:off x="6013758" y="2084813"/>
              <a:ext cx="242656" cy="112475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e connector[R] 33">
              <a:extLst>
                <a:ext uri="{FF2B5EF4-FFF2-40B4-BE49-F238E27FC236}">
                  <a16:creationId xmlns:a16="http://schemas.microsoft.com/office/drawing/2014/main" id="{E7AFACFD-38A2-5C55-D3D9-A626E14830C4}"/>
                </a:ext>
              </a:extLst>
            </p:cNvPr>
            <p:cNvCxnSpPr>
              <a:stCxn id="48" idx="3"/>
              <a:endCxn id="49" idx="1"/>
            </p:cNvCxnSpPr>
            <p:nvPr/>
          </p:nvCxnSpPr>
          <p:spPr>
            <a:xfrm>
              <a:off x="3656072" y="2090401"/>
              <a:ext cx="242656" cy="106887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e connector[R] 52">
              <a:extLst>
                <a:ext uri="{FF2B5EF4-FFF2-40B4-BE49-F238E27FC236}">
                  <a16:creationId xmlns:a16="http://schemas.microsoft.com/office/drawing/2014/main" id="{952B8FCB-B62E-A4CE-8BA4-2A7F0E4FB10D}"/>
                </a:ext>
              </a:extLst>
            </p:cNvPr>
            <p:cNvCxnSpPr>
              <a:cxnSpLocks/>
              <a:stCxn id="54" idx="0"/>
              <a:endCxn id="49" idx="2"/>
            </p:cNvCxnSpPr>
            <p:nvPr/>
          </p:nvCxnSpPr>
          <p:spPr>
            <a:xfrm flipV="1">
              <a:off x="4953000" y="2551719"/>
              <a:ext cx="3243" cy="1208375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e connector[R] 57">
              <a:extLst>
                <a:ext uri="{FF2B5EF4-FFF2-40B4-BE49-F238E27FC236}">
                  <a16:creationId xmlns:a16="http://schemas.microsoft.com/office/drawing/2014/main" id="{CBDFF7FC-C047-5D32-6F4A-06B07A871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2829" y="2772188"/>
              <a:ext cx="2600342" cy="1145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ne connector[R] 61">
              <a:extLst>
                <a:ext uri="{FF2B5EF4-FFF2-40B4-BE49-F238E27FC236}">
                  <a16:creationId xmlns:a16="http://schemas.microsoft.com/office/drawing/2014/main" id="{E0644F21-16A1-02A0-049E-88C1F74E6F40}"/>
                </a:ext>
              </a:extLst>
            </p:cNvPr>
            <p:cNvCxnSpPr>
              <a:cxnSpLocks/>
            </p:cNvCxnSpPr>
            <p:nvPr/>
          </p:nvCxnSpPr>
          <p:spPr>
            <a:xfrm>
              <a:off x="5577289" y="4052207"/>
              <a:ext cx="1187105" cy="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e connector[R] 70">
              <a:extLst>
                <a:ext uri="{FF2B5EF4-FFF2-40B4-BE49-F238E27FC236}">
                  <a16:creationId xmlns:a16="http://schemas.microsoft.com/office/drawing/2014/main" id="{9FB39356-C19C-3E87-862B-9FC24E16B728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>
              <a:off x="4953000" y="4318376"/>
              <a:ext cx="0" cy="40435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e connector[R] 73">
              <a:extLst>
                <a:ext uri="{FF2B5EF4-FFF2-40B4-BE49-F238E27FC236}">
                  <a16:creationId xmlns:a16="http://schemas.microsoft.com/office/drawing/2014/main" id="{0C2159A4-F158-3E29-C9CB-2764838AC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3829" y="4572258"/>
              <a:ext cx="0" cy="15047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 connector[R] 76">
              <a:extLst>
                <a:ext uri="{FF2B5EF4-FFF2-40B4-BE49-F238E27FC236}">
                  <a16:creationId xmlns:a16="http://schemas.microsoft.com/office/drawing/2014/main" id="{A3C019EF-0293-F012-09D8-EBAC55892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5064" y="4572258"/>
              <a:ext cx="0" cy="14011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e connector[R] 77">
              <a:extLst>
                <a:ext uri="{FF2B5EF4-FFF2-40B4-BE49-F238E27FC236}">
                  <a16:creationId xmlns:a16="http://schemas.microsoft.com/office/drawing/2014/main" id="{CA370CEE-4566-3490-1D3A-B8923100D2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1275" y="4583905"/>
              <a:ext cx="0" cy="128467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e connector[R] 78">
              <a:extLst>
                <a:ext uri="{FF2B5EF4-FFF2-40B4-BE49-F238E27FC236}">
                  <a16:creationId xmlns:a16="http://schemas.microsoft.com/office/drawing/2014/main" id="{C6CD183A-BF69-14EC-EEA8-9B76257CF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2119" y="4583905"/>
              <a:ext cx="0" cy="128467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e connector[R] 79">
              <a:extLst>
                <a:ext uri="{FF2B5EF4-FFF2-40B4-BE49-F238E27FC236}">
                  <a16:creationId xmlns:a16="http://schemas.microsoft.com/office/drawing/2014/main" id="{B345B2BC-E0BB-BEAE-0924-B3DC3BE0A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8330" y="4572258"/>
              <a:ext cx="0" cy="15047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e connector[R] 80">
              <a:extLst>
                <a:ext uri="{FF2B5EF4-FFF2-40B4-BE49-F238E27FC236}">
                  <a16:creationId xmlns:a16="http://schemas.microsoft.com/office/drawing/2014/main" id="{122286F6-B6C2-4A56-D0BA-69F59BDE3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4492" y="4572258"/>
              <a:ext cx="0" cy="14011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e connector[R] 81">
              <a:extLst>
                <a:ext uri="{FF2B5EF4-FFF2-40B4-BE49-F238E27FC236}">
                  <a16:creationId xmlns:a16="http://schemas.microsoft.com/office/drawing/2014/main" id="{535EFD47-457D-9A23-F747-3B9358B90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967" y="4583905"/>
              <a:ext cx="6798862" cy="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2185966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Project/ Budget</a:t>
              </a:r>
              <a:endParaRPr lang="ko-KR" altLang="en-US" sz="1200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16407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00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Revenue/ Expenditure/Fund</a:t>
              </a:r>
              <a:endParaRPr lang="ko-KR" altLang="en-US" sz="1000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446848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Settlement</a:t>
              </a:r>
              <a:endParaRPr lang="ko-KR" altLang="en-US" sz="1200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77289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Asset</a:t>
              </a:r>
              <a:endParaRPr lang="ko-KR" altLang="en-US" sz="1200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707730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Portal</a:t>
              </a:r>
              <a:endParaRPr lang="ko-KR" altLang="en-US" sz="1200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29437" y="2534023"/>
              <a:ext cx="1226635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User Group</a:t>
              </a:r>
              <a:endParaRPr lang="ko-KR" altLang="en-US" sz="1200" dirty="0">
                <a:solidFill>
                  <a:schemeClr val="bg1"/>
                </a:solidFill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256414" y="2514391"/>
              <a:ext cx="1212003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Advisory Committee</a:t>
              </a:r>
              <a:endParaRPr lang="ko-KR" altLang="en-US" sz="1200" dirty="0">
                <a:solidFill>
                  <a:schemeClr val="bg1"/>
                </a:solidFill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64394" y="3760094"/>
              <a:ext cx="1248579" cy="525958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1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Project Management</a:t>
              </a:r>
            </a:p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1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Team</a:t>
              </a:r>
              <a:endParaRPr lang="ko-KR" altLang="en-US" sz="1100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48" name="Box 47"/>
            <p:cNvSpPr/>
            <p:nvPr/>
          </p:nvSpPr>
          <p:spPr>
            <a:xfrm>
              <a:off x="2429437" y="1837325"/>
              <a:ext cx="1226635" cy="506150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9" name="TextBox 48"/>
            <p:cNvSpPr txBox="1"/>
            <p:nvPr/>
          </p:nvSpPr>
          <p:spPr>
            <a:xfrm>
              <a:off x="3898728" y="1842857"/>
              <a:ext cx="2115030" cy="708862"/>
            </a:xfrm>
            <a:prstGeom prst="rect">
              <a:avLst/>
            </a:prstGeom>
            <a:solidFill>
              <a:srgbClr val="16375E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solidFill>
                    <a:schemeClr val="lt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dBrain</a:t>
              </a:r>
              <a:r>
                <a:rPr lang="en" sz="1200" baseline="30000" dirty="0">
                  <a:solidFill>
                    <a:schemeClr val="lt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+</a:t>
              </a:r>
            </a:p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solidFill>
                    <a:schemeClr val="lt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Government</a:t>
              </a:r>
            </a:p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solidFill>
                    <a:schemeClr val="lt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Project Organization</a:t>
              </a:r>
              <a:r>
                <a:rPr lang="en" sz="1200" dirty="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50103" y="1969259"/>
              <a:ext cx="993393" cy="2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70000"/>
                </a:lnSpc>
              </a:pPr>
              <a:r>
                <a:rPr lang="en" sz="1200" dirty="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KFIS</a:t>
              </a:r>
              <a:endParaRPr lang="ko-KR" altLang="en-US" sz="1200" dirty="0">
                <a:solidFill>
                  <a:schemeClr val="bg1"/>
                </a:solidFill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51" name="Box 50"/>
            <p:cNvSpPr/>
            <p:nvPr/>
          </p:nvSpPr>
          <p:spPr>
            <a:xfrm>
              <a:off x="6256414" y="1831737"/>
              <a:ext cx="1226635" cy="506150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6370050" y="1977023"/>
              <a:ext cx="993393" cy="2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70000"/>
                </a:lnSpc>
              </a:pPr>
              <a:r>
                <a:rPr lang="en" sz="1200" dirty="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PMO</a:t>
              </a:r>
              <a:endParaRPr lang="ko-KR" altLang="en-US" sz="1200" dirty="0">
                <a:solidFill>
                  <a:schemeClr val="bg1"/>
                </a:solidFill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838171" y="4722730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0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Infrastructure Technology Team</a:t>
              </a:r>
              <a:endParaRPr lang="ko-KR" altLang="en-US" sz="1000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28710" y="3760094"/>
              <a:ext cx="1248579" cy="558282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>
              <a:defPPr>
                <a:defRPr lang="en-US"/>
              </a:defPPr>
              <a:lvl1pPr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1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rtl="0"/>
              <a:r>
                <a:rPr lang="en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Project Management Office</a:t>
              </a:r>
              <a:endParaRPr lang="ko-KR" altLang="en-US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1519" y="1339254"/>
              <a:ext cx="8442959" cy="1880842"/>
            </a:xfrm>
            <a:prstGeom prst="roundRect">
              <a:avLst>
                <a:gd name="adj" fmla="val 26733"/>
              </a:avLst>
            </a:prstGeom>
            <a:noFill/>
            <a:ln w="12700">
              <a:solidFill>
                <a:srgbClr val="528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4781" y="1420352"/>
              <a:ext cx="2502993" cy="336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" sz="1300" b="1"/>
                <a:t>Government Project Organization</a:t>
              </a:r>
              <a:endParaRPr lang="ko-KR" altLang="en-US" sz="13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55525" y="3447493"/>
              <a:ext cx="3068789" cy="336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" sz="1300" b="1"/>
                <a:t>Private IT companies Project Organization</a:t>
              </a:r>
              <a:endParaRPr lang="ko-KR" altLang="en-US" sz="1300" b="1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055525" y="4713851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2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Common System</a:t>
              </a:r>
              <a:endParaRPr lang="ko-KR" altLang="en-US" sz="1200" dirty="0"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31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8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en" sz="3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Shape 276"/>
          <p:cNvSpPr/>
          <p:nvPr/>
        </p:nvSpPr>
        <p:spPr>
          <a:xfrm>
            <a:off x="459176" y="1032150"/>
            <a:ext cx="9844898" cy="619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en" sz="2000" dirty="0"/>
              <a:t>Construction process: Implementation phase</a:t>
            </a:r>
            <a:endParaRPr lang="ko-KR" altLang="ko-KR" sz="2000" dirty="0"/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‘Pre-opening </a:t>
            </a:r>
            <a:r>
              <a:rPr lang="en" sz="1800" b="0" dirty="0">
                <a:solidFill>
                  <a:srgbClr val="535353"/>
                </a:solidFill>
              </a:rPr>
              <a:t>of the budgeting system' for the fiscal year 2022 budget in the first stage and the 'full opening' in the second stage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Data Transfer </a:t>
            </a:r>
            <a:r>
              <a:rPr lang="en" sz="1800" b="0" dirty="0">
                <a:solidFill>
                  <a:srgbClr val="535353"/>
                </a:solidFill>
              </a:rPr>
              <a:t>: planning and data backup, data transfer, and data verification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ko-KR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User Education </a:t>
            </a:r>
            <a:r>
              <a:rPr lang="en" sz="1800" b="0" dirty="0">
                <a:solidFill>
                  <a:srgbClr val="535353"/>
                </a:solidFill>
              </a:rPr>
              <a:t>: produced dBrain</a:t>
            </a:r>
            <a:r>
              <a:rPr lang="en" sz="1800" b="0" baseline="30000" dirty="0">
                <a:solidFill>
                  <a:srgbClr val="535353"/>
                </a:solidFill>
              </a:rPr>
              <a:t>+</a:t>
            </a:r>
            <a:r>
              <a:rPr lang="en" sz="1800" b="0" dirty="0">
                <a:solidFill>
                  <a:srgbClr val="535353"/>
                </a:solidFill>
              </a:rPr>
              <a:t> user manuals for each financial business, conducted through online videos because of COVID-19</a:t>
            </a:r>
            <a:endParaRPr lang="ko-KR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Operator Training </a:t>
            </a:r>
            <a:r>
              <a:rPr lang="en" sz="1800" b="0" dirty="0">
                <a:solidFill>
                  <a:srgbClr val="535353"/>
                </a:solidFill>
              </a:rPr>
              <a:t>: conducted to strengthen operational capabilities for new technologies applied to dBrain</a:t>
            </a:r>
            <a:r>
              <a:rPr lang="en" sz="1800" b="0" baseline="30000" dirty="0">
                <a:solidFill>
                  <a:srgbClr val="535353"/>
                </a:solidFill>
              </a:rPr>
              <a:t>+</a:t>
            </a:r>
            <a:r>
              <a:rPr lang="en" sz="1800" b="0" dirty="0">
                <a:solidFill>
                  <a:srgbClr val="535353"/>
                </a:solidFill>
              </a:rPr>
              <a:t> </a:t>
            </a:r>
            <a:endParaRPr lang="ko-KR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Power User Tests </a:t>
            </a:r>
            <a:r>
              <a:rPr lang="en" sz="1800" b="0" dirty="0">
                <a:solidFill>
                  <a:srgbClr val="535353"/>
                </a:solidFill>
              </a:rPr>
              <a:t>: Selected representative users for each function of financial work from central government departments</a:t>
            </a:r>
            <a:endParaRPr lang="ko-KR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Expansion of the User Support Center </a:t>
            </a:r>
            <a:r>
              <a:rPr lang="en" sz="1800" b="0" dirty="0">
                <a:solidFill>
                  <a:srgbClr val="535353"/>
                </a:solidFill>
              </a:rPr>
              <a:t>: increased the number of dBrain</a:t>
            </a:r>
            <a:r>
              <a:rPr lang="en" sz="1800" b="0" baseline="30000" dirty="0">
                <a:solidFill>
                  <a:srgbClr val="535353"/>
                </a:solidFill>
              </a:rPr>
              <a:t>+</a:t>
            </a:r>
            <a:r>
              <a:rPr lang="en" sz="1800" b="0" dirty="0">
                <a:solidFill>
                  <a:srgbClr val="535353"/>
                </a:solidFill>
              </a:rPr>
              <a:t> counseling centers from 34 to 60 in preparation for an explosion in user inquiries after the full launch 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Full Opening, Parallel Operation </a:t>
            </a:r>
            <a:r>
              <a:rPr lang="en" sz="1800" b="0" dirty="0">
                <a:solidFill>
                  <a:srgbClr val="535353"/>
                </a:solidFill>
              </a:rPr>
              <a:t>: dBrain</a:t>
            </a:r>
            <a:r>
              <a:rPr lang="en" sz="1800" b="0" baseline="30000" dirty="0">
                <a:solidFill>
                  <a:srgbClr val="535353"/>
                </a:solidFill>
              </a:rPr>
              <a:t>+</a:t>
            </a:r>
            <a:r>
              <a:rPr lang="en" sz="1800" b="0" dirty="0">
                <a:solidFill>
                  <a:srgbClr val="535353"/>
                </a:solidFill>
              </a:rPr>
              <a:t> processed the financial business for the 2022 fiscal year and dBrain processed the settlement for the 2021 fiscal year.</a:t>
            </a:r>
            <a:endParaRPr lang="en-US" altLang="ko-KR" sz="1800" b="0" dirty="0">
              <a:solidFill>
                <a:srgbClr val="535353"/>
              </a:solidFill>
            </a:endParaRP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Construction project</a:t>
            </a:r>
          </a:p>
        </p:txBody>
      </p:sp>
    </p:spTree>
    <p:extLst>
      <p:ext uri="{BB962C8B-B14F-4D97-AF65-F5344CB8AC3E}">
        <p14:creationId xmlns:p14="http://schemas.microsoft.com/office/powerpoint/2010/main" val="247264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직사각형 81">
            <a:extLst>
              <a:ext uri="{FF2B5EF4-FFF2-40B4-BE49-F238E27FC236}">
                <a16:creationId xmlns:a16="http://schemas.microsoft.com/office/drawing/2014/main" id="{EA510882-D177-426F-92CB-3347ECFCDDBE}"/>
              </a:ext>
            </a:extLst>
          </p:cNvPr>
          <p:cNvSpPr/>
          <p:nvPr/>
        </p:nvSpPr>
        <p:spPr>
          <a:xfrm>
            <a:off x="-1" y="849561"/>
            <a:ext cx="10691813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돋움"/>
              <a:ea typeface="돋움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D00289-8736-4C29-A464-CF460100C462}"/>
              </a:ext>
            </a:extLst>
          </p:cNvPr>
          <p:cNvSpPr txBox="1"/>
          <p:nvPr/>
        </p:nvSpPr>
        <p:spPr>
          <a:xfrm>
            <a:off x="1022650" y="1072202"/>
            <a:ext cx="427425" cy="6740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432091">
              <a:lnSpc>
                <a:spcPct val="200000"/>
              </a:lnSpc>
            </a:pPr>
            <a:r>
              <a:rPr lang="en" sz="1890" b="1" spc="-141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돋움"/>
                <a:ea typeface="돋움"/>
                <a:cs typeface="Arial"/>
              </a:rPr>
              <a:t>01</a:t>
            </a:r>
            <a:endParaRPr lang="ko-KR" altLang="en-US" sz="1890" b="1" spc="-14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59" name="Rounded rectangle 141">
            <a:extLst>
              <a:ext uri="{FF2B5EF4-FFF2-40B4-BE49-F238E27FC236}">
                <a16:creationId xmlns:a16="http://schemas.microsoft.com/office/drawing/2014/main" id="{AFA2E29F-AE22-46D8-943D-A70E488FBB04}"/>
              </a:ext>
            </a:extLst>
          </p:cNvPr>
          <p:cNvSpPr/>
          <p:nvPr/>
        </p:nvSpPr>
        <p:spPr>
          <a:xfrm>
            <a:off x="7966847" y="2289249"/>
            <a:ext cx="446910" cy="88326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2" tIns="43210" rIns="86422" bIns="4321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08835">
              <a:spcAft>
                <a:spcPts val="284"/>
              </a:spcAft>
            </a:pPr>
            <a:endParaRPr lang="ko-KR" altLang="en-US" sz="2032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  <a:cs typeface="Arial"/>
            </a:endParaRPr>
          </a:p>
        </p:txBody>
      </p:sp>
      <p:sp>
        <p:nvSpPr>
          <p:cNvPr id="60" name="Flow chart: Delay 59">
            <a:extLst>
              <a:ext uri="{FF2B5EF4-FFF2-40B4-BE49-F238E27FC236}">
                <a16:creationId xmlns:a16="http://schemas.microsoft.com/office/drawing/2014/main" id="{67A6112A-CDDD-47DA-ADC2-635423237B73}"/>
              </a:ext>
            </a:extLst>
          </p:cNvPr>
          <p:cNvSpPr/>
          <p:nvPr/>
        </p:nvSpPr>
        <p:spPr>
          <a:xfrm rot="5400000" flipH="1">
            <a:off x="8308596" y="2244738"/>
            <a:ext cx="89493" cy="17855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88165" tIns="44083" rIns="88165" bIns="44083" numCol="1" rtlCol="0" anchor="ctr" anchorCtr="0" compatLnSpc="1">
            <a:prstTxWarp prst="textNoShape">
              <a:avLst/>
            </a:prstTxWarp>
          </a:bodyPr>
          <a:lstStyle/>
          <a:p>
            <a:pPr defTabSz="1009037"/>
            <a:endParaRPr lang="ko-KR" altLang="en-US" sz="1701" dirty="0"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  <a:cs typeface="Arial"/>
            </a:endParaRPr>
          </a:p>
        </p:txBody>
      </p:sp>
      <p:sp>
        <p:nvSpPr>
          <p:cNvPr id="61" name="Box 60">
            <a:extLst>
              <a:ext uri="{FF2B5EF4-FFF2-40B4-BE49-F238E27FC236}">
                <a16:creationId xmlns:a16="http://schemas.microsoft.com/office/drawing/2014/main" id="{24B320FB-88D5-43EA-B597-2B214FC137AD}"/>
              </a:ext>
            </a:extLst>
          </p:cNvPr>
          <p:cNvSpPr/>
          <p:nvPr/>
        </p:nvSpPr>
        <p:spPr>
          <a:xfrm>
            <a:off x="649320" y="3269257"/>
            <a:ext cx="5446538" cy="305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91"/>
            <a:endParaRPr lang="ko-KR" altLang="en-US" sz="1701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62" name="Box 61">
            <a:extLst>
              <a:ext uri="{FF2B5EF4-FFF2-40B4-BE49-F238E27FC236}">
                <a16:creationId xmlns:a16="http://schemas.microsoft.com/office/drawing/2014/main" id="{8320E1D0-C8E0-44C5-8CAE-27E489184DCA}"/>
              </a:ext>
            </a:extLst>
          </p:cNvPr>
          <p:cNvSpPr/>
          <p:nvPr/>
        </p:nvSpPr>
        <p:spPr>
          <a:xfrm>
            <a:off x="6196347" y="3269256"/>
            <a:ext cx="3848434" cy="305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91"/>
            <a:endParaRPr lang="ko-KR" altLang="en-US" sz="1701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63" name="Box: Round corner 23">
            <a:extLst>
              <a:ext uri="{FF2B5EF4-FFF2-40B4-BE49-F238E27FC236}">
                <a16:creationId xmlns:a16="http://schemas.microsoft.com/office/drawing/2014/main" id="{2977A873-4D56-425B-B09A-EC530ABC003E}"/>
              </a:ext>
            </a:extLst>
          </p:cNvPr>
          <p:cNvSpPr/>
          <p:nvPr/>
        </p:nvSpPr>
        <p:spPr>
          <a:xfrm>
            <a:off x="6306729" y="3349707"/>
            <a:ext cx="926910" cy="4409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69586" defTabSz="672662" fontAlgn="ctr">
              <a:buClr>
                <a:prstClr val="white">
                  <a:lumMod val="65000"/>
                </a:prstClr>
              </a:buClr>
              <a:buSzPct val="80000"/>
              <a:tabLst>
                <a:tab pos="4343607" algn="l"/>
              </a:tabLst>
            </a:pPr>
            <a:r>
              <a:rPr lang="en" sz="1134" kern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  <a:sym typeface="Wingdings" pitchFamily="2" charset="2"/>
              </a:rPr>
              <a:t>Statistics</a:t>
            </a:r>
          </a:p>
        </p:txBody>
      </p:sp>
      <p:sp>
        <p:nvSpPr>
          <p:cNvPr id="65" name="Rounded rectangle 324">
            <a:extLst>
              <a:ext uri="{FF2B5EF4-FFF2-40B4-BE49-F238E27FC236}">
                <a16:creationId xmlns:a16="http://schemas.microsoft.com/office/drawing/2014/main" id="{059C126E-72B6-4B34-9EF3-1197E8908412}"/>
              </a:ext>
            </a:extLst>
          </p:cNvPr>
          <p:cNvSpPr/>
          <p:nvPr/>
        </p:nvSpPr>
        <p:spPr>
          <a:xfrm>
            <a:off x="553630" y="2369726"/>
            <a:ext cx="9582956" cy="403174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9037"/>
            <a:endParaRPr lang="ko-KR" altLang="en-US" sz="1701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  <a:cs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4DEEFC5-2377-4466-AAE5-973BF515098F}"/>
              </a:ext>
            </a:extLst>
          </p:cNvPr>
          <p:cNvGrpSpPr/>
          <p:nvPr/>
        </p:nvGrpSpPr>
        <p:grpSpPr>
          <a:xfrm>
            <a:off x="1524284" y="2289248"/>
            <a:ext cx="6916689" cy="406170"/>
            <a:chOff x="1393613" y="2926060"/>
            <a:chExt cx="7318376" cy="429758"/>
          </a:xfrm>
        </p:grpSpPr>
        <p:sp>
          <p:nvSpPr>
            <p:cNvPr id="67" name="Rounded rectangle 143">
              <a:extLst>
                <a:ext uri="{FF2B5EF4-FFF2-40B4-BE49-F238E27FC236}">
                  <a16:creationId xmlns:a16="http://schemas.microsoft.com/office/drawing/2014/main" id="{1F2153B4-C201-4FA1-8D9C-9DDA9BBA960A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22" tIns="43210" rIns="86422" bIns="4321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08835">
                <a:spcAft>
                  <a:spcPts val="284"/>
                </a:spcAft>
              </a:pPr>
              <a:endParaRPr lang="ko-KR" altLang="en-US" sz="2032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  <a:cs typeface="Arial"/>
              </a:endParaRPr>
            </a:p>
          </p:txBody>
        </p:sp>
        <p:sp>
          <p:nvSpPr>
            <p:cNvPr id="68" name="Rounded rectangle 145">
              <a:extLst>
                <a:ext uri="{FF2B5EF4-FFF2-40B4-BE49-F238E27FC236}">
                  <a16:creationId xmlns:a16="http://schemas.microsoft.com/office/drawing/2014/main" id="{2A8559DE-2D9B-41CC-BADD-E06204191E21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22" tIns="43210" rIns="86422" bIns="4321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08835">
                <a:spcAft>
                  <a:spcPts val="284"/>
                </a:spcAft>
              </a:pPr>
              <a:endParaRPr lang="ko-KR" altLang="en-US" sz="2032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  <a:cs typeface="Arial"/>
              </a:endParaRPr>
            </a:p>
          </p:txBody>
        </p:sp>
        <p:sp>
          <p:nvSpPr>
            <p:cNvPr id="69" name="Box 68">
              <a:extLst>
                <a:ext uri="{FF2B5EF4-FFF2-40B4-BE49-F238E27FC236}">
                  <a16:creationId xmlns:a16="http://schemas.microsoft.com/office/drawing/2014/main" id="{7E3F8337-9955-49BB-9C4A-AF744A721ED3}"/>
                </a:ext>
              </a:extLst>
            </p:cNvPr>
            <p:cNvSpPr/>
            <p:nvPr/>
          </p:nvSpPr>
          <p:spPr>
            <a:xfrm>
              <a:off x="2051733" y="3002387"/>
              <a:ext cx="5787425" cy="307740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891188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sz="189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Arial"/>
                </a:rPr>
                <a:t>Task expansion from 13 to 24</a:t>
              </a:r>
            </a:p>
          </p:txBody>
        </p:sp>
        <p:sp>
          <p:nvSpPr>
            <p:cNvPr id="71" name="Flow chart: Delay 70">
              <a:extLst>
                <a:ext uri="{FF2B5EF4-FFF2-40B4-BE49-F238E27FC236}">
                  <a16:creationId xmlns:a16="http://schemas.microsoft.com/office/drawing/2014/main" id="{891CD427-5EB9-4889-9CE4-7D8CDEB15A90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88165" tIns="44083" rIns="88165" bIns="44083" numCol="1" rtlCol="0" anchor="ctr" anchorCtr="0" compatLnSpc="1">
              <a:prstTxWarp prst="textNoShape">
                <a:avLst/>
              </a:prstTxWarp>
            </a:bodyPr>
            <a:lstStyle/>
            <a:p>
              <a:pPr defTabSz="1009037"/>
              <a:endParaRPr lang="ko-KR" altLang="en-US" sz="1701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  <a:cs typeface="Arial"/>
              </a:endParaRPr>
            </a:p>
          </p:txBody>
        </p:sp>
      </p:grpSp>
      <p:sp>
        <p:nvSpPr>
          <p:cNvPr id="75" name="Freeform 33">
            <a:extLst>
              <a:ext uri="{FF2B5EF4-FFF2-40B4-BE49-F238E27FC236}">
                <a16:creationId xmlns:a16="http://schemas.microsoft.com/office/drawing/2014/main" id="{31E5DF89-80ED-45E3-8410-3A45E01BF9A7}"/>
              </a:ext>
            </a:extLst>
          </p:cNvPr>
          <p:cNvSpPr>
            <a:spLocks noEditPoints="1"/>
          </p:cNvSpPr>
          <p:nvPr/>
        </p:nvSpPr>
        <p:spPr bwMode="auto">
          <a:xfrm>
            <a:off x="802172" y="2797247"/>
            <a:ext cx="185360" cy="185362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728408">
              <a:defRPr/>
            </a:pPr>
            <a:endParaRPr lang="ko-KR" altLang="en-US" sz="1701" spc="-38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Arial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D2B59F9-F46C-4B36-B86D-6C36CA1A515F}"/>
              </a:ext>
            </a:extLst>
          </p:cNvPr>
          <p:cNvGrpSpPr/>
          <p:nvPr/>
        </p:nvGrpSpPr>
        <p:grpSpPr>
          <a:xfrm>
            <a:off x="802170" y="2963436"/>
            <a:ext cx="9482457" cy="261738"/>
            <a:chOff x="629562" y="3862696"/>
            <a:chExt cx="10033150" cy="276939"/>
          </a:xfrm>
        </p:grpSpPr>
        <p:sp>
          <p:nvSpPr>
            <p:cNvPr id="97" name="Rectangle 25">
              <a:extLst>
                <a:ext uri="{FF2B5EF4-FFF2-40B4-BE49-F238E27FC236}">
                  <a16:creationId xmlns:a16="http://schemas.microsoft.com/office/drawing/2014/main" id="{4D5E2816-A308-478F-ADE1-331B031024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8507" y="3862696"/>
              <a:ext cx="9734205" cy="27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840199" eaLnBrk="1" fontAlgn="base" hangingPunct="1">
                <a:spcBef>
                  <a:spcPts val="1512"/>
                </a:spcBef>
                <a:buClr>
                  <a:srgbClr val="4D4D4D"/>
                </a:buClr>
                <a:tabLst>
                  <a:tab pos="10676521" algn="l"/>
                </a:tabLst>
                <a:defRPr/>
              </a:pP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Statistics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: government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debt, GFS, debt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statistics, finance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estimation, finance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management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expansion (5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new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en" sz="1701" spc="-38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items)</a:t>
              </a:r>
              <a:endParaRPr lang="ko-KR" altLang="en-US" sz="1701" spc="-38" baseline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FCE6271-9C53-43EF-831A-D0DBD410B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562" y="3936562"/>
              <a:ext cx="196125" cy="19612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728408">
                <a:defRPr/>
              </a:pPr>
              <a:endParaRPr lang="ko-KR" altLang="en-US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FCEEB433-E21D-4E99-AA3A-7D7B31E07906}"/>
              </a:ext>
            </a:extLst>
          </p:cNvPr>
          <p:cNvSpPr txBox="1"/>
          <p:nvPr/>
        </p:nvSpPr>
        <p:spPr>
          <a:xfrm>
            <a:off x="1973665" y="3297466"/>
            <a:ext cx="3652619" cy="55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017" indent="-84017" defTabSz="432091">
              <a:buFont typeface="Wingdings" panose="05000000000000000000" pitchFamily="2" charset="2"/>
              <a:buChar char="§"/>
            </a:pPr>
            <a:r>
              <a:rPr lang="en" sz="992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Establishing basis for sub-project management</a:t>
            </a:r>
          </a:p>
          <a:p>
            <a:pPr marL="84017" indent="-84017" defTabSz="432091">
              <a:buFont typeface="Wingdings" panose="05000000000000000000" pitchFamily="2" charset="2"/>
              <a:buChar char="§"/>
            </a:pPr>
            <a:r>
              <a:rPr lang="en" sz="992" spc="-66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Establishment of attribute classification management base</a:t>
            </a:r>
          </a:p>
          <a:p>
            <a:pPr marL="84017" indent="-84017" defTabSz="432091">
              <a:buFont typeface="Wingdings" panose="05000000000000000000" pitchFamily="2" charset="2"/>
              <a:buChar char="§"/>
            </a:pPr>
            <a:r>
              <a:rPr lang="en" sz="992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Securing time series between projects</a:t>
            </a:r>
            <a:endParaRPr lang="ko-KR" altLang="en-US" sz="992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01" name="Box: Round corner 20">
            <a:extLst>
              <a:ext uri="{FF2B5EF4-FFF2-40B4-BE49-F238E27FC236}">
                <a16:creationId xmlns:a16="http://schemas.microsoft.com/office/drawing/2014/main" id="{C4CC953C-0333-42B5-8D5D-C60DB57D90CC}"/>
              </a:ext>
            </a:extLst>
          </p:cNvPr>
          <p:cNvSpPr/>
          <p:nvPr/>
        </p:nvSpPr>
        <p:spPr>
          <a:xfrm>
            <a:off x="606863" y="3364781"/>
            <a:ext cx="1392926" cy="4409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69586" defTabSz="672662" fontAlgn="ctr">
              <a:buClr>
                <a:prstClr val="white">
                  <a:lumMod val="65000"/>
                </a:prstClr>
              </a:buClr>
              <a:buSzPct val="80000"/>
              <a:tabLst>
                <a:tab pos="4343607" algn="l"/>
              </a:tabLst>
            </a:pPr>
            <a:r>
              <a:rPr lang="en" sz="1134" kern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  <a:sym typeface="Wingdings" pitchFamily="2" charset="2"/>
              </a:rPr>
              <a:t>Project</a:t>
            </a:r>
          </a:p>
          <a:p>
            <a:pPr marL="0" lvl="1" indent="-69586" defTabSz="672662" fontAlgn="ctr">
              <a:buClr>
                <a:prstClr val="white">
                  <a:lumMod val="65000"/>
                </a:prstClr>
              </a:buClr>
              <a:buSzPct val="80000"/>
              <a:tabLst>
                <a:tab pos="4343607" algn="l"/>
              </a:tabLst>
            </a:pPr>
            <a:r>
              <a:rPr lang="en" sz="1134" kern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  <a:sym typeface="Wingdings" pitchFamily="2" charset="2"/>
              </a:rPr>
              <a:t>Management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0C1B9A7-6A9D-4D8E-90E6-08F2523AA931}"/>
              </a:ext>
            </a:extLst>
          </p:cNvPr>
          <p:cNvGrpSpPr/>
          <p:nvPr/>
        </p:nvGrpSpPr>
        <p:grpSpPr>
          <a:xfrm>
            <a:off x="693171" y="4450150"/>
            <a:ext cx="1521312" cy="1513589"/>
            <a:chOff x="311196" y="5231716"/>
            <a:chExt cx="1609663" cy="1601491"/>
          </a:xfrm>
        </p:grpSpPr>
        <p:pic>
          <p:nvPicPr>
            <p:cNvPr id="105" name="Graphic 28">
              <a:extLst>
                <a:ext uri="{FF2B5EF4-FFF2-40B4-BE49-F238E27FC236}">
                  <a16:creationId xmlns:a16="http://schemas.microsoft.com/office/drawing/2014/main" id="{529BF46A-361A-43CD-A4AA-42FFAC94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1196" y="5231716"/>
              <a:ext cx="1609663" cy="1601491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5993DF-BD93-4042-BF24-3242E278CA86}"/>
                </a:ext>
              </a:extLst>
            </p:cNvPr>
            <p:cNvSpPr txBox="1"/>
            <p:nvPr/>
          </p:nvSpPr>
          <p:spPr>
            <a:xfrm>
              <a:off x="383192" y="5784549"/>
              <a:ext cx="1462585" cy="467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2091"/>
              <a:r>
                <a:rPr lang="en" sz="1134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83CB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Function modularization</a:t>
              </a:r>
            </a:p>
          </p:txBody>
        </p:sp>
      </p:grpSp>
      <p:pic>
        <p:nvPicPr>
          <p:cNvPr id="107" name="Graphic 30">
            <a:extLst>
              <a:ext uri="{FF2B5EF4-FFF2-40B4-BE49-F238E27FC236}">
                <a16:creationId xmlns:a16="http://schemas.microsoft.com/office/drawing/2014/main" id="{340A8B00-2FE6-4ADE-A270-7C0A178C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4155" y="4448037"/>
            <a:ext cx="1523438" cy="1515703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81055F90-5199-49D9-80AA-4FB32813F9DB}"/>
              </a:ext>
            </a:extLst>
          </p:cNvPr>
          <p:cNvSpPr txBox="1"/>
          <p:nvPr/>
        </p:nvSpPr>
        <p:spPr>
          <a:xfrm>
            <a:off x="8257308" y="4871372"/>
            <a:ext cx="1854465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2091"/>
            <a:r>
              <a:rPr lang="en" sz="104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Expanding network</a:t>
            </a:r>
          </a:p>
          <a:p>
            <a:pPr algn="ctr" defTabSz="432091"/>
            <a:r>
              <a:rPr lang="en" sz="104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among Local/</a:t>
            </a:r>
          </a:p>
          <a:p>
            <a:pPr algn="ctr" defTabSz="432091"/>
            <a:r>
              <a:rPr lang="en" sz="104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education/</a:t>
            </a:r>
          </a:p>
          <a:p>
            <a:pPr algn="ctr" defTabSz="432091"/>
            <a:r>
              <a:rPr lang="en" sz="104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public institution</a:t>
            </a:r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9EEF8E04-C41D-4267-A1CA-CC856637EFA7}"/>
              </a:ext>
            </a:extLst>
          </p:cNvPr>
          <p:cNvSpPr/>
          <p:nvPr/>
        </p:nvSpPr>
        <p:spPr>
          <a:xfrm>
            <a:off x="2332726" y="4230467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Budget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FF2E420D-0E38-4F53-BC78-2CB547E1C68D}"/>
              </a:ext>
            </a:extLst>
          </p:cNvPr>
          <p:cNvSpPr/>
          <p:nvPr/>
        </p:nvSpPr>
        <p:spPr>
          <a:xfrm>
            <a:off x="2887164" y="3925821"/>
            <a:ext cx="68714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Revenue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48066130-1591-47E7-8E5F-C8D2DDBD41A7}"/>
              </a:ext>
            </a:extLst>
          </p:cNvPr>
          <p:cNvSpPr/>
          <p:nvPr/>
        </p:nvSpPr>
        <p:spPr>
          <a:xfrm>
            <a:off x="3954876" y="3925821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National asset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1320D3B7-D919-4122-B56A-EBA4247C6A01}"/>
              </a:ext>
            </a:extLst>
          </p:cNvPr>
          <p:cNvSpPr/>
          <p:nvPr/>
        </p:nvSpPr>
        <p:spPr>
          <a:xfrm>
            <a:off x="3931682" y="4536166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Debt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BDC97223-1B61-4D44-8F24-D2E3F8EDAF3F}"/>
              </a:ext>
            </a:extLst>
          </p:cNvPr>
          <p:cNvSpPr/>
          <p:nvPr/>
        </p:nvSpPr>
        <p:spPr>
          <a:xfrm>
            <a:off x="5025033" y="3925821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Perfor</a:t>
            </a:r>
            <a:endParaRPr kumimoji="1" lang="en-US" altLang="ko-KR" sz="756" dirty="0">
              <a:solidFill>
                <a:srgbClr val="002060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-mance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F3D4F8A4-4FF0-486D-A775-B9D880C3BA34}"/>
              </a:ext>
            </a:extLst>
          </p:cNvPr>
          <p:cNvSpPr/>
          <p:nvPr/>
        </p:nvSpPr>
        <p:spPr>
          <a:xfrm>
            <a:off x="2328218" y="5601583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Liability amount management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AE3387A6-25F6-48BD-B00B-AD0F436779EC}"/>
              </a:ext>
            </a:extLst>
          </p:cNvPr>
          <p:cNvSpPr/>
          <p:nvPr/>
        </p:nvSpPr>
        <p:spPr>
          <a:xfrm>
            <a:off x="2862073" y="5292480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Bond management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584E10D1-28E8-45D8-8710-AD7A9D0309C1}"/>
              </a:ext>
            </a:extLst>
          </p:cNvPr>
          <p:cNvSpPr/>
          <p:nvPr/>
        </p:nvSpPr>
        <p:spPr>
          <a:xfrm>
            <a:off x="3395929" y="5601583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34024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 dirty="0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contributions execution management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FD393808-0748-4815-B5E2-9BA9AB7DB4BB}"/>
              </a:ext>
            </a:extLst>
          </p:cNvPr>
          <p:cNvSpPr/>
          <p:nvPr/>
        </p:nvSpPr>
        <p:spPr>
          <a:xfrm>
            <a:off x="3929785" y="5292480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Loan  execution management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8" name="Hexagon 117">
            <a:extLst>
              <a:ext uri="{FF2B5EF4-FFF2-40B4-BE49-F238E27FC236}">
                <a16:creationId xmlns:a16="http://schemas.microsoft.com/office/drawing/2014/main" id="{451EA701-CA02-4D09-8E1F-0E32D37D6863}"/>
              </a:ext>
            </a:extLst>
          </p:cNvPr>
          <p:cNvSpPr/>
          <p:nvPr/>
        </p:nvSpPr>
        <p:spPr>
          <a:xfrm>
            <a:off x="4461970" y="5601583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Private investment project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9" name="Hexagon 118">
            <a:extLst>
              <a:ext uri="{FF2B5EF4-FFF2-40B4-BE49-F238E27FC236}">
                <a16:creationId xmlns:a16="http://schemas.microsoft.com/office/drawing/2014/main" id="{341D5CB3-4578-4DA0-9CFA-AA629A45CBCC}"/>
              </a:ext>
            </a:extLst>
          </p:cNvPr>
          <p:cNvSpPr/>
          <p:nvPr/>
        </p:nvSpPr>
        <p:spPr>
          <a:xfrm>
            <a:off x="4995826" y="5292480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 dirty="0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Non-tax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kumimoji="1" lang="en" altLang="ko-KR" sz="756" spc="-75" dirty="0">
                <a:solidFill>
                  <a:srgbClr val="C00000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revenue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20" name="Hexagon 119">
            <a:extLst>
              <a:ext uri="{FF2B5EF4-FFF2-40B4-BE49-F238E27FC236}">
                <a16:creationId xmlns:a16="http://schemas.microsoft.com/office/drawing/2014/main" id="{D298966B-CB0C-40DB-A0E9-F06B3D84FCA2}"/>
              </a:ext>
            </a:extLst>
          </p:cNvPr>
          <p:cNvSpPr/>
          <p:nvPr/>
        </p:nvSpPr>
        <p:spPr>
          <a:xfrm>
            <a:off x="2884819" y="4536166"/>
            <a:ext cx="684393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Expendi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ture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21" name="Hexagon 120">
            <a:extLst>
              <a:ext uri="{FF2B5EF4-FFF2-40B4-BE49-F238E27FC236}">
                <a16:creationId xmlns:a16="http://schemas.microsoft.com/office/drawing/2014/main" id="{F444D5F4-8ECC-4FF9-B6F9-033F38E0D266}"/>
              </a:ext>
            </a:extLst>
          </p:cNvPr>
          <p:cNvSpPr/>
          <p:nvPr/>
        </p:nvSpPr>
        <p:spPr>
          <a:xfrm>
            <a:off x="3401878" y="4230467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Fund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22" name="Hexagon 121">
            <a:extLst>
              <a:ext uri="{FF2B5EF4-FFF2-40B4-BE49-F238E27FC236}">
                <a16:creationId xmlns:a16="http://schemas.microsoft.com/office/drawing/2014/main" id="{68E5368B-9C3D-48AA-887B-1BB2D7BF0F8C}"/>
              </a:ext>
            </a:extLst>
          </p:cNvPr>
          <p:cNvSpPr/>
          <p:nvPr/>
        </p:nvSpPr>
        <p:spPr>
          <a:xfrm>
            <a:off x="3400394" y="4836403"/>
            <a:ext cx="690782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Goods management</a:t>
            </a:r>
            <a:endParaRPr kumimoji="1" lang="en-US" altLang="ko-KR" sz="756" dirty="0">
              <a:solidFill>
                <a:srgbClr val="002060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3" name="Hexagon 122">
            <a:extLst>
              <a:ext uri="{FF2B5EF4-FFF2-40B4-BE49-F238E27FC236}">
                <a16:creationId xmlns:a16="http://schemas.microsoft.com/office/drawing/2014/main" id="{8F98F774-1681-46FE-9685-5449DECB0BFD}"/>
              </a:ext>
            </a:extLst>
          </p:cNvPr>
          <p:cNvSpPr/>
          <p:nvPr/>
        </p:nvSpPr>
        <p:spPr>
          <a:xfrm>
            <a:off x="4475811" y="4230467"/>
            <a:ext cx="695332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756" dirty="0">
                <a:solidFill>
                  <a:srgbClr val="002060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Procure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756" dirty="0" err="1">
                <a:solidFill>
                  <a:srgbClr val="002060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ment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24" name="Hexagon 123">
            <a:extLst>
              <a:ext uri="{FF2B5EF4-FFF2-40B4-BE49-F238E27FC236}">
                <a16:creationId xmlns:a16="http://schemas.microsoft.com/office/drawing/2014/main" id="{6DAE2163-05BB-4016-880E-7B46F86D3388}"/>
              </a:ext>
            </a:extLst>
          </p:cNvPr>
          <p:cNvSpPr/>
          <p:nvPr/>
        </p:nvSpPr>
        <p:spPr>
          <a:xfrm>
            <a:off x="4480679" y="4835461"/>
            <a:ext cx="690782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Settlement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25" name="Hexagon 124">
            <a:extLst>
              <a:ext uri="{FF2B5EF4-FFF2-40B4-BE49-F238E27FC236}">
                <a16:creationId xmlns:a16="http://schemas.microsoft.com/office/drawing/2014/main" id="{DE54281E-FFD9-47E8-BACF-830F946B3AFB}"/>
              </a:ext>
            </a:extLst>
          </p:cNvPr>
          <p:cNvSpPr/>
          <p:nvPr/>
        </p:nvSpPr>
        <p:spPr>
          <a:xfrm>
            <a:off x="5016417" y="4541832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EBPP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/EFT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26" name="Hexagon 125">
            <a:extLst>
              <a:ext uri="{FF2B5EF4-FFF2-40B4-BE49-F238E27FC236}">
                <a16:creationId xmlns:a16="http://schemas.microsoft.com/office/drawing/2014/main" id="{A77F4D90-597F-4BE4-B494-C7E523D485DB}"/>
              </a:ext>
            </a:extLst>
          </p:cNvPr>
          <p:cNvSpPr/>
          <p:nvPr/>
        </p:nvSpPr>
        <p:spPr>
          <a:xfrm>
            <a:off x="6507453" y="4320888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돋움"/>
                <a:cs typeface="Arial"/>
              </a:rPr>
              <a:t>OLAP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27" name="Hexagon 126">
            <a:extLst>
              <a:ext uri="{FF2B5EF4-FFF2-40B4-BE49-F238E27FC236}">
                <a16:creationId xmlns:a16="http://schemas.microsoft.com/office/drawing/2014/main" id="{40A42152-D411-4FB5-A7B9-78049537B3EC}"/>
              </a:ext>
            </a:extLst>
          </p:cNvPr>
          <p:cNvSpPr/>
          <p:nvPr/>
        </p:nvSpPr>
        <p:spPr>
          <a:xfrm>
            <a:off x="7061890" y="4016241"/>
            <a:ext cx="68714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>
                <a:solidFill>
                  <a:srgbClr val="002060"/>
                </a:solidFill>
                <a:latin typeface="Montserrat Medium" panose="00000600000000000000" pitchFamily="2" charset="0"/>
                <a:ea typeface="돋움"/>
                <a:cs typeface="Arial"/>
              </a:rPr>
              <a:t>EIS</a:t>
            </a:r>
            <a:endParaRPr kumimoji="1" lang="ko-KR" altLang="en-US" sz="756" dirty="0">
              <a:solidFill>
                <a:srgbClr val="002060"/>
              </a:solidFill>
              <a:latin typeface="Montserrat Medium" panose="00000600000000000000" pitchFamily="2" charset="0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28" name="Hexagon 127">
            <a:extLst>
              <a:ext uri="{FF2B5EF4-FFF2-40B4-BE49-F238E27FC236}">
                <a16:creationId xmlns:a16="http://schemas.microsoft.com/office/drawing/2014/main" id="{C700D405-A4FB-4C9D-ABF7-623FFE1901EB}"/>
              </a:ext>
            </a:extLst>
          </p:cNvPr>
          <p:cNvSpPr/>
          <p:nvPr/>
        </p:nvSpPr>
        <p:spPr>
          <a:xfrm>
            <a:off x="7591052" y="4314887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Finance estimation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29" name="Hexagon 128">
            <a:extLst>
              <a:ext uri="{FF2B5EF4-FFF2-40B4-BE49-F238E27FC236}">
                <a16:creationId xmlns:a16="http://schemas.microsoft.com/office/drawing/2014/main" id="{B608B978-CED6-4202-8C53-A6EF1257B318}"/>
              </a:ext>
            </a:extLst>
          </p:cNvPr>
          <p:cNvSpPr/>
          <p:nvPr/>
        </p:nvSpPr>
        <p:spPr>
          <a:xfrm>
            <a:off x="6482715" y="5128873"/>
            <a:ext cx="758427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 dirty="0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Government 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 dirty="0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debt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30" name="Hexagon 129">
            <a:extLst>
              <a:ext uri="{FF2B5EF4-FFF2-40B4-BE49-F238E27FC236}">
                <a16:creationId xmlns:a16="http://schemas.microsoft.com/office/drawing/2014/main" id="{527C436F-A800-42D0-B157-17F3E0568ACB}"/>
              </a:ext>
            </a:extLst>
          </p:cNvPr>
          <p:cNvSpPr/>
          <p:nvPr/>
        </p:nvSpPr>
        <p:spPr>
          <a:xfrm>
            <a:off x="7057196" y="4811540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GFS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31" name="Hexagon 130">
            <a:extLst>
              <a:ext uri="{FF2B5EF4-FFF2-40B4-BE49-F238E27FC236}">
                <a16:creationId xmlns:a16="http://schemas.microsoft.com/office/drawing/2014/main" id="{EA20D9FA-0FCE-4003-BF59-EB19EEF1A82E}"/>
              </a:ext>
            </a:extLst>
          </p:cNvPr>
          <p:cNvSpPr/>
          <p:nvPr/>
        </p:nvSpPr>
        <p:spPr>
          <a:xfrm>
            <a:off x="7591052" y="5120643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34024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Debt statistics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32" name="Hexagon 131">
            <a:extLst>
              <a:ext uri="{FF2B5EF4-FFF2-40B4-BE49-F238E27FC236}">
                <a16:creationId xmlns:a16="http://schemas.microsoft.com/office/drawing/2014/main" id="{506D570A-B62C-493C-AAC6-28DE083BCF2A}"/>
              </a:ext>
            </a:extLst>
          </p:cNvPr>
          <p:cNvSpPr/>
          <p:nvPr/>
        </p:nvSpPr>
        <p:spPr>
          <a:xfrm>
            <a:off x="7057197" y="5421518"/>
            <a:ext cx="691844" cy="607289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en" sz="756" spc="-75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Finance management expansion</a:t>
            </a:r>
            <a:endParaRPr kumimoji="1" lang="ko-KR" altLang="en-US" sz="756" spc="-75" dirty="0">
              <a:solidFill>
                <a:srgbClr val="C00000"/>
              </a:solidFill>
              <a:latin typeface="Montserrat Medium" panose="00000600000000000000" pitchFamily="2" charset="0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33" name="Rectangle 25">
            <a:extLst>
              <a:ext uri="{FF2B5EF4-FFF2-40B4-BE49-F238E27FC236}">
                <a16:creationId xmlns:a16="http://schemas.microsoft.com/office/drawing/2014/main" id="{00CF8243-2D54-454F-A942-5A2125947B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84707" y="2776878"/>
            <a:ext cx="9295800" cy="17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40199" eaLnBrk="1" fontAlgn="base" hangingPunct="1">
              <a:spcBef>
                <a:spcPts val="1512"/>
              </a:spcBef>
              <a:buClr>
                <a:srgbClr val="4D4D4D"/>
              </a:buClr>
              <a:tabLst>
                <a:tab pos="10676521" algn="l"/>
              </a:tabLst>
              <a:defRPr/>
            </a:pP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Project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management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: liability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amount, bond, contributions, loan, private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investment, income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outside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of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tax (6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new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en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items)</a:t>
            </a:r>
          </a:p>
        </p:txBody>
      </p:sp>
      <p:sp>
        <p:nvSpPr>
          <p:cNvPr id="72" name="내용 개체 틀 4">
            <a:extLst>
              <a:ext uri="{FF2B5EF4-FFF2-40B4-BE49-F238E27FC236}">
                <a16:creationId xmlns:a16="http://schemas.microsoft.com/office/drawing/2014/main" id="{4BD16596-7D77-4A46-9982-8961829F6976}"/>
              </a:ext>
            </a:extLst>
          </p:cNvPr>
          <p:cNvSpPr txBox="1">
            <a:spLocks/>
          </p:cNvSpPr>
          <p:nvPr/>
        </p:nvSpPr>
        <p:spPr>
          <a:xfrm>
            <a:off x="399767" y="953136"/>
            <a:ext cx="9364638" cy="647350"/>
          </a:xfrm>
          <a:prstGeom prst="rect">
            <a:avLst/>
          </a:prstGeom>
        </p:spPr>
        <p:txBody>
          <a:bodyPr vert="horz" lIns="101050" tIns="50525" rIns="101050" bIns="50525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0503">
              <a:spcBef>
                <a:spcPts val="1105"/>
              </a:spcBef>
              <a:buNone/>
              <a:defRPr/>
            </a:pPr>
            <a:r>
              <a:rPr kumimoji="1" lang="en-US" altLang="ko-KR" sz="1768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돋움"/>
                <a:ea typeface="돋움"/>
                <a:cs typeface="Arial"/>
              </a:rPr>
              <a:t>Feature#1. </a:t>
            </a:r>
            <a:endParaRPr kumimoji="1" lang="ko-KR" altLang="en-US" sz="1768" b="1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돋움"/>
              <a:ea typeface="돋움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DF62AC-AAD2-4A15-BC63-B8E1847935EB}"/>
              </a:ext>
            </a:extLst>
          </p:cNvPr>
          <p:cNvSpPr txBox="1"/>
          <p:nvPr/>
        </p:nvSpPr>
        <p:spPr>
          <a:xfrm flipH="1">
            <a:off x="981110" y="1143202"/>
            <a:ext cx="9051159" cy="2908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defTabSz="432091"/>
            <a:r>
              <a:rPr lang="en" sz="1890" b="1" spc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       Reconstruction of 13 unit tasks  &amp; new construction of 11 unit tasks</a:t>
            </a:r>
          </a:p>
        </p:txBody>
      </p:sp>
      <p:sp>
        <p:nvSpPr>
          <p:cNvPr id="81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Key Features of dBrain</a:t>
            </a:r>
            <a:r>
              <a:rPr kumimoji="0" lang="en" sz="2400" b="1" i="0" u="none" strike="noStrike" kern="0" cap="none" spc="-150" normalizeH="0" baseline="3000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 </a:t>
            </a:r>
            <a:endParaRPr kumimoji="0" lang="en-US" altLang="ko-KR" sz="2400" b="1" i="0" u="none" strike="noStrike" kern="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9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708848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</a:t>
            </a:r>
            <a:r>
              <a:rPr lang="en" sz="3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793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">
      <a:majorFont>
        <a:latin typeface="돋움"/>
        <a:ea typeface="HY견고딕"/>
        <a:cs typeface="Arial"/>
      </a:majorFont>
      <a:minorFont>
        <a:latin typeface="돋움"/>
        <a:ea typeface="돋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175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ctr" anchorCtr="0" compatLnSpc="1">
        <a:prstTxWarp prst="textNoShape">
          <a:avLst/>
        </a:prstTxWarp>
      </a:bodyPr>
      <a:lstStyle>
        <a:defPPr algn="ctr" latinLnBrk="0">
          <a:defRPr sz="1400" b="1" dirty="0">
            <a:latin typeface="맑은 고딕" pitchFamily="50" charset="-127"/>
            <a:ea typeface="맑은 고딕" pitchFamily="50" charset="-127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rnd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90000"/>
          </a:spcBef>
          <a:spcAft>
            <a:spcPct val="0"/>
          </a:spcAft>
          <a:buClr>
            <a:schemeClr val="bg2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8032</TotalTime>
  <Words>3684</Words>
  <Application>Microsoft Office PowerPoint</Application>
  <PresentationFormat>Custom</PresentationFormat>
  <Paragraphs>741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npf</dc:creator>
  <cp:lastModifiedBy>Tetiana Shalkivska</cp:lastModifiedBy>
  <cp:revision>941</cp:revision>
  <cp:lastPrinted>2023-04-27T06:08:50Z</cp:lastPrinted>
  <dcterms:created xsi:type="dcterms:W3CDTF">2021-08-23T07:35:13Z</dcterms:created>
  <dcterms:modified xsi:type="dcterms:W3CDTF">2023-05-13T17:04:36Z</dcterms:modified>
</cp:coreProperties>
</file>