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6"/>
  </p:notesMasterIdLst>
  <p:sldIdLst>
    <p:sldId id="256" r:id="rId2"/>
    <p:sldId id="286" r:id="rId3"/>
    <p:sldId id="287" r:id="rId4"/>
    <p:sldId id="288" r:id="rId5"/>
  </p:sldIdLst>
  <p:sldSz cx="12192000" cy="6858000"/>
  <p:notesSz cx="6858000" cy="9144000"/>
  <p:defaultTextStyle>
    <a:defPPr>
      <a:defRPr lang="sq-A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246" y="4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D6DB72-5EB9-4359-9526-D4DF3BFD7D97}" type="datetimeFigureOut">
              <a:rPr lang="en-GB" smtClean="0"/>
              <a:pPr/>
              <a:t>13/07/2021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66647D-3911-470F-B5E9-294DF28ED2D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9665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40E6-0E41-435A-A05C-A54CE4660609}" type="datetimeFigureOut">
              <a:rPr lang="sq-AL" smtClean="0"/>
              <a:pPr/>
              <a:t>13.7.2021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A9A2-8FF7-4852-BAC5-2A77194040EF}" type="slidenum">
              <a:rPr lang="sq-AL" smtClean="0"/>
              <a:pPr/>
              <a:t>‹#›</a:t>
            </a:fld>
            <a:endParaRPr lang="sq-AL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01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40E6-0E41-435A-A05C-A54CE4660609}" type="datetimeFigureOut">
              <a:rPr lang="sq-AL" smtClean="0"/>
              <a:pPr/>
              <a:t>13.7.2021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A9A2-8FF7-4852-BAC5-2A77194040E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29900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40E6-0E41-435A-A05C-A54CE4660609}" type="datetimeFigureOut">
              <a:rPr lang="sq-AL" smtClean="0"/>
              <a:pPr/>
              <a:t>13.7.2021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A9A2-8FF7-4852-BAC5-2A77194040E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117388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40E6-0E41-435A-A05C-A54CE4660609}" type="datetimeFigureOut">
              <a:rPr lang="sq-AL" smtClean="0"/>
              <a:pPr/>
              <a:t>13.7.2021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A9A2-8FF7-4852-BAC5-2A77194040EF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818207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40E6-0E41-435A-A05C-A54CE4660609}" type="datetimeFigureOut">
              <a:rPr lang="sq-AL" smtClean="0"/>
              <a:pPr/>
              <a:t>13.7.2021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A9A2-8FF7-4852-BAC5-2A77194040E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08391928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40E6-0E41-435A-A05C-A54CE4660609}" type="datetimeFigureOut">
              <a:rPr lang="sq-AL" smtClean="0"/>
              <a:pPr/>
              <a:t>13.7.2021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A9A2-8FF7-4852-BAC5-2A77194040EF}" type="slidenum">
              <a:rPr lang="sq-AL" smtClean="0"/>
              <a:pPr/>
              <a:t>‹#›</a:t>
            </a:fld>
            <a:endParaRPr lang="sq-AL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6715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40E6-0E41-435A-A05C-A54CE4660609}" type="datetimeFigureOut">
              <a:rPr lang="sq-AL" smtClean="0"/>
              <a:pPr/>
              <a:t>13.7.2021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A9A2-8FF7-4852-BAC5-2A77194040E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5643689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40E6-0E41-435A-A05C-A54CE4660609}" type="datetimeFigureOut">
              <a:rPr lang="sq-AL" smtClean="0"/>
              <a:pPr/>
              <a:t>13.7.2021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A9A2-8FF7-4852-BAC5-2A77194040E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3407158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40E6-0E41-435A-A05C-A54CE4660609}" type="datetimeFigureOut">
              <a:rPr lang="sq-AL" smtClean="0"/>
              <a:pPr/>
              <a:t>13.7.2021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A9A2-8FF7-4852-BAC5-2A77194040E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180647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40E6-0E41-435A-A05C-A54CE4660609}" type="datetimeFigureOut">
              <a:rPr lang="sq-AL" smtClean="0"/>
              <a:pPr/>
              <a:t>13.7.2021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A9A2-8FF7-4852-BAC5-2A77194040E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2907235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40E6-0E41-435A-A05C-A54CE4660609}" type="datetimeFigureOut">
              <a:rPr lang="sq-AL" smtClean="0"/>
              <a:pPr/>
              <a:t>13.7.2021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A9A2-8FF7-4852-BAC5-2A77194040E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841633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40E6-0E41-435A-A05C-A54CE4660609}" type="datetimeFigureOut">
              <a:rPr lang="sq-AL" smtClean="0"/>
              <a:pPr/>
              <a:t>13.7.2021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A9A2-8FF7-4852-BAC5-2A77194040E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499936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40E6-0E41-435A-A05C-A54CE4660609}" type="datetimeFigureOut">
              <a:rPr lang="sq-AL" smtClean="0"/>
              <a:pPr/>
              <a:t>13.7.2021</a:t>
            </a:fld>
            <a:endParaRPr lang="sq-A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A9A2-8FF7-4852-BAC5-2A77194040E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61251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40E6-0E41-435A-A05C-A54CE4660609}" type="datetimeFigureOut">
              <a:rPr lang="sq-AL" smtClean="0"/>
              <a:pPr/>
              <a:t>13.7.2021</a:t>
            </a:fld>
            <a:endParaRPr lang="sq-A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A9A2-8FF7-4852-BAC5-2A77194040E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569791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40E6-0E41-435A-A05C-A54CE4660609}" type="datetimeFigureOut">
              <a:rPr lang="sq-AL" smtClean="0"/>
              <a:pPr/>
              <a:t>13.7.2021</a:t>
            </a:fld>
            <a:endParaRPr lang="sq-A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A9A2-8FF7-4852-BAC5-2A77194040E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4083464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40E6-0E41-435A-A05C-A54CE4660609}" type="datetimeFigureOut">
              <a:rPr lang="sq-AL" smtClean="0"/>
              <a:pPr/>
              <a:t>13.7.2021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A9A2-8FF7-4852-BAC5-2A77194040E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53734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040E6-0E41-435A-A05C-A54CE4660609}" type="datetimeFigureOut">
              <a:rPr lang="sq-AL" smtClean="0"/>
              <a:pPr/>
              <a:t>13.7.2021</a:t>
            </a:fld>
            <a:endParaRPr lang="sq-A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q-A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BA9A2-8FF7-4852-BAC5-2A77194040E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180341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21040E6-0E41-435A-A05C-A54CE4660609}" type="datetimeFigureOut">
              <a:rPr lang="sq-AL" smtClean="0"/>
              <a:pPr/>
              <a:t>13.7.2021</a:t>
            </a:fld>
            <a:endParaRPr lang="sq-A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sq-A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1CBA9A2-8FF7-4852-BAC5-2A77194040EF}" type="slidenum">
              <a:rPr lang="sq-AL" smtClean="0"/>
              <a:pPr/>
              <a:t>‹#›</a:t>
            </a:fld>
            <a:endParaRPr lang="sq-AL"/>
          </a:p>
        </p:txBody>
      </p:sp>
    </p:spTree>
    <p:extLst>
      <p:ext uri="{BB962C8B-B14F-4D97-AF65-F5344CB8AC3E}">
        <p14:creationId xmlns:p14="http://schemas.microsoft.com/office/powerpoint/2010/main" val="32138518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71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f.rks-gov.net/desk/inc/media/B805BE58-DD6E-454E-A730-10922B74DD4A.pdf" TargetMode="External"/><Relationship Id="rId2" Type="http://schemas.openxmlformats.org/officeDocument/2006/relationships/hyperlink" Target="https://mf.rks-gov.net/desk/inc/media/27E37BA6-2EE5-4B03-BF74-678F90C63141.pdf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f.rks-gov.net/desk/inc/media/C6F3480D-3FD4-499C-B01A-FD6FC4EE57AD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9493060" cy="2971801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ЕЖЕГОДНОЕ ПЛЕНАРНОЕ ЗАСЕДАНИЕ КАЗНАЧЕЙСКОГО СООБЩЕСТВА </a:t>
            </a:r>
            <a:r>
              <a:rPr lang="en-US" b="1" dirty="0" err="1" smtClean="0">
                <a:solidFill>
                  <a:schemeClr val="bg2">
                    <a:lumMod val="50000"/>
                  </a:schemeClr>
                </a:solidFill>
              </a:rPr>
              <a:t>pempal</a:t>
            </a:r>
            <a:r>
              <a:rPr lang="ru-RU" b="1" dirty="0" smtClean="0">
                <a:solidFill>
                  <a:schemeClr val="bg2">
                    <a:lumMod val="50000"/>
                  </a:schemeClr>
                </a:solidFill>
              </a:rPr>
              <a:t> 2021 г.</a:t>
            </a:r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endParaRPr lang="sq-AL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10517188" cy="1947333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</a:rPr>
              <a:t>Влияние пандемии на практику  осуществления бухучёта </a:t>
            </a:r>
          </a:p>
          <a:p>
            <a:pPr algn="ctr"/>
            <a:r>
              <a:rPr lang="ru-RU" sz="2500" dirty="0" smtClean="0">
                <a:solidFill>
                  <a:schemeClr val="bg2">
                    <a:lumMod val="50000"/>
                  </a:schemeClr>
                </a:solidFill>
              </a:rPr>
              <a:t>и отчётности в Косово</a:t>
            </a:r>
            <a:endParaRPr lang="en-US" sz="2500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Казначейство Косово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/ 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MFLT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Приштина. Май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2021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 г.</a:t>
            </a: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38"/>
            <a:ext cx="12192000" cy="2149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64832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1233888"/>
            <a:ext cx="10517188" cy="4862111"/>
          </a:xfrm>
        </p:spPr>
        <p:txBody>
          <a:bodyPr>
            <a:normAutofit fontScale="70000" lnSpcReduction="20000"/>
          </a:bodyPr>
          <a:lstStyle/>
          <a:p>
            <a:r>
              <a:rPr lang="ru-RU" sz="2600" b="1" dirty="0" smtClean="0">
                <a:solidFill>
                  <a:schemeClr val="bg1"/>
                </a:solidFill>
              </a:rPr>
              <a:t>Деятельность и функционирование</a:t>
            </a:r>
            <a:endParaRPr lang="en-US" sz="2600" b="1" dirty="0">
              <a:solidFill>
                <a:schemeClr val="bg1"/>
              </a:solidFill>
            </a:endParaRPr>
          </a:p>
          <a:p>
            <a:r>
              <a:rPr lang="ru-RU" sz="2600" dirty="0" smtClean="0">
                <a:solidFill>
                  <a:schemeClr val="bg1"/>
                </a:solidFill>
              </a:rPr>
              <a:t>Ключевым фактором успешной борьбы с пандемией стало то, кто Казначейство Косово действовало инициативно</a:t>
            </a:r>
            <a:r>
              <a:rPr lang="en-US" sz="2600" dirty="0" smtClean="0">
                <a:solidFill>
                  <a:schemeClr val="bg1"/>
                </a:solidFill>
              </a:rPr>
              <a:t>:</a:t>
            </a:r>
            <a:endParaRPr lang="en-US" sz="26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600" dirty="0" smtClean="0">
                <a:solidFill>
                  <a:schemeClr val="bg1"/>
                </a:solidFill>
              </a:rPr>
              <a:t>Открытие счёта для зачисления средств, направленных на борьбу с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COVID-19. </a:t>
            </a:r>
          </a:p>
          <a:p>
            <a:pPr marL="342900" indent="-342900">
              <a:buFontTx/>
              <a:buChar char="-"/>
            </a:pPr>
            <a:r>
              <a:rPr lang="ru-RU" sz="2600" dirty="0" smtClean="0">
                <a:solidFill>
                  <a:schemeClr val="bg1"/>
                </a:solidFill>
              </a:rPr>
              <a:t>В ИСУГФ созданы специальные коды (в рамках плана счетов) для отслеживания и учёта перемещений средств (расходов, связанных с пандемией)</a:t>
            </a:r>
            <a:endParaRPr lang="en-US" sz="2600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600" dirty="0" smtClean="0">
                <a:solidFill>
                  <a:schemeClr val="bg1"/>
                </a:solidFill>
              </a:rPr>
              <a:t>Непрерывность деятельности</a:t>
            </a:r>
            <a:endParaRPr lang="en-US" sz="2600" dirty="0" smtClean="0">
              <a:solidFill>
                <a:schemeClr val="bg1"/>
              </a:solidFill>
            </a:endParaRPr>
          </a:p>
          <a:p>
            <a:endParaRPr lang="en-US" sz="2600" dirty="0" smtClean="0">
              <a:solidFill>
                <a:schemeClr val="bg1"/>
              </a:solidFill>
            </a:endParaRPr>
          </a:p>
          <a:p>
            <a:r>
              <a:rPr lang="ru-RU" sz="2600" dirty="0" smtClean="0">
                <a:solidFill>
                  <a:schemeClr val="bg1"/>
                </a:solidFill>
              </a:rPr>
              <a:t>Несмотря </a:t>
            </a:r>
            <a:r>
              <a:rPr lang="ru-RU" sz="2600" dirty="0" smtClean="0">
                <a:solidFill>
                  <a:schemeClr val="bg1"/>
                </a:solidFill>
              </a:rPr>
              <a:t>на ограниченное число сотрудников </a:t>
            </a:r>
            <a:r>
              <a:rPr lang="ru-RU" sz="2600" dirty="0" smtClean="0">
                <a:solidFill>
                  <a:schemeClr val="bg1"/>
                </a:solidFill>
              </a:rPr>
              <a:t>не было допущено ни одной задержки при выполнении казначейских операций, включая совершение платежей и учёт расходов.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</a:p>
          <a:p>
            <a:r>
              <a:rPr lang="ru-RU" sz="2600" dirty="0" smtClean="0">
                <a:solidFill>
                  <a:schemeClr val="bg1"/>
                </a:solidFill>
              </a:rPr>
              <a:t>Это стало возможным благодаря верным решениям, за которыми последовали более широкие операционные возможности и более высокая гибкость персонала. </a:t>
            </a:r>
            <a:endParaRPr lang="en-US" sz="2500" dirty="0">
              <a:solidFill>
                <a:schemeClr val="bg1"/>
              </a:solidFill>
            </a:endParaRPr>
          </a:p>
        </p:txBody>
      </p:sp>
      <p:pic>
        <p:nvPicPr>
          <p:cNvPr id="6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638"/>
            <a:ext cx="12192000" cy="202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379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1332412"/>
            <a:ext cx="11317289" cy="5106956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Бизнес-процессы и непрерывность деятельности</a:t>
            </a:r>
            <a:endParaRPr lang="en-US" sz="2400" b="1" dirty="0">
              <a:solidFill>
                <a:schemeClr val="bg1"/>
              </a:solidFill>
            </a:endParaRPr>
          </a:p>
          <a:p>
            <a:r>
              <a:rPr lang="ru-RU" sz="2200" dirty="0" smtClean="0">
                <a:solidFill>
                  <a:schemeClr val="bg1"/>
                </a:solidFill>
              </a:rPr>
              <a:t>Для работы с </a:t>
            </a:r>
            <a:r>
              <a:rPr lang="ru-RU" sz="2200" dirty="0" smtClean="0">
                <a:solidFill>
                  <a:schemeClr val="bg1"/>
                </a:solidFill>
              </a:rPr>
              <a:t>доходами и </a:t>
            </a:r>
            <a:r>
              <a:rPr lang="ru-RU" sz="2200" dirty="0" smtClean="0">
                <a:solidFill>
                  <a:schemeClr val="bg1"/>
                </a:solidFill>
              </a:rPr>
              <a:t>ассигнованиями и учёта расходов, связанных с </a:t>
            </a:r>
            <a:r>
              <a:rPr lang="en-US" sz="2200" dirty="0" smtClean="0">
                <a:solidFill>
                  <a:schemeClr val="bg1"/>
                </a:solidFill>
              </a:rPr>
              <a:t>COVID-19</a:t>
            </a:r>
            <a:r>
              <a:rPr lang="en-US" sz="2200" dirty="0">
                <a:solidFill>
                  <a:schemeClr val="bg1"/>
                </a:solidFill>
              </a:rPr>
              <a:t>, </a:t>
            </a:r>
            <a:r>
              <a:rPr lang="ru-RU" sz="2200" dirty="0" smtClean="0">
                <a:solidFill>
                  <a:schemeClr val="bg1"/>
                </a:solidFill>
              </a:rPr>
              <a:t>Казначейство Косово ввело в </a:t>
            </a:r>
            <a:r>
              <a:rPr lang="en-US" sz="2200" dirty="0">
                <a:solidFill>
                  <a:schemeClr val="bg1"/>
                </a:solidFill>
              </a:rPr>
              <a:t>KFMIS </a:t>
            </a:r>
            <a:r>
              <a:rPr lang="ru-RU" sz="2200" dirty="0" smtClean="0">
                <a:solidFill>
                  <a:schemeClr val="bg1"/>
                </a:solidFill>
              </a:rPr>
              <a:t>(ИСУГФ Косово) специальные коды, закреплённые за операциями, которые имели отношение к пандемии</a:t>
            </a:r>
            <a:r>
              <a:rPr lang="en-US" sz="2200" dirty="0" smtClean="0">
                <a:solidFill>
                  <a:schemeClr val="bg1"/>
                </a:solidFill>
              </a:rPr>
              <a:t>. </a:t>
            </a:r>
            <a:endParaRPr lang="en-US" sz="2200" dirty="0">
              <a:solidFill>
                <a:schemeClr val="bg1"/>
              </a:solidFill>
            </a:endParaRPr>
          </a:p>
          <a:p>
            <a:r>
              <a:rPr lang="ru-RU" sz="2200" dirty="0" smtClean="0">
                <a:solidFill>
                  <a:schemeClr val="bg1"/>
                </a:solidFill>
              </a:rPr>
              <a:t>Это стало возможным благодаря внесению изменений в план счетов, которые упростили процедуру учёта средств, направленных на борьбу с пандемией </a:t>
            </a:r>
            <a:r>
              <a:rPr lang="en-US" sz="2200" dirty="0" smtClean="0">
                <a:solidFill>
                  <a:schemeClr val="bg1"/>
                </a:solidFill>
              </a:rPr>
              <a:t>(</a:t>
            </a:r>
            <a:r>
              <a:rPr lang="en-US" sz="2200" dirty="0">
                <a:solidFill>
                  <a:schemeClr val="bg1"/>
                </a:solidFill>
              </a:rPr>
              <a:t>00099-Emergency</a:t>
            </a:r>
            <a:r>
              <a:rPr lang="en-US" sz="2200" dirty="0" smtClean="0">
                <a:solidFill>
                  <a:schemeClr val="bg1"/>
                </a:solidFill>
              </a:rPr>
              <a:t>)</a:t>
            </a:r>
            <a:r>
              <a:rPr lang="ru-RU" sz="2200" dirty="0" smtClean="0">
                <a:solidFill>
                  <a:schemeClr val="bg1"/>
                </a:solidFill>
              </a:rPr>
              <a:t>. Во втором полугодии 2020 г. после полугодового обзора была завершена работа над бюджетом 2020 г. и принят Закон о восстановлении экономики; также был активирован специальный код</a:t>
            </a:r>
            <a:r>
              <a:rPr lang="en-US" sz="2200" dirty="0" smtClean="0">
                <a:solidFill>
                  <a:schemeClr val="bg1"/>
                </a:solidFill>
              </a:rPr>
              <a:t>(00098-Recovery).</a:t>
            </a:r>
            <a:endParaRPr lang="en-US" sz="2200" dirty="0">
              <a:solidFill>
                <a:schemeClr val="bg1"/>
              </a:solidFill>
            </a:endParaRPr>
          </a:p>
          <a:p>
            <a:r>
              <a:rPr lang="ru-RU" sz="2200" dirty="0" smtClean="0">
                <a:solidFill>
                  <a:schemeClr val="bg1"/>
                </a:solidFill>
              </a:rPr>
              <a:t>Наличие этих кодов в</a:t>
            </a:r>
            <a:r>
              <a:rPr lang="en-US" sz="2200" dirty="0" smtClean="0">
                <a:solidFill>
                  <a:schemeClr val="bg1"/>
                </a:solidFill>
              </a:rPr>
              <a:t> KFMIS</a:t>
            </a:r>
            <a:r>
              <a:rPr lang="ru-RU" sz="2200" dirty="0" smtClean="0">
                <a:solidFill>
                  <a:schemeClr val="bg1"/>
                </a:solidFill>
              </a:rPr>
              <a:t> позволило в любой момент формировать отчётность о поступлениях и расходах в отношении операций, касающихся </a:t>
            </a:r>
            <a:r>
              <a:rPr lang="en-US" sz="2200" dirty="0" smtClean="0">
                <a:solidFill>
                  <a:schemeClr val="bg1"/>
                </a:solidFill>
              </a:rPr>
              <a:t>COVID-19</a:t>
            </a:r>
            <a:r>
              <a:rPr lang="ru-RU" sz="2200" dirty="0" smtClean="0">
                <a:solidFill>
                  <a:schemeClr val="bg1"/>
                </a:solidFill>
              </a:rPr>
              <a:t>, обнародовать и предоставлять её донорам и МФО</a:t>
            </a:r>
            <a:r>
              <a:rPr lang="en-US" sz="2200" dirty="0" smtClean="0">
                <a:solidFill>
                  <a:schemeClr val="bg1"/>
                </a:solidFill>
              </a:rPr>
              <a:t>.</a:t>
            </a:r>
            <a:endParaRPr lang="en-US" sz="2200" dirty="0">
              <a:solidFill>
                <a:schemeClr val="bg1"/>
              </a:solidFill>
            </a:endParaRPr>
          </a:p>
        </p:txBody>
      </p:sp>
      <p:pic>
        <p:nvPicPr>
          <p:cNvPr id="6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338"/>
            <a:ext cx="12192000" cy="203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07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1154508"/>
            <a:ext cx="10517188" cy="5299788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sz="3500" b="1" dirty="0" smtClean="0">
                <a:solidFill>
                  <a:schemeClr val="bg1"/>
                </a:solidFill>
              </a:rPr>
              <a:t>Прозрачность и отчётность</a:t>
            </a:r>
            <a:r>
              <a:rPr lang="en-US" sz="3500" b="1" dirty="0" smtClean="0">
                <a:solidFill>
                  <a:schemeClr val="bg1"/>
                </a:solidFill>
              </a:rPr>
              <a:t>:</a:t>
            </a:r>
            <a:endParaRPr lang="en-US" sz="3500" b="1" dirty="0">
              <a:solidFill>
                <a:schemeClr val="bg1"/>
              </a:solidFill>
            </a:endParaRPr>
          </a:p>
          <a:p>
            <a:pPr algn="just"/>
            <a:r>
              <a:rPr lang="en-US" sz="3500" dirty="0">
                <a:solidFill>
                  <a:schemeClr val="bg1"/>
                </a:solidFill>
              </a:rPr>
              <a:t>- </a:t>
            </a:r>
            <a:r>
              <a:rPr lang="ru-RU" sz="3500" dirty="0" smtClean="0">
                <a:solidFill>
                  <a:schemeClr val="bg1"/>
                </a:solidFill>
              </a:rPr>
              <a:t>В целях повышения прозрачности и подотчётности в годовом отчёте правительству был предусмотрен отдельный раздел, посвящённый расходам на борьбу с пандемией</a:t>
            </a:r>
            <a:r>
              <a:rPr lang="en-US" sz="3500" dirty="0" smtClean="0">
                <a:solidFill>
                  <a:schemeClr val="bg1"/>
                </a:solidFill>
              </a:rPr>
              <a:t>. </a:t>
            </a:r>
            <a:endParaRPr lang="en-US" sz="3500" dirty="0">
              <a:solidFill>
                <a:schemeClr val="bg1"/>
              </a:solidFill>
            </a:endParaRPr>
          </a:p>
          <a:p>
            <a:pPr algn="just"/>
            <a:r>
              <a:rPr lang="en-US" sz="3500" dirty="0">
                <a:solidFill>
                  <a:schemeClr val="bg1"/>
                </a:solidFill>
              </a:rPr>
              <a:t>- </a:t>
            </a:r>
            <a:r>
              <a:rPr lang="ru-RU" sz="3500" dirty="0" smtClean="0">
                <a:solidFill>
                  <a:schemeClr val="bg1"/>
                </a:solidFill>
              </a:rPr>
              <a:t>Для повышения прозрачности использования средств, направленных на борьбу с пандемией, в специальном разделе отчёта представлена ежеквартальная бюджетная отчётность и отчётность по расходам, связанным с борьбой с  </a:t>
            </a:r>
            <a:r>
              <a:rPr lang="en-US" sz="3500" dirty="0" smtClean="0">
                <a:solidFill>
                  <a:schemeClr val="bg1"/>
                </a:solidFill>
              </a:rPr>
              <a:t>COVID-</a:t>
            </a:r>
            <a:r>
              <a:rPr lang="ru-RU" sz="3500" dirty="0" smtClean="0">
                <a:solidFill>
                  <a:schemeClr val="bg1"/>
                </a:solidFill>
              </a:rPr>
              <a:t>1</a:t>
            </a:r>
            <a:r>
              <a:rPr lang="en-US" sz="3500" dirty="0" smtClean="0">
                <a:solidFill>
                  <a:schemeClr val="bg1"/>
                </a:solidFill>
              </a:rPr>
              <a:t>9</a:t>
            </a:r>
            <a:r>
              <a:rPr lang="en-US" sz="3500" dirty="0" smtClean="0">
                <a:solidFill>
                  <a:schemeClr val="bg1"/>
                </a:solidFill>
              </a:rPr>
              <a:t>.</a:t>
            </a:r>
            <a:endParaRPr lang="en-US" sz="3500" dirty="0">
              <a:solidFill>
                <a:schemeClr val="bg1"/>
              </a:solidFill>
            </a:endParaRPr>
          </a:p>
          <a:p>
            <a:pPr algn="just"/>
            <a:r>
              <a:rPr lang="en-US" sz="3500" dirty="0">
                <a:solidFill>
                  <a:schemeClr val="bg1"/>
                </a:solidFill>
              </a:rPr>
              <a:t>- </a:t>
            </a:r>
            <a:r>
              <a:rPr lang="ru-RU" sz="3500" dirty="0" smtClean="0">
                <a:solidFill>
                  <a:schemeClr val="bg1"/>
                </a:solidFill>
              </a:rPr>
              <a:t>Ниже приведены ссылки, по которым можно ознакомиться с опубликованными квартальными и </a:t>
            </a:r>
            <a:r>
              <a:rPr lang="ru-RU" sz="3500" smtClean="0">
                <a:solidFill>
                  <a:schemeClr val="bg1"/>
                </a:solidFill>
              </a:rPr>
              <a:t>годовым </a:t>
            </a:r>
            <a:r>
              <a:rPr lang="ru-RU" sz="3500" smtClean="0">
                <a:solidFill>
                  <a:schemeClr val="bg1"/>
                </a:solidFill>
              </a:rPr>
              <a:t>отчётами, </a:t>
            </a:r>
            <a:r>
              <a:rPr lang="ru-RU" sz="3500" dirty="0" smtClean="0">
                <a:solidFill>
                  <a:schemeClr val="bg1"/>
                </a:solidFill>
              </a:rPr>
              <a:t>где содержатся  разделы, посвящённые расходам на борьбу с пандемией </a:t>
            </a:r>
            <a:r>
              <a:rPr lang="en-US" sz="3500" dirty="0" smtClean="0">
                <a:solidFill>
                  <a:schemeClr val="bg1"/>
                </a:solidFill>
              </a:rPr>
              <a:t>COVID-19:</a:t>
            </a:r>
            <a:endParaRPr lang="en-US" sz="3500" dirty="0">
              <a:solidFill>
                <a:schemeClr val="bg1"/>
              </a:solidFill>
            </a:endParaRPr>
          </a:p>
          <a:p>
            <a:pPr algn="just">
              <a:lnSpc>
                <a:spcPct val="120000"/>
              </a:lnSpc>
            </a:pPr>
            <a:r>
              <a:rPr lang="en-US" sz="26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https://mf.rks-gov.net/desk/inc/media/27E37BA6-2EE5-4B03-BF74-678F90C63141.pdf</a:t>
            </a:r>
            <a:r>
              <a:rPr lang="en-US" sz="2600" dirty="0">
                <a:solidFill>
                  <a:schemeClr val="bg1"/>
                </a:solidFill>
              </a:rPr>
              <a:t>,                                </a:t>
            </a:r>
          </a:p>
          <a:p>
            <a:pPr algn="just">
              <a:lnSpc>
                <a:spcPct val="120000"/>
              </a:lnSpc>
            </a:pPr>
            <a:r>
              <a:rPr lang="ru-RU" sz="2600" dirty="0" smtClean="0">
                <a:solidFill>
                  <a:schemeClr val="bg1"/>
                </a:solidFill>
              </a:rPr>
              <a:t>Квартальный финансовый отчёт</a:t>
            </a:r>
            <a:r>
              <a:rPr lang="sq-AL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 smtClean="0">
                <a:solidFill>
                  <a:schemeClr val="bg1"/>
                </a:solidFill>
              </a:rPr>
              <a:t>(3</a:t>
            </a:r>
            <a:r>
              <a:rPr lang="ru-RU" sz="2600" dirty="0" smtClean="0">
                <a:solidFill>
                  <a:schemeClr val="bg1"/>
                </a:solidFill>
              </a:rPr>
              <a:t> кв.</a:t>
            </a:r>
            <a:r>
              <a:rPr lang="en-US" sz="2600" dirty="0" smtClean="0">
                <a:solidFill>
                  <a:schemeClr val="bg1"/>
                </a:solidFill>
              </a:rPr>
              <a:t>/2020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120000"/>
              </a:lnSpc>
            </a:pPr>
            <a:r>
              <a:rPr lang="en-US" sz="2600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https://mf.rks-gov.net/desk/inc/media/B805BE58-DD6E-454E-A730-10922B74DD4A.pdf</a:t>
            </a:r>
            <a:r>
              <a:rPr lang="en-US" sz="2600" dirty="0">
                <a:solidFill>
                  <a:schemeClr val="bg1"/>
                </a:solidFill>
              </a:rPr>
              <a:t>,                                </a:t>
            </a:r>
            <a:br>
              <a:rPr lang="en-US" sz="2600" dirty="0">
                <a:solidFill>
                  <a:schemeClr val="bg1"/>
                </a:solidFill>
              </a:rPr>
            </a:br>
            <a:r>
              <a:rPr lang="ru-RU" sz="2600" dirty="0" smtClean="0">
                <a:solidFill>
                  <a:schemeClr val="bg1"/>
                </a:solidFill>
              </a:rPr>
              <a:t>Годовой финансовый отчёт</a:t>
            </a:r>
            <a:r>
              <a:rPr lang="en-US" sz="2600" dirty="0" smtClean="0">
                <a:solidFill>
                  <a:schemeClr val="bg1"/>
                </a:solidFill>
              </a:rPr>
              <a:t> </a:t>
            </a:r>
            <a:r>
              <a:rPr lang="en-US" sz="2600" dirty="0">
                <a:solidFill>
                  <a:schemeClr val="bg1"/>
                </a:solidFill>
              </a:rPr>
              <a:t>2020</a:t>
            </a:r>
          </a:p>
          <a:p>
            <a:pPr algn="just">
              <a:lnSpc>
                <a:spcPct val="120000"/>
              </a:lnSpc>
            </a:pPr>
            <a:r>
              <a:rPr lang="en-US" sz="26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="" xmlns:ahyp="http://schemas.microsoft.com/office/drawing/2018/hyperlinkcolor" val="tx"/>
                    </a:ext>
                  </a:extLst>
                </a:hlinkClick>
              </a:rPr>
              <a:t>https://mf.rks-gov.net/desk/inc/media/C6F3480D-3FD4-499C-B01A-FD6FC4EE57AD.pdf</a:t>
            </a:r>
            <a:r>
              <a:rPr lang="en-US" sz="2600" dirty="0">
                <a:solidFill>
                  <a:schemeClr val="bg1"/>
                </a:solidFill>
              </a:rPr>
              <a:t>,</a:t>
            </a:r>
          </a:p>
          <a:p>
            <a:pPr algn="just">
              <a:lnSpc>
                <a:spcPct val="120000"/>
              </a:lnSpc>
            </a:pPr>
            <a:r>
              <a:rPr lang="ru-RU" sz="2600" dirty="0" smtClean="0">
                <a:solidFill>
                  <a:schemeClr val="bg1"/>
                </a:solidFill>
              </a:rPr>
              <a:t>Квартальный финансовый отчёт</a:t>
            </a:r>
            <a:r>
              <a:rPr lang="en-US" sz="2600" dirty="0" smtClean="0">
                <a:solidFill>
                  <a:schemeClr val="bg1"/>
                </a:solidFill>
              </a:rPr>
              <a:t> (1</a:t>
            </a:r>
            <a:r>
              <a:rPr lang="ru-RU" sz="2600" dirty="0" smtClean="0">
                <a:solidFill>
                  <a:schemeClr val="bg1"/>
                </a:solidFill>
              </a:rPr>
              <a:t> кв.</a:t>
            </a:r>
            <a:r>
              <a:rPr lang="en-US" sz="2600" dirty="0" smtClean="0">
                <a:solidFill>
                  <a:schemeClr val="bg1"/>
                </a:solidFill>
              </a:rPr>
              <a:t>/2021</a:t>
            </a:r>
            <a:r>
              <a:rPr lang="en-US" sz="2600" dirty="0">
                <a:solidFill>
                  <a:schemeClr val="bg1"/>
                </a:solidFill>
              </a:rPr>
              <a:t>)</a:t>
            </a:r>
          </a:p>
        </p:txBody>
      </p:sp>
      <p:pic>
        <p:nvPicPr>
          <p:cNvPr id="6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1945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053985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2008</TotalTime>
  <Words>361</Words>
  <Application>Microsoft Office PowerPoint</Application>
  <PresentationFormat>Широкоэкранный</PresentationFormat>
  <Paragraphs>27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Calibri</vt:lpstr>
      <vt:lpstr>Century Gothic</vt:lpstr>
      <vt:lpstr>Wingdings 3</vt:lpstr>
      <vt:lpstr>Slice</vt:lpstr>
      <vt:lpstr>ЕЖЕГОДНОЕ ПЛЕНАРНОЕ ЗАСЕДАНИЕ КАЗНАЧЕЙСКОГО СООБЩЕСТВА pempal 2021 г.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 arriturat gjatw vitit 2018 -Menaxhimi i borxheve</dc:title>
  <dc:creator>Ardita Haxhiaj</dc:creator>
  <cp:lastModifiedBy>Yana</cp:lastModifiedBy>
  <cp:revision>87</cp:revision>
  <dcterms:created xsi:type="dcterms:W3CDTF">2018-11-22T12:58:03Z</dcterms:created>
  <dcterms:modified xsi:type="dcterms:W3CDTF">2021-07-13T18:56:16Z</dcterms:modified>
</cp:coreProperties>
</file>