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6"/>
  </p:notesMasterIdLst>
  <p:sldIdLst>
    <p:sldId id="256" r:id="rId2"/>
    <p:sldId id="286" r:id="rId3"/>
    <p:sldId id="287" r:id="rId4"/>
    <p:sldId id="288" r:id="rId5"/>
  </p:sldIdLst>
  <p:sldSz cx="12192000" cy="6858000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46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6DB72-5EB9-4359-9526-D4DF3BFD7D97}" type="datetimeFigureOut">
              <a:rPr lang="en-GB" smtClean="0"/>
              <a:pPr/>
              <a:t>13/07/2021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6647D-3911-470F-B5E9-294DF28ED2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6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0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9900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117388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1820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083919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2671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564368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340715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18064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90723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84163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49993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125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56979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08346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53734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80341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21040E6-0E41-435A-A05C-A54CE4660609}" type="datetimeFigureOut">
              <a:rPr lang="sq-AL" smtClean="0"/>
              <a:pPr/>
              <a:t>13.7.2021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CBA9A2-8FF7-4852-BAC5-2A77194040EF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13851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f.rks-gov.net/desk/inc/media/B805BE58-DD6E-454E-A730-10922B74DD4A.pdf" TargetMode="External"/><Relationship Id="rId2" Type="http://schemas.openxmlformats.org/officeDocument/2006/relationships/hyperlink" Target="https://mf.rks-gov.net/desk/inc/media/27E37BA6-2EE5-4B03-BF74-678F90C63141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f.rks-gov.net/desk/inc/media/C6F3480D-3FD4-499C-B01A-FD6FC4EE57AD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493060" cy="297180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ЕЖЕГОДНОЕ ПЛЕНАРНОЕ ЗАСЕДАНИЕ КАЗНАЧЕЙСКОГО СООБЩЕСТВА </a:t>
            </a:r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</a:rPr>
              <a:t>pempal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2021 г.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sq-A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0517188" cy="194733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</a:rPr>
              <a:t>Влияние пандемии на практику  осуществления бухучёта </a:t>
            </a:r>
          </a:p>
          <a:p>
            <a:pPr algn="ctr"/>
            <a:r>
              <a:rPr lang="ru-RU" sz="2500" dirty="0" smtClean="0">
                <a:solidFill>
                  <a:schemeClr val="bg2">
                    <a:lumMod val="50000"/>
                  </a:schemeClr>
                </a:solidFill>
              </a:rPr>
              <a:t>и отчётности в Косово</a:t>
            </a:r>
            <a:endParaRPr lang="en-US" sz="25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Казначейство Косово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/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MFLT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Приштина. Май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2021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г.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12192000" cy="214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483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233888"/>
            <a:ext cx="10517188" cy="4862111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 dirty="0" smtClean="0">
                <a:solidFill>
                  <a:schemeClr val="bg1"/>
                </a:solidFill>
              </a:rPr>
              <a:t>Деятельность и функционирование</a:t>
            </a:r>
            <a:endParaRPr lang="en-US" sz="2600" b="1" dirty="0">
              <a:solidFill>
                <a:schemeClr val="bg1"/>
              </a:solidFill>
            </a:endParaRPr>
          </a:p>
          <a:p>
            <a:r>
              <a:rPr lang="ru-RU" sz="2600" dirty="0" smtClean="0">
                <a:solidFill>
                  <a:schemeClr val="bg1"/>
                </a:solidFill>
              </a:rPr>
              <a:t>Ключевым фактором успешной борьбы с пандемией стало то, кто Казначейство Косово действовало инициативно</a:t>
            </a:r>
            <a:r>
              <a:rPr lang="en-US" sz="2600" dirty="0" smtClean="0">
                <a:solidFill>
                  <a:schemeClr val="bg1"/>
                </a:solidFill>
              </a:rPr>
              <a:t>:</a:t>
            </a:r>
            <a:endParaRPr lang="en-US" sz="26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Открытие счёта для зачисления средств, направленных на борьбу с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COVID-19. </a:t>
            </a:r>
          </a:p>
          <a:p>
            <a:pPr marL="342900" indent="-34290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В ИСУГФ созданы специальные коды (в рамках плана счетов) для отслеживания и учёта перемещений средств (расходов, связанных с пандемией)</a:t>
            </a:r>
            <a:endParaRPr lang="en-US" sz="26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ru-RU" sz="2600" dirty="0" smtClean="0">
                <a:solidFill>
                  <a:schemeClr val="bg1"/>
                </a:solidFill>
              </a:rPr>
              <a:t>Непрерывность деятельности</a:t>
            </a:r>
            <a:endParaRPr lang="en-US" sz="2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r>
              <a:rPr lang="ru-RU" sz="2600" dirty="0" smtClean="0">
                <a:solidFill>
                  <a:schemeClr val="bg1"/>
                </a:solidFill>
              </a:rPr>
              <a:t>Несмотря </a:t>
            </a:r>
            <a:r>
              <a:rPr lang="ru-RU" sz="2600" dirty="0" smtClean="0">
                <a:solidFill>
                  <a:schemeClr val="bg1"/>
                </a:solidFill>
              </a:rPr>
              <a:t>на ограниченное число сотрудников </a:t>
            </a:r>
            <a:r>
              <a:rPr lang="ru-RU" sz="2600" dirty="0" smtClean="0">
                <a:solidFill>
                  <a:schemeClr val="bg1"/>
                </a:solidFill>
              </a:rPr>
              <a:t>не было допущено ни одной задержки при выполнении казначейских операций, включая совершение платежей и учёт расходов.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600" dirty="0" smtClean="0">
                <a:solidFill>
                  <a:schemeClr val="bg1"/>
                </a:solidFill>
              </a:rPr>
              <a:t>Это стало возможным благодаря верным решениям, за которыми последовали более широкие операционные возможности и более высокая гибкость персонала. 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12192000" cy="202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837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1332412"/>
            <a:ext cx="11317289" cy="51069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Бизнес-процессы и непрерывность деятельности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Для работы с </a:t>
            </a:r>
            <a:r>
              <a:rPr lang="ru-RU" sz="2200" dirty="0" smtClean="0">
                <a:solidFill>
                  <a:schemeClr val="bg1"/>
                </a:solidFill>
              </a:rPr>
              <a:t>доходами и </a:t>
            </a:r>
            <a:r>
              <a:rPr lang="ru-RU" sz="2200" dirty="0" smtClean="0">
                <a:solidFill>
                  <a:schemeClr val="bg1"/>
                </a:solidFill>
              </a:rPr>
              <a:t>ассигнованиями и учёта расходов, связанных с </a:t>
            </a:r>
            <a:r>
              <a:rPr lang="en-US" sz="2200" dirty="0" smtClean="0">
                <a:solidFill>
                  <a:schemeClr val="bg1"/>
                </a:solidFill>
              </a:rPr>
              <a:t>COVID-19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ru-RU" sz="2200" dirty="0" smtClean="0">
                <a:solidFill>
                  <a:schemeClr val="bg1"/>
                </a:solidFill>
              </a:rPr>
              <a:t>Казначейство Косово ввело в </a:t>
            </a:r>
            <a:r>
              <a:rPr lang="en-US" sz="2200" dirty="0">
                <a:solidFill>
                  <a:schemeClr val="bg1"/>
                </a:solidFill>
              </a:rPr>
              <a:t>KFMIS </a:t>
            </a:r>
            <a:r>
              <a:rPr lang="ru-RU" sz="2200" dirty="0" smtClean="0">
                <a:solidFill>
                  <a:schemeClr val="bg1"/>
                </a:solidFill>
              </a:rPr>
              <a:t>(ИСУГФ Косово) специальные коды, закреплённые за операциями, которые имели отношение к пандемии</a:t>
            </a:r>
            <a:r>
              <a:rPr lang="en-US" sz="2200" dirty="0" smtClean="0">
                <a:solidFill>
                  <a:schemeClr val="bg1"/>
                </a:solidFill>
              </a:rPr>
              <a:t>. 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Это стало возможным благодаря внесению изменений в план счетов, которые упростили процедуру учёта средств, направленных на борьбу с пандемией </a:t>
            </a:r>
            <a:r>
              <a:rPr lang="en-US" sz="2200" dirty="0" smtClean="0">
                <a:solidFill>
                  <a:schemeClr val="bg1"/>
                </a:solidFill>
              </a:rPr>
              <a:t>(</a:t>
            </a:r>
            <a:r>
              <a:rPr lang="en-US" sz="2200" dirty="0">
                <a:solidFill>
                  <a:schemeClr val="bg1"/>
                </a:solidFill>
              </a:rPr>
              <a:t>00099-Emergency</a:t>
            </a:r>
            <a:r>
              <a:rPr lang="en-US" sz="2200" dirty="0" smtClean="0">
                <a:solidFill>
                  <a:schemeClr val="bg1"/>
                </a:solidFill>
              </a:rPr>
              <a:t>)</a:t>
            </a:r>
            <a:r>
              <a:rPr lang="ru-RU" sz="2200" dirty="0" smtClean="0">
                <a:solidFill>
                  <a:schemeClr val="bg1"/>
                </a:solidFill>
              </a:rPr>
              <a:t>. Во втором полугодии 2020 г. после полугодового обзора была завершена работа над бюджетом 2020 г. и принят Закон о восстановлении экономики; также был активирован специальный код</a:t>
            </a:r>
            <a:r>
              <a:rPr lang="en-US" sz="2200" dirty="0" smtClean="0">
                <a:solidFill>
                  <a:schemeClr val="bg1"/>
                </a:solidFill>
              </a:rPr>
              <a:t>(00098-Recovery).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Наличие этих кодов в</a:t>
            </a:r>
            <a:r>
              <a:rPr lang="en-US" sz="2200" dirty="0" smtClean="0">
                <a:solidFill>
                  <a:schemeClr val="bg1"/>
                </a:solidFill>
              </a:rPr>
              <a:t> KFMIS</a:t>
            </a:r>
            <a:r>
              <a:rPr lang="ru-RU" sz="2200" dirty="0" smtClean="0">
                <a:solidFill>
                  <a:schemeClr val="bg1"/>
                </a:solidFill>
              </a:rPr>
              <a:t> позволило в любой момент формировать отчётность о поступлениях и расходах в отношении операций, касающихся </a:t>
            </a:r>
            <a:r>
              <a:rPr lang="en-US" sz="2200" dirty="0" smtClean="0">
                <a:solidFill>
                  <a:schemeClr val="bg1"/>
                </a:solidFill>
              </a:rPr>
              <a:t>COVID-19</a:t>
            </a:r>
            <a:r>
              <a:rPr lang="ru-RU" sz="2200" dirty="0" smtClean="0">
                <a:solidFill>
                  <a:schemeClr val="bg1"/>
                </a:solidFill>
              </a:rPr>
              <a:t>, обнародовать и предоставлять её донорам и МФО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12192000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0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1154508"/>
            <a:ext cx="10517188" cy="529978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500" b="1" dirty="0" smtClean="0">
                <a:solidFill>
                  <a:schemeClr val="bg1"/>
                </a:solidFill>
              </a:rPr>
              <a:t>Прозрачность и отчётность</a:t>
            </a:r>
            <a:r>
              <a:rPr lang="en-US" sz="3500" b="1" dirty="0" smtClean="0">
                <a:solidFill>
                  <a:schemeClr val="bg1"/>
                </a:solidFill>
              </a:rPr>
              <a:t>:</a:t>
            </a:r>
            <a:endParaRPr lang="en-US" sz="3500" b="1" dirty="0">
              <a:solidFill>
                <a:schemeClr val="bg1"/>
              </a:solidFill>
            </a:endParaRPr>
          </a:p>
          <a:p>
            <a:pPr algn="just"/>
            <a:r>
              <a:rPr lang="en-US" sz="3500" dirty="0">
                <a:solidFill>
                  <a:schemeClr val="bg1"/>
                </a:solidFill>
              </a:rPr>
              <a:t>- </a:t>
            </a:r>
            <a:r>
              <a:rPr lang="ru-RU" sz="3500" dirty="0" smtClean="0">
                <a:solidFill>
                  <a:schemeClr val="bg1"/>
                </a:solidFill>
              </a:rPr>
              <a:t>В целях повышения прозрачности и подотчётности в годовом отчёте правительству был предусмотрен отдельный раздел, посвящённый расходам на борьбу с пандемией</a:t>
            </a:r>
            <a:r>
              <a:rPr lang="en-US" sz="3500" dirty="0" smtClean="0">
                <a:solidFill>
                  <a:schemeClr val="bg1"/>
                </a:solidFill>
              </a:rPr>
              <a:t>. </a:t>
            </a:r>
            <a:endParaRPr lang="en-US" sz="3500" dirty="0">
              <a:solidFill>
                <a:schemeClr val="bg1"/>
              </a:solidFill>
            </a:endParaRPr>
          </a:p>
          <a:p>
            <a:pPr algn="just"/>
            <a:r>
              <a:rPr lang="en-US" sz="3500" dirty="0">
                <a:solidFill>
                  <a:schemeClr val="bg1"/>
                </a:solidFill>
              </a:rPr>
              <a:t>- </a:t>
            </a:r>
            <a:r>
              <a:rPr lang="ru-RU" sz="3500" dirty="0" smtClean="0">
                <a:solidFill>
                  <a:schemeClr val="bg1"/>
                </a:solidFill>
              </a:rPr>
              <a:t>Для повышения прозрачности использования средств, направленных на борьбу с пандемией, в специальном разделе отчёта представлена ежеквартальная бюджетная отчётность и отчётность по расходам, связанным с борьбой с  </a:t>
            </a:r>
            <a:r>
              <a:rPr lang="en-US" sz="3500" dirty="0" smtClean="0">
                <a:solidFill>
                  <a:schemeClr val="bg1"/>
                </a:solidFill>
              </a:rPr>
              <a:t>COVID-</a:t>
            </a:r>
            <a:r>
              <a:rPr lang="ru-RU" sz="3500" dirty="0" smtClean="0">
                <a:solidFill>
                  <a:schemeClr val="bg1"/>
                </a:solidFill>
              </a:rPr>
              <a:t>1</a:t>
            </a:r>
            <a:r>
              <a:rPr lang="en-US" sz="3500" dirty="0" smtClean="0">
                <a:solidFill>
                  <a:schemeClr val="bg1"/>
                </a:solidFill>
              </a:rPr>
              <a:t>9</a:t>
            </a:r>
            <a:r>
              <a:rPr lang="en-US" sz="3500" dirty="0" smtClean="0">
                <a:solidFill>
                  <a:schemeClr val="bg1"/>
                </a:solidFill>
              </a:rPr>
              <a:t>.</a:t>
            </a:r>
            <a:endParaRPr lang="en-US" sz="3500" dirty="0">
              <a:solidFill>
                <a:schemeClr val="bg1"/>
              </a:solidFill>
            </a:endParaRPr>
          </a:p>
          <a:p>
            <a:pPr algn="just"/>
            <a:r>
              <a:rPr lang="en-US" sz="3500" dirty="0">
                <a:solidFill>
                  <a:schemeClr val="bg1"/>
                </a:solidFill>
              </a:rPr>
              <a:t>- </a:t>
            </a:r>
            <a:r>
              <a:rPr lang="ru-RU" sz="3500" dirty="0" smtClean="0">
                <a:solidFill>
                  <a:schemeClr val="bg1"/>
                </a:solidFill>
              </a:rPr>
              <a:t>Ниже приведены ссылки, по которым можно ознакомиться с опубликованными квартальными и </a:t>
            </a:r>
            <a:r>
              <a:rPr lang="ru-RU" sz="3500" smtClean="0">
                <a:solidFill>
                  <a:schemeClr val="bg1"/>
                </a:solidFill>
              </a:rPr>
              <a:t>годовым </a:t>
            </a:r>
            <a:r>
              <a:rPr lang="ru-RU" sz="3500" smtClean="0">
                <a:solidFill>
                  <a:schemeClr val="bg1"/>
                </a:solidFill>
              </a:rPr>
              <a:t>отчётами, </a:t>
            </a:r>
            <a:r>
              <a:rPr lang="ru-RU" sz="3500" dirty="0" smtClean="0">
                <a:solidFill>
                  <a:schemeClr val="bg1"/>
                </a:solidFill>
              </a:rPr>
              <a:t>где содержатся  разделы, посвящённые расходам на борьбу с пандемией </a:t>
            </a:r>
            <a:r>
              <a:rPr lang="en-US" sz="3500" dirty="0" smtClean="0">
                <a:solidFill>
                  <a:schemeClr val="bg1"/>
                </a:solidFill>
              </a:rPr>
              <a:t>COVID-19:</a:t>
            </a:r>
            <a:endParaRPr lang="en-US" sz="3500" dirty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n-US" sz="26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https://mf.rks-gov.net/desk/inc/media/27E37BA6-2EE5-4B03-BF74-678F90C63141.pdf</a:t>
            </a:r>
            <a:r>
              <a:rPr lang="en-US" sz="2600" dirty="0">
                <a:solidFill>
                  <a:schemeClr val="bg1"/>
                </a:solidFill>
              </a:rPr>
              <a:t>,                                </a:t>
            </a:r>
          </a:p>
          <a:p>
            <a:pPr algn="just">
              <a:lnSpc>
                <a:spcPct val="120000"/>
              </a:lnSpc>
            </a:pPr>
            <a:r>
              <a:rPr lang="ru-RU" sz="2600" dirty="0" smtClean="0">
                <a:solidFill>
                  <a:schemeClr val="bg1"/>
                </a:solidFill>
              </a:rPr>
              <a:t>Квартальный финансовый отчёт</a:t>
            </a:r>
            <a:r>
              <a:rPr lang="sq-AL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(3</a:t>
            </a:r>
            <a:r>
              <a:rPr lang="ru-RU" sz="2600" dirty="0" smtClean="0">
                <a:solidFill>
                  <a:schemeClr val="bg1"/>
                </a:solidFill>
              </a:rPr>
              <a:t> кв.</a:t>
            </a:r>
            <a:r>
              <a:rPr lang="en-US" sz="2600" dirty="0" smtClean="0">
                <a:solidFill>
                  <a:schemeClr val="bg1"/>
                </a:solidFill>
              </a:rPr>
              <a:t>/2020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https://mf.rks-gov.net/desk/inc/media/B805BE58-DD6E-454E-A730-10922B74DD4A.pdf</a:t>
            </a:r>
            <a:r>
              <a:rPr lang="en-US" sz="2600" dirty="0">
                <a:solidFill>
                  <a:schemeClr val="bg1"/>
                </a:solidFill>
              </a:rPr>
              <a:t>,                                </a:t>
            </a:r>
            <a:br>
              <a:rPr lang="en-US" sz="2600" dirty="0">
                <a:solidFill>
                  <a:schemeClr val="bg1"/>
                </a:solidFill>
              </a:rPr>
            </a:br>
            <a:r>
              <a:rPr lang="ru-RU" sz="2600" dirty="0" smtClean="0">
                <a:solidFill>
                  <a:schemeClr val="bg1"/>
                </a:solidFill>
              </a:rPr>
              <a:t>Годовой финансовый отчёт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2020</a:t>
            </a:r>
          </a:p>
          <a:p>
            <a:pPr algn="just">
              <a:lnSpc>
                <a:spcPct val="120000"/>
              </a:lnSpc>
            </a:pPr>
            <a:r>
              <a:rPr lang="en-US" sz="26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https://mf.rks-gov.net/desk/inc/media/C6F3480D-3FD4-499C-B01A-FD6FC4EE57AD.pdf</a:t>
            </a:r>
            <a:r>
              <a:rPr lang="en-US" sz="2600" dirty="0">
                <a:solidFill>
                  <a:schemeClr val="bg1"/>
                </a:solidFill>
              </a:rPr>
              <a:t>,</a:t>
            </a:r>
          </a:p>
          <a:p>
            <a:pPr algn="just">
              <a:lnSpc>
                <a:spcPct val="120000"/>
              </a:lnSpc>
            </a:pPr>
            <a:r>
              <a:rPr lang="ru-RU" sz="2600" dirty="0" smtClean="0">
                <a:solidFill>
                  <a:schemeClr val="bg1"/>
                </a:solidFill>
              </a:rPr>
              <a:t>Квартальный финансовый отчёт</a:t>
            </a:r>
            <a:r>
              <a:rPr lang="en-US" sz="2600" dirty="0" smtClean="0">
                <a:solidFill>
                  <a:schemeClr val="bg1"/>
                </a:solidFill>
              </a:rPr>
              <a:t> (1</a:t>
            </a:r>
            <a:r>
              <a:rPr lang="ru-RU" sz="2600" dirty="0" smtClean="0">
                <a:solidFill>
                  <a:schemeClr val="bg1"/>
                </a:solidFill>
              </a:rPr>
              <a:t> кв.</a:t>
            </a:r>
            <a:r>
              <a:rPr lang="en-US" sz="2600" dirty="0" smtClean="0">
                <a:solidFill>
                  <a:schemeClr val="bg1"/>
                </a:solidFill>
              </a:rPr>
              <a:t>/2021</a:t>
            </a:r>
            <a:r>
              <a:rPr lang="en-US" sz="2600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6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94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53985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</TotalTime>
  <Words>361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3</vt:lpstr>
      <vt:lpstr>Slice</vt:lpstr>
      <vt:lpstr>ЕЖЕГОДНОЕ ПЛЕНАРНОЕ ЗАСЕДАНИЕ КАЗНАЧЕЙСКОГО СООБЩЕСТВА pempal 2021 г.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 arriturat gjatw vitit 2018 -Menaxhimi i borxheve</dc:title>
  <dc:creator>Ardita Haxhiaj</dc:creator>
  <cp:lastModifiedBy>Yana</cp:lastModifiedBy>
  <cp:revision>87</cp:revision>
  <dcterms:created xsi:type="dcterms:W3CDTF">2018-11-22T12:58:03Z</dcterms:created>
  <dcterms:modified xsi:type="dcterms:W3CDTF">2021-07-13T18:56:16Z</dcterms:modified>
</cp:coreProperties>
</file>