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82" r:id="rId4"/>
    <p:sldId id="283" r:id="rId5"/>
    <p:sldId id="279" r:id="rId6"/>
    <p:sldId id="281" r:id="rId7"/>
  </p:sldIdLst>
  <p:sldSz cx="9144000" cy="6858000" type="screen4x3"/>
  <p:notesSz cx="7772400" cy="100584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 snapToGrid="0">
      <p:cViewPr>
        <p:scale>
          <a:sx n="90" d="100"/>
          <a:sy n="90" d="100"/>
        </p:scale>
        <p:origin x="90" y="-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40F48-80EF-4125-BCBC-F14FF0076E4C}" type="datetimeFigureOut">
              <a:rPr lang="sq-AL" smtClean="0"/>
              <a:t>31.5.2018</a:t>
            </a:fld>
            <a:endParaRPr lang="sq-A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q-A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FCC7E-0593-4431-9A98-197DC625631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47070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FCC7E-0593-4431-9A98-197DC6256319}" type="slidenum">
              <a:rPr lang="sq-AL" smtClean="0"/>
              <a:t>1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21619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542220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3CBFB-D486-4F98-B194-F1E47EFE1DC1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380E-6D0D-4913-8EEE-BD32A59EA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5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18036625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Slide" r:id="rId17" imgW="378" imgH="379" progId="TCLayout.ActiveDocument.1">
                  <p:embed/>
                </p:oleObj>
              </mc:Choice>
              <mc:Fallback>
                <p:oleObj name="think-cell Slide" r:id="rId17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LevelClick to edit Master text styles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3/5/18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1ACD288-E897-488D-8EDF-47C4BB787424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pefa%20evaluation.docx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441158" y="2142309"/>
            <a:ext cx="8229240" cy="397981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br>
              <a:rPr lang="en-US" sz="5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ru-RU" sz="5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КАЗНАЧЕЙСТВО</a:t>
            </a:r>
            <a:endParaRPr lang="en-US" sz="5400" strike="noStrike" spc="-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5400" strike="noStrike" spc="-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Республики Косово</a:t>
            </a:r>
            <a:endParaRPr lang="en-US" sz="5400" spc="-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lang="en-US" sz="5400" b="1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22 мая </a:t>
            </a:r>
            <a:r>
              <a:rPr lang="en-US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2018</a:t>
            </a:r>
            <a:r>
              <a:rPr lang="ru-RU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г.</a:t>
            </a:r>
            <a:endParaRPr lang="en-US" sz="24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Тирана</a:t>
            </a:r>
            <a:endParaRPr lang="en-US" sz="2400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lang="en-US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697" y="689433"/>
            <a:ext cx="1390162" cy="14528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Object 3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14325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78" name="Picture 2"/>
          <p:cNvPicPr/>
          <p:nvPr/>
        </p:nvPicPr>
        <p:blipFill>
          <a:blip r:embed="rId7"/>
          <a:stretch/>
        </p:blipFill>
        <p:spPr>
          <a:xfrm>
            <a:off x="0" y="0"/>
            <a:ext cx="9143640" cy="990360"/>
          </a:xfrm>
          <a:prstGeom prst="rect">
            <a:avLst/>
          </a:prstGeom>
          <a:ln w="9360">
            <a:noFill/>
          </a:ln>
        </p:spPr>
      </p:pic>
      <p:sp>
        <p:nvSpPr>
          <p:cNvPr id="79" name="TextShape 1"/>
          <p:cNvSpPr txBox="1"/>
          <p:nvPr/>
        </p:nvSpPr>
        <p:spPr>
          <a:xfrm>
            <a:off x="0" y="1625261"/>
            <a:ext cx="9143640" cy="5232738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Закон об управлении государственными финансами и распределении ответственности в этой сфере предоставляет Казначейству значительную автономию внутри Министерства финансов</a:t>
            </a:r>
            <a:endParaRPr lang="en-US" sz="2800" spc="-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 algn="just">
              <a:buFontTx/>
              <a:buChar char="-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Применяет кассовые принципы учета </a:t>
            </a:r>
            <a:r>
              <a:rPr lang="en-US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принятые </a:t>
            </a:r>
            <a:r>
              <a:rPr lang="en-US" sz="28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IPSAS)</a:t>
            </a:r>
            <a:endParaRPr lang="en-US" sz="28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Действует через Единый казначейский счет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(1999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г.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 algn="just">
              <a:buFontTx/>
              <a:buChar char="-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Использует единый план счетов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8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Обязанности Казначейства</a:t>
            </a:r>
            <a:r>
              <a:rPr lang="en-US" sz="28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т.н. основные функции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</a:p>
          <a:p>
            <a:pPr marL="914400" lvl="1" indent="-457200" algn="just">
              <a:buFontTx/>
              <a:buChar char="-"/>
            </a:pP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Учет, отчетность и мониторинг</a:t>
            </a:r>
            <a:endParaRPr lang="en-US" sz="2800" spc="-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 algn="just">
              <a:buFontTx/>
              <a:buChar char="-"/>
            </a:pPr>
            <a:r>
              <a:rPr lang="ru-RU" sz="28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Управление операциями и системой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ru-RU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КИСФУ</a:t>
            </a: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ru-RU" sz="28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Управление ликвидностью и долгом</a:t>
            </a:r>
            <a:endParaRPr lang="en-US" sz="1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 algn="just">
              <a:buFontTx/>
              <a:buChar char="-"/>
            </a:pPr>
            <a:r>
              <a:rPr lang="ru-RU" sz="28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ИТ и административная поддержка</a:t>
            </a: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0344" y="1046200"/>
            <a:ext cx="80829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Государственное Казначейство Косово</a:t>
            </a:r>
            <a:endParaRPr lang="sq-AL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31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/>
          <p:cNvPicPr/>
          <p:nvPr/>
        </p:nvPicPr>
        <p:blipFill>
          <a:blip r:embed="rId2"/>
          <a:stretch/>
        </p:blipFill>
        <p:spPr>
          <a:xfrm>
            <a:off x="0" y="0"/>
            <a:ext cx="9143640" cy="990360"/>
          </a:xfrm>
          <a:prstGeom prst="rect">
            <a:avLst/>
          </a:prstGeom>
          <a:ln w="9360">
            <a:noFill/>
          </a:ln>
        </p:spPr>
      </p:pic>
      <p:sp>
        <p:nvSpPr>
          <p:cNvPr id="79" name="TextShape 1"/>
          <p:cNvSpPr txBox="1"/>
          <p:nvPr/>
        </p:nvSpPr>
        <p:spPr>
          <a:xfrm>
            <a:off x="457199" y="1569420"/>
            <a:ext cx="8156094" cy="4914084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Инструменты мониторинга основаны на вторичных нормативных документах (подзаконных актах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Показатели для мониторинга эффективности устанавливаются на основе стратегического плана и целей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ru-RU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колич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и качеств.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Основные показатели, рассчитываемые в рамках КИСУФ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</a:p>
          <a:p>
            <a:pPr marL="914400" lvl="1" indent="-457200" algn="just"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Уровень исполнения бюджета по экономическим категориям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(BI)</a:t>
            </a:r>
          </a:p>
          <a:p>
            <a:pPr marL="914400" lvl="1" indent="-457200" algn="just"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Доля долга в ВВП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(16%)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лимит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40%</a:t>
            </a:r>
          </a:p>
          <a:p>
            <a:pPr marL="914400" lvl="1" indent="-457200" algn="just"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Задолженность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просрочка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&gt; 30/60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дней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начисленная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): 4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2%</a:t>
            </a:r>
          </a:p>
          <a:p>
            <a:pPr marL="914400" lvl="1" indent="-457200" algn="just"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Время обработки транзакции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поэтапно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задержки в исполнении платежей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после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30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дней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Ошибочная классификация расходов по категориям</a:t>
            </a:r>
            <a:endParaRPr lang="en-US" sz="24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 algn="just">
              <a:buFontTx/>
              <a:buChar char="-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 algn="just">
              <a:buFontTx/>
              <a:buChar char="-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endParaRPr lang="en-US" sz="2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1046200"/>
            <a:ext cx="80829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Инструменты мониторинга эффективности</a:t>
            </a:r>
            <a:endParaRPr lang="sq-AL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0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/>
          <p:cNvPicPr/>
          <p:nvPr/>
        </p:nvPicPr>
        <p:blipFill>
          <a:blip r:embed="rId2"/>
          <a:stretch/>
        </p:blipFill>
        <p:spPr>
          <a:xfrm>
            <a:off x="0" y="0"/>
            <a:ext cx="9143640" cy="990360"/>
          </a:xfrm>
          <a:prstGeom prst="rect">
            <a:avLst/>
          </a:prstGeom>
          <a:ln w="9360">
            <a:noFill/>
          </a:ln>
        </p:spPr>
      </p:pic>
      <p:sp>
        <p:nvSpPr>
          <p:cNvPr id="79" name="TextShape 1"/>
          <p:cNvSpPr txBox="1"/>
          <p:nvPr/>
        </p:nvSpPr>
        <p:spPr>
          <a:xfrm>
            <a:off x="457199" y="1569420"/>
            <a:ext cx="8156094" cy="4914084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Грант за эффективность для местных органов власти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(38)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впервые введен в 2018 г.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400" spc="-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Софинансирование</a:t>
            </a:r>
            <a:r>
              <a:rPr lang="ru-RU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: государственные бюджетные средства и средства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DEMOS (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швейцарская поддержка сотрудничества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Необходимо обеспечить соответствие минимальным критериям</a:t>
            </a:r>
            <a:r>
              <a:rPr lang="en-US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показателям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):</a:t>
            </a:r>
          </a:p>
          <a:p>
            <a:pPr marL="914400" lvl="1" indent="-457200" algn="just">
              <a:buFontTx/>
              <a:buChar char="-"/>
            </a:pPr>
            <a:r>
              <a:rPr lang="ru-RU" sz="2400" u="sng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Исполнение по расходам минимум </a:t>
            </a:r>
            <a:r>
              <a:rPr lang="en-US" sz="2400" u="sng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75%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от капиталовложений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(n-1)</a:t>
            </a:r>
          </a:p>
          <a:p>
            <a:pPr marL="914400" lvl="1" indent="-457200" algn="just">
              <a:buFontTx/>
              <a:buChar char="-"/>
            </a:pPr>
            <a:r>
              <a:rPr lang="ru-RU" sz="2400" u="sng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Отчет национального управления аудита</a:t>
            </a:r>
            <a:r>
              <a:rPr lang="en-US" sz="2400" u="sng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(n-1) 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как минимум с неизмененным заключением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 тематическим целевым упором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ru-RU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Отстраненные от должностей муниципальные чиновники в связи с обвинениями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 algn="just">
              <a:buFontTx/>
              <a:buChar char="-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 algn="just">
              <a:buFontTx/>
              <a:buChar char="-"/>
            </a:pP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endParaRPr lang="en-US" sz="2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1046200"/>
            <a:ext cx="80829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Схема выделения грантов за эффективность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новый стимул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sq-A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1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89" y="1569420"/>
            <a:ext cx="8229600" cy="4772025"/>
          </a:xfrm>
        </p:spPr>
        <p:txBody>
          <a:bodyPr>
            <a:noAutofit/>
          </a:bodyPr>
          <a:lstStyle/>
          <a:p>
            <a:pPr algn="just"/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Первая оценка 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PEFA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(ГРФП)  в 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2007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г.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–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проведена Всемирным банком при поддержке 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DFID,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ЕС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МВФ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SIDA,</a:t>
            </a:r>
          </a:p>
          <a:p>
            <a:pPr algn="just"/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(2009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г.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 –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понимая важность оценки 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PEFA,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Правительство сформировало координационный комитет и секретариат для проведения оценки 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PEFA, </a:t>
            </a:r>
          </a:p>
          <a:p>
            <a:pPr algn="just"/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(2013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г.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 –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будучи приверженным непрерывным реформам в системе государственных финансов, Правительство вновь сформировало координационный комитет и секретариат для проведения оценки 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PEFA, </a:t>
            </a:r>
          </a:p>
          <a:p>
            <a:pPr algn="just"/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2" action="ppaction://hlinkfile"/>
              </a:rPr>
              <a:t>2015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 –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проведена ЕС при поддержке Правительства</a:t>
            </a:r>
            <a:endParaRPr lang="en-US" sz="26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Следующая оценка </a:t>
            </a:r>
            <a:r>
              <a:rPr lang="en-US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PEFA </a:t>
            </a:r>
            <a:r>
              <a:rPr lang="ru-RU" sz="2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планируется на </a:t>
            </a:r>
            <a:r>
              <a:rPr lang="en-US" sz="26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2018</a:t>
            </a:r>
            <a:r>
              <a:rPr lang="ru-RU" sz="26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г.</a:t>
            </a:r>
            <a:endParaRPr lang="en-US" sz="26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/>
            <a:endParaRPr lang="en-US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2" descr="1111111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57199" y="1046200"/>
            <a:ext cx="80829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Оценки 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PEFA</a:t>
            </a:r>
            <a:endParaRPr lang="sq-AL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73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391484"/>
              </p:ext>
            </p:extLst>
          </p:nvPr>
        </p:nvGraphicFramePr>
        <p:xfrm>
          <a:off x="3" y="-7"/>
          <a:ext cx="9143998" cy="68580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0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6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830">
                <a:tc gridSpan="2">
                  <a:txBody>
                    <a:bodyPr/>
                    <a:lstStyle/>
                    <a:p>
                      <a:pPr marL="5969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A. </a:t>
                      </a:r>
                      <a:r>
                        <a:rPr lang="ru-RU" sz="600" dirty="0">
                          <a:effectLst/>
                        </a:rPr>
                        <a:t>Надежность бюджета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Рейтинг </a:t>
                      </a:r>
                      <a:r>
                        <a:rPr lang="en-US" sz="600" dirty="0">
                          <a:effectLst/>
                        </a:rPr>
                        <a:t>2007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2009 Score</a:t>
                      </a:r>
                    </a:p>
                    <a:p>
                      <a:pPr marL="6032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Score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2015 Score</a:t>
                      </a:r>
                    </a:p>
                    <a:p>
                      <a:pPr marL="6096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Score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Общий объем расходов в сравнении с утвержденным бюджетом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04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Структура фактических расходов в сравнении с изначально утвержденным бюджетом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Не оценивается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25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Общий объем доходов в сравнении с утвержденным бюджетом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94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Объем накопленной задолженности по платежам и мониторинг</a:t>
                      </a:r>
                      <a:endParaRPr lang="en-US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D+</a:t>
                      </a:r>
                      <a:endParaRPr lang="en-US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B+</a:t>
                      </a:r>
                      <a:endParaRPr lang="en-US" sz="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C+</a:t>
                      </a:r>
                      <a:endParaRPr lang="en-US" sz="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269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B.</a:t>
                      </a:r>
                      <a:r>
                        <a:rPr lang="ru-RU" sz="600" dirty="0">
                          <a:effectLst/>
                        </a:rPr>
                        <a:t> КОМПЛЕКСНЫЕ ВОПРОСЫ</a:t>
                      </a:r>
                      <a:r>
                        <a:rPr lang="en-US" sz="600" dirty="0">
                          <a:effectLst/>
                        </a:rPr>
                        <a:t>:</a:t>
                      </a:r>
                      <a:r>
                        <a:rPr lang="en-US" sz="600" spc="-140" dirty="0">
                          <a:effectLst/>
                        </a:rPr>
                        <a:t> </a:t>
                      </a:r>
                      <a:r>
                        <a:rPr lang="ru-RU" sz="600" spc="-140" dirty="0">
                          <a:effectLst/>
                        </a:rPr>
                        <a:t> полнота и прозрачность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94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I-5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Бюджетная классификация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Полнота информации, включенной в бюджетную документацию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776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PI-7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Доля незарегистрированных государственных операций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Прозрачность межбюджетных отношений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PI-9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Надзор за общими бюджетно-налоговыми рисками со стороны других учреждений госсектора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94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Доступ общественности к ключевой бюджетно-налоговой информации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598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C.</a:t>
                      </a:r>
                      <a:r>
                        <a:rPr lang="en-US" sz="600" spc="-115" dirty="0">
                          <a:effectLst/>
                        </a:rPr>
                        <a:t> </a:t>
                      </a:r>
                      <a:r>
                        <a:rPr lang="ru-RU" sz="600" dirty="0">
                          <a:effectLst/>
                        </a:rPr>
                        <a:t>Бюджетный цикл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77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C(</a:t>
                      </a:r>
                      <a:r>
                        <a:rPr lang="en-US" sz="600" dirty="0" err="1">
                          <a:effectLst/>
                        </a:rPr>
                        <a:t>i</a:t>
                      </a:r>
                      <a:r>
                        <a:rPr lang="en-US" sz="600" dirty="0">
                          <a:effectLst/>
                        </a:rPr>
                        <a:t>) </a:t>
                      </a:r>
                      <a:r>
                        <a:rPr lang="ru-RU" sz="600" dirty="0">
                          <a:effectLst/>
                        </a:rPr>
                        <a:t>Бюджетирование на основе политики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272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Упорядоченность годового бюджетного процесса и участие в нем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30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Многолетнее прогнозирование в </a:t>
                      </a:r>
                      <a:r>
                        <a:rPr lang="ru-RU" sz="600" dirty="0" err="1">
                          <a:effectLst/>
                        </a:rPr>
                        <a:t>бюджетно</a:t>
                      </a:r>
                      <a:r>
                        <a:rPr lang="ru-RU" sz="600" dirty="0">
                          <a:effectLst/>
                        </a:rPr>
                        <a:t>—налоговом планировании, планировании расходов, формировании политик и бюджетировании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77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C(ii)</a:t>
                      </a:r>
                      <a:r>
                        <a:rPr lang="en-US" sz="600" spc="-100" dirty="0">
                          <a:effectLst/>
                        </a:rPr>
                        <a:t> </a:t>
                      </a:r>
                      <a:r>
                        <a:rPr lang="ru-RU" sz="600" spc="-100" dirty="0">
                          <a:effectLst/>
                        </a:rPr>
                        <a:t>Предсказуемость т </a:t>
                      </a:r>
                      <a:r>
                        <a:rPr lang="ru-RU" sz="600" dirty="0">
                          <a:effectLst/>
                        </a:rPr>
                        <a:t> и механизмы контроля за исполнением бюджета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272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Прозрачность обязательств налогоплательщиков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Эффективность регистрации налогоплательщиков и меры налоговой оценки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PI-15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Эффективность сбора налоговых платежей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Предсказуемость объема средств, доступных для финансирования расходных обязательств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PI-17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Регистрация остатков наличности,  долга и гарантий и управление ими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94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Эффективность механизмов контроля фондов заработной платы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PI-19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Контроль конкуренции, цены и качества и закупок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Не оценивается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Эффективность внутреннего контроля за </a:t>
                      </a:r>
                      <a:r>
                        <a:rPr lang="ru-RU" sz="600" dirty="0" err="1">
                          <a:effectLst/>
                        </a:rPr>
                        <a:t>незарплатными</a:t>
                      </a:r>
                      <a:r>
                        <a:rPr lang="ru-RU" sz="600" dirty="0">
                          <a:effectLst/>
                        </a:rPr>
                        <a:t> расходами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Эффективность внутреннего аудита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0358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C(iii)</a:t>
                      </a:r>
                      <a:r>
                        <a:rPr lang="en-US" sz="600" spc="-145" dirty="0">
                          <a:effectLst/>
                        </a:rPr>
                        <a:t> </a:t>
                      </a:r>
                      <a:r>
                        <a:rPr lang="ru-RU" sz="600" spc="-145" dirty="0">
                          <a:effectLst/>
                        </a:rPr>
                        <a:t> </a:t>
                      </a:r>
                      <a:r>
                        <a:rPr lang="ru-RU" sz="600" dirty="0">
                          <a:effectLst/>
                        </a:rPr>
                        <a:t>Учет, регистрация и отчетность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69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Своевременность и упорядоченность сверки счетов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Наличие информации о ресурсах, получаемых  поставщиками услуг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Качество и своевременность бюджетных отчетов в течение года</a:t>
                      </a:r>
                      <a:r>
                        <a:rPr lang="en-US" sz="600" dirty="0">
                          <a:effectLst/>
                        </a:rPr>
                        <a:t>.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094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PI-25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Качество и своевременность годовых финансовых отчетов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977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C</a:t>
                      </a:r>
                      <a:r>
                        <a:rPr lang="en-US" sz="600" spc="-90" dirty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(iv)</a:t>
                      </a:r>
                      <a:r>
                        <a:rPr lang="en-US" sz="600" spc="-95" dirty="0">
                          <a:effectLst/>
                        </a:rPr>
                        <a:t> </a:t>
                      </a:r>
                      <a:r>
                        <a:rPr lang="ru-RU" sz="600" spc="-95" dirty="0">
                          <a:effectLst/>
                        </a:rPr>
                        <a:t>Внешний контроль и аудит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3272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Диапазон и суть последующего контроля внешних органов аудита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0358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PI-27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159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Изучение парламентом ежегодного закона о бюджете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58609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PI-28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Анализ отчетов внешних аудиторов законодательной властью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C+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B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76683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D.</a:t>
                      </a:r>
                      <a:r>
                        <a:rPr lang="en-US" sz="600" spc="-165" dirty="0">
                          <a:effectLst/>
                        </a:rPr>
                        <a:t> </a:t>
                      </a:r>
                      <a:r>
                        <a:rPr lang="ru-RU" sz="600" dirty="0">
                          <a:effectLst/>
                        </a:rPr>
                        <a:t> ДОНОРСКИЕ  ПОДХОДЫ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0940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l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Предсказуемость прямой бюджетной поддержки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NR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77459">
                <a:tc>
                  <a:txBody>
                    <a:bodyPr/>
                    <a:lstStyle/>
                    <a:p>
                      <a:pPr marL="59690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59690" algn="l">
                        <a:lnSpc>
                          <a:spcPct val="11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Финансовая информация, предоставляемая донорами для бюджетирования и отчетности по содействию в реализации проектов и программ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NR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960" marR="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331212"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D-3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Доля финансовой помощи, управляемой при помощи национальных процедур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NR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0" algn="ct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D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84382" y="1600200"/>
            <a:ext cx="150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0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83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o70DUEQwm2it7vESY4k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3954</TotalTime>
  <Words>790</Words>
  <Application>Microsoft Office PowerPoint</Application>
  <PresentationFormat>On-screen Show (4:3)</PresentationFormat>
  <Paragraphs>209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DejaVu Sans</vt:lpstr>
      <vt:lpstr>Symbol</vt:lpstr>
      <vt:lpstr>Times New Roman</vt:lpstr>
      <vt:lpstr>Verdana</vt:lpstr>
      <vt:lpstr>Wingdings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PEMPAL TCOP</dc:title>
  <dc:subject/>
  <dc:creator>ahmetismaili</dc:creator>
  <dc:description/>
  <cp:lastModifiedBy>Alexander Rezanov</cp:lastModifiedBy>
  <cp:revision>373</cp:revision>
  <dcterms:created xsi:type="dcterms:W3CDTF">2013-07-16T10:44:38Z</dcterms:created>
  <dcterms:modified xsi:type="dcterms:W3CDTF">2018-05-31T09:25:07Z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mef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</Properties>
</file>