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11"/>
  </p:notesMasterIdLst>
  <p:sldIdLst>
    <p:sldId id="256" r:id="rId2"/>
    <p:sldId id="273" r:id="rId3"/>
    <p:sldId id="275" r:id="rId4"/>
    <p:sldId id="257" r:id="rId5"/>
    <p:sldId id="260" r:id="rId6"/>
    <p:sldId id="264" r:id="rId7"/>
    <p:sldId id="281" r:id="rId8"/>
    <p:sldId id="282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0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30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58FE8-10AD-43CE-844F-9B5D757B86C6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AB614-D097-4BE2-BCFA-CAACEDCAA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4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AB614-D097-4BE2-BCFA-CAACEDCAA7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80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process of spending of Public Funds is managed by the KFMIS through five steps: Allocation, Commitment, Obligation, Processing of Expenditure and Certification of Payment. </a:t>
            </a:r>
            <a:endParaRPr lang="sq-A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7AB614-D097-4BE2-BCFA-CAACEDCAA7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83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7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8611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2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58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06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1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00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92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6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2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58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447261"/>
            <a:ext cx="10058400" cy="3796747"/>
          </a:xfrm>
        </p:spPr>
        <p:txBody>
          <a:bodyPr>
            <a:normAutofit/>
          </a:bodyPr>
          <a:lstStyle/>
          <a:p>
            <a:pPr algn="ctr"/>
            <a:br>
              <a:rPr lang="hr-HR" sz="36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36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36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>
                <a:latin typeface="Arial" panose="020B0604020202020204" pitchFamily="34" charset="0"/>
                <a:cs typeface="Arial" panose="020B0604020202020204" pitchFamily="34" charset="0"/>
              </a:rPr>
              <a:t>Jedinstveni račun riznice – JRR</a:t>
            </a:r>
            <a:br>
              <a:rPr lang="hr-HR"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Slučaj Republike Kosovo</a:t>
            </a:r>
            <a:br>
              <a:rPr lang="hr-HR" sz="36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36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810538"/>
            <a:ext cx="10058400" cy="788081"/>
          </a:xfrm>
        </p:spPr>
        <p:txBody>
          <a:bodyPr>
            <a:normAutofit/>
          </a:bodyPr>
          <a:lstStyle/>
          <a:p>
            <a:pPr algn="ctr"/>
            <a:r>
              <a:rPr lang="hr-HR" sz="1200" b="1">
                <a:solidFill>
                  <a:schemeClr val="accent1">
                    <a:lumMod val="75000"/>
                    <a:lumOff val="25000"/>
                  </a:schemeClr>
                </a:solidFill>
              </a:rPr>
              <a:t>Beč, studeni/novembar 2023.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426" y="606851"/>
            <a:ext cx="2338186" cy="129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1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338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91711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Ukratko o Kosovu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932709"/>
            <a:ext cx="6594438" cy="40278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/>
              <a:t>BDP od listopada/oktobra 2023. – 9,8 milijarde EUR</a:t>
            </a:r>
            <a:br>
              <a:rPr lang="hr-HR"/>
            </a:br>
            <a:endParaRPr lang="hr-HR"/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Inflacija od rujna/septembra 2023. – 4,2 %</a:t>
            </a:r>
            <a:br>
              <a:rPr lang="hr-HR"/>
            </a:br>
            <a:endParaRPr lang="hr-HR"/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Službena valuta – euro</a:t>
            </a:r>
            <a:br>
              <a:rPr lang="hr-HR"/>
            </a:br>
            <a:endParaRPr lang="hr-HR"/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Broj stanovnika: 1,74 milijuna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/>
              <a:t>od kojih je 58 % mlađe od 30 godina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000"/>
              <a:t>stopa nezaposlenosti na kraju 2022. – 11,8 %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0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1600" dirty="0"/>
          </a:p>
          <a:p>
            <a:pPr marL="201168" lvl="1" indent="0">
              <a:buNone/>
            </a:pPr>
            <a:endParaRPr lang="en-US" altLang="en-US" sz="1600" dirty="0"/>
          </a:p>
          <a:p>
            <a:pPr marL="201168" lvl="1" indent="0">
              <a:buNone/>
            </a:pPr>
            <a:endParaRPr lang="en-US" altLang="en-US" sz="1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146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9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48157"/>
            <a:ext cx="10058400" cy="887773"/>
          </a:xfrm>
        </p:spPr>
        <p:txBody>
          <a:bodyPr>
            <a:normAutofit fontScale="90000"/>
          </a:bodyPr>
          <a:lstStyle/>
          <a:p>
            <a:br>
              <a:rPr lang="hr-HR"/>
            </a:br>
            <a:br>
              <a:rPr lang="hr-HR"/>
            </a:br>
            <a:br>
              <a:rPr lang="hr-HR"/>
            </a:br>
            <a:br>
              <a:rPr lang="hr-HR"/>
            </a:br>
            <a:br>
              <a:rPr lang="hr-HR"/>
            </a:br>
            <a:r>
              <a:rPr lang="hr-HR" b="1"/>
              <a:t>Jedinstveni račun riznice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107" y="1819922"/>
            <a:ext cx="10800573" cy="4345621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r>
              <a:rPr lang="hr-HR" sz="2200" b="1"/>
              <a:t>Vrste fondova u JRR-u osim glavnog fonda proračuna središnje razine vlasti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donacije koje pružaju donatori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vlastiti fond središnje razine vlasti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vlastiti fond lokalne razine vlasti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uzajamni razvojni fond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namjenski prihodi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fondovi iz zajmova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endParaRPr lang="en-US" sz="3000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437" y="419468"/>
            <a:ext cx="1986714" cy="109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6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/>
              <a:t>Pravni okvir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/>
              <a:t>Sve transakcije s fondovima u okviru Konsolidiranog fonda Kosova provode se upotrebom JRR-a. </a:t>
            </a:r>
          </a:p>
          <a:p>
            <a:pPr marL="0" indent="0">
              <a:buNone/>
            </a:pPr>
            <a:r>
              <a:rPr lang="hr-HR" b="1" u="sng"/>
              <a:t>Primarno zakonodavstvo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JRR se regulira </a:t>
            </a:r>
            <a:r>
              <a:rPr lang="hr-HR" b="1"/>
              <a:t>Zakonom o upravljanju javnim financijama i odgovornosti (ZUJFO)</a:t>
            </a:r>
            <a:r>
              <a:rPr lang="hr-HR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temeljem članka 18. ZUJFO-a svi računi i podračuni općina dio su JRR-a te se sva plaćanja i izdaci javnih sredstava provode upotrebom JRR-a </a:t>
            </a:r>
          </a:p>
          <a:p>
            <a:pPr marL="0" indent="0">
              <a:buNone/>
            </a:pPr>
            <a:r>
              <a:rPr lang="hr-HR" b="1" u="sng"/>
              <a:t>Sekundarno zakonodavstvo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/>
              <a:t> </a:t>
            </a:r>
            <a:r>
              <a:rPr lang="hr-HR" b="1"/>
              <a:t>Regulacijom o izdacima javnih sredstava</a:t>
            </a:r>
            <a:r>
              <a:rPr lang="hr-HR"/>
              <a:t> uređuje se svrha primitka, upravljanja i potrošnje javnih sredstava.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02" y="403536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5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8532"/>
            <a:ext cx="7274363" cy="1046897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>
                <a:solidFill>
                  <a:schemeClr val="tx1"/>
                </a:solidFill>
              </a:rPr>
              <a:t>Ovlast uspostave i upravljanja fondovima JRR-a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/>
              <a:t> Generalni direktor trezora ovlašten je uspostaviti i održavati račune i podračune za fondove u okviru Konsolidiranog fonda Kosova koje smatra razumno potrebnima za provedbu odredbi predmetnog zakona.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/>
              <a:t> Generalni direktor trezora uspostavlja račune i podračune koji čine JRR u centralnoj banci.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/>
              <a:t>Odnos između Centralne banke Kosova (CBK) i trezora uređuje se međuagencijskim ugovorom kojim se utvrđuju odgovornosti CBK-a u pogledu vođenja JRR-a i upravljanja fondom Kosovo Challenge Fund (KFC). 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46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8532"/>
            <a:ext cx="7274363" cy="1046897"/>
          </a:xfrm>
        </p:spPr>
        <p:txBody>
          <a:bodyPr>
            <a:normAutofit/>
          </a:bodyPr>
          <a:lstStyle/>
          <a:p>
            <a:pPr algn="ctr"/>
            <a:r>
              <a:rPr lang="hr-HR" b="1">
                <a:solidFill>
                  <a:schemeClr val="tx1"/>
                </a:solidFill>
              </a:rPr>
              <a:t>Prednosti i nedostaci JRR-a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u="sng"/>
              <a:t>Prednosti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poboljšana odgovornost i transparentnost</a:t>
            </a:r>
            <a:r>
              <a:rPr lang="hr-HR" sz="240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smanjeni fiskalni rizici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bolje upravljanje gotovinskim sredstvima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učinkovita monetarna politika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smanjena neangažirana sredstva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100" b="1"/>
              <a:t> pojednostavljene bankovne transakcije 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3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8532"/>
            <a:ext cx="7274363" cy="1046897"/>
          </a:xfrm>
        </p:spPr>
        <p:txBody>
          <a:bodyPr>
            <a:normAutofit/>
          </a:bodyPr>
          <a:lstStyle/>
          <a:p>
            <a:pPr algn="ctr"/>
            <a:r>
              <a:rPr lang="hr-HR" b="1">
                <a:solidFill>
                  <a:schemeClr val="tx1"/>
                </a:solidFill>
              </a:rPr>
              <a:t>Prednosti i nedostaci JRR-a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u="sng"/>
              <a:t>Nedostaci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operativni izazovi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utjecaj na poslovne banke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politički otpor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poremećaj gotovinskih tokova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rizik prekomjerne centralizacije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/>
              <a:t> mogućnost zlouporabe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04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447261"/>
            <a:ext cx="10058400" cy="3796747"/>
          </a:xfrm>
        </p:spPr>
        <p:txBody>
          <a:bodyPr>
            <a:normAutofit/>
          </a:bodyPr>
          <a:lstStyle/>
          <a:p>
            <a:pPr algn="ctr"/>
            <a:r>
              <a:rPr lang="hr-HR" sz="3600"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br>
              <a:rPr lang="hr-HR" sz="36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A67CF0-5661-4F6A-9EF6-050F2D2CA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03536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37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rgbClr val="264365"/>
      </a:dk1>
      <a:lt1>
        <a:sysClr val="window" lastClr="FFFFFF"/>
      </a:lt1>
      <a:dk2>
        <a:srgbClr val="1B3048"/>
      </a:dk2>
      <a:lt2>
        <a:srgbClr val="EEECE1"/>
      </a:lt2>
      <a:accent1>
        <a:srgbClr val="1B3048"/>
      </a:accent1>
      <a:accent2>
        <a:srgbClr val="0F243E"/>
      </a:accent2>
      <a:accent3>
        <a:srgbClr val="C00000"/>
      </a:accent3>
      <a:accent4>
        <a:srgbClr val="1B3048"/>
      </a:accent4>
      <a:accent5>
        <a:srgbClr val="17365D"/>
      </a:accent5>
      <a:accent6>
        <a:srgbClr val="1B3048"/>
      </a:accent6>
      <a:hlink>
        <a:srgbClr val="1B3048"/>
      </a:hlink>
      <a:folHlink>
        <a:srgbClr val="24406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376</Words>
  <Application>Microsoft Office PowerPoint</Application>
  <PresentationFormat>Widescreen</PresentationFormat>
  <Paragraphs>57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Retrospect</vt:lpstr>
      <vt:lpstr>   Jedinstveni račun riznice – JRR Slučaj Republike Kosovo  </vt:lpstr>
      <vt:lpstr>PowerPoint Presentation</vt:lpstr>
      <vt:lpstr>Ukratko o Kosovu</vt:lpstr>
      <vt:lpstr>     Jedinstveni račun riznice</vt:lpstr>
      <vt:lpstr>Pravni okvir</vt:lpstr>
      <vt:lpstr>Ovlast uspostave i upravljanja fondovima JRR-a </vt:lpstr>
      <vt:lpstr>Prednosti i nedostaci JRR-a</vt:lpstr>
      <vt:lpstr>Prednosti i nedostaci JRR-a</vt:lpstr>
      <vt:lpstr>HVALA NA PAŽNJI!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Debt Data Transparency  Republic of Kosovo  Arijeta Neziraj Elshani  Deputy Treasurer Cash and Debt Management</dc:title>
  <dc:creator>Windows User</dc:creator>
  <cp:lastModifiedBy>Tetiana Shalkivska</cp:lastModifiedBy>
  <cp:revision>100</cp:revision>
  <dcterms:created xsi:type="dcterms:W3CDTF">2018-05-01T17:22:21Z</dcterms:created>
  <dcterms:modified xsi:type="dcterms:W3CDTF">2023-12-17T23:02:47Z</dcterms:modified>
</cp:coreProperties>
</file>