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1"/>
  </p:notesMasterIdLst>
  <p:sldIdLst>
    <p:sldId id="256" r:id="rId2"/>
    <p:sldId id="273" r:id="rId3"/>
    <p:sldId id="275" r:id="rId4"/>
    <p:sldId id="257" r:id="rId5"/>
    <p:sldId id="260" r:id="rId6"/>
    <p:sldId id="264" r:id="rId7"/>
    <p:sldId id="281" r:id="rId8"/>
    <p:sldId id="282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30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58FE8-10AD-43CE-844F-9B5D757B86C6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AB614-D097-4BE2-BCFA-CAACEDCAA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4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AB614-D097-4BE2-BCFA-CAACEDCAA7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80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of spending of Public Funds is managed by the KFMIS through five steps: Allocation, Commitment, Obligation, Processing of Expenditure and Certification of Payment. </a:t>
            </a:r>
            <a:endParaRPr lang="sq-A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7AB614-D097-4BE2-BCFA-CAACEDCAA7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83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7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861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2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58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6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1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0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2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6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2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5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47261"/>
            <a:ext cx="10058400" cy="3796747"/>
          </a:xfrm>
        </p:spPr>
        <p:txBody>
          <a:bodyPr>
            <a:normAutofit/>
          </a:bodyPr>
          <a:lstStyle/>
          <a:p>
            <a:pPr algn="ctr"/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Treasury Single Account - TSA</a:t>
            </a:r>
            <a:br>
              <a:rPr lang="en-US" sz="40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cs typeface="Arial" panose="020B0604020202020204" pitchFamily="34" charset="0"/>
              </a:rPr>
              <a:t>Case of Republic of Kosovo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810538"/>
            <a:ext cx="10058400" cy="788081"/>
          </a:xfrm>
        </p:spPr>
        <p:txBody>
          <a:bodyPr>
            <a:normAutofit/>
          </a:bodyPr>
          <a:lstStyle/>
          <a:p>
            <a:pPr algn="ctr"/>
            <a:r>
              <a:rPr lang="en-US" sz="12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Vienna, November 2023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426" y="606851"/>
            <a:ext cx="2338186" cy="129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33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91711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Kosovo Fact Sheet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932709"/>
            <a:ext cx="6594438" cy="40278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GDP as of October 2023 - EUR 9.8 billion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Inflation as of September 2023 – 4.2%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Official currency – EURO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 Estimated population 1.74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Of which 58% is below 30 years 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Unemployment rate in the end of 2022 - 11.8%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1600" dirty="0"/>
          </a:p>
          <a:p>
            <a:pPr marL="201168" lvl="1" indent="0">
              <a:buNone/>
            </a:pPr>
            <a:endParaRPr lang="en-US" altLang="en-US" sz="1600" dirty="0"/>
          </a:p>
          <a:p>
            <a:pPr marL="201168" lvl="1" indent="0">
              <a:buNone/>
            </a:pPr>
            <a:endParaRPr lang="en-US" altLang="en-US" sz="1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46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9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48157"/>
            <a:ext cx="10058400" cy="88777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Treasury Single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107" y="1819922"/>
            <a:ext cx="10800573" cy="4345621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r>
              <a:rPr lang="en-US" sz="2200" b="1" dirty="0"/>
              <a:t>Types of fund in the TSA beside </a:t>
            </a:r>
            <a:r>
              <a:rPr lang="ro-RO" sz="2200" b="1" dirty="0"/>
              <a:t>main fund of the central government budget</a:t>
            </a:r>
            <a:endParaRPr lang="en-US" sz="2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Grants offered from the donors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Own Source Fund of the Central Level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Own Source Fund of the Local Level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Development Trust Fund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Dedicated Revenues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Funds from the Loans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endParaRPr lang="en-US" sz="30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437" y="419468"/>
            <a:ext cx="1986714" cy="109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6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Legislative Framework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All transactions involving funds within the Kosovo Consolidated Fund shall be conducted through the TSA. </a:t>
            </a:r>
          </a:p>
          <a:p>
            <a:pPr marL="0" indent="0">
              <a:buNone/>
            </a:pPr>
            <a:r>
              <a:rPr lang="en-US" b="1" u="sng" dirty="0"/>
              <a:t>Primary legislation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The </a:t>
            </a:r>
            <a:r>
              <a:rPr lang="en-US" b="1" dirty="0"/>
              <a:t>Law on Public Financial Management and Accountability (LPFMA) </a:t>
            </a:r>
            <a:r>
              <a:rPr lang="en-US" dirty="0"/>
              <a:t>regulates the TSA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According to Article 18 of the LPFMA all accounts and sub-accounts (established for each municipality) shall be part of the TSA as well as all payments and expenditures of public money shall be made through the TSA. </a:t>
            </a:r>
          </a:p>
          <a:p>
            <a:pPr marL="0" indent="0">
              <a:buNone/>
            </a:pPr>
            <a:r>
              <a:rPr lang="en-US" b="1" u="sng" dirty="0"/>
              <a:t>Secondary Legislation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The </a:t>
            </a:r>
            <a:r>
              <a:rPr lang="en-US" b="1" dirty="0"/>
              <a:t>Regulation on Public Fund Expenditure </a:t>
            </a:r>
            <a:r>
              <a:rPr lang="en-US" dirty="0"/>
              <a:t>regulates the purpose of receiving, handling and spending of public funds.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02" y="403536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8532"/>
            <a:ext cx="7274363" cy="10468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Authority of Establishing and Managing TSA funds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The General Director of the Treasury have the authority to establish and maintain such accounts and sub-accounts for funds within the Kosovo Consolidated Fund as he/she may deem reasonably necessary to implement the provisions of the present law.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The General Director of the Treasury shall establish the accounts and sub-accounts constituting the TSA at the Central Bank.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relationship between the CBK and the Treasury shall be elaborated in an inter-agency agreement that sets forth the CBK’s responsibilities in connection with its administration of the TSA and the management of the KCF. 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6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8532"/>
            <a:ext cx="7274363" cy="104689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Pros and Cons of  the TSA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Pros </a:t>
            </a:r>
            <a:endParaRPr lang="en-US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Improved</a:t>
            </a:r>
            <a:r>
              <a:rPr lang="sq-AL" b="1" dirty="0"/>
              <a:t> </a:t>
            </a:r>
            <a:r>
              <a:rPr lang="sq-AL" b="1" dirty="0" err="1"/>
              <a:t>Accountability</a:t>
            </a:r>
            <a:r>
              <a:rPr lang="sq-AL" b="1" dirty="0"/>
              <a:t> </a:t>
            </a:r>
            <a:r>
              <a:rPr lang="sq-AL" b="1" dirty="0" err="1"/>
              <a:t>and</a:t>
            </a:r>
            <a:r>
              <a:rPr lang="sq-AL" b="1" dirty="0"/>
              <a:t> </a:t>
            </a:r>
            <a:r>
              <a:rPr lang="sq-AL" b="1" dirty="0" err="1"/>
              <a:t>Transparency</a:t>
            </a: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Reduced</a:t>
            </a:r>
            <a:r>
              <a:rPr lang="sq-AL" b="1" dirty="0"/>
              <a:t> </a:t>
            </a:r>
            <a:r>
              <a:rPr lang="sq-AL" b="1" dirty="0" err="1"/>
              <a:t>Fiscal</a:t>
            </a:r>
            <a:r>
              <a:rPr lang="sq-AL" b="1" dirty="0"/>
              <a:t> </a:t>
            </a:r>
            <a:r>
              <a:rPr lang="sq-AL" b="1" dirty="0" err="1"/>
              <a:t>Risks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Enhanced</a:t>
            </a:r>
            <a:r>
              <a:rPr lang="sq-AL" b="1" dirty="0"/>
              <a:t> </a:t>
            </a:r>
            <a:r>
              <a:rPr lang="sq-AL" b="1" dirty="0" err="1"/>
              <a:t>Cash</a:t>
            </a:r>
            <a:r>
              <a:rPr lang="sq-AL" b="1" dirty="0"/>
              <a:t> </a:t>
            </a:r>
            <a:r>
              <a:rPr lang="sq-AL" b="1" dirty="0" err="1"/>
              <a:t>Management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Effective</a:t>
            </a:r>
            <a:r>
              <a:rPr lang="sq-AL" b="1" dirty="0"/>
              <a:t> </a:t>
            </a:r>
            <a:r>
              <a:rPr lang="sq-AL" b="1" dirty="0" err="1"/>
              <a:t>Monetary</a:t>
            </a:r>
            <a:r>
              <a:rPr lang="sq-AL" b="1" dirty="0"/>
              <a:t> </a:t>
            </a:r>
            <a:r>
              <a:rPr lang="sq-AL" b="1" dirty="0" err="1"/>
              <a:t>Policy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Reduction</a:t>
            </a:r>
            <a:r>
              <a:rPr lang="sq-AL" b="1" dirty="0"/>
              <a:t> of </a:t>
            </a:r>
            <a:r>
              <a:rPr lang="sq-AL" b="1" dirty="0" err="1"/>
              <a:t>Idle</a:t>
            </a:r>
            <a:r>
              <a:rPr lang="sq-AL" b="1" dirty="0"/>
              <a:t> </a:t>
            </a:r>
            <a:r>
              <a:rPr lang="sq-AL" b="1" dirty="0" err="1"/>
              <a:t>Funds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100" b="1" dirty="0"/>
              <a:t> Simplified Bank Operations 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3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8532"/>
            <a:ext cx="7274363" cy="104689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Pros and Cons of  the TSA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Cons</a:t>
            </a:r>
            <a:endParaRPr lang="en-US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Operational</a:t>
            </a:r>
            <a:r>
              <a:rPr lang="sq-AL" b="1" dirty="0"/>
              <a:t> </a:t>
            </a:r>
            <a:r>
              <a:rPr lang="sq-AL" b="1" dirty="0" err="1"/>
              <a:t>Challenges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Impact</a:t>
            </a:r>
            <a:r>
              <a:rPr lang="sq-AL" b="1" dirty="0"/>
              <a:t> </a:t>
            </a:r>
            <a:r>
              <a:rPr lang="sq-AL" b="1" dirty="0" err="1"/>
              <a:t>on</a:t>
            </a:r>
            <a:r>
              <a:rPr lang="sq-AL" b="1" dirty="0"/>
              <a:t> </a:t>
            </a:r>
            <a:r>
              <a:rPr lang="sq-AL" b="1" dirty="0" err="1"/>
              <a:t>Commercial</a:t>
            </a:r>
            <a:r>
              <a:rPr lang="sq-AL" b="1" dirty="0"/>
              <a:t> </a:t>
            </a:r>
            <a:r>
              <a:rPr lang="sq-AL" b="1" dirty="0" err="1"/>
              <a:t>Banks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Political</a:t>
            </a:r>
            <a:r>
              <a:rPr lang="sq-AL" b="1" dirty="0"/>
              <a:t> </a:t>
            </a:r>
            <a:r>
              <a:rPr lang="sq-AL" b="1" dirty="0" err="1"/>
              <a:t>Resistance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Disruption</a:t>
            </a:r>
            <a:r>
              <a:rPr lang="sq-AL" b="1" dirty="0"/>
              <a:t> to </a:t>
            </a:r>
            <a:r>
              <a:rPr lang="sq-AL" b="1" dirty="0" err="1"/>
              <a:t>Cash</a:t>
            </a:r>
            <a:r>
              <a:rPr lang="sq-AL" b="1" dirty="0"/>
              <a:t> </a:t>
            </a:r>
            <a:r>
              <a:rPr lang="sq-AL" b="1" dirty="0" err="1"/>
              <a:t>Flow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/>
              <a:t>Risk of </a:t>
            </a:r>
            <a:r>
              <a:rPr lang="sq-AL" b="1" dirty="0" err="1"/>
              <a:t>Overcentralization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sq-AL" b="1" dirty="0" err="1"/>
              <a:t>Potential</a:t>
            </a:r>
            <a:r>
              <a:rPr lang="sq-AL" b="1" dirty="0"/>
              <a:t> </a:t>
            </a:r>
            <a:r>
              <a:rPr lang="sq-AL" b="1" dirty="0" err="1"/>
              <a:t>for</a:t>
            </a:r>
            <a:r>
              <a:rPr lang="sq-AL" b="1" dirty="0"/>
              <a:t> </a:t>
            </a:r>
            <a:r>
              <a:rPr lang="sq-AL" b="1" dirty="0" err="1"/>
              <a:t>Misuse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26611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0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47261"/>
            <a:ext cx="10058400" cy="379674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A67CF0-5661-4F6A-9EF6-050F2D2CA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33" y="403536"/>
            <a:ext cx="2117147" cy="117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37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rgbClr val="264365"/>
      </a:dk1>
      <a:lt1>
        <a:sysClr val="window" lastClr="FFFFFF"/>
      </a:lt1>
      <a:dk2>
        <a:srgbClr val="1B3048"/>
      </a:dk2>
      <a:lt2>
        <a:srgbClr val="EEECE1"/>
      </a:lt2>
      <a:accent1>
        <a:srgbClr val="1B3048"/>
      </a:accent1>
      <a:accent2>
        <a:srgbClr val="0F243E"/>
      </a:accent2>
      <a:accent3>
        <a:srgbClr val="C00000"/>
      </a:accent3>
      <a:accent4>
        <a:srgbClr val="1B3048"/>
      </a:accent4>
      <a:accent5>
        <a:srgbClr val="17365D"/>
      </a:accent5>
      <a:accent6>
        <a:srgbClr val="1B3048"/>
      </a:accent6>
      <a:hlink>
        <a:srgbClr val="1B3048"/>
      </a:hlink>
      <a:folHlink>
        <a:srgbClr val="24406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2134</TotalTime>
  <Words>434</Words>
  <Application>Microsoft Office PowerPoint</Application>
  <PresentationFormat>Widescreen</PresentationFormat>
  <Paragraphs>57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   Treasury Single Account - TSA Case of Republic of Kosovo  </vt:lpstr>
      <vt:lpstr>PowerPoint Presentation</vt:lpstr>
      <vt:lpstr>Kosovo Fact Sheet</vt:lpstr>
      <vt:lpstr>     Treasury Single Account</vt:lpstr>
      <vt:lpstr>Legislative Framework</vt:lpstr>
      <vt:lpstr>Authority of Establishing and Managing TSA funds </vt:lpstr>
      <vt:lpstr>Pros and Cons of  the TSA</vt:lpstr>
      <vt:lpstr>Pros and Cons of  the TSA</vt:lpstr>
      <vt:lpstr>THANK YOU FOR YOUR ATTENTION!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Debt Data Transparency  Republic of Kosovo  Arijeta Neziraj Elshani  Deputy Treasurer Cash and Debt Management</dc:title>
  <dc:creator>Windows User</dc:creator>
  <cp:lastModifiedBy>Tetiana Shalkivska</cp:lastModifiedBy>
  <cp:revision>100</cp:revision>
  <dcterms:created xsi:type="dcterms:W3CDTF">2018-05-01T17:22:21Z</dcterms:created>
  <dcterms:modified xsi:type="dcterms:W3CDTF">2023-11-27T08:37:37Z</dcterms:modified>
</cp:coreProperties>
</file>