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notesMasterIdLst>
    <p:notesMasterId r:id="rId11"/>
  </p:notesMasterIdLst>
  <p:sldIdLst>
    <p:sldId id="256" r:id="rId2"/>
    <p:sldId id="273" r:id="rId3"/>
    <p:sldId id="275" r:id="rId4"/>
    <p:sldId id="257" r:id="rId5"/>
    <p:sldId id="260" r:id="rId6"/>
    <p:sldId id="264" r:id="rId7"/>
    <p:sldId id="281" r:id="rId8"/>
    <p:sldId id="282" r:id="rId9"/>
    <p:sldId id="27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0F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30" autoAdjust="0"/>
  </p:normalViewPr>
  <p:slideViewPr>
    <p:cSldViewPr snapToGrid="0">
      <p:cViewPr varScale="1">
        <p:scale>
          <a:sx n="57" d="100"/>
          <a:sy n="57" d="100"/>
        </p:scale>
        <p:origin x="1016" y="44"/>
      </p:cViewPr>
      <p:guideLst>
        <p:guide orient="horz" pos="432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C58FE8-10AD-43CE-844F-9B5D757B86C6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7AB614-D097-4BE2-BCFA-CAACEDCAA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645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7AB614-D097-4BE2-BCFA-CAACEDCAA7E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380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process of spending of Public Funds is managed by the KFMIS through five steps: Allocation, Commitment, Obligation, Processing of Expenditure and Certification of Payment. </a:t>
            </a:r>
            <a:endParaRPr lang="sq-A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7AB614-D097-4BE2-BCFA-CAACEDCAA7E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69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5830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63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1770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08000" y="1411552"/>
            <a:ext cx="11176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28611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525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9582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067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61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003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921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509A250-FF31-4206-8172-F9D3106AACB1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569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921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3587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447261"/>
            <a:ext cx="10058400" cy="3796747"/>
          </a:xfrm>
        </p:spPr>
        <p:txBody>
          <a:bodyPr>
            <a:normAutofit/>
          </a:bodyPr>
          <a:lstStyle/>
          <a:p>
            <a:pPr algn="ctr"/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Treasury Single Account - TSA</a:t>
            </a:r>
            <a:br>
              <a:rPr lang="en-US" sz="4000" b="1" dirty="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US" sz="4000" b="1" dirty="0">
                <a:solidFill>
                  <a:schemeClr val="tx1"/>
                </a:solidFill>
                <a:cs typeface="Arial" panose="020B0604020202020204" pitchFamily="34" charset="0"/>
              </a:rPr>
              <a:t>Case of Republic of Kosovo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200" dirty="0"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810538"/>
            <a:ext cx="10058400" cy="788081"/>
          </a:xfrm>
        </p:spPr>
        <p:txBody>
          <a:bodyPr>
            <a:normAutofit/>
          </a:bodyPr>
          <a:lstStyle/>
          <a:p>
            <a:pPr algn="ctr"/>
            <a:r>
              <a:rPr lang="en-US" sz="1200" b="1" dirty="0">
                <a:solidFill>
                  <a:schemeClr val="accent1">
                    <a:lumMod val="75000"/>
                    <a:lumOff val="25000"/>
                  </a:schemeClr>
                </a:solidFill>
              </a:rPr>
              <a:t>Vienna, November 2023</a:t>
            </a:r>
            <a:endParaRPr lang="en-US" sz="1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7426" y="606851"/>
            <a:ext cx="2338186" cy="1292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19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338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091711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Kosovo Fact Sheet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1932709"/>
            <a:ext cx="6594438" cy="40278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dirty="0"/>
              <a:t>GDP as of October 2023 - EUR 9.8 billion</a:t>
            </a:r>
            <a:br>
              <a:rPr lang="en-US" altLang="en-US" dirty="0"/>
            </a:br>
            <a:endParaRPr lang="en-US" alt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dirty="0"/>
              <a:t>Inflation as of September 2023 – 4.2%</a:t>
            </a:r>
            <a:br>
              <a:rPr lang="en-US" altLang="en-US" dirty="0"/>
            </a:br>
            <a:endParaRPr lang="en-US" alt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dirty="0"/>
              <a:t>Official currency – EURO</a:t>
            </a:r>
            <a:br>
              <a:rPr lang="en-US" altLang="en-US" dirty="0"/>
            </a:br>
            <a:endParaRPr lang="en-US" alt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dirty="0"/>
              <a:t> Estimated population 1.74 million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000" dirty="0"/>
              <a:t>Of which 58% is below 30 years old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000" dirty="0"/>
              <a:t>Unemployment rate in the end of 2022 - 11.8%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en-US" dirty="0"/>
          </a:p>
          <a:p>
            <a:pPr marL="0" indent="0">
              <a:buNone/>
            </a:pPr>
            <a:endParaRPr lang="en-US" altLang="en-US" dirty="0"/>
          </a:p>
          <a:p>
            <a:pPr lvl="1">
              <a:buFont typeface="Wingdings" panose="05000000000000000000" pitchFamily="2" charset="2"/>
              <a:buChar char="Ø"/>
            </a:pPr>
            <a:endParaRPr lang="en-US" altLang="en-US" sz="2000" dirty="0"/>
          </a:p>
          <a:p>
            <a:pPr lvl="1">
              <a:buFont typeface="Wingdings" panose="05000000000000000000" pitchFamily="2" charset="2"/>
              <a:buChar char="Ø"/>
            </a:pPr>
            <a:endParaRPr lang="en-US" altLang="en-US" sz="1600" dirty="0"/>
          </a:p>
          <a:p>
            <a:pPr marL="201168" lvl="1" indent="0">
              <a:buNone/>
            </a:pPr>
            <a:endParaRPr lang="en-US" altLang="en-US" sz="1600" dirty="0"/>
          </a:p>
          <a:p>
            <a:pPr marL="201168" lvl="1" indent="0">
              <a:buNone/>
            </a:pPr>
            <a:endParaRPr lang="en-US" altLang="en-US" sz="1600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6146" y="426611"/>
            <a:ext cx="2117147" cy="117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090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48157"/>
            <a:ext cx="10058400" cy="887773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b="1" dirty="0"/>
              <a:t>Treasury Single Account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107" y="1819922"/>
            <a:ext cx="10800573" cy="4345621"/>
          </a:xfrm>
        </p:spPr>
        <p:txBody>
          <a:bodyPr>
            <a:normAutofit/>
          </a:bodyPr>
          <a:lstStyle/>
          <a:p>
            <a:pPr lvl="0"/>
            <a:endParaRPr lang="en-US" dirty="0"/>
          </a:p>
          <a:p>
            <a:r>
              <a:rPr lang="en-US" sz="2200" b="1" dirty="0"/>
              <a:t>Types of fund in the TSA beside </a:t>
            </a:r>
            <a:r>
              <a:rPr lang="ro-RO" sz="2200" b="1" dirty="0"/>
              <a:t>main fund of the central government budget</a:t>
            </a:r>
            <a:endParaRPr lang="en-US" sz="22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Grants offered from the donors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Own Source Fund of the Central Level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Own Source Fund of the Local Level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Development Trust Fund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Dedicated Revenues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Funds from the Loans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1600" dirty="0"/>
          </a:p>
          <a:p>
            <a:pPr>
              <a:buFont typeface="Wingdings" panose="05000000000000000000" pitchFamily="2" charset="2"/>
              <a:buChar char="Ø"/>
            </a:pPr>
            <a:endParaRPr lang="en-US" sz="1600" dirty="0"/>
          </a:p>
          <a:p>
            <a:pPr>
              <a:buFont typeface="Wingdings" panose="05000000000000000000" pitchFamily="2" charset="2"/>
              <a:buChar char="q"/>
            </a:pPr>
            <a:endParaRPr lang="en-US" sz="3000" dirty="0"/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6437" y="419468"/>
            <a:ext cx="1986714" cy="1098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963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Legislative Framework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All transactions involving funds within the Kosovo Consolidated Fund shall be conducted through the TSA. </a:t>
            </a:r>
          </a:p>
          <a:p>
            <a:pPr marL="0" indent="0">
              <a:buNone/>
            </a:pPr>
            <a:r>
              <a:rPr lang="en-US" b="1" u="sng" dirty="0"/>
              <a:t>Primary legislation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The </a:t>
            </a:r>
            <a:r>
              <a:rPr lang="en-US" b="1" dirty="0"/>
              <a:t>Law on Public Financial Management and Accountability (LPFMA) </a:t>
            </a:r>
            <a:r>
              <a:rPr lang="en-US" dirty="0"/>
              <a:t>regulates the TSA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According to Article 18 of the LPFMA all accounts and sub-accounts (established for each municipality) shall be part of the TSA as well as all payments and expenditures of public money shall be made through the TSA. </a:t>
            </a:r>
          </a:p>
          <a:p>
            <a:pPr marL="0" indent="0">
              <a:buNone/>
            </a:pPr>
            <a:r>
              <a:rPr lang="en-US" b="1" u="sng" dirty="0"/>
              <a:t>Secondary Legislation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The </a:t>
            </a:r>
            <a:r>
              <a:rPr lang="en-US" b="1" dirty="0"/>
              <a:t>Regulation on Public Fund Expenditure </a:t>
            </a:r>
            <a:r>
              <a:rPr lang="en-US" dirty="0"/>
              <a:t>regulates the purpose of receiving, handling and spending of public funds.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2602" y="403536"/>
            <a:ext cx="2117147" cy="117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55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488532"/>
            <a:ext cx="7274363" cy="1046897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Authority of Establishing and Managing TSA funds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The General Director of the Treasury have the authority to establish and maintain such accounts and sub-accounts for funds within the Kosovo Consolidated Fund as he/she may deem reasonably necessary to implement the provisions of the present law.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The General Director of the Treasury shall establish the accounts and sub-accounts constituting the TSA at the Central Bank.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The relationship between the CBK and the Treasury shall be elaborated in an inter-agency agreement that sets forth the CBK’s responsibilities in connection with its administration of the TSA and the management of the KCF. </a:t>
            </a:r>
          </a:p>
          <a:p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endParaRPr lang="en-US" sz="2200" dirty="0">
              <a:solidFill>
                <a:schemeClr val="accent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8533" y="426611"/>
            <a:ext cx="2117147" cy="117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466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488532"/>
            <a:ext cx="7274363" cy="1046897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Pros and Cons of  the TSA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u="sng" dirty="0"/>
              <a:t>Pros </a:t>
            </a:r>
            <a:endParaRPr lang="en-US" b="1" u="sng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 </a:t>
            </a:r>
            <a:r>
              <a:rPr lang="sq-AL" b="1" dirty="0" err="1"/>
              <a:t>Improved</a:t>
            </a:r>
            <a:r>
              <a:rPr lang="sq-AL" b="1" dirty="0"/>
              <a:t> </a:t>
            </a:r>
            <a:r>
              <a:rPr lang="sq-AL" b="1" dirty="0" err="1"/>
              <a:t>Accountability</a:t>
            </a:r>
            <a:r>
              <a:rPr lang="sq-AL" b="1" dirty="0"/>
              <a:t> </a:t>
            </a:r>
            <a:r>
              <a:rPr lang="sq-AL" b="1" dirty="0" err="1"/>
              <a:t>and</a:t>
            </a:r>
            <a:r>
              <a:rPr lang="sq-AL" b="1" dirty="0"/>
              <a:t> </a:t>
            </a:r>
            <a:r>
              <a:rPr lang="sq-AL" b="1" dirty="0" err="1"/>
              <a:t>Transparency</a:t>
            </a:r>
            <a:r>
              <a:rPr lang="en-US" sz="2400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 </a:t>
            </a:r>
            <a:r>
              <a:rPr lang="sq-AL" b="1" dirty="0" err="1"/>
              <a:t>Reduced</a:t>
            </a:r>
            <a:r>
              <a:rPr lang="sq-AL" b="1" dirty="0"/>
              <a:t> </a:t>
            </a:r>
            <a:r>
              <a:rPr lang="sq-AL" b="1" dirty="0" err="1"/>
              <a:t>Fiscal</a:t>
            </a:r>
            <a:r>
              <a:rPr lang="sq-AL" b="1" dirty="0"/>
              <a:t> </a:t>
            </a:r>
            <a:r>
              <a:rPr lang="sq-AL" b="1" dirty="0" err="1"/>
              <a:t>Risks</a:t>
            </a:r>
            <a:endParaRPr lang="en-US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 </a:t>
            </a:r>
            <a:r>
              <a:rPr lang="sq-AL" b="1" dirty="0" err="1"/>
              <a:t>Enhanced</a:t>
            </a:r>
            <a:r>
              <a:rPr lang="sq-AL" b="1" dirty="0"/>
              <a:t> </a:t>
            </a:r>
            <a:r>
              <a:rPr lang="sq-AL" b="1" dirty="0" err="1"/>
              <a:t>Cash</a:t>
            </a:r>
            <a:r>
              <a:rPr lang="sq-AL" b="1" dirty="0"/>
              <a:t> </a:t>
            </a:r>
            <a:r>
              <a:rPr lang="sq-AL" b="1" dirty="0" err="1"/>
              <a:t>Management</a:t>
            </a:r>
            <a:endParaRPr lang="en-US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 </a:t>
            </a:r>
            <a:r>
              <a:rPr lang="sq-AL" b="1" dirty="0" err="1"/>
              <a:t>Effective</a:t>
            </a:r>
            <a:r>
              <a:rPr lang="sq-AL" b="1" dirty="0"/>
              <a:t> </a:t>
            </a:r>
            <a:r>
              <a:rPr lang="sq-AL" b="1" dirty="0" err="1"/>
              <a:t>Monetary</a:t>
            </a:r>
            <a:r>
              <a:rPr lang="sq-AL" b="1" dirty="0"/>
              <a:t> </a:t>
            </a:r>
            <a:r>
              <a:rPr lang="sq-AL" b="1" dirty="0" err="1"/>
              <a:t>Policy</a:t>
            </a:r>
            <a:endParaRPr lang="en-US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 </a:t>
            </a:r>
            <a:r>
              <a:rPr lang="sq-AL" b="1" dirty="0" err="1"/>
              <a:t>Reduction</a:t>
            </a:r>
            <a:r>
              <a:rPr lang="sq-AL" b="1" dirty="0"/>
              <a:t> of </a:t>
            </a:r>
            <a:r>
              <a:rPr lang="sq-AL" b="1" dirty="0" err="1"/>
              <a:t>Idle</a:t>
            </a:r>
            <a:r>
              <a:rPr lang="sq-AL" b="1" dirty="0"/>
              <a:t> </a:t>
            </a:r>
            <a:r>
              <a:rPr lang="sq-AL" b="1" dirty="0" err="1"/>
              <a:t>Funds</a:t>
            </a:r>
            <a:endParaRPr lang="en-US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100" b="1" dirty="0"/>
              <a:t> Simplified Bank Operations </a:t>
            </a:r>
          </a:p>
          <a:p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endParaRPr lang="en-US" sz="2200" dirty="0">
              <a:solidFill>
                <a:schemeClr val="accent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8533" y="426611"/>
            <a:ext cx="2117147" cy="117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534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488532"/>
            <a:ext cx="7274363" cy="1046897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Pros and Cons of  the TSA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u="sng" dirty="0"/>
              <a:t>Cons</a:t>
            </a:r>
            <a:endParaRPr lang="en-US" b="1" u="sng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 </a:t>
            </a:r>
            <a:r>
              <a:rPr lang="sq-AL" b="1" dirty="0" err="1"/>
              <a:t>Operational</a:t>
            </a:r>
            <a:r>
              <a:rPr lang="sq-AL" b="1" dirty="0"/>
              <a:t> </a:t>
            </a:r>
            <a:r>
              <a:rPr lang="sq-AL" b="1" dirty="0" err="1"/>
              <a:t>Challenges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 </a:t>
            </a:r>
            <a:r>
              <a:rPr lang="sq-AL" b="1" dirty="0" err="1"/>
              <a:t>Impact</a:t>
            </a:r>
            <a:r>
              <a:rPr lang="sq-AL" b="1" dirty="0"/>
              <a:t> </a:t>
            </a:r>
            <a:r>
              <a:rPr lang="sq-AL" b="1" dirty="0" err="1"/>
              <a:t>on</a:t>
            </a:r>
            <a:r>
              <a:rPr lang="sq-AL" b="1" dirty="0"/>
              <a:t> </a:t>
            </a:r>
            <a:r>
              <a:rPr lang="sq-AL" b="1" dirty="0" err="1"/>
              <a:t>Commercial</a:t>
            </a:r>
            <a:r>
              <a:rPr lang="sq-AL" b="1" dirty="0"/>
              <a:t> </a:t>
            </a:r>
            <a:r>
              <a:rPr lang="sq-AL" b="1" dirty="0" err="1"/>
              <a:t>Banks</a:t>
            </a:r>
            <a:endParaRPr lang="en-US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 </a:t>
            </a:r>
            <a:r>
              <a:rPr lang="sq-AL" b="1" dirty="0" err="1"/>
              <a:t>Political</a:t>
            </a:r>
            <a:r>
              <a:rPr lang="sq-AL" b="1" dirty="0"/>
              <a:t> </a:t>
            </a:r>
            <a:r>
              <a:rPr lang="sq-AL" b="1" dirty="0" err="1"/>
              <a:t>Resistance</a:t>
            </a:r>
            <a:endParaRPr lang="en-US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 </a:t>
            </a:r>
            <a:r>
              <a:rPr lang="sq-AL" b="1" dirty="0" err="1"/>
              <a:t>Disruption</a:t>
            </a:r>
            <a:r>
              <a:rPr lang="sq-AL" b="1" dirty="0"/>
              <a:t> to </a:t>
            </a:r>
            <a:r>
              <a:rPr lang="sq-AL" b="1" dirty="0" err="1"/>
              <a:t>Cash</a:t>
            </a:r>
            <a:r>
              <a:rPr lang="sq-AL" b="1" dirty="0"/>
              <a:t> </a:t>
            </a:r>
            <a:r>
              <a:rPr lang="sq-AL" b="1" dirty="0" err="1"/>
              <a:t>Flow</a:t>
            </a:r>
            <a:endParaRPr lang="en-US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 </a:t>
            </a:r>
            <a:r>
              <a:rPr lang="sq-AL" b="1" dirty="0"/>
              <a:t>Risk of </a:t>
            </a:r>
            <a:r>
              <a:rPr lang="sq-AL" b="1" dirty="0" err="1"/>
              <a:t>Overcentralization</a:t>
            </a:r>
            <a:endParaRPr lang="en-US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 </a:t>
            </a:r>
            <a:r>
              <a:rPr lang="sq-AL" b="1" dirty="0" err="1"/>
              <a:t>Potential</a:t>
            </a:r>
            <a:r>
              <a:rPr lang="sq-AL" b="1" dirty="0"/>
              <a:t> </a:t>
            </a:r>
            <a:r>
              <a:rPr lang="sq-AL" b="1" dirty="0" err="1"/>
              <a:t>for</a:t>
            </a:r>
            <a:r>
              <a:rPr lang="sq-AL" b="1" dirty="0"/>
              <a:t> </a:t>
            </a:r>
            <a:r>
              <a:rPr lang="sq-AL" b="1" dirty="0" err="1"/>
              <a:t>Misuse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endParaRPr lang="en-US" sz="2200" dirty="0">
              <a:solidFill>
                <a:schemeClr val="accent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8533" y="426611"/>
            <a:ext cx="2117147" cy="117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704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447261"/>
            <a:ext cx="10058400" cy="3796747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THANK YOU FOR YOUR ATTENTION!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200" dirty="0"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CA67CF0-5661-4F6A-9EF6-050F2D2CA2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8533" y="403536"/>
            <a:ext cx="2117147" cy="117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2371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6">
      <a:dk1>
        <a:srgbClr val="264365"/>
      </a:dk1>
      <a:lt1>
        <a:sysClr val="window" lastClr="FFFFFF"/>
      </a:lt1>
      <a:dk2>
        <a:srgbClr val="1B3048"/>
      </a:dk2>
      <a:lt2>
        <a:srgbClr val="EEECE1"/>
      </a:lt2>
      <a:accent1>
        <a:srgbClr val="1B3048"/>
      </a:accent1>
      <a:accent2>
        <a:srgbClr val="0F243E"/>
      </a:accent2>
      <a:accent3>
        <a:srgbClr val="C00000"/>
      </a:accent3>
      <a:accent4>
        <a:srgbClr val="1B3048"/>
      </a:accent4>
      <a:accent5>
        <a:srgbClr val="17365D"/>
      </a:accent5>
      <a:accent6>
        <a:srgbClr val="1B3048"/>
      </a:accent6>
      <a:hlink>
        <a:srgbClr val="1B3048"/>
      </a:hlink>
      <a:folHlink>
        <a:srgbClr val="244061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2134</TotalTime>
  <Words>434</Words>
  <Application>Microsoft Office PowerPoint</Application>
  <PresentationFormat>Widescreen</PresentationFormat>
  <Paragraphs>57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Retrospect</vt:lpstr>
      <vt:lpstr>   Treasury Single Account - TSA Case of Republic of Kosovo  </vt:lpstr>
      <vt:lpstr>PowerPoint Presentation</vt:lpstr>
      <vt:lpstr>Kosovo Fact Sheet</vt:lpstr>
      <vt:lpstr>     Treasury Single Account</vt:lpstr>
      <vt:lpstr>Legislative Framework</vt:lpstr>
      <vt:lpstr>Authority of Establishing and Managing TSA funds </vt:lpstr>
      <vt:lpstr>Pros and Cons of  the TSA</vt:lpstr>
      <vt:lpstr>Pros and Cons of  the TSA</vt:lpstr>
      <vt:lpstr>THANK YOU FOR YOUR ATTENTION!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Debt Data Transparency  Republic of Kosovo  Arijeta Neziraj Elshani  Deputy Treasurer Cash and Debt Management</dc:title>
  <dc:creator>Windows User</dc:creator>
  <cp:lastModifiedBy>Tetiana Shalkivska</cp:lastModifiedBy>
  <cp:revision>100</cp:revision>
  <dcterms:created xsi:type="dcterms:W3CDTF">2018-05-01T17:22:21Z</dcterms:created>
  <dcterms:modified xsi:type="dcterms:W3CDTF">2023-11-27T08:37:37Z</dcterms:modified>
</cp:coreProperties>
</file>