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notesMasterIdLst>
    <p:notesMasterId r:id="rId11"/>
  </p:notesMasterIdLst>
  <p:sldIdLst>
    <p:sldId id="256" r:id="rId2"/>
    <p:sldId id="273" r:id="rId3"/>
    <p:sldId id="275" r:id="rId4"/>
    <p:sldId id="257" r:id="rId5"/>
    <p:sldId id="260" r:id="rId6"/>
    <p:sldId id="264" r:id="rId7"/>
    <p:sldId id="281" r:id="rId8"/>
    <p:sldId id="282" r:id="rId9"/>
    <p:sldId id="278" r:id="rId10"/>
  </p:sldIdLst>
  <p:sldSz cx="12192000" cy="6858000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0F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30" autoAdjust="0"/>
  </p:normalViewPr>
  <p:slideViewPr>
    <p:cSldViewPr snapToGrid="0">
      <p:cViewPr varScale="1">
        <p:scale>
          <a:sx n="61" d="100"/>
          <a:sy n="61" d="100"/>
        </p:scale>
        <p:origin x="884" y="60"/>
      </p:cViewPr>
      <p:guideLst>
        <p:guide orient="horz" pos="43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58FE8-10AD-43CE-844F-9B5D757B86C6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7AB614-D097-4BE2-BCFA-CAACEDCAA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45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AB614-D097-4BE2-BCFA-CAACEDCAA7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80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process of spending of Public Funds is managed by the KFMIS through five steps: Allocation, Commitment, Obligation, Processing of Expenditure and Certification of Payment. </a:t>
            </a:r>
            <a:endParaRPr lang="sq-A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7AB614-D097-4BE2-BCFA-CAACEDCAA7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69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830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63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177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28611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525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958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12/17/2023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06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12/17/2023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61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003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92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12/17/2023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569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921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587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447261"/>
            <a:ext cx="10058400" cy="3796747"/>
          </a:xfrm>
        </p:spPr>
        <p:txBody>
          <a:bodyPr>
            <a:normAutofit/>
          </a:bodyPr>
          <a:lstStyle/>
          <a:p>
            <a:pPr algn="ctr"/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Единый казначейский счет (ЕКС)</a:t>
            </a:r>
            <a:br>
              <a:rPr lang="en-US" sz="40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ru-RU" sz="4000" b="1" dirty="0">
                <a:solidFill>
                  <a:schemeClr val="tx1"/>
                </a:solidFill>
                <a:cs typeface="Arial" panose="020B0604020202020204" pitchFamily="34" charset="0"/>
              </a:rPr>
              <a:t>Практика Республики Косово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200" dirty="0"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810538"/>
            <a:ext cx="10058400" cy="788081"/>
          </a:xfrm>
        </p:spPr>
        <p:txBody>
          <a:bodyPr>
            <a:normAutofit/>
          </a:bodyPr>
          <a:lstStyle/>
          <a:p>
            <a:pPr algn="ctr"/>
            <a:r>
              <a:rPr lang="ru-RU" sz="1200" b="1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вена</a:t>
            </a:r>
            <a:r>
              <a:rPr lang="en-US" sz="1200" b="1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1200" b="1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ноябрь </a:t>
            </a:r>
            <a:r>
              <a:rPr lang="en-US" sz="1200" b="1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2023</a:t>
            </a:r>
            <a:r>
              <a:rPr lang="ru-RU" sz="1200" b="1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 года</a:t>
            </a:r>
            <a:endParaRPr lang="en-US" sz="1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426" y="606851"/>
            <a:ext cx="2338186" cy="129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19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338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91711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сведения о Косово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1932709"/>
            <a:ext cx="6594438" cy="40278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altLang="en-US" dirty="0"/>
              <a:t> ВВП по состоянию на октябрь </a:t>
            </a:r>
            <a:r>
              <a:rPr lang="en-US" altLang="en-US" dirty="0"/>
              <a:t>2023</a:t>
            </a:r>
            <a:r>
              <a:rPr lang="ru-RU" altLang="en-US" dirty="0"/>
              <a:t> года</a:t>
            </a:r>
            <a:r>
              <a:rPr lang="en-US" altLang="en-US" dirty="0"/>
              <a:t> – 9</a:t>
            </a:r>
            <a:r>
              <a:rPr lang="ru-RU" altLang="en-US" dirty="0"/>
              <a:t>,</a:t>
            </a:r>
            <a:r>
              <a:rPr lang="en-US" altLang="en-US" dirty="0"/>
              <a:t>8</a:t>
            </a:r>
            <a:r>
              <a:rPr lang="ru-RU" altLang="en-US" dirty="0"/>
              <a:t> млрд евро</a:t>
            </a:r>
            <a:br>
              <a:rPr lang="en-US" altLang="en-US" dirty="0"/>
            </a:br>
            <a:endParaRPr lang="en-US" alt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altLang="en-US" dirty="0"/>
              <a:t>Инфляция в сентябре </a:t>
            </a:r>
            <a:r>
              <a:rPr lang="en-US" altLang="en-US" dirty="0"/>
              <a:t>2023 </a:t>
            </a:r>
            <a:r>
              <a:rPr lang="ru-RU" altLang="en-US" dirty="0"/>
              <a:t>года </a:t>
            </a:r>
            <a:r>
              <a:rPr lang="en-US" altLang="en-US" dirty="0"/>
              <a:t>– 4</a:t>
            </a:r>
            <a:r>
              <a:rPr lang="ru-RU" altLang="en-US" dirty="0"/>
              <a:t>,</a:t>
            </a:r>
            <a:r>
              <a:rPr lang="en-US" altLang="en-US" dirty="0"/>
              <a:t>2%</a:t>
            </a:r>
            <a:br>
              <a:rPr lang="en-US" altLang="en-US" dirty="0"/>
            </a:br>
            <a:endParaRPr lang="en-US" alt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altLang="en-US" dirty="0"/>
              <a:t>Официальная валюта </a:t>
            </a:r>
            <a:r>
              <a:rPr lang="en-US" altLang="en-US" dirty="0"/>
              <a:t>– </a:t>
            </a:r>
            <a:r>
              <a:rPr lang="ru-RU" altLang="en-US" dirty="0"/>
              <a:t>евро</a:t>
            </a:r>
            <a:br>
              <a:rPr lang="en-US" altLang="en-US" dirty="0"/>
            </a:br>
            <a:endParaRPr lang="en-US" alt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/>
              <a:t> </a:t>
            </a:r>
            <a:r>
              <a:rPr lang="ru-RU" altLang="en-US" dirty="0"/>
              <a:t>Численность населения (оценка)</a:t>
            </a:r>
            <a:r>
              <a:rPr lang="en-US" altLang="en-US" dirty="0"/>
              <a:t> </a:t>
            </a:r>
            <a:r>
              <a:rPr lang="ru-RU" altLang="en-US" dirty="0"/>
              <a:t>- </a:t>
            </a:r>
            <a:r>
              <a:rPr lang="en-US" altLang="en-US" dirty="0"/>
              <a:t>1</a:t>
            </a:r>
            <a:r>
              <a:rPr lang="ru-RU" altLang="en-US" dirty="0"/>
              <a:t>,</a:t>
            </a:r>
            <a:r>
              <a:rPr lang="en-US" altLang="en-US" dirty="0"/>
              <a:t>74</a:t>
            </a:r>
            <a:r>
              <a:rPr lang="ru-RU" altLang="en-US" dirty="0"/>
              <a:t> млн человек</a:t>
            </a:r>
            <a:endParaRPr lang="en-US" alt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ru-RU" altLang="en-US" sz="2000" dirty="0"/>
              <a:t>Из них </a:t>
            </a:r>
            <a:r>
              <a:rPr lang="en-US" altLang="en-US" sz="2000" dirty="0"/>
              <a:t>58%</a:t>
            </a:r>
            <a:r>
              <a:rPr lang="ru-RU" altLang="en-US" sz="2000" dirty="0"/>
              <a:t> составляют люди моложе </a:t>
            </a:r>
            <a:r>
              <a:rPr lang="en-US" altLang="en-US" sz="2000" dirty="0"/>
              <a:t>30</a:t>
            </a:r>
            <a:r>
              <a:rPr lang="ru-RU" altLang="en-US" sz="2000" dirty="0"/>
              <a:t> лет</a:t>
            </a:r>
            <a:endParaRPr lang="en-US" alt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ru-RU" altLang="en-US" sz="2000" dirty="0"/>
              <a:t>Уровень безработицы на конец </a:t>
            </a:r>
            <a:r>
              <a:rPr lang="en-US" altLang="en-US" sz="2000" dirty="0"/>
              <a:t>2022</a:t>
            </a:r>
            <a:r>
              <a:rPr lang="ru-RU" altLang="en-US" sz="2000" dirty="0"/>
              <a:t> года</a:t>
            </a:r>
            <a:r>
              <a:rPr lang="en-US" altLang="en-US" sz="2000" dirty="0"/>
              <a:t> – 11</a:t>
            </a:r>
            <a:r>
              <a:rPr lang="ru-RU" altLang="en-US" sz="2000" dirty="0"/>
              <a:t>,</a:t>
            </a:r>
            <a:r>
              <a:rPr lang="en-US" altLang="en-US" sz="2000" dirty="0"/>
              <a:t>8%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en-US" sz="2000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en-US" sz="1600" dirty="0"/>
          </a:p>
          <a:p>
            <a:pPr marL="201168" lvl="1" indent="0">
              <a:buNone/>
            </a:pPr>
            <a:endParaRPr lang="en-US" altLang="en-US" sz="1600" dirty="0"/>
          </a:p>
          <a:p>
            <a:pPr marL="201168" lvl="1" indent="0">
              <a:buNone/>
            </a:pPr>
            <a:endParaRPr lang="en-US" altLang="en-US" sz="16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6146" y="426611"/>
            <a:ext cx="2117147" cy="117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090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48157"/>
            <a:ext cx="10058400" cy="887773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ru-RU" b="1" dirty="0"/>
              <a:t>Единый казначейский счет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107" y="1819922"/>
            <a:ext cx="10800573" cy="4345621"/>
          </a:xfrm>
        </p:spPr>
        <p:txBody>
          <a:bodyPr>
            <a:normAutofit/>
          </a:bodyPr>
          <a:lstStyle/>
          <a:p>
            <a:pPr lvl="0"/>
            <a:endParaRPr lang="en-US" dirty="0"/>
          </a:p>
          <a:p>
            <a:r>
              <a:rPr lang="ru-RU" sz="2200" b="1" dirty="0"/>
              <a:t>Виды средств, включенных в ЕКС, кроме основных средств бюджета центрального правительства</a:t>
            </a:r>
            <a:endParaRPr lang="en-US" sz="22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ru-RU" dirty="0"/>
              <a:t>Гранты, предоставленные донорами</a:t>
            </a:r>
            <a:r>
              <a:rPr lang="en-US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 Средства из собственных источников центрального уровня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ru-RU" dirty="0"/>
              <a:t>Средства из собственных источников местного уровня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ru-RU" dirty="0"/>
              <a:t>Трастовый фонд развития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ru-RU" dirty="0"/>
              <a:t>Доходы, предназначенные для специальных целей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ru-RU" dirty="0"/>
              <a:t>Средства займов</a:t>
            </a:r>
            <a:r>
              <a:rPr lang="en-US" dirty="0"/>
              <a:t> 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600" dirty="0"/>
          </a:p>
          <a:p>
            <a:pPr>
              <a:buFont typeface="Wingdings" panose="05000000000000000000" pitchFamily="2" charset="2"/>
              <a:buChar char="Ø"/>
            </a:pPr>
            <a:endParaRPr lang="en-US" sz="1600" dirty="0"/>
          </a:p>
          <a:p>
            <a:pPr>
              <a:buFont typeface="Wingdings" panose="05000000000000000000" pitchFamily="2" charset="2"/>
              <a:buChar char="q"/>
            </a:pPr>
            <a:endParaRPr lang="en-US" sz="3000" dirty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437" y="419468"/>
            <a:ext cx="1986714" cy="109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963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Законодательная база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Все операции со средствами Консолидированного фонда Косово осуществляются через ЕКС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ru-RU" b="1" u="sng" dirty="0"/>
              <a:t>Первичное законодательство</a:t>
            </a:r>
            <a:r>
              <a:rPr lang="en-US" b="1" u="sng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/>
              <a:t> </a:t>
            </a:r>
            <a:r>
              <a:rPr lang="ru-RU" dirty="0"/>
              <a:t>Функционирование ЕКС регламентируется </a:t>
            </a:r>
            <a:r>
              <a:rPr lang="ru-RU" b="1" dirty="0"/>
              <a:t>Законом об управлении государственными финансами и финансовой подотчетности</a:t>
            </a:r>
            <a:r>
              <a:rPr lang="en-US" b="1" dirty="0"/>
              <a:t> (LPFMA)</a:t>
            </a:r>
            <a:r>
              <a:rPr lang="ru-RU" b="1" dirty="0"/>
              <a:t>.</a:t>
            </a:r>
            <a:r>
              <a:rPr lang="en-US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ru-RU" dirty="0"/>
              <a:t>Согласно статье </a:t>
            </a:r>
            <a:r>
              <a:rPr lang="en-US" dirty="0"/>
              <a:t>18 LPFMA</a:t>
            </a:r>
            <a:r>
              <a:rPr lang="ru-RU" dirty="0"/>
              <a:t>, все счета и субсчета (открытые для каждого муниципалитета) должны быть частью ЕКС; также эта статья предусматривает, что все платежи и расходы за счет государственных средств должны осуществляться через ЕКС. 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ru-RU" b="1" u="sng" dirty="0"/>
              <a:t>Подзаконные акты</a:t>
            </a:r>
            <a:r>
              <a:rPr lang="en-US" b="1" u="sng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/>
              <a:t> Положение о расходовании государственных средств</a:t>
            </a:r>
            <a:r>
              <a:rPr lang="en-US" b="1" dirty="0"/>
              <a:t> </a:t>
            </a:r>
            <a:r>
              <a:rPr lang="ru-RU" dirty="0"/>
              <a:t>регламентирует вопросы, касающиеся цели получения, обработки и расходования государственных средств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602" y="403536"/>
            <a:ext cx="2117147" cy="117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55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88532"/>
            <a:ext cx="8275320" cy="104689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Полномочия по открытию счетов и управлению средствами ЕКС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ru-RU" sz="2400" dirty="0"/>
              <a:t>Генеральный директор Казначейства наделен полномочиями открывать и вести такие счета и субсчета для средств, входящих в состав Консолидированного фонда Косово, какие он сочтет обоснованно необходимыми для реализации положений настоящего закона. 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ru-RU" sz="2400" dirty="0"/>
              <a:t>Генеральный директор Казначейства открывает счета и субсчета, составляющие ЕКС, в Центральном банке Косово (ЦБК).</a:t>
            </a:r>
            <a:r>
              <a:rPr lang="en-US" sz="24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Взаимоотношения между ЦБК и Казначейством определяются в межведомственном соглашении, в котором излагаются обязательства ЦБК в отношении администрирования ЕКС и управления средствами Консолидированного фонда Косово. 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endParaRPr lang="en-US" sz="2200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8533" y="426611"/>
            <a:ext cx="2117147" cy="117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466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88532"/>
            <a:ext cx="7729220" cy="104689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Преимущества и недостатки ЕКС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u="sng" dirty="0"/>
              <a:t>Преимущества </a:t>
            </a:r>
            <a:r>
              <a:rPr lang="en-US" sz="2400" b="1" u="sng" dirty="0"/>
              <a:t> </a:t>
            </a:r>
            <a:endParaRPr lang="en-US" b="1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ru-RU" b="1" dirty="0"/>
              <a:t>Усиление подотчетности и повышение прозрачности</a:t>
            </a:r>
            <a:r>
              <a:rPr lang="en-US" sz="24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ru-RU" b="1" dirty="0"/>
              <a:t>Снижение фискальных рисков</a:t>
            </a: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ru-RU" b="1" dirty="0"/>
              <a:t>Совершенствование управления ликвидностью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/>
              <a:t>Действенная денежно-кредитная политика</a:t>
            </a: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ru-RU" b="1" dirty="0"/>
              <a:t>Уменьшение свободных остатков средств</a:t>
            </a: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100" b="1" dirty="0"/>
              <a:t> </a:t>
            </a:r>
            <a:r>
              <a:rPr lang="ru-RU" sz="2100" b="1" dirty="0"/>
              <a:t>Упрощение банковских операций</a:t>
            </a:r>
            <a:r>
              <a:rPr lang="en-US" sz="2100" b="1" dirty="0"/>
              <a:t> </a:t>
            </a:r>
          </a:p>
          <a:p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endParaRPr lang="en-US" sz="2200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8533" y="426611"/>
            <a:ext cx="2117147" cy="117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534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88532"/>
            <a:ext cx="7513320" cy="104689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Преимущества и недостатки ЕКС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u="sng" dirty="0"/>
              <a:t>Недостатки </a:t>
            </a:r>
            <a:endParaRPr lang="en-US" b="1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ru-RU" b="1" dirty="0"/>
              <a:t>Операционные трудности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ru-RU" b="1" dirty="0"/>
              <a:t>Влияние на коммерческие банки</a:t>
            </a: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ru-RU" b="1" dirty="0"/>
              <a:t>Политическое сопротивление</a:t>
            </a: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ru-RU" b="1" dirty="0"/>
              <a:t>Нарушение потока денежных средств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ru-RU" b="1" dirty="0"/>
              <a:t>Риск чрезмерной централизации</a:t>
            </a: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/>
              <a:t> Возможности для злоупотреблений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endParaRPr lang="en-US" sz="2200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8533" y="426611"/>
            <a:ext cx="2117147" cy="117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704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447261"/>
            <a:ext cx="10058400" cy="3796747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200" dirty="0"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A67CF0-5661-4F6A-9EF6-050F2D2CA2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8533" y="403536"/>
            <a:ext cx="2117147" cy="117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2371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6">
      <a:dk1>
        <a:srgbClr val="264365"/>
      </a:dk1>
      <a:lt1>
        <a:sysClr val="window" lastClr="FFFFFF"/>
      </a:lt1>
      <a:dk2>
        <a:srgbClr val="1B3048"/>
      </a:dk2>
      <a:lt2>
        <a:srgbClr val="EEECE1"/>
      </a:lt2>
      <a:accent1>
        <a:srgbClr val="1B3048"/>
      </a:accent1>
      <a:accent2>
        <a:srgbClr val="0F243E"/>
      </a:accent2>
      <a:accent3>
        <a:srgbClr val="C00000"/>
      </a:accent3>
      <a:accent4>
        <a:srgbClr val="1B3048"/>
      </a:accent4>
      <a:accent5>
        <a:srgbClr val="17365D"/>
      </a:accent5>
      <a:accent6>
        <a:srgbClr val="1B3048"/>
      </a:accent6>
      <a:hlink>
        <a:srgbClr val="1B3048"/>
      </a:hlink>
      <a:folHlink>
        <a:srgbClr val="244061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2757</TotalTime>
  <Words>417</Words>
  <Application>Microsoft Office PowerPoint</Application>
  <PresentationFormat>Widescreen</PresentationFormat>
  <Paragraphs>57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Retrospect</vt:lpstr>
      <vt:lpstr>   Единый казначейский счет (ЕКС) Практика Республики Косово  </vt:lpstr>
      <vt:lpstr>PowerPoint Presentation</vt:lpstr>
      <vt:lpstr>Основные сведения о Косово</vt:lpstr>
      <vt:lpstr>     Единый казначейский счет</vt:lpstr>
      <vt:lpstr>Законодательная база</vt:lpstr>
      <vt:lpstr>Полномочия по открытию счетов и управлению средствами ЕКС</vt:lpstr>
      <vt:lpstr>Преимущества и недостатки ЕКС</vt:lpstr>
      <vt:lpstr>Преимущества и недостатки ЕКС</vt:lpstr>
      <vt:lpstr>БЛАГОДАРЮ ЗА ВНИМАНИЕ!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Debt Data Transparency  Republic of Kosovo  Arijeta Neziraj Elshani  Deputy Treasurer Cash and Debt Management</dc:title>
  <dc:creator>Windows User</dc:creator>
  <cp:lastModifiedBy>Tetiana Shalkivska</cp:lastModifiedBy>
  <cp:revision>119</cp:revision>
  <cp:lastPrinted>2023-12-14T07:25:46Z</cp:lastPrinted>
  <dcterms:created xsi:type="dcterms:W3CDTF">2018-05-01T17:22:21Z</dcterms:created>
  <dcterms:modified xsi:type="dcterms:W3CDTF">2023-12-17T23:14:49Z</dcterms:modified>
</cp:coreProperties>
</file>