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1"/>
  </p:notesMasterIdLst>
  <p:sldIdLst>
    <p:sldId id="256" r:id="rId2"/>
    <p:sldId id="273" r:id="rId3"/>
    <p:sldId id="275" r:id="rId4"/>
    <p:sldId id="257" r:id="rId5"/>
    <p:sldId id="260" r:id="rId6"/>
    <p:sldId id="264" r:id="rId7"/>
    <p:sldId id="281" r:id="rId8"/>
    <p:sldId id="282" r:id="rId9"/>
    <p:sldId id="278" r:id="rId10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0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58FE8-10AD-43CE-844F-9B5D757B86C6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AB614-D097-4BE2-BCFA-CAACEDCAA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8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spending of Public Funds is managed by the KFMIS through five steps: Allocation, Commitment, Obligation, Processing of Expenditure and Certification of Payment. 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7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61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2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6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2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Единый казначейский счет (ЕКС)</a:t>
            </a:r>
            <a:br>
              <a:rPr lang="en-US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tx1"/>
                </a:solidFill>
                <a:cs typeface="Arial" panose="020B0604020202020204" pitchFamily="34" charset="0"/>
              </a:rPr>
              <a:t>Практика Республики Косово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810538"/>
            <a:ext cx="10058400" cy="788081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вена</a:t>
            </a:r>
            <a:r>
              <a:rPr lang="en-US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ноябрь </a:t>
            </a:r>
            <a:r>
              <a:rPr lang="en-US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2023</a:t>
            </a:r>
            <a:r>
              <a:rPr lang="ru-RU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года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6" y="606851"/>
            <a:ext cx="2338186" cy="12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33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171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сведения о Косово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2709"/>
            <a:ext cx="6594438" cy="4027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en-US" dirty="0"/>
              <a:t> ВВП по состоянию на октябрь </a:t>
            </a:r>
            <a:r>
              <a:rPr lang="en-US" altLang="en-US" dirty="0"/>
              <a:t>2023</a:t>
            </a:r>
            <a:r>
              <a:rPr lang="ru-RU" altLang="en-US" dirty="0"/>
              <a:t> года</a:t>
            </a:r>
            <a:r>
              <a:rPr lang="en-US" altLang="en-US" dirty="0"/>
              <a:t> – 9</a:t>
            </a:r>
            <a:r>
              <a:rPr lang="ru-RU" altLang="en-US" dirty="0"/>
              <a:t>,</a:t>
            </a:r>
            <a:r>
              <a:rPr lang="en-US" altLang="en-US" dirty="0"/>
              <a:t>8</a:t>
            </a:r>
            <a:r>
              <a:rPr lang="ru-RU" altLang="en-US" dirty="0"/>
              <a:t> млрд евро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altLang="en-US" dirty="0"/>
              <a:t>Инфляция в сентябре </a:t>
            </a:r>
            <a:r>
              <a:rPr lang="en-US" altLang="en-US" dirty="0"/>
              <a:t>2023 </a:t>
            </a:r>
            <a:r>
              <a:rPr lang="ru-RU" altLang="en-US" dirty="0"/>
              <a:t>года </a:t>
            </a:r>
            <a:r>
              <a:rPr lang="en-US" altLang="en-US" dirty="0"/>
              <a:t>– 4</a:t>
            </a:r>
            <a:r>
              <a:rPr lang="ru-RU" altLang="en-US" dirty="0"/>
              <a:t>,</a:t>
            </a:r>
            <a:r>
              <a:rPr lang="en-US" altLang="en-US" dirty="0"/>
              <a:t>2%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altLang="en-US" dirty="0"/>
              <a:t>Официальная валюта </a:t>
            </a:r>
            <a:r>
              <a:rPr lang="en-US" altLang="en-US" dirty="0"/>
              <a:t>– </a:t>
            </a:r>
            <a:r>
              <a:rPr lang="ru-RU" altLang="en-US" dirty="0"/>
              <a:t>евро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 </a:t>
            </a:r>
            <a:r>
              <a:rPr lang="ru-RU" altLang="en-US" dirty="0"/>
              <a:t>Численность населения (оценка)</a:t>
            </a:r>
            <a:r>
              <a:rPr lang="en-US" altLang="en-US" dirty="0"/>
              <a:t> </a:t>
            </a:r>
            <a:r>
              <a:rPr lang="ru-RU" altLang="en-US" dirty="0"/>
              <a:t>- </a:t>
            </a:r>
            <a:r>
              <a:rPr lang="en-US" altLang="en-US" dirty="0"/>
              <a:t>1</a:t>
            </a:r>
            <a:r>
              <a:rPr lang="ru-RU" altLang="en-US" dirty="0"/>
              <a:t>,</a:t>
            </a:r>
            <a:r>
              <a:rPr lang="en-US" altLang="en-US" dirty="0"/>
              <a:t>74</a:t>
            </a:r>
            <a:r>
              <a:rPr lang="ru-RU" altLang="en-US" dirty="0"/>
              <a:t> млн человек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2000" dirty="0"/>
              <a:t>Из них </a:t>
            </a:r>
            <a:r>
              <a:rPr lang="en-US" altLang="en-US" sz="2000" dirty="0"/>
              <a:t>58%</a:t>
            </a:r>
            <a:r>
              <a:rPr lang="ru-RU" altLang="en-US" sz="2000" dirty="0"/>
              <a:t> составляют люди моложе </a:t>
            </a:r>
            <a:r>
              <a:rPr lang="en-US" altLang="en-US" sz="2000" dirty="0"/>
              <a:t>30</a:t>
            </a:r>
            <a:r>
              <a:rPr lang="ru-RU" altLang="en-US" sz="2000" dirty="0"/>
              <a:t> лет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2000" dirty="0"/>
              <a:t>Уровень безработицы на конец </a:t>
            </a:r>
            <a:r>
              <a:rPr lang="en-US" altLang="en-US" sz="2000" dirty="0"/>
              <a:t>2022</a:t>
            </a:r>
            <a:r>
              <a:rPr lang="ru-RU" altLang="en-US" sz="2000" dirty="0"/>
              <a:t> года</a:t>
            </a:r>
            <a:r>
              <a:rPr lang="en-US" altLang="en-US" sz="2000" dirty="0"/>
              <a:t> – 11</a:t>
            </a:r>
            <a:r>
              <a:rPr lang="ru-RU" altLang="en-US" sz="2000" dirty="0"/>
              <a:t>,</a:t>
            </a:r>
            <a:r>
              <a:rPr lang="en-US" altLang="en-US" sz="2000" dirty="0"/>
              <a:t>8%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46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48157"/>
            <a:ext cx="10058400" cy="88777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b="1" dirty="0"/>
              <a:t>Единый казначейский счет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07" y="1819922"/>
            <a:ext cx="10800573" cy="4345621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r>
              <a:rPr lang="ru-RU" sz="2200" b="1" dirty="0"/>
              <a:t>Виды средств, включенных в ЕКС, кроме основных средств бюджета центрального правительства</a:t>
            </a:r>
            <a:endParaRPr lang="en-US" sz="2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Гранты, предоставленные донорами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Средства из собственных источников центрального уровня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Средства из собственных источников местного уровня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Трастовый фонд развития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Доходы, предназначенные для специальных целей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Средства займов</a:t>
            </a:r>
            <a:r>
              <a:rPr lang="en-US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37" y="419468"/>
            <a:ext cx="1986714" cy="10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6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Законодательная база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Все операции со средствами Консолидированного фонда Косово осуществляются через ЕКС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ru-RU" b="1" u="sng" dirty="0"/>
              <a:t>Первичное законодательство</a:t>
            </a:r>
            <a:r>
              <a:rPr lang="en-US" b="1" u="sng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 </a:t>
            </a:r>
            <a:r>
              <a:rPr lang="ru-RU" dirty="0"/>
              <a:t>Функционирование ЕКС регламентируется </a:t>
            </a:r>
            <a:r>
              <a:rPr lang="ru-RU" b="1" dirty="0"/>
              <a:t>Законом об управлении государственными финансами и финансовой подотчетности</a:t>
            </a:r>
            <a:r>
              <a:rPr lang="en-US" b="1" dirty="0"/>
              <a:t> (LPFMA)</a:t>
            </a:r>
            <a:r>
              <a:rPr lang="ru-RU" b="1" dirty="0"/>
              <a:t>.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Согласно статье </a:t>
            </a:r>
            <a:r>
              <a:rPr lang="en-US" dirty="0"/>
              <a:t>18 LPFMA</a:t>
            </a:r>
            <a:r>
              <a:rPr lang="ru-RU" dirty="0"/>
              <a:t>, все счета и субсчета (открытые для каждого муниципалитета) должны быть частью ЕКС; также эта статья предусматривает, что все платежи и расходы за счет государственных средств должны осуществляться через ЕКС.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b="1" u="sng" dirty="0"/>
              <a:t>Подзаконные акты</a:t>
            </a:r>
            <a:r>
              <a:rPr lang="en-US" b="1" u="sng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 Положение о расходовании государственных средств</a:t>
            </a:r>
            <a:r>
              <a:rPr lang="en-US" b="1" dirty="0"/>
              <a:t> </a:t>
            </a:r>
            <a:r>
              <a:rPr lang="ru-RU" dirty="0"/>
              <a:t>регламентирует вопросы, касающиеся цели получения, обработки и расходования государственных средств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02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827532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Полномочия по открытию счетов и управлению средствами ЕКС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Генеральный директор Казначейства наделен полномочиями открывать и вести такие счета и субсчета для средств, входящих в состав Консолидированного фонда Косово, какие он сочтет обоснованно необходимыми для реализации положений настоящего закона.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Генеральный директор Казначейства открывает счета и субсчета, составляющие ЕКС, в Центральном банке Косово (ЦБК).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Взаимоотношения между ЦБК и Казначейством определяются в межведомственном соглашении, в котором излагаются обязательства ЦБК в отношении администрирования ЕКС и управления средствами Консолидированного фонда Косово. 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6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72922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Преимущества и недостатки ЕКС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/>
              <a:t>Преимущества </a:t>
            </a:r>
            <a:r>
              <a:rPr lang="en-US" sz="2400" b="1" u="sng" dirty="0"/>
              <a:t> </a:t>
            </a: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Усиление подотчетности и повышение прозрачности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Снижение фискальных рисков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Совершенствование управления ликвидностью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Действенная денежно-кредитная политика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Уменьшение свободных остатков средств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100" b="1" dirty="0"/>
              <a:t> </a:t>
            </a:r>
            <a:r>
              <a:rPr lang="ru-RU" sz="2100" b="1" dirty="0"/>
              <a:t>Упрощение банковских операций</a:t>
            </a:r>
            <a:r>
              <a:rPr lang="en-US" sz="2100" b="1" dirty="0"/>
              <a:t>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3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51332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Преимущества и недостатки ЕКС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/>
              <a:t>Недостатки </a:t>
            </a: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Операционные трудности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Влияние на коммерческие банки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Политическое сопротивление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Нарушение потока денежных средств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ru-RU" b="1" dirty="0"/>
              <a:t>Риск чрезмерной централизации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 Возможности для злоупотреблений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A67CF0-5661-4F6A-9EF6-050F2D2CA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37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rgbClr val="264365"/>
      </a:dk1>
      <a:lt1>
        <a:sysClr val="window" lastClr="FFFFFF"/>
      </a:lt1>
      <a:dk2>
        <a:srgbClr val="1B3048"/>
      </a:dk2>
      <a:lt2>
        <a:srgbClr val="EEECE1"/>
      </a:lt2>
      <a:accent1>
        <a:srgbClr val="1B3048"/>
      </a:accent1>
      <a:accent2>
        <a:srgbClr val="0F243E"/>
      </a:accent2>
      <a:accent3>
        <a:srgbClr val="C00000"/>
      </a:accent3>
      <a:accent4>
        <a:srgbClr val="1B3048"/>
      </a:accent4>
      <a:accent5>
        <a:srgbClr val="17365D"/>
      </a:accent5>
      <a:accent6>
        <a:srgbClr val="1B3048"/>
      </a:accent6>
      <a:hlink>
        <a:srgbClr val="1B3048"/>
      </a:hlink>
      <a:folHlink>
        <a:srgbClr val="24406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2757</TotalTime>
  <Words>417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   Единый казначейский счет (ЕКС) Практика Республики Косово  </vt:lpstr>
      <vt:lpstr>PowerPoint Presentation</vt:lpstr>
      <vt:lpstr>Основные сведения о Косово</vt:lpstr>
      <vt:lpstr>     Единый казначейский счет</vt:lpstr>
      <vt:lpstr>Законодательная база</vt:lpstr>
      <vt:lpstr>Полномочия по открытию счетов и управлению средствами ЕКС</vt:lpstr>
      <vt:lpstr>Преимущества и недостатки ЕКС</vt:lpstr>
      <vt:lpstr>Преимущества и недостатки ЕКС</vt:lpstr>
      <vt:lpstr>БЛАГОДАРЮ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Data Transparency  Republic of Kosovo  Arijeta Neziraj Elshani  Deputy Treasurer Cash and Debt Management</dc:title>
  <dc:creator>Windows User</dc:creator>
  <cp:lastModifiedBy>Tetiana Shalkivska</cp:lastModifiedBy>
  <cp:revision>119</cp:revision>
  <cp:lastPrinted>2023-12-14T07:25:46Z</cp:lastPrinted>
  <dcterms:created xsi:type="dcterms:W3CDTF">2018-05-01T17:22:21Z</dcterms:created>
  <dcterms:modified xsi:type="dcterms:W3CDTF">2023-12-17T23:14:49Z</dcterms:modified>
</cp:coreProperties>
</file>