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464" r:id="rId2"/>
    <p:sldId id="463" r:id="rId3"/>
    <p:sldId id="4165" r:id="rId4"/>
    <p:sldId id="4166" r:id="rId5"/>
    <p:sldId id="4168" r:id="rId6"/>
    <p:sldId id="4167" r:id="rId7"/>
    <p:sldId id="4169" r:id="rId8"/>
    <p:sldId id="312" r:id="rId9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/>
  <p:cmAuthor id="2" name="Iryna Shcherbyna" initials="IS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  <a:srgbClr val="93B3D7"/>
    <a:srgbClr val="758EAA"/>
    <a:srgbClr val="006D31"/>
    <a:srgbClr val="00BA54"/>
    <a:srgbClr val="FFE666"/>
    <a:srgbClr val="FFD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7"/>
  </p:normalViewPr>
  <p:slideViewPr>
    <p:cSldViewPr snapToGrid="0">
      <p:cViewPr>
        <p:scale>
          <a:sx n="58" d="100"/>
          <a:sy n="58" d="100"/>
        </p:scale>
        <p:origin x="1380" y="52"/>
      </p:cViewPr>
      <p:guideLst>
        <p:guide orient="horz" pos="2160"/>
        <p:guide pos="288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senia Malafeeva" userId="fe71a550-e733-4641-acd1-a03f0d78ccea" providerId="ADAL" clId="{DCD4BD07-37BD-4747-B6F3-72F4204985BC}"/>
    <pc:docChg chg="modSld">
      <pc:chgData name="Ksenia Malafeeva" userId="fe71a550-e733-4641-acd1-a03f0d78ccea" providerId="ADAL" clId="{DCD4BD07-37BD-4747-B6F3-72F4204985BC}" dt="2021-03-19T07:42:30.007" v="6" actId="20577"/>
      <pc:docMkLst>
        <pc:docMk/>
      </pc:docMkLst>
      <pc:sldChg chg="modSp mod">
        <pc:chgData name="Ksenia Malafeeva" userId="fe71a550-e733-4641-acd1-a03f0d78ccea" providerId="ADAL" clId="{DCD4BD07-37BD-4747-B6F3-72F4204985BC}" dt="2021-03-19T07:42:12.055" v="2" actId="20577"/>
        <pc:sldMkLst>
          <pc:docMk/>
          <pc:sldMk cId="1100903833" sldId="464"/>
        </pc:sldMkLst>
        <pc:spChg chg="mod">
          <ac:chgData name="Ksenia Malafeeva" userId="fe71a550-e733-4641-acd1-a03f0d78ccea" providerId="ADAL" clId="{DCD4BD07-37BD-4747-B6F3-72F4204985BC}" dt="2021-03-19T07:42:12.055" v="2" actId="20577"/>
          <ac:spMkLst>
            <pc:docMk/>
            <pc:sldMk cId="1100903833" sldId="464"/>
            <ac:spMk id="15365" creationId="{00000000-0000-0000-0000-000000000000}"/>
          </ac:spMkLst>
        </pc:spChg>
      </pc:sldChg>
      <pc:sldChg chg="modSp mod">
        <pc:chgData name="Ksenia Malafeeva" userId="fe71a550-e733-4641-acd1-a03f0d78ccea" providerId="ADAL" clId="{DCD4BD07-37BD-4747-B6F3-72F4204985BC}" dt="2021-03-19T07:42:30.007" v="6" actId="20577"/>
        <pc:sldMkLst>
          <pc:docMk/>
          <pc:sldMk cId="15045034" sldId="4165"/>
        </pc:sldMkLst>
        <pc:spChg chg="mod">
          <ac:chgData name="Ksenia Malafeeva" userId="fe71a550-e733-4641-acd1-a03f0d78ccea" providerId="ADAL" clId="{DCD4BD07-37BD-4747-B6F3-72F4204985BC}" dt="2021-03-19T07:42:30.007" v="6" actId="20577"/>
          <ac:spMkLst>
            <pc:docMk/>
            <pc:sldMk cId="15045034" sldId="4165"/>
            <ac:spMk id="3" creationId="{00000000-0000-0000-0000-000000000000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9139DC5E-69F4-E07B-45AA-731C1800DFC9}"/>
    <pc:docChg chg="modSld">
      <pc:chgData name="Naida Carsimamovic" userId="S::naidacar_gmail.com#ext#@worldbankgroup.onmicrosoft.com::53931ab3-ae2f-4940-ab2f-79ca65fd9f5d" providerId="AD" clId="Web-{9139DC5E-69F4-E07B-45AA-731C1800DFC9}" dt="2020-05-26T09:25:54.551" v="2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9139DC5E-69F4-E07B-45AA-731C1800DFC9}" dt="2020-05-26T09:25:54.551" v="2" actId="20577"/>
        <pc:sldMkLst>
          <pc:docMk/>
          <pc:sldMk cId="627800695" sldId="413"/>
        </pc:sldMkLst>
        <pc:spChg chg="mod">
          <ac:chgData name="Naida Carsimamovic" userId="S::naidacar_gmail.com#ext#@worldbankgroup.onmicrosoft.com::53931ab3-ae2f-4940-ab2f-79ca65fd9f5d" providerId="AD" clId="Web-{9139DC5E-69F4-E07B-45AA-731C1800DFC9}" dt="2020-05-26T09:25:54.551" v="2" actId="20577"/>
          <ac:spMkLst>
            <pc:docMk/>
            <pc:sldMk cId="627800695" sldId="413"/>
            <ac:spMk id="8" creationId="{00000000-0000-0000-0000-000000000000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280A5E6B-FFFC-F971-B41E-8718CC118A67}"/>
    <pc:docChg chg="modSld">
      <pc:chgData name="Naida Carsimamovic" userId="S::naidacar_gmail.com#ext#@worldbankgroup.onmicrosoft.com::53931ab3-ae2f-4940-ab2f-79ca65fd9f5d" providerId="AD" clId="Web-{280A5E6B-FFFC-F971-B41E-8718CC118A67}" dt="2020-05-26T09:28:14.570" v="2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280A5E6B-FFFC-F971-B41E-8718CC118A67}" dt="2020-05-26T09:28:14.570" v="2" actId="20577"/>
        <pc:sldMkLst>
          <pc:docMk/>
          <pc:sldMk cId="627800695" sldId="413"/>
        </pc:sldMkLst>
        <pc:spChg chg="mod">
          <ac:chgData name="Naida Carsimamovic" userId="S::naidacar_gmail.com#ext#@worldbankgroup.onmicrosoft.com::53931ab3-ae2f-4940-ab2f-79ca65fd9f5d" providerId="AD" clId="Web-{280A5E6B-FFFC-F971-B41E-8718CC118A67}" dt="2020-05-26T09:28:14.570" v="2" actId="20577"/>
          <ac:spMkLst>
            <pc:docMk/>
            <pc:sldMk cId="627800695" sldId="413"/>
            <ac:spMk id="8" creationId="{00000000-0000-0000-0000-000000000000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BDB9F07F-A654-348E-0D35-52133B0EFD30}"/>
    <pc:docChg chg="modSld">
      <pc:chgData name="Naida Carsimamovic" userId="S::naidacar_gmail.com#ext#@worldbankgroup.onmicrosoft.com::53931ab3-ae2f-4940-ab2f-79ca65fd9f5d" providerId="AD" clId="Web-{BDB9F07F-A654-348E-0D35-52133B0EFD30}" dt="2020-05-26T09:27:50.371" v="4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BDB9F07F-A654-348E-0D35-52133B0EFD30}" dt="2020-05-26T09:27:50.371" v="4" actId="20577"/>
        <pc:sldMkLst>
          <pc:docMk/>
          <pc:sldMk cId="627800695" sldId="413"/>
        </pc:sldMkLst>
        <pc:spChg chg="mod">
          <ac:chgData name="Naida Carsimamovic" userId="S::naidacar_gmail.com#ext#@worldbankgroup.onmicrosoft.com::53931ab3-ae2f-4940-ab2f-79ca65fd9f5d" providerId="AD" clId="Web-{BDB9F07F-A654-348E-0D35-52133B0EFD30}" dt="2020-05-26T09:27:50.371" v="4" actId="20577"/>
          <ac:spMkLst>
            <pc:docMk/>
            <pc:sldMk cId="627800695" sldId="413"/>
            <ac:spMk id="8" creationId="{00000000-0000-0000-0000-000000000000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B622E18E-2052-0766-AA9D-1084778A5D97}"/>
    <pc:docChg chg="modSld">
      <pc:chgData name="Naida Carsimamovic" userId="S::naidacar_gmail.com#ext#@worldbankgroup.onmicrosoft.com::53931ab3-ae2f-4940-ab2f-79ca65fd9f5d" providerId="AD" clId="Web-{B622E18E-2052-0766-AA9D-1084778A5D97}" dt="2020-05-26T10:21:52.784" v="3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B622E18E-2052-0766-AA9D-1084778A5D97}" dt="2020-05-26T10:21:52.784" v="3" actId="20577"/>
        <pc:sldMkLst>
          <pc:docMk/>
          <pc:sldMk cId="3476620821" sldId="4118"/>
        </pc:sldMkLst>
        <pc:spChg chg="mod">
          <ac:chgData name="Naida Carsimamovic" userId="S::naidacar_gmail.com#ext#@worldbankgroup.onmicrosoft.com::53931ab3-ae2f-4940-ab2f-79ca65fd9f5d" providerId="AD" clId="Web-{B622E18E-2052-0766-AA9D-1084778A5D97}" dt="2020-05-26T10:21:52.784" v="3" actId="20577"/>
          <ac:spMkLst>
            <pc:docMk/>
            <pc:sldMk cId="3476620821" sldId="4118"/>
            <ac:spMk id="3" creationId="{00000000-0000-0000-0000-000000000000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DF82EFB2-9DA7-58F1-CB11-A1657A945252}"/>
    <pc:docChg chg="modSld">
      <pc:chgData name="Naida Carsimamovic" userId="S::naidacar_gmail.com#ext#@worldbankgroup.onmicrosoft.com::53931ab3-ae2f-4940-ab2f-79ca65fd9f5d" providerId="AD" clId="Web-{DF82EFB2-9DA7-58F1-CB11-A1657A945252}" dt="2020-05-26T09:43:56.558" v="9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DF82EFB2-9DA7-58F1-CB11-A1657A945252}" dt="2020-05-26T09:43:56.557" v="8" actId="20577"/>
        <pc:sldMkLst>
          <pc:docMk/>
          <pc:sldMk cId="1590227259" sldId="4112"/>
        </pc:sldMkLst>
        <pc:spChg chg="mod">
          <ac:chgData name="Naida Carsimamovic" userId="S::naidacar_gmail.com#ext#@worldbankgroup.onmicrosoft.com::53931ab3-ae2f-4940-ab2f-79ca65fd9f5d" providerId="AD" clId="Web-{DF82EFB2-9DA7-58F1-CB11-A1657A945252}" dt="2020-05-26T09:43:56.557" v="8" actId="20577"/>
          <ac:spMkLst>
            <pc:docMk/>
            <pc:sldMk cId="1590227259" sldId="4112"/>
            <ac:spMk id="12" creationId="{8B6AAFC4-08E3-D940-92A1-EB0B684D818F}"/>
          </ac:spMkLst>
        </pc:spChg>
      </pc:sldChg>
    </pc:docChg>
  </pc:docChgLst>
  <pc:docChgLst>
    <pc:chgData name="Naida Carsimamovic" userId="S::naidacar_gmail.com#ext#@worldbankgroup.onmicrosoft.com::53931ab3-ae2f-4940-ab2f-79ca65fd9f5d" providerId="AD" clId="Web-{D2452A70-048D-8824-D390-D2EA396F8A1A}"/>
    <pc:docChg chg="modSld">
      <pc:chgData name="Naida Carsimamovic" userId="S::naidacar_gmail.com#ext#@worldbankgroup.onmicrosoft.com::53931ab3-ae2f-4940-ab2f-79ca65fd9f5d" providerId="AD" clId="Web-{D2452A70-048D-8824-D390-D2EA396F8A1A}" dt="2020-05-26T09:56:31.902" v="12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D2452A70-048D-8824-D390-D2EA396F8A1A}" dt="2020-05-26T09:56:14.433" v="7" actId="20577"/>
        <pc:sldMkLst>
          <pc:docMk/>
          <pc:sldMk cId="3429280724" sldId="4114"/>
        </pc:sldMkLst>
        <pc:spChg chg="mod">
          <ac:chgData name="Naida Carsimamovic" userId="S::naidacar_gmail.com#ext#@worldbankgroup.onmicrosoft.com::53931ab3-ae2f-4940-ab2f-79ca65fd9f5d" providerId="AD" clId="Web-{D2452A70-048D-8824-D390-D2EA396F8A1A}" dt="2020-05-26T09:56:14.433" v="7" actId="20577"/>
          <ac:spMkLst>
            <pc:docMk/>
            <pc:sldMk cId="3429280724" sldId="4114"/>
            <ac:spMk id="12" creationId="{8B6AAFC4-08E3-D940-92A1-EB0B684D818F}"/>
          </ac:spMkLst>
        </pc:spChg>
      </pc:sldChg>
      <pc:sldChg chg="modSp">
        <pc:chgData name="Naida Carsimamovic" userId="S::naidacar_gmail.com#ext#@worldbankgroup.onmicrosoft.com::53931ab3-ae2f-4940-ab2f-79ca65fd9f5d" providerId="AD" clId="Web-{D2452A70-048D-8824-D390-D2EA396F8A1A}" dt="2020-05-26T09:56:31.902" v="12" actId="20577"/>
        <pc:sldMkLst>
          <pc:docMk/>
          <pc:sldMk cId="1466658221" sldId="4117"/>
        </pc:sldMkLst>
        <pc:spChg chg="mod">
          <ac:chgData name="Naida Carsimamovic" userId="S::naidacar_gmail.com#ext#@worldbankgroup.onmicrosoft.com::53931ab3-ae2f-4940-ab2f-79ca65fd9f5d" providerId="AD" clId="Web-{D2452A70-048D-8824-D390-D2EA396F8A1A}" dt="2020-05-26T09:56:31.902" v="12" actId="20577"/>
          <ac:spMkLst>
            <pc:docMk/>
            <pc:sldMk cId="1466658221" sldId="4117"/>
            <ac:spMk id="33" creationId="{40386664-BD06-374E-8399-F76618A781D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3/19/2021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3/19/2021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4.gif"/><Relationship Id="rId4" Type="http://schemas.openxmlformats.org/officeDocument/2006/relationships/hyperlink" Target="https://www.worldbank.org/en/topic/social-inclusion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3.gif"/><Relationship Id="rId7" Type="http://schemas.openxmlformats.org/officeDocument/2006/relationships/hyperlink" Target="https://pbnetwork.org.u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ib.sakhminfin.ru/show/mb" TargetMode="External"/><Relationship Id="rId5" Type="http://schemas.openxmlformats.org/officeDocument/2006/relationships/hyperlink" Target="https://www.peoplepoweredhub.org/" TargetMode="External"/><Relationship Id="rId4" Type="http://schemas.openxmlformats.org/officeDocument/2006/relationships/hyperlink" Target="https://www.oidp.net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mpal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60450" y="1061232"/>
            <a:ext cx="8528050" cy="3200400"/>
          </a:xfrm>
        </p:spPr>
        <p:txBody>
          <a:bodyPr/>
          <a:lstStyle/>
          <a:p>
            <a:pPr>
              <a:lnSpc>
                <a:spcPct val="90000"/>
              </a:lnSpc>
            </a:pPr>
            <a:br>
              <a:rPr lang="en-US" b="1" dirty="0">
                <a:solidFill>
                  <a:srgbClr val="002060"/>
                </a:solidFill>
              </a:rPr>
            </a:br>
            <a:br>
              <a:rPr lang="en-US" sz="1200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Mechanisms for the National Ministries of Finance of the PEMPAL Countries </a:t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to Introduce Youth Participatory Budgeting</a:t>
            </a:r>
            <a:br>
              <a:rPr lang="en-US" sz="3600" b="1" dirty="0">
                <a:solidFill>
                  <a:srgbClr val="002060"/>
                </a:solidFill>
              </a:rPr>
            </a:b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Knowledge Product Outline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74" y="4458286"/>
            <a:ext cx="6934200" cy="7620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Budget Community of Practice (BCOP)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Budget Literacy and Transparency Working Group (BLTWG)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33362" y="381000"/>
            <a:ext cx="6182225" cy="62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1857375" y="5767754"/>
            <a:ext cx="6934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BCOP VC Meeting, March 25, 2021</a:t>
            </a:r>
          </a:p>
          <a:p>
            <a:pPr algn="ctr"/>
            <a:r>
              <a:rPr lang="en-US" b="1" dirty="0">
                <a:latin typeface="Calibri" pitchFamily="34" charset="0"/>
              </a:rPr>
              <a:t>Tatiana Vinogradova, Consultant, BCOP Resource Team</a:t>
            </a:r>
          </a:p>
          <a:p>
            <a:pPr algn="ctr"/>
            <a:endParaRPr lang="en-US" b="1" dirty="0">
              <a:latin typeface="Calibri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C4A75F-EECF-0843-8A2D-995037D0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0090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492" y="1645928"/>
            <a:ext cx="8360428" cy="4827758"/>
          </a:xfrm>
        </p:spPr>
        <p:txBody>
          <a:bodyPr rtlCol="0">
            <a:noAutofit/>
          </a:bodyPr>
          <a:lstStyle/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KP Objective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KP Methodology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Data Sources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Questions for the Desk-Research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KP’s Scope</a:t>
            </a:r>
          </a:p>
          <a:p>
            <a:pPr lvl="0" algn="l">
              <a:spcBef>
                <a:spcPts val="1000"/>
              </a:spcBef>
              <a:spcAft>
                <a:spcPts val="10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lvl="0" algn="l"/>
            <a:endParaRPr lang="en-US" sz="1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00928" y="459548"/>
            <a:ext cx="9448800" cy="876300"/>
          </a:xfrm>
        </p:spPr>
        <p:txBody>
          <a:bodyPr/>
          <a:lstStyle/>
          <a:p>
            <a:r>
              <a:rPr lang="x-none" sz="4000" b="1">
                <a:solidFill>
                  <a:srgbClr val="953735"/>
                </a:solidFill>
              </a:rPr>
              <a:t>Outline of Presentation</a:t>
            </a:r>
            <a:endParaRPr lang="en-US" sz="4000" b="1" dirty="0">
              <a:solidFill>
                <a:srgbClr val="953735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8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492" y="1310640"/>
            <a:ext cx="8610136" cy="5163046"/>
          </a:xfrm>
        </p:spPr>
        <p:txBody>
          <a:bodyPr rtlCol="0">
            <a:noAutofit/>
          </a:bodyPr>
          <a:lstStyle/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Blip>
                <a:blip r:embed="rId3"/>
              </a:buBlip>
            </a:pPr>
            <a:r>
              <a:rPr lang="en-US" sz="2800" b="1" dirty="0">
                <a:solidFill>
                  <a:schemeClr val="tx1"/>
                </a:solidFill>
              </a:rPr>
              <a:t>To give an up-to-date overview on why and how, what, where, and when is done to engage the young people in participatory budgeting (PB);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Blip>
                <a:blip r:embed="rId3"/>
              </a:buBlip>
            </a:pPr>
            <a:r>
              <a:rPr lang="en-US" sz="2800" b="1" dirty="0">
                <a:solidFill>
                  <a:schemeClr val="tx1"/>
                </a:solidFill>
              </a:rPr>
              <a:t>To support PEMPAL countries in developing contextualized and adapted methodologies and tools for the youth PB implementation.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Blip>
                <a:blip r:embed="rId3"/>
              </a:buBlip>
            </a:pPr>
            <a:endParaRPr lang="en-US" sz="2800" b="1" dirty="0">
              <a:solidFill>
                <a:schemeClr val="tx1"/>
              </a:solidFill>
            </a:endParaRPr>
          </a:p>
          <a:p>
            <a:pPr lvl="0" algn="l">
              <a:spcBef>
                <a:spcPts val="1000"/>
              </a:spcBef>
              <a:spcAft>
                <a:spcPts val="10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lvl="0" algn="l"/>
            <a:endParaRPr lang="en-US" sz="1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322388"/>
            <a:ext cx="9448800" cy="876300"/>
          </a:xfrm>
        </p:spPr>
        <p:txBody>
          <a:bodyPr/>
          <a:lstStyle/>
          <a:p>
            <a:r>
              <a:rPr lang="en-US" sz="4000" b="1" dirty="0">
                <a:solidFill>
                  <a:srgbClr val="953735"/>
                </a:solidFill>
              </a:rPr>
              <a:t>KP Objectives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9332" y="1310640"/>
            <a:ext cx="8610136" cy="5163046"/>
          </a:xfrm>
        </p:spPr>
        <p:txBody>
          <a:bodyPr rtlCol="0">
            <a:noAutofit/>
          </a:bodyPr>
          <a:lstStyle/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Blip>
                <a:blip r:embed="rId3"/>
              </a:buBlip>
            </a:pPr>
            <a:r>
              <a:rPr lang="en-US" sz="2800" b="1" dirty="0">
                <a:solidFill>
                  <a:schemeClr val="tx1"/>
                </a:solidFill>
              </a:rPr>
              <a:t>Desk research conducted to collect data from trusted participatory budgeting hubs, international organizations’ reports and reliable research results.</a:t>
            </a:r>
            <a:endParaRPr lang="en-US" sz="2400" b="1" dirty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1600"/>
              </a:spcBef>
              <a:spcAft>
                <a:spcPts val="1000"/>
              </a:spcAft>
              <a:buBlip>
                <a:blip r:embed="rId3"/>
              </a:buBlip>
            </a:pPr>
            <a:r>
              <a:rPr lang="en-US" sz="2800" b="1" dirty="0">
                <a:solidFill>
                  <a:schemeClr val="tx1"/>
                </a:solidFill>
              </a:rPr>
              <a:t>The approach is based on the World Bank’s principle of social inclusion </a:t>
            </a:r>
            <a:r>
              <a:rPr lang="en-US" sz="2800" dirty="0">
                <a:solidFill>
                  <a:schemeClr val="tx1"/>
                </a:solidFill>
              </a:rPr>
              <a:t>- the process of improving the terms on which individuals and groups take part in society…, </a:t>
            </a:r>
            <a:r>
              <a:rPr lang="en-US" sz="2800" dirty="0">
                <a:solidFill>
                  <a:schemeClr val="tx1"/>
                </a:solidFill>
                <a:hlinkClick r:id="rId4"/>
              </a:rPr>
              <a:t> https://www.worldbank.org/en/topic/social-inclusion</a:t>
            </a:r>
            <a:r>
              <a:rPr lang="en-US" sz="2800" dirty="0">
                <a:solidFill>
                  <a:schemeClr val="tx1"/>
                </a:solidFill>
              </a:rPr>
              <a:t>, UN and OECD principles of engaging young people in open government.</a:t>
            </a:r>
            <a:endParaRPr lang="en-US" sz="2800" b="1" dirty="0">
              <a:solidFill>
                <a:schemeClr val="tx1"/>
              </a:solidFill>
            </a:endParaRPr>
          </a:p>
          <a:p>
            <a:pPr marL="914400" lvl="1" indent="-457200" algn="l">
              <a:spcBef>
                <a:spcPts val="1600"/>
              </a:spcBef>
              <a:spcAft>
                <a:spcPts val="1000"/>
              </a:spcAft>
              <a:buBlip>
                <a:blip r:embed="rId5"/>
              </a:buBlip>
            </a:pPr>
            <a:endParaRPr lang="en-US" sz="2400" b="1" dirty="0">
              <a:solidFill>
                <a:schemeClr val="tx1"/>
              </a:solidFill>
            </a:endParaRPr>
          </a:p>
          <a:p>
            <a:pPr lvl="0" algn="l">
              <a:spcBef>
                <a:spcPts val="1000"/>
              </a:spcBef>
              <a:spcAft>
                <a:spcPts val="10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lvl="0" algn="l"/>
            <a:endParaRPr lang="en-US" sz="1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322388"/>
            <a:ext cx="9448800" cy="876300"/>
          </a:xfrm>
        </p:spPr>
        <p:txBody>
          <a:bodyPr/>
          <a:lstStyle/>
          <a:p>
            <a:r>
              <a:rPr lang="en-US" sz="4000" b="1" dirty="0">
                <a:solidFill>
                  <a:srgbClr val="953735"/>
                </a:solidFill>
              </a:rPr>
              <a:t>KP Methodology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0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492" y="1112520"/>
            <a:ext cx="8610136" cy="5361166"/>
          </a:xfrm>
        </p:spPr>
        <p:txBody>
          <a:bodyPr rtlCol="0">
            <a:noAutofit/>
          </a:bodyPr>
          <a:lstStyle/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400" dirty="0">
                <a:solidFill>
                  <a:schemeClr val="tx1"/>
                </a:solidFill>
              </a:rPr>
              <a:t>International Observatory on Participatory Democracy, </a:t>
            </a:r>
            <a:r>
              <a:rPr lang="en-US" sz="2400" dirty="0">
                <a:solidFill>
                  <a:schemeClr val="tx1"/>
                </a:solidFill>
                <a:hlinkClick r:id="rId4"/>
              </a:rPr>
              <a:t>https://www.oidp.net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400" dirty="0">
                <a:solidFill>
                  <a:schemeClr val="tx1"/>
                </a:solidFill>
              </a:rPr>
              <a:t>“People Powered” hub, </a:t>
            </a:r>
            <a:r>
              <a:rPr lang="en-US" sz="2400" dirty="0">
                <a:solidFill>
                  <a:schemeClr val="tx1"/>
                </a:solidFill>
                <a:hlinkClick r:id="rId5"/>
              </a:rPr>
              <a:t>https://www.peoplepoweredhub.org</a:t>
            </a:r>
            <a:r>
              <a:rPr lang="en-US" sz="2400" dirty="0">
                <a:solidFill>
                  <a:schemeClr val="tx1"/>
                </a:solidFill>
              </a:rPr>
              <a:t>  (originated from the Participatory Budgeting Project)</a:t>
            </a:r>
          </a:p>
          <a:p>
            <a:pPr marL="45720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400" dirty="0" err="1">
                <a:solidFill>
                  <a:schemeClr val="tx1"/>
                </a:solidFill>
              </a:rPr>
              <a:t>MoF</a:t>
            </a:r>
            <a:r>
              <a:rPr lang="en-US" sz="2400" dirty="0">
                <a:solidFill>
                  <a:schemeClr val="tx1"/>
                </a:solidFill>
              </a:rPr>
              <a:t> of Russia and the World Bank (2020). The Practice of School Participatory Budgeting. </a:t>
            </a: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400" dirty="0">
                <a:solidFill>
                  <a:schemeClr val="tx1"/>
                </a:solidFill>
              </a:rPr>
              <a:t>NYC Department of Education (2019). PB In Your School</a:t>
            </a: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400" dirty="0">
                <a:solidFill>
                  <a:schemeClr val="tx1"/>
                </a:solidFill>
              </a:rPr>
              <a:t>Operational Guidelines to the School PB in the Sakhalin Oblast “Youth Budget”, </a:t>
            </a:r>
            <a:r>
              <a:rPr lang="en-US" sz="2400" dirty="0">
                <a:hlinkClick r:id="rId6"/>
              </a:rPr>
              <a:t>https://pib.sakhminfin.ru/show/mb</a:t>
            </a:r>
            <a:r>
              <a:rPr lang="en-US" sz="2400" dirty="0"/>
              <a:t> </a:t>
            </a: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400" dirty="0">
                <a:solidFill>
                  <a:schemeClr val="tx1"/>
                </a:solidFill>
              </a:rPr>
              <a:t>PB Network, UK: Toolkit on Using PB with Young People </a:t>
            </a:r>
            <a:r>
              <a:rPr lang="en-US" sz="2400" dirty="0">
                <a:solidFill>
                  <a:schemeClr val="tx1"/>
                </a:solidFill>
                <a:hlinkClick r:id="rId7"/>
              </a:rPr>
              <a:t>https://pbnetwork.org.uk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400" dirty="0">
                <a:solidFill>
                  <a:schemeClr val="tx1"/>
                </a:solidFill>
              </a:rPr>
              <a:t>Dias, N., ed. (2018). Hope for Democracy 30 Years of Participatory Budgeting Worldwide. </a:t>
            </a:r>
          </a:p>
          <a:p>
            <a:pPr marL="45720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endParaRPr lang="en-US" sz="2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230948"/>
            <a:ext cx="9448800" cy="876300"/>
          </a:xfrm>
        </p:spPr>
        <p:txBody>
          <a:bodyPr/>
          <a:lstStyle/>
          <a:p>
            <a:r>
              <a:rPr lang="en-US" sz="4000" b="1" dirty="0">
                <a:solidFill>
                  <a:srgbClr val="953735"/>
                </a:solidFill>
              </a:rPr>
              <a:t>Data Sources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1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1080" y="1310640"/>
            <a:ext cx="8875548" cy="5163046"/>
          </a:xfrm>
        </p:spPr>
        <p:txBody>
          <a:bodyPr rtlCol="0">
            <a:noAutofit/>
          </a:bodyPr>
          <a:lstStyle/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What is youth PB, its main models, where, when it was practiced (good practices examples)?</a:t>
            </a:r>
          </a:p>
          <a:p>
            <a:pPr marL="51435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Why roll out the youth PB programs?</a:t>
            </a:r>
          </a:p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How to define the youth PB success?</a:t>
            </a:r>
          </a:p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Whether there are possible sources of risk?  </a:t>
            </a:r>
          </a:p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What are the basic principles of the youth PB process?</a:t>
            </a:r>
          </a:p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How is youth PB put into practice?</a:t>
            </a:r>
          </a:p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How the national </a:t>
            </a:r>
            <a:r>
              <a:rPr lang="en-US" sz="2800" dirty="0" err="1">
                <a:solidFill>
                  <a:schemeClr val="tx1"/>
                </a:solidFill>
              </a:rPr>
              <a:t>MoFs</a:t>
            </a:r>
            <a:r>
              <a:rPr lang="en-US" sz="2800" dirty="0">
                <a:solidFill>
                  <a:schemeClr val="tx1"/>
                </a:solidFill>
              </a:rPr>
              <a:t> can facilitate introduction of youth PB at national and subnational level?</a:t>
            </a:r>
          </a:p>
          <a:p>
            <a:pPr lvl="0" algn="l">
              <a:spcBef>
                <a:spcPts val="600"/>
              </a:spcBef>
              <a:spcAft>
                <a:spcPts val="0"/>
              </a:spcAft>
            </a:pPr>
            <a:endParaRPr lang="en-US" sz="1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322388"/>
            <a:ext cx="9448800" cy="876300"/>
          </a:xfrm>
        </p:spPr>
        <p:txBody>
          <a:bodyPr/>
          <a:lstStyle/>
          <a:p>
            <a:r>
              <a:rPr lang="en-US" sz="4000" b="1" dirty="0">
                <a:solidFill>
                  <a:srgbClr val="953735"/>
                </a:solidFill>
              </a:rPr>
              <a:t>Questions for the Desk-Research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38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822960"/>
            <a:ext cx="8875548" cy="5775960"/>
          </a:xfrm>
        </p:spPr>
        <p:txBody>
          <a:bodyPr rtlCol="0">
            <a:noAutofit/>
          </a:bodyPr>
          <a:lstStyle/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en-US" sz="2600" b="1" dirty="0">
                <a:solidFill>
                  <a:schemeClr val="tx1"/>
                </a:solidFill>
              </a:rPr>
              <a:t>Introduction </a:t>
            </a:r>
            <a:r>
              <a:rPr lang="en-US" sz="2400" dirty="0">
                <a:solidFill>
                  <a:schemeClr val="tx1"/>
                </a:solidFill>
              </a:rPr>
              <a:t>(explaining rationale for engaging youth in PB)</a:t>
            </a:r>
          </a:p>
          <a:p>
            <a:pPr marL="51435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en-US" sz="2600" b="1" dirty="0">
                <a:solidFill>
                  <a:schemeClr val="tx1"/>
                </a:solidFill>
              </a:rPr>
              <a:t>Youth PB Main Models</a:t>
            </a:r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400" i="1" dirty="0">
                <a:solidFill>
                  <a:schemeClr val="tx1"/>
                </a:solidFill>
              </a:rPr>
              <a:t>(examples from </a:t>
            </a:r>
            <a:r>
              <a:rPr lang="it-IT" sz="2400" i="1" dirty="0">
                <a:solidFill>
                  <a:schemeClr val="tx1"/>
                </a:solidFill>
              </a:rPr>
              <a:t>Argentina, Finland, France, Portugal, Russia, South Korea, and USA)</a:t>
            </a:r>
            <a:endParaRPr lang="en-US" sz="2400" i="1" dirty="0">
              <a:solidFill>
                <a:schemeClr val="tx1"/>
              </a:solidFill>
            </a:endParaRPr>
          </a:p>
          <a:p>
            <a:pPr marL="898525" lvl="1" indent="-36512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Independent Youth PB Process </a:t>
            </a:r>
          </a:p>
          <a:p>
            <a:pPr marL="898525" lvl="1" indent="-36512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Youth Participation as Part of Adult PB Process</a:t>
            </a:r>
            <a:endParaRPr lang="en-US" sz="2200" dirty="0">
              <a:solidFill>
                <a:schemeClr val="tx1"/>
              </a:solidFill>
            </a:endParaRPr>
          </a:p>
          <a:p>
            <a:pPr marL="898525" lvl="1" indent="-36512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School PB</a:t>
            </a: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en-US" sz="2600" b="1" dirty="0">
                <a:solidFill>
                  <a:schemeClr val="tx1"/>
                </a:solidFill>
              </a:rPr>
              <a:t>Youth PB Success Criteria</a:t>
            </a:r>
            <a:endParaRPr lang="en-US" sz="2400" dirty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en-US" sz="2600" b="1" dirty="0">
                <a:solidFill>
                  <a:schemeClr val="tx1"/>
                </a:solidFill>
              </a:rPr>
              <a:t>Basic Principles, Values, and Parameters </a:t>
            </a: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en-US" sz="2600" b="1" dirty="0">
                <a:solidFill>
                  <a:schemeClr val="tx1"/>
                </a:solidFill>
              </a:rPr>
              <a:t>Risks in Youth PB</a:t>
            </a:r>
            <a:r>
              <a:rPr lang="en-US" sz="2400" dirty="0">
                <a:solidFill>
                  <a:schemeClr val="tx1"/>
                </a:solidFill>
              </a:rPr>
              <a:t> (and how to mitigate them)</a:t>
            </a: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en-US" sz="2600" b="1" dirty="0">
                <a:solidFill>
                  <a:schemeClr val="tx1"/>
                </a:solidFill>
              </a:rPr>
              <a:t>Implementation of Youth PB </a:t>
            </a:r>
            <a:r>
              <a:rPr lang="en-US" sz="2400" dirty="0">
                <a:solidFill>
                  <a:schemeClr val="tx1"/>
                </a:solidFill>
              </a:rPr>
              <a:t>(detailed profile based on synthesized good practice)</a:t>
            </a: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en-US" sz="2600" b="1" dirty="0">
                <a:solidFill>
                  <a:schemeClr val="tx1"/>
                </a:solidFill>
              </a:rPr>
              <a:t>Impacts and Benefits Youth PB Can Bring</a:t>
            </a: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en-US" sz="2600" b="1" dirty="0">
                <a:solidFill>
                  <a:schemeClr val="tx1"/>
                </a:solidFill>
              </a:rPr>
              <a:t>Recommendations </a:t>
            </a:r>
            <a:r>
              <a:rPr lang="en-US" sz="2400" dirty="0">
                <a:solidFill>
                  <a:schemeClr val="tx1"/>
                </a:solidFill>
              </a:rPr>
              <a:t>(including a Checklist)</a:t>
            </a: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en-US" sz="2600" b="1" dirty="0">
                <a:solidFill>
                  <a:schemeClr val="tx1"/>
                </a:solidFill>
              </a:rPr>
              <a:t>References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93788"/>
            <a:ext cx="9448800" cy="713932"/>
          </a:xfrm>
        </p:spPr>
        <p:txBody>
          <a:bodyPr/>
          <a:lstStyle/>
          <a:p>
            <a:r>
              <a:rPr lang="en-US" sz="4000" b="1" dirty="0">
                <a:solidFill>
                  <a:srgbClr val="953735"/>
                </a:solidFill>
              </a:rPr>
              <a:t>KP’s Scope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504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9762" y="1028108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5000" b="1" dirty="0">
                <a:solidFill>
                  <a:srgbClr val="000000"/>
                </a:solidFill>
              </a:rPr>
              <a:t>Thank you for your attention!</a:t>
            </a:r>
            <a:endParaRPr lang="bs-Latn-BA" sz="5000" b="1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400" dirty="0">
                <a:solidFill>
                  <a:srgbClr val="000000"/>
                </a:solidFill>
              </a:rPr>
              <a:t>All PEMPAL event materials can be found in English, Russian and Bosnian-Croatian-Serbian (BCS) at </a:t>
            </a:r>
            <a:r>
              <a:rPr lang="en-US" sz="2400" dirty="0">
                <a:solidFill>
                  <a:srgbClr val="000000"/>
                </a:solidFill>
                <a:hlinkClick r:id="rId3"/>
              </a:rPr>
              <a:t>www.pempal.org</a:t>
            </a:r>
            <a:endParaRPr lang="bs-Latn-BA" sz="24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6269" y="259080"/>
            <a:ext cx="7242387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4BED7F-B68E-5F40-B187-F91204BF3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230" y="4434840"/>
            <a:ext cx="2113280" cy="1981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1982</TotalTime>
  <Words>552</Words>
  <Application>Microsoft Office PowerPoint</Application>
  <PresentationFormat>A4 Paper (210x297 mm)</PresentationFormat>
  <Paragraphs>70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  Mechanisms for the National Ministries of Finance of the PEMPAL Countries  to Introduce Youth Participatory Budgeting  Knowledge Product Outline</vt:lpstr>
      <vt:lpstr>Outline of Presentation</vt:lpstr>
      <vt:lpstr>KP Objectives</vt:lpstr>
      <vt:lpstr>KP Methodology</vt:lpstr>
      <vt:lpstr>Data Sources</vt:lpstr>
      <vt:lpstr>Questions for the Desk-Research</vt:lpstr>
      <vt:lpstr>KP’s Scope </vt:lpstr>
      <vt:lpstr>PowerPoint Presentation</vt:lpstr>
    </vt:vector>
  </TitlesOfParts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13 2020 VC Public Participation knowlege product</dc:title>
  <dc:creator>Deanna Aubrey</dc:creator>
  <cp:keywords>BCOP Budget Literacy and Transparency Working Group</cp:keywords>
  <cp:lastModifiedBy>Ksenia Malafeeva</cp:lastModifiedBy>
  <cp:revision>174</cp:revision>
  <cp:lastPrinted>2020-04-13T14:03:05Z</cp:lastPrinted>
  <dcterms:created xsi:type="dcterms:W3CDTF">2010-10-04T16:57:49Z</dcterms:created>
  <dcterms:modified xsi:type="dcterms:W3CDTF">2021-03-19T07:42:48Z</dcterms:modified>
  <cp:category>PEMPAL</cp:category>
</cp:coreProperties>
</file>