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64" r:id="rId2"/>
    <p:sldId id="463" r:id="rId3"/>
    <p:sldId id="4165" r:id="rId4"/>
    <p:sldId id="4166" r:id="rId5"/>
    <p:sldId id="4168" r:id="rId6"/>
    <p:sldId id="4167" r:id="rId7"/>
    <p:sldId id="4169" r:id="rId8"/>
    <p:sldId id="312" r:id="rId9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/>
  <p:cmAuthor id="3" name="Tatiana Vinogradova" initials="TV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93B3D7"/>
    <a:srgbClr val="758EAA"/>
    <a:srgbClr val="006D31"/>
    <a:srgbClr val="00BA54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4697"/>
  </p:normalViewPr>
  <p:slideViewPr>
    <p:cSldViewPr snapToGrid="0">
      <p:cViewPr>
        <p:scale>
          <a:sx n="54" d="100"/>
          <a:sy n="54" d="100"/>
        </p:scale>
        <p:origin x="-1267" y="86"/>
      </p:cViewPr>
      <p:guideLst>
        <p:guide orient="horz" pos="2160"/>
        <p:guide pos="28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3/22/2021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gif"/><Relationship Id="rId4" Type="http://schemas.openxmlformats.org/officeDocument/2006/relationships/hyperlink" Target="https://www.worldbank.org/en/topic/social-inclusion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3.gif"/><Relationship Id="rId7" Type="http://schemas.openxmlformats.org/officeDocument/2006/relationships/hyperlink" Target="https://pbnetwork.org.uk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b.sakhminfin.ru/show/mb" TargetMode="External"/><Relationship Id="rId5" Type="http://schemas.openxmlformats.org/officeDocument/2006/relationships/hyperlink" Target="https://www.peoplepoweredhub.org/" TargetMode="External"/><Relationship Id="rId4" Type="http://schemas.openxmlformats.org/officeDocument/2006/relationships/hyperlink" Target="https://www.oidp.ne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mpal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061232"/>
            <a:ext cx="8528050" cy="320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2060"/>
                </a:solidFill>
              </a:rPr>
              <a:t/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1200" dirty="0">
                <a:solidFill>
                  <a:srgbClr val="002060"/>
                </a:solidFill>
              </a:rPr>
              <a:t/>
            </a:r>
            <a:br>
              <a:rPr lang="en-US" sz="1200" dirty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M</a:t>
            </a:r>
            <a:r>
              <a:rPr lang="ru-RU" sz="3600" b="1" dirty="0" err="1" smtClean="0">
                <a:solidFill>
                  <a:srgbClr val="002060"/>
                </a:solidFill>
              </a:rPr>
              <a:t>еханизмы</a:t>
            </a:r>
            <a:r>
              <a:rPr lang="ru-RU" sz="3600" b="1" dirty="0" smtClean="0">
                <a:solidFill>
                  <a:srgbClr val="002060"/>
                </a:solidFill>
              </a:rPr>
              <a:t>, рекомендуемые министерствам финансов стран</a:t>
            </a:r>
            <a:r>
              <a:rPr lang="en-US" sz="3600" b="1" dirty="0" smtClean="0">
                <a:solidFill>
                  <a:srgbClr val="002060"/>
                </a:solidFill>
              </a:rPr>
              <a:t> PEMPAL</a:t>
            </a:r>
            <a:r>
              <a:rPr lang="en-US" sz="3600" b="1" dirty="0">
                <a:solidFill>
                  <a:srgbClr val="002060"/>
                </a:solidFill>
              </a:rPr>
              <a:t/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для внедрения молодёжного </a:t>
            </a:r>
            <a:r>
              <a:rPr lang="ru-RU" sz="3600" b="1" dirty="0" err="1" smtClean="0">
                <a:solidFill>
                  <a:srgbClr val="002060"/>
                </a:solidFill>
              </a:rPr>
              <a:t>партисипаторного</a:t>
            </a:r>
            <a:r>
              <a:rPr lang="ru-RU" sz="3600" b="1" dirty="0" smtClean="0">
                <a:solidFill>
                  <a:srgbClr val="002060"/>
                </a:solidFill>
              </a:rPr>
              <a:t> бюджетирования</a:t>
            </a:r>
            <a:r>
              <a:rPr lang="en-US" sz="3600" b="1" dirty="0">
                <a:solidFill>
                  <a:srgbClr val="002060"/>
                </a:solidFill>
              </a:rPr>
              <a:t/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/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Структура «продукта знаний»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792" y="4570827"/>
            <a:ext cx="7765366" cy="762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  <a:endParaRPr lang="en-US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бюджетной грамотности и бюджетной прозрачности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ГРБГП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16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33362" y="381000"/>
            <a:ext cx="6182225" cy="62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767754"/>
            <a:ext cx="6934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Заседание БС в режиме видеоконференции</a:t>
            </a:r>
            <a:r>
              <a:rPr lang="en-US" sz="2000" b="1" dirty="0" smtClean="0">
                <a:latin typeface="Calibri" pitchFamily="34" charset="0"/>
              </a:rPr>
              <a:t> 25</a:t>
            </a:r>
            <a:r>
              <a:rPr lang="ru-RU" sz="2000" b="1" dirty="0" smtClean="0">
                <a:latin typeface="Calibri" pitchFamily="34" charset="0"/>
              </a:rPr>
              <a:t> марта</a:t>
            </a:r>
            <a:r>
              <a:rPr lang="en-US" sz="2000" b="1" dirty="0" smtClean="0">
                <a:latin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</a:rPr>
              <a:t>2021</a:t>
            </a:r>
          </a:p>
          <a:p>
            <a:pPr algn="ctr"/>
            <a:r>
              <a:rPr lang="en-US" sz="2000" b="1" dirty="0" smtClean="0">
                <a:latin typeface="Calibri" pitchFamily="34" charset="0"/>
              </a:rPr>
              <a:t>Ta</a:t>
            </a:r>
            <a:r>
              <a:rPr lang="ru-RU" sz="2000" b="1" dirty="0" err="1" smtClean="0">
                <a:latin typeface="Calibri" pitchFamily="34" charset="0"/>
              </a:rPr>
              <a:t>тьяна</a:t>
            </a:r>
            <a:r>
              <a:rPr lang="ru-RU" sz="2000" b="1" dirty="0" smtClean="0">
                <a:latin typeface="Calibri" pitchFamily="34" charset="0"/>
              </a:rPr>
              <a:t> Виноградова, консультант, ресурсная группа БС</a:t>
            </a:r>
            <a:endParaRPr lang="en-US" sz="2000" b="1" dirty="0">
              <a:latin typeface="Calibri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645928"/>
            <a:ext cx="8360428" cy="4827758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</a:rPr>
              <a:t>Цели ПЗ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</a:rPr>
              <a:t>Методология ПЗ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</a:rPr>
              <a:t>Источники данных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</a:rPr>
              <a:t>Вопросы для кабинетного исследования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b="1" dirty="0" smtClean="0">
                <a:solidFill>
                  <a:schemeClr val="tx1"/>
                </a:solidFill>
              </a:rPr>
              <a:t>Структура ПЗ</a:t>
            </a:r>
            <a:endParaRPr lang="en-US" sz="28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00928" y="459548"/>
            <a:ext cx="9448800" cy="8763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53735"/>
                </a:solidFill>
              </a:rPr>
              <a:t>План выступления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84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492" y="1310640"/>
            <a:ext cx="7832108" cy="516304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ru-RU" sz="2800" b="1" dirty="0" smtClean="0">
                <a:solidFill>
                  <a:schemeClr val="tx1"/>
                </a:solidFill>
              </a:rPr>
              <a:t>Познакомить с современным взглядом на обоснование, содержание и способы вовлечения молодёжи в практику </a:t>
            </a:r>
            <a:r>
              <a:rPr lang="ru-RU" sz="2800" b="1" dirty="0" err="1" smtClean="0">
                <a:solidFill>
                  <a:schemeClr val="tx1"/>
                </a:solidFill>
              </a:rPr>
              <a:t>партисипаторного</a:t>
            </a:r>
            <a:r>
              <a:rPr lang="ru-RU" sz="2800" b="1" dirty="0" smtClean="0">
                <a:solidFill>
                  <a:schemeClr val="tx1"/>
                </a:solidFill>
              </a:rPr>
              <a:t> бюджетирования (ПБ)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ru-RU" sz="2800" b="1" dirty="0" smtClean="0">
                <a:solidFill>
                  <a:schemeClr val="tx1"/>
                </a:solidFill>
              </a:rPr>
              <a:t>Оказать поддержку странам</a:t>
            </a:r>
            <a:r>
              <a:rPr lang="en-US" sz="2800" b="1" dirty="0" smtClean="0">
                <a:solidFill>
                  <a:schemeClr val="tx1"/>
                </a:solidFill>
              </a:rPr>
              <a:t> PEMPAL </a:t>
            </a:r>
            <a:r>
              <a:rPr lang="ru-RU" sz="2800" b="1" dirty="0" smtClean="0">
                <a:solidFill>
                  <a:schemeClr val="tx1"/>
                </a:solidFill>
              </a:rPr>
              <a:t>в разработке адаптированных и учитывающих конкретные условия методологий и инструментов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для внедрения молодёжного ПБ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endParaRPr lang="en-US" sz="28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53735"/>
                </a:solidFill>
              </a:rPr>
              <a:t>Цели ПЗ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9800" y="1104900"/>
            <a:ext cx="8819668" cy="5368786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ru-RU" sz="2800" b="1" dirty="0" smtClean="0">
                <a:solidFill>
                  <a:schemeClr val="tx1"/>
                </a:solidFill>
              </a:rPr>
              <a:t>Кабинетное исследование для сбора данных из надежных центров ПБ, материалов, подготовленных международными организациями и достоверных результатов исследований. 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ru-RU" sz="2800" b="1" dirty="0" smtClean="0">
                <a:solidFill>
                  <a:schemeClr val="tx1"/>
                </a:solidFill>
              </a:rPr>
              <a:t>В основе подхода лежит принцип социальной интеграции, принятый во Всемирном банке </a:t>
            </a: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ru-RU" sz="2800" dirty="0" smtClean="0">
                <a:solidFill>
                  <a:schemeClr val="tx1"/>
                </a:solidFill>
              </a:rPr>
              <a:t>процесс улучшения условий, на которых граждане и группы участвуют в обществе</a:t>
            </a:r>
            <a:r>
              <a:rPr lang="en-US" sz="2800" dirty="0" smtClean="0">
                <a:solidFill>
                  <a:schemeClr val="tx1"/>
                </a:solidFill>
              </a:rPr>
              <a:t>…, </a:t>
            </a:r>
            <a:r>
              <a:rPr lang="en-US" sz="28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en-US" sz="2800" dirty="0">
                <a:solidFill>
                  <a:schemeClr val="tx1"/>
                </a:solidFill>
                <a:hlinkClick r:id="rId4"/>
              </a:rPr>
              <a:t>https://www.worldbank.org/en/topic/social-inclusion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ru-RU" sz="2800" dirty="0" smtClean="0">
                <a:solidFill>
                  <a:schemeClr val="tx1"/>
                </a:solidFill>
              </a:rPr>
              <a:t>принципы ООН и ОЭСР в части вовлечения молодёжи в открытое правительство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  <a:p>
            <a:pPr marL="914400" lvl="1" indent="-457200" algn="l">
              <a:spcBef>
                <a:spcPts val="1600"/>
              </a:spcBef>
              <a:spcAft>
                <a:spcPts val="1000"/>
              </a:spcAft>
              <a:buBlip>
                <a:blip r:embed="rId5"/>
              </a:buBlip>
            </a:pPr>
            <a:endParaRPr lang="en-US" sz="2400" b="1" dirty="0">
              <a:solidFill>
                <a:schemeClr val="tx1"/>
              </a:solidFill>
            </a:endParaRPr>
          </a:p>
          <a:p>
            <a:pPr lvl="0" algn="l">
              <a:spcBef>
                <a:spcPts val="1000"/>
              </a:spcBef>
              <a:spcAft>
                <a:spcPts val="10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0" algn="l"/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22388"/>
            <a:ext cx="9448800" cy="8763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53735"/>
                </a:solidFill>
              </a:rPr>
              <a:t>Методология ПЗ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700" y="1107248"/>
            <a:ext cx="8994928" cy="5366438"/>
          </a:xfrm>
        </p:spPr>
        <p:txBody>
          <a:bodyPr rtlCol="0">
            <a:noAutofit/>
          </a:bodyPr>
          <a:lstStyle/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ru-RU" sz="2200" dirty="0" smtClean="0">
                <a:solidFill>
                  <a:schemeClr val="tx1"/>
                </a:solidFill>
              </a:rPr>
              <a:t>Международная обсерватория демократии участия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>
                <a:solidFill>
                  <a:schemeClr val="tx1"/>
                </a:solidFill>
                <a:hlinkClick r:id="rId4"/>
              </a:rPr>
              <a:t>https://www.oidp.net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ru-RU" sz="2200" dirty="0" smtClean="0">
                <a:solidFill>
                  <a:schemeClr val="tx1"/>
                </a:solidFill>
              </a:rPr>
              <a:t>Центр </a:t>
            </a:r>
            <a:r>
              <a:rPr lang="en-US" sz="2200" dirty="0" smtClean="0">
                <a:solidFill>
                  <a:schemeClr val="tx1"/>
                </a:solidFill>
              </a:rPr>
              <a:t>“People Powered”, </a:t>
            </a:r>
            <a:r>
              <a:rPr lang="en-US" sz="2200" dirty="0">
                <a:solidFill>
                  <a:schemeClr val="tx1"/>
                </a:solidFill>
                <a:hlinkClick r:id="rId5"/>
              </a:rPr>
              <a:t>https://www.peoplepoweredhub.org</a:t>
            </a:r>
            <a:r>
              <a:rPr lang="en-US" sz="2200" dirty="0">
                <a:solidFill>
                  <a:schemeClr val="tx1"/>
                </a:solidFill>
              </a:rPr>
              <a:t> 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smtClean="0">
                <a:solidFill>
                  <a:schemeClr val="tx1"/>
                </a:solidFill>
              </a:rPr>
              <a:t>сформирован на базе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Проекта </a:t>
            </a:r>
            <a:r>
              <a:rPr lang="ru-RU" sz="2200" dirty="0" err="1" smtClean="0">
                <a:solidFill>
                  <a:schemeClr val="tx1"/>
                </a:solidFill>
              </a:rPr>
              <a:t>Партисипаторного</a:t>
            </a:r>
            <a:r>
              <a:rPr lang="ru-RU" sz="2200" dirty="0" smtClean="0">
                <a:solidFill>
                  <a:schemeClr val="tx1"/>
                </a:solidFill>
              </a:rPr>
              <a:t> бюджетирования)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200" dirty="0" smtClean="0">
                <a:solidFill>
                  <a:schemeClr val="tx1"/>
                </a:solidFill>
              </a:rPr>
              <a:t>M</a:t>
            </a:r>
            <a:r>
              <a:rPr lang="ru-RU" sz="2200" dirty="0" err="1" smtClean="0">
                <a:solidFill>
                  <a:schemeClr val="tx1"/>
                </a:solidFill>
              </a:rPr>
              <a:t>инфин</a:t>
            </a:r>
            <a:r>
              <a:rPr lang="ru-RU" sz="2200" dirty="0" smtClean="0">
                <a:solidFill>
                  <a:schemeClr val="tx1"/>
                </a:solidFill>
              </a:rPr>
              <a:t> России и Всемирный банк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(2020). </a:t>
            </a:r>
            <a:r>
              <a:rPr lang="ru-RU" sz="2200" dirty="0" smtClean="0">
                <a:solidFill>
                  <a:schemeClr val="tx1"/>
                </a:solidFill>
              </a:rPr>
              <a:t>Практика инициативного бюджетирования в школах</a:t>
            </a:r>
            <a:r>
              <a:rPr lang="en-US" sz="2200" dirty="0" smtClean="0">
                <a:solidFill>
                  <a:schemeClr val="tx1"/>
                </a:solidFill>
              </a:rPr>
              <a:t>. </a:t>
            </a:r>
            <a:endParaRPr lang="en-US" sz="2200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ru-RU" sz="2200" dirty="0" smtClean="0">
                <a:solidFill>
                  <a:schemeClr val="tx1"/>
                </a:solidFill>
              </a:rPr>
              <a:t>Департамент образования г. Нью-Йорк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(2019). </a:t>
            </a:r>
            <a:r>
              <a:rPr lang="ru-RU" sz="2200" dirty="0" smtClean="0">
                <a:solidFill>
                  <a:schemeClr val="tx1"/>
                </a:solidFill>
              </a:rPr>
              <a:t>ИБ в твоей школе</a:t>
            </a:r>
            <a:endParaRPr lang="en-US" sz="2200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ru-RU" sz="2200" dirty="0" smtClean="0">
                <a:solidFill>
                  <a:schemeClr val="tx1"/>
                </a:solidFill>
              </a:rPr>
              <a:t>Операционное руководство по ИБ в школах в Сахалинской области</a:t>
            </a:r>
            <a:r>
              <a:rPr lang="en-US" sz="2200" dirty="0" smtClean="0">
                <a:solidFill>
                  <a:schemeClr val="tx1"/>
                </a:solidFill>
              </a:rPr>
              <a:t> “</a:t>
            </a:r>
            <a:r>
              <a:rPr lang="ru-RU" sz="2200" dirty="0" smtClean="0">
                <a:solidFill>
                  <a:schemeClr val="tx1"/>
                </a:solidFill>
              </a:rPr>
              <a:t>Молодёжный бюджет</a:t>
            </a:r>
            <a:r>
              <a:rPr lang="en-US" sz="2200" dirty="0" smtClean="0">
                <a:solidFill>
                  <a:schemeClr val="tx1"/>
                </a:solidFill>
              </a:rPr>
              <a:t>”, </a:t>
            </a:r>
            <a:r>
              <a:rPr lang="en-US" sz="2200" dirty="0">
                <a:hlinkClick r:id="rId6"/>
              </a:rPr>
              <a:t>https://pib.sakhminfin.ru/show/mb</a:t>
            </a:r>
            <a:r>
              <a:rPr lang="en-US" sz="2200" dirty="0"/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ru-RU" sz="2200" dirty="0" smtClean="0">
                <a:solidFill>
                  <a:schemeClr val="tx1"/>
                </a:solidFill>
              </a:rPr>
              <a:t>Сеть ПБ, Великобритания</a:t>
            </a:r>
            <a:r>
              <a:rPr lang="en-US" sz="2200" dirty="0" smtClean="0">
                <a:solidFill>
                  <a:schemeClr val="tx1"/>
                </a:solidFill>
              </a:rPr>
              <a:t>: </a:t>
            </a:r>
            <a:r>
              <a:rPr lang="ru-RU" sz="2200" dirty="0" smtClean="0">
                <a:solidFill>
                  <a:schemeClr val="tx1"/>
                </a:solidFill>
              </a:rPr>
              <a:t>Инструментарий для привлечения молодёжи к </a:t>
            </a:r>
            <a:r>
              <a:rPr lang="ru-RU" sz="2200" dirty="0">
                <a:solidFill>
                  <a:schemeClr val="tx1"/>
                </a:solidFill>
              </a:rPr>
              <a:t>ПБ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  <a:hlinkClick r:id="rId7"/>
              </a:rPr>
              <a:t>https://pbnetwork.org.uk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tx1"/>
                </a:solidFill>
              </a:rPr>
              <a:t>Dias, N., ed. (2018). Hope for Democracy 30 Years of Participatory Budgeting </a:t>
            </a:r>
            <a:r>
              <a:rPr lang="en-US" sz="2200" dirty="0" smtClean="0">
                <a:solidFill>
                  <a:schemeClr val="tx1"/>
                </a:solidFill>
              </a:rPr>
              <a:t>Worldwide</a:t>
            </a:r>
            <a:r>
              <a:rPr lang="ru-RU" sz="2200" dirty="0" smtClean="0">
                <a:solidFill>
                  <a:schemeClr val="tx1"/>
                </a:solidFill>
              </a:rPr>
              <a:t> («Надежда на демократию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r>
              <a:rPr lang="ru-RU" sz="2200" dirty="0" smtClean="0">
                <a:solidFill>
                  <a:schemeClr val="tx1"/>
                </a:solidFill>
              </a:rPr>
              <a:t> 30 лет </a:t>
            </a:r>
            <a:r>
              <a:rPr lang="ru-RU" sz="2200" dirty="0" err="1" smtClean="0">
                <a:solidFill>
                  <a:schemeClr val="tx1"/>
                </a:solidFill>
              </a:rPr>
              <a:t>партисипаторного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бюджетирования в мире»)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endParaRPr lang="en-US" sz="2200" dirty="0">
              <a:solidFill>
                <a:schemeClr val="tx1"/>
              </a:solidFill>
            </a:endParaRPr>
          </a:p>
          <a:p>
            <a:pPr marL="457200" indent="-457200" algn="l">
              <a:spcBef>
                <a:spcPts val="600"/>
              </a:spcBef>
              <a:spcAft>
                <a:spcPts val="0"/>
              </a:spcAft>
              <a:buBlip>
                <a:blip r:embed="rId3"/>
              </a:buBlip>
            </a:pPr>
            <a:endParaRPr lang="en-US" sz="2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230948"/>
            <a:ext cx="9448800" cy="8763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53735"/>
                </a:solidFill>
              </a:rPr>
              <a:t>Источники данных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14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1104900"/>
            <a:ext cx="9133040" cy="5368786"/>
          </a:xfrm>
        </p:spPr>
        <p:txBody>
          <a:bodyPr rtlCol="0">
            <a:noAutofit/>
          </a:bodyPr>
          <a:lstStyle/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Как выглядит молодёжное </a:t>
            </a:r>
            <a:r>
              <a:rPr lang="ru-RU" sz="2800" dirty="0">
                <a:solidFill>
                  <a:schemeClr val="tx1"/>
                </a:solidFill>
              </a:rPr>
              <a:t>ПБ, </a:t>
            </a:r>
            <a:r>
              <a:rPr lang="ru-RU" sz="2800" dirty="0" smtClean="0">
                <a:solidFill>
                  <a:schemeClr val="tx1"/>
                </a:solidFill>
              </a:rPr>
              <a:t>каковы его основные модели, где и когда оно используется (примеры передовой практики)?</a:t>
            </a:r>
            <a:endParaRPr lang="en-US" sz="2800"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Зачем внедрять программы молодёжного ПБ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  <a:endParaRPr lang="en-US" sz="28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Как определять успех молодёжного ПБ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  <a:endParaRPr lang="en-US" sz="28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Что может стать источниками риска?</a:t>
            </a:r>
            <a:r>
              <a:rPr lang="en-US" sz="2800" dirty="0" smtClean="0">
                <a:solidFill>
                  <a:schemeClr val="tx1"/>
                </a:solidFill>
              </a:rPr>
              <a:t>  </a:t>
            </a:r>
            <a:endParaRPr lang="en-US" sz="28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Каковы базовые принципы процесса молодёжного ПБ</a:t>
            </a:r>
            <a:r>
              <a:rPr lang="en-US" sz="2800" dirty="0" smtClean="0">
                <a:solidFill>
                  <a:schemeClr val="tx1"/>
                </a:solidFill>
              </a:rPr>
              <a:t>?</a:t>
            </a:r>
            <a:endParaRPr lang="en-US" sz="28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Как молодёжное ПБ реализуется на практике?</a:t>
            </a:r>
            <a:endParaRPr lang="en-US" sz="28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Как министерства финансов стран могут способствовать внедрению молодёжного ПБ на национальном и субнациональном уровнях?</a:t>
            </a:r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3810" y="223914"/>
            <a:ext cx="9448800" cy="8763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53735"/>
                </a:solidFill>
              </a:rPr>
              <a:t>Вопросы для кабинетного исследования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738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22960"/>
            <a:ext cx="8875548" cy="5775960"/>
          </a:xfrm>
        </p:spPr>
        <p:txBody>
          <a:bodyPr rtlCol="0">
            <a:noAutofit/>
          </a:bodyPr>
          <a:lstStyle/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Введение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smtClean="0">
                <a:solidFill>
                  <a:schemeClr val="tx1"/>
                </a:solidFill>
              </a:rPr>
              <a:t>с обоснованием вовлечения молодёжи в ПБ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endParaRPr lang="en-US" sz="2200" dirty="0">
              <a:solidFill>
                <a:schemeClr val="tx1"/>
              </a:solidFill>
            </a:endParaRPr>
          </a:p>
          <a:p>
            <a:pPr marL="51435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Основные модели молодёжного </a:t>
            </a:r>
            <a:r>
              <a:rPr lang="ru-RU" sz="2200" b="1" dirty="0" smtClean="0">
                <a:solidFill>
                  <a:schemeClr val="tx1"/>
                </a:solidFill>
              </a:rPr>
              <a:t>ПБ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en-US" sz="2200" i="1" dirty="0" smtClean="0">
                <a:solidFill>
                  <a:schemeClr val="tx1"/>
                </a:solidFill>
              </a:rPr>
              <a:t>(</a:t>
            </a:r>
            <a:r>
              <a:rPr lang="ru-RU" sz="2200" i="1" dirty="0" smtClean="0">
                <a:solidFill>
                  <a:schemeClr val="tx1"/>
                </a:solidFill>
              </a:rPr>
              <a:t>примеры из опыта Аргентины, Финляндии, Франции, Португалии, России, Южной Кореи и США)</a:t>
            </a:r>
            <a:endParaRPr lang="en-US" sz="2200" i="1" dirty="0">
              <a:solidFill>
                <a:schemeClr val="tx1"/>
              </a:solidFill>
            </a:endParaRP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chemeClr val="tx1"/>
                </a:solidFill>
              </a:rPr>
              <a:t>Независимый процесс молодёжного ПБ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endParaRPr lang="en-US" sz="2200" b="1" dirty="0">
              <a:solidFill>
                <a:srgbClr val="FF0000"/>
              </a:solidFill>
            </a:endParaRP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chemeClr val="tx1"/>
                </a:solidFill>
              </a:rPr>
              <a:t>Участие молодёжи как элемент «взрослого» ПБ</a:t>
            </a:r>
            <a:endParaRPr lang="en-US" sz="2200" dirty="0" smtClean="0">
              <a:solidFill>
                <a:srgbClr val="FF0000"/>
              </a:solidFill>
            </a:endParaRPr>
          </a:p>
          <a:p>
            <a:pPr marL="898525" lvl="1" indent="-365125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2200" b="1" dirty="0" smtClean="0">
                <a:solidFill>
                  <a:schemeClr val="tx1"/>
                </a:solidFill>
              </a:rPr>
              <a:t>Школьное ПБ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Критерии успеха молодёжного ПБ</a:t>
            </a:r>
            <a:endParaRPr lang="en-US" sz="2200" dirty="0">
              <a:solidFill>
                <a:srgbClr val="FF0000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Основные принципы, ценности и параметры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endParaRPr lang="en-US" sz="2200" b="1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Риски, связанные с молодёжным  ПБ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smtClean="0">
                <a:solidFill>
                  <a:schemeClr val="tx1"/>
                </a:solidFill>
              </a:rPr>
              <a:t>и как снижать их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endParaRPr lang="en-US" sz="22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Внедрение молодёжного ПБ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smtClean="0">
                <a:solidFill>
                  <a:schemeClr val="tx1"/>
                </a:solidFill>
              </a:rPr>
              <a:t>подробный анализ на базе обобщённого передового опыта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endParaRPr lang="en-US" sz="22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Молодёжное ПБ: потенциальный эффект и выгоды</a:t>
            </a:r>
            <a:endParaRPr lang="en-US" sz="2200" b="1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Рекомендации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ru-RU" sz="2200" dirty="0" smtClean="0">
                <a:solidFill>
                  <a:schemeClr val="tx1"/>
                </a:solidFill>
              </a:rPr>
              <a:t>включая проверочный список</a:t>
            </a:r>
            <a:r>
              <a:rPr lang="en-US" sz="2200" dirty="0" smtClean="0">
                <a:solidFill>
                  <a:schemeClr val="tx1"/>
                </a:solidFill>
              </a:rPr>
              <a:t>)</a:t>
            </a:r>
            <a:endParaRPr lang="en-US" sz="2200" dirty="0">
              <a:solidFill>
                <a:schemeClr val="tx1"/>
              </a:solidFill>
            </a:endParaRPr>
          </a:p>
          <a:p>
            <a:pPr marL="514350" lvl="0" indent="-5143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tx2"/>
              </a:buClr>
              <a:buBlip>
                <a:blip r:embed="rId3"/>
              </a:buBlip>
            </a:pPr>
            <a:r>
              <a:rPr lang="ru-RU" sz="2200" b="1" dirty="0" smtClean="0">
                <a:solidFill>
                  <a:schemeClr val="tx1"/>
                </a:solidFill>
              </a:rPr>
              <a:t>Список литературы</a:t>
            </a:r>
            <a:endParaRPr lang="en-US" sz="2200" b="1" dirty="0">
              <a:solidFill>
                <a:schemeClr val="tx1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93788"/>
            <a:ext cx="9448800" cy="713932"/>
          </a:xfrm>
        </p:spPr>
        <p:txBody>
          <a:bodyPr/>
          <a:lstStyle/>
          <a:p>
            <a:r>
              <a:rPr lang="ru-RU" sz="4000" b="1" dirty="0" smtClean="0">
                <a:solidFill>
                  <a:srgbClr val="953735"/>
                </a:solidFill>
              </a:rPr>
              <a:t>Структура ПЗ</a:t>
            </a:r>
            <a:r>
              <a:rPr lang="en-US" sz="4000" b="1" dirty="0" smtClean="0">
                <a:solidFill>
                  <a:srgbClr val="953735"/>
                </a:solidFill>
              </a:rPr>
              <a:t> </a:t>
            </a:r>
            <a:endParaRPr lang="en-US" sz="40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50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9762" y="1028108"/>
            <a:ext cx="8337550" cy="5410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5000" b="1" dirty="0" smtClean="0">
                <a:solidFill>
                  <a:srgbClr val="000000"/>
                </a:solidFill>
              </a:rPr>
              <a:t>Спасибо за внимание</a:t>
            </a:r>
            <a:r>
              <a:rPr lang="en-US" sz="5000" b="1" dirty="0" smtClean="0">
                <a:solidFill>
                  <a:srgbClr val="000000"/>
                </a:solidFill>
              </a:rPr>
              <a:t>!</a:t>
            </a:r>
            <a:endParaRPr lang="bs-Latn-BA" sz="5000" b="1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400" dirty="0">
                <a:solidFill>
                  <a:srgbClr val="000000"/>
                </a:solidFill>
              </a:rPr>
              <a:t>Все материалы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ru-RU" sz="2400" dirty="0">
                <a:solidFill>
                  <a:srgbClr val="000000"/>
                </a:solidFill>
              </a:rPr>
              <a:t>мероприятия </a:t>
            </a:r>
            <a:r>
              <a:rPr lang="en-US" sz="2400" dirty="0">
                <a:solidFill>
                  <a:srgbClr val="000000"/>
                </a:solidFill>
              </a:rPr>
              <a:t>PEMPAL</a:t>
            </a:r>
            <a:r>
              <a:rPr lang="ru-RU" sz="2400" dirty="0">
                <a:solidFill>
                  <a:srgbClr val="000000"/>
                </a:solidFill>
              </a:rPr>
              <a:t> на английском, русском и боснийском/хорватском/сербском языках доступны </a:t>
            </a:r>
            <a:r>
              <a:rPr lang="ru-RU" sz="2400" dirty="0" smtClean="0">
                <a:solidFill>
                  <a:srgbClr val="000000"/>
                </a:solidFill>
              </a:rPr>
              <a:t>здесь: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hlinkClick r:id="rId3"/>
              </a:rPr>
              <a:t>www.pempal.org</a:t>
            </a:r>
            <a:endParaRPr lang="bs-Latn-BA" sz="24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6269" y="259080"/>
            <a:ext cx="7242387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30" y="4838700"/>
            <a:ext cx="2113280" cy="15773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2106</TotalTime>
  <Words>469</Words>
  <Application>Microsoft Office PowerPoint</Application>
  <PresentationFormat>Лист A4 (210x297 мм)</PresentationFormat>
  <Paragraphs>70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 Mеханизмы, рекомендуемые министерствам финансов стран PEMPAL для внедрения молодёжного партисипаторного бюджетирования  Структура «продукта знаний»</vt:lpstr>
      <vt:lpstr>План выступления</vt:lpstr>
      <vt:lpstr>Цели ПЗ</vt:lpstr>
      <vt:lpstr>Методология ПЗ</vt:lpstr>
      <vt:lpstr>Источники данных</vt:lpstr>
      <vt:lpstr>Вопросы для кабинетного исследования</vt:lpstr>
      <vt:lpstr>Структура ПЗ </vt:lpstr>
      <vt:lpstr>Презентация PowerPoint</vt:lpstr>
    </vt:vector>
  </TitlesOfParts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creator>Deanna Aubrey</dc:creator>
  <cp:keywords>BCOP Budget Literacy and Transparency Working Group</cp:keywords>
  <cp:lastModifiedBy>Tatiana Vinogradova</cp:lastModifiedBy>
  <cp:revision>187</cp:revision>
  <cp:lastPrinted>2020-04-13T14:03:05Z</cp:lastPrinted>
  <dcterms:created xsi:type="dcterms:W3CDTF">2010-10-04T16:57:49Z</dcterms:created>
  <dcterms:modified xsi:type="dcterms:W3CDTF">2021-03-22T09:18:05Z</dcterms:modified>
  <cp:category>PEMPAL</cp:category>
</cp:coreProperties>
</file>