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64" r:id="rId2"/>
    <p:sldId id="463" r:id="rId3"/>
    <p:sldId id="4165" r:id="rId4"/>
    <p:sldId id="4166" r:id="rId5"/>
    <p:sldId id="4168" r:id="rId6"/>
    <p:sldId id="4167" r:id="rId7"/>
    <p:sldId id="4169" r:id="rId8"/>
    <p:sldId id="312" r:id="rId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>
      <p:cViewPr varScale="1">
        <p:scale>
          <a:sx n="84" d="100"/>
          <a:sy n="84" d="100"/>
        </p:scale>
        <p:origin x="972" y="84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Ksenia Malafeeva" userId="fe71a550-e733-4641-acd1-a03f0d78ccea" providerId="ADAL" clId="{DCD4BD07-37BD-4747-B6F3-72F4204985BC}"/>
    <pc:docChg chg="modSld">
      <pc:chgData name="Ksenia Malafeeva" userId="fe71a550-e733-4641-acd1-a03f0d78ccea" providerId="ADAL" clId="{DCD4BD07-37BD-4747-B6F3-72F4204985BC}" dt="2021-03-19T07:42:30.007" v="6" actId="20577"/>
      <pc:docMkLst>
        <pc:docMk/>
      </pc:docMkLst>
      <pc:sldChg chg="modSp mod">
        <pc:chgData name="Ksenia Malafeeva" userId="fe71a550-e733-4641-acd1-a03f0d78ccea" providerId="ADAL" clId="{DCD4BD07-37BD-4747-B6F3-72F4204985BC}" dt="2021-03-19T07:42:12.055" v="2" actId="20577"/>
        <pc:sldMkLst>
          <pc:docMk/>
          <pc:sldMk cId="1100903833" sldId="464"/>
        </pc:sldMkLst>
        <pc:spChg chg="mod">
          <ac:chgData name="Ksenia Malafeeva" userId="fe71a550-e733-4641-acd1-a03f0d78ccea" providerId="ADAL" clId="{DCD4BD07-37BD-4747-B6F3-72F4204985BC}" dt="2021-03-19T07:42:12.055" v="2" actId="20577"/>
          <ac:spMkLst>
            <pc:docMk/>
            <pc:sldMk cId="1100903833" sldId="464"/>
            <ac:spMk id="15365" creationId="{00000000-0000-0000-0000-000000000000}"/>
          </ac:spMkLst>
        </pc:spChg>
      </pc:sldChg>
      <pc:sldChg chg="modSp mod">
        <pc:chgData name="Ksenia Malafeeva" userId="fe71a550-e733-4641-acd1-a03f0d78ccea" providerId="ADAL" clId="{DCD4BD07-37BD-4747-B6F3-72F4204985BC}" dt="2021-03-19T07:42:30.007" v="6" actId="20577"/>
        <pc:sldMkLst>
          <pc:docMk/>
          <pc:sldMk cId="15045034" sldId="4165"/>
        </pc:sldMkLst>
        <pc:spChg chg="mod">
          <ac:chgData name="Ksenia Malafeeva" userId="fe71a550-e733-4641-acd1-a03f0d78ccea" providerId="ADAL" clId="{DCD4BD07-37BD-4747-B6F3-72F4204985BC}" dt="2021-03-19T07:42:30.007" v="6" actId="20577"/>
          <ac:spMkLst>
            <pc:docMk/>
            <pc:sldMk cId="15045034" sldId="4165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hyperlink" Target="https://www.worldbank.org/en/topic/social-inclus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gif"/><Relationship Id="rId7" Type="http://schemas.openxmlformats.org/officeDocument/2006/relationships/hyperlink" Target="https://pbnetwork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b.sakhminfin.ru/show/mb" TargetMode="External"/><Relationship Id="rId5" Type="http://schemas.openxmlformats.org/officeDocument/2006/relationships/hyperlink" Target="https://www.peoplepoweredhub.org/" TargetMode="External"/><Relationship Id="rId4" Type="http://schemas.openxmlformats.org/officeDocument/2006/relationships/hyperlink" Target="https://www.oidp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061232"/>
            <a:ext cx="852805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br>
              <a:rPr lang="hr-HR" sz="4000" b="1" dirty="0">
                <a:solidFill>
                  <a:srgbClr val="002060"/>
                </a:solidFill>
              </a:rPr>
            </a:br>
            <a:br>
              <a:rPr lang="hr-HR" sz="1100" dirty="0">
                <a:solidFill>
                  <a:srgbClr val="002060"/>
                </a:solidFill>
              </a:rPr>
            </a:br>
            <a:r>
              <a:rPr lang="hr-HR" sz="4000" b="1" dirty="0">
                <a:solidFill>
                  <a:srgbClr val="002060"/>
                </a:solidFill>
              </a:rPr>
              <a:t>Nacrt proizvoda znanja pod nazivom</a:t>
            </a:r>
            <a:br>
              <a:rPr lang="hr-HR" sz="4000" b="1" dirty="0">
                <a:solidFill>
                  <a:srgbClr val="002060"/>
                </a:solidFill>
              </a:rPr>
            </a:br>
            <a:r>
              <a:rPr lang="hr-HR" sz="4000" b="1" dirty="0">
                <a:solidFill>
                  <a:srgbClr val="002060"/>
                </a:solidFill>
              </a:rPr>
              <a:t>Mehanizmi za nacionalna ministarstva financija zemalja članica PEMPAL-a </a:t>
            </a:r>
            <a:br>
              <a:rPr lang="hr-HR" sz="4000" b="1" dirty="0">
                <a:solidFill>
                  <a:srgbClr val="002060"/>
                </a:solidFill>
              </a:rPr>
            </a:br>
            <a:r>
              <a:rPr lang="hr-HR" sz="4000" b="1" dirty="0">
                <a:solidFill>
                  <a:srgbClr val="002060"/>
                </a:solidFill>
              </a:rPr>
              <a:t>za uključivanje mladih u učešće građana u izradi proračuna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4" y="4458286"/>
            <a:ext cx="6934200" cy="76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 PEMPAL-a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3362" y="381000"/>
            <a:ext cx="6182225" cy="62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767754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b="1">
                <a:latin typeface="Calibri" pitchFamily="34" charset="0"/>
              </a:rPr>
              <a:t>Videokonferencija BCOP-a, 25. ožujka/marta 2021.</a:t>
            </a:r>
          </a:p>
          <a:p>
            <a:pPr algn="ctr"/>
            <a:r>
              <a:rPr lang="hr-HR" b="1">
                <a:latin typeface="Calibri" pitchFamily="34" charset="0"/>
              </a:rPr>
              <a:t>Tatiana Vinogradova, konzultanica, resursni tim BCOP-a</a:t>
            </a:r>
          </a:p>
          <a:p>
            <a:pPr algn="ctr"/>
            <a:endParaRPr lang="en-US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645928"/>
            <a:ext cx="8360428" cy="4827758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 u="none">
                <a:solidFill>
                  <a:schemeClr val="tx1"/>
                </a:solidFill>
              </a:rPr>
              <a:t>Cilj proizvoda znanja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Metodologija proizvoda znanja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Izvori podataka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Pitanja za analizu dokumentacije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Obuhvat proizvoda znanja</a:t>
            </a: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45954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Pregled izlaganja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310640"/>
            <a:ext cx="8610136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hr-HR" sz="2800" b="1">
                <a:solidFill>
                  <a:schemeClr val="tx1"/>
                </a:solidFill>
              </a:rPr>
              <a:t>Pružiti ažuran pregled tko i kako, što, gdje i kada se poduzima u pogledu uključivanja mladih u učešće građana u izradi proračuna (PB);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hr-HR" sz="2800" b="1">
                <a:solidFill>
                  <a:schemeClr val="tx1"/>
                </a:solidFill>
              </a:rPr>
              <a:t>Pružiti podršku zemljama članicama PEMPAL-a u izradi prilagođenih metodologija i alata za provedbu PB-a za mlade.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endParaRPr lang="en-US" sz="28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Ciljevi proizvoda znanja: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332" y="1310640"/>
            <a:ext cx="8610136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Analiza dokumentacije provodi se u svrhu prikupljanja podataka od pouzdanih platformi za učešće građana u izradi proračuna, izvještaja međunarodnih organizacija i pouzdanih rezultata istraživanja.</a:t>
            </a:r>
          </a:p>
          <a:p>
            <a:pPr marL="45720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Pristup se temelji na načelu socijalne uključenosti koje je osmislila Svjetska banka</a:t>
            </a:r>
            <a:r>
              <a:rPr lang="hr-HR" sz="2400" dirty="0">
                <a:solidFill>
                  <a:schemeClr val="tx1"/>
                </a:solidFill>
              </a:rPr>
              <a:t> – radi se o procesu poboljšanja uvjeta sudjelovanja pojedinaca i skupina u društvu..., </a:t>
            </a:r>
            <a:r>
              <a:rPr lang="hr-HR" sz="2400" dirty="0">
                <a:solidFill>
                  <a:schemeClr val="tx1"/>
                </a:solidFill>
                <a:hlinkClick r:id="rId4"/>
              </a:rPr>
              <a:t>https://www.worldbank.org/en/topic/social-inclusion</a:t>
            </a:r>
            <a:r>
              <a:rPr lang="hr-HR" sz="2400" dirty="0">
                <a:solidFill>
                  <a:schemeClr val="tx1"/>
                </a:solidFill>
              </a:rPr>
              <a:t>, načelima uključivanja mladih u otvorenu vlast koja su izradili UN i OECD.</a:t>
            </a:r>
          </a:p>
          <a:p>
            <a:pPr marL="914400" lvl="1" indent="-457200" algn="l">
              <a:spcBef>
                <a:spcPts val="1600"/>
              </a:spcBef>
              <a:spcAft>
                <a:spcPts val="1000"/>
              </a:spcAft>
              <a:buBlip>
                <a:blip r:embed="rId5"/>
              </a:buBlip>
            </a:pPr>
            <a:endParaRPr lang="en-US" sz="20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 lvl="0" algn="l"/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Metodologija proizvoda znanja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112520"/>
            <a:ext cx="8610136" cy="536116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>
                <a:solidFill>
                  <a:schemeClr val="tx1"/>
                </a:solidFill>
              </a:rPr>
              <a:t>Međunarodni opservatorij za participativnu demokraciju, </a:t>
            </a:r>
            <a:r>
              <a:rPr lang="hr-HR" sz="2000" dirty="0">
                <a:solidFill>
                  <a:schemeClr val="tx1"/>
                </a:solidFill>
                <a:hlinkClick r:id="rId4"/>
              </a:rPr>
              <a:t>https://www.oidp.net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>
                <a:solidFill>
                  <a:schemeClr val="tx1"/>
                </a:solidFill>
              </a:rPr>
              <a:t>Platforma „People Powered”, </a:t>
            </a:r>
            <a:r>
              <a:rPr lang="hr-HR" sz="2000" dirty="0">
                <a:solidFill>
                  <a:schemeClr val="tx1"/>
                </a:solidFill>
                <a:hlinkClick r:id="rId5"/>
              </a:rPr>
              <a:t>https://www.peoplepoweredhub.org</a:t>
            </a:r>
            <a:r>
              <a:rPr lang="hr-HR" sz="2000" dirty="0">
                <a:solidFill>
                  <a:schemeClr val="tx1"/>
                </a:solidFill>
              </a:rPr>
              <a:t> (koja je nastala na temelju projekta za učešće građana u izradi proračuna)</a:t>
            </a: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>
                <a:solidFill>
                  <a:schemeClr val="tx1"/>
                </a:solidFill>
              </a:rPr>
              <a:t>MF Rusije i Svjetska banka (2020.) Praksa učešća građana u izradi proračuna za škole.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>
                <a:solidFill>
                  <a:schemeClr val="tx1"/>
                </a:solidFill>
              </a:rPr>
              <a:t>Odjel za obrazovanje grada New Yorka (2019.) PB u tvojoj školi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/>
              <a:t>Operativne smjernice za PB u školama u oblasti Sahalin „Proračun za mlade”, </a:t>
            </a:r>
            <a:r>
              <a:rPr lang="hr-HR" sz="2000" dirty="0">
                <a:hlinkClick r:id="rId6"/>
              </a:rPr>
              <a:t>https://pib.sakhminfin.ru/show/mb</a:t>
            </a:r>
            <a:r>
              <a:rPr lang="hr-HR" sz="2000" dirty="0"/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>
                <a:solidFill>
                  <a:schemeClr val="tx1"/>
                </a:solidFill>
              </a:rPr>
              <a:t>Mreža PB-a Ujedinjene Kraljevine, UK: Alat za primjenu PB-a za mlade </a:t>
            </a:r>
            <a:r>
              <a:rPr lang="hr-HR" sz="2000" dirty="0">
                <a:solidFill>
                  <a:schemeClr val="tx1"/>
                </a:solidFill>
                <a:hlinkClick r:id="rId7"/>
              </a:rPr>
              <a:t>https://pbnetwork.org.uk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dirty="0">
                <a:solidFill>
                  <a:schemeClr val="tx1"/>
                </a:solidFill>
              </a:rPr>
              <a:t>Dias, N., ed. (2018.). Hope for Democracy 30 Years of Participatory Budgeting Worldwide. </a:t>
            </a: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endParaRPr lang="en-US" sz="20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3094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Izvori podataka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1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875548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Što je PB za mlade, koji su njegovi glavni modeli, gdje i kada se provodio (primjeri dobrih praksi)?</a:t>
            </a: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Zašto uvesti programe PB-a za mlade?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Kako definirati uspjeh PB-a za mlade?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Postoje li mogući rizici? 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Koja su osnovna načela u procesu PB-a za mlade?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Na koji se način PB za mlade provodi u praksi?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Na koji način mogu nacionalni MF-ovi olakšati uvođenje PB-a za mlade na nacionalnoj i podnacionalnoj razini?</a:t>
            </a:r>
          </a:p>
          <a:p>
            <a:pPr lvl="0" algn="l"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Pitanja za analizu dokumentacije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3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22960"/>
            <a:ext cx="8875548" cy="5775960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Uvod </a:t>
            </a:r>
            <a:r>
              <a:rPr lang="hr-HR" sz="2000" dirty="0">
                <a:solidFill>
                  <a:schemeClr val="tx1"/>
                </a:solidFill>
              </a:rPr>
              <a:t>(pojašnjenje razloga za uključivanje mladih u PB)</a:t>
            </a:r>
          </a:p>
          <a:p>
            <a:pPr marL="51435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Glavni modeli PB-a za mlade</a:t>
            </a:r>
            <a:r>
              <a:rPr lang="hr-HR" sz="2400" dirty="0">
                <a:solidFill>
                  <a:schemeClr val="tx1"/>
                </a:solidFill>
              </a:rPr>
              <a:t>	</a:t>
            </a:r>
            <a:r>
              <a:rPr lang="hr-HR" sz="2000" i="1" dirty="0">
                <a:solidFill>
                  <a:schemeClr val="tx1"/>
                </a:solidFill>
              </a:rPr>
              <a:t>(primjeri iz Argentine, Finske, Francuske, Portugala, Rusije, Južne Koreje i SAD-a)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Neovisni proces PB-a za mlade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Učešće mladih kao dio procesa PB-a za odrasle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PB u školama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Kriteriji uspjeha PB-a za mlade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Osnovna načela, vrijednosti i parametri 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b="1" dirty="0">
                <a:solidFill>
                  <a:schemeClr val="tx1"/>
                </a:solidFill>
              </a:rPr>
              <a:t>Rizici u pogledu PB-a za mlade</a:t>
            </a:r>
            <a:r>
              <a:rPr lang="hr-HR" sz="2800" dirty="0">
                <a:solidFill>
                  <a:schemeClr val="tx1"/>
                </a:solidFill>
              </a:rPr>
              <a:t> (i kako ih smanjiti)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b="1" dirty="0">
                <a:solidFill>
                  <a:schemeClr val="tx1"/>
                </a:solidFill>
              </a:rPr>
              <a:t>Provedba PB-a za mlade</a:t>
            </a:r>
            <a:r>
              <a:rPr lang="hr-HR" sz="2800" dirty="0">
                <a:solidFill>
                  <a:schemeClr val="tx1"/>
                </a:solidFill>
              </a:rPr>
              <a:t> (detaljan profil koji se temelji na objedinjenoj dobro praksi)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Utjecaji i prednosti PB-a za mlade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b="1" dirty="0">
                <a:solidFill>
                  <a:schemeClr val="tx1"/>
                </a:solidFill>
              </a:rPr>
              <a:t>Preporuke</a:t>
            </a:r>
            <a:r>
              <a:rPr lang="hr-HR" sz="2800" dirty="0">
                <a:solidFill>
                  <a:schemeClr val="tx1"/>
                </a:solidFill>
              </a:rPr>
              <a:t> (uključujući kontrolni popis)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dirty="0">
                <a:solidFill>
                  <a:schemeClr val="tx1"/>
                </a:solidFill>
              </a:rPr>
              <a:t>Literatura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93788"/>
            <a:ext cx="9448800" cy="713932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Obuhvat proizvoda znanja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0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4800" b="1" dirty="0">
                <a:solidFill>
                  <a:srgbClr val="000000"/>
                </a:solidFill>
              </a:rPr>
              <a:t>Hvala na pozornosti.</a:t>
            </a:r>
          </a:p>
          <a:p>
            <a:pPr fontAlgn="auto"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 dirty="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000" dirty="0">
                <a:solidFill>
                  <a:srgbClr val="000000"/>
                </a:solidFill>
                <a:hlinkClick r:id="rId3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6269" y="259080"/>
            <a:ext cx="72423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30" y="4434840"/>
            <a:ext cx="2113280" cy="198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574</Words>
  <Application>Microsoft Office PowerPoint</Application>
  <PresentationFormat>A4 Paper (210x297 mm)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Nacrt proizvoda znanja pod nazivom Mehanizmi za nacionalna ministarstva financija zemalja članica PEMPAL-a  za uključivanje mladih u učešće građana u izradi proračuna</vt:lpstr>
      <vt:lpstr>Pregled izlaganja</vt:lpstr>
      <vt:lpstr>Ciljevi proizvoda znanja:</vt:lpstr>
      <vt:lpstr>Metodologija proizvoda znanja</vt:lpstr>
      <vt:lpstr>Izvori podataka</vt:lpstr>
      <vt:lpstr>Pitanja za analizu dokumentacije</vt:lpstr>
      <vt:lpstr>Obuhvat proizvoda znanja 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Author</cp:lastModifiedBy>
  <cp:revision>175</cp:revision>
  <cp:lastPrinted>2020-04-13T14:03:05Z</cp:lastPrinted>
  <dcterms:created xsi:type="dcterms:W3CDTF">2010-10-04T16:57:49Z</dcterms:created>
  <dcterms:modified xsi:type="dcterms:W3CDTF">2021-03-22T09:55:07Z</dcterms:modified>
  <cp:category>PEMPAL</cp:category>
</cp:coreProperties>
</file>