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464" r:id="rId2"/>
    <p:sldId id="463" r:id="rId3"/>
    <p:sldId id="4165" r:id="rId4"/>
    <p:sldId id="4166" r:id="rId5"/>
    <p:sldId id="4168" r:id="rId6"/>
    <p:sldId id="4167" r:id="rId7"/>
    <p:sldId id="4169" r:id="rId8"/>
    <p:sldId id="312" r:id="rId9"/>
  </p:sldIdLst>
  <p:sldSz cx="9906000" cy="6858000" type="A4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/>
  <p:cmAuthor id="2" name="Iryna Shcherbyna" initials="IS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FF"/>
    <a:srgbClr val="93B3D7"/>
    <a:srgbClr val="758EAA"/>
    <a:srgbClr val="006D31"/>
    <a:srgbClr val="00BA54"/>
    <a:srgbClr val="FFE666"/>
    <a:srgbClr val="FFD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7"/>
  </p:normalViewPr>
  <p:slideViewPr>
    <p:cSldViewPr snapToGrid="0">
      <p:cViewPr varScale="1">
        <p:scale>
          <a:sx n="84" d="100"/>
          <a:sy n="84" d="100"/>
        </p:scale>
        <p:origin x="972" y="84"/>
      </p:cViewPr>
      <p:guideLst>
        <p:guide orient="horz" pos="2160"/>
        <p:guide pos="288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ida Carsimamovic" userId="S::naidacar_gmail.com#ext#@worldbankgroup.onmicrosoft.com::53931ab3-ae2f-4940-ab2f-79ca65fd9f5d" providerId="AD" clId="Web-{DF82EFB2-9DA7-58F1-CB11-A1657A945252}"/>
    <pc:docChg chg="modSld">
      <pc:chgData name="Naida Carsimamovic" userId="S::naidacar_gmail.com#ext#@worldbankgroup.onmicrosoft.com::53931ab3-ae2f-4940-ab2f-79ca65fd9f5d" providerId="AD" clId="Web-{DF82EFB2-9DA7-58F1-CB11-A1657A945252}" dt="2020-05-26T09:43:56.558" v="9" actId="20577"/>
      <pc:docMkLst>
        <pc:docMk/>
      </pc:docMkLst>
      <pc:sldChg chg="modSp">
        <pc:chgData name="Naida Carsimamovic" userId="S::naidacar_gmail.com#ext#@worldbankgroup.onmicrosoft.com::53931ab3-ae2f-4940-ab2f-79ca65fd9f5d" providerId="AD" clId="Web-{DF82EFB2-9DA7-58F1-CB11-A1657A945252}" dt="2020-05-26T09:43:56.557" v="8" actId="20577"/>
        <pc:sldMkLst>
          <pc:docMk/>
          <pc:sldMk cId="1590227259" sldId="4112"/>
        </pc:sldMkLst>
        <pc:spChg chg="mod">
          <ac:chgData name="Naida Carsimamovic" userId="S::naidacar_gmail.com#ext#@worldbankgroup.onmicrosoft.com::53931ab3-ae2f-4940-ab2f-79ca65fd9f5d" providerId="AD" clId="Web-{DF82EFB2-9DA7-58F1-CB11-A1657A945252}" dt="2020-05-26T09:43:56.557" v="8" actId="20577"/>
          <ac:spMkLst>
            <pc:docMk/>
            <pc:sldMk cId="1590227259" sldId="4112"/>
            <ac:spMk id="12" creationId="{8B6AAFC4-08E3-D940-92A1-EB0B684D818F}"/>
          </ac:spMkLst>
        </pc:spChg>
      </pc:sldChg>
    </pc:docChg>
  </pc:docChgLst>
  <pc:docChgLst>
    <pc:chgData name="Naida Carsimamovic" userId="S::naidacar_gmail.com#ext#@worldbankgroup.onmicrosoft.com::53931ab3-ae2f-4940-ab2f-79ca65fd9f5d" providerId="AD" clId="Web-{D2452A70-048D-8824-D390-D2EA396F8A1A}"/>
    <pc:docChg chg="modSld">
      <pc:chgData name="Naida Carsimamovic" userId="S::naidacar_gmail.com#ext#@worldbankgroup.onmicrosoft.com::53931ab3-ae2f-4940-ab2f-79ca65fd9f5d" providerId="AD" clId="Web-{D2452A70-048D-8824-D390-D2EA396F8A1A}" dt="2020-05-26T09:56:31.902" v="12" actId="20577"/>
      <pc:docMkLst>
        <pc:docMk/>
      </pc:docMkLst>
      <pc:sldChg chg="modSp">
        <pc:chgData name="Naida Carsimamovic" userId="S::naidacar_gmail.com#ext#@worldbankgroup.onmicrosoft.com::53931ab3-ae2f-4940-ab2f-79ca65fd9f5d" providerId="AD" clId="Web-{D2452A70-048D-8824-D390-D2EA396F8A1A}" dt="2020-05-26T09:56:14.433" v="7" actId="20577"/>
        <pc:sldMkLst>
          <pc:docMk/>
          <pc:sldMk cId="3429280724" sldId="4114"/>
        </pc:sldMkLst>
        <pc:spChg chg="mod">
          <ac:chgData name="Naida Carsimamovic" userId="S::naidacar_gmail.com#ext#@worldbankgroup.onmicrosoft.com::53931ab3-ae2f-4940-ab2f-79ca65fd9f5d" providerId="AD" clId="Web-{D2452A70-048D-8824-D390-D2EA396F8A1A}" dt="2020-05-26T09:56:14.433" v="7" actId="20577"/>
          <ac:spMkLst>
            <pc:docMk/>
            <pc:sldMk cId="3429280724" sldId="4114"/>
            <ac:spMk id="12" creationId="{8B6AAFC4-08E3-D940-92A1-EB0B684D818F}"/>
          </ac:spMkLst>
        </pc:spChg>
      </pc:sldChg>
      <pc:sldChg chg="modSp">
        <pc:chgData name="Naida Carsimamovic" userId="S::naidacar_gmail.com#ext#@worldbankgroup.onmicrosoft.com::53931ab3-ae2f-4940-ab2f-79ca65fd9f5d" providerId="AD" clId="Web-{D2452A70-048D-8824-D390-D2EA396F8A1A}" dt="2020-05-26T09:56:31.902" v="12" actId="20577"/>
        <pc:sldMkLst>
          <pc:docMk/>
          <pc:sldMk cId="1466658221" sldId="4117"/>
        </pc:sldMkLst>
        <pc:spChg chg="mod">
          <ac:chgData name="Naida Carsimamovic" userId="S::naidacar_gmail.com#ext#@worldbankgroup.onmicrosoft.com::53931ab3-ae2f-4940-ab2f-79ca65fd9f5d" providerId="AD" clId="Web-{D2452A70-048D-8824-D390-D2EA396F8A1A}" dt="2020-05-26T09:56:31.902" v="12" actId="20577"/>
          <ac:spMkLst>
            <pc:docMk/>
            <pc:sldMk cId="1466658221" sldId="4117"/>
            <ac:spMk id="33" creationId="{40386664-BD06-374E-8399-F76618A781DC}"/>
          </ac:spMkLst>
        </pc:spChg>
      </pc:sldChg>
    </pc:docChg>
  </pc:docChgLst>
  <pc:docChgLst>
    <pc:chgData name="Naida Carsimamovic" userId="S::naidacar_gmail.com#ext#@worldbankgroup.onmicrosoft.com::53931ab3-ae2f-4940-ab2f-79ca65fd9f5d" providerId="AD" clId="Web-{BDB9F07F-A654-348E-0D35-52133B0EFD30}"/>
    <pc:docChg chg="modSld">
      <pc:chgData name="Naida Carsimamovic" userId="S::naidacar_gmail.com#ext#@worldbankgroup.onmicrosoft.com::53931ab3-ae2f-4940-ab2f-79ca65fd9f5d" providerId="AD" clId="Web-{BDB9F07F-A654-348E-0D35-52133B0EFD30}" dt="2020-05-26T09:27:50.371" v="4" actId="20577"/>
      <pc:docMkLst>
        <pc:docMk/>
      </pc:docMkLst>
      <pc:sldChg chg="modSp">
        <pc:chgData name="Naida Carsimamovic" userId="S::naidacar_gmail.com#ext#@worldbankgroup.onmicrosoft.com::53931ab3-ae2f-4940-ab2f-79ca65fd9f5d" providerId="AD" clId="Web-{BDB9F07F-A654-348E-0D35-52133B0EFD30}" dt="2020-05-26T09:27:50.371" v="4" actId="20577"/>
        <pc:sldMkLst>
          <pc:docMk/>
          <pc:sldMk cId="627800695" sldId="413"/>
        </pc:sldMkLst>
        <pc:spChg chg="mod">
          <ac:chgData name="Naida Carsimamovic" userId="S::naidacar_gmail.com#ext#@worldbankgroup.onmicrosoft.com::53931ab3-ae2f-4940-ab2f-79ca65fd9f5d" providerId="AD" clId="Web-{BDB9F07F-A654-348E-0D35-52133B0EFD30}" dt="2020-05-26T09:27:50.371" v="4" actId="20577"/>
          <ac:spMkLst>
            <pc:docMk/>
            <pc:sldMk cId="627800695" sldId="413"/>
            <ac:spMk id="8" creationId="{00000000-0000-0000-0000-000000000000}"/>
          </ac:spMkLst>
        </pc:spChg>
      </pc:sldChg>
    </pc:docChg>
  </pc:docChgLst>
  <pc:docChgLst>
    <pc:chgData name="Naida Carsimamovic" userId="S::naidacar_gmail.com#ext#@worldbankgroup.onmicrosoft.com::53931ab3-ae2f-4940-ab2f-79ca65fd9f5d" providerId="AD" clId="Web-{9139DC5E-69F4-E07B-45AA-731C1800DFC9}"/>
    <pc:docChg chg="modSld">
      <pc:chgData name="Naida Carsimamovic" userId="S::naidacar_gmail.com#ext#@worldbankgroup.onmicrosoft.com::53931ab3-ae2f-4940-ab2f-79ca65fd9f5d" providerId="AD" clId="Web-{9139DC5E-69F4-E07B-45AA-731C1800DFC9}" dt="2020-05-26T09:25:54.551" v="2" actId="20577"/>
      <pc:docMkLst>
        <pc:docMk/>
      </pc:docMkLst>
      <pc:sldChg chg="modSp">
        <pc:chgData name="Naida Carsimamovic" userId="S::naidacar_gmail.com#ext#@worldbankgroup.onmicrosoft.com::53931ab3-ae2f-4940-ab2f-79ca65fd9f5d" providerId="AD" clId="Web-{9139DC5E-69F4-E07B-45AA-731C1800DFC9}" dt="2020-05-26T09:25:54.551" v="2" actId="20577"/>
        <pc:sldMkLst>
          <pc:docMk/>
          <pc:sldMk cId="627800695" sldId="413"/>
        </pc:sldMkLst>
        <pc:spChg chg="mod">
          <ac:chgData name="Naida Carsimamovic" userId="S::naidacar_gmail.com#ext#@worldbankgroup.onmicrosoft.com::53931ab3-ae2f-4940-ab2f-79ca65fd9f5d" providerId="AD" clId="Web-{9139DC5E-69F4-E07B-45AA-731C1800DFC9}" dt="2020-05-26T09:25:54.551" v="2" actId="20577"/>
          <ac:spMkLst>
            <pc:docMk/>
            <pc:sldMk cId="627800695" sldId="413"/>
            <ac:spMk id="8" creationId="{00000000-0000-0000-0000-000000000000}"/>
          </ac:spMkLst>
        </pc:spChg>
      </pc:sldChg>
    </pc:docChg>
  </pc:docChgLst>
  <pc:docChgLst>
    <pc:chgData name="Naida Carsimamovic" userId="S::naidacar_gmail.com#ext#@worldbankgroup.onmicrosoft.com::53931ab3-ae2f-4940-ab2f-79ca65fd9f5d" providerId="AD" clId="Web-{B622E18E-2052-0766-AA9D-1084778A5D97}"/>
    <pc:docChg chg="modSld">
      <pc:chgData name="Naida Carsimamovic" userId="S::naidacar_gmail.com#ext#@worldbankgroup.onmicrosoft.com::53931ab3-ae2f-4940-ab2f-79ca65fd9f5d" providerId="AD" clId="Web-{B622E18E-2052-0766-AA9D-1084778A5D97}" dt="2020-05-26T10:21:52.784" v="3" actId="20577"/>
      <pc:docMkLst>
        <pc:docMk/>
      </pc:docMkLst>
      <pc:sldChg chg="modSp">
        <pc:chgData name="Naida Carsimamovic" userId="S::naidacar_gmail.com#ext#@worldbankgroup.onmicrosoft.com::53931ab3-ae2f-4940-ab2f-79ca65fd9f5d" providerId="AD" clId="Web-{B622E18E-2052-0766-AA9D-1084778A5D97}" dt="2020-05-26T10:21:52.784" v="3" actId="20577"/>
        <pc:sldMkLst>
          <pc:docMk/>
          <pc:sldMk cId="3476620821" sldId="4118"/>
        </pc:sldMkLst>
        <pc:spChg chg="mod">
          <ac:chgData name="Naida Carsimamovic" userId="S::naidacar_gmail.com#ext#@worldbankgroup.onmicrosoft.com::53931ab3-ae2f-4940-ab2f-79ca65fd9f5d" providerId="AD" clId="Web-{B622E18E-2052-0766-AA9D-1084778A5D97}" dt="2020-05-26T10:21:52.784" v="3" actId="20577"/>
          <ac:spMkLst>
            <pc:docMk/>
            <pc:sldMk cId="3476620821" sldId="4118"/>
            <ac:spMk id="3" creationId="{00000000-0000-0000-0000-000000000000}"/>
          </ac:spMkLst>
        </pc:spChg>
      </pc:sldChg>
    </pc:docChg>
  </pc:docChgLst>
  <pc:docChgLst>
    <pc:chgData name="Ksenia Malafeeva" userId="fe71a550-e733-4641-acd1-a03f0d78ccea" providerId="ADAL" clId="{DCD4BD07-37BD-4747-B6F3-72F4204985BC}"/>
    <pc:docChg chg="modSld">
      <pc:chgData name="Ksenia Malafeeva" userId="fe71a550-e733-4641-acd1-a03f0d78ccea" providerId="ADAL" clId="{DCD4BD07-37BD-4747-B6F3-72F4204985BC}" dt="2021-03-19T07:42:30.007" v="6" actId="20577"/>
      <pc:docMkLst>
        <pc:docMk/>
      </pc:docMkLst>
      <pc:sldChg chg="modSp mod">
        <pc:chgData name="Ksenia Malafeeva" userId="fe71a550-e733-4641-acd1-a03f0d78ccea" providerId="ADAL" clId="{DCD4BD07-37BD-4747-B6F3-72F4204985BC}" dt="2021-03-19T07:42:12.055" v="2" actId="20577"/>
        <pc:sldMkLst>
          <pc:docMk/>
          <pc:sldMk cId="1100903833" sldId="464"/>
        </pc:sldMkLst>
        <pc:spChg chg="mod">
          <ac:chgData name="Ksenia Malafeeva" userId="fe71a550-e733-4641-acd1-a03f0d78ccea" providerId="ADAL" clId="{DCD4BD07-37BD-4747-B6F3-72F4204985BC}" dt="2021-03-19T07:42:12.055" v="2" actId="20577"/>
          <ac:spMkLst>
            <pc:docMk/>
            <pc:sldMk cId="1100903833" sldId="464"/>
            <ac:spMk id="15365" creationId="{00000000-0000-0000-0000-000000000000}"/>
          </ac:spMkLst>
        </pc:spChg>
      </pc:sldChg>
      <pc:sldChg chg="modSp mod">
        <pc:chgData name="Ksenia Malafeeva" userId="fe71a550-e733-4641-acd1-a03f0d78ccea" providerId="ADAL" clId="{DCD4BD07-37BD-4747-B6F3-72F4204985BC}" dt="2021-03-19T07:42:30.007" v="6" actId="20577"/>
        <pc:sldMkLst>
          <pc:docMk/>
          <pc:sldMk cId="15045034" sldId="4165"/>
        </pc:sldMkLst>
        <pc:spChg chg="mod">
          <ac:chgData name="Ksenia Malafeeva" userId="fe71a550-e733-4641-acd1-a03f0d78ccea" providerId="ADAL" clId="{DCD4BD07-37BD-4747-B6F3-72F4204985BC}" dt="2021-03-19T07:42:30.007" v="6" actId="20577"/>
          <ac:spMkLst>
            <pc:docMk/>
            <pc:sldMk cId="15045034" sldId="4165"/>
            <ac:spMk id="3" creationId="{00000000-0000-0000-0000-000000000000}"/>
          </ac:spMkLst>
        </pc:spChg>
      </pc:sldChg>
    </pc:docChg>
  </pc:docChgLst>
  <pc:docChgLst>
    <pc:chgData name="Naida Carsimamovic" userId="S::naidacar_gmail.com#ext#@worldbankgroup.onmicrosoft.com::53931ab3-ae2f-4940-ab2f-79ca65fd9f5d" providerId="AD" clId="Web-{280A5E6B-FFFC-F971-B41E-8718CC118A67}"/>
    <pc:docChg chg="modSld">
      <pc:chgData name="Naida Carsimamovic" userId="S::naidacar_gmail.com#ext#@worldbankgroup.onmicrosoft.com::53931ab3-ae2f-4940-ab2f-79ca65fd9f5d" providerId="AD" clId="Web-{280A5E6B-FFFC-F971-B41E-8718CC118A67}" dt="2020-05-26T09:28:14.570" v="2" actId="20577"/>
      <pc:docMkLst>
        <pc:docMk/>
      </pc:docMkLst>
      <pc:sldChg chg="modSp">
        <pc:chgData name="Naida Carsimamovic" userId="S::naidacar_gmail.com#ext#@worldbankgroup.onmicrosoft.com::53931ab3-ae2f-4940-ab2f-79ca65fd9f5d" providerId="AD" clId="Web-{280A5E6B-FFFC-F971-B41E-8718CC118A67}" dt="2020-05-26T09:28:14.570" v="2" actId="20577"/>
        <pc:sldMkLst>
          <pc:docMk/>
          <pc:sldMk cId="627800695" sldId="413"/>
        </pc:sldMkLst>
        <pc:spChg chg="mod">
          <ac:chgData name="Naida Carsimamovic" userId="S::naidacar_gmail.com#ext#@worldbankgroup.onmicrosoft.com::53931ab3-ae2f-4940-ab2f-79ca65fd9f5d" providerId="AD" clId="Web-{280A5E6B-FFFC-F971-B41E-8718CC118A67}" dt="2020-05-26T09:28:14.570" v="2" actId="20577"/>
          <ac:spMkLst>
            <pc:docMk/>
            <pc:sldMk cId="627800695" sldId="413"/>
            <ac:spMk id="8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3/22/2021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76275"/>
            <a:ext cx="488632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image" Target="../media/image4.gif"/><Relationship Id="rId4" Type="http://schemas.openxmlformats.org/officeDocument/2006/relationships/hyperlink" Target="https://www.worldbank.org/en/topic/social-inclusion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3.gif"/><Relationship Id="rId7" Type="http://schemas.openxmlformats.org/officeDocument/2006/relationships/hyperlink" Target="https://pbnetwork.org.uk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ib.sakhminfin.ru/show/mb" TargetMode="External"/><Relationship Id="rId5" Type="http://schemas.openxmlformats.org/officeDocument/2006/relationships/hyperlink" Target="https://www.peoplepoweredhub.org/" TargetMode="External"/><Relationship Id="rId4" Type="http://schemas.openxmlformats.org/officeDocument/2006/relationships/hyperlink" Target="https://www.oidp.net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mpal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60450" y="1061232"/>
            <a:ext cx="8528050" cy="3200400"/>
          </a:xfrm>
        </p:spPr>
        <p:txBody>
          <a:bodyPr/>
          <a:lstStyle/>
          <a:p>
            <a:pPr>
              <a:lnSpc>
                <a:spcPct val="90000"/>
              </a:lnSpc>
            </a:pPr>
            <a:br>
              <a:rPr lang="hr-HR" sz="4000" b="1" dirty="0">
                <a:solidFill>
                  <a:srgbClr val="002060"/>
                </a:solidFill>
              </a:rPr>
            </a:br>
            <a:br>
              <a:rPr lang="hr-HR" sz="1100" dirty="0">
                <a:solidFill>
                  <a:srgbClr val="002060"/>
                </a:solidFill>
              </a:rPr>
            </a:br>
            <a:r>
              <a:rPr lang="hr-HR" sz="4000" b="1" dirty="0">
                <a:solidFill>
                  <a:srgbClr val="002060"/>
                </a:solidFill>
              </a:rPr>
              <a:t>Nacrt proizvoda znanja pod nazivom</a:t>
            </a:r>
            <a:br>
              <a:rPr lang="hr-HR" sz="4000" b="1" dirty="0">
                <a:solidFill>
                  <a:srgbClr val="002060"/>
                </a:solidFill>
              </a:rPr>
            </a:br>
            <a:r>
              <a:rPr lang="hr-HR" sz="4000" b="1" dirty="0">
                <a:solidFill>
                  <a:srgbClr val="002060"/>
                </a:solidFill>
              </a:rPr>
              <a:t>Mehanizmi za nacionalna ministarstva financija zemalja članica PEMPAL-a </a:t>
            </a:r>
            <a:br>
              <a:rPr lang="hr-HR" sz="4000" b="1" dirty="0">
                <a:solidFill>
                  <a:srgbClr val="002060"/>
                </a:solidFill>
              </a:rPr>
            </a:br>
            <a:r>
              <a:rPr lang="hr-HR" sz="4000" b="1" dirty="0">
                <a:solidFill>
                  <a:srgbClr val="002060"/>
                </a:solidFill>
              </a:rPr>
              <a:t>za uključivanje mladih u učešće građana u izradi proračuna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374" y="4458286"/>
            <a:ext cx="6934200" cy="7620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i="1">
                <a:solidFill>
                  <a:schemeClr val="tx1">
                    <a:lumMod val="95000"/>
                    <a:lumOff val="5000"/>
                  </a:schemeClr>
                </a:solidFill>
              </a:rPr>
              <a:t>Zajednica prakse za proračun (BCOP) PEMPAL-a</a:t>
            </a:r>
          </a:p>
          <a:p>
            <a:pPr fontAlgn="auto">
              <a:spcAft>
                <a:spcPts val="0"/>
              </a:spcAft>
              <a:defRPr/>
            </a:pPr>
            <a:r>
              <a:rPr lang="hr-HR" sz="2400" i="1">
                <a:solidFill>
                  <a:schemeClr val="tx1">
                    <a:lumMod val="95000"/>
                    <a:lumOff val="5000"/>
                  </a:schemeClr>
                </a:solidFill>
              </a:rPr>
              <a:t>Radna skupina za proračunsku pismenost i transparentnost (BLTWG)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33362" y="381000"/>
            <a:ext cx="6182225" cy="62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1857375" y="5767754"/>
            <a:ext cx="6934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b="1">
                <a:latin typeface="Calibri" pitchFamily="34" charset="0"/>
              </a:rPr>
              <a:t>Videokonferencija BCOP-a, 25. ožujka/marta 2021.</a:t>
            </a:r>
          </a:p>
          <a:p>
            <a:pPr algn="ctr"/>
            <a:r>
              <a:rPr lang="hr-HR" b="1">
                <a:latin typeface="Calibri" pitchFamily="34" charset="0"/>
              </a:rPr>
              <a:t>Tatiana Vinogradova, konzultanica, resursni tim BCOP-a</a:t>
            </a:r>
          </a:p>
          <a:p>
            <a:pPr algn="ctr"/>
            <a:endParaRPr lang="en-US" b="1" dirty="0">
              <a:latin typeface="Calibri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C4A75F-EECF-0843-8A2D-995037D02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00903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6492" y="1645928"/>
            <a:ext cx="8360428" cy="4827758"/>
          </a:xfrm>
        </p:spPr>
        <p:txBody>
          <a:bodyPr rtlCol="0">
            <a:noAutofit/>
          </a:bodyPr>
          <a:lstStyle/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hr-HR" sz="2800" b="1" u="none">
                <a:solidFill>
                  <a:schemeClr val="tx1"/>
                </a:solidFill>
              </a:rPr>
              <a:t>Cilj proizvoda znanja</a:t>
            </a: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hr-HR" sz="2800" b="1">
                <a:solidFill>
                  <a:schemeClr val="tx1"/>
                </a:solidFill>
              </a:rPr>
              <a:t>Metodologija proizvoda znanja</a:t>
            </a: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hr-HR" sz="2800" b="1">
                <a:solidFill>
                  <a:schemeClr val="tx1"/>
                </a:solidFill>
              </a:rPr>
              <a:t>Izvori podataka</a:t>
            </a: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hr-HR" sz="2800" b="1">
                <a:solidFill>
                  <a:schemeClr val="tx1"/>
                </a:solidFill>
              </a:rPr>
              <a:t>Pitanja za analizu dokumentacije</a:t>
            </a: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hr-HR" sz="2800" b="1">
                <a:solidFill>
                  <a:schemeClr val="tx1"/>
                </a:solidFill>
              </a:rPr>
              <a:t>Obuhvat proizvoda znanja</a:t>
            </a:r>
          </a:p>
          <a:p>
            <a:pPr lvl="0" algn="l">
              <a:spcBef>
                <a:spcPts val="1000"/>
              </a:spcBef>
              <a:spcAft>
                <a:spcPts val="1000"/>
              </a:spcAft>
            </a:pPr>
            <a:endParaRPr lang="en-US" sz="2800" dirty="0">
              <a:solidFill>
                <a:schemeClr val="tx1"/>
              </a:solidFill>
            </a:endParaRPr>
          </a:p>
          <a:p>
            <a:pPr lvl="0" algn="l"/>
            <a:endParaRPr lang="en-US" sz="1400" b="1" dirty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00928" y="459548"/>
            <a:ext cx="9448800" cy="876300"/>
          </a:xfrm>
        </p:spPr>
        <p:txBody>
          <a:bodyPr/>
          <a:lstStyle/>
          <a:p>
            <a:r>
              <a:rPr lang="hr-HR" sz="4000" b="1">
                <a:solidFill>
                  <a:srgbClr val="953735"/>
                </a:solidFill>
              </a:rPr>
              <a:t>Pregled izlaganja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C53B8C-1936-604E-B131-EA961558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484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6492" y="1310640"/>
            <a:ext cx="8610136" cy="5163046"/>
          </a:xfrm>
        </p:spPr>
        <p:txBody>
          <a:bodyPr rtlCol="0">
            <a:noAutofit/>
          </a:bodyPr>
          <a:lstStyle/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Blip>
                <a:blip r:embed="rId3"/>
              </a:buBlip>
            </a:pPr>
            <a:r>
              <a:rPr lang="hr-HR" sz="2800" b="1">
                <a:solidFill>
                  <a:schemeClr val="tx1"/>
                </a:solidFill>
              </a:rPr>
              <a:t>Pružiti ažuran pregled tko i kako, što, gdje i kada se poduzima u pogledu uključivanja mladih u učešće građana u izradi proračuna (PB);</a:t>
            </a: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Blip>
                <a:blip r:embed="rId3"/>
              </a:buBlip>
            </a:pPr>
            <a:r>
              <a:rPr lang="hr-HR" sz="2800" b="1">
                <a:solidFill>
                  <a:schemeClr val="tx1"/>
                </a:solidFill>
              </a:rPr>
              <a:t>Pružiti podršku zemljama članicama PEMPAL-a u izradi prilagođenih metodologija i alata za provedbu PB-a za mlade.</a:t>
            </a: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Blip>
                <a:blip r:embed="rId3"/>
              </a:buBlip>
            </a:pPr>
            <a:endParaRPr lang="en-US" sz="2800" b="1" dirty="0">
              <a:solidFill>
                <a:schemeClr val="tx1"/>
              </a:solidFill>
            </a:endParaRPr>
          </a:p>
          <a:p>
            <a:pPr lvl="0" algn="l">
              <a:spcBef>
                <a:spcPts val="1000"/>
              </a:spcBef>
              <a:spcAft>
                <a:spcPts val="1000"/>
              </a:spcAft>
            </a:pPr>
            <a:endParaRPr lang="en-US" sz="2800" dirty="0">
              <a:solidFill>
                <a:schemeClr val="tx1"/>
              </a:solidFill>
            </a:endParaRPr>
          </a:p>
          <a:p>
            <a:pPr lvl="0" algn="l"/>
            <a:endParaRPr lang="en-US" sz="1400" b="1" dirty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322388"/>
            <a:ext cx="9448800" cy="876300"/>
          </a:xfrm>
        </p:spPr>
        <p:txBody>
          <a:bodyPr/>
          <a:lstStyle/>
          <a:p>
            <a:r>
              <a:rPr lang="hr-HR" sz="4000" b="1">
                <a:solidFill>
                  <a:srgbClr val="953735"/>
                </a:solidFill>
              </a:rPr>
              <a:t>Ciljevi proizvoda znanja: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C53B8C-1936-604E-B131-EA961558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9332" y="1310640"/>
            <a:ext cx="8610136" cy="5163046"/>
          </a:xfrm>
        </p:spPr>
        <p:txBody>
          <a:bodyPr rtlCol="0">
            <a:noAutofit/>
          </a:bodyPr>
          <a:lstStyle/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Blip>
                <a:blip r:embed="rId3"/>
              </a:buBlip>
            </a:pPr>
            <a:r>
              <a:rPr lang="hr-HR" sz="2400" b="1" dirty="0">
                <a:solidFill>
                  <a:schemeClr val="tx1"/>
                </a:solidFill>
              </a:rPr>
              <a:t>Analiza dokumentacije provodi se u svrhu prikupljanja podataka od pouzdanih platformi za učešće građana u izradi proračuna, izvještaja međunarodnih organizacija i pouzdanih rezultata istraživanja.</a:t>
            </a:r>
          </a:p>
          <a:p>
            <a:pPr marL="457200" indent="-457200" algn="l">
              <a:spcBef>
                <a:spcPts val="1600"/>
              </a:spcBef>
              <a:spcAft>
                <a:spcPts val="1000"/>
              </a:spcAft>
              <a:buBlip>
                <a:blip r:embed="rId3"/>
              </a:buBlip>
            </a:pPr>
            <a:r>
              <a:rPr lang="hr-HR" sz="2400" b="1" dirty="0">
                <a:solidFill>
                  <a:schemeClr val="tx1"/>
                </a:solidFill>
              </a:rPr>
              <a:t>Pristup se temelji na načelu socijalne uključenosti koje je osmislila Svjetska banka</a:t>
            </a:r>
            <a:r>
              <a:rPr lang="hr-HR" sz="2400" dirty="0">
                <a:solidFill>
                  <a:schemeClr val="tx1"/>
                </a:solidFill>
              </a:rPr>
              <a:t> – radi se o procesu poboljšanja uvjeta sudjelovanja pojedinaca i skupina u društvu..., </a:t>
            </a:r>
            <a:r>
              <a:rPr lang="hr-HR" sz="2400" dirty="0">
                <a:solidFill>
                  <a:schemeClr val="tx1"/>
                </a:solidFill>
                <a:hlinkClick r:id="rId4"/>
              </a:rPr>
              <a:t>https://www.worldbank.org/en/topic/social-inclusion</a:t>
            </a:r>
            <a:r>
              <a:rPr lang="hr-HR" sz="2400" dirty="0">
                <a:solidFill>
                  <a:schemeClr val="tx1"/>
                </a:solidFill>
              </a:rPr>
              <a:t>, načelima uključivanja mladih u otvorenu vlast koja su izradili UN i OECD.</a:t>
            </a:r>
          </a:p>
          <a:p>
            <a:pPr marL="914400" lvl="1" indent="-457200" algn="l">
              <a:spcBef>
                <a:spcPts val="1600"/>
              </a:spcBef>
              <a:spcAft>
                <a:spcPts val="1000"/>
              </a:spcAft>
              <a:buBlip>
                <a:blip r:embed="rId5"/>
              </a:buBlip>
            </a:pPr>
            <a:endParaRPr lang="en-US" sz="2000" b="1" dirty="0">
              <a:solidFill>
                <a:schemeClr val="tx1"/>
              </a:solidFill>
            </a:endParaRPr>
          </a:p>
          <a:p>
            <a:pPr lvl="0" algn="l">
              <a:spcBef>
                <a:spcPts val="1000"/>
              </a:spcBef>
              <a:spcAft>
                <a:spcPts val="1000"/>
              </a:spcAft>
            </a:pPr>
            <a:endParaRPr lang="en-US" sz="2400" dirty="0">
              <a:solidFill>
                <a:schemeClr val="tx1"/>
              </a:solidFill>
            </a:endParaRPr>
          </a:p>
          <a:p>
            <a:pPr lvl="0" algn="l"/>
            <a:endParaRPr lang="en-US" sz="1200" b="1" dirty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322388"/>
            <a:ext cx="9448800" cy="876300"/>
          </a:xfrm>
        </p:spPr>
        <p:txBody>
          <a:bodyPr/>
          <a:lstStyle/>
          <a:p>
            <a:r>
              <a:rPr lang="hr-HR" sz="4000" b="1">
                <a:solidFill>
                  <a:srgbClr val="953735"/>
                </a:solidFill>
              </a:rPr>
              <a:t>Metodologija proizvoda znanja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C53B8C-1936-604E-B131-EA961558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00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6492" y="1112520"/>
            <a:ext cx="8610136" cy="5361166"/>
          </a:xfrm>
        </p:spPr>
        <p:txBody>
          <a:bodyPr rtlCol="0">
            <a:noAutofit/>
          </a:bodyPr>
          <a:lstStyle/>
          <a:p>
            <a:pPr marL="457200" lvl="0" indent="-457200" algn="l">
              <a:spcBef>
                <a:spcPts val="600"/>
              </a:spcBef>
              <a:spcAft>
                <a:spcPts val="0"/>
              </a:spcAft>
              <a:buBlip>
                <a:blip r:embed="rId3"/>
              </a:buBlip>
            </a:pPr>
            <a:r>
              <a:rPr lang="hr-HR" sz="2000" dirty="0">
                <a:solidFill>
                  <a:schemeClr val="tx1"/>
                </a:solidFill>
              </a:rPr>
              <a:t>Međunarodni opservatorij za participativnu demokraciju, </a:t>
            </a:r>
            <a:r>
              <a:rPr lang="hr-HR" sz="2000" dirty="0">
                <a:solidFill>
                  <a:schemeClr val="tx1"/>
                </a:solidFill>
                <a:hlinkClick r:id="rId4"/>
              </a:rPr>
              <a:t>https://www.oidp.net</a:t>
            </a:r>
            <a:r>
              <a:rPr lang="hr-HR" sz="2000" dirty="0">
                <a:solidFill>
                  <a:schemeClr val="tx1"/>
                </a:solidFill>
              </a:rPr>
              <a:t> </a:t>
            </a:r>
          </a:p>
          <a:p>
            <a:pPr marL="457200" lvl="0" indent="-457200" algn="l">
              <a:spcBef>
                <a:spcPts val="600"/>
              </a:spcBef>
              <a:spcAft>
                <a:spcPts val="0"/>
              </a:spcAft>
              <a:buBlip>
                <a:blip r:embed="rId3"/>
              </a:buBlip>
            </a:pPr>
            <a:r>
              <a:rPr lang="hr-HR" sz="2000" dirty="0">
                <a:solidFill>
                  <a:schemeClr val="tx1"/>
                </a:solidFill>
              </a:rPr>
              <a:t>Platforma „People Powered”, </a:t>
            </a:r>
            <a:r>
              <a:rPr lang="hr-HR" sz="2000" dirty="0">
                <a:solidFill>
                  <a:schemeClr val="tx1"/>
                </a:solidFill>
                <a:hlinkClick r:id="rId5"/>
              </a:rPr>
              <a:t>https://www.peoplepoweredhub.org</a:t>
            </a:r>
            <a:r>
              <a:rPr lang="hr-HR" sz="2000" dirty="0">
                <a:solidFill>
                  <a:schemeClr val="tx1"/>
                </a:solidFill>
              </a:rPr>
              <a:t> (koja je nastala na temelju projekta za učešće građana u izradi proračuna)</a:t>
            </a:r>
          </a:p>
          <a:p>
            <a:pPr marL="457200" indent="-457200" algn="l">
              <a:spcBef>
                <a:spcPts val="600"/>
              </a:spcBef>
              <a:spcAft>
                <a:spcPts val="0"/>
              </a:spcAft>
              <a:buBlip>
                <a:blip r:embed="rId3"/>
              </a:buBlip>
            </a:pPr>
            <a:r>
              <a:rPr lang="hr-HR" sz="2000" dirty="0">
                <a:solidFill>
                  <a:schemeClr val="tx1"/>
                </a:solidFill>
              </a:rPr>
              <a:t>MF Rusije i Svjetska banka (2020.) Praksa učešća građana u izradi proračuna za škole. </a:t>
            </a:r>
          </a:p>
          <a:p>
            <a:pPr marL="457200" lvl="0" indent="-457200" algn="l">
              <a:spcBef>
                <a:spcPts val="600"/>
              </a:spcBef>
              <a:spcAft>
                <a:spcPts val="0"/>
              </a:spcAft>
              <a:buBlip>
                <a:blip r:embed="rId3"/>
              </a:buBlip>
            </a:pPr>
            <a:r>
              <a:rPr lang="hr-HR" sz="2000" dirty="0">
                <a:solidFill>
                  <a:schemeClr val="tx1"/>
                </a:solidFill>
              </a:rPr>
              <a:t>Odjel za obrazovanje grada New Yorka (2019.) PB u tvojoj školi</a:t>
            </a:r>
          </a:p>
          <a:p>
            <a:pPr marL="457200" lvl="0" indent="-457200" algn="l">
              <a:spcBef>
                <a:spcPts val="600"/>
              </a:spcBef>
              <a:spcAft>
                <a:spcPts val="0"/>
              </a:spcAft>
              <a:buBlip>
                <a:blip r:embed="rId3"/>
              </a:buBlip>
            </a:pPr>
            <a:r>
              <a:rPr lang="hr-HR" sz="2000" dirty="0"/>
              <a:t>Operativne smjernice za PB u školama u oblasti Sahalin „Proračun za mlade”, </a:t>
            </a:r>
            <a:r>
              <a:rPr lang="hr-HR" sz="2000" dirty="0">
                <a:hlinkClick r:id="rId6"/>
              </a:rPr>
              <a:t>https://pib.sakhminfin.ru/show/mb</a:t>
            </a:r>
            <a:r>
              <a:rPr lang="hr-HR" sz="2000" dirty="0"/>
              <a:t> </a:t>
            </a:r>
          </a:p>
          <a:p>
            <a:pPr marL="457200" lvl="0" indent="-457200" algn="l">
              <a:spcBef>
                <a:spcPts val="600"/>
              </a:spcBef>
              <a:spcAft>
                <a:spcPts val="0"/>
              </a:spcAft>
              <a:buBlip>
                <a:blip r:embed="rId3"/>
              </a:buBlip>
            </a:pPr>
            <a:r>
              <a:rPr lang="hr-HR" sz="2000" dirty="0">
                <a:solidFill>
                  <a:schemeClr val="tx1"/>
                </a:solidFill>
              </a:rPr>
              <a:t>Mreža PB-a Ujedinjene Kraljevine, UK: Alat za primjenu PB-a za mlade </a:t>
            </a:r>
            <a:r>
              <a:rPr lang="hr-HR" sz="2000" dirty="0">
                <a:solidFill>
                  <a:schemeClr val="tx1"/>
                </a:solidFill>
                <a:hlinkClick r:id="rId7"/>
              </a:rPr>
              <a:t>https://pbnetwork.org.uk</a:t>
            </a:r>
            <a:r>
              <a:rPr lang="hr-HR" sz="2000" dirty="0">
                <a:solidFill>
                  <a:schemeClr val="tx1"/>
                </a:solidFill>
              </a:rPr>
              <a:t> </a:t>
            </a:r>
          </a:p>
          <a:p>
            <a:pPr marL="457200" lvl="0" indent="-457200" algn="l">
              <a:spcBef>
                <a:spcPts val="600"/>
              </a:spcBef>
              <a:spcAft>
                <a:spcPts val="0"/>
              </a:spcAft>
              <a:buBlip>
                <a:blip r:embed="rId3"/>
              </a:buBlip>
            </a:pPr>
            <a:r>
              <a:rPr lang="hr-HR" sz="2000" dirty="0">
                <a:solidFill>
                  <a:schemeClr val="tx1"/>
                </a:solidFill>
              </a:rPr>
              <a:t>Dias, N., ed. (2018.). Hope for Democracy 30 Years of Participatory Budgeting Worldwide. </a:t>
            </a:r>
          </a:p>
          <a:p>
            <a:pPr marL="457200" indent="-457200" algn="l">
              <a:spcBef>
                <a:spcPts val="600"/>
              </a:spcBef>
              <a:spcAft>
                <a:spcPts val="0"/>
              </a:spcAft>
              <a:buBlip>
                <a:blip r:embed="rId3"/>
              </a:buBlip>
            </a:pPr>
            <a:endParaRPr lang="en-US" sz="2000" b="1" dirty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230948"/>
            <a:ext cx="9448800" cy="876300"/>
          </a:xfrm>
        </p:spPr>
        <p:txBody>
          <a:bodyPr/>
          <a:lstStyle/>
          <a:p>
            <a:r>
              <a:rPr lang="hr-HR" sz="4000" b="1">
                <a:solidFill>
                  <a:srgbClr val="953735"/>
                </a:solidFill>
              </a:rPr>
              <a:t>Izvori podataka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C53B8C-1936-604E-B131-EA961558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414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1080" y="1310640"/>
            <a:ext cx="8875548" cy="5163046"/>
          </a:xfrm>
        </p:spPr>
        <p:txBody>
          <a:bodyPr rtlCol="0">
            <a:noAutofit/>
          </a:bodyPr>
          <a:lstStyle/>
          <a:p>
            <a:pPr marL="514350" lvl="0" indent="-5143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hr-HR" sz="2800">
                <a:solidFill>
                  <a:schemeClr val="tx1"/>
                </a:solidFill>
              </a:rPr>
              <a:t>Što je PB za mlade, koji su njegovi glavni modeli, gdje i kada se provodio (primjeri dobrih praksi)?</a:t>
            </a:r>
          </a:p>
          <a:p>
            <a:pPr marL="514350" indent="-5143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hr-HR" sz="2800">
                <a:solidFill>
                  <a:schemeClr val="tx1"/>
                </a:solidFill>
              </a:rPr>
              <a:t>Zašto uvesti programe PB-a za mlade?</a:t>
            </a:r>
          </a:p>
          <a:p>
            <a:pPr marL="514350" lvl="0" indent="-5143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hr-HR" sz="2800">
                <a:solidFill>
                  <a:schemeClr val="tx1"/>
                </a:solidFill>
              </a:rPr>
              <a:t>Kako definirati uspjeh PB-a za mlade?</a:t>
            </a:r>
          </a:p>
          <a:p>
            <a:pPr marL="514350" lvl="0" indent="-5143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hr-HR" sz="2800">
                <a:solidFill>
                  <a:schemeClr val="tx1"/>
                </a:solidFill>
              </a:rPr>
              <a:t>Postoje li mogući rizici?  </a:t>
            </a:r>
          </a:p>
          <a:p>
            <a:pPr marL="514350" lvl="0" indent="-5143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hr-HR" sz="2800">
                <a:solidFill>
                  <a:schemeClr val="tx1"/>
                </a:solidFill>
              </a:rPr>
              <a:t>Koja su osnovna načela u procesu PB-a za mlade?</a:t>
            </a:r>
          </a:p>
          <a:p>
            <a:pPr marL="514350" lvl="0" indent="-5143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hr-HR" sz="2800">
                <a:solidFill>
                  <a:schemeClr val="tx1"/>
                </a:solidFill>
              </a:rPr>
              <a:t>Na koji se način PB za mlade provodi u praksi?</a:t>
            </a:r>
          </a:p>
          <a:p>
            <a:pPr marL="514350" lvl="0" indent="-5143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hr-HR" sz="2800">
                <a:solidFill>
                  <a:schemeClr val="tx1"/>
                </a:solidFill>
              </a:rPr>
              <a:t>Na koji način mogu nacionalni MF-ovi olakšati uvođenje PB-a za mlade na nacionalnoj i podnacionalnoj razini?</a:t>
            </a:r>
          </a:p>
          <a:p>
            <a:pPr lvl="0" algn="l">
              <a:spcBef>
                <a:spcPts val="600"/>
              </a:spcBef>
              <a:spcAft>
                <a:spcPts val="0"/>
              </a:spcAft>
            </a:pPr>
            <a:endParaRPr lang="en-US" sz="1400" b="1" dirty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322388"/>
            <a:ext cx="9448800" cy="876300"/>
          </a:xfrm>
        </p:spPr>
        <p:txBody>
          <a:bodyPr/>
          <a:lstStyle/>
          <a:p>
            <a:r>
              <a:rPr lang="hr-HR" sz="4000" b="1">
                <a:solidFill>
                  <a:srgbClr val="953735"/>
                </a:solidFill>
              </a:rPr>
              <a:t>Pitanja za analizu dokumentacije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C53B8C-1936-604E-B131-EA961558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38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822960"/>
            <a:ext cx="8875548" cy="5775960"/>
          </a:xfrm>
        </p:spPr>
        <p:txBody>
          <a:bodyPr rtlCol="0">
            <a:noAutofit/>
          </a:bodyPr>
          <a:lstStyle/>
          <a:p>
            <a:pPr marL="514350" lvl="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hr-HR" sz="2400" b="1" dirty="0">
                <a:solidFill>
                  <a:schemeClr val="tx1"/>
                </a:solidFill>
              </a:rPr>
              <a:t>Uvod </a:t>
            </a:r>
            <a:r>
              <a:rPr lang="hr-HR" sz="2000" dirty="0">
                <a:solidFill>
                  <a:schemeClr val="tx1"/>
                </a:solidFill>
              </a:rPr>
              <a:t>(pojašnjenje razloga za uključivanje mladih u PB)</a:t>
            </a:r>
          </a:p>
          <a:p>
            <a:pPr marL="51435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hr-HR" sz="2400" b="1" dirty="0">
                <a:solidFill>
                  <a:schemeClr val="tx1"/>
                </a:solidFill>
              </a:rPr>
              <a:t>Glavni modeli PB-a za mlade</a:t>
            </a:r>
            <a:r>
              <a:rPr lang="hr-HR" sz="2400" dirty="0">
                <a:solidFill>
                  <a:schemeClr val="tx1"/>
                </a:solidFill>
              </a:rPr>
              <a:t>	</a:t>
            </a:r>
            <a:r>
              <a:rPr lang="hr-HR" sz="2000" i="1" dirty="0">
                <a:solidFill>
                  <a:schemeClr val="tx1"/>
                </a:solidFill>
              </a:rPr>
              <a:t>(primjeri iz Argentine, Finske, Francuske, Portugala, Rusije, Južne Koreje i SAD-a)</a:t>
            </a:r>
          </a:p>
          <a:p>
            <a:pPr marL="898525" lvl="1" indent="-36512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hr-HR" sz="2000" b="1" dirty="0">
                <a:solidFill>
                  <a:schemeClr val="tx1"/>
                </a:solidFill>
              </a:rPr>
              <a:t>Neovisni proces PB-a za mlade </a:t>
            </a:r>
          </a:p>
          <a:p>
            <a:pPr marL="898525" lvl="1" indent="-36512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hr-HR" sz="2000" b="1" dirty="0">
                <a:solidFill>
                  <a:schemeClr val="tx1"/>
                </a:solidFill>
              </a:rPr>
              <a:t>Učešće mladih kao dio procesa PB-a za odrasle</a:t>
            </a:r>
          </a:p>
          <a:p>
            <a:pPr marL="898525" lvl="1" indent="-36512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hr-HR" sz="2000" b="1" dirty="0">
                <a:solidFill>
                  <a:schemeClr val="tx1"/>
                </a:solidFill>
              </a:rPr>
              <a:t>PB u školama</a:t>
            </a:r>
          </a:p>
          <a:p>
            <a:pPr marL="514350" lvl="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hr-HR" sz="2400" b="1" dirty="0">
                <a:solidFill>
                  <a:schemeClr val="tx1"/>
                </a:solidFill>
              </a:rPr>
              <a:t>Kriteriji uspjeha PB-a za mlade</a:t>
            </a:r>
          </a:p>
          <a:p>
            <a:pPr marL="514350" lvl="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hr-HR" sz="2400" b="1" dirty="0">
                <a:solidFill>
                  <a:schemeClr val="tx1"/>
                </a:solidFill>
              </a:rPr>
              <a:t>Osnovna načela, vrijednosti i parametri </a:t>
            </a:r>
          </a:p>
          <a:p>
            <a:pPr marL="514350" lvl="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hr-HR" sz="2800" b="1" dirty="0">
                <a:solidFill>
                  <a:schemeClr val="tx1"/>
                </a:solidFill>
              </a:rPr>
              <a:t>Rizici u pogledu PB-a za mlade</a:t>
            </a:r>
            <a:r>
              <a:rPr lang="hr-HR" sz="2800" dirty="0">
                <a:solidFill>
                  <a:schemeClr val="tx1"/>
                </a:solidFill>
              </a:rPr>
              <a:t> (i kako ih smanjiti)</a:t>
            </a:r>
          </a:p>
          <a:p>
            <a:pPr marL="514350" lvl="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hr-HR" sz="2800" b="1" dirty="0">
                <a:solidFill>
                  <a:schemeClr val="tx1"/>
                </a:solidFill>
              </a:rPr>
              <a:t>Provedba PB-a za mlade</a:t>
            </a:r>
            <a:r>
              <a:rPr lang="hr-HR" sz="2800" dirty="0">
                <a:solidFill>
                  <a:schemeClr val="tx1"/>
                </a:solidFill>
              </a:rPr>
              <a:t> (detaljan profil koji se temelji na objedinjenoj dobro praksi)</a:t>
            </a:r>
          </a:p>
          <a:p>
            <a:pPr marL="514350" lvl="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hr-HR" sz="2400" b="1" dirty="0">
                <a:solidFill>
                  <a:schemeClr val="tx1"/>
                </a:solidFill>
              </a:rPr>
              <a:t>Utjecaji i prednosti PB-a za mlade</a:t>
            </a:r>
          </a:p>
          <a:p>
            <a:pPr marL="514350" lvl="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hr-HR" sz="2800" b="1" dirty="0">
                <a:solidFill>
                  <a:schemeClr val="tx1"/>
                </a:solidFill>
              </a:rPr>
              <a:t>Preporuke</a:t>
            </a:r>
            <a:r>
              <a:rPr lang="hr-HR" sz="2800" dirty="0">
                <a:solidFill>
                  <a:schemeClr val="tx1"/>
                </a:solidFill>
              </a:rPr>
              <a:t> (uključujući kontrolni popis)</a:t>
            </a:r>
          </a:p>
          <a:p>
            <a:pPr marL="514350" lvl="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hr-HR" sz="2400" b="1" dirty="0">
                <a:solidFill>
                  <a:schemeClr val="tx1"/>
                </a:solidFill>
              </a:rPr>
              <a:t>Literatura</a:t>
            </a: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93788"/>
            <a:ext cx="9448800" cy="713932"/>
          </a:xfrm>
        </p:spPr>
        <p:txBody>
          <a:bodyPr/>
          <a:lstStyle/>
          <a:p>
            <a:r>
              <a:rPr lang="hr-HR" sz="4000" b="1">
                <a:solidFill>
                  <a:srgbClr val="953735"/>
                </a:solidFill>
              </a:rPr>
              <a:t>Obuhvat proizvoda znanja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C53B8C-1936-604E-B131-EA961558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04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9762" y="1028108"/>
            <a:ext cx="8337550" cy="54102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8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18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18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hr-HR" sz="4800" b="1" dirty="0">
                <a:solidFill>
                  <a:srgbClr val="000000"/>
                </a:solidFill>
              </a:rPr>
              <a:t>Hvala na pozornosti.</a:t>
            </a:r>
          </a:p>
          <a:p>
            <a:pPr fontAlgn="auto">
              <a:spcAft>
                <a:spcPts val="0"/>
              </a:spcAft>
              <a:defRPr/>
            </a:pPr>
            <a:endParaRPr lang="en-US" sz="18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hr-HR" sz="2000" dirty="0">
                <a:solidFill>
                  <a:srgbClr val="000000"/>
                </a:solidFill>
              </a:rPr>
              <a:t>Svi relevantni materijali sa skupova PEMPAL-a dostupni su na engleskom, ruskom i bosansko-hrvatsko-srpskom na sljedećoj poveznici: </a:t>
            </a:r>
            <a:r>
              <a:rPr lang="hr-HR" sz="2000" dirty="0">
                <a:solidFill>
                  <a:srgbClr val="000000"/>
                </a:solidFill>
                <a:hlinkClick r:id="rId3"/>
              </a:rPr>
              <a:t>www.pempal.org</a:t>
            </a: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6269" y="259080"/>
            <a:ext cx="7242387" cy="64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4BED7F-B68E-5F40-B187-F91204BF3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230" y="4434840"/>
            <a:ext cx="2113280" cy="1981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1982</TotalTime>
  <Words>574</Words>
  <Application>Microsoft Office PowerPoint</Application>
  <PresentationFormat>A4 Paper (210x297 mm)</PresentationFormat>
  <Paragraphs>70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  Nacrt proizvoda znanja pod nazivom Mehanizmi za nacionalna ministarstva financija zemalja članica PEMPAL-a  za uključivanje mladih u učešće građana u izradi proračuna</vt:lpstr>
      <vt:lpstr>Pregled izlaganja</vt:lpstr>
      <vt:lpstr>Ciljevi proizvoda znanja:</vt:lpstr>
      <vt:lpstr>Metodologija proizvoda znanja</vt:lpstr>
      <vt:lpstr>Izvori podataka</vt:lpstr>
      <vt:lpstr>Pitanja za analizu dokumentacije</vt:lpstr>
      <vt:lpstr>Obuhvat proizvoda znanja </vt:lpstr>
      <vt:lpstr>PowerPoint Presentation</vt:lpstr>
    </vt:vector>
  </TitlesOfParts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 13 2020 VC Public Participation knowlege product</dc:title>
  <dc:creator>Deanna Aubrey</dc:creator>
  <cp:keywords>BCOP Budget Literacy and Transparency Working Group</cp:keywords>
  <cp:lastModifiedBy>Author</cp:lastModifiedBy>
  <cp:revision>175</cp:revision>
  <cp:lastPrinted>2020-04-13T14:03:05Z</cp:lastPrinted>
  <dcterms:created xsi:type="dcterms:W3CDTF">2010-10-04T16:57:49Z</dcterms:created>
  <dcterms:modified xsi:type="dcterms:W3CDTF">2021-03-22T09:55:07Z</dcterms:modified>
  <cp:category>PEMPAL</cp:category>
</cp:coreProperties>
</file>