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1" r:id="rId3"/>
    <p:sldId id="256" r:id="rId4"/>
    <p:sldId id="258" r:id="rId5"/>
    <p:sldId id="262" r:id="rId6"/>
    <p:sldId id="265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?>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6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7848872" cy="5400600"/>
          </a:xfrm>
        </p:spPr>
        <p:txBody>
          <a:bodyPr>
            <a:normAutofit fontScale="90000"/>
          </a:bodyPr>
          <a:lstStyle/>
          <a:p>
            <a:pPr xmlns:a="http://schemas.openxmlformats.org/drawingml/2006/main" algn="ctr"/>
            <a:br/>
            <a:br/>
            <a:br/>
            <a:br/>
            <a:br/>
            <a:br/>
            <a:r>
              <a:rPr xmlns:a="http://schemas.openxmlformats.org/drawingml/2006/main" lang="ru-RU" sz="3100" dirty="0" smtClean="0">
                <a:solidFill>
                  <a:srgbClr val="0070C0"/>
                </a:solidFill>
              </a:rPr>
              <a:t>М</a:t>
            </a:r>
            <a:r>
              <a:rPr xmlns:a="http://schemas.openxmlformats.org/drawingml/2006/main" lang="ru-RU" sz="3100" dirty="0" smtClean="0">
                <a:solidFill>
                  <a:srgbClr val="0070C0"/>
                </a:solidFill>
              </a:rPr>
              <a:t>inistarstvo financija </a:t>
            </a:r>
            <a:br/>
            <a:r>
              <a:rPr xmlns:a="http://schemas.openxmlformats.org/drawingml/2006/main" lang="ru-RU" sz="3100" dirty="0" smtClean="0">
                <a:solidFill>
                  <a:srgbClr val="0070C0"/>
                </a:solidFill>
              </a:rPr>
              <a:t>Kirgiske Republike</a:t>
            </a:r>
            <a:br/>
            <a:br/>
            <a:r>
              <a:rPr xmlns:a="http://schemas.openxmlformats.org/drawingml/2006/main" lang="en-US" sz="3100" dirty="0" smtClean="0"/>
              <a:t>sastanak PEMPAL</a:t>
            </a:r>
            <a:r>
              <a:rPr xmlns:a="http://schemas.openxmlformats.org/drawingml/2006/main" lang="en-US" sz="3100" dirty="0" smtClean="0"/>
              <a:t>-</a:t>
            </a:r>
            <a:r>
              <a:rPr xmlns:a="http://schemas.openxmlformats.org/drawingml/2006/main" lang="en-US" sz="3100" dirty="0" smtClean="0"/>
              <a:t>ove radne skupine TCOP</a:t>
            </a:r>
            <a:r>
              <a:rPr xmlns:a="http://schemas.openxmlformats.org/drawingml/2006/main" lang="en-US" sz="3100" dirty="0" smtClean="0"/>
              <a:t>-</a:t>
            </a:r>
            <a:r>
              <a:rPr xmlns:a="http://schemas.openxmlformats.org/drawingml/2006/main" lang="en-US" sz="3100" dirty="0" smtClean="0"/>
              <a:t>a za računovodstvo u javnom sektoru </a:t>
            </a:r>
            <a:br/>
            <a:br/>
            <a:r>
              <a:rPr xmlns:a="http://schemas.openxmlformats.org/drawingml/2006/main" lang="ru-RU" sz="3100" dirty="0" smtClean="0">
                <a:solidFill>
                  <a:srgbClr val="0070C0"/>
                </a:solidFill>
              </a:rPr>
              <a:t>м</a:t>
            </a:r>
            <a:r>
              <a:rPr xmlns:a="http://schemas.openxmlformats.org/drawingml/2006/main" lang="ru-RU" sz="3100" dirty="0" smtClean="0">
                <a:solidFill>
                  <a:srgbClr val="0070C0"/>
                </a:solidFill>
              </a:rPr>
              <a:t>insk</a:t>
            </a:r>
            <a:r>
              <a:rPr xmlns:a="http://schemas.openxmlformats.org/drawingml/2006/main" lang="ru-RU" sz="3100" dirty="0" smtClean="0">
                <a:solidFill>
                  <a:srgbClr val="0070C0"/>
                </a:solidFill>
              </a:rPr>
              <a:t>, </a:t>
            </a:r>
            <a:r>
              <a:rPr xmlns:a="http://schemas.openxmlformats.org/drawingml/2006/main" lang="ru-RU" sz="3100" dirty="0" smtClean="0">
                <a:solidFill>
                  <a:srgbClr val="0070C0"/>
                </a:solidFill>
              </a:rPr>
              <a:t>Bjelarus</a:t>
            </a:r>
            <a:r>
              <a:rPr xmlns:a="http://schemas.openxmlformats.org/drawingml/2006/main" lang="ru-RU" sz="3100" dirty="0" smtClean="0">
                <a:solidFill>
                  <a:srgbClr val="0070C0"/>
                </a:solidFill>
              </a:rPr>
              <a:t>,</a:t>
            </a:r>
            <a:r>
              <a:rPr xmlns:a="http://schemas.openxmlformats.org/drawingml/2006/main" dirty="0" smtClean="0"/>
              <a:t> </a:t>
            </a:r>
            <a:r>
              <a:rPr xmlns:a="http://schemas.openxmlformats.org/drawingml/2006/main" lang="en-US" sz="3100" dirty="0" smtClean="0">
                <a:solidFill>
                  <a:srgbClr val="0070C0"/>
                </a:solidFill>
              </a:rPr>
              <a:t>3</a:t>
            </a:r>
            <a:r>
              <a:rPr xmlns:a="http://schemas.openxmlformats.org/drawingml/2006/main" lang="en-US" sz="3100" dirty="0" smtClean="0">
                <a:solidFill>
                  <a:srgbClr val="0070C0"/>
                </a:solidFill>
              </a:rPr>
              <a:t>. - </a:t>
            </a:r>
            <a:r>
              <a:rPr xmlns:a="http://schemas.openxmlformats.org/drawingml/2006/main" lang="en-US" sz="3100" dirty="0" smtClean="0">
                <a:solidFill>
                  <a:srgbClr val="0070C0"/>
                </a:solidFill>
              </a:rPr>
              <a:t>5</a:t>
            </a:r>
            <a:r>
              <a:rPr xmlns:a="http://schemas.openxmlformats.org/drawingml/2006/main" lang="en-US" sz="3100" dirty="0" smtClean="0">
                <a:solidFill>
                  <a:srgbClr val="0070C0"/>
                </a:solidFill>
              </a:rPr>
              <a:t>. </a:t>
            </a:r>
            <a:r>
              <a:rPr xmlns:a="http://schemas.openxmlformats.org/drawingml/2006/main" lang="en-US" sz="3100" dirty="0" smtClean="0">
                <a:solidFill>
                  <a:srgbClr val="0070C0"/>
                </a:solidFill>
              </a:rPr>
              <a:t>listopada </a:t>
            </a:r>
            <a:r>
              <a:rPr xmlns:a="http://schemas.openxmlformats.org/drawingml/2006/main" lang="en-US" sz="3100" dirty="0" smtClean="0">
                <a:solidFill>
                  <a:srgbClr val="0070C0"/>
                </a:solidFill>
              </a:rPr>
              <a:t>2016</a:t>
            </a:r>
            <a:r>
              <a:rPr xmlns:a="http://schemas.openxmlformats.org/drawingml/2006/main" lang="en-US" sz="3100" dirty="0" smtClean="0">
                <a:solidFill>
                  <a:srgbClr val="0070C0"/>
                </a:solidFill>
              </a:rPr>
              <a:t>. </a:t>
            </a:r>
            <a:endParaRPr xmlns:a="http://schemas.openxmlformats.org/drawingml/2006/main" lang="hr-HR" sz="3100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77911" y="184077"/>
            <a:ext cx="2376264" cy="149655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868144" y="184077"/>
            <a:ext cx="1879365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03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pPr xmlns:a="http://schemas.openxmlformats.org/drawingml/2006/main" algn="ctr"/>
            <a:r>
              <a:rPr xmlns:a="http://schemas.openxmlformats.org/drawingml/2006/main" lang="en-US" sz="2800" dirty="0" smtClean="0">
                <a:solidFill>
                  <a:srgbClr val="0070C0"/>
                </a:solidFill>
                <a:latin typeface="Times New Roman" pitchFamily="18" charset="0"/>
              </a:rPr>
              <a:t>PREDUVJETI</a:t>
            </a:r>
            <a:endParaRPr xmlns:a="http://schemas.openxmlformats.org/drawingml/2006/main" lang="hr-HR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196752"/>
            <a:ext cx="7560840" cy="5184576"/>
          </a:xfrm>
        </p:spPr>
        <p:txBody>
          <a:bodyPr>
            <a:normAutofit/>
          </a:bodyPr>
          <a:lstStyle/>
          <a:p>
            <a:pPr xmlns:a="http://schemas.openxmlformats.org/drawingml/2006/main" algn="just">
              <a:buFont typeface="Wingdings" panose="05000000000000000000" pitchFamily="2" charset="2"/>
              <a:buChar char="Ø"/>
            </a:pPr>
            <a:r>
              <a:rPr xmlns:a="http://schemas.openxmlformats.org/drawingml/2006/main" lang="en-US" dirty="0" smtClean="0">
                <a:latin typeface="Times New Roman" pitchFamily="18" charset="0"/>
              </a:rPr>
              <a:t>Reforma upravljanja javnim financijama </a:t>
            </a:r>
            <a:r>
              <a:rPr xmlns:a="http://schemas.openxmlformats.org/drawingml/2006/main" lang="en-US" dirty="0" smtClean="0">
                <a:latin typeface="Times New Roman" pitchFamily="18" charset="0"/>
              </a:rPr>
              <a:t>(</a:t>
            </a:r>
            <a:r>
              <a:rPr xmlns:a="http://schemas.openxmlformats.org/drawingml/2006/main" lang="en-US" dirty="0" smtClean="0">
                <a:latin typeface="Times New Roman" pitchFamily="18" charset="0"/>
              </a:rPr>
              <a:t>PFM</a:t>
            </a:r>
            <a:r>
              <a:rPr xmlns:a="http://schemas.openxmlformats.org/drawingml/2006/main" lang="en-US" dirty="0" smtClean="0">
                <a:latin typeface="Times New Roman" pitchFamily="18" charset="0"/>
              </a:rPr>
              <a:t>) </a:t>
            </a:r>
            <a:r>
              <a:rPr xmlns:a="http://schemas.openxmlformats.org/drawingml/2006/main" lang="en-US" dirty="0" smtClean="0">
                <a:latin typeface="Times New Roman" pitchFamily="18" charset="0"/>
              </a:rPr>
              <a:t>te unaprjeđenje proračunskog procesa u Kirgiskoj Republici započeli su </a:t>
            </a:r>
            <a:r>
              <a:rPr xmlns:a="http://schemas.openxmlformats.org/drawingml/2006/main" lang="en-US" dirty="0" smtClean="0">
                <a:latin typeface="Times New Roman" pitchFamily="18" charset="0"/>
              </a:rPr>
              <a:t>2009</a:t>
            </a:r>
            <a:r>
              <a:rPr xmlns:a="http://schemas.openxmlformats.org/drawingml/2006/main" lang="en-US" dirty="0" smtClean="0">
                <a:latin typeface="Times New Roman" pitchFamily="18" charset="0"/>
              </a:rPr>
              <a:t>.</a:t>
            </a:r>
            <a:endParaRPr xmlns:a="http://schemas.openxmlformats.org/drawingml/2006/main" lang="hr-HR" dirty="0" smtClean="0">
              <a:latin typeface="Times New Roman" pitchFamily="18" charset="0"/>
              <a:cs typeface="Times New Roman" pitchFamily="18" charset="0"/>
            </a:endParaRPr>
          </a:p>
          <a:p>
            <a:pPr xmlns:a="http://schemas.openxmlformats.org/drawingml/2006/main" marL="0" indent="0" algn="just">
              <a:buNone/>
            </a:pPr>
            <a:endParaRPr xmlns:a="http://schemas.openxmlformats.org/drawingml/2006/main" lang="hr-HR" dirty="0">
              <a:latin typeface="Times New Roman" pitchFamily="18" charset="0"/>
              <a:cs typeface="Times New Roman" pitchFamily="18" charset="0"/>
            </a:endParaRPr>
          </a:p>
          <a:p>
            <a:pPr xmlns:a="http://schemas.openxmlformats.org/drawingml/2006/main" algn="just">
              <a:buFont typeface="Wingdings" panose="05000000000000000000" pitchFamily="2" charset="2"/>
              <a:buChar char="Ø"/>
            </a:pPr>
            <a:r>
              <a:rPr xmlns:a="http://schemas.openxmlformats.org/drawingml/2006/main" lang="en-US" dirty="0" smtClean="0">
                <a:latin typeface="Times New Roman" pitchFamily="18" charset="0"/>
              </a:rPr>
              <a:t>Jedna od reformi PFM</a:t>
            </a:r>
            <a:r>
              <a:rPr xmlns:a="http://schemas.openxmlformats.org/drawingml/2006/main" lang="en-US" dirty="0" smtClean="0">
                <a:latin typeface="Times New Roman" pitchFamily="18" charset="0"/>
              </a:rPr>
              <a:t>-</a:t>
            </a:r>
            <a:r>
              <a:rPr xmlns:a="http://schemas.openxmlformats.org/drawingml/2006/main" lang="en-US" dirty="0" smtClean="0">
                <a:latin typeface="Times New Roman" pitchFamily="18" charset="0"/>
              </a:rPr>
              <a:t>a u Kirgiskoj Republici jest razvoj sustava računovodstva i izvještavanja u javnom sektoru uvođenjem IPSAS</a:t>
            </a:r>
            <a:r>
              <a:rPr xmlns:a="http://schemas.openxmlformats.org/drawingml/2006/main" lang="en-US" dirty="0" smtClean="0">
                <a:latin typeface="Times New Roman" pitchFamily="18" charset="0"/>
              </a:rPr>
              <a:t>-</a:t>
            </a:r>
            <a:r>
              <a:rPr xmlns:a="http://schemas.openxmlformats.org/drawingml/2006/main" lang="en-US" dirty="0" smtClean="0">
                <a:latin typeface="Times New Roman" pitchFamily="18" charset="0"/>
              </a:rPr>
              <a:t>a</a:t>
            </a:r>
            <a:r>
              <a:rPr xmlns:a="http://schemas.openxmlformats.org/drawingml/2006/main" lang="en-US" dirty="0" smtClean="0">
                <a:latin typeface="Times New Roman" pitchFamily="18" charset="0"/>
              </a:rPr>
              <a:t>.</a:t>
            </a:r>
          </a:p>
          <a:p>
            <a:pPr xmlns:a="http://schemas.openxmlformats.org/drawingml/2006/main" marL="0" indent="0" algn="just">
              <a:buNone/>
            </a:pPr>
            <a:r>
              <a:rPr xmlns:a="http://schemas.openxmlformats.org/drawingml/2006/main" dirty="0" smtClean="0"/>
              <a:t> </a:t>
            </a:r>
          </a:p>
          <a:p>
            <a:pPr xmlns:a="http://schemas.openxmlformats.org/drawingml/2006/main" algn="just">
              <a:buFont typeface="Wingdings" panose="05000000000000000000" pitchFamily="2" charset="2"/>
              <a:buChar char="Ø"/>
            </a:pPr>
            <a:r>
              <a:rPr xmlns:a="http://schemas.openxmlformats.org/drawingml/2006/main" lang="en-US" dirty="0" smtClean="0">
                <a:latin typeface="Times New Roman" pitchFamily="18" charset="0"/>
              </a:rPr>
              <a:t>Ključni su ciljevi sustava računovodstva i izvještavanja unaprijediti državne financijske izvještaje</a:t>
            </a:r>
            <a:r>
              <a:rPr xmlns:a="http://schemas.openxmlformats.org/drawingml/2006/main" lang="en-US" dirty="0" smtClean="0">
                <a:latin typeface="Times New Roman" pitchFamily="18" charset="0"/>
              </a:rPr>
              <a:t>, </a:t>
            </a:r>
            <a:r>
              <a:rPr xmlns:a="http://schemas.openxmlformats.org/drawingml/2006/main" lang="en-US" dirty="0" smtClean="0">
                <a:latin typeface="Times New Roman" pitchFamily="18" charset="0"/>
              </a:rPr>
              <a:t>osigurati financijsku odgovornost vlade te poboljšati kvalitetu PFM</a:t>
            </a:r>
            <a:r>
              <a:rPr xmlns:a="http://schemas.openxmlformats.org/drawingml/2006/main" lang="en-US" dirty="0" smtClean="0">
                <a:latin typeface="Times New Roman" pitchFamily="18" charset="0"/>
              </a:rPr>
              <a:t>-</a:t>
            </a:r>
            <a:r>
              <a:rPr xmlns:a="http://schemas.openxmlformats.org/drawingml/2006/main" lang="en-US" dirty="0" smtClean="0">
                <a:latin typeface="Times New Roman" pitchFamily="18" charset="0"/>
              </a:rPr>
              <a:t>a</a:t>
            </a:r>
            <a:r>
              <a:rPr xmlns:a="http://schemas.openxmlformats.org/drawingml/2006/main" lang="en-US" dirty="0" smtClean="0">
                <a:latin typeface="Times New Roman" pitchFamily="18" charset="0"/>
              </a:rPr>
              <a:t>.</a:t>
            </a:r>
            <a:endParaRPr xmlns:a="http://schemas.openxmlformats.org/drawingml/2006/main" lang="hr-HR" dirty="0">
              <a:latin typeface="Times New Roman" pitchFamily="18" charset="0"/>
              <a:cs typeface="Times New Roman" pitchFamily="18" charset="0"/>
            </a:endParaRPr>
          </a:p>
          <a:p>
            <a:pPr xmlns:a="http://schemas.openxmlformats.org/drawingml/2006/main" marL="0" indent="0" algn="just">
              <a:buNone/>
            </a:pPr>
            <a:endParaRPr xmlns:a="http://schemas.openxmlformats.org/drawingml/2006/main" lang="hr-HR" dirty="0" smtClean="0">
              <a:latin typeface="Times New Roman" pitchFamily="18" charset="0"/>
              <a:cs typeface="Times New Roman" pitchFamily="18" charset="0"/>
            </a:endParaRPr>
          </a:p>
          <a:p>
            <a:pPr xmlns:a="http://schemas.openxmlformats.org/drawingml/2006/main" marL="0" indent="0" algn="just">
              <a:buNone/>
            </a:pPr>
            <a:endParaRPr xmlns:a="http://schemas.openxmlformats.org/drawingml/2006/main" lang="hr-HR" dirty="0" smtClean="0"/>
          </a:p>
          <a:p>
            <a:pPr xmlns:a="http://schemas.openxmlformats.org/drawingml/2006/main" marL="0" indent="0" algn="just">
              <a:buNone/>
            </a:pPr>
            <a:endParaRPr xmlns:a="http://schemas.openxmlformats.org/drawingml/2006/main" lang="hr-HR" dirty="0"/>
          </a:p>
          <a:p>
            <a:pPr xmlns:a="http://schemas.openxmlformats.org/drawingml/2006/main" marL="0" indent="0" algn="just">
              <a:buNone/>
            </a:pPr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219174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Autofit/>
          </a:bodyPr>
          <a:lstStyle/>
          <a:p>
            <a:pPr xmlns:a="http://schemas.openxmlformats.org/drawingml/2006/main" lvl="0" algn="ctr"/>
            <a:r>
              <a:rPr xmlns:a="http://schemas.openxmlformats.org/drawingml/2006/main" lang="en-US" sz="2800" dirty="0" smtClean="0">
                <a:solidFill>
                  <a:srgbClr val="0070C0"/>
                </a:solidFill>
                <a:latin typeface="Times New Roman" pitchFamily="18" charset="0"/>
              </a:rPr>
              <a:t>Strategija za uvođenje IPSAS</a:t>
            </a:r>
            <a:r>
              <a:rPr xmlns:a="http://schemas.openxmlformats.org/drawingml/2006/main" lang="en-US" sz="2800" dirty="0" smtClean="0">
                <a:solidFill>
                  <a:srgbClr val="0070C0"/>
                </a:solidFill>
                <a:latin typeface="Times New Roman" pitchFamily="18" charset="0"/>
              </a:rPr>
              <a:t>-</a:t>
            </a:r>
            <a:r>
              <a:rPr xmlns:a="http://schemas.openxmlformats.org/drawingml/2006/main" lang="en-US" sz="2800" dirty="0" smtClean="0">
                <a:solidFill>
                  <a:srgbClr val="0070C0"/>
                </a:solidFill>
                <a:latin typeface="Times New Roman" pitchFamily="18" charset="0"/>
              </a:rPr>
              <a:t>a</a:t>
            </a:r>
            <a:endParaRPr xmlns:a="http://schemas.openxmlformats.org/drawingml/2006/main" lang="hr-HR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7239000" cy="4970952"/>
          </a:xfrm>
        </p:spPr>
        <p:txBody>
          <a:bodyPr/>
          <a:lstStyle/>
          <a:p>
            <a:pPr xmlns:a="http://schemas.openxmlformats.org/drawingml/2006/main" algn="just">
              <a:buFont typeface="Wingdings" panose="05000000000000000000" pitchFamily="2" charset="2"/>
              <a:buChar char="ü"/>
            </a:pPr>
            <a:r>
              <a:rPr xmlns:a="http://schemas.openxmlformats.org/drawingml/2006/main" lang="en-US" sz="3600" dirty="0" smtClean="0">
                <a:latin typeface="Times New Roman" pitchFamily="18" charset="0"/>
              </a:rPr>
              <a:t>IPSAS će se uvoditi u fazama</a:t>
            </a:r>
            <a:r>
              <a:rPr xmlns:a="http://schemas.openxmlformats.org/drawingml/2006/main" lang="en-US" sz="3600" dirty="0" smtClean="0">
                <a:latin typeface="Times New Roman" pitchFamily="18" charset="0"/>
              </a:rPr>
              <a:t>.</a:t>
            </a:r>
          </a:p>
          <a:p>
            <a:pPr xmlns:a="http://schemas.openxmlformats.org/drawingml/2006/main" marL="0" indent="0" algn="just">
              <a:buNone/>
            </a:pPr>
            <a:endParaRPr xmlns:a="http://schemas.openxmlformats.org/drawingml/2006/main" lang="hr-HR" sz="36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xmlns:a="http://schemas.openxmlformats.org/drawingml/2006/main" algn="just">
              <a:buFont typeface="Wingdings" panose="05000000000000000000" pitchFamily="2" charset="2"/>
              <a:buChar char="ü"/>
            </a:pPr>
            <a:r>
              <a:rPr xmlns:a="http://schemas.openxmlformats.org/drawingml/2006/main" lang="en-US" sz="3600" dirty="0" smtClean="0">
                <a:latin typeface="Times New Roman" pitchFamily="18" charset="0"/>
              </a:rPr>
              <a:t>Svaka će faza otprilike trajati tri do pet godina</a:t>
            </a:r>
            <a:r>
              <a:rPr xmlns:a="http://schemas.openxmlformats.org/drawingml/2006/main" lang="en-US" sz="3600" dirty="0" smtClean="0">
                <a:latin typeface="Times New Roman" pitchFamily="18" charset="0"/>
              </a:rPr>
              <a:t>.</a:t>
            </a:r>
          </a:p>
          <a:p>
            <a:pPr xmlns:a="http://schemas.openxmlformats.org/drawingml/2006/main" marL="0" indent="0" algn="just">
              <a:buNone/>
            </a:pPr>
            <a:endParaRPr xmlns:a="http://schemas.openxmlformats.org/drawingml/2006/main" lang="hr-HR" sz="28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xmlns:a="http://schemas.openxmlformats.org/drawingml/2006/main" marL="0" indent="0" algn="just">
              <a:buNone/>
            </a:pPr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26248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308760"/>
          </a:xfrm>
        </p:spPr>
        <p:txBody>
          <a:bodyPr>
            <a:normAutofit fontScale="90000"/>
          </a:bodyPr>
          <a:lstStyle/>
          <a:p>
            <a:pPr xmlns:a="http://schemas.openxmlformats.org/drawingml/2006/main" lvl="0" algn="ctr"/>
            <a:br/>
            <a:br/>
            <a:r>
              <a:rPr xmlns:a="http://schemas.openxmlformats.org/drawingml/2006/main" lang="en-US" sz="3100" dirty="0" smtClean="0">
                <a:solidFill>
                  <a:srgbClr val="0070C0"/>
                </a:solidFill>
                <a:latin typeface="Times New Roman" pitchFamily="18" charset="0"/>
              </a:rPr>
              <a:t>OSTVARENI NAPREDAK</a:t>
            </a:r>
            <a:br/>
            <a:endParaRPr xmlns:a="http://schemas.openxmlformats.org/drawingml/2006/main" lang="hr-HR" b="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12776"/>
            <a:ext cx="7239000" cy="5112568"/>
          </a:xfrm>
        </p:spPr>
        <p:txBody>
          <a:bodyPr>
            <a:normAutofit fontScale="92500"/>
          </a:bodyPr>
          <a:lstStyle/>
          <a:p>
            <a:pPr xmlns:a="http://schemas.openxmlformats.org/drawingml/2006/main" marL="0" indent="0" algn="just">
              <a:buNone/>
            </a:pPr>
            <a:r>
              <a:rPr xmlns:a="http://schemas.openxmlformats.org/drawingml/2006/main" lang="en-US" sz="2800" dirty="0" smtClean="0">
                <a:latin typeface="Times New Roman" pitchFamily="18" charset="0"/>
              </a:rPr>
              <a:t>Nekoliko propisa i metodoloških dokumenata izrađeno je u početnoj fazi</a:t>
            </a:r>
            <a:r>
              <a:rPr xmlns:a="http://schemas.openxmlformats.org/drawingml/2006/main" lang="en-US" sz="2800" dirty="0" smtClean="0">
                <a:latin typeface="Times New Roman" pitchFamily="18" charset="0"/>
              </a:rPr>
              <a:t>: </a:t>
            </a:r>
            <a:endParaRPr xmlns:a="http://schemas.openxmlformats.org/drawingml/2006/main" lang="hr-HR" sz="2800" dirty="0" smtClean="0">
              <a:latin typeface="Times New Roman" pitchFamily="18" charset="0"/>
              <a:cs typeface="Times New Roman" pitchFamily="18" charset="0"/>
            </a:endParaRPr>
          </a:p>
          <a:p>
            <a:pPr xmlns:a="http://schemas.openxmlformats.org/drawingml/2006/main" algn="just">
              <a:buFont typeface="Wingdings" panose="05000000000000000000" pitchFamily="2" charset="2"/>
              <a:buChar char="Ø"/>
            </a:pPr>
            <a:r>
              <a:rPr xmlns:a="http://schemas.openxmlformats.org/drawingml/2006/main" lang="en-US" sz="2800" dirty="0" smtClean="0">
                <a:latin typeface="Times New Roman" pitchFamily="18" charset="0"/>
              </a:rPr>
              <a:t>Zakon o računovodstvu izmijenjen i nadopunjen standardima IPSAS koji su prepoznati kao metodološka osnova za razvoj financijskih izvještaja u javnom sektoru</a:t>
            </a:r>
            <a:endParaRPr xmlns:a="http://schemas.openxmlformats.org/drawingml/2006/main" lang="hr-HR" sz="2800" dirty="0">
              <a:latin typeface="Times New Roman" pitchFamily="18" charset="0"/>
              <a:cs typeface="Times New Roman" pitchFamily="18" charset="0"/>
            </a:endParaRPr>
          </a:p>
          <a:p>
            <a:pPr xmlns:a="http://schemas.openxmlformats.org/drawingml/2006/main" algn="just">
              <a:buFont typeface="Wingdings" panose="05000000000000000000" pitchFamily="2" charset="2"/>
              <a:buChar char="Ø"/>
            </a:pPr>
            <a:r>
              <a:rPr xmlns:a="http://schemas.openxmlformats.org/drawingml/2006/main" lang="en-US" sz="2800" dirty="0" smtClean="0">
                <a:latin typeface="Times New Roman" pitchFamily="18" charset="0"/>
              </a:rPr>
              <a:t>Uveden je kontni plan na temelju proračunskih klasifikacija GFS </a:t>
            </a:r>
            <a:r>
              <a:rPr xmlns:a="http://schemas.openxmlformats.org/drawingml/2006/main" lang="en-US" sz="2800" dirty="0" smtClean="0">
                <a:latin typeface="Times New Roman" pitchFamily="18" charset="0"/>
              </a:rPr>
              <a:t>2001</a:t>
            </a:r>
            <a:r>
              <a:rPr xmlns:a="http://schemas.openxmlformats.org/drawingml/2006/main" lang="en-US" sz="2800" dirty="0" smtClean="0">
                <a:latin typeface="Times New Roman" pitchFamily="18" charset="0"/>
              </a:rPr>
              <a:t>; </a:t>
            </a:r>
            <a:r>
              <a:rPr xmlns:a="http://schemas.openxmlformats.org/drawingml/2006/main" lang="en-US" sz="2800" dirty="0" smtClean="0">
                <a:latin typeface="Times New Roman" pitchFamily="18" charset="0"/>
              </a:rPr>
              <a:t>smjernice za računovodstvo u organizacijama javnog sektora</a:t>
            </a:r>
            <a:r>
              <a:rPr xmlns:a="http://schemas.openxmlformats.org/drawingml/2006/main" lang="en-US" sz="2800" dirty="0" smtClean="0">
                <a:latin typeface="Times New Roman" pitchFamily="18" charset="0"/>
              </a:rPr>
              <a:t>. </a:t>
            </a:r>
          </a:p>
          <a:p>
            <a:pPr xmlns:a="http://schemas.openxmlformats.org/drawingml/2006/main" algn="just">
              <a:buFont typeface="Wingdings" panose="05000000000000000000" pitchFamily="2" charset="2"/>
              <a:buChar char="Ø"/>
            </a:pPr>
            <a:r>
              <a:rPr xmlns:a="http://schemas.openxmlformats.org/drawingml/2006/main" lang="en-US" sz="2800" dirty="0" smtClean="0">
                <a:latin typeface="Times New Roman" pitchFamily="18" charset="0"/>
              </a:rPr>
              <a:t>Izrađena je računovodstvena politika</a:t>
            </a:r>
            <a:r>
              <a:rPr xmlns:a="http://schemas.openxmlformats.org/drawingml/2006/main" lang="en-US" sz="2800" dirty="0" smtClean="0">
                <a:latin typeface="Times New Roman" pitchFamily="18" charset="0"/>
              </a:rPr>
              <a:t>, </a:t>
            </a:r>
            <a:r>
              <a:rPr xmlns:a="http://schemas.openxmlformats.org/drawingml/2006/main" lang="en-US" sz="2800" dirty="0" smtClean="0">
                <a:latin typeface="Times New Roman" pitchFamily="18" charset="0"/>
              </a:rPr>
              <a:t>smjernice o razvoju izvještaja u javnom sektoru te jedinstveni kontni plan</a:t>
            </a:r>
            <a:r>
              <a:rPr xmlns:a="http://schemas.openxmlformats.org/drawingml/2006/main" lang="en-US" sz="2800" dirty="0" smtClean="0">
                <a:latin typeface="Times New Roman" pitchFamily="18" charset="0"/>
              </a:rPr>
              <a:t>.</a:t>
            </a:r>
            <a:endParaRPr xmlns:a="http://schemas.openxmlformats.org/drawingml/2006/main" lang="hr-HR" sz="2800" dirty="0">
              <a:latin typeface="Times New Roman" pitchFamily="18" charset="0"/>
              <a:cs typeface="Times New Roman" pitchFamily="18" charset="0"/>
            </a:endParaRPr>
          </a:p>
          <a:p>
            <a:pPr xmlns:a="http://schemas.openxmlformats.org/drawingml/2006/main" marL="0" indent="0" algn="just">
              <a:buNone/>
            </a:pPr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42000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27168" cy="1092736"/>
          </a:xfrm>
        </p:spPr>
        <p:txBody>
          <a:bodyPr>
            <a:normAutofit fontScale="90000"/>
          </a:bodyPr>
          <a:lstStyle/>
          <a:p>
            <a:pPr xmlns:a="http://schemas.openxmlformats.org/drawingml/2006/main" algn="ctr"/>
            <a:br/>
            <a:br/>
            <a:br/>
            <a:br/>
            <a:br/>
            <a:br/>
            <a:br/>
            <a:r>
              <a:rPr xmlns:a="http://schemas.openxmlformats.org/drawingml/2006/main" dirty="0" smtClean="0"/>
              <a:t>KLJUČNI IZAZOVI I PREPREKE</a:t>
            </a:r>
            <a:endParaRPr xmlns:a="http://schemas.openxmlformats.org/drawingml/2006/main" lang="hr-HR" sz="31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00808"/>
            <a:ext cx="7239000" cy="4754928"/>
          </a:xfrm>
        </p:spPr>
        <p:txBody>
          <a:bodyPr>
            <a:noAutofit/>
          </a:bodyPr>
          <a:lstStyle/>
          <a:p>
            <a:pPr xmlns:a="http://schemas.openxmlformats.org/drawingml/2006/main" algn="just">
              <a:buFontTx/>
              <a:buChar char="-"/>
            </a:pPr>
            <a:r>
              <a:rPr xmlns:a="http://schemas.openxmlformats.org/drawingml/2006/main" lang="en-US" sz="3200" dirty="0" smtClean="0">
                <a:latin typeface="Times New Roman" pitchFamily="18" charset="0"/>
              </a:rPr>
              <a:t>Malen kapacitet u pogledu računovođa za javni sektor</a:t>
            </a:r>
            <a:r>
              <a:rPr xmlns:a="http://schemas.openxmlformats.org/drawingml/2006/main" lang="en-US" sz="3200" dirty="0" smtClean="0">
                <a:latin typeface="Times New Roman" pitchFamily="18" charset="0"/>
              </a:rPr>
              <a:t>;</a:t>
            </a:r>
          </a:p>
          <a:p>
            <a:pPr xmlns:a="http://schemas.openxmlformats.org/drawingml/2006/main" marL="0" indent="0" algn="just">
              <a:buNone/>
            </a:pPr>
            <a:endParaRPr xmlns:a="http://schemas.openxmlformats.org/drawingml/2006/main" lang="hr-HR" sz="3200" dirty="0" smtClean="0">
              <a:latin typeface="Times New Roman" pitchFamily="18" charset="0"/>
              <a:cs typeface="Times New Roman" pitchFamily="18" charset="0"/>
            </a:endParaRPr>
          </a:p>
          <a:p>
            <a:pPr xmlns:a="http://schemas.openxmlformats.org/drawingml/2006/main" marL="0" indent="0" algn="just">
              <a:buNone/>
            </a:pPr>
            <a:r>
              <a:rPr xmlns:a="http://schemas.openxmlformats.org/drawingml/2006/main" lang="en-US" sz="3200" dirty="0" smtClean="0">
                <a:latin typeface="Times New Roman" pitchFamily="18" charset="0"/>
              </a:rPr>
              <a:t> </a:t>
            </a:r>
            <a:r>
              <a:rPr xmlns:a="http://schemas.openxmlformats.org/drawingml/2006/main" lang="en-US" sz="3200" dirty="0" smtClean="0">
                <a:latin typeface="Times New Roman" pitchFamily="18" charset="0"/>
              </a:rPr>
              <a:t>- </a:t>
            </a:r>
            <a:r>
              <a:rPr xmlns:a="http://schemas.openxmlformats.org/drawingml/2006/main" lang="en-US" sz="3200" dirty="0" smtClean="0">
                <a:latin typeface="Times New Roman" pitchFamily="18" charset="0"/>
              </a:rPr>
              <a:t>ograničena dodjela financijskih i ljudskih resursa za provođenje reforme</a:t>
            </a:r>
          </a:p>
          <a:p>
            <a:pPr xmlns:a="http://schemas.openxmlformats.org/drawingml/2006/main" marL="0" indent="0" algn="just">
              <a:buNone/>
            </a:pPr>
            <a:endParaRPr xmlns:a="http://schemas.openxmlformats.org/drawingml/2006/main" lang="hr-HR" sz="3200" dirty="0">
              <a:latin typeface="Times New Roman" pitchFamily="18" charset="0"/>
              <a:cs typeface="Times New Roman" pitchFamily="18" charset="0"/>
            </a:endParaRPr>
          </a:p>
          <a:p>
            <a:pPr xmlns:a="http://schemas.openxmlformats.org/drawingml/2006/main" marL="0" indent="0" algn="just">
              <a:buNone/>
            </a:pPr>
            <a:r>
              <a:rPr xmlns:a="http://schemas.openxmlformats.org/drawingml/2006/main" dirty="0" smtClean="0"/>
              <a:t>- </a:t>
            </a:r>
            <a:r>
              <a:rPr xmlns:a="http://schemas.openxmlformats.org/drawingml/2006/main" dirty="0" smtClean="0"/>
              <a:t>nedostatak jedinstvenog automatiziranog računovodstvenog sustava</a:t>
            </a:r>
            <a:endParaRPr xmlns:a="http://schemas.openxmlformats.org/drawingml/2006/main" lang="hr-H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88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/>
          </a:bodyPr>
          <a:lstStyle/>
          <a:p>
            <a:pPr xmlns:a="http://schemas.openxmlformats.org/drawingml/2006/main" algn="ctr"/>
            <a:r>
              <a:rPr xmlns:a="http://schemas.openxmlformats.org/drawingml/2006/main" lang="en-US" sz="2800" dirty="0" smtClean="0">
                <a:solidFill>
                  <a:srgbClr val="0070C0"/>
                </a:solidFill>
              </a:rPr>
              <a:t>Rješenja</a:t>
            </a:r>
            <a:endParaRPr xmlns:a="http://schemas.openxmlformats.org/drawingml/2006/main" lang="hr-HR" sz="2800" dirty="0">
              <a:solidFill>
                <a:srgbClr val="0070C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xmlns:a="http://schemas.openxmlformats.org/drawingml/2006/main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en-US" dirty="0" smtClean="0">
                <a:latin typeface="Times New Roman" pitchFamily="18" charset="0"/>
              </a:rPr>
              <a:t>Donijeti strategiju za provođenje standarda IPSAS</a:t>
            </a:r>
            <a:r>
              <a:rPr xmlns:a="http://schemas.openxmlformats.org/drawingml/2006/main" lang="en-US" dirty="0" smtClean="0">
                <a:latin typeface="Times New Roman" pitchFamily="18" charset="0"/>
              </a:rPr>
              <a:t>-</a:t>
            </a:r>
            <a:r>
              <a:rPr xmlns:a="http://schemas.openxmlformats.org/drawingml/2006/main" lang="en-US" dirty="0" smtClean="0">
                <a:latin typeface="Times New Roman" pitchFamily="18" charset="0"/>
              </a:rPr>
              <a:t>a te plan za provedbu istog</a:t>
            </a:r>
            <a:r>
              <a:rPr xmlns:a="http://schemas.openxmlformats.org/drawingml/2006/main" dirty="0" smtClean="0"/>
              <a:t> </a:t>
            </a:r>
          </a:p>
          <a:p>
            <a:pPr xmlns:a="http://schemas.openxmlformats.org/drawingml/2006/main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en-US" dirty="0">
                <a:latin typeface="Times New Roman" pitchFamily="18" charset="0"/>
              </a:rPr>
              <a:t>Poboljšati kapacitet računovođa za javni sektor</a:t>
            </a:r>
            <a:endParaRPr xmlns:a="http://schemas.openxmlformats.org/drawingml/2006/main" lang="hr-HR" dirty="0" smtClean="0">
              <a:latin typeface="Times New Roman" pitchFamily="18" charset="0"/>
              <a:cs typeface="Times New Roman" pitchFamily="18" charset="0"/>
            </a:endParaRPr>
          </a:p>
          <a:p>
            <a:pPr xmlns:a="http://schemas.openxmlformats.org/drawingml/2006/main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en-US" dirty="0" smtClean="0">
                <a:latin typeface="Times New Roman" pitchFamily="18" charset="0"/>
              </a:rPr>
              <a:t>Rad na boljoj situaciji računovođa</a:t>
            </a:r>
            <a:r>
              <a:rPr xmlns:a="http://schemas.openxmlformats.org/drawingml/2006/main" lang="en-US" dirty="0" smtClean="0">
                <a:latin typeface="Times New Roman" pitchFamily="18" charset="0"/>
              </a:rPr>
              <a:t>, </a:t>
            </a:r>
            <a:r>
              <a:rPr xmlns:a="http://schemas.openxmlformats.org/drawingml/2006/main" lang="en-US" dirty="0" smtClean="0">
                <a:latin typeface="Times New Roman" pitchFamily="18" charset="0"/>
              </a:rPr>
              <a:t>na njihovoj certifikaciji i motivaciji</a:t>
            </a:r>
            <a:endParaRPr xmlns:a="http://schemas.openxmlformats.org/drawingml/2006/main" lang="hr-HR" dirty="0" smtClean="0">
              <a:latin typeface="Times New Roman" pitchFamily="18" charset="0"/>
              <a:cs typeface="Times New Roman" pitchFamily="18" charset="0"/>
            </a:endParaRPr>
          </a:p>
          <a:p>
            <a:pPr xmlns:a="http://schemas.openxmlformats.org/drawingml/2006/main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en-US" dirty="0" smtClean="0">
                <a:latin typeface="Times New Roman" pitchFamily="18" charset="0"/>
              </a:rPr>
              <a:t>Izraditi i provesti automatiziran računovodstveni sustav</a:t>
            </a:r>
          </a:p>
          <a:p>
            <a:pPr xmlns:a="http://schemas.openxmlformats.org/drawingml/2006/main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en-US" dirty="0" smtClean="0">
                <a:latin typeface="Times New Roman" pitchFamily="18" charset="0"/>
              </a:rPr>
              <a:t>Osvješćivanje u pogledu ciljeva reforme i važnosti financijskog izvještavanja</a:t>
            </a:r>
            <a:r>
              <a:rPr xmlns:a="http://schemas.openxmlformats.org/drawingml/2006/main" lang="en-US" dirty="0" smtClean="0">
                <a:latin typeface="Times New Roman" pitchFamily="18" charset="0"/>
              </a:rPr>
              <a:t>. </a:t>
            </a:r>
            <a:endParaRPr xmlns:a="http://schemas.openxmlformats.org/drawingml/2006/main" lang="hr-HR" dirty="0">
              <a:latin typeface="Times New Roman" pitchFamily="18" charset="0"/>
              <a:cs typeface="Times New Roman" pitchFamily="18" charset="0"/>
            </a:endParaRPr>
          </a:p>
          <a:p>
            <a:pPr xmlns:a="http://schemas.openxmlformats.org/drawingml/2006/main" marL="0" indent="0" algn="just">
              <a:buNone/>
            </a:pPr>
            <a:r>
              <a:rPr xmlns:a="http://schemas.openxmlformats.org/drawingml/2006/main" dirty="0" smtClean="0"/>
              <a:t>  </a:t>
            </a:r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342933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xmlns:a="http://schemas.openxmlformats.org/drawingml/2006/main" marL="0" indent="0" algn="ctr">
              <a:buNone/>
            </a:pPr>
            <a:r>
              <a:rPr xmlns:a="http://schemas.openxmlformats.org/drawingml/2006/main" dirty="0" smtClean="0"/>
              <a:t>HVALA</a:t>
            </a:r>
            <a:r>
              <a:rPr xmlns:a="http://schemas.openxmlformats.org/drawingml/2006/main" dirty="0" smtClean="0"/>
              <a:t>!</a:t>
            </a:r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12836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170</TotalTime>
  <Words>246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Times New Roman</vt:lpstr>
      <vt:lpstr>Trebuchet MS</vt:lpstr>
      <vt:lpstr>Wingdings</vt:lpstr>
      <vt:lpstr>Wingdings 2</vt:lpstr>
      <vt:lpstr>Изящная</vt:lpstr>
      <vt:lpstr>      Мinistry of finance  of the kyrgyz republic    meeting of the pempal TCOP working group on public sector accounting  мinsk, Belarus, October 03-05, 2016 </vt:lpstr>
      <vt:lpstr>PRECONDITIONS</vt:lpstr>
      <vt:lpstr>A strategy to introduce ipsas</vt:lpstr>
      <vt:lpstr>  PROGRESS TO DATE </vt:lpstr>
      <vt:lpstr>       KEY CHALLENGES AND OBSTACLES</vt:lpstr>
      <vt:lpstr>solutions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Чинара Суранчиева</dc:creator>
  <cp:lastModifiedBy>Andrei Nikolaevich Salnikov</cp:lastModifiedBy>
  <cp:revision>25</cp:revision>
  <dcterms:created xsi:type="dcterms:W3CDTF">2016-09-27T04:25:23Z</dcterms:created>
  <dcterms:modified xsi:type="dcterms:W3CDTF">2016-10-10T09:55:27Z</dcterms:modified>
</cp:coreProperties>
</file>