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8" r:id="rId3"/>
    <p:sldId id="279" r:id="rId4"/>
    <p:sldId id="280" r:id="rId5"/>
    <p:sldId id="281" r:id="rId6"/>
    <p:sldId id="262" r:id="rId7"/>
  </p:sldIdLst>
  <p:sldSz cx="12192000" cy="6858000"/>
  <p:notesSz cx="6797675" cy="9856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енгиз Чиканаев" initials="ТЧ" lastIdx="1" clrIdx="0">
    <p:extLst>
      <p:ext uri="{19B8F6BF-5375-455C-9EA6-DF929625EA0E}">
        <p15:presenceInfo xmlns:p15="http://schemas.microsoft.com/office/powerpoint/2012/main" userId="S-1-5-21-97105946-3639890368-3128584306-148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5501" autoAdjust="0"/>
  </p:normalViewPr>
  <p:slideViewPr>
    <p:cSldViewPr snapToGrid="0">
      <p:cViewPr varScale="1">
        <p:scale>
          <a:sx n="84" d="100"/>
          <a:sy n="84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DFEC25-3931-400D-A605-A8A75D9AFBE5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ED5C012-7B46-45DB-A368-1F523E2BCB7F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Проекты государственно-частного партнерства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CAADCD-9312-493B-A2FC-36888A08DC80}" type="parTrans" cxnId="{BA47D843-C6B7-48C8-B3BE-7066B35D212E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C4DB22-B661-41F6-894C-B5FD1EAB36DC}" type="sibTrans" cxnId="{BA47D843-C6B7-48C8-B3BE-7066B35D212E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E03462-B252-465F-B8DA-CB75BA687993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Республиканские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AE5D47-324B-4DC8-9E7B-E4B6C0CC0C66}" type="parTrans" cxnId="{2AB8C24C-55F5-4FD4-8754-97F447B3DEA9}">
      <dgm:prSet/>
      <dgm:spPr/>
      <dgm:t>
        <a:bodyPr/>
        <a:lstStyle/>
        <a:p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6A179B-C01B-4F0E-97FC-F89498D8F602}" type="sibTrans" cxnId="{2AB8C24C-55F5-4FD4-8754-97F447B3DEA9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DE2748-5FE1-4083-B5D3-15AF78BF041C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Местные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A18033-7350-408E-8AD8-0CED6E19FA01}" type="parTrans" cxnId="{8218DA6F-159A-4E7D-BB25-73F3B0B92A4B}">
      <dgm:prSet/>
      <dgm:spPr/>
      <dgm:t>
        <a:bodyPr/>
        <a:lstStyle/>
        <a:p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C62401-551D-43CA-BD26-5DC7D96BD1AD}" type="sibTrans" cxnId="{8218DA6F-159A-4E7D-BB25-73F3B0B92A4B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403230-4C5D-4973-B50D-B80BCE882A98}" type="pres">
      <dgm:prSet presAssocID="{0CDFEC25-3931-400D-A605-A8A75D9AFB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4B25E4-F854-47EE-B5CC-A7C8D88F29A2}" type="pres">
      <dgm:prSet presAssocID="{4ED5C012-7B46-45DB-A368-1F523E2BCB7F}" presName="hierRoot1" presStyleCnt="0">
        <dgm:presLayoutVars>
          <dgm:hierBranch val="init"/>
        </dgm:presLayoutVars>
      </dgm:prSet>
      <dgm:spPr/>
    </dgm:pt>
    <dgm:pt modelId="{3D405F77-0B7C-46E6-AC23-DDA4C38B4DEC}" type="pres">
      <dgm:prSet presAssocID="{4ED5C012-7B46-45DB-A368-1F523E2BCB7F}" presName="rootComposite1" presStyleCnt="0"/>
      <dgm:spPr/>
    </dgm:pt>
    <dgm:pt modelId="{6F308545-8F48-4E40-A0EE-6192C98B51C4}" type="pres">
      <dgm:prSet presAssocID="{4ED5C012-7B46-45DB-A368-1F523E2BCB7F}" presName="rootText1" presStyleLbl="node0" presStyleIdx="0" presStyleCnt="1" custScaleX="142356" custScaleY="551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9B4E1C-A780-4A8D-9BFB-3145AC3A685F}" type="pres">
      <dgm:prSet presAssocID="{4ED5C012-7B46-45DB-A368-1F523E2BCB7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F0F7C91-8680-4E56-8BD0-747925CCA19B}" type="pres">
      <dgm:prSet presAssocID="{4ED5C012-7B46-45DB-A368-1F523E2BCB7F}" presName="hierChild2" presStyleCnt="0"/>
      <dgm:spPr/>
    </dgm:pt>
    <dgm:pt modelId="{B49CF962-1EBD-4B20-9DED-CA3B77D9FCFE}" type="pres">
      <dgm:prSet presAssocID="{86AE5D47-324B-4DC8-9E7B-E4B6C0CC0C66}" presName="Name37" presStyleLbl="parChTrans1D2" presStyleIdx="0" presStyleCnt="2"/>
      <dgm:spPr/>
      <dgm:t>
        <a:bodyPr/>
        <a:lstStyle/>
        <a:p>
          <a:endParaRPr lang="ru-RU"/>
        </a:p>
      </dgm:t>
    </dgm:pt>
    <dgm:pt modelId="{777EC2CC-86C3-42AF-AACB-F952F82FF2CE}" type="pres">
      <dgm:prSet presAssocID="{D5E03462-B252-465F-B8DA-CB75BA687993}" presName="hierRoot2" presStyleCnt="0">
        <dgm:presLayoutVars>
          <dgm:hierBranch val="init"/>
        </dgm:presLayoutVars>
      </dgm:prSet>
      <dgm:spPr/>
    </dgm:pt>
    <dgm:pt modelId="{FAE9EBC5-24FD-4B96-A885-9F83BE120E8D}" type="pres">
      <dgm:prSet presAssocID="{D5E03462-B252-465F-B8DA-CB75BA687993}" presName="rootComposite" presStyleCnt="0"/>
      <dgm:spPr/>
    </dgm:pt>
    <dgm:pt modelId="{56A70D03-153C-49F2-B2AA-856DF29743F4}" type="pres">
      <dgm:prSet presAssocID="{D5E03462-B252-465F-B8DA-CB75BA687993}" presName="rootText" presStyleLbl="node2" presStyleIdx="0" presStyleCnt="2" custScaleY="447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957FF4-5771-4FCB-A61A-5EA9761BBBCC}" type="pres">
      <dgm:prSet presAssocID="{D5E03462-B252-465F-B8DA-CB75BA687993}" presName="rootConnector" presStyleLbl="node2" presStyleIdx="0" presStyleCnt="2"/>
      <dgm:spPr/>
      <dgm:t>
        <a:bodyPr/>
        <a:lstStyle/>
        <a:p>
          <a:endParaRPr lang="ru-RU"/>
        </a:p>
      </dgm:t>
    </dgm:pt>
    <dgm:pt modelId="{5F377B9C-D039-4D9E-B32C-8DE17F25C578}" type="pres">
      <dgm:prSet presAssocID="{D5E03462-B252-465F-B8DA-CB75BA687993}" presName="hierChild4" presStyleCnt="0"/>
      <dgm:spPr/>
    </dgm:pt>
    <dgm:pt modelId="{370707E4-6A82-41D0-8F9E-4C1491EA062C}" type="pres">
      <dgm:prSet presAssocID="{D5E03462-B252-465F-B8DA-CB75BA687993}" presName="hierChild5" presStyleCnt="0"/>
      <dgm:spPr/>
    </dgm:pt>
    <dgm:pt modelId="{93D2C485-CF4E-461B-B243-CB44BC872DDF}" type="pres">
      <dgm:prSet presAssocID="{E0A18033-7350-408E-8AD8-0CED6E19FA01}" presName="Name37" presStyleLbl="parChTrans1D2" presStyleIdx="1" presStyleCnt="2"/>
      <dgm:spPr/>
      <dgm:t>
        <a:bodyPr/>
        <a:lstStyle/>
        <a:p>
          <a:endParaRPr lang="ru-RU"/>
        </a:p>
      </dgm:t>
    </dgm:pt>
    <dgm:pt modelId="{D6A0CEC6-21DF-4B42-9051-31F39A61BC88}" type="pres">
      <dgm:prSet presAssocID="{9EDE2748-5FE1-4083-B5D3-15AF78BF041C}" presName="hierRoot2" presStyleCnt="0">
        <dgm:presLayoutVars>
          <dgm:hierBranch val="init"/>
        </dgm:presLayoutVars>
      </dgm:prSet>
      <dgm:spPr/>
    </dgm:pt>
    <dgm:pt modelId="{2ADC98F4-4528-4282-8D79-5B7615D1308C}" type="pres">
      <dgm:prSet presAssocID="{9EDE2748-5FE1-4083-B5D3-15AF78BF041C}" presName="rootComposite" presStyleCnt="0"/>
      <dgm:spPr/>
    </dgm:pt>
    <dgm:pt modelId="{5D2ACE4F-5D16-4041-8156-3B230053E614}" type="pres">
      <dgm:prSet presAssocID="{9EDE2748-5FE1-4083-B5D3-15AF78BF041C}" presName="rootText" presStyleLbl="node2" presStyleIdx="1" presStyleCnt="2" custScaleY="408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675EC4-A989-47D1-A3E4-E398A879EEF1}" type="pres">
      <dgm:prSet presAssocID="{9EDE2748-5FE1-4083-B5D3-15AF78BF041C}" presName="rootConnector" presStyleLbl="node2" presStyleIdx="1" presStyleCnt="2"/>
      <dgm:spPr/>
      <dgm:t>
        <a:bodyPr/>
        <a:lstStyle/>
        <a:p>
          <a:endParaRPr lang="ru-RU"/>
        </a:p>
      </dgm:t>
    </dgm:pt>
    <dgm:pt modelId="{121DB384-CFEE-4821-B440-1B9861D093CF}" type="pres">
      <dgm:prSet presAssocID="{9EDE2748-5FE1-4083-B5D3-15AF78BF041C}" presName="hierChild4" presStyleCnt="0"/>
      <dgm:spPr/>
    </dgm:pt>
    <dgm:pt modelId="{255AA2AC-F999-4DD6-BC88-1ADAED8DC5C0}" type="pres">
      <dgm:prSet presAssocID="{9EDE2748-5FE1-4083-B5D3-15AF78BF041C}" presName="hierChild5" presStyleCnt="0"/>
      <dgm:spPr/>
    </dgm:pt>
    <dgm:pt modelId="{0BAE42A7-D9CE-4EEA-8318-E8B54B27226C}" type="pres">
      <dgm:prSet presAssocID="{4ED5C012-7B46-45DB-A368-1F523E2BCB7F}" presName="hierChild3" presStyleCnt="0"/>
      <dgm:spPr/>
    </dgm:pt>
  </dgm:ptLst>
  <dgm:cxnLst>
    <dgm:cxn modelId="{20A82E6A-6B86-43CB-ABEA-C369B0212354}" type="presOf" srcId="{9EDE2748-5FE1-4083-B5D3-15AF78BF041C}" destId="{83675EC4-A989-47D1-A3E4-E398A879EEF1}" srcOrd="1" destOrd="0" presId="urn:microsoft.com/office/officeart/2005/8/layout/orgChart1"/>
    <dgm:cxn modelId="{2AB8C24C-55F5-4FD4-8754-97F447B3DEA9}" srcId="{4ED5C012-7B46-45DB-A368-1F523E2BCB7F}" destId="{D5E03462-B252-465F-B8DA-CB75BA687993}" srcOrd="0" destOrd="0" parTransId="{86AE5D47-324B-4DC8-9E7B-E4B6C0CC0C66}" sibTransId="{D86A179B-C01B-4F0E-97FC-F89498D8F602}"/>
    <dgm:cxn modelId="{09D9C9D4-78CD-4E20-BE59-1EDB52F4E2B2}" type="presOf" srcId="{E0A18033-7350-408E-8AD8-0CED6E19FA01}" destId="{93D2C485-CF4E-461B-B243-CB44BC872DDF}" srcOrd="0" destOrd="0" presId="urn:microsoft.com/office/officeart/2005/8/layout/orgChart1"/>
    <dgm:cxn modelId="{D76B2EB8-0BDB-45D7-AC4D-02CD1CE9CD60}" type="presOf" srcId="{86AE5D47-324B-4DC8-9E7B-E4B6C0CC0C66}" destId="{B49CF962-1EBD-4B20-9DED-CA3B77D9FCFE}" srcOrd="0" destOrd="0" presId="urn:microsoft.com/office/officeart/2005/8/layout/orgChart1"/>
    <dgm:cxn modelId="{96C53533-4D65-4BF6-B4A1-CA37F8DE6208}" type="presOf" srcId="{0CDFEC25-3931-400D-A605-A8A75D9AFBE5}" destId="{E0403230-4C5D-4973-B50D-B80BCE882A98}" srcOrd="0" destOrd="0" presId="urn:microsoft.com/office/officeart/2005/8/layout/orgChart1"/>
    <dgm:cxn modelId="{D9E15B28-B309-4E31-B84C-47A85F6B01B0}" type="presOf" srcId="{9EDE2748-5FE1-4083-B5D3-15AF78BF041C}" destId="{5D2ACE4F-5D16-4041-8156-3B230053E614}" srcOrd="0" destOrd="0" presId="urn:microsoft.com/office/officeart/2005/8/layout/orgChart1"/>
    <dgm:cxn modelId="{8218DA6F-159A-4E7D-BB25-73F3B0B92A4B}" srcId="{4ED5C012-7B46-45DB-A368-1F523E2BCB7F}" destId="{9EDE2748-5FE1-4083-B5D3-15AF78BF041C}" srcOrd="1" destOrd="0" parTransId="{E0A18033-7350-408E-8AD8-0CED6E19FA01}" sibTransId="{1BC62401-551D-43CA-BD26-5DC7D96BD1AD}"/>
    <dgm:cxn modelId="{BA47D843-C6B7-48C8-B3BE-7066B35D212E}" srcId="{0CDFEC25-3931-400D-A605-A8A75D9AFBE5}" destId="{4ED5C012-7B46-45DB-A368-1F523E2BCB7F}" srcOrd="0" destOrd="0" parTransId="{74CAADCD-9312-493B-A2FC-36888A08DC80}" sibTransId="{79C4DB22-B661-41F6-894C-B5FD1EAB36DC}"/>
    <dgm:cxn modelId="{5B40E3AF-E96A-46A5-ADB2-0B283D438033}" type="presOf" srcId="{D5E03462-B252-465F-B8DA-CB75BA687993}" destId="{ED957FF4-5771-4FCB-A61A-5EA9761BBBCC}" srcOrd="1" destOrd="0" presId="urn:microsoft.com/office/officeart/2005/8/layout/orgChart1"/>
    <dgm:cxn modelId="{1EB17910-5E4D-44BF-92ED-2D6F5EC2DCC5}" type="presOf" srcId="{4ED5C012-7B46-45DB-A368-1F523E2BCB7F}" destId="{6F308545-8F48-4E40-A0EE-6192C98B51C4}" srcOrd="0" destOrd="0" presId="urn:microsoft.com/office/officeart/2005/8/layout/orgChart1"/>
    <dgm:cxn modelId="{CA9534D4-3C32-418F-9072-AEC4B0580738}" type="presOf" srcId="{4ED5C012-7B46-45DB-A368-1F523E2BCB7F}" destId="{939B4E1C-A780-4A8D-9BFB-3145AC3A685F}" srcOrd="1" destOrd="0" presId="urn:microsoft.com/office/officeart/2005/8/layout/orgChart1"/>
    <dgm:cxn modelId="{8E2A8293-DEF2-4978-B855-51AD7D1589C4}" type="presOf" srcId="{D5E03462-B252-465F-B8DA-CB75BA687993}" destId="{56A70D03-153C-49F2-B2AA-856DF29743F4}" srcOrd="0" destOrd="0" presId="urn:microsoft.com/office/officeart/2005/8/layout/orgChart1"/>
    <dgm:cxn modelId="{D27011A4-AAB4-4582-B8E2-CDA57C2B8DFD}" type="presParOf" srcId="{E0403230-4C5D-4973-B50D-B80BCE882A98}" destId="{584B25E4-F854-47EE-B5CC-A7C8D88F29A2}" srcOrd="0" destOrd="0" presId="urn:microsoft.com/office/officeart/2005/8/layout/orgChart1"/>
    <dgm:cxn modelId="{EEB6D8AB-6EE0-45FF-BEEB-A30B3C2DDA8E}" type="presParOf" srcId="{584B25E4-F854-47EE-B5CC-A7C8D88F29A2}" destId="{3D405F77-0B7C-46E6-AC23-DDA4C38B4DEC}" srcOrd="0" destOrd="0" presId="urn:microsoft.com/office/officeart/2005/8/layout/orgChart1"/>
    <dgm:cxn modelId="{DC5B25EF-399A-407F-8E8D-12579D5A6994}" type="presParOf" srcId="{3D405F77-0B7C-46E6-AC23-DDA4C38B4DEC}" destId="{6F308545-8F48-4E40-A0EE-6192C98B51C4}" srcOrd="0" destOrd="0" presId="urn:microsoft.com/office/officeart/2005/8/layout/orgChart1"/>
    <dgm:cxn modelId="{808A5DA6-42FF-4917-A36C-331B3357CDE8}" type="presParOf" srcId="{3D405F77-0B7C-46E6-AC23-DDA4C38B4DEC}" destId="{939B4E1C-A780-4A8D-9BFB-3145AC3A685F}" srcOrd="1" destOrd="0" presId="urn:microsoft.com/office/officeart/2005/8/layout/orgChart1"/>
    <dgm:cxn modelId="{4B440044-58E7-4F51-B9D4-DEDA01E684FA}" type="presParOf" srcId="{584B25E4-F854-47EE-B5CC-A7C8D88F29A2}" destId="{7F0F7C91-8680-4E56-8BD0-747925CCA19B}" srcOrd="1" destOrd="0" presId="urn:microsoft.com/office/officeart/2005/8/layout/orgChart1"/>
    <dgm:cxn modelId="{E8166CC1-7815-4AF3-89D3-7E9542C8D2AE}" type="presParOf" srcId="{7F0F7C91-8680-4E56-8BD0-747925CCA19B}" destId="{B49CF962-1EBD-4B20-9DED-CA3B77D9FCFE}" srcOrd="0" destOrd="0" presId="urn:microsoft.com/office/officeart/2005/8/layout/orgChart1"/>
    <dgm:cxn modelId="{BF82A316-E883-463E-AF45-CBAE3A87A54F}" type="presParOf" srcId="{7F0F7C91-8680-4E56-8BD0-747925CCA19B}" destId="{777EC2CC-86C3-42AF-AACB-F952F82FF2CE}" srcOrd="1" destOrd="0" presId="urn:microsoft.com/office/officeart/2005/8/layout/orgChart1"/>
    <dgm:cxn modelId="{44EC7BC7-EBE0-47E3-8A7E-64CB21EB1F1D}" type="presParOf" srcId="{777EC2CC-86C3-42AF-AACB-F952F82FF2CE}" destId="{FAE9EBC5-24FD-4B96-A885-9F83BE120E8D}" srcOrd="0" destOrd="0" presId="urn:microsoft.com/office/officeart/2005/8/layout/orgChart1"/>
    <dgm:cxn modelId="{57BC7FF4-5EF3-45E5-B19D-E3A8277B73F8}" type="presParOf" srcId="{FAE9EBC5-24FD-4B96-A885-9F83BE120E8D}" destId="{56A70D03-153C-49F2-B2AA-856DF29743F4}" srcOrd="0" destOrd="0" presId="urn:microsoft.com/office/officeart/2005/8/layout/orgChart1"/>
    <dgm:cxn modelId="{4DDA8DE4-EB60-4025-B5EE-B82AA28318E7}" type="presParOf" srcId="{FAE9EBC5-24FD-4B96-A885-9F83BE120E8D}" destId="{ED957FF4-5771-4FCB-A61A-5EA9761BBBCC}" srcOrd="1" destOrd="0" presId="urn:microsoft.com/office/officeart/2005/8/layout/orgChart1"/>
    <dgm:cxn modelId="{2EE400C7-177C-4A61-9912-3D72DCF65631}" type="presParOf" srcId="{777EC2CC-86C3-42AF-AACB-F952F82FF2CE}" destId="{5F377B9C-D039-4D9E-B32C-8DE17F25C578}" srcOrd="1" destOrd="0" presId="urn:microsoft.com/office/officeart/2005/8/layout/orgChart1"/>
    <dgm:cxn modelId="{3E338E58-E0AE-452E-8AB2-B6213AF9D1C7}" type="presParOf" srcId="{777EC2CC-86C3-42AF-AACB-F952F82FF2CE}" destId="{370707E4-6A82-41D0-8F9E-4C1491EA062C}" srcOrd="2" destOrd="0" presId="urn:microsoft.com/office/officeart/2005/8/layout/orgChart1"/>
    <dgm:cxn modelId="{C3EDBDDD-9266-4F4D-83D4-AB4A7F38CB2A}" type="presParOf" srcId="{7F0F7C91-8680-4E56-8BD0-747925CCA19B}" destId="{93D2C485-CF4E-461B-B243-CB44BC872DDF}" srcOrd="2" destOrd="0" presId="urn:microsoft.com/office/officeart/2005/8/layout/orgChart1"/>
    <dgm:cxn modelId="{1CB73C7D-8394-4F49-8F89-784D2B5F848F}" type="presParOf" srcId="{7F0F7C91-8680-4E56-8BD0-747925CCA19B}" destId="{D6A0CEC6-21DF-4B42-9051-31F39A61BC88}" srcOrd="3" destOrd="0" presId="urn:microsoft.com/office/officeart/2005/8/layout/orgChart1"/>
    <dgm:cxn modelId="{6ED990D8-9E8C-4CE0-9761-3A6CD7049ECD}" type="presParOf" srcId="{D6A0CEC6-21DF-4B42-9051-31F39A61BC88}" destId="{2ADC98F4-4528-4282-8D79-5B7615D1308C}" srcOrd="0" destOrd="0" presId="urn:microsoft.com/office/officeart/2005/8/layout/orgChart1"/>
    <dgm:cxn modelId="{383EF0BF-918B-4608-88E4-E293CC6DE691}" type="presParOf" srcId="{2ADC98F4-4528-4282-8D79-5B7615D1308C}" destId="{5D2ACE4F-5D16-4041-8156-3B230053E614}" srcOrd="0" destOrd="0" presId="urn:microsoft.com/office/officeart/2005/8/layout/orgChart1"/>
    <dgm:cxn modelId="{D20346EC-D75A-44C3-AD3B-CA63976619ED}" type="presParOf" srcId="{2ADC98F4-4528-4282-8D79-5B7615D1308C}" destId="{83675EC4-A989-47D1-A3E4-E398A879EEF1}" srcOrd="1" destOrd="0" presId="urn:microsoft.com/office/officeart/2005/8/layout/orgChart1"/>
    <dgm:cxn modelId="{BADEC4A6-BB16-43CE-99A2-B4ED23665012}" type="presParOf" srcId="{D6A0CEC6-21DF-4B42-9051-31F39A61BC88}" destId="{121DB384-CFEE-4821-B440-1B9861D093CF}" srcOrd="1" destOrd="0" presId="urn:microsoft.com/office/officeart/2005/8/layout/orgChart1"/>
    <dgm:cxn modelId="{92903416-4E99-4ACE-9538-732AF66C7224}" type="presParOf" srcId="{D6A0CEC6-21DF-4B42-9051-31F39A61BC88}" destId="{255AA2AC-F999-4DD6-BC88-1ADAED8DC5C0}" srcOrd="2" destOrd="0" presId="urn:microsoft.com/office/officeart/2005/8/layout/orgChart1"/>
    <dgm:cxn modelId="{D6321C04-24AD-49C2-8546-051F71C2A167}" type="presParOf" srcId="{584B25E4-F854-47EE-B5CC-A7C8D88F29A2}" destId="{0BAE42A7-D9CE-4EEA-8318-E8B54B2722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2C485-CF4E-461B-B243-CB44BC872DDF}">
      <dsp:nvSpPr>
        <dsp:cNvPr id="0" name=""/>
        <dsp:cNvSpPr/>
      </dsp:nvSpPr>
      <dsp:spPr>
        <a:xfrm>
          <a:off x="1932241" y="850035"/>
          <a:ext cx="1057413" cy="367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518"/>
              </a:lnTo>
              <a:lnTo>
                <a:pt x="1057413" y="183518"/>
              </a:lnTo>
              <a:lnTo>
                <a:pt x="1057413" y="36703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9CF962-1EBD-4B20-9DED-CA3B77D9FCFE}">
      <dsp:nvSpPr>
        <dsp:cNvPr id="0" name=""/>
        <dsp:cNvSpPr/>
      </dsp:nvSpPr>
      <dsp:spPr>
        <a:xfrm>
          <a:off x="874827" y="850035"/>
          <a:ext cx="1057413" cy="367036"/>
        </a:xfrm>
        <a:custGeom>
          <a:avLst/>
          <a:gdLst/>
          <a:ahLst/>
          <a:cxnLst/>
          <a:rect l="0" t="0" r="0" b="0"/>
          <a:pathLst>
            <a:path>
              <a:moveTo>
                <a:pt x="1057413" y="0"/>
              </a:moveTo>
              <a:lnTo>
                <a:pt x="1057413" y="183518"/>
              </a:lnTo>
              <a:lnTo>
                <a:pt x="0" y="183518"/>
              </a:lnTo>
              <a:lnTo>
                <a:pt x="0" y="36703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08545-8F48-4E40-A0EE-6192C98B51C4}">
      <dsp:nvSpPr>
        <dsp:cNvPr id="0" name=""/>
        <dsp:cNvSpPr/>
      </dsp:nvSpPr>
      <dsp:spPr>
        <a:xfrm>
          <a:off x="688198" y="368501"/>
          <a:ext cx="2488086" cy="4815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Проекты государственно-частного партнерства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8198" y="368501"/>
        <a:ext cx="2488086" cy="481534"/>
      </dsp:txXfrm>
    </dsp:sp>
    <dsp:sp modelId="{56A70D03-153C-49F2-B2AA-856DF29743F4}">
      <dsp:nvSpPr>
        <dsp:cNvPr id="0" name=""/>
        <dsp:cNvSpPr/>
      </dsp:nvSpPr>
      <dsp:spPr>
        <a:xfrm>
          <a:off x="931" y="1217072"/>
          <a:ext cx="1747791" cy="3908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Республиканские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1" y="1217072"/>
        <a:ext cx="1747791" cy="390841"/>
      </dsp:txXfrm>
    </dsp:sp>
    <dsp:sp modelId="{5D2ACE4F-5D16-4041-8156-3B230053E614}">
      <dsp:nvSpPr>
        <dsp:cNvPr id="0" name=""/>
        <dsp:cNvSpPr/>
      </dsp:nvSpPr>
      <dsp:spPr>
        <a:xfrm>
          <a:off x="2115759" y="1217072"/>
          <a:ext cx="1747791" cy="3569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Местные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15759" y="1217072"/>
        <a:ext cx="1747791" cy="356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B1D3-30C1-4268-B9CF-7FFF071EDB08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A35A-3DCE-42CC-B4A6-FB972C261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95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B1D3-30C1-4268-B9CF-7FFF071EDB08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A35A-3DCE-42CC-B4A6-FB972C261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16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B1D3-30C1-4268-B9CF-7FFF071EDB08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A35A-3DCE-42CC-B4A6-FB972C261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4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B1D3-30C1-4268-B9CF-7FFF071EDB08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A35A-3DCE-42CC-B4A6-FB972C261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42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B1D3-30C1-4268-B9CF-7FFF071EDB08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A35A-3DCE-42CC-B4A6-FB972C261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1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B1D3-30C1-4268-B9CF-7FFF071EDB08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A35A-3DCE-42CC-B4A6-FB972C261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87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B1D3-30C1-4268-B9CF-7FFF071EDB08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A35A-3DCE-42CC-B4A6-FB972C261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65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B1D3-30C1-4268-B9CF-7FFF071EDB08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A35A-3DCE-42CC-B4A6-FB972C261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341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B1D3-30C1-4268-B9CF-7FFF071EDB08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A35A-3DCE-42CC-B4A6-FB972C261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76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B1D3-30C1-4268-B9CF-7FFF071EDB08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A35A-3DCE-42CC-B4A6-FB972C261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70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B1D3-30C1-4268-B9CF-7FFF071EDB08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A35A-3DCE-42CC-B4A6-FB972C261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56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BB1D3-30C1-4268-B9CF-7FFF071EDB08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2A35A-3DCE-42CC-B4A6-FB972C261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18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5045038" y="146509"/>
            <a:ext cx="2077652" cy="20099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1012" y="358188"/>
            <a:ext cx="4225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Қазақстан Республикасы </a:t>
            </a:r>
            <a:br>
              <a:rPr lang="kk-KZ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kk-KZ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Қаржы министрлігінің Қазынашылық комитеті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0785" y="358188"/>
            <a:ext cx="4242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Комитета казначейства Министерства финансов </a:t>
            </a:r>
            <a:br>
              <a:rPr lang="kk-KZ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kk-KZ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Республики Казахстан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294" y="3039508"/>
            <a:ext cx="1003554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Новые механизмы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контроля бюджетных средств</a:t>
            </a:r>
            <a:endPara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Новостная сессия </a:t>
            </a:r>
            <a:r>
              <a:rPr lang="en-US" sz="28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PEMPAL</a:t>
            </a:r>
            <a:endParaRPr lang="ru-RU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67907" y="61560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Будапешт,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49995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3264" y="74487"/>
            <a:ext cx="11105122" cy="765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Процессы исполнения бюджета Республики Казахстан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100290" y="80390"/>
            <a:ext cx="802974" cy="75955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00290" y="6500834"/>
            <a:ext cx="11908096" cy="313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3715" t="9166" r="12119" b="4667"/>
          <a:stretch/>
        </p:blipFill>
        <p:spPr>
          <a:xfrm>
            <a:off x="121025" y="840511"/>
            <a:ext cx="8386452" cy="56603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97515" y="987530"/>
            <a:ext cx="2720833" cy="523220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 процессов исполнения бюджета и 23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подпроцесса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28212" y="1658330"/>
            <a:ext cx="3480174" cy="1954381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100" b="1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Интегрированная информационная система </a:t>
            </a:r>
            <a:r>
              <a:rPr lang="ru-RU" sz="1100" b="1" u="sng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Казначейства (далее - ИИСК):</a:t>
            </a:r>
            <a:endParaRPr lang="ru-RU" sz="1100" b="1" u="sng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Это система автоматизирующая бизнес-процессы КК МФ РК и ТОК.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Целью создания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ИИСК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является обеспечение эффективного управления Правительством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РК и МИО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государственными финансами, обязательствами и активами, которое включает действенный контроль за исполнением государственного бюджета на всех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уровнях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28212" y="3760291"/>
            <a:ext cx="3480174" cy="1615827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100" b="1" u="sng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 «Казначейство-клиент»:</a:t>
            </a:r>
          </a:p>
          <a:p>
            <a:pPr algn="just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Это система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электронного документооборота ИИСК с ГУ, АБП, уполномоченными государственными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органами. Целью системы «Казначейство-клиент» является повышение эффективности взаимодействия Казначейства с Клиентом посредством представления современной, интегрированной и высокоэффективной информационной среды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36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3264" y="74487"/>
            <a:ext cx="11105122" cy="765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2.1 Новые механизмы исполнения бюджета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Казначейское сопровождение государственных закупок по строительству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100290" y="80390"/>
            <a:ext cx="802974" cy="75955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00290" y="6500834"/>
            <a:ext cx="11908096" cy="313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4261" t="27499" r="11205" b="28668"/>
          <a:stretch/>
        </p:blipFill>
        <p:spPr>
          <a:xfrm>
            <a:off x="100290" y="3168833"/>
            <a:ext cx="9065118" cy="33320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290" y="1111670"/>
            <a:ext cx="5203230" cy="16429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Проблемы, требующие решения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Низкое поступление налогов (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КНН 4% в сфере строительства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Необоснованное превышение смет строительства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Незаконный вывод бюджетных средств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другие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0956" y="795482"/>
            <a:ext cx="1594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Предпосылки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23372" y="2160282"/>
            <a:ext cx="3300046" cy="1008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Оценка рисков при выборе субподрядчиков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Контроль и мониторинг средств перечисленных налогоплательщиками посредством ИС ЭСФ.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5495319" y="936135"/>
            <a:ext cx="1951785" cy="1131784"/>
          </a:xfrm>
          <a:prstGeom prst="homePlate">
            <a:avLst>
              <a:gd name="adj" fmla="val 1954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Аккредитованные инжиниринговые компании по управлению проектом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5495319" y="2160282"/>
            <a:ext cx="1928053" cy="618682"/>
          </a:xfrm>
          <a:prstGeom prst="homePlate">
            <a:avLst>
              <a:gd name="adj" fmla="val 1702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Органы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госдоходов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47103" y="936135"/>
            <a:ext cx="3276315" cy="10047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Контроль качества строительства;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Обоснованность финансовых расходов 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(объемы выполненных работ и их стоимость в соответствии с утвержденной ПСД).</a:t>
            </a:r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10768196" y="839949"/>
            <a:ext cx="1210439" cy="878594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Платежный сертификат</a:t>
            </a:r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10753170" y="2067919"/>
            <a:ext cx="1210439" cy="963077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управления рисками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l="15173" t="25333" r="44930" b="14833"/>
          <a:stretch/>
        </p:blipFill>
        <p:spPr>
          <a:xfrm>
            <a:off x="9063991" y="3345100"/>
            <a:ext cx="3032276" cy="284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0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3264" y="74487"/>
            <a:ext cx="11105122" cy="765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2.2 Новые механизмы исполнения бюджета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Внедрение четвертого уровня бюджета местного самоуправления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100290" y="80390"/>
            <a:ext cx="802974" cy="75955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00290" y="6500834"/>
            <a:ext cx="11908096" cy="313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6545" t="29000" r="16598" b="43098"/>
          <a:stretch/>
        </p:blipFill>
        <p:spPr>
          <a:xfrm>
            <a:off x="100290" y="3617914"/>
            <a:ext cx="9266661" cy="2417083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417978" y="1004870"/>
            <a:ext cx="4590408" cy="1129605"/>
          </a:xfrm>
          <a:prstGeom prst="rect">
            <a:avLst/>
          </a:prstGeom>
          <a:ln/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ru-RU" alt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бюджета реализуется в 2 этапа: </a:t>
            </a:r>
          </a:p>
          <a:p>
            <a:pPr>
              <a:defRPr/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с 2018 года </a:t>
            </a: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внедрено </a:t>
            </a:r>
            <a:r>
              <a:rPr lang="ru-RU" altLang="ru-RU" sz="1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1062</a:t>
            </a: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бюджетов МСУ</a:t>
            </a:r>
          </a:p>
          <a:p>
            <a:pPr>
              <a:defRPr/>
            </a:pP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количеством населения более 2000 чел.)</a:t>
            </a:r>
          </a:p>
          <a:p>
            <a:pPr>
              <a:lnSpc>
                <a:spcPct val="150000"/>
              </a:lnSpc>
              <a:defRPr/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с 2020 года </a:t>
            </a: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1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1360</a:t>
            </a: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бюджетов МСУ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290" y="2633236"/>
            <a:ext cx="11908096" cy="924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января 2018 года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работы по охвату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бюджетом сельских округов (</a:t>
            </a:r>
            <a:r>
              <a:rPr lang="ru-RU" i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открытие счетов государственным </a:t>
            </a:r>
            <a:r>
              <a:rPr lang="ru-RU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учреждениям </a:t>
            </a:r>
            <a:r>
              <a:rPr lang="ru-RU" i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сельские </a:t>
            </a:r>
            <a:r>
              <a:rPr lang="ru-RU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акиматы</a:t>
            </a:r>
            <a:r>
              <a:rPr lang="ru-RU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школы, детские сады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 для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учета операций по поступлениям и проведению расходов из вышестоящих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1447" y="998697"/>
            <a:ext cx="7086600" cy="157445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Внедрение 4-ого уровня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бюджета МСУ усиливает роль граждан в процессе принятия решений в вопросах местного значения и в управлении коммунальной собственностью для благ местного общества (расширение налоговой базы, самостоятельное распоряжение бюджетными деньгами и так далее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ru-RU" sz="1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страны социально ориентирован в интересах населения</a:t>
            </a:r>
            <a:r>
              <a:rPr lang="ru-RU" sz="1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66951" y="3629508"/>
            <a:ext cx="2641435" cy="2677656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Результат:</a:t>
            </a: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Бюджет МСУ стал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полноценным бюджетом (планирование расходов и поступлений, регистрация договоров, проведение платежей и т.д.).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Внедрение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самостоятельного бюджета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позволяет 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акимам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села, поселка, сельского округа распоряжаться бюджетными деньгами самостоятельно и дает возможность, привлечь граждан для решения вопросов местного значения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15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3264" y="74487"/>
            <a:ext cx="11105122" cy="765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2.3 Новые механизмы исполнения бюджета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Регистрация договоров ГЧП и концессии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100290" y="80390"/>
            <a:ext cx="802974" cy="75955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00290" y="6500834"/>
            <a:ext cx="11908096" cy="313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4445" t="56833" r="10972" b="15500"/>
          <a:stretch/>
        </p:blipFill>
        <p:spPr>
          <a:xfrm>
            <a:off x="100290" y="2884166"/>
            <a:ext cx="7919144" cy="18360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290" y="5712354"/>
            <a:ext cx="7971659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Согласно законодательству Республики Казахстан, сделки считаются совершенными с момента их регистрации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325396" y="4576588"/>
            <a:ext cx="3682989" cy="1785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Лимит гос.обязательств</a:t>
            </a:r>
          </a:p>
          <a:p>
            <a:r>
              <a:rPr lang="ru-RU" sz="1100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Местный бюджет:</a:t>
            </a:r>
            <a:endParaRPr lang="ru-RU" sz="1100" b="1" u="sng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2018 год – </a:t>
            </a:r>
            <a:r>
              <a:rPr lang="ru-RU" sz="11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649 </a:t>
            </a:r>
            <a:r>
              <a:rPr lang="ru-RU" sz="11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млрд.тенге</a:t>
            </a:r>
            <a:endParaRPr lang="ru-RU" sz="11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1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2019 год – </a:t>
            </a:r>
            <a:r>
              <a:rPr lang="ru-RU" sz="11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673</a:t>
            </a:r>
            <a:r>
              <a:rPr lang="ru-RU" sz="11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млрд.тенге</a:t>
            </a:r>
            <a:endParaRPr lang="ru-RU" sz="11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Республиканский бюджет:</a:t>
            </a:r>
          </a:p>
          <a:p>
            <a:r>
              <a:rPr lang="ru-RU" sz="11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1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2019 год </a:t>
            </a:r>
            <a:r>
              <a:rPr lang="ru-RU" sz="11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- 1 361 млрд. тенге</a:t>
            </a:r>
          </a:p>
          <a:p>
            <a:endParaRPr lang="ru-RU" sz="11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Лимит устанавливается</a:t>
            </a:r>
          </a:p>
          <a:p>
            <a:pPr algn="just">
              <a:buFontTx/>
              <a:buChar char="-"/>
            </a:pPr>
            <a:r>
              <a:rPr lang="ru-RU" sz="11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Министерством национальной экономики РК по областям на три года (текущий 2017 – 2019 годы)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13630558"/>
              </p:ext>
            </p:extLst>
          </p:nvPr>
        </p:nvGraphicFramePr>
        <p:xfrm>
          <a:off x="8071949" y="2559804"/>
          <a:ext cx="3864483" cy="1976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100290" y="1039610"/>
            <a:ext cx="11908096" cy="1844770"/>
          </a:xfrm>
        </p:spPr>
        <p:txBody>
          <a:bodyPr>
            <a:normAutofit/>
          </a:bodyPr>
          <a:lstStyle/>
          <a:p>
            <a:pPr algn="just" fontAlgn="base"/>
            <a:r>
              <a:rPr lang="ru-RU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и усиление долгосрочного сотрудничества между государством и частным сектором путем объединения ресурсов для повышения уровня доступности и качества общественных благ и услуг</a:t>
            </a:r>
          </a:p>
          <a:p>
            <a:pPr algn="just" fontAlgn="base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Внедрение данной нормы повлечет за собой ряд позитивных последствий: </a:t>
            </a:r>
          </a:p>
          <a:p>
            <a:pPr lvl="1" fontAlgn="base"/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доверия инвесторов к механизму ГЧП (концессии)</a:t>
            </a:r>
          </a:p>
          <a:p>
            <a:pPr lvl="1" fontAlgn="base"/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предотвращение юридических и экономических рисков, возникающих в случае признания сделки несовершенной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290" y="4800763"/>
            <a:ext cx="7971659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азначейская регистрация договоров ГЧП (концессии) дает определенные гарантии инвесторам и обеспечивает единый учет и контроль органами Министерства финансов по обязательствам ГЧП (концессии)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05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3264" y="74487"/>
            <a:ext cx="11105122" cy="765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100290" y="80390"/>
            <a:ext cx="802974" cy="75955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00290" y="6500834"/>
            <a:ext cx="11908096" cy="3134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9961" y="3040655"/>
            <a:ext cx="6448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7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544</Words>
  <Application>Microsoft Office PowerPoint</Application>
  <PresentationFormat>Широкоэкранный</PresentationFormat>
  <Paragraphs>61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Тенгиз Чиканаев</dc:creator>
  <cp:lastModifiedBy>Тенгиз Чиканаев</cp:lastModifiedBy>
  <cp:revision>76</cp:revision>
  <cp:lastPrinted>2019-05-13T05:02:10Z</cp:lastPrinted>
  <dcterms:created xsi:type="dcterms:W3CDTF">2019-05-06T03:04:55Z</dcterms:created>
  <dcterms:modified xsi:type="dcterms:W3CDTF">2019-05-16T09:28:57Z</dcterms:modified>
</cp:coreProperties>
</file>