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467" r:id="rId3"/>
    <p:sldId id="257" r:id="rId4"/>
    <p:sldId id="259" r:id="rId5"/>
    <p:sldId id="258" r:id="rId6"/>
    <p:sldId id="275" r:id="rId7"/>
    <p:sldId id="280" r:id="rId8"/>
    <p:sldId id="1282" r:id="rId9"/>
    <p:sldId id="1280" r:id="rId10"/>
    <p:sldId id="272" r:id="rId11"/>
    <p:sldId id="298" r:id="rId12"/>
    <p:sldId id="299" r:id="rId13"/>
    <p:sldId id="300" r:id="rId14"/>
    <p:sldId id="301" r:id="rId15"/>
    <p:sldId id="270" r:id="rId16"/>
    <p:sldId id="302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86533" autoAdjust="0"/>
  </p:normalViewPr>
  <p:slideViewPr>
    <p:cSldViewPr>
      <p:cViewPr varScale="1">
        <p:scale>
          <a:sx n="54" d="100"/>
          <a:sy n="54" d="100"/>
        </p:scale>
        <p:origin x="19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CB64D8-8CAE-1A47-89D7-EB8359B5822D}" type="doc">
      <dgm:prSet loTypeId="urn:microsoft.com/office/officeart/2005/8/layout/vProcess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4580DF4-DC7C-F74E-A57D-1F43DEF0AD6D}">
      <dgm:prSet phldrT="[Text]"/>
      <dgm:spPr/>
      <dgm:t>
        <a:bodyPr/>
        <a:lstStyle/>
        <a:p>
          <a:r>
            <a:rPr lang="hr-HR"/>
            <a:t>Australija kao savezna vlada i osnivanje područnih ureda Riznice</a:t>
          </a:r>
        </a:p>
      </dgm:t>
    </dgm:pt>
    <dgm:pt modelId="{836E05B9-2EEF-9342-8F05-F37D697BA9EF}" type="parTrans" cxnId="{BE6FEF5D-4B1F-9044-906D-CDBC8A5BF5ED}">
      <dgm:prSet/>
      <dgm:spPr/>
      <dgm:t>
        <a:bodyPr/>
        <a:lstStyle/>
        <a:p>
          <a:endParaRPr lang="en-US"/>
        </a:p>
      </dgm:t>
    </dgm:pt>
    <dgm:pt modelId="{BB11F6AB-D099-C640-8919-B0E8BDD9EAE1}" type="sibTrans" cxnId="{BE6FEF5D-4B1F-9044-906D-CDBC8A5BF5ED}">
      <dgm:prSet/>
      <dgm:spPr/>
      <dgm:t>
        <a:bodyPr/>
        <a:lstStyle/>
        <a:p>
          <a:endParaRPr lang="en-US" dirty="0"/>
        </a:p>
      </dgm:t>
    </dgm:pt>
    <dgm:pt modelId="{B318F20D-055D-8F4F-9CEF-9A44FFA7BDDB}">
      <dgm:prSet phldrT="[Text]"/>
      <dgm:spPr/>
      <dgm:t>
        <a:bodyPr/>
        <a:lstStyle/>
        <a:p>
          <a:r>
            <a:rPr lang="hr-HR" baseline="0"/>
            <a:t>Razvoj okvira za kontrolu i rizike tijekom četiriju generacija središnjih IT sustava   </a:t>
          </a:r>
        </a:p>
      </dgm:t>
    </dgm:pt>
    <dgm:pt modelId="{1A1145C2-5A5D-F040-9ED9-A21EEF4D5B1F}" type="parTrans" cxnId="{EBBBB10A-915E-CD40-AA34-91B608417083}">
      <dgm:prSet/>
      <dgm:spPr/>
      <dgm:t>
        <a:bodyPr/>
        <a:lstStyle/>
        <a:p>
          <a:endParaRPr lang="en-US"/>
        </a:p>
      </dgm:t>
    </dgm:pt>
    <dgm:pt modelId="{A9E1206A-5F87-A245-84C6-09091C80CB4D}" type="sibTrans" cxnId="{EBBBB10A-915E-CD40-AA34-91B608417083}">
      <dgm:prSet/>
      <dgm:spPr/>
      <dgm:t>
        <a:bodyPr/>
        <a:lstStyle/>
        <a:p>
          <a:endParaRPr lang="en-US" dirty="0"/>
        </a:p>
      </dgm:t>
    </dgm:pt>
    <dgm:pt modelId="{CF6EBF40-1D31-D64D-9FC5-F667C6EF9066}">
      <dgm:prSet phldrT="[Text]"/>
      <dgm:spPr/>
      <dgm:t>
        <a:bodyPr/>
        <a:lstStyle/>
        <a:p>
          <a:r>
            <a:rPr lang="hr-HR" baseline="0"/>
            <a:t>Pogreške i naučene lekcije</a:t>
          </a:r>
        </a:p>
      </dgm:t>
    </dgm:pt>
    <dgm:pt modelId="{D6E0C3C8-B7B5-3E40-9ADA-EA704290C809}" type="parTrans" cxnId="{BCC426F5-0BFF-A749-85FC-C42895944473}">
      <dgm:prSet/>
      <dgm:spPr/>
      <dgm:t>
        <a:bodyPr/>
        <a:lstStyle/>
        <a:p>
          <a:endParaRPr lang="en-US"/>
        </a:p>
      </dgm:t>
    </dgm:pt>
    <dgm:pt modelId="{D66E20F2-D13A-9B4E-8605-CF2A3EC91385}" type="sibTrans" cxnId="{BCC426F5-0BFF-A749-85FC-C42895944473}">
      <dgm:prSet/>
      <dgm:spPr/>
      <dgm:t>
        <a:bodyPr/>
        <a:lstStyle/>
        <a:p>
          <a:endParaRPr lang="en-US" dirty="0"/>
        </a:p>
      </dgm:t>
    </dgm:pt>
    <dgm:pt modelId="{158288BC-2E53-5E4B-ACD2-67473A192BE7}" type="pres">
      <dgm:prSet presAssocID="{4ECB64D8-8CAE-1A47-89D7-EB8359B5822D}" presName="outerComposite" presStyleCnt="0">
        <dgm:presLayoutVars>
          <dgm:chMax val="5"/>
          <dgm:dir/>
          <dgm:resizeHandles val="exact"/>
        </dgm:presLayoutVars>
      </dgm:prSet>
      <dgm:spPr/>
    </dgm:pt>
    <dgm:pt modelId="{81A2A81A-C06B-8748-A25C-9D56D355C7A8}" type="pres">
      <dgm:prSet presAssocID="{4ECB64D8-8CAE-1A47-89D7-EB8359B5822D}" presName="dummyMaxCanvas" presStyleCnt="0">
        <dgm:presLayoutVars/>
      </dgm:prSet>
      <dgm:spPr/>
    </dgm:pt>
    <dgm:pt modelId="{FABC6780-7BEB-124D-9796-F01162439F48}" type="pres">
      <dgm:prSet presAssocID="{4ECB64D8-8CAE-1A47-89D7-EB8359B5822D}" presName="ThreeNodes_1" presStyleLbl="node1" presStyleIdx="0" presStyleCnt="3">
        <dgm:presLayoutVars>
          <dgm:bulletEnabled val="1"/>
        </dgm:presLayoutVars>
      </dgm:prSet>
      <dgm:spPr/>
    </dgm:pt>
    <dgm:pt modelId="{2DDC3965-69F9-DE4E-9373-BEB51B19BD06}" type="pres">
      <dgm:prSet presAssocID="{4ECB64D8-8CAE-1A47-89D7-EB8359B5822D}" presName="ThreeNodes_2" presStyleLbl="node1" presStyleIdx="1" presStyleCnt="3">
        <dgm:presLayoutVars>
          <dgm:bulletEnabled val="1"/>
        </dgm:presLayoutVars>
      </dgm:prSet>
      <dgm:spPr/>
    </dgm:pt>
    <dgm:pt modelId="{9B9E832B-4FD0-CB47-B89E-6A8AF1533194}" type="pres">
      <dgm:prSet presAssocID="{4ECB64D8-8CAE-1A47-89D7-EB8359B5822D}" presName="ThreeNodes_3" presStyleLbl="node1" presStyleIdx="2" presStyleCnt="3">
        <dgm:presLayoutVars>
          <dgm:bulletEnabled val="1"/>
        </dgm:presLayoutVars>
      </dgm:prSet>
      <dgm:spPr/>
    </dgm:pt>
    <dgm:pt modelId="{1DA488EE-AA99-CC44-91F2-FAB6D27E8C19}" type="pres">
      <dgm:prSet presAssocID="{4ECB64D8-8CAE-1A47-89D7-EB8359B5822D}" presName="ThreeConn_1-2" presStyleLbl="fgAccFollowNode1" presStyleIdx="0" presStyleCnt="2">
        <dgm:presLayoutVars>
          <dgm:bulletEnabled val="1"/>
        </dgm:presLayoutVars>
      </dgm:prSet>
      <dgm:spPr/>
    </dgm:pt>
    <dgm:pt modelId="{72D00D93-2035-CB4E-AD9F-CF9BC77587DC}" type="pres">
      <dgm:prSet presAssocID="{4ECB64D8-8CAE-1A47-89D7-EB8359B5822D}" presName="ThreeConn_2-3" presStyleLbl="fgAccFollowNode1" presStyleIdx="1" presStyleCnt="2">
        <dgm:presLayoutVars>
          <dgm:bulletEnabled val="1"/>
        </dgm:presLayoutVars>
      </dgm:prSet>
      <dgm:spPr/>
    </dgm:pt>
    <dgm:pt modelId="{A9AC1D62-BF8C-8444-A907-51D87161CCBF}" type="pres">
      <dgm:prSet presAssocID="{4ECB64D8-8CAE-1A47-89D7-EB8359B5822D}" presName="ThreeNodes_1_text" presStyleLbl="node1" presStyleIdx="2" presStyleCnt="3">
        <dgm:presLayoutVars>
          <dgm:bulletEnabled val="1"/>
        </dgm:presLayoutVars>
      </dgm:prSet>
      <dgm:spPr/>
    </dgm:pt>
    <dgm:pt modelId="{C6A912C3-4C62-2B44-9574-EA11961BFB7C}" type="pres">
      <dgm:prSet presAssocID="{4ECB64D8-8CAE-1A47-89D7-EB8359B5822D}" presName="ThreeNodes_2_text" presStyleLbl="node1" presStyleIdx="2" presStyleCnt="3">
        <dgm:presLayoutVars>
          <dgm:bulletEnabled val="1"/>
        </dgm:presLayoutVars>
      </dgm:prSet>
      <dgm:spPr/>
    </dgm:pt>
    <dgm:pt modelId="{86204F81-CB24-2747-9D3B-C50F66741887}" type="pres">
      <dgm:prSet presAssocID="{4ECB64D8-8CAE-1A47-89D7-EB8359B5822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2FDF701-9E0E-4847-AD60-09ED46EE454B}" type="presOf" srcId="{CF6EBF40-1D31-D64D-9FC5-F667C6EF9066}" destId="{86204F81-CB24-2747-9D3B-C50F66741887}" srcOrd="1" destOrd="0" presId="urn:microsoft.com/office/officeart/2005/8/layout/vProcess5"/>
    <dgm:cxn modelId="{EBBBB10A-915E-CD40-AA34-91B608417083}" srcId="{4ECB64D8-8CAE-1A47-89D7-EB8359B5822D}" destId="{B318F20D-055D-8F4F-9CEF-9A44FFA7BDDB}" srcOrd="1" destOrd="0" parTransId="{1A1145C2-5A5D-F040-9ED9-A21EEF4D5B1F}" sibTransId="{A9E1206A-5F87-A245-84C6-09091C80CB4D}"/>
    <dgm:cxn modelId="{5B3DD415-0FE1-624B-8AC6-BD8C08FAEDCF}" type="presOf" srcId="{4ECB64D8-8CAE-1A47-89D7-EB8359B5822D}" destId="{158288BC-2E53-5E4B-ACD2-67473A192BE7}" srcOrd="0" destOrd="0" presId="urn:microsoft.com/office/officeart/2005/8/layout/vProcess5"/>
    <dgm:cxn modelId="{CC5F2F26-1450-7246-9EF7-99106ADB4725}" type="presOf" srcId="{A9E1206A-5F87-A245-84C6-09091C80CB4D}" destId="{72D00D93-2035-CB4E-AD9F-CF9BC77587DC}" srcOrd="0" destOrd="0" presId="urn:microsoft.com/office/officeart/2005/8/layout/vProcess5"/>
    <dgm:cxn modelId="{BE6FEF5D-4B1F-9044-906D-CDBC8A5BF5ED}" srcId="{4ECB64D8-8CAE-1A47-89D7-EB8359B5822D}" destId="{34580DF4-DC7C-F74E-A57D-1F43DEF0AD6D}" srcOrd="0" destOrd="0" parTransId="{836E05B9-2EEF-9342-8F05-F37D697BA9EF}" sibTransId="{BB11F6AB-D099-C640-8919-B0E8BDD9EAE1}"/>
    <dgm:cxn modelId="{3E1CDD73-3138-1F4F-A41E-00DD2C1FD0EB}" type="presOf" srcId="{B318F20D-055D-8F4F-9CEF-9A44FFA7BDDB}" destId="{2DDC3965-69F9-DE4E-9373-BEB51B19BD06}" srcOrd="0" destOrd="0" presId="urn:microsoft.com/office/officeart/2005/8/layout/vProcess5"/>
    <dgm:cxn modelId="{4511F97A-2321-4A4D-9E59-2216A82113BE}" type="presOf" srcId="{B318F20D-055D-8F4F-9CEF-9A44FFA7BDDB}" destId="{C6A912C3-4C62-2B44-9574-EA11961BFB7C}" srcOrd="1" destOrd="0" presId="urn:microsoft.com/office/officeart/2005/8/layout/vProcess5"/>
    <dgm:cxn modelId="{EC501E9C-7318-4E46-98DE-960836907D35}" type="presOf" srcId="{34580DF4-DC7C-F74E-A57D-1F43DEF0AD6D}" destId="{A9AC1D62-BF8C-8444-A907-51D87161CCBF}" srcOrd="1" destOrd="0" presId="urn:microsoft.com/office/officeart/2005/8/layout/vProcess5"/>
    <dgm:cxn modelId="{B9312FBE-9391-D049-815D-EAB4ACDC3E62}" type="presOf" srcId="{BB11F6AB-D099-C640-8919-B0E8BDD9EAE1}" destId="{1DA488EE-AA99-CC44-91F2-FAB6D27E8C19}" srcOrd="0" destOrd="0" presId="urn:microsoft.com/office/officeart/2005/8/layout/vProcess5"/>
    <dgm:cxn modelId="{591F52DC-9DB6-7842-89DC-A8FD67F7DB0C}" type="presOf" srcId="{34580DF4-DC7C-F74E-A57D-1F43DEF0AD6D}" destId="{FABC6780-7BEB-124D-9796-F01162439F48}" srcOrd="0" destOrd="0" presId="urn:microsoft.com/office/officeart/2005/8/layout/vProcess5"/>
    <dgm:cxn modelId="{387857E0-D829-204A-A91A-B2471A0F7951}" type="presOf" srcId="{CF6EBF40-1D31-D64D-9FC5-F667C6EF9066}" destId="{9B9E832B-4FD0-CB47-B89E-6A8AF1533194}" srcOrd="0" destOrd="0" presId="urn:microsoft.com/office/officeart/2005/8/layout/vProcess5"/>
    <dgm:cxn modelId="{BCC426F5-0BFF-A749-85FC-C42895944473}" srcId="{4ECB64D8-8CAE-1A47-89D7-EB8359B5822D}" destId="{CF6EBF40-1D31-D64D-9FC5-F667C6EF9066}" srcOrd="2" destOrd="0" parTransId="{D6E0C3C8-B7B5-3E40-9ADA-EA704290C809}" sibTransId="{D66E20F2-D13A-9B4E-8605-CF2A3EC91385}"/>
    <dgm:cxn modelId="{F82B774C-D9BC-954D-B6CA-9A9AFEDDC666}" type="presParOf" srcId="{158288BC-2E53-5E4B-ACD2-67473A192BE7}" destId="{81A2A81A-C06B-8748-A25C-9D56D355C7A8}" srcOrd="0" destOrd="0" presId="urn:microsoft.com/office/officeart/2005/8/layout/vProcess5"/>
    <dgm:cxn modelId="{C6D60D79-9483-D149-899D-C8094FCD4F38}" type="presParOf" srcId="{158288BC-2E53-5E4B-ACD2-67473A192BE7}" destId="{FABC6780-7BEB-124D-9796-F01162439F48}" srcOrd="1" destOrd="0" presId="urn:microsoft.com/office/officeart/2005/8/layout/vProcess5"/>
    <dgm:cxn modelId="{0C8E6517-58F5-5146-8F6E-ABFB1ECF627C}" type="presParOf" srcId="{158288BC-2E53-5E4B-ACD2-67473A192BE7}" destId="{2DDC3965-69F9-DE4E-9373-BEB51B19BD06}" srcOrd="2" destOrd="0" presId="urn:microsoft.com/office/officeart/2005/8/layout/vProcess5"/>
    <dgm:cxn modelId="{8FC6243F-BA75-214B-A638-4F7C3EE0E80A}" type="presParOf" srcId="{158288BC-2E53-5E4B-ACD2-67473A192BE7}" destId="{9B9E832B-4FD0-CB47-B89E-6A8AF1533194}" srcOrd="3" destOrd="0" presId="urn:microsoft.com/office/officeart/2005/8/layout/vProcess5"/>
    <dgm:cxn modelId="{805386DA-A6D3-A64B-AC84-4E07E3B12BD6}" type="presParOf" srcId="{158288BC-2E53-5E4B-ACD2-67473A192BE7}" destId="{1DA488EE-AA99-CC44-91F2-FAB6D27E8C19}" srcOrd="4" destOrd="0" presId="urn:microsoft.com/office/officeart/2005/8/layout/vProcess5"/>
    <dgm:cxn modelId="{069E978F-8A55-FD42-9CB4-588FAC9940A0}" type="presParOf" srcId="{158288BC-2E53-5E4B-ACD2-67473A192BE7}" destId="{72D00D93-2035-CB4E-AD9F-CF9BC77587DC}" srcOrd="5" destOrd="0" presId="urn:microsoft.com/office/officeart/2005/8/layout/vProcess5"/>
    <dgm:cxn modelId="{04B4AEC0-9393-594A-AC3E-AAD732FA6562}" type="presParOf" srcId="{158288BC-2E53-5E4B-ACD2-67473A192BE7}" destId="{A9AC1D62-BF8C-8444-A907-51D87161CCBF}" srcOrd="6" destOrd="0" presId="urn:microsoft.com/office/officeart/2005/8/layout/vProcess5"/>
    <dgm:cxn modelId="{A82AF3FC-A427-F14C-A049-6626ADA1823D}" type="presParOf" srcId="{158288BC-2E53-5E4B-ACD2-67473A192BE7}" destId="{C6A912C3-4C62-2B44-9574-EA11961BFB7C}" srcOrd="7" destOrd="0" presId="urn:microsoft.com/office/officeart/2005/8/layout/vProcess5"/>
    <dgm:cxn modelId="{A7BC8A18-A257-0244-BE96-75D12A19AD12}" type="presParOf" srcId="{158288BC-2E53-5E4B-ACD2-67473A192BE7}" destId="{86204F81-CB24-2747-9D3B-C50F6674188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B3BEDE-0DA8-AD4B-BBF8-5F2C821E5E79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EDC9FB5-38F3-0D4E-B544-5157C96BF74E}">
      <dgm:prSet phldrT="[Text]" custT="1"/>
      <dgm:spPr/>
      <dgm:t>
        <a:bodyPr/>
        <a:lstStyle/>
        <a:p>
          <a:r>
            <a:rPr lang="hr-HR" sz="1200"/>
            <a:t>1897. usvojen Ustav</a:t>
          </a:r>
        </a:p>
      </dgm:t>
    </dgm:pt>
    <dgm:pt modelId="{437581AB-BED1-F940-9D82-AABB15AE142E}" type="parTrans" cxnId="{32679CAC-14E3-BF49-AFCC-F4B30C9A5E9E}">
      <dgm:prSet/>
      <dgm:spPr/>
      <dgm:t>
        <a:bodyPr/>
        <a:lstStyle/>
        <a:p>
          <a:endParaRPr lang="en-GB"/>
        </a:p>
      </dgm:t>
    </dgm:pt>
    <dgm:pt modelId="{943E6E53-21EC-1741-A9D1-F90B3B6CA1EA}" type="sibTrans" cxnId="{32679CAC-14E3-BF49-AFCC-F4B30C9A5E9E}">
      <dgm:prSet/>
      <dgm:spPr/>
      <dgm:t>
        <a:bodyPr/>
        <a:lstStyle/>
        <a:p>
          <a:endParaRPr lang="en-GB"/>
        </a:p>
      </dgm:t>
    </dgm:pt>
    <dgm:pt modelId="{42BA90E3-E7C6-284F-B00A-1B8F0CE5D94E}">
      <dgm:prSet phldrT="[Text]" custT="1"/>
      <dgm:spPr/>
      <dgm:t>
        <a:bodyPr/>
        <a:lstStyle/>
        <a:p>
          <a:r>
            <a:rPr lang="hr-HR" sz="1100"/>
            <a:t>Odjeljcima 81. i 83. utvrđuje se koncept JRR-a </a:t>
          </a:r>
        </a:p>
      </dgm:t>
    </dgm:pt>
    <dgm:pt modelId="{E2B30689-E9D0-AF42-B4FF-D01E14892709}" type="parTrans" cxnId="{9D59928E-F0B3-1C41-9B56-15AFF229D55D}">
      <dgm:prSet/>
      <dgm:spPr/>
      <dgm:t>
        <a:bodyPr/>
        <a:lstStyle/>
        <a:p>
          <a:endParaRPr lang="en-GB"/>
        </a:p>
      </dgm:t>
    </dgm:pt>
    <dgm:pt modelId="{50D8333A-AEBA-C74B-AEAA-8A26F702C712}" type="sibTrans" cxnId="{9D59928E-F0B3-1C41-9B56-15AFF229D55D}">
      <dgm:prSet/>
      <dgm:spPr/>
      <dgm:t>
        <a:bodyPr/>
        <a:lstStyle/>
        <a:p>
          <a:endParaRPr lang="en-GB"/>
        </a:p>
      </dgm:t>
    </dgm:pt>
    <dgm:pt modelId="{30305F17-F78C-B146-B533-C9F234F93B0F}">
      <dgm:prSet phldrT="[Text]" custT="1"/>
      <dgm:spPr/>
      <dgm:t>
        <a:bodyPr/>
        <a:lstStyle/>
        <a:p>
          <a:r>
            <a:rPr lang="hr-HR" sz="1100"/>
            <a:t>1902.</a:t>
          </a:r>
        </a:p>
        <a:p>
          <a:r>
            <a:rPr lang="hr-HR" sz="1100"/>
            <a:t>Donesen Zakon o reviziji iz 1901. (4. zakon)</a:t>
          </a:r>
        </a:p>
      </dgm:t>
    </dgm:pt>
    <dgm:pt modelId="{E6A7B394-AE1F-CC49-8E88-58DFC501F96B}" type="parTrans" cxnId="{0874A4FA-00AF-2745-A00A-E3935E21578E}">
      <dgm:prSet/>
      <dgm:spPr/>
      <dgm:t>
        <a:bodyPr/>
        <a:lstStyle/>
        <a:p>
          <a:endParaRPr lang="en-GB"/>
        </a:p>
      </dgm:t>
    </dgm:pt>
    <dgm:pt modelId="{B30AF50C-4CC7-2F40-8568-B33489BFBC72}" type="sibTrans" cxnId="{0874A4FA-00AF-2745-A00A-E3935E21578E}">
      <dgm:prSet/>
      <dgm:spPr/>
      <dgm:t>
        <a:bodyPr/>
        <a:lstStyle/>
        <a:p>
          <a:endParaRPr lang="en-GB"/>
        </a:p>
      </dgm:t>
    </dgm:pt>
    <dgm:pt modelId="{530DA0A7-514C-5841-B5B4-D24413B7289C}">
      <dgm:prSet phldrT="[Text]" custT="1"/>
      <dgm:spPr/>
      <dgm:t>
        <a:bodyPr/>
        <a:lstStyle/>
        <a:p>
          <a:r>
            <a:rPr lang="hr-HR" sz="1100"/>
            <a:t>Uglavnom usmjeren na glavnog revizora koji je u tom početnom razdoblju odobravao sve odluke o potrošnji</a:t>
          </a:r>
        </a:p>
      </dgm:t>
    </dgm:pt>
    <dgm:pt modelId="{BB6D5A54-035F-844E-8815-F54B45DE0497}" type="parTrans" cxnId="{C92B0F61-5EBA-484F-BC18-E0EF4CAF0343}">
      <dgm:prSet/>
      <dgm:spPr/>
      <dgm:t>
        <a:bodyPr/>
        <a:lstStyle/>
        <a:p>
          <a:endParaRPr lang="en-GB"/>
        </a:p>
      </dgm:t>
    </dgm:pt>
    <dgm:pt modelId="{3F121A91-FF7E-5542-ACCE-F3744DA7CE15}" type="sibTrans" cxnId="{C92B0F61-5EBA-484F-BC18-E0EF4CAF0343}">
      <dgm:prSet/>
      <dgm:spPr/>
      <dgm:t>
        <a:bodyPr/>
        <a:lstStyle/>
        <a:p>
          <a:endParaRPr lang="en-GB"/>
        </a:p>
      </dgm:t>
    </dgm:pt>
    <dgm:pt modelId="{C06F9DB4-5157-614B-AB50-237E265A5706}">
      <dgm:prSet phldrT="[Text]" custT="1"/>
      <dgm:spPr/>
      <dgm:t>
        <a:bodyPr/>
        <a:lstStyle/>
        <a:p>
          <a:r>
            <a:rPr lang="hr-HR" sz="1100"/>
            <a:t>1904.</a:t>
          </a:r>
        </a:p>
        <a:p>
          <a:r>
            <a:rPr lang="hr-HR" sz="1100"/>
            <a:t>Pravilnik o riznici</a:t>
          </a:r>
        </a:p>
      </dgm:t>
    </dgm:pt>
    <dgm:pt modelId="{0AAB2EF5-168B-AF4D-82D0-D0D97B8E20C3}" type="parTrans" cxnId="{A906DBF1-63C8-4B45-A191-82FF569D25CF}">
      <dgm:prSet/>
      <dgm:spPr/>
      <dgm:t>
        <a:bodyPr/>
        <a:lstStyle/>
        <a:p>
          <a:endParaRPr lang="en-GB"/>
        </a:p>
      </dgm:t>
    </dgm:pt>
    <dgm:pt modelId="{533F8A4B-84F6-824F-BFF1-55464858E0F8}" type="sibTrans" cxnId="{A906DBF1-63C8-4B45-A191-82FF569D25CF}">
      <dgm:prSet/>
      <dgm:spPr/>
      <dgm:t>
        <a:bodyPr/>
        <a:lstStyle/>
        <a:p>
          <a:endParaRPr lang="en-GB"/>
        </a:p>
      </dgm:t>
    </dgm:pt>
    <dgm:pt modelId="{82C16EA5-9B2F-EF45-BDC3-CA2CAEB72291}">
      <dgm:prSet phldrT="[Text]" custT="1"/>
      <dgm:spPr/>
      <dgm:t>
        <a:bodyPr/>
        <a:lstStyle/>
        <a:p>
          <a:r>
            <a:rPr lang="hr-HR" sz="1100"/>
            <a:t>Uspostavljeni područni uredi riznice u svakoj od šest saveznih država i Sjevernom teritoriju. Usmjerenost prvenstveno na jake središnje kontrole gotovine u svakom područnom uredu. Područni ured za ACT uspostavljen naknadno</a:t>
          </a:r>
        </a:p>
      </dgm:t>
    </dgm:pt>
    <dgm:pt modelId="{FEFF1589-1CBB-DD47-B563-A3F227483D13}" type="parTrans" cxnId="{17F0CBC3-D1AE-F543-8A12-7E078B396B3C}">
      <dgm:prSet/>
      <dgm:spPr/>
      <dgm:t>
        <a:bodyPr/>
        <a:lstStyle/>
        <a:p>
          <a:endParaRPr lang="en-GB"/>
        </a:p>
      </dgm:t>
    </dgm:pt>
    <dgm:pt modelId="{6C006234-6B6D-D145-A10A-5BBC51D61AA1}" type="sibTrans" cxnId="{17F0CBC3-D1AE-F543-8A12-7E078B396B3C}">
      <dgm:prSet/>
      <dgm:spPr/>
      <dgm:t>
        <a:bodyPr/>
        <a:lstStyle/>
        <a:p>
          <a:endParaRPr lang="en-GB"/>
        </a:p>
      </dgm:t>
    </dgm:pt>
    <dgm:pt modelId="{43265932-1BFA-3842-8506-9A2649BAC254}">
      <dgm:prSet phldrT="[Text]" custT="1"/>
      <dgm:spPr/>
      <dgm:t>
        <a:bodyPr/>
        <a:lstStyle/>
        <a:p>
          <a:r>
            <a:rPr lang="hr-HR" sz="1100"/>
            <a:t>Odjeljak 96. – odgovornost ministara </a:t>
          </a:r>
        </a:p>
      </dgm:t>
    </dgm:pt>
    <dgm:pt modelId="{B0FD0AA0-5BC5-6346-BE57-69F7DBB978D0}" type="parTrans" cxnId="{20528F27-3AFD-1041-A39B-AA1D2EC015CA}">
      <dgm:prSet/>
      <dgm:spPr/>
      <dgm:t>
        <a:bodyPr/>
        <a:lstStyle/>
        <a:p>
          <a:endParaRPr lang="en-GB"/>
        </a:p>
      </dgm:t>
    </dgm:pt>
    <dgm:pt modelId="{4DA20C84-DD87-E44A-A9C9-230F9F96405E}" type="sibTrans" cxnId="{20528F27-3AFD-1041-A39B-AA1D2EC015CA}">
      <dgm:prSet/>
      <dgm:spPr/>
      <dgm:t>
        <a:bodyPr/>
        <a:lstStyle/>
        <a:p>
          <a:endParaRPr lang="en-GB"/>
        </a:p>
      </dgm:t>
    </dgm:pt>
    <dgm:pt modelId="{EACF6B89-840A-8E48-858E-04E0743F2E11}">
      <dgm:prSet phldrT="[Text]" custT="1"/>
      <dgm:spPr/>
      <dgm:t>
        <a:bodyPr/>
        <a:lstStyle/>
        <a:p>
          <a:r>
            <a:rPr lang="hr-HR" sz="1100"/>
            <a:t>Vrlo jake središnje kontrole i okruženje u kojem se izbjegavaju rizici </a:t>
          </a:r>
        </a:p>
      </dgm:t>
    </dgm:pt>
    <dgm:pt modelId="{0E3123EB-D5F6-B74C-9EB1-C96993A2AD19}" type="parTrans" cxnId="{CA79AA98-A800-9A4B-AC08-452F9488076C}">
      <dgm:prSet/>
      <dgm:spPr/>
      <dgm:t>
        <a:bodyPr/>
        <a:lstStyle/>
        <a:p>
          <a:endParaRPr lang="en-GB"/>
        </a:p>
      </dgm:t>
    </dgm:pt>
    <dgm:pt modelId="{F26A4F14-4A78-EC44-AED1-D4E59459C99E}" type="sibTrans" cxnId="{CA79AA98-A800-9A4B-AC08-452F9488076C}">
      <dgm:prSet/>
      <dgm:spPr/>
      <dgm:t>
        <a:bodyPr/>
        <a:lstStyle/>
        <a:p>
          <a:endParaRPr lang="en-GB"/>
        </a:p>
      </dgm:t>
    </dgm:pt>
    <dgm:pt modelId="{7034B884-C41C-E84A-953E-1D88300A7F0E}">
      <dgm:prSet phldrT="[Text]" custT="1"/>
      <dgm:spPr/>
      <dgm:t>
        <a:bodyPr/>
        <a:lstStyle/>
        <a:p>
          <a:r>
            <a:rPr lang="hr-HR" sz="1200"/>
            <a:t>1940-e</a:t>
          </a:r>
        </a:p>
        <a:p>
          <a:r>
            <a:rPr lang="hr-HR" sz="1200"/>
            <a:t>Proces modernizacije</a:t>
          </a:r>
        </a:p>
      </dgm:t>
    </dgm:pt>
    <dgm:pt modelId="{2CECFB3B-00B1-6F4A-A0A3-E59DAC641AA5}" type="parTrans" cxnId="{7FE53C80-7C7F-9D48-9F12-42B82A2D5EFF}">
      <dgm:prSet/>
      <dgm:spPr/>
      <dgm:t>
        <a:bodyPr/>
        <a:lstStyle/>
        <a:p>
          <a:endParaRPr lang="en-GB"/>
        </a:p>
      </dgm:t>
    </dgm:pt>
    <dgm:pt modelId="{6A68B1A9-9ACC-C74D-A961-594B7FF088A1}" type="sibTrans" cxnId="{7FE53C80-7C7F-9D48-9F12-42B82A2D5EFF}">
      <dgm:prSet/>
      <dgm:spPr/>
      <dgm:t>
        <a:bodyPr/>
        <a:lstStyle/>
        <a:p>
          <a:endParaRPr lang="en-GB"/>
        </a:p>
      </dgm:t>
    </dgm:pt>
    <dgm:pt modelId="{B8345E4B-4FFF-B643-9BEC-5C5CC3FAC4D0}">
      <dgm:prSet phldrT="[Text]" custT="1"/>
      <dgm:spPr/>
      <dgm:t>
        <a:bodyPr/>
        <a:lstStyle/>
        <a:p>
          <a:r>
            <a:rPr lang="hr-HR" sz="1100"/>
            <a:t>Veliki pomak  –  prijenos ovlasti i odgovornosti – stvaranje ključnih financijskih aktera – službenika za ovjeravanje (45) </a:t>
          </a:r>
        </a:p>
      </dgm:t>
    </dgm:pt>
    <dgm:pt modelId="{E69835EA-CDBD-7C4A-942A-81FA89697A24}" type="parTrans" cxnId="{599A6361-ED98-EE4C-86E1-0D2D74FB9E65}">
      <dgm:prSet/>
      <dgm:spPr/>
      <dgm:t>
        <a:bodyPr/>
        <a:lstStyle/>
        <a:p>
          <a:endParaRPr lang="en-GB"/>
        </a:p>
      </dgm:t>
    </dgm:pt>
    <dgm:pt modelId="{B2A90854-5048-E443-B92F-31598C446060}" type="sibTrans" cxnId="{599A6361-ED98-EE4C-86E1-0D2D74FB9E65}">
      <dgm:prSet/>
      <dgm:spPr/>
      <dgm:t>
        <a:bodyPr/>
        <a:lstStyle/>
        <a:p>
          <a:endParaRPr lang="en-GB"/>
        </a:p>
      </dgm:t>
    </dgm:pt>
    <dgm:pt modelId="{3D5832CF-3057-004F-A955-DB9EDD4A3662}" type="pres">
      <dgm:prSet presAssocID="{E2B3BEDE-0DA8-AD4B-BBF8-5F2C821E5E79}" presName="rootnode" presStyleCnt="0">
        <dgm:presLayoutVars>
          <dgm:chMax/>
          <dgm:chPref/>
          <dgm:dir/>
          <dgm:animLvl val="lvl"/>
        </dgm:presLayoutVars>
      </dgm:prSet>
      <dgm:spPr/>
    </dgm:pt>
    <dgm:pt modelId="{A7D7002C-3018-D948-BCC3-1AC9CC49806C}" type="pres">
      <dgm:prSet presAssocID="{4EDC9FB5-38F3-0D4E-B544-5157C96BF74E}" presName="composite" presStyleCnt="0"/>
      <dgm:spPr/>
    </dgm:pt>
    <dgm:pt modelId="{0482BAD4-FDDC-754F-8604-7FACC92C4645}" type="pres">
      <dgm:prSet presAssocID="{4EDC9FB5-38F3-0D4E-B544-5157C96BF74E}" presName="bentUpArrow1" presStyleLbl="alignImgPlace1" presStyleIdx="0" presStyleCnt="3"/>
      <dgm:spPr/>
    </dgm:pt>
    <dgm:pt modelId="{C9D3C182-13DD-2B4B-A5D7-59E4F06A402D}" type="pres">
      <dgm:prSet presAssocID="{4EDC9FB5-38F3-0D4E-B544-5157C96BF74E}" presName="ParentText" presStyleLbl="node1" presStyleIdx="0" presStyleCnt="4" custLinFactNeighborX="10314" custLinFactNeighborY="-6631">
        <dgm:presLayoutVars>
          <dgm:chMax val="1"/>
          <dgm:chPref val="1"/>
          <dgm:bulletEnabled val="1"/>
        </dgm:presLayoutVars>
      </dgm:prSet>
      <dgm:spPr/>
    </dgm:pt>
    <dgm:pt modelId="{A16E6C54-24AD-9444-B5BC-2A199717C408}" type="pres">
      <dgm:prSet presAssocID="{4EDC9FB5-38F3-0D4E-B544-5157C96BF74E}" presName="ChildText" presStyleLbl="revTx" presStyleIdx="0" presStyleCnt="4" custScaleX="303857" custLinFactX="19121" custLinFactNeighborX="100000" custLinFactNeighborY="-2470">
        <dgm:presLayoutVars>
          <dgm:chMax val="0"/>
          <dgm:chPref val="0"/>
          <dgm:bulletEnabled val="1"/>
        </dgm:presLayoutVars>
      </dgm:prSet>
      <dgm:spPr/>
    </dgm:pt>
    <dgm:pt modelId="{16B0287B-C758-8148-A0D2-F303B71BDD98}" type="pres">
      <dgm:prSet presAssocID="{943E6E53-21EC-1741-A9D1-F90B3B6CA1EA}" presName="sibTrans" presStyleCnt="0"/>
      <dgm:spPr/>
    </dgm:pt>
    <dgm:pt modelId="{29FD3099-8F5E-A949-A728-92801AECE43A}" type="pres">
      <dgm:prSet presAssocID="{30305F17-F78C-B146-B533-C9F234F93B0F}" presName="composite" presStyleCnt="0"/>
      <dgm:spPr/>
    </dgm:pt>
    <dgm:pt modelId="{6A0982C6-6F63-0B4B-A9B1-947D04E29FFA}" type="pres">
      <dgm:prSet presAssocID="{30305F17-F78C-B146-B533-C9F234F93B0F}" presName="bentUpArrow1" presStyleLbl="alignImgPlace1" presStyleIdx="1" presStyleCnt="3"/>
      <dgm:spPr/>
    </dgm:pt>
    <dgm:pt modelId="{AD69BF8F-0947-1D4D-89F3-6484AEC9126F}" type="pres">
      <dgm:prSet presAssocID="{30305F17-F78C-B146-B533-C9F234F93B0F}" presName="ParentText" presStyleLbl="node1" presStyleIdx="1" presStyleCnt="4">
        <dgm:presLayoutVars>
          <dgm:chMax val="1"/>
          <dgm:chPref val="1"/>
          <dgm:bulletEnabled val="1"/>
        </dgm:presLayoutVars>
      </dgm:prSet>
      <dgm:spPr/>
    </dgm:pt>
    <dgm:pt modelId="{D7A8BF6A-75F7-B047-9D78-DDF1FC018FE0}" type="pres">
      <dgm:prSet presAssocID="{30305F17-F78C-B146-B533-C9F234F93B0F}" presName="ChildText" presStyleLbl="revTx" presStyleIdx="1" presStyleCnt="4" custScaleX="432687" custLinFactX="100000" custLinFactNeighborX="100777" custLinFactNeighborY="63">
        <dgm:presLayoutVars>
          <dgm:chMax val="0"/>
          <dgm:chPref val="0"/>
          <dgm:bulletEnabled val="1"/>
        </dgm:presLayoutVars>
      </dgm:prSet>
      <dgm:spPr/>
    </dgm:pt>
    <dgm:pt modelId="{B835719E-405C-A841-8256-987C16ABEEF2}" type="pres">
      <dgm:prSet presAssocID="{B30AF50C-4CC7-2F40-8568-B33489BFBC72}" presName="sibTrans" presStyleCnt="0"/>
      <dgm:spPr/>
    </dgm:pt>
    <dgm:pt modelId="{23C4557E-5D4B-8C43-86B4-D2F004175C60}" type="pres">
      <dgm:prSet presAssocID="{C06F9DB4-5157-614B-AB50-237E265A5706}" presName="composite" presStyleCnt="0"/>
      <dgm:spPr/>
    </dgm:pt>
    <dgm:pt modelId="{6A70189E-A7F3-8A4D-8EB9-DF2C9ACC16A9}" type="pres">
      <dgm:prSet presAssocID="{C06F9DB4-5157-614B-AB50-237E265A5706}" presName="bentUpArrow1" presStyleLbl="alignImgPlace1" presStyleIdx="2" presStyleCnt="3"/>
      <dgm:spPr/>
    </dgm:pt>
    <dgm:pt modelId="{80A0AB5A-F99D-4345-8324-B4D2144DD959}" type="pres">
      <dgm:prSet presAssocID="{C06F9DB4-5157-614B-AB50-237E265A5706}" presName="ParentText" presStyleLbl="node1" presStyleIdx="2" presStyleCnt="4">
        <dgm:presLayoutVars>
          <dgm:chMax val="1"/>
          <dgm:chPref val="1"/>
          <dgm:bulletEnabled val="1"/>
        </dgm:presLayoutVars>
      </dgm:prSet>
      <dgm:spPr/>
    </dgm:pt>
    <dgm:pt modelId="{1B1D32AB-78AC-7041-BFC8-75E39B18FCCC}" type="pres">
      <dgm:prSet presAssocID="{C06F9DB4-5157-614B-AB50-237E265A5706}" presName="ChildText" presStyleLbl="revTx" presStyleIdx="2" presStyleCnt="4" custScaleX="332914" custLinFactX="29741" custLinFactNeighborX="100000" custLinFactNeighborY="4072">
        <dgm:presLayoutVars>
          <dgm:chMax val="0"/>
          <dgm:chPref val="0"/>
          <dgm:bulletEnabled val="1"/>
        </dgm:presLayoutVars>
      </dgm:prSet>
      <dgm:spPr/>
    </dgm:pt>
    <dgm:pt modelId="{8122C3B6-C5E5-7341-BC02-235A03FADA65}" type="pres">
      <dgm:prSet presAssocID="{533F8A4B-84F6-824F-BFF1-55464858E0F8}" presName="sibTrans" presStyleCnt="0"/>
      <dgm:spPr/>
    </dgm:pt>
    <dgm:pt modelId="{43A9C818-6C33-694C-9527-D5C8D56BBFA0}" type="pres">
      <dgm:prSet presAssocID="{7034B884-C41C-E84A-953E-1D88300A7F0E}" presName="composite" presStyleCnt="0"/>
      <dgm:spPr/>
    </dgm:pt>
    <dgm:pt modelId="{9C1B0EE8-058F-CC4D-AB4A-494EF34B29D8}" type="pres">
      <dgm:prSet presAssocID="{7034B884-C41C-E84A-953E-1D88300A7F0E}" presName="ParentText" presStyleLbl="node1" presStyleIdx="3" presStyleCnt="4">
        <dgm:presLayoutVars>
          <dgm:chMax val="1"/>
          <dgm:chPref val="1"/>
          <dgm:bulletEnabled val="1"/>
        </dgm:presLayoutVars>
      </dgm:prSet>
      <dgm:spPr/>
    </dgm:pt>
    <dgm:pt modelId="{E37264D3-61B0-0A48-BDA9-157D53F6780B}" type="pres">
      <dgm:prSet presAssocID="{7034B884-C41C-E84A-953E-1D88300A7F0E}" presName="FinalChildText" presStyleLbl="revTx" presStyleIdx="3" presStyleCnt="4" custScaleX="231800" custScaleY="85980" custLinFactNeighborX="71803" custLinFactNeighborY="2098">
        <dgm:presLayoutVars>
          <dgm:chMax val="0"/>
          <dgm:chPref val="0"/>
          <dgm:bulletEnabled val="1"/>
        </dgm:presLayoutVars>
      </dgm:prSet>
      <dgm:spPr/>
    </dgm:pt>
  </dgm:ptLst>
  <dgm:cxnLst>
    <dgm:cxn modelId="{EFFD3C11-1FDC-E046-9FDA-3E0F6B72B8B9}" type="presOf" srcId="{82C16EA5-9B2F-EF45-BDC3-CA2CAEB72291}" destId="{1B1D32AB-78AC-7041-BFC8-75E39B18FCCC}" srcOrd="0" destOrd="0" presId="urn:microsoft.com/office/officeart/2005/8/layout/StepDownProcess"/>
    <dgm:cxn modelId="{0BA06412-4900-F941-9AB4-8F63F8AB098E}" type="presOf" srcId="{43265932-1BFA-3842-8506-9A2649BAC254}" destId="{A16E6C54-24AD-9444-B5BC-2A199717C408}" srcOrd="0" destOrd="1" presId="urn:microsoft.com/office/officeart/2005/8/layout/StepDownProcess"/>
    <dgm:cxn modelId="{7E650C1D-2275-274F-9B12-3EA35C6B3EAC}" type="presOf" srcId="{530DA0A7-514C-5841-B5B4-D24413B7289C}" destId="{D7A8BF6A-75F7-B047-9D78-DDF1FC018FE0}" srcOrd="0" destOrd="0" presId="urn:microsoft.com/office/officeart/2005/8/layout/StepDownProcess"/>
    <dgm:cxn modelId="{20528F27-3AFD-1041-A39B-AA1D2EC015CA}" srcId="{4EDC9FB5-38F3-0D4E-B544-5157C96BF74E}" destId="{43265932-1BFA-3842-8506-9A2649BAC254}" srcOrd="1" destOrd="0" parTransId="{B0FD0AA0-5BC5-6346-BE57-69F7DBB978D0}" sibTransId="{4DA20C84-DD87-E44A-A9C9-230F9F96405E}"/>
    <dgm:cxn modelId="{B6E49136-130B-4A44-9B8D-C1CE42121A6E}" type="presOf" srcId="{7034B884-C41C-E84A-953E-1D88300A7F0E}" destId="{9C1B0EE8-058F-CC4D-AB4A-494EF34B29D8}" srcOrd="0" destOrd="0" presId="urn:microsoft.com/office/officeart/2005/8/layout/StepDownProcess"/>
    <dgm:cxn modelId="{BF6E7540-E8D4-3C4B-92ED-CC4659FA4C6D}" type="presOf" srcId="{EACF6B89-840A-8E48-858E-04E0743F2E11}" destId="{D7A8BF6A-75F7-B047-9D78-DDF1FC018FE0}" srcOrd="0" destOrd="1" presId="urn:microsoft.com/office/officeart/2005/8/layout/StepDownProcess"/>
    <dgm:cxn modelId="{888E3C5F-5F1B-004F-AE45-F2052D333BBA}" type="presOf" srcId="{4EDC9FB5-38F3-0D4E-B544-5157C96BF74E}" destId="{C9D3C182-13DD-2B4B-A5D7-59E4F06A402D}" srcOrd="0" destOrd="0" presId="urn:microsoft.com/office/officeart/2005/8/layout/StepDownProcess"/>
    <dgm:cxn modelId="{C92B0F61-5EBA-484F-BC18-E0EF4CAF0343}" srcId="{30305F17-F78C-B146-B533-C9F234F93B0F}" destId="{530DA0A7-514C-5841-B5B4-D24413B7289C}" srcOrd="0" destOrd="0" parTransId="{BB6D5A54-035F-844E-8815-F54B45DE0497}" sibTransId="{3F121A91-FF7E-5542-ACCE-F3744DA7CE15}"/>
    <dgm:cxn modelId="{599A6361-ED98-EE4C-86E1-0D2D74FB9E65}" srcId="{7034B884-C41C-E84A-953E-1D88300A7F0E}" destId="{B8345E4B-4FFF-B643-9BEC-5C5CC3FAC4D0}" srcOrd="0" destOrd="0" parTransId="{E69835EA-CDBD-7C4A-942A-81FA89697A24}" sibTransId="{B2A90854-5048-E443-B92F-31598C446060}"/>
    <dgm:cxn modelId="{7FE53C80-7C7F-9D48-9F12-42B82A2D5EFF}" srcId="{E2B3BEDE-0DA8-AD4B-BBF8-5F2C821E5E79}" destId="{7034B884-C41C-E84A-953E-1D88300A7F0E}" srcOrd="3" destOrd="0" parTransId="{2CECFB3B-00B1-6F4A-A0A3-E59DAC641AA5}" sibTransId="{6A68B1A9-9ACC-C74D-A961-594B7FF088A1}"/>
    <dgm:cxn modelId="{9D59928E-F0B3-1C41-9B56-15AFF229D55D}" srcId="{4EDC9FB5-38F3-0D4E-B544-5157C96BF74E}" destId="{42BA90E3-E7C6-284F-B00A-1B8F0CE5D94E}" srcOrd="0" destOrd="0" parTransId="{E2B30689-E9D0-AF42-B4FF-D01E14892709}" sibTransId="{50D8333A-AEBA-C74B-AEAA-8A26F702C712}"/>
    <dgm:cxn modelId="{CA79AA98-A800-9A4B-AC08-452F9488076C}" srcId="{30305F17-F78C-B146-B533-C9F234F93B0F}" destId="{EACF6B89-840A-8E48-858E-04E0743F2E11}" srcOrd="1" destOrd="0" parTransId="{0E3123EB-D5F6-B74C-9EB1-C96993A2AD19}" sibTransId="{F26A4F14-4A78-EC44-AED1-D4E59459C99E}"/>
    <dgm:cxn modelId="{32679CAC-14E3-BF49-AFCC-F4B30C9A5E9E}" srcId="{E2B3BEDE-0DA8-AD4B-BBF8-5F2C821E5E79}" destId="{4EDC9FB5-38F3-0D4E-B544-5157C96BF74E}" srcOrd="0" destOrd="0" parTransId="{437581AB-BED1-F940-9D82-AABB15AE142E}" sibTransId="{943E6E53-21EC-1741-A9D1-F90B3B6CA1EA}"/>
    <dgm:cxn modelId="{1CDBB1C1-22B9-0A4C-9042-93296577D81F}" type="presOf" srcId="{E2B3BEDE-0DA8-AD4B-BBF8-5F2C821E5E79}" destId="{3D5832CF-3057-004F-A955-DB9EDD4A3662}" srcOrd="0" destOrd="0" presId="urn:microsoft.com/office/officeart/2005/8/layout/StepDownProcess"/>
    <dgm:cxn modelId="{17F0CBC3-D1AE-F543-8A12-7E078B396B3C}" srcId="{C06F9DB4-5157-614B-AB50-237E265A5706}" destId="{82C16EA5-9B2F-EF45-BDC3-CA2CAEB72291}" srcOrd="0" destOrd="0" parTransId="{FEFF1589-1CBB-DD47-B563-A3F227483D13}" sibTransId="{6C006234-6B6D-D145-A10A-5BBC51D61AA1}"/>
    <dgm:cxn modelId="{2D67C8CA-4605-954F-A121-53E3FC08FC1F}" type="presOf" srcId="{C06F9DB4-5157-614B-AB50-237E265A5706}" destId="{80A0AB5A-F99D-4345-8324-B4D2144DD959}" srcOrd="0" destOrd="0" presId="urn:microsoft.com/office/officeart/2005/8/layout/StepDownProcess"/>
    <dgm:cxn modelId="{A906DBF1-63C8-4B45-A191-82FF569D25CF}" srcId="{E2B3BEDE-0DA8-AD4B-BBF8-5F2C821E5E79}" destId="{C06F9DB4-5157-614B-AB50-237E265A5706}" srcOrd="2" destOrd="0" parTransId="{0AAB2EF5-168B-AF4D-82D0-D0D97B8E20C3}" sibTransId="{533F8A4B-84F6-824F-BFF1-55464858E0F8}"/>
    <dgm:cxn modelId="{79F03BF3-219B-8B4A-BE3B-8B6807F5DDBE}" type="presOf" srcId="{30305F17-F78C-B146-B533-C9F234F93B0F}" destId="{AD69BF8F-0947-1D4D-89F3-6484AEC9126F}" srcOrd="0" destOrd="0" presId="urn:microsoft.com/office/officeart/2005/8/layout/StepDownProcess"/>
    <dgm:cxn modelId="{B66D21F9-BD57-464E-80AE-AF5B70E4DA0B}" type="presOf" srcId="{B8345E4B-4FFF-B643-9BEC-5C5CC3FAC4D0}" destId="{E37264D3-61B0-0A48-BDA9-157D53F6780B}" srcOrd="0" destOrd="0" presId="urn:microsoft.com/office/officeart/2005/8/layout/StepDownProcess"/>
    <dgm:cxn modelId="{06FF0AFA-6E98-A247-8017-112473599174}" type="presOf" srcId="{42BA90E3-E7C6-284F-B00A-1B8F0CE5D94E}" destId="{A16E6C54-24AD-9444-B5BC-2A199717C408}" srcOrd="0" destOrd="0" presId="urn:microsoft.com/office/officeart/2005/8/layout/StepDownProcess"/>
    <dgm:cxn modelId="{0874A4FA-00AF-2745-A00A-E3935E21578E}" srcId="{E2B3BEDE-0DA8-AD4B-BBF8-5F2C821E5E79}" destId="{30305F17-F78C-B146-B533-C9F234F93B0F}" srcOrd="1" destOrd="0" parTransId="{E6A7B394-AE1F-CC49-8E88-58DFC501F96B}" sibTransId="{B30AF50C-4CC7-2F40-8568-B33489BFBC72}"/>
    <dgm:cxn modelId="{A390D5BF-B7A7-2B4D-BE5A-C078B7D93307}" type="presParOf" srcId="{3D5832CF-3057-004F-A955-DB9EDD4A3662}" destId="{A7D7002C-3018-D948-BCC3-1AC9CC49806C}" srcOrd="0" destOrd="0" presId="urn:microsoft.com/office/officeart/2005/8/layout/StepDownProcess"/>
    <dgm:cxn modelId="{EEE38137-78E0-8242-BC08-82184494F79E}" type="presParOf" srcId="{A7D7002C-3018-D948-BCC3-1AC9CC49806C}" destId="{0482BAD4-FDDC-754F-8604-7FACC92C4645}" srcOrd="0" destOrd="0" presId="urn:microsoft.com/office/officeart/2005/8/layout/StepDownProcess"/>
    <dgm:cxn modelId="{61F3A9D2-342F-534E-9614-B88BD371AE26}" type="presParOf" srcId="{A7D7002C-3018-D948-BCC3-1AC9CC49806C}" destId="{C9D3C182-13DD-2B4B-A5D7-59E4F06A402D}" srcOrd="1" destOrd="0" presId="urn:microsoft.com/office/officeart/2005/8/layout/StepDownProcess"/>
    <dgm:cxn modelId="{F7503A1D-D96A-B54D-ACCD-662975665FF3}" type="presParOf" srcId="{A7D7002C-3018-D948-BCC3-1AC9CC49806C}" destId="{A16E6C54-24AD-9444-B5BC-2A199717C408}" srcOrd="2" destOrd="0" presId="urn:microsoft.com/office/officeart/2005/8/layout/StepDownProcess"/>
    <dgm:cxn modelId="{88A131BD-B79D-9E45-A6C7-4991905F44AE}" type="presParOf" srcId="{3D5832CF-3057-004F-A955-DB9EDD4A3662}" destId="{16B0287B-C758-8148-A0D2-F303B71BDD98}" srcOrd="1" destOrd="0" presId="urn:microsoft.com/office/officeart/2005/8/layout/StepDownProcess"/>
    <dgm:cxn modelId="{4EE53563-7A5F-1E47-8468-F74BFDE80B0B}" type="presParOf" srcId="{3D5832CF-3057-004F-A955-DB9EDD4A3662}" destId="{29FD3099-8F5E-A949-A728-92801AECE43A}" srcOrd="2" destOrd="0" presId="urn:microsoft.com/office/officeart/2005/8/layout/StepDownProcess"/>
    <dgm:cxn modelId="{B06307CF-E7C8-B346-9FBB-BC0FB34824E0}" type="presParOf" srcId="{29FD3099-8F5E-A949-A728-92801AECE43A}" destId="{6A0982C6-6F63-0B4B-A9B1-947D04E29FFA}" srcOrd="0" destOrd="0" presId="urn:microsoft.com/office/officeart/2005/8/layout/StepDownProcess"/>
    <dgm:cxn modelId="{94861CCC-E131-0E49-844B-4323A8C70FF9}" type="presParOf" srcId="{29FD3099-8F5E-A949-A728-92801AECE43A}" destId="{AD69BF8F-0947-1D4D-89F3-6484AEC9126F}" srcOrd="1" destOrd="0" presId="urn:microsoft.com/office/officeart/2005/8/layout/StepDownProcess"/>
    <dgm:cxn modelId="{4FD809DD-EF32-E848-85F9-9FA5721A1ED6}" type="presParOf" srcId="{29FD3099-8F5E-A949-A728-92801AECE43A}" destId="{D7A8BF6A-75F7-B047-9D78-DDF1FC018FE0}" srcOrd="2" destOrd="0" presId="urn:microsoft.com/office/officeart/2005/8/layout/StepDownProcess"/>
    <dgm:cxn modelId="{D847B737-B067-1E4F-A4C6-3FA9B0D98F95}" type="presParOf" srcId="{3D5832CF-3057-004F-A955-DB9EDD4A3662}" destId="{B835719E-405C-A841-8256-987C16ABEEF2}" srcOrd="3" destOrd="0" presId="urn:microsoft.com/office/officeart/2005/8/layout/StepDownProcess"/>
    <dgm:cxn modelId="{9D3F576E-4997-7242-8609-7215E5C735C8}" type="presParOf" srcId="{3D5832CF-3057-004F-A955-DB9EDD4A3662}" destId="{23C4557E-5D4B-8C43-86B4-D2F004175C60}" srcOrd="4" destOrd="0" presId="urn:microsoft.com/office/officeart/2005/8/layout/StepDownProcess"/>
    <dgm:cxn modelId="{05BA795B-CC53-C84F-AA78-6918649D2A41}" type="presParOf" srcId="{23C4557E-5D4B-8C43-86B4-D2F004175C60}" destId="{6A70189E-A7F3-8A4D-8EB9-DF2C9ACC16A9}" srcOrd="0" destOrd="0" presId="urn:microsoft.com/office/officeart/2005/8/layout/StepDownProcess"/>
    <dgm:cxn modelId="{63C42C30-8BE5-2E42-A8D8-3C71D7E61DE2}" type="presParOf" srcId="{23C4557E-5D4B-8C43-86B4-D2F004175C60}" destId="{80A0AB5A-F99D-4345-8324-B4D2144DD959}" srcOrd="1" destOrd="0" presId="urn:microsoft.com/office/officeart/2005/8/layout/StepDownProcess"/>
    <dgm:cxn modelId="{72D1CFAB-5072-FE46-B312-7FA3C8269315}" type="presParOf" srcId="{23C4557E-5D4B-8C43-86B4-D2F004175C60}" destId="{1B1D32AB-78AC-7041-BFC8-75E39B18FCCC}" srcOrd="2" destOrd="0" presId="urn:microsoft.com/office/officeart/2005/8/layout/StepDownProcess"/>
    <dgm:cxn modelId="{700EF92F-87EF-C64A-A30E-CA22F2019825}" type="presParOf" srcId="{3D5832CF-3057-004F-A955-DB9EDD4A3662}" destId="{8122C3B6-C5E5-7341-BC02-235A03FADA65}" srcOrd="5" destOrd="0" presId="urn:microsoft.com/office/officeart/2005/8/layout/StepDownProcess"/>
    <dgm:cxn modelId="{D1AEA966-0836-B244-B085-B3F933213CA3}" type="presParOf" srcId="{3D5832CF-3057-004F-A955-DB9EDD4A3662}" destId="{43A9C818-6C33-694C-9527-D5C8D56BBFA0}" srcOrd="6" destOrd="0" presId="urn:microsoft.com/office/officeart/2005/8/layout/StepDownProcess"/>
    <dgm:cxn modelId="{248AF591-3FDF-1543-B07C-30C57DE266BF}" type="presParOf" srcId="{43A9C818-6C33-694C-9527-D5C8D56BBFA0}" destId="{9C1B0EE8-058F-CC4D-AB4A-494EF34B29D8}" srcOrd="0" destOrd="0" presId="urn:microsoft.com/office/officeart/2005/8/layout/StepDownProcess"/>
    <dgm:cxn modelId="{C2921763-2EE6-3B49-9522-29B60232C9F7}" type="presParOf" srcId="{43A9C818-6C33-694C-9527-D5C8D56BBFA0}" destId="{E37264D3-61B0-0A48-BDA9-157D53F6780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9DDC9F-691F-4F48-AED9-90894E368253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3B45B8-4626-8D47-95C0-767B4ACBA4EA}">
      <dgm:prSet phldrT="[Text]" custT="1"/>
      <dgm:spPr/>
      <dgm:t>
        <a:bodyPr/>
        <a:lstStyle/>
        <a:p>
          <a:r>
            <a:rPr lang="hr-HR" sz="700" b="1" dirty="0">
              <a:solidFill>
                <a:schemeClr val="bg1"/>
              </a:solidFill>
            </a:rPr>
            <a:t>Decentralizacija donošenja </a:t>
          </a:r>
          <a:r>
            <a:rPr lang="hr-HR" sz="800" b="1" dirty="0">
              <a:solidFill>
                <a:schemeClr val="bg1"/>
              </a:solidFill>
            </a:rPr>
            <a:t>odluka</a:t>
          </a:r>
        </a:p>
      </dgm:t>
    </dgm:pt>
    <dgm:pt modelId="{2A8276F3-2F3D-1A46-841A-9DC8F3EE7061}" type="parTrans" cxnId="{24A3A926-1E1D-1643-AAAF-B1A87C820993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DEB7AAFE-9DB7-BD41-AAAD-9F94C72799E0}" type="sibTrans" cxnId="{24A3A926-1E1D-1643-AAAF-B1A87C820993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60511968-8B90-AE49-AACF-F5B525257434}">
      <dgm:prSet phldrT="[Text]" custT="1"/>
      <dgm:spPr/>
      <dgm:t>
        <a:bodyPr/>
        <a:lstStyle/>
        <a:p>
          <a:r>
            <a:rPr lang="hr-HR" sz="1100" b="1" dirty="0">
              <a:solidFill>
                <a:schemeClr val="bg1"/>
              </a:solidFill>
            </a:rPr>
            <a:t>Snažne unutarnje financijske kontrole</a:t>
          </a:r>
        </a:p>
      </dgm:t>
    </dgm:pt>
    <dgm:pt modelId="{A7BFB7F8-D657-F941-8F37-2902D4CB0290}" type="parTrans" cxnId="{C69E7204-66DF-4C48-9FE8-77E08C18915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5E263A76-BBA2-4E42-B401-AA439D627053}" type="sibTrans" cxnId="{C69E7204-66DF-4C48-9FE8-77E08C189157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E11950A1-4318-E844-B52F-797FD0430729}">
      <dgm:prSet phldrT="[Text]" custT="1"/>
      <dgm:spPr>
        <a:solidFill>
          <a:schemeClr val="accent2"/>
        </a:solidFill>
      </dgm:spPr>
      <dgm:t>
        <a:bodyPr/>
        <a:lstStyle/>
        <a:p>
          <a:r>
            <a:rPr lang="hr-HR" sz="1100" b="1" dirty="0">
              <a:solidFill>
                <a:schemeClr val="bg1"/>
              </a:solidFill>
            </a:rPr>
            <a:t>Upravljanje rizicima</a:t>
          </a:r>
        </a:p>
      </dgm:t>
    </dgm:pt>
    <dgm:pt modelId="{9115092B-9E6E-834F-AFED-79171EA8F927}" type="parTrans" cxnId="{DF9DC3E2-099E-7A43-9A85-A2534A541DA4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0F0C85C4-052D-B242-ABD6-80DB2AC8BC87}" type="sibTrans" cxnId="{DF9DC3E2-099E-7A43-9A85-A2534A541DA4}">
      <dgm:prSet/>
      <dgm:spPr/>
      <dgm:t>
        <a:bodyPr/>
        <a:lstStyle/>
        <a:p>
          <a:endParaRPr lang="en-US" sz="1600">
            <a:solidFill>
              <a:schemeClr val="bg1"/>
            </a:solidFill>
          </a:endParaRPr>
        </a:p>
      </dgm:t>
    </dgm:pt>
    <dgm:pt modelId="{EE927EF7-BA63-49B4-9215-134441F34E3D}">
      <dgm:prSet phldrT="[Text]" custT="1"/>
      <dgm:spPr/>
      <dgm:t>
        <a:bodyPr/>
        <a:lstStyle/>
        <a:p>
          <a:r>
            <a:rPr lang="hr-HR" sz="1000" b="1" dirty="0">
              <a:solidFill>
                <a:schemeClr val="bg1"/>
              </a:solidFill>
            </a:rPr>
            <a:t>Usmjerenost na rezultate</a:t>
          </a:r>
        </a:p>
      </dgm:t>
    </dgm:pt>
    <dgm:pt modelId="{9A0FF9B9-ED6C-4231-A586-4E2308505813}" type="parTrans" cxnId="{10129C75-C18B-4BFE-9F59-2F70027EB684}">
      <dgm:prSet/>
      <dgm:spPr/>
      <dgm:t>
        <a:bodyPr/>
        <a:lstStyle/>
        <a:p>
          <a:endParaRPr lang="en-US" sz="1600"/>
        </a:p>
      </dgm:t>
    </dgm:pt>
    <dgm:pt modelId="{704E8636-6272-4892-99A3-6088C22FE80A}" type="sibTrans" cxnId="{10129C75-C18B-4BFE-9F59-2F70027EB684}">
      <dgm:prSet/>
      <dgm:spPr/>
      <dgm:t>
        <a:bodyPr/>
        <a:lstStyle/>
        <a:p>
          <a:endParaRPr lang="en-US" sz="1600"/>
        </a:p>
      </dgm:t>
    </dgm:pt>
    <dgm:pt modelId="{E3136670-49E5-4136-A917-FEB5D06C9959}">
      <dgm:prSet phldrT="[Text]" custT="1"/>
      <dgm:spPr/>
      <dgm:t>
        <a:bodyPr/>
        <a:lstStyle/>
        <a:p>
          <a:r>
            <a:rPr lang="hr-HR" sz="1200" b="1" dirty="0">
              <a:solidFill>
                <a:schemeClr val="bg1"/>
              </a:solidFill>
            </a:rPr>
            <a:t>Unutarnja revizija</a:t>
          </a:r>
        </a:p>
      </dgm:t>
    </dgm:pt>
    <dgm:pt modelId="{216000E7-123B-42D2-A977-9FB660573470}" type="parTrans" cxnId="{52227F8C-A265-45EA-8445-673F050D2FAE}">
      <dgm:prSet/>
      <dgm:spPr/>
      <dgm:t>
        <a:bodyPr/>
        <a:lstStyle/>
        <a:p>
          <a:endParaRPr lang="en-US" sz="1600"/>
        </a:p>
      </dgm:t>
    </dgm:pt>
    <dgm:pt modelId="{203EE998-C925-425B-8641-B3E7D35C3B4A}" type="sibTrans" cxnId="{52227F8C-A265-45EA-8445-673F050D2FAE}">
      <dgm:prSet/>
      <dgm:spPr/>
      <dgm:t>
        <a:bodyPr/>
        <a:lstStyle/>
        <a:p>
          <a:endParaRPr lang="en-US" sz="1600"/>
        </a:p>
      </dgm:t>
    </dgm:pt>
    <dgm:pt modelId="{E2333BB7-F5BB-4909-A17E-3EAF29D3460C}">
      <dgm:prSet phldrT="[Text]" custT="1"/>
      <dgm:spPr/>
      <dgm:t>
        <a:bodyPr/>
        <a:lstStyle/>
        <a:p>
          <a:r>
            <a:rPr lang="hr-HR" sz="1050" b="1" dirty="0">
              <a:solidFill>
                <a:schemeClr val="bg1"/>
              </a:solidFill>
            </a:rPr>
            <a:t>Zakonodavni okvir utemeljen na načelima</a:t>
          </a:r>
        </a:p>
      </dgm:t>
    </dgm:pt>
    <dgm:pt modelId="{4014D8D8-0B09-437F-800C-49B515B7C381}" type="parTrans" cxnId="{C1661B99-382E-4962-93B0-AFCD7E14FD2B}">
      <dgm:prSet/>
      <dgm:spPr/>
      <dgm:t>
        <a:bodyPr/>
        <a:lstStyle/>
        <a:p>
          <a:endParaRPr lang="en-US" sz="1600"/>
        </a:p>
      </dgm:t>
    </dgm:pt>
    <dgm:pt modelId="{3131709B-1027-4116-A296-0F559C748F76}" type="sibTrans" cxnId="{C1661B99-382E-4962-93B0-AFCD7E14FD2B}">
      <dgm:prSet/>
      <dgm:spPr/>
      <dgm:t>
        <a:bodyPr/>
        <a:lstStyle/>
        <a:p>
          <a:endParaRPr lang="en-US" sz="1600"/>
        </a:p>
      </dgm:t>
    </dgm:pt>
    <dgm:pt modelId="{9A91C012-9661-4481-9D6C-4556686F2B7E}">
      <dgm:prSet phldrT="[Text]" custT="1"/>
      <dgm:spPr/>
      <dgm:t>
        <a:bodyPr/>
        <a:lstStyle/>
        <a:p>
          <a:r>
            <a:rPr lang="hr-HR" sz="1400" b="1" u="sng">
              <a:solidFill>
                <a:schemeClr val="bg1"/>
              </a:solidFill>
            </a:rPr>
            <a:t>FMIS</a:t>
          </a:r>
        </a:p>
      </dgm:t>
    </dgm:pt>
    <dgm:pt modelId="{A5E96D54-5035-43AC-AB38-64EAB12B58C7}" type="parTrans" cxnId="{78ABFD32-8843-46F1-8554-E78E6CCEF78A}">
      <dgm:prSet/>
      <dgm:spPr/>
      <dgm:t>
        <a:bodyPr/>
        <a:lstStyle/>
        <a:p>
          <a:endParaRPr lang="en-US" sz="1600"/>
        </a:p>
      </dgm:t>
    </dgm:pt>
    <dgm:pt modelId="{E07A6339-4978-42BF-A892-26629D80C7D5}" type="sibTrans" cxnId="{78ABFD32-8843-46F1-8554-E78E6CCEF78A}">
      <dgm:prSet/>
      <dgm:spPr/>
      <dgm:t>
        <a:bodyPr/>
        <a:lstStyle/>
        <a:p>
          <a:endParaRPr lang="en-US" sz="1600"/>
        </a:p>
      </dgm:t>
    </dgm:pt>
    <dgm:pt modelId="{C4A1247D-9187-498F-B086-7C5C78B38EE0}">
      <dgm:prSet phldrT="[Text]" custT="1"/>
      <dgm:spPr/>
      <dgm:t>
        <a:bodyPr/>
        <a:lstStyle/>
        <a:p>
          <a:r>
            <a:rPr lang="hr-HR" sz="1400" b="1">
              <a:solidFill>
                <a:schemeClr val="bg1"/>
              </a:solidFill>
            </a:rPr>
            <a:t>[…]</a:t>
          </a:r>
        </a:p>
      </dgm:t>
    </dgm:pt>
    <dgm:pt modelId="{0B50C760-B4E1-45E1-899C-989603B7B191}" type="parTrans" cxnId="{0D7B0A02-A147-4EB2-A0DB-2AEBFDF77BE1}">
      <dgm:prSet/>
      <dgm:spPr/>
      <dgm:t>
        <a:bodyPr/>
        <a:lstStyle/>
        <a:p>
          <a:endParaRPr lang="en-US" sz="1600"/>
        </a:p>
      </dgm:t>
    </dgm:pt>
    <dgm:pt modelId="{2D119D98-DC4B-4A3D-97E8-7972702B7AB9}" type="sibTrans" cxnId="{0D7B0A02-A147-4EB2-A0DB-2AEBFDF77BE1}">
      <dgm:prSet/>
      <dgm:spPr/>
      <dgm:t>
        <a:bodyPr/>
        <a:lstStyle/>
        <a:p>
          <a:endParaRPr lang="en-US" sz="1600"/>
        </a:p>
      </dgm:t>
    </dgm:pt>
    <dgm:pt modelId="{40BA2650-78AC-4D47-8E27-5B1F9CF6C81E}">
      <dgm:prSet phldrT="[Text]" custT="1"/>
      <dgm:spPr/>
      <dgm:t>
        <a:bodyPr/>
        <a:lstStyle/>
        <a:p>
          <a:endParaRPr lang="en-US" sz="1400" b="1" dirty="0">
            <a:solidFill>
              <a:schemeClr val="bg1"/>
            </a:solidFill>
          </a:endParaRPr>
        </a:p>
      </dgm:t>
    </dgm:pt>
    <dgm:pt modelId="{1620D08E-7B3B-4F75-B17C-4038F6F91E98}" type="parTrans" cxnId="{2DE8FEA9-7F00-40CF-9171-EB7AB75CE734}">
      <dgm:prSet/>
      <dgm:spPr/>
      <dgm:t>
        <a:bodyPr/>
        <a:lstStyle/>
        <a:p>
          <a:endParaRPr lang="en-US"/>
        </a:p>
      </dgm:t>
    </dgm:pt>
    <dgm:pt modelId="{AA5CEAB2-6D9E-4296-B445-DC2F1B0450DF}" type="sibTrans" cxnId="{2DE8FEA9-7F00-40CF-9171-EB7AB75CE734}">
      <dgm:prSet/>
      <dgm:spPr/>
      <dgm:t>
        <a:bodyPr/>
        <a:lstStyle/>
        <a:p>
          <a:endParaRPr lang="en-US"/>
        </a:p>
      </dgm:t>
    </dgm:pt>
    <dgm:pt modelId="{DD735F21-3259-4ECB-88E6-D83187B507DC}" type="pres">
      <dgm:prSet presAssocID="{849DDC9F-691F-4F48-AED9-90894E368253}" presName="compositeShape" presStyleCnt="0">
        <dgm:presLayoutVars>
          <dgm:chMax val="9"/>
          <dgm:dir/>
          <dgm:resizeHandles val="exact"/>
        </dgm:presLayoutVars>
      </dgm:prSet>
      <dgm:spPr/>
    </dgm:pt>
    <dgm:pt modelId="{1981415F-C974-4CDA-92B6-883C59590D0C}" type="pres">
      <dgm:prSet presAssocID="{849DDC9F-691F-4F48-AED9-90894E368253}" presName="triangle1" presStyleLbl="node1" presStyleIdx="0" presStyleCnt="9">
        <dgm:presLayoutVars>
          <dgm:bulletEnabled val="1"/>
        </dgm:presLayoutVars>
      </dgm:prSet>
      <dgm:spPr/>
    </dgm:pt>
    <dgm:pt modelId="{1D5E6F48-2C44-44A0-87CF-67D6B87DAF33}" type="pres">
      <dgm:prSet presAssocID="{849DDC9F-691F-4F48-AED9-90894E368253}" presName="triangle2" presStyleLbl="node1" presStyleIdx="1" presStyleCnt="9">
        <dgm:presLayoutVars>
          <dgm:bulletEnabled val="1"/>
        </dgm:presLayoutVars>
      </dgm:prSet>
      <dgm:spPr/>
    </dgm:pt>
    <dgm:pt modelId="{DE990BEF-6E34-417A-A02D-B8CCD1011949}" type="pres">
      <dgm:prSet presAssocID="{849DDC9F-691F-4F48-AED9-90894E368253}" presName="triangle3" presStyleLbl="node1" presStyleIdx="2" presStyleCnt="9">
        <dgm:presLayoutVars>
          <dgm:bulletEnabled val="1"/>
        </dgm:presLayoutVars>
      </dgm:prSet>
      <dgm:spPr/>
    </dgm:pt>
    <dgm:pt modelId="{DBFDF96D-BDA0-4216-B213-B376356DD2AE}" type="pres">
      <dgm:prSet presAssocID="{849DDC9F-691F-4F48-AED9-90894E368253}" presName="triangle4" presStyleLbl="node1" presStyleIdx="3" presStyleCnt="9">
        <dgm:presLayoutVars>
          <dgm:bulletEnabled val="1"/>
        </dgm:presLayoutVars>
      </dgm:prSet>
      <dgm:spPr/>
    </dgm:pt>
    <dgm:pt modelId="{659FCC35-2108-477B-9CF9-F4B5610EBEBB}" type="pres">
      <dgm:prSet presAssocID="{849DDC9F-691F-4F48-AED9-90894E368253}" presName="triangle5" presStyleLbl="node1" presStyleIdx="4" presStyleCnt="9">
        <dgm:presLayoutVars>
          <dgm:bulletEnabled val="1"/>
        </dgm:presLayoutVars>
      </dgm:prSet>
      <dgm:spPr/>
    </dgm:pt>
    <dgm:pt modelId="{4CC9494D-5641-4923-A542-5A1255ECF555}" type="pres">
      <dgm:prSet presAssocID="{849DDC9F-691F-4F48-AED9-90894E368253}" presName="triangle6" presStyleLbl="node1" presStyleIdx="5" presStyleCnt="9">
        <dgm:presLayoutVars>
          <dgm:bulletEnabled val="1"/>
        </dgm:presLayoutVars>
      </dgm:prSet>
      <dgm:spPr/>
    </dgm:pt>
    <dgm:pt modelId="{E6C7D94E-429F-4718-8738-88F7FE434101}" type="pres">
      <dgm:prSet presAssocID="{849DDC9F-691F-4F48-AED9-90894E368253}" presName="triangle7" presStyleLbl="node1" presStyleIdx="6" presStyleCnt="9">
        <dgm:presLayoutVars>
          <dgm:bulletEnabled val="1"/>
        </dgm:presLayoutVars>
      </dgm:prSet>
      <dgm:spPr/>
    </dgm:pt>
    <dgm:pt modelId="{7F672DDA-D201-46A8-AEBD-A85FE2E14B6D}" type="pres">
      <dgm:prSet presAssocID="{849DDC9F-691F-4F48-AED9-90894E368253}" presName="triangle8" presStyleLbl="node1" presStyleIdx="7" presStyleCnt="9">
        <dgm:presLayoutVars>
          <dgm:bulletEnabled val="1"/>
        </dgm:presLayoutVars>
      </dgm:prSet>
      <dgm:spPr/>
    </dgm:pt>
    <dgm:pt modelId="{9B2C07CC-6B28-47E7-9B8B-F97F64C5E36E}" type="pres">
      <dgm:prSet presAssocID="{849DDC9F-691F-4F48-AED9-90894E368253}" presName="triangle9" presStyleLbl="node1" presStyleIdx="8" presStyleCnt="9" custScaleX="107840">
        <dgm:presLayoutVars>
          <dgm:bulletEnabled val="1"/>
        </dgm:presLayoutVars>
      </dgm:prSet>
      <dgm:spPr/>
    </dgm:pt>
  </dgm:ptLst>
  <dgm:cxnLst>
    <dgm:cxn modelId="{0D7B0A02-A147-4EB2-A0DB-2AEBFDF77BE1}" srcId="{849DDC9F-691F-4F48-AED9-90894E368253}" destId="{C4A1247D-9187-498F-B086-7C5C78B38EE0}" srcOrd="4" destOrd="0" parTransId="{0B50C760-B4E1-45E1-899C-989603B7B191}" sibTransId="{2D119D98-DC4B-4A3D-97E8-7972702B7AB9}"/>
    <dgm:cxn modelId="{C69E7204-66DF-4C48-9FE8-77E08C189157}" srcId="{849DDC9F-691F-4F48-AED9-90894E368253}" destId="{60511968-8B90-AE49-AACF-F5B525257434}" srcOrd="3" destOrd="0" parTransId="{A7BFB7F8-D657-F941-8F37-2902D4CB0290}" sibTransId="{5E263A76-BBA2-4E42-B401-AA439D627053}"/>
    <dgm:cxn modelId="{9560B810-5834-418C-8715-C2DFFFC811ED}" type="presOf" srcId="{60511968-8B90-AE49-AACF-F5B525257434}" destId="{DBFDF96D-BDA0-4216-B213-B376356DD2AE}" srcOrd="0" destOrd="0" presId="urn:microsoft.com/office/officeart/2005/8/layout/pyramid4"/>
    <dgm:cxn modelId="{24A3A926-1E1D-1643-AAAF-B1A87C820993}" srcId="{849DDC9F-691F-4F48-AED9-90894E368253}" destId="{793B45B8-4626-8D47-95C0-767B4ACBA4EA}" srcOrd="0" destOrd="0" parTransId="{2A8276F3-2F3D-1A46-841A-9DC8F3EE7061}" sibTransId="{DEB7AAFE-9DB7-BD41-AAAD-9F94C72799E0}"/>
    <dgm:cxn modelId="{78ABFD32-8843-46F1-8554-E78E6CCEF78A}" srcId="{849DDC9F-691F-4F48-AED9-90894E368253}" destId="{9A91C012-9661-4481-9D6C-4556686F2B7E}" srcOrd="2" destOrd="0" parTransId="{A5E96D54-5035-43AC-AB38-64EAB12B58C7}" sibTransId="{E07A6339-4978-42BF-A892-26629D80C7D5}"/>
    <dgm:cxn modelId="{E052E03C-DD51-473C-8063-EA8BB1FEAA4E}" type="presOf" srcId="{E11950A1-4318-E844-B52F-797FD0430729}" destId="{E6C7D94E-429F-4718-8738-88F7FE434101}" srcOrd="0" destOrd="0" presId="urn:microsoft.com/office/officeart/2005/8/layout/pyramid4"/>
    <dgm:cxn modelId="{77AA4368-A667-4B8B-94C2-4E65D6D5579A}" type="presOf" srcId="{C4A1247D-9187-498F-B086-7C5C78B38EE0}" destId="{659FCC35-2108-477B-9CF9-F4B5610EBEBB}" srcOrd="0" destOrd="0" presId="urn:microsoft.com/office/officeart/2005/8/layout/pyramid4"/>
    <dgm:cxn modelId="{D657E868-A5A7-4218-9FBA-31939B442ADD}" type="presOf" srcId="{EE927EF7-BA63-49B4-9215-134441F34E3D}" destId="{4CC9494D-5641-4923-A542-5A1255ECF555}" srcOrd="0" destOrd="0" presId="urn:microsoft.com/office/officeart/2005/8/layout/pyramid4"/>
    <dgm:cxn modelId="{4CCF1E6D-BF33-4F78-BE84-EC238F8DEFF4}" type="presOf" srcId="{E3136670-49E5-4136-A917-FEB5D06C9959}" destId="{1D5E6F48-2C44-44A0-87CF-67D6B87DAF33}" srcOrd="0" destOrd="0" presId="urn:microsoft.com/office/officeart/2005/8/layout/pyramid4"/>
    <dgm:cxn modelId="{B6F76275-BE36-476A-9715-DA5BBDC3062A}" type="presOf" srcId="{9A91C012-9661-4481-9D6C-4556686F2B7E}" destId="{DE990BEF-6E34-417A-A02D-B8CCD1011949}" srcOrd="0" destOrd="0" presId="urn:microsoft.com/office/officeart/2005/8/layout/pyramid4"/>
    <dgm:cxn modelId="{10129C75-C18B-4BFE-9F59-2F70027EB684}" srcId="{849DDC9F-691F-4F48-AED9-90894E368253}" destId="{EE927EF7-BA63-49B4-9215-134441F34E3D}" srcOrd="5" destOrd="0" parTransId="{9A0FF9B9-ED6C-4231-A586-4E2308505813}" sibTransId="{704E8636-6272-4892-99A3-6088C22FE80A}"/>
    <dgm:cxn modelId="{28F15479-2BEE-4253-A790-3F366F30DF66}" type="presOf" srcId="{849DDC9F-691F-4F48-AED9-90894E368253}" destId="{DD735F21-3259-4ECB-88E6-D83187B507DC}" srcOrd="0" destOrd="0" presId="urn:microsoft.com/office/officeart/2005/8/layout/pyramid4"/>
    <dgm:cxn modelId="{1851CC81-BAD0-4D9D-AA4E-402B139D928F}" type="presOf" srcId="{40BA2650-78AC-4D47-8E27-5B1F9CF6C81E}" destId="{7F672DDA-D201-46A8-AEBD-A85FE2E14B6D}" srcOrd="0" destOrd="0" presId="urn:microsoft.com/office/officeart/2005/8/layout/pyramid4"/>
    <dgm:cxn modelId="{52227F8C-A265-45EA-8445-673F050D2FAE}" srcId="{849DDC9F-691F-4F48-AED9-90894E368253}" destId="{E3136670-49E5-4136-A917-FEB5D06C9959}" srcOrd="1" destOrd="0" parTransId="{216000E7-123B-42D2-A977-9FB660573470}" sibTransId="{203EE998-C925-425B-8641-B3E7D35C3B4A}"/>
    <dgm:cxn modelId="{C1661B99-382E-4962-93B0-AFCD7E14FD2B}" srcId="{849DDC9F-691F-4F48-AED9-90894E368253}" destId="{E2333BB7-F5BB-4909-A17E-3EAF29D3460C}" srcOrd="8" destOrd="0" parTransId="{4014D8D8-0B09-437F-800C-49B515B7C381}" sibTransId="{3131709B-1027-4116-A296-0F559C748F76}"/>
    <dgm:cxn modelId="{F423D0A0-1321-417F-91AF-62A349D880F1}" type="presOf" srcId="{793B45B8-4626-8D47-95C0-767B4ACBA4EA}" destId="{1981415F-C974-4CDA-92B6-883C59590D0C}" srcOrd="0" destOrd="0" presId="urn:microsoft.com/office/officeart/2005/8/layout/pyramid4"/>
    <dgm:cxn modelId="{2DE8FEA9-7F00-40CF-9171-EB7AB75CE734}" srcId="{849DDC9F-691F-4F48-AED9-90894E368253}" destId="{40BA2650-78AC-4D47-8E27-5B1F9CF6C81E}" srcOrd="7" destOrd="0" parTransId="{1620D08E-7B3B-4F75-B17C-4038F6F91E98}" sibTransId="{AA5CEAB2-6D9E-4296-B445-DC2F1B0450DF}"/>
    <dgm:cxn modelId="{98F68FD1-8BF5-452B-87FA-2BF9E215C5C6}" type="presOf" srcId="{E2333BB7-F5BB-4909-A17E-3EAF29D3460C}" destId="{9B2C07CC-6B28-47E7-9B8B-F97F64C5E36E}" srcOrd="0" destOrd="0" presId="urn:microsoft.com/office/officeart/2005/8/layout/pyramid4"/>
    <dgm:cxn modelId="{DF9DC3E2-099E-7A43-9A85-A2534A541DA4}" srcId="{849DDC9F-691F-4F48-AED9-90894E368253}" destId="{E11950A1-4318-E844-B52F-797FD0430729}" srcOrd="6" destOrd="0" parTransId="{9115092B-9E6E-834F-AFED-79171EA8F927}" sibTransId="{0F0C85C4-052D-B242-ABD6-80DB2AC8BC87}"/>
    <dgm:cxn modelId="{52DFE73A-69A4-4230-9DC1-4902CE5E1347}" type="presParOf" srcId="{DD735F21-3259-4ECB-88E6-D83187B507DC}" destId="{1981415F-C974-4CDA-92B6-883C59590D0C}" srcOrd="0" destOrd="0" presId="urn:microsoft.com/office/officeart/2005/8/layout/pyramid4"/>
    <dgm:cxn modelId="{37BE940A-7CD6-4FC1-853F-F169B02A50C7}" type="presParOf" srcId="{DD735F21-3259-4ECB-88E6-D83187B507DC}" destId="{1D5E6F48-2C44-44A0-87CF-67D6B87DAF33}" srcOrd="1" destOrd="0" presId="urn:microsoft.com/office/officeart/2005/8/layout/pyramid4"/>
    <dgm:cxn modelId="{F3AF568B-DBE6-427B-9569-14B18341A13D}" type="presParOf" srcId="{DD735F21-3259-4ECB-88E6-D83187B507DC}" destId="{DE990BEF-6E34-417A-A02D-B8CCD1011949}" srcOrd="2" destOrd="0" presId="urn:microsoft.com/office/officeart/2005/8/layout/pyramid4"/>
    <dgm:cxn modelId="{5D93CEB4-9C26-4F87-BC6A-17E0433DA289}" type="presParOf" srcId="{DD735F21-3259-4ECB-88E6-D83187B507DC}" destId="{DBFDF96D-BDA0-4216-B213-B376356DD2AE}" srcOrd="3" destOrd="0" presId="urn:microsoft.com/office/officeart/2005/8/layout/pyramid4"/>
    <dgm:cxn modelId="{A0C1683F-345D-47A8-AD9C-41F810E04DA5}" type="presParOf" srcId="{DD735F21-3259-4ECB-88E6-D83187B507DC}" destId="{659FCC35-2108-477B-9CF9-F4B5610EBEBB}" srcOrd="4" destOrd="0" presId="urn:microsoft.com/office/officeart/2005/8/layout/pyramid4"/>
    <dgm:cxn modelId="{44A5219D-0A16-4C64-AD45-2BA5FD2D0AB3}" type="presParOf" srcId="{DD735F21-3259-4ECB-88E6-D83187B507DC}" destId="{4CC9494D-5641-4923-A542-5A1255ECF555}" srcOrd="5" destOrd="0" presId="urn:microsoft.com/office/officeart/2005/8/layout/pyramid4"/>
    <dgm:cxn modelId="{3ED81A7C-8D60-4B2F-9D79-F7CC658C140C}" type="presParOf" srcId="{DD735F21-3259-4ECB-88E6-D83187B507DC}" destId="{E6C7D94E-429F-4718-8738-88F7FE434101}" srcOrd="6" destOrd="0" presId="urn:microsoft.com/office/officeart/2005/8/layout/pyramid4"/>
    <dgm:cxn modelId="{F3FFD342-F24E-47BA-918C-8D14D85E0373}" type="presParOf" srcId="{DD735F21-3259-4ECB-88E6-D83187B507DC}" destId="{7F672DDA-D201-46A8-AEBD-A85FE2E14B6D}" srcOrd="7" destOrd="0" presId="urn:microsoft.com/office/officeart/2005/8/layout/pyramid4"/>
    <dgm:cxn modelId="{63FDF14A-CFB5-4541-9951-20816B837B2D}" type="presParOf" srcId="{DD735F21-3259-4ECB-88E6-D83187B507DC}" destId="{9B2C07CC-6B28-47E7-9B8B-F97F64C5E36E}" srcOrd="8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066C32-48F7-854F-8EB3-DE9D2EF04762}" type="doc">
      <dgm:prSet loTypeId="urn:microsoft.com/office/officeart/2005/8/layout/StepDownProcess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C9F8D9-4BDF-8D4B-8469-6269731142C5}">
      <dgm:prSet phldrT="[Text]" custT="1"/>
      <dgm:spPr/>
      <dgm:t>
        <a:bodyPr/>
        <a:lstStyle/>
        <a:p>
          <a:r>
            <a:rPr lang="hr-HR" sz="1100"/>
            <a:t>od 1970-ih do 1980-ih</a:t>
          </a:r>
        </a:p>
        <a:p>
          <a:r>
            <a:rPr lang="hr-HR" sz="1100"/>
            <a:t>Financijski sustav glavne knjige</a:t>
          </a:r>
        </a:p>
        <a:p>
          <a:r>
            <a:rPr lang="hr-HR" sz="1100"/>
            <a:t>(FLS)</a:t>
          </a:r>
        </a:p>
      </dgm:t>
    </dgm:pt>
    <dgm:pt modelId="{367504AE-7A2C-BA40-B6F8-A46D91017863}" type="parTrans" cxnId="{2CFE3989-2E5D-084C-B840-83D5389A77DC}">
      <dgm:prSet/>
      <dgm:spPr/>
      <dgm:t>
        <a:bodyPr/>
        <a:lstStyle/>
        <a:p>
          <a:endParaRPr lang="en-US"/>
        </a:p>
      </dgm:t>
    </dgm:pt>
    <dgm:pt modelId="{DD7E0F1C-D5D2-F247-920B-F33A8C0B55DF}" type="sibTrans" cxnId="{2CFE3989-2E5D-084C-B840-83D5389A77DC}">
      <dgm:prSet/>
      <dgm:spPr/>
      <dgm:t>
        <a:bodyPr/>
        <a:lstStyle/>
        <a:p>
          <a:endParaRPr lang="en-US"/>
        </a:p>
      </dgm:t>
    </dgm:pt>
    <dgm:pt modelId="{2977A7BC-763A-9C4C-B206-750594273659}">
      <dgm:prSet phldrT="[Text]" custT="1"/>
      <dgm:spPr/>
      <dgm:t>
        <a:bodyPr/>
        <a:lstStyle/>
        <a:p>
          <a:endParaRPr lang="en-US" sz="1100" dirty="0"/>
        </a:p>
      </dgm:t>
    </dgm:pt>
    <dgm:pt modelId="{F7BBC21F-0C78-2646-AEAF-A76BCD22A76D}" type="parTrans" cxnId="{3BD88009-F411-EB4F-92EE-0289D3676B58}">
      <dgm:prSet/>
      <dgm:spPr/>
      <dgm:t>
        <a:bodyPr/>
        <a:lstStyle/>
        <a:p>
          <a:endParaRPr lang="en-US"/>
        </a:p>
      </dgm:t>
    </dgm:pt>
    <dgm:pt modelId="{C2C133E6-E413-8044-8048-E5084D32553D}" type="sibTrans" cxnId="{3BD88009-F411-EB4F-92EE-0289D3676B58}">
      <dgm:prSet/>
      <dgm:spPr/>
      <dgm:t>
        <a:bodyPr/>
        <a:lstStyle/>
        <a:p>
          <a:endParaRPr lang="en-US"/>
        </a:p>
      </dgm:t>
    </dgm:pt>
    <dgm:pt modelId="{C469502C-9718-9F47-8015-E34FD0947E76}">
      <dgm:prSet phldrT="[Text]" custT="1"/>
      <dgm:spPr/>
      <dgm:t>
        <a:bodyPr/>
        <a:lstStyle/>
        <a:p>
          <a:r>
            <a:rPr lang="hr-HR" sz="1100"/>
            <a:t>od 1980-ih do 1990-ih</a:t>
          </a:r>
        </a:p>
        <a:p>
          <a:r>
            <a:rPr lang="hr-HR" sz="1100"/>
            <a:t>Financijske informacije o upravljanju resursima</a:t>
          </a:r>
        </a:p>
        <a:p>
          <a:r>
            <a:rPr lang="hr-HR" sz="1100"/>
            <a:t>(FIRM)</a:t>
          </a:r>
        </a:p>
      </dgm:t>
    </dgm:pt>
    <dgm:pt modelId="{541B0404-4345-C847-97D1-4AFC2CB33324}" type="parTrans" cxnId="{177421BB-C3C7-3642-9BE4-FDEEA1B985AA}">
      <dgm:prSet/>
      <dgm:spPr/>
      <dgm:t>
        <a:bodyPr/>
        <a:lstStyle/>
        <a:p>
          <a:endParaRPr lang="en-US"/>
        </a:p>
      </dgm:t>
    </dgm:pt>
    <dgm:pt modelId="{9158401B-7711-8A43-B7A8-0CC46DB12DE9}" type="sibTrans" cxnId="{177421BB-C3C7-3642-9BE4-FDEEA1B985AA}">
      <dgm:prSet/>
      <dgm:spPr/>
      <dgm:t>
        <a:bodyPr/>
        <a:lstStyle/>
        <a:p>
          <a:endParaRPr lang="en-US"/>
        </a:p>
      </dgm:t>
    </dgm:pt>
    <dgm:pt modelId="{E6B2599E-E0C5-7C46-B1C8-DC7C9FF50A50}">
      <dgm:prSet phldrT="[Text]" custT="1"/>
      <dgm:spPr/>
      <dgm:t>
        <a:bodyPr/>
        <a:lstStyle/>
        <a:p>
          <a:endParaRPr lang="en-US" sz="1100" dirty="0"/>
        </a:p>
      </dgm:t>
    </dgm:pt>
    <dgm:pt modelId="{B1FA9AF1-0840-4E4E-994E-FF5A77292C0D}" type="parTrans" cxnId="{CE261EE8-2565-8D46-9FA7-DE8ADB511B4A}">
      <dgm:prSet/>
      <dgm:spPr/>
      <dgm:t>
        <a:bodyPr/>
        <a:lstStyle/>
        <a:p>
          <a:endParaRPr lang="en-US"/>
        </a:p>
      </dgm:t>
    </dgm:pt>
    <dgm:pt modelId="{A57801F2-384C-8540-BAD9-0C30374ED22E}" type="sibTrans" cxnId="{CE261EE8-2565-8D46-9FA7-DE8ADB511B4A}">
      <dgm:prSet/>
      <dgm:spPr/>
      <dgm:t>
        <a:bodyPr/>
        <a:lstStyle/>
        <a:p>
          <a:endParaRPr lang="en-US"/>
        </a:p>
      </dgm:t>
    </dgm:pt>
    <dgm:pt modelId="{7375A2D4-8C54-2E40-A58D-0F6CEF7BCBFC}">
      <dgm:prSet phldrT="[Text]" custT="1"/>
      <dgm:spPr/>
      <dgm:t>
        <a:bodyPr/>
        <a:lstStyle/>
        <a:p>
          <a:r>
            <a:rPr lang="hr-HR" sz="1100"/>
            <a:t>1990-e</a:t>
          </a:r>
        </a:p>
        <a:p>
          <a:r>
            <a:rPr lang="hr-HR" sz="1100"/>
            <a:t>Sustav upravljanja informacijama o obračunu (AIM) </a:t>
          </a:r>
        </a:p>
      </dgm:t>
    </dgm:pt>
    <dgm:pt modelId="{91955438-96AF-5E48-8654-4616DE900596}" type="parTrans" cxnId="{B41B2A15-4D35-FC43-9FBD-9A9D7B232B1A}">
      <dgm:prSet/>
      <dgm:spPr/>
      <dgm:t>
        <a:bodyPr/>
        <a:lstStyle/>
        <a:p>
          <a:endParaRPr lang="en-US"/>
        </a:p>
      </dgm:t>
    </dgm:pt>
    <dgm:pt modelId="{3FC70171-BF11-FC46-842B-653D76985C90}" type="sibTrans" cxnId="{B41B2A15-4D35-FC43-9FBD-9A9D7B232B1A}">
      <dgm:prSet/>
      <dgm:spPr/>
      <dgm:t>
        <a:bodyPr/>
        <a:lstStyle/>
        <a:p>
          <a:endParaRPr lang="en-US"/>
        </a:p>
      </dgm:t>
    </dgm:pt>
    <dgm:pt modelId="{499EFB16-B222-AD49-A198-F8E81BE89491}">
      <dgm:prSet phldrT="[Text]" custT="1"/>
      <dgm:spPr/>
      <dgm:t>
        <a:bodyPr/>
        <a:lstStyle/>
        <a:p>
          <a:r>
            <a:rPr lang="hr-HR" sz="1100"/>
            <a:t>Sustav izvještavanja za obračune</a:t>
          </a:r>
        </a:p>
      </dgm:t>
    </dgm:pt>
    <dgm:pt modelId="{CD6D66C8-AF41-9742-9C1A-0EA6CA1F9A9A}" type="parTrans" cxnId="{48684F78-DAB4-8444-A18D-4A1530C5D0A0}">
      <dgm:prSet/>
      <dgm:spPr/>
      <dgm:t>
        <a:bodyPr/>
        <a:lstStyle/>
        <a:p>
          <a:endParaRPr lang="en-US"/>
        </a:p>
      </dgm:t>
    </dgm:pt>
    <dgm:pt modelId="{EA5C4C61-5B94-D042-92AA-88DC47C100E8}" type="sibTrans" cxnId="{48684F78-DAB4-8444-A18D-4A1530C5D0A0}">
      <dgm:prSet/>
      <dgm:spPr/>
      <dgm:t>
        <a:bodyPr/>
        <a:lstStyle/>
        <a:p>
          <a:endParaRPr lang="en-US"/>
        </a:p>
      </dgm:t>
    </dgm:pt>
    <dgm:pt modelId="{C197AA1C-B0DB-0645-81F1-DBCB77C4B7A1}">
      <dgm:prSet phldrT="[Text]" custT="1"/>
      <dgm:spPr/>
      <dgm:t>
        <a:bodyPr/>
        <a:lstStyle/>
        <a:p>
          <a:r>
            <a:rPr lang="hr-HR" sz="1100"/>
            <a:t>2000. do danas Središnji sustav upravljanja proračunom (CBMS)</a:t>
          </a:r>
        </a:p>
      </dgm:t>
    </dgm:pt>
    <dgm:pt modelId="{141EE6DA-EAD7-5443-8BA6-AC717B015B4D}" type="parTrans" cxnId="{45F45C5C-FB2F-EA47-BD50-C545CA350F94}">
      <dgm:prSet/>
      <dgm:spPr/>
      <dgm:t>
        <a:bodyPr/>
        <a:lstStyle/>
        <a:p>
          <a:endParaRPr lang="en-US"/>
        </a:p>
      </dgm:t>
    </dgm:pt>
    <dgm:pt modelId="{1C85EA54-B238-7549-8204-5DC539C6A9BA}" type="sibTrans" cxnId="{45F45C5C-FB2F-EA47-BD50-C545CA350F94}">
      <dgm:prSet/>
      <dgm:spPr/>
      <dgm:t>
        <a:bodyPr/>
        <a:lstStyle/>
        <a:p>
          <a:endParaRPr lang="en-US"/>
        </a:p>
      </dgm:t>
    </dgm:pt>
    <dgm:pt modelId="{C58A7AF4-FFAA-DB46-A872-24A52702D284}">
      <dgm:prSet phldrT="[Text]" custT="1"/>
      <dgm:spPr/>
      <dgm:t>
        <a:bodyPr/>
        <a:lstStyle/>
        <a:p>
          <a:endParaRPr lang="en-US" sz="1100" dirty="0"/>
        </a:p>
      </dgm:t>
    </dgm:pt>
    <dgm:pt modelId="{ABC77564-EBEC-F94B-B91F-C1CFF0C635BD}" type="parTrans" cxnId="{F069BDE2-842D-B740-8978-3D17D9616AFF}">
      <dgm:prSet/>
      <dgm:spPr/>
      <dgm:t>
        <a:bodyPr/>
        <a:lstStyle/>
        <a:p>
          <a:endParaRPr lang="en-US"/>
        </a:p>
      </dgm:t>
    </dgm:pt>
    <dgm:pt modelId="{B994B535-386A-C840-BA99-71BC726C5598}" type="sibTrans" cxnId="{F069BDE2-842D-B740-8978-3D17D9616AFF}">
      <dgm:prSet/>
      <dgm:spPr/>
      <dgm:t>
        <a:bodyPr/>
        <a:lstStyle/>
        <a:p>
          <a:endParaRPr lang="en-US"/>
        </a:p>
      </dgm:t>
    </dgm:pt>
    <dgm:pt modelId="{B04F6309-2E15-564B-A3B1-45FA77FD6A2E}">
      <dgm:prSet phldrT="[Text]" custT="1"/>
      <dgm:spPr/>
      <dgm:t>
        <a:bodyPr/>
        <a:lstStyle/>
        <a:p>
          <a:r>
            <a:rPr lang="hr-HR" sz="1100"/>
            <a:t>Nema glavne knjige</a:t>
          </a:r>
        </a:p>
      </dgm:t>
    </dgm:pt>
    <dgm:pt modelId="{744A6380-F882-5042-8E4B-8DC6C7B7C009}" type="parTrans" cxnId="{63E700E8-DF1B-6C49-A28C-A36F7C056931}">
      <dgm:prSet/>
      <dgm:spPr/>
      <dgm:t>
        <a:bodyPr/>
        <a:lstStyle/>
        <a:p>
          <a:endParaRPr lang="en-US"/>
        </a:p>
      </dgm:t>
    </dgm:pt>
    <dgm:pt modelId="{642B2BA5-8EEA-044B-BC96-E6C0F123BCB5}" type="sibTrans" cxnId="{63E700E8-DF1B-6C49-A28C-A36F7C056931}">
      <dgm:prSet/>
      <dgm:spPr/>
      <dgm:t>
        <a:bodyPr/>
        <a:lstStyle/>
        <a:p>
          <a:endParaRPr lang="en-US"/>
        </a:p>
      </dgm:t>
    </dgm:pt>
    <dgm:pt modelId="{1ECF0D25-6E6B-5844-95A9-5AE0350586DF}">
      <dgm:prSet phldrT="[Text]" custT="1"/>
      <dgm:spPr/>
      <dgm:t>
        <a:bodyPr/>
        <a:lstStyle/>
        <a:p>
          <a:endParaRPr lang="en-US" sz="1200" dirty="0"/>
        </a:p>
      </dgm:t>
    </dgm:pt>
    <dgm:pt modelId="{03992099-BD45-2F46-9B28-414D60C89B66}" type="parTrans" cxnId="{F862BDC8-ADB6-1C40-8238-400013A9AA3F}">
      <dgm:prSet/>
      <dgm:spPr/>
      <dgm:t>
        <a:bodyPr/>
        <a:lstStyle/>
        <a:p>
          <a:endParaRPr lang="en-US"/>
        </a:p>
      </dgm:t>
    </dgm:pt>
    <dgm:pt modelId="{6DDB0421-67CF-0245-9F65-AB6CD2A8C44D}" type="sibTrans" cxnId="{F862BDC8-ADB6-1C40-8238-400013A9AA3F}">
      <dgm:prSet/>
      <dgm:spPr/>
      <dgm:t>
        <a:bodyPr/>
        <a:lstStyle/>
        <a:p>
          <a:endParaRPr lang="en-US"/>
        </a:p>
      </dgm:t>
    </dgm:pt>
    <dgm:pt modelId="{FA777F7A-B145-D342-8761-DD87554C157D}">
      <dgm:prSet phldrT="[Text]" custT="1"/>
      <dgm:spPr/>
      <dgm:t>
        <a:bodyPr/>
        <a:lstStyle/>
        <a:p>
          <a:r>
            <a:rPr lang="hr-HR" sz="1100"/>
            <a:t>Također decentralizacija upravljanja gotovinom i bankarstva</a:t>
          </a:r>
        </a:p>
      </dgm:t>
    </dgm:pt>
    <dgm:pt modelId="{3FB641C7-3491-924E-8A3A-D1457E0B76EA}" type="parTrans" cxnId="{1710744A-DF2B-2347-ABBD-CB4A308DBC6F}">
      <dgm:prSet/>
      <dgm:spPr/>
      <dgm:t>
        <a:bodyPr/>
        <a:lstStyle/>
        <a:p>
          <a:endParaRPr lang="en-US"/>
        </a:p>
      </dgm:t>
    </dgm:pt>
    <dgm:pt modelId="{2769AE17-4B72-D948-8ADE-8CEA7DDCF30A}" type="sibTrans" cxnId="{1710744A-DF2B-2347-ABBD-CB4A308DBC6F}">
      <dgm:prSet/>
      <dgm:spPr/>
      <dgm:t>
        <a:bodyPr/>
        <a:lstStyle/>
        <a:p>
          <a:endParaRPr lang="en-US"/>
        </a:p>
      </dgm:t>
    </dgm:pt>
    <dgm:pt modelId="{0155DFF2-0908-2248-8C79-17DBF3B1520C}" type="pres">
      <dgm:prSet presAssocID="{20066C32-48F7-854F-8EB3-DE9D2EF04762}" presName="rootnode" presStyleCnt="0">
        <dgm:presLayoutVars>
          <dgm:chMax/>
          <dgm:chPref/>
          <dgm:dir/>
          <dgm:animLvl val="lvl"/>
        </dgm:presLayoutVars>
      </dgm:prSet>
      <dgm:spPr/>
    </dgm:pt>
    <dgm:pt modelId="{B02C92D1-8BF4-0F4C-814B-BAFEC7B94D2E}" type="pres">
      <dgm:prSet presAssocID="{B6C9F8D9-4BDF-8D4B-8469-6269731142C5}" presName="composite" presStyleCnt="0"/>
      <dgm:spPr/>
    </dgm:pt>
    <dgm:pt modelId="{15BD8CED-6123-8E4F-9D80-8BE0AB28E775}" type="pres">
      <dgm:prSet presAssocID="{B6C9F8D9-4BDF-8D4B-8469-6269731142C5}" presName="bentUpArrow1" presStyleLbl="alignImgPlace1" presStyleIdx="0" presStyleCnt="3" custLinFactNeighborX="-41585" custLinFactNeighborY="3820"/>
      <dgm:spPr/>
    </dgm:pt>
    <dgm:pt modelId="{551BDDBD-BCA8-D64F-944E-10C902ABB736}" type="pres">
      <dgm:prSet presAssocID="{B6C9F8D9-4BDF-8D4B-8469-6269731142C5}" presName="ParentText" presStyleLbl="node1" presStyleIdx="0" presStyleCnt="4" custScaleX="255732" custScaleY="140846" custLinFactNeighborX="22207" custLinFactNeighborY="-49112">
        <dgm:presLayoutVars>
          <dgm:chMax val="1"/>
          <dgm:chPref val="1"/>
          <dgm:bulletEnabled val="1"/>
        </dgm:presLayoutVars>
      </dgm:prSet>
      <dgm:spPr/>
    </dgm:pt>
    <dgm:pt modelId="{7AA22BE5-E917-9142-9F1A-FB00D85F0D23}" type="pres">
      <dgm:prSet presAssocID="{B6C9F8D9-4BDF-8D4B-8469-6269731142C5}" presName="ChildText" presStyleLbl="revTx" presStyleIdx="0" presStyleCnt="4" custScaleX="302404" custScaleY="139532" custLinFactX="100000" custLinFactNeighborX="181113" custLinFactNeighborY="-57645">
        <dgm:presLayoutVars>
          <dgm:chMax val="0"/>
          <dgm:chPref val="0"/>
          <dgm:bulletEnabled val="1"/>
        </dgm:presLayoutVars>
      </dgm:prSet>
      <dgm:spPr/>
    </dgm:pt>
    <dgm:pt modelId="{EA5C2CCD-FE2F-1E45-816B-40FD7914365C}" type="pres">
      <dgm:prSet presAssocID="{DD7E0F1C-D5D2-F247-920B-F33A8C0B55DF}" presName="sibTrans" presStyleCnt="0"/>
      <dgm:spPr/>
    </dgm:pt>
    <dgm:pt modelId="{981E02AB-1689-EE42-BB56-C34038C4A1EF}" type="pres">
      <dgm:prSet presAssocID="{C469502C-9718-9F47-8015-E34FD0947E76}" presName="composite" presStyleCnt="0"/>
      <dgm:spPr/>
    </dgm:pt>
    <dgm:pt modelId="{5F71B81D-14E0-C846-A891-5EBFD48B62C1}" type="pres">
      <dgm:prSet presAssocID="{C469502C-9718-9F47-8015-E34FD0947E76}" presName="bentUpArrow1" presStyleLbl="alignImgPlace1" presStyleIdx="1" presStyleCnt="3" custLinFactNeighborX="-76452" custLinFactNeighborY="8312"/>
      <dgm:spPr/>
    </dgm:pt>
    <dgm:pt modelId="{1CCC7019-8A2D-BC42-B996-1280A43BCF90}" type="pres">
      <dgm:prSet presAssocID="{C469502C-9718-9F47-8015-E34FD0947E76}" presName="ParentText" presStyleLbl="node1" presStyleIdx="1" presStyleCnt="4" custScaleX="225449" custScaleY="121811" custLinFactNeighborX="-16306" custLinFactNeighborY="-9411">
        <dgm:presLayoutVars>
          <dgm:chMax val="1"/>
          <dgm:chPref val="1"/>
          <dgm:bulletEnabled val="1"/>
        </dgm:presLayoutVars>
      </dgm:prSet>
      <dgm:spPr/>
    </dgm:pt>
    <dgm:pt modelId="{B24F1CA3-7AB6-4C44-B4F8-3FE3C3118BE2}" type="pres">
      <dgm:prSet presAssocID="{C469502C-9718-9F47-8015-E34FD0947E76}" presName="ChildText" presStyleLbl="revTx" presStyleIdx="1" presStyleCnt="4" custScaleX="231246" custLinFactX="74508" custLinFactNeighborX="100000" custLinFactNeighborY="-14250">
        <dgm:presLayoutVars>
          <dgm:chMax val="0"/>
          <dgm:chPref val="0"/>
          <dgm:bulletEnabled val="1"/>
        </dgm:presLayoutVars>
      </dgm:prSet>
      <dgm:spPr/>
    </dgm:pt>
    <dgm:pt modelId="{792BF6B8-90AC-8A41-997E-1AEDDAC444CA}" type="pres">
      <dgm:prSet presAssocID="{9158401B-7711-8A43-B7A8-0CC46DB12DE9}" presName="sibTrans" presStyleCnt="0"/>
      <dgm:spPr/>
    </dgm:pt>
    <dgm:pt modelId="{E6884102-4257-3E46-840F-C309DAAC2DDE}" type="pres">
      <dgm:prSet presAssocID="{7375A2D4-8C54-2E40-A58D-0F6CEF7BCBFC}" presName="composite" presStyleCnt="0"/>
      <dgm:spPr/>
    </dgm:pt>
    <dgm:pt modelId="{4343B353-30D4-5843-8E33-06D6778FC642}" type="pres">
      <dgm:prSet presAssocID="{7375A2D4-8C54-2E40-A58D-0F6CEF7BCBFC}" presName="bentUpArrow1" presStyleLbl="alignImgPlace1" presStyleIdx="2" presStyleCnt="3" custLinFactNeighborX="-75810" custLinFactNeighborY="4267"/>
      <dgm:spPr/>
    </dgm:pt>
    <dgm:pt modelId="{8F8AFCA0-6032-844F-A5F2-04AD44F59D44}" type="pres">
      <dgm:prSet presAssocID="{7375A2D4-8C54-2E40-A58D-0F6CEF7BCBFC}" presName="ParentText" presStyleLbl="node1" presStyleIdx="2" presStyleCnt="4" custScaleX="188450" custScaleY="118067" custLinFactNeighborX="-53835" custLinFactNeighborY="-8411">
        <dgm:presLayoutVars>
          <dgm:chMax val="1"/>
          <dgm:chPref val="1"/>
          <dgm:bulletEnabled val="1"/>
        </dgm:presLayoutVars>
      </dgm:prSet>
      <dgm:spPr/>
    </dgm:pt>
    <dgm:pt modelId="{7B5172A9-4D4B-1C4B-807D-E396260DC42D}" type="pres">
      <dgm:prSet presAssocID="{7375A2D4-8C54-2E40-A58D-0F6CEF7BCBFC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C6B50B77-9EF4-3F4C-B9D4-9B7186564025}" type="pres">
      <dgm:prSet presAssocID="{3FC70171-BF11-FC46-842B-653D76985C90}" presName="sibTrans" presStyleCnt="0"/>
      <dgm:spPr/>
    </dgm:pt>
    <dgm:pt modelId="{5B971993-463F-B040-A845-3D9A9B074F41}" type="pres">
      <dgm:prSet presAssocID="{C197AA1C-B0DB-0645-81F1-DBCB77C4B7A1}" presName="composite" presStyleCnt="0"/>
      <dgm:spPr/>
    </dgm:pt>
    <dgm:pt modelId="{4646D93F-96EE-094F-A058-1B3CFA1177E4}" type="pres">
      <dgm:prSet presAssocID="{C197AA1C-B0DB-0645-81F1-DBCB77C4B7A1}" presName="ParentText" presStyleLbl="node1" presStyleIdx="3" presStyleCnt="4" custScaleX="142738" custScaleY="130731" custLinFactNeighborX="-88998" custLinFactNeighborY="-1632">
        <dgm:presLayoutVars>
          <dgm:chMax val="1"/>
          <dgm:chPref val="1"/>
          <dgm:bulletEnabled val="1"/>
        </dgm:presLayoutVars>
      </dgm:prSet>
      <dgm:spPr/>
    </dgm:pt>
    <dgm:pt modelId="{CD0B88BA-D8EC-204A-A507-990E2F227B7D}" type="pres">
      <dgm:prSet presAssocID="{C197AA1C-B0DB-0645-81F1-DBCB77C4B7A1}" presName="FinalChildText" presStyleLbl="revTx" presStyleIdx="3" presStyleCnt="4" custScaleX="312066" custScaleY="169310" custLinFactY="-56143" custLinFactNeighborX="-20952" custLinFactNeighborY="-100000">
        <dgm:presLayoutVars>
          <dgm:chMax val="0"/>
          <dgm:chPref val="0"/>
          <dgm:bulletEnabled val="1"/>
        </dgm:presLayoutVars>
      </dgm:prSet>
      <dgm:spPr/>
    </dgm:pt>
  </dgm:ptLst>
  <dgm:cxnLst>
    <dgm:cxn modelId="{3BD88009-F411-EB4F-92EE-0289D3676B58}" srcId="{B6C9F8D9-4BDF-8D4B-8469-6269731142C5}" destId="{2977A7BC-763A-9C4C-B206-750594273659}" srcOrd="0" destOrd="0" parTransId="{F7BBC21F-0C78-2646-AEAF-A76BCD22A76D}" sibTransId="{C2C133E6-E413-8044-8048-E5084D32553D}"/>
    <dgm:cxn modelId="{B41B2A15-4D35-FC43-9FBD-9A9D7B232B1A}" srcId="{20066C32-48F7-854F-8EB3-DE9D2EF04762}" destId="{7375A2D4-8C54-2E40-A58D-0F6CEF7BCBFC}" srcOrd="2" destOrd="0" parTransId="{91955438-96AF-5E48-8654-4616DE900596}" sibTransId="{3FC70171-BF11-FC46-842B-653D76985C90}"/>
    <dgm:cxn modelId="{A9FA1D23-7499-3C48-B9AA-287755E12314}" type="presOf" srcId="{FA777F7A-B145-D342-8761-DD87554C157D}" destId="{CD0B88BA-D8EC-204A-A507-990E2F227B7D}" srcOrd="0" destOrd="2" presId="urn:microsoft.com/office/officeart/2005/8/layout/StepDownProcess"/>
    <dgm:cxn modelId="{2720C523-9F66-3249-A9ED-4769283C2935}" type="presOf" srcId="{E6B2599E-E0C5-7C46-B1C8-DC7C9FF50A50}" destId="{B24F1CA3-7AB6-4C44-B4F8-3FE3C3118BE2}" srcOrd="0" destOrd="0" presId="urn:microsoft.com/office/officeart/2005/8/layout/StepDownProcess"/>
    <dgm:cxn modelId="{94439230-8B2C-4C46-8B38-63D17288C6DC}" type="presOf" srcId="{7375A2D4-8C54-2E40-A58D-0F6CEF7BCBFC}" destId="{8F8AFCA0-6032-844F-A5F2-04AD44F59D44}" srcOrd="0" destOrd="0" presId="urn:microsoft.com/office/officeart/2005/8/layout/StepDownProcess"/>
    <dgm:cxn modelId="{79681A38-B7A3-A74A-985F-23380CD85DE9}" type="presOf" srcId="{1ECF0D25-6E6B-5844-95A9-5AE0350586DF}" destId="{CD0B88BA-D8EC-204A-A507-990E2F227B7D}" srcOrd="0" destOrd="3" presId="urn:microsoft.com/office/officeart/2005/8/layout/StepDownProcess"/>
    <dgm:cxn modelId="{45F45C5C-FB2F-EA47-BD50-C545CA350F94}" srcId="{20066C32-48F7-854F-8EB3-DE9D2EF04762}" destId="{C197AA1C-B0DB-0645-81F1-DBCB77C4B7A1}" srcOrd="3" destOrd="0" parTransId="{141EE6DA-EAD7-5443-8BA6-AC717B015B4D}" sibTransId="{1C85EA54-B238-7549-8204-5DC539C6A9BA}"/>
    <dgm:cxn modelId="{1710744A-DF2B-2347-ABBD-CB4A308DBC6F}" srcId="{C197AA1C-B0DB-0645-81F1-DBCB77C4B7A1}" destId="{FA777F7A-B145-D342-8761-DD87554C157D}" srcOrd="2" destOrd="0" parTransId="{3FB641C7-3491-924E-8A3A-D1457E0B76EA}" sibTransId="{2769AE17-4B72-D948-8ADE-8CEA7DDCF30A}"/>
    <dgm:cxn modelId="{E0D91855-4EEC-8746-AC89-C321E1EB9102}" type="presOf" srcId="{C58A7AF4-FFAA-DB46-A872-24A52702D284}" destId="{7AA22BE5-E917-9142-9F1A-FB00D85F0D23}" srcOrd="0" destOrd="1" presId="urn:microsoft.com/office/officeart/2005/8/layout/StepDownProcess"/>
    <dgm:cxn modelId="{48684F78-DAB4-8444-A18D-4A1530C5D0A0}" srcId="{C197AA1C-B0DB-0645-81F1-DBCB77C4B7A1}" destId="{499EFB16-B222-AD49-A198-F8E81BE89491}" srcOrd="0" destOrd="0" parTransId="{CD6D66C8-AF41-9742-9C1A-0EA6CA1F9A9A}" sibTransId="{EA5C4C61-5B94-D042-92AA-88DC47C100E8}"/>
    <dgm:cxn modelId="{5A33835A-64BB-7E4E-B7D2-CB5995BD5167}" type="presOf" srcId="{499EFB16-B222-AD49-A198-F8E81BE89491}" destId="{CD0B88BA-D8EC-204A-A507-990E2F227B7D}" srcOrd="0" destOrd="0" presId="urn:microsoft.com/office/officeart/2005/8/layout/StepDownProcess"/>
    <dgm:cxn modelId="{AB4C2B7B-D027-134E-8AB3-76324F283EDB}" type="presOf" srcId="{C197AA1C-B0DB-0645-81F1-DBCB77C4B7A1}" destId="{4646D93F-96EE-094F-A058-1B3CFA1177E4}" srcOrd="0" destOrd="0" presId="urn:microsoft.com/office/officeart/2005/8/layout/StepDownProcess"/>
    <dgm:cxn modelId="{E06FC87F-D1D7-C048-8089-64858A4B340C}" type="presOf" srcId="{B6C9F8D9-4BDF-8D4B-8469-6269731142C5}" destId="{551BDDBD-BCA8-D64F-944E-10C902ABB736}" srcOrd="0" destOrd="0" presId="urn:microsoft.com/office/officeart/2005/8/layout/StepDownProcess"/>
    <dgm:cxn modelId="{2CFE3989-2E5D-084C-B840-83D5389A77DC}" srcId="{20066C32-48F7-854F-8EB3-DE9D2EF04762}" destId="{B6C9F8D9-4BDF-8D4B-8469-6269731142C5}" srcOrd="0" destOrd="0" parTransId="{367504AE-7A2C-BA40-B6F8-A46D91017863}" sibTransId="{DD7E0F1C-D5D2-F247-920B-F33A8C0B55DF}"/>
    <dgm:cxn modelId="{9E41109D-93EF-CC4E-A68A-E6807CBCCD46}" type="presOf" srcId="{2977A7BC-763A-9C4C-B206-750594273659}" destId="{7AA22BE5-E917-9142-9F1A-FB00D85F0D23}" srcOrd="0" destOrd="0" presId="urn:microsoft.com/office/officeart/2005/8/layout/StepDownProcess"/>
    <dgm:cxn modelId="{B43D6B9F-20CF-D248-B432-E0D56A059635}" type="presOf" srcId="{20066C32-48F7-854F-8EB3-DE9D2EF04762}" destId="{0155DFF2-0908-2248-8C79-17DBF3B1520C}" srcOrd="0" destOrd="0" presId="urn:microsoft.com/office/officeart/2005/8/layout/StepDownProcess"/>
    <dgm:cxn modelId="{177421BB-C3C7-3642-9BE4-FDEEA1B985AA}" srcId="{20066C32-48F7-854F-8EB3-DE9D2EF04762}" destId="{C469502C-9718-9F47-8015-E34FD0947E76}" srcOrd="1" destOrd="0" parTransId="{541B0404-4345-C847-97D1-4AFC2CB33324}" sibTransId="{9158401B-7711-8A43-B7A8-0CC46DB12DE9}"/>
    <dgm:cxn modelId="{F862BDC8-ADB6-1C40-8238-400013A9AA3F}" srcId="{C197AA1C-B0DB-0645-81F1-DBCB77C4B7A1}" destId="{1ECF0D25-6E6B-5844-95A9-5AE0350586DF}" srcOrd="3" destOrd="0" parTransId="{03992099-BD45-2F46-9B28-414D60C89B66}" sibTransId="{6DDB0421-67CF-0245-9F65-AB6CD2A8C44D}"/>
    <dgm:cxn modelId="{F069BDE2-842D-B740-8978-3D17D9616AFF}" srcId="{B6C9F8D9-4BDF-8D4B-8469-6269731142C5}" destId="{C58A7AF4-FFAA-DB46-A872-24A52702D284}" srcOrd="1" destOrd="0" parTransId="{ABC77564-EBEC-F94B-B91F-C1CFF0C635BD}" sibTransId="{B994B535-386A-C840-BA99-71BC726C5598}"/>
    <dgm:cxn modelId="{63E700E8-DF1B-6C49-A28C-A36F7C056931}" srcId="{C197AA1C-B0DB-0645-81F1-DBCB77C4B7A1}" destId="{B04F6309-2E15-564B-A3B1-45FA77FD6A2E}" srcOrd="1" destOrd="0" parTransId="{744A6380-F882-5042-8E4B-8DC6C7B7C009}" sibTransId="{642B2BA5-8EEA-044B-BC96-E6C0F123BCB5}"/>
    <dgm:cxn modelId="{CE261EE8-2565-8D46-9FA7-DE8ADB511B4A}" srcId="{C469502C-9718-9F47-8015-E34FD0947E76}" destId="{E6B2599E-E0C5-7C46-B1C8-DC7C9FF50A50}" srcOrd="0" destOrd="0" parTransId="{B1FA9AF1-0840-4E4E-994E-FF5A77292C0D}" sibTransId="{A57801F2-384C-8540-BAD9-0C30374ED22E}"/>
    <dgm:cxn modelId="{427623E9-7E46-0646-A87A-4B5B98BA3390}" type="presOf" srcId="{C469502C-9718-9F47-8015-E34FD0947E76}" destId="{1CCC7019-8A2D-BC42-B996-1280A43BCF90}" srcOrd="0" destOrd="0" presId="urn:microsoft.com/office/officeart/2005/8/layout/StepDownProcess"/>
    <dgm:cxn modelId="{68B84BEA-F6B4-4148-919D-9D75E058CC4E}" type="presOf" srcId="{B04F6309-2E15-564B-A3B1-45FA77FD6A2E}" destId="{CD0B88BA-D8EC-204A-A507-990E2F227B7D}" srcOrd="0" destOrd="1" presId="urn:microsoft.com/office/officeart/2005/8/layout/StepDownProcess"/>
    <dgm:cxn modelId="{AFE6925C-6902-034D-B8C9-5D6F16BFB633}" type="presParOf" srcId="{0155DFF2-0908-2248-8C79-17DBF3B1520C}" destId="{B02C92D1-8BF4-0F4C-814B-BAFEC7B94D2E}" srcOrd="0" destOrd="0" presId="urn:microsoft.com/office/officeart/2005/8/layout/StepDownProcess"/>
    <dgm:cxn modelId="{1B1FB35E-519A-164A-A5D7-640055590DA6}" type="presParOf" srcId="{B02C92D1-8BF4-0F4C-814B-BAFEC7B94D2E}" destId="{15BD8CED-6123-8E4F-9D80-8BE0AB28E775}" srcOrd="0" destOrd="0" presId="urn:microsoft.com/office/officeart/2005/8/layout/StepDownProcess"/>
    <dgm:cxn modelId="{D69BF630-0C24-E04A-B171-1C755952B939}" type="presParOf" srcId="{B02C92D1-8BF4-0F4C-814B-BAFEC7B94D2E}" destId="{551BDDBD-BCA8-D64F-944E-10C902ABB736}" srcOrd="1" destOrd="0" presId="urn:microsoft.com/office/officeart/2005/8/layout/StepDownProcess"/>
    <dgm:cxn modelId="{979A9AA6-E64C-DD4F-B8CF-0AA083F555ED}" type="presParOf" srcId="{B02C92D1-8BF4-0F4C-814B-BAFEC7B94D2E}" destId="{7AA22BE5-E917-9142-9F1A-FB00D85F0D23}" srcOrd="2" destOrd="0" presId="urn:microsoft.com/office/officeart/2005/8/layout/StepDownProcess"/>
    <dgm:cxn modelId="{211C0988-A72F-9B4B-B7AF-CB2F5304B296}" type="presParOf" srcId="{0155DFF2-0908-2248-8C79-17DBF3B1520C}" destId="{EA5C2CCD-FE2F-1E45-816B-40FD7914365C}" srcOrd="1" destOrd="0" presId="urn:microsoft.com/office/officeart/2005/8/layout/StepDownProcess"/>
    <dgm:cxn modelId="{92B2BDDA-9939-3549-A568-1B4F91F184B2}" type="presParOf" srcId="{0155DFF2-0908-2248-8C79-17DBF3B1520C}" destId="{981E02AB-1689-EE42-BB56-C34038C4A1EF}" srcOrd="2" destOrd="0" presId="urn:microsoft.com/office/officeart/2005/8/layout/StepDownProcess"/>
    <dgm:cxn modelId="{023F4DD0-AD50-C04E-A25F-A52A5E3E9A2F}" type="presParOf" srcId="{981E02AB-1689-EE42-BB56-C34038C4A1EF}" destId="{5F71B81D-14E0-C846-A891-5EBFD48B62C1}" srcOrd="0" destOrd="0" presId="urn:microsoft.com/office/officeart/2005/8/layout/StepDownProcess"/>
    <dgm:cxn modelId="{1A7E0A59-ACB8-674A-9608-F570A4DD9BD4}" type="presParOf" srcId="{981E02AB-1689-EE42-BB56-C34038C4A1EF}" destId="{1CCC7019-8A2D-BC42-B996-1280A43BCF90}" srcOrd="1" destOrd="0" presId="urn:microsoft.com/office/officeart/2005/8/layout/StepDownProcess"/>
    <dgm:cxn modelId="{FDEBDC26-D73E-B04B-918E-D9BB4D151C3A}" type="presParOf" srcId="{981E02AB-1689-EE42-BB56-C34038C4A1EF}" destId="{B24F1CA3-7AB6-4C44-B4F8-3FE3C3118BE2}" srcOrd="2" destOrd="0" presId="urn:microsoft.com/office/officeart/2005/8/layout/StepDownProcess"/>
    <dgm:cxn modelId="{3A5F67AF-7064-2B42-B10D-2D57F804A5B5}" type="presParOf" srcId="{0155DFF2-0908-2248-8C79-17DBF3B1520C}" destId="{792BF6B8-90AC-8A41-997E-1AEDDAC444CA}" srcOrd="3" destOrd="0" presId="urn:microsoft.com/office/officeart/2005/8/layout/StepDownProcess"/>
    <dgm:cxn modelId="{872D3678-500D-8046-A970-7370B31E6059}" type="presParOf" srcId="{0155DFF2-0908-2248-8C79-17DBF3B1520C}" destId="{E6884102-4257-3E46-840F-C309DAAC2DDE}" srcOrd="4" destOrd="0" presId="urn:microsoft.com/office/officeart/2005/8/layout/StepDownProcess"/>
    <dgm:cxn modelId="{F022B656-22F7-8B45-A918-78AFC981C686}" type="presParOf" srcId="{E6884102-4257-3E46-840F-C309DAAC2DDE}" destId="{4343B353-30D4-5843-8E33-06D6778FC642}" srcOrd="0" destOrd="0" presId="urn:microsoft.com/office/officeart/2005/8/layout/StepDownProcess"/>
    <dgm:cxn modelId="{EF43F69F-4321-9D41-8291-8BDF6A4F6E4B}" type="presParOf" srcId="{E6884102-4257-3E46-840F-C309DAAC2DDE}" destId="{8F8AFCA0-6032-844F-A5F2-04AD44F59D44}" srcOrd="1" destOrd="0" presId="urn:microsoft.com/office/officeart/2005/8/layout/StepDownProcess"/>
    <dgm:cxn modelId="{CA666376-0A2C-8348-9212-25AE4C6BB765}" type="presParOf" srcId="{E6884102-4257-3E46-840F-C309DAAC2DDE}" destId="{7B5172A9-4D4B-1C4B-807D-E396260DC42D}" srcOrd="2" destOrd="0" presId="urn:microsoft.com/office/officeart/2005/8/layout/StepDownProcess"/>
    <dgm:cxn modelId="{040E0B4D-0214-E046-B548-2117BAB2C23A}" type="presParOf" srcId="{0155DFF2-0908-2248-8C79-17DBF3B1520C}" destId="{C6B50B77-9EF4-3F4C-B9D4-9B7186564025}" srcOrd="5" destOrd="0" presId="urn:microsoft.com/office/officeart/2005/8/layout/StepDownProcess"/>
    <dgm:cxn modelId="{E022139E-91B4-C149-9D78-FC2A5352EDAE}" type="presParOf" srcId="{0155DFF2-0908-2248-8C79-17DBF3B1520C}" destId="{5B971993-463F-B040-A845-3D9A9B074F41}" srcOrd="6" destOrd="0" presId="urn:microsoft.com/office/officeart/2005/8/layout/StepDownProcess"/>
    <dgm:cxn modelId="{38B88657-E652-D14E-BA36-E0BACA8B8A77}" type="presParOf" srcId="{5B971993-463F-B040-A845-3D9A9B074F41}" destId="{4646D93F-96EE-094F-A058-1B3CFA1177E4}" srcOrd="0" destOrd="0" presId="urn:microsoft.com/office/officeart/2005/8/layout/StepDownProcess"/>
    <dgm:cxn modelId="{7EAA428C-A53B-CD46-BF37-01627AFA0876}" type="presParOf" srcId="{5B971993-463F-B040-A845-3D9A9B074F41}" destId="{CD0B88BA-D8EC-204A-A507-990E2F227B7D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C6780-7BEB-124D-9796-F01162439F48}">
      <dsp:nvSpPr>
        <dsp:cNvPr id="0" name=""/>
        <dsp:cNvSpPr/>
      </dsp:nvSpPr>
      <dsp:spPr>
        <a:xfrm>
          <a:off x="0" y="0"/>
          <a:ext cx="6800850" cy="1635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/>
            <a:t>Australija kao savezna vlada i osnivanje područnih ureda Riznice</a:t>
          </a:r>
        </a:p>
      </dsp:txBody>
      <dsp:txXfrm>
        <a:off x="47900" y="47900"/>
        <a:ext cx="5036080" cy="1539642"/>
      </dsp:txXfrm>
    </dsp:sp>
    <dsp:sp modelId="{2DDC3965-69F9-DE4E-9373-BEB51B19BD06}">
      <dsp:nvSpPr>
        <dsp:cNvPr id="0" name=""/>
        <dsp:cNvSpPr/>
      </dsp:nvSpPr>
      <dsp:spPr>
        <a:xfrm>
          <a:off x="600074" y="1908016"/>
          <a:ext cx="6800850" cy="1635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baseline="0"/>
            <a:t>Razvoj okvira za kontrolu i rizike tijekom četiriju generacija središnjih IT sustava   </a:t>
          </a:r>
        </a:p>
      </dsp:txBody>
      <dsp:txXfrm>
        <a:off x="647974" y="1955916"/>
        <a:ext cx="5041937" cy="1539642"/>
      </dsp:txXfrm>
    </dsp:sp>
    <dsp:sp modelId="{9B9E832B-4FD0-CB47-B89E-6A8AF1533194}">
      <dsp:nvSpPr>
        <dsp:cNvPr id="0" name=""/>
        <dsp:cNvSpPr/>
      </dsp:nvSpPr>
      <dsp:spPr>
        <a:xfrm>
          <a:off x="1200149" y="3816032"/>
          <a:ext cx="6800850" cy="16354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3000" kern="1200" baseline="0"/>
            <a:t>Pogreške i naučene lekcije</a:t>
          </a:r>
        </a:p>
      </dsp:txBody>
      <dsp:txXfrm>
        <a:off x="1248049" y="3863932"/>
        <a:ext cx="5041937" cy="1539642"/>
      </dsp:txXfrm>
    </dsp:sp>
    <dsp:sp modelId="{1DA488EE-AA99-CC44-91F2-FAB6D27E8C19}">
      <dsp:nvSpPr>
        <dsp:cNvPr id="0" name=""/>
        <dsp:cNvSpPr/>
      </dsp:nvSpPr>
      <dsp:spPr>
        <a:xfrm>
          <a:off x="5737812" y="1240210"/>
          <a:ext cx="1063037" cy="10630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5976995" y="1240210"/>
        <a:ext cx="584671" cy="799935"/>
      </dsp:txXfrm>
    </dsp:sp>
    <dsp:sp modelId="{72D00D93-2035-CB4E-AD9F-CF9BC77587DC}">
      <dsp:nvSpPr>
        <dsp:cNvPr id="0" name=""/>
        <dsp:cNvSpPr/>
      </dsp:nvSpPr>
      <dsp:spPr>
        <a:xfrm>
          <a:off x="6337887" y="3137323"/>
          <a:ext cx="1063037" cy="106303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/>
        </a:p>
      </dsp:txBody>
      <dsp:txXfrm>
        <a:off x="6577070" y="3137323"/>
        <a:ext cx="584671" cy="799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82BAD4-FDDC-754F-8604-7FACC92C4645}">
      <dsp:nvSpPr>
        <dsp:cNvPr id="0" name=""/>
        <dsp:cNvSpPr/>
      </dsp:nvSpPr>
      <dsp:spPr>
        <a:xfrm rot="5400000">
          <a:off x="966208" y="888273"/>
          <a:ext cx="780097" cy="8881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3C182-13DD-2B4B-A5D7-59E4F06A402D}">
      <dsp:nvSpPr>
        <dsp:cNvPr id="0" name=""/>
        <dsp:cNvSpPr/>
      </dsp:nvSpPr>
      <dsp:spPr>
        <a:xfrm>
          <a:off x="894975" y="0"/>
          <a:ext cx="1313224" cy="91921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1897. usvojen Ustav</a:t>
          </a:r>
        </a:p>
      </dsp:txBody>
      <dsp:txXfrm>
        <a:off x="939855" y="44880"/>
        <a:ext cx="1223464" cy="829454"/>
      </dsp:txXfrm>
    </dsp:sp>
    <dsp:sp modelId="{A16E6C54-24AD-9444-B5BC-2A199717C408}">
      <dsp:nvSpPr>
        <dsp:cNvPr id="0" name=""/>
        <dsp:cNvSpPr/>
      </dsp:nvSpPr>
      <dsp:spPr>
        <a:xfrm>
          <a:off x="2236962" y="92837"/>
          <a:ext cx="2902182" cy="742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Odjeljcima 81. i 83. utvrđuje se koncept JRR-a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Odjeljak 96. – odgovornost ministara </a:t>
          </a:r>
        </a:p>
      </dsp:txBody>
      <dsp:txXfrm>
        <a:off x="2236962" y="92837"/>
        <a:ext cx="2902182" cy="742950"/>
      </dsp:txXfrm>
    </dsp:sp>
    <dsp:sp modelId="{6A0982C6-6F63-0B4B-A9B1-947D04E29FFA}">
      <dsp:nvSpPr>
        <dsp:cNvPr id="0" name=""/>
        <dsp:cNvSpPr/>
      </dsp:nvSpPr>
      <dsp:spPr>
        <a:xfrm rot="5400000">
          <a:off x="2797853" y="1920855"/>
          <a:ext cx="780097" cy="8881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69BF8F-0947-1D4D-89F3-6484AEC9126F}">
      <dsp:nvSpPr>
        <dsp:cNvPr id="0" name=""/>
        <dsp:cNvSpPr/>
      </dsp:nvSpPr>
      <dsp:spPr>
        <a:xfrm>
          <a:off x="2591175" y="1056101"/>
          <a:ext cx="1313224" cy="91921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1902.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Donesen Zakon o reviziji iz 1901. (4. zakon)</a:t>
          </a:r>
        </a:p>
      </dsp:txBody>
      <dsp:txXfrm>
        <a:off x="2636055" y="1100981"/>
        <a:ext cx="1223464" cy="829454"/>
      </dsp:txXfrm>
    </dsp:sp>
    <dsp:sp modelId="{D7A8BF6A-75F7-B047-9D78-DDF1FC018FE0}">
      <dsp:nvSpPr>
        <dsp:cNvPr id="0" name=""/>
        <dsp:cNvSpPr/>
      </dsp:nvSpPr>
      <dsp:spPr>
        <a:xfrm>
          <a:off x="4233279" y="1144237"/>
          <a:ext cx="4132657" cy="742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Uglavnom usmjeren na glavnog revizora koji je u tom početnom razdoblju odobravao sve odluke o potrošnji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Vrlo jake središnje kontrole i okruženje u kojem se izbjegavaju rizici </a:t>
          </a:r>
        </a:p>
      </dsp:txBody>
      <dsp:txXfrm>
        <a:off x="4233279" y="1144237"/>
        <a:ext cx="4132657" cy="742950"/>
      </dsp:txXfrm>
    </dsp:sp>
    <dsp:sp modelId="{6A70189E-A7F3-8A4D-8EB9-DF2C9ACC16A9}">
      <dsp:nvSpPr>
        <dsp:cNvPr id="0" name=""/>
        <dsp:cNvSpPr/>
      </dsp:nvSpPr>
      <dsp:spPr>
        <a:xfrm rot="5400000">
          <a:off x="4078407" y="2953437"/>
          <a:ext cx="780097" cy="888113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A0AB5A-F99D-4345-8324-B4D2144DD959}">
      <dsp:nvSpPr>
        <dsp:cNvPr id="0" name=""/>
        <dsp:cNvSpPr/>
      </dsp:nvSpPr>
      <dsp:spPr>
        <a:xfrm>
          <a:off x="3871728" y="2088683"/>
          <a:ext cx="1313224" cy="91921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1904.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Pravilnik o riznici</a:t>
          </a:r>
        </a:p>
      </dsp:txBody>
      <dsp:txXfrm>
        <a:off x="3916608" y="2133563"/>
        <a:ext cx="1223464" cy="829454"/>
      </dsp:txXfrm>
    </dsp:sp>
    <dsp:sp modelId="{1B1D32AB-78AC-7041-BFC8-75E39B18FCCC}">
      <dsp:nvSpPr>
        <dsp:cNvPr id="0" name=""/>
        <dsp:cNvSpPr/>
      </dsp:nvSpPr>
      <dsp:spPr>
        <a:xfrm>
          <a:off x="5311830" y="2206604"/>
          <a:ext cx="3179710" cy="742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Uspostavljeni područni uredi riznice u svakoj od šest saveznih država i Sjevernom teritoriju. Usmjerenost prvenstveno na jake središnje kontrole gotovine u svakom područnom uredu. Područni ured za ACT uspostavljen naknadno</a:t>
          </a:r>
        </a:p>
      </dsp:txBody>
      <dsp:txXfrm>
        <a:off x="5311830" y="2206604"/>
        <a:ext cx="3179710" cy="742950"/>
      </dsp:txXfrm>
    </dsp:sp>
    <dsp:sp modelId="{9C1B0EE8-058F-CC4D-AB4A-494EF34B29D8}">
      <dsp:nvSpPr>
        <dsp:cNvPr id="0" name=""/>
        <dsp:cNvSpPr/>
      </dsp:nvSpPr>
      <dsp:spPr>
        <a:xfrm>
          <a:off x="5427827" y="3121264"/>
          <a:ext cx="1313224" cy="91921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1940-e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kern="1200"/>
            <a:t>Proces modernizacije</a:t>
          </a:r>
        </a:p>
      </dsp:txBody>
      <dsp:txXfrm>
        <a:off x="5472707" y="3166144"/>
        <a:ext cx="1223464" cy="829454"/>
      </dsp:txXfrm>
    </dsp:sp>
    <dsp:sp modelId="{E37264D3-61B0-0A48-BDA9-157D53F6780B}">
      <dsp:nvSpPr>
        <dsp:cNvPr id="0" name=""/>
        <dsp:cNvSpPr/>
      </dsp:nvSpPr>
      <dsp:spPr>
        <a:xfrm>
          <a:off x="6797433" y="3276600"/>
          <a:ext cx="2213955" cy="638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Veliki pomak  –  prijenos ovlasti i odgovornosti – stvaranje ključnih financijskih aktera – službenika za ovjeravanje (45) </a:t>
          </a:r>
        </a:p>
      </dsp:txBody>
      <dsp:txXfrm>
        <a:off x="6797433" y="3276600"/>
        <a:ext cx="2213955" cy="6387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1415F-C974-4CDA-92B6-883C59590D0C}">
      <dsp:nvSpPr>
        <dsp:cNvPr id="0" name=""/>
        <dsp:cNvSpPr/>
      </dsp:nvSpPr>
      <dsp:spPr>
        <a:xfrm>
          <a:off x="2635248" y="2314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700" b="1" kern="1200" dirty="0">
              <a:solidFill>
                <a:schemeClr val="bg1"/>
              </a:solidFill>
            </a:rPr>
            <a:t>Decentralizacija donošenja </a:t>
          </a:r>
          <a:r>
            <a:rPr lang="hr-HR" sz="800" b="1" kern="1200" dirty="0">
              <a:solidFill>
                <a:schemeClr val="bg1"/>
              </a:solidFill>
            </a:rPr>
            <a:t>odluka</a:t>
          </a:r>
        </a:p>
      </dsp:txBody>
      <dsp:txXfrm>
        <a:off x="3017153" y="786955"/>
        <a:ext cx="763809" cy="763809"/>
      </dsp:txXfrm>
    </dsp:sp>
    <dsp:sp modelId="{1D5E6F48-2C44-44A0-87CF-67D6B87DAF33}">
      <dsp:nvSpPr>
        <dsp:cNvPr id="0" name=""/>
        <dsp:cNvSpPr/>
      </dsp:nvSpPr>
      <dsp:spPr>
        <a:xfrm>
          <a:off x="1871439" y="155076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200" b="1" kern="1200" dirty="0">
              <a:solidFill>
                <a:schemeClr val="bg1"/>
              </a:solidFill>
            </a:rPr>
            <a:t>Unutarnja revizija</a:t>
          </a:r>
        </a:p>
      </dsp:txBody>
      <dsp:txXfrm>
        <a:off x="2253344" y="2314575"/>
        <a:ext cx="763809" cy="763809"/>
      </dsp:txXfrm>
    </dsp:sp>
    <dsp:sp modelId="{DE990BEF-6E34-417A-A02D-B8CCD1011949}">
      <dsp:nvSpPr>
        <dsp:cNvPr id="0" name=""/>
        <dsp:cNvSpPr/>
      </dsp:nvSpPr>
      <dsp:spPr>
        <a:xfrm rot="10800000">
          <a:off x="2635248" y="155076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u="sng" kern="1200">
              <a:solidFill>
                <a:schemeClr val="bg1"/>
              </a:solidFill>
            </a:rPr>
            <a:t>FMIS</a:t>
          </a:r>
        </a:p>
      </dsp:txBody>
      <dsp:txXfrm rot="10800000">
        <a:off x="3017153" y="1550765"/>
        <a:ext cx="763809" cy="763809"/>
      </dsp:txXfrm>
    </dsp:sp>
    <dsp:sp modelId="{DBFDF96D-BDA0-4216-B213-B376356DD2AE}">
      <dsp:nvSpPr>
        <dsp:cNvPr id="0" name=""/>
        <dsp:cNvSpPr/>
      </dsp:nvSpPr>
      <dsp:spPr>
        <a:xfrm>
          <a:off x="3399058" y="1550765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b="1" kern="1200" dirty="0">
              <a:solidFill>
                <a:schemeClr val="bg1"/>
              </a:solidFill>
            </a:rPr>
            <a:t>Snažne unutarnje financijske kontrole</a:t>
          </a:r>
        </a:p>
      </dsp:txBody>
      <dsp:txXfrm>
        <a:off x="3780963" y="2314575"/>
        <a:ext cx="763809" cy="763809"/>
      </dsp:txXfrm>
    </dsp:sp>
    <dsp:sp modelId="{659FCC35-2108-477B-9CF9-F4B5610EBEBB}">
      <dsp:nvSpPr>
        <dsp:cNvPr id="0" name=""/>
        <dsp:cNvSpPr/>
      </dsp:nvSpPr>
      <dsp:spPr>
        <a:xfrm>
          <a:off x="1107629" y="3078384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b="1" kern="1200">
              <a:solidFill>
                <a:schemeClr val="bg1"/>
              </a:solidFill>
            </a:rPr>
            <a:t>[…]</a:t>
          </a:r>
        </a:p>
      </dsp:txBody>
      <dsp:txXfrm>
        <a:off x="1489534" y="3842194"/>
        <a:ext cx="763809" cy="763809"/>
      </dsp:txXfrm>
    </dsp:sp>
    <dsp:sp modelId="{4CC9494D-5641-4923-A542-5A1255ECF555}">
      <dsp:nvSpPr>
        <dsp:cNvPr id="0" name=""/>
        <dsp:cNvSpPr/>
      </dsp:nvSpPr>
      <dsp:spPr>
        <a:xfrm rot="10800000">
          <a:off x="1871439" y="3078384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b="1" kern="1200" dirty="0">
              <a:solidFill>
                <a:schemeClr val="bg1"/>
              </a:solidFill>
            </a:rPr>
            <a:t>Usmjerenost na rezultate</a:t>
          </a:r>
        </a:p>
      </dsp:txBody>
      <dsp:txXfrm rot="10800000">
        <a:off x="2253344" y="3078384"/>
        <a:ext cx="763809" cy="763809"/>
      </dsp:txXfrm>
    </dsp:sp>
    <dsp:sp modelId="{E6C7D94E-429F-4718-8738-88F7FE434101}">
      <dsp:nvSpPr>
        <dsp:cNvPr id="0" name=""/>
        <dsp:cNvSpPr/>
      </dsp:nvSpPr>
      <dsp:spPr>
        <a:xfrm>
          <a:off x="2635248" y="3078384"/>
          <a:ext cx="1527619" cy="1527619"/>
        </a:xfrm>
        <a:prstGeom prst="triangl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b="1" kern="1200" dirty="0">
              <a:solidFill>
                <a:schemeClr val="bg1"/>
              </a:solidFill>
            </a:rPr>
            <a:t>Upravljanje rizicima</a:t>
          </a:r>
        </a:p>
      </dsp:txBody>
      <dsp:txXfrm>
        <a:off x="3017153" y="3842194"/>
        <a:ext cx="763809" cy="763809"/>
      </dsp:txXfrm>
    </dsp:sp>
    <dsp:sp modelId="{7F672DDA-D201-46A8-AEBD-A85FE2E14B6D}">
      <dsp:nvSpPr>
        <dsp:cNvPr id="0" name=""/>
        <dsp:cNvSpPr/>
      </dsp:nvSpPr>
      <dsp:spPr>
        <a:xfrm rot="10800000">
          <a:off x="3399058" y="3078384"/>
          <a:ext cx="1527619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kern="1200" dirty="0">
            <a:solidFill>
              <a:schemeClr val="bg1"/>
            </a:solidFill>
          </a:endParaRPr>
        </a:p>
      </dsp:txBody>
      <dsp:txXfrm rot="10800000">
        <a:off x="3780963" y="3078384"/>
        <a:ext cx="763809" cy="763809"/>
      </dsp:txXfrm>
    </dsp:sp>
    <dsp:sp modelId="{9B2C07CC-6B28-47E7-9B8B-F97F64C5E36E}">
      <dsp:nvSpPr>
        <dsp:cNvPr id="0" name=""/>
        <dsp:cNvSpPr/>
      </dsp:nvSpPr>
      <dsp:spPr>
        <a:xfrm>
          <a:off x="4102985" y="3078384"/>
          <a:ext cx="1647384" cy="1527619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50" b="1" kern="1200" dirty="0">
              <a:solidFill>
                <a:schemeClr val="bg1"/>
              </a:solidFill>
            </a:rPr>
            <a:t>Zakonodavni okvir utemeljen na načelima</a:t>
          </a:r>
        </a:p>
      </dsp:txBody>
      <dsp:txXfrm>
        <a:off x="4514831" y="3842194"/>
        <a:ext cx="823692" cy="7638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D8CED-6123-8E4F-9D80-8BE0AB28E775}">
      <dsp:nvSpPr>
        <dsp:cNvPr id="0" name=""/>
        <dsp:cNvSpPr/>
      </dsp:nvSpPr>
      <dsp:spPr>
        <a:xfrm rot="5400000">
          <a:off x="665951" y="1425535"/>
          <a:ext cx="600356" cy="683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BDDBD-BCA8-D64F-944E-10C902ABB736}">
      <dsp:nvSpPr>
        <dsp:cNvPr id="0" name=""/>
        <dsp:cNvSpPr/>
      </dsp:nvSpPr>
      <dsp:spPr>
        <a:xfrm>
          <a:off x="228603" y="245188"/>
          <a:ext cx="2584549" cy="996373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od 1970-ih do 1980-ih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Financijski sustav glavne knjige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(FLS)</a:t>
          </a:r>
        </a:p>
      </dsp:txBody>
      <dsp:txXfrm>
        <a:off x="277251" y="293836"/>
        <a:ext cx="2487253" cy="899077"/>
      </dsp:txXfrm>
    </dsp:sp>
    <dsp:sp modelId="{7AA22BE5-E917-9142-9F1A-FB00D85F0D23}">
      <dsp:nvSpPr>
        <dsp:cNvPr id="0" name=""/>
        <dsp:cNvSpPr/>
      </dsp:nvSpPr>
      <dsp:spPr>
        <a:xfrm>
          <a:off x="3124201" y="361950"/>
          <a:ext cx="2222817" cy="797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</dsp:txBody>
      <dsp:txXfrm>
        <a:off x="3124201" y="361950"/>
        <a:ext cx="2222817" cy="797800"/>
      </dsp:txXfrm>
    </dsp:sp>
    <dsp:sp modelId="{5F71B81D-14E0-C846-A891-5EBFD48B62C1}">
      <dsp:nvSpPr>
        <dsp:cNvPr id="0" name=""/>
        <dsp:cNvSpPr/>
      </dsp:nvSpPr>
      <dsp:spPr>
        <a:xfrm rot="5400000">
          <a:off x="1847348" y="2324317"/>
          <a:ext cx="600356" cy="683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C7019-8A2D-BC42-B996-1280A43BCF90}">
      <dsp:nvSpPr>
        <dsp:cNvPr id="0" name=""/>
        <dsp:cNvSpPr/>
      </dsp:nvSpPr>
      <dsp:spPr>
        <a:xfrm>
          <a:off x="1412108" y="1465185"/>
          <a:ext cx="2278495" cy="861716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od 1980-ih do 1990-ih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Financijske informacije o upravljanju resursima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(FIRM)</a:t>
          </a:r>
        </a:p>
      </dsp:txBody>
      <dsp:txXfrm>
        <a:off x="1454181" y="1507258"/>
        <a:ext cx="2194349" cy="777570"/>
      </dsp:txXfrm>
    </dsp:sp>
    <dsp:sp modelId="{B24F1CA3-7AB6-4C44-B4F8-3FE3C3118BE2}">
      <dsp:nvSpPr>
        <dsp:cNvPr id="0" name=""/>
        <dsp:cNvSpPr/>
      </dsp:nvSpPr>
      <dsp:spPr>
        <a:xfrm>
          <a:off x="4021833" y="1594899"/>
          <a:ext cx="1699770" cy="5717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100" kern="1200" dirty="0"/>
        </a:p>
      </dsp:txBody>
      <dsp:txXfrm>
        <a:off x="4021833" y="1594899"/>
        <a:ext cx="1699770" cy="571768"/>
      </dsp:txXfrm>
    </dsp:sp>
    <dsp:sp modelId="{4343B353-30D4-5843-8E33-06D6778FC642}">
      <dsp:nvSpPr>
        <dsp:cNvPr id="0" name=""/>
        <dsp:cNvSpPr/>
      </dsp:nvSpPr>
      <dsp:spPr>
        <a:xfrm rot="5400000">
          <a:off x="3237506" y="3158604"/>
          <a:ext cx="600356" cy="68348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8AFCA0-6032-844F-A5F2-04AD44F59D44}">
      <dsp:nvSpPr>
        <dsp:cNvPr id="0" name=""/>
        <dsp:cNvSpPr/>
      </dsp:nvSpPr>
      <dsp:spPr>
        <a:xfrm>
          <a:off x="2605557" y="2344073"/>
          <a:ext cx="1904565" cy="83523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1990-e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Sustav upravljanja informacijama o obračunu (AIM) </a:t>
          </a:r>
        </a:p>
      </dsp:txBody>
      <dsp:txXfrm>
        <a:off x="2646337" y="2384853"/>
        <a:ext cx="1823005" cy="753670"/>
      </dsp:txXfrm>
    </dsp:sp>
    <dsp:sp modelId="{7B5172A9-4D4B-1C4B-807D-E396260DC42D}">
      <dsp:nvSpPr>
        <dsp:cNvPr id="0" name=""/>
        <dsp:cNvSpPr/>
      </dsp:nvSpPr>
      <dsp:spPr>
        <a:xfrm>
          <a:off x="4607246" y="2534948"/>
          <a:ext cx="735048" cy="5717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6D93F-96EE-094F-A058-1B3CFA1177E4}">
      <dsp:nvSpPr>
        <dsp:cNvPr id="0" name=""/>
        <dsp:cNvSpPr/>
      </dsp:nvSpPr>
      <dsp:spPr>
        <a:xfrm>
          <a:off x="3822918" y="3272580"/>
          <a:ext cx="1442578" cy="924818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kern="1200"/>
            <a:t>2000. do danas Središnji sustav upravljanja proračunom (CBMS)</a:t>
          </a:r>
        </a:p>
      </dsp:txBody>
      <dsp:txXfrm>
        <a:off x="3868072" y="3317734"/>
        <a:ext cx="1352270" cy="834510"/>
      </dsp:txXfrm>
    </dsp:sp>
    <dsp:sp modelId="{CD0B88BA-D8EC-204A-A507-990E2F227B7D}">
      <dsp:nvSpPr>
        <dsp:cNvPr id="0" name=""/>
        <dsp:cNvSpPr/>
      </dsp:nvSpPr>
      <dsp:spPr>
        <a:xfrm>
          <a:off x="5015585" y="2369370"/>
          <a:ext cx="2293837" cy="9680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Sustav izvještavanja za obračune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Nema glavne knjige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r-HR" sz="1100" kern="1200"/>
            <a:t>Također decentralizacija upravljanja gotovinom i bankarstva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5015585" y="2369370"/>
        <a:ext cx="2293837" cy="9680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5/23/2023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75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000"/>
              <a:t>Pojava MDA-e, FMIS-a, HRMS-a –</a:t>
            </a:r>
          </a:p>
          <a:p>
            <a:r>
              <a:rPr lang="hr-HR" sz="1000"/>
              <a:t>Jedinstvena središnja visoka razina kontnog plana</a:t>
            </a:r>
          </a:p>
          <a:p>
            <a:r>
              <a:rPr lang="hr-HR" sz="1000"/>
              <a:t>Prijelaz na izmijenjeni obračun u MDA-u koji obuhvaća preuzete obveze i dugovanja </a:t>
            </a:r>
          </a:p>
          <a:p>
            <a:r>
              <a:rPr lang="hr-HR" sz="1000"/>
              <a:t>Središnje isplate i obračun plaća nastavljaju se, ali elektroničkim platnim putem – bankovno usklađivanje skoro pa je uklonilo sve provjere, također i višak</a:t>
            </a:r>
          </a:p>
          <a:p>
            <a:r>
              <a:rPr lang="hr-HR" sz="1000"/>
              <a:t>Ulazne informacije u FIRM te prijenos obračuna plaća na elektronička sredstva - prvotno diskom, zatim putem elektroničkog sigurnog „dial-up“ pristupa</a:t>
            </a:r>
          </a:p>
          <a:p>
            <a:r>
              <a:rPr lang="hr-HR" sz="1000"/>
              <a:t>Male agencije služile su se FIRM-om, ali su unosile obrasce izravno u softver treće osobe</a:t>
            </a:r>
          </a:p>
          <a:p>
            <a:r>
              <a:rPr lang="hr-HR" sz="1000"/>
              <a:t>Smanjenje broja zaposlenih jer ne postoji potreba za obradom podataka u regionalnim uredima</a:t>
            </a:r>
          </a:p>
          <a:p>
            <a:r>
              <a:rPr lang="hr-HR" sz="1000"/>
              <a:t>Nova uloga osposobljavanja i edukacije osoblja postupno je zahvatila 50 % prekovremenih sati osoblja – djelomičan povrat troškova putem naplata pristojbi korisniku (50 AUD po sudioniku)</a:t>
            </a:r>
          </a:p>
          <a:p>
            <a:r>
              <a:rPr lang="hr-HR" sz="1000"/>
              <a:t>Regionalni uredi postali su „oči i uši“ Ministarstva financija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542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hr-HR" sz="1000"/>
              <a:t>Svim je ministarstvima, odjelima i agencijama naređeno da nabave FMIS - Y2K te obračun upravljačkih programa - jedan sustav prevladava među 80 % svih odabira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Ministarstva, odjeli i agencije decentraliziraju se iznutra diljem Australije putem internetskih sučelja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Ograničeni zahtjevi središnjeg računskog plana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AIMS - centralizirani sustav koji prikuplja dnevne i mjesečne informacije o obračunu za konsolidirani izvještaj – namjenski oblikovan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Decentralizirana bankovna rješenja (prvotno su uključivala samo održavanje gotovinskih salda) – nema više centraliziranih plaćanja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Svako ministarstvo, odjel i agencija proizvodi godišnji izvještaj koji uključuje financijske izvještaje prema obračunskoj metodi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Regionalni uredi zatvoreni 1996.!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638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260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hr-HR" sz="1000"/>
              <a:t>Druga verzija provedena 2018. (četiri godine kasnije)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Novi sustav je višenamjenski - centralizirano izvještavanje prema obračunskom načelu za godišnje konsolidiranu opću državu te konsolidirani javni sektor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Usmjerenje na zahtjeve novog programskog planiranja proračuna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Također podržava upravljanje novčanim sredstvima, uključujući izdavanje novčanih sredstava – CBMS stvara izvedeni izvještaj o novčanom toku za svaki subjekt – subjekti to mogu promijeniti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Stvaranje jedinstvenog računskog plana poboljšanog kako bi se riješila pitanja konsolidacije – integrira GFSM (Australija) i izvještaje Australskog odbora za računovodstvene standarde 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Centralizirana proizvodnja materijala za osposobljavanje koji je u upotrebi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635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9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U Australiji postoji najstarija kontinuirana civilizacija (</a:t>
            </a:r>
            <a:r>
              <a:rPr lang="hr-HR">
                <a:highlight>
                  <a:srgbClr val="FFFF00"/>
                </a:highlight>
              </a:rPr>
              <a:t>60 000</a:t>
            </a:r>
            <a:r>
              <a:rPr lang="hr-HR"/>
              <a:t> godina).</a:t>
            </a:r>
          </a:p>
          <a:p>
            <a:r>
              <a:rPr lang="hr-HR"/>
              <a:t>Poznato je da su Europljani prvi put ugledali Australiju </a:t>
            </a:r>
            <a:r>
              <a:rPr lang="hr-HR">
                <a:highlight>
                  <a:srgbClr val="FFFF00"/>
                </a:highlight>
              </a:rPr>
              <a:t>1608.</a:t>
            </a:r>
          </a:p>
          <a:p>
            <a:r>
              <a:rPr lang="hr-HR"/>
              <a:t>Kapetan Cook pristao je u zaljev Botany 1770. i izvijestio Englesku da je zemlja pogodna za život</a:t>
            </a:r>
          </a:p>
          <a:p>
            <a:r>
              <a:rPr lang="hr-HR"/>
              <a:t>Tijekom 1780-ih, donekle kao odgovor na rastući društveni problem (prenapučeni zatvori), donesena je odluka o uspostavi nove kolonije na južnoj hemisferi</a:t>
            </a:r>
          </a:p>
          <a:p>
            <a:r>
              <a:rPr lang="hr-HR"/>
              <a:t>Prva flota iskrcala se u Australiji 1788. u zaljevu Botany – današnjem Sydneyu – a svih šest kolonija kasnije su osnovane uglavnom kao kaznene kolonije</a:t>
            </a:r>
          </a:p>
          <a:p>
            <a:r>
              <a:rPr lang="hr-HR"/>
              <a:t>S vremenom je okoliš bogat resursima pretvorio samu Australiju u uspješan resurs – njezini resursi uključuju zlato i druge minerale i masivne šume, uključujući i najviše drveće na svijetu  </a:t>
            </a:r>
          </a:p>
          <a:p>
            <a:r>
              <a:rPr lang="hr-HR"/>
              <a:t>Do 1901. Australija nije postojala kao savez, već kao šest zasebnih kolonija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689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/>
              <a:t>Britanski parlament usvojio je australski Ustav </a:t>
            </a:r>
            <a:r>
              <a:rPr lang="hr-HR">
                <a:highlight>
                  <a:srgbClr val="FFFF00"/>
                </a:highlight>
              </a:rPr>
              <a:t>1897.</a:t>
            </a:r>
          </a:p>
          <a:p>
            <a:r>
              <a:rPr lang="hr-HR"/>
              <a:t>Zakon o reviziji iz 1901. izdan je 1902., četvrti je zakonodavni akt Saveza</a:t>
            </a:r>
          </a:p>
          <a:p>
            <a:r>
              <a:rPr lang="hr-HR"/>
              <a:t>Pravilnikom o riznici izdanom 1904. godine uspostavljaju se područni uredi riznice u šest saveznih država i jednom teritoriju (ured za Teritorij australskog glavnog grada i Canberru osnovan </a:t>
            </a:r>
            <a:r>
              <a:rPr lang="hr-HR">
                <a:highlight>
                  <a:srgbClr val="FFFF00"/>
                </a:highlight>
              </a:rPr>
              <a:t>1913.</a:t>
            </a:r>
            <a:r>
              <a:rPr lang="hr-HR"/>
              <a:t>)</a:t>
            </a:r>
          </a:p>
          <a:p>
            <a:r>
              <a:rPr lang="hr-HR"/>
              <a:t>Stalne promjene tijekom godina, što je očekivano s obzirom na to kada su doneseni izvorni propisi</a:t>
            </a:r>
          </a:p>
          <a:p>
            <a:r>
              <a:rPr lang="hr-HR"/>
              <a:t>Usmjerenost je u početnom razdoblju nakon uspostavljanja Saveza bila na središnjoj kontroli gotovine u područnim uredima riznice i periodičnom izvještavanju vlade</a:t>
            </a:r>
          </a:p>
          <a:p>
            <a:r>
              <a:rPr lang="hr-HR"/>
              <a:t>Do 1940-ih pravilnikom je jasno utvrđeno da je upravljanje javnim financijama odgovornost odjela pod vodstvom Riznice</a:t>
            </a:r>
          </a:p>
          <a:p>
            <a:r>
              <a:rPr lang="hr-HR"/>
              <a:t>Zakon o reviziji zamijenjen je tek 1996.!</a:t>
            </a:r>
          </a:p>
          <a:p>
            <a:endParaRPr lang="en-US" dirty="0"/>
          </a:p>
          <a:p>
            <a:r>
              <a:rPr lang="hr-HR"/>
              <a:t>Velika Britanija i njezine bivše kolonije pretežito su razvile sustav upravljanja javnim financijama u kojem se zakonodavna odgovornost za potrošnju i kontrolu prenosi na resorna ministarstva / odjele </a:t>
            </a:r>
          </a:p>
          <a:p>
            <a:r>
              <a:rPr lang="hr-HR"/>
              <a:t>Ne postoji jedan model, već mnoge varijacije, baš kao u frankofonskim zemljama te čak i u zemljama PEMPAL-a</a:t>
            </a:r>
          </a:p>
          <a:p>
            <a:r>
              <a:rPr lang="hr-HR"/>
              <a:t>Dakle, mnoge anglofonske zemlje zadržavaju neke središnje kontrole, ali ekstremni slučajevi poput Australije više nemaju središnje kontrole ili središnje sustave, ili čak ni središnju računovodstvenu funkciju (riznicu)</a:t>
            </a:r>
          </a:p>
          <a:p>
            <a:r>
              <a:rPr lang="hr-HR"/>
              <a:t>Načelo je općenito da sustavi i postupci trebaju imati odgovarajuće kontrole kako bi se osigurao integritet, a ex post revizija bit će usmjerena na otkrivanje bilo kakvih povreda.</a:t>
            </a:r>
          </a:p>
          <a:p>
            <a:r>
              <a:rPr lang="hr-HR"/>
              <a:t>Osim toga, MOA-e bi se trebale smatrati izravno odgovornima za svoje odluke i kontrole, a ne Riznica ili Ministarstvo financija.      </a:t>
            </a:r>
          </a:p>
          <a:p>
            <a:endParaRPr lang="en-US" dirty="0"/>
          </a:p>
          <a:p>
            <a:pPr marL="0" indent="0">
              <a:buNone/>
            </a:pPr>
            <a:r>
              <a:rPr lang="hr-HR"/>
              <a:t>Zašto promjena u 1940-ima – vjerojatno zbog loše reakcije </a:t>
            </a:r>
            <a:r>
              <a:rPr lang="hr-HR" baseline="0"/>
              <a:t>vlade tijekom rata</a:t>
            </a:r>
            <a:r>
              <a:rPr lang="hr-HR"/>
              <a:t>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650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769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28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94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482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072E1-4774-2147-8A82-1ED61F46C0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38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 charset="0"/>
              <a:buChar char="•"/>
            </a:pPr>
            <a:r>
              <a:rPr lang="hr-HR" sz="1000"/>
              <a:t>Glavno računalo u središnjici te 8 područnih ureda - Podružnica za računovodstvene poslove 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Računovodstveni  sustav utemeljen na gotovini također je omogućavao zahtjeve za sredstva i obveze, ali to nije bilo obavezno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Svakodnevna obrada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JRR djeluje u svakoj regiji 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Središnji jedinstveni kontni plan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Središnji obračun plaća i plaćanja - obračun plaća i neke isplate koje se ponavljaju dostavljale su se bankama na magnetskoj vrpci - ostala plaćanja čekom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Ručni unos obrazaca - obrada podataka objedinjenih u središnjoj bazi - preko 50 % osoblja u sastavu od 300+ bavilo se ovom aktivnošću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Preostalo osoblje bilo je usmjereno na osiguranje obračuna plaća te obrade podataka krajem dana i krajem mjeseca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Rudimentarne provjere obrazaca - npr. ispravan potpis  </a:t>
            </a:r>
          </a:p>
          <a:p>
            <a:pPr marL="285750" indent="-285750">
              <a:buFont typeface="Arial" charset="0"/>
              <a:buChar char="•"/>
            </a:pPr>
            <a:r>
              <a:rPr lang="hr-HR" sz="1000"/>
              <a:t>Sustav provodi provjere nazvane „središnja uređivanja” koja odbacuju jednostavne pogreške kao što su neispravni kodovi, neispravni ukupni iznosi u kontroli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48F76-DF40-4FCB-BA1A-6E42BED63A3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51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6F3CE-9654-3B9D-57C5-E40708AEF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6CDF-7031-36C5-2338-8AB76BD7FDA9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5C9908E7-E259-49D5-52BA-C9AAA47158BF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F5B2EA-AAB2-57E3-D818-3CA6D123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EC053-40E3-F785-D1E9-6F52CD8C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730891-65B0-F564-11DB-0C52011DB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BB2BAF8-87FC-6746-876F-5FFB9073E2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16108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ingle-Column,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929879" y="491385"/>
            <a:ext cx="7286625" cy="9784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lang="en-US" sz="2100" dirty="0">
                <a:solidFill>
                  <a:schemeClr val="tx2"/>
                </a:solidFill>
                <a:latin typeface="Arial Black" charset="0"/>
                <a:ea typeface="Arial Black" charset="0"/>
                <a:cs typeface="Arial Black" charset="0"/>
              </a:defRPr>
            </a:lvl1pPr>
          </a:lstStyle>
          <a:p>
            <a:pPr marL="0" lvl="0"/>
            <a:r>
              <a:rPr lang="en-US" dirty="0"/>
              <a:t>Slide Title for Single-Column, White Layout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A590E5-B0BC-F540-8942-A0FB291DEE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9879" y="1469872"/>
            <a:ext cx="7286625" cy="4860591"/>
          </a:xfrm>
        </p:spPr>
        <p:txBody>
          <a:bodyPr/>
          <a:lstStyle>
            <a:lvl1pPr>
              <a:spcBef>
                <a:spcPts val="1800"/>
              </a:spcBef>
              <a:defRPr>
                <a:solidFill>
                  <a:schemeClr val="tx1"/>
                </a:solidFill>
              </a:defRPr>
            </a:lvl1pPr>
            <a:lvl2pPr>
              <a:defRPr/>
            </a:lvl2pPr>
            <a:lvl3pPr marL="344091" marR="0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Paragraph/</a:t>
            </a:r>
            <a:r>
              <a:rPr lang="en-US" dirty="0" err="1"/>
              <a:t>unbulleted</a:t>
            </a:r>
            <a:r>
              <a:rPr lang="en-US" dirty="0"/>
              <a:t> text formatting</a:t>
            </a:r>
          </a:p>
          <a:p>
            <a:pPr lvl="1"/>
            <a:r>
              <a:rPr lang="en-US" dirty="0"/>
              <a:t>Click the “Indent More” button (in the Home ribbon, above) for first-level bullets</a:t>
            </a:r>
          </a:p>
          <a:p>
            <a:pPr marL="344091" marR="0" lvl="2" indent="-169069" algn="l" defTabSz="685736" rtl="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chemeClr val="bg1">
                  <a:lumMod val="50000"/>
                </a:schemeClr>
              </a:buClr>
              <a:buSzPct val="65000"/>
              <a:buFont typeface="ArialMT"/>
              <a:buChar char="►"/>
              <a:tabLst/>
              <a:defRPr/>
            </a:pPr>
            <a:r>
              <a:rPr lang="en-US" dirty="0"/>
              <a:t>Double-click the “Indent More” button (above) for second-level bullets</a:t>
            </a:r>
          </a:p>
          <a:p>
            <a:pPr lvl="3"/>
            <a:r>
              <a:rPr lang="en-US" dirty="0"/>
              <a:t>Triple-click the “Indent More” button (above) for third-level bullets</a:t>
            </a:r>
          </a:p>
          <a:p>
            <a:pPr lvl="4"/>
            <a:r>
              <a:rPr lang="en-US" dirty="0"/>
              <a:t>Quadruple-click the “Indent More” button (above) for fourth-level bullets</a:t>
            </a:r>
          </a:p>
        </p:txBody>
      </p:sp>
    </p:spTree>
    <p:extLst>
      <p:ext uri="{BB962C8B-B14F-4D97-AF65-F5344CB8AC3E}">
        <p14:creationId xmlns:p14="http://schemas.microsoft.com/office/powerpoint/2010/main" val="285865436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781">
          <p15:clr>
            <a:srgbClr val="FBAE40"/>
          </p15:clr>
        </p15:guide>
        <p15:guide id="4" pos="690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C608A-951A-2679-AC1E-F2AB04F87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600" y="12192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r-HR" b="1">
                <a:solidFill>
                  <a:srgbClr val="C00000"/>
                </a:solidFill>
              </a:rPr>
              <a:t>Područni uredi Riznice Australije – priča utemeljena na riziku od početka do kraja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6992F-4FEF-7942-21A5-12F656590A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/>
              <a:t>Mark Silins</a:t>
            </a:r>
          </a:p>
          <a:p>
            <a:r>
              <a:rPr lang="hr-HR"/>
              <a:t>Almaty</a:t>
            </a:r>
          </a:p>
          <a:p>
            <a:r>
              <a:rPr lang="hr-HR"/>
              <a:t> 24. svibnja/maja 2023.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400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822B-980D-4D4F-81A2-0386C4A97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23850"/>
            <a:ext cx="8991600" cy="628650"/>
          </a:xfrm>
        </p:spPr>
        <p:txBody>
          <a:bodyPr>
            <a:noAutofit/>
          </a:bodyPr>
          <a:lstStyle/>
          <a:p>
            <a:r>
              <a:rPr lang="hr-HR" sz="2400" b="1">
                <a:solidFill>
                  <a:srgbClr val="C00000"/>
                </a:solidFill>
              </a:rPr>
              <a:t>Glavni trend u mnogim zemljama OECD-a - Australija je bila jedan od prvih provoditelja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7014BA0-32D6-EB40-8BB5-88E3B64A4D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873379"/>
              </p:ext>
            </p:extLst>
          </p:nvPr>
        </p:nvGraphicFramePr>
        <p:xfrm>
          <a:off x="1295400" y="1219200"/>
          <a:ext cx="6858000" cy="4629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54880A-A411-6B41-BCAE-872DB0A1F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z="1050" smtClean="0"/>
              <a:pPr/>
              <a:t>10</a:t>
            </a:fld>
            <a:endParaRPr lang="en-US" sz="1050"/>
          </a:p>
        </p:txBody>
      </p:sp>
      <p:sp>
        <p:nvSpPr>
          <p:cNvPr id="3" name="Arrow: Bent 2">
            <a:extLst>
              <a:ext uri="{FF2B5EF4-FFF2-40B4-BE49-F238E27FC236}">
                <a16:creationId xmlns:a16="http://schemas.microsoft.com/office/drawing/2014/main" id="{AB580166-54B0-4B08-A7D3-97A98A4AE164}"/>
              </a:ext>
            </a:extLst>
          </p:cNvPr>
          <p:cNvSpPr/>
          <p:nvPr/>
        </p:nvSpPr>
        <p:spPr bwMode="auto">
          <a:xfrm>
            <a:off x="3028950" y="2057400"/>
            <a:ext cx="800100" cy="2000250"/>
          </a:xfrm>
          <a:prstGeom prst="bentArrow">
            <a:avLst>
              <a:gd name="adj1" fmla="val 9259"/>
              <a:gd name="adj2" fmla="val 25000"/>
              <a:gd name="adj3" fmla="val 25000"/>
              <a:gd name="adj4" fmla="val 437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858F0D-9EA6-4263-94BF-E0D08368E99D}"/>
              </a:ext>
            </a:extLst>
          </p:cNvPr>
          <p:cNvSpPr txBox="1"/>
          <p:nvPr/>
        </p:nvSpPr>
        <p:spPr>
          <a:xfrm>
            <a:off x="1903674" y="2222406"/>
            <a:ext cx="142875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/>
              <a:t>Uspostavljanje čvrstih temelja prije decentralizacije</a:t>
            </a:r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5462E706-E2DF-4E68-8B9E-D7726483314E}"/>
              </a:ext>
            </a:extLst>
          </p:cNvPr>
          <p:cNvSpPr/>
          <p:nvPr/>
        </p:nvSpPr>
        <p:spPr bwMode="auto">
          <a:xfrm>
            <a:off x="4029109" y="1752600"/>
            <a:ext cx="1200150" cy="1200150"/>
          </a:xfrm>
          <a:prstGeom prst="irregularSeal1">
            <a:avLst/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14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432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69829-0EE1-AD49-A785-490782C22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600"/>
            <a:ext cx="7886700" cy="994172"/>
          </a:xfrm>
        </p:spPr>
        <p:txBody>
          <a:bodyPr>
            <a:noAutofit/>
          </a:bodyPr>
          <a:lstStyle/>
          <a:p>
            <a:r>
              <a:rPr lang="hr-HR" sz="3200" b="1">
                <a:solidFill>
                  <a:srgbClr val="C00000"/>
                </a:solidFill>
              </a:rPr>
              <a:t>Četiri generacije proračunskog nadzora i računovodstva australske vlade – na temelju rizika i digitalne reforme u praksi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6FF18-244F-6B48-9B38-0554BC9B8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E75FC579-87B1-C646-9B1D-A94C2328B4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1745893"/>
              </p:ext>
            </p:extLst>
          </p:nvPr>
        </p:nvGraphicFramePr>
        <p:xfrm>
          <a:off x="1143000" y="1695450"/>
          <a:ext cx="7467600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40EC6CE-BD42-7A4E-A63F-E620EB9A20C7}"/>
              </a:ext>
            </a:extLst>
          </p:cNvPr>
          <p:cNvSpPr txBox="1"/>
          <p:nvPr/>
        </p:nvSpPr>
        <p:spPr>
          <a:xfrm>
            <a:off x="6972300" y="4876800"/>
            <a:ext cx="2057400" cy="879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hr-HR" sz="11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Konsolidirano obračunsko izvještavanje</a:t>
            </a:r>
          </a:p>
          <a:p>
            <a:pPr marL="114300" lvl="1" indent="-114300" defTabSz="5778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hr-HR" sz="11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alibri"/>
              </a:rPr>
              <a:t>Centralizirano upravljanje gotovinom i kontrola odobrenih sredstava </a:t>
            </a:r>
          </a:p>
        </p:txBody>
      </p:sp>
    </p:spTree>
    <p:extLst>
      <p:ext uri="{BB962C8B-B14F-4D97-AF65-F5344CB8AC3E}">
        <p14:creationId xmlns:p14="http://schemas.microsoft.com/office/powerpoint/2010/main" val="24577331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26971-8B18-C643-8082-0A1D2F3C3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z="1050" smtClean="0"/>
              <a:pPr/>
              <a:t>12</a:t>
            </a:fld>
            <a:endParaRPr lang="en-US" sz="105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F345ED3-6741-6542-8BAB-232072089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425" y="0"/>
            <a:ext cx="5600700" cy="800100"/>
          </a:xfrm>
        </p:spPr>
        <p:txBody>
          <a:bodyPr>
            <a:noAutofit/>
          </a:bodyPr>
          <a:lstStyle/>
          <a:p>
            <a:r>
              <a:rPr lang="hr-HR" sz="2000" b="1">
                <a:solidFill>
                  <a:srgbClr val="C00000"/>
                </a:solidFill>
              </a:rPr>
              <a:t>Prva generacija - financijski sustav glavne knjige (FLS) - od 1970-ih do ranih 1980-ih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C1C821-F880-E24E-9244-E41550FC4A2C}"/>
              </a:ext>
            </a:extLst>
          </p:cNvPr>
          <p:cNvSpPr/>
          <p:nvPr/>
        </p:nvSpPr>
        <p:spPr>
          <a:xfrm>
            <a:off x="2292631" y="1829353"/>
            <a:ext cx="800100" cy="223837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/>
              <a:t>MOA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B803AD-88EC-6E4C-8EDD-43BB8E824C07}"/>
              </a:ext>
            </a:extLst>
          </p:cNvPr>
          <p:cNvSpPr/>
          <p:nvPr/>
        </p:nvSpPr>
        <p:spPr>
          <a:xfrm>
            <a:off x="6464581" y="2753278"/>
            <a:ext cx="1943100" cy="13144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/>
              <a:t>Čekovi za plaćanja dobavljačima. Ponavljajuća plaćanja šalju se na vrpcama komercijalnim bankama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9AED7D6-1EDE-5141-8CF6-58814E24ACA0}"/>
              </a:ext>
            </a:extLst>
          </p:cNvPr>
          <p:cNvSpPr/>
          <p:nvPr/>
        </p:nvSpPr>
        <p:spPr>
          <a:xfrm>
            <a:off x="3968531" y="4703462"/>
            <a:ext cx="2013170" cy="8001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/>
              <a:t>Središnja banka (RBA)</a:t>
            </a:r>
          </a:p>
          <a:p>
            <a:pPr algn="ctr"/>
            <a:r>
              <a:rPr lang="hr-HR" sz="1100"/>
              <a:t>JRR (javni račun Commonwealtha)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6F0625B-89A9-6D40-BAAB-4A7F6954A5AB}"/>
              </a:ext>
            </a:extLst>
          </p:cNvPr>
          <p:cNvSpPr/>
          <p:nvPr/>
        </p:nvSpPr>
        <p:spPr>
          <a:xfrm>
            <a:off x="4038600" y="2753278"/>
            <a:ext cx="1943100" cy="131445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/>
              <a:t>Financijski sustav glavne knjige</a:t>
            </a:r>
          </a:p>
          <a:p>
            <a:pPr algn="ctr"/>
            <a:r>
              <a:rPr lang="hr-HR" sz="1100"/>
              <a:t>(osam regionalnih ureda)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38ED70-72D4-3F45-9949-D53DEA8C268E}"/>
              </a:ext>
            </a:extLst>
          </p:cNvPr>
          <p:cNvSpPr/>
          <p:nvPr/>
        </p:nvSpPr>
        <p:spPr>
          <a:xfrm>
            <a:off x="4059217" y="1829353"/>
            <a:ext cx="1943100" cy="457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/>
              <a:t>Financijski sustav obračuna plaća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B56DA651-2A94-534F-B3ED-9AB88947DCE6}"/>
              </a:ext>
            </a:extLst>
          </p:cNvPr>
          <p:cNvSpPr/>
          <p:nvPr/>
        </p:nvSpPr>
        <p:spPr>
          <a:xfrm>
            <a:off x="3198762" y="1920065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5E62FF24-DBCD-8B4A-BD70-E5BE01B88568}"/>
              </a:ext>
            </a:extLst>
          </p:cNvPr>
          <p:cNvSpPr/>
          <p:nvPr/>
        </p:nvSpPr>
        <p:spPr>
          <a:xfrm>
            <a:off x="3198762" y="2653379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2F3E93DE-1D9A-BE46-AF05-489D5F95A09B}"/>
              </a:ext>
            </a:extLst>
          </p:cNvPr>
          <p:cNvSpPr/>
          <p:nvPr/>
        </p:nvSpPr>
        <p:spPr>
          <a:xfrm>
            <a:off x="3209071" y="3133603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D5FE4124-EBAB-6F4A-84A4-F9EEB32D7FB4}"/>
              </a:ext>
            </a:extLst>
          </p:cNvPr>
          <p:cNvSpPr/>
          <p:nvPr/>
        </p:nvSpPr>
        <p:spPr>
          <a:xfrm>
            <a:off x="3234723" y="3704254"/>
            <a:ext cx="733806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2B74961-FA19-DC41-8276-C4675AA2EA3F}"/>
              </a:ext>
            </a:extLst>
          </p:cNvPr>
          <p:cNvSpPr txBox="1"/>
          <p:nvPr/>
        </p:nvSpPr>
        <p:spPr>
          <a:xfrm>
            <a:off x="3114202" y="2226086"/>
            <a:ext cx="16573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/>
              <a:t>Isporučuju se ručno popunjeni obrasci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32A63126-B8AA-2C47-B9FC-23D84A91F92B}"/>
              </a:ext>
            </a:extLst>
          </p:cNvPr>
          <p:cNvSpPr/>
          <p:nvPr/>
        </p:nvSpPr>
        <p:spPr>
          <a:xfrm rot="16200000">
            <a:off x="4388067" y="4204981"/>
            <a:ext cx="505021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31" name="Right Arrow 30">
            <a:extLst>
              <a:ext uri="{FF2B5EF4-FFF2-40B4-BE49-F238E27FC236}">
                <a16:creationId xmlns:a16="http://schemas.microsoft.com/office/drawing/2014/main" id="{4C6D5042-DF14-9F49-ACD0-DA3EE8891DA4}"/>
              </a:ext>
            </a:extLst>
          </p:cNvPr>
          <p:cNvSpPr/>
          <p:nvPr/>
        </p:nvSpPr>
        <p:spPr>
          <a:xfrm>
            <a:off x="5964700" y="3133603"/>
            <a:ext cx="499882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32" name="Right Arrow 31">
            <a:extLst>
              <a:ext uri="{FF2B5EF4-FFF2-40B4-BE49-F238E27FC236}">
                <a16:creationId xmlns:a16="http://schemas.microsoft.com/office/drawing/2014/main" id="{2CADBAC7-EE9F-7043-B08D-CB933EE07AB8}"/>
              </a:ext>
            </a:extLst>
          </p:cNvPr>
          <p:cNvSpPr/>
          <p:nvPr/>
        </p:nvSpPr>
        <p:spPr>
          <a:xfrm rot="5400000">
            <a:off x="4807455" y="2371516"/>
            <a:ext cx="400050" cy="3634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91A6D2-9C6D-E54B-91F0-A1D8D3A4141C}"/>
              </a:ext>
            </a:extLst>
          </p:cNvPr>
          <p:cNvSpPr/>
          <p:nvPr/>
        </p:nvSpPr>
        <p:spPr>
          <a:xfrm>
            <a:off x="6464581" y="2740854"/>
            <a:ext cx="1943100" cy="13144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/>
              <a:t>Čekovi za plaćanja dobavljačima. Ponavljajuća plaćanja šalju se na vrpcama komercijalnim bankama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40C459C-EB24-794E-999D-DF7653CE87FF}"/>
              </a:ext>
            </a:extLst>
          </p:cNvPr>
          <p:cNvCxnSpPr>
            <a:cxnSpLocks/>
          </p:cNvCxnSpPr>
          <p:nvPr/>
        </p:nvCxnSpPr>
        <p:spPr bwMode="auto">
          <a:xfrm>
            <a:off x="7264681" y="4067728"/>
            <a:ext cx="0" cy="1085850"/>
          </a:xfrm>
          <a:prstGeom prst="line">
            <a:avLst/>
          </a:prstGeom>
          <a:solidFill>
            <a:schemeClr val="accent1"/>
          </a:solidFill>
          <a:ln w="1143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5DFB36E6-0387-E742-8EC9-AC3A7607FB1B}"/>
              </a:ext>
            </a:extLst>
          </p:cNvPr>
          <p:cNvCxnSpPr/>
          <p:nvPr/>
        </p:nvCxnSpPr>
        <p:spPr bwMode="auto">
          <a:xfrm flipH="1">
            <a:off x="6002317" y="5153578"/>
            <a:ext cx="1262364" cy="0"/>
          </a:xfrm>
          <a:prstGeom prst="straightConnector1">
            <a:avLst/>
          </a:prstGeom>
          <a:solidFill>
            <a:schemeClr val="accent1"/>
          </a:solidFill>
          <a:ln w="114300" cap="flat" cmpd="sng" algn="ctr">
            <a:solidFill>
              <a:schemeClr val="accent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42455F8-6323-A644-D522-010D495117BF}"/>
              </a:ext>
            </a:extLst>
          </p:cNvPr>
          <p:cNvSpPr txBox="1"/>
          <p:nvPr/>
        </p:nvSpPr>
        <p:spPr>
          <a:xfrm>
            <a:off x="1065539" y="4829072"/>
            <a:ext cx="1928456" cy="93871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MOA-e su donosile sve odluke. </a:t>
            </a:r>
          </a:p>
          <a:p>
            <a:r>
              <a:rPr lang="hr-HR" sz="1100"/>
              <a:t>Regionalni uredi nisu odobravali plaćanja. RU-ovi su provjeravali potpise i izvršavali ulogu osiguranja kvalitete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0D1B5C-DAF9-330E-26C9-1A615A59703E}"/>
              </a:ext>
            </a:extLst>
          </p:cNvPr>
          <p:cNvSpPr txBox="1"/>
          <p:nvPr/>
        </p:nvSpPr>
        <p:spPr>
          <a:xfrm>
            <a:off x="7069011" y="946225"/>
            <a:ext cx="2013439" cy="110799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sz="1100">
                <a:highlight>
                  <a:srgbClr val="FFFF00"/>
                </a:highlight>
              </a:rPr>
              <a:t>Kontrola, učinkovitost i pregled rizika</a:t>
            </a:r>
          </a:p>
          <a:p>
            <a:r>
              <a:rPr lang="hr-HR" sz="1100"/>
              <a:t>Poboljšane kontrole obveza </a:t>
            </a:r>
          </a:p>
          <a:p>
            <a:r>
              <a:rPr lang="hr-HR" sz="1100"/>
              <a:t>Propisana plaćanja ispod 1000 AUD podliježu nižoj razini provjera MOA-e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181C25-8480-917D-9474-CCD5C4D982E2}"/>
              </a:ext>
            </a:extLst>
          </p:cNvPr>
          <p:cNvSpPr txBox="1"/>
          <p:nvPr/>
        </p:nvSpPr>
        <p:spPr>
          <a:xfrm>
            <a:off x="7480417" y="336585"/>
            <a:ext cx="1190625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Usmjerenost na rizik/kontrolu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FC0FDF-2183-1C00-F09C-D3F097D27AFD}"/>
              </a:ext>
            </a:extLst>
          </p:cNvPr>
          <p:cNvSpPr txBox="1"/>
          <p:nvPr/>
        </p:nvSpPr>
        <p:spPr>
          <a:xfrm>
            <a:off x="1284005" y="4321241"/>
            <a:ext cx="1190625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Usmjerenost na rizik/kontrolu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36A7BC6-133E-BCED-FDFC-DC773F439784}"/>
              </a:ext>
            </a:extLst>
          </p:cNvPr>
          <p:cNvSpPr txBox="1"/>
          <p:nvPr/>
        </p:nvSpPr>
        <p:spPr>
          <a:xfrm>
            <a:off x="3187108" y="914400"/>
            <a:ext cx="2767594" cy="6001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100"/>
              <a:t>Ručni unos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100"/>
              <a:t>JRR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100"/>
              <a:t>Prema gotovinskom načelu</a:t>
            </a:r>
          </a:p>
        </p:txBody>
      </p:sp>
    </p:spTree>
    <p:extLst>
      <p:ext uri="{BB962C8B-B14F-4D97-AF65-F5344CB8AC3E}">
        <p14:creationId xmlns:p14="http://schemas.microsoft.com/office/powerpoint/2010/main" val="3225827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695" y="48813"/>
            <a:ext cx="8018584" cy="857250"/>
          </a:xfrm>
        </p:spPr>
        <p:txBody>
          <a:bodyPr>
            <a:noAutofit/>
          </a:bodyPr>
          <a:lstStyle/>
          <a:p>
            <a:r>
              <a:rPr lang="hr-HR" sz="2000" b="1">
                <a:solidFill>
                  <a:srgbClr val="C00000"/>
                </a:solidFill>
              </a:rPr>
              <a:t>Druga generacija - financijske informacije o upravljanju resursima (FIRM)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28825" y="1640834"/>
            <a:ext cx="10448925" cy="3981041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z="1050" smtClean="0"/>
              <a:pPr/>
              <a:t>13</a:t>
            </a:fld>
            <a:endParaRPr lang="en-US" sz="105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3FAE5F-726C-C83A-4BAE-CF29B5E6ACFF}"/>
              </a:ext>
            </a:extLst>
          </p:cNvPr>
          <p:cNvSpPr txBox="1"/>
          <p:nvPr/>
        </p:nvSpPr>
        <p:spPr>
          <a:xfrm>
            <a:off x="2458077" y="5233322"/>
            <a:ext cx="4227845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Regionalni uredi više ne provjeravaju ulazne podatke i sve transakcije primljene elektroničkim putem. To je stanje prije uvođenja e-potpisa, stoga je provjera datoteka još uvijek potrebna. Transakcije još uvijek stižu u regionalne urede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C1063D-FD9A-27CA-0D6F-CE616C015177}"/>
              </a:ext>
            </a:extLst>
          </p:cNvPr>
          <p:cNvSpPr txBox="1"/>
          <p:nvPr/>
        </p:nvSpPr>
        <p:spPr>
          <a:xfrm>
            <a:off x="7394332" y="3429000"/>
            <a:ext cx="1385510" cy="195438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Regionalni uredi uveli su ulogu s dodanom vrijednošću edukacija, uključujući na temelju naknade za usluge – </a:t>
            </a:r>
          </a:p>
          <a:p>
            <a:r>
              <a:rPr lang="hr-HR" sz="1100"/>
              <a:t>razvijen skup proizvoda za opću edukaciju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06B0C2-559E-30D8-6D37-EA6FE1E269D9}"/>
              </a:ext>
            </a:extLst>
          </p:cNvPr>
          <p:cNvSpPr txBox="1"/>
          <p:nvPr/>
        </p:nvSpPr>
        <p:spPr>
          <a:xfrm>
            <a:off x="7534275" y="988965"/>
            <a:ext cx="1283677" cy="110799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Koncept propisanih plaćanja proširen je na plaćanja koja je pripremilo računalo (45(A)3(b(ii))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CD10E6-7FCD-499F-DDB7-C93E295D911F}"/>
              </a:ext>
            </a:extLst>
          </p:cNvPr>
          <p:cNvSpPr txBox="1"/>
          <p:nvPr/>
        </p:nvSpPr>
        <p:spPr>
          <a:xfrm>
            <a:off x="7394332" y="573324"/>
            <a:ext cx="1521068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Usmjerenost na rizik/kontrolu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E2CF34D-4337-E23C-B453-E36295D87F1C}"/>
              </a:ext>
            </a:extLst>
          </p:cNvPr>
          <p:cNvSpPr txBox="1"/>
          <p:nvPr/>
        </p:nvSpPr>
        <p:spPr>
          <a:xfrm>
            <a:off x="914400" y="5446463"/>
            <a:ext cx="1543677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100"/>
              <a:t>Usmjerenost na rizik/kontrolu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038093-9D88-57C1-4B4B-2549BD1BF37A}"/>
              </a:ext>
            </a:extLst>
          </p:cNvPr>
          <p:cNvSpPr txBox="1"/>
          <p:nvPr/>
        </p:nvSpPr>
        <p:spPr>
          <a:xfrm>
            <a:off x="2028825" y="902170"/>
            <a:ext cx="4981575" cy="600164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100"/>
              <a:t>Elektronički unos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r-HR" sz="1100"/>
              <a:t>Kontrole odobrenih sredstava u sustavu FIRM, ali detaljni računi uglavnom u sustavima MOA-a</a:t>
            </a:r>
          </a:p>
        </p:txBody>
      </p:sp>
    </p:spTree>
    <p:extLst>
      <p:ext uri="{BB962C8B-B14F-4D97-AF65-F5344CB8AC3E}">
        <p14:creationId xmlns:p14="http://schemas.microsoft.com/office/powerpoint/2010/main" val="2533464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b="1">
                <a:solidFill>
                  <a:srgbClr val="C00000"/>
                </a:solidFill>
              </a:rPr>
              <a:t>Treća generacija – sustav upravljanja informacijama o obračunu (AIMS)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124200" y="1633282"/>
            <a:ext cx="11372849" cy="42291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z="1100" smtClean="0"/>
              <a:pPr/>
              <a:t>14</a:t>
            </a:fld>
            <a:endParaRPr lang="en-US" sz="11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84621-44E8-4D4C-51CB-EF30FBB080D6}"/>
              </a:ext>
            </a:extLst>
          </p:cNvPr>
          <p:cNvSpPr txBox="1"/>
          <p:nvPr/>
        </p:nvSpPr>
        <p:spPr>
          <a:xfrm>
            <a:off x="2971800" y="5608466"/>
            <a:ext cx="4495800" cy="40011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2000"/>
              <a:t>Regionalni uredi zatvoreni 1996.!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BE86DD-7886-5D2E-748D-2243FD8D724B}"/>
              </a:ext>
            </a:extLst>
          </p:cNvPr>
          <p:cNvSpPr txBox="1"/>
          <p:nvPr/>
        </p:nvSpPr>
        <p:spPr>
          <a:xfrm>
            <a:off x="914400" y="3015324"/>
            <a:ext cx="2167252" cy="249299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200">
                <a:highlight>
                  <a:srgbClr val="FFFF00"/>
                </a:highlight>
              </a:rPr>
              <a:t>MOA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/>
              <a:t>Obračunsko računovodstvo i planiranje proračuna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/>
              <a:t>Decentralizirano bankarstvo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/>
              <a:t>Financijski izvještaji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1200"/>
              <a:t>Godišnja izvješća, uključujući izvještavanje o rezultatima na temelju učinka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5718F-BC00-916C-855A-2CD4E6A7DD63}"/>
              </a:ext>
            </a:extLst>
          </p:cNvPr>
          <p:cNvSpPr txBox="1"/>
          <p:nvPr/>
        </p:nvSpPr>
        <p:spPr>
          <a:xfrm>
            <a:off x="1195702" y="2359686"/>
            <a:ext cx="141854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200"/>
              <a:t>Usmjerenost na rizik/kontrolu</a:t>
            </a:r>
          </a:p>
        </p:txBody>
      </p:sp>
    </p:spTree>
    <p:extLst>
      <p:ext uri="{BB962C8B-B14F-4D97-AF65-F5344CB8AC3E}">
        <p14:creationId xmlns:p14="http://schemas.microsoft.com/office/powerpoint/2010/main" val="32641168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9066-410F-EEBB-6438-23994FF36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>
                <a:solidFill>
                  <a:srgbClr val="C00000"/>
                </a:solidFill>
              </a:rPr>
              <a:t>Zašto je 1996. zatvorena regionalna mreža?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206DC3-DB2C-7C7B-B016-BFE65C40E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229600" cy="5257800"/>
          </a:xfrm>
        </p:spPr>
        <p:txBody>
          <a:bodyPr>
            <a:normAutofit fontScale="70000" lnSpcReduction="20000"/>
          </a:bodyPr>
          <a:lstStyle/>
          <a:p>
            <a:r>
              <a:rPr lang="hr-HR" b="1" dirty="0"/>
              <a:t>Odluka donesena iz političkih razloga</a:t>
            </a:r>
            <a:r>
              <a:rPr lang="hr-HR" dirty="0"/>
              <a:t> – procjena iz 1995. godine koju je odobrila vlada dala je regionalnim uredima tri godine da ostvari potpuno samofinanciranje, ali je nadolazeća vlada željela uštedu u Ministarstvu financija – 10 milijuna AUD. To je bilo jednako godišnjim tekućim troškovima regionalnih ureda </a:t>
            </a:r>
          </a:p>
          <a:p>
            <a:r>
              <a:rPr lang="hr-HR" b="1" dirty="0"/>
              <a:t>Uloge s dodanom vrijednošću obavljaju se drugdje u Ministarstvu financija</a:t>
            </a:r>
            <a:r>
              <a:rPr lang="hr-HR" dirty="0"/>
              <a:t> – primjerice, upravljanje gotovinom i predviđanje, konsolidirano izvještavanje i upravljanje dugom provodi se u drugim područjima Ministarstva financija</a:t>
            </a:r>
          </a:p>
          <a:p>
            <a:r>
              <a:rPr lang="hr-HR" dirty="0"/>
              <a:t>Filozofsko stajalište dolazeće vlade bio je da vlada ne mora učiniti ništa što bi mogao učiniti privatni sektor – </a:t>
            </a:r>
            <a:r>
              <a:rPr lang="hr-HR" b="1" dirty="0"/>
              <a:t>„test oglasnika”</a:t>
            </a:r>
            <a:r>
              <a:rPr lang="hr-HR" dirty="0"/>
              <a:t>.</a:t>
            </a:r>
            <a:r>
              <a:rPr lang="hr-HR" b="1" dirty="0"/>
              <a:t> </a:t>
            </a:r>
            <a:r>
              <a:rPr lang="hr-HR" dirty="0"/>
              <a:t>Edukacije su bile sporne i to je bio glavni fokus regionalnih ureda za budućnost (iako su to bile specijalizirane edukacije, a zadržavanje temeljnog stručnog kadra bilo bi vrlo korisno za vladu) </a:t>
            </a:r>
          </a:p>
          <a:p>
            <a:r>
              <a:rPr lang="hr-HR" dirty="0"/>
              <a:t>Stalna snažna percepcija da su regionalni uredi uglavnom usmjereni na operativnost omogućila je odluku o zatvaranju – </a:t>
            </a:r>
            <a:r>
              <a:rPr lang="hr-HR" b="1" dirty="0"/>
              <a:t>upravljanje regionalnim uredima nije se dovoljno brzo reformiralo</a:t>
            </a:r>
            <a:r>
              <a:rPr lang="hr-HR" dirty="0"/>
              <a:t> niti su promicali prednosti i obrazovnu ulogu regionalne mreže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560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6068" y="165036"/>
            <a:ext cx="6519182" cy="800100"/>
          </a:xfrm>
          <a:noFill/>
        </p:spPr>
        <p:txBody>
          <a:bodyPr>
            <a:noAutofit/>
          </a:bodyPr>
          <a:lstStyle/>
          <a:p>
            <a:r>
              <a:rPr lang="hr-HR" sz="2800" b="1" dirty="0">
                <a:solidFill>
                  <a:srgbClr val="C00000"/>
                </a:solidFill>
              </a:rPr>
              <a:t>Četvrta (i peta) generacija – središnji sustav upravljanja proračunom (CBMS)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29000" y="1600200"/>
            <a:ext cx="10629900" cy="44545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5FCF18-EDEF-6C19-54FB-B36E16447025}"/>
              </a:ext>
            </a:extLst>
          </p:cNvPr>
          <p:cNvSpPr txBox="1"/>
          <p:nvPr/>
        </p:nvSpPr>
        <p:spPr>
          <a:xfrm>
            <a:off x="857250" y="2514600"/>
            <a:ext cx="2057400" cy="249299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200" dirty="0"/>
              <a:t>Stalna je potreba za centraliziranom kontrolom odobrenih sredstava, upravljanjem gotovinom i </a:t>
            </a:r>
            <a:r>
              <a:rPr lang="hr-HR" sz="1200" b="1" dirty="0"/>
              <a:t>konsolidiranim izvještavanjem</a:t>
            </a:r>
            <a:r>
              <a:rPr lang="hr-HR" sz="1200" dirty="0"/>
              <a:t>. Ministarstvu financija to je i dalje potrebno, čak i nakon zatvaranja regionalnih ureda! </a:t>
            </a:r>
          </a:p>
          <a:p>
            <a:r>
              <a:rPr lang="hr-HR" sz="1200" dirty="0"/>
              <a:t>Tako se funkcije s dodanom vrijednošću nastavljaju, samo se komponente za obradu decentraliziraju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19F865-B2DD-BE5E-D573-17F9353FAE8D}"/>
              </a:ext>
            </a:extLst>
          </p:cNvPr>
          <p:cNvSpPr txBox="1"/>
          <p:nvPr/>
        </p:nvSpPr>
        <p:spPr>
          <a:xfrm>
            <a:off x="1209675" y="1578429"/>
            <a:ext cx="11906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200" dirty="0"/>
              <a:t>Usmjerenost na rizik/kontrolu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B2A9C9-D352-C3BB-7828-1407A110946B}"/>
              </a:ext>
            </a:extLst>
          </p:cNvPr>
          <p:cNvSpPr txBox="1"/>
          <p:nvPr/>
        </p:nvSpPr>
        <p:spPr>
          <a:xfrm>
            <a:off x="1196068" y="5732534"/>
            <a:ext cx="7296150" cy="584775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600" dirty="0"/>
              <a:t>Ponovno je stvoren integrirani JRP kako bi se bolje podržalo konsolidirano izvještavanje</a:t>
            </a:r>
          </a:p>
        </p:txBody>
      </p:sp>
    </p:spTree>
    <p:extLst>
      <p:ext uri="{BB962C8B-B14F-4D97-AF65-F5344CB8AC3E}">
        <p14:creationId xmlns:p14="http://schemas.microsoft.com/office/powerpoint/2010/main" val="13631715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22887-6835-2588-349B-3AA8B863A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-228600"/>
            <a:ext cx="8001000" cy="914400"/>
          </a:xfrm>
        </p:spPr>
        <p:txBody>
          <a:bodyPr>
            <a:normAutofit/>
          </a:bodyPr>
          <a:lstStyle/>
          <a:p>
            <a:r>
              <a:rPr lang="hr-HR">
                <a:solidFill>
                  <a:srgbClr val="C00000"/>
                </a:solidFill>
              </a:rPr>
              <a:t>Problemi i naučene lekcije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CF26B-05AD-5137-A95F-DC8BCEC139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609600"/>
            <a:ext cx="8610600" cy="6248400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  <a:p>
            <a:r>
              <a:rPr lang="hr-HR" sz="4000" b="1"/>
              <a:t>Ne postoji jedinstveno rješenje prikladno za sve zemlje</a:t>
            </a:r>
            <a:r>
              <a:rPr lang="hr-HR" sz="4000"/>
              <a:t>. Nužno je razumjeti što je potrebno za krajnji cilj, a zatim koristiti tehnologiju kako bi se to postiglo  </a:t>
            </a:r>
          </a:p>
          <a:p>
            <a:r>
              <a:rPr lang="hr-HR" sz="4000" b="1"/>
              <a:t>Ako se ne uspijete promijeniti, promjena vas može pregaziti</a:t>
            </a:r>
            <a:r>
              <a:rPr lang="hr-HR" sz="4000"/>
              <a:t> – velike promjene trebaju biti vođene pažljivom analizom troškova i koristi</a:t>
            </a:r>
          </a:p>
          <a:p>
            <a:r>
              <a:rPr lang="hr-HR" sz="4000" b="1"/>
              <a:t>Tehnološki kapacitet ima veliki utjecaj</a:t>
            </a:r>
            <a:r>
              <a:rPr lang="hr-HR" sz="4000"/>
              <a:t> na razvoj računovodstvenih procesa i sustava</a:t>
            </a:r>
          </a:p>
          <a:p>
            <a:r>
              <a:rPr lang="hr-HR" sz="4000" b="1"/>
              <a:t>IKT prirodno premješta obradu transakcija i kontrolu nad transakcijama bliže mjestu gdje se transakcije stvaraju</a:t>
            </a:r>
            <a:r>
              <a:rPr lang="hr-HR" sz="4000"/>
              <a:t> – središnje kontrole će se u velikoj mjeri degradirati i stoga se uloga Riznice mora razvijati uskladu s tim – u Australiji su regionalni uredi trebali mnogo ranije prijeći na povrat troškova s dodanom vrijednošću</a:t>
            </a:r>
          </a:p>
          <a:p>
            <a:r>
              <a:rPr lang="hr-HR" sz="4000" b="1"/>
              <a:t>Decentralizacija bez planiranja može stvoriti probleme</a:t>
            </a:r>
            <a:r>
              <a:rPr lang="hr-HR" sz="4000"/>
              <a:t> – Ministarstvo financija odustalo je od JRP-a nakon što je zamijenjen sustav FIRM, zbog čega je konsolidirano izvještavanje postalo izazovno (to je kasnije vraćeno u sustavu CBMS) </a:t>
            </a:r>
          </a:p>
          <a:p>
            <a:r>
              <a:rPr lang="hr-HR" sz="4000" b="1"/>
              <a:t>Trošak loše planirane decentralizacije</a:t>
            </a:r>
            <a:r>
              <a:rPr lang="hr-HR" sz="4000"/>
              <a:t> – iako je decentralizacija bila opravdana za velike subjekte, manje agencije, kojih ima mnogo, postale su manje učinkovite – sada su morale same obavljati sve aktivnosti  </a:t>
            </a:r>
          </a:p>
          <a:p>
            <a:pPr marL="0" indent="0">
              <a:buNone/>
            </a:pPr>
            <a:endParaRPr lang="en-US" sz="4000" dirty="0"/>
          </a:p>
          <a:p>
            <a:pPr lvl="1">
              <a:buFontTx/>
              <a:buChar char="-"/>
            </a:pPr>
            <a:r>
              <a:rPr lang="hr-HR" sz="4000"/>
              <a:t>500 milijuna prekomjerno potrošeno na pretjerano projektirane sustave koji prelaze na obračun</a:t>
            </a:r>
          </a:p>
          <a:p>
            <a:pPr lvl="1">
              <a:buFontTx/>
              <a:buChar char="-"/>
            </a:pPr>
            <a:r>
              <a:rPr lang="hr-HR" sz="4000"/>
              <a:t>Od malih subjekata u Australiji zahtijevalo se isto izvještavanje kao i od velikih – potpuna izvješća o obračunu za subjekt s četiri osobe</a:t>
            </a:r>
          </a:p>
          <a:p>
            <a:pPr lvl="1">
              <a:buFontTx/>
              <a:buChar char="-"/>
            </a:pPr>
            <a:r>
              <a:rPr lang="hr-HR" sz="4000"/>
              <a:t>U pregledu iz 2019. preporučen je povratak na zajedničke usluge, što upućuje na godišnju uštedu od 300 milijuna AUD (drugim riječima, 300 milijuna AUD se izgubi svake godine). </a:t>
            </a:r>
          </a:p>
          <a:p>
            <a:r>
              <a:rPr lang="hr-HR" sz="4000"/>
              <a:t>Dakle, decentralizacija nije jedina opcija – i centralizacija ima smisla u nekim područjima</a:t>
            </a:r>
          </a:p>
          <a:p>
            <a:pPr lvl="1">
              <a:buFontTx/>
              <a:buChar char="-"/>
            </a:pPr>
            <a:endParaRPr lang="en-US" sz="4000" dirty="0"/>
          </a:p>
          <a:p>
            <a:pPr marL="0" indent="0" algn="ctr">
              <a:buNone/>
            </a:pPr>
            <a:endParaRPr lang="en-US" sz="3500" dirty="0">
              <a:highlight>
                <a:srgbClr val="FFFF00"/>
              </a:highlight>
            </a:endParaRPr>
          </a:p>
          <a:p>
            <a:pPr marL="0" indent="0" algn="ctr">
              <a:buNone/>
            </a:pPr>
            <a:r>
              <a:rPr lang="hr-HR" sz="4000">
                <a:highlight>
                  <a:srgbClr val="FFFF00"/>
                </a:highlight>
              </a:rPr>
              <a:t>ALI glavna je poruka da operativni subjekti moraju prijeći na uloge s dodanom vrijednošću kako bi i dalje bili relevantni u modernoj vladi – upravljanje gotovinom i predviđanje, financijsko i strateško izvještavanje, upravljanje rizicima, edukacija i obrazovanje. Ako subjekti vide obradu i kontrole kao svoju budućnost, budućnosti vjerojatno neće biti.  </a:t>
            </a:r>
          </a:p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75199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8001000" cy="1143000"/>
          </a:xfrm>
        </p:spPr>
        <p:txBody>
          <a:bodyPr/>
          <a:lstStyle/>
          <a:p>
            <a:r>
              <a:rPr lang="hr-HR">
                <a:solidFill>
                  <a:srgbClr val="C00000"/>
                </a:solidFill>
              </a:rPr>
              <a:t>Teme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480023"/>
              </p:ext>
            </p:extLst>
          </p:nvPr>
        </p:nvGraphicFramePr>
        <p:xfrm>
          <a:off x="685800" y="1371600"/>
          <a:ext cx="8001000" cy="5451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54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CD1F-4086-33F9-5742-6898046FE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288" y="188692"/>
            <a:ext cx="7886700" cy="994172"/>
          </a:xfrm>
        </p:spPr>
        <p:txBody>
          <a:bodyPr>
            <a:normAutofit/>
          </a:bodyPr>
          <a:lstStyle/>
          <a:p>
            <a:r>
              <a:rPr lang="hr-HR" sz="3600" b="1">
                <a:solidFill>
                  <a:srgbClr val="C00000"/>
                </a:solidFill>
              </a:rPr>
              <a:t>Kratka (europska) povijest Australije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6532A3DF-D7BD-F321-AE2D-9D7681B062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7255" y="1566576"/>
            <a:ext cx="5448208" cy="423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9AC4934A-C7F4-E9AD-03FC-19289FEB41C5}"/>
              </a:ext>
            </a:extLst>
          </p:cNvPr>
          <p:cNvSpPr/>
          <p:nvPr/>
        </p:nvSpPr>
        <p:spPr>
          <a:xfrm>
            <a:off x="2438400" y="4454069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60DEAC-8D91-5543-BD67-FF0384A0569F}"/>
              </a:ext>
            </a:extLst>
          </p:cNvPr>
          <p:cNvSpPr/>
          <p:nvPr/>
        </p:nvSpPr>
        <p:spPr>
          <a:xfrm>
            <a:off x="4572000" y="1676400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B7039BF-712D-3197-794A-04A6835D8114}"/>
              </a:ext>
            </a:extLst>
          </p:cNvPr>
          <p:cNvSpPr/>
          <p:nvPr/>
        </p:nvSpPr>
        <p:spPr>
          <a:xfrm>
            <a:off x="5361110" y="4626346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AA59A7B-D1BC-11F0-50E1-509EB1483918}"/>
              </a:ext>
            </a:extLst>
          </p:cNvPr>
          <p:cNvSpPr/>
          <p:nvPr/>
        </p:nvSpPr>
        <p:spPr>
          <a:xfrm>
            <a:off x="6115469" y="5655114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A233ECD-34FC-B76C-D819-B08A52AF0CB3}"/>
              </a:ext>
            </a:extLst>
          </p:cNvPr>
          <p:cNvSpPr/>
          <p:nvPr/>
        </p:nvSpPr>
        <p:spPr>
          <a:xfrm>
            <a:off x="6042933" y="5029200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DAD0147-7C68-3582-1F82-64E8AF9071B8}"/>
              </a:ext>
            </a:extLst>
          </p:cNvPr>
          <p:cNvSpPr/>
          <p:nvPr/>
        </p:nvSpPr>
        <p:spPr>
          <a:xfrm>
            <a:off x="6663053" y="4692288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C46A0EA-3689-1E3E-8012-29325E05AB5D}"/>
              </a:ext>
            </a:extLst>
          </p:cNvPr>
          <p:cNvSpPr/>
          <p:nvPr/>
        </p:nvSpPr>
        <p:spPr>
          <a:xfrm>
            <a:off x="7002341" y="3438525"/>
            <a:ext cx="145073" cy="131885"/>
          </a:xfrm>
          <a:prstGeom prst="ellipse">
            <a:avLst/>
          </a:prstGeom>
          <a:solidFill>
            <a:srgbClr val="FF0EE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4" name="Left Arrow 13">
            <a:extLst>
              <a:ext uri="{FF2B5EF4-FFF2-40B4-BE49-F238E27FC236}">
                <a16:creationId xmlns:a16="http://schemas.microsoft.com/office/drawing/2014/main" id="{41F9600C-47CB-88A4-8849-9DD5C890AE86}"/>
              </a:ext>
            </a:extLst>
          </p:cNvPr>
          <p:cNvSpPr/>
          <p:nvPr/>
        </p:nvSpPr>
        <p:spPr>
          <a:xfrm>
            <a:off x="6820358" y="4595165"/>
            <a:ext cx="792773" cy="180152"/>
          </a:xfrm>
          <a:prstGeom prst="lef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50FF7C1-F61C-DC24-50FE-21214C437D14}"/>
              </a:ext>
            </a:extLst>
          </p:cNvPr>
          <p:cNvSpPr/>
          <p:nvPr/>
        </p:nvSpPr>
        <p:spPr>
          <a:xfrm>
            <a:off x="7696106" y="4056550"/>
            <a:ext cx="798269" cy="9048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200"/>
              <a:t>AKT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DB7A28-960F-BEA0-DB5C-4D69DD44E055}"/>
              </a:ext>
            </a:extLst>
          </p:cNvPr>
          <p:cNvSpPr txBox="1"/>
          <p:nvPr/>
        </p:nvSpPr>
        <p:spPr>
          <a:xfrm>
            <a:off x="7460231" y="1498356"/>
            <a:ext cx="1057275" cy="237757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hr-HR" sz="1200" dirty="0"/>
              <a:t>Teritorij australskog glavnog grada (ACT) i Canberra osnovani su 1913. te su s vremenom postali glavni fokus državne potrošnje i kontrole.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4D0F58-DE2D-B7BD-409A-CDD25A9249BA}"/>
              </a:ext>
            </a:extLst>
          </p:cNvPr>
          <p:cNvSpPr txBox="1"/>
          <p:nvPr/>
        </p:nvSpPr>
        <p:spPr>
          <a:xfrm>
            <a:off x="914400" y="5029200"/>
            <a:ext cx="2237406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hr-HR" sz="1200"/>
              <a:t>Kolonije su zadržale vlastite vlade u preimenovanim saveznim državama – 2. razina. U ustavnom smislu, one su uglavnom autonomne u odnosu na saveznu vladu </a:t>
            </a:r>
          </a:p>
        </p:txBody>
      </p:sp>
    </p:spTree>
    <p:extLst>
      <p:ext uri="{BB962C8B-B14F-4D97-AF65-F5344CB8AC3E}">
        <p14:creationId xmlns:p14="http://schemas.microsoft.com/office/powerpoint/2010/main" val="161842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131C3-F685-B908-5769-3F10E6810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46321"/>
            <a:ext cx="8780318" cy="994172"/>
          </a:xfrm>
        </p:spPr>
        <p:txBody>
          <a:bodyPr>
            <a:normAutofit fontScale="90000"/>
          </a:bodyPr>
          <a:lstStyle/>
          <a:p>
            <a:r>
              <a:rPr lang="hr-HR" b="1">
                <a:solidFill>
                  <a:srgbClr val="C00000"/>
                </a:solidFill>
              </a:rPr>
              <a:t>Javne financije u Australiji od osnivanja saveza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FB8DEFB-9A40-F7CE-05CA-DDDEE4E5DE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494166"/>
              </p:ext>
            </p:extLst>
          </p:nvPr>
        </p:nvGraphicFramePr>
        <p:xfrm>
          <a:off x="-132979" y="1524000"/>
          <a:ext cx="908511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B913193-A18D-D729-5E24-C25546AE6041}"/>
              </a:ext>
            </a:extLst>
          </p:cNvPr>
          <p:cNvSpPr txBox="1"/>
          <p:nvPr/>
        </p:nvSpPr>
        <p:spPr>
          <a:xfrm>
            <a:off x="8248650" y="1794072"/>
            <a:ext cx="895350" cy="938719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100" dirty="0"/>
              <a:t>Prvotno je usmjerenost bila na izbjegavanju rizika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68ED24-7B76-786C-0F3D-C298CBE233B0}"/>
              </a:ext>
            </a:extLst>
          </p:cNvPr>
          <p:cNvSpPr txBox="1"/>
          <p:nvPr/>
        </p:nvSpPr>
        <p:spPr>
          <a:xfrm>
            <a:off x="8190139" y="5655692"/>
            <a:ext cx="762000" cy="76944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100" dirty="0"/>
              <a:t>Prebacivanje kontrola na MOA-e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49CD5E-8FEC-54D2-C2CF-8A5B2A7FF41B}"/>
              </a:ext>
            </a:extLst>
          </p:cNvPr>
          <p:cNvSpPr txBox="1"/>
          <p:nvPr/>
        </p:nvSpPr>
        <p:spPr>
          <a:xfrm>
            <a:off x="6921952" y="2057400"/>
            <a:ext cx="11906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200" dirty="0"/>
              <a:t>Usmjerenost na rizik/kontrolu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5786E9-9705-7E10-5DE8-20BE20A06E30}"/>
              </a:ext>
            </a:extLst>
          </p:cNvPr>
          <p:cNvSpPr txBox="1"/>
          <p:nvPr/>
        </p:nvSpPr>
        <p:spPr>
          <a:xfrm>
            <a:off x="6921953" y="5680259"/>
            <a:ext cx="1190625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200" dirty="0"/>
              <a:t>Usmjerenost na rizik/kontrolu</a:t>
            </a:r>
          </a:p>
        </p:txBody>
      </p:sp>
    </p:spTree>
    <p:extLst>
      <p:ext uri="{BB962C8B-B14F-4D97-AF65-F5344CB8AC3E}">
        <p14:creationId xmlns:p14="http://schemas.microsoft.com/office/powerpoint/2010/main" val="2248141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B436-2C4A-5493-77C9-4B23472F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7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hr-HR" sz="4000" b="1">
                <a:solidFill>
                  <a:srgbClr val="C00000"/>
                </a:solidFill>
              </a:rPr>
              <a:t>Što je potaknulo anglofilski pristup u Australiji (moje tumačenje) </a:t>
            </a:r>
            <a:br>
              <a:rPr lang="hr-HR">
                <a:highlight>
                  <a:srgbClr val="FFFF00"/>
                </a:highlight>
              </a:rPr>
            </a:br>
            <a:endParaRPr lang="hr-HR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84791-D001-6A19-7169-237715F86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4876800"/>
          </a:xfrm>
        </p:spPr>
        <p:txBody>
          <a:bodyPr>
            <a:noAutofit/>
          </a:bodyPr>
          <a:lstStyle/>
          <a:p>
            <a:r>
              <a:rPr lang="hr-HR" sz="2100" b="1"/>
              <a:t>Tiranija udaljenosti</a:t>
            </a:r>
            <a:r>
              <a:rPr lang="hr-HR" sz="2100"/>
              <a:t> – u početku je trebalo mnogo mjeseci za putovanje u Australiju i iz nje – svaka kolonija imala je guvernera koji je predstavljao kralja/kraljicu, ali same kolonije bile su vrlo velike i postojali su izazovi, stoga su djelovale uz značajnu autonomiju</a:t>
            </a:r>
          </a:p>
          <a:p>
            <a:r>
              <a:rPr lang="hr-HR" sz="2100" b="1"/>
              <a:t>Nezavisni duh</a:t>
            </a:r>
            <a:r>
              <a:rPr lang="hr-HR" sz="2100"/>
              <a:t> – snažne središnje kontrole vjerojatno bi bile odbijene – primjer: Američki rat za neovisnost</a:t>
            </a:r>
          </a:p>
          <a:p>
            <a:r>
              <a:rPr lang="hr-HR" sz="2100" b="1"/>
              <a:t>Decentralizirana kontrola bila je relativno uobičajena</a:t>
            </a:r>
            <a:r>
              <a:rPr lang="hr-HR" sz="2100"/>
              <a:t> već u vrijeme kolonija, a kasnije u lokalnim razinama vlasti i vlastima saveznih država koje djeluju neovisno o saveznoj vladi</a:t>
            </a:r>
          </a:p>
          <a:p>
            <a:r>
              <a:rPr lang="hr-HR" sz="2100"/>
              <a:t>Čini se da je Velika Britanija podržavanjem Saveza prihvatila potrebu da se omogući veća autonomija kolonija </a:t>
            </a:r>
          </a:p>
          <a:p>
            <a:r>
              <a:rPr lang="hr-HR" sz="2100"/>
              <a:t>Sve je to pomalo spekulativno s moje strane, ali prilično je jasno da, iako je vladavina prava imala snažne temelje u Australiji, to je i kultura koja promiče autonomiju i izravnu odgovornost </a:t>
            </a:r>
          </a:p>
        </p:txBody>
      </p:sp>
    </p:spTree>
    <p:extLst>
      <p:ext uri="{BB962C8B-B14F-4D97-AF65-F5344CB8AC3E}">
        <p14:creationId xmlns:p14="http://schemas.microsoft.com/office/powerpoint/2010/main" val="3766584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8FBABFE-6423-CCC9-766C-E339A8E783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79561" y="592699"/>
            <a:ext cx="7946827" cy="85725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7866" tIns="33338" rIns="67866" bIns="33338" rtlCol="0" anchor="b">
            <a:normAutofit fontScale="90000"/>
          </a:bodyPr>
          <a:lstStyle/>
          <a:p>
            <a:r>
              <a:rPr lang="hr-HR" sz="3200" b="1">
                <a:solidFill>
                  <a:srgbClr val="C00000"/>
                </a:solidFill>
              </a:rPr>
              <a:t>Reforma javnog sektora u Australiji 1970-ih i 1980-ih</a:t>
            </a:r>
          </a:p>
        </p:txBody>
      </p:sp>
      <p:graphicFrame>
        <p:nvGraphicFramePr>
          <p:cNvPr id="27651" name="Object 3">
            <a:hlinkClick r:id="" action="ppaction://ole?verb=0"/>
            <a:extLst>
              <a:ext uri="{FF2B5EF4-FFF2-40B4-BE49-F238E27FC236}">
                <a16:creationId xmlns:a16="http://schemas.microsoft.com/office/drawing/2014/main" id="{6AB6A4B0-74EE-58F7-E1E0-FA38575B6CFB}"/>
              </a:ext>
            </a:extLst>
          </p:cNvPr>
          <p:cNvGraphicFramePr>
            <a:graphicFrameLocks noGrp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3375260980"/>
              </p:ext>
            </p:extLst>
          </p:nvPr>
        </p:nvGraphicFramePr>
        <p:xfrm>
          <a:off x="3246197" y="1449949"/>
          <a:ext cx="2850356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2250400" imgH="19405600" progId="MS_ClipArt_Gallery.2">
                  <p:embed/>
                </p:oleObj>
              </mc:Choice>
              <mc:Fallback>
                <p:oleObj name="Clip" r:id="rId3" imgW="22250400" imgH="19405600" progId="MS_ClipArt_Gallery.2">
                  <p:embed/>
                  <p:pic>
                    <p:nvPicPr>
                      <p:cNvPr id="27651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6AB6A4B0-74EE-58F7-E1E0-FA38575B6CF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197" y="1449949"/>
                        <a:ext cx="2850356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4">
            <a:extLst>
              <a:ext uri="{FF2B5EF4-FFF2-40B4-BE49-F238E27FC236}">
                <a16:creationId xmlns:a16="http://schemas.microsoft.com/office/drawing/2014/main" id="{D424CAAD-B3FD-D6CA-35C0-4F12B6AC4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539" y="1786067"/>
            <a:ext cx="854869" cy="313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hr-HR" sz="1600">
                <a:solidFill>
                  <a:schemeClr val="bg1"/>
                </a:solidFill>
                <a:latin typeface="Times New Roman" panose="02020603050405020304" pitchFamily="18" charset="0"/>
              </a:rPr>
              <a:t>RMIP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29A22DFE-003E-F2C2-C1EC-537F7FE0E5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6587" y="2707249"/>
            <a:ext cx="1653779" cy="222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proračunska + regulatorna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Trgovanje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Planiranje HR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poticaji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MAB/MIAC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69E39F04-83D9-A165-9CE6-819BD2CCF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3861" y="2638224"/>
            <a:ext cx="2340769" cy="252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Upravno pravo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planiranje proračuna prema programima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Kadrovski aranžmani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Strukturni aspekt</a:t>
            </a:r>
          </a:p>
          <a:p>
            <a:pPr eaLnBrk="0" hangingPunct="0">
              <a:buFontTx/>
              <a:buChar char="•"/>
            </a:pPr>
            <a:r>
              <a:rPr lang="hr-HR" sz="2000">
                <a:latin typeface="Times New Roman" panose="02020603050405020304" pitchFamily="18" charset="0"/>
              </a:rPr>
              <a:t>Mehanizmi izvještavanja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F36749-F32E-28C4-4ED4-2529B1361948}"/>
              </a:ext>
            </a:extLst>
          </p:cNvPr>
          <p:cNvSpPr txBox="1"/>
          <p:nvPr/>
        </p:nvSpPr>
        <p:spPr>
          <a:xfrm>
            <a:off x="7104630" y="1772948"/>
            <a:ext cx="1730828" cy="2123658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200"/>
              <a:t>U 1970-ima reforma se zvala Program poboljšanja financijskog upravljanja, ali do 1980-ih zaključilo da je pojam preuzak te je pojam „financijskog” zamijenjen je pojmom „resursnog” kako bi se odrazio širi opseg reformi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BAD6F3-0D2C-41CB-16D6-D65F05121D99}"/>
              </a:ext>
            </a:extLst>
          </p:cNvPr>
          <p:cNvSpPr txBox="1"/>
          <p:nvPr/>
        </p:nvSpPr>
        <p:spPr>
          <a:xfrm>
            <a:off x="755620" y="3015166"/>
            <a:ext cx="2010967" cy="249299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200"/>
              <a:t>Od 1970-ih vlade su nastojale postići bolji učinak javnih službi</a:t>
            </a:r>
          </a:p>
          <a:p>
            <a:r>
              <a:rPr lang="hr-HR" sz="1200"/>
              <a:t>Postojalo je mišljenje da je birokracija sama sebi svrha i nedovoljno učinkovita.</a:t>
            </a:r>
          </a:p>
          <a:p>
            <a:r>
              <a:rPr lang="hr-HR" sz="1200"/>
              <a:t>Bijela knjiga iz 1970-ih rezultirala je nizom reformi usmjerenih na poboljšani učinak i odgovornost. To je uključivalo i jasnu vodeću ulogu u provođenju reformi </a:t>
            </a:r>
          </a:p>
          <a:p>
            <a:endParaRPr lang="en-US" sz="1200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544B0EC-9CBA-7B5E-6CD1-115FE78D2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-216332"/>
            <a:ext cx="82296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67866" tIns="33338" rIns="67866" bIns="33338" rtlCol="0" anchor="b">
            <a:normAutofit/>
          </a:bodyPr>
          <a:lstStyle/>
          <a:p>
            <a:r>
              <a:rPr lang="hr-HR" b="1">
                <a:solidFill>
                  <a:srgbClr val="C00000"/>
                </a:solidFill>
              </a:rPr>
              <a:t>Reforma se nastavlja u 90-ima</a:t>
            </a:r>
          </a:p>
        </p:txBody>
      </p:sp>
      <p:graphicFrame>
        <p:nvGraphicFramePr>
          <p:cNvPr id="32771" name="Object 3">
            <a:hlinkClick r:id="" action="ppaction://ole?verb=0"/>
            <a:extLst>
              <a:ext uri="{FF2B5EF4-FFF2-40B4-BE49-F238E27FC236}">
                <a16:creationId xmlns:a16="http://schemas.microsoft.com/office/drawing/2014/main" id="{DFD37E0D-134C-4E1F-874C-B35DB5CFBF90}"/>
              </a:ext>
            </a:extLst>
          </p:cNvPr>
          <p:cNvGraphicFramePr>
            <a:graphicFrameLocks noGrp="1"/>
          </p:cNvGraphicFramePr>
          <p:nvPr>
            <p:ph type="clipArt" sz="half" idx="2"/>
          </p:nvPr>
        </p:nvGraphicFramePr>
        <p:xfrm>
          <a:off x="2671764" y="2749155"/>
          <a:ext cx="3026569" cy="2702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22771100" imgH="15938500" progId="MS_ClipArt_Gallery.2">
                  <p:embed/>
                </p:oleObj>
              </mc:Choice>
              <mc:Fallback>
                <p:oleObj name="Clip" r:id="rId3" imgW="22771100" imgH="15938500" progId="MS_ClipArt_Gallery.2">
                  <p:embed/>
                  <p:pic>
                    <p:nvPicPr>
                      <p:cNvPr id="32771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DFD37E0D-134C-4E1F-874C-B35DB5CFBF9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1764" y="2749155"/>
                        <a:ext cx="3026569" cy="27027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2" name="Rectangle 4">
            <a:extLst>
              <a:ext uri="{FF2B5EF4-FFF2-40B4-BE49-F238E27FC236}">
                <a16:creationId xmlns:a16="http://schemas.microsoft.com/office/drawing/2014/main" id="{ED7A25D8-2B0F-7D43-1250-081456CF00DF}"/>
              </a:ext>
            </a:extLst>
          </p:cNvPr>
          <p:cNvSpPr>
            <a:spLocks noChangeArrowheads="1"/>
          </p:cNvSpPr>
          <p:nvPr/>
        </p:nvSpPr>
        <p:spPr bwMode="auto">
          <a:xfrm rot="16680000">
            <a:off x="2498076" y="3552113"/>
            <a:ext cx="1611820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Profesionalnost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10FECBFF-E3B2-407C-5451-30C8E393E35D}"/>
              </a:ext>
            </a:extLst>
          </p:cNvPr>
          <p:cNvSpPr>
            <a:spLocks noChangeArrowheads="1"/>
          </p:cNvSpPr>
          <p:nvPr/>
        </p:nvSpPr>
        <p:spPr bwMode="auto">
          <a:xfrm rot="1200000">
            <a:off x="3429714" y="2245997"/>
            <a:ext cx="714139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Etička pravila</a:t>
            </a:r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BB96D9F6-0EDC-A719-A979-6257371955B3}"/>
              </a:ext>
            </a:extLst>
          </p:cNvPr>
          <p:cNvSpPr>
            <a:spLocks noChangeArrowheads="1"/>
          </p:cNvSpPr>
          <p:nvPr/>
        </p:nvSpPr>
        <p:spPr bwMode="auto">
          <a:xfrm rot="18840000">
            <a:off x="3461743" y="2808568"/>
            <a:ext cx="1889522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Naručitelj/pružatelj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E3DFB168-4E25-5988-C179-BCA127C03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7185" y="2103835"/>
            <a:ext cx="1310456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Usmjerenost na klijente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848FB8B0-1730-BA73-8127-E77D42E2FD2B}"/>
              </a:ext>
            </a:extLst>
          </p:cNvPr>
          <p:cNvSpPr>
            <a:spLocks noChangeArrowheads="1"/>
          </p:cNvSpPr>
          <p:nvPr/>
        </p:nvSpPr>
        <p:spPr bwMode="auto">
          <a:xfrm rot="780000">
            <a:off x="5128023" y="2405155"/>
            <a:ext cx="2168128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hr-HR">
                <a:highlight>
                  <a:srgbClr val="FFFF00"/>
                </a:highlight>
                <a:latin typeface="Times New Roman" panose="02020603050405020304" pitchFamily="18" charset="0"/>
              </a:rPr>
              <a:t>Poboljšana odgovornost</a:t>
            </a:r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1D25FCC4-AAF6-CCB6-00A0-6A33A7C21BBF}"/>
              </a:ext>
            </a:extLst>
          </p:cNvPr>
          <p:cNvSpPr>
            <a:spLocks noChangeArrowheads="1"/>
          </p:cNvSpPr>
          <p:nvPr/>
        </p:nvSpPr>
        <p:spPr bwMode="auto">
          <a:xfrm rot="19980000">
            <a:off x="1690403" y="5013010"/>
            <a:ext cx="1823417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highlight>
                  <a:srgbClr val="FFFF00"/>
                </a:highlight>
                <a:latin typeface="Times New Roman" panose="02020603050405020304" pitchFamily="18" charset="0"/>
              </a:rPr>
              <a:t>Upravljanje rizicima</a:t>
            </a:r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F08D07C4-2C60-258B-1133-3CE1CCFA2132}"/>
              </a:ext>
            </a:extLst>
          </p:cNvPr>
          <p:cNvSpPr>
            <a:spLocks noChangeArrowheads="1"/>
          </p:cNvSpPr>
          <p:nvPr/>
        </p:nvSpPr>
        <p:spPr bwMode="auto">
          <a:xfrm rot="1380000">
            <a:off x="5439966" y="5027297"/>
            <a:ext cx="2561034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Uspoređivanje s referentnim vrijednostima</a:t>
            </a:r>
          </a:p>
        </p:txBody>
      </p:sp>
      <p:sp>
        <p:nvSpPr>
          <p:cNvPr id="32779" name="Rectangle 11">
            <a:extLst>
              <a:ext uri="{FF2B5EF4-FFF2-40B4-BE49-F238E27FC236}">
                <a16:creationId xmlns:a16="http://schemas.microsoft.com/office/drawing/2014/main" id="{7918A9C1-2189-0B92-500F-0004ACB73141}"/>
              </a:ext>
            </a:extLst>
          </p:cNvPr>
          <p:cNvSpPr>
            <a:spLocks noChangeArrowheads="1"/>
          </p:cNvSpPr>
          <p:nvPr/>
        </p:nvSpPr>
        <p:spPr bwMode="auto">
          <a:xfrm rot="7020000">
            <a:off x="6319243" y="4232168"/>
            <a:ext cx="2139553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Tekući troškovi – poboljšanja</a:t>
            </a:r>
          </a:p>
        </p:txBody>
      </p:sp>
      <p:sp>
        <p:nvSpPr>
          <p:cNvPr id="32780" name="Rectangle 12">
            <a:extLst>
              <a:ext uri="{FF2B5EF4-FFF2-40B4-BE49-F238E27FC236}">
                <a16:creationId xmlns:a16="http://schemas.microsoft.com/office/drawing/2014/main" id="{D291D71C-E258-5978-FAE7-4EE753449C23}"/>
              </a:ext>
            </a:extLst>
          </p:cNvPr>
          <p:cNvSpPr>
            <a:spLocks noChangeArrowheads="1"/>
          </p:cNvSpPr>
          <p:nvPr/>
        </p:nvSpPr>
        <p:spPr bwMode="auto">
          <a:xfrm rot="16980000">
            <a:off x="6359769" y="3930137"/>
            <a:ext cx="1098859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Partneri</a:t>
            </a:r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F3D7DE5C-4428-F52F-0157-CBFA0EBAFB77}"/>
              </a:ext>
            </a:extLst>
          </p:cNvPr>
          <p:cNvSpPr>
            <a:spLocks noChangeArrowheads="1"/>
          </p:cNvSpPr>
          <p:nvPr/>
        </p:nvSpPr>
        <p:spPr bwMode="auto">
          <a:xfrm rot="2040000">
            <a:off x="1993318" y="2569847"/>
            <a:ext cx="1310456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Usmjerenost na klijente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CCD232D3-0E0A-326C-3442-C20C04AB1E52}"/>
              </a:ext>
            </a:extLst>
          </p:cNvPr>
          <p:cNvSpPr>
            <a:spLocks noChangeArrowheads="1"/>
          </p:cNvSpPr>
          <p:nvPr/>
        </p:nvSpPr>
        <p:spPr bwMode="auto">
          <a:xfrm rot="11040000">
            <a:off x="2346295" y="1957866"/>
            <a:ext cx="1278396" cy="3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Outsourcing</a:t>
            </a:r>
          </a:p>
        </p:txBody>
      </p:sp>
      <p:sp>
        <p:nvSpPr>
          <p:cNvPr id="32783" name="Rectangle 15">
            <a:extLst>
              <a:ext uri="{FF2B5EF4-FFF2-40B4-BE49-F238E27FC236}">
                <a16:creationId xmlns:a16="http://schemas.microsoft.com/office/drawing/2014/main" id="{E7375F14-ADC0-7F95-0884-CDB93E8DA4A2}"/>
              </a:ext>
            </a:extLst>
          </p:cNvPr>
          <p:cNvSpPr>
            <a:spLocks noChangeArrowheads="1"/>
          </p:cNvSpPr>
          <p:nvPr/>
        </p:nvSpPr>
        <p:spPr bwMode="auto">
          <a:xfrm rot="6240000">
            <a:off x="6547514" y="2261089"/>
            <a:ext cx="1990194" cy="62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866" tIns="33338" rIns="67866" bIns="33338">
            <a:spAutoFit/>
          </a:bodyPr>
          <a:lstStyle/>
          <a:p>
            <a:pPr eaLnBrk="0" hangingPunct="0"/>
            <a:r>
              <a:rPr lang="hr-HR">
                <a:latin typeface="Times New Roman" panose="02020603050405020304" pitchFamily="18" charset="0"/>
              </a:rPr>
              <a:t>Primjena obračunske osnove</a:t>
            </a:r>
          </a:p>
          <a:p>
            <a:pPr eaLnBrk="0" hangingPunct="0"/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itle 1"/>
          <p:cNvSpPr>
            <a:spLocks noGrp="1"/>
          </p:cNvSpPr>
          <p:nvPr>
            <p:ph type="ctrTitle"/>
          </p:nvPr>
        </p:nvSpPr>
        <p:spPr>
          <a:xfrm>
            <a:off x="977897" y="-215063"/>
            <a:ext cx="8255007" cy="1371600"/>
          </a:xfrm>
        </p:spPr>
        <p:txBody>
          <a:bodyPr>
            <a:normAutofit/>
          </a:bodyPr>
          <a:lstStyle/>
          <a:p>
            <a:pPr algn="ctr"/>
            <a:r>
              <a:rPr lang="hr-HR" sz="2400" b="1">
                <a:solidFill>
                  <a:srgbClr val="C00000"/>
                </a:solidFill>
              </a:rPr>
              <a:t>Prijelaz kontrole proračuna u RP-u s ulaznih podataka na izlazne podatke i ishode -</a:t>
            </a:r>
          </a:p>
        </p:txBody>
      </p:sp>
      <p:sp>
        <p:nvSpPr>
          <p:cNvPr id="23" name="Subtitle 22"/>
          <p:cNvSpPr>
            <a:spLocks noGrp="1"/>
          </p:cNvSpPr>
          <p:nvPr>
            <p:ph type="subTitle" idx="1"/>
          </p:nvPr>
        </p:nvSpPr>
        <p:spPr>
          <a:xfrm>
            <a:off x="1461424" y="971550"/>
            <a:ext cx="7162787" cy="1003095"/>
          </a:xfrm>
          <a:solidFill>
            <a:schemeClr val="accent6"/>
          </a:solidFill>
        </p:spPr>
        <p:txBody>
          <a:bodyPr>
            <a:noAutofit/>
          </a:bodyPr>
          <a:lstStyle/>
          <a:p>
            <a:r>
              <a:rPr lang="hr-HR" sz="1400">
                <a:solidFill>
                  <a:schemeClr val="tx1"/>
                </a:solidFill>
              </a:rPr>
              <a:t>Reforme tekućih troškova i prelazak na proračun koji se temelji na rezultatima također su uklonili jedno od posljednjih područja istinske „središnje kontrole” jer su alokacije proračunskih sredstava utemeljene na ulaznim podacima postupno ukinute</a:t>
            </a:r>
          </a:p>
        </p:txBody>
      </p:sp>
      <p:sp>
        <p:nvSpPr>
          <p:cNvPr id="2" name="Rectangle 1"/>
          <p:cNvSpPr/>
          <p:nvPr/>
        </p:nvSpPr>
        <p:spPr>
          <a:xfrm>
            <a:off x="45529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5" name="Rectangle 4"/>
          <p:cNvSpPr/>
          <p:nvPr/>
        </p:nvSpPr>
        <p:spPr>
          <a:xfrm>
            <a:off x="48768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6" name="Rectangle 5"/>
          <p:cNvSpPr/>
          <p:nvPr/>
        </p:nvSpPr>
        <p:spPr>
          <a:xfrm>
            <a:off x="5162550" y="2143125"/>
            <a:ext cx="20955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7" name="Rectangle 6"/>
          <p:cNvSpPr/>
          <p:nvPr/>
        </p:nvSpPr>
        <p:spPr>
          <a:xfrm>
            <a:off x="54483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8" name="Rectangle 7"/>
          <p:cNvSpPr/>
          <p:nvPr/>
        </p:nvSpPr>
        <p:spPr>
          <a:xfrm>
            <a:off x="573405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9" name="Rectangle 8"/>
          <p:cNvSpPr/>
          <p:nvPr/>
        </p:nvSpPr>
        <p:spPr>
          <a:xfrm>
            <a:off x="60198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0" name="Rectangle 9"/>
          <p:cNvSpPr/>
          <p:nvPr/>
        </p:nvSpPr>
        <p:spPr>
          <a:xfrm>
            <a:off x="6305550" y="2143125"/>
            <a:ext cx="28575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1" name="Rectangle 10"/>
          <p:cNvSpPr/>
          <p:nvPr/>
        </p:nvSpPr>
        <p:spPr>
          <a:xfrm>
            <a:off x="6648450" y="2143125"/>
            <a:ext cx="28575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2" name="Rectangle 11"/>
          <p:cNvSpPr/>
          <p:nvPr/>
        </p:nvSpPr>
        <p:spPr>
          <a:xfrm>
            <a:off x="7000875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3" name="Rectangle 12"/>
          <p:cNvSpPr/>
          <p:nvPr/>
        </p:nvSpPr>
        <p:spPr>
          <a:xfrm>
            <a:off x="7277100" y="2143125"/>
            <a:ext cx="2286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5" name="Rectangle 14"/>
          <p:cNvSpPr/>
          <p:nvPr/>
        </p:nvSpPr>
        <p:spPr>
          <a:xfrm>
            <a:off x="20764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6" name="Rectangle 15"/>
          <p:cNvSpPr/>
          <p:nvPr/>
        </p:nvSpPr>
        <p:spPr>
          <a:xfrm>
            <a:off x="2376488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7" name="Rectangle 16"/>
          <p:cNvSpPr/>
          <p:nvPr/>
        </p:nvSpPr>
        <p:spPr>
          <a:xfrm>
            <a:off x="2671763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8" name="Rectangle 17"/>
          <p:cNvSpPr/>
          <p:nvPr/>
        </p:nvSpPr>
        <p:spPr>
          <a:xfrm>
            <a:off x="29908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19" name="Rectangle 18"/>
          <p:cNvSpPr/>
          <p:nvPr/>
        </p:nvSpPr>
        <p:spPr>
          <a:xfrm>
            <a:off x="3286125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0" name="Rectangle 19"/>
          <p:cNvSpPr/>
          <p:nvPr/>
        </p:nvSpPr>
        <p:spPr>
          <a:xfrm>
            <a:off x="3614738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1" name="Rectangle 20"/>
          <p:cNvSpPr/>
          <p:nvPr/>
        </p:nvSpPr>
        <p:spPr>
          <a:xfrm>
            <a:off x="3933825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2" name="Rectangle 21"/>
          <p:cNvSpPr/>
          <p:nvPr/>
        </p:nvSpPr>
        <p:spPr>
          <a:xfrm>
            <a:off x="4248150" y="2143125"/>
            <a:ext cx="257175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3" name="Rectangle 2"/>
          <p:cNvSpPr/>
          <p:nvPr/>
        </p:nvSpPr>
        <p:spPr>
          <a:xfrm>
            <a:off x="6791325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4" name="Rectangle 23"/>
          <p:cNvSpPr/>
          <p:nvPr/>
        </p:nvSpPr>
        <p:spPr>
          <a:xfrm>
            <a:off x="211455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5" name="Rectangle 24"/>
          <p:cNvSpPr/>
          <p:nvPr/>
        </p:nvSpPr>
        <p:spPr>
          <a:xfrm>
            <a:off x="2890838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6" name="Rectangle 25"/>
          <p:cNvSpPr/>
          <p:nvPr/>
        </p:nvSpPr>
        <p:spPr>
          <a:xfrm>
            <a:off x="365760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7" name="Rectangle 26"/>
          <p:cNvSpPr/>
          <p:nvPr/>
        </p:nvSpPr>
        <p:spPr>
          <a:xfrm>
            <a:off x="441960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8" name="Rectangle 27"/>
          <p:cNvSpPr/>
          <p:nvPr/>
        </p:nvSpPr>
        <p:spPr>
          <a:xfrm>
            <a:off x="5229225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29" name="Rectangle 28"/>
          <p:cNvSpPr/>
          <p:nvPr/>
        </p:nvSpPr>
        <p:spPr>
          <a:xfrm>
            <a:off x="6019800" y="2771775"/>
            <a:ext cx="685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4" name="Rectangle 3"/>
          <p:cNvSpPr/>
          <p:nvPr/>
        </p:nvSpPr>
        <p:spPr>
          <a:xfrm>
            <a:off x="6162675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31" name="Rectangle 30"/>
          <p:cNvSpPr/>
          <p:nvPr/>
        </p:nvSpPr>
        <p:spPr>
          <a:xfrm>
            <a:off x="3695700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32" name="Rectangle 31"/>
          <p:cNvSpPr/>
          <p:nvPr/>
        </p:nvSpPr>
        <p:spPr>
          <a:xfrm>
            <a:off x="4914900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33" name="Rectangle 32"/>
          <p:cNvSpPr/>
          <p:nvPr/>
        </p:nvSpPr>
        <p:spPr>
          <a:xfrm>
            <a:off x="2457450" y="3629025"/>
            <a:ext cx="1066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34" name="Rectangle 33"/>
          <p:cNvSpPr/>
          <p:nvPr/>
        </p:nvSpPr>
        <p:spPr>
          <a:xfrm>
            <a:off x="3071812" y="4429125"/>
            <a:ext cx="1433513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35" name="Rectangle 34"/>
          <p:cNvSpPr/>
          <p:nvPr/>
        </p:nvSpPr>
        <p:spPr>
          <a:xfrm>
            <a:off x="5419725" y="4438650"/>
            <a:ext cx="142875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sp>
        <p:nvSpPr>
          <p:cNvPr id="36" name="Rectangle 35"/>
          <p:cNvSpPr/>
          <p:nvPr/>
        </p:nvSpPr>
        <p:spPr>
          <a:xfrm>
            <a:off x="4062412" y="5172075"/>
            <a:ext cx="1852613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524000" y="2000250"/>
            <a:ext cx="0" cy="2914650"/>
          </a:xfrm>
          <a:prstGeom prst="straightConnector1">
            <a:avLst/>
          </a:prstGeom>
          <a:ln cmpd="sng">
            <a:tailEnd type="arrow"/>
          </a:ln>
          <a:effectLst>
            <a:glow rad="1270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229" name="TextBox 123904"/>
          <p:cNvSpPr txBox="1">
            <a:spLocks noChangeArrowheads="1"/>
          </p:cNvSpPr>
          <p:nvPr/>
        </p:nvSpPr>
        <p:spPr bwMode="auto">
          <a:xfrm>
            <a:off x="977898" y="5067301"/>
            <a:ext cx="29559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sz="1200" b="1"/>
              <a:t>Postupan prijelaz na upravljanje i izvještavanje temeljeno na rezultatima, smanjenje ulaznih kontrola i objedinjavanja ekonomske komponente proračuna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AB2FFF-A21A-0A59-9325-415DDE0D11FD}"/>
              </a:ext>
            </a:extLst>
          </p:cNvPr>
          <p:cNvSpPr txBox="1"/>
          <p:nvPr/>
        </p:nvSpPr>
        <p:spPr>
          <a:xfrm>
            <a:off x="7505700" y="3867150"/>
            <a:ext cx="1133473" cy="1754326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200"/>
              <a:t>To je također povećalo potražnju za MOA sustavima, iako je jedinstveni sustav mogao zadovoljiti većinu potreba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B78A165-3CF8-8128-BEDA-4DAD5398EC35}"/>
              </a:ext>
            </a:extLst>
          </p:cNvPr>
          <p:cNvSpPr txBox="1"/>
          <p:nvPr/>
        </p:nvSpPr>
        <p:spPr>
          <a:xfrm>
            <a:off x="1143000" y="6236852"/>
            <a:ext cx="171880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hr-HR" sz="1200"/>
              <a:t>Usmjerenost na rizik/kontrolu</a:t>
            </a:r>
          </a:p>
        </p:txBody>
      </p:sp>
    </p:spTree>
    <p:extLst>
      <p:ext uri="{BB962C8B-B14F-4D97-AF65-F5344CB8AC3E}">
        <p14:creationId xmlns:p14="http://schemas.microsoft.com/office/powerpoint/2010/main" val="183426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428-4A8A-AB4E-B0C8-E2F4E0140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-21771"/>
            <a:ext cx="7286625" cy="733865"/>
          </a:xfrm>
        </p:spPr>
        <p:txBody>
          <a:bodyPr/>
          <a:lstStyle/>
          <a:p>
            <a:r>
              <a:rPr lang="hr-HR" b="1">
                <a:solidFill>
                  <a:srgbClr val="C00000"/>
                </a:solidFill>
              </a:rPr>
              <a:t>Odgovornost u vladi – model MAB/MIAC </a:t>
            </a:r>
          </a:p>
        </p:txBody>
      </p:sp>
      <p:pic>
        <p:nvPicPr>
          <p:cNvPr id="4" name="Picture 2" descr="The chart shows the steps from the electorate to Parliament, through the agency and to the client">
            <a:extLst>
              <a:ext uri="{FF2B5EF4-FFF2-40B4-BE49-F238E27FC236}">
                <a16:creationId xmlns:a16="http://schemas.microsoft.com/office/drawing/2014/main" id="{96C165F9-322F-4945-AA1D-595F9689BC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838200"/>
            <a:ext cx="7924800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3DE921E-51A3-BAAB-8F98-FE6A72CC0FD2}"/>
              </a:ext>
            </a:extLst>
          </p:cNvPr>
          <p:cNvSpPr txBox="1"/>
          <p:nvPr/>
        </p:nvSpPr>
        <p:spPr>
          <a:xfrm>
            <a:off x="1552575" y="5791200"/>
            <a:ext cx="6038850" cy="92333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hr-HR" sz="1350"/>
              <a:t>Ovo je izvadak iz rane publikacije Upravnog savjetodavnog odbora. Odgovornost i upravljanje rizicima bili su uvelike prioritet programa reformi, iako je eksplicitan okvir utemeljen na rizicima u vladi stupio na snagu mnogo kasnije. </a:t>
            </a:r>
          </a:p>
        </p:txBody>
      </p:sp>
    </p:spTree>
    <p:extLst>
      <p:ext uri="{BB962C8B-B14F-4D97-AF65-F5344CB8AC3E}">
        <p14:creationId xmlns:p14="http://schemas.microsoft.com/office/powerpoint/2010/main" val="111695917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14959</TotalTime>
  <Words>2571</Words>
  <Application>Microsoft Office PowerPoint</Application>
  <PresentationFormat>On-screen Show (4:3)</PresentationFormat>
  <Paragraphs>236</Paragraphs>
  <Slides>17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PEMPAL</vt:lpstr>
      <vt:lpstr>Područni uredi Riznice Australije – priča utemeljena na riziku od početka do kraja</vt:lpstr>
      <vt:lpstr>Teme</vt:lpstr>
      <vt:lpstr>Kratka (europska) povijest Australije </vt:lpstr>
      <vt:lpstr>Javne financije u Australiji od osnivanja saveza</vt:lpstr>
      <vt:lpstr>Što je potaknulo anglofilski pristup u Australiji (moje tumačenje)  </vt:lpstr>
      <vt:lpstr>Reforma javnog sektora u Australiji 1970-ih i 1980-ih</vt:lpstr>
      <vt:lpstr>Reforma se nastavlja u 90-ima</vt:lpstr>
      <vt:lpstr>Prijelaz kontrole proračuna u RP-u s ulaznih podataka na izlazne podatke i ishode -</vt:lpstr>
      <vt:lpstr>Odgovornost u vladi – model MAB/MIAC </vt:lpstr>
      <vt:lpstr>Glavni trend u mnogim zemljama OECD-a - Australija je bila jedan od prvih provoditelja </vt:lpstr>
      <vt:lpstr>Četiri generacije proračunskog nadzora i računovodstva australske vlade – na temelju rizika i digitalne reforme u praksi  </vt:lpstr>
      <vt:lpstr>Prva generacija - financijski sustav glavne knjige (FLS) - od 1970-ih do ranih 1980-ih</vt:lpstr>
      <vt:lpstr>Druga generacija - financijske informacije o upravljanju resursima (FIRM)</vt:lpstr>
      <vt:lpstr>Treća generacija – sustav upravljanja informacijama o obračunu (AIMS)</vt:lpstr>
      <vt:lpstr>Zašto je 1996. zatvorena regionalna mreža? </vt:lpstr>
      <vt:lpstr>Četvrta (i peta) generacija – središnji sustav upravljanja proračunom (CBMS)</vt:lpstr>
      <vt:lpstr>Problemi i naučene lekcije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Tetiana Shalkivska</cp:lastModifiedBy>
  <cp:revision>464</cp:revision>
  <dcterms:created xsi:type="dcterms:W3CDTF">2010-10-04T16:57:49Z</dcterms:created>
  <dcterms:modified xsi:type="dcterms:W3CDTF">2023-05-23T19:23:35Z</dcterms:modified>
</cp:coreProperties>
</file>