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19"/>
  </p:notesMasterIdLst>
  <p:handoutMasterIdLst>
    <p:handoutMasterId r:id="rId20"/>
  </p:handoutMasterIdLst>
  <p:sldIdLst>
    <p:sldId id="256" r:id="rId2"/>
    <p:sldId id="467" r:id="rId3"/>
    <p:sldId id="257" r:id="rId4"/>
    <p:sldId id="259" r:id="rId5"/>
    <p:sldId id="258" r:id="rId6"/>
    <p:sldId id="275" r:id="rId7"/>
    <p:sldId id="280" r:id="rId8"/>
    <p:sldId id="1282" r:id="rId9"/>
    <p:sldId id="1280" r:id="rId10"/>
    <p:sldId id="272" r:id="rId11"/>
    <p:sldId id="298" r:id="rId12"/>
    <p:sldId id="299" r:id="rId13"/>
    <p:sldId id="300" r:id="rId14"/>
    <p:sldId id="301" r:id="rId15"/>
    <p:sldId id="270" r:id="rId16"/>
    <p:sldId id="302"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E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8" autoAdjust="0"/>
    <p:restoredTop sz="86533" autoAdjust="0"/>
  </p:normalViewPr>
  <p:slideViewPr>
    <p:cSldViewPr>
      <p:cViewPr varScale="1">
        <p:scale>
          <a:sx n="95" d="100"/>
          <a:sy n="95" d="100"/>
        </p:scale>
        <p:origin x="2628" y="84"/>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B64D8-8CAE-1A47-89D7-EB8359B5822D}" type="doc">
      <dgm:prSet loTypeId="urn:microsoft.com/office/officeart/2005/8/layout/vProcess5" loCatId="list" qsTypeId="urn:microsoft.com/office/officeart/2005/8/quickstyle/simple4" qsCatId="simple" csTypeId="urn:microsoft.com/office/officeart/2005/8/colors/accent1_2" csCatId="accent1" phldr="1"/>
      <dgm:spPr/>
      <dgm:t>
        <a:bodyPr/>
        <a:lstStyle/>
        <a:p>
          <a:endParaRPr lang="en-US"/>
        </a:p>
      </dgm:t>
    </dgm:pt>
    <dgm:pt modelId="{34580DF4-DC7C-F74E-A57D-1F43DEF0AD6D}">
      <dgm:prSet phldrT="[Text]"/>
      <dgm:spPr/>
      <dgm:t>
        <a:bodyPr/>
        <a:lstStyle/>
        <a:p>
          <a:r>
            <a:rPr lang="en-US" dirty="0"/>
            <a:t>Australia as a Federal Government and creation of Sub-Treasuries</a:t>
          </a:r>
        </a:p>
      </dgm:t>
    </dgm:pt>
    <dgm:pt modelId="{836E05B9-2EEF-9342-8F05-F37D697BA9EF}" type="parTrans" cxnId="{BE6FEF5D-4B1F-9044-906D-CDBC8A5BF5ED}">
      <dgm:prSet/>
      <dgm:spPr/>
      <dgm:t>
        <a:bodyPr/>
        <a:lstStyle/>
        <a:p>
          <a:endParaRPr lang="en-US"/>
        </a:p>
      </dgm:t>
    </dgm:pt>
    <dgm:pt modelId="{BB11F6AB-D099-C640-8919-B0E8BDD9EAE1}" type="sibTrans" cxnId="{BE6FEF5D-4B1F-9044-906D-CDBC8A5BF5ED}">
      <dgm:prSet/>
      <dgm:spPr/>
      <dgm:t>
        <a:bodyPr/>
        <a:lstStyle/>
        <a:p>
          <a:endParaRPr lang="en-US" dirty="0"/>
        </a:p>
      </dgm:t>
    </dgm:pt>
    <dgm:pt modelId="{B318F20D-055D-8F4F-9CEF-9A44FFA7BDDB}">
      <dgm:prSet phldrT="[Text]"/>
      <dgm:spPr/>
      <dgm:t>
        <a:bodyPr/>
        <a:lstStyle/>
        <a:p>
          <a:r>
            <a:rPr lang="en-US" dirty="0"/>
            <a:t>The</a:t>
          </a:r>
          <a:r>
            <a:rPr lang="en-US" baseline="0" dirty="0"/>
            <a:t> Evolving Control and Risk Framework through four generations of central IT systems   </a:t>
          </a:r>
          <a:endParaRPr lang="en-US" dirty="0"/>
        </a:p>
      </dgm:t>
    </dgm:pt>
    <dgm:pt modelId="{1A1145C2-5A5D-F040-9ED9-A21EEF4D5B1F}" type="parTrans" cxnId="{EBBBB10A-915E-CD40-AA34-91B608417083}">
      <dgm:prSet/>
      <dgm:spPr/>
      <dgm:t>
        <a:bodyPr/>
        <a:lstStyle/>
        <a:p>
          <a:endParaRPr lang="en-US"/>
        </a:p>
      </dgm:t>
    </dgm:pt>
    <dgm:pt modelId="{A9E1206A-5F87-A245-84C6-09091C80CB4D}" type="sibTrans" cxnId="{EBBBB10A-915E-CD40-AA34-91B608417083}">
      <dgm:prSet/>
      <dgm:spPr/>
      <dgm:t>
        <a:bodyPr/>
        <a:lstStyle/>
        <a:p>
          <a:endParaRPr lang="en-US" dirty="0"/>
        </a:p>
      </dgm:t>
    </dgm:pt>
    <dgm:pt modelId="{CF6EBF40-1D31-D64D-9FC5-F667C6EF9066}">
      <dgm:prSet phldrT="[Text]"/>
      <dgm:spPr/>
      <dgm:t>
        <a:bodyPr/>
        <a:lstStyle/>
        <a:p>
          <a:r>
            <a:rPr lang="en-US" dirty="0"/>
            <a:t>The</a:t>
          </a:r>
          <a:r>
            <a:rPr lang="en-US" baseline="0" dirty="0"/>
            <a:t> Mistakes and Lessons Learnt</a:t>
          </a:r>
          <a:endParaRPr lang="en-US" dirty="0"/>
        </a:p>
      </dgm:t>
    </dgm:pt>
    <dgm:pt modelId="{D6E0C3C8-B7B5-3E40-9ADA-EA704290C809}" type="parTrans" cxnId="{BCC426F5-0BFF-A749-85FC-C42895944473}">
      <dgm:prSet/>
      <dgm:spPr/>
      <dgm:t>
        <a:bodyPr/>
        <a:lstStyle/>
        <a:p>
          <a:endParaRPr lang="en-US"/>
        </a:p>
      </dgm:t>
    </dgm:pt>
    <dgm:pt modelId="{D66E20F2-D13A-9B4E-8605-CF2A3EC91385}" type="sibTrans" cxnId="{BCC426F5-0BFF-A749-85FC-C42895944473}">
      <dgm:prSet/>
      <dgm:spPr/>
      <dgm:t>
        <a:bodyPr/>
        <a:lstStyle/>
        <a:p>
          <a:endParaRPr lang="en-US" dirty="0"/>
        </a:p>
      </dgm:t>
    </dgm:pt>
    <dgm:pt modelId="{158288BC-2E53-5E4B-ACD2-67473A192BE7}" type="pres">
      <dgm:prSet presAssocID="{4ECB64D8-8CAE-1A47-89D7-EB8359B5822D}" presName="outerComposite" presStyleCnt="0">
        <dgm:presLayoutVars>
          <dgm:chMax val="5"/>
          <dgm:dir/>
          <dgm:resizeHandles val="exact"/>
        </dgm:presLayoutVars>
      </dgm:prSet>
      <dgm:spPr/>
    </dgm:pt>
    <dgm:pt modelId="{81A2A81A-C06B-8748-A25C-9D56D355C7A8}" type="pres">
      <dgm:prSet presAssocID="{4ECB64D8-8CAE-1A47-89D7-EB8359B5822D}" presName="dummyMaxCanvas" presStyleCnt="0">
        <dgm:presLayoutVars/>
      </dgm:prSet>
      <dgm:spPr/>
    </dgm:pt>
    <dgm:pt modelId="{FABC6780-7BEB-124D-9796-F01162439F48}" type="pres">
      <dgm:prSet presAssocID="{4ECB64D8-8CAE-1A47-89D7-EB8359B5822D}" presName="ThreeNodes_1" presStyleLbl="node1" presStyleIdx="0" presStyleCnt="3">
        <dgm:presLayoutVars>
          <dgm:bulletEnabled val="1"/>
        </dgm:presLayoutVars>
      </dgm:prSet>
      <dgm:spPr/>
    </dgm:pt>
    <dgm:pt modelId="{2DDC3965-69F9-DE4E-9373-BEB51B19BD06}" type="pres">
      <dgm:prSet presAssocID="{4ECB64D8-8CAE-1A47-89D7-EB8359B5822D}" presName="ThreeNodes_2" presStyleLbl="node1" presStyleIdx="1" presStyleCnt="3">
        <dgm:presLayoutVars>
          <dgm:bulletEnabled val="1"/>
        </dgm:presLayoutVars>
      </dgm:prSet>
      <dgm:spPr/>
    </dgm:pt>
    <dgm:pt modelId="{9B9E832B-4FD0-CB47-B89E-6A8AF1533194}" type="pres">
      <dgm:prSet presAssocID="{4ECB64D8-8CAE-1A47-89D7-EB8359B5822D}" presName="ThreeNodes_3" presStyleLbl="node1" presStyleIdx="2" presStyleCnt="3">
        <dgm:presLayoutVars>
          <dgm:bulletEnabled val="1"/>
        </dgm:presLayoutVars>
      </dgm:prSet>
      <dgm:spPr/>
    </dgm:pt>
    <dgm:pt modelId="{1DA488EE-AA99-CC44-91F2-FAB6D27E8C19}" type="pres">
      <dgm:prSet presAssocID="{4ECB64D8-8CAE-1A47-89D7-EB8359B5822D}" presName="ThreeConn_1-2" presStyleLbl="fgAccFollowNode1" presStyleIdx="0" presStyleCnt="2">
        <dgm:presLayoutVars>
          <dgm:bulletEnabled val="1"/>
        </dgm:presLayoutVars>
      </dgm:prSet>
      <dgm:spPr/>
    </dgm:pt>
    <dgm:pt modelId="{72D00D93-2035-CB4E-AD9F-CF9BC77587DC}" type="pres">
      <dgm:prSet presAssocID="{4ECB64D8-8CAE-1A47-89D7-EB8359B5822D}" presName="ThreeConn_2-3" presStyleLbl="fgAccFollowNode1" presStyleIdx="1" presStyleCnt="2">
        <dgm:presLayoutVars>
          <dgm:bulletEnabled val="1"/>
        </dgm:presLayoutVars>
      </dgm:prSet>
      <dgm:spPr/>
    </dgm:pt>
    <dgm:pt modelId="{A9AC1D62-BF8C-8444-A907-51D87161CCBF}" type="pres">
      <dgm:prSet presAssocID="{4ECB64D8-8CAE-1A47-89D7-EB8359B5822D}" presName="ThreeNodes_1_text" presStyleLbl="node1" presStyleIdx="2" presStyleCnt="3">
        <dgm:presLayoutVars>
          <dgm:bulletEnabled val="1"/>
        </dgm:presLayoutVars>
      </dgm:prSet>
      <dgm:spPr/>
    </dgm:pt>
    <dgm:pt modelId="{C6A912C3-4C62-2B44-9574-EA11961BFB7C}" type="pres">
      <dgm:prSet presAssocID="{4ECB64D8-8CAE-1A47-89D7-EB8359B5822D}" presName="ThreeNodes_2_text" presStyleLbl="node1" presStyleIdx="2" presStyleCnt="3">
        <dgm:presLayoutVars>
          <dgm:bulletEnabled val="1"/>
        </dgm:presLayoutVars>
      </dgm:prSet>
      <dgm:spPr/>
    </dgm:pt>
    <dgm:pt modelId="{86204F81-CB24-2747-9D3B-C50F66741887}" type="pres">
      <dgm:prSet presAssocID="{4ECB64D8-8CAE-1A47-89D7-EB8359B5822D}" presName="ThreeNodes_3_text" presStyleLbl="node1" presStyleIdx="2" presStyleCnt="3">
        <dgm:presLayoutVars>
          <dgm:bulletEnabled val="1"/>
        </dgm:presLayoutVars>
      </dgm:prSet>
      <dgm:spPr/>
    </dgm:pt>
  </dgm:ptLst>
  <dgm:cxnLst>
    <dgm:cxn modelId="{C2FDF701-9E0E-4847-AD60-09ED46EE454B}" type="presOf" srcId="{CF6EBF40-1D31-D64D-9FC5-F667C6EF9066}" destId="{86204F81-CB24-2747-9D3B-C50F66741887}" srcOrd="1" destOrd="0" presId="urn:microsoft.com/office/officeart/2005/8/layout/vProcess5"/>
    <dgm:cxn modelId="{EBBBB10A-915E-CD40-AA34-91B608417083}" srcId="{4ECB64D8-8CAE-1A47-89D7-EB8359B5822D}" destId="{B318F20D-055D-8F4F-9CEF-9A44FFA7BDDB}" srcOrd="1" destOrd="0" parTransId="{1A1145C2-5A5D-F040-9ED9-A21EEF4D5B1F}" sibTransId="{A9E1206A-5F87-A245-84C6-09091C80CB4D}"/>
    <dgm:cxn modelId="{5B3DD415-0FE1-624B-8AC6-BD8C08FAEDCF}" type="presOf" srcId="{4ECB64D8-8CAE-1A47-89D7-EB8359B5822D}" destId="{158288BC-2E53-5E4B-ACD2-67473A192BE7}" srcOrd="0" destOrd="0" presId="urn:microsoft.com/office/officeart/2005/8/layout/vProcess5"/>
    <dgm:cxn modelId="{CC5F2F26-1450-7246-9EF7-99106ADB4725}" type="presOf" srcId="{A9E1206A-5F87-A245-84C6-09091C80CB4D}" destId="{72D00D93-2035-CB4E-AD9F-CF9BC77587DC}" srcOrd="0" destOrd="0" presId="urn:microsoft.com/office/officeart/2005/8/layout/vProcess5"/>
    <dgm:cxn modelId="{BE6FEF5D-4B1F-9044-906D-CDBC8A5BF5ED}" srcId="{4ECB64D8-8CAE-1A47-89D7-EB8359B5822D}" destId="{34580DF4-DC7C-F74E-A57D-1F43DEF0AD6D}" srcOrd="0" destOrd="0" parTransId="{836E05B9-2EEF-9342-8F05-F37D697BA9EF}" sibTransId="{BB11F6AB-D099-C640-8919-B0E8BDD9EAE1}"/>
    <dgm:cxn modelId="{3E1CDD73-3138-1F4F-A41E-00DD2C1FD0EB}" type="presOf" srcId="{B318F20D-055D-8F4F-9CEF-9A44FFA7BDDB}" destId="{2DDC3965-69F9-DE4E-9373-BEB51B19BD06}" srcOrd="0" destOrd="0" presId="urn:microsoft.com/office/officeart/2005/8/layout/vProcess5"/>
    <dgm:cxn modelId="{4511F97A-2321-4A4D-9E59-2216A82113BE}" type="presOf" srcId="{B318F20D-055D-8F4F-9CEF-9A44FFA7BDDB}" destId="{C6A912C3-4C62-2B44-9574-EA11961BFB7C}" srcOrd="1" destOrd="0" presId="urn:microsoft.com/office/officeart/2005/8/layout/vProcess5"/>
    <dgm:cxn modelId="{EC501E9C-7318-4E46-98DE-960836907D35}" type="presOf" srcId="{34580DF4-DC7C-F74E-A57D-1F43DEF0AD6D}" destId="{A9AC1D62-BF8C-8444-A907-51D87161CCBF}" srcOrd="1" destOrd="0" presId="urn:microsoft.com/office/officeart/2005/8/layout/vProcess5"/>
    <dgm:cxn modelId="{B9312FBE-9391-D049-815D-EAB4ACDC3E62}" type="presOf" srcId="{BB11F6AB-D099-C640-8919-B0E8BDD9EAE1}" destId="{1DA488EE-AA99-CC44-91F2-FAB6D27E8C19}" srcOrd="0" destOrd="0" presId="urn:microsoft.com/office/officeart/2005/8/layout/vProcess5"/>
    <dgm:cxn modelId="{591F52DC-9DB6-7842-89DC-A8FD67F7DB0C}" type="presOf" srcId="{34580DF4-DC7C-F74E-A57D-1F43DEF0AD6D}" destId="{FABC6780-7BEB-124D-9796-F01162439F48}" srcOrd="0" destOrd="0" presId="urn:microsoft.com/office/officeart/2005/8/layout/vProcess5"/>
    <dgm:cxn modelId="{387857E0-D829-204A-A91A-B2471A0F7951}" type="presOf" srcId="{CF6EBF40-1D31-D64D-9FC5-F667C6EF9066}" destId="{9B9E832B-4FD0-CB47-B89E-6A8AF1533194}" srcOrd="0" destOrd="0" presId="urn:microsoft.com/office/officeart/2005/8/layout/vProcess5"/>
    <dgm:cxn modelId="{BCC426F5-0BFF-A749-85FC-C42895944473}" srcId="{4ECB64D8-8CAE-1A47-89D7-EB8359B5822D}" destId="{CF6EBF40-1D31-D64D-9FC5-F667C6EF9066}" srcOrd="2" destOrd="0" parTransId="{D6E0C3C8-B7B5-3E40-9ADA-EA704290C809}" sibTransId="{D66E20F2-D13A-9B4E-8605-CF2A3EC91385}"/>
    <dgm:cxn modelId="{F82B774C-D9BC-954D-B6CA-9A9AFEDDC666}" type="presParOf" srcId="{158288BC-2E53-5E4B-ACD2-67473A192BE7}" destId="{81A2A81A-C06B-8748-A25C-9D56D355C7A8}" srcOrd="0" destOrd="0" presId="urn:microsoft.com/office/officeart/2005/8/layout/vProcess5"/>
    <dgm:cxn modelId="{C6D60D79-9483-D149-899D-C8094FCD4F38}" type="presParOf" srcId="{158288BC-2E53-5E4B-ACD2-67473A192BE7}" destId="{FABC6780-7BEB-124D-9796-F01162439F48}" srcOrd="1" destOrd="0" presId="urn:microsoft.com/office/officeart/2005/8/layout/vProcess5"/>
    <dgm:cxn modelId="{0C8E6517-58F5-5146-8F6E-ABFB1ECF627C}" type="presParOf" srcId="{158288BC-2E53-5E4B-ACD2-67473A192BE7}" destId="{2DDC3965-69F9-DE4E-9373-BEB51B19BD06}" srcOrd="2" destOrd="0" presId="urn:microsoft.com/office/officeart/2005/8/layout/vProcess5"/>
    <dgm:cxn modelId="{8FC6243F-BA75-214B-A638-4F7C3EE0E80A}" type="presParOf" srcId="{158288BC-2E53-5E4B-ACD2-67473A192BE7}" destId="{9B9E832B-4FD0-CB47-B89E-6A8AF1533194}" srcOrd="3" destOrd="0" presId="urn:microsoft.com/office/officeart/2005/8/layout/vProcess5"/>
    <dgm:cxn modelId="{805386DA-A6D3-A64B-AC84-4E07E3B12BD6}" type="presParOf" srcId="{158288BC-2E53-5E4B-ACD2-67473A192BE7}" destId="{1DA488EE-AA99-CC44-91F2-FAB6D27E8C19}" srcOrd="4" destOrd="0" presId="urn:microsoft.com/office/officeart/2005/8/layout/vProcess5"/>
    <dgm:cxn modelId="{069E978F-8A55-FD42-9CB4-588FAC9940A0}" type="presParOf" srcId="{158288BC-2E53-5E4B-ACD2-67473A192BE7}" destId="{72D00D93-2035-CB4E-AD9F-CF9BC77587DC}" srcOrd="5" destOrd="0" presId="urn:microsoft.com/office/officeart/2005/8/layout/vProcess5"/>
    <dgm:cxn modelId="{04B4AEC0-9393-594A-AC3E-AAD732FA6562}" type="presParOf" srcId="{158288BC-2E53-5E4B-ACD2-67473A192BE7}" destId="{A9AC1D62-BF8C-8444-A907-51D87161CCBF}" srcOrd="6" destOrd="0" presId="urn:microsoft.com/office/officeart/2005/8/layout/vProcess5"/>
    <dgm:cxn modelId="{A82AF3FC-A427-F14C-A049-6626ADA1823D}" type="presParOf" srcId="{158288BC-2E53-5E4B-ACD2-67473A192BE7}" destId="{C6A912C3-4C62-2B44-9574-EA11961BFB7C}" srcOrd="7" destOrd="0" presId="urn:microsoft.com/office/officeart/2005/8/layout/vProcess5"/>
    <dgm:cxn modelId="{A7BC8A18-A257-0244-BE96-75D12A19AD12}" type="presParOf" srcId="{158288BC-2E53-5E4B-ACD2-67473A192BE7}" destId="{86204F81-CB24-2747-9D3B-C50F6674188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B3BEDE-0DA8-AD4B-BBF8-5F2C821E5E79}"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GB"/>
        </a:p>
      </dgm:t>
    </dgm:pt>
    <dgm:pt modelId="{4EDC9FB5-38F3-0D4E-B544-5157C96BF74E}">
      <dgm:prSet phldrT="[Text]"/>
      <dgm:spPr/>
      <dgm:t>
        <a:bodyPr/>
        <a:lstStyle/>
        <a:p>
          <a:r>
            <a:rPr lang="en-GB" dirty="0"/>
            <a:t>1897 Constitution passed</a:t>
          </a:r>
        </a:p>
      </dgm:t>
    </dgm:pt>
    <dgm:pt modelId="{437581AB-BED1-F940-9D82-AABB15AE142E}" type="parTrans" cxnId="{32679CAC-14E3-BF49-AFCC-F4B30C9A5E9E}">
      <dgm:prSet/>
      <dgm:spPr/>
      <dgm:t>
        <a:bodyPr/>
        <a:lstStyle/>
        <a:p>
          <a:endParaRPr lang="en-GB"/>
        </a:p>
      </dgm:t>
    </dgm:pt>
    <dgm:pt modelId="{943E6E53-21EC-1741-A9D1-F90B3B6CA1EA}" type="sibTrans" cxnId="{32679CAC-14E3-BF49-AFCC-F4B30C9A5E9E}">
      <dgm:prSet/>
      <dgm:spPr/>
      <dgm:t>
        <a:bodyPr/>
        <a:lstStyle/>
        <a:p>
          <a:endParaRPr lang="en-GB"/>
        </a:p>
      </dgm:t>
    </dgm:pt>
    <dgm:pt modelId="{42BA90E3-E7C6-284F-B00A-1B8F0CE5D94E}">
      <dgm:prSet phldrT="[Text]" custT="1"/>
      <dgm:spPr/>
      <dgm:t>
        <a:bodyPr/>
        <a:lstStyle/>
        <a:p>
          <a:r>
            <a:rPr lang="en-GB" sz="1400" dirty="0"/>
            <a:t>Section 81 and 83 Establishes Concept of TSA </a:t>
          </a:r>
        </a:p>
      </dgm:t>
    </dgm:pt>
    <dgm:pt modelId="{E2B30689-E9D0-AF42-B4FF-D01E14892709}" type="parTrans" cxnId="{9D59928E-F0B3-1C41-9B56-15AFF229D55D}">
      <dgm:prSet/>
      <dgm:spPr/>
      <dgm:t>
        <a:bodyPr/>
        <a:lstStyle/>
        <a:p>
          <a:endParaRPr lang="en-GB"/>
        </a:p>
      </dgm:t>
    </dgm:pt>
    <dgm:pt modelId="{50D8333A-AEBA-C74B-AEAA-8A26F702C712}" type="sibTrans" cxnId="{9D59928E-F0B3-1C41-9B56-15AFF229D55D}">
      <dgm:prSet/>
      <dgm:spPr/>
      <dgm:t>
        <a:bodyPr/>
        <a:lstStyle/>
        <a:p>
          <a:endParaRPr lang="en-GB"/>
        </a:p>
      </dgm:t>
    </dgm:pt>
    <dgm:pt modelId="{30305F17-F78C-B146-B533-C9F234F93B0F}">
      <dgm:prSet phldrT="[Text]" custT="1"/>
      <dgm:spPr/>
      <dgm:t>
        <a:bodyPr/>
        <a:lstStyle/>
        <a:p>
          <a:r>
            <a:rPr lang="en-GB" sz="1400" dirty="0"/>
            <a:t>1902</a:t>
          </a:r>
        </a:p>
        <a:p>
          <a:r>
            <a:rPr lang="en-GB" sz="1400" dirty="0"/>
            <a:t>Audit Act 1901 passed (4</a:t>
          </a:r>
          <a:r>
            <a:rPr lang="en-GB" sz="1400" baseline="30000" dirty="0"/>
            <a:t>th</a:t>
          </a:r>
          <a:r>
            <a:rPr lang="en-GB" sz="1400" dirty="0"/>
            <a:t> act)</a:t>
          </a:r>
        </a:p>
      </dgm:t>
    </dgm:pt>
    <dgm:pt modelId="{E6A7B394-AE1F-CC49-8E88-58DFC501F96B}" type="parTrans" cxnId="{0874A4FA-00AF-2745-A00A-E3935E21578E}">
      <dgm:prSet/>
      <dgm:spPr/>
      <dgm:t>
        <a:bodyPr/>
        <a:lstStyle/>
        <a:p>
          <a:endParaRPr lang="en-GB"/>
        </a:p>
      </dgm:t>
    </dgm:pt>
    <dgm:pt modelId="{B30AF50C-4CC7-2F40-8568-B33489BFBC72}" type="sibTrans" cxnId="{0874A4FA-00AF-2745-A00A-E3935E21578E}">
      <dgm:prSet/>
      <dgm:spPr/>
      <dgm:t>
        <a:bodyPr/>
        <a:lstStyle/>
        <a:p>
          <a:endParaRPr lang="en-GB"/>
        </a:p>
      </dgm:t>
    </dgm:pt>
    <dgm:pt modelId="{530DA0A7-514C-5841-B5B4-D24413B7289C}">
      <dgm:prSet phldrT="[Text]" custT="1"/>
      <dgm:spPr/>
      <dgm:t>
        <a:bodyPr/>
        <a:lstStyle/>
        <a:p>
          <a:r>
            <a:rPr lang="en-GB" sz="1400" dirty="0"/>
            <a:t>This largely focussed on Auditor General who in these early days approved all spending decisions</a:t>
          </a:r>
        </a:p>
      </dgm:t>
    </dgm:pt>
    <dgm:pt modelId="{BB6D5A54-035F-844E-8815-F54B45DE0497}" type="parTrans" cxnId="{C92B0F61-5EBA-484F-BC18-E0EF4CAF0343}">
      <dgm:prSet/>
      <dgm:spPr/>
      <dgm:t>
        <a:bodyPr/>
        <a:lstStyle/>
        <a:p>
          <a:endParaRPr lang="en-GB"/>
        </a:p>
      </dgm:t>
    </dgm:pt>
    <dgm:pt modelId="{3F121A91-FF7E-5542-ACCE-F3744DA7CE15}" type="sibTrans" cxnId="{C92B0F61-5EBA-484F-BC18-E0EF4CAF0343}">
      <dgm:prSet/>
      <dgm:spPr/>
      <dgm:t>
        <a:bodyPr/>
        <a:lstStyle/>
        <a:p>
          <a:endParaRPr lang="en-GB"/>
        </a:p>
      </dgm:t>
    </dgm:pt>
    <dgm:pt modelId="{C06F9DB4-5157-614B-AB50-237E265A5706}">
      <dgm:prSet phldrT="[Text]" custT="1"/>
      <dgm:spPr/>
      <dgm:t>
        <a:bodyPr/>
        <a:lstStyle/>
        <a:p>
          <a:r>
            <a:rPr lang="en-GB" sz="1400" dirty="0"/>
            <a:t>1904</a:t>
          </a:r>
        </a:p>
        <a:p>
          <a:r>
            <a:rPr lang="en-GB" sz="1400" dirty="0"/>
            <a:t>Treasury Regulations</a:t>
          </a:r>
        </a:p>
      </dgm:t>
    </dgm:pt>
    <dgm:pt modelId="{0AAB2EF5-168B-AF4D-82D0-D0D97B8E20C3}" type="parTrans" cxnId="{A906DBF1-63C8-4B45-A191-82FF569D25CF}">
      <dgm:prSet/>
      <dgm:spPr/>
      <dgm:t>
        <a:bodyPr/>
        <a:lstStyle/>
        <a:p>
          <a:endParaRPr lang="en-GB"/>
        </a:p>
      </dgm:t>
    </dgm:pt>
    <dgm:pt modelId="{533F8A4B-84F6-824F-BFF1-55464858E0F8}" type="sibTrans" cxnId="{A906DBF1-63C8-4B45-A191-82FF569D25CF}">
      <dgm:prSet/>
      <dgm:spPr/>
      <dgm:t>
        <a:bodyPr/>
        <a:lstStyle/>
        <a:p>
          <a:endParaRPr lang="en-GB"/>
        </a:p>
      </dgm:t>
    </dgm:pt>
    <dgm:pt modelId="{82C16EA5-9B2F-EF45-BDC3-CA2CAEB72291}">
      <dgm:prSet phldrT="[Text]" custT="1"/>
      <dgm:spPr/>
      <dgm:t>
        <a:bodyPr/>
        <a:lstStyle/>
        <a:p>
          <a:r>
            <a:rPr lang="en-GB" sz="1400" dirty="0"/>
            <a:t>Established the sub-treasuries in each of the six states and the Northern Territory. Primary focus on strong central cash controls in each sub-treasury. A.C.T. sub-treasury formed later</a:t>
          </a:r>
        </a:p>
      </dgm:t>
    </dgm:pt>
    <dgm:pt modelId="{FEFF1589-1CBB-DD47-B563-A3F227483D13}" type="parTrans" cxnId="{17F0CBC3-D1AE-F543-8A12-7E078B396B3C}">
      <dgm:prSet/>
      <dgm:spPr/>
      <dgm:t>
        <a:bodyPr/>
        <a:lstStyle/>
        <a:p>
          <a:endParaRPr lang="en-GB"/>
        </a:p>
      </dgm:t>
    </dgm:pt>
    <dgm:pt modelId="{6C006234-6B6D-D145-A10A-5BBC51D61AA1}" type="sibTrans" cxnId="{17F0CBC3-D1AE-F543-8A12-7E078B396B3C}">
      <dgm:prSet/>
      <dgm:spPr/>
      <dgm:t>
        <a:bodyPr/>
        <a:lstStyle/>
        <a:p>
          <a:endParaRPr lang="en-GB"/>
        </a:p>
      </dgm:t>
    </dgm:pt>
    <dgm:pt modelId="{43265932-1BFA-3842-8506-9A2649BAC254}">
      <dgm:prSet phldrT="[Text]" custT="1"/>
      <dgm:spPr/>
      <dgm:t>
        <a:bodyPr/>
        <a:lstStyle/>
        <a:p>
          <a:r>
            <a:rPr lang="en-GB" sz="1400" dirty="0"/>
            <a:t>Section 96 – Responsibility of Ministers </a:t>
          </a:r>
        </a:p>
      </dgm:t>
    </dgm:pt>
    <dgm:pt modelId="{B0FD0AA0-5BC5-6346-BE57-69F7DBB978D0}" type="parTrans" cxnId="{20528F27-3AFD-1041-A39B-AA1D2EC015CA}">
      <dgm:prSet/>
      <dgm:spPr/>
      <dgm:t>
        <a:bodyPr/>
        <a:lstStyle/>
        <a:p>
          <a:endParaRPr lang="en-GB"/>
        </a:p>
      </dgm:t>
    </dgm:pt>
    <dgm:pt modelId="{4DA20C84-DD87-E44A-A9C9-230F9F96405E}" type="sibTrans" cxnId="{20528F27-3AFD-1041-A39B-AA1D2EC015CA}">
      <dgm:prSet/>
      <dgm:spPr/>
      <dgm:t>
        <a:bodyPr/>
        <a:lstStyle/>
        <a:p>
          <a:endParaRPr lang="en-GB"/>
        </a:p>
      </dgm:t>
    </dgm:pt>
    <dgm:pt modelId="{EACF6B89-840A-8E48-858E-04E0743F2E11}">
      <dgm:prSet phldrT="[Text]" custT="1"/>
      <dgm:spPr/>
      <dgm:t>
        <a:bodyPr/>
        <a:lstStyle/>
        <a:p>
          <a:r>
            <a:rPr lang="en-GB" sz="1400" dirty="0"/>
            <a:t>Very strong central controls and risk averse environment </a:t>
          </a:r>
        </a:p>
      </dgm:t>
    </dgm:pt>
    <dgm:pt modelId="{0E3123EB-D5F6-B74C-9EB1-C96993A2AD19}" type="parTrans" cxnId="{CA79AA98-A800-9A4B-AC08-452F9488076C}">
      <dgm:prSet/>
      <dgm:spPr/>
      <dgm:t>
        <a:bodyPr/>
        <a:lstStyle/>
        <a:p>
          <a:endParaRPr lang="en-GB"/>
        </a:p>
      </dgm:t>
    </dgm:pt>
    <dgm:pt modelId="{F26A4F14-4A78-EC44-AED1-D4E59459C99E}" type="sibTrans" cxnId="{CA79AA98-A800-9A4B-AC08-452F9488076C}">
      <dgm:prSet/>
      <dgm:spPr/>
      <dgm:t>
        <a:bodyPr/>
        <a:lstStyle/>
        <a:p>
          <a:endParaRPr lang="en-GB"/>
        </a:p>
      </dgm:t>
    </dgm:pt>
    <dgm:pt modelId="{7034B884-C41C-E84A-953E-1D88300A7F0E}">
      <dgm:prSet phldrT="[Text]"/>
      <dgm:spPr/>
      <dgm:t>
        <a:bodyPr/>
        <a:lstStyle/>
        <a:p>
          <a:r>
            <a:rPr lang="en-GB" dirty="0"/>
            <a:t>1940s</a:t>
          </a:r>
        </a:p>
        <a:p>
          <a:r>
            <a:rPr lang="en-GB" dirty="0"/>
            <a:t>Modernization process</a:t>
          </a:r>
        </a:p>
      </dgm:t>
    </dgm:pt>
    <dgm:pt modelId="{2CECFB3B-00B1-6F4A-A0A3-E59DAC641AA5}" type="parTrans" cxnId="{7FE53C80-7C7F-9D48-9F12-42B82A2D5EFF}">
      <dgm:prSet/>
      <dgm:spPr/>
      <dgm:t>
        <a:bodyPr/>
        <a:lstStyle/>
        <a:p>
          <a:endParaRPr lang="en-GB"/>
        </a:p>
      </dgm:t>
    </dgm:pt>
    <dgm:pt modelId="{6A68B1A9-9ACC-C74D-A961-594B7FF088A1}" type="sibTrans" cxnId="{7FE53C80-7C7F-9D48-9F12-42B82A2D5EFF}">
      <dgm:prSet/>
      <dgm:spPr/>
      <dgm:t>
        <a:bodyPr/>
        <a:lstStyle/>
        <a:p>
          <a:endParaRPr lang="en-GB"/>
        </a:p>
      </dgm:t>
    </dgm:pt>
    <dgm:pt modelId="{B8345E4B-4FFF-B643-9BEC-5C5CC3FAC4D0}">
      <dgm:prSet phldrT="[Text]" custT="1"/>
      <dgm:spPr/>
      <dgm:t>
        <a:bodyPr/>
        <a:lstStyle/>
        <a:p>
          <a:r>
            <a:rPr lang="en-GB" sz="1400" dirty="0"/>
            <a:t>Major Shift  -  devolution of authority and responsibility – creation of key financial actors Certifying Officers (45) </a:t>
          </a:r>
        </a:p>
      </dgm:t>
    </dgm:pt>
    <dgm:pt modelId="{E69835EA-CDBD-7C4A-942A-81FA89697A24}" type="parTrans" cxnId="{599A6361-ED98-EE4C-86E1-0D2D74FB9E65}">
      <dgm:prSet/>
      <dgm:spPr/>
      <dgm:t>
        <a:bodyPr/>
        <a:lstStyle/>
        <a:p>
          <a:endParaRPr lang="en-GB"/>
        </a:p>
      </dgm:t>
    </dgm:pt>
    <dgm:pt modelId="{B2A90854-5048-E443-B92F-31598C446060}" type="sibTrans" cxnId="{599A6361-ED98-EE4C-86E1-0D2D74FB9E65}">
      <dgm:prSet/>
      <dgm:spPr/>
      <dgm:t>
        <a:bodyPr/>
        <a:lstStyle/>
        <a:p>
          <a:endParaRPr lang="en-GB"/>
        </a:p>
      </dgm:t>
    </dgm:pt>
    <dgm:pt modelId="{3D5832CF-3057-004F-A955-DB9EDD4A3662}" type="pres">
      <dgm:prSet presAssocID="{E2B3BEDE-0DA8-AD4B-BBF8-5F2C821E5E79}" presName="rootnode" presStyleCnt="0">
        <dgm:presLayoutVars>
          <dgm:chMax/>
          <dgm:chPref/>
          <dgm:dir/>
          <dgm:animLvl val="lvl"/>
        </dgm:presLayoutVars>
      </dgm:prSet>
      <dgm:spPr/>
    </dgm:pt>
    <dgm:pt modelId="{A7D7002C-3018-D948-BCC3-1AC9CC49806C}" type="pres">
      <dgm:prSet presAssocID="{4EDC9FB5-38F3-0D4E-B544-5157C96BF74E}" presName="composite" presStyleCnt="0"/>
      <dgm:spPr/>
    </dgm:pt>
    <dgm:pt modelId="{0482BAD4-FDDC-754F-8604-7FACC92C4645}" type="pres">
      <dgm:prSet presAssocID="{4EDC9FB5-38F3-0D4E-B544-5157C96BF74E}" presName="bentUpArrow1" presStyleLbl="alignImgPlace1" presStyleIdx="0" presStyleCnt="3"/>
      <dgm:spPr/>
    </dgm:pt>
    <dgm:pt modelId="{C9D3C182-13DD-2B4B-A5D7-59E4F06A402D}" type="pres">
      <dgm:prSet presAssocID="{4EDC9FB5-38F3-0D4E-B544-5157C96BF74E}" presName="ParentText" presStyleLbl="node1" presStyleIdx="0" presStyleCnt="4" custLinFactNeighborX="10314" custLinFactNeighborY="-6631">
        <dgm:presLayoutVars>
          <dgm:chMax val="1"/>
          <dgm:chPref val="1"/>
          <dgm:bulletEnabled val="1"/>
        </dgm:presLayoutVars>
      </dgm:prSet>
      <dgm:spPr/>
    </dgm:pt>
    <dgm:pt modelId="{A16E6C54-24AD-9444-B5BC-2A199717C408}" type="pres">
      <dgm:prSet presAssocID="{4EDC9FB5-38F3-0D4E-B544-5157C96BF74E}" presName="ChildText" presStyleLbl="revTx" presStyleIdx="0" presStyleCnt="4" custScaleX="303857" custLinFactX="19121" custLinFactNeighborX="100000" custLinFactNeighborY="-2470">
        <dgm:presLayoutVars>
          <dgm:chMax val="0"/>
          <dgm:chPref val="0"/>
          <dgm:bulletEnabled val="1"/>
        </dgm:presLayoutVars>
      </dgm:prSet>
      <dgm:spPr/>
    </dgm:pt>
    <dgm:pt modelId="{16B0287B-C758-8148-A0D2-F303B71BDD98}" type="pres">
      <dgm:prSet presAssocID="{943E6E53-21EC-1741-A9D1-F90B3B6CA1EA}" presName="sibTrans" presStyleCnt="0"/>
      <dgm:spPr/>
    </dgm:pt>
    <dgm:pt modelId="{29FD3099-8F5E-A949-A728-92801AECE43A}" type="pres">
      <dgm:prSet presAssocID="{30305F17-F78C-B146-B533-C9F234F93B0F}" presName="composite" presStyleCnt="0"/>
      <dgm:spPr/>
    </dgm:pt>
    <dgm:pt modelId="{6A0982C6-6F63-0B4B-A9B1-947D04E29FFA}" type="pres">
      <dgm:prSet presAssocID="{30305F17-F78C-B146-B533-C9F234F93B0F}" presName="bentUpArrow1" presStyleLbl="alignImgPlace1" presStyleIdx="1" presStyleCnt="3"/>
      <dgm:spPr/>
    </dgm:pt>
    <dgm:pt modelId="{AD69BF8F-0947-1D4D-89F3-6484AEC9126F}" type="pres">
      <dgm:prSet presAssocID="{30305F17-F78C-B146-B533-C9F234F93B0F}" presName="ParentText" presStyleLbl="node1" presStyleIdx="1" presStyleCnt="4">
        <dgm:presLayoutVars>
          <dgm:chMax val="1"/>
          <dgm:chPref val="1"/>
          <dgm:bulletEnabled val="1"/>
        </dgm:presLayoutVars>
      </dgm:prSet>
      <dgm:spPr/>
    </dgm:pt>
    <dgm:pt modelId="{D7A8BF6A-75F7-B047-9D78-DDF1FC018FE0}" type="pres">
      <dgm:prSet presAssocID="{30305F17-F78C-B146-B533-C9F234F93B0F}" presName="ChildText" presStyleLbl="revTx" presStyleIdx="1" presStyleCnt="4" custScaleX="432687" custLinFactX="100000" custLinFactNeighborX="100777" custLinFactNeighborY="63">
        <dgm:presLayoutVars>
          <dgm:chMax val="0"/>
          <dgm:chPref val="0"/>
          <dgm:bulletEnabled val="1"/>
        </dgm:presLayoutVars>
      </dgm:prSet>
      <dgm:spPr/>
    </dgm:pt>
    <dgm:pt modelId="{B835719E-405C-A841-8256-987C16ABEEF2}" type="pres">
      <dgm:prSet presAssocID="{B30AF50C-4CC7-2F40-8568-B33489BFBC72}" presName="sibTrans" presStyleCnt="0"/>
      <dgm:spPr/>
    </dgm:pt>
    <dgm:pt modelId="{23C4557E-5D4B-8C43-86B4-D2F004175C60}" type="pres">
      <dgm:prSet presAssocID="{C06F9DB4-5157-614B-AB50-237E265A5706}" presName="composite" presStyleCnt="0"/>
      <dgm:spPr/>
    </dgm:pt>
    <dgm:pt modelId="{6A70189E-A7F3-8A4D-8EB9-DF2C9ACC16A9}" type="pres">
      <dgm:prSet presAssocID="{C06F9DB4-5157-614B-AB50-237E265A5706}" presName="bentUpArrow1" presStyleLbl="alignImgPlace1" presStyleIdx="2" presStyleCnt="3"/>
      <dgm:spPr/>
    </dgm:pt>
    <dgm:pt modelId="{80A0AB5A-F99D-4345-8324-B4D2144DD959}" type="pres">
      <dgm:prSet presAssocID="{C06F9DB4-5157-614B-AB50-237E265A5706}" presName="ParentText" presStyleLbl="node1" presStyleIdx="2" presStyleCnt="4">
        <dgm:presLayoutVars>
          <dgm:chMax val="1"/>
          <dgm:chPref val="1"/>
          <dgm:bulletEnabled val="1"/>
        </dgm:presLayoutVars>
      </dgm:prSet>
      <dgm:spPr/>
    </dgm:pt>
    <dgm:pt modelId="{1B1D32AB-78AC-7041-BFC8-75E39B18FCCC}" type="pres">
      <dgm:prSet presAssocID="{C06F9DB4-5157-614B-AB50-237E265A5706}" presName="ChildText" presStyleLbl="revTx" presStyleIdx="2" presStyleCnt="4" custScaleX="332914" custLinFactX="29741" custLinFactNeighborX="100000" custLinFactNeighborY="4072">
        <dgm:presLayoutVars>
          <dgm:chMax val="0"/>
          <dgm:chPref val="0"/>
          <dgm:bulletEnabled val="1"/>
        </dgm:presLayoutVars>
      </dgm:prSet>
      <dgm:spPr/>
    </dgm:pt>
    <dgm:pt modelId="{8122C3B6-C5E5-7341-BC02-235A03FADA65}" type="pres">
      <dgm:prSet presAssocID="{533F8A4B-84F6-824F-BFF1-55464858E0F8}" presName="sibTrans" presStyleCnt="0"/>
      <dgm:spPr/>
    </dgm:pt>
    <dgm:pt modelId="{43A9C818-6C33-694C-9527-D5C8D56BBFA0}" type="pres">
      <dgm:prSet presAssocID="{7034B884-C41C-E84A-953E-1D88300A7F0E}" presName="composite" presStyleCnt="0"/>
      <dgm:spPr/>
    </dgm:pt>
    <dgm:pt modelId="{9C1B0EE8-058F-CC4D-AB4A-494EF34B29D8}" type="pres">
      <dgm:prSet presAssocID="{7034B884-C41C-E84A-953E-1D88300A7F0E}" presName="ParentText" presStyleLbl="node1" presStyleIdx="3" presStyleCnt="4">
        <dgm:presLayoutVars>
          <dgm:chMax val="1"/>
          <dgm:chPref val="1"/>
          <dgm:bulletEnabled val="1"/>
        </dgm:presLayoutVars>
      </dgm:prSet>
      <dgm:spPr/>
    </dgm:pt>
    <dgm:pt modelId="{E37264D3-61B0-0A48-BDA9-157D53F6780B}" type="pres">
      <dgm:prSet presAssocID="{7034B884-C41C-E84A-953E-1D88300A7F0E}" presName="FinalChildText" presStyleLbl="revTx" presStyleIdx="3" presStyleCnt="4" custScaleX="231800" custScaleY="85980" custLinFactNeighborX="71803" custLinFactNeighborY="2098">
        <dgm:presLayoutVars>
          <dgm:chMax val="0"/>
          <dgm:chPref val="0"/>
          <dgm:bulletEnabled val="1"/>
        </dgm:presLayoutVars>
      </dgm:prSet>
      <dgm:spPr/>
    </dgm:pt>
  </dgm:ptLst>
  <dgm:cxnLst>
    <dgm:cxn modelId="{EFFD3C11-1FDC-E046-9FDA-3E0F6B72B8B9}" type="presOf" srcId="{82C16EA5-9B2F-EF45-BDC3-CA2CAEB72291}" destId="{1B1D32AB-78AC-7041-BFC8-75E39B18FCCC}" srcOrd="0" destOrd="0" presId="urn:microsoft.com/office/officeart/2005/8/layout/StepDownProcess"/>
    <dgm:cxn modelId="{0BA06412-4900-F941-9AB4-8F63F8AB098E}" type="presOf" srcId="{43265932-1BFA-3842-8506-9A2649BAC254}" destId="{A16E6C54-24AD-9444-B5BC-2A199717C408}" srcOrd="0" destOrd="1" presId="urn:microsoft.com/office/officeart/2005/8/layout/StepDownProcess"/>
    <dgm:cxn modelId="{7E650C1D-2275-274F-9B12-3EA35C6B3EAC}" type="presOf" srcId="{530DA0A7-514C-5841-B5B4-D24413B7289C}" destId="{D7A8BF6A-75F7-B047-9D78-DDF1FC018FE0}" srcOrd="0" destOrd="0" presId="urn:microsoft.com/office/officeart/2005/8/layout/StepDownProcess"/>
    <dgm:cxn modelId="{20528F27-3AFD-1041-A39B-AA1D2EC015CA}" srcId="{4EDC9FB5-38F3-0D4E-B544-5157C96BF74E}" destId="{43265932-1BFA-3842-8506-9A2649BAC254}" srcOrd="1" destOrd="0" parTransId="{B0FD0AA0-5BC5-6346-BE57-69F7DBB978D0}" sibTransId="{4DA20C84-DD87-E44A-A9C9-230F9F96405E}"/>
    <dgm:cxn modelId="{B6E49136-130B-4A44-9B8D-C1CE42121A6E}" type="presOf" srcId="{7034B884-C41C-E84A-953E-1D88300A7F0E}" destId="{9C1B0EE8-058F-CC4D-AB4A-494EF34B29D8}" srcOrd="0" destOrd="0" presId="urn:microsoft.com/office/officeart/2005/8/layout/StepDownProcess"/>
    <dgm:cxn modelId="{BF6E7540-E8D4-3C4B-92ED-CC4659FA4C6D}" type="presOf" srcId="{EACF6B89-840A-8E48-858E-04E0743F2E11}" destId="{D7A8BF6A-75F7-B047-9D78-DDF1FC018FE0}" srcOrd="0" destOrd="1" presId="urn:microsoft.com/office/officeart/2005/8/layout/StepDownProcess"/>
    <dgm:cxn modelId="{888E3C5F-5F1B-004F-AE45-F2052D333BBA}" type="presOf" srcId="{4EDC9FB5-38F3-0D4E-B544-5157C96BF74E}" destId="{C9D3C182-13DD-2B4B-A5D7-59E4F06A402D}" srcOrd="0" destOrd="0" presId="urn:microsoft.com/office/officeart/2005/8/layout/StepDownProcess"/>
    <dgm:cxn modelId="{C92B0F61-5EBA-484F-BC18-E0EF4CAF0343}" srcId="{30305F17-F78C-B146-B533-C9F234F93B0F}" destId="{530DA0A7-514C-5841-B5B4-D24413B7289C}" srcOrd="0" destOrd="0" parTransId="{BB6D5A54-035F-844E-8815-F54B45DE0497}" sibTransId="{3F121A91-FF7E-5542-ACCE-F3744DA7CE15}"/>
    <dgm:cxn modelId="{599A6361-ED98-EE4C-86E1-0D2D74FB9E65}" srcId="{7034B884-C41C-E84A-953E-1D88300A7F0E}" destId="{B8345E4B-4FFF-B643-9BEC-5C5CC3FAC4D0}" srcOrd="0" destOrd="0" parTransId="{E69835EA-CDBD-7C4A-942A-81FA89697A24}" sibTransId="{B2A90854-5048-E443-B92F-31598C446060}"/>
    <dgm:cxn modelId="{7FE53C80-7C7F-9D48-9F12-42B82A2D5EFF}" srcId="{E2B3BEDE-0DA8-AD4B-BBF8-5F2C821E5E79}" destId="{7034B884-C41C-E84A-953E-1D88300A7F0E}" srcOrd="3" destOrd="0" parTransId="{2CECFB3B-00B1-6F4A-A0A3-E59DAC641AA5}" sibTransId="{6A68B1A9-9ACC-C74D-A961-594B7FF088A1}"/>
    <dgm:cxn modelId="{9D59928E-F0B3-1C41-9B56-15AFF229D55D}" srcId="{4EDC9FB5-38F3-0D4E-B544-5157C96BF74E}" destId="{42BA90E3-E7C6-284F-B00A-1B8F0CE5D94E}" srcOrd="0" destOrd="0" parTransId="{E2B30689-E9D0-AF42-B4FF-D01E14892709}" sibTransId="{50D8333A-AEBA-C74B-AEAA-8A26F702C712}"/>
    <dgm:cxn modelId="{CA79AA98-A800-9A4B-AC08-452F9488076C}" srcId="{30305F17-F78C-B146-B533-C9F234F93B0F}" destId="{EACF6B89-840A-8E48-858E-04E0743F2E11}" srcOrd="1" destOrd="0" parTransId="{0E3123EB-D5F6-B74C-9EB1-C96993A2AD19}" sibTransId="{F26A4F14-4A78-EC44-AED1-D4E59459C99E}"/>
    <dgm:cxn modelId="{32679CAC-14E3-BF49-AFCC-F4B30C9A5E9E}" srcId="{E2B3BEDE-0DA8-AD4B-BBF8-5F2C821E5E79}" destId="{4EDC9FB5-38F3-0D4E-B544-5157C96BF74E}" srcOrd="0" destOrd="0" parTransId="{437581AB-BED1-F940-9D82-AABB15AE142E}" sibTransId="{943E6E53-21EC-1741-A9D1-F90B3B6CA1EA}"/>
    <dgm:cxn modelId="{1CDBB1C1-22B9-0A4C-9042-93296577D81F}" type="presOf" srcId="{E2B3BEDE-0DA8-AD4B-BBF8-5F2C821E5E79}" destId="{3D5832CF-3057-004F-A955-DB9EDD4A3662}" srcOrd="0" destOrd="0" presId="urn:microsoft.com/office/officeart/2005/8/layout/StepDownProcess"/>
    <dgm:cxn modelId="{17F0CBC3-D1AE-F543-8A12-7E078B396B3C}" srcId="{C06F9DB4-5157-614B-AB50-237E265A5706}" destId="{82C16EA5-9B2F-EF45-BDC3-CA2CAEB72291}" srcOrd="0" destOrd="0" parTransId="{FEFF1589-1CBB-DD47-B563-A3F227483D13}" sibTransId="{6C006234-6B6D-D145-A10A-5BBC51D61AA1}"/>
    <dgm:cxn modelId="{2D67C8CA-4605-954F-A121-53E3FC08FC1F}" type="presOf" srcId="{C06F9DB4-5157-614B-AB50-237E265A5706}" destId="{80A0AB5A-F99D-4345-8324-B4D2144DD959}" srcOrd="0" destOrd="0" presId="urn:microsoft.com/office/officeart/2005/8/layout/StepDownProcess"/>
    <dgm:cxn modelId="{A906DBF1-63C8-4B45-A191-82FF569D25CF}" srcId="{E2B3BEDE-0DA8-AD4B-BBF8-5F2C821E5E79}" destId="{C06F9DB4-5157-614B-AB50-237E265A5706}" srcOrd="2" destOrd="0" parTransId="{0AAB2EF5-168B-AF4D-82D0-D0D97B8E20C3}" sibTransId="{533F8A4B-84F6-824F-BFF1-55464858E0F8}"/>
    <dgm:cxn modelId="{79F03BF3-219B-8B4A-BE3B-8B6807F5DDBE}" type="presOf" srcId="{30305F17-F78C-B146-B533-C9F234F93B0F}" destId="{AD69BF8F-0947-1D4D-89F3-6484AEC9126F}" srcOrd="0" destOrd="0" presId="urn:microsoft.com/office/officeart/2005/8/layout/StepDownProcess"/>
    <dgm:cxn modelId="{B66D21F9-BD57-464E-80AE-AF5B70E4DA0B}" type="presOf" srcId="{B8345E4B-4FFF-B643-9BEC-5C5CC3FAC4D0}" destId="{E37264D3-61B0-0A48-BDA9-157D53F6780B}" srcOrd="0" destOrd="0" presId="urn:microsoft.com/office/officeart/2005/8/layout/StepDownProcess"/>
    <dgm:cxn modelId="{06FF0AFA-6E98-A247-8017-112473599174}" type="presOf" srcId="{42BA90E3-E7C6-284F-B00A-1B8F0CE5D94E}" destId="{A16E6C54-24AD-9444-B5BC-2A199717C408}" srcOrd="0" destOrd="0" presId="urn:microsoft.com/office/officeart/2005/8/layout/StepDownProcess"/>
    <dgm:cxn modelId="{0874A4FA-00AF-2745-A00A-E3935E21578E}" srcId="{E2B3BEDE-0DA8-AD4B-BBF8-5F2C821E5E79}" destId="{30305F17-F78C-B146-B533-C9F234F93B0F}" srcOrd="1" destOrd="0" parTransId="{E6A7B394-AE1F-CC49-8E88-58DFC501F96B}" sibTransId="{B30AF50C-4CC7-2F40-8568-B33489BFBC72}"/>
    <dgm:cxn modelId="{A390D5BF-B7A7-2B4D-BE5A-C078B7D93307}" type="presParOf" srcId="{3D5832CF-3057-004F-A955-DB9EDD4A3662}" destId="{A7D7002C-3018-D948-BCC3-1AC9CC49806C}" srcOrd="0" destOrd="0" presId="urn:microsoft.com/office/officeart/2005/8/layout/StepDownProcess"/>
    <dgm:cxn modelId="{EEE38137-78E0-8242-BC08-82184494F79E}" type="presParOf" srcId="{A7D7002C-3018-D948-BCC3-1AC9CC49806C}" destId="{0482BAD4-FDDC-754F-8604-7FACC92C4645}" srcOrd="0" destOrd="0" presId="urn:microsoft.com/office/officeart/2005/8/layout/StepDownProcess"/>
    <dgm:cxn modelId="{61F3A9D2-342F-534E-9614-B88BD371AE26}" type="presParOf" srcId="{A7D7002C-3018-D948-BCC3-1AC9CC49806C}" destId="{C9D3C182-13DD-2B4B-A5D7-59E4F06A402D}" srcOrd="1" destOrd="0" presId="urn:microsoft.com/office/officeart/2005/8/layout/StepDownProcess"/>
    <dgm:cxn modelId="{F7503A1D-D96A-B54D-ACCD-662975665FF3}" type="presParOf" srcId="{A7D7002C-3018-D948-BCC3-1AC9CC49806C}" destId="{A16E6C54-24AD-9444-B5BC-2A199717C408}" srcOrd="2" destOrd="0" presId="urn:microsoft.com/office/officeart/2005/8/layout/StepDownProcess"/>
    <dgm:cxn modelId="{88A131BD-B79D-9E45-A6C7-4991905F44AE}" type="presParOf" srcId="{3D5832CF-3057-004F-A955-DB9EDD4A3662}" destId="{16B0287B-C758-8148-A0D2-F303B71BDD98}" srcOrd="1" destOrd="0" presId="urn:microsoft.com/office/officeart/2005/8/layout/StepDownProcess"/>
    <dgm:cxn modelId="{4EE53563-7A5F-1E47-8468-F74BFDE80B0B}" type="presParOf" srcId="{3D5832CF-3057-004F-A955-DB9EDD4A3662}" destId="{29FD3099-8F5E-A949-A728-92801AECE43A}" srcOrd="2" destOrd="0" presId="urn:microsoft.com/office/officeart/2005/8/layout/StepDownProcess"/>
    <dgm:cxn modelId="{B06307CF-E7C8-B346-9FBB-BC0FB34824E0}" type="presParOf" srcId="{29FD3099-8F5E-A949-A728-92801AECE43A}" destId="{6A0982C6-6F63-0B4B-A9B1-947D04E29FFA}" srcOrd="0" destOrd="0" presId="urn:microsoft.com/office/officeart/2005/8/layout/StepDownProcess"/>
    <dgm:cxn modelId="{94861CCC-E131-0E49-844B-4323A8C70FF9}" type="presParOf" srcId="{29FD3099-8F5E-A949-A728-92801AECE43A}" destId="{AD69BF8F-0947-1D4D-89F3-6484AEC9126F}" srcOrd="1" destOrd="0" presId="urn:microsoft.com/office/officeart/2005/8/layout/StepDownProcess"/>
    <dgm:cxn modelId="{4FD809DD-EF32-E848-85F9-9FA5721A1ED6}" type="presParOf" srcId="{29FD3099-8F5E-A949-A728-92801AECE43A}" destId="{D7A8BF6A-75F7-B047-9D78-DDF1FC018FE0}" srcOrd="2" destOrd="0" presId="urn:microsoft.com/office/officeart/2005/8/layout/StepDownProcess"/>
    <dgm:cxn modelId="{D847B737-B067-1E4F-A4C6-3FA9B0D98F95}" type="presParOf" srcId="{3D5832CF-3057-004F-A955-DB9EDD4A3662}" destId="{B835719E-405C-A841-8256-987C16ABEEF2}" srcOrd="3" destOrd="0" presId="urn:microsoft.com/office/officeart/2005/8/layout/StepDownProcess"/>
    <dgm:cxn modelId="{9D3F576E-4997-7242-8609-7215E5C735C8}" type="presParOf" srcId="{3D5832CF-3057-004F-A955-DB9EDD4A3662}" destId="{23C4557E-5D4B-8C43-86B4-D2F004175C60}" srcOrd="4" destOrd="0" presId="urn:microsoft.com/office/officeart/2005/8/layout/StepDownProcess"/>
    <dgm:cxn modelId="{05BA795B-CC53-C84F-AA78-6918649D2A41}" type="presParOf" srcId="{23C4557E-5D4B-8C43-86B4-D2F004175C60}" destId="{6A70189E-A7F3-8A4D-8EB9-DF2C9ACC16A9}" srcOrd="0" destOrd="0" presId="urn:microsoft.com/office/officeart/2005/8/layout/StepDownProcess"/>
    <dgm:cxn modelId="{63C42C30-8BE5-2E42-A8D8-3C71D7E61DE2}" type="presParOf" srcId="{23C4557E-5D4B-8C43-86B4-D2F004175C60}" destId="{80A0AB5A-F99D-4345-8324-B4D2144DD959}" srcOrd="1" destOrd="0" presId="urn:microsoft.com/office/officeart/2005/8/layout/StepDownProcess"/>
    <dgm:cxn modelId="{72D1CFAB-5072-FE46-B312-7FA3C8269315}" type="presParOf" srcId="{23C4557E-5D4B-8C43-86B4-D2F004175C60}" destId="{1B1D32AB-78AC-7041-BFC8-75E39B18FCCC}" srcOrd="2" destOrd="0" presId="urn:microsoft.com/office/officeart/2005/8/layout/StepDownProcess"/>
    <dgm:cxn modelId="{700EF92F-87EF-C64A-A30E-CA22F2019825}" type="presParOf" srcId="{3D5832CF-3057-004F-A955-DB9EDD4A3662}" destId="{8122C3B6-C5E5-7341-BC02-235A03FADA65}" srcOrd="5" destOrd="0" presId="urn:microsoft.com/office/officeart/2005/8/layout/StepDownProcess"/>
    <dgm:cxn modelId="{D1AEA966-0836-B244-B085-B3F933213CA3}" type="presParOf" srcId="{3D5832CF-3057-004F-A955-DB9EDD4A3662}" destId="{43A9C818-6C33-694C-9527-D5C8D56BBFA0}" srcOrd="6" destOrd="0" presId="urn:microsoft.com/office/officeart/2005/8/layout/StepDownProcess"/>
    <dgm:cxn modelId="{248AF591-3FDF-1543-B07C-30C57DE266BF}" type="presParOf" srcId="{43A9C818-6C33-694C-9527-D5C8D56BBFA0}" destId="{9C1B0EE8-058F-CC4D-AB4A-494EF34B29D8}" srcOrd="0" destOrd="0" presId="urn:microsoft.com/office/officeart/2005/8/layout/StepDownProcess"/>
    <dgm:cxn modelId="{C2921763-2EE6-3B49-9522-29B60232C9F7}" type="presParOf" srcId="{43A9C818-6C33-694C-9527-D5C8D56BBFA0}" destId="{E37264D3-61B0-0A48-BDA9-157D53F6780B}"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9DDC9F-691F-4F48-AED9-90894E368253}"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en-US"/>
        </a:p>
      </dgm:t>
    </dgm:pt>
    <dgm:pt modelId="{793B45B8-4626-8D47-95C0-767B4ACBA4EA}">
      <dgm:prSet phldrT="[Text]" custT="1"/>
      <dgm:spPr/>
      <dgm:t>
        <a:bodyPr/>
        <a:lstStyle/>
        <a:p>
          <a:r>
            <a:rPr lang="en-GB" sz="1400" b="1" dirty="0">
              <a:solidFill>
                <a:schemeClr val="bg1"/>
              </a:solidFill>
            </a:rPr>
            <a:t>Devolution of Decision </a:t>
          </a:r>
          <a:r>
            <a:rPr lang="en-GB" sz="1600" b="1" dirty="0">
              <a:solidFill>
                <a:schemeClr val="bg1"/>
              </a:solidFill>
            </a:rPr>
            <a:t>Making</a:t>
          </a:r>
          <a:endParaRPr lang="en-US" sz="1600" dirty="0">
            <a:solidFill>
              <a:schemeClr val="bg1"/>
            </a:solidFill>
          </a:endParaRPr>
        </a:p>
      </dgm:t>
    </dgm:pt>
    <dgm:pt modelId="{2A8276F3-2F3D-1A46-841A-9DC8F3EE7061}" type="parTrans" cxnId="{24A3A926-1E1D-1643-AAAF-B1A87C820993}">
      <dgm:prSet/>
      <dgm:spPr/>
      <dgm:t>
        <a:bodyPr/>
        <a:lstStyle/>
        <a:p>
          <a:endParaRPr lang="en-US" sz="1600">
            <a:solidFill>
              <a:schemeClr val="bg1"/>
            </a:solidFill>
          </a:endParaRPr>
        </a:p>
      </dgm:t>
    </dgm:pt>
    <dgm:pt modelId="{DEB7AAFE-9DB7-BD41-AAAD-9F94C72799E0}" type="sibTrans" cxnId="{24A3A926-1E1D-1643-AAAF-B1A87C820993}">
      <dgm:prSet/>
      <dgm:spPr/>
      <dgm:t>
        <a:bodyPr/>
        <a:lstStyle/>
        <a:p>
          <a:endParaRPr lang="en-US" sz="1600">
            <a:solidFill>
              <a:schemeClr val="bg1"/>
            </a:solidFill>
          </a:endParaRPr>
        </a:p>
      </dgm:t>
    </dgm:pt>
    <dgm:pt modelId="{60511968-8B90-AE49-AACF-F5B525257434}">
      <dgm:prSet phldrT="[Text]" custT="1"/>
      <dgm:spPr/>
      <dgm:t>
        <a:bodyPr/>
        <a:lstStyle/>
        <a:p>
          <a:r>
            <a:rPr lang="en-US" sz="1400" b="1" dirty="0">
              <a:solidFill>
                <a:schemeClr val="bg1"/>
              </a:solidFill>
            </a:rPr>
            <a:t>Strong Internal Financial Controls</a:t>
          </a:r>
        </a:p>
      </dgm:t>
    </dgm:pt>
    <dgm:pt modelId="{A7BFB7F8-D657-F941-8F37-2902D4CB0290}" type="parTrans" cxnId="{C69E7204-66DF-4C48-9FE8-77E08C189157}">
      <dgm:prSet/>
      <dgm:spPr/>
      <dgm:t>
        <a:bodyPr/>
        <a:lstStyle/>
        <a:p>
          <a:endParaRPr lang="en-US" sz="1600">
            <a:solidFill>
              <a:schemeClr val="bg1"/>
            </a:solidFill>
          </a:endParaRPr>
        </a:p>
      </dgm:t>
    </dgm:pt>
    <dgm:pt modelId="{5E263A76-BBA2-4E42-B401-AA439D627053}" type="sibTrans" cxnId="{C69E7204-66DF-4C48-9FE8-77E08C189157}">
      <dgm:prSet/>
      <dgm:spPr/>
      <dgm:t>
        <a:bodyPr/>
        <a:lstStyle/>
        <a:p>
          <a:endParaRPr lang="en-US" sz="1600">
            <a:solidFill>
              <a:schemeClr val="bg1"/>
            </a:solidFill>
          </a:endParaRPr>
        </a:p>
      </dgm:t>
    </dgm:pt>
    <dgm:pt modelId="{E11950A1-4318-E844-B52F-797FD0430729}">
      <dgm:prSet phldrT="[Text]" custT="1"/>
      <dgm:spPr>
        <a:solidFill>
          <a:schemeClr val="accent2"/>
        </a:solidFill>
      </dgm:spPr>
      <dgm:t>
        <a:bodyPr/>
        <a:lstStyle/>
        <a:p>
          <a:r>
            <a:rPr lang="en-US" sz="1400" b="1" dirty="0">
              <a:solidFill>
                <a:schemeClr val="bg1"/>
              </a:solidFill>
            </a:rPr>
            <a:t>Risk Management</a:t>
          </a:r>
        </a:p>
      </dgm:t>
    </dgm:pt>
    <dgm:pt modelId="{9115092B-9E6E-834F-AFED-79171EA8F927}" type="parTrans" cxnId="{DF9DC3E2-099E-7A43-9A85-A2534A541DA4}">
      <dgm:prSet/>
      <dgm:spPr/>
      <dgm:t>
        <a:bodyPr/>
        <a:lstStyle/>
        <a:p>
          <a:endParaRPr lang="en-US" sz="1600">
            <a:solidFill>
              <a:schemeClr val="bg1"/>
            </a:solidFill>
          </a:endParaRPr>
        </a:p>
      </dgm:t>
    </dgm:pt>
    <dgm:pt modelId="{0F0C85C4-052D-B242-ABD6-80DB2AC8BC87}" type="sibTrans" cxnId="{DF9DC3E2-099E-7A43-9A85-A2534A541DA4}">
      <dgm:prSet/>
      <dgm:spPr/>
      <dgm:t>
        <a:bodyPr/>
        <a:lstStyle/>
        <a:p>
          <a:endParaRPr lang="en-US" sz="1600">
            <a:solidFill>
              <a:schemeClr val="bg1"/>
            </a:solidFill>
          </a:endParaRPr>
        </a:p>
      </dgm:t>
    </dgm:pt>
    <dgm:pt modelId="{EE927EF7-BA63-49B4-9215-134441F34E3D}">
      <dgm:prSet phldrT="[Text]" custT="1"/>
      <dgm:spPr/>
      <dgm:t>
        <a:bodyPr/>
        <a:lstStyle/>
        <a:p>
          <a:r>
            <a:rPr lang="en-GB" sz="1400" b="1" dirty="0">
              <a:solidFill>
                <a:schemeClr val="bg1"/>
              </a:solidFill>
            </a:rPr>
            <a:t>Focus on results</a:t>
          </a:r>
          <a:endParaRPr lang="en-US" sz="1400" b="1" dirty="0">
            <a:solidFill>
              <a:schemeClr val="bg1"/>
            </a:solidFill>
          </a:endParaRPr>
        </a:p>
      </dgm:t>
    </dgm:pt>
    <dgm:pt modelId="{9A0FF9B9-ED6C-4231-A586-4E2308505813}" type="parTrans" cxnId="{10129C75-C18B-4BFE-9F59-2F70027EB684}">
      <dgm:prSet/>
      <dgm:spPr/>
      <dgm:t>
        <a:bodyPr/>
        <a:lstStyle/>
        <a:p>
          <a:endParaRPr lang="en-US" sz="1600"/>
        </a:p>
      </dgm:t>
    </dgm:pt>
    <dgm:pt modelId="{704E8636-6272-4892-99A3-6088C22FE80A}" type="sibTrans" cxnId="{10129C75-C18B-4BFE-9F59-2F70027EB684}">
      <dgm:prSet/>
      <dgm:spPr/>
      <dgm:t>
        <a:bodyPr/>
        <a:lstStyle/>
        <a:p>
          <a:endParaRPr lang="en-US" sz="1600"/>
        </a:p>
      </dgm:t>
    </dgm:pt>
    <dgm:pt modelId="{E3136670-49E5-4136-A917-FEB5D06C9959}">
      <dgm:prSet phldrT="[Text]" custT="1"/>
      <dgm:spPr/>
      <dgm:t>
        <a:bodyPr/>
        <a:lstStyle/>
        <a:p>
          <a:r>
            <a:rPr lang="en-US" sz="1400" b="1" dirty="0">
              <a:solidFill>
                <a:schemeClr val="bg1"/>
              </a:solidFill>
            </a:rPr>
            <a:t>Internal Audit</a:t>
          </a:r>
          <a:endParaRPr lang="en-US" sz="1400" dirty="0">
            <a:solidFill>
              <a:schemeClr val="bg1"/>
            </a:solidFill>
          </a:endParaRPr>
        </a:p>
      </dgm:t>
    </dgm:pt>
    <dgm:pt modelId="{216000E7-123B-42D2-A977-9FB660573470}" type="parTrans" cxnId="{52227F8C-A265-45EA-8445-673F050D2FAE}">
      <dgm:prSet/>
      <dgm:spPr/>
      <dgm:t>
        <a:bodyPr/>
        <a:lstStyle/>
        <a:p>
          <a:endParaRPr lang="en-US" sz="1600"/>
        </a:p>
      </dgm:t>
    </dgm:pt>
    <dgm:pt modelId="{203EE998-C925-425B-8641-B3E7D35C3B4A}" type="sibTrans" cxnId="{52227F8C-A265-45EA-8445-673F050D2FAE}">
      <dgm:prSet/>
      <dgm:spPr/>
      <dgm:t>
        <a:bodyPr/>
        <a:lstStyle/>
        <a:p>
          <a:endParaRPr lang="en-US" sz="1600"/>
        </a:p>
      </dgm:t>
    </dgm:pt>
    <dgm:pt modelId="{E2333BB7-F5BB-4909-A17E-3EAF29D3460C}">
      <dgm:prSet phldrT="[Text]" custT="1"/>
      <dgm:spPr/>
      <dgm:t>
        <a:bodyPr/>
        <a:lstStyle/>
        <a:p>
          <a:r>
            <a:rPr lang="en-GB" sz="1200" b="1" dirty="0">
              <a:solidFill>
                <a:schemeClr val="bg1"/>
              </a:solidFill>
            </a:rPr>
            <a:t>Principle-based legislative framework</a:t>
          </a:r>
          <a:endParaRPr lang="en-US" sz="1200" b="1" dirty="0">
            <a:solidFill>
              <a:schemeClr val="bg1"/>
            </a:solidFill>
          </a:endParaRPr>
        </a:p>
      </dgm:t>
    </dgm:pt>
    <dgm:pt modelId="{4014D8D8-0B09-437F-800C-49B515B7C381}" type="parTrans" cxnId="{C1661B99-382E-4962-93B0-AFCD7E14FD2B}">
      <dgm:prSet/>
      <dgm:spPr/>
      <dgm:t>
        <a:bodyPr/>
        <a:lstStyle/>
        <a:p>
          <a:endParaRPr lang="en-US" sz="1600"/>
        </a:p>
      </dgm:t>
    </dgm:pt>
    <dgm:pt modelId="{3131709B-1027-4116-A296-0F559C748F76}" type="sibTrans" cxnId="{C1661B99-382E-4962-93B0-AFCD7E14FD2B}">
      <dgm:prSet/>
      <dgm:spPr/>
      <dgm:t>
        <a:bodyPr/>
        <a:lstStyle/>
        <a:p>
          <a:endParaRPr lang="en-US" sz="1600"/>
        </a:p>
      </dgm:t>
    </dgm:pt>
    <dgm:pt modelId="{9A91C012-9661-4481-9D6C-4556686F2B7E}">
      <dgm:prSet phldrT="[Text]" custT="1"/>
      <dgm:spPr/>
      <dgm:t>
        <a:bodyPr/>
        <a:lstStyle/>
        <a:p>
          <a:r>
            <a:rPr lang="en-GB" sz="1400" b="1" u="sng" dirty="0">
              <a:solidFill>
                <a:schemeClr val="bg1"/>
              </a:solidFill>
            </a:rPr>
            <a:t>FMIS</a:t>
          </a:r>
          <a:endParaRPr lang="en-US" sz="1400" u="sng" dirty="0">
            <a:solidFill>
              <a:schemeClr val="bg1"/>
            </a:solidFill>
          </a:endParaRPr>
        </a:p>
      </dgm:t>
    </dgm:pt>
    <dgm:pt modelId="{A5E96D54-5035-43AC-AB38-64EAB12B58C7}" type="parTrans" cxnId="{78ABFD32-8843-46F1-8554-E78E6CCEF78A}">
      <dgm:prSet/>
      <dgm:spPr/>
      <dgm:t>
        <a:bodyPr/>
        <a:lstStyle/>
        <a:p>
          <a:endParaRPr lang="en-US" sz="1600"/>
        </a:p>
      </dgm:t>
    </dgm:pt>
    <dgm:pt modelId="{E07A6339-4978-42BF-A892-26629D80C7D5}" type="sibTrans" cxnId="{78ABFD32-8843-46F1-8554-E78E6CCEF78A}">
      <dgm:prSet/>
      <dgm:spPr/>
      <dgm:t>
        <a:bodyPr/>
        <a:lstStyle/>
        <a:p>
          <a:endParaRPr lang="en-US" sz="1600"/>
        </a:p>
      </dgm:t>
    </dgm:pt>
    <dgm:pt modelId="{C4A1247D-9187-498F-B086-7C5C78B38EE0}">
      <dgm:prSet phldrT="[Text]" custT="1"/>
      <dgm:spPr/>
      <dgm:t>
        <a:bodyPr/>
        <a:lstStyle/>
        <a:p>
          <a:r>
            <a:rPr lang="en-US" sz="1400" b="1" dirty="0">
              <a:solidFill>
                <a:schemeClr val="bg1"/>
              </a:solidFill>
            </a:rPr>
            <a:t>…</a:t>
          </a:r>
        </a:p>
      </dgm:t>
    </dgm:pt>
    <dgm:pt modelId="{0B50C760-B4E1-45E1-899C-989603B7B191}" type="parTrans" cxnId="{0D7B0A02-A147-4EB2-A0DB-2AEBFDF77BE1}">
      <dgm:prSet/>
      <dgm:spPr/>
      <dgm:t>
        <a:bodyPr/>
        <a:lstStyle/>
        <a:p>
          <a:endParaRPr lang="en-US" sz="1600"/>
        </a:p>
      </dgm:t>
    </dgm:pt>
    <dgm:pt modelId="{2D119D98-DC4B-4A3D-97E8-7972702B7AB9}" type="sibTrans" cxnId="{0D7B0A02-A147-4EB2-A0DB-2AEBFDF77BE1}">
      <dgm:prSet/>
      <dgm:spPr/>
      <dgm:t>
        <a:bodyPr/>
        <a:lstStyle/>
        <a:p>
          <a:endParaRPr lang="en-US" sz="1600"/>
        </a:p>
      </dgm:t>
    </dgm:pt>
    <dgm:pt modelId="{40BA2650-78AC-4D47-8E27-5B1F9CF6C81E}">
      <dgm:prSet phldrT="[Text]" custT="1"/>
      <dgm:spPr/>
      <dgm:t>
        <a:bodyPr/>
        <a:lstStyle/>
        <a:p>
          <a:endParaRPr lang="en-US" sz="1400" b="1" dirty="0">
            <a:solidFill>
              <a:schemeClr val="bg1"/>
            </a:solidFill>
          </a:endParaRPr>
        </a:p>
      </dgm:t>
    </dgm:pt>
    <dgm:pt modelId="{1620D08E-7B3B-4F75-B17C-4038F6F91E98}" type="parTrans" cxnId="{2DE8FEA9-7F00-40CF-9171-EB7AB75CE734}">
      <dgm:prSet/>
      <dgm:spPr/>
      <dgm:t>
        <a:bodyPr/>
        <a:lstStyle/>
        <a:p>
          <a:endParaRPr lang="en-US"/>
        </a:p>
      </dgm:t>
    </dgm:pt>
    <dgm:pt modelId="{AA5CEAB2-6D9E-4296-B445-DC2F1B0450DF}" type="sibTrans" cxnId="{2DE8FEA9-7F00-40CF-9171-EB7AB75CE734}">
      <dgm:prSet/>
      <dgm:spPr/>
      <dgm:t>
        <a:bodyPr/>
        <a:lstStyle/>
        <a:p>
          <a:endParaRPr lang="en-US"/>
        </a:p>
      </dgm:t>
    </dgm:pt>
    <dgm:pt modelId="{DD735F21-3259-4ECB-88E6-D83187B507DC}" type="pres">
      <dgm:prSet presAssocID="{849DDC9F-691F-4F48-AED9-90894E368253}" presName="compositeShape" presStyleCnt="0">
        <dgm:presLayoutVars>
          <dgm:chMax val="9"/>
          <dgm:dir/>
          <dgm:resizeHandles val="exact"/>
        </dgm:presLayoutVars>
      </dgm:prSet>
      <dgm:spPr/>
    </dgm:pt>
    <dgm:pt modelId="{1981415F-C974-4CDA-92B6-883C59590D0C}" type="pres">
      <dgm:prSet presAssocID="{849DDC9F-691F-4F48-AED9-90894E368253}" presName="triangle1" presStyleLbl="node1" presStyleIdx="0" presStyleCnt="9">
        <dgm:presLayoutVars>
          <dgm:bulletEnabled val="1"/>
        </dgm:presLayoutVars>
      </dgm:prSet>
      <dgm:spPr/>
    </dgm:pt>
    <dgm:pt modelId="{1D5E6F48-2C44-44A0-87CF-67D6B87DAF33}" type="pres">
      <dgm:prSet presAssocID="{849DDC9F-691F-4F48-AED9-90894E368253}" presName="triangle2" presStyleLbl="node1" presStyleIdx="1" presStyleCnt="9">
        <dgm:presLayoutVars>
          <dgm:bulletEnabled val="1"/>
        </dgm:presLayoutVars>
      </dgm:prSet>
      <dgm:spPr/>
    </dgm:pt>
    <dgm:pt modelId="{DE990BEF-6E34-417A-A02D-B8CCD1011949}" type="pres">
      <dgm:prSet presAssocID="{849DDC9F-691F-4F48-AED9-90894E368253}" presName="triangle3" presStyleLbl="node1" presStyleIdx="2" presStyleCnt="9">
        <dgm:presLayoutVars>
          <dgm:bulletEnabled val="1"/>
        </dgm:presLayoutVars>
      </dgm:prSet>
      <dgm:spPr/>
    </dgm:pt>
    <dgm:pt modelId="{DBFDF96D-BDA0-4216-B213-B376356DD2AE}" type="pres">
      <dgm:prSet presAssocID="{849DDC9F-691F-4F48-AED9-90894E368253}" presName="triangle4" presStyleLbl="node1" presStyleIdx="3" presStyleCnt="9">
        <dgm:presLayoutVars>
          <dgm:bulletEnabled val="1"/>
        </dgm:presLayoutVars>
      </dgm:prSet>
      <dgm:spPr/>
    </dgm:pt>
    <dgm:pt modelId="{659FCC35-2108-477B-9CF9-F4B5610EBEBB}" type="pres">
      <dgm:prSet presAssocID="{849DDC9F-691F-4F48-AED9-90894E368253}" presName="triangle5" presStyleLbl="node1" presStyleIdx="4" presStyleCnt="9">
        <dgm:presLayoutVars>
          <dgm:bulletEnabled val="1"/>
        </dgm:presLayoutVars>
      </dgm:prSet>
      <dgm:spPr/>
    </dgm:pt>
    <dgm:pt modelId="{4CC9494D-5641-4923-A542-5A1255ECF555}" type="pres">
      <dgm:prSet presAssocID="{849DDC9F-691F-4F48-AED9-90894E368253}" presName="triangle6" presStyleLbl="node1" presStyleIdx="5" presStyleCnt="9">
        <dgm:presLayoutVars>
          <dgm:bulletEnabled val="1"/>
        </dgm:presLayoutVars>
      </dgm:prSet>
      <dgm:spPr/>
    </dgm:pt>
    <dgm:pt modelId="{E6C7D94E-429F-4718-8738-88F7FE434101}" type="pres">
      <dgm:prSet presAssocID="{849DDC9F-691F-4F48-AED9-90894E368253}" presName="triangle7" presStyleLbl="node1" presStyleIdx="6" presStyleCnt="9">
        <dgm:presLayoutVars>
          <dgm:bulletEnabled val="1"/>
        </dgm:presLayoutVars>
      </dgm:prSet>
      <dgm:spPr/>
    </dgm:pt>
    <dgm:pt modelId="{7F672DDA-D201-46A8-AEBD-A85FE2E14B6D}" type="pres">
      <dgm:prSet presAssocID="{849DDC9F-691F-4F48-AED9-90894E368253}" presName="triangle8" presStyleLbl="node1" presStyleIdx="7" presStyleCnt="9">
        <dgm:presLayoutVars>
          <dgm:bulletEnabled val="1"/>
        </dgm:presLayoutVars>
      </dgm:prSet>
      <dgm:spPr/>
    </dgm:pt>
    <dgm:pt modelId="{9B2C07CC-6B28-47E7-9B8B-F97F64C5E36E}" type="pres">
      <dgm:prSet presAssocID="{849DDC9F-691F-4F48-AED9-90894E368253}" presName="triangle9" presStyleLbl="node1" presStyleIdx="8" presStyleCnt="9" custScaleX="107840">
        <dgm:presLayoutVars>
          <dgm:bulletEnabled val="1"/>
        </dgm:presLayoutVars>
      </dgm:prSet>
      <dgm:spPr/>
    </dgm:pt>
  </dgm:ptLst>
  <dgm:cxnLst>
    <dgm:cxn modelId="{0D7B0A02-A147-4EB2-A0DB-2AEBFDF77BE1}" srcId="{849DDC9F-691F-4F48-AED9-90894E368253}" destId="{C4A1247D-9187-498F-B086-7C5C78B38EE0}" srcOrd="4" destOrd="0" parTransId="{0B50C760-B4E1-45E1-899C-989603B7B191}" sibTransId="{2D119D98-DC4B-4A3D-97E8-7972702B7AB9}"/>
    <dgm:cxn modelId="{C69E7204-66DF-4C48-9FE8-77E08C189157}" srcId="{849DDC9F-691F-4F48-AED9-90894E368253}" destId="{60511968-8B90-AE49-AACF-F5B525257434}" srcOrd="3" destOrd="0" parTransId="{A7BFB7F8-D657-F941-8F37-2902D4CB0290}" sibTransId="{5E263A76-BBA2-4E42-B401-AA439D627053}"/>
    <dgm:cxn modelId="{9560B810-5834-418C-8715-C2DFFFC811ED}" type="presOf" srcId="{60511968-8B90-AE49-AACF-F5B525257434}" destId="{DBFDF96D-BDA0-4216-B213-B376356DD2AE}" srcOrd="0" destOrd="0" presId="urn:microsoft.com/office/officeart/2005/8/layout/pyramid4"/>
    <dgm:cxn modelId="{24A3A926-1E1D-1643-AAAF-B1A87C820993}" srcId="{849DDC9F-691F-4F48-AED9-90894E368253}" destId="{793B45B8-4626-8D47-95C0-767B4ACBA4EA}" srcOrd="0" destOrd="0" parTransId="{2A8276F3-2F3D-1A46-841A-9DC8F3EE7061}" sibTransId="{DEB7AAFE-9DB7-BD41-AAAD-9F94C72799E0}"/>
    <dgm:cxn modelId="{78ABFD32-8843-46F1-8554-E78E6CCEF78A}" srcId="{849DDC9F-691F-4F48-AED9-90894E368253}" destId="{9A91C012-9661-4481-9D6C-4556686F2B7E}" srcOrd="2" destOrd="0" parTransId="{A5E96D54-5035-43AC-AB38-64EAB12B58C7}" sibTransId="{E07A6339-4978-42BF-A892-26629D80C7D5}"/>
    <dgm:cxn modelId="{E052E03C-DD51-473C-8063-EA8BB1FEAA4E}" type="presOf" srcId="{E11950A1-4318-E844-B52F-797FD0430729}" destId="{E6C7D94E-429F-4718-8738-88F7FE434101}" srcOrd="0" destOrd="0" presId="urn:microsoft.com/office/officeart/2005/8/layout/pyramid4"/>
    <dgm:cxn modelId="{77AA4368-A667-4B8B-94C2-4E65D6D5579A}" type="presOf" srcId="{C4A1247D-9187-498F-B086-7C5C78B38EE0}" destId="{659FCC35-2108-477B-9CF9-F4B5610EBEBB}" srcOrd="0" destOrd="0" presId="urn:microsoft.com/office/officeart/2005/8/layout/pyramid4"/>
    <dgm:cxn modelId="{D657E868-A5A7-4218-9FBA-31939B442ADD}" type="presOf" srcId="{EE927EF7-BA63-49B4-9215-134441F34E3D}" destId="{4CC9494D-5641-4923-A542-5A1255ECF555}" srcOrd="0" destOrd="0" presId="urn:microsoft.com/office/officeart/2005/8/layout/pyramid4"/>
    <dgm:cxn modelId="{4CCF1E6D-BF33-4F78-BE84-EC238F8DEFF4}" type="presOf" srcId="{E3136670-49E5-4136-A917-FEB5D06C9959}" destId="{1D5E6F48-2C44-44A0-87CF-67D6B87DAF33}" srcOrd="0" destOrd="0" presId="urn:microsoft.com/office/officeart/2005/8/layout/pyramid4"/>
    <dgm:cxn modelId="{B6F76275-BE36-476A-9715-DA5BBDC3062A}" type="presOf" srcId="{9A91C012-9661-4481-9D6C-4556686F2B7E}" destId="{DE990BEF-6E34-417A-A02D-B8CCD1011949}" srcOrd="0" destOrd="0" presId="urn:microsoft.com/office/officeart/2005/8/layout/pyramid4"/>
    <dgm:cxn modelId="{10129C75-C18B-4BFE-9F59-2F70027EB684}" srcId="{849DDC9F-691F-4F48-AED9-90894E368253}" destId="{EE927EF7-BA63-49B4-9215-134441F34E3D}" srcOrd="5" destOrd="0" parTransId="{9A0FF9B9-ED6C-4231-A586-4E2308505813}" sibTransId="{704E8636-6272-4892-99A3-6088C22FE80A}"/>
    <dgm:cxn modelId="{28F15479-2BEE-4253-A790-3F366F30DF66}" type="presOf" srcId="{849DDC9F-691F-4F48-AED9-90894E368253}" destId="{DD735F21-3259-4ECB-88E6-D83187B507DC}" srcOrd="0" destOrd="0" presId="urn:microsoft.com/office/officeart/2005/8/layout/pyramid4"/>
    <dgm:cxn modelId="{1851CC81-BAD0-4D9D-AA4E-402B139D928F}" type="presOf" srcId="{40BA2650-78AC-4D47-8E27-5B1F9CF6C81E}" destId="{7F672DDA-D201-46A8-AEBD-A85FE2E14B6D}" srcOrd="0" destOrd="0" presId="urn:microsoft.com/office/officeart/2005/8/layout/pyramid4"/>
    <dgm:cxn modelId="{52227F8C-A265-45EA-8445-673F050D2FAE}" srcId="{849DDC9F-691F-4F48-AED9-90894E368253}" destId="{E3136670-49E5-4136-A917-FEB5D06C9959}" srcOrd="1" destOrd="0" parTransId="{216000E7-123B-42D2-A977-9FB660573470}" sibTransId="{203EE998-C925-425B-8641-B3E7D35C3B4A}"/>
    <dgm:cxn modelId="{C1661B99-382E-4962-93B0-AFCD7E14FD2B}" srcId="{849DDC9F-691F-4F48-AED9-90894E368253}" destId="{E2333BB7-F5BB-4909-A17E-3EAF29D3460C}" srcOrd="8" destOrd="0" parTransId="{4014D8D8-0B09-437F-800C-49B515B7C381}" sibTransId="{3131709B-1027-4116-A296-0F559C748F76}"/>
    <dgm:cxn modelId="{F423D0A0-1321-417F-91AF-62A349D880F1}" type="presOf" srcId="{793B45B8-4626-8D47-95C0-767B4ACBA4EA}" destId="{1981415F-C974-4CDA-92B6-883C59590D0C}" srcOrd="0" destOrd="0" presId="urn:microsoft.com/office/officeart/2005/8/layout/pyramid4"/>
    <dgm:cxn modelId="{2DE8FEA9-7F00-40CF-9171-EB7AB75CE734}" srcId="{849DDC9F-691F-4F48-AED9-90894E368253}" destId="{40BA2650-78AC-4D47-8E27-5B1F9CF6C81E}" srcOrd="7" destOrd="0" parTransId="{1620D08E-7B3B-4F75-B17C-4038F6F91E98}" sibTransId="{AA5CEAB2-6D9E-4296-B445-DC2F1B0450DF}"/>
    <dgm:cxn modelId="{98F68FD1-8BF5-452B-87FA-2BF9E215C5C6}" type="presOf" srcId="{E2333BB7-F5BB-4909-A17E-3EAF29D3460C}" destId="{9B2C07CC-6B28-47E7-9B8B-F97F64C5E36E}" srcOrd="0" destOrd="0" presId="urn:microsoft.com/office/officeart/2005/8/layout/pyramid4"/>
    <dgm:cxn modelId="{DF9DC3E2-099E-7A43-9A85-A2534A541DA4}" srcId="{849DDC9F-691F-4F48-AED9-90894E368253}" destId="{E11950A1-4318-E844-B52F-797FD0430729}" srcOrd="6" destOrd="0" parTransId="{9115092B-9E6E-834F-AFED-79171EA8F927}" sibTransId="{0F0C85C4-052D-B242-ABD6-80DB2AC8BC87}"/>
    <dgm:cxn modelId="{52DFE73A-69A4-4230-9DC1-4902CE5E1347}" type="presParOf" srcId="{DD735F21-3259-4ECB-88E6-D83187B507DC}" destId="{1981415F-C974-4CDA-92B6-883C59590D0C}" srcOrd="0" destOrd="0" presId="urn:microsoft.com/office/officeart/2005/8/layout/pyramid4"/>
    <dgm:cxn modelId="{37BE940A-7CD6-4FC1-853F-F169B02A50C7}" type="presParOf" srcId="{DD735F21-3259-4ECB-88E6-D83187B507DC}" destId="{1D5E6F48-2C44-44A0-87CF-67D6B87DAF33}" srcOrd="1" destOrd="0" presId="urn:microsoft.com/office/officeart/2005/8/layout/pyramid4"/>
    <dgm:cxn modelId="{F3AF568B-DBE6-427B-9569-14B18341A13D}" type="presParOf" srcId="{DD735F21-3259-4ECB-88E6-D83187B507DC}" destId="{DE990BEF-6E34-417A-A02D-B8CCD1011949}" srcOrd="2" destOrd="0" presId="urn:microsoft.com/office/officeart/2005/8/layout/pyramid4"/>
    <dgm:cxn modelId="{5D93CEB4-9C26-4F87-BC6A-17E0433DA289}" type="presParOf" srcId="{DD735F21-3259-4ECB-88E6-D83187B507DC}" destId="{DBFDF96D-BDA0-4216-B213-B376356DD2AE}" srcOrd="3" destOrd="0" presId="urn:microsoft.com/office/officeart/2005/8/layout/pyramid4"/>
    <dgm:cxn modelId="{A0C1683F-345D-47A8-AD9C-41F810E04DA5}" type="presParOf" srcId="{DD735F21-3259-4ECB-88E6-D83187B507DC}" destId="{659FCC35-2108-477B-9CF9-F4B5610EBEBB}" srcOrd="4" destOrd="0" presId="urn:microsoft.com/office/officeart/2005/8/layout/pyramid4"/>
    <dgm:cxn modelId="{44A5219D-0A16-4C64-AD45-2BA5FD2D0AB3}" type="presParOf" srcId="{DD735F21-3259-4ECB-88E6-D83187B507DC}" destId="{4CC9494D-5641-4923-A542-5A1255ECF555}" srcOrd="5" destOrd="0" presId="urn:microsoft.com/office/officeart/2005/8/layout/pyramid4"/>
    <dgm:cxn modelId="{3ED81A7C-8D60-4B2F-9D79-F7CC658C140C}" type="presParOf" srcId="{DD735F21-3259-4ECB-88E6-D83187B507DC}" destId="{E6C7D94E-429F-4718-8738-88F7FE434101}" srcOrd="6" destOrd="0" presId="urn:microsoft.com/office/officeart/2005/8/layout/pyramid4"/>
    <dgm:cxn modelId="{F3FFD342-F24E-47BA-918C-8D14D85E0373}" type="presParOf" srcId="{DD735F21-3259-4ECB-88E6-D83187B507DC}" destId="{7F672DDA-D201-46A8-AEBD-A85FE2E14B6D}" srcOrd="7" destOrd="0" presId="urn:microsoft.com/office/officeart/2005/8/layout/pyramid4"/>
    <dgm:cxn modelId="{63FDF14A-CFB5-4541-9951-20816B837B2D}" type="presParOf" srcId="{DD735F21-3259-4ECB-88E6-D83187B507DC}" destId="{9B2C07CC-6B28-47E7-9B8B-F97F64C5E36E}" srcOrd="8"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066C32-48F7-854F-8EB3-DE9D2EF04762}" type="doc">
      <dgm:prSet loTypeId="urn:microsoft.com/office/officeart/2005/8/layout/StepDownProcess" loCatId="relationship" qsTypeId="urn:microsoft.com/office/officeart/2005/8/quickstyle/simple1" qsCatId="simple" csTypeId="urn:microsoft.com/office/officeart/2005/8/colors/accent1_2" csCatId="accent1" phldr="1"/>
      <dgm:spPr/>
      <dgm:t>
        <a:bodyPr/>
        <a:lstStyle/>
        <a:p>
          <a:endParaRPr lang="en-US"/>
        </a:p>
      </dgm:t>
    </dgm:pt>
    <dgm:pt modelId="{B6C9F8D9-4BDF-8D4B-8469-6269731142C5}">
      <dgm:prSet phldrT="[Text]" custT="1"/>
      <dgm:spPr/>
      <dgm:t>
        <a:bodyPr/>
        <a:lstStyle/>
        <a:p>
          <a:r>
            <a:rPr lang="en-US" sz="1300" dirty="0"/>
            <a:t>1970s-1980s</a:t>
          </a:r>
        </a:p>
        <a:p>
          <a:r>
            <a:rPr lang="en-US" sz="1300" dirty="0"/>
            <a:t>Finance Ledger System</a:t>
          </a:r>
        </a:p>
        <a:p>
          <a:r>
            <a:rPr lang="en-US" sz="1300" dirty="0"/>
            <a:t>(FLS)</a:t>
          </a:r>
        </a:p>
      </dgm:t>
    </dgm:pt>
    <dgm:pt modelId="{367504AE-7A2C-BA40-B6F8-A46D91017863}" type="parTrans" cxnId="{2CFE3989-2E5D-084C-B840-83D5389A77DC}">
      <dgm:prSet/>
      <dgm:spPr/>
      <dgm:t>
        <a:bodyPr/>
        <a:lstStyle/>
        <a:p>
          <a:endParaRPr lang="en-US"/>
        </a:p>
      </dgm:t>
    </dgm:pt>
    <dgm:pt modelId="{DD7E0F1C-D5D2-F247-920B-F33A8C0B55DF}" type="sibTrans" cxnId="{2CFE3989-2E5D-084C-B840-83D5389A77DC}">
      <dgm:prSet/>
      <dgm:spPr/>
      <dgm:t>
        <a:bodyPr/>
        <a:lstStyle/>
        <a:p>
          <a:endParaRPr lang="en-US"/>
        </a:p>
      </dgm:t>
    </dgm:pt>
    <dgm:pt modelId="{2977A7BC-763A-9C4C-B206-750594273659}">
      <dgm:prSet phldrT="[Text]" custT="1"/>
      <dgm:spPr/>
      <dgm:t>
        <a:bodyPr/>
        <a:lstStyle/>
        <a:p>
          <a:endParaRPr lang="en-US" sz="1300" dirty="0"/>
        </a:p>
      </dgm:t>
    </dgm:pt>
    <dgm:pt modelId="{F7BBC21F-0C78-2646-AEAF-A76BCD22A76D}" type="parTrans" cxnId="{3BD88009-F411-EB4F-92EE-0289D3676B58}">
      <dgm:prSet/>
      <dgm:spPr/>
      <dgm:t>
        <a:bodyPr/>
        <a:lstStyle/>
        <a:p>
          <a:endParaRPr lang="en-US"/>
        </a:p>
      </dgm:t>
    </dgm:pt>
    <dgm:pt modelId="{C2C133E6-E413-8044-8048-E5084D32553D}" type="sibTrans" cxnId="{3BD88009-F411-EB4F-92EE-0289D3676B58}">
      <dgm:prSet/>
      <dgm:spPr/>
      <dgm:t>
        <a:bodyPr/>
        <a:lstStyle/>
        <a:p>
          <a:endParaRPr lang="en-US"/>
        </a:p>
      </dgm:t>
    </dgm:pt>
    <dgm:pt modelId="{C469502C-9718-9F47-8015-E34FD0947E76}">
      <dgm:prSet phldrT="[Text]" custT="1"/>
      <dgm:spPr/>
      <dgm:t>
        <a:bodyPr/>
        <a:lstStyle/>
        <a:p>
          <a:r>
            <a:rPr lang="en-US" sz="1300" dirty="0"/>
            <a:t>1980s-1990s</a:t>
          </a:r>
        </a:p>
        <a:p>
          <a:r>
            <a:rPr lang="en-US" sz="1300" dirty="0"/>
            <a:t>Financial Information on Resource Management</a:t>
          </a:r>
        </a:p>
        <a:p>
          <a:r>
            <a:rPr lang="en-US" sz="1300" dirty="0"/>
            <a:t>(FIRM)</a:t>
          </a:r>
        </a:p>
      </dgm:t>
    </dgm:pt>
    <dgm:pt modelId="{541B0404-4345-C847-97D1-4AFC2CB33324}" type="parTrans" cxnId="{177421BB-C3C7-3642-9BE4-FDEEA1B985AA}">
      <dgm:prSet/>
      <dgm:spPr/>
      <dgm:t>
        <a:bodyPr/>
        <a:lstStyle/>
        <a:p>
          <a:endParaRPr lang="en-US"/>
        </a:p>
      </dgm:t>
    </dgm:pt>
    <dgm:pt modelId="{9158401B-7711-8A43-B7A8-0CC46DB12DE9}" type="sibTrans" cxnId="{177421BB-C3C7-3642-9BE4-FDEEA1B985AA}">
      <dgm:prSet/>
      <dgm:spPr/>
      <dgm:t>
        <a:bodyPr/>
        <a:lstStyle/>
        <a:p>
          <a:endParaRPr lang="en-US"/>
        </a:p>
      </dgm:t>
    </dgm:pt>
    <dgm:pt modelId="{E6B2599E-E0C5-7C46-B1C8-DC7C9FF50A50}">
      <dgm:prSet phldrT="[Text]" custT="1"/>
      <dgm:spPr/>
      <dgm:t>
        <a:bodyPr/>
        <a:lstStyle/>
        <a:p>
          <a:endParaRPr lang="en-US" sz="1300" dirty="0"/>
        </a:p>
      </dgm:t>
    </dgm:pt>
    <dgm:pt modelId="{B1FA9AF1-0840-4E4E-994E-FF5A77292C0D}" type="parTrans" cxnId="{CE261EE8-2565-8D46-9FA7-DE8ADB511B4A}">
      <dgm:prSet/>
      <dgm:spPr/>
      <dgm:t>
        <a:bodyPr/>
        <a:lstStyle/>
        <a:p>
          <a:endParaRPr lang="en-US"/>
        </a:p>
      </dgm:t>
    </dgm:pt>
    <dgm:pt modelId="{A57801F2-384C-8540-BAD9-0C30374ED22E}" type="sibTrans" cxnId="{CE261EE8-2565-8D46-9FA7-DE8ADB511B4A}">
      <dgm:prSet/>
      <dgm:spPr/>
      <dgm:t>
        <a:bodyPr/>
        <a:lstStyle/>
        <a:p>
          <a:endParaRPr lang="en-US"/>
        </a:p>
      </dgm:t>
    </dgm:pt>
    <dgm:pt modelId="{7375A2D4-8C54-2E40-A58D-0F6CEF7BCBFC}">
      <dgm:prSet phldrT="[Text]" custT="1"/>
      <dgm:spPr/>
      <dgm:t>
        <a:bodyPr/>
        <a:lstStyle/>
        <a:p>
          <a:r>
            <a:rPr lang="en-US" sz="1300" dirty="0"/>
            <a:t>1990s</a:t>
          </a:r>
        </a:p>
        <a:p>
          <a:r>
            <a:rPr lang="en-US" sz="1300" dirty="0"/>
            <a:t>Accrual Information Management (AIM) System </a:t>
          </a:r>
        </a:p>
      </dgm:t>
    </dgm:pt>
    <dgm:pt modelId="{91955438-96AF-5E48-8654-4616DE900596}" type="parTrans" cxnId="{B41B2A15-4D35-FC43-9FBD-9A9D7B232B1A}">
      <dgm:prSet/>
      <dgm:spPr/>
      <dgm:t>
        <a:bodyPr/>
        <a:lstStyle/>
        <a:p>
          <a:endParaRPr lang="en-US"/>
        </a:p>
      </dgm:t>
    </dgm:pt>
    <dgm:pt modelId="{3FC70171-BF11-FC46-842B-653D76985C90}" type="sibTrans" cxnId="{B41B2A15-4D35-FC43-9FBD-9A9D7B232B1A}">
      <dgm:prSet/>
      <dgm:spPr/>
      <dgm:t>
        <a:bodyPr/>
        <a:lstStyle/>
        <a:p>
          <a:endParaRPr lang="en-US"/>
        </a:p>
      </dgm:t>
    </dgm:pt>
    <dgm:pt modelId="{499EFB16-B222-AD49-A198-F8E81BE89491}">
      <dgm:prSet phldrT="[Text]" custT="1"/>
      <dgm:spPr/>
      <dgm:t>
        <a:bodyPr/>
        <a:lstStyle/>
        <a:p>
          <a:r>
            <a:rPr lang="en-US" sz="1300" dirty="0"/>
            <a:t>Reporting System for accrual</a:t>
          </a:r>
        </a:p>
      </dgm:t>
    </dgm:pt>
    <dgm:pt modelId="{CD6D66C8-AF41-9742-9C1A-0EA6CA1F9A9A}" type="parTrans" cxnId="{48684F78-DAB4-8444-A18D-4A1530C5D0A0}">
      <dgm:prSet/>
      <dgm:spPr/>
      <dgm:t>
        <a:bodyPr/>
        <a:lstStyle/>
        <a:p>
          <a:endParaRPr lang="en-US"/>
        </a:p>
      </dgm:t>
    </dgm:pt>
    <dgm:pt modelId="{EA5C4C61-5B94-D042-92AA-88DC47C100E8}" type="sibTrans" cxnId="{48684F78-DAB4-8444-A18D-4A1530C5D0A0}">
      <dgm:prSet/>
      <dgm:spPr/>
      <dgm:t>
        <a:bodyPr/>
        <a:lstStyle/>
        <a:p>
          <a:endParaRPr lang="en-US"/>
        </a:p>
      </dgm:t>
    </dgm:pt>
    <dgm:pt modelId="{C197AA1C-B0DB-0645-81F1-DBCB77C4B7A1}">
      <dgm:prSet phldrT="[Text]" custT="1"/>
      <dgm:spPr/>
      <dgm:t>
        <a:bodyPr/>
        <a:lstStyle/>
        <a:p>
          <a:r>
            <a:rPr lang="en-US" sz="1300" dirty="0"/>
            <a:t>2000 to Present Central  Budget Management System (CBMS)</a:t>
          </a:r>
        </a:p>
      </dgm:t>
    </dgm:pt>
    <dgm:pt modelId="{141EE6DA-EAD7-5443-8BA6-AC717B015B4D}" type="parTrans" cxnId="{45F45C5C-FB2F-EA47-BD50-C545CA350F94}">
      <dgm:prSet/>
      <dgm:spPr/>
      <dgm:t>
        <a:bodyPr/>
        <a:lstStyle/>
        <a:p>
          <a:endParaRPr lang="en-US"/>
        </a:p>
      </dgm:t>
    </dgm:pt>
    <dgm:pt modelId="{1C85EA54-B238-7549-8204-5DC539C6A9BA}" type="sibTrans" cxnId="{45F45C5C-FB2F-EA47-BD50-C545CA350F94}">
      <dgm:prSet/>
      <dgm:spPr/>
      <dgm:t>
        <a:bodyPr/>
        <a:lstStyle/>
        <a:p>
          <a:endParaRPr lang="en-US"/>
        </a:p>
      </dgm:t>
    </dgm:pt>
    <dgm:pt modelId="{C58A7AF4-FFAA-DB46-A872-24A52702D284}">
      <dgm:prSet phldrT="[Text]" custT="1"/>
      <dgm:spPr/>
      <dgm:t>
        <a:bodyPr/>
        <a:lstStyle/>
        <a:p>
          <a:endParaRPr lang="en-US" sz="1300" dirty="0"/>
        </a:p>
      </dgm:t>
    </dgm:pt>
    <dgm:pt modelId="{ABC77564-EBEC-F94B-B91F-C1CFF0C635BD}" type="parTrans" cxnId="{F069BDE2-842D-B740-8978-3D17D9616AFF}">
      <dgm:prSet/>
      <dgm:spPr/>
      <dgm:t>
        <a:bodyPr/>
        <a:lstStyle/>
        <a:p>
          <a:endParaRPr lang="en-US"/>
        </a:p>
      </dgm:t>
    </dgm:pt>
    <dgm:pt modelId="{B994B535-386A-C840-BA99-71BC726C5598}" type="sibTrans" cxnId="{F069BDE2-842D-B740-8978-3D17D9616AFF}">
      <dgm:prSet/>
      <dgm:spPr/>
      <dgm:t>
        <a:bodyPr/>
        <a:lstStyle/>
        <a:p>
          <a:endParaRPr lang="en-US"/>
        </a:p>
      </dgm:t>
    </dgm:pt>
    <dgm:pt modelId="{B04F6309-2E15-564B-A3B1-45FA77FD6A2E}">
      <dgm:prSet phldrT="[Text]" custT="1"/>
      <dgm:spPr/>
      <dgm:t>
        <a:bodyPr/>
        <a:lstStyle/>
        <a:p>
          <a:r>
            <a:rPr lang="en-US" sz="1300" dirty="0"/>
            <a:t>No G/L</a:t>
          </a:r>
        </a:p>
      </dgm:t>
    </dgm:pt>
    <dgm:pt modelId="{744A6380-F882-5042-8E4B-8DC6C7B7C009}" type="parTrans" cxnId="{63E700E8-DF1B-6C49-A28C-A36F7C056931}">
      <dgm:prSet/>
      <dgm:spPr/>
      <dgm:t>
        <a:bodyPr/>
        <a:lstStyle/>
        <a:p>
          <a:endParaRPr lang="en-US"/>
        </a:p>
      </dgm:t>
    </dgm:pt>
    <dgm:pt modelId="{642B2BA5-8EEA-044B-BC96-E6C0F123BCB5}" type="sibTrans" cxnId="{63E700E8-DF1B-6C49-A28C-A36F7C056931}">
      <dgm:prSet/>
      <dgm:spPr/>
      <dgm:t>
        <a:bodyPr/>
        <a:lstStyle/>
        <a:p>
          <a:endParaRPr lang="en-US"/>
        </a:p>
      </dgm:t>
    </dgm:pt>
    <dgm:pt modelId="{1ECF0D25-6E6B-5844-95A9-5AE0350586DF}">
      <dgm:prSet phldrT="[Text]"/>
      <dgm:spPr/>
      <dgm:t>
        <a:bodyPr/>
        <a:lstStyle/>
        <a:p>
          <a:endParaRPr lang="en-US" sz="1500" dirty="0"/>
        </a:p>
      </dgm:t>
    </dgm:pt>
    <dgm:pt modelId="{03992099-BD45-2F46-9B28-414D60C89B66}" type="parTrans" cxnId="{F862BDC8-ADB6-1C40-8238-400013A9AA3F}">
      <dgm:prSet/>
      <dgm:spPr/>
      <dgm:t>
        <a:bodyPr/>
        <a:lstStyle/>
        <a:p>
          <a:endParaRPr lang="en-US"/>
        </a:p>
      </dgm:t>
    </dgm:pt>
    <dgm:pt modelId="{6DDB0421-67CF-0245-9F65-AB6CD2A8C44D}" type="sibTrans" cxnId="{F862BDC8-ADB6-1C40-8238-400013A9AA3F}">
      <dgm:prSet/>
      <dgm:spPr/>
      <dgm:t>
        <a:bodyPr/>
        <a:lstStyle/>
        <a:p>
          <a:endParaRPr lang="en-US"/>
        </a:p>
      </dgm:t>
    </dgm:pt>
    <dgm:pt modelId="{FA777F7A-B145-D342-8761-DD87554C157D}">
      <dgm:prSet phldrT="[Text]" custT="1"/>
      <dgm:spPr/>
      <dgm:t>
        <a:bodyPr/>
        <a:lstStyle/>
        <a:p>
          <a:r>
            <a:rPr lang="en-US" sz="1300" dirty="0"/>
            <a:t>Cash Management and Banking Decentralized too</a:t>
          </a:r>
        </a:p>
      </dgm:t>
    </dgm:pt>
    <dgm:pt modelId="{3FB641C7-3491-924E-8A3A-D1457E0B76EA}" type="parTrans" cxnId="{1710744A-DF2B-2347-ABBD-CB4A308DBC6F}">
      <dgm:prSet/>
      <dgm:spPr/>
      <dgm:t>
        <a:bodyPr/>
        <a:lstStyle/>
        <a:p>
          <a:endParaRPr lang="en-US"/>
        </a:p>
      </dgm:t>
    </dgm:pt>
    <dgm:pt modelId="{2769AE17-4B72-D948-8ADE-8CEA7DDCF30A}" type="sibTrans" cxnId="{1710744A-DF2B-2347-ABBD-CB4A308DBC6F}">
      <dgm:prSet/>
      <dgm:spPr/>
      <dgm:t>
        <a:bodyPr/>
        <a:lstStyle/>
        <a:p>
          <a:endParaRPr lang="en-US"/>
        </a:p>
      </dgm:t>
    </dgm:pt>
    <dgm:pt modelId="{0155DFF2-0908-2248-8C79-17DBF3B1520C}" type="pres">
      <dgm:prSet presAssocID="{20066C32-48F7-854F-8EB3-DE9D2EF04762}" presName="rootnode" presStyleCnt="0">
        <dgm:presLayoutVars>
          <dgm:chMax/>
          <dgm:chPref/>
          <dgm:dir/>
          <dgm:animLvl val="lvl"/>
        </dgm:presLayoutVars>
      </dgm:prSet>
      <dgm:spPr/>
    </dgm:pt>
    <dgm:pt modelId="{B02C92D1-8BF4-0F4C-814B-BAFEC7B94D2E}" type="pres">
      <dgm:prSet presAssocID="{B6C9F8D9-4BDF-8D4B-8469-6269731142C5}" presName="composite" presStyleCnt="0"/>
      <dgm:spPr/>
    </dgm:pt>
    <dgm:pt modelId="{15BD8CED-6123-8E4F-9D80-8BE0AB28E775}" type="pres">
      <dgm:prSet presAssocID="{B6C9F8D9-4BDF-8D4B-8469-6269731142C5}" presName="bentUpArrow1" presStyleLbl="alignImgPlace1" presStyleIdx="0" presStyleCnt="3" custLinFactNeighborX="-41585" custLinFactNeighborY="3820"/>
      <dgm:spPr/>
    </dgm:pt>
    <dgm:pt modelId="{551BDDBD-BCA8-D64F-944E-10C902ABB736}" type="pres">
      <dgm:prSet presAssocID="{B6C9F8D9-4BDF-8D4B-8469-6269731142C5}" presName="ParentText" presStyleLbl="node1" presStyleIdx="0" presStyleCnt="4" custScaleX="255732" custScaleY="140846" custLinFactNeighborX="22207" custLinFactNeighborY="-49112">
        <dgm:presLayoutVars>
          <dgm:chMax val="1"/>
          <dgm:chPref val="1"/>
          <dgm:bulletEnabled val="1"/>
        </dgm:presLayoutVars>
      </dgm:prSet>
      <dgm:spPr/>
    </dgm:pt>
    <dgm:pt modelId="{7AA22BE5-E917-9142-9F1A-FB00D85F0D23}" type="pres">
      <dgm:prSet presAssocID="{B6C9F8D9-4BDF-8D4B-8469-6269731142C5}" presName="ChildText" presStyleLbl="revTx" presStyleIdx="0" presStyleCnt="4" custScaleX="302404" custScaleY="139532" custLinFactX="100000" custLinFactNeighborX="181113" custLinFactNeighborY="-57645">
        <dgm:presLayoutVars>
          <dgm:chMax val="0"/>
          <dgm:chPref val="0"/>
          <dgm:bulletEnabled val="1"/>
        </dgm:presLayoutVars>
      </dgm:prSet>
      <dgm:spPr/>
    </dgm:pt>
    <dgm:pt modelId="{EA5C2CCD-FE2F-1E45-816B-40FD7914365C}" type="pres">
      <dgm:prSet presAssocID="{DD7E0F1C-D5D2-F247-920B-F33A8C0B55DF}" presName="sibTrans" presStyleCnt="0"/>
      <dgm:spPr/>
    </dgm:pt>
    <dgm:pt modelId="{981E02AB-1689-EE42-BB56-C34038C4A1EF}" type="pres">
      <dgm:prSet presAssocID="{C469502C-9718-9F47-8015-E34FD0947E76}" presName="composite" presStyleCnt="0"/>
      <dgm:spPr/>
    </dgm:pt>
    <dgm:pt modelId="{5F71B81D-14E0-C846-A891-5EBFD48B62C1}" type="pres">
      <dgm:prSet presAssocID="{C469502C-9718-9F47-8015-E34FD0947E76}" presName="bentUpArrow1" presStyleLbl="alignImgPlace1" presStyleIdx="1" presStyleCnt="3" custLinFactNeighborX="-76452" custLinFactNeighborY="8312"/>
      <dgm:spPr/>
    </dgm:pt>
    <dgm:pt modelId="{1CCC7019-8A2D-BC42-B996-1280A43BCF90}" type="pres">
      <dgm:prSet presAssocID="{C469502C-9718-9F47-8015-E34FD0947E76}" presName="ParentText" presStyleLbl="node1" presStyleIdx="1" presStyleCnt="4" custScaleX="225449" custScaleY="121811" custLinFactNeighborX="-16306" custLinFactNeighborY="-9411">
        <dgm:presLayoutVars>
          <dgm:chMax val="1"/>
          <dgm:chPref val="1"/>
          <dgm:bulletEnabled val="1"/>
        </dgm:presLayoutVars>
      </dgm:prSet>
      <dgm:spPr/>
    </dgm:pt>
    <dgm:pt modelId="{B24F1CA3-7AB6-4C44-B4F8-3FE3C3118BE2}" type="pres">
      <dgm:prSet presAssocID="{C469502C-9718-9F47-8015-E34FD0947E76}" presName="ChildText" presStyleLbl="revTx" presStyleIdx="1" presStyleCnt="4" custScaleX="231246" custLinFactX="74508" custLinFactNeighborX="100000" custLinFactNeighborY="-14250">
        <dgm:presLayoutVars>
          <dgm:chMax val="0"/>
          <dgm:chPref val="0"/>
          <dgm:bulletEnabled val="1"/>
        </dgm:presLayoutVars>
      </dgm:prSet>
      <dgm:spPr/>
    </dgm:pt>
    <dgm:pt modelId="{792BF6B8-90AC-8A41-997E-1AEDDAC444CA}" type="pres">
      <dgm:prSet presAssocID="{9158401B-7711-8A43-B7A8-0CC46DB12DE9}" presName="sibTrans" presStyleCnt="0"/>
      <dgm:spPr/>
    </dgm:pt>
    <dgm:pt modelId="{E6884102-4257-3E46-840F-C309DAAC2DDE}" type="pres">
      <dgm:prSet presAssocID="{7375A2D4-8C54-2E40-A58D-0F6CEF7BCBFC}" presName="composite" presStyleCnt="0"/>
      <dgm:spPr/>
    </dgm:pt>
    <dgm:pt modelId="{4343B353-30D4-5843-8E33-06D6778FC642}" type="pres">
      <dgm:prSet presAssocID="{7375A2D4-8C54-2E40-A58D-0F6CEF7BCBFC}" presName="bentUpArrow1" presStyleLbl="alignImgPlace1" presStyleIdx="2" presStyleCnt="3" custLinFactNeighborX="-75810" custLinFactNeighborY="4267"/>
      <dgm:spPr/>
    </dgm:pt>
    <dgm:pt modelId="{8F8AFCA0-6032-844F-A5F2-04AD44F59D44}" type="pres">
      <dgm:prSet presAssocID="{7375A2D4-8C54-2E40-A58D-0F6CEF7BCBFC}" presName="ParentText" presStyleLbl="node1" presStyleIdx="2" presStyleCnt="4" custScaleX="188450" custScaleY="118067" custLinFactNeighborX="-53835" custLinFactNeighborY="-8411">
        <dgm:presLayoutVars>
          <dgm:chMax val="1"/>
          <dgm:chPref val="1"/>
          <dgm:bulletEnabled val="1"/>
        </dgm:presLayoutVars>
      </dgm:prSet>
      <dgm:spPr/>
    </dgm:pt>
    <dgm:pt modelId="{7B5172A9-4D4B-1C4B-807D-E396260DC42D}" type="pres">
      <dgm:prSet presAssocID="{7375A2D4-8C54-2E40-A58D-0F6CEF7BCBFC}" presName="ChildText" presStyleLbl="revTx" presStyleIdx="2" presStyleCnt="4">
        <dgm:presLayoutVars>
          <dgm:chMax val="0"/>
          <dgm:chPref val="0"/>
          <dgm:bulletEnabled val="1"/>
        </dgm:presLayoutVars>
      </dgm:prSet>
      <dgm:spPr/>
    </dgm:pt>
    <dgm:pt modelId="{C6B50B77-9EF4-3F4C-B9D4-9B7186564025}" type="pres">
      <dgm:prSet presAssocID="{3FC70171-BF11-FC46-842B-653D76985C90}" presName="sibTrans" presStyleCnt="0"/>
      <dgm:spPr/>
    </dgm:pt>
    <dgm:pt modelId="{5B971993-463F-B040-A845-3D9A9B074F41}" type="pres">
      <dgm:prSet presAssocID="{C197AA1C-B0DB-0645-81F1-DBCB77C4B7A1}" presName="composite" presStyleCnt="0"/>
      <dgm:spPr/>
    </dgm:pt>
    <dgm:pt modelId="{4646D93F-96EE-094F-A058-1B3CFA1177E4}" type="pres">
      <dgm:prSet presAssocID="{C197AA1C-B0DB-0645-81F1-DBCB77C4B7A1}" presName="ParentText" presStyleLbl="node1" presStyleIdx="3" presStyleCnt="4" custScaleX="142738" custScaleY="130731" custLinFactNeighborX="-88998" custLinFactNeighborY="-1632">
        <dgm:presLayoutVars>
          <dgm:chMax val="1"/>
          <dgm:chPref val="1"/>
          <dgm:bulletEnabled val="1"/>
        </dgm:presLayoutVars>
      </dgm:prSet>
      <dgm:spPr/>
    </dgm:pt>
    <dgm:pt modelId="{CD0B88BA-D8EC-204A-A507-990E2F227B7D}" type="pres">
      <dgm:prSet presAssocID="{C197AA1C-B0DB-0645-81F1-DBCB77C4B7A1}" presName="FinalChildText" presStyleLbl="revTx" presStyleIdx="3" presStyleCnt="4" custScaleX="312066" custScaleY="169310" custLinFactY="-56143" custLinFactNeighborX="-20952" custLinFactNeighborY="-100000">
        <dgm:presLayoutVars>
          <dgm:chMax val="0"/>
          <dgm:chPref val="0"/>
          <dgm:bulletEnabled val="1"/>
        </dgm:presLayoutVars>
      </dgm:prSet>
      <dgm:spPr/>
    </dgm:pt>
  </dgm:ptLst>
  <dgm:cxnLst>
    <dgm:cxn modelId="{3BD88009-F411-EB4F-92EE-0289D3676B58}" srcId="{B6C9F8D9-4BDF-8D4B-8469-6269731142C5}" destId="{2977A7BC-763A-9C4C-B206-750594273659}" srcOrd="0" destOrd="0" parTransId="{F7BBC21F-0C78-2646-AEAF-A76BCD22A76D}" sibTransId="{C2C133E6-E413-8044-8048-E5084D32553D}"/>
    <dgm:cxn modelId="{B41B2A15-4D35-FC43-9FBD-9A9D7B232B1A}" srcId="{20066C32-48F7-854F-8EB3-DE9D2EF04762}" destId="{7375A2D4-8C54-2E40-A58D-0F6CEF7BCBFC}" srcOrd="2" destOrd="0" parTransId="{91955438-96AF-5E48-8654-4616DE900596}" sibTransId="{3FC70171-BF11-FC46-842B-653D76985C90}"/>
    <dgm:cxn modelId="{A9FA1D23-7499-3C48-B9AA-287755E12314}" type="presOf" srcId="{FA777F7A-B145-D342-8761-DD87554C157D}" destId="{CD0B88BA-D8EC-204A-A507-990E2F227B7D}" srcOrd="0" destOrd="2" presId="urn:microsoft.com/office/officeart/2005/8/layout/StepDownProcess"/>
    <dgm:cxn modelId="{2720C523-9F66-3249-A9ED-4769283C2935}" type="presOf" srcId="{E6B2599E-E0C5-7C46-B1C8-DC7C9FF50A50}" destId="{B24F1CA3-7AB6-4C44-B4F8-3FE3C3118BE2}" srcOrd="0" destOrd="0" presId="urn:microsoft.com/office/officeart/2005/8/layout/StepDownProcess"/>
    <dgm:cxn modelId="{94439230-8B2C-4C46-8B38-63D17288C6DC}" type="presOf" srcId="{7375A2D4-8C54-2E40-A58D-0F6CEF7BCBFC}" destId="{8F8AFCA0-6032-844F-A5F2-04AD44F59D44}" srcOrd="0" destOrd="0" presId="urn:microsoft.com/office/officeart/2005/8/layout/StepDownProcess"/>
    <dgm:cxn modelId="{79681A38-B7A3-A74A-985F-23380CD85DE9}" type="presOf" srcId="{1ECF0D25-6E6B-5844-95A9-5AE0350586DF}" destId="{CD0B88BA-D8EC-204A-A507-990E2F227B7D}" srcOrd="0" destOrd="3" presId="urn:microsoft.com/office/officeart/2005/8/layout/StepDownProcess"/>
    <dgm:cxn modelId="{45F45C5C-FB2F-EA47-BD50-C545CA350F94}" srcId="{20066C32-48F7-854F-8EB3-DE9D2EF04762}" destId="{C197AA1C-B0DB-0645-81F1-DBCB77C4B7A1}" srcOrd="3" destOrd="0" parTransId="{141EE6DA-EAD7-5443-8BA6-AC717B015B4D}" sibTransId="{1C85EA54-B238-7549-8204-5DC539C6A9BA}"/>
    <dgm:cxn modelId="{1710744A-DF2B-2347-ABBD-CB4A308DBC6F}" srcId="{C197AA1C-B0DB-0645-81F1-DBCB77C4B7A1}" destId="{FA777F7A-B145-D342-8761-DD87554C157D}" srcOrd="2" destOrd="0" parTransId="{3FB641C7-3491-924E-8A3A-D1457E0B76EA}" sibTransId="{2769AE17-4B72-D948-8ADE-8CEA7DDCF30A}"/>
    <dgm:cxn modelId="{E0D91855-4EEC-8746-AC89-C321E1EB9102}" type="presOf" srcId="{C58A7AF4-FFAA-DB46-A872-24A52702D284}" destId="{7AA22BE5-E917-9142-9F1A-FB00D85F0D23}" srcOrd="0" destOrd="1" presId="urn:microsoft.com/office/officeart/2005/8/layout/StepDownProcess"/>
    <dgm:cxn modelId="{48684F78-DAB4-8444-A18D-4A1530C5D0A0}" srcId="{C197AA1C-B0DB-0645-81F1-DBCB77C4B7A1}" destId="{499EFB16-B222-AD49-A198-F8E81BE89491}" srcOrd="0" destOrd="0" parTransId="{CD6D66C8-AF41-9742-9C1A-0EA6CA1F9A9A}" sibTransId="{EA5C4C61-5B94-D042-92AA-88DC47C100E8}"/>
    <dgm:cxn modelId="{5A33835A-64BB-7E4E-B7D2-CB5995BD5167}" type="presOf" srcId="{499EFB16-B222-AD49-A198-F8E81BE89491}" destId="{CD0B88BA-D8EC-204A-A507-990E2F227B7D}" srcOrd="0" destOrd="0" presId="urn:microsoft.com/office/officeart/2005/8/layout/StepDownProcess"/>
    <dgm:cxn modelId="{AB4C2B7B-D027-134E-8AB3-76324F283EDB}" type="presOf" srcId="{C197AA1C-B0DB-0645-81F1-DBCB77C4B7A1}" destId="{4646D93F-96EE-094F-A058-1B3CFA1177E4}" srcOrd="0" destOrd="0" presId="urn:microsoft.com/office/officeart/2005/8/layout/StepDownProcess"/>
    <dgm:cxn modelId="{E06FC87F-D1D7-C048-8089-64858A4B340C}" type="presOf" srcId="{B6C9F8D9-4BDF-8D4B-8469-6269731142C5}" destId="{551BDDBD-BCA8-D64F-944E-10C902ABB736}" srcOrd="0" destOrd="0" presId="urn:microsoft.com/office/officeart/2005/8/layout/StepDownProcess"/>
    <dgm:cxn modelId="{2CFE3989-2E5D-084C-B840-83D5389A77DC}" srcId="{20066C32-48F7-854F-8EB3-DE9D2EF04762}" destId="{B6C9F8D9-4BDF-8D4B-8469-6269731142C5}" srcOrd="0" destOrd="0" parTransId="{367504AE-7A2C-BA40-B6F8-A46D91017863}" sibTransId="{DD7E0F1C-D5D2-F247-920B-F33A8C0B55DF}"/>
    <dgm:cxn modelId="{9E41109D-93EF-CC4E-A68A-E6807CBCCD46}" type="presOf" srcId="{2977A7BC-763A-9C4C-B206-750594273659}" destId="{7AA22BE5-E917-9142-9F1A-FB00D85F0D23}" srcOrd="0" destOrd="0" presId="urn:microsoft.com/office/officeart/2005/8/layout/StepDownProcess"/>
    <dgm:cxn modelId="{B43D6B9F-20CF-D248-B432-E0D56A059635}" type="presOf" srcId="{20066C32-48F7-854F-8EB3-DE9D2EF04762}" destId="{0155DFF2-0908-2248-8C79-17DBF3B1520C}" srcOrd="0" destOrd="0" presId="urn:microsoft.com/office/officeart/2005/8/layout/StepDownProcess"/>
    <dgm:cxn modelId="{177421BB-C3C7-3642-9BE4-FDEEA1B985AA}" srcId="{20066C32-48F7-854F-8EB3-DE9D2EF04762}" destId="{C469502C-9718-9F47-8015-E34FD0947E76}" srcOrd="1" destOrd="0" parTransId="{541B0404-4345-C847-97D1-4AFC2CB33324}" sibTransId="{9158401B-7711-8A43-B7A8-0CC46DB12DE9}"/>
    <dgm:cxn modelId="{F862BDC8-ADB6-1C40-8238-400013A9AA3F}" srcId="{C197AA1C-B0DB-0645-81F1-DBCB77C4B7A1}" destId="{1ECF0D25-6E6B-5844-95A9-5AE0350586DF}" srcOrd="3" destOrd="0" parTransId="{03992099-BD45-2F46-9B28-414D60C89B66}" sibTransId="{6DDB0421-67CF-0245-9F65-AB6CD2A8C44D}"/>
    <dgm:cxn modelId="{F069BDE2-842D-B740-8978-3D17D9616AFF}" srcId="{B6C9F8D9-4BDF-8D4B-8469-6269731142C5}" destId="{C58A7AF4-FFAA-DB46-A872-24A52702D284}" srcOrd="1" destOrd="0" parTransId="{ABC77564-EBEC-F94B-B91F-C1CFF0C635BD}" sibTransId="{B994B535-386A-C840-BA99-71BC726C5598}"/>
    <dgm:cxn modelId="{63E700E8-DF1B-6C49-A28C-A36F7C056931}" srcId="{C197AA1C-B0DB-0645-81F1-DBCB77C4B7A1}" destId="{B04F6309-2E15-564B-A3B1-45FA77FD6A2E}" srcOrd="1" destOrd="0" parTransId="{744A6380-F882-5042-8E4B-8DC6C7B7C009}" sibTransId="{642B2BA5-8EEA-044B-BC96-E6C0F123BCB5}"/>
    <dgm:cxn modelId="{CE261EE8-2565-8D46-9FA7-DE8ADB511B4A}" srcId="{C469502C-9718-9F47-8015-E34FD0947E76}" destId="{E6B2599E-E0C5-7C46-B1C8-DC7C9FF50A50}" srcOrd="0" destOrd="0" parTransId="{B1FA9AF1-0840-4E4E-994E-FF5A77292C0D}" sibTransId="{A57801F2-384C-8540-BAD9-0C30374ED22E}"/>
    <dgm:cxn modelId="{427623E9-7E46-0646-A87A-4B5B98BA3390}" type="presOf" srcId="{C469502C-9718-9F47-8015-E34FD0947E76}" destId="{1CCC7019-8A2D-BC42-B996-1280A43BCF90}" srcOrd="0" destOrd="0" presId="urn:microsoft.com/office/officeart/2005/8/layout/StepDownProcess"/>
    <dgm:cxn modelId="{68B84BEA-F6B4-4148-919D-9D75E058CC4E}" type="presOf" srcId="{B04F6309-2E15-564B-A3B1-45FA77FD6A2E}" destId="{CD0B88BA-D8EC-204A-A507-990E2F227B7D}" srcOrd="0" destOrd="1" presId="urn:microsoft.com/office/officeart/2005/8/layout/StepDownProcess"/>
    <dgm:cxn modelId="{AFE6925C-6902-034D-B8C9-5D6F16BFB633}" type="presParOf" srcId="{0155DFF2-0908-2248-8C79-17DBF3B1520C}" destId="{B02C92D1-8BF4-0F4C-814B-BAFEC7B94D2E}" srcOrd="0" destOrd="0" presId="urn:microsoft.com/office/officeart/2005/8/layout/StepDownProcess"/>
    <dgm:cxn modelId="{1B1FB35E-519A-164A-A5D7-640055590DA6}" type="presParOf" srcId="{B02C92D1-8BF4-0F4C-814B-BAFEC7B94D2E}" destId="{15BD8CED-6123-8E4F-9D80-8BE0AB28E775}" srcOrd="0" destOrd="0" presId="urn:microsoft.com/office/officeart/2005/8/layout/StepDownProcess"/>
    <dgm:cxn modelId="{D69BF630-0C24-E04A-B171-1C755952B939}" type="presParOf" srcId="{B02C92D1-8BF4-0F4C-814B-BAFEC7B94D2E}" destId="{551BDDBD-BCA8-D64F-944E-10C902ABB736}" srcOrd="1" destOrd="0" presId="urn:microsoft.com/office/officeart/2005/8/layout/StepDownProcess"/>
    <dgm:cxn modelId="{979A9AA6-E64C-DD4F-B8CF-0AA083F555ED}" type="presParOf" srcId="{B02C92D1-8BF4-0F4C-814B-BAFEC7B94D2E}" destId="{7AA22BE5-E917-9142-9F1A-FB00D85F0D23}" srcOrd="2" destOrd="0" presId="urn:microsoft.com/office/officeart/2005/8/layout/StepDownProcess"/>
    <dgm:cxn modelId="{211C0988-A72F-9B4B-B7AF-CB2F5304B296}" type="presParOf" srcId="{0155DFF2-0908-2248-8C79-17DBF3B1520C}" destId="{EA5C2CCD-FE2F-1E45-816B-40FD7914365C}" srcOrd="1" destOrd="0" presId="urn:microsoft.com/office/officeart/2005/8/layout/StepDownProcess"/>
    <dgm:cxn modelId="{92B2BDDA-9939-3549-A568-1B4F91F184B2}" type="presParOf" srcId="{0155DFF2-0908-2248-8C79-17DBF3B1520C}" destId="{981E02AB-1689-EE42-BB56-C34038C4A1EF}" srcOrd="2" destOrd="0" presId="urn:microsoft.com/office/officeart/2005/8/layout/StepDownProcess"/>
    <dgm:cxn modelId="{023F4DD0-AD50-C04E-A25F-A52A5E3E9A2F}" type="presParOf" srcId="{981E02AB-1689-EE42-BB56-C34038C4A1EF}" destId="{5F71B81D-14E0-C846-A891-5EBFD48B62C1}" srcOrd="0" destOrd="0" presId="urn:microsoft.com/office/officeart/2005/8/layout/StepDownProcess"/>
    <dgm:cxn modelId="{1A7E0A59-ACB8-674A-9608-F570A4DD9BD4}" type="presParOf" srcId="{981E02AB-1689-EE42-BB56-C34038C4A1EF}" destId="{1CCC7019-8A2D-BC42-B996-1280A43BCF90}" srcOrd="1" destOrd="0" presId="urn:microsoft.com/office/officeart/2005/8/layout/StepDownProcess"/>
    <dgm:cxn modelId="{FDEBDC26-D73E-B04B-918E-D9BB4D151C3A}" type="presParOf" srcId="{981E02AB-1689-EE42-BB56-C34038C4A1EF}" destId="{B24F1CA3-7AB6-4C44-B4F8-3FE3C3118BE2}" srcOrd="2" destOrd="0" presId="urn:microsoft.com/office/officeart/2005/8/layout/StepDownProcess"/>
    <dgm:cxn modelId="{3A5F67AF-7064-2B42-B10D-2D57F804A5B5}" type="presParOf" srcId="{0155DFF2-0908-2248-8C79-17DBF3B1520C}" destId="{792BF6B8-90AC-8A41-997E-1AEDDAC444CA}" srcOrd="3" destOrd="0" presId="urn:microsoft.com/office/officeart/2005/8/layout/StepDownProcess"/>
    <dgm:cxn modelId="{872D3678-500D-8046-A970-7370B31E6059}" type="presParOf" srcId="{0155DFF2-0908-2248-8C79-17DBF3B1520C}" destId="{E6884102-4257-3E46-840F-C309DAAC2DDE}" srcOrd="4" destOrd="0" presId="urn:microsoft.com/office/officeart/2005/8/layout/StepDownProcess"/>
    <dgm:cxn modelId="{F022B656-22F7-8B45-A918-78AFC981C686}" type="presParOf" srcId="{E6884102-4257-3E46-840F-C309DAAC2DDE}" destId="{4343B353-30D4-5843-8E33-06D6778FC642}" srcOrd="0" destOrd="0" presId="urn:microsoft.com/office/officeart/2005/8/layout/StepDownProcess"/>
    <dgm:cxn modelId="{EF43F69F-4321-9D41-8291-8BDF6A4F6E4B}" type="presParOf" srcId="{E6884102-4257-3E46-840F-C309DAAC2DDE}" destId="{8F8AFCA0-6032-844F-A5F2-04AD44F59D44}" srcOrd="1" destOrd="0" presId="urn:microsoft.com/office/officeart/2005/8/layout/StepDownProcess"/>
    <dgm:cxn modelId="{CA666376-0A2C-8348-9212-25AE4C6BB765}" type="presParOf" srcId="{E6884102-4257-3E46-840F-C309DAAC2DDE}" destId="{7B5172A9-4D4B-1C4B-807D-E396260DC42D}" srcOrd="2" destOrd="0" presId="urn:microsoft.com/office/officeart/2005/8/layout/StepDownProcess"/>
    <dgm:cxn modelId="{040E0B4D-0214-E046-B548-2117BAB2C23A}" type="presParOf" srcId="{0155DFF2-0908-2248-8C79-17DBF3B1520C}" destId="{C6B50B77-9EF4-3F4C-B9D4-9B7186564025}" srcOrd="5" destOrd="0" presId="urn:microsoft.com/office/officeart/2005/8/layout/StepDownProcess"/>
    <dgm:cxn modelId="{E022139E-91B4-C149-9D78-FC2A5352EDAE}" type="presParOf" srcId="{0155DFF2-0908-2248-8C79-17DBF3B1520C}" destId="{5B971993-463F-B040-A845-3D9A9B074F41}" srcOrd="6" destOrd="0" presId="urn:microsoft.com/office/officeart/2005/8/layout/StepDownProcess"/>
    <dgm:cxn modelId="{38B88657-E652-D14E-BA36-E0BACA8B8A77}" type="presParOf" srcId="{5B971993-463F-B040-A845-3D9A9B074F41}" destId="{4646D93F-96EE-094F-A058-1B3CFA1177E4}" srcOrd="0" destOrd="0" presId="urn:microsoft.com/office/officeart/2005/8/layout/StepDownProcess"/>
    <dgm:cxn modelId="{7EAA428C-A53B-CD46-BF37-01627AFA0876}" type="presParOf" srcId="{5B971993-463F-B040-A845-3D9A9B074F41}" destId="{CD0B88BA-D8EC-204A-A507-990E2F227B7D}"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C6780-7BEB-124D-9796-F01162439F48}">
      <dsp:nvSpPr>
        <dsp:cNvPr id="0" name=""/>
        <dsp:cNvSpPr/>
      </dsp:nvSpPr>
      <dsp:spPr>
        <a:xfrm>
          <a:off x="0" y="0"/>
          <a:ext cx="6800850" cy="1635442"/>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Australia as a Federal Government and creation of Sub-Treasuries</a:t>
          </a:r>
        </a:p>
      </dsp:txBody>
      <dsp:txXfrm>
        <a:off x="47900" y="47900"/>
        <a:ext cx="5036080" cy="1539642"/>
      </dsp:txXfrm>
    </dsp:sp>
    <dsp:sp modelId="{2DDC3965-69F9-DE4E-9373-BEB51B19BD06}">
      <dsp:nvSpPr>
        <dsp:cNvPr id="0" name=""/>
        <dsp:cNvSpPr/>
      </dsp:nvSpPr>
      <dsp:spPr>
        <a:xfrm>
          <a:off x="600074" y="1908016"/>
          <a:ext cx="6800850" cy="1635442"/>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The</a:t>
          </a:r>
          <a:r>
            <a:rPr lang="en-US" sz="2800" kern="1200" baseline="0" dirty="0"/>
            <a:t> Evolving Control and Risk Framework through four generations of central IT systems   </a:t>
          </a:r>
          <a:endParaRPr lang="en-US" sz="2800" kern="1200" dirty="0"/>
        </a:p>
      </dsp:txBody>
      <dsp:txXfrm>
        <a:off x="647974" y="1955916"/>
        <a:ext cx="5041937" cy="1539642"/>
      </dsp:txXfrm>
    </dsp:sp>
    <dsp:sp modelId="{9B9E832B-4FD0-CB47-B89E-6A8AF1533194}">
      <dsp:nvSpPr>
        <dsp:cNvPr id="0" name=""/>
        <dsp:cNvSpPr/>
      </dsp:nvSpPr>
      <dsp:spPr>
        <a:xfrm>
          <a:off x="1200149" y="3816032"/>
          <a:ext cx="6800850" cy="1635442"/>
        </a:xfrm>
        <a:prstGeom prst="roundRect">
          <a:avLst>
            <a:gd name="adj" fmla="val 10000"/>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The</a:t>
          </a:r>
          <a:r>
            <a:rPr lang="en-US" sz="2800" kern="1200" baseline="0" dirty="0"/>
            <a:t> Mistakes and Lessons Learnt</a:t>
          </a:r>
          <a:endParaRPr lang="en-US" sz="2800" kern="1200" dirty="0"/>
        </a:p>
      </dsp:txBody>
      <dsp:txXfrm>
        <a:off x="1248049" y="3863932"/>
        <a:ext cx="5041937" cy="1539642"/>
      </dsp:txXfrm>
    </dsp:sp>
    <dsp:sp modelId="{1DA488EE-AA99-CC44-91F2-FAB6D27E8C19}">
      <dsp:nvSpPr>
        <dsp:cNvPr id="0" name=""/>
        <dsp:cNvSpPr/>
      </dsp:nvSpPr>
      <dsp:spPr>
        <a:xfrm>
          <a:off x="5737812" y="1240210"/>
          <a:ext cx="1063037" cy="1063037"/>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5976995" y="1240210"/>
        <a:ext cx="584671" cy="799935"/>
      </dsp:txXfrm>
    </dsp:sp>
    <dsp:sp modelId="{72D00D93-2035-CB4E-AD9F-CF9BC77587DC}">
      <dsp:nvSpPr>
        <dsp:cNvPr id="0" name=""/>
        <dsp:cNvSpPr/>
      </dsp:nvSpPr>
      <dsp:spPr>
        <a:xfrm>
          <a:off x="6337887" y="3137323"/>
          <a:ext cx="1063037" cy="1063037"/>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577070" y="3137323"/>
        <a:ext cx="584671" cy="799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82BAD4-FDDC-754F-8604-7FACC92C4645}">
      <dsp:nvSpPr>
        <dsp:cNvPr id="0" name=""/>
        <dsp:cNvSpPr/>
      </dsp:nvSpPr>
      <dsp:spPr>
        <a:xfrm rot="5400000">
          <a:off x="966208" y="888273"/>
          <a:ext cx="780097" cy="88811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D3C182-13DD-2B4B-A5D7-59E4F06A402D}">
      <dsp:nvSpPr>
        <dsp:cNvPr id="0" name=""/>
        <dsp:cNvSpPr/>
      </dsp:nvSpPr>
      <dsp:spPr>
        <a:xfrm>
          <a:off x="894975" y="0"/>
          <a:ext cx="1313224" cy="9192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1897 Constitution passed</a:t>
          </a:r>
        </a:p>
      </dsp:txBody>
      <dsp:txXfrm>
        <a:off x="939855" y="44880"/>
        <a:ext cx="1223464" cy="829454"/>
      </dsp:txXfrm>
    </dsp:sp>
    <dsp:sp modelId="{A16E6C54-24AD-9444-B5BC-2A199717C408}">
      <dsp:nvSpPr>
        <dsp:cNvPr id="0" name=""/>
        <dsp:cNvSpPr/>
      </dsp:nvSpPr>
      <dsp:spPr>
        <a:xfrm>
          <a:off x="2236962" y="92837"/>
          <a:ext cx="2902182" cy="742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Section 81 and 83 Establishes Concept of TSA </a:t>
          </a:r>
        </a:p>
        <a:p>
          <a:pPr marL="114300" lvl="1" indent="-114300" algn="l" defTabSz="622300">
            <a:lnSpc>
              <a:spcPct val="90000"/>
            </a:lnSpc>
            <a:spcBef>
              <a:spcPct val="0"/>
            </a:spcBef>
            <a:spcAft>
              <a:spcPct val="15000"/>
            </a:spcAft>
            <a:buChar char="•"/>
          </a:pPr>
          <a:r>
            <a:rPr lang="en-GB" sz="1400" kern="1200" dirty="0"/>
            <a:t>Section 96 – Responsibility of Ministers </a:t>
          </a:r>
        </a:p>
      </dsp:txBody>
      <dsp:txXfrm>
        <a:off x="2236962" y="92837"/>
        <a:ext cx="2902182" cy="742950"/>
      </dsp:txXfrm>
    </dsp:sp>
    <dsp:sp modelId="{6A0982C6-6F63-0B4B-A9B1-947D04E29FFA}">
      <dsp:nvSpPr>
        <dsp:cNvPr id="0" name=""/>
        <dsp:cNvSpPr/>
      </dsp:nvSpPr>
      <dsp:spPr>
        <a:xfrm rot="5400000">
          <a:off x="2797853" y="1920855"/>
          <a:ext cx="780097" cy="88811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69BF8F-0947-1D4D-89F3-6484AEC9126F}">
      <dsp:nvSpPr>
        <dsp:cNvPr id="0" name=""/>
        <dsp:cNvSpPr/>
      </dsp:nvSpPr>
      <dsp:spPr>
        <a:xfrm>
          <a:off x="2591175" y="1056101"/>
          <a:ext cx="1313224" cy="9192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1902</a:t>
          </a:r>
        </a:p>
        <a:p>
          <a:pPr marL="0" lvl="0" indent="0" algn="ctr" defTabSz="622300">
            <a:lnSpc>
              <a:spcPct val="90000"/>
            </a:lnSpc>
            <a:spcBef>
              <a:spcPct val="0"/>
            </a:spcBef>
            <a:spcAft>
              <a:spcPct val="35000"/>
            </a:spcAft>
            <a:buNone/>
          </a:pPr>
          <a:r>
            <a:rPr lang="en-GB" sz="1400" kern="1200" dirty="0"/>
            <a:t>Audit Act 1901 passed (4</a:t>
          </a:r>
          <a:r>
            <a:rPr lang="en-GB" sz="1400" kern="1200" baseline="30000" dirty="0"/>
            <a:t>th</a:t>
          </a:r>
          <a:r>
            <a:rPr lang="en-GB" sz="1400" kern="1200" dirty="0"/>
            <a:t> act)</a:t>
          </a:r>
        </a:p>
      </dsp:txBody>
      <dsp:txXfrm>
        <a:off x="2636055" y="1100981"/>
        <a:ext cx="1223464" cy="829454"/>
      </dsp:txXfrm>
    </dsp:sp>
    <dsp:sp modelId="{D7A8BF6A-75F7-B047-9D78-DDF1FC018FE0}">
      <dsp:nvSpPr>
        <dsp:cNvPr id="0" name=""/>
        <dsp:cNvSpPr/>
      </dsp:nvSpPr>
      <dsp:spPr>
        <a:xfrm>
          <a:off x="4233279" y="1144237"/>
          <a:ext cx="4132657" cy="742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This largely focussed on Auditor General who in these early days approved all spending decisions</a:t>
          </a:r>
        </a:p>
        <a:p>
          <a:pPr marL="114300" lvl="1" indent="-114300" algn="l" defTabSz="622300">
            <a:lnSpc>
              <a:spcPct val="90000"/>
            </a:lnSpc>
            <a:spcBef>
              <a:spcPct val="0"/>
            </a:spcBef>
            <a:spcAft>
              <a:spcPct val="15000"/>
            </a:spcAft>
            <a:buChar char="•"/>
          </a:pPr>
          <a:r>
            <a:rPr lang="en-GB" sz="1400" kern="1200" dirty="0"/>
            <a:t>Very strong central controls and risk averse environment </a:t>
          </a:r>
        </a:p>
      </dsp:txBody>
      <dsp:txXfrm>
        <a:off x="4233279" y="1144237"/>
        <a:ext cx="4132657" cy="742950"/>
      </dsp:txXfrm>
    </dsp:sp>
    <dsp:sp modelId="{6A70189E-A7F3-8A4D-8EB9-DF2C9ACC16A9}">
      <dsp:nvSpPr>
        <dsp:cNvPr id="0" name=""/>
        <dsp:cNvSpPr/>
      </dsp:nvSpPr>
      <dsp:spPr>
        <a:xfrm rot="5400000">
          <a:off x="4078407" y="2953437"/>
          <a:ext cx="780097" cy="888113"/>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A0AB5A-F99D-4345-8324-B4D2144DD959}">
      <dsp:nvSpPr>
        <dsp:cNvPr id="0" name=""/>
        <dsp:cNvSpPr/>
      </dsp:nvSpPr>
      <dsp:spPr>
        <a:xfrm>
          <a:off x="3871728" y="2088683"/>
          <a:ext cx="1313224" cy="9192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1904</a:t>
          </a:r>
        </a:p>
        <a:p>
          <a:pPr marL="0" lvl="0" indent="0" algn="ctr" defTabSz="622300">
            <a:lnSpc>
              <a:spcPct val="90000"/>
            </a:lnSpc>
            <a:spcBef>
              <a:spcPct val="0"/>
            </a:spcBef>
            <a:spcAft>
              <a:spcPct val="35000"/>
            </a:spcAft>
            <a:buNone/>
          </a:pPr>
          <a:r>
            <a:rPr lang="en-GB" sz="1400" kern="1200" dirty="0"/>
            <a:t>Treasury Regulations</a:t>
          </a:r>
        </a:p>
      </dsp:txBody>
      <dsp:txXfrm>
        <a:off x="3916608" y="2133563"/>
        <a:ext cx="1223464" cy="829454"/>
      </dsp:txXfrm>
    </dsp:sp>
    <dsp:sp modelId="{1B1D32AB-78AC-7041-BFC8-75E39B18FCCC}">
      <dsp:nvSpPr>
        <dsp:cNvPr id="0" name=""/>
        <dsp:cNvSpPr/>
      </dsp:nvSpPr>
      <dsp:spPr>
        <a:xfrm>
          <a:off x="5311830" y="2206604"/>
          <a:ext cx="3179710" cy="742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Established the sub-treasuries in each of the six states and the Northern Territory. Primary focus on strong central cash controls in each sub-treasury. A.C.T. sub-treasury formed later</a:t>
          </a:r>
        </a:p>
      </dsp:txBody>
      <dsp:txXfrm>
        <a:off x="5311830" y="2206604"/>
        <a:ext cx="3179710" cy="742950"/>
      </dsp:txXfrm>
    </dsp:sp>
    <dsp:sp modelId="{9C1B0EE8-058F-CC4D-AB4A-494EF34B29D8}">
      <dsp:nvSpPr>
        <dsp:cNvPr id="0" name=""/>
        <dsp:cNvSpPr/>
      </dsp:nvSpPr>
      <dsp:spPr>
        <a:xfrm>
          <a:off x="5427827" y="3121264"/>
          <a:ext cx="1313224" cy="919214"/>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1940s</a:t>
          </a:r>
        </a:p>
        <a:p>
          <a:pPr marL="0" lvl="0" indent="0" algn="ctr" defTabSz="622300">
            <a:lnSpc>
              <a:spcPct val="90000"/>
            </a:lnSpc>
            <a:spcBef>
              <a:spcPct val="0"/>
            </a:spcBef>
            <a:spcAft>
              <a:spcPct val="35000"/>
            </a:spcAft>
            <a:buNone/>
          </a:pPr>
          <a:r>
            <a:rPr lang="en-GB" sz="1400" kern="1200" dirty="0"/>
            <a:t>Modernization process</a:t>
          </a:r>
        </a:p>
      </dsp:txBody>
      <dsp:txXfrm>
        <a:off x="5472707" y="3166144"/>
        <a:ext cx="1223464" cy="829454"/>
      </dsp:txXfrm>
    </dsp:sp>
    <dsp:sp modelId="{E37264D3-61B0-0A48-BDA9-157D53F6780B}">
      <dsp:nvSpPr>
        <dsp:cNvPr id="0" name=""/>
        <dsp:cNvSpPr/>
      </dsp:nvSpPr>
      <dsp:spPr>
        <a:xfrm>
          <a:off x="6797433" y="3276600"/>
          <a:ext cx="2213955" cy="638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Major Shift  -  devolution of authority and responsibility – creation of key financial actors Certifying Officers (45) </a:t>
          </a:r>
        </a:p>
      </dsp:txBody>
      <dsp:txXfrm>
        <a:off x="6797433" y="3276600"/>
        <a:ext cx="2213955" cy="6387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81415F-C974-4CDA-92B6-883C59590D0C}">
      <dsp:nvSpPr>
        <dsp:cNvPr id="0" name=""/>
        <dsp:cNvSpPr/>
      </dsp:nvSpPr>
      <dsp:spPr>
        <a:xfrm>
          <a:off x="2635248" y="23145"/>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bg1"/>
              </a:solidFill>
            </a:rPr>
            <a:t>Devolution of Decision </a:t>
          </a:r>
          <a:r>
            <a:rPr lang="en-GB" sz="1600" b="1" kern="1200" dirty="0">
              <a:solidFill>
                <a:schemeClr val="bg1"/>
              </a:solidFill>
            </a:rPr>
            <a:t>Making</a:t>
          </a:r>
          <a:endParaRPr lang="en-US" sz="1600" kern="1200" dirty="0">
            <a:solidFill>
              <a:schemeClr val="bg1"/>
            </a:solidFill>
          </a:endParaRPr>
        </a:p>
      </dsp:txBody>
      <dsp:txXfrm>
        <a:off x="3017153" y="786955"/>
        <a:ext cx="763809" cy="763809"/>
      </dsp:txXfrm>
    </dsp:sp>
    <dsp:sp modelId="{1D5E6F48-2C44-44A0-87CF-67D6B87DAF33}">
      <dsp:nvSpPr>
        <dsp:cNvPr id="0" name=""/>
        <dsp:cNvSpPr/>
      </dsp:nvSpPr>
      <dsp:spPr>
        <a:xfrm>
          <a:off x="1871439" y="1550765"/>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rPr>
            <a:t>Internal Audit</a:t>
          </a:r>
          <a:endParaRPr lang="en-US" sz="1400" kern="1200" dirty="0">
            <a:solidFill>
              <a:schemeClr val="bg1"/>
            </a:solidFill>
          </a:endParaRPr>
        </a:p>
      </dsp:txBody>
      <dsp:txXfrm>
        <a:off x="2253344" y="2314575"/>
        <a:ext cx="763809" cy="763809"/>
      </dsp:txXfrm>
    </dsp:sp>
    <dsp:sp modelId="{DE990BEF-6E34-417A-A02D-B8CCD1011949}">
      <dsp:nvSpPr>
        <dsp:cNvPr id="0" name=""/>
        <dsp:cNvSpPr/>
      </dsp:nvSpPr>
      <dsp:spPr>
        <a:xfrm rot="10800000">
          <a:off x="2635248" y="1550765"/>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u="sng" kern="1200" dirty="0">
              <a:solidFill>
                <a:schemeClr val="bg1"/>
              </a:solidFill>
            </a:rPr>
            <a:t>FMIS</a:t>
          </a:r>
          <a:endParaRPr lang="en-US" sz="1400" u="sng" kern="1200" dirty="0">
            <a:solidFill>
              <a:schemeClr val="bg1"/>
            </a:solidFill>
          </a:endParaRPr>
        </a:p>
      </dsp:txBody>
      <dsp:txXfrm rot="10800000">
        <a:off x="3017153" y="1550765"/>
        <a:ext cx="763809" cy="763809"/>
      </dsp:txXfrm>
    </dsp:sp>
    <dsp:sp modelId="{DBFDF96D-BDA0-4216-B213-B376356DD2AE}">
      <dsp:nvSpPr>
        <dsp:cNvPr id="0" name=""/>
        <dsp:cNvSpPr/>
      </dsp:nvSpPr>
      <dsp:spPr>
        <a:xfrm>
          <a:off x="3399058" y="1550765"/>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rPr>
            <a:t>Strong Internal Financial Controls</a:t>
          </a:r>
        </a:p>
      </dsp:txBody>
      <dsp:txXfrm>
        <a:off x="3780963" y="2314575"/>
        <a:ext cx="763809" cy="763809"/>
      </dsp:txXfrm>
    </dsp:sp>
    <dsp:sp modelId="{659FCC35-2108-477B-9CF9-F4B5610EBEBB}">
      <dsp:nvSpPr>
        <dsp:cNvPr id="0" name=""/>
        <dsp:cNvSpPr/>
      </dsp:nvSpPr>
      <dsp:spPr>
        <a:xfrm>
          <a:off x="1107629" y="3078384"/>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rPr>
            <a:t>…</a:t>
          </a:r>
        </a:p>
      </dsp:txBody>
      <dsp:txXfrm>
        <a:off x="1489534" y="3842194"/>
        <a:ext cx="763809" cy="763809"/>
      </dsp:txXfrm>
    </dsp:sp>
    <dsp:sp modelId="{4CC9494D-5641-4923-A542-5A1255ECF555}">
      <dsp:nvSpPr>
        <dsp:cNvPr id="0" name=""/>
        <dsp:cNvSpPr/>
      </dsp:nvSpPr>
      <dsp:spPr>
        <a:xfrm rot="10800000">
          <a:off x="1871439" y="3078384"/>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chemeClr val="bg1"/>
              </a:solidFill>
            </a:rPr>
            <a:t>Focus on results</a:t>
          </a:r>
          <a:endParaRPr lang="en-US" sz="1400" b="1" kern="1200" dirty="0">
            <a:solidFill>
              <a:schemeClr val="bg1"/>
            </a:solidFill>
          </a:endParaRPr>
        </a:p>
      </dsp:txBody>
      <dsp:txXfrm rot="10800000">
        <a:off x="2253344" y="3078384"/>
        <a:ext cx="763809" cy="763809"/>
      </dsp:txXfrm>
    </dsp:sp>
    <dsp:sp modelId="{E6C7D94E-429F-4718-8738-88F7FE434101}">
      <dsp:nvSpPr>
        <dsp:cNvPr id="0" name=""/>
        <dsp:cNvSpPr/>
      </dsp:nvSpPr>
      <dsp:spPr>
        <a:xfrm>
          <a:off x="2635248" y="3078384"/>
          <a:ext cx="1527619" cy="1527619"/>
        </a:xfrm>
        <a:prstGeom prst="triangl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rPr>
            <a:t>Risk Management</a:t>
          </a:r>
        </a:p>
      </dsp:txBody>
      <dsp:txXfrm>
        <a:off x="3017153" y="3842194"/>
        <a:ext cx="763809" cy="763809"/>
      </dsp:txXfrm>
    </dsp:sp>
    <dsp:sp modelId="{7F672DDA-D201-46A8-AEBD-A85FE2E14B6D}">
      <dsp:nvSpPr>
        <dsp:cNvPr id="0" name=""/>
        <dsp:cNvSpPr/>
      </dsp:nvSpPr>
      <dsp:spPr>
        <a:xfrm rot="10800000">
          <a:off x="3399058" y="3078384"/>
          <a:ext cx="1527619"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endParaRPr lang="en-US" sz="1400" b="1" kern="1200" dirty="0">
            <a:solidFill>
              <a:schemeClr val="bg1"/>
            </a:solidFill>
          </a:endParaRPr>
        </a:p>
      </dsp:txBody>
      <dsp:txXfrm rot="10800000">
        <a:off x="3780963" y="3078384"/>
        <a:ext cx="763809" cy="763809"/>
      </dsp:txXfrm>
    </dsp:sp>
    <dsp:sp modelId="{9B2C07CC-6B28-47E7-9B8B-F97F64C5E36E}">
      <dsp:nvSpPr>
        <dsp:cNvPr id="0" name=""/>
        <dsp:cNvSpPr/>
      </dsp:nvSpPr>
      <dsp:spPr>
        <a:xfrm>
          <a:off x="4102985" y="3078384"/>
          <a:ext cx="1647384" cy="152761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bg1"/>
              </a:solidFill>
            </a:rPr>
            <a:t>Principle-based legislative framework</a:t>
          </a:r>
          <a:endParaRPr lang="en-US" sz="1200" b="1" kern="1200" dirty="0">
            <a:solidFill>
              <a:schemeClr val="bg1"/>
            </a:solidFill>
          </a:endParaRPr>
        </a:p>
      </dsp:txBody>
      <dsp:txXfrm>
        <a:off x="4514831" y="3842194"/>
        <a:ext cx="823692" cy="7638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BD8CED-6123-8E4F-9D80-8BE0AB28E775}">
      <dsp:nvSpPr>
        <dsp:cNvPr id="0" name=""/>
        <dsp:cNvSpPr/>
      </dsp:nvSpPr>
      <dsp:spPr>
        <a:xfrm rot="5400000">
          <a:off x="665951" y="1425535"/>
          <a:ext cx="600356" cy="68348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1BDDBD-BCA8-D64F-944E-10C902ABB736}">
      <dsp:nvSpPr>
        <dsp:cNvPr id="0" name=""/>
        <dsp:cNvSpPr/>
      </dsp:nvSpPr>
      <dsp:spPr>
        <a:xfrm>
          <a:off x="228603" y="245188"/>
          <a:ext cx="2584549" cy="996373"/>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1970s-1980s</a:t>
          </a:r>
        </a:p>
        <a:p>
          <a:pPr marL="0" lvl="0" indent="0" algn="ctr" defTabSz="577850">
            <a:lnSpc>
              <a:spcPct val="90000"/>
            </a:lnSpc>
            <a:spcBef>
              <a:spcPct val="0"/>
            </a:spcBef>
            <a:spcAft>
              <a:spcPct val="35000"/>
            </a:spcAft>
            <a:buNone/>
          </a:pPr>
          <a:r>
            <a:rPr lang="en-US" sz="1300" kern="1200" dirty="0"/>
            <a:t>Finance Ledger System</a:t>
          </a:r>
        </a:p>
        <a:p>
          <a:pPr marL="0" lvl="0" indent="0" algn="ctr" defTabSz="577850">
            <a:lnSpc>
              <a:spcPct val="90000"/>
            </a:lnSpc>
            <a:spcBef>
              <a:spcPct val="0"/>
            </a:spcBef>
            <a:spcAft>
              <a:spcPct val="35000"/>
            </a:spcAft>
            <a:buNone/>
          </a:pPr>
          <a:r>
            <a:rPr lang="en-US" sz="1300" kern="1200" dirty="0"/>
            <a:t>(FLS)</a:t>
          </a:r>
        </a:p>
      </dsp:txBody>
      <dsp:txXfrm>
        <a:off x="277251" y="293836"/>
        <a:ext cx="2487253" cy="899077"/>
      </dsp:txXfrm>
    </dsp:sp>
    <dsp:sp modelId="{7AA22BE5-E917-9142-9F1A-FB00D85F0D23}">
      <dsp:nvSpPr>
        <dsp:cNvPr id="0" name=""/>
        <dsp:cNvSpPr/>
      </dsp:nvSpPr>
      <dsp:spPr>
        <a:xfrm>
          <a:off x="3124201" y="361950"/>
          <a:ext cx="2222817" cy="79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endParaRPr lang="en-US" sz="1300" kern="1200" dirty="0"/>
        </a:p>
        <a:p>
          <a:pPr marL="114300" lvl="1" indent="-114300" algn="l" defTabSz="577850">
            <a:lnSpc>
              <a:spcPct val="90000"/>
            </a:lnSpc>
            <a:spcBef>
              <a:spcPct val="0"/>
            </a:spcBef>
            <a:spcAft>
              <a:spcPct val="15000"/>
            </a:spcAft>
            <a:buChar char="•"/>
          </a:pPr>
          <a:endParaRPr lang="en-US" sz="1300" kern="1200" dirty="0"/>
        </a:p>
      </dsp:txBody>
      <dsp:txXfrm>
        <a:off x="3124201" y="361950"/>
        <a:ext cx="2222817" cy="797800"/>
      </dsp:txXfrm>
    </dsp:sp>
    <dsp:sp modelId="{5F71B81D-14E0-C846-A891-5EBFD48B62C1}">
      <dsp:nvSpPr>
        <dsp:cNvPr id="0" name=""/>
        <dsp:cNvSpPr/>
      </dsp:nvSpPr>
      <dsp:spPr>
        <a:xfrm rot="5400000">
          <a:off x="1847348" y="2324317"/>
          <a:ext cx="600356" cy="68348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CC7019-8A2D-BC42-B996-1280A43BCF90}">
      <dsp:nvSpPr>
        <dsp:cNvPr id="0" name=""/>
        <dsp:cNvSpPr/>
      </dsp:nvSpPr>
      <dsp:spPr>
        <a:xfrm>
          <a:off x="1412108" y="1465185"/>
          <a:ext cx="2278495" cy="861716"/>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1980s-1990s</a:t>
          </a:r>
        </a:p>
        <a:p>
          <a:pPr marL="0" lvl="0" indent="0" algn="ctr" defTabSz="577850">
            <a:lnSpc>
              <a:spcPct val="90000"/>
            </a:lnSpc>
            <a:spcBef>
              <a:spcPct val="0"/>
            </a:spcBef>
            <a:spcAft>
              <a:spcPct val="35000"/>
            </a:spcAft>
            <a:buNone/>
          </a:pPr>
          <a:r>
            <a:rPr lang="en-US" sz="1300" kern="1200" dirty="0"/>
            <a:t>Financial Information on Resource Management</a:t>
          </a:r>
        </a:p>
        <a:p>
          <a:pPr marL="0" lvl="0" indent="0" algn="ctr" defTabSz="577850">
            <a:lnSpc>
              <a:spcPct val="90000"/>
            </a:lnSpc>
            <a:spcBef>
              <a:spcPct val="0"/>
            </a:spcBef>
            <a:spcAft>
              <a:spcPct val="35000"/>
            </a:spcAft>
            <a:buNone/>
          </a:pPr>
          <a:r>
            <a:rPr lang="en-US" sz="1300" kern="1200" dirty="0"/>
            <a:t>(FIRM)</a:t>
          </a:r>
        </a:p>
      </dsp:txBody>
      <dsp:txXfrm>
        <a:off x="1454181" y="1507258"/>
        <a:ext cx="2194349" cy="777570"/>
      </dsp:txXfrm>
    </dsp:sp>
    <dsp:sp modelId="{B24F1CA3-7AB6-4C44-B4F8-3FE3C3118BE2}">
      <dsp:nvSpPr>
        <dsp:cNvPr id="0" name=""/>
        <dsp:cNvSpPr/>
      </dsp:nvSpPr>
      <dsp:spPr>
        <a:xfrm>
          <a:off x="4021833" y="1594899"/>
          <a:ext cx="1699770" cy="571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endParaRPr lang="en-US" sz="1300" kern="1200" dirty="0"/>
        </a:p>
      </dsp:txBody>
      <dsp:txXfrm>
        <a:off x="4021833" y="1594899"/>
        <a:ext cx="1699770" cy="571768"/>
      </dsp:txXfrm>
    </dsp:sp>
    <dsp:sp modelId="{4343B353-30D4-5843-8E33-06D6778FC642}">
      <dsp:nvSpPr>
        <dsp:cNvPr id="0" name=""/>
        <dsp:cNvSpPr/>
      </dsp:nvSpPr>
      <dsp:spPr>
        <a:xfrm rot="5400000">
          <a:off x="3237506" y="3158604"/>
          <a:ext cx="600356" cy="683485"/>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8AFCA0-6032-844F-A5F2-04AD44F59D44}">
      <dsp:nvSpPr>
        <dsp:cNvPr id="0" name=""/>
        <dsp:cNvSpPr/>
      </dsp:nvSpPr>
      <dsp:spPr>
        <a:xfrm>
          <a:off x="2605557" y="2344073"/>
          <a:ext cx="1904565" cy="83523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1990s</a:t>
          </a:r>
        </a:p>
        <a:p>
          <a:pPr marL="0" lvl="0" indent="0" algn="ctr" defTabSz="577850">
            <a:lnSpc>
              <a:spcPct val="90000"/>
            </a:lnSpc>
            <a:spcBef>
              <a:spcPct val="0"/>
            </a:spcBef>
            <a:spcAft>
              <a:spcPct val="35000"/>
            </a:spcAft>
            <a:buNone/>
          </a:pPr>
          <a:r>
            <a:rPr lang="en-US" sz="1300" kern="1200" dirty="0"/>
            <a:t>Accrual Information Management (AIM) System </a:t>
          </a:r>
        </a:p>
      </dsp:txBody>
      <dsp:txXfrm>
        <a:off x="2646337" y="2384853"/>
        <a:ext cx="1823005" cy="753670"/>
      </dsp:txXfrm>
    </dsp:sp>
    <dsp:sp modelId="{7B5172A9-4D4B-1C4B-807D-E396260DC42D}">
      <dsp:nvSpPr>
        <dsp:cNvPr id="0" name=""/>
        <dsp:cNvSpPr/>
      </dsp:nvSpPr>
      <dsp:spPr>
        <a:xfrm>
          <a:off x="4607246" y="2534948"/>
          <a:ext cx="735048" cy="571768"/>
        </a:xfrm>
        <a:prstGeom prst="rect">
          <a:avLst/>
        </a:prstGeom>
        <a:noFill/>
        <a:ln>
          <a:noFill/>
        </a:ln>
        <a:effectLst/>
      </dsp:spPr>
      <dsp:style>
        <a:lnRef idx="0">
          <a:scrgbClr r="0" g="0" b="0"/>
        </a:lnRef>
        <a:fillRef idx="0">
          <a:scrgbClr r="0" g="0" b="0"/>
        </a:fillRef>
        <a:effectRef idx="0">
          <a:scrgbClr r="0" g="0" b="0"/>
        </a:effectRef>
        <a:fontRef idx="minor"/>
      </dsp:style>
    </dsp:sp>
    <dsp:sp modelId="{4646D93F-96EE-094F-A058-1B3CFA1177E4}">
      <dsp:nvSpPr>
        <dsp:cNvPr id="0" name=""/>
        <dsp:cNvSpPr/>
      </dsp:nvSpPr>
      <dsp:spPr>
        <a:xfrm>
          <a:off x="3822918" y="3272580"/>
          <a:ext cx="1442578" cy="92481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2000 to Present Central  Budget Management System (CBMS)</a:t>
          </a:r>
        </a:p>
      </dsp:txBody>
      <dsp:txXfrm>
        <a:off x="3868072" y="3317734"/>
        <a:ext cx="1352270" cy="834510"/>
      </dsp:txXfrm>
    </dsp:sp>
    <dsp:sp modelId="{CD0B88BA-D8EC-204A-A507-990E2F227B7D}">
      <dsp:nvSpPr>
        <dsp:cNvPr id="0" name=""/>
        <dsp:cNvSpPr/>
      </dsp:nvSpPr>
      <dsp:spPr>
        <a:xfrm>
          <a:off x="5015585" y="2369370"/>
          <a:ext cx="2293837" cy="96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Reporting System for accrual</a:t>
          </a:r>
        </a:p>
        <a:p>
          <a:pPr marL="114300" lvl="1" indent="-114300" algn="l" defTabSz="577850">
            <a:lnSpc>
              <a:spcPct val="90000"/>
            </a:lnSpc>
            <a:spcBef>
              <a:spcPct val="0"/>
            </a:spcBef>
            <a:spcAft>
              <a:spcPct val="15000"/>
            </a:spcAft>
            <a:buChar char="•"/>
          </a:pPr>
          <a:r>
            <a:rPr lang="en-US" sz="1300" kern="1200" dirty="0"/>
            <a:t>No G/L</a:t>
          </a:r>
        </a:p>
        <a:p>
          <a:pPr marL="114300" lvl="1" indent="-114300" algn="l" defTabSz="577850">
            <a:lnSpc>
              <a:spcPct val="90000"/>
            </a:lnSpc>
            <a:spcBef>
              <a:spcPct val="0"/>
            </a:spcBef>
            <a:spcAft>
              <a:spcPct val="15000"/>
            </a:spcAft>
            <a:buChar char="•"/>
          </a:pPr>
          <a:r>
            <a:rPr lang="en-US" sz="1300" kern="1200" dirty="0"/>
            <a:t>Cash Management and Banking Decentralized too</a:t>
          </a:r>
        </a:p>
        <a:p>
          <a:pPr marL="114300" lvl="1" indent="-114300" algn="l" defTabSz="666750">
            <a:lnSpc>
              <a:spcPct val="90000"/>
            </a:lnSpc>
            <a:spcBef>
              <a:spcPct val="0"/>
            </a:spcBef>
            <a:spcAft>
              <a:spcPct val="15000"/>
            </a:spcAft>
            <a:buChar char="•"/>
          </a:pPr>
          <a:endParaRPr lang="en-US" sz="1500" kern="1200" dirty="0"/>
        </a:p>
      </dsp:txBody>
      <dsp:txXfrm>
        <a:off x="5015585" y="2369370"/>
        <a:ext cx="2293837" cy="96806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en-US"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5/23/2023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en-US"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1</a:t>
            </a:fld>
            <a:endParaRPr lang="en-US" dirty="0"/>
          </a:p>
        </p:txBody>
      </p:sp>
    </p:spTree>
    <p:extLst>
      <p:ext uri="{BB962C8B-B14F-4D97-AF65-F5344CB8AC3E}">
        <p14:creationId xmlns:p14="http://schemas.microsoft.com/office/powerpoint/2010/main" val="4148675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Advent of MDA FMIS and HRMS –</a:t>
            </a:r>
          </a:p>
          <a:p>
            <a:r>
              <a:rPr lang="en-US" sz="1000" dirty="0"/>
              <a:t>Central unique high level CoA</a:t>
            </a:r>
          </a:p>
          <a:p>
            <a:r>
              <a:rPr lang="en-US" sz="1000" dirty="0"/>
              <a:t>Shift to modified accrual in MDAs capturing commitments and accounts payable </a:t>
            </a:r>
          </a:p>
          <a:p>
            <a:r>
              <a:rPr lang="en-US" sz="1000" dirty="0"/>
              <a:t>Centralized payments and payroll continues but all through electronic payment gateway – bank reconciliation all but eliminated most checks also redundant</a:t>
            </a:r>
          </a:p>
          <a:p>
            <a:r>
              <a:rPr lang="en-US" sz="1000" dirty="0"/>
              <a:t>Inputs to FIRM and payroll shift to electronic media – initially disc, next through electronic secure “dial-up” access</a:t>
            </a:r>
          </a:p>
          <a:p>
            <a:r>
              <a:rPr lang="en-US" sz="1000" dirty="0"/>
              <a:t>Small agencies used FIRM but entered forms directly into third-party software</a:t>
            </a:r>
          </a:p>
          <a:p>
            <a:r>
              <a:rPr lang="en-US" sz="1000" dirty="0"/>
              <a:t>Downsizing as no longer a need for data-processing in regional offices</a:t>
            </a:r>
          </a:p>
          <a:p>
            <a:r>
              <a:rPr lang="en-US" sz="1000" dirty="0"/>
              <a:t>New training and education role commenced growing to 50% of staffing over time - partial cost recovery through user charging ($50  per attendee)</a:t>
            </a:r>
          </a:p>
          <a:p>
            <a:r>
              <a:rPr lang="en-US" sz="1000" dirty="0"/>
              <a:t>Regional Offices becomes the ”eyes and ears” for DoF</a:t>
            </a:r>
          </a:p>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13</a:t>
            </a:fld>
            <a:endParaRPr lang="en-US" dirty="0"/>
          </a:p>
        </p:txBody>
      </p:sp>
    </p:spTree>
    <p:extLst>
      <p:ext uri="{BB962C8B-B14F-4D97-AF65-F5344CB8AC3E}">
        <p14:creationId xmlns:p14="http://schemas.microsoft.com/office/powerpoint/2010/main" val="906354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charset="0"/>
              <a:buChar char="•"/>
            </a:pPr>
            <a:r>
              <a:rPr lang="en-US" sz="1000" dirty="0"/>
              <a:t>All MDAs mandated to acquire a new FMIS – Y2K and accrual the drivers – </a:t>
            </a:r>
            <a:r>
              <a:rPr lang="en-US" sz="1000" b="1" dirty="0"/>
              <a:t>one system dominants  80% of all selections</a:t>
            </a:r>
          </a:p>
          <a:p>
            <a:pPr marL="285750" indent="-285750">
              <a:buFont typeface="Arial" charset="0"/>
              <a:buChar char="•"/>
            </a:pPr>
            <a:r>
              <a:rPr lang="en-US" sz="1000" dirty="0"/>
              <a:t>MDAs deconcentrating internally across Australia using web-based interfaces</a:t>
            </a:r>
          </a:p>
          <a:p>
            <a:pPr marL="285750" indent="-285750">
              <a:buFont typeface="Arial" charset="0"/>
              <a:buChar char="•"/>
            </a:pPr>
            <a:r>
              <a:rPr lang="en-US" sz="1000" dirty="0"/>
              <a:t>Limited central CoA requirements</a:t>
            </a:r>
          </a:p>
          <a:p>
            <a:pPr marL="285750" indent="-285750">
              <a:buFont typeface="Arial" charset="0"/>
              <a:buChar char="•"/>
            </a:pPr>
            <a:r>
              <a:rPr lang="en-US" sz="1000" dirty="0"/>
              <a:t>AIMS - Centralized system to collect daily and monthly accrual information for consolidated reporting – purpose built</a:t>
            </a:r>
          </a:p>
          <a:p>
            <a:pPr marL="285750" indent="-285750">
              <a:buFont typeface="Arial" charset="0"/>
              <a:buChar char="•"/>
            </a:pPr>
            <a:r>
              <a:rPr lang="en-US" sz="1000" dirty="0"/>
              <a:t>Devolved banking arrangements (initially this also involved maintaining cash balances)  – no longer centralized payments</a:t>
            </a:r>
          </a:p>
          <a:p>
            <a:pPr marL="285750" indent="-285750">
              <a:buFont typeface="Arial" charset="0"/>
              <a:buChar char="•"/>
            </a:pPr>
            <a:r>
              <a:rPr lang="en-US" sz="1000" dirty="0"/>
              <a:t>Each MDA produces annual report which includes accrual financial statements</a:t>
            </a:r>
          </a:p>
          <a:p>
            <a:pPr marL="285750" indent="-285750">
              <a:buFont typeface="Arial" charset="0"/>
              <a:buChar char="•"/>
            </a:pPr>
            <a:r>
              <a:rPr lang="en-US" sz="1000" dirty="0"/>
              <a:t>Regional offices closed in 1996!  </a:t>
            </a:r>
          </a:p>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14</a:t>
            </a:fld>
            <a:endParaRPr lang="en-US" dirty="0"/>
          </a:p>
        </p:txBody>
      </p:sp>
    </p:spTree>
    <p:extLst>
      <p:ext uri="{BB962C8B-B14F-4D97-AF65-F5344CB8AC3E}">
        <p14:creationId xmlns:p14="http://schemas.microsoft.com/office/powerpoint/2010/main" val="2980663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15</a:t>
            </a:fld>
            <a:endParaRPr lang="en-US" dirty="0"/>
          </a:p>
        </p:txBody>
      </p:sp>
    </p:spTree>
    <p:extLst>
      <p:ext uri="{BB962C8B-B14F-4D97-AF65-F5344CB8AC3E}">
        <p14:creationId xmlns:p14="http://schemas.microsoft.com/office/powerpoint/2010/main" val="1642526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charset="0"/>
              <a:buChar char="•"/>
            </a:pPr>
            <a:r>
              <a:rPr lang="en-US" sz="1000" dirty="0"/>
              <a:t>Second version to be implemented in 2018 (four years late)</a:t>
            </a:r>
          </a:p>
          <a:p>
            <a:pPr marL="285750" indent="-285750">
              <a:buFont typeface="Arial" charset="0"/>
              <a:buChar char="•"/>
            </a:pPr>
            <a:r>
              <a:rPr lang="en-US" sz="1000" dirty="0"/>
              <a:t>New system is multipurpose – centralized accrual reporting for annually consolidated General Government and annual consolidated Public Sector</a:t>
            </a:r>
          </a:p>
          <a:p>
            <a:pPr marL="285750" indent="-285750">
              <a:buFont typeface="Arial" charset="0"/>
              <a:buChar char="•"/>
            </a:pPr>
            <a:r>
              <a:rPr lang="en-US" sz="1000" dirty="0"/>
              <a:t>Focus on new program budgeting reporting requirements</a:t>
            </a:r>
          </a:p>
          <a:p>
            <a:pPr marL="285750" indent="-285750">
              <a:buFont typeface="Arial" charset="0"/>
              <a:buChar char="•"/>
            </a:pPr>
            <a:r>
              <a:rPr lang="en-US" sz="1000" dirty="0"/>
              <a:t>Also supports cash management including releases of cash – CBMS creates a derived cashflow statement for each entity – Entities can change this</a:t>
            </a:r>
          </a:p>
          <a:p>
            <a:pPr marL="285750" indent="-285750">
              <a:buFont typeface="Arial" charset="0"/>
              <a:buChar char="•"/>
            </a:pPr>
            <a:r>
              <a:rPr lang="en-US" sz="1000" dirty="0"/>
              <a:t>Creation of a unique CoA enhanced to overcome issues with consolidation – integrates GFSM (Australia) and AASB reporting </a:t>
            </a:r>
          </a:p>
          <a:p>
            <a:pPr marL="285750" indent="-285750">
              <a:buFont typeface="Arial" charset="0"/>
              <a:buChar char="•"/>
            </a:pPr>
            <a:r>
              <a:rPr lang="en-US" sz="1000" dirty="0"/>
              <a:t>Training material centrally produced and released for use </a:t>
            </a:r>
          </a:p>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16</a:t>
            </a:fld>
            <a:endParaRPr lang="en-US" dirty="0"/>
          </a:p>
        </p:txBody>
      </p:sp>
    </p:spTree>
    <p:extLst>
      <p:ext uri="{BB962C8B-B14F-4D97-AF65-F5344CB8AC3E}">
        <p14:creationId xmlns:p14="http://schemas.microsoft.com/office/powerpoint/2010/main" val="4251163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17</a:t>
            </a:fld>
            <a:endParaRPr lang="en-US" dirty="0"/>
          </a:p>
        </p:txBody>
      </p:sp>
    </p:spTree>
    <p:extLst>
      <p:ext uri="{BB962C8B-B14F-4D97-AF65-F5344CB8AC3E}">
        <p14:creationId xmlns:p14="http://schemas.microsoft.com/office/powerpoint/2010/main" val="135919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Australia has the oldest continual civilization (</a:t>
            </a:r>
            <a:r>
              <a:rPr lang="en-US" dirty="0">
                <a:highlight>
                  <a:srgbClr val="FFFF00"/>
                </a:highlight>
              </a:rPr>
              <a:t>60,000 years</a:t>
            </a:r>
            <a:r>
              <a:rPr lang="en-US" dirty="0"/>
              <a:t>)</a:t>
            </a:r>
          </a:p>
          <a:p>
            <a:r>
              <a:rPr lang="en-US" dirty="0"/>
              <a:t>It is known that Europeans first sighted Australia in </a:t>
            </a:r>
            <a:r>
              <a:rPr lang="en-US" dirty="0">
                <a:highlight>
                  <a:srgbClr val="FFFF00"/>
                </a:highlight>
              </a:rPr>
              <a:t>1608</a:t>
            </a:r>
          </a:p>
          <a:p>
            <a:r>
              <a:rPr lang="en-US" dirty="0"/>
              <a:t>Captain Cook landed at Botany Bay in 1770  and reported back to England that the country was habitable</a:t>
            </a:r>
          </a:p>
          <a:p>
            <a:r>
              <a:rPr lang="en-US" dirty="0"/>
              <a:t>In the 1780s, partly in response to a growing social issue (overcrowded prisons), a decision was taken to establish a new colony in the southern hemisphere</a:t>
            </a:r>
          </a:p>
          <a:p>
            <a:r>
              <a:rPr lang="en-US" dirty="0"/>
              <a:t>The first fleet landed in Australia in 1788 at Botany Bay – modern Day Sydney – all six colonies were subsequently established most as penal colonies</a:t>
            </a:r>
          </a:p>
          <a:p>
            <a:r>
              <a:rPr lang="en-US" dirty="0"/>
              <a:t>Over time, Australia’s resource rich environment transformed it into a thriving resource – its resources include gold and other minerals and massive forests including the tallest trees in the world  </a:t>
            </a:r>
          </a:p>
          <a:p>
            <a:r>
              <a:rPr lang="en-US" dirty="0"/>
              <a:t>Until 1901 Australia did not exist as a Federation but as six separate colonies</a:t>
            </a:r>
          </a:p>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3</a:t>
            </a:fld>
            <a:endParaRPr lang="en-US" dirty="0"/>
          </a:p>
        </p:txBody>
      </p:sp>
    </p:spTree>
    <p:extLst>
      <p:ext uri="{BB962C8B-B14F-4D97-AF65-F5344CB8AC3E}">
        <p14:creationId xmlns:p14="http://schemas.microsoft.com/office/powerpoint/2010/main" val="609368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Australian Constitution passed by British Parliament in </a:t>
            </a:r>
            <a:r>
              <a:rPr lang="en-US" dirty="0">
                <a:highlight>
                  <a:srgbClr val="FFFF00"/>
                </a:highlight>
              </a:rPr>
              <a:t>1897</a:t>
            </a:r>
          </a:p>
          <a:p>
            <a:r>
              <a:rPr lang="en-US" dirty="0"/>
              <a:t>The Audit Act 1901 issued in 1902, 4</a:t>
            </a:r>
            <a:r>
              <a:rPr lang="en-US" baseline="30000" dirty="0"/>
              <a:t>th</a:t>
            </a:r>
            <a:r>
              <a:rPr lang="en-US" dirty="0"/>
              <a:t> piece of legislation of the Federation</a:t>
            </a:r>
          </a:p>
          <a:p>
            <a:r>
              <a:rPr lang="en-US" dirty="0"/>
              <a:t>Treasury Regulations issued in 1904 establish a sub-treasury in six states and one territory (Australian Capital Territory and Canberra established  in </a:t>
            </a:r>
            <a:r>
              <a:rPr lang="en-US" dirty="0">
                <a:highlight>
                  <a:srgbClr val="FFFF00"/>
                </a:highlight>
              </a:rPr>
              <a:t>1913</a:t>
            </a:r>
            <a:r>
              <a:rPr lang="en-US" dirty="0"/>
              <a:t>)</a:t>
            </a:r>
          </a:p>
          <a:p>
            <a:r>
              <a:rPr lang="en-US" dirty="0"/>
              <a:t>Continual changes over the years which is to be expected given when the original regulations were passed</a:t>
            </a:r>
          </a:p>
          <a:p>
            <a:r>
              <a:rPr lang="en-US" dirty="0"/>
              <a:t>Early focus after Federation was on central control over cash in sub-treasuries and periodic reporting back to government</a:t>
            </a:r>
          </a:p>
          <a:p>
            <a:r>
              <a:rPr lang="en-US" dirty="0"/>
              <a:t>By the 1940s the regulations clearly established PFM as the responsibility of departments under the guidance of Treasury</a:t>
            </a:r>
          </a:p>
          <a:p>
            <a:r>
              <a:rPr lang="en-US" dirty="0"/>
              <a:t>It took until 1996 for the Audit Act to be replaced!</a:t>
            </a:r>
          </a:p>
          <a:p>
            <a:endParaRPr lang="en-US" dirty="0"/>
          </a:p>
          <a:p>
            <a:r>
              <a:rPr lang="en-US" dirty="0"/>
              <a:t>Great Britain and its former colonies have largely evolved a PFM system where legislative responsibility for spending and controls is devolved to line ministries/departments </a:t>
            </a:r>
          </a:p>
          <a:p>
            <a:r>
              <a:rPr lang="en-US" dirty="0"/>
              <a:t>There is not one model but many variations, just as there is in Francophone countries and indeed PEMPAL countries</a:t>
            </a:r>
          </a:p>
          <a:p>
            <a:r>
              <a:rPr lang="en-US" dirty="0"/>
              <a:t>Thus, many anglophone countries retain some central controls but extremes such as Australia have no central controls or central systems or even a central accounting function (Treasury) any longer</a:t>
            </a:r>
          </a:p>
          <a:p>
            <a:r>
              <a:rPr lang="en-US" dirty="0"/>
              <a:t>In general the philosophy is that the systems and procedures should have adequate controls to assure integrity, and ex-post audit will focus on detecting any breaches.</a:t>
            </a:r>
          </a:p>
          <a:p>
            <a:r>
              <a:rPr lang="en-US" dirty="0"/>
              <a:t>In addition, MDAs should be held directly accountable for their decisions and controls not the Treasury or MoF.      </a:t>
            </a:r>
          </a:p>
          <a:p>
            <a:endParaRPr lang="en-US" dirty="0"/>
          </a:p>
          <a:p>
            <a:pPr marL="0" indent="0">
              <a:buNone/>
            </a:pPr>
            <a:r>
              <a:rPr lang="en-US" dirty="0"/>
              <a:t>Why the shift in the 1940s – likely due to poor responsively of</a:t>
            </a:r>
            <a:r>
              <a:rPr lang="en-US" baseline="0" dirty="0"/>
              <a:t> government during the war</a:t>
            </a:r>
            <a:r>
              <a:rPr lang="en-US" dirty="0"/>
              <a:t> !</a:t>
            </a:r>
          </a:p>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4</a:t>
            </a:fld>
            <a:endParaRPr lang="en-US" dirty="0"/>
          </a:p>
        </p:txBody>
      </p:sp>
    </p:spTree>
    <p:extLst>
      <p:ext uri="{BB962C8B-B14F-4D97-AF65-F5344CB8AC3E}">
        <p14:creationId xmlns:p14="http://schemas.microsoft.com/office/powerpoint/2010/main" val="2614650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5</a:t>
            </a:fld>
            <a:endParaRPr lang="en-US" dirty="0"/>
          </a:p>
        </p:txBody>
      </p:sp>
    </p:spTree>
    <p:extLst>
      <p:ext uri="{BB962C8B-B14F-4D97-AF65-F5344CB8AC3E}">
        <p14:creationId xmlns:p14="http://schemas.microsoft.com/office/powerpoint/2010/main" val="4033769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6</a:t>
            </a:fld>
            <a:endParaRPr lang="en-US" dirty="0"/>
          </a:p>
        </p:txBody>
      </p:sp>
    </p:spTree>
    <p:extLst>
      <p:ext uri="{BB962C8B-B14F-4D97-AF65-F5344CB8AC3E}">
        <p14:creationId xmlns:p14="http://schemas.microsoft.com/office/powerpoint/2010/main" val="2067628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7</a:t>
            </a:fld>
            <a:endParaRPr lang="en-US" dirty="0"/>
          </a:p>
        </p:txBody>
      </p:sp>
    </p:spTree>
    <p:extLst>
      <p:ext uri="{BB962C8B-B14F-4D97-AF65-F5344CB8AC3E}">
        <p14:creationId xmlns:p14="http://schemas.microsoft.com/office/powerpoint/2010/main" val="2482394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9</a:t>
            </a:fld>
            <a:endParaRPr lang="en-US" dirty="0"/>
          </a:p>
        </p:txBody>
      </p:sp>
    </p:spTree>
    <p:extLst>
      <p:ext uri="{BB962C8B-B14F-4D97-AF65-F5344CB8AC3E}">
        <p14:creationId xmlns:p14="http://schemas.microsoft.com/office/powerpoint/2010/main" val="204548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9072E1-4774-2147-8A82-1ED61F46C09E}" type="slidenum">
              <a:rPr lang="en-US" smtClean="0"/>
              <a:t>10</a:t>
            </a:fld>
            <a:endParaRPr lang="en-US" dirty="0"/>
          </a:p>
        </p:txBody>
      </p:sp>
    </p:spTree>
    <p:extLst>
      <p:ext uri="{BB962C8B-B14F-4D97-AF65-F5344CB8AC3E}">
        <p14:creationId xmlns:p14="http://schemas.microsoft.com/office/powerpoint/2010/main" val="133963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charset="0"/>
              <a:buChar char="•"/>
            </a:pPr>
            <a:r>
              <a:rPr lang="en-US" sz="1000" dirty="0"/>
              <a:t>Mainframe computer in centre and in 8 regional offices – Accounting Operations Branch </a:t>
            </a:r>
          </a:p>
          <a:p>
            <a:pPr marL="285750" indent="-285750">
              <a:buFont typeface="Arial" charset="0"/>
              <a:buChar char="•"/>
            </a:pPr>
            <a:r>
              <a:rPr lang="en-US" sz="1000" dirty="0"/>
              <a:t>Cash Based Accounting  system also allowed requisitions and commitments but these were not mandatory</a:t>
            </a:r>
          </a:p>
          <a:p>
            <a:pPr marL="285750" indent="-285750">
              <a:buFont typeface="Arial" charset="0"/>
              <a:buChar char="•"/>
            </a:pPr>
            <a:r>
              <a:rPr lang="en-US" sz="1000" dirty="0"/>
              <a:t>Daily processing</a:t>
            </a:r>
          </a:p>
          <a:p>
            <a:pPr marL="285750" indent="-285750">
              <a:buFont typeface="Arial" charset="0"/>
              <a:buChar char="•"/>
            </a:pPr>
            <a:r>
              <a:rPr lang="en-US" sz="1000" dirty="0"/>
              <a:t>TSA operating in each region </a:t>
            </a:r>
          </a:p>
          <a:p>
            <a:pPr marL="285750" indent="-285750">
              <a:buFont typeface="Arial" charset="0"/>
              <a:buChar char="•"/>
            </a:pPr>
            <a:r>
              <a:rPr lang="en-US" sz="1000" dirty="0"/>
              <a:t>Central unique CoA</a:t>
            </a:r>
          </a:p>
          <a:p>
            <a:pPr marL="285750" indent="-285750">
              <a:buFont typeface="Arial" charset="0"/>
              <a:buChar char="•"/>
            </a:pPr>
            <a:r>
              <a:rPr lang="en-US" sz="1000" dirty="0"/>
              <a:t>Centralized payroll and payments – payroll and some repetitive payments submitted to banks on magnetic tape – other payments by cheque</a:t>
            </a:r>
          </a:p>
          <a:p>
            <a:pPr marL="285750" indent="-285750">
              <a:buFont typeface="Arial" charset="0"/>
              <a:buChar char="•"/>
            </a:pPr>
            <a:r>
              <a:rPr lang="en-US" sz="1000" dirty="0"/>
              <a:t>Manual input of forms – data-processing pools – over 50% of 300+  staff entirely allocated to this activity</a:t>
            </a:r>
          </a:p>
          <a:p>
            <a:pPr marL="285750" indent="-285750">
              <a:buFont typeface="Arial" charset="0"/>
              <a:buChar char="•"/>
            </a:pPr>
            <a:r>
              <a:rPr lang="en-US" sz="1000" dirty="0"/>
              <a:t>Remaining staff focus is on ensuring payroll and end of day and end of month processing achieved</a:t>
            </a:r>
          </a:p>
          <a:p>
            <a:pPr marL="285750" indent="-285750">
              <a:buFont typeface="Arial" charset="0"/>
              <a:buChar char="•"/>
            </a:pPr>
            <a:r>
              <a:rPr lang="en-US" sz="1000" dirty="0"/>
              <a:t>Rudimentary checks regarding forms – eg correct signature  </a:t>
            </a:r>
          </a:p>
          <a:p>
            <a:pPr marL="285750" indent="-285750">
              <a:buFont typeface="Arial" charset="0"/>
              <a:buChar char="•"/>
            </a:pPr>
            <a:r>
              <a:rPr lang="en-US" sz="1000" dirty="0"/>
              <a:t>System undertakes checks called “central edits” – these reject simple errors such as erroneous codes, incorrect control totals</a:t>
            </a:r>
          </a:p>
          <a:p>
            <a:endParaRPr lang="en-US" dirty="0"/>
          </a:p>
        </p:txBody>
      </p:sp>
      <p:sp>
        <p:nvSpPr>
          <p:cNvPr id="4" name="Slide Number Placeholder 3"/>
          <p:cNvSpPr>
            <a:spLocks noGrp="1"/>
          </p:cNvSpPr>
          <p:nvPr>
            <p:ph type="sldNum" sz="quarter" idx="10"/>
          </p:nvPr>
        </p:nvSpPr>
        <p:spPr/>
        <p:txBody>
          <a:bodyPr/>
          <a:lstStyle/>
          <a:p>
            <a:fld id="{F5848F76-DF40-4FCB-BA1A-6E42BED63A3B}" type="slidenum">
              <a:rPr lang="en-US" smtClean="0"/>
              <a:pPr/>
              <a:t>12</a:t>
            </a:fld>
            <a:endParaRPr lang="en-US" dirty="0"/>
          </a:p>
        </p:txBody>
      </p:sp>
    </p:spTree>
    <p:extLst>
      <p:ext uri="{BB962C8B-B14F-4D97-AF65-F5344CB8AC3E}">
        <p14:creationId xmlns:p14="http://schemas.microsoft.com/office/powerpoint/2010/main" val="346955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6F3CE-9654-3B9D-57C5-E40708AEFB5D}"/>
              </a:ext>
            </a:extLst>
          </p:cNvPr>
          <p:cNvSpPr>
            <a:spLocks noGrp="1"/>
          </p:cNvSpPr>
          <p:nvPr>
            <p:ph type="title"/>
          </p:nvPr>
        </p:nvSpPr>
        <p:spPr>
          <a:xfrm>
            <a:off x="457200" y="274638"/>
            <a:ext cx="8229600" cy="1143000"/>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0DA6CDF-7031-36C5-2338-8AB76BD7FDA9}"/>
              </a:ext>
            </a:extLst>
          </p:cNvPr>
          <p:cNvSpPr>
            <a:spLocks noGrp="1"/>
          </p:cNvSpPr>
          <p:nvPr>
            <p:ph type="body" sz="half" idx="1"/>
          </p:nvPr>
        </p:nvSpPr>
        <p:spPr>
          <a:xfrm>
            <a:off x="457200" y="1600202"/>
            <a:ext cx="40386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Online Image Placeholder 3">
            <a:extLst>
              <a:ext uri="{FF2B5EF4-FFF2-40B4-BE49-F238E27FC236}">
                <a16:creationId xmlns:a16="http://schemas.microsoft.com/office/drawing/2014/main" id="{5C9908E7-E259-49D5-52BA-C9AAA47158BF}"/>
              </a:ext>
            </a:extLst>
          </p:cNvPr>
          <p:cNvSpPr>
            <a:spLocks noGrp="1"/>
          </p:cNvSpPr>
          <p:nvPr>
            <p:ph type="clipArt" sz="half" idx="2"/>
          </p:nvPr>
        </p:nvSpPr>
        <p:spPr>
          <a:xfrm>
            <a:off x="4648200" y="1600202"/>
            <a:ext cx="4038600" cy="4525963"/>
          </a:xfrm>
        </p:spPr>
        <p:txBody>
          <a:bodyPr/>
          <a:lstStyle/>
          <a:p>
            <a:endParaRPr lang="en-US" dirty="0"/>
          </a:p>
        </p:txBody>
      </p:sp>
      <p:sp>
        <p:nvSpPr>
          <p:cNvPr id="5" name="Date Placeholder 4">
            <a:extLst>
              <a:ext uri="{FF2B5EF4-FFF2-40B4-BE49-F238E27FC236}">
                <a16:creationId xmlns:a16="http://schemas.microsoft.com/office/drawing/2014/main" id="{50F5B2EA-AAB2-57E3-D818-3CA6D123D19D}"/>
              </a:ext>
            </a:extLst>
          </p:cNvPr>
          <p:cNvSpPr>
            <a:spLocks noGrp="1"/>
          </p:cNvSpPr>
          <p:nvPr>
            <p:ph type="dt" sz="half" idx="10"/>
          </p:nvPr>
        </p:nvSpPr>
        <p:spPr>
          <a:xfrm>
            <a:off x="457200" y="6245225"/>
            <a:ext cx="2133600" cy="476250"/>
          </a:xfrm>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E0CEC053-40E3-F785-D1E9-6F52CD8CF265}"/>
              </a:ext>
            </a:extLst>
          </p:cNvPr>
          <p:cNvSpPr>
            <a:spLocks noGrp="1"/>
          </p:cNvSpPr>
          <p:nvPr>
            <p:ph type="ftr" sz="quarter" idx="11"/>
          </p:nvPr>
        </p:nvSpPr>
        <p:spPr>
          <a:xfrm>
            <a:off x="3124200" y="6245225"/>
            <a:ext cx="2895600" cy="476250"/>
          </a:xfrm>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EC730891-65B0-F564-11DB-0C52011DBB85}"/>
              </a:ext>
            </a:extLst>
          </p:cNvPr>
          <p:cNvSpPr>
            <a:spLocks noGrp="1"/>
          </p:cNvSpPr>
          <p:nvPr>
            <p:ph type="sldNum" sz="quarter" idx="12"/>
          </p:nvPr>
        </p:nvSpPr>
        <p:spPr>
          <a:xfrm>
            <a:off x="6553200" y="6245225"/>
            <a:ext cx="2133600" cy="476250"/>
          </a:xfrm>
        </p:spPr>
        <p:txBody>
          <a:bodyPr/>
          <a:lstStyle>
            <a:lvl1pPr>
              <a:defRPr/>
            </a:lvl1pPr>
          </a:lstStyle>
          <a:p>
            <a:fld id="{1BB2BAF8-87FC-6746-876F-5FFB9073E2D2}" type="slidenum">
              <a:rPr lang="en-US" altLang="en-US"/>
              <a:pPr/>
              <a:t>‹#›</a:t>
            </a:fld>
            <a:endParaRPr lang="en-US" altLang="en-US" dirty="0"/>
          </a:p>
        </p:txBody>
      </p:sp>
    </p:spTree>
    <p:extLst>
      <p:ext uri="{BB962C8B-B14F-4D97-AF65-F5344CB8AC3E}">
        <p14:creationId xmlns:p14="http://schemas.microsoft.com/office/powerpoint/2010/main" val="1816108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ngle-Column, White">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929879" y="491385"/>
            <a:ext cx="7286625" cy="978486"/>
          </a:xfrm>
          <a:prstGeom prst="rect">
            <a:avLst/>
          </a:prstGeom>
        </p:spPr>
        <p:txBody>
          <a:bodyPr vert="horz" lIns="0" tIns="0" rIns="0" bIns="0" rtlCol="0" anchor="ctr">
            <a:normAutofit/>
          </a:bodyPr>
          <a:lstStyle>
            <a:lvl1pPr algn="l">
              <a:defRPr lang="en-US" sz="2100" dirty="0">
                <a:solidFill>
                  <a:schemeClr val="tx2"/>
                </a:solidFill>
                <a:latin typeface="Arial Black" charset="0"/>
                <a:ea typeface="Arial Black" charset="0"/>
                <a:cs typeface="Arial Black" charset="0"/>
              </a:defRPr>
            </a:lvl1pPr>
          </a:lstStyle>
          <a:p>
            <a:pPr marL="0" lvl="0"/>
            <a:r>
              <a:rPr lang="en-US" dirty="0"/>
              <a:t>Slide Title for Single-Column, White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929879" y="1469872"/>
            <a:ext cx="7286625" cy="4860591"/>
          </a:xfrm>
        </p:spPr>
        <p:txBody>
          <a:bodyPr/>
          <a:lstStyle>
            <a:lvl1pPr>
              <a:spcBef>
                <a:spcPts val="1800"/>
              </a:spcBef>
              <a:defRPr>
                <a:solidFill>
                  <a:schemeClr val="tx1"/>
                </a:solidFill>
              </a:defRPr>
            </a:lvl1pPr>
            <a:lvl2pPr>
              <a:defRPr/>
            </a:lvl2pPr>
            <a:lvl3pPr marL="344091" marR="0" indent="-169069" algn="l" defTabSz="685736" rtl="0" eaLnBrk="1" fontAlgn="auto" latinLnBrk="0" hangingPunct="1">
              <a:lnSpc>
                <a:spcPct val="100000"/>
              </a:lnSpc>
              <a:spcBef>
                <a:spcPts val="450"/>
              </a:spcBef>
              <a:spcAft>
                <a:spcPts val="0"/>
              </a:spcAft>
              <a:buClr>
                <a:schemeClr val="bg1">
                  <a:lumMod val="50000"/>
                </a:schemeClr>
              </a:buClr>
              <a:buSzPct val="65000"/>
              <a:buFont typeface="ArialMT"/>
              <a:buChar char="►"/>
              <a:tabLst/>
              <a:defRPr/>
            </a:lvl3pPr>
            <a:lvl4pPr>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344091" marR="0" lvl="2" indent="-169069" algn="l" defTabSz="685736" rtl="0" eaLnBrk="1" fontAlgn="auto" latinLnBrk="0" hangingPunct="1">
              <a:lnSpc>
                <a:spcPct val="100000"/>
              </a:lnSpc>
              <a:spcBef>
                <a:spcPts val="45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285865436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5"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6"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C608A-951A-2679-AC1E-F2AB04F870FE}"/>
              </a:ext>
            </a:extLst>
          </p:cNvPr>
          <p:cNvSpPr>
            <a:spLocks noGrp="1"/>
          </p:cNvSpPr>
          <p:nvPr>
            <p:ph type="ctrTitle"/>
          </p:nvPr>
        </p:nvSpPr>
        <p:spPr>
          <a:xfrm>
            <a:off x="990600" y="1219200"/>
            <a:ext cx="7772400" cy="1470025"/>
          </a:xfrm>
        </p:spPr>
        <p:txBody>
          <a:bodyPr>
            <a:normAutofit fontScale="90000"/>
          </a:bodyPr>
          <a:lstStyle/>
          <a:p>
            <a:r>
              <a:rPr lang="en-US" b="1" dirty="0">
                <a:solidFill>
                  <a:srgbClr val="C00000"/>
                </a:solidFill>
              </a:rPr>
              <a:t>The Australian Sub-Treasury offices – the risk-based story from the beginning to the end</a:t>
            </a:r>
          </a:p>
        </p:txBody>
      </p:sp>
      <p:sp>
        <p:nvSpPr>
          <p:cNvPr id="3" name="Subtitle 2">
            <a:extLst>
              <a:ext uri="{FF2B5EF4-FFF2-40B4-BE49-F238E27FC236}">
                <a16:creationId xmlns:a16="http://schemas.microsoft.com/office/drawing/2014/main" id="{02D6992F-4FEF-7942-21A5-12F656590AE3}"/>
              </a:ext>
            </a:extLst>
          </p:cNvPr>
          <p:cNvSpPr>
            <a:spLocks noGrp="1"/>
          </p:cNvSpPr>
          <p:nvPr>
            <p:ph type="subTitle" idx="1"/>
          </p:nvPr>
        </p:nvSpPr>
        <p:spPr/>
        <p:txBody>
          <a:bodyPr/>
          <a:lstStyle/>
          <a:p>
            <a:r>
              <a:rPr lang="en-US" dirty="0"/>
              <a:t>Mark Silins</a:t>
            </a:r>
          </a:p>
          <a:p>
            <a:r>
              <a:rPr lang="en-US" dirty="0"/>
              <a:t>Almaty</a:t>
            </a:r>
          </a:p>
          <a:p>
            <a:r>
              <a:rPr lang="en-US" dirty="0"/>
              <a:t> May 24, 2023</a:t>
            </a:r>
          </a:p>
          <a:p>
            <a:endParaRPr lang="en-US" dirty="0"/>
          </a:p>
        </p:txBody>
      </p:sp>
    </p:spTree>
    <p:extLst>
      <p:ext uri="{BB962C8B-B14F-4D97-AF65-F5344CB8AC3E}">
        <p14:creationId xmlns:p14="http://schemas.microsoft.com/office/powerpoint/2010/main" val="2012400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8822B-980D-4D4F-81A2-0386C4A97882}"/>
              </a:ext>
            </a:extLst>
          </p:cNvPr>
          <p:cNvSpPr>
            <a:spLocks noGrp="1"/>
          </p:cNvSpPr>
          <p:nvPr>
            <p:ph type="title"/>
          </p:nvPr>
        </p:nvSpPr>
        <p:spPr>
          <a:xfrm>
            <a:off x="381000" y="323850"/>
            <a:ext cx="8991600" cy="628650"/>
          </a:xfrm>
        </p:spPr>
        <p:txBody>
          <a:bodyPr>
            <a:noAutofit/>
          </a:bodyPr>
          <a:lstStyle/>
          <a:p>
            <a:r>
              <a:rPr lang="en-GB" sz="3200" b="1" dirty="0">
                <a:solidFill>
                  <a:srgbClr val="C00000"/>
                </a:solidFill>
              </a:rPr>
              <a:t>A major trend in many OECD countries - Australia was an early Implementor </a:t>
            </a:r>
            <a:endParaRPr lang="en-US" sz="3200" b="1" dirty="0">
              <a:solidFill>
                <a:srgbClr val="C00000"/>
              </a:solidFill>
            </a:endParaRPr>
          </a:p>
        </p:txBody>
      </p:sp>
      <p:graphicFrame>
        <p:nvGraphicFramePr>
          <p:cNvPr id="5" name="Content Placeholder 4">
            <a:extLst>
              <a:ext uri="{FF2B5EF4-FFF2-40B4-BE49-F238E27FC236}">
                <a16:creationId xmlns:a16="http://schemas.microsoft.com/office/drawing/2014/main" id="{D7014BA0-32D6-EB40-8BB5-88E3B64A4DC8}"/>
              </a:ext>
            </a:extLst>
          </p:cNvPr>
          <p:cNvGraphicFramePr>
            <a:graphicFrameLocks noGrp="1"/>
          </p:cNvGraphicFramePr>
          <p:nvPr>
            <p:ph idx="1"/>
            <p:extLst>
              <p:ext uri="{D42A27DB-BD31-4B8C-83A1-F6EECF244321}">
                <p14:modId xmlns:p14="http://schemas.microsoft.com/office/powerpoint/2010/main" val="1612259746"/>
              </p:ext>
            </p:extLst>
          </p:nvPr>
        </p:nvGraphicFramePr>
        <p:xfrm>
          <a:off x="1295400" y="1219200"/>
          <a:ext cx="6858000" cy="4629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1E54880A-A411-6B41-BCAE-872DB0A1FF33}"/>
              </a:ext>
            </a:extLst>
          </p:cNvPr>
          <p:cNvSpPr>
            <a:spLocks noGrp="1"/>
          </p:cNvSpPr>
          <p:nvPr>
            <p:ph type="sldNum" sz="quarter" idx="12"/>
          </p:nvPr>
        </p:nvSpPr>
        <p:spPr/>
        <p:txBody>
          <a:bodyPr/>
          <a:lstStyle/>
          <a:p>
            <a:fld id="{E59B3EB4-F75D-4221-891B-A2BAA9BB7BFA}" type="slidenum">
              <a:rPr lang="en-US" smtClean="0"/>
              <a:pPr/>
              <a:t>10</a:t>
            </a:fld>
            <a:endParaRPr lang="en-US" dirty="0"/>
          </a:p>
        </p:txBody>
      </p:sp>
      <p:sp>
        <p:nvSpPr>
          <p:cNvPr id="3" name="Arrow: Bent 2">
            <a:extLst>
              <a:ext uri="{FF2B5EF4-FFF2-40B4-BE49-F238E27FC236}">
                <a16:creationId xmlns:a16="http://schemas.microsoft.com/office/drawing/2014/main" id="{AB580166-54B0-4B08-A7D3-97A98A4AE164}"/>
              </a:ext>
            </a:extLst>
          </p:cNvPr>
          <p:cNvSpPr/>
          <p:nvPr/>
        </p:nvSpPr>
        <p:spPr bwMode="auto">
          <a:xfrm>
            <a:off x="3028950" y="2057400"/>
            <a:ext cx="800100" cy="2000250"/>
          </a:xfrm>
          <a:prstGeom prst="bentArrow">
            <a:avLst>
              <a:gd name="adj1" fmla="val 9259"/>
              <a:gd name="adj2" fmla="val 25000"/>
              <a:gd name="adj3" fmla="val 25000"/>
              <a:gd name="adj4" fmla="val 43750"/>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fontAlgn="base">
              <a:spcBef>
                <a:spcPct val="0"/>
              </a:spcBef>
              <a:spcAft>
                <a:spcPct val="0"/>
              </a:spcAft>
            </a:pPr>
            <a:endParaRPr lang="en-US" dirty="0">
              <a:solidFill>
                <a:srgbClr val="0000FF"/>
              </a:solidFill>
              <a:latin typeface="Arial" charset="0"/>
              <a:cs typeface="Arial" charset="0"/>
            </a:endParaRPr>
          </a:p>
        </p:txBody>
      </p:sp>
      <p:sp>
        <p:nvSpPr>
          <p:cNvPr id="6" name="TextBox 5">
            <a:extLst>
              <a:ext uri="{FF2B5EF4-FFF2-40B4-BE49-F238E27FC236}">
                <a16:creationId xmlns:a16="http://schemas.microsoft.com/office/drawing/2014/main" id="{08858F0D-9EA6-4263-94BF-E0D08368E99D}"/>
              </a:ext>
            </a:extLst>
          </p:cNvPr>
          <p:cNvSpPr txBox="1"/>
          <p:nvPr/>
        </p:nvSpPr>
        <p:spPr>
          <a:xfrm>
            <a:off x="1903674" y="2222406"/>
            <a:ext cx="1428750" cy="923330"/>
          </a:xfrm>
          <a:prstGeom prst="rect">
            <a:avLst/>
          </a:prstGeom>
          <a:noFill/>
        </p:spPr>
        <p:txBody>
          <a:bodyPr wrap="square" rtlCol="0">
            <a:spAutoFit/>
          </a:bodyPr>
          <a:lstStyle/>
          <a:p>
            <a:r>
              <a:rPr lang="en-US" sz="1350" dirty="0"/>
              <a:t>Establish solid foundation before devolution</a:t>
            </a:r>
          </a:p>
        </p:txBody>
      </p:sp>
      <p:sp>
        <p:nvSpPr>
          <p:cNvPr id="7" name="Explosion: 8 Points 6">
            <a:extLst>
              <a:ext uri="{FF2B5EF4-FFF2-40B4-BE49-F238E27FC236}">
                <a16:creationId xmlns:a16="http://schemas.microsoft.com/office/drawing/2014/main" id="{5462E706-E2DF-4E68-8B9E-D7726483314E}"/>
              </a:ext>
            </a:extLst>
          </p:cNvPr>
          <p:cNvSpPr/>
          <p:nvPr/>
        </p:nvSpPr>
        <p:spPr bwMode="auto">
          <a:xfrm>
            <a:off x="4029109" y="1752600"/>
            <a:ext cx="1200150" cy="1200150"/>
          </a:xfrm>
          <a:prstGeom prst="irregularSeal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fontAlgn="base">
              <a:spcBef>
                <a:spcPct val="0"/>
              </a:spcBef>
              <a:spcAft>
                <a:spcPct val="0"/>
              </a:spcAft>
            </a:pPr>
            <a:endParaRPr lang="en-US" dirty="0">
              <a:solidFill>
                <a:srgbClr val="0000FF"/>
              </a:solidFill>
              <a:latin typeface="Arial" charset="0"/>
              <a:cs typeface="Arial" charset="0"/>
            </a:endParaRPr>
          </a:p>
        </p:txBody>
      </p:sp>
    </p:spTree>
    <p:extLst>
      <p:ext uri="{BB962C8B-B14F-4D97-AF65-F5344CB8AC3E}">
        <p14:creationId xmlns:p14="http://schemas.microsoft.com/office/powerpoint/2010/main" val="2321432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69829-0EE1-AD49-A785-490782C224F7}"/>
              </a:ext>
            </a:extLst>
          </p:cNvPr>
          <p:cNvSpPr>
            <a:spLocks noGrp="1"/>
          </p:cNvSpPr>
          <p:nvPr>
            <p:ph type="title"/>
          </p:nvPr>
        </p:nvSpPr>
        <p:spPr>
          <a:xfrm>
            <a:off x="838200" y="228600"/>
            <a:ext cx="7886700" cy="994172"/>
          </a:xfrm>
        </p:spPr>
        <p:txBody>
          <a:bodyPr>
            <a:noAutofit/>
          </a:bodyPr>
          <a:lstStyle/>
          <a:p>
            <a:r>
              <a:rPr lang="en-US" sz="3200" b="1" dirty="0">
                <a:solidFill>
                  <a:srgbClr val="C00000"/>
                </a:solidFill>
              </a:rPr>
              <a:t>Four Generations in Australian Government Budgetary Control and Accounting – Risk Based and Digital Reform in Practice  </a:t>
            </a:r>
          </a:p>
        </p:txBody>
      </p:sp>
      <p:sp>
        <p:nvSpPr>
          <p:cNvPr id="4" name="Slide Number Placeholder 3">
            <a:extLst>
              <a:ext uri="{FF2B5EF4-FFF2-40B4-BE49-F238E27FC236}">
                <a16:creationId xmlns:a16="http://schemas.microsoft.com/office/drawing/2014/main" id="{8016FF18-244F-6B48-9B38-0554BC9B863F}"/>
              </a:ext>
            </a:extLst>
          </p:cNvPr>
          <p:cNvSpPr>
            <a:spLocks noGrp="1"/>
          </p:cNvSpPr>
          <p:nvPr>
            <p:ph type="sldNum" sz="quarter" idx="12"/>
          </p:nvPr>
        </p:nvSpPr>
        <p:spPr/>
        <p:txBody>
          <a:bodyPr/>
          <a:lstStyle/>
          <a:p>
            <a:fld id="{E59B3EB4-F75D-4221-891B-A2BAA9BB7BFA}" type="slidenum">
              <a:rPr lang="en-US" smtClean="0"/>
              <a:pPr/>
              <a:t>11</a:t>
            </a:fld>
            <a:endParaRPr lang="en-US" dirty="0"/>
          </a:p>
        </p:txBody>
      </p:sp>
      <p:graphicFrame>
        <p:nvGraphicFramePr>
          <p:cNvPr id="8" name="Diagram 7">
            <a:extLst>
              <a:ext uri="{FF2B5EF4-FFF2-40B4-BE49-F238E27FC236}">
                <a16:creationId xmlns:a16="http://schemas.microsoft.com/office/drawing/2014/main" id="{E75FC579-87B1-C646-9B1D-A94C2328B4A9}"/>
              </a:ext>
            </a:extLst>
          </p:cNvPr>
          <p:cNvGraphicFramePr/>
          <p:nvPr>
            <p:extLst>
              <p:ext uri="{D42A27DB-BD31-4B8C-83A1-F6EECF244321}">
                <p14:modId xmlns:p14="http://schemas.microsoft.com/office/powerpoint/2010/main" val="2251529857"/>
              </p:ext>
            </p:extLst>
          </p:nvPr>
        </p:nvGraphicFramePr>
        <p:xfrm>
          <a:off x="1143000" y="1695450"/>
          <a:ext cx="7467600" cy="4822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240EC6CE-BD42-7A4E-A63F-E620EB9A20C7}"/>
              </a:ext>
            </a:extLst>
          </p:cNvPr>
          <p:cNvSpPr txBox="1"/>
          <p:nvPr/>
        </p:nvSpPr>
        <p:spPr>
          <a:xfrm>
            <a:off x="6972300" y="4876800"/>
            <a:ext cx="2057400" cy="1022588"/>
          </a:xfrm>
          <a:prstGeom prst="rect">
            <a:avLst/>
          </a:prstGeom>
          <a:noFill/>
        </p:spPr>
        <p:txBody>
          <a:bodyPr wrap="square" rtlCol="0">
            <a:spAutoFit/>
          </a:bodyPr>
          <a:lstStyle/>
          <a:p>
            <a:pPr marL="114300" lvl="1" indent="-114300" defTabSz="577850">
              <a:lnSpc>
                <a:spcPct val="90000"/>
              </a:lnSpc>
              <a:spcBef>
                <a:spcPct val="0"/>
              </a:spcBef>
              <a:spcAft>
                <a:spcPct val="15000"/>
              </a:spcAft>
              <a:buChar char="•"/>
            </a:pPr>
            <a:r>
              <a:rPr lang="en-US" sz="1300" dirty="0">
                <a:solidFill>
                  <a:prstClr val="black">
                    <a:hueOff val="0"/>
                    <a:satOff val="0"/>
                    <a:lumOff val="0"/>
                    <a:alphaOff val="0"/>
                  </a:prstClr>
                </a:solidFill>
                <a:latin typeface="Calibri"/>
              </a:rPr>
              <a:t>Consolidated Accrual Reporting</a:t>
            </a:r>
          </a:p>
          <a:p>
            <a:pPr marL="114300" lvl="1" indent="-114300" defTabSz="577850">
              <a:lnSpc>
                <a:spcPct val="90000"/>
              </a:lnSpc>
              <a:spcBef>
                <a:spcPct val="0"/>
              </a:spcBef>
              <a:spcAft>
                <a:spcPct val="15000"/>
              </a:spcAft>
              <a:buChar char="•"/>
            </a:pPr>
            <a:r>
              <a:rPr lang="en-US" sz="1300" dirty="0">
                <a:solidFill>
                  <a:prstClr val="black">
                    <a:hueOff val="0"/>
                    <a:satOff val="0"/>
                    <a:lumOff val="0"/>
                    <a:alphaOff val="0"/>
                  </a:prstClr>
                </a:solidFill>
                <a:latin typeface="Calibri"/>
              </a:rPr>
              <a:t>Centralized Cash Management and Appropriation Control </a:t>
            </a:r>
          </a:p>
        </p:txBody>
      </p:sp>
    </p:spTree>
    <p:extLst>
      <p:ext uri="{BB962C8B-B14F-4D97-AF65-F5344CB8AC3E}">
        <p14:creationId xmlns:p14="http://schemas.microsoft.com/office/powerpoint/2010/main" val="2457733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8426971-8B18-C643-8082-0A1D2F3C3B27}"/>
              </a:ext>
            </a:extLst>
          </p:cNvPr>
          <p:cNvSpPr>
            <a:spLocks noGrp="1"/>
          </p:cNvSpPr>
          <p:nvPr>
            <p:ph type="sldNum" sz="quarter" idx="12"/>
          </p:nvPr>
        </p:nvSpPr>
        <p:spPr/>
        <p:txBody>
          <a:bodyPr/>
          <a:lstStyle/>
          <a:p>
            <a:fld id="{E59B3EB4-F75D-4221-891B-A2BAA9BB7BFA}" type="slidenum">
              <a:rPr lang="en-US" smtClean="0"/>
              <a:pPr/>
              <a:t>12</a:t>
            </a:fld>
            <a:endParaRPr lang="en-US" dirty="0"/>
          </a:p>
        </p:txBody>
      </p:sp>
      <p:sp>
        <p:nvSpPr>
          <p:cNvPr id="5" name="Title 1">
            <a:extLst>
              <a:ext uri="{FF2B5EF4-FFF2-40B4-BE49-F238E27FC236}">
                <a16:creationId xmlns:a16="http://schemas.microsoft.com/office/drawing/2014/main" id="{FF345ED3-6741-6542-8BAB-2320720892D7}"/>
              </a:ext>
            </a:extLst>
          </p:cNvPr>
          <p:cNvSpPr>
            <a:spLocks noGrp="1"/>
          </p:cNvSpPr>
          <p:nvPr>
            <p:ph type="title"/>
          </p:nvPr>
        </p:nvSpPr>
        <p:spPr>
          <a:xfrm>
            <a:off x="1457425" y="0"/>
            <a:ext cx="5600700" cy="800100"/>
          </a:xfrm>
        </p:spPr>
        <p:txBody>
          <a:bodyPr>
            <a:noAutofit/>
          </a:bodyPr>
          <a:lstStyle/>
          <a:p>
            <a:r>
              <a:rPr lang="en-US" sz="2800" b="1" dirty="0">
                <a:solidFill>
                  <a:srgbClr val="C00000"/>
                </a:solidFill>
              </a:rPr>
              <a:t>Generation One - Finance Ledger System (FLS) - 1970s to early 1980s</a:t>
            </a:r>
          </a:p>
        </p:txBody>
      </p:sp>
      <p:sp>
        <p:nvSpPr>
          <p:cNvPr id="6" name="Rectangle 5">
            <a:extLst>
              <a:ext uri="{FF2B5EF4-FFF2-40B4-BE49-F238E27FC236}">
                <a16:creationId xmlns:a16="http://schemas.microsoft.com/office/drawing/2014/main" id="{55C1C821-F880-E24E-9244-E41550FC4A2C}"/>
              </a:ext>
            </a:extLst>
          </p:cNvPr>
          <p:cNvSpPr/>
          <p:nvPr/>
        </p:nvSpPr>
        <p:spPr>
          <a:xfrm>
            <a:off x="2292631" y="1829353"/>
            <a:ext cx="800100" cy="223837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MDAs</a:t>
            </a:r>
          </a:p>
        </p:txBody>
      </p:sp>
      <p:sp>
        <p:nvSpPr>
          <p:cNvPr id="7" name="Rectangle 6">
            <a:extLst>
              <a:ext uri="{FF2B5EF4-FFF2-40B4-BE49-F238E27FC236}">
                <a16:creationId xmlns:a16="http://schemas.microsoft.com/office/drawing/2014/main" id="{65B803AD-88EC-6E4C-8EDD-43BB8E824C07}"/>
              </a:ext>
            </a:extLst>
          </p:cNvPr>
          <p:cNvSpPr/>
          <p:nvPr/>
        </p:nvSpPr>
        <p:spPr>
          <a:xfrm>
            <a:off x="6464581" y="2753278"/>
            <a:ext cx="1943100" cy="1314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Vendor payments Cheques. Repetitive payments sent by tape to commercial banks</a:t>
            </a:r>
          </a:p>
        </p:txBody>
      </p:sp>
      <p:sp>
        <p:nvSpPr>
          <p:cNvPr id="8" name="Rectangle 7">
            <a:extLst>
              <a:ext uri="{FF2B5EF4-FFF2-40B4-BE49-F238E27FC236}">
                <a16:creationId xmlns:a16="http://schemas.microsoft.com/office/drawing/2014/main" id="{89AED7D6-1EDE-5141-8CF6-58814E24ACA0}"/>
              </a:ext>
            </a:extLst>
          </p:cNvPr>
          <p:cNvSpPr/>
          <p:nvPr/>
        </p:nvSpPr>
        <p:spPr>
          <a:xfrm>
            <a:off x="3968531" y="4703462"/>
            <a:ext cx="2013170" cy="8001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Central Bank (RBA)</a:t>
            </a:r>
          </a:p>
          <a:p>
            <a:pPr algn="ctr"/>
            <a:r>
              <a:rPr lang="en-US" sz="1350" dirty="0"/>
              <a:t>TSA (Commonwealth Public Account )</a:t>
            </a:r>
          </a:p>
        </p:txBody>
      </p:sp>
      <p:sp>
        <p:nvSpPr>
          <p:cNvPr id="9" name="Rectangle 8">
            <a:extLst>
              <a:ext uri="{FF2B5EF4-FFF2-40B4-BE49-F238E27FC236}">
                <a16:creationId xmlns:a16="http://schemas.microsoft.com/office/drawing/2014/main" id="{26F0625B-89A9-6D40-BAAB-4A7F6954A5AB}"/>
              </a:ext>
            </a:extLst>
          </p:cNvPr>
          <p:cNvSpPr/>
          <p:nvPr/>
        </p:nvSpPr>
        <p:spPr>
          <a:xfrm>
            <a:off x="4038600" y="2753278"/>
            <a:ext cx="1943100" cy="13144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Finance Ledger System</a:t>
            </a:r>
          </a:p>
          <a:p>
            <a:pPr algn="ctr"/>
            <a:r>
              <a:rPr lang="en-US" sz="1350" dirty="0"/>
              <a:t>(eight regional offices)</a:t>
            </a:r>
          </a:p>
        </p:txBody>
      </p:sp>
      <p:sp>
        <p:nvSpPr>
          <p:cNvPr id="10" name="Rectangle 9">
            <a:extLst>
              <a:ext uri="{FF2B5EF4-FFF2-40B4-BE49-F238E27FC236}">
                <a16:creationId xmlns:a16="http://schemas.microsoft.com/office/drawing/2014/main" id="{8A38ED70-72D4-3F45-9949-D53DEA8C268E}"/>
              </a:ext>
            </a:extLst>
          </p:cNvPr>
          <p:cNvSpPr/>
          <p:nvPr/>
        </p:nvSpPr>
        <p:spPr>
          <a:xfrm>
            <a:off x="4059217" y="1829353"/>
            <a:ext cx="1943100" cy="4572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Finance Payroll System</a:t>
            </a:r>
          </a:p>
        </p:txBody>
      </p:sp>
      <p:sp>
        <p:nvSpPr>
          <p:cNvPr id="11" name="Right Arrow 10">
            <a:extLst>
              <a:ext uri="{FF2B5EF4-FFF2-40B4-BE49-F238E27FC236}">
                <a16:creationId xmlns:a16="http://schemas.microsoft.com/office/drawing/2014/main" id="{B56DA651-2A94-534F-B3ED-9AB88947DCE6}"/>
              </a:ext>
            </a:extLst>
          </p:cNvPr>
          <p:cNvSpPr/>
          <p:nvPr/>
        </p:nvSpPr>
        <p:spPr>
          <a:xfrm>
            <a:off x="3198762" y="1920065"/>
            <a:ext cx="733806"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ight Arrow 12">
            <a:extLst>
              <a:ext uri="{FF2B5EF4-FFF2-40B4-BE49-F238E27FC236}">
                <a16:creationId xmlns:a16="http://schemas.microsoft.com/office/drawing/2014/main" id="{5E62FF24-DBCD-8B4A-BD70-E5BE01B88568}"/>
              </a:ext>
            </a:extLst>
          </p:cNvPr>
          <p:cNvSpPr/>
          <p:nvPr/>
        </p:nvSpPr>
        <p:spPr>
          <a:xfrm>
            <a:off x="3198762" y="2653379"/>
            <a:ext cx="733806"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ight Arrow 13">
            <a:extLst>
              <a:ext uri="{FF2B5EF4-FFF2-40B4-BE49-F238E27FC236}">
                <a16:creationId xmlns:a16="http://schemas.microsoft.com/office/drawing/2014/main" id="{2F3E93DE-1D9A-BE46-AF05-489D5F95A09B}"/>
              </a:ext>
            </a:extLst>
          </p:cNvPr>
          <p:cNvSpPr/>
          <p:nvPr/>
        </p:nvSpPr>
        <p:spPr>
          <a:xfrm>
            <a:off x="3209071" y="3133603"/>
            <a:ext cx="733806"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Right Arrow 14">
            <a:extLst>
              <a:ext uri="{FF2B5EF4-FFF2-40B4-BE49-F238E27FC236}">
                <a16:creationId xmlns:a16="http://schemas.microsoft.com/office/drawing/2014/main" id="{D5FE4124-EBAB-6F4A-84A4-F9EEB32D7FB4}"/>
              </a:ext>
            </a:extLst>
          </p:cNvPr>
          <p:cNvSpPr/>
          <p:nvPr/>
        </p:nvSpPr>
        <p:spPr>
          <a:xfrm>
            <a:off x="3234723" y="3704254"/>
            <a:ext cx="733806"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TextBox 15">
            <a:extLst>
              <a:ext uri="{FF2B5EF4-FFF2-40B4-BE49-F238E27FC236}">
                <a16:creationId xmlns:a16="http://schemas.microsoft.com/office/drawing/2014/main" id="{92B74961-FA19-DC41-8276-C4675AA2EA3F}"/>
              </a:ext>
            </a:extLst>
          </p:cNvPr>
          <p:cNvSpPr txBox="1"/>
          <p:nvPr/>
        </p:nvSpPr>
        <p:spPr>
          <a:xfrm>
            <a:off x="3114202" y="2226086"/>
            <a:ext cx="1657350" cy="507831"/>
          </a:xfrm>
          <a:prstGeom prst="rect">
            <a:avLst/>
          </a:prstGeom>
          <a:noFill/>
        </p:spPr>
        <p:txBody>
          <a:bodyPr wrap="square" rtlCol="0">
            <a:spAutoFit/>
          </a:bodyPr>
          <a:lstStyle/>
          <a:p>
            <a:r>
              <a:rPr lang="en-US" sz="1350" dirty="0"/>
              <a:t>Manual Forms delivered</a:t>
            </a:r>
          </a:p>
        </p:txBody>
      </p:sp>
      <p:sp>
        <p:nvSpPr>
          <p:cNvPr id="18" name="Right Arrow 17">
            <a:extLst>
              <a:ext uri="{FF2B5EF4-FFF2-40B4-BE49-F238E27FC236}">
                <a16:creationId xmlns:a16="http://schemas.microsoft.com/office/drawing/2014/main" id="{32A63126-B8AA-2C47-B9FC-23D84A91F92B}"/>
              </a:ext>
            </a:extLst>
          </p:cNvPr>
          <p:cNvSpPr/>
          <p:nvPr/>
        </p:nvSpPr>
        <p:spPr>
          <a:xfrm rot="16200000">
            <a:off x="4388067" y="4204981"/>
            <a:ext cx="505021"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Right Arrow 30">
            <a:extLst>
              <a:ext uri="{FF2B5EF4-FFF2-40B4-BE49-F238E27FC236}">
                <a16:creationId xmlns:a16="http://schemas.microsoft.com/office/drawing/2014/main" id="{4C6D5042-DF14-9F49-ACD0-DA3EE8891DA4}"/>
              </a:ext>
            </a:extLst>
          </p:cNvPr>
          <p:cNvSpPr/>
          <p:nvPr/>
        </p:nvSpPr>
        <p:spPr>
          <a:xfrm>
            <a:off x="5964700" y="3133603"/>
            <a:ext cx="499882"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2" name="Right Arrow 31">
            <a:extLst>
              <a:ext uri="{FF2B5EF4-FFF2-40B4-BE49-F238E27FC236}">
                <a16:creationId xmlns:a16="http://schemas.microsoft.com/office/drawing/2014/main" id="{2CADBAC7-EE9F-7043-B08D-CB933EE07AB8}"/>
              </a:ext>
            </a:extLst>
          </p:cNvPr>
          <p:cNvSpPr/>
          <p:nvPr/>
        </p:nvSpPr>
        <p:spPr>
          <a:xfrm rot="5400000">
            <a:off x="4807455" y="2371516"/>
            <a:ext cx="400050" cy="363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Rectangle 18">
            <a:extLst>
              <a:ext uri="{FF2B5EF4-FFF2-40B4-BE49-F238E27FC236}">
                <a16:creationId xmlns:a16="http://schemas.microsoft.com/office/drawing/2014/main" id="{5391A6D2-9C6D-E54B-91F0-A1D8D3A4141C}"/>
              </a:ext>
            </a:extLst>
          </p:cNvPr>
          <p:cNvSpPr/>
          <p:nvPr/>
        </p:nvSpPr>
        <p:spPr>
          <a:xfrm>
            <a:off x="6464581" y="2740854"/>
            <a:ext cx="1943100" cy="1314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Vendor payments Cheques. Repetitive payments sent by tape to commercial banks</a:t>
            </a:r>
          </a:p>
        </p:txBody>
      </p:sp>
      <p:cxnSp>
        <p:nvCxnSpPr>
          <p:cNvPr id="3" name="Straight Connector 2">
            <a:extLst>
              <a:ext uri="{FF2B5EF4-FFF2-40B4-BE49-F238E27FC236}">
                <a16:creationId xmlns:a16="http://schemas.microsoft.com/office/drawing/2014/main" id="{F40C459C-EB24-794E-999D-DF7653CE87FF}"/>
              </a:ext>
            </a:extLst>
          </p:cNvPr>
          <p:cNvCxnSpPr>
            <a:cxnSpLocks/>
          </p:cNvCxnSpPr>
          <p:nvPr/>
        </p:nvCxnSpPr>
        <p:spPr bwMode="auto">
          <a:xfrm>
            <a:off x="7264681" y="4067728"/>
            <a:ext cx="0" cy="1085850"/>
          </a:xfrm>
          <a:prstGeom prst="line">
            <a:avLst/>
          </a:prstGeom>
          <a:solidFill>
            <a:schemeClr val="accent1"/>
          </a:solidFill>
          <a:ln w="114300" cap="flat" cmpd="sng" algn="ctr">
            <a:solidFill>
              <a:schemeClr val="accent1"/>
            </a:solidFill>
            <a:prstDash val="solid"/>
            <a:round/>
            <a:headEnd type="none" w="med" len="med"/>
            <a:tailEnd type="none" w="med" len="med"/>
          </a:ln>
          <a:effectLst/>
        </p:spPr>
      </p:cxnSp>
      <p:cxnSp>
        <p:nvCxnSpPr>
          <p:cNvPr id="17" name="Straight Arrow Connector 16">
            <a:extLst>
              <a:ext uri="{FF2B5EF4-FFF2-40B4-BE49-F238E27FC236}">
                <a16:creationId xmlns:a16="http://schemas.microsoft.com/office/drawing/2014/main" id="{5DFB36E6-0387-E742-8EC9-AC3A7607FB1B}"/>
              </a:ext>
            </a:extLst>
          </p:cNvPr>
          <p:cNvCxnSpPr/>
          <p:nvPr/>
        </p:nvCxnSpPr>
        <p:spPr bwMode="auto">
          <a:xfrm flipH="1">
            <a:off x="6002317" y="5153578"/>
            <a:ext cx="1262364" cy="0"/>
          </a:xfrm>
          <a:prstGeom prst="straightConnector1">
            <a:avLst/>
          </a:prstGeom>
          <a:solidFill>
            <a:schemeClr val="accent1"/>
          </a:solidFill>
          <a:ln w="114300" cap="flat" cmpd="sng" algn="ctr">
            <a:solidFill>
              <a:schemeClr val="accent1"/>
            </a:solidFill>
            <a:prstDash val="solid"/>
            <a:round/>
            <a:headEnd type="none" w="med" len="med"/>
            <a:tailEnd type="triangle"/>
          </a:ln>
          <a:effectLst/>
        </p:spPr>
      </p:cxnSp>
      <p:sp>
        <p:nvSpPr>
          <p:cNvPr id="2" name="TextBox 1">
            <a:extLst>
              <a:ext uri="{FF2B5EF4-FFF2-40B4-BE49-F238E27FC236}">
                <a16:creationId xmlns:a16="http://schemas.microsoft.com/office/drawing/2014/main" id="{842455F8-6323-A644-D522-010D495117BF}"/>
              </a:ext>
            </a:extLst>
          </p:cNvPr>
          <p:cNvSpPr txBox="1"/>
          <p:nvPr/>
        </p:nvSpPr>
        <p:spPr>
          <a:xfrm>
            <a:off x="1065539" y="4829072"/>
            <a:ext cx="1928456" cy="1546577"/>
          </a:xfrm>
          <a:prstGeom prst="rect">
            <a:avLst/>
          </a:prstGeom>
          <a:solidFill>
            <a:schemeClr val="accent6"/>
          </a:solidFill>
        </p:spPr>
        <p:txBody>
          <a:bodyPr wrap="square" rtlCol="0">
            <a:spAutoFit/>
          </a:bodyPr>
          <a:lstStyle/>
          <a:p>
            <a:r>
              <a:rPr lang="en-US" sz="1350" dirty="0"/>
              <a:t>MDAs made all of the decisions. </a:t>
            </a:r>
          </a:p>
          <a:p>
            <a:r>
              <a:rPr lang="en-US" sz="1350" dirty="0"/>
              <a:t>Regional Offices were not approving payments. ROs verified signatures and performed quality assurance role</a:t>
            </a:r>
          </a:p>
        </p:txBody>
      </p:sp>
      <p:sp>
        <p:nvSpPr>
          <p:cNvPr id="12" name="TextBox 11">
            <a:extLst>
              <a:ext uri="{FF2B5EF4-FFF2-40B4-BE49-F238E27FC236}">
                <a16:creationId xmlns:a16="http://schemas.microsoft.com/office/drawing/2014/main" id="{EA0D1B5C-DAF9-330E-26C9-1A615A59703E}"/>
              </a:ext>
            </a:extLst>
          </p:cNvPr>
          <p:cNvSpPr txBox="1"/>
          <p:nvPr/>
        </p:nvSpPr>
        <p:spPr>
          <a:xfrm>
            <a:off x="7069011" y="946225"/>
            <a:ext cx="2013439" cy="1754326"/>
          </a:xfrm>
          <a:prstGeom prst="rect">
            <a:avLst/>
          </a:prstGeom>
          <a:solidFill>
            <a:schemeClr val="accent6"/>
          </a:solidFill>
        </p:spPr>
        <p:txBody>
          <a:bodyPr wrap="square" rtlCol="0">
            <a:spAutoFit/>
          </a:bodyPr>
          <a:lstStyle/>
          <a:p>
            <a:pPr algn="ctr"/>
            <a:r>
              <a:rPr lang="en-US" sz="1350" dirty="0">
                <a:highlight>
                  <a:srgbClr val="FFFF00"/>
                </a:highlight>
              </a:rPr>
              <a:t>Control, Efficiency and Risk Review</a:t>
            </a:r>
          </a:p>
          <a:p>
            <a:r>
              <a:rPr lang="en-US" sz="1350" dirty="0"/>
              <a:t>Enhanced commitment controls </a:t>
            </a:r>
          </a:p>
          <a:p>
            <a:r>
              <a:rPr lang="en-US" sz="1350" dirty="0"/>
              <a:t>Prescribed payments under $1000 subject to lower level of checks by MDAs </a:t>
            </a:r>
          </a:p>
        </p:txBody>
      </p:sp>
      <p:sp>
        <p:nvSpPr>
          <p:cNvPr id="20" name="TextBox 19">
            <a:extLst>
              <a:ext uri="{FF2B5EF4-FFF2-40B4-BE49-F238E27FC236}">
                <a16:creationId xmlns:a16="http://schemas.microsoft.com/office/drawing/2014/main" id="{5D181C25-8480-917D-9474-CCD5C4D982E2}"/>
              </a:ext>
            </a:extLst>
          </p:cNvPr>
          <p:cNvSpPr txBox="1"/>
          <p:nvPr/>
        </p:nvSpPr>
        <p:spPr>
          <a:xfrm>
            <a:off x="7480417" y="336585"/>
            <a:ext cx="1190625" cy="507831"/>
          </a:xfrm>
          <a:prstGeom prst="rect">
            <a:avLst/>
          </a:prstGeom>
          <a:solidFill>
            <a:srgbClr val="FFFF00"/>
          </a:solidFill>
        </p:spPr>
        <p:txBody>
          <a:bodyPr wrap="square" rtlCol="0">
            <a:spAutoFit/>
          </a:bodyPr>
          <a:lstStyle/>
          <a:p>
            <a:r>
              <a:rPr lang="en-US" sz="1350" dirty="0"/>
              <a:t>Risk/Control Focus</a:t>
            </a:r>
          </a:p>
        </p:txBody>
      </p:sp>
      <p:sp>
        <p:nvSpPr>
          <p:cNvPr id="21" name="TextBox 20">
            <a:extLst>
              <a:ext uri="{FF2B5EF4-FFF2-40B4-BE49-F238E27FC236}">
                <a16:creationId xmlns:a16="http://schemas.microsoft.com/office/drawing/2014/main" id="{9BFC0FDF-2183-1C00-F09C-D3F097D27AFD}"/>
              </a:ext>
            </a:extLst>
          </p:cNvPr>
          <p:cNvSpPr txBox="1"/>
          <p:nvPr/>
        </p:nvSpPr>
        <p:spPr>
          <a:xfrm>
            <a:off x="1284005" y="4321241"/>
            <a:ext cx="1190625" cy="507831"/>
          </a:xfrm>
          <a:prstGeom prst="rect">
            <a:avLst/>
          </a:prstGeom>
          <a:solidFill>
            <a:srgbClr val="FFFF00"/>
          </a:solidFill>
        </p:spPr>
        <p:txBody>
          <a:bodyPr wrap="square" rtlCol="0">
            <a:spAutoFit/>
          </a:bodyPr>
          <a:lstStyle/>
          <a:p>
            <a:r>
              <a:rPr lang="en-US" sz="1350" dirty="0"/>
              <a:t>Risk/Control  Focus</a:t>
            </a:r>
          </a:p>
        </p:txBody>
      </p:sp>
      <p:sp>
        <p:nvSpPr>
          <p:cNvPr id="22" name="TextBox 21">
            <a:extLst>
              <a:ext uri="{FF2B5EF4-FFF2-40B4-BE49-F238E27FC236}">
                <a16:creationId xmlns:a16="http://schemas.microsoft.com/office/drawing/2014/main" id="{936A7BC6-133E-BCED-FDFC-DC773F439784}"/>
              </a:ext>
            </a:extLst>
          </p:cNvPr>
          <p:cNvSpPr txBox="1"/>
          <p:nvPr/>
        </p:nvSpPr>
        <p:spPr>
          <a:xfrm>
            <a:off x="3187108" y="914400"/>
            <a:ext cx="2767594" cy="738664"/>
          </a:xfrm>
          <a:prstGeom prst="rect">
            <a:avLst/>
          </a:prstGeom>
          <a:solidFill>
            <a:schemeClr val="accent6"/>
          </a:solidFill>
        </p:spPr>
        <p:txBody>
          <a:bodyPr wrap="square" rtlCol="0">
            <a:spAutoFit/>
          </a:bodyPr>
          <a:lstStyle/>
          <a:p>
            <a:pPr marL="285750" lvl="0" indent="-285750">
              <a:buFont typeface="Arial" panose="020B0604020202020204" pitchFamily="34" charset="0"/>
              <a:buChar char="•"/>
            </a:pPr>
            <a:r>
              <a:rPr lang="en-US" sz="1400" dirty="0"/>
              <a:t>Manual Input</a:t>
            </a:r>
          </a:p>
          <a:p>
            <a:pPr marL="285750" lvl="0" indent="-285750">
              <a:buFont typeface="Arial" panose="020B0604020202020204" pitchFamily="34" charset="0"/>
              <a:buChar char="•"/>
            </a:pPr>
            <a:r>
              <a:rPr lang="en-US" sz="1400" dirty="0"/>
              <a:t>TSA</a:t>
            </a:r>
          </a:p>
          <a:p>
            <a:pPr marL="285750" lvl="0" indent="-285750">
              <a:buFont typeface="Arial" panose="020B0604020202020204" pitchFamily="34" charset="0"/>
              <a:buChar char="•"/>
            </a:pPr>
            <a:r>
              <a:rPr lang="en-US" sz="1400" dirty="0"/>
              <a:t>Cash Based</a:t>
            </a:r>
            <a:endParaRPr lang="en-GB" sz="1400" dirty="0"/>
          </a:p>
        </p:txBody>
      </p:sp>
    </p:spTree>
    <p:extLst>
      <p:ext uri="{BB962C8B-B14F-4D97-AF65-F5344CB8AC3E}">
        <p14:creationId xmlns:p14="http://schemas.microsoft.com/office/powerpoint/2010/main" val="3225827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695" y="48813"/>
            <a:ext cx="8018584" cy="857250"/>
          </a:xfrm>
        </p:spPr>
        <p:txBody>
          <a:bodyPr>
            <a:noAutofit/>
          </a:bodyPr>
          <a:lstStyle/>
          <a:p>
            <a:r>
              <a:rPr lang="en-US" sz="2800" b="1" dirty="0">
                <a:solidFill>
                  <a:srgbClr val="C00000"/>
                </a:solidFill>
              </a:rPr>
              <a:t>Generation Two - Finance Information on Resource Management (FIRM)</a:t>
            </a:r>
          </a:p>
        </p:txBody>
      </p:sp>
      <p:pic>
        <p:nvPicPr>
          <p:cNvPr id="5" name="Content Placeholder 4"/>
          <p:cNvPicPr>
            <a:picLocks noGrp="1" noChangeAspect="1"/>
          </p:cNvPicPr>
          <p:nvPr>
            <p:ph idx="1"/>
          </p:nvPr>
        </p:nvPicPr>
        <p:blipFill>
          <a:blip r:embed="rId3"/>
          <a:stretch>
            <a:fillRect/>
          </a:stretch>
        </p:blipFill>
        <p:spPr>
          <a:xfrm>
            <a:off x="2028825" y="1640834"/>
            <a:ext cx="10448925" cy="3981041"/>
          </a:xfrm>
          <a:prstGeom prst="rect">
            <a:avLst/>
          </a:prstGeom>
        </p:spPr>
      </p:pic>
      <p:sp>
        <p:nvSpPr>
          <p:cNvPr id="4" name="Slide Number Placeholder 3"/>
          <p:cNvSpPr>
            <a:spLocks noGrp="1"/>
          </p:cNvSpPr>
          <p:nvPr>
            <p:ph type="sldNum" sz="quarter" idx="12"/>
          </p:nvPr>
        </p:nvSpPr>
        <p:spPr/>
        <p:txBody>
          <a:bodyPr/>
          <a:lstStyle/>
          <a:p>
            <a:fld id="{E59B3EB4-F75D-4221-891B-A2BAA9BB7BFA}" type="slidenum">
              <a:rPr lang="en-US" smtClean="0"/>
              <a:pPr/>
              <a:t>13</a:t>
            </a:fld>
            <a:endParaRPr lang="en-US" dirty="0"/>
          </a:p>
        </p:txBody>
      </p:sp>
      <p:sp>
        <p:nvSpPr>
          <p:cNvPr id="3" name="TextBox 2">
            <a:extLst>
              <a:ext uri="{FF2B5EF4-FFF2-40B4-BE49-F238E27FC236}">
                <a16:creationId xmlns:a16="http://schemas.microsoft.com/office/drawing/2014/main" id="{C23FAE5F-726C-C83A-4BAE-CF29B5E6ACFF}"/>
              </a:ext>
            </a:extLst>
          </p:cNvPr>
          <p:cNvSpPr txBox="1"/>
          <p:nvPr/>
        </p:nvSpPr>
        <p:spPr>
          <a:xfrm>
            <a:off x="2458077" y="5233322"/>
            <a:ext cx="4227845" cy="923330"/>
          </a:xfrm>
          <a:prstGeom prst="rect">
            <a:avLst/>
          </a:prstGeom>
          <a:solidFill>
            <a:schemeClr val="accent6"/>
          </a:solidFill>
        </p:spPr>
        <p:txBody>
          <a:bodyPr wrap="square" rtlCol="0">
            <a:spAutoFit/>
          </a:bodyPr>
          <a:lstStyle/>
          <a:p>
            <a:r>
              <a:rPr lang="en-US" sz="1350" dirty="0"/>
              <a:t>Regional Offices no longer checking inputs and all transactions received electronically. This predates e-signature so verification of files still required. Transactions still coming to regional offices   </a:t>
            </a:r>
          </a:p>
        </p:txBody>
      </p:sp>
      <p:sp>
        <p:nvSpPr>
          <p:cNvPr id="6" name="TextBox 5">
            <a:extLst>
              <a:ext uri="{FF2B5EF4-FFF2-40B4-BE49-F238E27FC236}">
                <a16:creationId xmlns:a16="http://schemas.microsoft.com/office/drawing/2014/main" id="{6EC1063D-FD9A-27CA-0D6F-CE616C015177}"/>
              </a:ext>
            </a:extLst>
          </p:cNvPr>
          <p:cNvSpPr txBox="1"/>
          <p:nvPr/>
        </p:nvSpPr>
        <p:spPr>
          <a:xfrm>
            <a:off x="7394332" y="3429000"/>
            <a:ext cx="1385510" cy="2169825"/>
          </a:xfrm>
          <a:prstGeom prst="rect">
            <a:avLst/>
          </a:prstGeom>
          <a:solidFill>
            <a:schemeClr val="accent6"/>
          </a:solidFill>
        </p:spPr>
        <p:txBody>
          <a:bodyPr wrap="square" rtlCol="0">
            <a:spAutoFit/>
          </a:bodyPr>
          <a:lstStyle/>
          <a:p>
            <a:r>
              <a:rPr lang="en-US" sz="1350" dirty="0"/>
              <a:t>Regional Offices commenced value added role of training including on a fee for service basis – </a:t>
            </a:r>
          </a:p>
          <a:p>
            <a:r>
              <a:rPr lang="en-US" sz="1350" dirty="0"/>
              <a:t>Developed suit of general training products</a:t>
            </a:r>
          </a:p>
        </p:txBody>
      </p:sp>
      <p:sp>
        <p:nvSpPr>
          <p:cNvPr id="7" name="TextBox 6">
            <a:extLst>
              <a:ext uri="{FF2B5EF4-FFF2-40B4-BE49-F238E27FC236}">
                <a16:creationId xmlns:a16="http://schemas.microsoft.com/office/drawing/2014/main" id="{6B06B0C2-559E-30D8-6D37-EA6FE1E269D9}"/>
              </a:ext>
            </a:extLst>
          </p:cNvPr>
          <p:cNvSpPr txBox="1"/>
          <p:nvPr/>
        </p:nvSpPr>
        <p:spPr>
          <a:xfrm>
            <a:off x="7534275" y="988965"/>
            <a:ext cx="1283677" cy="1962076"/>
          </a:xfrm>
          <a:prstGeom prst="rect">
            <a:avLst/>
          </a:prstGeom>
          <a:solidFill>
            <a:schemeClr val="accent6"/>
          </a:solidFill>
        </p:spPr>
        <p:txBody>
          <a:bodyPr wrap="square" rtlCol="0">
            <a:spAutoFit/>
          </a:bodyPr>
          <a:lstStyle/>
          <a:p>
            <a:r>
              <a:rPr lang="en-US" sz="1350" dirty="0"/>
              <a:t>Prescribed payments concept expanded to include payments prepared by a computer (45(A)3(b(ii))</a:t>
            </a:r>
          </a:p>
        </p:txBody>
      </p:sp>
      <p:sp>
        <p:nvSpPr>
          <p:cNvPr id="8" name="TextBox 7">
            <a:extLst>
              <a:ext uri="{FF2B5EF4-FFF2-40B4-BE49-F238E27FC236}">
                <a16:creationId xmlns:a16="http://schemas.microsoft.com/office/drawing/2014/main" id="{67CD10E6-7FCD-499F-DDB7-C93E295D911F}"/>
              </a:ext>
            </a:extLst>
          </p:cNvPr>
          <p:cNvSpPr txBox="1"/>
          <p:nvPr/>
        </p:nvSpPr>
        <p:spPr>
          <a:xfrm>
            <a:off x="7394332" y="573324"/>
            <a:ext cx="1521068" cy="300082"/>
          </a:xfrm>
          <a:prstGeom prst="rect">
            <a:avLst/>
          </a:prstGeom>
          <a:solidFill>
            <a:srgbClr val="FFFF00"/>
          </a:solidFill>
        </p:spPr>
        <p:txBody>
          <a:bodyPr wrap="square" rtlCol="0">
            <a:spAutoFit/>
          </a:bodyPr>
          <a:lstStyle/>
          <a:p>
            <a:r>
              <a:rPr lang="en-US" sz="1350" dirty="0"/>
              <a:t>Risk/Control Focus</a:t>
            </a:r>
          </a:p>
        </p:txBody>
      </p:sp>
      <p:sp>
        <p:nvSpPr>
          <p:cNvPr id="9" name="TextBox 8">
            <a:extLst>
              <a:ext uri="{FF2B5EF4-FFF2-40B4-BE49-F238E27FC236}">
                <a16:creationId xmlns:a16="http://schemas.microsoft.com/office/drawing/2014/main" id="{DE2CF34D-4337-E23C-B453-E36295D87F1C}"/>
              </a:ext>
            </a:extLst>
          </p:cNvPr>
          <p:cNvSpPr txBox="1"/>
          <p:nvPr/>
        </p:nvSpPr>
        <p:spPr>
          <a:xfrm>
            <a:off x="914400" y="5446463"/>
            <a:ext cx="1543677" cy="300082"/>
          </a:xfrm>
          <a:prstGeom prst="rect">
            <a:avLst/>
          </a:prstGeom>
          <a:solidFill>
            <a:srgbClr val="FFFF00"/>
          </a:solidFill>
        </p:spPr>
        <p:txBody>
          <a:bodyPr wrap="square" rtlCol="0">
            <a:spAutoFit/>
          </a:bodyPr>
          <a:lstStyle/>
          <a:p>
            <a:r>
              <a:rPr lang="en-US" sz="1350" dirty="0"/>
              <a:t>Risk/Control Focus</a:t>
            </a:r>
          </a:p>
        </p:txBody>
      </p:sp>
      <p:sp>
        <p:nvSpPr>
          <p:cNvPr id="10" name="TextBox 9">
            <a:extLst>
              <a:ext uri="{FF2B5EF4-FFF2-40B4-BE49-F238E27FC236}">
                <a16:creationId xmlns:a16="http://schemas.microsoft.com/office/drawing/2014/main" id="{48038093-9D88-57C1-4B4B-2549BD1BF37A}"/>
              </a:ext>
            </a:extLst>
          </p:cNvPr>
          <p:cNvSpPr txBox="1"/>
          <p:nvPr/>
        </p:nvSpPr>
        <p:spPr>
          <a:xfrm>
            <a:off x="2028825" y="902170"/>
            <a:ext cx="4981575" cy="738664"/>
          </a:xfrm>
          <a:prstGeom prst="rect">
            <a:avLst/>
          </a:prstGeom>
          <a:solidFill>
            <a:schemeClr val="accent6"/>
          </a:solidFill>
        </p:spPr>
        <p:txBody>
          <a:bodyPr wrap="square" rtlCol="0">
            <a:spAutoFit/>
          </a:bodyPr>
          <a:lstStyle/>
          <a:p>
            <a:pPr marL="285750" lvl="0" indent="-285750">
              <a:buFont typeface="Arial" panose="020B0604020202020204" pitchFamily="34" charset="0"/>
              <a:buChar char="•"/>
            </a:pPr>
            <a:r>
              <a:rPr lang="en-US" sz="1400" dirty="0"/>
              <a:t>Electronic Input </a:t>
            </a:r>
          </a:p>
          <a:p>
            <a:pPr marL="285750" lvl="0" indent="-285750">
              <a:buFont typeface="Arial" panose="020B0604020202020204" pitchFamily="34" charset="0"/>
              <a:buChar char="•"/>
            </a:pPr>
            <a:r>
              <a:rPr lang="en-US" sz="1400" dirty="0"/>
              <a:t>Appropriation controls in FIRM but detailed accounts mostly in  MDA systems</a:t>
            </a:r>
          </a:p>
        </p:txBody>
      </p:sp>
    </p:spTree>
    <p:extLst>
      <p:ext uri="{BB962C8B-B14F-4D97-AF65-F5344CB8AC3E}">
        <p14:creationId xmlns:p14="http://schemas.microsoft.com/office/powerpoint/2010/main" val="2533464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C00000"/>
                </a:solidFill>
              </a:rPr>
              <a:t>Generation Three – Accrual Information Management System (AIMS)</a:t>
            </a:r>
          </a:p>
        </p:txBody>
      </p:sp>
      <p:pic>
        <p:nvPicPr>
          <p:cNvPr id="6" name="Content Placeholder 5"/>
          <p:cNvPicPr>
            <a:picLocks noGrp="1" noChangeAspect="1"/>
          </p:cNvPicPr>
          <p:nvPr>
            <p:ph idx="1"/>
          </p:nvPr>
        </p:nvPicPr>
        <p:blipFill>
          <a:blip r:embed="rId3"/>
          <a:stretch>
            <a:fillRect/>
          </a:stretch>
        </p:blipFill>
        <p:spPr>
          <a:xfrm>
            <a:off x="3124200" y="1633282"/>
            <a:ext cx="11372849" cy="4229100"/>
          </a:xfrm>
          <a:prstGeom prst="rect">
            <a:avLst/>
          </a:prstGeom>
        </p:spPr>
      </p:pic>
      <p:sp>
        <p:nvSpPr>
          <p:cNvPr id="4" name="Slide Number Placeholder 3"/>
          <p:cNvSpPr>
            <a:spLocks noGrp="1"/>
          </p:cNvSpPr>
          <p:nvPr>
            <p:ph type="sldNum" sz="quarter" idx="12"/>
          </p:nvPr>
        </p:nvSpPr>
        <p:spPr/>
        <p:txBody>
          <a:bodyPr/>
          <a:lstStyle/>
          <a:p>
            <a:fld id="{E59B3EB4-F75D-4221-891B-A2BAA9BB7BFA}" type="slidenum">
              <a:rPr lang="en-US" smtClean="0"/>
              <a:pPr/>
              <a:t>14</a:t>
            </a:fld>
            <a:endParaRPr lang="en-US" dirty="0"/>
          </a:p>
        </p:txBody>
      </p:sp>
      <p:sp>
        <p:nvSpPr>
          <p:cNvPr id="3" name="TextBox 2">
            <a:extLst>
              <a:ext uri="{FF2B5EF4-FFF2-40B4-BE49-F238E27FC236}">
                <a16:creationId xmlns:a16="http://schemas.microsoft.com/office/drawing/2014/main" id="{25484621-44E8-4D4C-51CB-EF30FBB080D6}"/>
              </a:ext>
            </a:extLst>
          </p:cNvPr>
          <p:cNvSpPr txBox="1"/>
          <p:nvPr/>
        </p:nvSpPr>
        <p:spPr>
          <a:xfrm>
            <a:off x="2971800" y="5608466"/>
            <a:ext cx="4495800" cy="461665"/>
          </a:xfrm>
          <a:prstGeom prst="rect">
            <a:avLst/>
          </a:prstGeom>
          <a:solidFill>
            <a:schemeClr val="accent6"/>
          </a:solidFill>
        </p:spPr>
        <p:txBody>
          <a:bodyPr wrap="square" rtlCol="0">
            <a:spAutoFit/>
          </a:bodyPr>
          <a:lstStyle/>
          <a:p>
            <a:r>
              <a:rPr lang="en-US" sz="2400" dirty="0"/>
              <a:t>Regional Offices closed in 1996!</a:t>
            </a:r>
          </a:p>
        </p:txBody>
      </p:sp>
      <p:sp>
        <p:nvSpPr>
          <p:cNvPr id="5" name="TextBox 4">
            <a:extLst>
              <a:ext uri="{FF2B5EF4-FFF2-40B4-BE49-F238E27FC236}">
                <a16:creationId xmlns:a16="http://schemas.microsoft.com/office/drawing/2014/main" id="{CDBE86DD-7886-5D2E-748D-2243FD8D724B}"/>
              </a:ext>
            </a:extLst>
          </p:cNvPr>
          <p:cNvSpPr txBox="1"/>
          <p:nvPr/>
        </p:nvSpPr>
        <p:spPr>
          <a:xfrm>
            <a:off x="914400" y="3015324"/>
            <a:ext cx="2167252" cy="2377574"/>
          </a:xfrm>
          <a:prstGeom prst="rect">
            <a:avLst/>
          </a:prstGeom>
          <a:solidFill>
            <a:schemeClr val="accent6"/>
          </a:solidFill>
        </p:spPr>
        <p:txBody>
          <a:bodyPr wrap="square" rtlCol="0">
            <a:spAutoFit/>
          </a:bodyPr>
          <a:lstStyle/>
          <a:p>
            <a:r>
              <a:rPr lang="en-US" sz="1350" dirty="0">
                <a:highlight>
                  <a:srgbClr val="FFFF00"/>
                </a:highlight>
              </a:rPr>
              <a:t>MDAs</a:t>
            </a:r>
          </a:p>
          <a:p>
            <a:pPr marL="285750" indent="-285750">
              <a:buFont typeface="Arial" panose="020B0604020202020204" pitchFamily="34" charset="0"/>
              <a:buChar char="•"/>
            </a:pPr>
            <a:r>
              <a:rPr lang="en-US" sz="1350" dirty="0"/>
              <a:t>Accrual Accounting and Budgeting</a:t>
            </a:r>
          </a:p>
          <a:p>
            <a:pPr marL="285750" indent="-285750">
              <a:buFont typeface="Arial" panose="020B0604020202020204" pitchFamily="34" charset="0"/>
              <a:buChar char="•"/>
            </a:pPr>
            <a:r>
              <a:rPr lang="en-US" sz="1350" dirty="0"/>
              <a:t>Devolved Banking</a:t>
            </a:r>
          </a:p>
          <a:p>
            <a:pPr marL="285750" indent="-285750">
              <a:buFont typeface="Arial" panose="020B0604020202020204" pitchFamily="34" charset="0"/>
              <a:buChar char="•"/>
            </a:pPr>
            <a:r>
              <a:rPr lang="en-US" sz="1350" dirty="0"/>
              <a:t>Financial Statements</a:t>
            </a:r>
          </a:p>
          <a:p>
            <a:pPr marL="285750" indent="-285750">
              <a:buFont typeface="Arial" panose="020B0604020202020204" pitchFamily="34" charset="0"/>
              <a:buChar char="•"/>
            </a:pPr>
            <a:r>
              <a:rPr lang="en-US" sz="1350" dirty="0"/>
              <a:t>Annual Reports including performance based results reporting</a:t>
            </a:r>
          </a:p>
          <a:p>
            <a:pPr marL="285750" indent="-285750">
              <a:buFont typeface="Arial" panose="020B0604020202020204" pitchFamily="34" charset="0"/>
              <a:buChar char="•"/>
            </a:pPr>
            <a:endParaRPr lang="en-US" sz="1350" dirty="0"/>
          </a:p>
          <a:p>
            <a:endParaRPr lang="en-US" sz="1350" dirty="0"/>
          </a:p>
          <a:p>
            <a:endParaRPr lang="en-US" sz="1350" dirty="0"/>
          </a:p>
        </p:txBody>
      </p:sp>
      <p:sp>
        <p:nvSpPr>
          <p:cNvPr id="7" name="TextBox 6">
            <a:extLst>
              <a:ext uri="{FF2B5EF4-FFF2-40B4-BE49-F238E27FC236}">
                <a16:creationId xmlns:a16="http://schemas.microsoft.com/office/drawing/2014/main" id="{3F65718F-BC00-916C-855A-2CD4E6A7DD63}"/>
              </a:ext>
            </a:extLst>
          </p:cNvPr>
          <p:cNvSpPr txBox="1"/>
          <p:nvPr/>
        </p:nvSpPr>
        <p:spPr>
          <a:xfrm>
            <a:off x="1195702" y="2359686"/>
            <a:ext cx="1418545" cy="507831"/>
          </a:xfrm>
          <a:prstGeom prst="rect">
            <a:avLst/>
          </a:prstGeom>
          <a:solidFill>
            <a:srgbClr val="FFFF00"/>
          </a:solidFill>
        </p:spPr>
        <p:txBody>
          <a:bodyPr wrap="square" rtlCol="0">
            <a:spAutoFit/>
          </a:bodyPr>
          <a:lstStyle/>
          <a:p>
            <a:r>
              <a:rPr lang="en-US" sz="1350" dirty="0"/>
              <a:t>Risk/Control Focus</a:t>
            </a:r>
          </a:p>
        </p:txBody>
      </p:sp>
    </p:spTree>
    <p:extLst>
      <p:ext uri="{BB962C8B-B14F-4D97-AF65-F5344CB8AC3E}">
        <p14:creationId xmlns:p14="http://schemas.microsoft.com/office/powerpoint/2010/main" val="3264116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79066-410F-EEBB-6438-23994FF3636F}"/>
              </a:ext>
            </a:extLst>
          </p:cNvPr>
          <p:cNvSpPr>
            <a:spLocks noGrp="1"/>
          </p:cNvSpPr>
          <p:nvPr>
            <p:ph type="title"/>
          </p:nvPr>
        </p:nvSpPr>
        <p:spPr/>
        <p:txBody>
          <a:bodyPr>
            <a:normAutofit fontScale="90000"/>
          </a:bodyPr>
          <a:lstStyle/>
          <a:p>
            <a:r>
              <a:rPr lang="en-US" b="1" dirty="0">
                <a:solidFill>
                  <a:srgbClr val="C00000"/>
                </a:solidFill>
              </a:rPr>
              <a:t>Why did the Regional Network Close in 1996? </a:t>
            </a:r>
          </a:p>
        </p:txBody>
      </p:sp>
      <p:sp>
        <p:nvSpPr>
          <p:cNvPr id="3" name="Content Placeholder 2">
            <a:extLst>
              <a:ext uri="{FF2B5EF4-FFF2-40B4-BE49-F238E27FC236}">
                <a16:creationId xmlns:a16="http://schemas.microsoft.com/office/drawing/2014/main" id="{5C206DC3-DB2C-7C7B-B016-BFE65C40E742}"/>
              </a:ext>
            </a:extLst>
          </p:cNvPr>
          <p:cNvSpPr>
            <a:spLocks noGrp="1"/>
          </p:cNvSpPr>
          <p:nvPr>
            <p:ph idx="1"/>
          </p:nvPr>
        </p:nvSpPr>
        <p:spPr>
          <a:xfrm>
            <a:off x="685800" y="1117600"/>
            <a:ext cx="8229600" cy="5257800"/>
          </a:xfrm>
        </p:spPr>
        <p:txBody>
          <a:bodyPr>
            <a:normAutofit fontScale="70000" lnSpcReduction="20000"/>
          </a:bodyPr>
          <a:lstStyle/>
          <a:p>
            <a:r>
              <a:rPr lang="en-US" b="1" dirty="0"/>
              <a:t>Political decision of convenience </a:t>
            </a:r>
            <a:r>
              <a:rPr lang="en-US" dirty="0"/>
              <a:t>– an evaluation in 1995 endorsed by government gave ROS three years to become fully self funding but the incoming government wanted savings in Dept of Finance - $10million. This was equivalent to the annual running costs of the regional offices </a:t>
            </a:r>
          </a:p>
          <a:p>
            <a:r>
              <a:rPr lang="en-US" b="1" dirty="0"/>
              <a:t>Value added roles performed elsewhere in DoF </a:t>
            </a:r>
            <a:r>
              <a:rPr lang="en-US" dirty="0"/>
              <a:t>- such as cash management and forecasting, consolidated reporting and debt management performed in other areas of DoF</a:t>
            </a:r>
          </a:p>
          <a:p>
            <a:r>
              <a:rPr lang="en-US" dirty="0"/>
              <a:t>The philosophical position of incoming government was that government did not need to do anything the private sector could do  </a:t>
            </a:r>
            <a:r>
              <a:rPr lang="en-US" b="1" dirty="0"/>
              <a:t>“yellow pages test”. </a:t>
            </a:r>
            <a:r>
              <a:rPr lang="en-US" dirty="0"/>
              <a:t>Training was contestable and this was the main focus of the ROs going forward (even though this was specialist training and retaining a core cadre of experts in-house would have been highly beneficial for government </a:t>
            </a:r>
          </a:p>
          <a:p>
            <a:r>
              <a:rPr lang="en-US" dirty="0"/>
              <a:t>The strong ongoing perception that Ros were largely  operationally focused made the closure decision possible - </a:t>
            </a:r>
            <a:r>
              <a:rPr lang="en-US" b="1" dirty="0"/>
              <a:t>Management of the ROs did not reform quickly enough </a:t>
            </a:r>
            <a:r>
              <a:rPr lang="en-US" dirty="0"/>
              <a:t>nor did they promote the benefits and of the regional network’s education role</a:t>
            </a:r>
          </a:p>
          <a:p>
            <a:endParaRPr lang="en-US" dirty="0"/>
          </a:p>
          <a:p>
            <a:endParaRPr lang="en-US" dirty="0"/>
          </a:p>
        </p:txBody>
      </p:sp>
    </p:spTree>
    <p:extLst>
      <p:ext uri="{BB962C8B-B14F-4D97-AF65-F5344CB8AC3E}">
        <p14:creationId xmlns:p14="http://schemas.microsoft.com/office/powerpoint/2010/main" val="2950560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6068" y="165036"/>
            <a:ext cx="6519182" cy="800100"/>
          </a:xfrm>
          <a:noFill/>
        </p:spPr>
        <p:txBody>
          <a:bodyPr>
            <a:noAutofit/>
          </a:bodyPr>
          <a:lstStyle/>
          <a:p>
            <a:r>
              <a:rPr lang="en-US" sz="3200" b="1" dirty="0">
                <a:solidFill>
                  <a:srgbClr val="C00000"/>
                </a:solidFill>
              </a:rPr>
              <a:t>Generation Four (and Five) – Central Budget Management System (CBMS)</a:t>
            </a:r>
          </a:p>
        </p:txBody>
      </p:sp>
      <p:pic>
        <p:nvPicPr>
          <p:cNvPr id="6" name="Content Placeholder 5"/>
          <p:cNvPicPr>
            <a:picLocks noGrp="1" noChangeAspect="1"/>
          </p:cNvPicPr>
          <p:nvPr>
            <p:ph idx="1"/>
          </p:nvPr>
        </p:nvPicPr>
        <p:blipFill>
          <a:blip r:embed="rId3"/>
          <a:stretch>
            <a:fillRect/>
          </a:stretch>
        </p:blipFill>
        <p:spPr>
          <a:xfrm>
            <a:off x="3429000" y="1600200"/>
            <a:ext cx="10629900" cy="4454589"/>
          </a:xfrm>
          <a:prstGeom prst="rect">
            <a:avLst/>
          </a:prstGeom>
        </p:spPr>
      </p:pic>
      <p:sp>
        <p:nvSpPr>
          <p:cNvPr id="4" name="Slide Number Placeholder 3"/>
          <p:cNvSpPr>
            <a:spLocks noGrp="1"/>
          </p:cNvSpPr>
          <p:nvPr>
            <p:ph type="sldNum" sz="quarter" idx="12"/>
          </p:nvPr>
        </p:nvSpPr>
        <p:spPr/>
        <p:txBody>
          <a:bodyPr/>
          <a:lstStyle/>
          <a:p>
            <a:fld id="{E59B3EB4-F75D-4221-891B-A2BAA9BB7BFA}" type="slidenum">
              <a:rPr lang="en-US" smtClean="0"/>
              <a:pPr/>
              <a:t>16</a:t>
            </a:fld>
            <a:endParaRPr lang="en-US" dirty="0"/>
          </a:p>
        </p:txBody>
      </p:sp>
      <p:sp>
        <p:nvSpPr>
          <p:cNvPr id="3" name="TextBox 2">
            <a:extLst>
              <a:ext uri="{FF2B5EF4-FFF2-40B4-BE49-F238E27FC236}">
                <a16:creationId xmlns:a16="http://schemas.microsoft.com/office/drawing/2014/main" id="{8D5FCF18-EDEF-6C19-54FB-B36E16447025}"/>
              </a:ext>
            </a:extLst>
          </p:cNvPr>
          <p:cNvSpPr txBox="1"/>
          <p:nvPr/>
        </p:nvSpPr>
        <p:spPr>
          <a:xfrm>
            <a:off x="857250" y="2514600"/>
            <a:ext cx="2057400" cy="2377574"/>
          </a:xfrm>
          <a:prstGeom prst="rect">
            <a:avLst/>
          </a:prstGeom>
          <a:solidFill>
            <a:schemeClr val="accent6"/>
          </a:solidFill>
        </p:spPr>
        <p:txBody>
          <a:bodyPr wrap="square" rtlCol="0">
            <a:spAutoFit/>
          </a:bodyPr>
          <a:lstStyle/>
          <a:p>
            <a:r>
              <a:rPr lang="en-US" sz="1350" dirty="0"/>
              <a:t>The need for centralized appropriation control, cash management and  </a:t>
            </a:r>
            <a:r>
              <a:rPr lang="en-US" sz="1350" b="1" dirty="0"/>
              <a:t>consolidated reporting </a:t>
            </a:r>
            <a:r>
              <a:rPr lang="en-US" sz="1350" dirty="0"/>
              <a:t>is ongoing. DoF continues to need this even after ROs closed! </a:t>
            </a:r>
          </a:p>
          <a:p>
            <a:r>
              <a:rPr lang="en-US" sz="1350" dirty="0"/>
              <a:t>Thus the value added functions continue, only the processing components are devolved </a:t>
            </a:r>
          </a:p>
        </p:txBody>
      </p:sp>
      <p:sp>
        <p:nvSpPr>
          <p:cNvPr id="5" name="TextBox 4">
            <a:extLst>
              <a:ext uri="{FF2B5EF4-FFF2-40B4-BE49-F238E27FC236}">
                <a16:creationId xmlns:a16="http://schemas.microsoft.com/office/drawing/2014/main" id="{D019F865-B2DD-BE5E-D573-17F9353FAE8D}"/>
              </a:ext>
            </a:extLst>
          </p:cNvPr>
          <p:cNvSpPr txBox="1"/>
          <p:nvPr/>
        </p:nvSpPr>
        <p:spPr>
          <a:xfrm>
            <a:off x="1209675" y="1578429"/>
            <a:ext cx="1190625" cy="507831"/>
          </a:xfrm>
          <a:prstGeom prst="rect">
            <a:avLst/>
          </a:prstGeom>
          <a:solidFill>
            <a:srgbClr val="FFFF00"/>
          </a:solidFill>
        </p:spPr>
        <p:txBody>
          <a:bodyPr wrap="square" rtlCol="0">
            <a:spAutoFit/>
          </a:bodyPr>
          <a:lstStyle/>
          <a:p>
            <a:r>
              <a:rPr lang="en-US" sz="1350" dirty="0"/>
              <a:t>Risk/Control Focus</a:t>
            </a:r>
          </a:p>
        </p:txBody>
      </p:sp>
      <p:sp>
        <p:nvSpPr>
          <p:cNvPr id="7" name="TextBox 6">
            <a:extLst>
              <a:ext uri="{FF2B5EF4-FFF2-40B4-BE49-F238E27FC236}">
                <a16:creationId xmlns:a16="http://schemas.microsoft.com/office/drawing/2014/main" id="{07B2A9C9-D352-C3BB-7828-1407A110946B}"/>
              </a:ext>
            </a:extLst>
          </p:cNvPr>
          <p:cNvSpPr txBox="1"/>
          <p:nvPr/>
        </p:nvSpPr>
        <p:spPr>
          <a:xfrm>
            <a:off x="1196068" y="5732534"/>
            <a:ext cx="7296150" cy="369332"/>
          </a:xfrm>
          <a:prstGeom prst="rect">
            <a:avLst/>
          </a:prstGeom>
          <a:solidFill>
            <a:schemeClr val="accent6"/>
          </a:solidFill>
        </p:spPr>
        <p:txBody>
          <a:bodyPr wrap="square" rtlCol="0">
            <a:spAutoFit/>
          </a:bodyPr>
          <a:lstStyle/>
          <a:p>
            <a:r>
              <a:rPr lang="en-US" dirty="0"/>
              <a:t>An integrated UCoA was recreated to better support consolidated reporting</a:t>
            </a:r>
          </a:p>
        </p:txBody>
      </p:sp>
    </p:spTree>
    <p:extLst>
      <p:ext uri="{BB962C8B-B14F-4D97-AF65-F5344CB8AC3E}">
        <p14:creationId xmlns:p14="http://schemas.microsoft.com/office/powerpoint/2010/main" val="136317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2887-6835-2588-349B-3AA8B863ABDF}"/>
              </a:ext>
            </a:extLst>
          </p:cNvPr>
          <p:cNvSpPr>
            <a:spLocks noGrp="1"/>
          </p:cNvSpPr>
          <p:nvPr>
            <p:ph type="title"/>
          </p:nvPr>
        </p:nvSpPr>
        <p:spPr>
          <a:xfrm>
            <a:off x="876300" y="-228600"/>
            <a:ext cx="8001000" cy="914400"/>
          </a:xfrm>
        </p:spPr>
        <p:txBody>
          <a:bodyPr>
            <a:normAutofit/>
          </a:bodyPr>
          <a:lstStyle/>
          <a:p>
            <a:r>
              <a:rPr lang="en-US" dirty="0">
                <a:solidFill>
                  <a:srgbClr val="C00000"/>
                </a:solidFill>
              </a:rPr>
              <a:t>Issues and Lessons Learnt</a:t>
            </a:r>
          </a:p>
        </p:txBody>
      </p:sp>
      <p:sp>
        <p:nvSpPr>
          <p:cNvPr id="3" name="Content Placeholder 2">
            <a:extLst>
              <a:ext uri="{FF2B5EF4-FFF2-40B4-BE49-F238E27FC236}">
                <a16:creationId xmlns:a16="http://schemas.microsoft.com/office/drawing/2014/main" id="{8BBCF26B-05AD-5137-A95F-DC8BCEC1396A}"/>
              </a:ext>
            </a:extLst>
          </p:cNvPr>
          <p:cNvSpPr>
            <a:spLocks noGrp="1"/>
          </p:cNvSpPr>
          <p:nvPr>
            <p:ph idx="1"/>
          </p:nvPr>
        </p:nvSpPr>
        <p:spPr>
          <a:xfrm>
            <a:off x="571500" y="609600"/>
            <a:ext cx="8610600" cy="6248400"/>
          </a:xfrm>
        </p:spPr>
        <p:txBody>
          <a:bodyPr>
            <a:normAutofit fontScale="40000" lnSpcReduction="20000"/>
          </a:bodyPr>
          <a:lstStyle/>
          <a:p>
            <a:endParaRPr lang="en-US" dirty="0"/>
          </a:p>
          <a:p>
            <a:r>
              <a:rPr lang="en-US" sz="4000" b="1" dirty="0"/>
              <a:t>There is not a single appropriate solution for all countries</a:t>
            </a:r>
            <a:r>
              <a:rPr lang="en-US" sz="4000" dirty="0"/>
              <a:t>. Understand what is required for the end goal and then use technology to achieve this  </a:t>
            </a:r>
          </a:p>
          <a:p>
            <a:r>
              <a:rPr lang="en-US" sz="4000" b="1" dirty="0"/>
              <a:t>If you do not manage for change it may leave you behind </a:t>
            </a:r>
            <a:r>
              <a:rPr lang="en-US" sz="4000" dirty="0"/>
              <a:t>- major changes should be driven by a careful analysis of costs and benefits</a:t>
            </a:r>
          </a:p>
          <a:p>
            <a:r>
              <a:rPr lang="en-US" sz="4000" b="1" dirty="0"/>
              <a:t>Technological capacity has a major influence </a:t>
            </a:r>
            <a:r>
              <a:rPr lang="en-US" sz="4000" dirty="0"/>
              <a:t>on how accounting processes and systems evolved</a:t>
            </a:r>
          </a:p>
          <a:p>
            <a:r>
              <a:rPr lang="en-US" sz="4000" b="1" dirty="0"/>
              <a:t>ICT naturally moves processing and controls over transactions closer to where the transactions are created </a:t>
            </a:r>
            <a:r>
              <a:rPr lang="en-US" sz="4000" dirty="0"/>
              <a:t>– central controls will largely devolve and thus the role of Treasury must evolve with this - in Australia the Regional offices should have moved to value added cost recovery much sooner</a:t>
            </a:r>
          </a:p>
          <a:p>
            <a:r>
              <a:rPr lang="en-US" sz="4000" b="1" dirty="0"/>
              <a:t>Devolution without planning can create issues </a:t>
            </a:r>
            <a:r>
              <a:rPr lang="en-US" sz="4000" dirty="0"/>
              <a:t>– DoF gave up the UCoA after FIRM was replaced making consolidated reporting challenging (this was resurrected later in CBMS) </a:t>
            </a:r>
          </a:p>
          <a:p>
            <a:r>
              <a:rPr lang="en-US" sz="4000" b="1" dirty="0"/>
              <a:t>Cost of poorly planned devolution   </a:t>
            </a:r>
            <a:r>
              <a:rPr lang="en-US" sz="4000" dirty="0"/>
              <a:t>- While devolution was justifiable for large entities, smaller agencies, of which there are many, became less efficient – they now had to do all of the activities themselves  </a:t>
            </a:r>
          </a:p>
          <a:p>
            <a:pPr marL="0" indent="0">
              <a:buNone/>
            </a:pPr>
            <a:endParaRPr lang="en-US" sz="4000" dirty="0"/>
          </a:p>
          <a:p>
            <a:pPr lvl="1">
              <a:buFontTx/>
              <a:buChar char="-"/>
            </a:pPr>
            <a:r>
              <a:rPr lang="en-US" sz="4000" dirty="0"/>
              <a:t>500 million overspent on over-engineered systems moving to accrual</a:t>
            </a:r>
          </a:p>
          <a:p>
            <a:pPr lvl="1">
              <a:buFontTx/>
              <a:buChar char="-"/>
            </a:pPr>
            <a:r>
              <a:rPr lang="en-US" sz="4000" dirty="0"/>
              <a:t>Small entities in Australia were required to do the same reporting as large entities – full accrual reports for a four person entity</a:t>
            </a:r>
          </a:p>
          <a:p>
            <a:pPr lvl="1">
              <a:buFontTx/>
              <a:buChar char="-"/>
            </a:pPr>
            <a:r>
              <a:rPr lang="en-US" sz="4000" dirty="0"/>
              <a:t>2019 review recommended moving back to shared services suggesting over 300 million in annual savings (in other words 300 million wasted every year). </a:t>
            </a:r>
          </a:p>
          <a:p>
            <a:r>
              <a:rPr lang="en-US" sz="4000" dirty="0"/>
              <a:t>Thus decentralization is not the only option – centralization makes sense in some areas too</a:t>
            </a:r>
          </a:p>
          <a:p>
            <a:pPr lvl="1">
              <a:buFontTx/>
              <a:buChar char="-"/>
            </a:pPr>
            <a:endParaRPr lang="en-US" sz="4000" dirty="0"/>
          </a:p>
          <a:p>
            <a:pPr marL="0" indent="0" algn="ctr">
              <a:buNone/>
            </a:pPr>
            <a:endParaRPr lang="en-US" sz="3500" dirty="0">
              <a:highlight>
                <a:srgbClr val="FFFF00"/>
              </a:highlight>
            </a:endParaRPr>
          </a:p>
          <a:p>
            <a:pPr marL="0" indent="0" algn="ctr">
              <a:buNone/>
            </a:pPr>
            <a:r>
              <a:rPr lang="en-US" sz="4000" dirty="0">
                <a:highlight>
                  <a:srgbClr val="FFFF00"/>
                </a:highlight>
              </a:rPr>
              <a:t>BUT the big message is operational entities must move to value added roles if they are to continue to be relevant in modern government – cash management and forecasting, financial and strategic reporting, risk management, training and education. If entities see processing and controls as their future it is likely there will not be a future.  </a:t>
            </a:r>
          </a:p>
          <a:p>
            <a:pPr algn="ctr"/>
            <a:endParaRPr lang="en-US" dirty="0">
              <a:highlight>
                <a:srgbClr val="FFFF00"/>
              </a:highlight>
            </a:endParaRPr>
          </a:p>
        </p:txBody>
      </p:sp>
    </p:spTree>
    <p:extLst>
      <p:ext uri="{BB962C8B-B14F-4D97-AF65-F5344CB8AC3E}">
        <p14:creationId xmlns:p14="http://schemas.microsoft.com/office/powerpoint/2010/main" val="175199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01000" cy="1143000"/>
          </a:xfrm>
        </p:spPr>
        <p:txBody>
          <a:bodyPr/>
          <a:lstStyle/>
          <a:p>
            <a:r>
              <a:rPr lang="en-US" dirty="0">
                <a:solidFill>
                  <a:srgbClr val="C00000"/>
                </a:solidFill>
              </a:rPr>
              <a:t>Topics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2480023"/>
              </p:ext>
            </p:extLst>
          </p:nvPr>
        </p:nvGraphicFramePr>
        <p:xfrm>
          <a:off x="685800" y="1371600"/>
          <a:ext cx="8001000" cy="545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E59B3EB4-F75D-4221-891B-A2BAA9BB7BFA}" type="slidenum">
              <a:rPr lang="en-US" smtClean="0"/>
              <a:pPr/>
              <a:t>2</a:t>
            </a:fld>
            <a:endParaRPr lang="en-US" dirty="0"/>
          </a:p>
        </p:txBody>
      </p:sp>
    </p:spTree>
    <p:extLst>
      <p:ext uri="{BB962C8B-B14F-4D97-AF65-F5344CB8AC3E}">
        <p14:creationId xmlns:p14="http://schemas.microsoft.com/office/powerpoint/2010/main" val="199445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ECD1F-4086-33F9-5742-6898046FEA3D}"/>
              </a:ext>
            </a:extLst>
          </p:cNvPr>
          <p:cNvSpPr>
            <a:spLocks noGrp="1"/>
          </p:cNvSpPr>
          <p:nvPr>
            <p:ph type="title"/>
          </p:nvPr>
        </p:nvSpPr>
        <p:spPr>
          <a:xfrm>
            <a:off x="1194288" y="188692"/>
            <a:ext cx="7886700" cy="994172"/>
          </a:xfrm>
        </p:spPr>
        <p:txBody>
          <a:bodyPr>
            <a:normAutofit fontScale="90000"/>
          </a:bodyPr>
          <a:lstStyle/>
          <a:p>
            <a:r>
              <a:rPr lang="en-US" b="1" dirty="0">
                <a:solidFill>
                  <a:srgbClr val="C00000"/>
                </a:solidFill>
              </a:rPr>
              <a:t>A Brief (European) History of Australia </a:t>
            </a:r>
          </a:p>
        </p:txBody>
      </p:sp>
      <p:pic>
        <p:nvPicPr>
          <p:cNvPr id="3074" name="Picture 2">
            <a:extLst>
              <a:ext uri="{FF2B5EF4-FFF2-40B4-BE49-F238E27FC236}">
                <a16:creationId xmlns:a16="http://schemas.microsoft.com/office/drawing/2014/main" id="{6532A3DF-D7BD-F321-AE2D-9D7681B062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7255" y="1566576"/>
            <a:ext cx="5448208" cy="4233497"/>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9AC4934A-C7F4-E9AD-03FC-19289FEB41C5}"/>
              </a:ext>
            </a:extLst>
          </p:cNvPr>
          <p:cNvSpPr/>
          <p:nvPr/>
        </p:nvSpPr>
        <p:spPr>
          <a:xfrm>
            <a:off x="2438400" y="4454069"/>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Oval 5">
            <a:extLst>
              <a:ext uri="{FF2B5EF4-FFF2-40B4-BE49-F238E27FC236}">
                <a16:creationId xmlns:a16="http://schemas.microsoft.com/office/drawing/2014/main" id="{2560DEAC-8D91-5543-BD67-FF0384A0569F}"/>
              </a:ext>
            </a:extLst>
          </p:cNvPr>
          <p:cNvSpPr/>
          <p:nvPr/>
        </p:nvSpPr>
        <p:spPr>
          <a:xfrm>
            <a:off x="4572000" y="1676400"/>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Oval 6">
            <a:extLst>
              <a:ext uri="{FF2B5EF4-FFF2-40B4-BE49-F238E27FC236}">
                <a16:creationId xmlns:a16="http://schemas.microsoft.com/office/drawing/2014/main" id="{AB7039BF-712D-3197-794A-04A6835D8114}"/>
              </a:ext>
            </a:extLst>
          </p:cNvPr>
          <p:cNvSpPr/>
          <p:nvPr/>
        </p:nvSpPr>
        <p:spPr>
          <a:xfrm>
            <a:off x="5361110" y="4626346"/>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Oval 7">
            <a:extLst>
              <a:ext uri="{FF2B5EF4-FFF2-40B4-BE49-F238E27FC236}">
                <a16:creationId xmlns:a16="http://schemas.microsoft.com/office/drawing/2014/main" id="{DAA59A7B-D1BC-11F0-50E1-509EB1483918}"/>
              </a:ext>
            </a:extLst>
          </p:cNvPr>
          <p:cNvSpPr/>
          <p:nvPr/>
        </p:nvSpPr>
        <p:spPr>
          <a:xfrm>
            <a:off x="6115469" y="5655114"/>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Oval 8">
            <a:extLst>
              <a:ext uri="{FF2B5EF4-FFF2-40B4-BE49-F238E27FC236}">
                <a16:creationId xmlns:a16="http://schemas.microsoft.com/office/drawing/2014/main" id="{6A233ECD-34FC-B76C-D819-B08A52AF0CB3}"/>
              </a:ext>
            </a:extLst>
          </p:cNvPr>
          <p:cNvSpPr/>
          <p:nvPr/>
        </p:nvSpPr>
        <p:spPr>
          <a:xfrm>
            <a:off x="6042933" y="5029200"/>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Oval 9">
            <a:extLst>
              <a:ext uri="{FF2B5EF4-FFF2-40B4-BE49-F238E27FC236}">
                <a16:creationId xmlns:a16="http://schemas.microsoft.com/office/drawing/2014/main" id="{ADAD0147-7C68-3582-1F82-64E8AF9071B8}"/>
              </a:ext>
            </a:extLst>
          </p:cNvPr>
          <p:cNvSpPr/>
          <p:nvPr/>
        </p:nvSpPr>
        <p:spPr>
          <a:xfrm>
            <a:off x="6663053" y="4692288"/>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Oval 10">
            <a:extLst>
              <a:ext uri="{FF2B5EF4-FFF2-40B4-BE49-F238E27FC236}">
                <a16:creationId xmlns:a16="http://schemas.microsoft.com/office/drawing/2014/main" id="{2C46A0EA-3689-1E3E-8012-29325E05AB5D}"/>
              </a:ext>
            </a:extLst>
          </p:cNvPr>
          <p:cNvSpPr/>
          <p:nvPr/>
        </p:nvSpPr>
        <p:spPr>
          <a:xfrm>
            <a:off x="7002341" y="3438525"/>
            <a:ext cx="145073" cy="131885"/>
          </a:xfrm>
          <a:prstGeom prst="ellipse">
            <a:avLst/>
          </a:prstGeom>
          <a:solidFill>
            <a:srgbClr val="FF0E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Left Arrow 13">
            <a:extLst>
              <a:ext uri="{FF2B5EF4-FFF2-40B4-BE49-F238E27FC236}">
                <a16:creationId xmlns:a16="http://schemas.microsoft.com/office/drawing/2014/main" id="{41F9600C-47CB-88A4-8849-9DD5C890AE86}"/>
              </a:ext>
            </a:extLst>
          </p:cNvPr>
          <p:cNvSpPr/>
          <p:nvPr/>
        </p:nvSpPr>
        <p:spPr>
          <a:xfrm>
            <a:off x="6820358" y="4595165"/>
            <a:ext cx="792773" cy="180152"/>
          </a:xfrm>
          <a:prstGeom prst="lef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Oval 14">
            <a:extLst>
              <a:ext uri="{FF2B5EF4-FFF2-40B4-BE49-F238E27FC236}">
                <a16:creationId xmlns:a16="http://schemas.microsoft.com/office/drawing/2014/main" id="{950FF7C1-F61C-DC24-50FE-21214C437D14}"/>
              </a:ext>
            </a:extLst>
          </p:cNvPr>
          <p:cNvSpPr/>
          <p:nvPr/>
        </p:nvSpPr>
        <p:spPr>
          <a:xfrm>
            <a:off x="7696106" y="4056550"/>
            <a:ext cx="798269" cy="90487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ACT</a:t>
            </a:r>
          </a:p>
        </p:txBody>
      </p:sp>
      <p:sp>
        <p:nvSpPr>
          <p:cNvPr id="16" name="TextBox 15">
            <a:extLst>
              <a:ext uri="{FF2B5EF4-FFF2-40B4-BE49-F238E27FC236}">
                <a16:creationId xmlns:a16="http://schemas.microsoft.com/office/drawing/2014/main" id="{EFDB7A28-960F-BEA0-DB5C-4D69DD44E055}"/>
              </a:ext>
            </a:extLst>
          </p:cNvPr>
          <p:cNvSpPr txBox="1"/>
          <p:nvPr/>
        </p:nvSpPr>
        <p:spPr>
          <a:xfrm>
            <a:off x="7460231" y="1498356"/>
            <a:ext cx="1057275" cy="2377574"/>
          </a:xfrm>
          <a:prstGeom prst="rect">
            <a:avLst/>
          </a:prstGeom>
          <a:solidFill>
            <a:schemeClr val="accent2"/>
          </a:solidFill>
        </p:spPr>
        <p:txBody>
          <a:bodyPr wrap="square" rtlCol="0">
            <a:spAutoFit/>
          </a:bodyPr>
          <a:lstStyle/>
          <a:p>
            <a:r>
              <a:rPr lang="en-US" sz="1350" dirty="0"/>
              <a:t>ACT and Canberra established in 1913 eventually becoming the main focus of government spending and controls</a:t>
            </a:r>
          </a:p>
        </p:txBody>
      </p:sp>
      <p:sp>
        <p:nvSpPr>
          <p:cNvPr id="17" name="TextBox 16">
            <a:extLst>
              <a:ext uri="{FF2B5EF4-FFF2-40B4-BE49-F238E27FC236}">
                <a16:creationId xmlns:a16="http://schemas.microsoft.com/office/drawing/2014/main" id="{7D4D0F58-DE2D-B7BD-409A-CDD25A9249BA}"/>
              </a:ext>
            </a:extLst>
          </p:cNvPr>
          <p:cNvSpPr txBox="1"/>
          <p:nvPr/>
        </p:nvSpPr>
        <p:spPr>
          <a:xfrm>
            <a:off x="914400" y="5029200"/>
            <a:ext cx="2237406" cy="1338828"/>
          </a:xfrm>
          <a:prstGeom prst="rect">
            <a:avLst/>
          </a:prstGeom>
          <a:solidFill>
            <a:schemeClr val="accent2"/>
          </a:solidFill>
        </p:spPr>
        <p:txBody>
          <a:bodyPr wrap="square" rtlCol="0">
            <a:spAutoFit/>
          </a:bodyPr>
          <a:lstStyle/>
          <a:p>
            <a:r>
              <a:rPr lang="en-US" sz="1350" dirty="0"/>
              <a:t>Colonies retained own governments renamed states – 2</a:t>
            </a:r>
            <a:r>
              <a:rPr lang="en-US" sz="1350" baseline="30000" dirty="0"/>
              <a:t>nd</a:t>
            </a:r>
            <a:r>
              <a:rPr lang="en-US" sz="1350" dirty="0"/>
              <a:t> tier. Constitutionally these are largely  autonomous from Federal government </a:t>
            </a:r>
          </a:p>
        </p:txBody>
      </p:sp>
    </p:spTree>
    <p:extLst>
      <p:ext uri="{BB962C8B-B14F-4D97-AF65-F5344CB8AC3E}">
        <p14:creationId xmlns:p14="http://schemas.microsoft.com/office/powerpoint/2010/main" val="1618428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31C3-F685-B908-5769-3F10E68107C4}"/>
              </a:ext>
            </a:extLst>
          </p:cNvPr>
          <p:cNvSpPr>
            <a:spLocks noGrp="1"/>
          </p:cNvSpPr>
          <p:nvPr>
            <p:ph type="title"/>
          </p:nvPr>
        </p:nvSpPr>
        <p:spPr>
          <a:xfrm>
            <a:off x="914400" y="246321"/>
            <a:ext cx="8780318" cy="994172"/>
          </a:xfrm>
        </p:spPr>
        <p:txBody>
          <a:bodyPr>
            <a:normAutofit fontScale="90000"/>
          </a:bodyPr>
          <a:lstStyle/>
          <a:p>
            <a:r>
              <a:rPr lang="en-US" b="1" dirty="0">
                <a:solidFill>
                  <a:srgbClr val="C00000"/>
                </a:solidFill>
              </a:rPr>
              <a:t>Public Finance in Australia from Federation</a:t>
            </a:r>
          </a:p>
        </p:txBody>
      </p:sp>
      <p:graphicFrame>
        <p:nvGraphicFramePr>
          <p:cNvPr id="4" name="Diagram 3">
            <a:extLst>
              <a:ext uri="{FF2B5EF4-FFF2-40B4-BE49-F238E27FC236}">
                <a16:creationId xmlns:a16="http://schemas.microsoft.com/office/drawing/2014/main" id="{4FB8DEFB-9A40-F7CE-05CA-DDDEE4E5DEBE}"/>
              </a:ext>
            </a:extLst>
          </p:cNvPr>
          <p:cNvGraphicFramePr/>
          <p:nvPr>
            <p:extLst>
              <p:ext uri="{D42A27DB-BD31-4B8C-83A1-F6EECF244321}">
                <p14:modId xmlns:p14="http://schemas.microsoft.com/office/powerpoint/2010/main" val="593702983"/>
              </p:ext>
            </p:extLst>
          </p:nvPr>
        </p:nvGraphicFramePr>
        <p:xfrm>
          <a:off x="-132979" y="1524000"/>
          <a:ext cx="908511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FB913193-A18D-D729-5E24-C25546AE6041}"/>
              </a:ext>
            </a:extLst>
          </p:cNvPr>
          <p:cNvSpPr txBox="1"/>
          <p:nvPr/>
        </p:nvSpPr>
        <p:spPr>
          <a:xfrm>
            <a:off x="8248650" y="1794072"/>
            <a:ext cx="895350" cy="923330"/>
          </a:xfrm>
          <a:prstGeom prst="rect">
            <a:avLst/>
          </a:prstGeom>
          <a:solidFill>
            <a:schemeClr val="accent6"/>
          </a:solidFill>
        </p:spPr>
        <p:txBody>
          <a:bodyPr wrap="square" rtlCol="0">
            <a:spAutoFit/>
          </a:bodyPr>
          <a:lstStyle/>
          <a:p>
            <a:r>
              <a:rPr lang="en-US" sz="1350" dirty="0"/>
              <a:t>Early focus was risk averse</a:t>
            </a:r>
          </a:p>
        </p:txBody>
      </p:sp>
      <p:sp>
        <p:nvSpPr>
          <p:cNvPr id="7" name="TextBox 6">
            <a:extLst>
              <a:ext uri="{FF2B5EF4-FFF2-40B4-BE49-F238E27FC236}">
                <a16:creationId xmlns:a16="http://schemas.microsoft.com/office/drawing/2014/main" id="{EC68ED24-7B76-786C-0F3D-C298CBE233B0}"/>
              </a:ext>
            </a:extLst>
          </p:cNvPr>
          <p:cNvSpPr txBox="1"/>
          <p:nvPr/>
        </p:nvSpPr>
        <p:spPr>
          <a:xfrm>
            <a:off x="8190139" y="5655692"/>
            <a:ext cx="762000" cy="923330"/>
          </a:xfrm>
          <a:prstGeom prst="rect">
            <a:avLst/>
          </a:prstGeom>
          <a:solidFill>
            <a:schemeClr val="accent6"/>
          </a:solidFill>
        </p:spPr>
        <p:txBody>
          <a:bodyPr wrap="square" rtlCol="0">
            <a:spAutoFit/>
          </a:bodyPr>
          <a:lstStyle/>
          <a:p>
            <a:r>
              <a:rPr lang="en-US" sz="1350" dirty="0"/>
              <a:t>Shift of controls to MDAs</a:t>
            </a:r>
          </a:p>
        </p:txBody>
      </p:sp>
      <p:sp>
        <p:nvSpPr>
          <p:cNvPr id="8" name="TextBox 7">
            <a:extLst>
              <a:ext uri="{FF2B5EF4-FFF2-40B4-BE49-F238E27FC236}">
                <a16:creationId xmlns:a16="http://schemas.microsoft.com/office/drawing/2014/main" id="{5C49CD5E-8FEC-54D2-C2CF-8A5B2A7FF41B}"/>
              </a:ext>
            </a:extLst>
          </p:cNvPr>
          <p:cNvSpPr txBox="1"/>
          <p:nvPr/>
        </p:nvSpPr>
        <p:spPr>
          <a:xfrm>
            <a:off x="6921952" y="2057400"/>
            <a:ext cx="1190625" cy="507831"/>
          </a:xfrm>
          <a:prstGeom prst="rect">
            <a:avLst/>
          </a:prstGeom>
          <a:solidFill>
            <a:srgbClr val="FFFF00"/>
          </a:solidFill>
        </p:spPr>
        <p:txBody>
          <a:bodyPr wrap="square" rtlCol="0">
            <a:spAutoFit/>
          </a:bodyPr>
          <a:lstStyle/>
          <a:p>
            <a:r>
              <a:rPr lang="en-US" sz="1350" dirty="0"/>
              <a:t>Risk/Control Focus</a:t>
            </a:r>
          </a:p>
        </p:txBody>
      </p:sp>
      <p:sp>
        <p:nvSpPr>
          <p:cNvPr id="9" name="TextBox 8">
            <a:extLst>
              <a:ext uri="{FF2B5EF4-FFF2-40B4-BE49-F238E27FC236}">
                <a16:creationId xmlns:a16="http://schemas.microsoft.com/office/drawing/2014/main" id="{2C5786E9-9705-7E10-5DE8-20BE20A06E30}"/>
              </a:ext>
            </a:extLst>
          </p:cNvPr>
          <p:cNvSpPr txBox="1"/>
          <p:nvPr/>
        </p:nvSpPr>
        <p:spPr>
          <a:xfrm>
            <a:off x="6921953" y="5680259"/>
            <a:ext cx="1190625" cy="507831"/>
          </a:xfrm>
          <a:prstGeom prst="rect">
            <a:avLst/>
          </a:prstGeom>
          <a:solidFill>
            <a:srgbClr val="FFFF00"/>
          </a:solidFill>
        </p:spPr>
        <p:txBody>
          <a:bodyPr wrap="square" rtlCol="0">
            <a:spAutoFit/>
          </a:bodyPr>
          <a:lstStyle/>
          <a:p>
            <a:r>
              <a:rPr lang="en-US" sz="1350" dirty="0"/>
              <a:t>Risk/Control Focus</a:t>
            </a:r>
          </a:p>
        </p:txBody>
      </p:sp>
    </p:spTree>
    <p:extLst>
      <p:ext uri="{BB962C8B-B14F-4D97-AF65-F5344CB8AC3E}">
        <p14:creationId xmlns:p14="http://schemas.microsoft.com/office/powerpoint/2010/main" val="224814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3B436-2C4A-5493-77C9-4B23472F515A}"/>
              </a:ext>
            </a:extLst>
          </p:cNvPr>
          <p:cNvSpPr>
            <a:spLocks noGrp="1"/>
          </p:cNvSpPr>
          <p:nvPr>
            <p:ph type="title"/>
          </p:nvPr>
        </p:nvSpPr>
        <p:spPr>
          <a:xfrm>
            <a:off x="685800" y="266700"/>
            <a:ext cx="8458200" cy="1143000"/>
          </a:xfrm>
        </p:spPr>
        <p:txBody>
          <a:bodyPr>
            <a:normAutofit fontScale="90000"/>
          </a:bodyPr>
          <a:lstStyle/>
          <a:p>
            <a:r>
              <a:rPr lang="en-US" sz="4000" b="1" dirty="0">
                <a:solidFill>
                  <a:srgbClr val="C00000"/>
                </a:solidFill>
              </a:rPr>
              <a:t>What drove the Anglophile approach in Australia (my interpretation) </a:t>
            </a:r>
            <a:br>
              <a:rPr lang="en-US" dirty="0">
                <a:highlight>
                  <a:srgbClr val="FFFF00"/>
                </a:highlight>
              </a:rPr>
            </a:br>
            <a:endParaRPr lang="en-US" dirty="0">
              <a:highlight>
                <a:srgbClr val="FFFF00"/>
              </a:highlight>
            </a:endParaRPr>
          </a:p>
        </p:txBody>
      </p:sp>
      <p:sp>
        <p:nvSpPr>
          <p:cNvPr id="3" name="Content Placeholder 2">
            <a:extLst>
              <a:ext uri="{FF2B5EF4-FFF2-40B4-BE49-F238E27FC236}">
                <a16:creationId xmlns:a16="http://schemas.microsoft.com/office/drawing/2014/main" id="{3D684791-D001-6A19-7169-237715F86E38}"/>
              </a:ext>
            </a:extLst>
          </p:cNvPr>
          <p:cNvSpPr>
            <a:spLocks noGrp="1"/>
          </p:cNvSpPr>
          <p:nvPr>
            <p:ph idx="1"/>
          </p:nvPr>
        </p:nvSpPr>
        <p:spPr>
          <a:xfrm>
            <a:off x="685800" y="1371600"/>
            <a:ext cx="8458200" cy="4876800"/>
          </a:xfrm>
        </p:spPr>
        <p:txBody>
          <a:bodyPr>
            <a:noAutofit/>
          </a:bodyPr>
          <a:lstStyle/>
          <a:p>
            <a:r>
              <a:rPr lang="en-US" sz="2100" b="1" dirty="0"/>
              <a:t>Tyranny of distance </a:t>
            </a:r>
            <a:r>
              <a:rPr lang="en-US" sz="2100" dirty="0"/>
              <a:t>- early on it took many months to undertake the voyage to and from Australia– each colony had a governor appointed who represented the King/Queen but the colonies themselves were very large with challenges and therefore acted with significant autonomy</a:t>
            </a:r>
          </a:p>
          <a:p>
            <a:r>
              <a:rPr lang="en-US" sz="2100" b="1" dirty="0"/>
              <a:t>Independent spirit </a:t>
            </a:r>
            <a:r>
              <a:rPr lang="en-US" sz="2100" dirty="0"/>
              <a:t>– Strong central controls would likely be rejected – eg American War of Independence</a:t>
            </a:r>
          </a:p>
          <a:p>
            <a:r>
              <a:rPr lang="en-US" sz="2100" b="1" dirty="0"/>
              <a:t>Decentralised control relatively normal already </a:t>
            </a:r>
            <a:r>
              <a:rPr lang="en-US" sz="2100" dirty="0"/>
              <a:t>with colonies and later local and state government operating independently of Federal Government</a:t>
            </a:r>
          </a:p>
          <a:p>
            <a:r>
              <a:rPr lang="en-US" sz="2100" dirty="0"/>
              <a:t>It appears that Great Britain accepted the need to allow more autonomy for the colonies by supporting the Federation </a:t>
            </a:r>
          </a:p>
          <a:p>
            <a:r>
              <a:rPr lang="en-US" sz="2100" dirty="0"/>
              <a:t>All of this is somewhat speculative on my part but it is fairly clear that whilst the rule of law had a strong foundation in Australia it is also a culture that promotes autonomy and direct accountability </a:t>
            </a:r>
          </a:p>
        </p:txBody>
      </p:sp>
    </p:spTree>
    <p:extLst>
      <p:ext uri="{BB962C8B-B14F-4D97-AF65-F5344CB8AC3E}">
        <p14:creationId xmlns:p14="http://schemas.microsoft.com/office/powerpoint/2010/main" val="376658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8FBABFE-6423-CCC9-766C-E339A8E78328}"/>
              </a:ext>
            </a:extLst>
          </p:cNvPr>
          <p:cNvSpPr>
            <a:spLocks noGrp="1" noChangeArrowheads="1"/>
          </p:cNvSpPr>
          <p:nvPr>
            <p:ph type="title"/>
          </p:nvPr>
        </p:nvSpPr>
        <p:spPr>
          <a:xfrm>
            <a:off x="779561" y="592699"/>
            <a:ext cx="7946827" cy="85725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67866" tIns="33338" rIns="67866" bIns="33338" rtlCol="0" anchor="b">
            <a:normAutofit fontScale="90000"/>
          </a:bodyPr>
          <a:lstStyle/>
          <a:p>
            <a:r>
              <a:rPr lang="en-US" altLang="en-US" b="1" dirty="0">
                <a:solidFill>
                  <a:srgbClr val="C00000"/>
                </a:solidFill>
              </a:rPr>
              <a:t>Public Sector Reform in Australia in the 1970s and 1980s</a:t>
            </a:r>
          </a:p>
        </p:txBody>
      </p:sp>
      <p:graphicFrame>
        <p:nvGraphicFramePr>
          <p:cNvPr id="27651" name="Object 3">
            <a:hlinkClick r:id="" action="ppaction://ole?verb=0"/>
            <a:extLst>
              <a:ext uri="{FF2B5EF4-FFF2-40B4-BE49-F238E27FC236}">
                <a16:creationId xmlns:a16="http://schemas.microsoft.com/office/drawing/2014/main" id="{6AB6A4B0-74EE-58F7-E1E0-FA38575B6CFB}"/>
              </a:ext>
            </a:extLst>
          </p:cNvPr>
          <p:cNvGraphicFramePr>
            <a:graphicFrameLocks noGrp="1"/>
          </p:cNvGraphicFramePr>
          <p:nvPr>
            <p:ph type="clipArt" sz="half" idx="2"/>
            <p:extLst>
              <p:ext uri="{D42A27DB-BD31-4B8C-83A1-F6EECF244321}">
                <p14:modId xmlns:p14="http://schemas.microsoft.com/office/powerpoint/2010/main" val="2118313137"/>
              </p:ext>
            </p:extLst>
          </p:nvPr>
        </p:nvGraphicFramePr>
        <p:xfrm>
          <a:off x="3246197" y="1449949"/>
          <a:ext cx="2850356" cy="2514600"/>
        </p:xfrm>
        <a:graphic>
          <a:graphicData uri="http://schemas.openxmlformats.org/presentationml/2006/ole">
            <mc:AlternateContent xmlns:mc="http://schemas.openxmlformats.org/markup-compatibility/2006">
              <mc:Choice xmlns:v="urn:schemas-microsoft-com:vml" Requires="v">
                <p:oleObj name="Clip" r:id="rId3" imgW="22250400" imgH="19405600" progId="MS_ClipArt_Gallery.2">
                  <p:embed/>
                </p:oleObj>
              </mc:Choice>
              <mc:Fallback>
                <p:oleObj name="Clip" r:id="rId3" imgW="22250400" imgH="19405600" progId="MS_ClipArt_Gallery.2">
                  <p:embed/>
                  <p:pic>
                    <p:nvPicPr>
                      <p:cNvPr id="27651" name="Object 3">
                        <a:hlinkClick r:id="" action="ppaction://ole?verb=0"/>
                        <a:extLst>
                          <a:ext uri="{FF2B5EF4-FFF2-40B4-BE49-F238E27FC236}">
                            <a16:creationId xmlns:a16="http://schemas.microsoft.com/office/drawing/2014/main" id="{6AB6A4B0-74EE-58F7-E1E0-FA38575B6CFB}"/>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6197" y="1449949"/>
                        <a:ext cx="285035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7652" name="Rectangle 4">
            <a:extLst>
              <a:ext uri="{FF2B5EF4-FFF2-40B4-BE49-F238E27FC236}">
                <a16:creationId xmlns:a16="http://schemas.microsoft.com/office/drawing/2014/main" id="{D424CAAD-B3FD-D6CA-35C0-4F12B6AC4BD6}"/>
              </a:ext>
            </a:extLst>
          </p:cNvPr>
          <p:cNvSpPr>
            <a:spLocks noChangeArrowheads="1"/>
          </p:cNvSpPr>
          <p:nvPr/>
        </p:nvSpPr>
        <p:spPr bwMode="auto">
          <a:xfrm>
            <a:off x="4325539" y="1786067"/>
            <a:ext cx="854869"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r>
              <a:rPr lang="en-US" altLang="en-US" dirty="0">
                <a:solidFill>
                  <a:schemeClr val="bg1"/>
                </a:solidFill>
                <a:latin typeface="Times New Roman" panose="02020603050405020304" pitchFamily="18" charset="0"/>
              </a:rPr>
              <a:t>RMIP</a:t>
            </a:r>
          </a:p>
        </p:txBody>
      </p:sp>
      <p:sp>
        <p:nvSpPr>
          <p:cNvPr id="27653" name="Rectangle 5">
            <a:extLst>
              <a:ext uri="{FF2B5EF4-FFF2-40B4-BE49-F238E27FC236}">
                <a16:creationId xmlns:a16="http://schemas.microsoft.com/office/drawing/2014/main" id="{29A22DFE-003E-F2C2-C1EC-537F7FE0E5C1}"/>
              </a:ext>
            </a:extLst>
          </p:cNvPr>
          <p:cNvSpPr>
            <a:spLocks noChangeArrowheads="1"/>
          </p:cNvSpPr>
          <p:nvPr/>
        </p:nvSpPr>
        <p:spPr bwMode="auto">
          <a:xfrm>
            <a:off x="2766587" y="2707249"/>
            <a:ext cx="1653779" cy="2006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buFontTx/>
              <a:buChar char="•"/>
            </a:pPr>
            <a:r>
              <a:rPr lang="en-US" altLang="en-US" sz="2100" dirty="0">
                <a:latin typeface="Times New Roman" panose="02020603050405020304" pitchFamily="18" charset="0"/>
              </a:rPr>
              <a:t>Budgetary + Regulatory</a:t>
            </a:r>
          </a:p>
          <a:p>
            <a:pPr eaLnBrk="0" hangingPunct="0">
              <a:buFontTx/>
              <a:buChar char="•"/>
            </a:pPr>
            <a:r>
              <a:rPr lang="en-US" altLang="en-US" sz="2100" dirty="0">
                <a:latin typeface="Times New Roman" panose="02020603050405020304" pitchFamily="18" charset="0"/>
              </a:rPr>
              <a:t>Commercial</a:t>
            </a:r>
          </a:p>
          <a:p>
            <a:pPr eaLnBrk="0" hangingPunct="0">
              <a:buFontTx/>
              <a:buChar char="•"/>
            </a:pPr>
            <a:r>
              <a:rPr lang="en-US" altLang="en-US" sz="2100" dirty="0">
                <a:latin typeface="Times New Roman" panose="02020603050405020304" pitchFamily="18" charset="0"/>
              </a:rPr>
              <a:t>HR Planning</a:t>
            </a:r>
          </a:p>
          <a:p>
            <a:pPr eaLnBrk="0" hangingPunct="0">
              <a:buFontTx/>
              <a:buChar char="•"/>
            </a:pPr>
            <a:r>
              <a:rPr lang="en-US" altLang="en-US" sz="2100" dirty="0">
                <a:latin typeface="Times New Roman" panose="02020603050405020304" pitchFamily="18" charset="0"/>
              </a:rPr>
              <a:t>Incentives</a:t>
            </a:r>
          </a:p>
          <a:p>
            <a:pPr eaLnBrk="0" hangingPunct="0">
              <a:buFontTx/>
              <a:buChar char="•"/>
            </a:pPr>
            <a:r>
              <a:rPr lang="en-US" altLang="en-US" sz="2100" dirty="0">
                <a:latin typeface="Times New Roman" panose="02020603050405020304" pitchFamily="18" charset="0"/>
              </a:rPr>
              <a:t>MAB/MIAC</a:t>
            </a:r>
          </a:p>
        </p:txBody>
      </p:sp>
      <p:sp>
        <p:nvSpPr>
          <p:cNvPr id="27654" name="Rectangle 6">
            <a:extLst>
              <a:ext uri="{FF2B5EF4-FFF2-40B4-BE49-F238E27FC236}">
                <a16:creationId xmlns:a16="http://schemas.microsoft.com/office/drawing/2014/main" id="{69E39F04-83D9-A165-9CE6-819BD2CCF27E}"/>
              </a:ext>
            </a:extLst>
          </p:cNvPr>
          <p:cNvSpPr>
            <a:spLocks noChangeArrowheads="1"/>
          </p:cNvSpPr>
          <p:nvPr/>
        </p:nvSpPr>
        <p:spPr bwMode="auto">
          <a:xfrm>
            <a:off x="4763861" y="2638224"/>
            <a:ext cx="2340769" cy="26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buFontTx/>
              <a:buChar char="•"/>
            </a:pPr>
            <a:r>
              <a:rPr lang="en-US" altLang="en-US" sz="2100" dirty="0">
                <a:latin typeface="Times New Roman" panose="02020603050405020304" pitchFamily="18" charset="0"/>
              </a:rPr>
              <a:t>Administrative Law</a:t>
            </a:r>
          </a:p>
          <a:p>
            <a:pPr eaLnBrk="0" hangingPunct="0">
              <a:buFontTx/>
              <a:buChar char="•"/>
            </a:pPr>
            <a:r>
              <a:rPr lang="en-US" altLang="en-US" sz="2100" dirty="0">
                <a:latin typeface="Times New Roman" panose="02020603050405020304" pitchFamily="18" charset="0"/>
              </a:rPr>
              <a:t>PPB</a:t>
            </a:r>
          </a:p>
          <a:p>
            <a:pPr eaLnBrk="0" hangingPunct="0">
              <a:buFontTx/>
              <a:buChar char="•"/>
            </a:pPr>
            <a:r>
              <a:rPr lang="en-US" altLang="en-US" sz="2100" dirty="0">
                <a:latin typeface="Times New Roman" panose="02020603050405020304" pitchFamily="18" charset="0"/>
              </a:rPr>
              <a:t>Staffing Arrangements</a:t>
            </a:r>
          </a:p>
          <a:p>
            <a:pPr eaLnBrk="0" hangingPunct="0">
              <a:buFontTx/>
              <a:buChar char="•"/>
            </a:pPr>
            <a:r>
              <a:rPr lang="en-US" altLang="en-US" sz="2100" dirty="0">
                <a:latin typeface="Times New Roman" panose="02020603050405020304" pitchFamily="18" charset="0"/>
              </a:rPr>
              <a:t>Structural</a:t>
            </a:r>
          </a:p>
          <a:p>
            <a:pPr eaLnBrk="0" hangingPunct="0">
              <a:buFontTx/>
              <a:buChar char="•"/>
            </a:pPr>
            <a:r>
              <a:rPr lang="en-US" altLang="en-US" sz="2100" dirty="0">
                <a:latin typeface="Times New Roman" panose="02020603050405020304" pitchFamily="18" charset="0"/>
              </a:rPr>
              <a:t>Reporting Mechanisms</a:t>
            </a:r>
          </a:p>
        </p:txBody>
      </p:sp>
      <p:sp>
        <p:nvSpPr>
          <p:cNvPr id="2" name="TextBox 1">
            <a:extLst>
              <a:ext uri="{FF2B5EF4-FFF2-40B4-BE49-F238E27FC236}">
                <a16:creationId xmlns:a16="http://schemas.microsoft.com/office/drawing/2014/main" id="{E7F36749-F32E-28C4-4ED4-2529B1361948}"/>
              </a:ext>
            </a:extLst>
          </p:cNvPr>
          <p:cNvSpPr txBox="1"/>
          <p:nvPr/>
        </p:nvSpPr>
        <p:spPr>
          <a:xfrm>
            <a:off x="7104630" y="1772948"/>
            <a:ext cx="1730828" cy="2585323"/>
          </a:xfrm>
          <a:prstGeom prst="rect">
            <a:avLst/>
          </a:prstGeom>
          <a:solidFill>
            <a:schemeClr val="accent6"/>
          </a:solidFill>
        </p:spPr>
        <p:txBody>
          <a:bodyPr wrap="square" rtlCol="0">
            <a:spAutoFit/>
          </a:bodyPr>
          <a:lstStyle/>
          <a:p>
            <a:r>
              <a:rPr lang="en-US" sz="1350" dirty="0"/>
              <a:t>In the 1970s it was called the Financial Management Improvement Program but by the 1980s it was realised this was too narrow and the word financial was replaced with resource to reflect the broader scope of the reforms </a:t>
            </a:r>
          </a:p>
        </p:txBody>
      </p:sp>
      <p:sp>
        <p:nvSpPr>
          <p:cNvPr id="3" name="TextBox 2">
            <a:extLst>
              <a:ext uri="{FF2B5EF4-FFF2-40B4-BE49-F238E27FC236}">
                <a16:creationId xmlns:a16="http://schemas.microsoft.com/office/drawing/2014/main" id="{96BAD6F3-0D2C-41CB-16D6-D65F05121D99}"/>
              </a:ext>
            </a:extLst>
          </p:cNvPr>
          <p:cNvSpPr txBox="1"/>
          <p:nvPr/>
        </p:nvSpPr>
        <p:spPr>
          <a:xfrm>
            <a:off x="755620" y="3015166"/>
            <a:ext cx="2010967" cy="3831818"/>
          </a:xfrm>
          <a:prstGeom prst="rect">
            <a:avLst/>
          </a:prstGeom>
          <a:solidFill>
            <a:schemeClr val="accent6"/>
          </a:solidFill>
        </p:spPr>
        <p:txBody>
          <a:bodyPr wrap="square" rtlCol="0">
            <a:spAutoFit/>
          </a:bodyPr>
          <a:lstStyle/>
          <a:p>
            <a:r>
              <a:rPr lang="en-US" sz="1350" dirty="0"/>
              <a:t>From the 1970s governments were seeking improved performance from the public service</a:t>
            </a:r>
          </a:p>
          <a:p>
            <a:r>
              <a:rPr lang="en-US" sz="1350" dirty="0"/>
              <a:t>There was a view that the bureaucracy was self serving and underperforming.</a:t>
            </a:r>
          </a:p>
          <a:p>
            <a:r>
              <a:rPr lang="en-US" sz="1350" dirty="0"/>
              <a:t>A White Paper in the 1970s resulted in a raft of reforms focused on enhanced performance and accountability. This also included a clear leadership role to drive the reforms </a:t>
            </a:r>
          </a:p>
          <a:p>
            <a:endParaRPr lang="en-US" sz="135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544B0EC-9CBA-7B5E-6CD1-115FE78D2E67}"/>
              </a:ext>
            </a:extLst>
          </p:cNvPr>
          <p:cNvSpPr>
            <a:spLocks noGrp="1" noChangeArrowheads="1"/>
          </p:cNvSpPr>
          <p:nvPr>
            <p:ph type="title"/>
          </p:nvPr>
        </p:nvSpPr>
        <p:spPr>
          <a:xfrm>
            <a:off x="914400" y="-216332"/>
            <a:ext cx="8229600" cy="1143000"/>
          </a:xfrm>
          <a:noFill/>
          <a:ln/>
          <a:extLst>
            <a:ext uri="{91240B29-F687-4F45-9708-019B960494DF}">
              <a14:hiddenLine xmlns:a14="http://schemas.microsoft.com/office/drawing/2010/main" w="12700">
                <a:solidFill>
                  <a:schemeClr val="tx1"/>
                </a:solidFill>
                <a:miter lim="800000"/>
                <a:headEnd/>
                <a:tailEnd/>
              </a14:hiddenLine>
            </a:ext>
          </a:extLst>
        </p:spPr>
        <p:txBody>
          <a:bodyPr vert="horz" lIns="67866" tIns="33338" rIns="67866" bIns="33338" rtlCol="0" anchor="b">
            <a:normAutofit/>
          </a:bodyPr>
          <a:lstStyle/>
          <a:p>
            <a:r>
              <a:rPr lang="en-US" altLang="en-US" b="1" dirty="0">
                <a:solidFill>
                  <a:srgbClr val="C00000"/>
                </a:solidFill>
              </a:rPr>
              <a:t>Reform Continues in to the 90’s</a:t>
            </a:r>
          </a:p>
        </p:txBody>
      </p:sp>
      <p:graphicFrame>
        <p:nvGraphicFramePr>
          <p:cNvPr id="32771" name="Object 3">
            <a:hlinkClick r:id="" action="ppaction://ole?verb=0"/>
            <a:extLst>
              <a:ext uri="{FF2B5EF4-FFF2-40B4-BE49-F238E27FC236}">
                <a16:creationId xmlns:a16="http://schemas.microsoft.com/office/drawing/2014/main" id="{DFD37E0D-134C-4E1F-874C-B35DB5CFBF90}"/>
              </a:ext>
            </a:extLst>
          </p:cNvPr>
          <p:cNvGraphicFramePr>
            <a:graphicFrameLocks noGrp="1"/>
          </p:cNvGraphicFramePr>
          <p:nvPr>
            <p:ph type="clipArt" sz="half" idx="2"/>
          </p:nvPr>
        </p:nvGraphicFramePr>
        <p:xfrm>
          <a:off x="2671764" y="2749155"/>
          <a:ext cx="3026569" cy="2702719"/>
        </p:xfrm>
        <a:graphic>
          <a:graphicData uri="http://schemas.openxmlformats.org/presentationml/2006/ole">
            <mc:AlternateContent xmlns:mc="http://schemas.openxmlformats.org/markup-compatibility/2006">
              <mc:Choice xmlns:v="urn:schemas-microsoft-com:vml" Requires="v">
                <p:oleObj name="Clip" r:id="rId3" imgW="22771100" imgH="15938500" progId="MS_ClipArt_Gallery.2">
                  <p:embed/>
                </p:oleObj>
              </mc:Choice>
              <mc:Fallback>
                <p:oleObj name="Clip" r:id="rId3" imgW="22771100" imgH="15938500" progId="MS_ClipArt_Gallery.2">
                  <p:embed/>
                  <p:pic>
                    <p:nvPicPr>
                      <p:cNvPr id="32771" name="Object 3">
                        <a:hlinkClick r:id="" action="ppaction://ole?verb=0"/>
                        <a:extLst>
                          <a:ext uri="{FF2B5EF4-FFF2-40B4-BE49-F238E27FC236}">
                            <a16:creationId xmlns:a16="http://schemas.microsoft.com/office/drawing/2014/main" id="{DFD37E0D-134C-4E1F-874C-B35DB5CFBF90}"/>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1764" y="2749155"/>
                        <a:ext cx="3026569" cy="2702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2" name="Rectangle 4">
            <a:extLst>
              <a:ext uri="{FF2B5EF4-FFF2-40B4-BE49-F238E27FC236}">
                <a16:creationId xmlns:a16="http://schemas.microsoft.com/office/drawing/2014/main" id="{ED7A25D8-2B0F-7D43-1250-081456CF00DF}"/>
              </a:ext>
            </a:extLst>
          </p:cNvPr>
          <p:cNvSpPr>
            <a:spLocks noChangeArrowheads="1"/>
          </p:cNvSpPr>
          <p:nvPr/>
        </p:nvSpPr>
        <p:spPr bwMode="auto">
          <a:xfrm rot="16680000">
            <a:off x="2498076" y="3552113"/>
            <a:ext cx="1611820"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Professionalism</a:t>
            </a:r>
          </a:p>
        </p:txBody>
      </p:sp>
      <p:sp>
        <p:nvSpPr>
          <p:cNvPr id="32773" name="Rectangle 5">
            <a:extLst>
              <a:ext uri="{FF2B5EF4-FFF2-40B4-BE49-F238E27FC236}">
                <a16:creationId xmlns:a16="http://schemas.microsoft.com/office/drawing/2014/main" id="{10FECBFF-E3B2-407C-5451-30C8E393E35D}"/>
              </a:ext>
            </a:extLst>
          </p:cNvPr>
          <p:cNvSpPr>
            <a:spLocks noChangeArrowheads="1"/>
          </p:cNvSpPr>
          <p:nvPr/>
        </p:nvSpPr>
        <p:spPr bwMode="auto">
          <a:xfrm rot="1200000">
            <a:off x="3429714" y="2245997"/>
            <a:ext cx="714139"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Ethics</a:t>
            </a:r>
          </a:p>
        </p:txBody>
      </p:sp>
      <p:sp>
        <p:nvSpPr>
          <p:cNvPr id="32774" name="Rectangle 6">
            <a:extLst>
              <a:ext uri="{FF2B5EF4-FFF2-40B4-BE49-F238E27FC236}">
                <a16:creationId xmlns:a16="http://schemas.microsoft.com/office/drawing/2014/main" id="{BB96D9F6-0EDC-A719-A979-6257371955B3}"/>
              </a:ext>
            </a:extLst>
          </p:cNvPr>
          <p:cNvSpPr>
            <a:spLocks noChangeArrowheads="1"/>
          </p:cNvSpPr>
          <p:nvPr/>
        </p:nvSpPr>
        <p:spPr bwMode="auto">
          <a:xfrm rot="18840000">
            <a:off x="3461743" y="2808568"/>
            <a:ext cx="1889522"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r>
              <a:rPr lang="en-US" altLang="en-US" dirty="0">
                <a:latin typeface="Times New Roman" panose="02020603050405020304" pitchFamily="18" charset="0"/>
              </a:rPr>
              <a:t>Purchaser/Provider</a:t>
            </a:r>
          </a:p>
        </p:txBody>
      </p:sp>
      <p:sp>
        <p:nvSpPr>
          <p:cNvPr id="32775" name="Rectangle 7">
            <a:extLst>
              <a:ext uri="{FF2B5EF4-FFF2-40B4-BE49-F238E27FC236}">
                <a16:creationId xmlns:a16="http://schemas.microsoft.com/office/drawing/2014/main" id="{E3DFB168-4E25-5988-C179-BCA127C03FC2}"/>
              </a:ext>
            </a:extLst>
          </p:cNvPr>
          <p:cNvSpPr>
            <a:spLocks noChangeArrowheads="1"/>
          </p:cNvSpPr>
          <p:nvPr/>
        </p:nvSpPr>
        <p:spPr bwMode="auto">
          <a:xfrm>
            <a:off x="6047185" y="2103835"/>
            <a:ext cx="1310456"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Client Focus</a:t>
            </a:r>
          </a:p>
        </p:txBody>
      </p:sp>
      <p:sp>
        <p:nvSpPr>
          <p:cNvPr id="32776" name="Rectangle 8">
            <a:extLst>
              <a:ext uri="{FF2B5EF4-FFF2-40B4-BE49-F238E27FC236}">
                <a16:creationId xmlns:a16="http://schemas.microsoft.com/office/drawing/2014/main" id="{848FB8B0-1730-BA73-8127-E77D42E2FD2B}"/>
              </a:ext>
            </a:extLst>
          </p:cNvPr>
          <p:cNvSpPr>
            <a:spLocks noChangeArrowheads="1"/>
          </p:cNvSpPr>
          <p:nvPr/>
        </p:nvSpPr>
        <p:spPr bwMode="auto">
          <a:xfrm rot="780000">
            <a:off x="5128023" y="2405155"/>
            <a:ext cx="2168128" cy="6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r>
              <a:rPr lang="en-US" altLang="en-US" dirty="0">
                <a:highlight>
                  <a:srgbClr val="FFFF00"/>
                </a:highlight>
                <a:latin typeface="Times New Roman" panose="02020603050405020304" pitchFamily="18" charset="0"/>
              </a:rPr>
              <a:t>Enhanced Accountability</a:t>
            </a:r>
          </a:p>
        </p:txBody>
      </p:sp>
      <p:sp>
        <p:nvSpPr>
          <p:cNvPr id="32777" name="Rectangle 9">
            <a:extLst>
              <a:ext uri="{FF2B5EF4-FFF2-40B4-BE49-F238E27FC236}">
                <a16:creationId xmlns:a16="http://schemas.microsoft.com/office/drawing/2014/main" id="{1D25FCC4-AAF6-CCB6-00A0-6A33A7C21BBF}"/>
              </a:ext>
            </a:extLst>
          </p:cNvPr>
          <p:cNvSpPr>
            <a:spLocks noChangeArrowheads="1"/>
          </p:cNvSpPr>
          <p:nvPr/>
        </p:nvSpPr>
        <p:spPr bwMode="auto">
          <a:xfrm rot="19980000">
            <a:off x="1690403" y="5013010"/>
            <a:ext cx="1823417"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highlight>
                  <a:srgbClr val="FFFF00"/>
                </a:highlight>
                <a:latin typeface="Times New Roman" panose="02020603050405020304" pitchFamily="18" charset="0"/>
              </a:rPr>
              <a:t>Risk Management</a:t>
            </a:r>
          </a:p>
        </p:txBody>
      </p:sp>
      <p:sp>
        <p:nvSpPr>
          <p:cNvPr id="32778" name="Rectangle 10">
            <a:extLst>
              <a:ext uri="{FF2B5EF4-FFF2-40B4-BE49-F238E27FC236}">
                <a16:creationId xmlns:a16="http://schemas.microsoft.com/office/drawing/2014/main" id="{F08D07C4-2C60-258B-1133-3CE1CCFA2132}"/>
              </a:ext>
            </a:extLst>
          </p:cNvPr>
          <p:cNvSpPr>
            <a:spLocks noChangeArrowheads="1"/>
          </p:cNvSpPr>
          <p:nvPr/>
        </p:nvSpPr>
        <p:spPr bwMode="auto">
          <a:xfrm rot="1380000">
            <a:off x="5439966" y="5027297"/>
            <a:ext cx="2561034"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r>
              <a:rPr lang="en-US" altLang="en-US" dirty="0">
                <a:latin typeface="Times New Roman" panose="02020603050405020304" pitchFamily="18" charset="0"/>
              </a:rPr>
              <a:t>Benchmarking</a:t>
            </a:r>
          </a:p>
        </p:txBody>
      </p:sp>
      <p:sp>
        <p:nvSpPr>
          <p:cNvPr id="32779" name="Rectangle 11">
            <a:extLst>
              <a:ext uri="{FF2B5EF4-FFF2-40B4-BE49-F238E27FC236}">
                <a16:creationId xmlns:a16="http://schemas.microsoft.com/office/drawing/2014/main" id="{7918A9C1-2189-0B92-500F-0004ACB73141}"/>
              </a:ext>
            </a:extLst>
          </p:cNvPr>
          <p:cNvSpPr>
            <a:spLocks noChangeArrowheads="1"/>
          </p:cNvSpPr>
          <p:nvPr/>
        </p:nvSpPr>
        <p:spPr bwMode="auto">
          <a:xfrm rot="7020000">
            <a:off x="6319243" y="4232168"/>
            <a:ext cx="2139553" cy="6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spAutoFit/>
          </a:bodyPr>
          <a:lstStyle/>
          <a:p>
            <a:pPr eaLnBrk="0" hangingPunct="0"/>
            <a:r>
              <a:rPr lang="en-US" altLang="en-US" dirty="0">
                <a:latin typeface="Times New Roman" panose="02020603050405020304" pitchFamily="18" charset="0"/>
              </a:rPr>
              <a:t>Running Costs -Enhancements</a:t>
            </a:r>
          </a:p>
        </p:txBody>
      </p:sp>
      <p:sp>
        <p:nvSpPr>
          <p:cNvPr id="32780" name="Rectangle 12">
            <a:extLst>
              <a:ext uri="{FF2B5EF4-FFF2-40B4-BE49-F238E27FC236}">
                <a16:creationId xmlns:a16="http://schemas.microsoft.com/office/drawing/2014/main" id="{D291D71C-E258-5978-FAE7-4EE753449C23}"/>
              </a:ext>
            </a:extLst>
          </p:cNvPr>
          <p:cNvSpPr>
            <a:spLocks noChangeArrowheads="1"/>
          </p:cNvSpPr>
          <p:nvPr/>
        </p:nvSpPr>
        <p:spPr bwMode="auto">
          <a:xfrm rot="16980000">
            <a:off x="6359769" y="3930137"/>
            <a:ext cx="1098859"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Partnering</a:t>
            </a:r>
          </a:p>
        </p:txBody>
      </p:sp>
      <p:sp>
        <p:nvSpPr>
          <p:cNvPr id="32781" name="Rectangle 13">
            <a:extLst>
              <a:ext uri="{FF2B5EF4-FFF2-40B4-BE49-F238E27FC236}">
                <a16:creationId xmlns:a16="http://schemas.microsoft.com/office/drawing/2014/main" id="{F3D7DE5C-4428-F52F-0157-CBFA0EBAFB77}"/>
              </a:ext>
            </a:extLst>
          </p:cNvPr>
          <p:cNvSpPr>
            <a:spLocks noChangeArrowheads="1"/>
          </p:cNvSpPr>
          <p:nvPr/>
        </p:nvSpPr>
        <p:spPr bwMode="auto">
          <a:xfrm rot="2040000">
            <a:off x="1993318" y="2569847"/>
            <a:ext cx="1310456"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Client Focus</a:t>
            </a:r>
          </a:p>
        </p:txBody>
      </p:sp>
      <p:sp>
        <p:nvSpPr>
          <p:cNvPr id="32782" name="Rectangle 14">
            <a:extLst>
              <a:ext uri="{FF2B5EF4-FFF2-40B4-BE49-F238E27FC236}">
                <a16:creationId xmlns:a16="http://schemas.microsoft.com/office/drawing/2014/main" id="{CCD232D3-0E0A-326C-3442-C20C04AB1E52}"/>
              </a:ext>
            </a:extLst>
          </p:cNvPr>
          <p:cNvSpPr>
            <a:spLocks noChangeArrowheads="1"/>
          </p:cNvSpPr>
          <p:nvPr/>
        </p:nvSpPr>
        <p:spPr bwMode="auto">
          <a:xfrm rot="11040000">
            <a:off x="2346295" y="1957866"/>
            <a:ext cx="1278396" cy="34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Outsourcing</a:t>
            </a:r>
          </a:p>
        </p:txBody>
      </p:sp>
      <p:sp>
        <p:nvSpPr>
          <p:cNvPr id="32783" name="Rectangle 15">
            <a:extLst>
              <a:ext uri="{FF2B5EF4-FFF2-40B4-BE49-F238E27FC236}">
                <a16:creationId xmlns:a16="http://schemas.microsoft.com/office/drawing/2014/main" id="{E7375F14-ADC0-7F95-0884-CDB93E8DA4A2}"/>
              </a:ext>
            </a:extLst>
          </p:cNvPr>
          <p:cNvSpPr>
            <a:spLocks noChangeArrowheads="1"/>
          </p:cNvSpPr>
          <p:nvPr/>
        </p:nvSpPr>
        <p:spPr bwMode="auto">
          <a:xfrm rot="6240000">
            <a:off x="6547514" y="2261089"/>
            <a:ext cx="1990194" cy="6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866" tIns="33338" rIns="67866" bIns="33338">
            <a:spAutoFit/>
          </a:bodyPr>
          <a:lstStyle/>
          <a:p>
            <a:pPr eaLnBrk="0" hangingPunct="0"/>
            <a:r>
              <a:rPr lang="en-US" altLang="en-US" dirty="0">
                <a:latin typeface="Times New Roman" panose="02020603050405020304" pitchFamily="18" charset="0"/>
              </a:rPr>
              <a:t>Accrual Accounting</a:t>
            </a:r>
          </a:p>
          <a:p>
            <a:pPr eaLnBrk="0" hangingPunct="0"/>
            <a:endParaRPr lang="en-US" altLang="en-US" dirty="0">
              <a:latin typeface="Times New Roman" panose="0202060305040502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ctrTitle"/>
          </p:nvPr>
        </p:nvSpPr>
        <p:spPr>
          <a:xfrm>
            <a:off x="977897" y="-215063"/>
            <a:ext cx="8255007" cy="1371600"/>
          </a:xfrm>
        </p:spPr>
        <p:txBody>
          <a:bodyPr>
            <a:normAutofit/>
          </a:bodyPr>
          <a:lstStyle/>
          <a:p>
            <a:pPr algn="ctr"/>
            <a:r>
              <a:rPr lang="en-GB" sz="2800" b="1" dirty="0">
                <a:solidFill>
                  <a:srgbClr val="C00000"/>
                </a:solidFill>
              </a:rPr>
              <a:t>Transition of Budget Control in the CoA from Inputs to Outputs and Outcomes -</a:t>
            </a:r>
          </a:p>
        </p:txBody>
      </p:sp>
      <p:sp>
        <p:nvSpPr>
          <p:cNvPr id="23" name="Subtitle 22"/>
          <p:cNvSpPr>
            <a:spLocks noGrp="1"/>
          </p:cNvSpPr>
          <p:nvPr>
            <p:ph type="subTitle" idx="1"/>
          </p:nvPr>
        </p:nvSpPr>
        <p:spPr>
          <a:xfrm>
            <a:off x="1461424" y="971550"/>
            <a:ext cx="7162787" cy="1003095"/>
          </a:xfrm>
          <a:solidFill>
            <a:schemeClr val="accent6"/>
          </a:solidFill>
        </p:spPr>
        <p:txBody>
          <a:bodyPr>
            <a:noAutofit/>
          </a:bodyPr>
          <a:lstStyle/>
          <a:p>
            <a:r>
              <a:rPr lang="en-GB" sz="1600" dirty="0">
                <a:solidFill>
                  <a:schemeClr val="tx1"/>
                </a:solidFill>
              </a:rPr>
              <a:t>Running costs reforms and the move to results based budgeting also removed one of the last areas of true ”central control” as detailed input based budget allocations were gradually eliminated</a:t>
            </a:r>
          </a:p>
        </p:txBody>
      </p:sp>
      <p:sp>
        <p:nvSpPr>
          <p:cNvPr id="2" name="Rectangle 1"/>
          <p:cNvSpPr/>
          <p:nvPr/>
        </p:nvSpPr>
        <p:spPr>
          <a:xfrm>
            <a:off x="4552950"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5" name="Rectangle 4"/>
          <p:cNvSpPr/>
          <p:nvPr/>
        </p:nvSpPr>
        <p:spPr>
          <a:xfrm>
            <a:off x="4876800"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6" name="Rectangle 5"/>
          <p:cNvSpPr/>
          <p:nvPr/>
        </p:nvSpPr>
        <p:spPr>
          <a:xfrm>
            <a:off x="5162550" y="2143125"/>
            <a:ext cx="20955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7" name="Rectangle 6"/>
          <p:cNvSpPr/>
          <p:nvPr/>
        </p:nvSpPr>
        <p:spPr>
          <a:xfrm>
            <a:off x="5448300"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8" name="Rectangle 7"/>
          <p:cNvSpPr/>
          <p:nvPr/>
        </p:nvSpPr>
        <p:spPr>
          <a:xfrm>
            <a:off x="5734050"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9" name="Rectangle 8"/>
          <p:cNvSpPr/>
          <p:nvPr/>
        </p:nvSpPr>
        <p:spPr>
          <a:xfrm>
            <a:off x="6019800"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0" name="Rectangle 9"/>
          <p:cNvSpPr/>
          <p:nvPr/>
        </p:nvSpPr>
        <p:spPr>
          <a:xfrm>
            <a:off x="6305550" y="2143125"/>
            <a:ext cx="28575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1" name="Rectangle 10"/>
          <p:cNvSpPr/>
          <p:nvPr/>
        </p:nvSpPr>
        <p:spPr>
          <a:xfrm>
            <a:off x="6648450" y="2143125"/>
            <a:ext cx="28575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2" name="Rectangle 11"/>
          <p:cNvSpPr/>
          <p:nvPr/>
        </p:nvSpPr>
        <p:spPr>
          <a:xfrm>
            <a:off x="7000875"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3" name="Rectangle 12"/>
          <p:cNvSpPr/>
          <p:nvPr/>
        </p:nvSpPr>
        <p:spPr>
          <a:xfrm>
            <a:off x="7277100" y="2143125"/>
            <a:ext cx="228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5" name="Rectangle 14"/>
          <p:cNvSpPr/>
          <p:nvPr/>
        </p:nvSpPr>
        <p:spPr>
          <a:xfrm>
            <a:off x="2076450"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6" name="Rectangle 15"/>
          <p:cNvSpPr/>
          <p:nvPr/>
        </p:nvSpPr>
        <p:spPr>
          <a:xfrm>
            <a:off x="2376488"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7" name="Rectangle 16"/>
          <p:cNvSpPr/>
          <p:nvPr/>
        </p:nvSpPr>
        <p:spPr>
          <a:xfrm>
            <a:off x="2671763"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8" name="Rectangle 17"/>
          <p:cNvSpPr/>
          <p:nvPr/>
        </p:nvSpPr>
        <p:spPr>
          <a:xfrm>
            <a:off x="2990850"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19" name="Rectangle 18"/>
          <p:cNvSpPr/>
          <p:nvPr/>
        </p:nvSpPr>
        <p:spPr>
          <a:xfrm>
            <a:off x="3286125"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0" name="Rectangle 19"/>
          <p:cNvSpPr/>
          <p:nvPr/>
        </p:nvSpPr>
        <p:spPr>
          <a:xfrm>
            <a:off x="3614738"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1" name="Rectangle 20"/>
          <p:cNvSpPr/>
          <p:nvPr/>
        </p:nvSpPr>
        <p:spPr>
          <a:xfrm>
            <a:off x="3933825"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2" name="Rectangle 21"/>
          <p:cNvSpPr/>
          <p:nvPr/>
        </p:nvSpPr>
        <p:spPr>
          <a:xfrm>
            <a:off x="4248150" y="2143125"/>
            <a:ext cx="25717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 name="Rectangle 2"/>
          <p:cNvSpPr/>
          <p:nvPr/>
        </p:nvSpPr>
        <p:spPr>
          <a:xfrm>
            <a:off x="6791325"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4" name="Rectangle 23"/>
          <p:cNvSpPr/>
          <p:nvPr/>
        </p:nvSpPr>
        <p:spPr>
          <a:xfrm>
            <a:off x="2114550"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5" name="Rectangle 24"/>
          <p:cNvSpPr/>
          <p:nvPr/>
        </p:nvSpPr>
        <p:spPr>
          <a:xfrm>
            <a:off x="2890838"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6" name="Rectangle 25"/>
          <p:cNvSpPr/>
          <p:nvPr/>
        </p:nvSpPr>
        <p:spPr>
          <a:xfrm>
            <a:off x="3657600"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7" name="Rectangle 26"/>
          <p:cNvSpPr/>
          <p:nvPr/>
        </p:nvSpPr>
        <p:spPr>
          <a:xfrm>
            <a:off x="4419600"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8" name="Rectangle 27"/>
          <p:cNvSpPr/>
          <p:nvPr/>
        </p:nvSpPr>
        <p:spPr>
          <a:xfrm>
            <a:off x="5229225"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29" name="Rectangle 28"/>
          <p:cNvSpPr/>
          <p:nvPr/>
        </p:nvSpPr>
        <p:spPr>
          <a:xfrm>
            <a:off x="6019800" y="2771775"/>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4" name="Rectangle 3"/>
          <p:cNvSpPr/>
          <p:nvPr/>
        </p:nvSpPr>
        <p:spPr>
          <a:xfrm>
            <a:off x="6162675" y="3629025"/>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1" name="Rectangle 30"/>
          <p:cNvSpPr/>
          <p:nvPr/>
        </p:nvSpPr>
        <p:spPr>
          <a:xfrm>
            <a:off x="3695700" y="3629025"/>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2" name="Rectangle 31"/>
          <p:cNvSpPr/>
          <p:nvPr/>
        </p:nvSpPr>
        <p:spPr>
          <a:xfrm>
            <a:off x="4914900" y="3629025"/>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3" name="Rectangle 32"/>
          <p:cNvSpPr/>
          <p:nvPr/>
        </p:nvSpPr>
        <p:spPr>
          <a:xfrm>
            <a:off x="2457450" y="3629025"/>
            <a:ext cx="1066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4" name="Rectangle 33"/>
          <p:cNvSpPr/>
          <p:nvPr/>
        </p:nvSpPr>
        <p:spPr>
          <a:xfrm>
            <a:off x="3071812" y="4429125"/>
            <a:ext cx="1433513" cy="628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5" name="Rectangle 34"/>
          <p:cNvSpPr/>
          <p:nvPr/>
        </p:nvSpPr>
        <p:spPr>
          <a:xfrm>
            <a:off x="5419725" y="4438650"/>
            <a:ext cx="1428750" cy="628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sp>
        <p:nvSpPr>
          <p:cNvPr id="36" name="Rectangle 35"/>
          <p:cNvSpPr/>
          <p:nvPr/>
        </p:nvSpPr>
        <p:spPr>
          <a:xfrm>
            <a:off x="4062412" y="5172075"/>
            <a:ext cx="1852613" cy="628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350" dirty="0"/>
          </a:p>
        </p:txBody>
      </p:sp>
      <p:cxnSp>
        <p:nvCxnSpPr>
          <p:cNvPr id="30" name="Straight Arrow Connector 29"/>
          <p:cNvCxnSpPr/>
          <p:nvPr/>
        </p:nvCxnSpPr>
        <p:spPr>
          <a:xfrm>
            <a:off x="1524000" y="2000250"/>
            <a:ext cx="0" cy="2914650"/>
          </a:xfrm>
          <a:prstGeom prst="straightConnector1">
            <a:avLst/>
          </a:prstGeom>
          <a:ln cmpd="sng">
            <a:tailEnd type="arrow"/>
          </a:ln>
          <a:effectLst>
            <a:glow rad="127000">
              <a:schemeClr val="tx1"/>
            </a:glow>
          </a:effectLst>
        </p:spPr>
        <p:style>
          <a:lnRef idx="1">
            <a:schemeClr val="accent1"/>
          </a:lnRef>
          <a:fillRef idx="0">
            <a:schemeClr val="accent1"/>
          </a:fillRef>
          <a:effectRef idx="0">
            <a:schemeClr val="accent1"/>
          </a:effectRef>
          <a:fontRef idx="minor">
            <a:schemeClr val="tx1"/>
          </a:fontRef>
        </p:style>
      </p:cxnSp>
      <p:sp>
        <p:nvSpPr>
          <p:cNvPr id="136229" name="TextBox 123904"/>
          <p:cNvSpPr txBox="1">
            <a:spLocks noChangeArrowheads="1"/>
          </p:cNvSpPr>
          <p:nvPr/>
        </p:nvSpPr>
        <p:spPr bwMode="auto">
          <a:xfrm>
            <a:off x="977898" y="5067301"/>
            <a:ext cx="2955928" cy="1169551"/>
          </a:xfrm>
          <a:prstGeom prst="rect">
            <a:avLst/>
          </a:prstGeom>
          <a:noFill/>
          <a:ln w="9525">
            <a:noFill/>
            <a:miter lim="800000"/>
            <a:headEnd/>
            <a:tailEnd/>
          </a:ln>
        </p:spPr>
        <p:txBody>
          <a:bodyPr wrap="square">
            <a:spAutoFit/>
          </a:bodyPr>
          <a:lstStyle/>
          <a:p>
            <a:r>
              <a:rPr lang="en-GB" sz="1400" b="1" dirty="0"/>
              <a:t>Gradual Transition to Results Based management and reporting, Reduction in input control and pooling of the economic component of the budget</a:t>
            </a:r>
          </a:p>
        </p:txBody>
      </p:sp>
      <p:sp>
        <p:nvSpPr>
          <p:cNvPr id="37" name="TextBox 36">
            <a:extLst>
              <a:ext uri="{FF2B5EF4-FFF2-40B4-BE49-F238E27FC236}">
                <a16:creationId xmlns:a16="http://schemas.microsoft.com/office/drawing/2014/main" id="{A9AB2FFF-A21A-0A59-9325-415DDE0D11FD}"/>
              </a:ext>
            </a:extLst>
          </p:cNvPr>
          <p:cNvSpPr txBox="1"/>
          <p:nvPr/>
        </p:nvSpPr>
        <p:spPr>
          <a:xfrm>
            <a:off x="7505700" y="3867150"/>
            <a:ext cx="1133473" cy="2169825"/>
          </a:xfrm>
          <a:prstGeom prst="rect">
            <a:avLst/>
          </a:prstGeom>
          <a:solidFill>
            <a:schemeClr val="accent6"/>
          </a:solidFill>
        </p:spPr>
        <p:txBody>
          <a:bodyPr wrap="square" rtlCol="0">
            <a:spAutoFit/>
          </a:bodyPr>
          <a:lstStyle/>
          <a:p>
            <a:r>
              <a:rPr lang="en-US" sz="1350" dirty="0"/>
              <a:t>This also increased the demand for MDA systems, even though a single system could have met most needs </a:t>
            </a:r>
          </a:p>
        </p:txBody>
      </p:sp>
      <p:sp>
        <p:nvSpPr>
          <p:cNvPr id="38" name="TextBox 37">
            <a:extLst>
              <a:ext uri="{FF2B5EF4-FFF2-40B4-BE49-F238E27FC236}">
                <a16:creationId xmlns:a16="http://schemas.microsoft.com/office/drawing/2014/main" id="{7B78A165-3CF8-8128-BEDA-4DAD5398EC35}"/>
              </a:ext>
            </a:extLst>
          </p:cNvPr>
          <p:cNvSpPr txBox="1"/>
          <p:nvPr/>
        </p:nvSpPr>
        <p:spPr>
          <a:xfrm>
            <a:off x="1143000" y="6236852"/>
            <a:ext cx="1718806" cy="300082"/>
          </a:xfrm>
          <a:prstGeom prst="rect">
            <a:avLst/>
          </a:prstGeom>
          <a:solidFill>
            <a:srgbClr val="FFFF00"/>
          </a:solidFill>
        </p:spPr>
        <p:txBody>
          <a:bodyPr wrap="square" rtlCol="0">
            <a:spAutoFit/>
          </a:bodyPr>
          <a:lstStyle/>
          <a:p>
            <a:r>
              <a:rPr lang="en-US" sz="1350" dirty="0"/>
              <a:t>Risk/Control Focus</a:t>
            </a:r>
          </a:p>
        </p:txBody>
      </p:sp>
    </p:spTree>
    <p:extLst>
      <p:ext uri="{BB962C8B-B14F-4D97-AF65-F5344CB8AC3E}">
        <p14:creationId xmlns:p14="http://schemas.microsoft.com/office/powerpoint/2010/main" val="18342659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65428-4A8A-AB4E-B0C8-E2F4E0140800}"/>
              </a:ext>
            </a:extLst>
          </p:cNvPr>
          <p:cNvSpPr>
            <a:spLocks noGrp="1"/>
          </p:cNvSpPr>
          <p:nvPr>
            <p:ph type="title"/>
          </p:nvPr>
        </p:nvSpPr>
        <p:spPr>
          <a:xfrm>
            <a:off x="1295400" y="-21771"/>
            <a:ext cx="7286625" cy="733865"/>
          </a:xfrm>
        </p:spPr>
        <p:txBody>
          <a:bodyPr/>
          <a:lstStyle/>
          <a:p>
            <a:r>
              <a:rPr lang="en-US" b="1" dirty="0">
                <a:solidFill>
                  <a:srgbClr val="C00000"/>
                </a:solidFill>
              </a:rPr>
              <a:t>Accountability in Government – MAB/MIAC Model </a:t>
            </a:r>
          </a:p>
        </p:txBody>
      </p:sp>
      <p:pic>
        <p:nvPicPr>
          <p:cNvPr id="4" name="Picture 2" descr="The chart shows the steps from the electorate to Parliament, through the agency and to the client">
            <a:extLst>
              <a:ext uri="{FF2B5EF4-FFF2-40B4-BE49-F238E27FC236}">
                <a16:creationId xmlns:a16="http://schemas.microsoft.com/office/drawing/2014/main" id="{96C165F9-322F-4945-AA1D-595F9689B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838200"/>
            <a:ext cx="7924800" cy="4953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3DE921E-51A3-BAAB-8F98-FE6A72CC0FD2}"/>
              </a:ext>
            </a:extLst>
          </p:cNvPr>
          <p:cNvSpPr txBox="1"/>
          <p:nvPr/>
        </p:nvSpPr>
        <p:spPr>
          <a:xfrm>
            <a:off x="1552575" y="5791200"/>
            <a:ext cx="6038850" cy="923330"/>
          </a:xfrm>
          <a:prstGeom prst="rect">
            <a:avLst/>
          </a:prstGeom>
          <a:solidFill>
            <a:schemeClr val="accent6"/>
          </a:solidFill>
        </p:spPr>
        <p:txBody>
          <a:bodyPr wrap="square" rtlCol="0">
            <a:spAutoFit/>
          </a:bodyPr>
          <a:lstStyle/>
          <a:p>
            <a:r>
              <a:rPr lang="en-US" sz="1350" dirty="0"/>
              <a:t>This is an extract from an early publication of the Management Advisory Board. Accountability and risk management were very much at the fore-front of the reform agenda, although an explicit risk-based framework in government did not come into </a:t>
            </a:r>
            <a:r>
              <a:rPr lang="en-US" sz="1350"/>
              <a:t>place until much </a:t>
            </a:r>
            <a:r>
              <a:rPr lang="en-US" sz="1350" dirty="0"/>
              <a:t>later. </a:t>
            </a:r>
          </a:p>
        </p:txBody>
      </p:sp>
    </p:spTree>
    <p:extLst>
      <p:ext uri="{BB962C8B-B14F-4D97-AF65-F5344CB8AC3E}">
        <p14:creationId xmlns:p14="http://schemas.microsoft.com/office/powerpoint/2010/main" val="1116959179"/>
      </p:ext>
    </p:extLst>
  </p:cSld>
  <p:clrMapOvr>
    <a:masterClrMapping/>
  </p:clrMapOvr>
  <p:transition>
    <p:fade/>
  </p:transition>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14956</TotalTime>
  <Words>2437</Words>
  <Application>Microsoft Office PowerPoint</Application>
  <PresentationFormat>On-screen Show (4:3)</PresentationFormat>
  <Paragraphs>236</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PEMPAL</vt:lpstr>
      <vt:lpstr>The Australian Sub-Treasury offices – the risk-based story from the beginning to the end</vt:lpstr>
      <vt:lpstr>Topics</vt:lpstr>
      <vt:lpstr>A Brief (European) History of Australia </vt:lpstr>
      <vt:lpstr>Public Finance in Australia from Federation</vt:lpstr>
      <vt:lpstr>What drove the Anglophile approach in Australia (my interpretation)  </vt:lpstr>
      <vt:lpstr>Public Sector Reform in Australia in the 1970s and 1980s</vt:lpstr>
      <vt:lpstr>Reform Continues in to the 90’s</vt:lpstr>
      <vt:lpstr>Transition of Budget Control in the CoA from Inputs to Outputs and Outcomes -</vt:lpstr>
      <vt:lpstr>Accountability in Government – MAB/MIAC Model </vt:lpstr>
      <vt:lpstr>A major trend in many OECD countries - Australia was an early Implementor </vt:lpstr>
      <vt:lpstr>Four Generations in Australian Government Budgetary Control and Accounting – Risk Based and Digital Reform in Practice  </vt:lpstr>
      <vt:lpstr>Generation One - Finance Ledger System (FLS) - 1970s to early 1980s</vt:lpstr>
      <vt:lpstr>Generation Two - Finance Information on Resource Management (FIRM)</vt:lpstr>
      <vt:lpstr>Generation Three – Accrual Information Management System (AIMS)</vt:lpstr>
      <vt:lpstr>Why did the Regional Network Close in 1996? </vt:lpstr>
      <vt:lpstr>Generation Four (and Five) – Central Budget Management System (CBMS)</vt:lpstr>
      <vt:lpstr>Issues and Lessons Learnt</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Galina S. Kuznetsova</cp:lastModifiedBy>
  <cp:revision>463</cp:revision>
  <dcterms:created xsi:type="dcterms:W3CDTF">2010-10-04T16:57:49Z</dcterms:created>
  <dcterms:modified xsi:type="dcterms:W3CDTF">2023-05-23T19:24:09Z</dcterms:modified>
</cp:coreProperties>
</file>