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336" r:id="rId2"/>
    <p:sldId id="498" r:id="rId3"/>
    <p:sldId id="1173" r:id="rId4"/>
    <p:sldId id="257" r:id="rId5"/>
    <p:sldId id="340" r:id="rId6"/>
    <p:sldId id="328" r:id="rId7"/>
    <p:sldId id="1180" r:id="rId8"/>
    <p:sldId id="327" r:id="rId9"/>
    <p:sldId id="1183" r:id="rId10"/>
    <p:sldId id="258" r:id="rId11"/>
    <p:sldId id="500" r:id="rId12"/>
    <p:sldId id="462" r:id="rId13"/>
    <p:sldId id="468" r:id="rId14"/>
    <p:sldId id="470" r:id="rId15"/>
    <p:sldId id="466" r:id="rId16"/>
    <p:sldId id="476" r:id="rId17"/>
    <p:sldId id="480" r:id="rId18"/>
    <p:sldId id="485" r:id="rId19"/>
    <p:sldId id="486" r:id="rId20"/>
    <p:sldId id="1184" r:id="rId21"/>
    <p:sldId id="1185" r:id="rId22"/>
    <p:sldId id="1186" r:id="rId23"/>
    <p:sldId id="338" r:id="rId24"/>
    <p:sldId id="496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4C97"/>
    <a:srgbClr val="6EA0B0"/>
    <a:srgbClr val="0099CC"/>
    <a:srgbClr val="0066FF"/>
    <a:srgbClr val="BB1BB3"/>
    <a:srgbClr val="FF7C80"/>
    <a:srgbClr val="E2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86384" autoAdjust="0"/>
  </p:normalViewPr>
  <p:slideViewPr>
    <p:cSldViewPr>
      <p:cViewPr varScale="1">
        <p:scale>
          <a:sx n="54" d="100"/>
          <a:sy n="54" d="100"/>
        </p:scale>
        <p:origin x="13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9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B468B-EBFA-304C-8C15-46B36E98233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1CE01B-37A2-F04F-B77E-11212AD84D08}">
      <dgm:prSet phldrT="[Text]"/>
      <dgm:spPr/>
      <dgm:t>
        <a:bodyPr/>
        <a:lstStyle/>
        <a:p>
          <a:r>
            <a:rPr lang="ru-RU"/>
            <a:t>Решения по платежам</a:t>
          </a:r>
        </a:p>
      </dgm:t>
    </dgm:pt>
    <dgm:pt modelId="{28A4AB20-258E-F442-AC43-C3487B4A3668}" type="parTrans" cxnId="{B6E915BD-E731-8F4A-8885-74FA1DA44377}">
      <dgm:prSet/>
      <dgm:spPr/>
      <dgm:t>
        <a:bodyPr/>
        <a:lstStyle/>
        <a:p>
          <a:endParaRPr lang="en-GB"/>
        </a:p>
      </dgm:t>
    </dgm:pt>
    <dgm:pt modelId="{E64598A4-36B6-864B-BBC9-AF6F4BE035AA}" type="sibTrans" cxnId="{B6E915BD-E731-8F4A-8885-74FA1DA44377}">
      <dgm:prSet/>
      <dgm:spPr/>
      <dgm:t>
        <a:bodyPr/>
        <a:lstStyle/>
        <a:p>
          <a:endParaRPr lang="en-GB"/>
        </a:p>
      </dgm:t>
    </dgm:pt>
    <dgm:pt modelId="{4E06F484-3E6B-8742-9BCE-C1E55A65C38D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200"/>
            <a:t>Казначейство</a:t>
          </a:r>
        </a:p>
        <a:p>
          <a:r>
            <a:rPr lang="ru-RU" sz="1200"/>
            <a:t>Ответственность за ведение систем и минимизацию общих рисков</a:t>
          </a:r>
        </a:p>
      </dgm:t>
    </dgm:pt>
    <dgm:pt modelId="{AB5D16B8-AB1E-0449-877C-B43067676FF2}" type="parTrans" cxnId="{3F70B4CE-102F-B64E-8D33-AEBCBE952997}">
      <dgm:prSet/>
      <dgm:spPr/>
      <dgm:t>
        <a:bodyPr/>
        <a:lstStyle/>
        <a:p>
          <a:endParaRPr lang="en-GB"/>
        </a:p>
      </dgm:t>
    </dgm:pt>
    <dgm:pt modelId="{43C715DD-799E-3345-A874-FA2CA1ECDB1E}" type="sibTrans" cxnId="{3F70B4CE-102F-B64E-8D33-AEBCBE952997}">
      <dgm:prSet/>
      <dgm:spPr/>
      <dgm:t>
        <a:bodyPr/>
        <a:lstStyle/>
        <a:p>
          <a:endParaRPr lang="en-GB"/>
        </a:p>
      </dgm:t>
    </dgm:pt>
    <dgm:pt modelId="{5AFFB978-B1A8-F547-A107-CF42C0E126A2}">
      <dgm:prSet phldrT="[Text]"/>
      <dgm:spPr/>
      <dgm:t>
        <a:bodyPr/>
        <a:lstStyle/>
        <a:p>
          <a:r>
            <a:rPr lang="ru-RU"/>
            <a:t>Стратегическое планирование, включая оценку рисков</a:t>
          </a:r>
        </a:p>
      </dgm:t>
    </dgm:pt>
    <dgm:pt modelId="{C2C88C7D-A566-9A4F-B62D-0D85BC991A30}" type="parTrans" cxnId="{B8451B97-5BE4-4A48-9733-0C6E5B1FBC7C}">
      <dgm:prSet/>
      <dgm:spPr/>
      <dgm:t>
        <a:bodyPr/>
        <a:lstStyle/>
        <a:p>
          <a:endParaRPr lang="en-GB"/>
        </a:p>
      </dgm:t>
    </dgm:pt>
    <dgm:pt modelId="{9C13884E-B688-D942-A2B5-FE089F8369BB}" type="sibTrans" cxnId="{B8451B97-5BE4-4A48-9733-0C6E5B1FBC7C}">
      <dgm:prSet/>
      <dgm:spPr/>
      <dgm:t>
        <a:bodyPr/>
        <a:lstStyle/>
        <a:p>
          <a:endParaRPr lang="en-GB"/>
        </a:p>
      </dgm:t>
    </dgm:pt>
    <dgm:pt modelId="{3CE67A5A-856E-574F-8B02-50F4005F2E48}">
      <dgm:prSet/>
      <dgm:spPr/>
      <dgm:t>
        <a:bodyPr/>
        <a:lstStyle/>
        <a:p>
          <a:r>
            <a:rPr lang="ru-RU"/>
            <a:t>Современное законодательство и четкие инструкции, включая внутренние финансовые контроли</a:t>
          </a:r>
        </a:p>
      </dgm:t>
    </dgm:pt>
    <dgm:pt modelId="{64113980-726D-744E-8625-1F6162F71316}" type="parTrans" cxnId="{59563123-F9E7-5A4E-A3B3-835005FD402E}">
      <dgm:prSet/>
      <dgm:spPr/>
      <dgm:t>
        <a:bodyPr/>
        <a:lstStyle/>
        <a:p>
          <a:endParaRPr lang="en-GB"/>
        </a:p>
      </dgm:t>
    </dgm:pt>
    <dgm:pt modelId="{870E7E78-E3AE-F844-801F-B37E0572B9CF}" type="sibTrans" cxnId="{59563123-F9E7-5A4E-A3B3-835005FD402E}">
      <dgm:prSet/>
      <dgm:spPr/>
      <dgm:t>
        <a:bodyPr/>
        <a:lstStyle/>
        <a:p>
          <a:endParaRPr lang="en-GB"/>
        </a:p>
      </dgm:t>
    </dgm:pt>
    <dgm:pt modelId="{5DD43B2F-CD1A-954F-A29B-A3C2714D7119}">
      <dgm:prSet/>
      <dgm:spPr/>
      <dgm:t>
        <a:bodyPr/>
        <a:lstStyle/>
        <a:p>
          <a:r>
            <a:rPr lang="ru-RU"/>
            <a:t>Цифровизированные процессы и контроли, включая оперативную совместимость от начала до конца</a:t>
          </a:r>
        </a:p>
      </dgm:t>
    </dgm:pt>
    <dgm:pt modelId="{D2A202B2-58FA-674E-92D9-BC1AF4935326}" type="parTrans" cxnId="{37A7D6F4-B5A0-6C4E-ACDE-9557C846B9AA}">
      <dgm:prSet/>
      <dgm:spPr/>
      <dgm:t>
        <a:bodyPr/>
        <a:lstStyle/>
        <a:p>
          <a:endParaRPr lang="en-GB"/>
        </a:p>
      </dgm:t>
    </dgm:pt>
    <dgm:pt modelId="{87DA4E9E-8295-F14C-9AEE-0AFC3AD2C17D}" type="sibTrans" cxnId="{37A7D6F4-B5A0-6C4E-ACDE-9557C846B9AA}">
      <dgm:prSet/>
      <dgm:spPr/>
      <dgm:t>
        <a:bodyPr/>
        <a:lstStyle/>
        <a:p>
          <a:endParaRPr lang="en-GB"/>
        </a:p>
      </dgm:t>
    </dgm:pt>
    <dgm:pt modelId="{A180164E-E107-BF49-850B-787D419AA30F}">
      <dgm:prSet/>
      <dgm:spPr/>
      <dgm:t>
        <a:bodyPr/>
        <a:lstStyle/>
        <a:p>
          <a:r>
            <a:rPr lang="ru-RU"/>
            <a:t>Обучение и образование менеджеров и </a:t>
          </a:r>
          <a:r>
            <a:rPr lang="ru-RU" baseline="0"/>
            <a:t>должностных лиц</a:t>
          </a:r>
        </a:p>
      </dgm:t>
    </dgm:pt>
    <dgm:pt modelId="{7F116D11-E49F-EA4A-B0E2-4641B3E094C2}" type="parTrans" cxnId="{664FA604-8516-604A-B7CD-8357F9EE43CC}">
      <dgm:prSet/>
      <dgm:spPr/>
      <dgm:t>
        <a:bodyPr/>
        <a:lstStyle/>
        <a:p>
          <a:endParaRPr lang="en-GB"/>
        </a:p>
      </dgm:t>
    </dgm:pt>
    <dgm:pt modelId="{8E7FD478-4FEC-9B47-B992-F7E22725AC42}" type="sibTrans" cxnId="{664FA604-8516-604A-B7CD-8357F9EE43CC}">
      <dgm:prSet/>
      <dgm:spPr/>
      <dgm:t>
        <a:bodyPr/>
        <a:lstStyle/>
        <a:p>
          <a:endParaRPr lang="en-GB"/>
        </a:p>
      </dgm:t>
    </dgm:pt>
    <dgm:pt modelId="{D5BADEA9-BF1A-1A48-86F2-BBAE352C6FC2}">
      <dgm:prSet/>
      <dgm:spPr/>
      <dgm:t>
        <a:bodyPr/>
        <a:lstStyle/>
        <a:p>
          <a:r>
            <a:rPr lang="ru-RU"/>
            <a:t>Внутренний и внешний аудит</a:t>
          </a:r>
        </a:p>
      </dgm:t>
    </dgm:pt>
    <dgm:pt modelId="{06AEA1C8-114F-534D-B2FF-74560612B2B8}" type="parTrans" cxnId="{4062DF39-BB50-6647-BFE2-5A39606CEE2F}">
      <dgm:prSet/>
      <dgm:spPr/>
      <dgm:t>
        <a:bodyPr/>
        <a:lstStyle/>
        <a:p>
          <a:endParaRPr lang="en-GB"/>
        </a:p>
      </dgm:t>
    </dgm:pt>
    <dgm:pt modelId="{04A4CF2F-3FFC-7B4C-8184-A249F983504F}" type="sibTrans" cxnId="{4062DF39-BB50-6647-BFE2-5A39606CEE2F}">
      <dgm:prSet/>
      <dgm:spPr/>
      <dgm:t>
        <a:bodyPr/>
        <a:lstStyle/>
        <a:p>
          <a:endParaRPr lang="en-GB"/>
        </a:p>
      </dgm:t>
    </dgm:pt>
    <dgm:pt modelId="{6A48F789-790A-B048-983E-C44D949FEA6A}">
      <dgm:prSet/>
      <dgm:spPr/>
      <dgm:t>
        <a:bodyPr/>
        <a:lstStyle/>
        <a:p>
          <a:r>
            <a:rPr lang="ru-RU"/>
            <a:t>Прозрачность и Подотчетность, включая оценку</a:t>
          </a:r>
        </a:p>
      </dgm:t>
    </dgm:pt>
    <dgm:pt modelId="{B13E4BFA-ECE6-484C-9889-576378D6DF49}" type="parTrans" cxnId="{2DE498FE-37B7-C243-B57B-117CB3046A00}">
      <dgm:prSet/>
      <dgm:spPr/>
      <dgm:t>
        <a:bodyPr/>
        <a:lstStyle/>
        <a:p>
          <a:endParaRPr lang="en-GB"/>
        </a:p>
      </dgm:t>
    </dgm:pt>
    <dgm:pt modelId="{8F8DAC28-5763-E540-A47F-A41A6F70BF44}" type="sibTrans" cxnId="{2DE498FE-37B7-C243-B57B-117CB3046A00}">
      <dgm:prSet/>
      <dgm:spPr/>
      <dgm:t>
        <a:bodyPr/>
        <a:lstStyle/>
        <a:p>
          <a:endParaRPr lang="en-GB"/>
        </a:p>
      </dgm:t>
    </dgm:pt>
    <dgm:pt modelId="{BE0E2A88-A9C0-904D-A97B-37771ACBD381}">
      <dgm:prSet/>
      <dgm:spPr/>
      <dgm:t>
        <a:bodyPr/>
        <a:lstStyle/>
        <a:p>
          <a:r>
            <a:rPr lang="ru-RU"/>
            <a:t>Эффективно управляемые министерства, департаменты и агентства, где персонал понимает свои функции и обязанности</a:t>
          </a:r>
        </a:p>
      </dgm:t>
    </dgm:pt>
    <dgm:pt modelId="{CB2D8DA4-83A0-0D42-8DB9-E10BB99A80D8}" type="parTrans" cxnId="{D49F9D10-CF70-7A4A-A550-CAB5E0C619F5}">
      <dgm:prSet/>
      <dgm:spPr/>
      <dgm:t>
        <a:bodyPr/>
        <a:lstStyle/>
        <a:p>
          <a:endParaRPr lang="en-GB"/>
        </a:p>
      </dgm:t>
    </dgm:pt>
    <dgm:pt modelId="{857C3781-EA0D-F54B-A6DB-ABED2D7994B5}" type="sibTrans" cxnId="{D49F9D10-CF70-7A4A-A550-CAB5E0C619F5}">
      <dgm:prSet/>
      <dgm:spPr/>
      <dgm:t>
        <a:bodyPr/>
        <a:lstStyle/>
        <a:p>
          <a:endParaRPr lang="en-GB"/>
        </a:p>
      </dgm:t>
    </dgm:pt>
    <dgm:pt modelId="{E4815C45-F6AF-AD4E-823D-CF433C7A8F89}">
      <dgm:prSet/>
      <dgm:spPr/>
      <dgm:t>
        <a:bodyPr/>
        <a:lstStyle/>
        <a:p>
          <a:r>
            <a:rPr lang="ru-RU" dirty="0"/>
            <a:t>Бюджетный процесс, ориентированный на многолетнюю эффективность</a:t>
          </a:r>
        </a:p>
      </dgm:t>
    </dgm:pt>
    <dgm:pt modelId="{3D5471D5-5401-8946-A86F-FBDAEA3B5610}" type="parTrans" cxnId="{8CC4888F-09A6-554E-919D-7F85FE5A118B}">
      <dgm:prSet/>
      <dgm:spPr/>
      <dgm:t>
        <a:bodyPr/>
        <a:lstStyle/>
        <a:p>
          <a:endParaRPr lang="en-GB"/>
        </a:p>
      </dgm:t>
    </dgm:pt>
    <dgm:pt modelId="{F66ABD5A-C2F3-CF47-B9B3-F725DD9D2817}" type="sibTrans" cxnId="{8CC4888F-09A6-554E-919D-7F85FE5A118B}">
      <dgm:prSet/>
      <dgm:spPr/>
      <dgm:t>
        <a:bodyPr/>
        <a:lstStyle/>
        <a:p>
          <a:endParaRPr lang="en-GB"/>
        </a:p>
      </dgm:t>
    </dgm:pt>
    <dgm:pt modelId="{22F28E8E-EA5E-3942-9D75-61E58F812EFD}" type="pres">
      <dgm:prSet presAssocID="{302B468B-EBFA-304C-8C15-46B36E982331}" presName="composite" presStyleCnt="0">
        <dgm:presLayoutVars>
          <dgm:chMax val="1"/>
          <dgm:dir/>
          <dgm:resizeHandles val="exact"/>
        </dgm:presLayoutVars>
      </dgm:prSet>
      <dgm:spPr/>
    </dgm:pt>
    <dgm:pt modelId="{5BA6FF04-A700-5043-B75B-FDACBAFECA54}" type="pres">
      <dgm:prSet presAssocID="{302B468B-EBFA-304C-8C15-46B36E982331}" presName="radial" presStyleCnt="0">
        <dgm:presLayoutVars>
          <dgm:animLvl val="ctr"/>
        </dgm:presLayoutVars>
      </dgm:prSet>
      <dgm:spPr/>
    </dgm:pt>
    <dgm:pt modelId="{87FF0F8E-2CB5-8443-A7C5-EF380C0E8FE4}" type="pres">
      <dgm:prSet presAssocID="{F91CE01B-37A2-F04F-B77E-11212AD84D08}" presName="centerShape" presStyleLbl="vennNode1" presStyleIdx="0" presStyleCnt="10"/>
      <dgm:spPr/>
    </dgm:pt>
    <dgm:pt modelId="{C7D52776-068A-F84C-BBD3-B2E9BD4D9969}" type="pres">
      <dgm:prSet presAssocID="{4E06F484-3E6B-8742-9BCE-C1E55A65C38D}" presName="node" presStyleLbl="vennNode1" presStyleIdx="1" presStyleCnt="10">
        <dgm:presLayoutVars>
          <dgm:bulletEnabled val="1"/>
        </dgm:presLayoutVars>
      </dgm:prSet>
      <dgm:spPr/>
    </dgm:pt>
    <dgm:pt modelId="{21A6C729-2BD0-714B-BB04-F52986719749}" type="pres">
      <dgm:prSet presAssocID="{5AFFB978-B1A8-F547-A107-CF42C0E126A2}" presName="node" presStyleLbl="vennNode1" presStyleIdx="2" presStyleCnt="10">
        <dgm:presLayoutVars>
          <dgm:bulletEnabled val="1"/>
        </dgm:presLayoutVars>
      </dgm:prSet>
      <dgm:spPr/>
    </dgm:pt>
    <dgm:pt modelId="{588B88C3-0175-D345-A589-11ED41AA60AB}" type="pres">
      <dgm:prSet presAssocID="{E4815C45-F6AF-AD4E-823D-CF433C7A8F89}" presName="node" presStyleLbl="vennNode1" presStyleIdx="3" presStyleCnt="10">
        <dgm:presLayoutVars>
          <dgm:bulletEnabled val="1"/>
        </dgm:presLayoutVars>
      </dgm:prSet>
      <dgm:spPr/>
    </dgm:pt>
    <dgm:pt modelId="{0572407A-5F14-844E-9A5A-10A6B3133ED5}" type="pres">
      <dgm:prSet presAssocID="{3CE67A5A-856E-574F-8B02-50F4005F2E48}" presName="node" presStyleLbl="vennNode1" presStyleIdx="4" presStyleCnt="10">
        <dgm:presLayoutVars>
          <dgm:bulletEnabled val="1"/>
        </dgm:presLayoutVars>
      </dgm:prSet>
      <dgm:spPr/>
    </dgm:pt>
    <dgm:pt modelId="{0F12EB2D-2903-634B-9AD8-D77492E8E6F2}" type="pres">
      <dgm:prSet presAssocID="{5DD43B2F-CD1A-954F-A29B-A3C2714D7119}" presName="node" presStyleLbl="vennNode1" presStyleIdx="5" presStyleCnt="10">
        <dgm:presLayoutVars>
          <dgm:bulletEnabled val="1"/>
        </dgm:presLayoutVars>
      </dgm:prSet>
      <dgm:spPr/>
    </dgm:pt>
    <dgm:pt modelId="{F0EB4765-DE36-A143-AB32-3BF07445719D}" type="pres">
      <dgm:prSet presAssocID="{A180164E-E107-BF49-850B-787D419AA30F}" presName="node" presStyleLbl="vennNode1" presStyleIdx="6" presStyleCnt="10">
        <dgm:presLayoutVars>
          <dgm:bulletEnabled val="1"/>
        </dgm:presLayoutVars>
      </dgm:prSet>
      <dgm:spPr/>
    </dgm:pt>
    <dgm:pt modelId="{CCC86DEB-20F4-4445-A472-B1953073435E}" type="pres">
      <dgm:prSet presAssocID="{BE0E2A88-A9C0-904D-A97B-37771ACBD381}" presName="node" presStyleLbl="vennNode1" presStyleIdx="7" presStyleCnt="10">
        <dgm:presLayoutVars>
          <dgm:bulletEnabled val="1"/>
        </dgm:presLayoutVars>
      </dgm:prSet>
      <dgm:spPr/>
    </dgm:pt>
    <dgm:pt modelId="{F6A8BF50-FF4C-814D-8F38-EE7B25B78202}" type="pres">
      <dgm:prSet presAssocID="{D5BADEA9-BF1A-1A48-86F2-BBAE352C6FC2}" presName="node" presStyleLbl="vennNode1" presStyleIdx="8" presStyleCnt="10">
        <dgm:presLayoutVars>
          <dgm:bulletEnabled val="1"/>
        </dgm:presLayoutVars>
      </dgm:prSet>
      <dgm:spPr/>
    </dgm:pt>
    <dgm:pt modelId="{D5994789-E65E-2E42-A5FA-4AA54D3DECE1}" type="pres">
      <dgm:prSet presAssocID="{6A48F789-790A-B048-983E-C44D949FEA6A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664FA604-8516-604A-B7CD-8357F9EE43CC}" srcId="{F91CE01B-37A2-F04F-B77E-11212AD84D08}" destId="{A180164E-E107-BF49-850B-787D419AA30F}" srcOrd="5" destOrd="0" parTransId="{7F116D11-E49F-EA4A-B0E2-4641B3E094C2}" sibTransId="{8E7FD478-4FEC-9B47-B992-F7E22725AC42}"/>
    <dgm:cxn modelId="{0A25F50D-9730-6143-A120-FFD9EEFD051F}" type="presOf" srcId="{3CE67A5A-856E-574F-8B02-50F4005F2E48}" destId="{0572407A-5F14-844E-9A5A-10A6B3133ED5}" srcOrd="0" destOrd="0" presId="urn:microsoft.com/office/officeart/2005/8/layout/radial3"/>
    <dgm:cxn modelId="{D49F9D10-CF70-7A4A-A550-CAB5E0C619F5}" srcId="{F91CE01B-37A2-F04F-B77E-11212AD84D08}" destId="{BE0E2A88-A9C0-904D-A97B-37771ACBD381}" srcOrd="6" destOrd="0" parTransId="{CB2D8DA4-83A0-0D42-8DB9-E10BB99A80D8}" sibTransId="{857C3781-EA0D-F54B-A6DB-ABED2D7994B5}"/>
    <dgm:cxn modelId="{59563123-F9E7-5A4E-A3B3-835005FD402E}" srcId="{F91CE01B-37A2-F04F-B77E-11212AD84D08}" destId="{3CE67A5A-856E-574F-8B02-50F4005F2E48}" srcOrd="3" destOrd="0" parTransId="{64113980-726D-744E-8625-1F6162F71316}" sibTransId="{870E7E78-E3AE-F844-801F-B37E0572B9CF}"/>
    <dgm:cxn modelId="{2B81F731-9120-5340-9394-02F069352727}" type="presOf" srcId="{6A48F789-790A-B048-983E-C44D949FEA6A}" destId="{D5994789-E65E-2E42-A5FA-4AA54D3DECE1}" srcOrd="0" destOrd="0" presId="urn:microsoft.com/office/officeart/2005/8/layout/radial3"/>
    <dgm:cxn modelId="{4062DF39-BB50-6647-BFE2-5A39606CEE2F}" srcId="{F91CE01B-37A2-F04F-B77E-11212AD84D08}" destId="{D5BADEA9-BF1A-1A48-86F2-BBAE352C6FC2}" srcOrd="7" destOrd="0" parTransId="{06AEA1C8-114F-534D-B2FF-74560612B2B8}" sibTransId="{04A4CF2F-3FFC-7B4C-8184-A249F983504F}"/>
    <dgm:cxn modelId="{F8DE7D5B-6177-7A48-8CF2-222222DC40C0}" type="presOf" srcId="{5DD43B2F-CD1A-954F-A29B-A3C2714D7119}" destId="{0F12EB2D-2903-634B-9AD8-D77492E8E6F2}" srcOrd="0" destOrd="0" presId="urn:microsoft.com/office/officeart/2005/8/layout/radial3"/>
    <dgm:cxn modelId="{7009BD76-5D00-8842-902E-6E6304EBF56D}" type="presOf" srcId="{D5BADEA9-BF1A-1A48-86F2-BBAE352C6FC2}" destId="{F6A8BF50-FF4C-814D-8F38-EE7B25B78202}" srcOrd="0" destOrd="0" presId="urn:microsoft.com/office/officeart/2005/8/layout/radial3"/>
    <dgm:cxn modelId="{34BF147A-F40E-1A42-A88F-B5B9DF8CFEA4}" type="presOf" srcId="{5AFFB978-B1A8-F547-A107-CF42C0E126A2}" destId="{21A6C729-2BD0-714B-BB04-F52986719749}" srcOrd="0" destOrd="0" presId="urn:microsoft.com/office/officeart/2005/8/layout/radial3"/>
    <dgm:cxn modelId="{1E5C237C-17F6-D242-AE11-2AECCB2548F0}" type="presOf" srcId="{4E06F484-3E6B-8742-9BCE-C1E55A65C38D}" destId="{C7D52776-068A-F84C-BBD3-B2E9BD4D9969}" srcOrd="0" destOrd="0" presId="urn:microsoft.com/office/officeart/2005/8/layout/radial3"/>
    <dgm:cxn modelId="{DF13477F-3F7C-E94E-8E12-347E1A4275FD}" type="presOf" srcId="{F91CE01B-37A2-F04F-B77E-11212AD84D08}" destId="{87FF0F8E-2CB5-8443-A7C5-EF380C0E8FE4}" srcOrd="0" destOrd="0" presId="urn:microsoft.com/office/officeart/2005/8/layout/radial3"/>
    <dgm:cxn modelId="{49726080-8A5E-D446-A560-06CBD049F671}" type="presOf" srcId="{BE0E2A88-A9C0-904D-A97B-37771ACBD381}" destId="{CCC86DEB-20F4-4445-A472-B1953073435E}" srcOrd="0" destOrd="0" presId="urn:microsoft.com/office/officeart/2005/8/layout/radial3"/>
    <dgm:cxn modelId="{8CC4888F-09A6-554E-919D-7F85FE5A118B}" srcId="{F91CE01B-37A2-F04F-B77E-11212AD84D08}" destId="{E4815C45-F6AF-AD4E-823D-CF433C7A8F89}" srcOrd="2" destOrd="0" parTransId="{3D5471D5-5401-8946-A86F-FBDAEA3B5610}" sibTransId="{F66ABD5A-C2F3-CF47-B9B3-F725DD9D2817}"/>
    <dgm:cxn modelId="{B8451B97-5BE4-4A48-9733-0C6E5B1FBC7C}" srcId="{F91CE01B-37A2-F04F-B77E-11212AD84D08}" destId="{5AFFB978-B1A8-F547-A107-CF42C0E126A2}" srcOrd="1" destOrd="0" parTransId="{C2C88C7D-A566-9A4F-B62D-0D85BC991A30}" sibTransId="{9C13884E-B688-D942-A2B5-FE089F8369BB}"/>
    <dgm:cxn modelId="{B6E915BD-E731-8F4A-8885-74FA1DA44377}" srcId="{302B468B-EBFA-304C-8C15-46B36E982331}" destId="{F91CE01B-37A2-F04F-B77E-11212AD84D08}" srcOrd="0" destOrd="0" parTransId="{28A4AB20-258E-F442-AC43-C3487B4A3668}" sibTransId="{E64598A4-36B6-864B-BBC9-AF6F4BE035AA}"/>
    <dgm:cxn modelId="{DA733FCB-6463-DB44-AE18-7C1B5B788AE9}" type="presOf" srcId="{A180164E-E107-BF49-850B-787D419AA30F}" destId="{F0EB4765-DE36-A143-AB32-3BF07445719D}" srcOrd="0" destOrd="0" presId="urn:microsoft.com/office/officeart/2005/8/layout/radial3"/>
    <dgm:cxn modelId="{3F70B4CE-102F-B64E-8D33-AEBCBE952997}" srcId="{F91CE01B-37A2-F04F-B77E-11212AD84D08}" destId="{4E06F484-3E6B-8742-9BCE-C1E55A65C38D}" srcOrd="0" destOrd="0" parTransId="{AB5D16B8-AB1E-0449-877C-B43067676FF2}" sibTransId="{43C715DD-799E-3345-A874-FA2CA1ECDB1E}"/>
    <dgm:cxn modelId="{057E03D1-5C26-DF4D-9785-3CDCBB615031}" type="presOf" srcId="{E4815C45-F6AF-AD4E-823D-CF433C7A8F89}" destId="{588B88C3-0175-D345-A589-11ED41AA60AB}" srcOrd="0" destOrd="0" presId="urn:microsoft.com/office/officeart/2005/8/layout/radial3"/>
    <dgm:cxn modelId="{B18498D4-1A4C-7C40-BAAD-6D129F5F2BE4}" type="presOf" srcId="{302B468B-EBFA-304C-8C15-46B36E982331}" destId="{22F28E8E-EA5E-3942-9D75-61E58F812EFD}" srcOrd="0" destOrd="0" presId="urn:microsoft.com/office/officeart/2005/8/layout/radial3"/>
    <dgm:cxn modelId="{37A7D6F4-B5A0-6C4E-ACDE-9557C846B9AA}" srcId="{F91CE01B-37A2-F04F-B77E-11212AD84D08}" destId="{5DD43B2F-CD1A-954F-A29B-A3C2714D7119}" srcOrd="4" destOrd="0" parTransId="{D2A202B2-58FA-674E-92D9-BC1AF4935326}" sibTransId="{87DA4E9E-8295-F14C-9AEE-0AFC3AD2C17D}"/>
    <dgm:cxn modelId="{2DE498FE-37B7-C243-B57B-117CB3046A00}" srcId="{F91CE01B-37A2-F04F-B77E-11212AD84D08}" destId="{6A48F789-790A-B048-983E-C44D949FEA6A}" srcOrd="8" destOrd="0" parTransId="{B13E4BFA-ECE6-484C-9889-576378D6DF49}" sibTransId="{8F8DAC28-5763-E540-A47F-A41A6F70BF44}"/>
    <dgm:cxn modelId="{16E86447-C77F-8D41-A669-D0D58496EE61}" type="presParOf" srcId="{22F28E8E-EA5E-3942-9D75-61E58F812EFD}" destId="{5BA6FF04-A700-5043-B75B-FDACBAFECA54}" srcOrd="0" destOrd="0" presId="urn:microsoft.com/office/officeart/2005/8/layout/radial3"/>
    <dgm:cxn modelId="{F69D80B0-C8BD-EB45-A726-01F3FBC91CBD}" type="presParOf" srcId="{5BA6FF04-A700-5043-B75B-FDACBAFECA54}" destId="{87FF0F8E-2CB5-8443-A7C5-EF380C0E8FE4}" srcOrd="0" destOrd="0" presId="urn:microsoft.com/office/officeart/2005/8/layout/radial3"/>
    <dgm:cxn modelId="{DD8DF0E4-AE6E-D34A-B672-0FFA1FA4F02F}" type="presParOf" srcId="{5BA6FF04-A700-5043-B75B-FDACBAFECA54}" destId="{C7D52776-068A-F84C-BBD3-B2E9BD4D9969}" srcOrd="1" destOrd="0" presId="urn:microsoft.com/office/officeart/2005/8/layout/radial3"/>
    <dgm:cxn modelId="{3547AAD6-1E96-BA42-B924-45EC71BA9A2B}" type="presParOf" srcId="{5BA6FF04-A700-5043-B75B-FDACBAFECA54}" destId="{21A6C729-2BD0-714B-BB04-F52986719749}" srcOrd="2" destOrd="0" presId="urn:microsoft.com/office/officeart/2005/8/layout/radial3"/>
    <dgm:cxn modelId="{0A7A42F7-919D-3B40-98B5-A8BF11939215}" type="presParOf" srcId="{5BA6FF04-A700-5043-B75B-FDACBAFECA54}" destId="{588B88C3-0175-D345-A589-11ED41AA60AB}" srcOrd="3" destOrd="0" presId="urn:microsoft.com/office/officeart/2005/8/layout/radial3"/>
    <dgm:cxn modelId="{1857069B-0E5D-904C-82DB-50DEFAAB3B29}" type="presParOf" srcId="{5BA6FF04-A700-5043-B75B-FDACBAFECA54}" destId="{0572407A-5F14-844E-9A5A-10A6B3133ED5}" srcOrd="4" destOrd="0" presId="urn:microsoft.com/office/officeart/2005/8/layout/radial3"/>
    <dgm:cxn modelId="{66D75472-A0CC-CF4E-9F04-6078BBFCABA2}" type="presParOf" srcId="{5BA6FF04-A700-5043-B75B-FDACBAFECA54}" destId="{0F12EB2D-2903-634B-9AD8-D77492E8E6F2}" srcOrd="5" destOrd="0" presId="urn:microsoft.com/office/officeart/2005/8/layout/radial3"/>
    <dgm:cxn modelId="{53201147-417F-754E-913E-1705D31DEBBC}" type="presParOf" srcId="{5BA6FF04-A700-5043-B75B-FDACBAFECA54}" destId="{F0EB4765-DE36-A143-AB32-3BF07445719D}" srcOrd="6" destOrd="0" presId="urn:microsoft.com/office/officeart/2005/8/layout/radial3"/>
    <dgm:cxn modelId="{C283BA0F-DAE0-4144-A14A-6CB6F44483D7}" type="presParOf" srcId="{5BA6FF04-A700-5043-B75B-FDACBAFECA54}" destId="{CCC86DEB-20F4-4445-A472-B1953073435E}" srcOrd="7" destOrd="0" presId="urn:microsoft.com/office/officeart/2005/8/layout/radial3"/>
    <dgm:cxn modelId="{BB8EF923-A3C4-954E-9FC7-B46E2BD556AB}" type="presParOf" srcId="{5BA6FF04-A700-5043-B75B-FDACBAFECA54}" destId="{F6A8BF50-FF4C-814D-8F38-EE7B25B78202}" srcOrd="8" destOrd="0" presId="urn:microsoft.com/office/officeart/2005/8/layout/radial3"/>
    <dgm:cxn modelId="{9062ABE6-22DD-5B43-9D1D-D31A6DFE31EC}" type="presParOf" srcId="{5BA6FF04-A700-5043-B75B-FDACBAFECA54}" destId="{D5994789-E65E-2E42-A5FA-4AA54D3DECE1}" srcOrd="9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F0F8E-2CB5-8443-A7C5-EF380C0E8FE4}">
      <dsp:nvSpPr>
        <dsp:cNvPr id="0" name=""/>
        <dsp:cNvSpPr/>
      </dsp:nvSpPr>
      <dsp:spPr>
        <a:xfrm>
          <a:off x="3805217" y="1416376"/>
          <a:ext cx="3440823" cy="34408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/>
            <a:t>Решения по платежам</a:t>
          </a:r>
        </a:p>
      </dsp:txBody>
      <dsp:txXfrm>
        <a:off x="4309114" y="1920273"/>
        <a:ext cx="2433029" cy="2433029"/>
      </dsp:txXfrm>
    </dsp:sp>
    <dsp:sp modelId="{C7D52776-068A-F84C-BBD3-B2E9BD4D9969}">
      <dsp:nvSpPr>
        <dsp:cNvPr id="0" name=""/>
        <dsp:cNvSpPr/>
      </dsp:nvSpPr>
      <dsp:spPr>
        <a:xfrm>
          <a:off x="4665423" y="34021"/>
          <a:ext cx="1720411" cy="1720411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Казначейство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Ответственность за ведение систем и минимизацию общих рисков</a:t>
          </a:r>
        </a:p>
      </dsp:txBody>
      <dsp:txXfrm>
        <a:off x="4917371" y="285969"/>
        <a:ext cx="1216515" cy="1216515"/>
      </dsp:txXfrm>
    </dsp:sp>
    <dsp:sp modelId="{21A6C729-2BD0-714B-BB04-F52986719749}">
      <dsp:nvSpPr>
        <dsp:cNvPr id="0" name=""/>
        <dsp:cNvSpPr/>
      </dsp:nvSpPr>
      <dsp:spPr>
        <a:xfrm>
          <a:off x="6106913" y="558681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Стратегическое планирование, включая оценку рисков</a:t>
          </a:r>
        </a:p>
      </dsp:txBody>
      <dsp:txXfrm>
        <a:off x="6358861" y="810629"/>
        <a:ext cx="1216515" cy="1216515"/>
      </dsp:txXfrm>
    </dsp:sp>
    <dsp:sp modelId="{588B88C3-0175-D345-A589-11ED41AA60AB}">
      <dsp:nvSpPr>
        <dsp:cNvPr id="0" name=""/>
        <dsp:cNvSpPr/>
      </dsp:nvSpPr>
      <dsp:spPr>
        <a:xfrm>
          <a:off x="6873914" y="1887165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Бюджетный процесс, ориентированный на многолетнюю эффективность</a:t>
          </a:r>
        </a:p>
      </dsp:txBody>
      <dsp:txXfrm>
        <a:off x="7125862" y="2139113"/>
        <a:ext cx="1216515" cy="1216515"/>
      </dsp:txXfrm>
    </dsp:sp>
    <dsp:sp modelId="{0572407A-5F14-844E-9A5A-10A6B3133ED5}">
      <dsp:nvSpPr>
        <dsp:cNvPr id="0" name=""/>
        <dsp:cNvSpPr/>
      </dsp:nvSpPr>
      <dsp:spPr>
        <a:xfrm>
          <a:off x="6607537" y="3397862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Современное законодательство и четкие инструкции, включая внутренние финансовые контроли</a:t>
          </a:r>
        </a:p>
      </dsp:txBody>
      <dsp:txXfrm>
        <a:off x="6859485" y="3649810"/>
        <a:ext cx="1216515" cy="1216515"/>
      </dsp:txXfrm>
    </dsp:sp>
    <dsp:sp modelId="{0F12EB2D-2903-634B-9AD8-D77492E8E6F2}">
      <dsp:nvSpPr>
        <dsp:cNvPr id="0" name=""/>
        <dsp:cNvSpPr/>
      </dsp:nvSpPr>
      <dsp:spPr>
        <a:xfrm>
          <a:off x="5432423" y="4383900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Цифровизированные процессы и контроли, включая оперативную совместимость от начала до конца</a:t>
          </a:r>
        </a:p>
      </dsp:txBody>
      <dsp:txXfrm>
        <a:off x="5684371" y="4635848"/>
        <a:ext cx="1216515" cy="1216515"/>
      </dsp:txXfrm>
    </dsp:sp>
    <dsp:sp modelId="{F0EB4765-DE36-A143-AB32-3BF07445719D}">
      <dsp:nvSpPr>
        <dsp:cNvPr id="0" name=""/>
        <dsp:cNvSpPr/>
      </dsp:nvSpPr>
      <dsp:spPr>
        <a:xfrm>
          <a:off x="3898422" y="4383900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Обучение и образование менеджеров и </a:t>
          </a:r>
          <a:r>
            <a:rPr lang="ru-RU" sz="1000" kern="1200" baseline="0"/>
            <a:t>должностных лиц</a:t>
          </a:r>
        </a:p>
      </dsp:txBody>
      <dsp:txXfrm>
        <a:off x="4150370" y="4635848"/>
        <a:ext cx="1216515" cy="1216515"/>
      </dsp:txXfrm>
    </dsp:sp>
    <dsp:sp modelId="{CCC86DEB-20F4-4445-A472-B1953073435E}">
      <dsp:nvSpPr>
        <dsp:cNvPr id="0" name=""/>
        <dsp:cNvSpPr/>
      </dsp:nvSpPr>
      <dsp:spPr>
        <a:xfrm>
          <a:off x="2723308" y="3397862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Эффективно управляемые министерства, департаменты и агентства, где персонал понимает свои функции и обязанности</a:t>
          </a:r>
        </a:p>
      </dsp:txBody>
      <dsp:txXfrm>
        <a:off x="2975256" y="3649810"/>
        <a:ext cx="1216515" cy="1216515"/>
      </dsp:txXfrm>
    </dsp:sp>
    <dsp:sp modelId="{F6A8BF50-FF4C-814D-8F38-EE7B25B78202}">
      <dsp:nvSpPr>
        <dsp:cNvPr id="0" name=""/>
        <dsp:cNvSpPr/>
      </dsp:nvSpPr>
      <dsp:spPr>
        <a:xfrm>
          <a:off x="2456932" y="1887165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Внутренний и внешний аудит</a:t>
          </a:r>
        </a:p>
      </dsp:txBody>
      <dsp:txXfrm>
        <a:off x="2708880" y="2139113"/>
        <a:ext cx="1216515" cy="1216515"/>
      </dsp:txXfrm>
    </dsp:sp>
    <dsp:sp modelId="{D5994789-E65E-2E42-A5FA-4AA54D3DECE1}">
      <dsp:nvSpPr>
        <dsp:cNvPr id="0" name=""/>
        <dsp:cNvSpPr/>
      </dsp:nvSpPr>
      <dsp:spPr>
        <a:xfrm>
          <a:off x="3223932" y="558681"/>
          <a:ext cx="1720411" cy="1720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Прозрачность и Подотчетность, включая оценку</a:t>
          </a:r>
        </a:p>
      </dsp:txBody>
      <dsp:txXfrm>
        <a:off x="3475880" y="810629"/>
        <a:ext cx="1216515" cy="121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0715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882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142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637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822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009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533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440" y="205739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44" y="38610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F575-7BB7-644C-838E-5E32E0236D92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0811450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09B9-C002-BD48-BB2D-97E6C0C08414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23936207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E981-EAD1-CC44-A96F-52D7117A3C20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85769401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6EB6-4331-D349-8932-3295AEA7C9D0}" type="datetime1">
              <a:rPr lang="en-AU" smtClean="0"/>
              <a:t>20/05/2023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PEMPAL Almaty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6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1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3"/>
            <a:ext cx="9715500" cy="4860591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344091" marR="0" indent="-169069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344091" marR="0" lvl="2" indent="-169069" algn="l" defTabSz="68573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2511025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135B-0647-4845-AF2D-5292FE2FFB9F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91376926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C644-B6F2-C142-A4FC-2FFA605772A1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8630528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432" y="165328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832" y="160325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9589-33D6-4047-A3D8-64ECAA6D2600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42779665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45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037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7199" y="15185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821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0931-9B7C-1E47-B855-48D6EA113053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3963995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5DC5-72CA-F442-AA56-9341A303A78E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3086794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A564-B126-9C48-8170-72522549D76A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08D4-C678-4E98-A71C-22CA1C22B5B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9618515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86FB-64A7-1847-9DE6-A817D592C7F3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8605170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4936-6E3A-714F-B664-E1E68A76A230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33233764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83432" y="30270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99456" y="1600201"/>
            <a:ext cx="10382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ru-RU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616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61D7BE-0B01-2F40-924F-F0AA185F69D4}" type="datetime1">
              <a:rPr lang="en-AU" smtClean="0"/>
              <a:t>20/05/2023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AU" dirty="0"/>
              <a:t>PEMPAL Almaty May 2023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2F012-EF9C-4442-BF73-FE992DF53ED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4384" y="0"/>
            <a:ext cx="82296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</p:sldLayoutIdLst>
  <p:transition spd="slow">
    <p:wipe dir="r"/>
    <p:sndAc>
      <p:stSnd>
        <p:snd r:embed="rId15" name="coin.wav"/>
      </p:stSnd>
    </p:sndAc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8586&amp;picture=old-castle-gate" TargetMode="Externa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ru-RU" sz="44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42071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3706F680-8173-4884-9241-E3A0CC9A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4154304"/>
            <a:ext cx="7593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4C97"/>
                </a:solidFill>
                <a:latin typeface="Arial" panose="020B0604020202020204" pitchFamily="34" charset="0"/>
              </a:rPr>
              <a:t>Елена Никулина и Марк Силинс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4C97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4C97"/>
                </a:solidFill>
                <a:latin typeface="Arial" panose="020B0604020202020204" pitchFamily="34" charset="0"/>
              </a:rPr>
              <a:t>Пленарное заседание PEMPAL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4C97"/>
                </a:solidFill>
                <a:latin typeface="Arial" panose="020B0604020202020204" pitchFamily="34" charset="0"/>
              </a:rPr>
              <a:t>г. Алматы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4C97"/>
                </a:solidFill>
                <a:latin typeface="Arial" panose="020B0604020202020204" pitchFamily="34" charset="0"/>
              </a:rPr>
              <a:t>23 мая 2023 г.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2207568" y="257696"/>
            <a:ext cx="8352928" cy="3658716"/>
          </a:xfrm>
          <a:prstGeom prst="round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alibri"/>
                <a:ea typeface="Calibri" panose="020F0502020204030204" pitchFamily="34" charset="0"/>
                <a:cs typeface="Times New Roman"/>
              </a:rPr>
              <a:t>Бюджетный контроль и управление рисками </a:t>
            </a:r>
            <a:r>
              <a:rPr lang="ru-RU" sz="32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 </a:t>
            </a:r>
            <a:r>
              <a:rPr lang="ru-RU" sz="3200" b="1" dirty="0">
                <a:latin typeface="Calibri"/>
                <a:ea typeface="Calibri" panose="020F0502020204030204" pitchFamily="34" charset="0"/>
                <a:cs typeface="Times New Roman"/>
              </a:rPr>
              <a:t>обзор основных </a:t>
            </a:r>
            <a:r>
              <a:rPr lang="ru-RU" sz="3200" b="1">
                <a:latin typeface="Calibri"/>
                <a:ea typeface="Calibri" panose="020F0502020204030204" pitchFamily="34" charset="0"/>
                <a:cs typeface="Times New Roman"/>
              </a:rPr>
              <a:t>концепций</a:t>
            </a:r>
            <a:endParaRPr lang="ru-RU" sz="3200" b="1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2079A-74B8-514B-91B1-2A41516D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PEMPAL Almaty May 2023</a:t>
            </a: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9837" y="1665187"/>
            <a:ext cx="3175155" cy="56451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Стратегический уровень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472" y="2229704"/>
            <a:ext cx="2257635" cy="1687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Централизованный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4992" y="1665187"/>
            <a:ext cx="3569480" cy="5645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</a:rPr>
              <a:t>Операционный уровень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9838" y="2229704"/>
            <a:ext cx="3175155" cy="169355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Бюджетная политика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Совокупный контроль поступлений, расходов, денежных средств и заимствований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4992" y="2234601"/>
            <a:ext cx="3569480" cy="1693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Управление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Контроль над финансовыми операциями через требования внутреннего контроля, внутренние стандарты аудита и внешний аудит со стороны независимого высшего органа аудита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3472" y="3933056"/>
            <a:ext cx="2257635" cy="1682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Децентрализованный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9839" y="3928151"/>
            <a:ext cx="3175153" cy="169355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Выделение ресурсов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Отраслевое планирование и бюджетирование - отраслевыми министерствами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Решения на местном уровне о приоритетах в расходах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74992" y="3928151"/>
            <a:ext cx="3569480" cy="1693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Управление операциями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Инициирование платежей через централизованный или децентрализованный нулевой баланс ЕКС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Учет операций через интегрированную ИСУГФ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35560" y="250059"/>
            <a:ext cx="84455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Передача полномочия на финансовое управление от Министерства финансов бюджетным учреждениям</a:t>
            </a:r>
          </a:p>
        </p:txBody>
      </p:sp>
    </p:spTree>
    <p:extLst>
      <p:ext uri="{BB962C8B-B14F-4D97-AF65-F5344CB8AC3E}">
        <p14:creationId xmlns:p14="http://schemas.microsoft.com/office/powerpoint/2010/main" val="1112134477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055F-290E-CF30-FBA3-EA5888B5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31038"/>
            <a:ext cx="11953328" cy="939760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Напоминание о результатах опроса об управлении рисками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40D6A-A24B-D127-F6AB-603B599C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764704"/>
            <a:ext cx="6552728" cy="5591647"/>
          </a:xfrm>
        </p:spPr>
        <p:txBody>
          <a:bodyPr/>
          <a:lstStyle/>
          <a:p>
            <a:r>
              <a:rPr lang="ru-RU" sz="2300" dirty="0"/>
              <a:t>13 ответов – в пяти странах это управленческая обязанность Генерального директора или других старших руководителей в Казначействе; в трех странах назначен менеджер по управлению рисками </a:t>
            </a:r>
          </a:p>
          <a:p>
            <a:r>
              <a:rPr lang="ru-RU" sz="2300" dirty="0"/>
              <a:t>Две страны указали, что это было обязанностью Внутреннего аудита - обе были в МФ. Одна страна указала отдельное подразделение в правительстве с такой обязанностью, а еще две страны сообщили, что эта обязанность была передана предположительно МДА для управления напрямую </a:t>
            </a:r>
          </a:p>
          <a:p>
            <a:r>
              <a:rPr lang="ru-RU" sz="2300" dirty="0"/>
              <a:t>Однако, есть определенная путаница в том, что является управлением рисками, и есть необходимость в дополнительных разъяснениях.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48E25-1645-DA66-3DE4-B910ED16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CA763A-7196-ED3B-F2B7-BCEF08733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00543"/>
              </p:ext>
            </p:extLst>
          </p:nvPr>
        </p:nvGraphicFramePr>
        <p:xfrm>
          <a:off x="7824192" y="908722"/>
          <a:ext cx="4032449" cy="497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482">
                  <a:extLst>
                    <a:ext uri="{9D8B030D-6E8A-4147-A177-3AD203B41FA5}">
                      <a16:colId xmlns:a16="http://schemas.microsoft.com/office/drawing/2014/main" val="921445360"/>
                    </a:ext>
                  </a:extLst>
                </a:gridCol>
                <a:gridCol w="1144967">
                  <a:extLst>
                    <a:ext uri="{9D8B030D-6E8A-4147-A177-3AD203B41FA5}">
                      <a16:colId xmlns:a16="http://schemas.microsoft.com/office/drawing/2014/main" val="4037992613"/>
                    </a:ext>
                  </a:extLst>
                </a:gridCol>
              </a:tblGrid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Ответственный орган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Кол-во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04964177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Казначейство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5553912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рисков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883661032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внутреннего аудита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271844067"/>
                  </a:ext>
                </a:extLst>
              </a:tr>
              <a:tr h="836446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Делегирование 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345117163"/>
                  </a:ext>
                </a:extLst>
              </a:tr>
              <a:tr h="836446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Другой независимый орган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1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007369997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Нет ответа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84109569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 ВСЕГО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17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510060450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C63F3-B107-65AA-6CFA-609D381A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298605607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304800"/>
            <a:ext cx="8001000" cy="1143000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Управление рисками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5440" y="685800"/>
            <a:ext cx="10708167" cy="5670551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Управление рисками </a:t>
            </a:r>
            <a:r>
              <a:rPr lang="ru-RU" sz="2800" dirty="0"/>
              <a:t>– влияние неопределенности на цели вашего агентства  (ISO 31000)</a:t>
            </a:r>
          </a:p>
          <a:p>
            <a:r>
              <a:rPr lang="ru-RU" sz="2800" dirty="0"/>
              <a:t>Управление вашими рисками означает управление влиянием неопределенности для лучшего обеспечения достижения вашим агентством своих целей. </a:t>
            </a:r>
            <a:br>
              <a:rPr lang="ru-RU" sz="2800" dirty="0"/>
            </a:br>
            <a:endParaRPr lang="ru-RU" sz="2800" dirty="0"/>
          </a:p>
          <a:p>
            <a:r>
              <a:rPr lang="ru-RU" sz="2800" b="1" dirty="0"/>
              <a:t>Для управления рисками необходимо</a:t>
            </a:r>
            <a:r>
              <a:rPr lang="ru-RU" sz="2800" dirty="0"/>
              <a:t>:</a:t>
            </a:r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ru-RU" sz="2400" dirty="0"/>
              <a:t>систематическое выявление рисков во всех аспектах деятельности ваших органов, которые могут повлиять на достижение ваших целей; а также </a:t>
            </a:r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ru-RU" sz="2400" dirty="0"/>
              <a:t>принятие информированных решений об этих рисках, включая меры по снижению последствий</a:t>
            </a:r>
          </a:p>
          <a:p>
            <a:r>
              <a:rPr lang="ru-RU" sz="2800" b="1" dirty="0"/>
              <a:t>Успешное управление рисками позволит: </a:t>
            </a:r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ru-RU" sz="2400" dirty="0"/>
              <a:t>снизить предполагаемые угрозы до уровня, который ваше агентство готово принять </a:t>
            </a:r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ru-RU" sz="2400" dirty="0"/>
              <a:t>максимально использовать представившиеся возможности</a:t>
            </a:r>
          </a:p>
          <a:p>
            <a:endParaRPr lang="en-US" sz="2800" dirty="0"/>
          </a:p>
          <a:p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1A172-1B60-B6B5-AEC4-E57A0DBC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E6902-0A8A-7ABC-4832-8BB3CB27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40317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28" y="136524"/>
            <a:ext cx="11449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Почему управление рисками важно в правительстве?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3432" y="1445707"/>
            <a:ext cx="10809515" cy="50076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В глобально связанном мире растут и виды и масштабы риска, с которым мы сталкиваемся (</a:t>
            </a:r>
            <a:r>
              <a:rPr lang="ru-RU" dirty="0"/>
              <a:t>COVID</a:t>
            </a:r>
            <a:r>
              <a:rPr lang="ru-RU" sz="2800" dirty="0"/>
              <a:t>, изменение климата, киберпреступность)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Увеличивается сложность, а негативные последствия </a:t>
            </a:r>
          </a:p>
          <a:p>
            <a:pPr marL="344488" indent="-344488">
              <a:buNone/>
            </a:pPr>
            <a:r>
              <a:rPr lang="ru-RU" sz="2800" dirty="0"/>
              <a:t>     в случае реализации риска могут быть значительными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Общество и правительство ожидают от современных менеджеров  </a:t>
            </a:r>
          </a:p>
          <a:p>
            <a:pPr marL="0" indent="0">
              <a:buNone/>
            </a:pPr>
            <a:r>
              <a:rPr lang="ru-RU" sz="2800" dirty="0"/>
              <a:t>    предвидения и минимизации рисков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Постоянное улучшение и оценка своей среды, включая изучение стратегий минимизации рисков, становится «нормой» во многих странах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69E69-94E6-5E9D-8596-E6EB45A6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372185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538"/>
            <a:ext cx="10972800" cy="111806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Процесс управления рисками </a:t>
            </a:r>
            <a:r>
              <a:rPr lang="en-US" sz="1000" dirty="0"/>
              <a:t>(I</a:t>
            </a:r>
            <a:r>
              <a:rPr lang="ru-RU" sz="1000" dirty="0"/>
              <a:t>SO31000)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23EC5-32D8-9024-06CB-2313AE6F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B5E4C-D6D5-823C-8E7E-3556D0E9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059712"/>
            <a:ext cx="7906853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14300"/>
            <a:ext cx="10972800" cy="1143000"/>
          </a:xfrm>
        </p:spPr>
        <p:txBody>
          <a:bodyPr>
            <a:normAutofit/>
          </a:bodyPr>
          <a:lstStyle/>
          <a:p>
            <a:r>
              <a:rPr lang="ru-RU"/>
              <a:t>Оценка рисков - определение приоритетов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5E488-D58E-ABBD-0D86-6F7B25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CFC94-A9FD-8B85-F212-CD4620CD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  <p:pic>
        <p:nvPicPr>
          <p:cNvPr id="7" name="Picture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526B976-B649-F5A6-2019-B301B0DB9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628800"/>
            <a:ext cx="6460514" cy="41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43" y="-1444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Регулирование риска – как им можно управлять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5440" y="873398"/>
            <a:ext cx="10972800" cy="59846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Документирование рисков – ведение регистра рисков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Прекращение или изменение деятельности, которая создает риск </a:t>
            </a:r>
            <a:r>
              <a:rPr lang="ru-RU" sz="2800" dirty="0"/>
              <a:t> (</a:t>
            </a:r>
            <a:r>
              <a:rPr lang="ru-RU" sz="2800" dirty="0">
                <a:solidFill>
                  <a:srgbClr val="FF0000"/>
                </a:solidFill>
              </a:rPr>
              <a:t>распечатка чеков или оплата наличными)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Минимизация риска </a:t>
            </a:r>
            <a:r>
              <a:rPr lang="ru-RU" sz="2800" dirty="0"/>
              <a:t>(в случае угрозы) для снижения вероятности (</a:t>
            </a:r>
            <a:r>
              <a:rPr lang="ru-RU" sz="2800" dirty="0">
                <a:solidFill>
                  <a:srgbClr val="FF0000"/>
                </a:solidFill>
              </a:rPr>
              <a:t>централизованное рассмотрение более дорогостоящих операций</a:t>
            </a:r>
            <a:r>
              <a:rPr lang="ru-RU" sz="2800" dirty="0"/>
              <a:t>)  и/или последствий или, если это возможность, для усиления вероятности и/или последствий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Принятие риска</a:t>
            </a:r>
            <a:r>
              <a:rPr lang="ru-RU" sz="2800" dirty="0"/>
              <a:t>  (</a:t>
            </a:r>
            <a:r>
              <a:rPr lang="ru-RU" sz="2800" dirty="0">
                <a:solidFill>
                  <a:srgbClr val="FF0000"/>
                </a:solidFill>
              </a:rPr>
              <a:t>экстренные платежи во время covid</a:t>
            </a:r>
            <a:r>
              <a:rPr lang="ru-RU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Разделение или передача риска</a:t>
            </a:r>
            <a:r>
              <a:rPr lang="ru-RU" sz="2800" dirty="0"/>
              <a:t> (</a:t>
            </a:r>
            <a:r>
              <a:rPr lang="ru-RU" sz="2800" dirty="0">
                <a:solidFill>
                  <a:srgbClr val="FF0000"/>
                </a:solidFill>
              </a:rPr>
              <a:t>с участием экспертов для предоставления указаний и консультаций по сложным договорным обязательствам, например, капитальные работы</a:t>
            </a:r>
            <a:r>
              <a:rPr lang="ru-RU" sz="2800" dirty="0"/>
              <a:t>). 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Регулирование рисков должно быть экономичным, практически выполнимым и соразмерным уровню риска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ED6A2-8EF1-C768-E0ED-DF538A8B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283154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62" y="-69852"/>
            <a:ext cx="109728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Управление рисками и Казначейство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43470" y="1027652"/>
            <a:ext cx="10042985" cy="480269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Модернизация функции казначейства вызывает необходимость модернизации того, как Казначейство осуществляет управление своим персоналом и ресурсами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Есть ли у нас четкое современное понимание целей Казначейства?</a:t>
            </a:r>
          </a:p>
          <a:p>
            <a:r>
              <a:rPr lang="ru-RU" sz="2400" dirty="0"/>
              <a:t>А ваши кадровые и другие ресурсы распределяются надлежащим образом для достижения ваших целей?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 пересматривали бизнес-процессы, чтобы оценить риски?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Управление рисками интегрировано в культуру и мышление вашей организации?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Многие страны много вкладывали в ИКТ, но вы понимаете </a:t>
            </a:r>
          </a:p>
          <a:p>
            <a:pPr marL="0" indent="0">
              <a:buNone/>
            </a:pPr>
            <a:r>
              <a:rPr lang="ru-RU" sz="2400" dirty="0"/>
              <a:t>     плюсы таких инвестиций. - </a:t>
            </a:r>
            <a:r>
              <a:rPr lang="ru-RU" sz="2400" b="1" dirty="0">
                <a:solidFill>
                  <a:srgbClr val="C00000"/>
                </a:solidFill>
              </a:rPr>
              <a:t>Нужно ли сохранить осуществляемые вручную процессы</a:t>
            </a:r>
            <a:r>
              <a:rPr lang="ru-RU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Имеется ли полное понимание возможностей, вытекающих из модернизации?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828D2-C916-9A38-4DEB-F1440E7A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49108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2160"/>
            <a:ext cx="10427446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Некоторые вопросы управления рисками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7448" y="836962"/>
            <a:ext cx="10715478" cy="5486400"/>
          </a:xfrm>
        </p:spPr>
        <p:txBody>
          <a:bodyPr>
            <a:noAutofit/>
          </a:bodyPr>
          <a:lstStyle/>
          <a:p>
            <a:r>
              <a:rPr lang="ru-RU" sz="2400" b="1" dirty="0"/>
              <a:t>Стратегические риски </a:t>
            </a:r>
            <a:r>
              <a:rPr lang="ru-RU" sz="2400" dirty="0"/>
              <a:t>– фрагментация систем и процессов – необходимо обеспечить, чтобы стратегическое положение систем Казначейства не было фрагментированным, особенно из-за непонимания потребностей заинтересованных сторон</a:t>
            </a:r>
          </a:p>
          <a:p>
            <a:r>
              <a:rPr lang="ru-RU" sz="2400" b="1" dirty="0"/>
              <a:t>Планы устойчивого функционирования и восстановления после аварийных ситуаций </a:t>
            </a:r>
            <a:r>
              <a:rPr lang="ru-RU" sz="2400" dirty="0"/>
              <a:t>– не только наших систем, но и внешних систем, от которых мы зависим, например, системы банковских платежей </a:t>
            </a:r>
          </a:p>
          <a:p>
            <a:r>
              <a:rPr lang="ru-RU" sz="2400" b="1" dirty="0"/>
              <a:t>Системные риски </a:t>
            </a:r>
            <a:r>
              <a:rPr lang="ru-RU" sz="2400" dirty="0"/>
              <a:t>- Была ли у нас независимая оценка модели внутреннего контроля? Выдача подтверждения согласия для системы Казначейства </a:t>
            </a:r>
          </a:p>
          <a:p>
            <a:r>
              <a:rPr lang="ru-RU" sz="2400" b="1" dirty="0"/>
              <a:t>Физическая безопасность</a:t>
            </a:r>
          </a:p>
          <a:p>
            <a:r>
              <a:rPr lang="ru-RU" sz="2400" b="1" dirty="0"/>
              <a:t>Деятельность по контролю за пределами Казначейства </a:t>
            </a:r>
            <a:r>
              <a:rPr lang="ru-RU" sz="2400" dirty="0"/>
              <a:t>- почему какие-то этапы, касающиеся контроля процесса, учитываются за пределами системы Казначейства? Эти осуществляемые вручную контроли обеспечивают дополнительную гарантию? Что проверяется и какие риски минимизируются? Если контролей нет в системе, значит, они излишние?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D67D2-54DD-07DE-BA2E-41BF2E44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79517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72259"/>
            <a:ext cx="10513168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Некоторые вопросы управления рисками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7517" y="993775"/>
            <a:ext cx="10619123" cy="523404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Мы верно понимаем </a:t>
            </a:r>
            <a:r>
              <a:rPr lang="ru-RU" sz="2200" b="1" dirty="0"/>
              <a:t>требования и ожидания заинтересованных сторон</a:t>
            </a:r>
            <a:r>
              <a:rPr lang="ru-RU" sz="22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Кто следит за </a:t>
            </a:r>
            <a:r>
              <a:rPr lang="ru-RU" sz="2200" b="1" dirty="0"/>
              <a:t>ИКТ и другими узкоспециализированными областями</a:t>
            </a:r>
            <a:r>
              <a:rPr lang="ru-RU" sz="2200" dirty="0"/>
              <a:t>? – </a:t>
            </a:r>
          </a:p>
          <a:p>
            <a:pPr marL="0" indent="0">
              <a:buNone/>
            </a:pPr>
            <a:r>
              <a:rPr lang="ru-RU" sz="2200" dirty="0"/>
              <a:t>     контроль для руководства – независимые проверки, КПЭ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Являются ли наши </a:t>
            </a:r>
            <a:r>
              <a:rPr lang="ru-RU" sz="2200" b="1" dirty="0"/>
              <a:t>меры политики и процедуры хорошо структурированными, доступными и  </a:t>
            </a:r>
            <a:r>
              <a:rPr lang="ru-RU" sz="2200" dirty="0"/>
              <a:t>исчерпывающими? Отработать их на менее компетентных клиентах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/>
              <a:t>Насколько хорошо подготовлены сотрудники Казначейства и ответственные работники бюджетных учреждений</a:t>
            </a:r>
            <a:r>
              <a:rPr lang="ru-RU" sz="2200" dirty="0"/>
              <a:t>? – требуется сдвиг от сосредоточенности на соблюдении требований на потребности клиентов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Можем ли мы </a:t>
            </a:r>
            <a:r>
              <a:rPr lang="ru-RU" sz="2200" b="1" dirty="0"/>
              <a:t>разработать новые инструменты мониторинга для руководства</a:t>
            </a:r>
            <a:r>
              <a:rPr lang="ru-RU" sz="2200" dirty="0"/>
              <a:t> – усилить роль внутреннего аудита и разработать КПЭ для областей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Как насчет более </a:t>
            </a:r>
            <a:r>
              <a:rPr lang="ru-RU" sz="2200" b="1" dirty="0"/>
              <a:t>системного анализа платежей с использованием ИКТ </a:t>
            </a:r>
          </a:p>
          <a:p>
            <a:pPr marL="0" indent="0">
              <a:buNone/>
            </a:pPr>
            <a:r>
              <a:rPr lang="ru-RU" sz="2200" dirty="0"/>
              <a:t>    аналитические инструменты, включая отчетность об исключениях?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/>
              <a:t>Риски, связанные с управлением денежными операциями </a:t>
            </a:r>
            <a:r>
              <a:rPr lang="ru-RU" sz="2200" dirty="0"/>
              <a:t>– валюта, прогнозирование, инвестиции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E57-B04B-4B7C-816D-A15AF53620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6B915-770A-4CCD-D9B5-38D68EB4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95440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DE43-FF31-A823-B830-6411DFE9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-161301"/>
            <a:ext cx="10972800" cy="1143000"/>
          </a:xfrm>
        </p:spPr>
        <p:txBody>
          <a:bodyPr wrap="square" anchor="ctr"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Напоминание о результатах опроса о внутреннем контроле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2FD5-DCBF-E0AD-4D25-F8642FDAD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1629" y="981699"/>
            <a:ext cx="6411518" cy="5677934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15 из 17 стран ответили на вопрос о том, кто отвечает за внутренний контроль.  4 страны указали, что это обязанность казначейства, а 11 стран - обязанность другого органа.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4 страны отметили наличие отдельного органа по внутреннему контролю, а 5 стран ответили, что это обязанность внутреннего аудита. Одна страна отметила, что это независимое подразделение (не названо), и еще одна страна (Румыния) ответила, что эта обязанность передана каждому из региональных подразделений государственных финансов.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В целом из ответов следует, что необходимо больше работы для обеспечения ясности в том, что такое внутренний контроль и внутренний аудит, где они совпадают и где отличаются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13DF6-BB8E-8923-16AE-35A5D19D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2</a:t>
            </a:fld>
            <a:endParaRPr lang="ru-RU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997CE3-EE7D-D092-B398-7F28EBAB7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00409"/>
              </p:ext>
            </p:extLst>
          </p:nvPr>
        </p:nvGraphicFramePr>
        <p:xfrm>
          <a:off x="7818747" y="1052736"/>
          <a:ext cx="3993469" cy="46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812">
                  <a:extLst>
                    <a:ext uri="{9D8B030D-6E8A-4147-A177-3AD203B41FA5}">
                      <a16:colId xmlns:a16="http://schemas.microsoft.com/office/drawing/2014/main" val="921445360"/>
                    </a:ext>
                  </a:extLst>
                </a:gridCol>
                <a:gridCol w="1205657">
                  <a:extLst>
                    <a:ext uri="{9D8B030D-6E8A-4147-A177-3AD203B41FA5}">
                      <a16:colId xmlns:a16="http://schemas.microsoft.com/office/drawing/2014/main" val="4037992613"/>
                    </a:ext>
                  </a:extLst>
                </a:gridCol>
              </a:tblGrid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Ответственный орган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Кол-во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04964177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Казначейство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4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5553912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внутреннего контроля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4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883661032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внутреннего аудита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5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271844067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Переданные полномочия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1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345117163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Другой независимый орган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1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007369997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Нет ответа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2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84109569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 Всего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</a:rPr>
                        <a:t>17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510060450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B2008-5B36-B784-83D0-EF8446CC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689882425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92C6-999F-42AC-3543-72ACE562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-99392"/>
            <a:ext cx="10972800" cy="936102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Англоязычная и франкоязычная модели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6DC57-4C60-DB84-E8B0-3F369ABF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669180"/>
            <a:ext cx="11280576" cy="5519639"/>
          </a:xfrm>
        </p:spPr>
        <p:txBody>
          <a:bodyPr/>
          <a:lstStyle/>
          <a:p>
            <a:r>
              <a:rPr lang="ru-RU" sz="1900" dirty="0"/>
              <a:t>В реальности нет ни одной модели в чистом виде, хотя можно определить характеристики каждой из них </a:t>
            </a:r>
          </a:p>
          <a:p>
            <a:pPr lvl="1"/>
            <a:r>
              <a:rPr lang="ru-RU" sz="1900" dirty="0"/>
              <a:t>В нормативном законодательстве подробно описывается что необходимо, а законодательство на основе общих принципов обеспечивает общее руководство</a:t>
            </a:r>
          </a:p>
          <a:p>
            <a:pPr lvl="1"/>
            <a:r>
              <a:rPr lang="ru-RU" sz="1900" dirty="0"/>
              <a:t>Централизованная система в МФ/Казначействе или же переданные в МДА системы, но при этом существует много гибридных моделей</a:t>
            </a:r>
          </a:p>
          <a:p>
            <a:pPr lvl="1"/>
            <a:r>
              <a:rPr lang="ru-RU" sz="1900" dirty="0"/>
              <a:t>Централизованный контроль и управление денежными операциями или же децентрализованное управление денежными операциями в контексте ЕКС</a:t>
            </a:r>
          </a:p>
          <a:p>
            <a:pPr lvl="1"/>
            <a:r>
              <a:rPr lang="ru-RU" sz="1900" dirty="0"/>
              <a:t>Централизованный контроль на основе предполагаемых величин или же передача контрольных функций</a:t>
            </a:r>
          </a:p>
          <a:p>
            <a:pPr lvl="1"/>
            <a:r>
              <a:rPr lang="ru-RU" sz="1900" dirty="0"/>
              <a:t>Централизованный контроль на основе предполагаемых величин или же проверка по фактическим показателям  </a:t>
            </a:r>
          </a:p>
          <a:p>
            <a:r>
              <a:rPr lang="ru-RU" sz="1900" dirty="0"/>
              <a:t>Обе системы совпадают в цифровизации, управлении рисками и управлении по результатам </a:t>
            </a:r>
          </a:p>
          <a:p>
            <a:r>
              <a:rPr lang="ru-RU" sz="1900" dirty="0"/>
              <a:t>Является ли одна система лучше другой? Подход в каждой стране зависит от ряда факторов, включая историю, готовность к риску, уровень автоматизации и интеграцию УГФ вместе с другими факторами.</a:t>
            </a:r>
          </a:p>
          <a:p>
            <a:r>
              <a:rPr lang="ru-RU" sz="1900" dirty="0"/>
              <a:t>Также можно наблюдать, что контроль и проблемы с соблюдением требований и эффективностью приближаются или отходят к той или иной модели – например, случаи мошенничества могут привести к  восстановлению централизованного контроля, а задержки в централизованной обработке могут привести к передаче функций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7E7AF-D257-9136-B0F1-EDEEF5A5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PEMPAL Almaty May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B74B8-D932-1F05-1EA0-8629FF8D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7452826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9567-299A-24E1-845E-F4D3770C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64" y="-69852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Новая роль Казначейства  - от «стражника» к «оценщику рисков»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0DB08-1F24-26ED-230F-CA5120C6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PEMPAL Almaty May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4B8B1-2FF9-FD78-C95A-FF6F6DF6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21</a:t>
            </a:fld>
            <a:endParaRPr lang="ru-RU" altLang="en-US"/>
          </a:p>
        </p:txBody>
      </p:sp>
      <p:pic>
        <p:nvPicPr>
          <p:cNvPr id="9" name="Picture 8" descr="A wooden door in a stone wall&#10;&#10;Description automatically generated with low confidence">
            <a:extLst>
              <a:ext uri="{FF2B5EF4-FFF2-40B4-BE49-F238E27FC236}">
                <a16:creationId xmlns:a16="http://schemas.microsoft.com/office/drawing/2014/main" id="{0771CBB3-1533-4DD7-F48B-08775AD82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23592" y="1179631"/>
            <a:ext cx="6912768" cy="4306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99918-8F77-D954-83D0-6EE4DE6292FD}"/>
              </a:ext>
            </a:extLst>
          </p:cNvPr>
          <p:cNvSpPr txBox="1"/>
          <p:nvPr/>
        </p:nvSpPr>
        <p:spPr>
          <a:xfrm>
            <a:off x="1836242" y="5615583"/>
            <a:ext cx="97461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Традиционная роль Казначейства заключалась в контроле, который считался прямым инструментов обеспечения добросовестности платежей накануне их осуществления</a:t>
            </a:r>
          </a:p>
        </p:txBody>
      </p:sp>
    </p:spTree>
    <p:extLst>
      <p:ext uri="{BB962C8B-B14F-4D97-AF65-F5344CB8AC3E}">
        <p14:creationId xmlns:p14="http://schemas.microsoft.com/office/powerpoint/2010/main" val="1237081209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4BE19-E31A-7D73-A0D6-BA4E215B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PEMPAL Almaty May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45D8A-6EF3-F681-1279-023D8F60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22</a:t>
            </a:fld>
            <a:endParaRPr lang="ru-RU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B6185C-6409-3A9C-1986-2AB064BF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64" y="-224972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Новая роль Казначейства  - от «стражника» к «оценщику рисков»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F2F18B8-D05F-9088-80A5-12915028C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737477"/>
              </p:ext>
            </p:extLst>
          </p:nvPr>
        </p:nvGraphicFramePr>
        <p:xfrm>
          <a:off x="1199456" y="719666"/>
          <a:ext cx="1105125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952368-0992-73A3-5EAE-F73D03937F9F}"/>
              </a:ext>
            </a:extLst>
          </p:cNvPr>
          <p:cNvSpPr txBox="1"/>
          <p:nvPr/>
        </p:nvSpPr>
        <p:spPr>
          <a:xfrm>
            <a:off x="839416" y="3284984"/>
            <a:ext cx="2808312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Казначейство становится ключевым органом в более стратегически ориентированной на риски системе УГФ, далеко за пределами единого и простого контроля процессов в самом конце. Но сейчас Казначейство - единственный игрок в этой более интегрированной структуре!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21B33-CC42-7005-05FB-EDDA61794444}"/>
              </a:ext>
            </a:extLst>
          </p:cNvPr>
          <p:cNvSpPr txBox="1"/>
          <p:nvPr/>
        </p:nvSpPr>
        <p:spPr>
          <a:xfrm>
            <a:off x="9779596" y="918028"/>
            <a:ext cx="2412404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Есть много вариантов, не только централизованный контроль, которые способны минимизировать риски и гарантировать эффективность, экономичность и приемлемость платежей. </a:t>
            </a:r>
          </a:p>
        </p:txBody>
      </p:sp>
    </p:spTree>
    <p:extLst>
      <p:ext uri="{BB962C8B-B14F-4D97-AF65-F5344CB8AC3E}">
        <p14:creationId xmlns:p14="http://schemas.microsoft.com/office/powerpoint/2010/main" val="3445524254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3683-AA44-7D41-9E35-90935FE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488" y="76201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C00000"/>
                </a:solidFill>
              </a:rPr>
              <a:t>Заключение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F3DD-D63C-8748-A027-D25BBBA7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821830"/>
            <a:ext cx="10729192" cy="58699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целом, </a:t>
            </a:r>
            <a:r>
              <a:rPr lang="ru-RU" sz="2400" b="1" dirty="0"/>
              <a:t>произошла децентрализация контроля в МДА/бюджетные учреждения, </a:t>
            </a:r>
            <a:r>
              <a:rPr lang="ru-RU" sz="2400" dirty="0"/>
              <a:t>т.к. ИСУГФ обеспечивает большую чистоту процесса оплаты – </a:t>
            </a:r>
            <a:r>
              <a:rPr lang="ru-RU" sz="2400" b="1" dirty="0">
                <a:solidFill>
                  <a:srgbClr val="FF0000"/>
                </a:solidFill>
              </a:rPr>
              <a:t>Это не означает, что нет места централизованной проверке, но как и когда - вот в чем вопрос? (Франция/ Бельгия/Молдова/Грузия)?</a:t>
            </a:r>
          </a:p>
          <a:p>
            <a:r>
              <a:rPr lang="ru-RU" sz="2400" dirty="0"/>
              <a:t>Поэтому в современной ИСУГФ в значительной степени </a:t>
            </a:r>
            <a:r>
              <a:rPr lang="ru-RU" sz="2400" b="1" dirty="0"/>
              <a:t>устранены необходимость и  польза от централизованных казначейских контролей на (конечной) стадии оплаты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ИСУГФ усиливает возможность перехода централизованного контроля с конца процесса на </a:t>
            </a:r>
            <a:r>
              <a:rPr lang="ru-RU" sz="2400" b="1" dirty="0"/>
              <a:t>обеспечение контроля в начале процесса оплаты</a:t>
            </a:r>
            <a:r>
              <a:rPr lang="ru-RU" sz="2400" dirty="0"/>
              <a:t>, в то время, когда отбираются поставщики, товары и услуги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Оценка и управление рисками становится обязательным требованием для правительства </a:t>
            </a:r>
            <a:r>
              <a:rPr lang="ru-RU" sz="2400" dirty="0"/>
              <a:t>– это также </a:t>
            </a:r>
            <a:r>
              <a:rPr lang="ru-RU" sz="2400"/>
              <a:t>содействует лучшему </a:t>
            </a:r>
            <a:r>
              <a:rPr lang="ru-RU" sz="2400" dirty="0"/>
              <a:t>пониманию того, </a:t>
            </a:r>
            <a:r>
              <a:rPr lang="ru-RU" sz="2400"/>
              <a:t>что действительно способствует достижению результатов высокого уровня для правительства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– теперь упор делается на результаты для клиентов, а не просто проверки соблюдения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0BC66-696B-92B7-CCA4-F68BB1F1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802B-BA45-4B18-A28D-2CFE6D16A7D0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F7CE1-EFFE-547F-7A58-F1EF5217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2109813299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7010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>
                <a:ln w="9525"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Спасибо!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958CD-74A9-300D-0A69-832CEA10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802B-BA45-4B18-A28D-2CFE6D16A7D0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3C742-93E0-4F11-2205-C8E978D7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2023692975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7BA7-8FB3-0D45-8D2B-4C0AACC9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83" y="-104877"/>
            <a:ext cx="10021229" cy="1591115"/>
          </a:xfrm>
        </p:spPr>
        <p:txBody>
          <a:bodyPr>
            <a:no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Как изменилась роль Казначейства и Внутреннего контроля?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8224F-281D-954E-A2A6-56FA3A56F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8752" y="1486238"/>
            <a:ext cx="2891449" cy="4838362"/>
          </a:xfr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Традиционная</a:t>
            </a:r>
          </a:p>
          <a:p>
            <a:pPr marL="257175" indent="-257175"/>
            <a:r>
              <a:rPr lang="ru-RU" sz="1800" dirty="0"/>
              <a:t>Главное - соблюдение требований</a:t>
            </a:r>
          </a:p>
          <a:p>
            <a:pPr marL="257175" indent="-257175"/>
            <a:r>
              <a:rPr lang="ru-RU" sz="1800" dirty="0"/>
              <a:t>Контроль на бумажном носителе</a:t>
            </a:r>
          </a:p>
          <a:p>
            <a:pPr marL="257175" indent="-257175"/>
            <a:r>
              <a:rPr lang="ru-RU" sz="1800" dirty="0"/>
              <a:t>Высокая степень централизованного контроля       </a:t>
            </a:r>
          </a:p>
          <a:p>
            <a:pPr marL="257175" indent="-257175"/>
            <a:endParaRPr lang="en-US" sz="1800" dirty="0"/>
          </a:p>
          <a:p>
            <a:pPr marL="257175" indent="-257175"/>
            <a:r>
              <a:rPr lang="ru-RU" sz="1800" dirty="0"/>
              <a:t>Частичная автоматизация</a:t>
            </a:r>
          </a:p>
          <a:p>
            <a:pPr marL="257175" indent="-257175"/>
            <a:r>
              <a:rPr lang="ru-RU" sz="1800" dirty="0"/>
              <a:t>Много должностных лиц вовлечено в цепочку принятия решений</a:t>
            </a:r>
          </a:p>
          <a:p>
            <a:pPr marL="257175" indent="-257175"/>
            <a:r>
              <a:rPr lang="ru-RU" sz="1800" dirty="0"/>
              <a:t>Управление на основе неприятия риска</a:t>
            </a:r>
          </a:p>
          <a:p>
            <a:pPr marL="257175" indent="-257175"/>
            <a:r>
              <a:rPr lang="ru-RU" sz="1800" dirty="0"/>
              <a:t>Реактивное управление </a:t>
            </a:r>
          </a:p>
          <a:p>
            <a:pPr marL="257175" indent="-257175"/>
            <a:endParaRPr lang="en-US" dirty="0"/>
          </a:p>
          <a:p>
            <a:pPr marL="257175" indent="-257175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027194-8396-A643-90CC-113A347345AE}"/>
              </a:ext>
            </a:extLst>
          </p:cNvPr>
          <p:cNvSpPr txBox="1">
            <a:spLocks/>
          </p:cNvSpPr>
          <p:nvPr/>
        </p:nvSpPr>
        <p:spPr>
          <a:xfrm>
            <a:off x="7162800" y="1486239"/>
            <a:ext cx="3124200" cy="483836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0" tIns="102870" rIns="0" bIns="0" rtlCol="0">
            <a:normAutofit fontScale="92500"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800"/>
              </a:spcBef>
            </a:pPr>
            <a:r>
              <a:rPr lang="ru-RU" sz="3000" b="1" dirty="0"/>
              <a:t>Новая</a:t>
            </a:r>
          </a:p>
          <a:p>
            <a:pPr marL="511175" indent="-344488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Главное - эффективность</a:t>
            </a:r>
          </a:p>
          <a:p>
            <a:pPr marL="511175" indent="-344488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Электронные документы –  электронный контроль </a:t>
            </a:r>
          </a:p>
          <a:p>
            <a:pPr marL="511175" indent="-344488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Децентрализованный контроль </a:t>
            </a:r>
            <a:r>
              <a:rPr lang="ru-RU" sz="1600" b="1" dirty="0">
                <a:solidFill>
                  <a:srgbClr val="C00000"/>
                </a:solidFill>
              </a:rPr>
              <a:t>сопровождается ответственностью руководства</a:t>
            </a:r>
          </a:p>
          <a:p>
            <a:pPr marL="511175" indent="-344488">
              <a:buFont typeface="Arial" panose="020B0604020202020204" pitchFamily="34" charset="0"/>
              <a:buChar char="•"/>
            </a:pPr>
            <a:r>
              <a:rPr lang="ru-RU" sz="1600" dirty="0"/>
              <a:t>Полная цифровизация</a:t>
            </a:r>
          </a:p>
          <a:p>
            <a:pPr marL="511175" indent="-344488">
              <a:buFont typeface="Arial" panose="020B0604020202020204" pitchFamily="34" charset="0"/>
              <a:buChar char="•"/>
            </a:pPr>
            <a:r>
              <a:rPr lang="ru-RU" sz="1600" dirty="0"/>
              <a:t>Контроль на основе ИСУГФ </a:t>
            </a:r>
          </a:p>
          <a:p>
            <a:pPr marL="511175" indent="-344488">
              <a:buFont typeface="Arial" panose="020B0604020202020204" pitchFamily="34" charset="0"/>
              <a:buChar char="•"/>
            </a:pPr>
            <a:r>
              <a:rPr lang="ru-RU" sz="1600" dirty="0"/>
              <a:t>Управление рисками</a:t>
            </a:r>
          </a:p>
          <a:p>
            <a:pPr marL="511175" indent="-344488">
              <a:buFont typeface="Arial" panose="020B0604020202020204" pitchFamily="34" charset="0"/>
              <a:buChar char="•"/>
            </a:pPr>
            <a:r>
              <a:rPr lang="ru-RU" sz="1600" dirty="0"/>
              <a:t>Активное управление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 algn="ctr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 algn="ctr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15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D3A247E-1414-8E45-AF05-4D85370ADA7B}"/>
              </a:ext>
            </a:extLst>
          </p:cNvPr>
          <p:cNvSpPr/>
          <p:nvPr/>
        </p:nvSpPr>
        <p:spPr>
          <a:xfrm>
            <a:off x="5555392" y="3239015"/>
            <a:ext cx="1084306" cy="54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139325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Развивающиеся двойные функции контроля  Казначейства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5640" y="3437467"/>
            <a:ext cx="2981740" cy="26886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Отвечает за контроль финансового управления в самом Казначействе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4716" y="3429000"/>
            <a:ext cx="4860528" cy="2688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Ключевой субъект государственного внутреннего финансового контроля всей системы государственного финансового управления 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Готовит политику и руководства по процессам исполнения бюджета, учета и отчетности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Также может принимать участие в предварительной или последующей проверке государственных операций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7362" y="1604987"/>
            <a:ext cx="6301038" cy="12324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Казначейство – две важные, но отличительные функции в отношении государственного внутреннего финансового контроля </a:t>
            </a:r>
          </a:p>
        </p:txBody>
      </p:sp>
      <p:cxnSp>
        <p:nvCxnSpPr>
          <p:cNvPr id="9" name="Elbow Connector 8"/>
          <p:cNvCxnSpPr>
            <a:cxnSpLocks/>
            <a:stCxn id="6" idx="2"/>
            <a:endCxn id="4" idx="0"/>
          </p:cNvCxnSpPr>
          <p:nvPr/>
        </p:nvCxnSpPr>
        <p:spPr>
          <a:xfrm rot="5400000">
            <a:off x="5327182" y="1856768"/>
            <a:ext cx="600028" cy="2561371"/>
          </a:xfrm>
          <a:prstGeom prst="bentConnector3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cxnSpLocks/>
            <a:stCxn id="6" idx="2"/>
            <a:endCxn id="5" idx="0"/>
          </p:cNvCxnSpPr>
          <p:nvPr/>
        </p:nvCxnSpPr>
        <p:spPr>
          <a:xfrm rot="16200000" flipH="1">
            <a:off x="7840650" y="1904669"/>
            <a:ext cx="591561" cy="2457099"/>
          </a:xfrm>
          <a:prstGeom prst="bentConnector3">
            <a:avLst>
              <a:gd name="adj1" fmla="val 50000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4504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576-1F8F-544B-BBAE-3689CE26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0"/>
            <a:ext cx="7491722" cy="745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Эволюция внутреннего контроля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6C80-8FCB-3C47-87C1-F0A28F83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386485"/>
            <a:ext cx="10585176" cy="6085030"/>
          </a:xfrm>
        </p:spPr>
        <p:txBody>
          <a:bodyPr>
            <a:noAutofit/>
          </a:bodyPr>
          <a:lstStyle/>
          <a:p>
            <a:endParaRPr lang="en-US" sz="1425" dirty="0"/>
          </a:p>
          <a:p>
            <a:pPr marL="463550" indent="-463550"/>
            <a:r>
              <a:rPr lang="ru-RU" sz="2200" dirty="0"/>
              <a:t>Внутренний контроль в правительстве – это действующие системы, процессы и процедуры для гарантии защиты активов, максимального сокращения ошибок, а также обеспечения соответствия операций законодательству и заявленным целям правительства. Внутренний контроль отражает действия, необходимые для максимального снижения риска для правительства.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ru-RU" sz="2200" dirty="0"/>
              <a:t>Внутренний контроль - это также и действующие системы, процессы и процедуры для обеспечения  добросовестности в исполнении бюджета</a:t>
            </a:r>
          </a:p>
          <a:p>
            <a:pPr marL="463550" indent="-463550">
              <a:lnSpc>
                <a:spcPct val="90000"/>
              </a:lnSpc>
              <a:spcBef>
                <a:spcPts val="1000"/>
              </a:spcBef>
            </a:pPr>
            <a:r>
              <a:rPr lang="ru-RU" sz="2200" dirty="0"/>
              <a:t>В прошлом этот </a:t>
            </a:r>
            <a:r>
              <a:rPr lang="ru-RU" sz="2200" b="1" dirty="0"/>
              <a:t>процесс осуществлялся исключительно вручную, </a:t>
            </a:r>
            <a:r>
              <a:rPr lang="ru-RU" sz="2200" dirty="0"/>
              <a:t>а сейчас с помощью современных ИСУГФ - многие  контроли </a:t>
            </a:r>
            <a:r>
              <a:rPr lang="ru-RU" sz="2200" b="1" dirty="0"/>
              <a:t>осуществляются в системах </a:t>
            </a:r>
            <a:r>
              <a:rPr lang="ru-RU" sz="2200" dirty="0"/>
              <a:t>(или должны)</a:t>
            </a:r>
          </a:p>
          <a:p>
            <a:pPr marL="463550" indent="-463550">
              <a:lnSpc>
                <a:spcPct val="90000"/>
              </a:lnSpc>
              <a:spcBef>
                <a:spcPts val="1000"/>
              </a:spcBef>
            </a:pPr>
            <a:r>
              <a:rPr lang="ru-RU" sz="2200" dirty="0"/>
              <a:t>Это позволило пересмотреть функции и сроки выполнения централизованного контроля по сравнению с децентрализованным контролем в МДА </a:t>
            </a:r>
          </a:p>
          <a:p>
            <a:pPr marL="463550" indent="-463550">
              <a:lnSpc>
                <a:spcPct val="90000"/>
              </a:lnSpc>
              <a:spcBef>
                <a:spcPts val="1000"/>
              </a:spcBef>
            </a:pPr>
            <a:r>
              <a:rPr lang="ru-RU" sz="2200" dirty="0"/>
              <a:t>Использование ИСУГФ также снизило необходимость (централизованного) контроля на более поздних этапах в  процессе исполнения бюджета, т.к. ранние контроли переносят (должны переносить) на более поздние стадии процесса, например, в Казначейство непосредственно перед выдачей платежа.</a:t>
            </a:r>
          </a:p>
          <a:p>
            <a:pPr marL="0" indent="0">
              <a:buNone/>
            </a:pPr>
            <a:r>
              <a:rPr lang="ru-RU" sz="2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75F9D-330B-5A4E-D36A-2AC3E2E0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802B-BA45-4B18-A28D-2CFE6D16A7D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2C80-5ECD-7767-A774-58EE9D27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696857845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453D-5774-FE4E-87A2-CC54BF3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87601"/>
            <a:ext cx="10598968" cy="8572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Какие факторы влияют на модель контроля в стране</a:t>
            </a:r>
            <a:r>
              <a:rPr lang="ru-RU" sz="2700" b="1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5C29-045B-644F-A0FA-C906C0F5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993216"/>
            <a:ext cx="10598968" cy="4871567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/>
              <a:t>История управления, например, франкоязычная/англоязычная модель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Степень автоматизации процесса исполнения бюджета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Наличие законодательной базы – кто в конечном итоге наделен полномочиями и несет ответственность?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Степень прозрачности в правительстве – общественный контроль и доступ к  </a:t>
            </a:r>
          </a:p>
          <a:p>
            <a:pPr marL="0" indent="0">
              <a:buNone/>
            </a:pPr>
            <a:r>
              <a:rPr lang="ru-RU" sz="2000" dirty="0"/>
              <a:t>         информации, как правило, усиливает подотчетность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К некоторым операциям могут не применяться требования по прозрачности в целях безопасности,  но это значит, что такие операции могут представлять повышенный риск для правительства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Культура приведения в исполнение – в случае нарушения правил будет ли применяться взыскание/судебное преследование?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Воздействие бюджетных реформ, в частности, любой переход на ориентированное на результаты бюджетирование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 этим связана и степень приемлемого риска в правительстве – традиционно государственная служба очень неблагосклонна к рискам!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Другие факторы?</a:t>
            </a:r>
          </a:p>
          <a:p>
            <a:endParaRPr lang="en-US" sz="2000" dirty="0"/>
          </a:p>
          <a:p>
            <a:endParaRPr lang="en-US" sz="21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9D42C-2879-CF40-174A-A64465C2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802B-BA45-4B18-A28D-2CFE6D16A7D0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7F6D-319C-C33F-9305-7A88116E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195338796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23B9-9060-8B46-A954-C80022E1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0"/>
            <a:ext cx="11568608" cy="11083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Традиционный централизованный бюджетный внутренний контроль Казначейства в сравнении с современным контролем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9AA9E-B12B-FE45-B408-56F62E24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71F4-BD95-4845-9E24-D67667EF0E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8880ECB5-DFFC-DB46-962B-39BCC6C8C33F}"/>
              </a:ext>
            </a:extLst>
          </p:cNvPr>
          <p:cNvSpPr/>
          <p:nvPr/>
        </p:nvSpPr>
        <p:spPr>
          <a:xfrm>
            <a:off x="8737600" y="4239398"/>
            <a:ext cx="523883" cy="30472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FC569-E5E3-B848-835A-4E9DD84FE892}"/>
              </a:ext>
            </a:extLst>
          </p:cNvPr>
          <p:cNvSpPr/>
          <p:nvPr/>
        </p:nvSpPr>
        <p:spPr>
          <a:xfrm flipH="1">
            <a:off x="9449218" y="3514595"/>
            <a:ext cx="2629547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/>
              <a:t>Традиционный централизованный/ казначейский контроль исполнения бюджета происходит здесь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74B55-356C-3817-8AC6-AD3CAD7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FD187-1D3F-4D3E-450C-989C7C7F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05" y="1003942"/>
            <a:ext cx="7285795" cy="54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5436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935C84-CB26-36F4-5277-DAAE5E1D0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831" y="1243938"/>
            <a:ext cx="6717936" cy="500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023B9-9060-8B46-A954-C80022E1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-12700"/>
            <a:ext cx="9601199" cy="110833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Контроль исполнения бюджета – Тенденции в странах с современными ИСУГФ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9AA9E-B12B-FE45-B408-56F62E24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71F4-BD95-4845-9E24-D67667EF0E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FD881889-114E-1042-8F78-E47351700A5A}"/>
              </a:ext>
            </a:extLst>
          </p:cNvPr>
          <p:cNvSpPr/>
          <p:nvPr/>
        </p:nvSpPr>
        <p:spPr>
          <a:xfrm rot="10800000">
            <a:off x="4871864" y="1522609"/>
            <a:ext cx="728663" cy="32102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C0B80-1EBF-3542-8A73-7C78FC34C653}"/>
              </a:ext>
            </a:extLst>
          </p:cNvPr>
          <p:cNvSpPr/>
          <p:nvPr/>
        </p:nvSpPr>
        <p:spPr>
          <a:xfrm>
            <a:off x="905813" y="874136"/>
            <a:ext cx="2816486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Эффективный централизованный контроль исполнения бюджета должен быть раньше в процессе оплаты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E6121-27D8-EB7F-3181-15A990CD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B0A88-FE04-49A5-7A26-59D7C01E6055}"/>
              </a:ext>
            </a:extLst>
          </p:cNvPr>
          <p:cNvSpPr txBox="1"/>
          <p:nvPr/>
        </p:nvSpPr>
        <p:spPr>
          <a:xfrm>
            <a:off x="10061772" y="4155311"/>
            <a:ext cx="2010891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Этот контроль переносится ближе к концу в процессе оплаты – для большинства контролей нижнего уровня нет необходимости на поздних этапах процесса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624D8-E19F-63C3-A904-ED01D9375009}"/>
              </a:ext>
            </a:extLst>
          </p:cNvPr>
          <p:cNvSpPr txBox="1"/>
          <p:nvPr/>
        </p:nvSpPr>
        <p:spPr>
          <a:xfrm>
            <a:off x="874259" y="5560085"/>
            <a:ext cx="3860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Это не значит, что Казначейство не может назначать проверки или контроли, но лучше всего, чтобы в основе лежала оценка риска</a:t>
            </a:r>
          </a:p>
        </p:txBody>
      </p:sp>
    </p:spTree>
    <p:extLst>
      <p:ext uri="{BB962C8B-B14F-4D97-AF65-F5344CB8AC3E}">
        <p14:creationId xmlns:p14="http://schemas.microsoft.com/office/powerpoint/2010/main" val="228014200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D6AB-2341-264E-8EFE-95ECCB6A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887"/>
            <a:ext cx="11016343" cy="1118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Контроль исполнения бюджета – Тенденции в странах с современными  ИСУГФ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49067-CC60-9F49-816A-B8B98D118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440" y="1556792"/>
            <a:ext cx="10369152" cy="468052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Понимание, что ИСУГФ в случае надлежащего использования переносит контроли наперед на каждой стадии платежного процесса – это снижает риск, наблюдаемый в осуществляемых вручную процессах и среде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Поскольку  меры контроля принимаются в ИСУГФ и все операции могут быть просмотрены, тенденция заключается в децентрализации контроля и обработки в МДА/бюджетных учреждениях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Примеры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Контроль требований </a:t>
            </a:r>
            <a:r>
              <a:rPr lang="ru-RU" dirty="0"/>
              <a:t>– товары к покупке и выделение бюджетных средств согласно единому плану счетов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Контроль заказов на покупку </a:t>
            </a:r>
            <a:r>
              <a:rPr lang="ru-RU" dirty="0"/>
              <a:t> – поставщик в базе данных ИСУГФ – жесткий бюджетный контроль, средства блокируются на распределение бюджетных средств для оплаты за будущее обязательство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Поставщики с задолженностью по налогам</a:t>
            </a:r>
            <a:r>
              <a:rPr lang="ru-RU" dirty="0"/>
              <a:t> – налоговый орган ежедневно в ИСУГФ обновляет перечень поставщиков, имеющих задолженность, – удержание платежа или государство взыскивает задолженность непосредственно из платежа   </a:t>
            </a:r>
          </a:p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  <a:t>Так, ИСУГФ как исключает многие меры контроля, необходимые при ручной обработке, так и усиливает возможные меры контроля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B082-EDA9-224E-A46C-7F98D5B0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BA8DD-BB1A-996B-2A9A-9E4EDD69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PEMPAL Almaty May 2023</a:t>
            </a:r>
          </a:p>
        </p:txBody>
      </p:sp>
    </p:spTree>
    <p:extLst>
      <p:ext uri="{BB962C8B-B14F-4D97-AF65-F5344CB8AC3E}">
        <p14:creationId xmlns:p14="http://schemas.microsoft.com/office/powerpoint/2010/main" val="1734673958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39653</TotalTime>
  <Words>2283</Words>
  <Application>Microsoft Office PowerPoint</Application>
  <PresentationFormat>Widescreen</PresentationFormat>
  <Paragraphs>261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Напоминание о результатах опроса о внутреннем контроле</vt:lpstr>
      <vt:lpstr>Как изменилась роль Казначейства и Внутреннего контроля?</vt:lpstr>
      <vt:lpstr>Развивающиеся двойные функции контроля  Казначейства</vt:lpstr>
      <vt:lpstr>Эволюция внутреннего контроля</vt:lpstr>
      <vt:lpstr>Какие факторы влияют на модель контроля в стране? </vt:lpstr>
      <vt:lpstr>Традиционный централизованный бюджетный внутренний контроль Казначейства в сравнении с современным контролем</vt:lpstr>
      <vt:lpstr>Контроль исполнения бюджета – Тенденции в странах с современными ИСУГФ</vt:lpstr>
      <vt:lpstr>Контроль исполнения бюджета – Тенденции в странах с современными  ИСУГФ</vt:lpstr>
      <vt:lpstr>Передача полномочия на финансовое управление от Министерства финансов бюджетным учреждениям</vt:lpstr>
      <vt:lpstr>Напоминание о результатах опроса об управлении рисками</vt:lpstr>
      <vt:lpstr>Управление рисками</vt:lpstr>
      <vt:lpstr>Почему управление рисками важно в правительстве?</vt:lpstr>
      <vt:lpstr>Процесс управления рисками (ISO31000)</vt:lpstr>
      <vt:lpstr>Оценка рисков - определение приоритетов </vt:lpstr>
      <vt:lpstr>Регулирование риска – как им можно управлять</vt:lpstr>
      <vt:lpstr>Управление рисками и Казначейство</vt:lpstr>
      <vt:lpstr>Некоторые вопросы управления рисками (1)</vt:lpstr>
      <vt:lpstr>Некоторые вопросы управления рисками (2)</vt:lpstr>
      <vt:lpstr>Англоязычная и франкоязычная модели</vt:lpstr>
      <vt:lpstr>Новая роль Казначейства  - от «стражника» к «оценщику рисков» </vt:lpstr>
      <vt:lpstr>Новая роль Казначейства  - от «стражника» к «оценщику рисков» </vt:lpstr>
      <vt:lpstr>Заключение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 Community of Practice</dc:title>
  <dc:creator>Ion</dc:creator>
  <cp:lastModifiedBy>Galina S. Kuznetsova</cp:lastModifiedBy>
  <cp:revision>753</cp:revision>
  <cp:lastPrinted>2021-05-24T01:22:50Z</cp:lastPrinted>
  <dcterms:created xsi:type="dcterms:W3CDTF">2013-05-14T13:14:50Z</dcterms:created>
  <dcterms:modified xsi:type="dcterms:W3CDTF">2023-05-20T22:03:59Z</dcterms:modified>
</cp:coreProperties>
</file>