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6"/>
  </p:notesMasterIdLst>
  <p:handoutMasterIdLst>
    <p:handoutMasterId r:id="rId27"/>
  </p:handoutMasterIdLst>
  <p:sldIdLst>
    <p:sldId id="336" r:id="rId2"/>
    <p:sldId id="498" r:id="rId3"/>
    <p:sldId id="1173" r:id="rId4"/>
    <p:sldId id="257" r:id="rId5"/>
    <p:sldId id="340" r:id="rId6"/>
    <p:sldId id="328" r:id="rId7"/>
    <p:sldId id="1180" r:id="rId8"/>
    <p:sldId id="327" r:id="rId9"/>
    <p:sldId id="1183" r:id="rId10"/>
    <p:sldId id="258" r:id="rId11"/>
    <p:sldId id="500" r:id="rId12"/>
    <p:sldId id="462" r:id="rId13"/>
    <p:sldId id="468" r:id="rId14"/>
    <p:sldId id="470" r:id="rId15"/>
    <p:sldId id="466" r:id="rId16"/>
    <p:sldId id="476" r:id="rId17"/>
    <p:sldId id="480" r:id="rId18"/>
    <p:sldId id="485" r:id="rId19"/>
    <p:sldId id="486" r:id="rId20"/>
    <p:sldId id="1184" r:id="rId21"/>
    <p:sldId id="1185" r:id="rId22"/>
    <p:sldId id="1186" r:id="rId23"/>
    <p:sldId id="338" r:id="rId24"/>
    <p:sldId id="496" r:id="rId25"/>
  </p:sldIdLst>
  <p:sldSz cx="12192000" cy="6858000"/>
  <p:notesSz cx="6858000" cy="9144000"/>
  <p:defaultTex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D5EA"/>
    <a:srgbClr val="004C97"/>
    <a:srgbClr val="6EA0B0"/>
    <a:srgbClr val="0099CC"/>
    <a:srgbClr val="0066FF"/>
    <a:srgbClr val="BB1BB3"/>
    <a:srgbClr val="FF7C80"/>
    <a:srgbClr val="E26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2729FD-5EB0-6503-C439-6087200F7CCD}" v="4" dt="2023-05-18T11:55:30.8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69" autoAdjust="0"/>
    <p:restoredTop sz="86384" autoAdjust="0"/>
  </p:normalViewPr>
  <p:slideViewPr>
    <p:cSldViewPr>
      <p:cViewPr varScale="1">
        <p:scale>
          <a:sx n="54" d="100"/>
          <a:sy n="54" d="100"/>
        </p:scale>
        <p:origin x="1456" y="44"/>
      </p:cViewPr>
      <p:guideLst>
        <p:guide orient="horz" pos="2160"/>
        <p:guide pos="3840"/>
      </p:guideLst>
    </p:cSldViewPr>
  </p:slideViewPr>
  <p:outlineViewPr>
    <p:cViewPr>
      <p:scale>
        <a:sx n="33" d="100"/>
        <a:sy n="33" d="100"/>
      </p:scale>
      <p:origin x="0" y="-139568"/>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2B468B-EBFA-304C-8C15-46B36E982331}"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GB"/>
        </a:p>
      </dgm:t>
    </dgm:pt>
    <dgm:pt modelId="{F91CE01B-37A2-F04F-B77E-11212AD84D08}">
      <dgm:prSet phldrT="[Text]"/>
      <dgm:spPr/>
      <dgm:t>
        <a:bodyPr/>
        <a:lstStyle/>
        <a:p>
          <a:r>
            <a:rPr lang="hr-HR" dirty="0"/>
            <a:t>Odluke o plaćanju</a:t>
          </a:r>
        </a:p>
      </dgm:t>
    </dgm:pt>
    <dgm:pt modelId="{28A4AB20-258E-F442-AC43-C3487B4A3668}" type="parTrans" cxnId="{B6E915BD-E731-8F4A-8885-74FA1DA44377}">
      <dgm:prSet/>
      <dgm:spPr/>
      <dgm:t>
        <a:bodyPr/>
        <a:lstStyle/>
        <a:p>
          <a:endParaRPr lang="en-GB"/>
        </a:p>
      </dgm:t>
    </dgm:pt>
    <dgm:pt modelId="{E64598A4-36B6-864B-BBC9-AF6F4BE035AA}" type="sibTrans" cxnId="{B6E915BD-E731-8F4A-8885-74FA1DA44377}">
      <dgm:prSet/>
      <dgm:spPr/>
      <dgm:t>
        <a:bodyPr/>
        <a:lstStyle/>
        <a:p>
          <a:endParaRPr lang="en-GB"/>
        </a:p>
      </dgm:t>
    </dgm:pt>
    <dgm:pt modelId="{4E06F484-3E6B-8742-9BCE-C1E55A65C38D}">
      <dgm:prSet phldrT="[Text]" custT="1"/>
      <dgm:spPr>
        <a:solidFill>
          <a:srgbClr val="FF0000">
            <a:alpha val="50000"/>
          </a:srgbClr>
        </a:solidFill>
      </dgm:spPr>
      <dgm:t>
        <a:bodyPr/>
        <a:lstStyle/>
        <a:p>
          <a:r>
            <a:rPr lang="hr-HR" sz="1200"/>
            <a:t>Riznica</a:t>
          </a:r>
        </a:p>
        <a:p>
          <a:r>
            <a:rPr lang="hr-HR" sz="1200"/>
            <a:t>Odgovorna za održavanje sustava i ublažavanje ukupnih rizika</a:t>
          </a:r>
        </a:p>
      </dgm:t>
    </dgm:pt>
    <dgm:pt modelId="{AB5D16B8-AB1E-0449-877C-B43067676FF2}" type="parTrans" cxnId="{3F70B4CE-102F-B64E-8D33-AEBCBE952997}">
      <dgm:prSet/>
      <dgm:spPr/>
      <dgm:t>
        <a:bodyPr/>
        <a:lstStyle/>
        <a:p>
          <a:endParaRPr lang="en-GB"/>
        </a:p>
      </dgm:t>
    </dgm:pt>
    <dgm:pt modelId="{43C715DD-799E-3345-A874-FA2CA1ECDB1E}" type="sibTrans" cxnId="{3F70B4CE-102F-B64E-8D33-AEBCBE952997}">
      <dgm:prSet/>
      <dgm:spPr/>
      <dgm:t>
        <a:bodyPr/>
        <a:lstStyle/>
        <a:p>
          <a:endParaRPr lang="en-GB"/>
        </a:p>
      </dgm:t>
    </dgm:pt>
    <dgm:pt modelId="{5AFFB978-B1A8-F547-A107-CF42C0E126A2}">
      <dgm:prSet phldrT="[Text]"/>
      <dgm:spPr/>
      <dgm:t>
        <a:bodyPr/>
        <a:lstStyle/>
        <a:p>
          <a:r>
            <a:rPr lang="hr-HR"/>
            <a:t>Strateško planiranje uključujući procjenu rizika</a:t>
          </a:r>
        </a:p>
      </dgm:t>
    </dgm:pt>
    <dgm:pt modelId="{C2C88C7D-A566-9A4F-B62D-0D85BC991A30}" type="parTrans" cxnId="{B8451B97-5BE4-4A48-9733-0C6E5B1FBC7C}">
      <dgm:prSet/>
      <dgm:spPr/>
      <dgm:t>
        <a:bodyPr/>
        <a:lstStyle/>
        <a:p>
          <a:endParaRPr lang="en-GB"/>
        </a:p>
      </dgm:t>
    </dgm:pt>
    <dgm:pt modelId="{9C13884E-B688-D942-A2B5-FE089F8369BB}" type="sibTrans" cxnId="{B8451B97-5BE4-4A48-9733-0C6E5B1FBC7C}">
      <dgm:prSet/>
      <dgm:spPr/>
      <dgm:t>
        <a:bodyPr/>
        <a:lstStyle/>
        <a:p>
          <a:endParaRPr lang="en-GB"/>
        </a:p>
      </dgm:t>
    </dgm:pt>
    <dgm:pt modelId="{3CE67A5A-856E-574F-8B02-50F4005F2E48}">
      <dgm:prSet/>
      <dgm:spPr/>
      <dgm:t>
        <a:bodyPr/>
        <a:lstStyle/>
        <a:p>
          <a:r>
            <a:rPr lang="hr-HR"/>
            <a:t>Moderno zakonodavstvo i jasne upute, uključujući interne financijske kontrole</a:t>
          </a:r>
        </a:p>
      </dgm:t>
    </dgm:pt>
    <dgm:pt modelId="{64113980-726D-744E-8625-1F6162F71316}" type="parTrans" cxnId="{59563123-F9E7-5A4E-A3B3-835005FD402E}">
      <dgm:prSet/>
      <dgm:spPr/>
      <dgm:t>
        <a:bodyPr/>
        <a:lstStyle/>
        <a:p>
          <a:endParaRPr lang="en-GB"/>
        </a:p>
      </dgm:t>
    </dgm:pt>
    <dgm:pt modelId="{870E7E78-E3AE-F844-801F-B37E0572B9CF}" type="sibTrans" cxnId="{59563123-F9E7-5A4E-A3B3-835005FD402E}">
      <dgm:prSet/>
      <dgm:spPr/>
      <dgm:t>
        <a:bodyPr/>
        <a:lstStyle/>
        <a:p>
          <a:endParaRPr lang="en-GB"/>
        </a:p>
      </dgm:t>
    </dgm:pt>
    <dgm:pt modelId="{5DD43B2F-CD1A-954F-A29B-A3C2714D7119}">
      <dgm:prSet/>
      <dgm:spPr/>
      <dgm:t>
        <a:bodyPr/>
        <a:lstStyle/>
        <a:p>
          <a:r>
            <a:rPr lang="hr-HR"/>
            <a:t>Digitalizirani procesi i kontrole, uključujući sveobuhvatnu interoperabilnost</a:t>
          </a:r>
        </a:p>
      </dgm:t>
    </dgm:pt>
    <dgm:pt modelId="{D2A202B2-58FA-674E-92D9-BC1AF4935326}" type="parTrans" cxnId="{37A7D6F4-B5A0-6C4E-ACDE-9557C846B9AA}">
      <dgm:prSet/>
      <dgm:spPr/>
      <dgm:t>
        <a:bodyPr/>
        <a:lstStyle/>
        <a:p>
          <a:endParaRPr lang="en-GB"/>
        </a:p>
      </dgm:t>
    </dgm:pt>
    <dgm:pt modelId="{87DA4E9E-8295-F14C-9AEE-0AFC3AD2C17D}" type="sibTrans" cxnId="{37A7D6F4-B5A0-6C4E-ACDE-9557C846B9AA}">
      <dgm:prSet/>
      <dgm:spPr/>
      <dgm:t>
        <a:bodyPr/>
        <a:lstStyle/>
        <a:p>
          <a:endParaRPr lang="en-GB"/>
        </a:p>
      </dgm:t>
    </dgm:pt>
    <dgm:pt modelId="{A180164E-E107-BF49-850B-787D419AA30F}">
      <dgm:prSet/>
      <dgm:spPr/>
      <dgm:t>
        <a:bodyPr/>
        <a:lstStyle/>
        <a:p>
          <a:r>
            <a:rPr lang="hr-HR"/>
            <a:t>Osposobljavanje</a:t>
          </a:r>
          <a:r>
            <a:rPr lang="hr-HR" baseline="0"/>
            <a:t> i obrazovanje za rukovoditelje i dužnosnike</a:t>
          </a:r>
        </a:p>
      </dgm:t>
    </dgm:pt>
    <dgm:pt modelId="{7F116D11-E49F-EA4A-B0E2-4641B3E094C2}" type="parTrans" cxnId="{664FA604-8516-604A-B7CD-8357F9EE43CC}">
      <dgm:prSet/>
      <dgm:spPr/>
      <dgm:t>
        <a:bodyPr/>
        <a:lstStyle/>
        <a:p>
          <a:endParaRPr lang="en-GB"/>
        </a:p>
      </dgm:t>
    </dgm:pt>
    <dgm:pt modelId="{8E7FD478-4FEC-9B47-B992-F7E22725AC42}" type="sibTrans" cxnId="{664FA604-8516-604A-B7CD-8357F9EE43CC}">
      <dgm:prSet/>
      <dgm:spPr/>
      <dgm:t>
        <a:bodyPr/>
        <a:lstStyle/>
        <a:p>
          <a:endParaRPr lang="en-GB"/>
        </a:p>
      </dgm:t>
    </dgm:pt>
    <dgm:pt modelId="{D5BADEA9-BF1A-1A48-86F2-BBAE352C6FC2}">
      <dgm:prSet/>
      <dgm:spPr/>
      <dgm:t>
        <a:bodyPr/>
        <a:lstStyle/>
        <a:p>
          <a:r>
            <a:rPr lang="hr-HR"/>
            <a:t>Unutarnja i vanjska revizija</a:t>
          </a:r>
        </a:p>
      </dgm:t>
    </dgm:pt>
    <dgm:pt modelId="{06AEA1C8-114F-534D-B2FF-74560612B2B8}" type="parTrans" cxnId="{4062DF39-BB50-6647-BFE2-5A39606CEE2F}">
      <dgm:prSet/>
      <dgm:spPr/>
      <dgm:t>
        <a:bodyPr/>
        <a:lstStyle/>
        <a:p>
          <a:endParaRPr lang="en-GB"/>
        </a:p>
      </dgm:t>
    </dgm:pt>
    <dgm:pt modelId="{04A4CF2F-3FFC-7B4C-8184-A249F983504F}" type="sibTrans" cxnId="{4062DF39-BB50-6647-BFE2-5A39606CEE2F}">
      <dgm:prSet/>
      <dgm:spPr/>
      <dgm:t>
        <a:bodyPr/>
        <a:lstStyle/>
        <a:p>
          <a:endParaRPr lang="en-GB"/>
        </a:p>
      </dgm:t>
    </dgm:pt>
    <dgm:pt modelId="{6A48F789-790A-B048-983E-C44D949FEA6A}">
      <dgm:prSet/>
      <dgm:spPr/>
      <dgm:t>
        <a:bodyPr/>
        <a:lstStyle/>
        <a:p>
          <a:r>
            <a:rPr lang="hr-HR"/>
            <a:t>Transparentnost i odgovornost uključujući evaluaciju</a:t>
          </a:r>
        </a:p>
      </dgm:t>
    </dgm:pt>
    <dgm:pt modelId="{B13E4BFA-ECE6-484C-9889-576378D6DF49}" type="parTrans" cxnId="{2DE498FE-37B7-C243-B57B-117CB3046A00}">
      <dgm:prSet/>
      <dgm:spPr/>
      <dgm:t>
        <a:bodyPr/>
        <a:lstStyle/>
        <a:p>
          <a:endParaRPr lang="en-GB"/>
        </a:p>
      </dgm:t>
    </dgm:pt>
    <dgm:pt modelId="{8F8DAC28-5763-E540-A47F-A41A6F70BF44}" type="sibTrans" cxnId="{2DE498FE-37B7-C243-B57B-117CB3046A00}">
      <dgm:prSet/>
      <dgm:spPr/>
      <dgm:t>
        <a:bodyPr/>
        <a:lstStyle/>
        <a:p>
          <a:endParaRPr lang="en-GB"/>
        </a:p>
      </dgm:t>
    </dgm:pt>
    <dgm:pt modelId="{BE0E2A88-A9C0-904D-A97B-37771ACBD381}">
      <dgm:prSet/>
      <dgm:spPr/>
      <dgm:t>
        <a:bodyPr/>
        <a:lstStyle/>
        <a:p>
          <a:r>
            <a:rPr lang="hr-HR" dirty="0"/>
            <a:t>Dobro vođena ministarstva, odjeli, agencije u kojima osoblje razumije svoje uloge i odgovornosti</a:t>
          </a:r>
        </a:p>
      </dgm:t>
    </dgm:pt>
    <dgm:pt modelId="{CB2D8DA4-83A0-0D42-8DB9-E10BB99A80D8}" type="parTrans" cxnId="{D49F9D10-CF70-7A4A-A550-CAB5E0C619F5}">
      <dgm:prSet/>
      <dgm:spPr/>
      <dgm:t>
        <a:bodyPr/>
        <a:lstStyle/>
        <a:p>
          <a:endParaRPr lang="en-GB"/>
        </a:p>
      </dgm:t>
    </dgm:pt>
    <dgm:pt modelId="{857C3781-EA0D-F54B-A6DB-ABED2D7994B5}" type="sibTrans" cxnId="{D49F9D10-CF70-7A4A-A550-CAB5E0C619F5}">
      <dgm:prSet/>
      <dgm:spPr/>
      <dgm:t>
        <a:bodyPr/>
        <a:lstStyle/>
        <a:p>
          <a:endParaRPr lang="en-GB"/>
        </a:p>
      </dgm:t>
    </dgm:pt>
    <dgm:pt modelId="{E4815C45-F6AF-AD4E-823D-CF433C7A8F89}">
      <dgm:prSet/>
      <dgm:spPr/>
      <dgm:t>
        <a:bodyPr/>
        <a:lstStyle/>
        <a:p>
          <a:r>
            <a:rPr lang="hr-HR"/>
            <a:t>Proračunski proces koji je usmjeren na višegodišnji učinak</a:t>
          </a:r>
        </a:p>
      </dgm:t>
    </dgm:pt>
    <dgm:pt modelId="{3D5471D5-5401-8946-A86F-FBDAEA3B5610}" type="parTrans" cxnId="{8CC4888F-09A6-554E-919D-7F85FE5A118B}">
      <dgm:prSet/>
      <dgm:spPr/>
      <dgm:t>
        <a:bodyPr/>
        <a:lstStyle/>
        <a:p>
          <a:endParaRPr lang="en-GB"/>
        </a:p>
      </dgm:t>
    </dgm:pt>
    <dgm:pt modelId="{F66ABD5A-C2F3-CF47-B9B3-F725DD9D2817}" type="sibTrans" cxnId="{8CC4888F-09A6-554E-919D-7F85FE5A118B}">
      <dgm:prSet/>
      <dgm:spPr/>
      <dgm:t>
        <a:bodyPr/>
        <a:lstStyle/>
        <a:p>
          <a:endParaRPr lang="en-GB"/>
        </a:p>
      </dgm:t>
    </dgm:pt>
    <dgm:pt modelId="{22F28E8E-EA5E-3942-9D75-61E58F812EFD}" type="pres">
      <dgm:prSet presAssocID="{302B468B-EBFA-304C-8C15-46B36E982331}" presName="composite" presStyleCnt="0">
        <dgm:presLayoutVars>
          <dgm:chMax val="1"/>
          <dgm:dir/>
          <dgm:resizeHandles val="exact"/>
        </dgm:presLayoutVars>
      </dgm:prSet>
      <dgm:spPr/>
    </dgm:pt>
    <dgm:pt modelId="{5BA6FF04-A700-5043-B75B-FDACBAFECA54}" type="pres">
      <dgm:prSet presAssocID="{302B468B-EBFA-304C-8C15-46B36E982331}" presName="radial" presStyleCnt="0">
        <dgm:presLayoutVars>
          <dgm:animLvl val="ctr"/>
        </dgm:presLayoutVars>
      </dgm:prSet>
      <dgm:spPr/>
    </dgm:pt>
    <dgm:pt modelId="{87FF0F8E-2CB5-8443-A7C5-EF380C0E8FE4}" type="pres">
      <dgm:prSet presAssocID="{F91CE01B-37A2-F04F-B77E-11212AD84D08}" presName="centerShape" presStyleLbl="vennNode1" presStyleIdx="0" presStyleCnt="10"/>
      <dgm:spPr/>
    </dgm:pt>
    <dgm:pt modelId="{C7D52776-068A-F84C-BBD3-B2E9BD4D9969}" type="pres">
      <dgm:prSet presAssocID="{4E06F484-3E6B-8742-9BCE-C1E55A65C38D}" presName="node" presStyleLbl="vennNode1" presStyleIdx="1" presStyleCnt="10">
        <dgm:presLayoutVars>
          <dgm:bulletEnabled val="1"/>
        </dgm:presLayoutVars>
      </dgm:prSet>
      <dgm:spPr/>
    </dgm:pt>
    <dgm:pt modelId="{21A6C729-2BD0-714B-BB04-F52986719749}" type="pres">
      <dgm:prSet presAssocID="{5AFFB978-B1A8-F547-A107-CF42C0E126A2}" presName="node" presStyleLbl="vennNode1" presStyleIdx="2" presStyleCnt="10">
        <dgm:presLayoutVars>
          <dgm:bulletEnabled val="1"/>
        </dgm:presLayoutVars>
      </dgm:prSet>
      <dgm:spPr/>
    </dgm:pt>
    <dgm:pt modelId="{588B88C3-0175-D345-A589-11ED41AA60AB}" type="pres">
      <dgm:prSet presAssocID="{E4815C45-F6AF-AD4E-823D-CF433C7A8F89}" presName="node" presStyleLbl="vennNode1" presStyleIdx="3" presStyleCnt="10">
        <dgm:presLayoutVars>
          <dgm:bulletEnabled val="1"/>
        </dgm:presLayoutVars>
      </dgm:prSet>
      <dgm:spPr/>
    </dgm:pt>
    <dgm:pt modelId="{0572407A-5F14-844E-9A5A-10A6B3133ED5}" type="pres">
      <dgm:prSet presAssocID="{3CE67A5A-856E-574F-8B02-50F4005F2E48}" presName="node" presStyleLbl="vennNode1" presStyleIdx="4" presStyleCnt="10">
        <dgm:presLayoutVars>
          <dgm:bulletEnabled val="1"/>
        </dgm:presLayoutVars>
      </dgm:prSet>
      <dgm:spPr/>
    </dgm:pt>
    <dgm:pt modelId="{0F12EB2D-2903-634B-9AD8-D77492E8E6F2}" type="pres">
      <dgm:prSet presAssocID="{5DD43B2F-CD1A-954F-A29B-A3C2714D7119}" presName="node" presStyleLbl="vennNode1" presStyleIdx="5" presStyleCnt="10">
        <dgm:presLayoutVars>
          <dgm:bulletEnabled val="1"/>
        </dgm:presLayoutVars>
      </dgm:prSet>
      <dgm:spPr/>
    </dgm:pt>
    <dgm:pt modelId="{F0EB4765-DE36-A143-AB32-3BF07445719D}" type="pres">
      <dgm:prSet presAssocID="{A180164E-E107-BF49-850B-787D419AA30F}" presName="node" presStyleLbl="vennNode1" presStyleIdx="6" presStyleCnt="10">
        <dgm:presLayoutVars>
          <dgm:bulletEnabled val="1"/>
        </dgm:presLayoutVars>
      </dgm:prSet>
      <dgm:spPr/>
    </dgm:pt>
    <dgm:pt modelId="{CCC86DEB-20F4-4445-A472-B1953073435E}" type="pres">
      <dgm:prSet presAssocID="{BE0E2A88-A9C0-904D-A97B-37771ACBD381}" presName="node" presStyleLbl="vennNode1" presStyleIdx="7" presStyleCnt="10">
        <dgm:presLayoutVars>
          <dgm:bulletEnabled val="1"/>
        </dgm:presLayoutVars>
      </dgm:prSet>
      <dgm:spPr/>
    </dgm:pt>
    <dgm:pt modelId="{F6A8BF50-FF4C-814D-8F38-EE7B25B78202}" type="pres">
      <dgm:prSet presAssocID="{D5BADEA9-BF1A-1A48-86F2-BBAE352C6FC2}" presName="node" presStyleLbl="vennNode1" presStyleIdx="8" presStyleCnt="10">
        <dgm:presLayoutVars>
          <dgm:bulletEnabled val="1"/>
        </dgm:presLayoutVars>
      </dgm:prSet>
      <dgm:spPr/>
    </dgm:pt>
    <dgm:pt modelId="{D5994789-E65E-2E42-A5FA-4AA54D3DECE1}" type="pres">
      <dgm:prSet presAssocID="{6A48F789-790A-B048-983E-C44D949FEA6A}" presName="node" presStyleLbl="vennNode1" presStyleIdx="9" presStyleCnt="10">
        <dgm:presLayoutVars>
          <dgm:bulletEnabled val="1"/>
        </dgm:presLayoutVars>
      </dgm:prSet>
      <dgm:spPr/>
    </dgm:pt>
  </dgm:ptLst>
  <dgm:cxnLst>
    <dgm:cxn modelId="{664FA604-8516-604A-B7CD-8357F9EE43CC}" srcId="{F91CE01B-37A2-F04F-B77E-11212AD84D08}" destId="{A180164E-E107-BF49-850B-787D419AA30F}" srcOrd="5" destOrd="0" parTransId="{7F116D11-E49F-EA4A-B0E2-4641B3E094C2}" sibTransId="{8E7FD478-4FEC-9B47-B992-F7E22725AC42}"/>
    <dgm:cxn modelId="{0A25F50D-9730-6143-A120-FFD9EEFD051F}" type="presOf" srcId="{3CE67A5A-856E-574F-8B02-50F4005F2E48}" destId="{0572407A-5F14-844E-9A5A-10A6B3133ED5}" srcOrd="0" destOrd="0" presId="urn:microsoft.com/office/officeart/2005/8/layout/radial3"/>
    <dgm:cxn modelId="{D49F9D10-CF70-7A4A-A550-CAB5E0C619F5}" srcId="{F91CE01B-37A2-F04F-B77E-11212AD84D08}" destId="{BE0E2A88-A9C0-904D-A97B-37771ACBD381}" srcOrd="6" destOrd="0" parTransId="{CB2D8DA4-83A0-0D42-8DB9-E10BB99A80D8}" sibTransId="{857C3781-EA0D-F54B-A6DB-ABED2D7994B5}"/>
    <dgm:cxn modelId="{59563123-F9E7-5A4E-A3B3-835005FD402E}" srcId="{F91CE01B-37A2-F04F-B77E-11212AD84D08}" destId="{3CE67A5A-856E-574F-8B02-50F4005F2E48}" srcOrd="3" destOrd="0" parTransId="{64113980-726D-744E-8625-1F6162F71316}" sibTransId="{870E7E78-E3AE-F844-801F-B37E0572B9CF}"/>
    <dgm:cxn modelId="{2B81F731-9120-5340-9394-02F069352727}" type="presOf" srcId="{6A48F789-790A-B048-983E-C44D949FEA6A}" destId="{D5994789-E65E-2E42-A5FA-4AA54D3DECE1}" srcOrd="0" destOrd="0" presId="urn:microsoft.com/office/officeart/2005/8/layout/radial3"/>
    <dgm:cxn modelId="{4062DF39-BB50-6647-BFE2-5A39606CEE2F}" srcId="{F91CE01B-37A2-F04F-B77E-11212AD84D08}" destId="{D5BADEA9-BF1A-1A48-86F2-BBAE352C6FC2}" srcOrd="7" destOrd="0" parTransId="{06AEA1C8-114F-534D-B2FF-74560612B2B8}" sibTransId="{04A4CF2F-3FFC-7B4C-8184-A249F983504F}"/>
    <dgm:cxn modelId="{F8DE7D5B-6177-7A48-8CF2-222222DC40C0}" type="presOf" srcId="{5DD43B2F-CD1A-954F-A29B-A3C2714D7119}" destId="{0F12EB2D-2903-634B-9AD8-D77492E8E6F2}" srcOrd="0" destOrd="0" presId="urn:microsoft.com/office/officeart/2005/8/layout/radial3"/>
    <dgm:cxn modelId="{7009BD76-5D00-8842-902E-6E6304EBF56D}" type="presOf" srcId="{D5BADEA9-BF1A-1A48-86F2-BBAE352C6FC2}" destId="{F6A8BF50-FF4C-814D-8F38-EE7B25B78202}" srcOrd="0" destOrd="0" presId="urn:microsoft.com/office/officeart/2005/8/layout/radial3"/>
    <dgm:cxn modelId="{34BF147A-F40E-1A42-A88F-B5B9DF8CFEA4}" type="presOf" srcId="{5AFFB978-B1A8-F547-A107-CF42C0E126A2}" destId="{21A6C729-2BD0-714B-BB04-F52986719749}" srcOrd="0" destOrd="0" presId="urn:microsoft.com/office/officeart/2005/8/layout/radial3"/>
    <dgm:cxn modelId="{1E5C237C-17F6-D242-AE11-2AECCB2548F0}" type="presOf" srcId="{4E06F484-3E6B-8742-9BCE-C1E55A65C38D}" destId="{C7D52776-068A-F84C-BBD3-B2E9BD4D9969}" srcOrd="0" destOrd="0" presId="urn:microsoft.com/office/officeart/2005/8/layout/radial3"/>
    <dgm:cxn modelId="{DF13477F-3F7C-E94E-8E12-347E1A4275FD}" type="presOf" srcId="{F91CE01B-37A2-F04F-B77E-11212AD84D08}" destId="{87FF0F8E-2CB5-8443-A7C5-EF380C0E8FE4}" srcOrd="0" destOrd="0" presId="urn:microsoft.com/office/officeart/2005/8/layout/radial3"/>
    <dgm:cxn modelId="{49726080-8A5E-D446-A560-06CBD049F671}" type="presOf" srcId="{BE0E2A88-A9C0-904D-A97B-37771ACBD381}" destId="{CCC86DEB-20F4-4445-A472-B1953073435E}" srcOrd="0" destOrd="0" presId="urn:microsoft.com/office/officeart/2005/8/layout/radial3"/>
    <dgm:cxn modelId="{8CC4888F-09A6-554E-919D-7F85FE5A118B}" srcId="{F91CE01B-37A2-F04F-B77E-11212AD84D08}" destId="{E4815C45-F6AF-AD4E-823D-CF433C7A8F89}" srcOrd="2" destOrd="0" parTransId="{3D5471D5-5401-8946-A86F-FBDAEA3B5610}" sibTransId="{F66ABD5A-C2F3-CF47-B9B3-F725DD9D2817}"/>
    <dgm:cxn modelId="{B8451B97-5BE4-4A48-9733-0C6E5B1FBC7C}" srcId="{F91CE01B-37A2-F04F-B77E-11212AD84D08}" destId="{5AFFB978-B1A8-F547-A107-CF42C0E126A2}" srcOrd="1" destOrd="0" parTransId="{C2C88C7D-A566-9A4F-B62D-0D85BC991A30}" sibTransId="{9C13884E-B688-D942-A2B5-FE089F8369BB}"/>
    <dgm:cxn modelId="{B6E915BD-E731-8F4A-8885-74FA1DA44377}" srcId="{302B468B-EBFA-304C-8C15-46B36E982331}" destId="{F91CE01B-37A2-F04F-B77E-11212AD84D08}" srcOrd="0" destOrd="0" parTransId="{28A4AB20-258E-F442-AC43-C3487B4A3668}" sibTransId="{E64598A4-36B6-864B-BBC9-AF6F4BE035AA}"/>
    <dgm:cxn modelId="{DA733FCB-6463-DB44-AE18-7C1B5B788AE9}" type="presOf" srcId="{A180164E-E107-BF49-850B-787D419AA30F}" destId="{F0EB4765-DE36-A143-AB32-3BF07445719D}" srcOrd="0" destOrd="0" presId="urn:microsoft.com/office/officeart/2005/8/layout/radial3"/>
    <dgm:cxn modelId="{3F70B4CE-102F-B64E-8D33-AEBCBE952997}" srcId="{F91CE01B-37A2-F04F-B77E-11212AD84D08}" destId="{4E06F484-3E6B-8742-9BCE-C1E55A65C38D}" srcOrd="0" destOrd="0" parTransId="{AB5D16B8-AB1E-0449-877C-B43067676FF2}" sibTransId="{43C715DD-799E-3345-A874-FA2CA1ECDB1E}"/>
    <dgm:cxn modelId="{057E03D1-5C26-DF4D-9785-3CDCBB615031}" type="presOf" srcId="{E4815C45-F6AF-AD4E-823D-CF433C7A8F89}" destId="{588B88C3-0175-D345-A589-11ED41AA60AB}" srcOrd="0" destOrd="0" presId="urn:microsoft.com/office/officeart/2005/8/layout/radial3"/>
    <dgm:cxn modelId="{B18498D4-1A4C-7C40-BAAD-6D129F5F2BE4}" type="presOf" srcId="{302B468B-EBFA-304C-8C15-46B36E982331}" destId="{22F28E8E-EA5E-3942-9D75-61E58F812EFD}" srcOrd="0" destOrd="0" presId="urn:microsoft.com/office/officeart/2005/8/layout/radial3"/>
    <dgm:cxn modelId="{37A7D6F4-B5A0-6C4E-ACDE-9557C846B9AA}" srcId="{F91CE01B-37A2-F04F-B77E-11212AD84D08}" destId="{5DD43B2F-CD1A-954F-A29B-A3C2714D7119}" srcOrd="4" destOrd="0" parTransId="{D2A202B2-58FA-674E-92D9-BC1AF4935326}" sibTransId="{87DA4E9E-8295-F14C-9AEE-0AFC3AD2C17D}"/>
    <dgm:cxn modelId="{2DE498FE-37B7-C243-B57B-117CB3046A00}" srcId="{F91CE01B-37A2-F04F-B77E-11212AD84D08}" destId="{6A48F789-790A-B048-983E-C44D949FEA6A}" srcOrd="8" destOrd="0" parTransId="{B13E4BFA-ECE6-484C-9889-576378D6DF49}" sibTransId="{8F8DAC28-5763-E540-A47F-A41A6F70BF44}"/>
    <dgm:cxn modelId="{16E86447-C77F-8D41-A669-D0D58496EE61}" type="presParOf" srcId="{22F28E8E-EA5E-3942-9D75-61E58F812EFD}" destId="{5BA6FF04-A700-5043-B75B-FDACBAFECA54}" srcOrd="0" destOrd="0" presId="urn:microsoft.com/office/officeart/2005/8/layout/radial3"/>
    <dgm:cxn modelId="{F69D80B0-C8BD-EB45-A726-01F3FBC91CBD}" type="presParOf" srcId="{5BA6FF04-A700-5043-B75B-FDACBAFECA54}" destId="{87FF0F8E-2CB5-8443-A7C5-EF380C0E8FE4}" srcOrd="0" destOrd="0" presId="urn:microsoft.com/office/officeart/2005/8/layout/radial3"/>
    <dgm:cxn modelId="{DD8DF0E4-AE6E-D34A-B672-0FFA1FA4F02F}" type="presParOf" srcId="{5BA6FF04-A700-5043-B75B-FDACBAFECA54}" destId="{C7D52776-068A-F84C-BBD3-B2E9BD4D9969}" srcOrd="1" destOrd="0" presId="urn:microsoft.com/office/officeart/2005/8/layout/radial3"/>
    <dgm:cxn modelId="{3547AAD6-1E96-BA42-B924-45EC71BA9A2B}" type="presParOf" srcId="{5BA6FF04-A700-5043-B75B-FDACBAFECA54}" destId="{21A6C729-2BD0-714B-BB04-F52986719749}" srcOrd="2" destOrd="0" presId="urn:microsoft.com/office/officeart/2005/8/layout/radial3"/>
    <dgm:cxn modelId="{0A7A42F7-919D-3B40-98B5-A8BF11939215}" type="presParOf" srcId="{5BA6FF04-A700-5043-B75B-FDACBAFECA54}" destId="{588B88C3-0175-D345-A589-11ED41AA60AB}" srcOrd="3" destOrd="0" presId="urn:microsoft.com/office/officeart/2005/8/layout/radial3"/>
    <dgm:cxn modelId="{1857069B-0E5D-904C-82DB-50DEFAAB3B29}" type="presParOf" srcId="{5BA6FF04-A700-5043-B75B-FDACBAFECA54}" destId="{0572407A-5F14-844E-9A5A-10A6B3133ED5}" srcOrd="4" destOrd="0" presId="urn:microsoft.com/office/officeart/2005/8/layout/radial3"/>
    <dgm:cxn modelId="{66D75472-A0CC-CF4E-9F04-6078BBFCABA2}" type="presParOf" srcId="{5BA6FF04-A700-5043-B75B-FDACBAFECA54}" destId="{0F12EB2D-2903-634B-9AD8-D77492E8E6F2}" srcOrd="5" destOrd="0" presId="urn:microsoft.com/office/officeart/2005/8/layout/radial3"/>
    <dgm:cxn modelId="{53201147-417F-754E-913E-1705D31DEBBC}" type="presParOf" srcId="{5BA6FF04-A700-5043-B75B-FDACBAFECA54}" destId="{F0EB4765-DE36-A143-AB32-3BF07445719D}" srcOrd="6" destOrd="0" presId="urn:microsoft.com/office/officeart/2005/8/layout/radial3"/>
    <dgm:cxn modelId="{C283BA0F-DAE0-4144-A14A-6CB6F44483D7}" type="presParOf" srcId="{5BA6FF04-A700-5043-B75B-FDACBAFECA54}" destId="{CCC86DEB-20F4-4445-A472-B1953073435E}" srcOrd="7" destOrd="0" presId="urn:microsoft.com/office/officeart/2005/8/layout/radial3"/>
    <dgm:cxn modelId="{BB8EF923-A3C4-954E-9FC7-B46E2BD556AB}" type="presParOf" srcId="{5BA6FF04-A700-5043-B75B-FDACBAFECA54}" destId="{F6A8BF50-FF4C-814D-8F38-EE7B25B78202}" srcOrd="8" destOrd="0" presId="urn:microsoft.com/office/officeart/2005/8/layout/radial3"/>
    <dgm:cxn modelId="{9062ABE6-22DD-5B43-9D1D-D31A6DFE31EC}" type="presParOf" srcId="{5BA6FF04-A700-5043-B75B-FDACBAFECA54}" destId="{D5994789-E65E-2E42-A5FA-4AA54D3DECE1}" srcOrd="9" destOrd="0" presId="urn:microsoft.com/office/officeart/2005/8/layout/radial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FF0F8E-2CB5-8443-A7C5-EF380C0E8FE4}">
      <dsp:nvSpPr>
        <dsp:cNvPr id="0" name=""/>
        <dsp:cNvSpPr/>
      </dsp:nvSpPr>
      <dsp:spPr>
        <a:xfrm>
          <a:off x="3805217" y="1416376"/>
          <a:ext cx="3440823" cy="344082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6040" tIns="66040" rIns="66040" bIns="66040" numCol="1" spcCol="1270" anchor="ctr" anchorCtr="0">
          <a:noAutofit/>
        </a:bodyPr>
        <a:lstStyle/>
        <a:p>
          <a:pPr marL="0" lvl="0" indent="0" algn="ctr" defTabSz="2311400">
            <a:lnSpc>
              <a:spcPct val="90000"/>
            </a:lnSpc>
            <a:spcBef>
              <a:spcPct val="0"/>
            </a:spcBef>
            <a:spcAft>
              <a:spcPct val="35000"/>
            </a:spcAft>
            <a:buNone/>
          </a:pPr>
          <a:r>
            <a:rPr lang="hr-HR" sz="5200" kern="1200" dirty="0"/>
            <a:t>Odluke o plaćanju</a:t>
          </a:r>
        </a:p>
      </dsp:txBody>
      <dsp:txXfrm>
        <a:off x="4309114" y="1920273"/>
        <a:ext cx="2433029" cy="2433029"/>
      </dsp:txXfrm>
    </dsp:sp>
    <dsp:sp modelId="{C7D52776-068A-F84C-BBD3-B2E9BD4D9969}">
      <dsp:nvSpPr>
        <dsp:cNvPr id="0" name=""/>
        <dsp:cNvSpPr/>
      </dsp:nvSpPr>
      <dsp:spPr>
        <a:xfrm>
          <a:off x="4665423" y="34021"/>
          <a:ext cx="1720411" cy="1720411"/>
        </a:xfrm>
        <a:prstGeom prst="ellipse">
          <a:avLst/>
        </a:prstGeom>
        <a:solidFill>
          <a:srgbClr val="FF00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hr-HR" sz="1200" kern="1200"/>
            <a:t>Riznica</a:t>
          </a:r>
        </a:p>
        <a:p>
          <a:pPr marL="0" lvl="0" indent="0" algn="ctr" defTabSz="533400">
            <a:lnSpc>
              <a:spcPct val="90000"/>
            </a:lnSpc>
            <a:spcBef>
              <a:spcPct val="0"/>
            </a:spcBef>
            <a:spcAft>
              <a:spcPct val="35000"/>
            </a:spcAft>
            <a:buNone/>
          </a:pPr>
          <a:r>
            <a:rPr lang="hr-HR" sz="1200" kern="1200"/>
            <a:t>Odgovorna za održavanje sustava i ublažavanje ukupnih rizika</a:t>
          </a:r>
        </a:p>
      </dsp:txBody>
      <dsp:txXfrm>
        <a:off x="4917371" y="285969"/>
        <a:ext cx="1216515" cy="1216515"/>
      </dsp:txXfrm>
    </dsp:sp>
    <dsp:sp modelId="{21A6C729-2BD0-714B-BB04-F52986719749}">
      <dsp:nvSpPr>
        <dsp:cNvPr id="0" name=""/>
        <dsp:cNvSpPr/>
      </dsp:nvSpPr>
      <dsp:spPr>
        <a:xfrm>
          <a:off x="6106913" y="558681"/>
          <a:ext cx="1720411" cy="172041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hr-HR" sz="1200" kern="1200"/>
            <a:t>Strateško planiranje uključujući procjenu rizika</a:t>
          </a:r>
        </a:p>
      </dsp:txBody>
      <dsp:txXfrm>
        <a:off x="6358861" y="810629"/>
        <a:ext cx="1216515" cy="1216515"/>
      </dsp:txXfrm>
    </dsp:sp>
    <dsp:sp modelId="{588B88C3-0175-D345-A589-11ED41AA60AB}">
      <dsp:nvSpPr>
        <dsp:cNvPr id="0" name=""/>
        <dsp:cNvSpPr/>
      </dsp:nvSpPr>
      <dsp:spPr>
        <a:xfrm>
          <a:off x="6873914" y="1887165"/>
          <a:ext cx="1720411" cy="172041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hr-HR" sz="1200" kern="1200"/>
            <a:t>Proračunski proces koji je usmjeren na višegodišnji učinak</a:t>
          </a:r>
        </a:p>
      </dsp:txBody>
      <dsp:txXfrm>
        <a:off x="7125862" y="2139113"/>
        <a:ext cx="1216515" cy="1216515"/>
      </dsp:txXfrm>
    </dsp:sp>
    <dsp:sp modelId="{0572407A-5F14-844E-9A5A-10A6B3133ED5}">
      <dsp:nvSpPr>
        <dsp:cNvPr id="0" name=""/>
        <dsp:cNvSpPr/>
      </dsp:nvSpPr>
      <dsp:spPr>
        <a:xfrm>
          <a:off x="6607537" y="3397862"/>
          <a:ext cx="1720411" cy="172041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hr-HR" sz="1200" kern="1200"/>
            <a:t>Moderno zakonodavstvo i jasne upute, uključujući interne financijske kontrole</a:t>
          </a:r>
        </a:p>
      </dsp:txBody>
      <dsp:txXfrm>
        <a:off x="6859485" y="3649810"/>
        <a:ext cx="1216515" cy="1216515"/>
      </dsp:txXfrm>
    </dsp:sp>
    <dsp:sp modelId="{0F12EB2D-2903-634B-9AD8-D77492E8E6F2}">
      <dsp:nvSpPr>
        <dsp:cNvPr id="0" name=""/>
        <dsp:cNvSpPr/>
      </dsp:nvSpPr>
      <dsp:spPr>
        <a:xfrm>
          <a:off x="5432423" y="4383900"/>
          <a:ext cx="1720411" cy="172041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hr-HR" sz="1200" kern="1200"/>
            <a:t>Digitalizirani procesi i kontrole, uključujući sveobuhvatnu interoperabilnost</a:t>
          </a:r>
        </a:p>
      </dsp:txBody>
      <dsp:txXfrm>
        <a:off x="5684371" y="4635848"/>
        <a:ext cx="1216515" cy="1216515"/>
      </dsp:txXfrm>
    </dsp:sp>
    <dsp:sp modelId="{F0EB4765-DE36-A143-AB32-3BF07445719D}">
      <dsp:nvSpPr>
        <dsp:cNvPr id="0" name=""/>
        <dsp:cNvSpPr/>
      </dsp:nvSpPr>
      <dsp:spPr>
        <a:xfrm>
          <a:off x="3898422" y="4383900"/>
          <a:ext cx="1720411" cy="172041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hr-HR" sz="1200" kern="1200"/>
            <a:t>Osposobljavanje</a:t>
          </a:r>
          <a:r>
            <a:rPr lang="hr-HR" sz="1200" kern="1200" baseline="0"/>
            <a:t> i obrazovanje za rukovoditelje i dužnosnike</a:t>
          </a:r>
        </a:p>
      </dsp:txBody>
      <dsp:txXfrm>
        <a:off x="4150370" y="4635848"/>
        <a:ext cx="1216515" cy="1216515"/>
      </dsp:txXfrm>
    </dsp:sp>
    <dsp:sp modelId="{CCC86DEB-20F4-4445-A472-B1953073435E}">
      <dsp:nvSpPr>
        <dsp:cNvPr id="0" name=""/>
        <dsp:cNvSpPr/>
      </dsp:nvSpPr>
      <dsp:spPr>
        <a:xfrm>
          <a:off x="2723308" y="3397862"/>
          <a:ext cx="1720411" cy="172041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hr-HR" sz="1200" kern="1200" dirty="0"/>
            <a:t>Dobro vođena ministarstva, odjeli, agencije u kojima osoblje razumije svoje uloge i odgovornosti</a:t>
          </a:r>
        </a:p>
      </dsp:txBody>
      <dsp:txXfrm>
        <a:off x="2975256" y="3649810"/>
        <a:ext cx="1216515" cy="1216515"/>
      </dsp:txXfrm>
    </dsp:sp>
    <dsp:sp modelId="{F6A8BF50-FF4C-814D-8F38-EE7B25B78202}">
      <dsp:nvSpPr>
        <dsp:cNvPr id="0" name=""/>
        <dsp:cNvSpPr/>
      </dsp:nvSpPr>
      <dsp:spPr>
        <a:xfrm>
          <a:off x="2456932" y="1887165"/>
          <a:ext cx="1720411" cy="172041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hr-HR" sz="1200" kern="1200"/>
            <a:t>Unutarnja i vanjska revizija</a:t>
          </a:r>
        </a:p>
      </dsp:txBody>
      <dsp:txXfrm>
        <a:off x="2708880" y="2139113"/>
        <a:ext cx="1216515" cy="1216515"/>
      </dsp:txXfrm>
    </dsp:sp>
    <dsp:sp modelId="{D5994789-E65E-2E42-A5FA-4AA54D3DECE1}">
      <dsp:nvSpPr>
        <dsp:cNvPr id="0" name=""/>
        <dsp:cNvSpPr/>
      </dsp:nvSpPr>
      <dsp:spPr>
        <a:xfrm>
          <a:off x="3223932" y="558681"/>
          <a:ext cx="1720411" cy="172041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hr-HR" sz="1200" kern="1200"/>
            <a:t>Transparentnost i odgovornost uključujući evaluaciju</a:t>
          </a:r>
        </a:p>
      </dsp:txBody>
      <dsp:txXfrm>
        <a:off x="3475880" y="810629"/>
        <a:ext cx="1216515" cy="1216515"/>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B965568-4B26-4E76-9FFE-A0C1EB81232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US" dirty="0"/>
          </a:p>
        </p:txBody>
      </p:sp>
      <p:sp>
        <p:nvSpPr>
          <p:cNvPr id="3" name="Date Placeholder 2">
            <a:extLst>
              <a:ext uri="{FF2B5EF4-FFF2-40B4-BE49-F238E27FC236}">
                <a16:creationId xmlns:a16="http://schemas.microsoft.com/office/drawing/2014/main" id="{0F3BF504-35D5-4AA8-8135-5308B8D93AC4}"/>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15A7E4FF-6F7D-4EFC-94B8-25408FF614E4}" type="datetimeFigureOut">
              <a:rPr lang="en-US"/>
              <a:pPr>
                <a:defRPr/>
              </a:pPr>
              <a:t>5/18/2023</a:t>
            </a:fld>
            <a:endParaRPr lang="en-US" dirty="0"/>
          </a:p>
        </p:txBody>
      </p:sp>
      <p:sp>
        <p:nvSpPr>
          <p:cNvPr id="4" name="Footer Placeholder 3">
            <a:extLst>
              <a:ext uri="{FF2B5EF4-FFF2-40B4-BE49-F238E27FC236}">
                <a16:creationId xmlns:a16="http://schemas.microsoft.com/office/drawing/2014/main" id="{D1BEC86B-6301-4841-8D54-1FF92ADE2052}"/>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US" dirty="0"/>
          </a:p>
        </p:txBody>
      </p:sp>
      <p:sp>
        <p:nvSpPr>
          <p:cNvPr id="5" name="Slide Number Placeholder 4">
            <a:extLst>
              <a:ext uri="{FF2B5EF4-FFF2-40B4-BE49-F238E27FC236}">
                <a16:creationId xmlns:a16="http://schemas.microsoft.com/office/drawing/2014/main" id="{40A2FCF0-A9D2-4AB9-B2AF-DAFC878B550B}"/>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923AB57-73ED-4646-BA41-AF6CA58E6A78}" type="slidenum">
              <a:rPr lang="en-US" altLang="en-US"/>
              <a:pPr>
                <a:defRPr/>
              </a:pPr>
              <a:t>‹#›</a:t>
            </a:fld>
            <a:endParaRPr lang="en-US" altLang="en-US" dirty="0"/>
          </a:p>
        </p:txBody>
      </p:sp>
    </p:spTree>
    <p:extLst>
      <p:ext uri="{BB962C8B-B14F-4D97-AF65-F5344CB8AC3E}">
        <p14:creationId xmlns:p14="http://schemas.microsoft.com/office/powerpoint/2010/main" val="42773286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883B9CC-795D-4465-B669-4917F9AC483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ru-RU" dirty="0"/>
          </a:p>
        </p:txBody>
      </p:sp>
      <p:sp>
        <p:nvSpPr>
          <p:cNvPr id="3" name="Date Placeholder 2">
            <a:extLst>
              <a:ext uri="{FF2B5EF4-FFF2-40B4-BE49-F238E27FC236}">
                <a16:creationId xmlns:a16="http://schemas.microsoft.com/office/drawing/2014/main" id="{31A46252-E9B0-4FDC-842B-D7F9BEA37D57}"/>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8E72D9E6-38EE-45E6-9C81-B4D91A002BEE}" type="datetimeFigureOut">
              <a:rPr lang="ru-RU"/>
              <a:pPr>
                <a:defRPr/>
              </a:pPr>
              <a:t>18.05.2023</a:t>
            </a:fld>
            <a:endParaRPr lang="ru-RU" dirty="0"/>
          </a:p>
        </p:txBody>
      </p:sp>
      <p:sp>
        <p:nvSpPr>
          <p:cNvPr id="4" name="Slide Image Placeholder 3">
            <a:extLst>
              <a:ext uri="{FF2B5EF4-FFF2-40B4-BE49-F238E27FC236}">
                <a16:creationId xmlns:a16="http://schemas.microsoft.com/office/drawing/2014/main" id="{3C19525E-C953-4653-B69E-40DA2DD6265B}"/>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ru-RU" noProof="0" dirty="0"/>
          </a:p>
        </p:txBody>
      </p:sp>
      <p:sp>
        <p:nvSpPr>
          <p:cNvPr id="5" name="Notes Placeholder 4">
            <a:extLst>
              <a:ext uri="{FF2B5EF4-FFF2-40B4-BE49-F238E27FC236}">
                <a16:creationId xmlns:a16="http://schemas.microsoft.com/office/drawing/2014/main" id="{42B0B63E-2F93-435B-950A-2F3AF57FFA0A}"/>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ru-RU" noProof="0"/>
          </a:p>
        </p:txBody>
      </p:sp>
      <p:sp>
        <p:nvSpPr>
          <p:cNvPr id="6" name="Footer Placeholder 5">
            <a:extLst>
              <a:ext uri="{FF2B5EF4-FFF2-40B4-BE49-F238E27FC236}">
                <a16:creationId xmlns:a16="http://schemas.microsoft.com/office/drawing/2014/main" id="{B1D3D671-061C-4FE4-9F3B-82F8552F3F79}"/>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ru-RU" dirty="0"/>
          </a:p>
        </p:txBody>
      </p:sp>
      <p:sp>
        <p:nvSpPr>
          <p:cNvPr id="7" name="Slide Number Placeholder 6">
            <a:extLst>
              <a:ext uri="{FF2B5EF4-FFF2-40B4-BE49-F238E27FC236}">
                <a16:creationId xmlns:a16="http://schemas.microsoft.com/office/drawing/2014/main" id="{04413705-6F84-4987-AE37-9784306FCA67}"/>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9DF7E5C-DC66-4C1C-B4FB-0CAAA5882F0D}" type="slidenum">
              <a:rPr lang="ru-RU" altLang="en-US"/>
              <a:pPr>
                <a:defRPr/>
              </a:pPr>
              <a:t>‹#›</a:t>
            </a:fld>
            <a:endParaRPr lang="ru-RU" altLang="en-US" dirty="0"/>
          </a:p>
        </p:txBody>
      </p:sp>
    </p:spTree>
    <p:extLst>
      <p:ext uri="{BB962C8B-B14F-4D97-AF65-F5344CB8AC3E}">
        <p14:creationId xmlns:p14="http://schemas.microsoft.com/office/powerpoint/2010/main" val="1483184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DE81DE58-5716-4EAE-B481-0C7BBE864549}"/>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5E1B36BA-56C9-444E-8090-37788583EF1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endParaRPr lang="en-US" altLang="en-US" dirty="0"/>
          </a:p>
        </p:txBody>
      </p:sp>
      <p:sp>
        <p:nvSpPr>
          <p:cNvPr id="5124" name="Slide Number Placeholder 3">
            <a:extLst>
              <a:ext uri="{FF2B5EF4-FFF2-40B4-BE49-F238E27FC236}">
                <a16:creationId xmlns:a16="http://schemas.microsoft.com/office/drawing/2014/main" id="{ED49A56A-488B-42B8-BC48-79128528A02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1E071FE-9F4F-43F2-90E8-3E9B042A45C2}" type="slidenum">
              <a:rPr lang="en-US" altLang="en-US" smtClean="0"/>
              <a:pPr/>
              <a:t>1</a:t>
            </a:fld>
            <a:endParaRPr lang="en-US" altLang="en-US"/>
          </a:p>
        </p:txBody>
      </p:sp>
    </p:spTree>
    <p:extLst>
      <p:ext uri="{BB962C8B-B14F-4D97-AF65-F5344CB8AC3E}">
        <p14:creationId xmlns:p14="http://schemas.microsoft.com/office/powerpoint/2010/main" val="3151835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9DF7E5C-DC66-4C1C-B4FB-0CAAA5882F0D}" type="slidenum">
              <a:rPr lang="ru-RU" altLang="en-US" smtClean="0"/>
              <a:pPr>
                <a:defRPr/>
              </a:pPr>
              <a:t>5</a:t>
            </a:fld>
            <a:endParaRPr lang="ru-RU" altLang="en-US"/>
          </a:p>
        </p:txBody>
      </p:sp>
    </p:spTree>
    <p:extLst>
      <p:ext uri="{BB962C8B-B14F-4D97-AF65-F5344CB8AC3E}">
        <p14:creationId xmlns:p14="http://schemas.microsoft.com/office/powerpoint/2010/main" val="4148823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9DF7E5C-DC66-4C1C-B4FB-0CAAA5882F0D}" type="slidenum">
              <a:rPr lang="ru-RU" altLang="en-US" smtClean="0"/>
              <a:pPr>
                <a:defRPr/>
              </a:pPr>
              <a:t>9</a:t>
            </a:fld>
            <a:endParaRPr lang="ru-RU" altLang="en-US"/>
          </a:p>
        </p:txBody>
      </p:sp>
    </p:spTree>
    <p:extLst>
      <p:ext uri="{BB962C8B-B14F-4D97-AF65-F5344CB8AC3E}">
        <p14:creationId xmlns:p14="http://schemas.microsoft.com/office/powerpoint/2010/main" val="3891421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9DF7E5C-DC66-4C1C-B4FB-0CAAA5882F0D}" type="slidenum">
              <a:rPr lang="ru-RU" altLang="en-US" smtClean="0"/>
              <a:pPr>
                <a:defRPr/>
              </a:pPr>
              <a:t>16</a:t>
            </a:fld>
            <a:endParaRPr lang="ru-RU" altLang="en-US"/>
          </a:p>
        </p:txBody>
      </p:sp>
    </p:spTree>
    <p:extLst>
      <p:ext uri="{BB962C8B-B14F-4D97-AF65-F5344CB8AC3E}">
        <p14:creationId xmlns:p14="http://schemas.microsoft.com/office/powerpoint/2010/main" val="636376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9DF7E5C-DC66-4C1C-B4FB-0CAAA5882F0D}" type="slidenum">
              <a:rPr lang="ru-RU" altLang="en-US" smtClean="0"/>
              <a:pPr>
                <a:defRPr/>
              </a:pPr>
              <a:t>18</a:t>
            </a:fld>
            <a:endParaRPr lang="ru-RU" altLang="en-US"/>
          </a:p>
        </p:txBody>
      </p:sp>
    </p:spTree>
    <p:extLst>
      <p:ext uri="{BB962C8B-B14F-4D97-AF65-F5344CB8AC3E}">
        <p14:creationId xmlns:p14="http://schemas.microsoft.com/office/powerpoint/2010/main" val="3588225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09DF7E5C-DC66-4C1C-B4FB-0CAAA5882F0D}" type="slidenum">
              <a:rPr lang="ru-RU" altLang="en-US" smtClean="0"/>
              <a:pPr>
                <a:defRPr/>
              </a:pPr>
              <a:t>21</a:t>
            </a:fld>
            <a:endParaRPr lang="ru-RU" altLang="en-US"/>
          </a:p>
        </p:txBody>
      </p:sp>
    </p:spTree>
    <p:extLst>
      <p:ext uri="{BB962C8B-B14F-4D97-AF65-F5344CB8AC3E}">
        <p14:creationId xmlns:p14="http://schemas.microsoft.com/office/powerpoint/2010/main" val="2690092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9DF7E5C-DC66-4C1C-B4FB-0CAAA5882F0D}" type="slidenum">
              <a:rPr lang="ru-RU" altLang="en-US" smtClean="0"/>
              <a:pPr>
                <a:defRPr/>
              </a:pPr>
              <a:t>23</a:t>
            </a:fld>
            <a:endParaRPr lang="ru-RU" altLang="en-US"/>
          </a:p>
        </p:txBody>
      </p:sp>
    </p:spTree>
    <p:extLst>
      <p:ext uri="{BB962C8B-B14F-4D97-AF65-F5344CB8AC3E}">
        <p14:creationId xmlns:p14="http://schemas.microsoft.com/office/powerpoint/2010/main" val="20953332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55440" y="2057399"/>
            <a:ext cx="10363200" cy="1470025"/>
          </a:xfrm>
        </p:spPr>
        <p:txBody>
          <a:bodyPr/>
          <a:lstStyle/>
          <a:p>
            <a:r>
              <a:rPr lang="en-US"/>
              <a:t>Click to edit Master title style</a:t>
            </a:r>
            <a:endParaRPr lang="ru-RU"/>
          </a:p>
        </p:txBody>
      </p:sp>
      <p:sp>
        <p:nvSpPr>
          <p:cNvPr id="3" name="Subtitle 2"/>
          <p:cNvSpPr>
            <a:spLocks noGrp="1"/>
          </p:cNvSpPr>
          <p:nvPr>
            <p:ph type="subTitle" idx="1"/>
          </p:nvPr>
        </p:nvSpPr>
        <p:spPr>
          <a:xfrm>
            <a:off x="2063344" y="3861048"/>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ru-RU"/>
          </a:p>
        </p:txBody>
      </p:sp>
      <p:sp>
        <p:nvSpPr>
          <p:cNvPr id="4" name="Date Placeholder 3">
            <a:extLst>
              <a:ext uri="{FF2B5EF4-FFF2-40B4-BE49-F238E27FC236}">
                <a16:creationId xmlns:a16="http://schemas.microsoft.com/office/drawing/2014/main" id="{F4A43642-FB17-48D7-803C-219FF3D606B3}"/>
              </a:ext>
            </a:extLst>
          </p:cNvPr>
          <p:cNvSpPr>
            <a:spLocks noGrp="1"/>
          </p:cNvSpPr>
          <p:nvPr>
            <p:ph type="dt" sz="half" idx="10"/>
          </p:nvPr>
        </p:nvSpPr>
        <p:spPr/>
        <p:txBody>
          <a:bodyPr/>
          <a:lstStyle>
            <a:lvl1pPr>
              <a:defRPr/>
            </a:lvl1pPr>
          </a:lstStyle>
          <a:p>
            <a:pPr>
              <a:defRPr/>
            </a:pPr>
            <a:fld id="{1064F575-7BB7-644C-838E-5E32E0236D92}" type="datetime1">
              <a:rPr lang="en-AU" smtClean="0"/>
              <a:t>18/05/2023</a:t>
            </a:fld>
            <a:endParaRPr lang="ru-RU" dirty="0"/>
          </a:p>
        </p:txBody>
      </p:sp>
      <p:sp>
        <p:nvSpPr>
          <p:cNvPr id="5" name="Footer Placeholder 4">
            <a:extLst>
              <a:ext uri="{FF2B5EF4-FFF2-40B4-BE49-F238E27FC236}">
                <a16:creationId xmlns:a16="http://schemas.microsoft.com/office/drawing/2014/main" id="{0CB011A5-AA64-461C-90C2-77C7BF042EBD}"/>
              </a:ext>
            </a:extLst>
          </p:cNvPr>
          <p:cNvSpPr>
            <a:spLocks noGrp="1"/>
          </p:cNvSpPr>
          <p:nvPr>
            <p:ph type="ftr" sz="quarter" idx="11"/>
          </p:nvPr>
        </p:nvSpPr>
        <p:spPr/>
        <p:txBody>
          <a:bodyPr/>
          <a:lstStyle>
            <a:lvl1pPr>
              <a:defRPr/>
            </a:lvl1pPr>
          </a:lstStyle>
          <a:p>
            <a:pPr>
              <a:defRPr/>
            </a:pPr>
            <a:r>
              <a:rPr lang="en-AU" dirty="0"/>
              <a:t>PEMPAL Almaty May 2023</a:t>
            </a:r>
            <a:endParaRPr lang="ru-RU" dirty="0"/>
          </a:p>
        </p:txBody>
      </p:sp>
      <p:sp>
        <p:nvSpPr>
          <p:cNvPr id="6" name="Slide Number Placeholder 5">
            <a:extLst>
              <a:ext uri="{FF2B5EF4-FFF2-40B4-BE49-F238E27FC236}">
                <a16:creationId xmlns:a16="http://schemas.microsoft.com/office/drawing/2014/main" id="{1DD5D668-49B4-4318-A13F-A0283E4B0362}"/>
              </a:ext>
            </a:extLst>
          </p:cNvPr>
          <p:cNvSpPr>
            <a:spLocks noGrp="1"/>
          </p:cNvSpPr>
          <p:nvPr>
            <p:ph type="sldNum" sz="quarter" idx="12"/>
          </p:nvPr>
        </p:nvSpPr>
        <p:spPr/>
        <p:txBody>
          <a:bodyPr/>
          <a:lstStyle>
            <a:lvl1pPr>
              <a:defRPr/>
            </a:lvl1pPr>
          </a:lstStyle>
          <a:p>
            <a:pPr>
              <a:defRPr/>
            </a:pPr>
            <a:fld id="{3B99D797-9F56-4AE8-A74E-42CF7EF471EB}" type="slidenum">
              <a:rPr lang="ru-RU" altLang="en-US"/>
              <a:pPr>
                <a:defRPr/>
              </a:pPr>
              <a:t>‹#›</a:t>
            </a:fld>
            <a:endParaRPr lang="ru-RU" altLang="en-US" dirty="0"/>
          </a:p>
        </p:txBody>
      </p:sp>
    </p:spTree>
    <p:extLst>
      <p:ext uri="{BB962C8B-B14F-4D97-AF65-F5344CB8AC3E}">
        <p14:creationId xmlns:p14="http://schemas.microsoft.com/office/powerpoint/2010/main" val="2108114503"/>
      </p:ext>
    </p:extLst>
  </p:cSld>
  <p:clrMapOvr>
    <a:masterClrMapping/>
  </p:clrMapOvr>
  <p:transition spd="slow">
    <p:wipe dir="r"/>
    <p:sndAc>
      <p:stSnd>
        <p:snd r:embed="rId1" name="coin.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a:extLst>
              <a:ext uri="{FF2B5EF4-FFF2-40B4-BE49-F238E27FC236}">
                <a16:creationId xmlns:a16="http://schemas.microsoft.com/office/drawing/2014/main" id="{8DA04BBF-A9F7-4F89-8EAA-A35EE109F15A}"/>
              </a:ext>
            </a:extLst>
          </p:cNvPr>
          <p:cNvSpPr>
            <a:spLocks noGrp="1"/>
          </p:cNvSpPr>
          <p:nvPr>
            <p:ph type="dt" sz="half" idx="10"/>
          </p:nvPr>
        </p:nvSpPr>
        <p:spPr/>
        <p:txBody>
          <a:bodyPr/>
          <a:lstStyle>
            <a:lvl1pPr>
              <a:defRPr/>
            </a:lvl1pPr>
          </a:lstStyle>
          <a:p>
            <a:pPr>
              <a:defRPr/>
            </a:pPr>
            <a:fld id="{1DEA09B9-C002-BD48-BB2D-97E6C0C08414}" type="datetime1">
              <a:rPr lang="en-AU" smtClean="0"/>
              <a:t>18/05/2023</a:t>
            </a:fld>
            <a:endParaRPr lang="ru-RU" dirty="0"/>
          </a:p>
        </p:txBody>
      </p:sp>
      <p:sp>
        <p:nvSpPr>
          <p:cNvPr id="5" name="Footer Placeholder 4">
            <a:extLst>
              <a:ext uri="{FF2B5EF4-FFF2-40B4-BE49-F238E27FC236}">
                <a16:creationId xmlns:a16="http://schemas.microsoft.com/office/drawing/2014/main" id="{EA7D511C-0118-4CB9-9C72-7841DEEB7060}"/>
              </a:ext>
            </a:extLst>
          </p:cNvPr>
          <p:cNvSpPr>
            <a:spLocks noGrp="1"/>
          </p:cNvSpPr>
          <p:nvPr>
            <p:ph type="ftr" sz="quarter" idx="11"/>
          </p:nvPr>
        </p:nvSpPr>
        <p:spPr/>
        <p:txBody>
          <a:bodyPr/>
          <a:lstStyle>
            <a:lvl1pPr>
              <a:defRPr/>
            </a:lvl1pPr>
          </a:lstStyle>
          <a:p>
            <a:pPr>
              <a:defRPr/>
            </a:pPr>
            <a:r>
              <a:rPr lang="en-AU" dirty="0"/>
              <a:t>PEMPAL Almaty May 2023</a:t>
            </a:r>
            <a:endParaRPr lang="ru-RU" dirty="0"/>
          </a:p>
        </p:txBody>
      </p:sp>
      <p:sp>
        <p:nvSpPr>
          <p:cNvPr id="6" name="Slide Number Placeholder 5">
            <a:extLst>
              <a:ext uri="{FF2B5EF4-FFF2-40B4-BE49-F238E27FC236}">
                <a16:creationId xmlns:a16="http://schemas.microsoft.com/office/drawing/2014/main" id="{A03435D6-AEE4-4F23-B1B8-39052ED5FD60}"/>
              </a:ext>
            </a:extLst>
          </p:cNvPr>
          <p:cNvSpPr>
            <a:spLocks noGrp="1"/>
          </p:cNvSpPr>
          <p:nvPr>
            <p:ph type="sldNum" sz="quarter" idx="12"/>
          </p:nvPr>
        </p:nvSpPr>
        <p:spPr/>
        <p:txBody>
          <a:bodyPr/>
          <a:lstStyle>
            <a:lvl1pPr>
              <a:defRPr/>
            </a:lvl1pPr>
          </a:lstStyle>
          <a:p>
            <a:pPr>
              <a:defRPr/>
            </a:pPr>
            <a:fld id="{AA9C14C8-053A-47ED-A7C2-E42550A6AE45}" type="slidenum">
              <a:rPr lang="ru-RU" altLang="en-US"/>
              <a:pPr>
                <a:defRPr/>
              </a:pPr>
              <a:t>‹#›</a:t>
            </a:fld>
            <a:endParaRPr lang="ru-RU" altLang="en-US" dirty="0"/>
          </a:p>
        </p:txBody>
      </p:sp>
    </p:spTree>
    <p:extLst>
      <p:ext uri="{BB962C8B-B14F-4D97-AF65-F5344CB8AC3E}">
        <p14:creationId xmlns:p14="http://schemas.microsoft.com/office/powerpoint/2010/main" val="4239362078"/>
      </p:ext>
    </p:extLst>
  </p:cSld>
  <p:clrMapOvr>
    <a:masterClrMapping/>
  </p:clrMapOvr>
  <p:transition spd="slow">
    <p:wipe dir="r"/>
    <p:sndAc>
      <p:stSnd>
        <p:snd r:embed="rId1" name="coin.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a:extLst>
              <a:ext uri="{FF2B5EF4-FFF2-40B4-BE49-F238E27FC236}">
                <a16:creationId xmlns:a16="http://schemas.microsoft.com/office/drawing/2014/main" id="{E5E00DA8-9E8C-4074-81DC-E333BACEB5F7}"/>
              </a:ext>
            </a:extLst>
          </p:cNvPr>
          <p:cNvSpPr>
            <a:spLocks noGrp="1"/>
          </p:cNvSpPr>
          <p:nvPr>
            <p:ph type="dt" sz="half" idx="10"/>
          </p:nvPr>
        </p:nvSpPr>
        <p:spPr/>
        <p:txBody>
          <a:bodyPr/>
          <a:lstStyle>
            <a:lvl1pPr>
              <a:defRPr/>
            </a:lvl1pPr>
          </a:lstStyle>
          <a:p>
            <a:pPr>
              <a:defRPr/>
            </a:pPr>
            <a:fld id="{E5D9E981-EAD1-CC44-A96F-52D7117A3C20}" type="datetime1">
              <a:rPr lang="en-AU" smtClean="0"/>
              <a:t>18/05/2023</a:t>
            </a:fld>
            <a:endParaRPr lang="ru-RU" dirty="0"/>
          </a:p>
        </p:txBody>
      </p:sp>
      <p:sp>
        <p:nvSpPr>
          <p:cNvPr id="5" name="Footer Placeholder 4">
            <a:extLst>
              <a:ext uri="{FF2B5EF4-FFF2-40B4-BE49-F238E27FC236}">
                <a16:creationId xmlns:a16="http://schemas.microsoft.com/office/drawing/2014/main" id="{9DE1E923-A684-4D96-9CD5-23A50281289A}"/>
              </a:ext>
            </a:extLst>
          </p:cNvPr>
          <p:cNvSpPr>
            <a:spLocks noGrp="1"/>
          </p:cNvSpPr>
          <p:nvPr>
            <p:ph type="ftr" sz="quarter" idx="11"/>
          </p:nvPr>
        </p:nvSpPr>
        <p:spPr/>
        <p:txBody>
          <a:bodyPr/>
          <a:lstStyle>
            <a:lvl1pPr>
              <a:defRPr/>
            </a:lvl1pPr>
          </a:lstStyle>
          <a:p>
            <a:pPr>
              <a:defRPr/>
            </a:pPr>
            <a:r>
              <a:rPr lang="en-AU" dirty="0"/>
              <a:t>PEMPAL Almaty May 2023</a:t>
            </a:r>
            <a:endParaRPr lang="ru-RU" dirty="0"/>
          </a:p>
        </p:txBody>
      </p:sp>
      <p:sp>
        <p:nvSpPr>
          <p:cNvPr id="6" name="Slide Number Placeholder 5">
            <a:extLst>
              <a:ext uri="{FF2B5EF4-FFF2-40B4-BE49-F238E27FC236}">
                <a16:creationId xmlns:a16="http://schemas.microsoft.com/office/drawing/2014/main" id="{11024E27-857D-4ADA-81E2-264C602F2C19}"/>
              </a:ext>
            </a:extLst>
          </p:cNvPr>
          <p:cNvSpPr>
            <a:spLocks noGrp="1"/>
          </p:cNvSpPr>
          <p:nvPr>
            <p:ph type="sldNum" sz="quarter" idx="12"/>
          </p:nvPr>
        </p:nvSpPr>
        <p:spPr/>
        <p:txBody>
          <a:bodyPr/>
          <a:lstStyle>
            <a:lvl1pPr>
              <a:defRPr/>
            </a:lvl1pPr>
          </a:lstStyle>
          <a:p>
            <a:pPr>
              <a:defRPr/>
            </a:pPr>
            <a:fld id="{905C2AC7-BC8A-4658-A615-E08F026C6B8A}" type="slidenum">
              <a:rPr lang="ru-RU" altLang="en-US"/>
              <a:pPr>
                <a:defRPr/>
              </a:pPr>
              <a:t>‹#›</a:t>
            </a:fld>
            <a:endParaRPr lang="ru-RU" altLang="en-US" dirty="0"/>
          </a:p>
        </p:txBody>
      </p:sp>
    </p:spTree>
    <p:extLst>
      <p:ext uri="{BB962C8B-B14F-4D97-AF65-F5344CB8AC3E}">
        <p14:creationId xmlns:p14="http://schemas.microsoft.com/office/powerpoint/2010/main" val="885769401"/>
      </p:ext>
    </p:extLst>
  </p:cSld>
  <p:clrMapOvr>
    <a:masterClrMapping/>
  </p:clrMapOvr>
  <p:transition spd="slow">
    <p:wipe dir="r"/>
    <p:sndAc>
      <p:stSnd>
        <p:snd r:embed="rId1" name="coin.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3" y="2367094"/>
            <a:ext cx="10363827"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9B6EB6-4331-D349-8932-3295AEA7C9D0}" type="datetime1">
              <a:rPr lang="en-AU" smtClean="0"/>
              <a:t>18/05/2023</a:t>
            </a:fld>
            <a:endParaRPr lang="en-US" dirty="0"/>
          </a:p>
        </p:txBody>
      </p:sp>
      <p:sp>
        <p:nvSpPr>
          <p:cNvPr id="5" name="Footer Placeholder 4"/>
          <p:cNvSpPr>
            <a:spLocks noGrp="1"/>
          </p:cNvSpPr>
          <p:nvPr>
            <p:ph type="ftr" sz="quarter" idx="11"/>
          </p:nvPr>
        </p:nvSpPr>
        <p:spPr/>
        <p:txBody>
          <a:bodyPr/>
          <a:lstStyle/>
          <a:p>
            <a:r>
              <a:rPr lang="en-US" dirty="0"/>
              <a:t>PEMPAL Almaty May 2023</a:t>
            </a:r>
          </a:p>
        </p:txBody>
      </p:sp>
      <p:sp>
        <p:nvSpPr>
          <p:cNvPr id="6" name="Slide Number Placeholder 5"/>
          <p:cNvSpPr>
            <a:spLocks noGrp="1"/>
          </p:cNvSpPr>
          <p:nvPr>
            <p:ph type="sldNum" sz="quarter" idx="12"/>
          </p:nvPr>
        </p:nvSpPr>
        <p:spPr/>
        <p:txBody>
          <a:bodyPr/>
          <a:lstStyle/>
          <a:p>
            <a:fld id="{E59B3EB4-F75D-4221-891B-A2BAA9BB7BFA}" type="slidenum">
              <a:rPr lang="en-US" smtClean="0"/>
              <a:pPr/>
              <a:t>‹#›</a:t>
            </a:fld>
            <a:endParaRPr lang="en-US" dirty="0"/>
          </a:p>
        </p:txBody>
      </p:sp>
    </p:spTree>
    <p:extLst>
      <p:ext uri="{BB962C8B-B14F-4D97-AF65-F5344CB8AC3E}">
        <p14:creationId xmlns:p14="http://schemas.microsoft.com/office/powerpoint/2010/main" val="20155686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ingle-Column, White">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9" y="491385"/>
            <a:ext cx="9715500" cy="978486"/>
          </a:xfrm>
          <a:prstGeom prst="rect">
            <a:avLst/>
          </a:prstGeom>
        </p:spPr>
        <p:txBody>
          <a:bodyPr vert="horz" lIns="0" tIns="0" rIns="0" bIns="0" rtlCol="0" anchor="ctr">
            <a:normAutofit/>
          </a:bodyPr>
          <a:lstStyle>
            <a:lvl1pPr algn="l">
              <a:defRPr lang="en-US" sz="2100" dirty="0">
                <a:solidFill>
                  <a:schemeClr val="tx2"/>
                </a:solidFill>
                <a:latin typeface="Arial Black" charset="0"/>
                <a:ea typeface="Arial Black" charset="0"/>
                <a:cs typeface="Arial Black" charset="0"/>
              </a:defRPr>
            </a:lvl1pPr>
          </a:lstStyle>
          <a:p>
            <a:pPr marL="0" lvl="0"/>
            <a:r>
              <a:rPr lang="en-US" dirty="0"/>
              <a:t>Slide Title for Single-Column, White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9" y="1469873"/>
            <a:ext cx="9715500" cy="4860591"/>
          </a:xfrm>
        </p:spPr>
        <p:txBody>
          <a:bodyPr/>
          <a:lstStyle>
            <a:lvl1pPr>
              <a:spcBef>
                <a:spcPts val="1800"/>
              </a:spcBef>
              <a:defRPr>
                <a:solidFill>
                  <a:schemeClr val="tx1"/>
                </a:solidFill>
              </a:defRPr>
            </a:lvl1pPr>
            <a:lvl2pPr>
              <a:defRPr/>
            </a:lvl2pPr>
            <a:lvl3pPr marL="344091" marR="0" indent="-169069" algn="l" defTabSz="685736" rtl="0" eaLnBrk="1" fontAlgn="auto" latinLnBrk="0" hangingPunct="1">
              <a:lnSpc>
                <a:spcPct val="100000"/>
              </a:lnSpc>
              <a:spcBef>
                <a:spcPts val="450"/>
              </a:spcBef>
              <a:spcAft>
                <a:spcPts val="0"/>
              </a:spcAft>
              <a:buClr>
                <a:schemeClr val="bg1">
                  <a:lumMod val="50000"/>
                </a:schemeClr>
              </a:buClr>
              <a:buSzPct val="65000"/>
              <a:buFont typeface="ArialMT"/>
              <a:buChar char="►"/>
              <a:tabLst/>
              <a:defRPr/>
            </a:lvl3pPr>
            <a:lvl4pPr>
              <a:defRPr/>
            </a:lvl4pPr>
            <a:lvl5pPr>
              <a:defRPr/>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344091" marR="0" lvl="2" indent="-169069" algn="l" defTabSz="685736" rtl="0" eaLnBrk="1" fontAlgn="auto" latinLnBrk="0" hangingPunct="1">
              <a:lnSpc>
                <a:spcPct val="100000"/>
              </a:lnSpc>
              <a:spcBef>
                <a:spcPts val="45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Tree>
    <p:extLst>
      <p:ext uri="{BB962C8B-B14F-4D97-AF65-F5344CB8AC3E}">
        <p14:creationId xmlns:p14="http://schemas.microsoft.com/office/powerpoint/2010/main" val="3251102590"/>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a:extLst>
              <a:ext uri="{FF2B5EF4-FFF2-40B4-BE49-F238E27FC236}">
                <a16:creationId xmlns:a16="http://schemas.microsoft.com/office/drawing/2014/main" id="{F3AE1371-6BB2-49BB-9AE0-14A23F04A622}"/>
              </a:ext>
            </a:extLst>
          </p:cNvPr>
          <p:cNvSpPr>
            <a:spLocks noGrp="1"/>
          </p:cNvSpPr>
          <p:nvPr>
            <p:ph type="dt" sz="half" idx="10"/>
          </p:nvPr>
        </p:nvSpPr>
        <p:spPr/>
        <p:txBody>
          <a:bodyPr/>
          <a:lstStyle>
            <a:lvl1pPr>
              <a:defRPr/>
            </a:lvl1pPr>
          </a:lstStyle>
          <a:p>
            <a:pPr>
              <a:defRPr/>
            </a:pPr>
            <a:fld id="{ADFD135B-0647-4845-AF2D-5292FE2FFB9F}" type="datetime1">
              <a:rPr lang="en-AU" smtClean="0"/>
              <a:t>18/05/2023</a:t>
            </a:fld>
            <a:endParaRPr lang="ru-RU" dirty="0"/>
          </a:p>
        </p:txBody>
      </p:sp>
      <p:sp>
        <p:nvSpPr>
          <p:cNvPr id="5" name="Footer Placeholder 4">
            <a:extLst>
              <a:ext uri="{FF2B5EF4-FFF2-40B4-BE49-F238E27FC236}">
                <a16:creationId xmlns:a16="http://schemas.microsoft.com/office/drawing/2014/main" id="{4B0012B0-E4BD-4C82-8AB2-152E7D0A1275}"/>
              </a:ext>
            </a:extLst>
          </p:cNvPr>
          <p:cNvSpPr>
            <a:spLocks noGrp="1"/>
          </p:cNvSpPr>
          <p:nvPr>
            <p:ph type="ftr" sz="quarter" idx="11"/>
          </p:nvPr>
        </p:nvSpPr>
        <p:spPr/>
        <p:txBody>
          <a:bodyPr/>
          <a:lstStyle>
            <a:lvl1pPr>
              <a:defRPr/>
            </a:lvl1pPr>
          </a:lstStyle>
          <a:p>
            <a:pPr>
              <a:defRPr/>
            </a:pPr>
            <a:r>
              <a:rPr lang="en-AU" dirty="0"/>
              <a:t>PEMPAL Almaty May 2023</a:t>
            </a:r>
            <a:endParaRPr lang="ru-RU" dirty="0"/>
          </a:p>
        </p:txBody>
      </p:sp>
      <p:sp>
        <p:nvSpPr>
          <p:cNvPr id="6" name="Slide Number Placeholder 5">
            <a:extLst>
              <a:ext uri="{FF2B5EF4-FFF2-40B4-BE49-F238E27FC236}">
                <a16:creationId xmlns:a16="http://schemas.microsoft.com/office/drawing/2014/main" id="{2D138B9B-6C09-42AE-8840-3265E1B6225A}"/>
              </a:ext>
            </a:extLst>
          </p:cNvPr>
          <p:cNvSpPr>
            <a:spLocks noGrp="1"/>
          </p:cNvSpPr>
          <p:nvPr>
            <p:ph type="sldNum" sz="quarter" idx="12"/>
          </p:nvPr>
        </p:nvSpPr>
        <p:spPr/>
        <p:txBody>
          <a:bodyPr/>
          <a:lstStyle>
            <a:lvl1pPr>
              <a:defRPr/>
            </a:lvl1pPr>
          </a:lstStyle>
          <a:p>
            <a:pPr>
              <a:defRPr/>
            </a:pPr>
            <a:fld id="{87D4BA1C-9A8B-436B-A337-6A2CE014F201}" type="slidenum">
              <a:rPr lang="ru-RU" altLang="en-US"/>
              <a:pPr>
                <a:defRPr/>
              </a:pPr>
              <a:t>‹#›</a:t>
            </a:fld>
            <a:endParaRPr lang="ru-RU" altLang="en-US" dirty="0"/>
          </a:p>
        </p:txBody>
      </p:sp>
    </p:spTree>
    <p:extLst>
      <p:ext uri="{BB962C8B-B14F-4D97-AF65-F5344CB8AC3E}">
        <p14:creationId xmlns:p14="http://schemas.microsoft.com/office/powerpoint/2010/main" val="1913769266"/>
      </p:ext>
    </p:extLst>
  </p:cSld>
  <p:clrMapOvr>
    <a:masterClrMapping/>
  </p:clrMapOvr>
  <p:transition spd="slow">
    <p:wipe dir="r"/>
    <p:sndAc>
      <p:stSnd>
        <p:snd r:embed="rId1" name="coin.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2D5AEE-4435-4ACE-900E-F67FB8C3F14B}"/>
              </a:ext>
            </a:extLst>
          </p:cNvPr>
          <p:cNvSpPr>
            <a:spLocks noGrp="1"/>
          </p:cNvSpPr>
          <p:nvPr>
            <p:ph type="dt" sz="half" idx="10"/>
          </p:nvPr>
        </p:nvSpPr>
        <p:spPr/>
        <p:txBody>
          <a:bodyPr/>
          <a:lstStyle>
            <a:lvl1pPr>
              <a:defRPr/>
            </a:lvl1pPr>
          </a:lstStyle>
          <a:p>
            <a:pPr>
              <a:defRPr/>
            </a:pPr>
            <a:fld id="{49BFC644-B6F2-C142-A4FC-2FFA605772A1}" type="datetime1">
              <a:rPr lang="en-AU" smtClean="0"/>
              <a:t>18/05/2023</a:t>
            </a:fld>
            <a:endParaRPr lang="ru-RU" dirty="0"/>
          </a:p>
        </p:txBody>
      </p:sp>
      <p:sp>
        <p:nvSpPr>
          <p:cNvPr id="5" name="Footer Placeholder 4">
            <a:extLst>
              <a:ext uri="{FF2B5EF4-FFF2-40B4-BE49-F238E27FC236}">
                <a16:creationId xmlns:a16="http://schemas.microsoft.com/office/drawing/2014/main" id="{BB01E367-DFB8-4FCE-AFC8-439DEBAF2CF7}"/>
              </a:ext>
            </a:extLst>
          </p:cNvPr>
          <p:cNvSpPr>
            <a:spLocks noGrp="1"/>
          </p:cNvSpPr>
          <p:nvPr>
            <p:ph type="ftr" sz="quarter" idx="11"/>
          </p:nvPr>
        </p:nvSpPr>
        <p:spPr/>
        <p:txBody>
          <a:bodyPr/>
          <a:lstStyle>
            <a:lvl1pPr>
              <a:defRPr/>
            </a:lvl1pPr>
          </a:lstStyle>
          <a:p>
            <a:pPr>
              <a:defRPr/>
            </a:pPr>
            <a:r>
              <a:rPr lang="en-AU" dirty="0"/>
              <a:t>PEMPAL Almaty May 2023</a:t>
            </a:r>
            <a:endParaRPr lang="ru-RU" dirty="0"/>
          </a:p>
        </p:txBody>
      </p:sp>
      <p:sp>
        <p:nvSpPr>
          <p:cNvPr id="6" name="Slide Number Placeholder 5">
            <a:extLst>
              <a:ext uri="{FF2B5EF4-FFF2-40B4-BE49-F238E27FC236}">
                <a16:creationId xmlns:a16="http://schemas.microsoft.com/office/drawing/2014/main" id="{02E3357E-28B8-4BA4-8546-2766B9FBBE2C}"/>
              </a:ext>
            </a:extLst>
          </p:cNvPr>
          <p:cNvSpPr>
            <a:spLocks noGrp="1"/>
          </p:cNvSpPr>
          <p:nvPr>
            <p:ph type="sldNum" sz="quarter" idx="12"/>
          </p:nvPr>
        </p:nvSpPr>
        <p:spPr/>
        <p:txBody>
          <a:bodyPr/>
          <a:lstStyle>
            <a:lvl1pPr>
              <a:defRPr/>
            </a:lvl1pPr>
          </a:lstStyle>
          <a:p>
            <a:pPr>
              <a:defRPr/>
            </a:pPr>
            <a:fld id="{A9E83698-28FF-4065-AC9A-207A8CB5EBC5}" type="slidenum">
              <a:rPr lang="ru-RU" altLang="en-US"/>
              <a:pPr>
                <a:defRPr/>
              </a:pPr>
              <a:t>‹#›</a:t>
            </a:fld>
            <a:endParaRPr lang="ru-RU" altLang="en-US" dirty="0"/>
          </a:p>
        </p:txBody>
      </p:sp>
    </p:spTree>
    <p:extLst>
      <p:ext uri="{BB962C8B-B14F-4D97-AF65-F5344CB8AC3E}">
        <p14:creationId xmlns:p14="http://schemas.microsoft.com/office/powerpoint/2010/main" val="786305286"/>
      </p:ext>
    </p:extLst>
  </p:cSld>
  <p:clrMapOvr>
    <a:masterClrMapping/>
  </p:clrMapOvr>
  <p:transition spd="slow">
    <p:wipe dir="r"/>
    <p:sndAc>
      <p:stSnd>
        <p:snd r:embed="rId1" name="coin.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983432" y="1653288"/>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6469832" y="160325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Date Placeholder 3">
            <a:extLst>
              <a:ext uri="{FF2B5EF4-FFF2-40B4-BE49-F238E27FC236}">
                <a16:creationId xmlns:a16="http://schemas.microsoft.com/office/drawing/2014/main" id="{2A194372-DC83-4BFB-BAFA-FB91F973C72A}"/>
              </a:ext>
            </a:extLst>
          </p:cNvPr>
          <p:cNvSpPr>
            <a:spLocks noGrp="1"/>
          </p:cNvSpPr>
          <p:nvPr>
            <p:ph type="dt" sz="half" idx="10"/>
          </p:nvPr>
        </p:nvSpPr>
        <p:spPr/>
        <p:txBody>
          <a:bodyPr/>
          <a:lstStyle>
            <a:lvl1pPr>
              <a:defRPr/>
            </a:lvl1pPr>
          </a:lstStyle>
          <a:p>
            <a:pPr>
              <a:defRPr/>
            </a:pPr>
            <a:fld id="{966D9589-33D6-4047-A3D8-64ECAA6D2600}" type="datetime1">
              <a:rPr lang="en-AU" smtClean="0"/>
              <a:t>18/05/2023</a:t>
            </a:fld>
            <a:endParaRPr lang="ru-RU" dirty="0"/>
          </a:p>
        </p:txBody>
      </p:sp>
      <p:sp>
        <p:nvSpPr>
          <p:cNvPr id="6" name="Footer Placeholder 4">
            <a:extLst>
              <a:ext uri="{FF2B5EF4-FFF2-40B4-BE49-F238E27FC236}">
                <a16:creationId xmlns:a16="http://schemas.microsoft.com/office/drawing/2014/main" id="{04248320-515C-4425-9250-9E0114E18143}"/>
              </a:ext>
            </a:extLst>
          </p:cNvPr>
          <p:cNvSpPr>
            <a:spLocks noGrp="1"/>
          </p:cNvSpPr>
          <p:nvPr>
            <p:ph type="ftr" sz="quarter" idx="11"/>
          </p:nvPr>
        </p:nvSpPr>
        <p:spPr/>
        <p:txBody>
          <a:bodyPr/>
          <a:lstStyle>
            <a:lvl1pPr>
              <a:defRPr/>
            </a:lvl1pPr>
          </a:lstStyle>
          <a:p>
            <a:pPr>
              <a:defRPr/>
            </a:pPr>
            <a:r>
              <a:rPr lang="en-AU" dirty="0"/>
              <a:t>PEMPAL Almaty May 2023</a:t>
            </a:r>
            <a:endParaRPr lang="ru-RU" dirty="0"/>
          </a:p>
        </p:txBody>
      </p:sp>
      <p:sp>
        <p:nvSpPr>
          <p:cNvPr id="7" name="Slide Number Placeholder 5">
            <a:extLst>
              <a:ext uri="{FF2B5EF4-FFF2-40B4-BE49-F238E27FC236}">
                <a16:creationId xmlns:a16="http://schemas.microsoft.com/office/drawing/2014/main" id="{D7DFFC55-0B97-4C68-86B0-18F95CCCA9C8}"/>
              </a:ext>
            </a:extLst>
          </p:cNvPr>
          <p:cNvSpPr>
            <a:spLocks noGrp="1"/>
          </p:cNvSpPr>
          <p:nvPr>
            <p:ph type="sldNum" sz="quarter" idx="12"/>
          </p:nvPr>
        </p:nvSpPr>
        <p:spPr/>
        <p:txBody>
          <a:bodyPr/>
          <a:lstStyle>
            <a:lvl1pPr>
              <a:defRPr/>
            </a:lvl1pPr>
          </a:lstStyle>
          <a:p>
            <a:pPr>
              <a:defRPr/>
            </a:pPr>
            <a:fld id="{7B8418F8-84FD-42E0-B491-ADE85CC8EC47}" type="slidenum">
              <a:rPr lang="ru-RU" altLang="en-US"/>
              <a:pPr>
                <a:defRPr/>
              </a:pPr>
              <a:t>‹#›</a:t>
            </a:fld>
            <a:endParaRPr lang="ru-RU" altLang="en-US" dirty="0"/>
          </a:p>
        </p:txBody>
      </p:sp>
    </p:spTree>
    <p:extLst>
      <p:ext uri="{BB962C8B-B14F-4D97-AF65-F5344CB8AC3E}">
        <p14:creationId xmlns:p14="http://schemas.microsoft.com/office/powerpoint/2010/main" val="2427796653"/>
      </p:ext>
    </p:extLst>
  </p:cSld>
  <p:clrMapOvr>
    <a:masterClrMapping/>
  </p:clrMapOvr>
  <p:transition spd="slow">
    <p:wipe dir="r"/>
    <p:sndAc>
      <p:stSnd>
        <p:snd r:embed="rId1" name="coin.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904845"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85037"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5" name="Text Placeholder 4"/>
          <p:cNvSpPr>
            <a:spLocks noGrp="1"/>
          </p:cNvSpPr>
          <p:nvPr>
            <p:ph type="body" sz="quarter" idx="3"/>
          </p:nvPr>
        </p:nvSpPr>
        <p:spPr>
          <a:xfrm>
            <a:off x="6567199" y="1518508"/>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78215"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7" name="Date Placeholder 3">
            <a:extLst>
              <a:ext uri="{FF2B5EF4-FFF2-40B4-BE49-F238E27FC236}">
                <a16:creationId xmlns:a16="http://schemas.microsoft.com/office/drawing/2014/main" id="{4D56A3ED-CC2E-4EE9-832B-FFFE5AE57BE4}"/>
              </a:ext>
            </a:extLst>
          </p:cNvPr>
          <p:cNvSpPr>
            <a:spLocks noGrp="1"/>
          </p:cNvSpPr>
          <p:nvPr>
            <p:ph type="dt" sz="half" idx="10"/>
          </p:nvPr>
        </p:nvSpPr>
        <p:spPr/>
        <p:txBody>
          <a:bodyPr/>
          <a:lstStyle>
            <a:lvl1pPr>
              <a:defRPr/>
            </a:lvl1pPr>
          </a:lstStyle>
          <a:p>
            <a:pPr>
              <a:defRPr/>
            </a:pPr>
            <a:fld id="{AA850931-9B7C-1E47-B855-48D6EA113053}" type="datetime1">
              <a:rPr lang="en-AU" smtClean="0"/>
              <a:t>18/05/2023</a:t>
            </a:fld>
            <a:endParaRPr lang="ru-RU" dirty="0"/>
          </a:p>
        </p:txBody>
      </p:sp>
      <p:sp>
        <p:nvSpPr>
          <p:cNvPr id="8" name="Footer Placeholder 4">
            <a:extLst>
              <a:ext uri="{FF2B5EF4-FFF2-40B4-BE49-F238E27FC236}">
                <a16:creationId xmlns:a16="http://schemas.microsoft.com/office/drawing/2014/main" id="{1D8CB449-5A5C-4757-B581-B6F97B72743C}"/>
              </a:ext>
            </a:extLst>
          </p:cNvPr>
          <p:cNvSpPr>
            <a:spLocks noGrp="1"/>
          </p:cNvSpPr>
          <p:nvPr>
            <p:ph type="ftr" sz="quarter" idx="11"/>
          </p:nvPr>
        </p:nvSpPr>
        <p:spPr/>
        <p:txBody>
          <a:bodyPr/>
          <a:lstStyle>
            <a:lvl1pPr>
              <a:defRPr/>
            </a:lvl1pPr>
          </a:lstStyle>
          <a:p>
            <a:pPr>
              <a:defRPr/>
            </a:pPr>
            <a:r>
              <a:rPr lang="en-AU" dirty="0"/>
              <a:t>PEMPAL Almaty May 2023</a:t>
            </a:r>
            <a:endParaRPr lang="ru-RU" dirty="0"/>
          </a:p>
        </p:txBody>
      </p:sp>
      <p:sp>
        <p:nvSpPr>
          <p:cNvPr id="9" name="Slide Number Placeholder 5">
            <a:extLst>
              <a:ext uri="{FF2B5EF4-FFF2-40B4-BE49-F238E27FC236}">
                <a16:creationId xmlns:a16="http://schemas.microsoft.com/office/drawing/2014/main" id="{F98568A1-CF8F-40AB-85CF-1DD294E02F22}"/>
              </a:ext>
            </a:extLst>
          </p:cNvPr>
          <p:cNvSpPr>
            <a:spLocks noGrp="1"/>
          </p:cNvSpPr>
          <p:nvPr>
            <p:ph type="sldNum" sz="quarter" idx="12"/>
          </p:nvPr>
        </p:nvSpPr>
        <p:spPr/>
        <p:txBody>
          <a:bodyPr/>
          <a:lstStyle>
            <a:lvl1pPr>
              <a:defRPr/>
            </a:lvl1pPr>
          </a:lstStyle>
          <a:p>
            <a:pPr>
              <a:defRPr/>
            </a:pPr>
            <a:fld id="{9D41F442-4DE3-428D-A66D-F30CB2634F79}" type="slidenum">
              <a:rPr lang="ru-RU" altLang="en-US"/>
              <a:pPr>
                <a:defRPr/>
              </a:pPr>
              <a:t>‹#›</a:t>
            </a:fld>
            <a:endParaRPr lang="ru-RU" altLang="en-US" dirty="0"/>
          </a:p>
        </p:txBody>
      </p:sp>
    </p:spTree>
    <p:extLst>
      <p:ext uri="{BB962C8B-B14F-4D97-AF65-F5344CB8AC3E}">
        <p14:creationId xmlns:p14="http://schemas.microsoft.com/office/powerpoint/2010/main" val="839639958"/>
      </p:ext>
    </p:extLst>
  </p:cSld>
  <p:clrMapOvr>
    <a:masterClrMapping/>
  </p:clrMapOvr>
  <p:transition spd="slow">
    <p:wipe dir="r"/>
    <p:sndAc>
      <p:stSnd>
        <p:snd r:embed="rId1" name="coin.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Date Placeholder 3">
            <a:extLst>
              <a:ext uri="{FF2B5EF4-FFF2-40B4-BE49-F238E27FC236}">
                <a16:creationId xmlns:a16="http://schemas.microsoft.com/office/drawing/2014/main" id="{EDF81F96-05DC-40AE-873F-01C173210D57}"/>
              </a:ext>
            </a:extLst>
          </p:cNvPr>
          <p:cNvSpPr>
            <a:spLocks noGrp="1"/>
          </p:cNvSpPr>
          <p:nvPr>
            <p:ph type="dt" sz="half" idx="10"/>
          </p:nvPr>
        </p:nvSpPr>
        <p:spPr/>
        <p:txBody>
          <a:bodyPr/>
          <a:lstStyle>
            <a:lvl1pPr>
              <a:defRPr/>
            </a:lvl1pPr>
          </a:lstStyle>
          <a:p>
            <a:pPr>
              <a:defRPr/>
            </a:pPr>
            <a:fld id="{0B835DC5-72CA-F442-AA56-9341A303A78E}" type="datetime1">
              <a:rPr lang="en-AU" smtClean="0"/>
              <a:t>18/05/2023</a:t>
            </a:fld>
            <a:endParaRPr lang="ru-RU" dirty="0"/>
          </a:p>
        </p:txBody>
      </p:sp>
      <p:sp>
        <p:nvSpPr>
          <p:cNvPr id="4" name="Footer Placeholder 4">
            <a:extLst>
              <a:ext uri="{FF2B5EF4-FFF2-40B4-BE49-F238E27FC236}">
                <a16:creationId xmlns:a16="http://schemas.microsoft.com/office/drawing/2014/main" id="{D87CED54-580B-45A5-9AF9-560167AED562}"/>
              </a:ext>
            </a:extLst>
          </p:cNvPr>
          <p:cNvSpPr>
            <a:spLocks noGrp="1"/>
          </p:cNvSpPr>
          <p:nvPr>
            <p:ph type="ftr" sz="quarter" idx="11"/>
          </p:nvPr>
        </p:nvSpPr>
        <p:spPr/>
        <p:txBody>
          <a:bodyPr/>
          <a:lstStyle>
            <a:lvl1pPr>
              <a:defRPr/>
            </a:lvl1pPr>
          </a:lstStyle>
          <a:p>
            <a:pPr>
              <a:defRPr/>
            </a:pPr>
            <a:r>
              <a:rPr lang="en-AU" dirty="0"/>
              <a:t>PEMPAL Almaty May 2023</a:t>
            </a:r>
            <a:endParaRPr lang="ru-RU" dirty="0"/>
          </a:p>
        </p:txBody>
      </p:sp>
      <p:sp>
        <p:nvSpPr>
          <p:cNvPr id="5" name="Slide Number Placeholder 5">
            <a:extLst>
              <a:ext uri="{FF2B5EF4-FFF2-40B4-BE49-F238E27FC236}">
                <a16:creationId xmlns:a16="http://schemas.microsoft.com/office/drawing/2014/main" id="{CEA1CC6F-9496-4031-B774-1DDF46F75F3E}"/>
              </a:ext>
            </a:extLst>
          </p:cNvPr>
          <p:cNvSpPr>
            <a:spLocks noGrp="1"/>
          </p:cNvSpPr>
          <p:nvPr>
            <p:ph type="sldNum" sz="quarter" idx="12"/>
          </p:nvPr>
        </p:nvSpPr>
        <p:spPr/>
        <p:txBody>
          <a:bodyPr/>
          <a:lstStyle>
            <a:lvl1pPr>
              <a:defRPr/>
            </a:lvl1pPr>
          </a:lstStyle>
          <a:p>
            <a:pPr>
              <a:defRPr/>
            </a:pPr>
            <a:fld id="{F05362E0-FDCA-47E4-960D-E662169949D1}" type="slidenum">
              <a:rPr lang="ru-RU" altLang="en-US"/>
              <a:pPr>
                <a:defRPr/>
              </a:pPr>
              <a:t>‹#›</a:t>
            </a:fld>
            <a:endParaRPr lang="ru-RU" altLang="en-US" dirty="0"/>
          </a:p>
        </p:txBody>
      </p:sp>
    </p:spTree>
    <p:extLst>
      <p:ext uri="{BB962C8B-B14F-4D97-AF65-F5344CB8AC3E}">
        <p14:creationId xmlns:p14="http://schemas.microsoft.com/office/powerpoint/2010/main" val="630867948"/>
      </p:ext>
    </p:extLst>
  </p:cSld>
  <p:clrMapOvr>
    <a:masterClrMapping/>
  </p:clrMapOvr>
  <p:transition spd="slow">
    <p:wipe dir="r"/>
    <p:sndAc>
      <p:stSnd>
        <p:snd r:embed="rId1" name="coin.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EABF9AF-8CDB-43C5-8262-7892F93033DE}"/>
              </a:ext>
            </a:extLst>
          </p:cNvPr>
          <p:cNvSpPr>
            <a:spLocks noGrp="1"/>
          </p:cNvSpPr>
          <p:nvPr>
            <p:ph type="dt" sz="half" idx="10"/>
          </p:nvPr>
        </p:nvSpPr>
        <p:spPr/>
        <p:txBody>
          <a:bodyPr/>
          <a:lstStyle>
            <a:lvl1pPr>
              <a:defRPr/>
            </a:lvl1pPr>
          </a:lstStyle>
          <a:p>
            <a:pPr>
              <a:defRPr/>
            </a:pPr>
            <a:fld id="{0353A564-B126-9C48-8170-72522549D76A}" type="datetime1">
              <a:rPr lang="en-AU" smtClean="0"/>
              <a:t>18/05/2023</a:t>
            </a:fld>
            <a:endParaRPr lang="ru-RU" dirty="0"/>
          </a:p>
        </p:txBody>
      </p:sp>
      <p:sp>
        <p:nvSpPr>
          <p:cNvPr id="3" name="Footer Placeholder 4">
            <a:extLst>
              <a:ext uri="{FF2B5EF4-FFF2-40B4-BE49-F238E27FC236}">
                <a16:creationId xmlns:a16="http://schemas.microsoft.com/office/drawing/2014/main" id="{64856491-1FBD-4CFF-8A07-47971B20533C}"/>
              </a:ext>
            </a:extLst>
          </p:cNvPr>
          <p:cNvSpPr>
            <a:spLocks noGrp="1"/>
          </p:cNvSpPr>
          <p:nvPr>
            <p:ph type="ftr" sz="quarter" idx="11"/>
          </p:nvPr>
        </p:nvSpPr>
        <p:spPr/>
        <p:txBody>
          <a:bodyPr/>
          <a:lstStyle>
            <a:lvl1pPr>
              <a:defRPr/>
            </a:lvl1pPr>
          </a:lstStyle>
          <a:p>
            <a:pPr>
              <a:defRPr/>
            </a:pPr>
            <a:r>
              <a:rPr lang="en-AU" dirty="0"/>
              <a:t>PEMPAL Almaty May 2023</a:t>
            </a:r>
            <a:endParaRPr lang="ru-RU" dirty="0"/>
          </a:p>
        </p:txBody>
      </p:sp>
      <p:sp>
        <p:nvSpPr>
          <p:cNvPr id="4" name="Slide Number Placeholder 5">
            <a:extLst>
              <a:ext uri="{FF2B5EF4-FFF2-40B4-BE49-F238E27FC236}">
                <a16:creationId xmlns:a16="http://schemas.microsoft.com/office/drawing/2014/main" id="{3F9C3611-9C79-44E9-B521-6A4822BD7900}"/>
              </a:ext>
            </a:extLst>
          </p:cNvPr>
          <p:cNvSpPr>
            <a:spLocks noGrp="1"/>
          </p:cNvSpPr>
          <p:nvPr>
            <p:ph type="sldNum" sz="quarter" idx="12"/>
          </p:nvPr>
        </p:nvSpPr>
        <p:spPr/>
        <p:txBody>
          <a:bodyPr/>
          <a:lstStyle>
            <a:lvl1pPr>
              <a:defRPr/>
            </a:lvl1pPr>
          </a:lstStyle>
          <a:p>
            <a:pPr>
              <a:defRPr/>
            </a:pPr>
            <a:fld id="{B72108D4-C678-4E98-A71C-22CA1C22B5B9}" type="slidenum">
              <a:rPr lang="ru-RU" altLang="en-US"/>
              <a:pPr>
                <a:defRPr/>
              </a:pPr>
              <a:t>‹#›</a:t>
            </a:fld>
            <a:endParaRPr lang="ru-RU" altLang="en-US" dirty="0"/>
          </a:p>
        </p:txBody>
      </p:sp>
    </p:spTree>
    <p:extLst>
      <p:ext uri="{BB962C8B-B14F-4D97-AF65-F5344CB8AC3E}">
        <p14:creationId xmlns:p14="http://schemas.microsoft.com/office/powerpoint/2010/main" val="1496185158"/>
      </p:ext>
    </p:extLst>
  </p:cSld>
  <p:clrMapOvr>
    <a:masterClrMapping/>
  </p:clrMapOvr>
  <p:transition spd="slow">
    <p:wipe dir="r"/>
    <p:sndAc>
      <p:stSnd>
        <p:snd r:embed="rId1" name="coin.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8B7CA46-7ABE-45EF-ACB1-0A1941CC177E}"/>
              </a:ext>
            </a:extLst>
          </p:cNvPr>
          <p:cNvSpPr>
            <a:spLocks noGrp="1"/>
          </p:cNvSpPr>
          <p:nvPr>
            <p:ph type="dt" sz="half" idx="10"/>
          </p:nvPr>
        </p:nvSpPr>
        <p:spPr/>
        <p:txBody>
          <a:bodyPr/>
          <a:lstStyle>
            <a:lvl1pPr>
              <a:defRPr/>
            </a:lvl1pPr>
          </a:lstStyle>
          <a:p>
            <a:pPr>
              <a:defRPr/>
            </a:pPr>
            <a:fld id="{50DF86FB-64A7-1847-9DE6-A817D592C7F3}" type="datetime1">
              <a:rPr lang="en-AU" smtClean="0"/>
              <a:t>18/05/2023</a:t>
            </a:fld>
            <a:endParaRPr lang="ru-RU" dirty="0"/>
          </a:p>
        </p:txBody>
      </p:sp>
      <p:sp>
        <p:nvSpPr>
          <p:cNvPr id="6" name="Footer Placeholder 4">
            <a:extLst>
              <a:ext uri="{FF2B5EF4-FFF2-40B4-BE49-F238E27FC236}">
                <a16:creationId xmlns:a16="http://schemas.microsoft.com/office/drawing/2014/main" id="{EC0A4B39-0D77-4F96-9DFA-DE1380C66161}"/>
              </a:ext>
            </a:extLst>
          </p:cNvPr>
          <p:cNvSpPr>
            <a:spLocks noGrp="1"/>
          </p:cNvSpPr>
          <p:nvPr>
            <p:ph type="ftr" sz="quarter" idx="11"/>
          </p:nvPr>
        </p:nvSpPr>
        <p:spPr/>
        <p:txBody>
          <a:bodyPr/>
          <a:lstStyle>
            <a:lvl1pPr>
              <a:defRPr/>
            </a:lvl1pPr>
          </a:lstStyle>
          <a:p>
            <a:pPr>
              <a:defRPr/>
            </a:pPr>
            <a:r>
              <a:rPr lang="en-AU" dirty="0"/>
              <a:t>PEMPAL Almaty May 2023</a:t>
            </a:r>
            <a:endParaRPr lang="ru-RU" dirty="0"/>
          </a:p>
        </p:txBody>
      </p:sp>
      <p:sp>
        <p:nvSpPr>
          <p:cNvPr id="7" name="Slide Number Placeholder 5">
            <a:extLst>
              <a:ext uri="{FF2B5EF4-FFF2-40B4-BE49-F238E27FC236}">
                <a16:creationId xmlns:a16="http://schemas.microsoft.com/office/drawing/2014/main" id="{8F9D8E61-0B07-4353-9E7F-3B476A7648C8}"/>
              </a:ext>
            </a:extLst>
          </p:cNvPr>
          <p:cNvSpPr>
            <a:spLocks noGrp="1"/>
          </p:cNvSpPr>
          <p:nvPr>
            <p:ph type="sldNum" sz="quarter" idx="12"/>
          </p:nvPr>
        </p:nvSpPr>
        <p:spPr/>
        <p:txBody>
          <a:bodyPr/>
          <a:lstStyle>
            <a:lvl1pPr>
              <a:defRPr/>
            </a:lvl1pPr>
          </a:lstStyle>
          <a:p>
            <a:pPr>
              <a:defRPr/>
            </a:pPr>
            <a:fld id="{06618A1A-4226-4868-9C6C-355BD25A3F52}" type="slidenum">
              <a:rPr lang="ru-RU" altLang="en-US"/>
              <a:pPr>
                <a:defRPr/>
              </a:pPr>
              <a:t>‹#›</a:t>
            </a:fld>
            <a:endParaRPr lang="ru-RU" altLang="en-US" dirty="0"/>
          </a:p>
        </p:txBody>
      </p:sp>
    </p:spTree>
    <p:extLst>
      <p:ext uri="{BB962C8B-B14F-4D97-AF65-F5344CB8AC3E}">
        <p14:creationId xmlns:p14="http://schemas.microsoft.com/office/powerpoint/2010/main" val="2286051702"/>
      </p:ext>
    </p:extLst>
  </p:cSld>
  <p:clrMapOvr>
    <a:masterClrMapping/>
  </p:clrMapOvr>
  <p:transition spd="slow">
    <p:wipe dir="r"/>
    <p:sndAc>
      <p:stSnd>
        <p:snd r:embed="rId1" name="coin.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548A80E-EBE2-4661-ABE9-20A7778C6447}"/>
              </a:ext>
            </a:extLst>
          </p:cNvPr>
          <p:cNvSpPr>
            <a:spLocks noGrp="1"/>
          </p:cNvSpPr>
          <p:nvPr>
            <p:ph type="dt" sz="half" idx="10"/>
          </p:nvPr>
        </p:nvSpPr>
        <p:spPr/>
        <p:txBody>
          <a:bodyPr/>
          <a:lstStyle>
            <a:lvl1pPr>
              <a:defRPr/>
            </a:lvl1pPr>
          </a:lstStyle>
          <a:p>
            <a:pPr>
              <a:defRPr/>
            </a:pPr>
            <a:fld id="{9ADB4936-6E3A-714F-B664-E1E68A76A230}" type="datetime1">
              <a:rPr lang="en-AU" smtClean="0"/>
              <a:t>18/05/2023</a:t>
            </a:fld>
            <a:endParaRPr lang="ru-RU" dirty="0"/>
          </a:p>
        </p:txBody>
      </p:sp>
      <p:sp>
        <p:nvSpPr>
          <p:cNvPr id="6" name="Footer Placeholder 4">
            <a:extLst>
              <a:ext uri="{FF2B5EF4-FFF2-40B4-BE49-F238E27FC236}">
                <a16:creationId xmlns:a16="http://schemas.microsoft.com/office/drawing/2014/main" id="{378689A4-F474-4864-A74C-A43A9E2B47C8}"/>
              </a:ext>
            </a:extLst>
          </p:cNvPr>
          <p:cNvSpPr>
            <a:spLocks noGrp="1"/>
          </p:cNvSpPr>
          <p:nvPr>
            <p:ph type="ftr" sz="quarter" idx="11"/>
          </p:nvPr>
        </p:nvSpPr>
        <p:spPr/>
        <p:txBody>
          <a:bodyPr/>
          <a:lstStyle>
            <a:lvl1pPr>
              <a:defRPr/>
            </a:lvl1pPr>
          </a:lstStyle>
          <a:p>
            <a:pPr>
              <a:defRPr/>
            </a:pPr>
            <a:r>
              <a:rPr lang="en-AU" dirty="0"/>
              <a:t>PEMPAL Almaty May 2023</a:t>
            </a:r>
            <a:endParaRPr lang="ru-RU" dirty="0"/>
          </a:p>
        </p:txBody>
      </p:sp>
      <p:sp>
        <p:nvSpPr>
          <p:cNvPr id="7" name="Slide Number Placeholder 5">
            <a:extLst>
              <a:ext uri="{FF2B5EF4-FFF2-40B4-BE49-F238E27FC236}">
                <a16:creationId xmlns:a16="http://schemas.microsoft.com/office/drawing/2014/main" id="{020CA169-376F-4433-91D0-789528BF6BDD}"/>
              </a:ext>
            </a:extLst>
          </p:cNvPr>
          <p:cNvSpPr>
            <a:spLocks noGrp="1"/>
          </p:cNvSpPr>
          <p:nvPr>
            <p:ph type="sldNum" sz="quarter" idx="12"/>
          </p:nvPr>
        </p:nvSpPr>
        <p:spPr/>
        <p:txBody>
          <a:bodyPr/>
          <a:lstStyle>
            <a:lvl1pPr>
              <a:defRPr/>
            </a:lvl1pPr>
          </a:lstStyle>
          <a:p>
            <a:pPr>
              <a:defRPr/>
            </a:pPr>
            <a:fld id="{EC26CBC5-D85D-4A10-A4EC-6B25584D667E}" type="slidenum">
              <a:rPr lang="ru-RU" altLang="en-US"/>
              <a:pPr>
                <a:defRPr/>
              </a:pPr>
              <a:t>‹#›</a:t>
            </a:fld>
            <a:endParaRPr lang="ru-RU" altLang="en-US" dirty="0"/>
          </a:p>
        </p:txBody>
      </p:sp>
    </p:spTree>
    <p:extLst>
      <p:ext uri="{BB962C8B-B14F-4D97-AF65-F5344CB8AC3E}">
        <p14:creationId xmlns:p14="http://schemas.microsoft.com/office/powerpoint/2010/main" val="333233764"/>
      </p:ext>
    </p:extLst>
  </p:cSld>
  <p:clrMapOvr>
    <a:masterClrMapping/>
  </p:clrMapOvr>
  <p:transition spd="slow">
    <p:wipe dir="r"/>
    <p:sndAc>
      <p:stSnd>
        <p:snd r:embed="rId1" name="coin.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audio" Target="../media/audio1.wav"/><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814A80D-FAF6-49FE-B61F-74E88BDBDEC0}"/>
              </a:ext>
            </a:extLst>
          </p:cNvPr>
          <p:cNvSpPr>
            <a:spLocks noGrp="1"/>
          </p:cNvSpPr>
          <p:nvPr>
            <p:ph type="title"/>
          </p:nvPr>
        </p:nvSpPr>
        <p:spPr bwMode="auto">
          <a:xfrm>
            <a:off x="983432" y="30270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ru-RU" altLang="en-US"/>
          </a:p>
        </p:txBody>
      </p:sp>
      <p:sp>
        <p:nvSpPr>
          <p:cNvPr id="1027" name="Text Placeholder 2">
            <a:extLst>
              <a:ext uri="{FF2B5EF4-FFF2-40B4-BE49-F238E27FC236}">
                <a16:creationId xmlns:a16="http://schemas.microsoft.com/office/drawing/2014/main" id="{FE359D2A-813A-4B2F-A5F1-229F899130BB}"/>
              </a:ext>
            </a:extLst>
          </p:cNvPr>
          <p:cNvSpPr>
            <a:spLocks noGrp="1"/>
          </p:cNvSpPr>
          <p:nvPr>
            <p:ph type="body" idx="1"/>
          </p:nvPr>
        </p:nvSpPr>
        <p:spPr bwMode="auto">
          <a:xfrm>
            <a:off x="1199456" y="1600201"/>
            <a:ext cx="10382944"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ru-RU" altLang="en-US" dirty="0"/>
          </a:p>
        </p:txBody>
      </p:sp>
      <p:sp>
        <p:nvSpPr>
          <p:cNvPr id="4" name="Date Placeholder 3">
            <a:extLst>
              <a:ext uri="{FF2B5EF4-FFF2-40B4-BE49-F238E27FC236}">
                <a16:creationId xmlns:a16="http://schemas.microsoft.com/office/drawing/2014/main" id="{6EA605D9-E884-4DF1-8592-FFF919CA48CC}"/>
              </a:ext>
            </a:extLst>
          </p:cNvPr>
          <p:cNvSpPr>
            <a:spLocks noGrp="1"/>
          </p:cNvSpPr>
          <p:nvPr>
            <p:ph type="dt" sz="half" idx="2"/>
          </p:nvPr>
        </p:nvSpPr>
        <p:spPr>
          <a:xfrm>
            <a:off x="630616"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8A61D7BE-0B01-2F40-924F-F0AA185F69D4}" type="datetime1">
              <a:rPr lang="en-AU" smtClean="0"/>
              <a:t>18/05/2023</a:t>
            </a:fld>
            <a:endParaRPr lang="ru-RU" dirty="0"/>
          </a:p>
        </p:txBody>
      </p:sp>
      <p:sp>
        <p:nvSpPr>
          <p:cNvPr id="5" name="Footer Placeholder 4">
            <a:extLst>
              <a:ext uri="{FF2B5EF4-FFF2-40B4-BE49-F238E27FC236}">
                <a16:creationId xmlns:a16="http://schemas.microsoft.com/office/drawing/2014/main" id="{628FCEE1-1BA8-4BC0-9398-40D09E972C27}"/>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r>
              <a:rPr lang="en-AU" dirty="0"/>
              <a:t>PEMPAL Almaty May 2023</a:t>
            </a:r>
            <a:endParaRPr lang="ru-RU" dirty="0"/>
          </a:p>
        </p:txBody>
      </p:sp>
      <p:sp>
        <p:nvSpPr>
          <p:cNvPr id="6" name="Slide Number Placeholder 5">
            <a:extLst>
              <a:ext uri="{FF2B5EF4-FFF2-40B4-BE49-F238E27FC236}">
                <a16:creationId xmlns:a16="http://schemas.microsoft.com/office/drawing/2014/main" id="{120F3ADE-E208-4798-8699-389EBCB7C399}"/>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3A541A2D-ED5A-4864-A429-27F6C096175A}" type="slidenum">
              <a:rPr lang="ru-RU" altLang="en-US"/>
              <a:pPr>
                <a:defRPr/>
              </a:pPr>
              <a:t>‹#›</a:t>
            </a:fld>
            <a:endParaRPr lang="ru-RU" altLang="en-US" dirty="0"/>
          </a:p>
        </p:txBody>
      </p:sp>
      <p:pic>
        <p:nvPicPr>
          <p:cNvPr id="2" name="Picture 1">
            <a:extLst>
              <a:ext uri="{FF2B5EF4-FFF2-40B4-BE49-F238E27FC236}">
                <a16:creationId xmlns:a16="http://schemas.microsoft.com/office/drawing/2014/main" id="{EFE2F012-EF9C-4442-BF73-FE992DF53ED7}"/>
              </a:ext>
            </a:extLst>
          </p:cNvPr>
          <p:cNvPicPr>
            <a:picLocks noChangeAspect="1"/>
          </p:cNvPicPr>
          <p:nvPr userDrawn="1"/>
        </p:nvPicPr>
        <p:blipFill>
          <a:blip r:embed="rId16"/>
          <a:stretch>
            <a:fillRect/>
          </a:stretch>
        </p:blipFill>
        <p:spPr>
          <a:xfrm>
            <a:off x="-24384" y="0"/>
            <a:ext cx="822960" cy="6858000"/>
          </a:xfrm>
          <a:prstGeom prst="rect">
            <a:avLst/>
          </a:prstGeom>
        </p:spPr>
      </p:pic>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3" r:id="rId12"/>
    <p:sldLayoutId id="2147483734" r:id="rId13"/>
  </p:sldLayoutIdLst>
  <p:transition spd="slow">
    <p:wipe dir="r"/>
    <p:sndAc>
      <p:stSnd>
        <p:snd r:embed="rId15" name="coin.wav"/>
      </p:stSnd>
    </p:sndAc>
  </p:transition>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www.publicdomainpictures.net/en/view-image.php?image=8586&amp;picture=old-castle-gate" TargetMode="External"/><Relationship Id="rId4" Type="http://schemas.openxmlformats.org/officeDocument/2006/relationships/image" Target="../media/image6.jp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4392E03-9C3B-4BED-8145-D7F5A69722E7}"/>
              </a:ext>
            </a:extLst>
          </p:cNvPr>
          <p:cNvSpPr>
            <a:spLocks noGrp="1"/>
          </p:cNvSpPr>
          <p:nvPr>
            <p:ph type="subTitle" idx="1"/>
          </p:nvPr>
        </p:nvSpPr>
        <p:spPr>
          <a:xfrm>
            <a:off x="4191000" y="1714500"/>
            <a:ext cx="4114800" cy="3429000"/>
          </a:xfrm>
        </p:spPr>
        <p:txBody>
          <a:bodyPr>
            <a:normAutofit/>
          </a:bodyPr>
          <a:lstStyle/>
          <a:p>
            <a:pPr lvl="1">
              <a:buFont typeface="Arial" charset="0"/>
              <a:buNone/>
              <a:defRPr/>
            </a:pPr>
            <a:r>
              <a:rPr lang="hr-HR" sz="4400" b="1">
                <a:solidFill>
                  <a:srgbClr val="C00000"/>
                </a:solidFill>
              </a:rPr>
              <a:t> </a:t>
            </a:r>
          </a:p>
        </p:txBody>
      </p:sp>
      <p:pic>
        <p:nvPicPr>
          <p:cNvPr id="4100" name="Picture 3">
            <a:extLst>
              <a:ext uri="{FF2B5EF4-FFF2-40B4-BE49-F238E27FC236}">
                <a16:creationId xmlns:a16="http://schemas.microsoft.com/office/drawing/2014/main" id="{0A846D1C-4D34-422A-AB57-1623F7D30A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042071" y="3015456"/>
            <a:ext cx="6858000"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Slide Number Placeholder 5">
            <a:extLst>
              <a:ext uri="{FF2B5EF4-FFF2-40B4-BE49-F238E27FC236}">
                <a16:creationId xmlns:a16="http://schemas.microsoft.com/office/drawing/2014/main" id="{06D23B3B-B00F-4167-82F0-8E3080C3E29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F9C0696-35EC-4ED9-9338-679E99A76DFC}" type="slidenum">
              <a:rPr lang="en-US" altLang="en-US" sz="1200">
                <a:solidFill>
                  <a:srgbClr val="898989"/>
                </a:solidFill>
              </a:rPr>
              <a:pPr>
                <a:spcBef>
                  <a:spcPct val="0"/>
                </a:spcBef>
                <a:buFontTx/>
                <a:buNone/>
              </a:pPr>
              <a:t>1</a:t>
            </a:fld>
            <a:endParaRPr lang="en-US" altLang="en-US" sz="1200">
              <a:solidFill>
                <a:srgbClr val="898989"/>
              </a:solidFill>
            </a:endParaRPr>
          </a:p>
        </p:txBody>
      </p:sp>
      <p:sp>
        <p:nvSpPr>
          <p:cNvPr id="4102" name="TextBox 6">
            <a:extLst>
              <a:ext uri="{FF2B5EF4-FFF2-40B4-BE49-F238E27FC236}">
                <a16:creationId xmlns:a16="http://schemas.microsoft.com/office/drawing/2014/main" id="{3706F680-8173-4884-9241-E3A0CC9AA593}"/>
              </a:ext>
            </a:extLst>
          </p:cNvPr>
          <p:cNvSpPr txBox="1">
            <a:spLocks noChangeArrowheads="1"/>
          </p:cNvSpPr>
          <p:nvPr/>
        </p:nvSpPr>
        <p:spPr bwMode="auto">
          <a:xfrm>
            <a:off x="2711624" y="4154304"/>
            <a:ext cx="759301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hr-HR" sz="2400" b="1" dirty="0">
                <a:solidFill>
                  <a:srgbClr val="004C97"/>
                </a:solidFill>
                <a:latin typeface="Arial" panose="020B0604020202020204" pitchFamily="34" charset="0"/>
              </a:rPr>
              <a:t>Elena Nikulina i Mark Silins</a:t>
            </a:r>
          </a:p>
          <a:p>
            <a:pPr algn="ctr">
              <a:spcBef>
                <a:spcPct val="0"/>
              </a:spcBef>
              <a:buFontTx/>
              <a:buNone/>
            </a:pPr>
            <a:endParaRPr lang="en-US" altLang="en-US" sz="2400" b="1" dirty="0">
              <a:solidFill>
                <a:srgbClr val="004C97"/>
              </a:solidFill>
              <a:latin typeface="Arial" panose="020B0604020202020204" pitchFamily="34" charset="0"/>
            </a:endParaRPr>
          </a:p>
          <a:p>
            <a:pPr algn="ctr">
              <a:spcBef>
                <a:spcPct val="0"/>
              </a:spcBef>
              <a:buFontTx/>
              <a:buNone/>
            </a:pPr>
            <a:r>
              <a:rPr lang="hr-HR" sz="2400" b="1" dirty="0">
                <a:solidFill>
                  <a:srgbClr val="004C97"/>
                </a:solidFill>
                <a:latin typeface="Arial" panose="020B0604020202020204" pitchFamily="34" charset="0"/>
              </a:rPr>
              <a:t>Plenarna sjednica PEMPAL-a</a:t>
            </a:r>
          </a:p>
          <a:p>
            <a:pPr algn="ctr">
              <a:spcBef>
                <a:spcPct val="0"/>
              </a:spcBef>
              <a:buFontTx/>
              <a:buNone/>
            </a:pPr>
            <a:r>
              <a:rPr lang="hr-HR" sz="2400" b="1" dirty="0">
                <a:solidFill>
                  <a:srgbClr val="004C97"/>
                </a:solidFill>
                <a:latin typeface="Arial" panose="020B0604020202020204" pitchFamily="34" charset="0"/>
              </a:rPr>
              <a:t>Almaty</a:t>
            </a:r>
          </a:p>
          <a:p>
            <a:pPr algn="ctr">
              <a:spcBef>
                <a:spcPct val="0"/>
              </a:spcBef>
              <a:buFontTx/>
              <a:buNone/>
            </a:pPr>
            <a:r>
              <a:rPr lang="hr-HR" sz="2400" b="1" dirty="0">
                <a:solidFill>
                  <a:srgbClr val="004C97"/>
                </a:solidFill>
                <a:latin typeface="Arial" panose="020B0604020202020204" pitchFamily="34" charset="0"/>
              </a:rPr>
              <a:t>23. svibnja/maja 2023.</a:t>
            </a:r>
          </a:p>
        </p:txBody>
      </p:sp>
      <p:sp>
        <p:nvSpPr>
          <p:cNvPr id="8" name="Rounded Rectangle 7">
            <a:extLst>
              <a:ext uri="{FF2B5EF4-FFF2-40B4-BE49-F238E27FC236}">
                <a16:creationId xmlns:a16="http://schemas.microsoft.com/office/drawing/2014/main" id="{A3F8E707-FDBD-4B53-8F18-2F8ED28E0D3D}"/>
              </a:ext>
            </a:extLst>
          </p:cNvPr>
          <p:cNvSpPr/>
          <p:nvPr/>
        </p:nvSpPr>
        <p:spPr>
          <a:xfrm>
            <a:off x="2207568" y="257696"/>
            <a:ext cx="8352928" cy="3658716"/>
          </a:xfrm>
          <a:prstGeom prst="roundRect">
            <a:avLst/>
          </a:prstGeom>
          <a:solidFill>
            <a:srgbClr val="004C9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hr-HR" sz="3200" b="1">
                <a:latin typeface="Calibri" panose="020F0502020204030204" pitchFamily="34" charset="0"/>
                <a:ea typeface="Calibri" panose="020F0502020204030204" pitchFamily="34" charset="0"/>
                <a:cs typeface="Times New Roman" panose="02020603050405020304" pitchFamily="18" charset="0"/>
              </a:rPr>
              <a:t>Proračunske kontrole i upravljanje rizicima</a:t>
            </a:r>
            <a:r>
              <a:rPr lang="hr-HR" sz="3200" b="1">
                <a:effectLst/>
                <a:latin typeface="Calibri" panose="020F0502020204030204" pitchFamily="34" charset="0"/>
                <a:ea typeface="Calibri" panose="020F0502020204030204" pitchFamily="34" charset="0"/>
                <a:cs typeface="Times New Roman" panose="02020603050405020304" pitchFamily="18" charset="0"/>
              </a:rPr>
              <a:t>– Kratka revizija koncepata </a:t>
            </a:r>
          </a:p>
          <a:p>
            <a:pPr algn="ctr" eaLnBrk="1" fontAlgn="auto" hangingPunct="1">
              <a:spcBef>
                <a:spcPts val="0"/>
              </a:spcBef>
              <a:spcAft>
                <a:spcPts val="0"/>
              </a:spcAft>
              <a:defRPr/>
            </a:pPr>
            <a:r>
              <a:rPr lang="hr-HR" sz="2000" b="1" i="1">
                <a:solidFill>
                  <a:schemeClr val="bg1"/>
                </a:solidFill>
                <a:latin typeface="Calibri" panose="020F0502020204030204" pitchFamily="34" charset="0"/>
                <a:ea typeface="Calibri" panose="020F0502020204030204" pitchFamily="34" charset="0"/>
                <a:cs typeface="Times New Roman" panose="02020603050405020304" pitchFamily="18" charset="0"/>
              </a:rPr>
              <a:t> </a:t>
            </a:r>
          </a:p>
          <a:p>
            <a:pPr algn="ctr" eaLnBrk="1" fontAlgn="auto" hangingPunct="1">
              <a:spcBef>
                <a:spcPts val="0"/>
              </a:spcBef>
              <a:spcAft>
                <a:spcPts val="0"/>
              </a:spcAft>
              <a:defRPr/>
            </a:pPr>
            <a:r>
              <a:rPr lang="hr-HR" sz="2400" b="1" i="1">
                <a:solidFill>
                  <a:schemeClr val="bg1"/>
                </a:solidFill>
                <a:latin typeface="Calibri" panose="020F0502020204030204" pitchFamily="34" charset="0"/>
                <a:ea typeface="Calibri" panose="020F0502020204030204" pitchFamily="34" charset="0"/>
                <a:cs typeface="Times New Roman" panose="02020603050405020304" pitchFamily="18" charset="0"/>
              </a:rPr>
              <a:t> </a:t>
            </a:r>
          </a:p>
        </p:txBody>
      </p:sp>
      <p:sp>
        <p:nvSpPr>
          <p:cNvPr id="2" name="Footer Placeholder 1">
            <a:extLst>
              <a:ext uri="{FF2B5EF4-FFF2-40B4-BE49-F238E27FC236}">
                <a16:creationId xmlns:a16="http://schemas.microsoft.com/office/drawing/2014/main" id="{4E42079A-74B8-514B-91B1-2A41516DCBA5}"/>
              </a:ext>
            </a:extLst>
          </p:cNvPr>
          <p:cNvSpPr>
            <a:spLocks noGrp="1"/>
          </p:cNvSpPr>
          <p:nvPr>
            <p:ph type="ftr" sz="quarter" idx="11"/>
          </p:nvPr>
        </p:nvSpPr>
        <p:spPr/>
        <p:txBody>
          <a:bodyPr/>
          <a:lstStyle/>
          <a:p>
            <a:pPr>
              <a:defRPr/>
            </a:pPr>
            <a:r>
              <a:rPr lang="hr-HR"/>
              <a:t>PEMPAL, Almaty, svibanj/maj 2023.</a:t>
            </a:r>
          </a:p>
        </p:txBody>
      </p:sp>
    </p:spTree>
  </p:cSld>
  <p:clrMapOvr>
    <a:masterClrMapping/>
  </p:clrMapOvr>
  <p:transition spd="slow">
    <p:wipe dir="r"/>
    <p:sndAc>
      <p:stSnd>
        <p:snd r:embed="rId3" name="coin.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87913" y="1665187"/>
            <a:ext cx="2787079" cy="564517"/>
          </a:xfrm>
          <a:prstGeom prst="rect">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hr-HR" sz="1600" b="1">
                <a:solidFill>
                  <a:schemeClr val="tx1"/>
                </a:solidFill>
              </a:rPr>
              <a:t>Razina politike</a:t>
            </a:r>
          </a:p>
        </p:txBody>
      </p:sp>
      <p:sp>
        <p:nvSpPr>
          <p:cNvPr id="5" name="Rectangle 4"/>
          <p:cNvSpPr/>
          <p:nvPr/>
        </p:nvSpPr>
        <p:spPr>
          <a:xfrm>
            <a:off x="2594375" y="2229704"/>
            <a:ext cx="1393539" cy="1687179"/>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hr-HR" sz="1400" b="1" dirty="0">
                <a:solidFill>
                  <a:schemeClr val="tx1"/>
                </a:solidFill>
              </a:rPr>
              <a:t>Centraliziranje</a:t>
            </a:r>
          </a:p>
        </p:txBody>
      </p:sp>
      <p:sp>
        <p:nvSpPr>
          <p:cNvPr id="7" name="Rectangle 6"/>
          <p:cNvSpPr/>
          <p:nvPr/>
        </p:nvSpPr>
        <p:spPr>
          <a:xfrm>
            <a:off x="6774992" y="1665187"/>
            <a:ext cx="3175152" cy="564516"/>
          </a:xfrm>
          <a:prstGeom prst="rect">
            <a:avLst/>
          </a:prstGeom>
          <a:solidFill>
            <a:schemeClr val="accent6">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hr-HR" sz="1600" b="1">
                <a:solidFill>
                  <a:schemeClr val="tx1"/>
                </a:solidFill>
              </a:rPr>
              <a:t>Operativna razina</a:t>
            </a:r>
          </a:p>
        </p:txBody>
      </p:sp>
      <p:sp>
        <p:nvSpPr>
          <p:cNvPr id="8" name="Rectangle 7"/>
          <p:cNvSpPr/>
          <p:nvPr/>
        </p:nvSpPr>
        <p:spPr>
          <a:xfrm>
            <a:off x="3987914" y="2229704"/>
            <a:ext cx="2787079" cy="1693550"/>
          </a:xfrm>
          <a:prstGeom prst="rect">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hr-HR" sz="1600" b="1" u="sng" dirty="0">
                <a:solidFill>
                  <a:schemeClr val="tx1"/>
                </a:solidFill>
              </a:rPr>
              <a:t>Fiskalne politike</a:t>
            </a:r>
          </a:p>
          <a:p>
            <a:pPr algn="ctr"/>
            <a:r>
              <a:rPr lang="hr-HR" sz="1600" dirty="0">
                <a:solidFill>
                  <a:schemeClr val="tx1"/>
                </a:solidFill>
              </a:rPr>
              <a:t>Agregatna kontrola nad prihodima, rashodima, gotovinskim sredstvima i zaduživanjem</a:t>
            </a:r>
          </a:p>
        </p:txBody>
      </p:sp>
      <p:sp>
        <p:nvSpPr>
          <p:cNvPr id="9" name="Rectangle 8"/>
          <p:cNvSpPr/>
          <p:nvPr/>
        </p:nvSpPr>
        <p:spPr>
          <a:xfrm>
            <a:off x="6774992" y="2234601"/>
            <a:ext cx="3175153" cy="1693551"/>
          </a:xfrm>
          <a:prstGeom prst="rect">
            <a:avLst/>
          </a:prstGeom>
          <a:solidFill>
            <a:schemeClr val="accent6">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hr-HR" sz="1600" b="1" u="sng">
                <a:solidFill>
                  <a:schemeClr val="tx1"/>
                </a:solidFill>
              </a:rPr>
              <a:t>Upravljanja</a:t>
            </a:r>
          </a:p>
          <a:p>
            <a:pPr algn="ctr"/>
            <a:r>
              <a:rPr lang="hr-HR" sz="1600">
                <a:solidFill>
                  <a:schemeClr val="tx1"/>
                </a:solidFill>
              </a:rPr>
              <a:t>Kontrola nad financijskim transakcijama putem zahtjeva unutarnjih kontrola, standarda unutarnje revizije i vanjske revizije od strane neovisnog VRI-ja</a:t>
            </a:r>
          </a:p>
        </p:txBody>
      </p:sp>
      <p:sp>
        <p:nvSpPr>
          <p:cNvPr id="10" name="Rectangle 9"/>
          <p:cNvSpPr/>
          <p:nvPr/>
        </p:nvSpPr>
        <p:spPr>
          <a:xfrm>
            <a:off x="2594375" y="3928151"/>
            <a:ext cx="1393539" cy="1682282"/>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hr-HR" sz="1200" b="1" dirty="0">
                <a:solidFill>
                  <a:schemeClr val="tx1"/>
                </a:solidFill>
              </a:rPr>
              <a:t>Decentraliziranje</a:t>
            </a:r>
            <a:endParaRPr lang="hr-HR" sz="1600" b="1" dirty="0">
              <a:solidFill>
                <a:schemeClr val="tx1"/>
              </a:solidFill>
            </a:endParaRPr>
          </a:p>
        </p:txBody>
      </p:sp>
      <p:sp>
        <p:nvSpPr>
          <p:cNvPr id="16" name="Rectangle 15"/>
          <p:cNvSpPr/>
          <p:nvPr/>
        </p:nvSpPr>
        <p:spPr>
          <a:xfrm>
            <a:off x="3987914" y="3928151"/>
            <a:ext cx="2787078" cy="1693550"/>
          </a:xfrm>
          <a:prstGeom prst="rect">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hr-HR" sz="1600" b="1" u="sng">
                <a:solidFill>
                  <a:schemeClr val="tx1"/>
                </a:solidFill>
              </a:rPr>
              <a:t>Raspodjele sredstava</a:t>
            </a:r>
          </a:p>
          <a:p>
            <a:pPr marL="285750" indent="-285750">
              <a:buFont typeface="Arial"/>
              <a:buChar char="•"/>
            </a:pPr>
            <a:r>
              <a:rPr lang="hr-HR" sz="1600">
                <a:solidFill>
                  <a:schemeClr val="tx1"/>
                </a:solidFill>
              </a:rPr>
              <a:t>Sektorsko planiranje i izrada proračuna koje vode resorna ministarstva</a:t>
            </a:r>
          </a:p>
          <a:p>
            <a:pPr marL="285750" indent="-285750">
              <a:buFont typeface="Arial"/>
              <a:buChar char="•"/>
            </a:pPr>
            <a:r>
              <a:rPr lang="hr-HR" sz="1600">
                <a:solidFill>
                  <a:schemeClr val="tx1"/>
                </a:solidFill>
              </a:rPr>
              <a:t>Lokalna razina odlučivanja o prioritetima u pogledu potrošnje</a:t>
            </a:r>
          </a:p>
        </p:txBody>
      </p:sp>
      <p:sp>
        <p:nvSpPr>
          <p:cNvPr id="17" name="Rectangle 16"/>
          <p:cNvSpPr/>
          <p:nvPr/>
        </p:nvSpPr>
        <p:spPr>
          <a:xfrm>
            <a:off x="6774992" y="3928151"/>
            <a:ext cx="3175153" cy="1693550"/>
          </a:xfrm>
          <a:prstGeom prst="rect">
            <a:avLst/>
          </a:prstGeom>
          <a:solidFill>
            <a:schemeClr val="accent6">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hr-HR" sz="1600" b="1" u="sng">
                <a:solidFill>
                  <a:schemeClr val="tx1"/>
                </a:solidFill>
              </a:rPr>
              <a:t>Upravljanje transakcijama</a:t>
            </a:r>
          </a:p>
          <a:p>
            <a:pPr marL="285750" indent="-285750">
              <a:buFont typeface="Arial"/>
              <a:buChar char="•"/>
            </a:pPr>
            <a:r>
              <a:rPr lang="hr-HR" sz="1600">
                <a:solidFill>
                  <a:schemeClr val="tx1"/>
                </a:solidFill>
              </a:rPr>
              <a:t>Pokretanje plaćanja ili putem središnjeg ili decentraliziranog JRR-a sa saldom nula</a:t>
            </a:r>
          </a:p>
          <a:p>
            <a:pPr marL="285750" indent="-285750">
              <a:buFont typeface="Arial"/>
              <a:buChar char="•"/>
            </a:pPr>
            <a:r>
              <a:rPr lang="hr-HR" sz="1600">
                <a:solidFill>
                  <a:schemeClr val="tx1"/>
                </a:solidFill>
              </a:rPr>
              <a:t>Evidentiranje transakcija putem integriranog ISFU-a</a:t>
            </a:r>
          </a:p>
        </p:txBody>
      </p:sp>
      <p:sp>
        <p:nvSpPr>
          <p:cNvPr id="11" name="Title 1"/>
          <p:cNvSpPr>
            <a:spLocks noGrp="1"/>
          </p:cNvSpPr>
          <p:nvPr>
            <p:ph type="title"/>
          </p:nvPr>
        </p:nvSpPr>
        <p:spPr>
          <a:xfrm>
            <a:off x="1765300" y="274638"/>
            <a:ext cx="8445500" cy="1143000"/>
          </a:xfrm>
        </p:spPr>
        <p:txBody>
          <a:bodyPr>
            <a:noAutofit/>
          </a:bodyPr>
          <a:lstStyle/>
          <a:p>
            <a:r>
              <a:rPr lang="hr-HR" sz="2800"/>
              <a:t>Elementi decentralizacije nacionalnog tijela za upravljanje financija od Ministarstva financija do proračunskih subjekata</a:t>
            </a:r>
          </a:p>
        </p:txBody>
      </p:sp>
    </p:spTree>
    <p:extLst>
      <p:ext uri="{BB962C8B-B14F-4D97-AF65-F5344CB8AC3E}">
        <p14:creationId xmlns:p14="http://schemas.microsoft.com/office/powerpoint/2010/main" val="1112134477"/>
      </p:ext>
    </p:extLst>
  </p:cSld>
  <p:clrMapOvr>
    <a:masterClrMapping/>
  </p:clrMapOvr>
  <p:transition spd="slow">
    <p:wipe dir="r"/>
    <p:sndAc>
      <p:stSnd>
        <p:snd r:embed="rId2" name="coin.wav"/>
      </p:stSnd>
    </p:sndAc>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8055F-290E-CF30-FBA3-EA5888B5F545}"/>
              </a:ext>
            </a:extLst>
          </p:cNvPr>
          <p:cNvSpPr>
            <a:spLocks noGrp="1"/>
          </p:cNvSpPr>
          <p:nvPr>
            <p:ph type="title"/>
          </p:nvPr>
        </p:nvSpPr>
        <p:spPr>
          <a:xfrm>
            <a:off x="407368" y="-31038"/>
            <a:ext cx="11953328" cy="939760"/>
          </a:xfrm>
        </p:spPr>
        <p:txBody>
          <a:bodyPr/>
          <a:lstStyle/>
          <a:p>
            <a:r>
              <a:rPr lang="hr-HR" sz="3600">
                <a:solidFill>
                  <a:srgbClr val="C00000"/>
                </a:solidFill>
              </a:rPr>
              <a:t>Revizija rezultata ankete o upravljanju rizicima</a:t>
            </a:r>
          </a:p>
        </p:txBody>
      </p:sp>
      <p:sp>
        <p:nvSpPr>
          <p:cNvPr id="3" name="Content Placeholder 2">
            <a:extLst>
              <a:ext uri="{FF2B5EF4-FFF2-40B4-BE49-F238E27FC236}">
                <a16:creationId xmlns:a16="http://schemas.microsoft.com/office/drawing/2014/main" id="{1D940D6A-A24B-D127-F6AB-603B599C0C30}"/>
              </a:ext>
            </a:extLst>
          </p:cNvPr>
          <p:cNvSpPr>
            <a:spLocks noGrp="1"/>
          </p:cNvSpPr>
          <p:nvPr>
            <p:ph idx="1"/>
          </p:nvPr>
        </p:nvSpPr>
        <p:spPr>
          <a:xfrm>
            <a:off x="983432" y="764704"/>
            <a:ext cx="6552728" cy="5591647"/>
          </a:xfrm>
        </p:spPr>
        <p:txBody>
          <a:bodyPr/>
          <a:lstStyle/>
          <a:p>
            <a:r>
              <a:rPr lang="hr-HR" sz="2400"/>
              <a:t>13 odgovora – pet je navelo da je bila odgovornost rukovodstva, generalnog direktora ili drugih visokih rukovoditelja u riznici. Tri zemlje navele su da postoji imenovani voditelj za upravljanje rizicima </a:t>
            </a:r>
          </a:p>
          <a:p>
            <a:r>
              <a:rPr lang="hr-HR" sz="2400"/>
              <a:t>Dvije zemlje navele su da je bila odgovornost unutarnje revizije – obje su bile u Ministarstvu financija. Jedna je navela da postoji odvojena jedinica u vladi koja je imala tu odgovornost, a još dvije su navele da je bila decentralizirana odgovornost, vjerojatno na ministarstvima, odjelima i agencijama da upravljaju izravno </a:t>
            </a:r>
          </a:p>
          <a:p>
            <a:r>
              <a:rPr lang="hr-HR" sz="2400"/>
              <a:t>Ponovno se čini da postoji određena zabuna u pogledu toga što je upravljanje rizicima te bi bila korisna dodatna pojašnjenja.</a:t>
            </a:r>
          </a:p>
        </p:txBody>
      </p:sp>
      <p:sp>
        <p:nvSpPr>
          <p:cNvPr id="4" name="Slide Number Placeholder 3">
            <a:extLst>
              <a:ext uri="{FF2B5EF4-FFF2-40B4-BE49-F238E27FC236}">
                <a16:creationId xmlns:a16="http://schemas.microsoft.com/office/drawing/2014/main" id="{CCF48E25-1645-DA66-3DE4-B910ED166EA5}"/>
              </a:ext>
            </a:extLst>
          </p:cNvPr>
          <p:cNvSpPr>
            <a:spLocks noGrp="1"/>
          </p:cNvSpPr>
          <p:nvPr>
            <p:ph type="sldNum" sz="quarter" idx="12"/>
          </p:nvPr>
        </p:nvSpPr>
        <p:spPr/>
        <p:txBody>
          <a:bodyPr/>
          <a:lstStyle/>
          <a:p>
            <a:pPr>
              <a:defRPr/>
            </a:pPr>
            <a:fld id="{87D4BA1C-9A8B-436B-A337-6A2CE014F201}" type="slidenum">
              <a:rPr lang="ru-RU" altLang="en-US" smtClean="0"/>
              <a:pPr>
                <a:defRPr/>
              </a:pPr>
              <a:t>11</a:t>
            </a:fld>
            <a:endParaRPr lang="ru-RU" altLang="en-US"/>
          </a:p>
        </p:txBody>
      </p:sp>
      <p:graphicFrame>
        <p:nvGraphicFramePr>
          <p:cNvPr id="9" name="Table 8">
            <a:extLst>
              <a:ext uri="{FF2B5EF4-FFF2-40B4-BE49-F238E27FC236}">
                <a16:creationId xmlns:a16="http://schemas.microsoft.com/office/drawing/2014/main" id="{CECA763A-7196-ED3B-F2B7-BCEF087336F3}"/>
              </a:ext>
            </a:extLst>
          </p:cNvPr>
          <p:cNvGraphicFramePr>
            <a:graphicFrameLocks noGrp="1"/>
          </p:cNvGraphicFramePr>
          <p:nvPr>
            <p:extLst>
              <p:ext uri="{D42A27DB-BD31-4B8C-83A1-F6EECF244321}">
                <p14:modId xmlns:p14="http://schemas.microsoft.com/office/powerpoint/2010/main" val="3248826639"/>
              </p:ext>
            </p:extLst>
          </p:nvPr>
        </p:nvGraphicFramePr>
        <p:xfrm>
          <a:off x="7824192" y="908722"/>
          <a:ext cx="4032449" cy="4977282"/>
        </p:xfrm>
        <a:graphic>
          <a:graphicData uri="http://schemas.openxmlformats.org/drawingml/2006/table">
            <a:tbl>
              <a:tblPr firstRow="1" bandRow="1">
                <a:tableStyleId>{5C22544A-7EE6-4342-B048-85BDC9FD1C3A}</a:tableStyleId>
              </a:tblPr>
              <a:tblGrid>
                <a:gridCol w="2887482">
                  <a:extLst>
                    <a:ext uri="{9D8B030D-6E8A-4147-A177-3AD203B41FA5}">
                      <a16:colId xmlns:a16="http://schemas.microsoft.com/office/drawing/2014/main" val="921445360"/>
                    </a:ext>
                  </a:extLst>
                </a:gridCol>
                <a:gridCol w="1144967">
                  <a:extLst>
                    <a:ext uri="{9D8B030D-6E8A-4147-A177-3AD203B41FA5}">
                      <a16:colId xmlns:a16="http://schemas.microsoft.com/office/drawing/2014/main" val="4037992613"/>
                    </a:ext>
                  </a:extLst>
                </a:gridCol>
              </a:tblGrid>
              <a:tr h="516701">
                <a:tc>
                  <a:txBody>
                    <a:bodyPr/>
                    <a:lstStyle/>
                    <a:p>
                      <a:pPr algn="l" fontAlgn="b"/>
                      <a:r>
                        <a:rPr lang="hr-HR" sz="2300" u="none" strike="noStrike">
                          <a:effectLst/>
                        </a:rPr>
                        <a:t>Odgovorni subjekt</a:t>
                      </a:r>
                    </a:p>
                  </a:txBody>
                  <a:tcPr marL="19845" marR="19845" marT="19845" marB="0" anchor="b"/>
                </a:tc>
                <a:tc>
                  <a:txBody>
                    <a:bodyPr/>
                    <a:lstStyle/>
                    <a:p>
                      <a:pPr algn="l" fontAlgn="b"/>
                      <a:r>
                        <a:rPr lang="hr-HR" sz="2300" u="none" strike="noStrike">
                          <a:effectLst/>
                        </a:rPr>
                        <a:t>Broj</a:t>
                      </a:r>
                    </a:p>
                  </a:txBody>
                  <a:tcPr marL="19845" marR="19845" marT="19845" marB="0" anchor="b"/>
                </a:tc>
                <a:extLst>
                  <a:ext uri="{0D108BD9-81ED-4DB2-BD59-A6C34878D82A}">
                    <a16:rowId xmlns:a16="http://schemas.microsoft.com/office/drawing/2014/main" val="504964177"/>
                  </a:ext>
                </a:extLst>
              </a:tr>
              <a:tr h="516701">
                <a:tc>
                  <a:txBody>
                    <a:bodyPr/>
                    <a:lstStyle/>
                    <a:p>
                      <a:pPr algn="l" fontAlgn="b"/>
                      <a:r>
                        <a:rPr lang="hr-HR" sz="2300" u="none" strike="noStrike">
                          <a:effectLst/>
                        </a:rPr>
                        <a:t>Riznica</a:t>
                      </a:r>
                    </a:p>
                  </a:txBody>
                  <a:tcPr marL="19845" marR="19845" marT="19845" marB="0" anchor="b"/>
                </a:tc>
                <a:tc>
                  <a:txBody>
                    <a:bodyPr/>
                    <a:lstStyle/>
                    <a:p>
                      <a:pPr algn="l" fontAlgn="b"/>
                      <a:r>
                        <a:rPr lang="hr-HR" sz="2300" b="0" i="0" u="none" strike="noStrike">
                          <a:solidFill>
                            <a:srgbClr val="000000"/>
                          </a:solidFill>
                          <a:effectLst/>
                          <a:latin typeface="Calibri" panose="020F0502020204030204" pitchFamily="34" charset="0"/>
                        </a:rPr>
                        <a:t>5</a:t>
                      </a:r>
                    </a:p>
                  </a:txBody>
                  <a:tcPr marL="19845" marR="19845" marT="19845" marB="0" anchor="b"/>
                </a:tc>
                <a:extLst>
                  <a:ext uri="{0D108BD9-81ED-4DB2-BD59-A6C34878D82A}">
                    <a16:rowId xmlns:a16="http://schemas.microsoft.com/office/drawing/2014/main" val="55553912"/>
                  </a:ext>
                </a:extLst>
              </a:tr>
              <a:tr h="516701">
                <a:tc>
                  <a:txBody>
                    <a:bodyPr/>
                    <a:lstStyle/>
                    <a:p>
                      <a:pPr algn="l" fontAlgn="b"/>
                      <a:r>
                        <a:rPr lang="hr-HR" sz="2300" u="none" strike="noStrike">
                          <a:effectLst/>
                        </a:rPr>
                        <a:t>Jedinica za rizik</a:t>
                      </a:r>
                    </a:p>
                  </a:txBody>
                  <a:tcPr marL="19845" marR="19845" marT="19845" marB="0" anchor="b"/>
                </a:tc>
                <a:tc>
                  <a:txBody>
                    <a:bodyPr/>
                    <a:lstStyle/>
                    <a:p>
                      <a:pPr algn="l" fontAlgn="b"/>
                      <a:r>
                        <a:rPr lang="hr-HR" sz="2300" b="0" i="0" u="none" strike="noStrike">
                          <a:solidFill>
                            <a:srgbClr val="000000"/>
                          </a:solidFill>
                          <a:effectLst/>
                          <a:latin typeface="Calibri" panose="020F0502020204030204" pitchFamily="34" charset="0"/>
                        </a:rPr>
                        <a:t>3</a:t>
                      </a:r>
                    </a:p>
                  </a:txBody>
                  <a:tcPr marL="19845" marR="19845" marT="19845" marB="0" anchor="b"/>
                </a:tc>
                <a:extLst>
                  <a:ext uri="{0D108BD9-81ED-4DB2-BD59-A6C34878D82A}">
                    <a16:rowId xmlns:a16="http://schemas.microsoft.com/office/drawing/2014/main" val="2883661032"/>
                  </a:ext>
                </a:extLst>
              </a:tr>
              <a:tr h="516701">
                <a:tc>
                  <a:txBody>
                    <a:bodyPr/>
                    <a:lstStyle/>
                    <a:p>
                      <a:pPr algn="l" fontAlgn="b"/>
                      <a:r>
                        <a:rPr lang="hr-HR" sz="2300" u="none" strike="noStrike">
                          <a:effectLst/>
                        </a:rPr>
                        <a:t>Jedinica za unutarnju reviziju</a:t>
                      </a:r>
                    </a:p>
                  </a:txBody>
                  <a:tcPr marL="19845" marR="19845" marT="19845" marB="0" anchor="b"/>
                </a:tc>
                <a:tc>
                  <a:txBody>
                    <a:bodyPr/>
                    <a:lstStyle/>
                    <a:p>
                      <a:pPr algn="l" fontAlgn="b"/>
                      <a:r>
                        <a:rPr lang="hr-HR" sz="2300" b="0" i="0" u="none" strike="noStrike">
                          <a:solidFill>
                            <a:srgbClr val="000000"/>
                          </a:solidFill>
                          <a:effectLst/>
                          <a:latin typeface="Calibri" panose="020F0502020204030204" pitchFamily="34" charset="0"/>
                        </a:rPr>
                        <a:t>2</a:t>
                      </a:r>
                    </a:p>
                  </a:txBody>
                  <a:tcPr marL="19845" marR="19845" marT="19845" marB="0" anchor="b"/>
                </a:tc>
                <a:extLst>
                  <a:ext uri="{0D108BD9-81ED-4DB2-BD59-A6C34878D82A}">
                    <a16:rowId xmlns:a16="http://schemas.microsoft.com/office/drawing/2014/main" val="2271844067"/>
                  </a:ext>
                </a:extLst>
              </a:tr>
              <a:tr h="836446">
                <a:tc>
                  <a:txBody>
                    <a:bodyPr/>
                    <a:lstStyle/>
                    <a:p>
                      <a:pPr algn="l" fontAlgn="b"/>
                      <a:r>
                        <a:rPr lang="hr-HR" sz="2300" u="none" strike="noStrike">
                          <a:effectLst/>
                        </a:rPr>
                        <a:t>Decentralizirana odgovornost</a:t>
                      </a:r>
                    </a:p>
                  </a:txBody>
                  <a:tcPr marL="19845" marR="19845" marT="19845" marB="0" anchor="b"/>
                </a:tc>
                <a:tc>
                  <a:txBody>
                    <a:bodyPr/>
                    <a:lstStyle/>
                    <a:p>
                      <a:pPr algn="l" fontAlgn="b"/>
                      <a:r>
                        <a:rPr lang="hr-HR" sz="2300" b="0" i="0" u="none" strike="noStrike">
                          <a:solidFill>
                            <a:srgbClr val="000000"/>
                          </a:solidFill>
                          <a:effectLst/>
                          <a:latin typeface="Calibri" panose="020F0502020204030204" pitchFamily="34" charset="0"/>
                        </a:rPr>
                        <a:t>2</a:t>
                      </a:r>
                    </a:p>
                  </a:txBody>
                  <a:tcPr marL="19845" marR="19845" marT="19845" marB="0" anchor="b"/>
                </a:tc>
                <a:extLst>
                  <a:ext uri="{0D108BD9-81ED-4DB2-BD59-A6C34878D82A}">
                    <a16:rowId xmlns:a16="http://schemas.microsoft.com/office/drawing/2014/main" val="345117163"/>
                  </a:ext>
                </a:extLst>
              </a:tr>
              <a:tr h="836446">
                <a:tc>
                  <a:txBody>
                    <a:bodyPr/>
                    <a:lstStyle/>
                    <a:p>
                      <a:pPr algn="l" fontAlgn="b"/>
                      <a:r>
                        <a:rPr lang="hr-HR" sz="2300" u="none" strike="noStrike">
                          <a:effectLst/>
                        </a:rPr>
                        <a:t>Druga neovisna jedinica</a:t>
                      </a:r>
                    </a:p>
                  </a:txBody>
                  <a:tcPr marL="19845" marR="19845" marT="19845" marB="0" anchor="b"/>
                </a:tc>
                <a:tc>
                  <a:txBody>
                    <a:bodyPr/>
                    <a:lstStyle/>
                    <a:p>
                      <a:pPr algn="l" fontAlgn="b"/>
                      <a:r>
                        <a:rPr lang="hr-HR" sz="2300" u="none" strike="noStrike">
                          <a:effectLst/>
                        </a:rPr>
                        <a:t>1</a:t>
                      </a:r>
                    </a:p>
                  </a:txBody>
                  <a:tcPr marL="19845" marR="19845" marT="19845" marB="0" anchor="b"/>
                </a:tc>
                <a:extLst>
                  <a:ext uri="{0D108BD9-81ED-4DB2-BD59-A6C34878D82A}">
                    <a16:rowId xmlns:a16="http://schemas.microsoft.com/office/drawing/2014/main" val="1007369997"/>
                  </a:ext>
                </a:extLst>
              </a:tr>
              <a:tr h="516701">
                <a:tc>
                  <a:txBody>
                    <a:bodyPr/>
                    <a:lstStyle/>
                    <a:p>
                      <a:pPr algn="l" fontAlgn="b"/>
                      <a:r>
                        <a:rPr lang="hr-HR" sz="2300" u="none" strike="noStrike">
                          <a:effectLst/>
                        </a:rPr>
                        <a:t>Nema odgovora</a:t>
                      </a:r>
                    </a:p>
                  </a:txBody>
                  <a:tcPr marL="19845" marR="19845" marT="19845" marB="0" anchor="b"/>
                </a:tc>
                <a:tc>
                  <a:txBody>
                    <a:bodyPr/>
                    <a:lstStyle/>
                    <a:p>
                      <a:pPr algn="l" fontAlgn="b"/>
                      <a:r>
                        <a:rPr lang="hr-HR" sz="2300" b="0" i="0" u="none" strike="noStrike">
                          <a:solidFill>
                            <a:srgbClr val="000000"/>
                          </a:solidFill>
                          <a:effectLst/>
                          <a:latin typeface="Calibri" panose="020F0502020204030204" pitchFamily="34" charset="0"/>
                        </a:rPr>
                        <a:t>4</a:t>
                      </a:r>
                    </a:p>
                  </a:txBody>
                  <a:tcPr marL="19845" marR="19845" marT="19845" marB="0" anchor="b"/>
                </a:tc>
                <a:extLst>
                  <a:ext uri="{0D108BD9-81ED-4DB2-BD59-A6C34878D82A}">
                    <a16:rowId xmlns:a16="http://schemas.microsoft.com/office/drawing/2014/main" val="184109569"/>
                  </a:ext>
                </a:extLst>
              </a:tr>
              <a:tr h="516701">
                <a:tc>
                  <a:txBody>
                    <a:bodyPr/>
                    <a:lstStyle/>
                    <a:p>
                      <a:pPr algn="l" fontAlgn="b"/>
                      <a:r>
                        <a:rPr lang="hr-HR" sz="2300" u="none" strike="noStrike">
                          <a:effectLst/>
                        </a:rPr>
                        <a:t> Ukupno</a:t>
                      </a:r>
                    </a:p>
                  </a:txBody>
                  <a:tcPr marL="19845" marR="19845" marT="19845" marB="0" anchor="b"/>
                </a:tc>
                <a:tc>
                  <a:txBody>
                    <a:bodyPr/>
                    <a:lstStyle/>
                    <a:p>
                      <a:pPr algn="l" fontAlgn="b"/>
                      <a:r>
                        <a:rPr lang="hr-HR" sz="2300" u="none" strike="noStrike" dirty="0">
                          <a:effectLst/>
                        </a:rPr>
                        <a:t>17</a:t>
                      </a:r>
                    </a:p>
                  </a:txBody>
                  <a:tcPr marL="19845" marR="19845" marT="19845" marB="0" anchor="b"/>
                </a:tc>
                <a:extLst>
                  <a:ext uri="{0D108BD9-81ED-4DB2-BD59-A6C34878D82A}">
                    <a16:rowId xmlns:a16="http://schemas.microsoft.com/office/drawing/2014/main" val="1510060450"/>
                  </a:ext>
                </a:extLst>
              </a:tr>
            </a:tbl>
          </a:graphicData>
        </a:graphic>
      </p:graphicFrame>
      <p:sp>
        <p:nvSpPr>
          <p:cNvPr id="5" name="Footer Placeholder 4">
            <a:extLst>
              <a:ext uri="{FF2B5EF4-FFF2-40B4-BE49-F238E27FC236}">
                <a16:creationId xmlns:a16="http://schemas.microsoft.com/office/drawing/2014/main" id="{D83C63F3-B107-65AA-6CFA-609D381A692C}"/>
              </a:ext>
            </a:extLst>
          </p:cNvPr>
          <p:cNvSpPr>
            <a:spLocks noGrp="1"/>
          </p:cNvSpPr>
          <p:nvPr>
            <p:ph type="ftr" sz="quarter" idx="11"/>
          </p:nvPr>
        </p:nvSpPr>
        <p:spPr/>
        <p:txBody>
          <a:bodyPr/>
          <a:lstStyle/>
          <a:p>
            <a:pPr>
              <a:defRPr/>
            </a:pPr>
            <a:r>
              <a:rPr lang="hr-HR"/>
              <a:t>PEMPAL, Almaty, svibanj/maj 2023.</a:t>
            </a:r>
          </a:p>
        </p:txBody>
      </p:sp>
    </p:spTree>
    <p:extLst>
      <p:ext uri="{BB962C8B-B14F-4D97-AF65-F5344CB8AC3E}">
        <p14:creationId xmlns:p14="http://schemas.microsoft.com/office/powerpoint/2010/main" val="2986056073"/>
      </p:ext>
    </p:extLst>
  </p:cSld>
  <p:clrMapOvr>
    <a:masterClrMapping/>
  </p:clrMapOvr>
  <p:transition spd="slow">
    <p:wipe dir="r"/>
    <p:sndAc>
      <p:stSnd>
        <p:snd r:embed="rId2" name="coin.wav"/>
      </p:stSnd>
    </p:sndAc>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304800"/>
            <a:ext cx="8001000" cy="1143000"/>
          </a:xfrm>
        </p:spPr>
        <p:txBody>
          <a:bodyPr/>
          <a:lstStyle/>
          <a:p>
            <a:r>
              <a:rPr lang="hr-HR" b="1">
                <a:solidFill>
                  <a:srgbClr val="C00000"/>
                </a:solidFill>
              </a:rPr>
              <a:t>Upravljanje rizicima</a:t>
            </a:r>
          </a:p>
        </p:txBody>
      </p:sp>
      <p:sp>
        <p:nvSpPr>
          <p:cNvPr id="3" name="Content Placeholder 2"/>
          <p:cNvSpPr>
            <a:spLocks noGrp="1"/>
          </p:cNvSpPr>
          <p:nvPr>
            <p:ph sz="quarter" idx="13"/>
          </p:nvPr>
        </p:nvSpPr>
        <p:spPr>
          <a:xfrm>
            <a:off x="1055440" y="685800"/>
            <a:ext cx="10708167" cy="5670551"/>
          </a:xfrm>
        </p:spPr>
        <p:txBody>
          <a:bodyPr>
            <a:noAutofit/>
          </a:bodyPr>
          <a:lstStyle/>
          <a:p>
            <a:r>
              <a:rPr lang="hr-HR" sz="2400" b="1" dirty="0"/>
              <a:t>Upravljanje rizicima </a:t>
            </a:r>
            <a:r>
              <a:rPr lang="hr-HR" sz="2400" dirty="0"/>
              <a:t>– Učinak nesigurnosti na ciljeve vaše agencije (ISO31000)</a:t>
            </a:r>
          </a:p>
          <a:p>
            <a:r>
              <a:rPr lang="hr-HR" sz="2400" dirty="0"/>
              <a:t>Upravljanje vašim rizicima znači upravljanje učincima nesigurnosti kako biste </a:t>
            </a:r>
          </a:p>
          <a:p>
            <a:pPr marL="344488" indent="-344488">
              <a:buNone/>
            </a:pPr>
            <a:r>
              <a:rPr lang="hr-HR" sz="2400" dirty="0"/>
              <a:t>    bili sigurniji da će vaša agencija ostvariti svoje ciljeve </a:t>
            </a:r>
            <a:br>
              <a:rPr lang="hr-HR" sz="2400" dirty="0"/>
            </a:br>
            <a:endParaRPr lang="hr-HR" sz="2400" dirty="0"/>
          </a:p>
          <a:p>
            <a:r>
              <a:rPr lang="hr-HR" sz="2400" b="1" dirty="0"/>
              <a:t>Upravljanje rizicima </a:t>
            </a:r>
            <a:r>
              <a:rPr lang="hr-HR" sz="2400" dirty="0"/>
              <a:t>zahtijeva:</a:t>
            </a:r>
          </a:p>
          <a:p>
            <a:pPr marL="744538" lvl="1" indent="-344488">
              <a:buFont typeface="Arial" panose="020B0604020202020204" pitchFamily="34" charset="0"/>
              <a:buChar char="•"/>
            </a:pPr>
            <a:r>
              <a:rPr lang="hr-HR" sz="2400" dirty="0"/>
              <a:t>sustavno utvrđivanje rizika u svim aspektima poslovanja vašeg subjekta koji mogu utjecati na ostvarivanje vaših ciljeva i </a:t>
            </a:r>
          </a:p>
          <a:p>
            <a:pPr marL="744538" lvl="1" indent="-344488">
              <a:buFont typeface="Arial" panose="020B0604020202020204" pitchFamily="34" charset="0"/>
              <a:buChar char="•"/>
            </a:pPr>
            <a:r>
              <a:rPr lang="hr-HR" sz="2400" dirty="0"/>
              <a:t>donošenje informiranih odluka u pogledu tih rizika, uključujući ublažavanje</a:t>
            </a:r>
          </a:p>
          <a:p>
            <a:r>
              <a:rPr lang="hr-HR" sz="2400" b="1" dirty="0"/>
              <a:t>Uspješnim upravljanjem rizika možete: </a:t>
            </a:r>
          </a:p>
          <a:p>
            <a:pPr marL="744538" lvl="1" indent="-344488">
              <a:buFont typeface="Arial" panose="020B0604020202020204" pitchFamily="34" charset="0"/>
              <a:buChar char="•"/>
            </a:pPr>
            <a:r>
              <a:rPr lang="hr-HR" sz="2400" dirty="0"/>
              <a:t>smanjiti predvidive prijetnje na razinu koja je vašoj agenciji prihvatljiva </a:t>
            </a:r>
          </a:p>
          <a:p>
            <a:pPr marL="744538" lvl="1" indent="-344488">
              <a:buFont typeface="Arial" panose="020B0604020202020204" pitchFamily="34" charset="0"/>
              <a:buChar char="•"/>
            </a:pPr>
            <a:r>
              <a:rPr lang="hr-HR" sz="2400" dirty="0"/>
              <a:t>omogućiti maksimalno iskorištavanje prilika koje bi vam se mogle ukazati</a:t>
            </a:r>
          </a:p>
          <a:p>
            <a:endParaRPr lang="en-US" sz="2400" dirty="0"/>
          </a:p>
          <a:p>
            <a:endParaRPr lang="en-US" sz="2400" dirty="0"/>
          </a:p>
        </p:txBody>
      </p:sp>
      <p:sp>
        <p:nvSpPr>
          <p:cNvPr id="4" name="Slide Number Placeholder 3">
            <a:extLst>
              <a:ext uri="{FF2B5EF4-FFF2-40B4-BE49-F238E27FC236}">
                <a16:creationId xmlns:a16="http://schemas.microsoft.com/office/drawing/2014/main" id="{9EF1A172-1B60-B6B5-AEC4-E57A0DBCE598}"/>
              </a:ext>
            </a:extLst>
          </p:cNvPr>
          <p:cNvSpPr>
            <a:spLocks noGrp="1"/>
          </p:cNvSpPr>
          <p:nvPr>
            <p:ph type="sldNum" sz="quarter" idx="12"/>
          </p:nvPr>
        </p:nvSpPr>
        <p:spPr/>
        <p:txBody>
          <a:bodyPr/>
          <a:lstStyle/>
          <a:p>
            <a:fld id="{E59B3EB4-F75D-4221-891B-A2BAA9BB7BFA}" type="slidenum">
              <a:rPr lang="en-US" smtClean="0"/>
              <a:pPr/>
              <a:t>12</a:t>
            </a:fld>
            <a:endParaRPr lang="en-US"/>
          </a:p>
        </p:txBody>
      </p:sp>
      <p:sp>
        <p:nvSpPr>
          <p:cNvPr id="5" name="Footer Placeholder 4">
            <a:extLst>
              <a:ext uri="{FF2B5EF4-FFF2-40B4-BE49-F238E27FC236}">
                <a16:creationId xmlns:a16="http://schemas.microsoft.com/office/drawing/2014/main" id="{2F4E6902-0A8A-7ABC-4832-8BB3CB2764F1}"/>
              </a:ext>
            </a:extLst>
          </p:cNvPr>
          <p:cNvSpPr>
            <a:spLocks noGrp="1"/>
          </p:cNvSpPr>
          <p:nvPr>
            <p:ph type="ftr" sz="quarter" idx="11"/>
          </p:nvPr>
        </p:nvSpPr>
        <p:spPr/>
        <p:txBody>
          <a:bodyPr/>
          <a:lstStyle/>
          <a:p>
            <a:r>
              <a:rPr lang="hr-HR"/>
              <a:t>PEMPAL, Almaty, svibanj/maj 2023.</a:t>
            </a:r>
          </a:p>
        </p:txBody>
      </p:sp>
    </p:spTree>
    <p:extLst>
      <p:ext uri="{BB962C8B-B14F-4D97-AF65-F5344CB8AC3E}">
        <p14:creationId xmlns:p14="http://schemas.microsoft.com/office/powerpoint/2010/main" val="403178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728" y="136524"/>
            <a:ext cx="11449272" cy="1143000"/>
          </a:xfrm>
        </p:spPr>
        <p:txBody>
          <a:bodyPr>
            <a:normAutofit fontScale="90000"/>
          </a:bodyPr>
          <a:lstStyle/>
          <a:p>
            <a:pPr algn="ctr"/>
            <a:r>
              <a:rPr lang="hr-HR" b="1">
                <a:solidFill>
                  <a:srgbClr val="C00000"/>
                </a:solidFill>
              </a:rPr>
              <a:t>Zašto je upravljanje rizicima važno za vlade?</a:t>
            </a:r>
          </a:p>
        </p:txBody>
      </p:sp>
      <p:sp>
        <p:nvSpPr>
          <p:cNvPr id="3" name="Content Placeholder 2"/>
          <p:cNvSpPr>
            <a:spLocks noGrp="1"/>
          </p:cNvSpPr>
          <p:nvPr>
            <p:ph sz="quarter" idx="13"/>
          </p:nvPr>
        </p:nvSpPr>
        <p:spPr>
          <a:xfrm>
            <a:off x="983432" y="1445707"/>
            <a:ext cx="10809515" cy="5007629"/>
          </a:xfrm>
        </p:spPr>
        <p:txBody>
          <a:bodyPr>
            <a:normAutofit/>
          </a:bodyPr>
          <a:lstStyle/>
          <a:p>
            <a:pPr marL="342900" indent="-342900">
              <a:buFont typeface="Arial" panose="020B0604020202020204" pitchFamily="34" charset="0"/>
              <a:buChar char="•"/>
            </a:pPr>
            <a:r>
              <a:rPr lang="hr-HR" sz="2800"/>
              <a:t>U svijetu koji je globalno povezan raste broj vrsta rizika s kojima se suočavamo, kao i njihov opseg (</a:t>
            </a:r>
            <a:r>
              <a:rPr lang="hr-HR"/>
              <a:t>COVID-19</a:t>
            </a:r>
            <a:r>
              <a:rPr lang="hr-HR" sz="2800"/>
              <a:t>, klimatske promjene, kibernetički kriminal)  </a:t>
            </a:r>
          </a:p>
          <a:p>
            <a:pPr marL="342900" indent="-342900">
              <a:buFont typeface="Arial" panose="020B0604020202020204" pitchFamily="34" charset="0"/>
              <a:buChar char="•"/>
            </a:pPr>
            <a:r>
              <a:rPr lang="hr-HR" sz="2800"/>
              <a:t>Situacija je sve složenija i negativne posljedice </a:t>
            </a:r>
          </a:p>
          <a:p>
            <a:pPr marL="344488" indent="-344488">
              <a:buNone/>
            </a:pPr>
            <a:r>
              <a:rPr lang="hr-HR" sz="2800"/>
              <a:t>      u slučaju pojave rizika mogle bi biti znatne  </a:t>
            </a:r>
          </a:p>
          <a:p>
            <a:pPr marL="342900" indent="-342900">
              <a:buFont typeface="Arial" panose="020B0604020202020204" pitchFamily="34" charset="0"/>
              <a:buChar char="•"/>
            </a:pPr>
            <a:r>
              <a:rPr lang="hr-HR" sz="2800"/>
              <a:t>Javnost i vlada od suvremenih rukovoditelja očekuju da </a:t>
            </a:r>
          </a:p>
          <a:p>
            <a:pPr marL="0" indent="0">
              <a:buNone/>
            </a:pPr>
            <a:r>
              <a:rPr lang="hr-HR" sz="2800"/>
              <a:t>    predvide i ublaže rizike </a:t>
            </a:r>
          </a:p>
          <a:p>
            <a:pPr marL="342900" indent="-342900">
              <a:buFont typeface="Arial" panose="020B0604020202020204" pitchFamily="34" charset="0"/>
              <a:buChar char="•"/>
            </a:pPr>
            <a:r>
              <a:rPr lang="hr-HR" sz="2800"/>
              <a:t>Stalno unaprjeđivanje i procjena okruženja, uključujući ispitivanje rizika i razvoj strategija za ublažavanje rizika postali su „norma” u brojnim zemljama</a:t>
            </a:r>
          </a:p>
          <a:p>
            <a:endParaRPr lang="en-US" dirty="0"/>
          </a:p>
        </p:txBody>
      </p:sp>
      <p:sp>
        <p:nvSpPr>
          <p:cNvPr id="4" name="Slide Number Placeholder 3"/>
          <p:cNvSpPr>
            <a:spLocks noGrp="1"/>
          </p:cNvSpPr>
          <p:nvPr>
            <p:ph type="sldNum" sz="quarter" idx="12"/>
          </p:nvPr>
        </p:nvSpPr>
        <p:spPr/>
        <p:txBody>
          <a:bodyPr/>
          <a:lstStyle/>
          <a:p>
            <a:fld id="{E59B3EB4-F75D-4221-891B-A2BAA9BB7BFA}" type="slidenum">
              <a:rPr lang="en-US" smtClean="0"/>
              <a:pPr/>
              <a:t>13</a:t>
            </a:fld>
            <a:endParaRPr lang="en-US"/>
          </a:p>
        </p:txBody>
      </p:sp>
      <p:sp>
        <p:nvSpPr>
          <p:cNvPr id="5" name="Footer Placeholder 4">
            <a:extLst>
              <a:ext uri="{FF2B5EF4-FFF2-40B4-BE49-F238E27FC236}">
                <a16:creationId xmlns:a16="http://schemas.microsoft.com/office/drawing/2014/main" id="{FEF69E69-94E6-5E9D-8596-E6EB45A64857}"/>
              </a:ext>
            </a:extLst>
          </p:cNvPr>
          <p:cNvSpPr>
            <a:spLocks noGrp="1"/>
          </p:cNvSpPr>
          <p:nvPr>
            <p:ph type="ftr" sz="quarter" idx="11"/>
          </p:nvPr>
        </p:nvSpPr>
        <p:spPr/>
        <p:txBody>
          <a:bodyPr/>
          <a:lstStyle/>
          <a:p>
            <a:r>
              <a:rPr lang="hr-HR"/>
              <a:t>PEMPAL, Almaty, svibanj/maj 2023.</a:t>
            </a:r>
          </a:p>
        </p:txBody>
      </p:sp>
    </p:spTree>
    <p:extLst>
      <p:ext uri="{BB962C8B-B14F-4D97-AF65-F5344CB8AC3E}">
        <p14:creationId xmlns:p14="http://schemas.microsoft.com/office/powerpoint/2010/main" val="3721854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53538"/>
            <a:ext cx="10972800" cy="1118064"/>
          </a:xfrm>
        </p:spPr>
        <p:txBody>
          <a:bodyPr>
            <a:normAutofit/>
          </a:bodyPr>
          <a:lstStyle/>
          <a:p>
            <a:pPr algn="ctr"/>
            <a:r>
              <a:rPr lang="hr-HR" b="1">
                <a:solidFill>
                  <a:srgbClr val="C00000"/>
                </a:solidFill>
              </a:rPr>
              <a:t>Postupci za upravljanje rizicima </a:t>
            </a:r>
            <a:r>
              <a:rPr lang="hr-HR" sz="1000" b="1">
                <a:solidFill>
                  <a:srgbClr val="C00000"/>
                </a:solidFill>
              </a:rPr>
              <a:t>(</a:t>
            </a:r>
            <a:r>
              <a:rPr lang="hr-HR" sz="1000"/>
              <a:t>ISO31000)</a:t>
            </a:r>
          </a:p>
        </p:txBody>
      </p:sp>
      <p:sp>
        <p:nvSpPr>
          <p:cNvPr id="4" name="Slide Number Placeholder 3"/>
          <p:cNvSpPr>
            <a:spLocks noGrp="1"/>
          </p:cNvSpPr>
          <p:nvPr>
            <p:ph type="sldNum" sz="quarter" idx="12"/>
          </p:nvPr>
        </p:nvSpPr>
        <p:spPr/>
        <p:txBody>
          <a:bodyPr/>
          <a:lstStyle/>
          <a:p>
            <a:fld id="{E59B3EB4-F75D-4221-891B-A2BAA9BB7BFA}" type="slidenum">
              <a:rPr lang="en-US" smtClean="0"/>
              <a:pPr/>
              <a:t>14</a:t>
            </a:fld>
            <a:endParaRPr lang="en-US"/>
          </a:p>
        </p:txBody>
      </p:sp>
      <p:sp>
        <p:nvSpPr>
          <p:cNvPr id="3" name="Footer Placeholder 2">
            <a:extLst>
              <a:ext uri="{FF2B5EF4-FFF2-40B4-BE49-F238E27FC236}">
                <a16:creationId xmlns:a16="http://schemas.microsoft.com/office/drawing/2014/main" id="{95E23EC5-32D8-9024-06CB-2313AE6F381F}"/>
              </a:ext>
            </a:extLst>
          </p:cNvPr>
          <p:cNvSpPr>
            <a:spLocks noGrp="1"/>
          </p:cNvSpPr>
          <p:nvPr>
            <p:ph type="ftr" sz="quarter" idx="11"/>
          </p:nvPr>
        </p:nvSpPr>
        <p:spPr/>
        <p:txBody>
          <a:bodyPr/>
          <a:lstStyle/>
          <a:p>
            <a:r>
              <a:rPr lang="hr-HR"/>
              <a:t>PEMPAL, Almaty, svibanj/maj 2023.</a:t>
            </a:r>
          </a:p>
        </p:txBody>
      </p:sp>
      <p:pic>
        <p:nvPicPr>
          <p:cNvPr id="7" name="Picture 6">
            <a:extLst>
              <a:ext uri="{FF2B5EF4-FFF2-40B4-BE49-F238E27FC236}">
                <a16:creationId xmlns:a16="http://schemas.microsoft.com/office/drawing/2014/main" id="{D210DBB7-5853-4B0A-BA48-582F2A020720}"/>
              </a:ext>
            </a:extLst>
          </p:cNvPr>
          <p:cNvPicPr>
            <a:picLocks noChangeAspect="1"/>
          </p:cNvPicPr>
          <p:nvPr/>
        </p:nvPicPr>
        <p:blipFill>
          <a:blip r:embed="rId2"/>
          <a:stretch>
            <a:fillRect/>
          </a:stretch>
        </p:blipFill>
        <p:spPr>
          <a:xfrm>
            <a:off x="3442917" y="1719024"/>
            <a:ext cx="6901555" cy="4448220"/>
          </a:xfrm>
          <a:prstGeom prst="rect">
            <a:avLst/>
          </a:prstGeom>
        </p:spPr>
      </p:pic>
    </p:spTree>
    <p:extLst>
      <p:ext uri="{BB962C8B-B14F-4D97-AF65-F5344CB8AC3E}">
        <p14:creationId xmlns:p14="http://schemas.microsoft.com/office/powerpoint/2010/main" val="1003452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114300"/>
            <a:ext cx="10972800" cy="1143000"/>
          </a:xfrm>
        </p:spPr>
        <p:txBody>
          <a:bodyPr>
            <a:normAutofit/>
          </a:bodyPr>
          <a:lstStyle/>
          <a:p>
            <a:r>
              <a:rPr lang="hr-HR"/>
              <a:t>Procjena rizika – Određivanje prioriteta</a:t>
            </a:r>
          </a:p>
        </p:txBody>
      </p:sp>
      <p:sp>
        <p:nvSpPr>
          <p:cNvPr id="3" name="Slide Number Placeholder 2">
            <a:extLst>
              <a:ext uri="{FF2B5EF4-FFF2-40B4-BE49-F238E27FC236}">
                <a16:creationId xmlns:a16="http://schemas.microsoft.com/office/drawing/2014/main" id="{6965E488-D58E-ABBD-0D86-6F7B25EA6FEC}"/>
              </a:ext>
            </a:extLst>
          </p:cNvPr>
          <p:cNvSpPr>
            <a:spLocks noGrp="1"/>
          </p:cNvSpPr>
          <p:nvPr>
            <p:ph type="sldNum" sz="quarter" idx="12"/>
          </p:nvPr>
        </p:nvSpPr>
        <p:spPr/>
        <p:txBody>
          <a:bodyPr/>
          <a:lstStyle/>
          <a:p>
            <a:fld id="{E59B3EB4-F75D-4221-891B-A2BAA9BB7BFA}" type="slidenum">
              <a:rPr lang="en-US" smtClean="0"/>
              <a:pPr/>
              <a:t>15</a:t>
            </a:fld>
            <a:endParaRPr lang="en-US"/>
          </a:p>
        </p:txBody>
      </p:sp>
      <p:sp>
        <p:nvSpPr>
          <p:cNvPr id="4" name="Footer Placeholder 3">
            <a:extLst>
              <a:ext uri="{FF2B5EF4-FFF2-40B4-BE49-F238E27FC236}">
                <a16:creationId xmlns:a16="http://schemas.microsoft.com/office/drawing/2014/main" id="{350CFC94-A9FD-8B85-F212-CD4620CD6174}"/>
              </a:ext>
            </a:extLst>
          </p:cNvPr>
          <p:cNvSpPr>
            <a:spLocks noGrp="1"/>
          </p:cNvSpPr>
          <p:nvPr>
            <p:ph type="ftr" sz="quarter" idx="11"/>
          </p:nvPr>
        </p:nvSpPr>
        <p:spPr/>
        <p:txBody>
          <a:bodyPr/>
          <a:lstStyle/>
          <a:p>
            <a:r>
              <a:rPr lang="hr-HR"/>
              <a:t>PEMPAL, Almaty, svibanj/maj 2023.</a:t>
            </a:r>
          </a:p>
        </p:txBody>
      </p:sp>
      <p:pic>
        <p:nvPicPr>
          <p:cNvPr id="7" name="Picture 6">
            <a:extLst>
              <a:ext uri="{FF2B5EF4-FFF2-40B4-BE49-F238E27FC236}">
                <a16:creationId xmlns:a16="http://schemas.microsoft.com/office/drawing/2014/main" id="{E3E2F925-8B15-48EE-B7F3-38AA5B60F890}"/>
              </a:ext>
            </a:extLst>
          </p:cNvPr>
          <p:cNvPicPr>
            <a:picLocks noChangeAspect="1"/>
          </p:cNvPicPr>
          <p:nvPr/>
        </p:nvPicPr>
        <p:blipFill>
          <a:blip r:embed="rId2"/>
          <a:stretch>
            <a:fillRect/>
          </a:stretch>
        </p:blipFill>
        <p:spPr>
          <a:xfrm>
            <a:off x="3157127" y="1466576"/>
            <a:ext cx="6821012" cy="4554712"/>
          </a:xfrm>
          <a:prstGeom prst="rect">
            <a:avLst/>
          </a:prstGeom>
        </p:spPr>
      </p:pic>
    </p:spTree>
    <p:extLst>
      <p:ext uri="{BB962C8B-B14F-4D97-AF65-F5344CB8AC3E}">
        <p14:creationId xmlns:p14="http://schemas.microsoft.com/office/powerpoint/2010/main" val="13757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3432" y="0"/>
            <a:ext cx="10972800" cy="1143000"/>
          </a:xfrm>
        </p:spPr>
        <p:txBody>
          <a:bodyPr>
            <a:normAutofit/>
          </a:bodyPr>
          <a:lstStyle/>
          <a:p>
            <a:r>
              <a:rPr lang="hr-HR" b="1">
                <a:solidFill>
                  <a:srgbClr val="C00000"/>
                </a:solidFill>
              </a:rPr>
              <a:t>Tretman rizika – mogućnosti upravljanja</a:t>
            </a:r>
          </a:p>
        </p:txBody>
      </p:sp>
      <p:sp>
        <p:nvSpPr>
          <p:cNvPr id="3" name="Content Placeholder 2"/>
          <p:cNvSpPr>
            <a:spLocks noGrp="1"/>
          </p:cNvSpPr>
          <p:nvPr>
            <p:ph sz="quarter" idx="13"/>
          </p:nvPr>
        </p:nvSpPr>
        <p:spPr>
          <a:xfrm>
            <a:off x="1219200" y="980728"/>
            <a:ext cx="10972800" cy="5984602"/>
          </a:xfrm>
        </p:spPr>
        <p:txBody>
          <a:bodyPr>
            <a:normAutofit lnSpcReduction="10000"/>
          </a:bodyPr>
          <a:lstStyle/>
          <a:p>
            <a:pPr marL="342900" indent="-342900">
              <a:buFont typeface="Arial" panose="020B0604020202020204" pitchFamily="34" charset="0"/>
              <a:buChar char="•"/>
            </a:pPr>
            <a:r>
              <a:rPr lang="hr-HR" dirty="0"/>
              <a:t>Dokumentiranje rizika – održavanje registra rizika</a:t>
            </a:r>
          </a:p>
          <a:p>
            <a:pPr marL="342900" indent="-342900">
              <a:buFont typeface="Arial" panose="020B0604020202020204" pitchFamily="34" charset="0"/>
              <a:buChar char="•"/>
            </a:pPr>
            <a:r>
              <a:rPr lang="hr-HR" sz="2800" dirty="0"/>
              <a:t>Prestanak ili izmjena aktivnosti koja izaziva rizik (</a:t>
            </a:r>
            <a:r>
              <a:rPr lang="hr-HR" sz="2800" dirty="0">
                <a:solidFill>
                  <a:srgbClr val="FF0000"/>
                </a:solidFill>
              </a:rPr>
              <a:t>ispisivanje čekova ili plaćanje gotovinom)</a:t>
            </a:r>
          </a:p>
          <a:p>
            <a:pPr marL="342900" indent="-342900">
              <a:buFont typeface="Arial" panose="020B0604020202020204" pitchFamily="34" charset="0"/>
              <a:buChar char="•"/>
            </a:pPr>
            <a:r>
              <a:rPr lang="hr-HR" dirty="0"/>
              <a:t>Ublažavanje rizika (u slučaju prijetnje) radi smanjenja vjerojatnosti (</a:t>
            </a:r>
            <a:r>
              <a:rPr lang="hr-HR" dirty="0">
                <a:solidFill>
                  <a:srgbClr val="FF0000"/>
                </a:solidFill>
              </a:rPr>
              <a:t>središnji pregled transakcija visoke vrijednosti</a:t>
            </a:r>
            <a:r>
              <a:rPr lang="hr-HR" dirty="0"/>
              <a:t>) i/ili posljedica ili, u slučaju prilike, povećanja vjerojatnosti i/ili posljedice</a:t>
            </a:r>
            <a:r>
              <a:rPr lang="hr-HR" sz="2800" dirty="0"/>
              <a:t> </a:t>
            </a:r>
          </a:p>
          <a:p>
            <a:pPr marL="342900" indent="-342900">
              <a:buFont typeface="Arial" panose="020B0604020202020204" pitchFamily="34" charset="0"/>
              <a:buChar char="•"/>
            </a:pPr>
            <a:r>
              <a:rPr lang="hr-HR" sz="2800" dirty="0"/>
              <a:t>Prihvaćanje rizika (</a:t>
            </a:r>
            <a:r>
              <a:rPr lang="hr-HR" sz="2800" dirty="0">
                <a:solidFill>
                  <a:srgbClr val="FF0000"/>
                </a:solidFill>
              </a:rPr>
              <a:t>plaćanje u hitnim slučajevima tijekom pandemije bolesti COVID-19</a:t>
            </a:r>
            <a:r>
              <a:rPr lang="hr-HR" sz="2800" dirty="0"/>
              <a:t>)</a:t>
            </a:r>
          </a:p>
          <a:p>
            <a:pPr marL="342900" indent="-342900">
              <a:buFont typeface="Arial" panose="020B0604020202020204" pitchFamily="34" charset="0"/>
              <a:buChar char="•"/>
            </a:pPr>
            <a:r>
              <a:rPr lang="hr-HR" sz="2800" dirty="0"/>
              <a:t>Podjela ili prijenos rizika (</a:t>
            </a:r>
            <a:r>
              <a:rPr lang="hr-HR" sz="2800" dirty="0">
                <a:solidFill>
                  <a:srgbClr val="FF0000"/>
                </a:solidFill>
              </a:rPr>
              <a:t>uključuje stručnjake koji pružaju smjernice i savjete za složene ugovorne obveze poput kapitalnih radova</a:t>
            </a:r>
            <a:r>
              <a:rPr lang="hr-HR" sz="2800" dirty="0"/>
              <a:t>). </a:t>
            </a:r>
          </a:p>
          <a:p>
            <a:pPr marL="0" indent="0" algn="ctr">
              <a:buNone/>
            </a:pPr>
            <a:r>
              <a:rPr lang="hr-HR" sz="2800" b="1" dirty="0">
                <a:solidFill>
                  <a:srgbClr val="C00000"/>
                </a:solidFill>
              </a:rPr>
              <a:t>Tretman rizika mora biti isplativ, izvediv i razmjeran razini rizika</a:t>
            </a:r>
          </a:p>
          <a:p>
            <a:endParaRPr lang="en-US" dirty="0"/>
          </a:p>
        </p:txBody>
      </p:sp>
      <p:sp>
        <p:nvSpPr>
          <p:cNvPr id="4" name="Slide Number Placeholder 3"/>
          <p:cNvSpPr>
            <a:spLocks noGrp="1"/>
          </p:cNvSpPr>
          <p:nvPr>
            <p:ph type="sldNum" sz="quarter" idx="12"/>
          </p:nvPr>
        </p:nvSpPr>
        <p:spPr/>
        <p:txBody>
          <a:bodyPr/>
          <a:lstStyle/>
          <a:p>
            <a:fld id="{E59B3EB4-F75D-4221-891B-A2BAA9BB7BFA}" type="slidenum">
              <a:rPr lang="en-US" smtClean="0"/>
              <a:pPr/>
              <a:t>16</a:t>
            </a:fld>
            <a:endParaRPr lang="en-US"/>
          </a:p>
        </p:txBody>
      </p:sp>
      <p:sp>
        <p:nvSpPr>
          <p:cNvPr id="5" name="Footer Placeholder 4">
            <a:extLst>
              <a:ext uri="{FF2B5EF4-FFF2-40B4-BE49-F238E27FC236}">
                <a16:creationId xmlns:a16="http://schemas.microsoft.com/office/drawing/2014/main" id="{4A6ED6A2-8EF1-C768-E0ED-DF538A8BC395}"/>
              </a:ext>
            </a:extLst>
          </p:cNvPr>
          <p:cNvSpPr>
            <a:spLocks noGrp="1"/>
          </p:cNvSpPr>
          <p:nvPr>
            <p:ph type="ftr" sz="quarter" idx="11"/>
          </p:nvPr>
        </p:nvSpPr>
        <p:spPr/>
        <p:txBody>
          <a:bodyPr/>
          <a:lstStyle/>
          <a:p>
            <a:r>
              <a:rPr lang="hr-HR"/>
              <a:t>PEMPAL, Almaty, svibanj/maj 2023.</a:t>
            </a:r>
          </a:p>
        </p:txBody>
      </p:sp>
    </p:spTree>
    <p:extLst>
      <p:ext uri="{BB962C8B-B14F-4D97-AF65-F5344CB8AC3E}">
        <p14:creationId xmlns:p14="http://schemas.microsoft.com/office/powerpoint/2010/main" val="2831542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8563" y="157192"/>
            <a:ext cx="10972800" cy="1143000"/>
          </a:xfrm>
        </p:spPr>
        <p:txBody>
          <a:bodyPr/>
          <a:lstStyle/>
          <a:p>
            <a:pPr algn="ctr"/>
            <a:r>
              <a:rPr lang="hr-HR" b="1">
                <a:solidFill>
                  <a:srgbClr val="C00000"/>
                </a:solidFill>
              </a:rPr>
              <a:t>Upravljanje rizicima i riznica</a:t>
            </a:r>
          </a:p>
        </p:txBody>
      </p:sp>
      <p:sp>
        <p:nvSpPr>
          <p:cNvPr id="8" name="Content Placeholder 7"/>
          <p:cNvSpPr>
            <a:spLocks noGrp="1"/>
          </p:cNvSpPr>
          <p:nvPr>
            <p:ph sz="quarter" idx="13"/>
          </p:nvPr>
        </p:nvSpPr>
        <p:spPr>
          <a:xfrm>
            <a:off x="1343471" y="1445707"/>
            <a:ext cx="10042985" cy="4802695"/>
          </a:xfrm>
        </p:spPr>
        <p:txBody>
          <a:bodyPr>
            <a:normAutofit fontScale="85000" lnSpcReduction="20000"/>
          </a:bodyPr>
          <a:lstStyle/>
          <a:p>
            <a:pPr marL="342900" indent="-342900">
              <a:buFont typeface="Arial" panose="020B0604020202020204" pitchFamily="34" charset="0"/>
              <a:buChar char="•"/>
            </a:pPr>
            <a:r>
              <a:rPr lang="hr-HR" dirty="0"/>
              <a:t>Modernizacija funkcije riznice ujedno zahtijeva modernizaciju načina na koji riznica upravlja svojim osobljem i sredstvima</a:t>
            </a:r>
          </a:p>
          <a:p>
            <a:pPr marL="342900" indent="-342900">
              <a:buFont typeface="Arial" panose="020B0604020202020204" pitchFamily="34" charset="0"/>
              <a:buChar char="•"/>
            </a:pPr>
            <a:r>
              <a:rPr lang="hr-HR" dirty="0"/>
              <a:t>Postoji li jasan i moderan pogled na ciljeve riznice?</a:t>
            </a:r>
          </a:p>
          <a:p>
            <a:pPr marL="342900" indent="-342900">
              <a:buFont typeface="Arial" panose="020B0604020202020204" pitchFamily="34" charset="0"/>
              <a:buChar char="•"/>
            </a:pPr>
            <a:r>
              <a:rPr lang="hr-HR" dirty="0"/>
              <a:t>Jesu li resursi, ljudski i ostali, primjereno raspoređeni kako bi se postigli ti ciljevi? </a:t>
            </a:r>
          </a:p>
          <a:p>
            <a:pPr marL="342900" indent="-342900">
              <a:buFont typeface="Arial" panose="020B0604020202020204" pitchFamily="34" charset="0"/>
              <a:buChar char="•"/>
            </a:pPr>
            <a:r>
              <a:rPr lang="hr-HR" dirty="0"/>
              <a:t>Jesu li poslovni procesi analizirani u svrhu procjene rizika?</a:t>
            </a:r>
          </a:p>
          <a:p>
            <a:pPr marL="342900" indent="-342900">
              <a:buFont typeface="Arial" panose="020B0604020202020204" pitchFamily="34" charset="0"/>
              <a:buChar char="•"/>
            </a:pPr>
            <a:r>
              <a:rPr lang="hr-HR" dirty="0"/>
              <a:t>Je li upravljanje rizicima integrirano u kulturu i način razmišljanje </a:t>
            </a:r>
          </a:p>
          <a:p>
            <a:pPr marL="342900" indent="-342900">
              <a:buFont typeface="Arial" panose="020B0604020202020204" pitchFamily="34" charset="0"/>
              <a:buChar char="•"/>
            </a:pPr>
            <a:r>
              <a:rPr lang="hr-HR" dirty="0"/>
              <a:t>vaše organizacije?</a:t>
            </a:r>
          </a:p>
          <a:p>
            <a:pPr marL="342900" indent="-342900">
              <a:buFont typeface="Arial" panose="020B0604020202020204" pitchFamily="34" charset="0"/>
              <a:buChar char="•"/>
            </a:pPr>
            <a:r>
              <a:rPr lang="hr-HR" dirty="0"/>
              <a:t>Velik broj država mnogo je uložio u informacijske i komunikacijske tehnologije (ICT), ali uspijevaju li izvući korist iz te investicije? - </a:t>
            </a:r>
            <a:r>
              <a:rPr lang="hr-HR" b="1" dirty="0">
                <a:solidFill>
                  <a:srgbClr val="C00000"/>
                </a:solidFill>
              </a:rPr>
              <a:t>Trebaju li se zadržati ručni procesi</a:t>
            </a:r>
            <a:r>
              <a:rPr lang="hr-HR" dirty="0"/>
              <a:t>?</a:t>
            </a:r>
          </a:p>
          <a:p>
            <a:pPr marL="342900" indent="-342900">
              <a:buFont typeface="Arial" panose="020B0604020202020204" pitchFamily="34" charset="0"/>
              <a:buChar char="•"/>
            </a:pPr>
            <a:r>
              <a:rPr lang="hr-HR" dirty="0"/>
              <a:t>Razumiju li se potpunosti prilike koje pruža modernizacija?</a:t>
            </a:r>
          </a:p>
        </p:txBody>
      </p:sp>
      <p:sp>
        <p:nvSpPr>
          <p:cNvPr id="4" name="Slide Number Placeholder 3"/>
          <p:cNvSpPr>
            <a:spLocks noGrp="1"/>
          </p:cNvSpPr>
          <p:nvPr>
            <p:ph type="sldNum" sz="quarter" idx="12"/>
          </p:nvPr>
        </p:nvSpPr>
        <p:spPr/>
        <p:txBody>
          <a:bodyPr/>
          <a:lstStyle/>
          <a:p>
            <a:fld id="{E59B3EB4-F75D-4221-891B-A2BAA9BB7BFA}" type="slidenum">
              <a:rPr lang="en-US" smtClean="0"/>
              <a:pPr/>
              <a:t>17</a:t>
            </a:fld>
            <a:endParaRPr lang="en-US"/>
          </a:p>
        </p:txBody>
      </p:sp>
      <p:sp>
        <p:nvSpPr>
          <p:cNvPr id="3" name="Footer Placeholder 2">
            <a:extLst>
              <a:ext uri="{FF2B5EF4-FFF2-40B4-BE49-F238E27FC236}">
                <a16:creationId xmlns:a16="http://schemas.microsoft.com/office/drawing/2014/main" id="{95A828D2-C916-9A38-4DEB-F1440E7A7593}"/>
              </a:ext>
            </a:extLst>
          </p:cNvPr>
          <p:cNvSpPr>
            <a:spLocks noGrp="1"/>
          </p:cNvSpPr>
          <p:nvPr>
            <p:ph type="ftr" sz="quarter" idx="11"/>
          </p:nvPr>
        </p:nvSpPr>
        <p:spPr/>
        <p:txBody>
          <a:bodyPr/>
          <a:lstStyle/>
          <a:p>
            <a:r>
              <a:rPr lang="hr-HR"/>
              <a:t>PEMPAL, Almaty, svibanj/maj 2023.</a:t>
            </a:r>
          </a:p>
        </p:txBody>
      </p:sp>
    </p:spTree>
    <p:extLst>
      <p:ext uri="{BB962C8B-B14F-4D97-AF65-F5344CB8AC3E}">
        <p14:creationId xmlns:p14="http://schemas.microsoft.com/office/powerpoint/2010/main" val="1491089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178" y="145142"/>
            <a:ext cx="9621644" cy="857250"/>
          </a:xfrm>
        </p:spPr>
        <p:txBody>
          <a:bodyPr>
            <a:normAutofit/>
          </a:bodyPr>
          <a:lstStyle/>
          <a:p>
            <a:r>
              <a:rPr lang="hr-HR" b="1">
                <a:solidFill>
                  <a:srgbClr val="C00000"/>
                </a:solidFill>
              </a:rPr>
              <a:t>Primjeri pitanja povezanih s upravljanjem rizicima (1)</a:t>
            </a:r>
          </a:p>
        </p:txBody>
      </p:sp>
      <p:sp>
        <p:nvSpPr>
          <p:cNvPr id="3" name="Content Placeholder 2"/>
          <p:cNvSpPr>
            <a:spLocks noGrp="1"/>
          </p:cNvSpPr>
          <p:nvPr>
            <p:ph sz="quarter" idx="13"/>
          </p:nvPr>
        </p:nvSpPr>
        <p:spPr>
          <a:xfrm>
            <a:off x="1046356" y="1184275"/>
            <a:ext cx="10234219" cy="5486400"/>
          </a:xfrm>
        </p:spPr>
        <p:txBody>
          <a:bodyPr>
            <a:noAutofit/>
          </a:bodyPr>
          <a:lstStyle/>
          <a:p>
            <a:r>
              <a:rPr lang="hr-HR" sz="2400" b="1"/>
              <a:t>Strateški rizici</a:t>
            </a:r>
            <a:r>
              <a:rPr lang="hr-HR" sz="2400"/>
              <a:t> – fragmentacija sustava i procesa – osigurava se da strateška pozicija sustava riznice nije fragmentirana, posebice zbog nedovoljnog razumijevanja potreba dionika</a:t>
            </a:r>
          </a:p>
          <a:p>
            <a:r>
              <a:rPr lang="hr-HR" sz="2400" b="1"/>
              <a:t>Kontinuitet poslovanja i planovi za oporavak od katastrofa</a:t>
            </a:r>
            <a:r>
              <a:rPr lang="hr-HR" sz="2400"/>
              <a:t> – ne samo u našim sustavima već i u vanjskim sustavima na koje se oslanjamo, npr. u bankovnim platnim sustavima </a:t>
            </a:r>
          </a:p>
          <a:p>
            <a:r>
              <a:rPr lang="hr-HR" sz="2400" b="1"/>
              <a:t>Rizici sustava</a:t>
            </a:r>
            <a:r>
              <a:rPr lang="hr-HR" sz="2400"/>
              <a:t> – je li provedena neovisna procjena kontrolnog okvira? Izdavanje potvrde za sustav riznice</a:t>
            </a:r>
          </a:p>
          <a:p>
            <a:r>
              <a:rPr lang="hr-HR" sz="2400" b="1"/>
              <a:t>Fizička sigurnost</a:t>
            </a:r>
          </a:p>
          <a:p>
            <a:r>
              <a:rPr lang="hr-HR" sz="2400" b="1"/>
              <a:t>Kontrolne aktivnosti izvan riznice</a:t>
            </a:r>
            <a:r>
              <a:rPr lang="hr-HR" sz="2400"/>
              <a:t> – zašto se radnje povezane s kontrolom postupaka evidentiraju izvan sustava riznice? Donose li takve ručne provjere dodatno jamstvo? Što se točno provjerava i kakve se vrste rizika ublažavaju? Ako se te provjere ne obavljaju unutar sustava, jesu li suvišne?</a:t>
            </a:r>
          </a:p>
          <a:p>
            <a:endParaRPr lang="en-US" sz="1800" dirty="0"/>
          </a:p>
        </p:txBody>
      </p:sp>
      <p:sp>
        <p:nvSpPr>
          <p:cNvPr id="5" name="Slide Number Placeholder 4"/>
          <p:cNvSpPr>
            <a:spLocks noGrp="1"/>
          </p:cNvSpPr>
          <p:nvPr>
            <p:ph type="sldNum" sz="quarter" idx="12"/>
          </p:nvPr>
        </p:nvSpPr>
        <p:spPr/>
        <p:txBody>
          <a:bodyPr/>
          <a:lstStyle/>
          <a:p>
            <a:fld id="{7199FE57-B04B-4B7C-816D-A15AF53620B8}" type="slidenum">
              <a:rPr lang="en-US" smtClean="0"/>
              <a:pPr/>
              <a:t>18</a:t>
            </a:fld>
            <a:endParaRPr lang="en-US"/>
          </a:p>
        </p:txBody>
      </p:sp>
      <p:sp>
        <p:nvSpPr>
          <p:cNvPr id="4" name="Footer Placeholder 3">
            <a:extLst>
              <a:ext uri="{FF2B5EF4-FFF2-40B4-BE49-F238E27FC236}">
                <a16:creationId xmlns:a16="http://schemas.microsoft.com/office/drawing/2014/main" id="{59BD67D2-54DD-07DE-BA2E-41BF2E445E5B}"/>
              </a:ext>
            </a:extLst>
          </p:cNvPr>
          <p:cNvSpPr>
            <a:spLocks noGrp="1"/>
          </p:cNvSpPr>
          <p:nvPr>
            <p:ph type="ftr" sz="quarter" idx="11"/>
          </p:nvPr>
        </p:nvSpPr>
        <p:spPr/>
        <p:txBody>
          <a:bodyPr/>
          <a:lstStyle/>
          <a:p>
            <a:r>
              <a:rPr lang="hr-HR"/>
              <a:t>PEMPAL, Almaty, svibanj/maj 2023.</a:t>
            </a:r>
          </a:p>
        </p:txBody>
      </p:sp>
    </p:spTree>
    <p:extLst>
      <p:ext uri="{BB962C8B-B14F-4D97-AF65-F5344CB8AC3E}">
        <p14:creationId xmlns:p14="http://schemas.microsoft.com/office/powerpoint/2010/main" val="1795179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0308" y="72259"/>
            <a:ext cx="8631045" cy="1132416"/>
          </a:xfrm>
        </p:spPr>
        <p:txBody>
          <a:bodyPr>
            <a:normAutofit fontScale="90000"/>
          </a:bodyPr>
          <a:lstStyle/>
          <a:p>
            <a:r>
              <a:rPr lang="hr-HR" b="1">
                <a:solidFill>
                  <a:srgbClr val="C00000"/>
                </a:solidFill>
              </a:rPr>
              <a:t>Ostala pitanja povezana s upravljanjem rizicima (2)</a:t>
            </a:r>
          </a:p>
        </p:txBody>
      </p:sp>
      <p:sp>
        <p:nvSpPr>
          <p:cNvPr id="3" name="Content Placeholder 2"/>
          <p:cNvSpPr>
            <a:spLocks noGrp="1"/>
          </p:cNvSpPr>
          <p:nvPr>
            <p:ph sz="quarter" idx="13"/>
          </p:nvPr>
        </p:nvSpPr>
        <p:spPr>
          <a:xfrm>
            <a:off x="1237517" y="1332441"/>
            <a:ext cx="10036629" cy="4895377"/>
          </a:xfrm>
        </p:spPr>
        <p:txBody>
          <a:bodyPr>
            <a:noAutofit/>
          </a:bodyPr>
          <a:lstStyle/>
          <a:p>
            <a:pPr marL="285750" indent="-285750">
              <a:buFont typeface="Arial" panose="020B0604020202020204" pitchFamily="34" charset="0"/>
              <a:buChar char="•"/>
            </a:pPr>
            <a:r>
              <a:rPr lang="hr-HR" sz="2200" dirty="0"/>
              <a:t>Razumijemo li ispravno </a:t>
            </a:r>
            <a:r>
              <a:rPr lang="hr-HR" sz="2200" b="1" dirty="0"/>
              <a:t>zahtjeve i očekivanja dionika</a:t>
            </a:r>
            <a:r>
              <a:rPr lang="hr-HR" sz="2200" dirty="0"/>
              <a:t>?</a:t>
            </a:r>
          </a:p>
          <a:p>
            <a:pPr marL="285750" indent="-285750">
              <a:buFont typeface="Arial" panose="020B0604020202020204" pitchFamily="34" charset="0"/>
              <a:buChar char="•"/>
            </a:pPr>
            <a:r>
              <a:rPr lang="hr-HR" sz="2200" dirty="0"/>
              <a:t>Tko nadgleda </a:t>
            </a:r>
            <a:r>
              <a:rPr lang="hr-HR" sz="2200" b="1" dirty="0"/>
              <a:t>ICT i ostala visokotehnološka područja</a:t>
            </a:r>
            <a:r>
              <a:rPr lang="hr-HR" sz="2200" dirty="0"/>
              <a:t>? – </a:t>
            </a:r>
          </a:p>
          <a:p>
            <a:pPr marL="0" indent="0">
              <a:buNone/>
            </a:pPr>
            <a:r>
              <a:rPr lang="hr-HR" sz="2200" dirty="0"/>
              <a:t>     rukovodstveno jamstvo – neovisna ispitivanja, ključni pokazatelji učinka (KPI-jevi)</a:t>
            </a:r>
          </a:p>
          <a:p>
            <a:pPr marL="285750" indent="-285750">
              <a:buFont typeface="Arial" panose="020B0604020202020204" pitchFamily="34" charset="0"/>
              <a:buChar char="•"/>
            </a:pPr>
            <a:r>
              <a:rPr lang="hr-HR" sz="2200" dirty="0"/>
              <a:t>Jesu li naše </a:t>
            </a:r>
            <a:r>
              <a:rPr lang="hr-HR" sz="2200" b="1" dirty="0"/>
              <a:t>politike i postupci dobro strukturirani, dostupni i </a:t>
            </a:r>
          </a:p>
          <a:p>
            <a:pPr marL="0" indent="0">
              <a:buNone/>
            </a:pPr>
            <a:r>
              <a:rPr lang="hr-HR" sz="2200" b="1" dirty="0"/>
              <a:t>    sveobuhvatni</a:t>
            </a:r>
            <a:r>
              <a:rPr lang="hr-HR" sz="2200" dirty="0"/>
              <a:t>? Potrebno ih je testirati s najmanje upućenim klijentima</a:t>
            </a:r>
          </a:p>
          <a:p>
            <a:pPr marL="285750" indent="-285750">
              <a:buFont typeface="Arial" panose="020B0604020202020204" pitchFamily="34" charset="0"/>
              <a:buChar char="•"/>
            </a:pPr>
            <a:r>
              <a:rPr lang="hr-HR" sz="2200" b="1" dirty="0"/>
              <a:t>Koliko su dobro obučeni zaposlenici riznice i službenici proračunskih subjekata</a:t>
            </a:r>
            <a:r>
              <a:rPr lang="hr-HR" sz="2200" dirty="0"/>
              <a:t>? – zahtijeva promjenu s usklađenosti na usmjerenost na klijente</a:t>
            </a:r>
          </a:p>
          <a:p>
            <a:pPr marL="285750" indent="-285750">
              <a:buFont typeface="Arial" panose="020B0604020202020204" pitchFamily="34" charset="0"/>
              <a:buChar char="•"/>
            </a:pPr>
            <a:r>
              <a:rPr lang="hr-HR" sz="2200" dirty="0"/>
              <a:t>Možemo li </a:t>
            </a:r>
            <a:r>
              <a:rPr lang="hr-HR" sz="2200" b="1" dirty="0"/>
              <a:t>razviti nove alate za praćenje za rukovodstvo</a:t>
            </a:r>
            <a:r>
              <a:rPr lang="hr-HR" sz="2200" dirty="0"/>
              <a:t> – </a:t>
            </a:r>
          </a:p>
          <a:p>
            <a:pPr marL="0" indent="0">
              <a:buNone/>
            </a:pPr>
            <a:r>
              <a:rPr lang="hr-HR" sz="2200" dirty="0"/>
              <a:t>    poboljšati ulogu unutarnje revizije i razviti KPI-jeve za područja rizika</a:t>
            </a:r>
          </a:p>
          <a:p>
            <a:pPr marL="285750" indent="-285750">
              <a:buFont typeface="Arial" panose="020B0604020202020204" pitchFamily="34" charset="0"/>
              <a:buChar char="•"/>
            </a:pPr>
            <a:r>
              <a:rPr lang="hr-HR" sz="2200" dirty="0"/>
              <a:t>Možemo li razviti </a:t>
            </a:r>
            <a:r>
              <a:rPr lang="hr-HR" sz="2200" b="1" dirty="0"/>
              <a:t>sustavniji pregled plaćanja s pomoću analitičkih ICT </a:t>
            </a:r>
          </a:p>
          <a:p>
            <a:pPr marL="0" indent="0">
              <a:buNone/>
            </a:pPr>
            <a:r>
              <a:rPr lang="hr-HR" sz="2200" dirty="0"/>
              <a:t>    alata, uključujući izvještavanje o iznimkama? </a:t>
            </a:r>
          </a:p>
          <a:p>
            <a:pPr marL="285750" indent="-285750">
              <a:buFont typeface="Arial" panose="020B0604020202020204" pitchFamily="34" charset="0"/>
              <a:buChar char="•"/>
            </a:pPr>
            <a:r>
              <a:rPr lang="hr-HR" sz="2200" b="1" dirty="0"/>
              <a:t>Rizici u području upravljanja novčanim sredstvima </a:t>
            </a:r>
            <a:r>
              <a:rPr lang="hr-HR" sz="2200" dirty="0"/>
              <a:t>– valuta, projekcije, ulaganja </a:t>
            </a:r>
          </a:p>
          <a:p>
            <a:endParaRPr lang="en-US" sz="2200" dirty="0"/>
          </a:p>
          <a:p>
            <a:endParaRPr lang="en-US" sz="2200" dirty="0"/>
          </a:p>
        </p:txBody>
      </p:sp>
      <p:sp>
        <p:nvSpPr>
          <p:cNvPr id="5" name="Slide Number Placeholder 4"/>
          <p:cNvSpPr>
            <a:spLocks noGrp="1"/>
          </p:cNvSpPr>
          <p:nvPr>
            <p:ph type="sldNum" sz="quarter" idx="12"/>
          </p:nvPr>
        </p:nvSpPr>
        <p:spPr/>
        <p:txBody>
          <a:bodyPr/>
          <a:lstStyle/>
          <a:p>
            <a:fld id="{7199FE57-B04B-4B7C-816D-A15AF53620B8}" type="slidenum">
              <a:rPr lang="en-US" smtClean="0"/>
              <a:pPr/>
              <a:t>19</a:t>
            </a:fld>
            <a:endParaRPr lang="en-US"/>
          </a:p>
        </p:txBody>
      </p:sp>
      <p:sp>
        <p:nvSpPr>
          <p:cNvPr id="4" name="Footer Placeholder 3">
            <a:extLst>
              <a:ext uri="{FF2B5EF4-FFF2-40B4-BE49-F238E27FC236}">
                <a16:creationId xmlns:a16="http://schemas.microsoft.com/office/drawing/2014/main" id="{D896B915-770A-4CCD-D9B5-38D68EB475FF}"/>
              </a:ext>
            </a:extLst>
          </p:cNvPr>
          <p:cNvSpPr>
            <a:spLocks noGrp="1"/>
          </p:cNvSpPr>
          <p:nvPr>
            <p:ph type="ftr" sz="quarter" idx="11"/>
          </p:nvPr>
        </p:nvSpPr>
        <p:spPr/>
        <p:txBody>
          <a:bodyPr/>
          <a:lstStyle/>
          <a:p>
            <a:r>
              <a:rPr lang="hr-HR"/>
              <a:t>PEMPAL, Almaty, svibanj/maj 2023.</a:t>
            </a:r>
          </a:p>
        </p:txBody>
      </p:sp>
    </p:spTree>
    <p:extLst>
      <p:ext uri="{BB962C8B-B14F-4D97-AF65-F5344CB8AC3E}">
        <p14:creationId xmlns:p14="http://schemas.microsoft.com/office/powerpoint/2010/main" val="195440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ADE43-FF31-A823-B830-6411DFE98B83}"/>
              </a:ext>
            </a:extLst>
          </p:cNvPr>
          <p:cNvSpPr>
            <a:spLocks noGrp="1"/>
          </p:cNvSpPr>
          <p:nvPr>
            <p:ph type="title"/>
          </p:nvPr>
        </p:nvSpPr>
        <p:spPr>
          <a:xfrm>
            <a:off x="839416" y="-161301"/>
            <a:ext cx="10972800" cy="1143000"/>
          </a:xfrm>
        </p:spPr>
        <p:txBody>
          <a:bodyPr wrap="square" anchor="ctr">
            <a:normAutofit fontScale="90000"/>
          </a:bodyPr>
          <a:lstStyle/>
          <a:p>
            <a:r>
              <a:rPr lang="hr-HR">
                <a:solidFill>
                  <a:srgbClr val="C00000"/>
                </a:solidFill>
              </a:rPr>
              <a:t>Revizija rezultata ankete o unutarnjoj kontroli</a:t>
            </a:r>
          </a:p>
        </p:txBody>
      </p:sp>
      <p:sp>
        <p:nvSpPr>
          <p:cNvPr id="3" name="Content Placeholder 2">
            <a:extLst>
              <a:ext uri="{FF2B5EF4-FFF2-40B4-BE49-F238E27FC236}">
                <a16:creationId xmlns:a16="http://schemas.microsoft.com/office/drawing/2014/main" id="{51B02FD5-DCBF-E0AD-4D25-F8642FDAD8B3}"/>
              </a:ext>
            </a:extLst>
          </p:cNvPr>
          <p:cNvSpPr>
            <a:spLocks noGrp="1"/>
          </p:cNvSpPr>
          <p:nvPr>
            <p:ph sz="half" idx="2"/>
          </p:nvPr>
        </p:nvSpPr>
        <p:spPr>
          <a:xfrm>
            <a:off x="983432" y="926217"/>
            <a:ext cx="6120680" cy="5677934"/>
          </a:xfrm>
        </p:spPr>
        <p:txBody>
          <a:bodyPr wrap="square" anchor="t">
            <a:noAutofit/>
          </a:bodyPr>
          <a:lstStyle/>
          <a:p>
            <a:pPr>
              <a:lnSpc>
                <a:spcPct val="90000"/>
              </a:lnSpc>
            </a:pPr>
            <a:r>
              <a:rPr lang="hr-HR" sz="2200"/>
              <a:t>15 od 17 zemalja odgovorilo je na pitanje o odgovornosti za unutarnju kontrolu – četiri zemlje navele su da je to odgovornost riznice, a 11 zemalja navelo je da je odgovornost izvan riznice </a:t>
            </a:r>
          </a:p>
          <a:p>
            <a:pPr>
              <a:lnSpc>
                <a:spcPct val="90000"/>
              </a:lnSpc>
            </a:pPr>
            <a:r>
              <a:rPr lang="hr-HR" sz="2200"/>
              <a:t>Četiri zemlje navele su da je postojao poseban subjekt za unutarnju kontrolu, a pet ih je navelo da je odgovornost na unutarnjoj reviziji. Jedna je navela da je bila neovisna jedinica (neimenovana), dok je jedna, Rumunjska, navela da je odgovornost decentralizirana na svaku regionalnu jedinicu javnih financija.</a:t>
            </a:r>
          </a:p>
          <a:p>
            <a:pPr>
              <a:lnSpc>
                <a:spcPct val="90000"/>
              </a:lnSpc>
            </a:pPr>
            <a:r>
              <a:rPr lang="hr-HR" sz="2200"/>
              <a:t>Odgovori su općenito upućivali na to da je potrebno više rada kako bi se pojasnilo što su funkcije unutarnje kontrole i unutarnje revizije, u kojim se točkama spajaju i kako se razlikuju.  </a:t>
            </a:r>
          </a:p>
        </p:txBody>
      </p:sp>
      <p:sp>
        <p:nvSpPr>
          <p:cNvPr id="4" name="Slide Number Placeholder 3">
            <a:extLst>
              <a:ext uri="{FF2B5EF4-FFF2-40B4-BE49-F238E27FC236}">
                <a16:creationId xmlns:a16="http://schemas.microsoft.com/office/drawing/2014/main" id="{B9313DF6-BB8E-8923-16AE-35A5D19DDDA1}"/>
              </a:ext>
            </a:extLst>
          </p:cNvPr>
          <p:cNvSpPr>
            <a:spLocks noGrp="1"/>
          </p:cNvSpPr>
          <p:nvPr>
            <p:ph type="sldNum" sz="quarter" idx="12"/>
          </p:nvPr>
        </p:nvSpPr>
        <p:spPr>
          <a:xfrm>
            <a:off x="8737600" y="6356351"/>
            <a:ext cx="2844800" cy="365125"/>
          </a:xfrm>
        </p:spPr>
        <p:txBody>
          <a:bodyPr wrap="square" anchor="ctr">
            <a:normAutofit/>
          </a:bodyPr>
          <a:lstStyle/>
          <a:p>
            <a:pPr>
              <a:spcAft>
                <a:spcPts val="600"/>
              </a:spcAft>
              <a:defRPr/>
            </a:pPr>
            <a:fld id="{87D4BA1C-9A8B-436B-A337-6A2CE014F201}" type="slidenum">
              <a:rPr lang="ru-RU" altLang="en-US" smtClean="0"/>
              <a:pPr>
                <a:spcAft>
                  <a:spcPts val="600"/>
                </a:spcAft>
                <a:defRPr/>
              </a:pPr>
              <a:t>2</a:t>
            </a:fld>
            <a:endParaRPr lang="ru-RU" altLang="en-US"/>
          </a:p>
        </p:txBody>
      </p:sp>
      <p:graphicFrame>
        <p:nvGraphicFramePr>
          <p:cNvPr id="5" name="Table 4">
            <a:extLst>
              <a:ext uri="{FF2B5EF4-FFF2-40B4-BE49-F238E27FC236}">
                <a16:creationId xmlns:a16="http://schemas.microsoft.com/office/drawing/2014/main" id="{52997CE3-EE7D-D092-B398-7F28EBAB7489}"/>
              </a:ext>
            </a:extLst>
          </p:cNvPr>
          <p:cNvGraphicFramePr>
            <a:graphicFrameLocks noGrp="1"/>
          </p:cNvGraphicFramePr>
          <p:nvPr>
            <p:extLst>
              <p:ext uri="{D42A27DB-BD31-4B8C-83A1-F6EECF244321}">
                <p14:modId xmlns:p14="http://schemas.microsoft.com/office/powerpoint/2010/main" val="268435578"/>
              </p:ext>
            </p:extLst>
          </p:nvPr>
        </p:nvGraphicFramePr>
        <p:xfrm>
          <a:off x="7818747" y="1052736"/>
          <a:ext cx="3658617" cy="4664800"/>
        </p:xfrm>
        <a:graphic>
          <a:graphicData uri="http://schemas.openxmlformats.org/drawingml/2006/table">
            <a:tbl>
              <a:tblPr firstRow="1" bandRow="1">
                <a:tableStyleId>{5C22544A-7EE6-4342-B048-85BDC9FD1C3A}</a:tableStyleId>
              </a:tblPr>
              <a:tblGrid>
                <a:gridCol w="2554054">
                  <a:extLst>
                    <a:ext uri="{9D8B030D-6E8A-4147-A177-3AD203B41FA5}">
                      <a16:colId xmlns:a16="http://schemas.microsoft.com/office/drawing/2014/main" val="921445360"/>
                    </a:ext>
                  </a:extLst>
                </a:gridCol>
                <a:gridCol w="1104563">
                  <a:extLst>
                    <a:ext uri="{9D8B030D-6E8A-4147-A177-3AD203B41FA5}">
                      <a16:colId xmlns:a16="http://schemas.microsoft.com/office/drawing/2014/main" val="4037992613"/>
                    </a:ext>
                  </a:extLst>
                </a:gridCol>
              </a:tblGrid>
              <a:tr h="445315">
                <a:tc>
                  <a:txBody>
                    <a:bodyPr/>
                    <a:lstStyle/>
                    <a:p>
                      <a:pPr algn="l" fontAlgn="b"/>
                      <a:r>
                        <a:rPr lang="hr-HR" sz="2300" u="none" strike="noStrike">
                          <a:effectLst/>
                        </a:rPr>
                        <a:t>Odgovorni subjekt</a:t>
                      </a:r>
                    </a:p>
                  </a:txBody>
                  <a:tcPr marL="19845" marR="19845" marT="19845" marB="0" anchor="b"/>
                </a:tc>
                <a:tc>
                  <a:txBody>
                    <a:bodyPr/>
                    <a:lstStyle/>
                    <a:p>
                      <a:pPr algn="l" fontAlgn="b"/>
                      <a:r>
                        <a:rPr lang="hr-HR" sz="2300" u="none" strike="noStrike">
                          <a:effectLst/>
                        </a:rPr>
                        <a:t>Broj</a:t>
                      </a:r>
                    </a:p>
                  </a:txBody>
                  <a:tcPr marL="19845" marR="19845" marT="19845" marB="0" anchor="b"/>
                </a:tc>
                <a:extLst>
                  <a:ext uri="{0D108BD9-81ED-4DB2-BD59-A6C34878D82A}">
                    <a16:rowId xmlns:a16="http://schemas.microsoft.com/office/drawing/2014/main" val="504964177"/>
                  </a:ext>
                </a:extLst>
              </a:tr>
              <a:tr h="445315">
                <a:tc>
                  <a:txBody>
                    <a:bodyPr/>
                    <a:lstStyle/>
                    <a:p>
                      <a:pPr algn="l" fontAlgn="b"/>
                      <a:r>
                        <a:rPr lang="hr-HR" sz="2300" u="none" strike="noStrike">
                          <a:effectLst/>
                        </a:rPr>
                        <a:t>Riznica</a:t>
                      </a:r>
                    </a:p>
                  </a:txBody>
                  <a:tcPr marL="19845" marR="19845" marT="19845" marB="0" anchor="b"/>
                </a:tc>
                <a:tc>
                  <a:txBody>
                    <a:bodyPr/>
                    <a:lstStyle/>
                    <a:p>
                      <a:pPr algn="l" fontAlgn="b"/>
                      <a:r>
                        <a:rPr lang="hr-HR" sz="2300" u="none" strike="noStrike">
                          <a:effectLst/>
                        </a:rPr>
                        <a:t>4</a:t>
                      </a:r>
                    </a:p>
                  </a:txBody>
                  <a:tcPr marL="19845" marR="19845" marT="19845" marB="0" anchor="b"/>
                </a:tc>
                <a:extLst>
                  <a:ext uri="{0D108BD9-81ED-4DB2-BD59-A6C34878D82A}">
                    <a16:rowId xmlns:a16="http://schemas.microsoft.com/office/drawing/2014/main" val="55553912"/>
                  </a:ext>
                </a:extLst>
              </a:tr>
              <a:tr h="445315">
                <a:tc>
                  <a:txBody>
                    <a:bodyPr/>
                    <a:lstStyle/>
                    <a:p>
                      <a:pPr algn="l" fontAlgn="b"/>
                      <a:r>
                        <a:rPr lang="hr-HR" sz="2300" u="none" strike="noStrike">
                          <a:effectLst/>
                        </a:rPr>
                        <a:t>Jedinica za unutarnju kontrolu</a:t>
                      </a:r>
                    </a:p>
                  </a:txBody>
                  <a:tcPr marL="19845" marR="19845" marT="19845" marB="0" anchor="b"/>
                </a:tc>
                <a:tc>
                  <a:txBody>
                    <a:bodyPr/>
                    <a:lstStyle/>
                    <a:p>
                      <a:pPr algn="l" fontAlgn="b"/>
                      <a:r>
                        <a:rPr lang="hr-HR" sz="2300" u="none" strike="noStrike">
                          <a:effectLst/>
                        </a:rPr>
                        <a:t>4</a:t>
                      </a:r>
                    </a:p>
                  </a:txBody>
                  <a:tcPr marL="19845" marR="19845" marT="19845" marB="0" anchor="b"/>
                </a:tc>
                <a:extLst>
                  <a:ext uri="{0D108BD9-81ED-4DB2-BD59-A6C34878D82A}">
                    <a16:rowId xmlns:a16="http://schemas.microsoft.com/office/drawing/2014/main" val="2883661032"/>
                  </a:ext>
                </a:extLst>
              </a:tr>
              <a:tr h="445315">
                <a:tc>
                  <a:txBody>
                    <a:bodyPr/>
                    <a:lstStyle/>
                    <a:p>
                      <a:pPr algn="l" fontAlgn="b"/>
                      <a:r>
                        <a:rPr lang="hr-HR" sz="2300" u="none" strike="noStrike">
                          <a:effectLst/>
                        </a:rPr>
                        <a:t>Jedinica za unutarnju reviziju</a:t>
                      </a:r>
                    </a:p>
                  </a:txBody>
                  <a:tcPr marL="19845" marR="19845" marT="19845" marB="0" anchor="b"/>
                </a:tc>
                <a:tc>
                  <a:txBody>
                    <a:bodyPr/>
                    <a:lstStyle/>
                    <a:p>
                      <a:pPr algn="l" fontAlgn="b"/>
                      <a:r>
                        <a:rPr lang="hr-HR" sz="2300" u="none" strike="noStrike">
                          <a:effectLst/>
                        </a:rPr>
                        <a:t>5</a:t>
                      </a:r>
                    </a:p>
                  </a:txBody>
                  <a:tcPr marL="19845" marR="19845" marT="19845" marB="0" anchor="b"/>
                </a:tc>
                <a:extLst>
                  <a:ext uri="{0D108BD9-81ED-4DB2-BD59-A6C34878D82A}">
                    <a16:rowId xmlns:a16="http://schemas.microsoft.com/office/drawing/2014/main" val="2271844067"/>
                  </a:ext>
                </a:extLst>
              </a:tr>
              <a:tr h="445315">
                <a:tc>
                  <a:txBody>
                    <a:bodyPr/>
                    <a:lstStyle/>
                    <a:p>
                      <a:pPr algn="l" fontAlgn="b"/>
                      <a:r>
                        <a:rPr lang="hr-HR" sz="2300" u="none" strike="noStrike">
                          <a:effectLst/>
                        </a:rPr>
                        <a:t>Decentralizirana odgovornost</a:t>
                      </a:r>
                    </a:p>
                  </a:txBody>
                  <a:tcPr marL="19845" marR="19845" marT="19845" marB="0" anchor="b"/>
                </a:tc>
                <a:tc>
                  <a:txBody>
                    <a:bodyPr/>
                    <a:lstStyle/>
                    <a:p>
                      <a:pPr algn="l" fontAlgn="b"/>
                      <a:r>
                        <a:rPr lang="hr-HR" sz="2300" u="none" strike="noStrike">
                          <a:effectLst/>
                        </a:rPr>
                        <a:t>1</a:t>
                      </a:r>
                    </a:p>
                  </a:txBody>
                  <a:tcPr marL="19845" marR="19845" marT="19845" marB="0" anchor="b"/>
                </a:tc>
                <a:extLst>
                  <a:ext uri="{0D108BD9-81ED-4DB2-BD59-A6C34878D82A}">
                    <a16:rowId xmlns:a16="http://schemas.microsoft.com/office/drawing/2014/main" val="345117163"/>
                  </a:ext>
                </a:extLst>
              </a:tr>
              <a:tr h="445315">
                <a:tc>
                  <a:txBody>
                    <a:bodyPr/>
                    <a:lstStyle/>
                    <a:p>
                      <a:pPr algn="l" fontAlgn="b"/>
                      <a:r>
                        <a:rPr lang="hr-HR" sz="2300" u="none" strike="noStrike">
                          <a:effectLst/>
                        </a:rPr>
                        <a:t>Druga neovisna jedinica</a:t>
                      </a:r>
                    </a:p>
                  </a:txBody>
                  <a:tcPr marL="19845" marR="19845" marT="19845" marB="0" anchor="b"/>
                </a:tc>
                <a:tc>
                  <a:txBody>
                    <a:bodyPr/>
                    <a:lstStyle/>
                    <a:p>
                      <a:pPr algn="l" fontAlgn="b"/>
                      <a:r>
                        <a:rPr lang="hr-HR" sz="2300" u="none" strike="noStrike">
                          <a:effectLst/>
                        </a:rPr>
                        <a:t>1</a:t>
                      </a:r>
                    </a:p>
                  </a:txBody>
                  <a:tcPr marL="19845" marR="19845" marT="19845" marB="0" anchor="b"/>
                </a:tc>
                <a:extLst>
                  <a:ext uri="{0D108BD9-81ED-4DB2-BD59-A6C34878D82A}">
                    <a16:rowId xmlns:a16="http://schemas.microsoft.com/office/drawing/2014/main" val="1007369997"/>
                  </a:ext>
                </a:extLst>
              </a:tr>
              <a:tr h="445315">
                <a:tc>
                  <a:txBody>
                    <a:bodyPr/>
                    <a:lstStyle/>
                    <a:p>
                      <a:pPr algn="l" fontAlgn="b"/>
                      <a:r>
                        <a:rPr lang="hr-HR" sz="2300" u="none" strike="noStrike">
                          <a:effectLst/>
                        </a:rPr>
                        <a:t>Nema odgovora</a:t>
                      </a:r>
                    </a:p>
                  </a:txBody>
                  <a:tcPr marL="19845" marR="19845" marT="19845" marB="0" anchor="b"/>
                </a:tc>
                <a:tc>
                  <a:txBody>
                    <a:bodyPr/>
                    <a:lstStyle/>
                    <a:p>
                      <a:pPr algn="l" fontAlgn="b"/>
                      <a:r>
                        <a:rPr lang="hr-HR" sz="2300" u="none" strike="noStrike">
                          <a:effectLst/>
                        </a:rPr>
                        <a:t>2</a:t>
                      </a:r>
                    </a:p>
                  </a:txBody>
                  <a:tcPr marL="19845" marR="19845" marT="19845" marB="0" anchor="b"/>
                </a:tc>
                <a:extLst>
                  <a:ext uri="{0D108BD9-81ED-4DB2-BD59-A6C34878D82A}">
                    <a16:rowId xmlns:a16="http://schemas.microsoft.com/office/drawing/2014/main" val="184109569"/>
                  </a:ext>
                </a:extLst>
              </a:tr>
              <a:tr h="445315">
                <a:tc>
                  <a:txBody>
                    <a:bodyPr/>
                    <a:lstStyle/>
                    <a:p>
                      <a:pPr algn="l" fontAlgn="b"/>
                      <a:r>
                        <a:rPr lang="hr-HR" sz="2300" u="none" strike="noStrike">
                          <a:effectLst/>
                        </a:rPr>
                        <a:t> Ukupno</a:t>
                      </a:r>
                    </a:p>
                  </a:txBody>
                  <a:tcPr marL="19845" marR="19845" marT="19845" marB="0" anchor="b"/>
                </a:tc>
                <a:tc>
                  <a:txBody>
                    <a:bodyPr/>
                    <a:lstStyle/>
                    <a:p>
                      <a:pPr algn="l" fontAlgn="b"/>
                      <a:r>
                        <a:rPr lang="hr-HR" sz="2300" u="none" strike="noStrike">
                          <a:effectLst/>
                        </a:rPr>
                        <a:t>17</a:t>
                      </a:r>
                    </a:p>
                  </a:txBody>
                  <a:tcPr marL="19845" marR="19845" marT="19845" marB="0" anchor="b"/>
                </a:tc>
                <a:extLst>
                  <a:ext uri="{0D108BD9-81ED-4DB2-BD59-A6C34878D82A}">
                    <a16:rowId xmlns:a16="http://schemas.microsoft.com/office/drawing/2014/main" val="1510060450"/>
                  </a:ext>
                </a:extLst>
              </a:tr>
            </a:tbl>
          </a:graphicData>
        </a:graphic>
      </p:graphicFrame>
      <p:sp>
        <p:nvSpPr>
          <p:cNvPr id="6" name="Footer Placeholder 5">
            <a:extLst>
              <a:ext uri="{FF2B5EF4-FFF2-40B4-BE49-F238E27FC236}">
                <a16:creationId xmlns:a16="http://schemas.microsoft.com/office/drawing/2014/main" id="{3F0B2008-5B36-B784-83D0-EF8446CCC1C6}"/>
              </a:ext>
            </a:extLst>
          </p:cNvPr>
          <p:cNvSpPr>
            <a:spLocks noGrp="1"/>
          </p:cNvSpPr>
          <p:nvPr>
            <p:ph type="ftr" sz="quarter" idx="11"/>
          </p:nvPr>
        </p:nvSpPr>
        <p:spPr/>
        <p:txBody>
          <a:bodyPr/>
          <a:lstStyle/>
          <a:p>
            <a:pPr>
              <a:defRPr/>
            </a:pPr>
            <a:r>
              <a:rPr lang="hr-HR"/>
              <a:t>PEMPAL, Almaty, svibanj/maj 2023.</a:t>
            </a:r>
          </a:p>
        </p:txBody>
      </p:sp>
    </p:spTree>
    <p:extLst>
      <p:ext uri="{BB962C8B-B14F-4D97-AF65-F5344CB8AC3E}">
        <p14:creationId xmlns:p14="http://schemas.microsoft.com/office/powerpoint/2010/main" val="1689882425"/>
      </p:ext>
    </p:extLst>
  </p:cSld>
  <p:clrMapOvr>
    <a:masterClrMapping/>
  </p:clrMapOvr>
  <p:transition spd="slow">
    <p:wipe dir="r"/>
    <p:sndAc>
      <p:stSnd>
        <p:snd r:embed="rId2" name="coin.wav"/>
      </p:stSnd>
    </p:sndAc>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392C6-999F-42AC-3543-72ACE56267E6}"/>
              </a:ext>
            </a:extLst>
          </p:cNvPr>
          <p:cNvSpPr>
            <a:spLocks noGrp="1"/>
          </p:cNvSpPr>
          <p:nvPr>
            <p:ph type="title"/>
          </p:nvPr>
        </p:nvSpPr>
        <p:spPr>
          <a:xfrm>
            <a:off x="1199456" y="-99392"/>
            <a:ext cx="10972800" cy="936102"/>
          </a:xfrm>
        </p:spPr>
        <p:txBody>
          <a:bodyPr/>
          <a:lstStyle/>
          <a:p>
            <a:r>
              <a:rPr lang="hr-HR" b="1">
                <a:solidFill>
                  <a:srgbClr val="C00000"/>
                </a:solidFill>
              </a:rPr>
              <a:t>Anglofoni modeli u usporedbi s frankofonim</a:t>
            </a:r>
          </a:p>
        </p:txBody>
      </p:sp>
      <p:sp>
        <p:nvSpPr>
          <p:cNvPr id="3" name="Content Placeholder 2">
            <a:extLst>
              <a:ext uri="{FF2B5EF4-FFF2-40B4-BE49-F238E27FC236}">
                <a16:creationId xmlns:a16="http://schemas.microsoft.com/office/drawing/2014/main" id="{A5A6DC57-4C60-DB84-E8B0-3F369ABF75A3}"/>
              </a:ext>
            </a:extLst>
          </p:cNvPr>
          <p:cNvSpPr>
            <a:spLocks noGrp="1"/>
          </p:cNvSpPr>
          <p:nvPr>
            <p:ph idx="1"/>
          </p:nvPr>
        </p:nvSpPr>
        <p:spPr>
          <a:xfrm>
            <a:off x="911424" y="836711"/>
            <a:ext cx="11280576" cy="5519639"/>
          </a:xfrm>
        </p:spPr>
        <p:txBody>
          <a:bodyPr/>
          <a:lstStyle/>
          <a:p>
            <a:r>
              <a:rPr lang="hr-HR" sz="2000"/>
              <a:t>U stvarnosti ne postoji jedan čisti model ni za jedno ni za drugo, iako je moguće identificirati karakteristike tih dvaju modela</a:t>
            </a:r>
          </a:p>
          <a:p>
            <a:pPr lvl="1"/>
            <a:r>
              <a:rPr lang="hr-HR" sz="2000"/>
              <a:t>Preskriptivno zakonodavstvo s pojedinostima o tome što je potrebno u odnosu na zakodavstvo temeljeno na načelima koje daje opće smjernice</a:t>
            </a:r>
          </a:p>
          <a:p>
            <a:pPr lvl="1"/>
            <a:r>
              <a:rPr lang="hr-HR" sz="2000"/>
              <a:t>Središnji sustav u Ministarstvu financija/riznici u usporedbi sa sustavima koji su preneseni u MOA-ovima, iako postoje brojni hibridni modeli.</a:t>
            </a:r>
          </a:p>
          <a:p>
            <a:pPr lvl="1"/>
            <a:r>
              <a:rPr lang="hr-HR" sz="2000"/>
              <a:t>Središnje kontrole gotovinskih sredstava i upravljanje gotovinskim sredstvima u odnosu na decentralizirano upravljanje gotovinskim sredstvima u kontekstu JRR-a</a:t>
            </a:r>
          </a:p>
          <a:p>
            <a:pPr lvl="1"/>
            <a:r>
              <a:rPr lang="hr-HR" sz="2000" i="1"/>
              <a:t>Ex ante</a:t>
            </a:r>
            <a:r>
              <a:rPr lang="hr-HR" sz="2000"/>
              <a:t> središnja kontrola u odnosu na decentralizaciju kontrole</a:t>
            </a:r>
          </a:p>
          <a:p>
            <a:pPr lvl="1"/>
            <a:r>
              <a:rPr lang="hr-HR" sz="2000" i="1"/>
              <a:t>Ex ante</a:t>
            </a:r>
            <a:r>
              <a:rPr lang="hr-HR" sz="2000"/>
              <a:t> središnja kontrola u odnosu na </a:t>
            </a:r>
            <a:r>
              <a:rPr lang="hr-HR" sz="2000" i="1"/>
              <a:t>ex post</a:t>
            </a:r>
            <a:r>
              <a:rPr lang="hr-HR" sz="2000"/>
              <a:t> pregled </a:t>
            </a:r>
          </a:p>
          <a:p>
            <a:r>
              <a:rPr lang="hr-HR" sz="2000"/>
              <a:t>Digitalizacija, rizik i upravljanje na temelju uspješnosti doživjelo je konvergenciju ovih sustava</a:t>
            </a:r>
          </a:p>
          <a:p>
            <a:r>
              <a:rPr lang="hr-HR" sz="2000"/>
              <a:t>Je li jedan sustav bolji od drugoga? Pristup u svakoj zemlji ovisi o nizu čimbenika uključujući povijest, sklonost ka riziku, razinu automatizacije i integracije upravljanja javnim financijama te druge čimbenike.</a:t>
            </a:r>
          </a:p>
          <a:p>
            <a:r>
              <a:rPr lang="hr-HR" sz="2000"/>
              <a:t>Također se može uočiti da poteškoće s kontrolom, usklađenošću i učinkom mogu dovesti do koraka koji se približavaju bilo kojem modelu ili udaljavaju od njega – primjerice, slučajevi prijevare mogu dovesti do vraćanja središnjih kontrola ili kašnjenja u središnjoj obradi mogu dovesti do povećane decentralizacije  </a:t>
            </a:r>
          </a:p>
        </p:txBody>
      </p:sp>
      <p:sp>
        <p:nvSpPr>
          <p:cNvPr id="4" name="Footer Placeholder 3">
            <a:extLst>
              <a:ext uri="{FF2B5EF4-FFF2-40B4-BE49-F238E27FC236}">
                <a16:creationId xmlns:a16="http://schemas.microsoft.com/office/drawing/2014/main" id="{AF57E7AF-D257-9136-B0F1-EDEEF5A596E7}"/>
              </a:ext>
            </a:extLst>
          </p:cNvPr>
          <p:cNvSpPr>
            <a:spLocks noGrp="1"/>
          </p:cNvSpPr>
          <p:nvPr>
            <p:ph type="ftr" sz="quarter" idx="11"/>
          </p:nvPr>
        </p:nvSpPr>
        <p:spPr/>
        <p:txBody>
          <a:bodyPr/>
          <a:lstStyle/>
          <a:p>
            <a:pPr>
              <a:defRPr/>
            </a:pPr>
            <a:r>
              <a:rPr lang="hr-HR"/>
              <a:t>PEMPAL, Almaty, svibanj/maj 2023.</a:t>
            </a:r>
          </a:p>
        </p:txBody>
      </p:sp>
      <p:sp>
        <p:nvSpPr>
          <p:cNvPr id="5" name="Slide Number Placeholder 4">
            <a:extLst>
              <a:ext uri="{FF2B5EF4-FFF2-40B4-BE49-F238E27FC236}">
                <a16:creationId xmlns:a16="http://schemas.microsoft.com/office/drawing/2014/main" id="{C18B74B8-D932-1F05-1EA0-8629FF8D8415}"/>
              </a:ext>
            </a:extLst>
          </p:cNvPr>
          <p:cNvSpPr>
            <a:spLocks noGrp="1"/>
          </p:cNvSpPr>
          <p:nvPr>
            <p:ph type="sldNum" sz="quarter" idx="12"/>
          </p:nvPr>
        </p:nvSpPr>
        <p:spPr/>
        <p:txBody>
          <a:bodyPr/>
          <a:lstStyle/>
          <a:p>
            <a:pPr>
              <a:defRPr/>
            </a:pPr>
            <a:fld id="{87D4BA1C-9A8B-436B-A337-6A2CE014F201}" type="slidenum">
              <a:rPr lang="ru-RU" altLang="en-US" smtClean="0"/>
              <a:pPr>
                <a:defRPr/>
              </a:pPr>
              <a:t>20</a:t>
            </a:fld>
            <a:endParaRPr lang="ru-RU" altLang="en-US"/>
          </a:p>
        </p:txBody>
      </p:sp>
    </p:spTree>
    <p:extLst>
      <p:ext uri="{BB962C8B-B14F-4D97-AF65-F5344CB8AC3E}">
        <p14:creationId xmlns:p14="http://schemas.microsoft.com/office/powerpoint/2010/main" val="3187452826"/>
      </p:ext>
    </p:extLst>
  </p:cSld>
  <p:clrMapOvr>
    <a:masterClrMapping/>
  </p:clrMapOvr>
  <p:transition spd="slow">
    <p:wipe dir="r"/>
    <p:sndAc>
      <p:stSnd>
        <p:snd r:embed="rId2" name="coin.wav"/>
      </p:stSnd>
    </p:sndAc>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C9567-299A-24E1-845E-F4D3770CCC53}"/>
              </a:ext>
            </a:extLst>
          </p:cNvPr>
          <p:cNvSpPr>
            <a:spLocks noGrp="1"/>
          </p:cNvSpPr>
          <p:nvPr>
            <p:ph type="title"/>
          </p:nvPr>
        </p:nvSpPr>
        <p:spPr>
          <a:xfrm>
            <a:off x="938164" y="-69852"/>
            <a:ext cx="10972800" cy="1143000"/>
          </a:xfrm>
        </p:spPr>
        <p:txBody>
          <a:bodyPr/>
          <a:lstStyle/>
          <a:p>
            <a:r>
              <a:rPr lang="hr-HR" sz="2800">
                <a:solidFill>
                  <a:srgbClr val="C00000"/>
                </a:solidFill>
              </a:rPr>
              <a:t>Sve veća uloga riznice – od čuvara do procjenitelja rizika </a:t>
            </a:r>
          </a:p>
        </p:txBody>
      </p:sp>
      <p:sp>
        <p:nvSpPr>
          <p:cNvPr id="4" name="Footer Placeholder 3">
            <a:extLst>
              <a:ext uri="{FF2B5EF4-FFF2-40B4-BE49-F238E27FC236}">
                <a16:creationId xmlns:a16="http://schemas.microsoft.com/office/drawing/2014/main" id="{6210DB08-1F24-26ED-230F-CA5120C6B2C4}"/>
              </a:ext>
            </a:extLst>
          </p:cNvPr>
          <p:cNvSpPr>
            <a:spLocks noGrp="1"/>
          </p:cNvSpPr>
          <p:nvPr>
            <p:ph type="ftr" sz="quarter" idx="11"/>
          </p:nvPr>
        </p:nvSpPr>
        <p:spPr/>
        <p:txBody>
          <a:bodyPr/>
          <a:lstStyle/>
          <a:p>
            <a:pPr>
              <a:defRPr/>
            </a:pPr>
            <a:r>
              <a:rPr lang="hr-HR"/>
              <a:t>PEMPAL, Almaty, svibanj/maj 2023.</a:t>
            </a:r>
          </a:p>
        </p:txBody>
      </p:sp>
      <p:sp>
        <p:nvSpPr>
          <p:cNvPr id="5" name="Slide Number Placeholder 4">
            <a:extLst>
              <a:ext uri="{FF2B5EF4-FFF2-40B4-BE49-F238E27FC236}">
                <a16:creationId xmlns:a16="http://schemas.microsoft.com/office/drawing/2014/main" id="{A6E4B8B1-2FF9-FD78-C95A-FF6F6DF6CBD4}"/>
              </a:ext>
            </a:extLst>
          </p:cNvPr>
          <p:cNvSpPr>
            <a:spLocks noGrp="1"/>
          </p:cNvSpPr>
          <p:nvPr>
            <p:ph type="sldNum" sz="quarter" idx="12"/>
          </p:nvPr>
        </p:nvSpPr>
        <p:spPr/>
        <p:txBody>
          <a:bodyPr/>
          <a:lstStyle/>
          <a:p>
            <a:pPr>
              <a:defRPr/>
            </a:pPr>
            <a:fld id="{87D4BA1C-9A8B-436B-A337-6A2CE014F201}" type="slidenum">
              <a:rPr lang="ru-RU" altLang="en-US" smtClean="0"/>
              <a:pPr>
                <a:defRPr/>
              </a:pPr>
              <a:t>21</a:t>
            </a:fld>
            <a:endParaRPr lang="ru-RU" altLang="en-US"/>
          </a:p>
        </p:txBody>
      </p:sp>
      <p:pic>
        <p:nvPicPr>
          <p:cNvPr id="9" name="Picture 8" descr="A wooden door in a stone wall&#10;&#10;Description automatically generated with low confidence">
            <a:extLst>
              <a:ext uri="{FF2B5EF4-FFF2-40B4-BE49-F238E27FC236}">
                <a16:creationId xmlns:a16="http://schemas.microsoft.com/office/drawing/2014/main" id="{0771CBB3-1533-4DD7-F48B-08775AD822C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423592" y="1179631"/>
            <a:ext cx="6912768" cy="4306492"/>
          </a:xfrm>
          <a:prstGeom prst="rect">
            <a:avLst/>
          </a:prstGeom>
        </p:spPr>
      </p:pic>
      <p:sp>
        <p:nvSpPr>
          <p:cNvPr id="10" name="TextBox 9">
            <a:extLst>
              <a:ext uri="{FF2B5EF4-FFF2-40B4-BE49-F238E27FC236}">
                <a16:creationId xmlns:a16="http://schemas.microsoft.com/office/drawing/2014/main" id="{AF499918-8F77-D954-83D0-6EE4DE6292FD}"/>
              </a:ext>
            </a:extLst>
          </p:cNvPr>
          <p:cNvSpPr txBox="1"/>
          <p:nvPr/>
        </p:nvSpPr>
        <p:spPr>
          <a:xfrm>
            <a:off x="1836242" y="5495130"/>
            <a:ext cx="8519516" cy="923330"/>
          </a:xfrm>
          <a:prstGeom prst="rect">
            <a:avLst/>
          </a:prstGeom>
          <a:solidFill>
            <a:srgbClr val="FFC000"/>
          </a:solidFill>
        </p:spPr>
        <p:txBody>
          <a:bodyPr wrap="square" rtlCol="0">
            <a:spAutoFit/>
          </a:bodyPr>
          <a:lstStyle/>
          <a:p>
            <a:r>
              <a:rPr lang="hr-HR" dirty="0"/>
              <a:t>Tradicionalna uloga riznice bila je čuvar, s obzirom na to da se kontrola smatrala prostim instrumentom za osiguranje integriteta plaćanja neposredno prije izvršenja plaćanja </a:t>
            </a:r>
          </a:p>
        </p:txBody>
      </p:sp>
    </p:spTree>
    <p:extLst>
      <p:ext uri="{BB962C8B-B14F-4D97-AF65-F5344CB8AC3E}">
        <p14:creationId xmlns:p14="http://schemas.microsoft.com/office/powerpoint/2010/main" val="1237081209"/>
      </p:ext>
    </p:extLst>
  </p:cSld>
  <p:clrMapOvr>
    <a:masterClrMapping/>
  </p:clrMapOvr>
  <p:transition spd="slow">
    <p:wipe dir="r"/>
    <p:sndAc>
      <p:stSnd>
        <p:snd r:embed="rId3" name="coin.wav"/>
      </p:stSnd>
    </p:sndAc>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134BE19-E31A-7D73-A0D6-BA4E215B1B30}"/>
              </a:ext>
            </a:extLst>
          </p:cNvPr>
          <p:cNvSpPr>
            <a:spLocks noGrp="1"/>
          </p:cNvSpPr>
          <p:nvPr>
            <p:ph type="ftr" sz="quarter" idx="11"/>
          </p:nvPr>
        </p:nvSpPr>
        <p:spPr/>
        <p:txBody>
          <a:bodyPr/>
          <a:lstStyle/>
          <a:p>
            <a:pPr>
              <a:defRPr/>
            </a:pPr>
            <a:r>
              <a:rPr lang="hr-HR"/>
              <a:t>PEMPAL, Almaty, svibanj/maj 2023.</a:t>
            </a:r>
          </a:p>
        </p:txBody>
      </p:sp>
      <p:sp>
        <p:nvSpPr>
          <p:cNvPr id="5" name="Slide Number Placeholder 4">
            <a:extLst>
              <a:ext uri="{FF2B5EF4-FFF2-40B4-BE49-F238E27FC236}">
                <a16:creationId xmlns:a16="http://schemas.microsoft.com/office/drawing/2014/main" id="{D5245D8A-6EF3-F681-1279-023D8F605966}"/>
              </a:ext>
            </a:extLst>
          </p:cNvPr>
          <p:cNvSpPr>
            <a:spLocks noGrp="1"/>
          </p:cNvSpPr>
          <p:nvPr>
            <p:ph type="sldNum" sz="quarter" idx="12"/>
          </p:nvPr>
        </p:nvSpPr>
        <p:spPr/>
        <p:txBody>
          <a:bodyPr/>
          <a:lstStyle/>
          <a:p>
            <a:pPr>
              <a:defRPr/>
            </a:pPr>
            <a:fld id="{87D4BA1C-9A8B-436B-A337-6A2CE014F201}" type="slidenum">
              <a:rPr lang="ru-RU" altLang="en-US" smtClean="0"/>
              <a:pPr>
                <a:defRPr/>
              </a:pPr>
              <a:t>22</a:t>
            </a:fld>
            <a:endParaRPr lang="ru-RU" altLang="en-US"/>
          </a:p>
        </p:txBody>
      </p:sp>
      <p:sp>
        <p:nvSpPr>
          <p:cNvPr id="6" name="Title 1">
            <a:extLst>
              <a:ext uri="{FF2B5EF4-FFF2-40B4-BE49-F238E27FC236}">
                <a16:creationId xmlns:a16="http://schemas.microsoft.com/office/drawing/2014/main" id="{71B6185C-6409-3A9C-1986-2AB064BF99EE}"/>
              </a:ext>
            </a:extLst>
          </p:cNvPr>
          <p:cNvSpPr>
            <a:spLocks noGrp="1"/>
          </p:cNvSpPr>
          <p:nvPr>
            <p:ph type="title"/>
          </p:nvPr>
        </p:nvSpPr>
        <p:spPr>
          <a:xfrm>
            <a:off x="1014364" y="-224972"/>
            <a:ext cx="10972800" cy="1143000"/>
          </a:xfrm>
        </p:spPr>
        <p:txBody>
          <a:bodyPr/>
          <a:lstStyle/>
          <a:p>
            <a:r>
              <a:rPr lang="hr-HR" sz="2800">
                <a:solidFill>
                  <a:srgbClr val="C00000"/>
                </a:solidFill>
              </a:rPr>
              <a:t>Sve veća uloga riznice – od čuvara do procjenitelja rizika </a:t>
            </a:r>
          </a:p>
        </p:txBody>
      </p:sp>
      <p:graphicFrame>
        <p:nvGraphicFramePr>
          <p:cNvPr id="9" name="Diagram 8">
            <a:extLst>
              <a:ext uri="{FF2B5EF4-FFF2-40B4-BE49-F238E27FC236}">
                <a16:creationId xmlns:a16="http://schemas.microsoft.com/office/drawing/2014/main" id="{7F2F18B8-D05F-9088-80A5-12915028CB6F}"/>
              </a:ext>
            </a:extLst>
          </p:cNvPr>
          <p:cNvGraphicFramePr/>
          <p:nvPr>
            <p:extLst>
              <p:ext uri="{D42A27DB-BD31-4B8C-83A1-F6EECF244321}">
                <p14:modId xmlns:p14="http://schemas.microsoft.com/office/powerpoint/2010/main" val="1571085898"/>
              </p:ext>
            </p:extLst>
          </p:nvPr>
        </p:nvGraphicFramePr>
        <p:xfrm>
          <a:off x="1172463" y="583142"/>
          <a:ext cx="11051258" cy="61383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FB952368-0992-73A3-5EAE-F73D03937F9F}"/>
              </a:ext>
            </a:extLst>
          </p:cNvPr>
          <p:cNvSpPr txBox="1"/>
          <p:nvPr/>
        </p:nvSpPr>
        <p:spPr>
          <a:xfrm>
            <a:off x="839416" y="3284984"/>
            <a:ext cx="2808312" cy="2308324"/>
          </a:xfrm>
          <a:prstGeom prst="rect">
            <a:avLst/>
          </a:prstGeom>
          <a:solidFill>
            <a:srgbClr val="FFC000"/>
          </a:solidFill>
        </p:spPr>
        <p:txBody>
          <a:bodyPr wrap="square" rtlCol="0">
            <a:spAutoFit/>
          </a:bodyPr>
          <a:lstStyle/>
          <a:p>
            <a:r>
              <a:rPr lang="hr-HR" sz="1600" dirty="0"/>
              <a:t>Riznica postaje ključni subjekt u sustavu upravljanja javnim financijama koji ima više strateški pristup i koji se temelji na riziku, daleko iznad jedne i jednostavne kontrole kraja procesa. No riznica sada nije jedini dionik u ovom integriranijem okviru! </a:t>
            </a:r>
          </a:p>
        </p:txBody>
      </p:sp>
      <p:sp>
        <p:nvSpPr>
          <p:cNvPr id="11" name="TextBox 10">
            <a:extLst>
              <a:ext uri="{FF2B5EF4-FFF2-40B4-BE49-F238E27FC236}">
                <a16:creationId xmlns:a16="http://schemas.microsoft.com/office/drawing/2014/main" id="{0B521B33-CC42-7005-05FB-EDDA61794444}"/>
              </a:ext>
            </a:extLst>
          </p:cNvPr>
          <p:cNvSpPr txBox="1"/>
          <p:nvPr/>
        </p:nvSpPr>
        <p:spPr>
          <a:xfrm>
            <a:off x="9779596" y="918028"/>
            <a:ext cx="2207568" cy="2308324"/>
          </a:xfrm>
          <a:prstGeom prst="rect">
            <a:avLst/>
          </a:prstGeom>
          <a:solidFill>
            <a:srgbClr val="FFC000"/>
          </a:solidFill>
        </p:spPr>
        <p:txBody>
          <a:bodyPr wrap="square" rtlCol="0">
            <a:spAutoFit/>
          </a:bodyPr>
          <a:lstStyle/>
          <a:p>
            <a:r>
              <a:rPr lang="hr-HR" dirty="0"/>
              <a:t>Postoje brojne mogućnosti, koje nadilaze središnju kontrolu, koje mogu ublažiti rizike i osigurati da su plaćanja učinkovita, efikasna i prikladna. </a:t>
            </a:r>
          </a:p>
        </p:txBody>
      </p:sp>
    </p:spTree>
    <p:extLst>
      <p:ext uri="{BB962C8B-B14F-4D97-AF65-F5344CB8AC3E}">
        <p14:creationId xmlns:p14="http://schemas.microsoft.com/office/powerpoint/2010/main" val="3445524254"/>
      </p:ext>
    </p:extLst>
  </p:cSld>
  <p:clrMapOvr>
    <a:masterClrMapping/>
  </p:clrMapOvr>
  <p:transition spd="slow">
    <p:wipe dir="r"/>
    <p:sndAc>
      <p:stSnd>
        <p:snd r:embed="rId2" name="coin.wav"/>
      </p:stSnd>
    </p:sndAc>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D3683-AA44-7D41-9E35-90935FE0BB1D}"/>
              </a:ext>
            </a:extLst>
          </p:cNvPr>
          <p:cNvSpPr>
            <a:spLocks noGrp="1"/>
          </p:cNvSpPr>
          <p:nvPr>
            <p:ph type="title"/>
          </p:nvPr>
        </p:nvSpPr>
        <p:spPr>
          <a:xfrm>
            <a:off x="3138488" y="76201"/>
            <a:ext cx="5915025" cy="745629"/>
          </a:xfrm>
        </p:spPr>
        <p:txBody>
          <a:bodyPr>
            <a:normAutofit fontScale="90000"/>
          </a:bodyPr>
          <a:lstStyle/>
          <a:p>
            <a:r>
              <a:rPr lang="hr-HR" b="1">
                <a:solidFill>
                  <a:srgbClr val="C00000"/>
                </a:solidFill>
              </a:rPr>
              <a:t>Zaključak</a:t>
            </a:r>
          </a:p>
        </p:txBody>
      </p:sp>
      <p:sp>
        <p:nvSpPr>
          <p:cNvPr id="3" name="Content Placeholder 2">
            <a:extLst>
              <a:ext uri="{FF2B5EF4-FFF2-40B4-BE49-F238E27FC236}">
                <a16:creationId xmlns:a16="http://schemas.microsoft.com/office/drawing/2014/main" id="{EE73F3DD-D63C-8748-A027-D25BBBA76B49}"/>
              </a:ext>
            </a:extLst>
          </p:cNvPr>
          <p:cNvSpPr>
            <a:spLocks noGrp="1"/>
          </p:cNvSpPr>
          <p:nvPr>
            <p:ph idx="1"/>
          </p:nvPr>
        </p:nvSpPr>
        <p:spPr>
          <a:xfrm>
            <a:off x="1055440" y="821830"/>
            <a:ext cx="10729192" cy="5869983"/>
          </a:xfrm>
        </p:spPr>
        <p:txBody>
          <a:bodyPr>
            <a:normAutofit lnSpcReduction="10000"/>
          </a:bodyPr>
          <a:lstStyle/>
          <a:p>
            <a:pPr marL="342900" indent="-342900">
              <a:buFont typeface="Arial" panose="020B0604020202020204" pitchFamily="34" charset="0"/>
              <a:buChar char="•"/>
            </a:pPr>
            <a:r>
              <a:rPr lang="hr-HR" sz="2400" dirty="0"/>
              <a:t>Općenito se </a:t>
            </a:r>
            <a:r>
              <a:rPr lang="hr-HR" sz="2400" b="1" dirty="0"/>
              <a:t>kontrole trenutačno decentraliziraju na MOA-ove / jedinice potrošnje</a:t>
            </a:r>
            <a:r>
              <a:rPr lang="hr-HR" sz="2400" dirty="0"/>
              <a:t> kako </a:t>
            </a:r>
          </a:p>
          <a:p>
            <a:pPr marL="511175" indent="-511175">
              <a:buNone/>
            </a:pPr>
            <a:r>
              <a:rPr lang="hr-HR" sz="2400" dirty="0"/>
              <a:t>     ISFU pruža veći integritet procesa plaćanja – </a:t>
            </a:r>
            <a:r>
              <a:rPr lang="hr-HR" sz="2400" b="1" dirty="0">
                <a:solidFill>
                  <a:srgbClr val="FF0000"/>
                </a:solidFill>
              </a:rPr>
              <a:t>To ne znači da ne postoji uloga za središnji pregled, no pitanje je kako i kad? (Francuska/Belgija/Moldova/Gruzija)?</a:t>
            </a:r>
          </a:p>
          <a:p>
            <a:pPr marL="342900" indent="-342900">
              <a:buFont typeface="Arial" panose="020B0604020202020204" pitchFamily="34" charset="0"/>
              <a:buChar char="•"/>
            </a:pPr>
            <a:r>
              <a:rPr lang="hr-HR" sz="2400" dirty="0"/>
              <a:t>Moderan je ISFU stoga većinom </a:t>
            </a:r>
            <a:r>
              <a:rPr lang="hr-HR" sz="2400" b="1" dirty="0"/>
              <a:t>uklonio potrebu za središnjim kontrolama kao i njihove koristi u riznici tijekom (završne) faze plaćanja</a:t>
            </a:r>
          </a:p>
          <a:p>
            <a:pPr marL="342900" indent="-342900">
              <a:buFont typeface="Arial" panose="020B0604020202020204" pitchFamily="34" charset="0"/>
              <a:buChar char="•"/>
            </a:pPr>
            <a:r>
              <a:rPr lang="hr-HR" sz="2400" dirty="0"/>
              <a:t>ISFU povećava mogućnost prebacivanja središnjih kontrola s kraja procesa i </a:t>
            </a:r>
            <a:r>
              <a:rPr lang="hr-HR" sz="2400" b="1" dirty="0"/>
              <a:t>osigurava da se kontrole provode u ranoj fazi platnog procesa</a:t>
            </a:r>
            <a:r>
              <a:rPr lang="hr-HR" sz="2400" dirty="0"/>
              <a:t>, tijekom odabira dobavljača, roba i usluga </a:t>
            </a:r>
          </a:p>
          <a:p>
            <a:pPr marL="342900" indent="-342900">
              <a:buFont typeface="Arial" panose="020B0604020202020204" pitchFamily="34" charset="0"/>
              <a:buChar char="•"/>
            </a:pPr>
            <a:r>
              <a:rPr lang="hr-HR" sz="2400" b="1" dirty="0"/>
              <a:t>Procjena rizika i upravljanje rizicima postaju obvezan zahtjev za vladu</a:t>
            </a:r>
            <a:r>
              <a:rPr lang="hr-HR" sz="2400" dirty="0"/>
              <a:t> – to je pomoglo u boljem razumijevanju onoga što stvarno doprinosi rezultatima više razine za vladu </a:t>
            </a:r>
          </a:p>
          <a:p>
            <a:pPr marL="0" indent="0">
              <a:buNone/>
            </a:pPr>
            <a:r>
              <a:rPr lang="hr-HR" sz="2400" dirty="0"/>
              <a:t>      – ponovno usmjeravanje na rezultate koji se odnose na klijente umjesto jednostavnih provjera usklađenosti</a:t>
            </a:r>
          </a:p>
        </p:txBody>
      </p:sp>
      <p:sp>
        <p:nvSpPr>
          <p:cNvPr id="4" name="Slide Number Placeholder 3">
            <a:extLst>
              <a:ext uri="{FF2B5EF4-FFF2-40B4-BE49-F238E27FC236}">
                <a16:creationId xmlns:a16="http://schemas.microsoft.com/office/drawing/2014/main" id="{6120BC66-696B-92B7-CCA4-F68BB1F1F614}"/>
              </a:ext>
            </a:extLst>
          </p:cNvPr>
          <p:cNvSpPr>
            <a:spLocks noGrp="1"/>
          </p:cNvSpPr>
          <p:nvPr>
            <p:ph type="sldNum" sz="quarter" idx="12"/>
          </p:nvPr>
        </p:nvSpPr>
        <p:spPr/>
        <p:txBody>
          <a:bodyPr/>
          <a:lstStyle/>
          <a:p>
            <a:fld id="{74B5802B-BA45-4B18-A28D-2CFE6D16A7D0}" type="slidenum">
              <a:rPr lang="ko-KR" altLang="en-US" smtClean="0"/>
              <a:t>23</a:t>
            </a:fld>
            <a:endParaRPr lang="ko-KR" altLang="en-US"/>
          </a:p>
        </p:txBody>
      </p:sp>
      <p:sp>
        <p:nvSpPr>
          <p:cNvPr id="5" name="Footer Placeholder 4">
            <a:extLst>
              <a:ext uri="{FF2B5EF4-FFF2-40B4-BE49-F238E27FC236}">
                <a16:creationId xmlns:a16="http://schemas.microsoft.com/office/drawing/2014/main" id="{D20F7CE1-EFFE-547F-7A58-F1EF521764BF}"/>
              </a:ext>
            </a:extLst>
          </p:cNvPr>
          <p:cNvSpPr>
            <a:spLocks noGrp="1"/>
          </p:cNvSpPr>
          <p:nvPr>
            <p:ph type="ftr" sz="quarter" idx="11"/>
          </p:nvPr>
        </p:nvSpPr>
        <p:spPr/>
        <p:txBody>
          <a:bodyPr/>
          <a:lstStyle/>
          <a:p>
            <a:r>
              <a:rPr lang="hr-HR"/>
              <a:t>PEMPAL, Almaty, svibanj/maj 2023.</a:t>
            </a:r>
          </a:p>
        </p:txBody>
      </p:sp>
    </p:spTree>
    <p:extLst>
      <p:ext uri="{BB962C8B-B14F-4D97-AF65-F5344CB8AC3E}">
        <p14:creationId xmlns:p14="http://schemas.microsoft.com/office/powerpoint/2010/main" val="2109813299"/>
      </p:ext>
    </p:extLst>
  </p:cSld>
  <p:clrMapOvr>
    <a:masterClrMapping/>
  </p:clrMapOvr>
  <p:transition spd="slow">
    <p:wipe dir="r"/>
    <p:sndAc>
      <p:stSnd>
        <p:snd r:embed="rId3" name="coin.wav"/>
      </p:stSnd>
    </p:sndAc>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8" name="WordArt 4" descr="Paper bag"/>
          <p:cNvSpPr>
            <a:spLocks noChangeArrowheads="1" noChangeShapeType="1" noTextEdit="1"/>
          </p:cNvSpPr>
          <p:nvPr/>
        </p:nvSpPr>
        <p:spPr bwMode="auto">
          <a:xfrm>
            <a:off x="2895600" y="2438400"/>
            <a:ext cx="7010400" cy="3276600"/>
          </a:xfrm>
          <a:prstGeom prst="rect">
            <a:avLst/>
          </a:prstGeom>
        </p:spPr>
        <p:txBody>
          <a:bodyPr wrap="none" fromWordArt="1">
            <a:prstTxWarp prst="textCascadeUp">
              <a:avLst>
                <a:gd name="adj" fmla="val 44444"/>
              </a:avLst>
            </a:prstTxWarp>
            <a:scene3d>
              <a:camera prst="legacyPerspectiveTopLeft">
                <a:rot lat="0" lon="20519999" rev="0"/>
              </a:camera>
              <a:lightRig rig="legacyHarsh3" dir="r"/>
            </a:scene3d>
            <a:sp3d extrusionH="430200" prstMaterial="legacyMatte">
              <a:extrusionClr>
                <a:srgbClr val="006600"/>
              </a:extrusionClr>
            </a:sp3d>
          </a:bodyPr>
          <a:lstStyle/>
          <a:p>
            <a:pPr algn="ctr"/>
            <a:r>
              <a:rPr lang="hr-HR" sz="3600">
                <a:ln w="9525">
                  <a:miter lim="800000"/>
                  <a:headEnd/>
                  <a:tailEnd/>
                </a:ln>
                <a:blipFill dpi="0" rotWithShape="0">
                  <a:blip r:embed="rId3"/>
                  <a:srcRect/>
                  <a:tile tx="0" ty="0" sx="100000" sy="100000" flip="none" algn="tl"/>
                </a:blipFill>
                <a:latin typeface="Arial Black"/>
              </a:rPr>
              <a:t>Hvala vam</a:t>
            </a:r>
          </a:p>
        </p:txBody>
      </p:sp>
      <p:sp>
        <p:nvSpPr>
          <p:cNvPr id="2" name="Slide Number Placeholder 1">
            <a:extLst>
              <a:ext uri="{FF2B5EF4-FFF2-40B4-BE49-F238E27FC236}">
                <a16:creationId xmlns:a16="http://schemas.microsoft.com/office/drawing/2014/main" id="{515958CD-74A9-300D-0A69-832CEA1022BA}"/>
              </a:ext>
            </a:extLst>
          </p:cNvPr>
          <p:cNvSpPr>
            <a:spLocks noGrp="1"/>
          </p:cNvSpPr>
          <p:nvPr>
            <p:ph type="sldNum" sz="quarter" idx="12"/>
          </p:nvPr>
        </p:nvSpPr>
        <p:spPr/>
        <p:txBody>
          <a:bodyPr/>
          <a:lstStyle/>
          <a:p>
            <a:fld id="{74B5802B-BA45-4B18-A28D-2CFE6D16A7D0}" type="slidenum">
              <a:rPr lang="ko-KR" altLang="en-US" smtClean="0"/>
              <a:t>24</a:t>
            </a:fld>
            <a:endParaRPr lang="ko-KR" altLang="en-US"/>
          </a:p>
        </p:txBody>
      </p:sp>
      <p:sp>
        <p:nvSpPr>
          <p:cNvPr id="3" name="Footer Placeholder 2">
            <a:extLst>
              <a:ext uri="{FF2B5EF4-FFF2-40B4-BE49-F238E27FC236}">
                <a16:creationId xmlns:a16="http://schemas.microsoft.com/office/drawing/2014/main" id="{D1A3C742-93E0-4F11-2205-C8E978D75D78}"/>
              </a:ext>
            </a:extLst>
          </p:cNvPr>
          <p:cNvSpPr>
            <a:spLocks noGrp="1"/>
          </p:cNvSpPr>
          <p:nvPr>
            <p:ph type="ftr" sz="quarter" idx="11"/>
          </p:nvPr>
        </p:nvSpPr>
        <p:spPr/>
        <p:txBody>
          <a:bodyPr/>
          <a:lstStyle/>
          <a:p>
            <a:r>
              <a:rPr lang="hr-HR"/>
              <a:t>PEMPAL, Almaty, svibanj/maj 2023.</a:t>
            </a:r>
          </a:p>
        </p:txBody>
      </p:sp>
    </p:spTree>
    <p:extLst>
      <p:ext uri="{BB962C8B-B14F-4D97-AF65-F5344CB8AC3E}">
        <p14:creationId xmlns:p14="http://schemas.microsoft.com/office/powerpoint/2010/main" val="2023692975"/>
      </p:ext>
    </p:extLst>
  </p:cSld>
  <p:clrMapOvr>
    <a:masterClrMapping/>
  </p:clrMapOvr>
  <p:transition spd="slow">
    <p:wipe dir="r"/>
    <p:sndAc>
      <p:stSnd>
        <p:snd r:embed="rId2" name="coin.wav"/>
      </p:st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07BA7-8FB3-0D45-8D2B-4C0AACC9BFE1}"/>
              </a:ext>
            </a:extLst>
          </p:cNvPr>
          <p:cNvSpPr>
            <a:spLocks noGrp="1"/>
          </p:cNvSpPr>
          <p:nvPr>
            <p:ph type="title"/>
          </p:nvPr>
        </p:nvSpPr>
        <p:spPr>
          <a:xfrm>
            <a:off x="646771" y="1"/>
            <a:ext cx="10021229" cy="1591115"/>
          </a:xfrm>
        </p:spPr>
        <p:txBody>
          <a:bodyPr>
            <a:noAutofit/>
          </a:bodyPr>
          <a:lstStyle/>
          <a:p>
            <a:pPr algn="ctr"/>
            <a:r>
              <a:rPr lang="hr-HR" sz="2700">
                <a:solidFill>
                  <a:srgbClr val="C00000"/>
                </a:solidFill>
              </a:rPr>
              <a:t>Kako se promijenila uloga riznice i unutarnja kontrola?</a:t>
            </a:r>
          </a:p>
        </p:txBody>
      </p:sp>
      <p:sp>
        <p:nvSpPr>
          <p:cNvPr id="3" name="Text Placeholder 2">
            <a:extLst>
              <a:ext uri="{FF2B5EF4-FFF2-40B4-BE49-F238E27FC236}">
                <a16:creationId xmlns:a16="http://schemas.microsoft.com/office/drawing/2014/main" id="{6168224F-281D-954E-A2A6-56FA3A56FF84}"/>
              </a:ext>
            </a:extLst>
          </p:cNvPr>
          <p:cNvSpPr>
            <a:spLocks noGrp="1"/>
          </p:cNvSpPr>
          <p:nvPr>
            <p:ph type="body" sz="quarter" idx="10"/>
          </p:nvPr>
        </p:nvSpPr>
        <p:spPr>
          <a:xfrm>
            <a:off x="2518752" y="1486238"/>
            <a:ext cx="2891449" cy="4838362"/>
          </a:xfrm>
          <a:solidFill>
            <a:schemeClr val="bg2"/>
          </a:solidFill>
          <a:ln>
            <a:solidFill>
              <a:schemeClr val="tx1"/>
            </a:solidFill>
            <a:prstDash val="dash"/>
          </a:ln>
        </p:spPr>
        <p:txBody>
          <a:bodyPr>
            <a:normAutofit fontScale="92500" lnSpcReduction="20000"/>
          </a:bodyPr>
          <a:lstStyle/>
          <a:p>
            <a:pPr algn="ctr"/>
            <a:r>
              <a:rPr lang="hr-HR" b="1" dirty="0"/>
              <a:t>Tradicionalno</a:t>
            </a:r>
          </a:p>
          <a:p>
            <a:pPr marL="257175" indent="-257175"/>
            <a:r>
              <a:rPr lang="hr-HR" sz="1800" dirty="0"/>
              <a:t>Naglasak na usklađenost</a:t>
            </a:r>
          </a:p>
          <a:p>
            <a:pPr marL="257175" indent="-257175"/>
            <a:r>
              <a:rPr lang="hr-HR" sz="1800" dirty="0"/>
              <a:t>Kontrole u papirnatom obliku</a:t>
            </a:r>
          </a:p>
          <a:p>
            <a:pPr marL="257175" indent="-257175"/>
            <a:r>
              <a:rPr lang="hr-HR" sz="1800" dirty="0"/>
              <a:t>Visoki stupanj središnje kontrole       </a:t>
            </a:r>
          </a:p>
          <a:p>
            <a:pPr marL="257175" indent="-257175"/>
            <a:r>
              <a:rPr lang="hr-HR" sz="1800" dirty="0"/>
              <a:t>Djelomična automatizacija</a:t>
            </a:r>
          </a:p>
          <a:p>
            <a:pPr marL="257175" indent="-257175"/>
            <a:r>
              <a:rPr lang="hr-HR" sz="1800" dirty="0"/>
              <a:t>Brojni službenici uključeni u lanac odlučivanja</a:t>
            </a:r>
          </a:p>
          <a:p>
            <a:pPr marL="257175" indent="-257175"/>
            <a:r>
              <a:rPr lang="hr-HR" sz="1800" dirty="0"/>
              <a:t>Upravljanje koje je usmjereno na izbjegavanje rizika</a:t>
            </a:r>
          </a:p>
          <a:p>
            <a:pPr marL="257175" indent="-257175"/>
            <a:r>
              <a:rPr lang="hr-HR" sz="1800" dirty="0"/>
              <a:t>Reaktivno upravljanje</a:t>
            </a:r>
          </a:p>
          <a:p>
            <a:pPr marL="257175" indent="-257175"/>
            <a:endParaRPr lang="en-US" dirty="0"/>
          </a:p>
          <a:p>
            <a:pPr marL="257175" indent="-257175"/>
            <a:endParaRPr lang="en-US" dirty="0"/>
          </a:p>
          <a:p>
            <a:endParaRPr lang="en-US" dirty="0"/>
          </a:p>
          <a:p>
            <a:endParaRPr lang="en-US" dirty="0"/>
          </a:p>
        </p:txBody>
      </p:sp>
      <p:sp>
        <p:nvSpPr>
          <p:cNvPr id="4" name="Text Placeholder 2">
            <a:extLst>
              <a:ext uri="{FF2B5EF4-FFF2-40B4-BE49-F238E27FC236}">
                <a16:creationId xmlns:a16="http://schemas.microsoft.com/office/drawing/2014/main" id="{32027194-8396-A643-90CC-113A347345AE}"/>
              </a:ext>
            </a:extLst>
          </p:cNvPr>
          <p:cNvSpPr txBox="1">
            <a:spLocks/>
          </p:cNvSpPr>
          <p:nvPr/>
        </p:nvSpPr>
        <p:spPr>
          <a:xfrm>
            <a:off x="7162800" y="1486239"/>
            <a:ext cx="3124200" cy="4838362"/>
          </a:xfrm>
          <a:prstGeom prst="rect">
            <a:avLst/>
          </a:prstGeom>
          <a:solidFill>
            <a:schemeClr val="bg2"/>
          </a:solidFill>
          <a:ln w="38100">
            <a:solidFill>
              <a:schemeClr val="tx1"/>
            </a:solidFill>
          </a:ln>
        </p:spPr>
        <p:txBody>
          <a:bodyPr vert="horz" lIns="0" tIns="102870" rIns="0" bIns="0" rtlCol="0">
            <a:normAutofit lnSpcReduction="10000"/>
          </a:bodyPr>
          <a:lstStyle>
            <a:lvl1pPr marL="0" indent="0" algn="l" defTabSz="914314" rtl="0" eaLnBrk="1" latinLnBrk="0" hangingPunct="1">
              <a:spcBef>
                <a:spcPts val="2400"/>
              </a:spcBef>
              <a:buClr>
                <a:schemeClr val="accent1"/>
              </a:buClr>
              <a:buSzPct val="110000"/>
              <a:buFont typeface="Wingdings" charset="2"/>
              <a:buNone/>
              <a:tabLst/>
              <a:defRPr sz="2000" kern="1200">
                <a:solidFill>
                  <a:schemeClr val="tx1"/>
                </a:solidFill>
                <a:latin typeface="+mn-lt"/>
                <a:ea typeface="+mn-ea"/>
                <a:cs typeface="+mn-cs"/>
              </a:defRPr>
            </a:lvl1pPr>
            <a:lvl2pPr marL="233363" indent="-233363" algn="l" defTabSz="914314" rtl="0" eaLnBrk="1" latinLnBrk="0" hangingPunct="1">
              <a:spcBef>
                <a:spcPts val="600"/>
              </a:spcBef>
              <a:buClr>
                <a:schemeClr val="accent1"/>
              </a:buClr>
              <a:buSzPct val="100000"/>
              <a:buFont typeface="Wingdings" pitchFamily="2" charset="2"/>
              <a:buChar char="§"/>
              <a:tabLst/>
              <a:defRPr sz="2000" kern="1200">
                <a:solidFill>
                  <a:schemeClr val="tx1"/>
                </a:solidFill>
                <a:latin typeface="+mn-lt"/>
                <a:ea typeface="+mn-ea"/>
                <a:cs typeface="+mn-cs"/>
              </a:defRPr>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2000" kern="1200">
                <a:solidFill>
                  <a:schemeClr val="tx1"/>
                </a:solidFill>
                <a:latin typeface="+mn-lt"/>
                <a:ea typeface="+mn-ea"/>
                <a:cs typeface="+mn-cs"/>
              </a:defRPr>
            </a:lvl3pPr>
            <a:lvl4pPr marL="692150" indent="-233363" algn="l" defTabSz="914314" rtl="0" eaLnBrk="1" latinLnBrk="0" hangingPunct="1">
              <a:spcBef>
                <a:spcPts val="600"/>
              </a:spcBef>
              <a:buClr>
                <a:schemeClr val="accent1"/>
              </a:buClr>
              <a:buSzPct val="100000"/>
              <a:buFont typeface="LucidaGrande" charset="0"/>
              <a:buChar char="◆"/>
              <a:tabLst/>
              <a:defRPr sz="2000" kern="1200">
                <a:solidFill>
                  <a:schemeClr val="tx1"/>
                </a:solidFill>
                <a:latin typeface="+mn-lt"/>
                <a:ea typeface="+mn-ea"/>
                <a:cs typeface="+mn-cs"/>
              </a:defRPr>
            </a:lvl4pPr>
            <a:lvl5pPr marL="917575" indent="-225425" algn="l" defTabSz="914314" rtl="0" eaLnBrk="1" latinLnBrk="0" hangingPunct="1">
              <a:spcBef>
                <a:spcPts val="600"/>
              </a:spcBef>
              <a:buClr>
                <a:schemeClr val="bg1">
                  <a:lumMod val="50000"/>
                </a:schemeClr>
              </a:buClr>
              <a:buFont typeface=".HelveticaNeueDeskInterface-Regular"/>
              <a:buChar char="●"/>
              <a:tabLst/>
              <a:defRPr sz="2000" kern="1200">
                <a:solidFill>
                  <a:schemeClr val="tx1"/>
                </a:solidFill>
                <a:latin typeface="+mn-lt"/>
                <a:ea typeface="+mn-ea"/>
                <a:cs typeface="+mn-cs"/>
              </a:defRPr>
            </a:lvl5pPr>
            <a:lvl6pPr marL="2514364"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22"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79"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35"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914400">
              <a:lnSpc>
                <a:spcPct val="90000"/>
              </a:lnSpc>
              <a:spcBef>
                <a:spcPts val="1800"/>
              </a:spcBef>
            </a:pPr>
            <a:r>
              <a:rPr lang="hr-HR" sz="3000" b="1"/>
              <a:t>U nastanku</a:t>
            </a:r>
          </a:p>
          <a:p>
            <a:pPr marL="511175" indent="-344488" defTabSz="685800">
              <a:lnSpc>
                <a:spcPct val="90000"/>
              </a:lnSpc>
              <a:buFont typeface="Arial" panose="020B0604020202020204" pitchFamily="34" charset="0"/>
              <a:buChar char="•"/>
            </a:pPr>
            <a:r>
              <a:rPr lang="hr-HR" sz="1600"/>
              <a:t>Naglasak na učinak</a:t>
            </a:r>
          </a:p>
          <a:p>
            <a:pPr marL="511175" indent="-344488" defTabSz="685800">
              <a:lnSpc>
                <a:spcPct val="90000"/>
              </a:lnSpc>
              <a:buFont typeface="Arial" panose="020B0604020202020204" pitchFamily="34" charset="0"/>
              <a:buChar char="•"/>
            </a:pPr>
            <a:r>
              <a:rPr lang="hr-HR" sz="1600"/>
              <a:t>E-dokumenti – e-kontrole </a:t>
            </a:r>
          </a:p>
          <a:p>
            <a:pPr marL="511175" indent="-344488" defTabSz="685800">
              <a:lnSpc>
                <a:spcPct val="90000"/>
              </a:lnSpc>
              <a:buFont typeface="Arial" panose="020B0604020202020204" pitchFamily="34" charset="0"/>
              <a:buChar char="•"/>
            </a:pPr>
            <a:r>
              <a:rPr lang="hr-HR" sz="1600"/>
              <a:t>Decentralizirana kontrola </a:t>
            </a:r>
            <a:r>
              <a:rPr lang="hr-HR" sz="1600" b="1">
                <a:solidFill>
                  <a:srgbClr val="C00000"/>
                </a:solidFill>
              </a:rPr>
              <a:t>uz odgovornost rukovodstva</a:t>
            </a:r>
          </a:p>
          <a:p>
            <a:pPr marL="511175" indent="-344488">
              <a:buFont typeface="Arial" panose="020B0604020202020204" pitchFamily="34" charset="0"/>
              <a:buChar char="•"/>
            </a:pPr>
            <a:r>
              <a:rPr lang="hr-HR" sz="1600"/>
              <a:t>Potpuna digitalizacija</a:t>
            </a:r>
          </a:p>
          <a:p>
            <a:pPr marL="511175" indent="-344488">
              <a:buFont typeface="Arial" panose="020B0604020202020204" pitchFamily="34" charset="0"/>
              <a:buChar char="•"/>
            </a:pPr>
            <a:r>
              <a:rPr lang="hr-HR" sz="1600"/>
              <a:t>Primarne su kontrole koje se temelje na ISFU-u</a:t>
            </a:r>
          </a:p>
          <a:p>
            <a:pPr marL="511175" indent="-344488">
              <a:buFont typeface="Arial" panose="020B0604020202020204" pitchFamily="34" charset="0"/>
              <a:buChar char="•"/>
            </a:pPr>
            <a:r>
              <a:rPr lang="hr-HR" sz="1600"/>
              <a:t>Upravljanje rizicima</a:t>
            </a:r>
          </a:p>
          <a:p>
            <a:pPr marL="511175" indent="-344488">
              <a:buFont typeface="Arial" panose="020B0604020202020204" pitchFamily="34" charset="0"/>
              <a:buChar char="•"/>
            </a:pPr>
            <a:r>
              <a:rPr lang="hr-HR" sz="1600"/>
              <a:t>Aktivno upravljanje</a:t>
            </a:r>
          </a:p>
          <a:p>
            <a:pPr marL="257175" indent="-257175">
              <a:buFont typeface="Arial" panose="020B0604020202020204" pitchFamily="34" charset="0"/>
              <a:buChar char="•"/>
            </a:pPr>
            <a:endParaRPr lang="en-US" sz="1500" dirty="0"/>
          </a:p>
          <a:p>
            <a:pPr marL="257175" indent="-257175">
              <a:buFont typeface="Arial" panose="020B0604020202020204" pitchFamily="34" charset="0"/>
              <a:buChar char="•"/>
            </a:pPr>
            <a:endParaRPr lang="en-US" sz="1500" dirty="0"/>
          </a:p>
          <a:p>
            <a:pPr marL="257175" indent="-257175" algn="ctr">
              <a:buFont typeface="Arial" panose="020B0604020202020204" pitchFamily="34" charset="0"/>
              <a:buChar char="•"/>
            </a:pPr>
            <a:endParaRPr lang="en-US" sz="1500" dirty="0"/>
          </a:p>
          <a:p>
            <a:pPr marL="257175" indent="-257175" algn="ctr">
              <a:buFont typeface="Arial" panose="020B0604020202020204" pitchFamily="34" charset="0"/>
              <a:buChar char="•"/>
            </a:pPr>
            <a:endParaRPr lang="en-US" sz="1500" dirty="0"/>
          </a:p>
          <a:p>
            <a:endParaRPr lang="en-US" sz="1500" dirty="0"/>
          </a:p>
        </p:txBody>
      </p:sp>
      <p:sp>
        <p:nvSpPr>
          <p:cNvPr id="6" name="Right Arrow 5">
            <a:extLst>
              <a:ext uri="{FF2B5EF4-FFF2-40B4-BE49-F238E27FC236}">
                <a16:creationId xmlns:a16="http://schemas.microsoft.com/office/drawing/2014/main" id="{ED3A247E-1414-8E45-AF05-4D85370ADA7B}"/>
              </a:ext>
            </a:extLst>
          </p:cNvPr>
          <p:cNvSpPr/>
          <p:nvPr/>
        </p:nvSpPr>
        <p:spPr>
          <a:xfrm>
            <a:off x="5555392" y="3239015"/>
            <a:ext cx="1084306" cy="5433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271393253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a:t>Razvoj uloga dvostruke kontrole riznice</a:t>
            </a:r>
          </a:p>
        </p:txBody>
      </p:sp>
      <p:sp>
        <p:nvSpPr>
          <p:cNvPr id="4" name="Rectangle 3"/>
          <p:cNvSpPr/>
          <p:nvPr/>
        </p:nvSpPr>
        <p:spPr>
          <a:xfrm>
            <a:off x="2213113" y="3437467"/>
            <a:ext cx="2981740" cy="2688697"/>
          </a:xfrm>
          <a:prstGeom prst="rect">
            <a:avLst/>
          </a:prstGeom>
          <a:solidFill>
            <a:schemeClr val="tx2">
              <a:lumMod val="60000"/>
              <a:lumOff val="40000"/>
            </a:schemeClr>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hr-HR"/>
              <a:t>Odgovorna za financijsko upravljanje i kontrolu unutar riznice </a:t>
            </a:r>
          </a:p>
        </p:txBody>
      </p:sp>
      <p:sp>
        <p:nvSpPr>
          <p:cNvPr id="5" name="Rectangle 4"/>
          <p:cNvSpPr/>
          <p:nvPr/>
        </p:nvSpPr>
        <p:spPr>
          <a:xfrm>
            <a:off x="6350001" y="3437467"/>
            <a:ext cx="3708399" cy="2688696"/>
          </a:xfrm>
          <a:prstGeom prst="rect">
            <a:avLst/>
          </a:prstGeom>
          <a:solidFill>
            <a:schemeClr val="tx2">
              <a:lumMod val="60000"/>
              <a:lumOff val="40000"/>
            </a:schemeClr>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hr-HR"/>
              <a:t>Ključni akter u PIFC-u za cijeli sustav upravljanja javnim financijama u javnom sektoru </a:t>
            </a:r>
          </a:p>
          <a:p>
            <a:pPr marL="285750" indent="-285750">
              <a:buFontTx/>
              <a:buChar char="-"/>
            </a:pPr>
            <a:r>
              <a:rPr lang="hr-HR"/>
              <a:t>Donošenje politika i smjernica o procesima izvršenja proračuna, računovodstvu i izvještavanju</a:t>
            </a:r>
          </a:p>
          <a:p>
            <a:pPr marL="285750" indent="-285750">
              <a:buFontTx/>
              <a:buChar char="-"/>
            </a:pPr>
            <a:r>
              <a:rPr lang="hr-HR"/>
              <a:t>Također može igrati ulogu u</a:t>
            </a:r>
            <a:r>
              <a:rPr lang="hr-HR" i="1"/>
              <a:t> ex ante</a:t>
            </a:r>
            <a:r>
              <a:rPr lang="hr-HR"/>
              <a:t> i </a:t>
            </a:r>
            <a:r>
              <a:rPr lang="hr-HR" i="1"/>
              <a:t>ex post</a:t>
            </a:r>
            <a:r>
              <a:rPr lang="hr-HR"/>
              <a:t> pregledu transakcija države</a:t>
            </a:r>
          </a:p>
        </p:txBody>
      </p:sp>
      <p:sp>
        <p:nvSpPr>
          <p:cNvPr id="6" name="Rectangle 5"/>
          <p:cNvSpPr/>
          <p:nvPr/>
        </p:nvSpPr>
        <p:spPr>
          <a:xfrm>
            <a:off x="3757362" y="1604987"/>
            <a:ext cx="4446839" cy="1232452"/>
          </a:xfrm>
          <a:prstGeom prst="rect">
            <a:avLst/>
          </a:prstGeom>
          <a:solidFill>
            <a:schemeClr val="tx2">
              <a:lumMod val="60000"/>
              <a:lumOff val="40000"/>
            </a:schemeClr>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hr-HR" sz="2000" dirty="0"/>
              <a:t>Riznica – dvije važne, ali različite uloge u pogledu unutarnjih financijskih kontrola u javnom sektoru </a:t>
            </a:r>
          </a:p>
        </p:txBody>
      </p:sp>
      <p:cxnSp>
        <p:nvCxnSpPr>
          <p:cNvPr id="9" name="Elbow Connector 8"/>
          <p:cNvCxnSpPr>
            <a:stCxn id="6" idx="2"/>
            <a:endCxn id="4" idx="0"/>
          </p:cNvCxnSpPr>
          <p:nvPr/>
        </p:nvCxnSpPr>
        <p:spPr>
          <a:xfrm rot="5400000">
            <a:off x="4542370" y="1999053"/>
            <a:ext cx="600027" cy="2276798"/>
          </a:xfrm>
          <a:prstGeom prst="bentConnector3">
            <a:avLst/>
          </a:prstGeom>
          <a:ln w="57150" cmpd="sng">
            <a:tailEnd type="arrow"/>
          </a:ln>
        </p:spPr>
        <p:style>
          <a:lnRef idx="2">
            <a:schemeClr val="accent1"/>
          </a:lnRef>
          <a:fillRef idx="0">
            <a:schemeClr val="accent1"/>
          </a:fillRef>
          <a:effectRef idx="1">
            <a:schemeClr val="accent1"/>
          </a:effectRef>
          <a:fontRef idx="minor">
            <a:schemeClr val="tx1"/>
          </a:fontRef>
        </p:style>
      </p:cxnSp>
      <p:cxnSp>
        <p:nvCxnSpPr>
          <p:cNvPr id="11" name="Elbow Connector 10"/>
          <p:cNvCxnSpPr>
            <a:stCxn id="6" idx="2"/>
            <a:endCxn id="5" idx="0"/>
          </p:cNvCxnSpPr>
          <p:nvPr/>
        </p:nvCxnSpPr>
        <p:spPr>
          <a:xfrm rot="16200000" flipH="1">
            <a:off x="6792476" y="2025744"/>
            <a:ext cx="600028" cy="2223419"/>
          </a:xfrm>
          <a:prstGeom prst="bentConnector3">
            <a:avLst>
              <a:gd name="adj1" fmla="val 50000"/>
            </a:avLst>
          </a:prstGeom>
          <a:ln w="57150" cmpd="sng">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4145043"/>
      </p:ext>
    </p:extLst>
  </p:cSld>
  <p:clrMapOvr>
    <a:masterClrMapping/>
  </p:clrMapOvr>
  <p:transition spd="slow">
    <p:wipe dir="r"/>
    <p:sndAc>
      <p:stSnd>
        <p:snd r:embed="rId2" name="coin.wav"/>
      </p:stSnd>
    </p:sndAc>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10576-1F8F-544B-BBAE-3689CE26048D}"/>
              </a:ext>
            </a:extLst>
          </p:cNvPr>
          <p:cNvSpPr>
            <a:spLocks noGrp="1"/>
          </p:cNvSpPr>
          <p:nvPr>
            <p:ph type="title"/>
          </p:nvPr>
        </p:nvSpPr>
        <p:spPr>
          <a:xfrm>
            <a:off x="2135560" y="0"/>
            <a:ext cx="7491722" cy="745629"/>
          </a:xfrm>
        </p:spPr>
        <p:txBody>
          <a:bodyPr>
            <a:normAutofit fontScale="90000"/>
          </a:bodyPr>
          <a:lstStyle/>
          <a:p>
            <a:pPr algn="ctr"/>
            <a:r>
              <a:rPr lang="hr-HR" b="1">
                <a:solidFill>
                  <a:srgbClr val="C00000"/>
                </a:solidFill>
              </a:rPr>
              <a:t>Razvoj unutarnje kontrole</a:t>
            </a:r>
          </a:p>
        </p:txBody>
      </p:sp>
      <p:sp>
        <p:nvSpPr>
          <p:cNvPr id="3" name="Content Placeholder 2">
            <a:extLst>
              <a:ext uri="{FF2B5EF4-FFF2-40B4-BE49-F238E27FC236}">
                <a16:creationId xmlns:a16="http://schemas.microsoft.com/office/drawing/2014/main" id="{8E296C80-8FCB-3C47-87C1-F0A28F83D6DE}"/>
              </a:ext>
            </a:extLst>
          </p:cNvPr>
          <p:cNvSpPr>
            <a:spLocks noGrp="1"/>
          </p:cNvSpPr>
          <p:nvPr>
            <p:ph idx="1"/>
          </p:nvPr>
        </p:nvSpPr>
        <p:spPr>
          <a:xfrm>
            <a:off x="1055441" y="636446"/>
            <a:ext cx="10585176" cy="6085030"/>
          </a:xfrm>
        </p:spPr>
        <p:txBody>
          <a:bodyPr>
            <a:noAutofit/>
          </a:bodyPr>
          <a:lstStyle/>
          <a:p>
            <a:endParaRPr lang="en-US" sz="1400" dirty="0"/>
          </a:p>
          <a:p>
            <a:pPr marL="463550" indent="-463550">
              <a:buFont typeface="Arial" panose="020B0604020202020204" pitchFamily="34" charset="0"/>
              <a:buChar char="•"/>
            </a:pPr>
            <a:r>
              <a:rPr lang="hr-HR" sz="2000" dirty="0"/>
              <a:t>Unutarnja kontrola u vladi su sustavi, procesi i postupci koji </a:t>
            </a:r>
          </a:p>
          <a:p>
            <a:pPr marL="463550" indent="-463550">
              <a:buNone/>
            </a:pPr>
            <a:r>
              <a:rPr lang="hr-HR" sz="2000" dirty="0"/>
              <a:t>služe za zaštitu imovine, smanjenje pogrešaka i osiguravanje da su sve operacije </a:t>
            </a:r>
          </a:p>
          <a:p>
            <a:pPr marL="463550" indent="-463550">
              <a:buNone/>
            </a:pPr>
            <a:r>
              <a:rPr lang="hr-HR" sz="2000" dirty="0"/>
              <a:t>provedene u skladu sa zakonom i navedenim ciljevima vlade. Unutarnja </a:t>
            </a:r>
          </a:p>
          <a:p>
            <a:pPr marL="463550" indent="-463550">
              <a:buNone/>
            </a:pPr>
            <a:r>
              <a:rPr lang="hr-HR" sz="2000" dirty="0"/>
              <a:t>kontrola odražava aktivnosti koje su potrebne za smanjenje rizika za vladu.</a:t>
            </a:r>
          </a:p>
          <a:p>
            <a:pPr marL="463550" indent="-463550">
              <a:buFont typeface="Arial" panose="020B0604020202020204" pitchFamily="34" charset="0"/>
              <a:buChar char="•"/>
            </a:pPr>
            <a:r>
              <a:rPr lang="hr-HR" sz="2000" dirty="0"/>
              <a:t>Unutarnja kontrola također su sustavi, procesi i postupci koji služe za osiguravanje </a:t>
            </a:r>
          </a:p>
          <a:p>
            <a:pPr marL="463550" indent="-463550">
              <a:buNone/>
            </a:pPr>
            <a:r>
              <a:rPr lang="hr-HR" sz="2000" dirty="0"/>
              <a:t>integriteta izvršenja proračuna</a:t>
            </a:r>
          </a:p>
          <a:p>
            <a:pPr marL="463550" indent="-463550">
              <a:lnSpc>
                <a:spcPct val="90000"/>
              </a:lnSpc>
              <a:spcBef>
                <a:spcPts val="1000"/>
              </a:spcBef>
            </a:pPr>
            <a:r>
              <a:rPr lang="hr-HR" sz="2000" dirty="0"/>
              <a:t>U prošlosti je to bila u potpunosti </a:t>
            </a:r>
            <a:r>
              <a:rPr lang="hr-HR" sz="2000" b="1" dirty="0"/>
              <a:t>ručna obrada podataka</a:t>
            </a:r>
            <a:r>
              <a:rPr lang="hr-HR" sz="2000" dirty="0"/>
              <a:t> – danas, uz moderan ISFU mnoge </a:t>
            </a:r>
          </a:p>
          <a:p>
            <a:pPr marL="463550" indent="-463550">
              <a:lnSpc>
                <a:spcPct val="90000"/>
              </a:lnSpc>
              <a:spcBef>
                <a:spcPts val="1000"/>
              </a:spcBef>
              <a:buNone/>
            </a:pPr>
            <a:r>
              <a:rPr lang="hr-HR" sz="2000" dirty="0"/>
              <a:t>se kontrole vrše </a:t>
            </a:r>
            <a:r>
              <a:rPr lang="hr-HR" sz="2000" b="1" dirty="0"/>
              <a:t>s pomoću sustava</a:t>
            </a:r>
            <a:r>
              <a:rPr lang="hr-HR" sz="2000" dirty="0"/>
              <a:t> (ili bi se trebale)</a:t>
            </a:r>
          </a:p>
          <a:p>
            <a:pPr marL="463550" indent="-463550">
              <a:lnSpc>
                <a:spcPct val="90000"/>
              </a:lnSpc>
              <a:spcBef>
                <a:spcPts val="1000"/>
              </a:spcBef>
            </a:pPr>
            <a:r>
              <a:rPr lang="hr-HR" sz="2000" dirty="0"/>
              <a:t>To je omogućilo i preispitivanje uloge i pravodobnosti centraliziranih </a:t>
            </a:r>
          </a:p>
          <a:p>
            <a:pPr marL="463550" indent="-463550">
              <a:lnSpc>
                <a:spcPct val="90000"/>
              </a:lnSpc>
              <a:spcBef>
                <a:spcPts val="1000"/>
              </a:spcBef>
              <a:buNone/>
            </a:pPr>
            <a:r>
              <a:rPr lang="hr-HR" sz="2000" dirty="0"/>
              <a:t>kontrola u odnosu na decentralizirane kontrole MOA-ova </a:t>
            </a:r>
          </a:p>
          <a:p>
            <a:pPr marL="463550" indent="-463550">
              <a:lnSpc>
                <a:spcPct val="90000"/>
              </a:lnSpc>
              <a:spcBef>
                <a:spcPts val="1000"/>
              </a:spcBef>
            </a:pPr>
            <a:r>
              <a:rPr lang="hr-HR" sz="2000" dirty="0"/>
              <a:t>Kontrole utemeljene na ISFU-u također su smanjile potrebu za (središnjim) kontrolama kasnije u </a:t>
            </a:r>
          </a:p>
          <a:p>
            <a:pPr marL="463550" indent="-463550">
              <a:lnSpc>
                <a:spcPct val="90000"/>
              </a:lnSpc>
              <a:spcBef>
                <a:spcPts val="1000"/>
              </a:spcBef>
              <a:buNone/>
            </a:pPr>
            <a:r>
              <a:rPr lang="hr-HR" sz="2000" dirty="0"/>
              <a:t>procesu izvršenja proračuna jer se ranije kontrole trebaju primijeniti prije prelaska u kasniju fazu procesa, primjerice u Riznici prije otpuštanja novčanih sredstava</a:t>
            </a:r>
          </a:p>
          <a:p>
            <a:pPr marL="0" indent="0">
              <a:buNone/>
            </a:pPr>
            <a:r>
              <a:rPr lang="hr-HR" sz="2000" dirty="0"/>
              <a:t> </a:t>
            </a:r>
          </a:p>
          <a:p>
            <a:endParaRPr lang="en-US" sz="2800" dirty="0"/>
          </a:p>
        </p:txBody>
      </p:sp>
      <p:sp>
        <p:nvSpPr>
          <p:cNvPr id="4" name="Slide Number Placeholder 3">
            <a:extLst>
              <a:ext uri="{FF2B5EF4-FFF2-40B4-BE49-F238E27FC236}">
                <a16:creationId xmlns:a16="http://schemas.microsoft.com/office/drawing/2014/main" id="{5AC75F9D-330B-5A4E-D36A-2AC3E2E0639F}"/>
              </a:ext>
            </a:extLst>
          </p:cNvPr>
          <p:cNvSpPr>
            <a:spLocks noGrp="1"/>
          </p:cNvSpPr>
          <p:nvPr>
            <p:ph type="sldNum" sz="quarter" idx="12"/>
          </p:nvPr>
        </p:nvSpPr>
        <p:spPr/>
        <p:txBody>
          <a:bodyPr/>
          <a:lstStyle/>
          <a:p>
            <a:fld id="{74B5802B-BA45-4B18-A28D-2CFE6D16A7D0}" type="slidenum">
              <a:rPr lang="ko-KR" altLang="en-US" smtClean="0"/>
              <a:t>5</a:t>
            </a:fld>
            <a:endParaRPr lang="ko-KR" altLang="en-US"/>
          </a:p>
        </p:txBody>
      </p:sp>
      <p:sp>
        <p:nvSpPr>
          <p:cNvPr id="5" name="Footer Placeholder 4">
            <a:extLst>
              <a:ext uri="{FF2B5EF4-FFF2-40B4-BE49-F238E27FC236}">
                <a16:creationId xmlns:a16="http://schemas.microsoft.com/office/drawing/2014/main" id="{D4892C80-5ECD-7767-A774-58EE9D27453B}"/>
              </a:ext>
            </a:extLst>
          </p:cNvPr>
          <p:cNvSpPr>
            <a:spLocks noGrp="1"/>
          </p:cNvSpPr>
          <p:nvPr>
            <p:ph type="ftr" sz="quarter" idx="11"/>
          </p:nvPr>
        </p:nvSpPr>
        <p:spPr/>
        <p:txBody>
          <a:bodyPr/>
          <a:lstStyle/>
          <a:p>
            <a:r>
              <a:rPr lang="hr-HR"/>
              <a:t>PEMPAL, Almaty, svibanj/maj 2023.</a:t>
            </a:r>
          </a:p>
        </p:txBody>
      </p:sp>
    </p:spTree>
    <p:extLst>
      <p:ext uri="{BB962C8B-B14F-4D97-AF65-F5344CB8AC3E}">
        <p14:creationId xmlns:p14="http://schemas.microsoft.com/office/powerpoint/2010/main" val="1696857845"/>
      </p:ext>
    </p:extLst>
  </p:cSld>
  <p:clrMapOvr>
    <a:masterClrMapping/>
  </p:clrMapOvr>
  <p:transition spd="slow">
    <p:wipe dir="r"/>
    <p:sndAc>
      <p:stSnd>
        <p:snd r:embed="rId3" name="coin.wav"/>
      </p:stSnd>
    </p:sndAc>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3453D-5774-FE4E-87A2-CC54BF3388EC}"/>
              </a:ext>
            </a:extLst>
          </p:cNvPr>
          <p:cNvSpPr>
            <a:spLocks noGrp="1"/>
          </p:cNvSpPr>
          <p:nvPr>
            <p:ph type="title"/>
          </p:nvPr>
        </p:nvSpPr>
        <p:spPr>
          <a:xfrm>
            <a:off x="983432" y="187601"/>
            <a:ext cx="9600223" cy="857250"/>
          </a:xfrm>
        </p:spPr>
        <p:txBody>
          <a:bodyPr>
            <a:noAutofit/>
          </a:bodyPr>
          <a:lstStyle/>
          <a:p>
            <a:pPr algn="ctr"/>
            <a:r>
              <a:rPr lang="hr-HR" sz="3200" b="1">
                <a:solidFill>
                  <a:srgbClr val="C00000"/>
                </a:solidFill>
              </a:rPr>
              <a:t>Koji su neki od čimbenika koji utječu na okvir kontrola u državi</a:t>
            </a:r>
            <a:r>
              <a:rPr lang="hr-HR" sz="2700" b="1">
                <a:solidFill>
                  <a:srgbClr val="C00000"/>
                </a:solidFill>
              </a:rPr>
              <a:t>? </a:t>
            </a:r>
          </a:p>
        </p:txBody>
      </p:sp>
      <p:sp>
        <p:nvSpPr>
          <p:cNvPr id="3" name="Content Placeholder 2">
            <a:extLst>
              <a:ext uri="{FF2B5EF4-FFF2-40B4-BE49-F238E27FC236}">
                <a16:creationId xmlns:a16="http://schemas.microsoft.com/office/drawing/2014/main" id="{FA2A5C29-045B-644F-A0FA-C906C0F53372}"/>
              </a:ext>
            </a:extLst>
          </p:cNvPr>
          <p:cNvSpPr>
            <a:spLocks noGrp="1"/>
          </p:cNvSpPr>
          <p:nvPr>
            <p:ph idx="1"/>
          </p:nvPr>
        </p:nvSpPr>
        <p:spPr>
          <a:xfrm>
            <a:off x="983432" y="1484784"/>
            <a:ext cx="10598968" cy="4871567"/>
          </a:xfrm>
        </p:spPr>
        <p:txBody>
          <a:bodyPr>
            <a:noAutofit/>
          </a:bodyPr>
          <a:lstStyle/>
          <a:p>
            <a:pPr marL="457200" indent="-457200"/>
            <a:r>
              <a:rPr lang="hr-HR" sz="2000"/>
              <a:t>Povijest upravljanja, npr. frankofoni/anglofoni sustavi </a:t>
            </a:r>
          </a:p>
          <a:p>
            <a:pPr marL="457200" indent="-457200">
              <a:buFont typeface="Arial" panose="020B0604020202020204" pitchFamily="34" charset="0"/>
              <a:buChar char="•"/>
            </a:pPr>
            <a:r>
              <a:rPr lang="hr-HR" sz="2000"/>
              <a:t>Stupanj automatizacije procesa izvršenja proračuna</a:t>
            </a:r>
          </a:p>
          <a:p>
            <a:pPr marL="457200" indent="-457200">
              <a:buFont typeface="Arial" panose="020B0604020202020204" pitchFamily="34" charset="0"/>
              <a:buChar char="•"/>
            </a:pPr>
            <a:r>
              <a:rPr lang="hr-HR" sz="2000"/>
              <a:t>Zakonodavni okvir na snazi – tko je u konačnici ovlašten i odgovoran?</a:t>
            </a:r>
          </a:p>
          <a:p>
            <a:pPr marL="457200" indent="-457200">
              <a:buFont typeface="Arial" panose="020B0604020202020204" pitchFamily="34" charset="0"/>
              <a:buChar char="•"/>
            </a:pPr>
            <a:r>
              <a:rPr lang="hr-HR" sz="2000"/>
              <a:t>Stupanj transparentnosti u vladi – javna provjera i pristup </a:t>
            </a:r>
          </a:p>
          <a:p>
            <a:pPr marL="0" indent="0">
              <a:buNone/>
            </a:pPr>
            <a:r>
              <a:rPr lang="hr-HR" sz="2000"/>
              <a:t>         informacijama općenito povećavaju odgovornost</a:t>
            </a:r>
          </a:p>
          <a:p>
            <a:pPr marL="457200" indent="-457200">
              <a:buFont typeface="Arial" panose="020B0604020202020204" pitchFamily="34" charset="0"/>
              <a:buChar char="•"/>
            </a:pPr>
            <a:r>
              <a:rPr lang="hr-HR" sz="2000"/>
              <a:t>Neke su transakcije izuzete iz transparentnosti iz sigurnosnih razloga; </a:t>
            </a:r>
          </a:p>
          <a:p>
            <a:pPr marL="0" indent="0">
              <a:buNone/>
            </a:pPr>
            <a:r>
              <a:rPr lang="hr-HR" sz="2000"/>
              <a:t>        međutim, to znači da bi mogle predstavljati veći rizik za vladu  </a:t>
            </a:r>
          </a:p>
          <a:p>
            <a:pPr marL="457200" indent="-457200">
              <a:buFont typeface="Arial" panose="020B0604020202020204" pitchFamily="34" charset="0"/>
              <a:buChar char="•"/>
            </a:pPr>
            <a:r>
              <a:rPr lang="hr-HR" sz="2000"/>
              <a:t>Kultura primjene zakona – ako netko prekrši pravila hoće li pravno odgovarati/biti sankcioniran? </a:t>
            </a:r>
          </a:p>
          <a:p>
            <a:pPr marL="457200" indent="-457200">
              <a:buFont typeface="Arial" panose="020B0604020202020204" pitchFamily="34" charset="0"/>
              <a:buChar char="•"/>
            </a:pPr>
            <a:r>
              <a:rPr lang="hr-HR" sz="2000"/>
              <a:t>Utjecaj proračunske reforme, posebno bilo kakve promjene u vezi planiranja prema rezultatima </a:t>
            </a:r>
          </a:p>
          <a:p>
            <a:pPr marL="0" indent="0">
              <a:buNone/>
            </a:pPr>
            <a:r>
              <a:rPr lang="hr-HR" sz="2000"/>
              <a:t>        planiranje proračuna </a:t>
            </a:r>
          </a:p>
          <a:p>
            <a:pPr marL="457200" indent="-457200">
              <a:buFont typeface="Arial" panose="020B0604020202020204" pitchFamily="34" charset="0"/>
              <a:buChar char="•"/>
            </a:pPr>
            <a:r>
              <a:rPr lang="hr-HR" sz="2000"/>
              <a:t>Povezana s time jest sklonost vlade riziku – javna uprava vrlo je sklona izbjegavanju rizika! </a:t>
            </a:r>
          </a:p>
          <a:p>
            <a:pPr marL="457200" indent="-457200">
              <a:buFont typeface="Arial" panose="020B0604020202020204" pitchFamily="34" charset="0"/>
              <a:buChar char="•"/>
            </a:pPr>
            <a:r>
              <a:rPr lang="hr-HR" sz="2000">
                <a:solidFill>
                  <a:srgbClr val="FF0000"/>
                </a:solidFill>
              </a:rPr>
              <a:t>Postoje li drugi čimbenici?</a:t>
            </a:r>
          </a:p>
          <a:p>
            <a:endParaRPr lang="en-US" sz="2000" dirty="0"/>
          </a:p>
          <a:p>
            <a:endParaRPr lang="en-US" sz="2100" dirty="0"/>
          </a:p>
          <a:p>
            <a:endParaRPr lang="en-US" sz="2200" dirty="0"/>
          </a:p>
        </p:txBody>
      </p:sp>
      <p:sp>
        <p:nvSpPr>
          <p:cNvPr id="4" name="Slide Number Placeholder 3">
            <a:extLst>
              <a:ext uri="{FF2B5EF4-FFF2-40B4-BE49-F238E27FC236}">
                <a16:creationId xmlns:a16="http://schemas.microsoft.com/office/drawing/2014/main" id="{2C99D42C-2879-CF40-174A-A64465C22480}"/>
              </a:ext>
            </a:extLst>
          </p:cNvPr>
          <p:cNvSpPr>
            <a:spLocks noGrp="1"/>
          </p:cNvSpPr>
          <p:nvPr>
            <p:ph type="sldNum" sz="quarter" idx="12"/>
          </p:nvPr>
        </p:nvSpPr>
        <p:spPr/>
        <p:txBody>
          <a:bodyPr/>
          <a:lstStyle/>
          <a:p>
            <a:fld id="{74B5802B-BA45-4B18-A28D-2CFE6D16A7D0}" type="slidenum">
              <a:rPr lang="ko-KR" altLang="en-US" smtClean="0"/>
              <a:t>6</a:t>
            </a:fld>
            <a:endParaRPr lang="ko-KR" altLang="en-US"/>
          </a:p>
        </p:txBody>
      </p:sp>
      <p:sp>
        <p:nvSpPr>
          <p:cNvPr id="5" name="Footer Placeholder 4">
            <a:extLst>
              <a:ext uri="{FF2B5EF4-FFF2-40B4-BE49-F238E27FC236}">
                <a16:creationId xmlns:a16="http://schemas.microsoft.com/office/drawing/2014/main" id="{32CC7F6D-319C-C33F-9305-7A88116E0CDB}"/>
              </a:ext>
            </a:extLst>
          </p:cNvPr>
          <p:cNvSpPr>
            <a:spLocks noGrp="1"/>
          </p:cNvSpPr>
          <p:nvPr>
            <p:ph type="ftr" sz="quarter" idx="11"/>
          </p:nvPr>
        </p:nvSpPr>
        <p:spPr/>
        <p:txBody>
          <a:bodyPr/>
          <a:lstStyle/>
          <a:p>
            <a:r>
              <a:rPr lang="hr-HR"/>
              <a:t>PEMPAL, Almaty, svibanj/maj 2023.</a:t>
            </a:r>
          </a:p>
        </p:txBody>
      </p:sp>
    </p:spTree>
    <p:extLst>
      <p:ext uri="{BB962C8B-B14F-4D97-AF65-F5344CB8AC3E}">
        <p14:creationId xmlns:p14="http://schemas.microsoft.com/office/powerpoint/2010/main" val="1195338796"/>
      </p:ext>
    </p:extLst>
  </p:cSld>
  <p:clrMapOvr>
    <a:masterClrMapping/>
  </p:clrMapOvr>
  <p:transition spd="slow">
    <p:wipe dir="r"/>
    <p:sndAc>
      <p:stSnd>
        <p:snd r:embed="rId2" name="coin.wav"/>
      </p:stSnd>
    </p:sndAc>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023B9-9060-8B46-A954-C80022E13159}"/>
              </a:ext>
            </a:extLst>
          </p:cNvPr>
          <p:cNvSpPr>
            <a:spLocks noGrp="1"/>
          </p:cNvSpPr>
          <p:nvPr>
            <p:ph type="title"/>
          </p:nvPr>
        </p:nvSpPr>
        <p:spPr>
          <a:xfrm>
            <a:off x="2041902" y="8072"/>
            <a:ext cx="8862647" cy="1108333"/>
          </a:xfrm>
        </p:spPr>
        <p:txBody>
          <a:bodyPr>
            <a:noAutofit/>
          </a:bodyPr>
          <a:lstStyle/>
          <a:p>
            <a:pPr algn="ctr"/>
            <a:r>
              <a:rPr lang="hr-HR" sz="2400" b="1" dirty="0">
                <a:solidFill>
                  <a:srgbClr val="C00000"/>
                </a:solidFill>
              </a:rPr>
              <a:t>Tradicionalne </a:t>
            </a:r>
            <a:r>
              <a:rPr lang="hr-HR" sz="2400" b="1" dirty="0">
                <a:solidFill>
                  <a:srgbClr val="C00000"/>
                </a:solidFill>
                <a:highlight>
                  <a:srgbClr val="FFFF00"/>
                </a:highlight>
              </a:rPr>
              <a:t>središnje</a:t>
            </a:r>
            <a:r>
              <a:rPr lang="hr-HR" sz="2400" b="1" dirty="0">
                <a:solidFill>
                  <a:srgbClr val="C00000"/>
                </a:solidFill>
              </a:rPr>
              <a:t> proračunske unutarnje kontrole riznice u usporedbi s modernim kontrolama</a:t>
            </a:r>
          </a:p>
        </p:txBody>
      </p:sp>
      <p:sp>
        <p:nvSpPr>
          <p:cNvPr id="7" name="Slide Number Placeholder 6">
            <a:extLst>
              <a:ext uri="{FF2B5EF4-FFF2-40B4-BE49-F238E27FC236}">
                <a16:creationId xmlns:a16="http://schemas.microsoft.com/office/drawing/2014/main" id="{0A29AA9E-B12B-FE45-B408-56F62E241EB9}"/>
              </a:ext>
            </a:extLst>
          </p:cNvPr>
          <p:cNvSpPr>
            <a:spLocks noGrp="1"/>
          </p:cNvSpPr>
          <p:nvPr>
            <p:ph type="sldNum" sz="quarter" idx="12"/>
          </p:nvPr>
        </p:nvSpPr>
        <p:spPr/>
        <p:txBody>
          <a:bodyPr/>
          <a:lstStyle/>
          <a:p>
            <a:fld id="{7DEE71F4-BD95-4845-9E24-D67667EF0E0F}" type="slidenum">
              <a:rPr lang="en-US" smtClean="0"/>
              <a:pPr/>
              <a:t>7</a:t>
            </a:fld>
            <a:endParaRPr lang="en-US"/>
          </a:p>
        </p:txBody>
      </p:sp>
      <p:sp>
        <p:nvSpPr>
          <p:cNvPr id="6" name="Left Arrow 5">
            <a:extLst>
              <a:ext uri="{FF2B5EF4-FFF2-40B4-BE49-F238E27FC236}">
                <a16:creationId xmlns:a16="http://schemas.microsoft.com/office/drawing/2014/main" id="{8880ECB5-DFFC-DB46-962B-39BCC6C8C33F}"/>
              </a:ext>
            </a:extLst>
          </p:cNvPr>
          <p:cNvSpPr/>
          <p:nvPr/>
        </p:nvSpPr>
        <p:spPr>
          <a:xfrm>
            <a:off x="8806113" y="3962401"/>
            <a:ext cx="523883" cy="304721"/>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8" name="Rectangle 7">
            <a:extLst>
              <a:ext uri="{FF2B5EF4-FFF2-40B4-BE49-F238E27FC236}">
                <a16:creationId xmlns:a16="http://schemas.microsoft.com/office/drawing/2014/main" id="{B2DFC569-E5E3-B848-835A-4E9DD84FE892}"/>
              </a:ext>
            </a:extLst>
          </p:cNvPr>
          <p:cNvSpPr/>
          <p:nvPr/>
        </p:nvSpPr>
        <p:spPr>
          <a:xfrm flipH="1">
            <a:off x="9562453" y="3514596"/>
            <a:ext cx="2200759" cy="1323439"/>
          </a:xfrm>
          <a:prstGeom prst="rect">
            <a:avLst/>
          </a:prstGeom>
          <a:solidFill>
            <a:srgbClr val="FFC000"/>
          </a:solidFill>
        </p:spPr>
        <p:txBody>
          <a:bodyPr wrap="square">
            <a:spAutoFit/>
          </a:bodyPr>
          <a:lstStyle/>
          <a:p>
            <a:r>
              <a:rPr lang="hr-HR" sz="1600" dirty="0"/>
              <a:t>Ovdje se provode tradicionalne središnje kontrole / kontrole izvršenja proračuna u riznici</a:t>
            </a:r>
          </a:p>
        </p:txBody>
      </p:sp>
      <p:sp>
        <p:nvSpPr>
          <p:cNvPr id="3" name="Footer Placeholder 2">
            <a:extLst>
              <a:ext uri="{FF2B5EF4-FFF2-40B4-BE49-F238E27FC236}">
                <a16:creationId xmlns:a16="http://schemas.microsoft.com/office/drawing/2014/main" id="{0E274B55-356C-3817-8AC6-AD3CAD78548D}"/>
              </a:ext>
            </a:extLst>
          </p:cNvPr>
          <p:cNvSpPr>
            <a:spLocks noGrp="1"/>
          </p:cNvSpPr>
          <p:nvPr>
            <p:ph type="ftr" sz="quarter" idx="11"/>
          </p:nvPr>
        </p:nvSpPr>
        <p:spPr/>
        <p:txBody>
          <a:bodyPr/>
          <a:lstStyle/>
          <a:p>
            <a:r>
              <a:rPr lang="hr-HR"/>
              <a:t>PEMPAL, Almaty, svibanj/maj 2023.</a:t>
            </a:r>
          </a:p>
        </p:txBody>
      </p:sp>
      <p:pic>
        <p:nvPicPr>
          <p:cNvPr id="5" name="Picture 4">
            <a:extLst>
              <a:ext uri="{FF2B5EF4-FFF2-40B4-BE49-F238E27FC236}">
                <a16:creationId xmlns:a16="http://schemas.microsoft.com/office/drawing/2014/main" id="{F8183A2D-CF89-C6CF-4B4C-6FAE3DA2124B}"/>
              </a:ext>
            </a:extLst>
          </p:cNvPr>
          <p:cNvPicPr>
            <a:picLocks noChangeAspect="1"/>
          </p:cNvPicPr>
          <p:nvPr/>
        </p:nvPicPr>
        <p:blipFill>
          <a:blip r:embed="rId3"/>
          <a:stretch>
            <a:fillRect/>
          </a:stretch>
        </p:blipFill>
        <p:spPr>
          <a:xfrm>
            <a:off x="2161606" y="1306543"/>
            <a:ext cx="6379567" cy="4244913"/>
          </a:xfrm>
          <a:prstGeom prst="rect">
            <a:avLst/>
          </a:prstGeom>
        </p:spPr>
      </p:pic>
    </p:spTree>
    <p:extLst>
      <p:ext uri="{BB962C8B-B14F-4D97-AF65-F5344CB8AC3E}">
        <p14:creationId xmlns:p14="http://schemas.microsoft.com/office/powerpoint/2010/main" val="674945436"/>
      </p:ext>
    </p:extLst>
  </p:cSld>
  <p:clrMapOvr>
    <a:masterClrMapping/>
  </p:clrMapOvr>
  <p:transition spd="slow">
    <p:wipe dir="r"/>
    <p:sndAc>
      <p:stSnd>
        <p:snd r:embed="rId2" name="coin.wav"/>
      </p:stSnd>
    </p:sndAc>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D48AF6A-9659-C4C7-4360-B1D0AE615BB8}"/>
              </a:ext>
            </a:extLst>
          </p:cNvPr>
          <p:cNvPicPr>
            <a:picLocks noChangeAspect="1"/>
          </p:cNvPicPr>
          <p:nvPr/>
        </p:nvPicPr>
        <p:blipFill>
          <a:blip r:embed="rId3"/>
          <a:stretch>
            <a:fillRect/>
          </a:stretch>
        </p:blipFill>
        <p:spPr>
          <a:xfrm>
            <a:off x="4061817" y="1580571"/>
            <a:ext cx="6024522" cy="4008669"/>
          </a:xfrm>
          <a:prstGeom prst="rect">
            <a:avLst/>
          </a:prstGeom>
        </p:spPr>
      </p:pic>
      <p:sp>
        <p:nvSpPr>
          <p:cNvPr id="2" name="Title 1">
            <a:extLst>
              <a:ext uri="{FF2B5EF4-FFF2-40B4-BE49-F238E27FC236}">
                <a16:creationId xmlns:a16="http://schemas.microsoft.com/office/drawing/2014/main" id="{307023B9-9060-8B46-A954-C80022E13159}"/>
              </a:ext>
            </a:extLst>
          </p:cNvPr>
          <p:cNvSpPr>
            <a:spLocks noGrp="1"/>
          </p:cNvSpPr>
          <p:nvPr>
            <p:ph type="title"/>
          </p:nvPr>
        </p:nvSpPr>
        <p:spPr>
          <a:xfrm>
            <a:off x="1981201" y="-12700"/>
            <a:ext cx="8862647" cy="1108333"/>
          </a:xfrm>
        </p:spPr>
        <p:txBody>
          <a:bodyPr>
            <a:normAutofit/>
          </a:bodyPr>
          <a:lstStyle/>
          <a:p>
            <a:pPr algn="ctr"/>
            <a:r>
              <a:rPr lang="hr-HR" sz="3200">
                <a:solidFill>
                  <a:srgbClr val="C00000"/>
                </a:solidFill>
              </a:rPr>
              <a:t>Kontrole izvršenja proračuna – trendovi u</a:t>
            </a:r>
            <a:br>
              <a:rPr lang="hr-HR" sz="3200">
                <a:solidFill>
                  <a:srgbClr val="C00000"/>
                </a:solidFill>
              </a:rPr>
            </a:br>
            <a:r>
              <a:rPr lang="hr-HR" sz="3200">
                <a:solidFill>
                  <a:srgbClr val="C00000"/>
                </a:solidFill>
              </a:rPr>
              <a:t>zemljama s modernim ISFU-om</a:t>
            </a:r>
          </a:p>
        </p:txBody>
      </p:sp>
      <p:sp>
        <p:nvSpPr>
          <p:cNvPr id="7" name="Slide Number Placeholder 6">
            <a:extLst>
              <a:ext uri="{FF2B5EF4-FFF2-40B4-BE49-F238E27FC236}">
                <a16:creationId xmlns:a16="http://schemas.microsoft.com/office/drawing/2014/main" id="{0A29AA9E-B12B-FE45-B408-56F62E241EB9}"/>
              </a:ext>
            </a:extLst>
          </p:cNvPr>
          <p:cNvSpPr>
            <a:spLocks noGrp="1"/>
          </p:cNvSpPr>
          <p:nvPr>
            <p:ph type="sldNum" sz="quarter" idx="12"/>
          </p:nvPr>
        </p:nvSpPr>
        <p:spPr/>
        <p:txBody>
          <a:bodyPr/>
          <a:lstStyle/>
          <a:p>
            <a:fld id="{7DEE71F4-BD95-4845-9E24-D67667EF0E0F}" type="slidenum">
              <a:rPr lang="en-US" smtClean="0"/>
              <a:pPr/>
              <a:t>8</a:t>
            </a:fld>
            <a:endParaRPr lang="en-US"/>
          </a:p>
        </p:txBody>
      </p:sp>
      <p:sp>
        <p:nvSpPr>
          <p:cNvPr id="6" name="Left Arrow 5">
            <a:extLst>
              <a:ext uri="{FF2B5EF4-FFF2-40B4-BE49-F238E27FC236}">
                <a16:creationId xmlns:a16="http://schemas.microsoft.com/office/drawing/2014/main" id="{FD881889-114E-1042-8F78-E47351700A5A}"/>
              </a:ext>
            </a:extLst>
          </p:cNvPr>
          <p:cNvSpPr/>
          <p:nvPr/>
        </p:nvSpPr>
        <p:spPr>
          <a:xfrm rot="10800000">
            <a:off x="4876801" y="1845804"/>
            <a:ext cx="728663" cy="321023"/>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8" name="Rectangle 7">
            <a:extLst>
              <a:ext uri="{FF2B5EF4-FFF2-40B4-BE49-F238E27FC236}">
                <a16:creationId xmlns:a16="http://schemas.microsoft.com/office/drawing/2014/main" id="{959C0B80-1EBF-3542-8A73-7C78FC34C653}"/>
              </a:ext>
            </a:extLst>
          </p:cNvPr>
          <p:cNvSpPr/>
          <p:nvPr/>
        </p:nvSpPr>
        <p:spPr>
          <a:xfrm>
            <a:off x="905813" y="874136"/>
            <a:ext cx="2816486" cy="1631216"/>
          </a:xfrm>
          <a:prstGeom prst="rect">
            <a:avLst/>
          </a:prstGeom>
          <a:solidFill>
            <a:srgbClr val="FFC000"/>
          </a:solidFill>
        </p:spPr>
        <p:txBody>
          <a:bodyPr wrap="square">
            <a:spAutoFit/>
          </a:bodyPr>
          <a:lstStyle/>
          <a:p>
            <a:r>
              <a:rPr lang="hr-HR" sz="2000" b="1" dirty="0"/>
              <a:t>Učinkovite središnje kontrole izvršenja proračuna moraju se provoditi na početku platnog procesa</a:t>
            </a:r>
          </a:p>
        </p:txBody>
      </p:sp>
      <p:sp>
        <p:nvSpPr>
          <p:cNvPr id="3" name="Footer Placeholder 2">
            <a:extLst>
              <a:ext uri="{FF2B5EF4-FFF2-40B4-BE49-F238E27FC236}">
                <a16:creationId xmlns:a16="http://schemas.microsoft.com/office/drawing/2014/main" id="{AD9E6121-27D8-EB7F-3181-15A990CD0842}"/>
              </a:ext>
            </a:extLst>
          </p:cNvPr>
          <p:cNvSpPr>
            <a:spLocks noGrp="1"/>
          </p:cNvSpPr>
          <p:nvPr>
            <p:ph type="ftr" sz="quarter" idx="11"/>
          </p:nvPr>
        </p:nvSpPr>
        <p:spPr/>
        <p:txBody>
          <a:bodyPr/>
          <a:lstStyle/>
          <a:p>
            <a:r>
              <a:rPr lang="hr-HR"/>
              <a:t>PEMPAL, Almaty, svibanj/maj 2023.</a:t>
            </a:r>
          </a:p>
        </p:txBody>
      </p:sp>
      <p:sp>
        <p:nvSpPr>
          <p:cNvPr id="4" name="TextBox 3">
            <a:extLst>
              <a:ext uri="{FF2B5EF4-FFF2-40B4-BE49-F238E27FC236}">
                <a16:creationId xmlns:a16="http://schemas.microsoft.com/office/drawing/2014/main" id="{D46B0A88-FE04-49A5-7A26-59D7C01E6055}"/>
              </a:ext>
            </a:extLst>
          </p:cNvPr>
          <p:cNvSpPr txBox="1"/>
          <p:nvPr/>
        </p:nvSpPr>
        <p:spPr>
          <a:xfrm>
            <a:off x="10061773" y="4155311"/>
            <a:ext cx="1709680" cy="2308324"/>
          </a:xfrm>
          <a:prstGeom prst="rect">
            <a:avLst/>
          </a:prstGeom>
          <a:solidFill>
            <a:srgbClr val="FFC000"/>
          </a:solidFill>
        </p:spPr>
        <p:txBody>
          <a:bodyPr wrap="square" rtlCol="0">
            <a:spAutoFit/>
          </a:bodyPr>
          <a:lstStyle/>
          <a:p>
            <a:r>
              <a:rPr lang="hr-HR" sz="1600" dirty="0"/>
              <a:t>Te se kontrole prenose u proces plaćanja – kasnije u procesu nema potrebe za većinom kontrola niže razine  </a:t>
            </a:r>
          </a:p>
        </p:txBody>
      </p:sp>
      <p:sp>
        <p:nvSpPr>
          <p:cNvPr id="5" name="TextBox 4">
            <a:extLst>
              <a:ext uri="{FF2B5EF4-FFF2-40B4-BE49-F238E27FC236}">
                <a16:creationId xmlns:a16="http://schemas.microsoft.com/office/drawing/2014/main" id="{0A1624D8-E19F-63C3-A904-ED01D9375009}"/>
              </a:ext>
            </a:extLst>
          </p:cNvPr>
          <p:cNvSpPr txBox="1"/>
          <p:nvPr/>
        </p:nvSpPr>
        <p:spPr>
          <a:xfrm>
            <a:off x="863980" y="5380672"/>
            <a:ext cx="3008442" cy="1323439"/>
          </a:xfrm>
          <a:prstGeom prst="rect">
            <a:avLst/>
          </a:prstGeom>
          <a:solidFill>
            <a:srgbClr val="FFC000"/>
          </a:solidFill>
        </p:spPr>
        <p:txBody>
          <a:bodyPr wrap="square" rtlCol="0">
            <a:spAutoFit/>
          </a:bodyPr>
          <a:lstStyle/>
          <a:p>
            <a:r>
              <a:rPr lang="hr-HR" sz="1600" dirty="0"/>
              <a:t>To ne znači da riznica ne može nametnuti provjere ili kontrole, ali u idealnim uvjetima one se trebaju temeljiti na procjeni rizika</a:t>
            </a:r>
          </a:p>
        </p:txBody>
      </p:sp>
    </p:spTree>
    <p:extLst>
      <p:ext uri="{BB962C8B-B14F-4D97-AF65-F5344CB8AC3E}">
        <p14:creationId xmlns:p14="http://schemas.microsoft.com/office/powerpoint/2010/main" val="2280142003"/>
      </p:ext>
    </p:extLst>
  </p:cSld>
  <p:clrMapOvr>
    <a:masterClrMapping/>
  </p:clrMapOvr>
  <p:transition spd="slow">
    <p:wipe dir="r"/>
    <p:sndAc>
      <p:stSnd>
        <p:snd r:embed="rId2" name="coin.wav"/>
      </p:st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7D6AB-2341-264E-8EFE-95ECCB6AC9B8}"/>
              </a:ext>
            </a:extLst>
          </p:cNvPr>
          <p:cNvSpPr>
            <a:spLocks noGrp="1"/>
          </p:cNvSpPr>
          <p:nvPr>
            <p:ph type="title"/>
          </p:nvPr>
        </p:nvSpPr>
        <p:spPr>
          <a:xfrm>
            <a:off x="685800" y="110887"/>
            <a:ext cx="11016343" cy="1118064"/>
          </a:xfrm>
        </p:spPr>
        <p:txBody>
          <a:bodyPr>
            <a:normAutofit fontScale="90000"/>
          </a:bodyPr>
          <a:lstStyle/>
          <a:p>
            <a:r>
              <a:rPr lang="hr-HR" b="1">
                <a:solidFill>
                  <a:srgbClr val="C00000"/>
                </a:solidFill>
              </a:rPr>
              <a:t>Kontrole izvršenja proračuna –</a:t>
            </a:r>
            <a:br>
              <a:rPr lang="hr-HR" b="1">
                <a:solidFill>
                  <a:srgbClr val="C00000"/>
                </a:solidFill>
              </a:rPr>
            </a:br>
            <a:r>
              <a:rPr lang="hr-HR" b="1">
                <a:solidFill>
                  <a:srgbClr val="C00000"/>
                </a:solidFill>
              </a:rPr>
              <a:t>trendovi u zemljama s modernim ISFU-om </a:t>
            </a:r>
          </a:p>
        </p:txBody>
      </p:sp>
      <p:sp>
        <p:nvSpPr>
          <p:cNvPr id="4" name="Content Placeholder 3">
            <a:extLst>
              <a:ext uri="{FF2B5EF4-FFF2-40B4-BE49-F238E27FC236}">
                <a16:creationId xmlns:a16="http://schemas.microsoft.com/office/drawing/2014/main" id="{43549067-CC60-9F49-816A-B8B98D118A86}"/>
              </a:ext>
            </a:extLst>
          </p:cNvPr>
          <p:cNvSpPr>
            <a:spLocks noGrp="1"/>
          </p:cNvSpPr>
          <p:nvPr>
            <p:ph sz="half" idx="2"/>
          </p:nvPr>
        </p:nvSpPr>
        <p:spPr>
          <a:xfrm>
            <a:off x="1055440" y="1556792"/>
            <a:ext cx="10369152" cy="4638186"/>
          </a:xfrm>
        </p:spPr>
        <p:txBody>
          <a:bodyPr>
            <a:normAutofit fontScale="85000" lnSpcReduction="20000"/>
          </a:bodyPr>
          <a:lstStyle/>
          <a:p>
            <a:pPr marL="342900" indent="-342900">
              <a:buFont typeface="Arial" panose="020B0604020202020204" pitchFamily="34" charset="0"/>
              <a:buChar char="•"/>
            </a:pPr>
            <a:r>
              <a:rPr lang="hr-HR" b="1"/>
              <a:t>Razumjeti da se dobro iskorištenim i primijenjenim ISFU-om prenose kontrole na svaku daljnju fazu platnog procesa – time se smanjuje rizik uočen prilikom ručnih procesa i okruženja</a:t>
            </a:r>
          </a:p>
          <a:p>
            <a:pPr marL="342900" indent="-342900">
              <a:buFont typeface="Arial" panose="020B0604020202020204" pitchFamily="34" charset="0"/>
              <a:buChar char="•"/>
            </a:pPr>
            <a:r>
              <a:rPr lang="hr-HR"/>
              <a:t>S obzirom na to da se kontrole provode u ISFU-u i sve se transakcije mogu pregledati, nastoji se decentralizirati kontrole i obradu prema MOA-ovima / potrošačkim jedinicama </a:t>
            </a:r>
          </a:p>
          <a:p>
            <a:pPr marL="342900" indent="-342900">
              <a:buFont typeface="Arial" panose="020B0604020202020204" pitchFamily="34" charset="0"/>
              <a:buChar char="•"/>
            </a:pPr>
            <a:r>
              <a:rPr lang="hr-HR" b="1">
                <a:solidFill>
                  <a:srgbClr val="C00000"/>
                </a:solidFill>
              </a:rPr>
              <a:t>Primjeri</a:t>
            </a:r>
          </a:p>
          <a:p>
            <a:pPr marL="342900" indent="-342900">
              <a:buFont typeface="Arial" panose="020B0604020202020204" pitchFamily="34" charset="0"/>
              <a:buChar char="•"/>
            </a:pPr>
            <a:r>
              <a:rPr lang="hr-HR" b="1"/>
              <a:t>Kontrola zahtjeva</a:t>
            </a:r>
            <a:r>
              <a:rPr lang="hr-HR"/>
              <a:t> – roba koja se kupuje i proračunski novac koji se dodjeljuje u odnosu na jedinstveni računski plan</a:t>
            </a:r>
          </a:p>
          <a:p>
            <a:pPr marL="342900" indent="-342900">
              <a:buFont typeface="Arial" panose="020B0604020202020204" pitchFamily="34" charset="0"/>
              <a:buChar char="•"/>
            </a:pPr>
            <a:r>
              <a:rPr lang="hr-HR" b="1"/>
              <a:t>Kontrola narudžbenica</a:t>
            </a:r>
            <a:r>
              <a:rPr lang="hr-HR"/>
              <a:t> – dobavljač povezan s bazom podataka dobavljača u ISFU-u – temeljite proračunske kontrole gdje su sredstva izdvojena u odnosu na proračunske alokacije za plaćanje budućih preuzetih obveza</a:t>
            </a:r>
          </a:p>
          <a:p>
            <a:pPr marL="342900" indent="-342900">
              <a:buFont typeface="Arial" panose="020B0604020202020204" pitchFamily="34" charset="0"/>
              <a:buChar char="•"/>
            </a:pPr>
            <a:r>
              <a:rPr lang="hr-HR" b="1"/>
              <a:t>Prodavači s poreznim dugovima</a:t>
            </a:r>
            <a:r>
              <a:rPr lang="hr-HR"/>
              <a:t> – porezni ured svakodnevno ažurira popis zaduženih dobavljača u ISFU-u –plaćanja se blokiraju ili država naplaćuje dugovanje izravno iz plaćanja   </a:t>
            </a:r>
          </a:p>
          <a:p>
            <a:pPr algn="ctr"/>
            <a:endParaRPr lang="en-US" dirty="0">
              <a:solidFill>
                <a:srgbClr val="FF0000"/>
              </a:solidFill>
              <a:highlight>
                <a:srgbClr val="FFFF00"/>
              </a:highlight>
            </a:endParaRPr>
          </a:p>
          <a:p>
            <a:pPr marL="0" indent="0" algn="ctr">
              <a:buNone/>
            </a:pPr>
            <a:r>
              <a:rPr lang="hr-HR">
                <a:solidFill>
                  <a:srgbClr val="FF0000"/>
                </a:solidFill>
                <a:highlight>
                  <a:srgbClr val="FFFF00"/>
                </a:highlight>
              </a:rPr>
              <a:t>Stoga ISFU eliminira brojne kontrole potrebne prilikom ručne obrade podataka i time unapređuje moguće kontrole</a:t>
            </a:r>
          </a:p>
        </p:txBody>
      </p:sp>
      <p:sp>
        <p:nvSpPr>
          <p:cNvPr id="7" name="Slide Number Placeholder 6">
            <a:extLst>
              <a:ext uri="{FF2B5EF4-FFF2-40B4-BE49-F238E27FC236}">
                <a16:creationId xmlns:a16="http://schemas.microsoft.com/office/drawing/2014/main" id="{EA56B082-EDA9-224E-A46C-7F98D5B04834}"/>
              </a:ext>
            </a:extLst>
          </p:cNvPr>
          <p:cNvSpPr>
            <a:spLocks noGrp="1"/>
          </p:cNvSpPr>
          <p:nvPr>
            <p:ph type="sldNum" sz="quarter" idx="12"/>
          </p:nvPr>
        </p:nvSpPr>
        <p:spPr/>
        <p:txBody>
          <a:bodyPr/>
          <a:lstStyle/>
          <a:p>
            <a:fld id="{E59B3EB4-F75D-4221-891B-A2BAA9BB7BFA}" type="slidenum">
              <a:rPr lang="en-US" smtClean="0"/>
              <a:pPr/>
              <a:t>9</a:t>
            </a:fld>
            <a:endParaRPr lang="en-US"/>
          </a:p>
        </p:txBody>
      </p:sp>
      <p:sp>
        <p:nvSpPr>
          <p:cNvPr id="3" name="Footer Placeholder 2">
            <a:extLst>
              <a:ext uri="{FF2B5EF4-FFF2-40B4-BE49-F238E27FC236}">
                <a16:creationId xmlns:a16="http://schemas.microsoft.com/office/drawing/2014/main" id="{512BA8DD-BB1A-996B-2A9A-9E4EDD69D993}"/>
              </a:ext>
            </a:extLst>
          </p:cNvPr>
          <p:cNvSpPr>
            <a:spLocks noGrp="1"/>
          </p:cNvSpPr>
          <p:nvPr>
            <p:ph type="ftr" sz="quarter" idx="11"/>
          </p:nvPr>
        </p:nvSpPr>
        <p:spPr/>
        <p:txBody>
          <a:bodyPr/>
          <a:lstStyle/>
          <a:p>
            <a:r>
              <a:rPr lang="hr-HR"/>
              <a:t>PEMPAL, Almaty, svibanj/maj 2023.</a:t>
            </a:r>
          </a:p>
        </p:txBody>
      </p:sp>
    </p:spTree>
    <p:extLst>
      <p:ext uri="{BB962C8B-B14F-4D97-AF65-F5344CB8AC3E}">
        <p14:creationId xmlns:p14="http://schemas.microsoft.com/office/powerpoint/2010/main" val="1734673958"/>
      </p:ext>
    </p:extLst>
  </p:cSld>
  <p:clrMapOvr>
    <a:masterClrMapping/>
  </p:clrMapOvr>
  <p:transition spd="slow">
    <p:wipe dir="r"/>
    <p:sndAc>
      <p:stSnd>
        <p:snd r:embed="rId3" name="coin.wav"/>
      </p:stSnd>
    </p:sndAc>
  </p:transition>
</p:sld>
</file>

<file path=ppt/theme/theme1.xml><?xml version="1.0" encoding="utf-8"?>
<a:theme xmlns:a="http://schemas.openxmlformats.org/drawingml/2006/main" name="Office Theme">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39337</TotalTime>
  <Words>2472</Words>
  <Application>Microsoft Office PowerPoint</Application>
  <PresentationFormat>Widescreen</PresentationFormat>
  <Paragraphs>272</Paragraphs>
  <Slides>24</Slides>
  <Notes>7</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Revizija rezultata ankete o unutarnjoj kontroli</vt:lpstr>
      <vt:lpstr>Kako se promijenila uloga riznice i unutarnja kontrola?</vt:lpstr>
      <vt:lpstr>Razvoj uloga dvostruke kontrole riznice</vt:lpstr>
      <vt:lpstr>Razvoj unutarnje kontrole</vt:lpstr>
      <vt:lpstr>Koji su neki od čimbenika koji utječu na okvir kontrola u državi? </vt:lpstr>
      <vt:lpstr>Tradicionalne središnje proračunske unutarnje kontrole riznice u usporedbi s modernim kontrolama</vt:lpstr>
      <vt:lpstr>Kontrole izvršenja proračuna – trendovi u zemljama s modernim ISFU-om</vt:lpstr>
      <vt:lpstr>Kontrole izvršenja proračuna – trendovi u zemljama s modernim ISFU-om </vt:lpstr>
      <vt:lpstr>Elementi decentralizacije nacionalnog tijela za upravljanje financija od Ministarstva financija do proračunskih subjekata</vt:lpstr>
      <vt:lpstr>Revizija rezultata ankete o upravljanju rizicima</vt:lpstr>
      <vt:lpstr>Upravljanje rizicima</vt:lpstr>
      <vt:lpstr>Zašto je upravljanje rizicima važno za vlade?</vt:lpstr>
      <vt:lpstr>Postupci za upravljanje rizicima (ISO31000)</vt:lpstr>
      <vt:lpstr>Procjena rizika – Određivanje prioriteta</vt:lpstr>
      <vt:lpstr>Tretman rizika – mogućnosti upravljanja</vt:lpstr>
      <vt:lpstr>Upravljanje rizicima i riznica</vt:lpstr>
      <vt:lpstr>Primjeri pitanja povezanih s upravljanjem rizicima (1)</vt:lpstr>
      <vt:lpstr>Ostala pitanja povezana s upravljanjem rizicima (2)</vt:lpstr>
      <vt:lpstr>Anglofoni modeli u usporedbi s frankofonim</vt:lpstr>
      <vt:lpstr>Sve veća uloga riznice – od čuvara do procjenitelja rizika </vt:lpstr>
      <vt:lpstr>Sve veća uloga riznice – od čuvara do procjenitelja rizika </vt:lpstr>
      <vt:lpstr>Zaključak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Treasury Community of Practice</dc:title>
  <dc:creator>Ion</dc:creator>
  <cp:lastModifiedBy>Tetiana Shalkivska</cp:lastModifiedBy>
  <cp:revision>755</cp:revision>
  <cp:lastPrinted>2021-05-24T01:22:50Z</cp:lastPrinted>
  <dcterms:created xsi:type="dcterms:W3CDTF">2013-05-14T13:14:50Z</dcterms:created>
  <dcterms:modified xsi:type="dcterms:W3CDTF">2023-05-18T17:25:50Z</dcterms:modified>
</cp:coreProperties>
</file>