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handoutMasterIdLst>
    <p:handoutMasterId r:id="rId27"/>
  </p:handoutMasterIdLst>
  <p:sldIdLst>
    <p:sldId id="336" r:id="rId2"/>
    <p:sldId id="498" r:id="rId3"/>
    <p:sldId id="1173" r:id="rId4"/>
    <p:sldId id="257" r:id="rId5"/>
    <p:sldId id="340" r:id="rId6"/>
    <p:sldId id="328" r:id="rId7"/>
    <p:sldId id="1180" r:id="rId8"/>
    <p:sldId id="327" r:id="rId9"/>
    <p:sldId id="1183" r:id="rId10"/>
    <p:sldId id="258" r:id="rId11"/>
    <p:sldId id="500" r:id="rId12"/>
    <p:sldId id="462" r:id="rId13"/>
    <p:sldId id="468" r:id="rId14"/>
    <p:sldId id="470" r:id="rId15"/>
    <p:sldId id="466" r:id="rId16"/>
    <p:sldId id="476" r:id="rId17"/>
    <p:sldId id="480" r:id="rId18"/>
    <p:sldId id="485" r:id="rId19"/>
    <p:sldId id="486" r:id="rId20"/>
    <p:sldId id="1184" r:id="rId21"/>
    <p:sldId id="1185" r:id="rId22"/>
    <p:sldId id="1186" r:id="rId23"/>
    <p:sldId id="338" r:id="rId24"/>
    <p:sldId id="496" r:id="rId25"/>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004C97"/>
    <a:srgbClr val="6EA0B0"/>
    <a:srgbClr val="0099CC"/>
    <a:srgbClr val="0066FF"/>
    <a:srgbClr val="BB1BB3"/>
    <a:srgbClr val="FF7C80"/>
    <a:srgbClr val="E26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F8637-3F6A-FADC-22BE-C7BA4F4626BB}" v="2" dt="2023-05-18T11:51:21.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69" autoAdjust="0"/>
    <p:restoredTop sz="86384" autoAdjust="0"/>
  </p:normalViewPr>
  <p:slideViewPr>
    <p:cSldViewPr>
      <p:cViewPr varScale="1">
        <p:scale>
          <a:sx n="54" d="100"/>
          <a:sy n="54" d="100"/>
        </p:scale>
        <p:origin x="1456" y="44"/>
      </p:cViewPr>
      <p:guideLst>
        <p:guide orient="horz" pos="2160"/>
        <p:guide pos="3840"/>
      </p:guideLst>
    </p:cSldViewPr>
  </p:slideViewPr>
  <p:outlineViewPr>
    <p:cViewPr>
      <p:scale>
        <a:sx n="33" d="100"/>
        <a:sy n="33" d="100"/>
      </p:scale>
      <p:origin x="0" y="-139568"/>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B468B-EBFA-304C-8C15-46B36E98233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F91CE01B-37A2-F04F-B77E-11212AD84D08}">
      <dgm:prSet phldrT="[Text]"/>
      <dgm:spPr/>
      <dgm:t>
        <a:bodyPr/>
        <a:lstStyle/>
        <a:p>
          <a:r>
            <a:rPr lang="en-GB" dirty="0"/>
            <a:t>Payment Decisions</a:t>
          </a:r>
        </a:p>
      </dgm:t>
    </dgm:pt>
    <dgm:pt modelId="{28A4AB20-258E-F442-AC43-C3487B4A3668}" type="parTrans" cxnId="{B6E915BD-E731-8F4A-8885-74FA1DA44377}">
      <dgm:prSet/>
      <dgm:spPr/>
      <dgm:t>
        <a:bodyPr/>
        <a:lstStyle/>
        <a:p>
          <a:endParaRPr lang="en-GB"/>
        </a:p>
      </dgm:t>
    </dgm:pt>
    <dgm:pt modelId="{E64598A4-36B6-864B-BBC9-AF6F4BE035AA}" type="sibTrans" cxnId="{B6E915BD-E731-8F4A-8885-74FA1DA44377}">
      <dgm:prSet/>
      <dgm:spPr/>
      <dgm:t>
        <a:bodyPr/>
        <a:lstStyle/>
        <a:p>
          <a:endParaRPr lang="en-GB"/>
        </a:p>
      </dgm:t>
    </dgm:pt>
    <dgm:pt modelId="{4E06F484-3E6B-8742-9BCE-C1E55A65C38D}">
      <dgm:prSet phldrT="[Text]" custT="1"/>
      <dgm:spPr>
        <a:solidFill>
          <a:srgbClr val="FF0000">
            <a:alpha val="50000"/>
          </a:srgbClr>
        </a:solidFill>
      </dgm:spPr>
      <dgm:t>
        <a:bodyPr/>
        <a:lstStyle/>
        <a:p>
          <a:r>
            <a:rPr lang="en-GB" sz="1200" dirty="0"/>
            <a:t>Treasury</a:t>
          </a:r>
        </a:p>
        <a:p>
          <a:r>
            <a:rPr lang="en-GB" sz="1200" dirty="0"/>
            <a:t>Responsible for maintaining systems and mitigating overall risks</a:t>
          </a:r>
        </a:p>
      </dgm:t>
    </dgm:pt>
    <dgm:pt modelId="{AB5D16B8-AB1E-0449-877C-B43067676FF2}" type="parTrans" cxnId="{3F70B4CE-102F-B64E-8D33-AEBCBE952997}">
      <dgm:prSet/>
      <dgm:spPr/>
      <dgm:t>
        <a:bodyPr/>
        <a:lstStyle/>
        <a:p>
          <a:endParaRPr lang="en-GB"/>
        </a:p>
      </dgm:t>
    </dgm:pt>
    <dgm:pt modelId="{43C715DD-799E-3345-A874-FA2CA1ECDB1E}" type="sibTrans" cxnId="{3F70B4CE-102F-B64E-8D33-AEBCBE952997}">
      <dgm:prSet/>
      <dgm:spPr/>
      <dgm:t>
        <a:bodyPr/>
        <a:lstStyle/>
        <a:p>
          <a:endParaRPr lang="en-GB"/>
        </a:p>
      </dgm:t>
    </dgm:pt>
    <dgm:pt modelId="{5AFFB978-B1A8-F547-A107-CF42C0E126A2}">
      <dgm:prSet phldrT="[Text]"/>
      <dgm:spPr/>
      <dgm:t>
        <a:bodyPr/>
        <a:lstStyle/>
        <a:p>
          <a:r>
            <a:rPr lang="en-GB" dirty="0"/>
            <a:t>Strategic Planning including Risk Assessment</a:t>
          </a:r>
        </a:p>
      </dgm:t>
    </dgm:pt>
    <dgm:pt modelId="{C2C88C7D-A566-9A4F-B62D-0D85BC991A30}" type="parTrans" cxnId="{B8451B97-5BE4-4A48-9733-0C6E5B1FBC7C}">
      <dgm:prSet/>
      <dgm:spPr/>
      <dgm:t>
        <a:bodyPr/>
        <a:lstStyle/>
        <a:p>
          <a:endParaRPr lang="en-GB"/>
        </a:p>
      </dgm:t>
    </dgm:pt>
    <dgm:pt modelId="{9C13884E-B688-D942-A2B5-FE089F8369BB}" type="sibTrans" cxnId="{B8451B97-5BE4-4A48-9733-0C6E5B1FBC7C}">
      <dgm:prSet/>
      <dgm:spPr/>
      <dgm:t>
        <a:bodyPr/>
        <a:lstStyle/>
        <a:p>
          <a:endParaRPr lang="en-GB"/>
        </a:p>
      </dgm:t>
    </dgm:pt>
    <dgm:pt modelId="{3CE67A5A-856E-574F-8B02-50F4005F2E48}">
      <dgm:prSet/>
      <dgm:spPr/>
      <dgm:t>
        <a:bodyPr/>
        <a:lstStyle/>
        <a:p>
          <a:r>
            <a:rPr lang="en-GB" dirty="0"/>
            <a:t>Modern Legislation and clear instructions including internal financial controls</a:t>
          </a:r>
        </a:p>
      </dgm:t>
    </dgm:pt>
    <dgm:pt modelId="{64113980-726D-744E-8625-1F6162F71316}" type="parTrans" cxnId="{59563123-F9E7-5A4E-A3B3-835005FD402E}">
      <dgm:prSet/>
      <dgm:spPr/>
      <dgm:t>
        <a:bodyPr/>
        <a:lstStyle/>
        <a:p>
          <a:endParaRPr lang="en-GB"/>
        </a:p>
      </dgm:t>
    </dgm:pt>
    <dgm:pt modelId="{870E7E78-E3AE-F844-801F-B37E0572B9CF}" type="sibTrans" cxnId="{59563123-F9E7-5A4E-A3B3-835005FD402E}">
      <dgm:prSet/>
      <dgm:spPr/>
      <dgm:t>
        <a:bodyPr/>
        <a:lstStyle/>
        <a:p>
          <a:endParaRPr lang="en-GB"/>
        </a:p>
      </dgm:t>
    </dgm:pt>
    <dgm:pt modelId="{5DD43B2F-CD1A-954F-A29B-A3C2714D7119}">
      <dgm:prSet/>
      <dgm:spPr/>
      <dgm:t>
        <a:bodyPr/>
        <a:lstStyle/>
        <a:p>
          <a:r>
            <a:rPr lang="en-GB" dirty="0"/>
            <a:t>Digitized processes and controls including end-to-end interoperability</a:t>
          </a:r>
        </a:p>
      </dgm:t>
    </dgm:pt>
    <dgm:pt modelId="{D2A202B2-58FA-674E-92D9-BC1AF4935326}" type="parTrans" cxnId="{37A7D6F4-B5A0-6C4E-ACDE-9557C846B9AA}">
      <dgm:prSet/>
      <dgm:spPr/>
      <dgm:t>
        <a:bodyPr/>
        <a:lstStyle/>
        <a:p>
          <a:endParaRPr lang="en-GB"/>
        </a:p>
      </dgm:t>
    </dgm:pt>
    <dgm:pt modelId="{87DA4E9E-8295-F14C-9AEE-0AFC3AD2C17D}" type="sibTrans" cxnId="{37A7D6F4-B5A0-6C4E-ACDE-9557C846B9AA}">
      <dgm:prSet/>
      <dgm:spPr/>
      <dgm:t>
        <a:bodyPr/>
        <a:lstStyle/>
        <a:p>
          <a:endParaRPr lang="en-GB"/>
        </a:p>
      </dgm:t>
    </dgm:pt>
    <dgm:pt modelId="{A180164E-E107-BF49-850B-787D419AA30F}">
      <dgm:prSet/>
      <dgm:spPr/>
      <dgm:t>
        <a:bodyPr/>
        <a:lstStyle/>
        <a:p>
          <a:r>
            <a:rPr lang="en-GB" dirty="0"/>
            <a:t>Training</a:t>
          </a:r>
          <a:r>
            <a:rPr lang="en-GB" baseline="0" dirty="0"/>
            <a:t> and Education of managers and officials</a:t>
          </a:r>
          <a:endParaRPr lang="en-GB" dirty="0"/>
        </a:p>
      </dgm:t>
    </dgm:pt>
    <dgm:pt modelId="{7F116D11-E49F-EA4A-B0E2-4641B3E094C2}" type="parTrans" cxnId="{664FA604-8516-604A-B7CD-8357F9EE43CC}">
      <dgm:prSet/>
      <dgm:spPr/>
      <dgm:t>
        <a:bodyPr/>
        <a:lstStyle/>
        <a:p>
          <a:endParaRPr lang="en-GB"/>
        </a:p>
      </dgm:t>
    </dgm:pt>
    <dgm:pt modelId="{8E7FD478-4FEC-9B47-B992-F7E22725AC42}" type="sibTrans" cxnId="{664FA604-8516-604A-B7CD-8357F9EE43CC}">
      <dgm:prSet/>
      <dgm:spPr/>
      <dgm:t>
        <a:bodyPr/>
        <a:lstStyle/>
        <a:p>
          <a:endParaRPr lang="en-GB"/>
        </a:p>
      </dgm:t>
    </dgm:pt>
    <dgm:pt modelId="{D5BADEA9-BF1A-1A48-86F2-BBAE352C6FC2}">
      <dgm:prSet/>
      <dgm:spPr/>
      <dgm:t>
        <a:bodyPr/>
        <a:lstStyle/>
        <a:p>
          <a:r>
            <a:rPr lang="en-GB" dirty="0"/>
            <a:t>Internal and External Audit</a:t>
          </a:r>
        </a:p>
      </dgm:t>
    </dgm:pt>
    <dgm:pt modelId="{06AEA1C8-114F-534D-B2FF-74560612B2B8}" type="parTrans" cxnId="{4062DF39-BB50-6647-BFE2-5A39606CEE2F}">
      <dgm:prSet/>
      <dgm:spPr/>
      <dgm:t>
        <a:bodyPr/>
        <a:lstStyle/>
        <a:p>
          <a:endParaRPr lang="en-GB"/>
        </a:p>
      </dgm:t>
    </dgm:pt>
    <dgm:pt modelId="{04A4CF2F-3FFC-7B4C-8184-A249F983504F}" type="sibTrans" cxnId="{4062DF39-BB50-6647-BFE2-5A39606CEE2F}">
      <dgm:prSet/>
      <dgm:spPr/>
      <dgm:t>
        <a:bodyPr/>
        <a:lstStyle/>
        <a:p>
          <a:endParaRPr lang="en-GB"/>
        </a:p>
      </dgm:t>
    </dgm:pt>
    <dgm:pt modelId="{6A48F789-790A-B048-983E-C44D949FEA6A}">
      <dgm:prSet/>
      <dgm:spPr/>
      <dgm:t>
        <a:bodyPr/>
        <a:lstStyle/>
        <a:p>
          <a:r>
            <a:rPr lang="en-GB" dirty="0"/>
            <a:t>Transparency and Accountability including evaluation</a:t>
          </a:r>
        </a:p>
      </dgm:t>
    </dgm:pt>
    <dgm:pt modelId="{B13E4BFA-ECE6-484C-9889-576378D6DF49}" type="parTrans" cxnId="{2DE498FE-37B7-C243-B57B-117CB3046A00}">
      <dgm:prSet/>
      <dgm:spPr/>
      <dgm:t>
        <a:bodyPr/>
        <a:lstStyle/>
        <a:p>
          <a:endParaRPr lang="en-GB"/>
        </a:p>
      </dgm:t>
    </dgm:pt>
    <dgm:pt modelId="{8F8DAC28-5763-E540-A47F-A41A6F70BF44}" type="sibTrans" cxnId="{2DE498FE-37B7-C243-B57B-117CB3046A00}">
      <dgm:prSet/>
      <dgm:spPr/>
      <dgm:t>
        <a:bodyPr/>
        <a:lstStyle/>
        <a:p>
          <a:endParaRPr lang="en-GB"/>
        </a:p>
      </dgm:t>
    </dgm:pt>
    <dgm:pt modelId="{BE0E2A88-A9C0-904D-A97B-37771ACBD381}">
      <dgm:prSet/>
      <dgm:spPr/>
      <dgm:t>
        <a:bodyPr/>
        <a:lstStyle/>
        <a:p>
          <a:r>
            <a:rPr lang="en-GB" dirty="0"/>
            <a:t>Well managed ministries, departments and agencies where staff understand their roles and responsibilities</a:t>
          </a:r>
        </a:p>
      </dgm:t>
    </dgm:pt>
    <dgm:pt modelId="{CB2D8DA4-83A0-0D42-8DB9-E10BB99A80D8}" type="parTrans" cxnId="{D49F9D10-CF70-7A4A-A550-CAB5E0C619F5}">
      <dgm:prSet/>
      <dgm:spPr/>
      <dgm:t>
        <a:bodyPr/>
        <a:lstStyle/>
        <a:p>
          <a:endParaRPr lang="en-GB"/>
        </a:p>
      </dgm:t>
    </dgm:pt>
    <dgm:pt modelId="{857C3781-EA0D-F54B-A6DB-ABED2D7994B5}" type="sibTrans" cxnId="{D49F9D10-CF70-7A4A-A550-CAB5E0C619F5}">
      <dgm:prSet/>
      <dgm:spPr/>
      <dgm:t>
        <a:bodyPr/>
        <a:lstStyle/>
        <a:p>
          <a:endParaRPr lang="en-GB"/>
        </a:p>
      </dgm:t>
    </dgm:pt>
    <dgm:pt modelId="{E4815C45-F6AF-AD4E-823D-CF433C7A8F89}">
      <dgm:prSet/>
      <dgm:spPr/>
      <dgm:t>
        <a:bodyPr/>
        <a:lstStyle/>
        <a:p>
          <a:r>
            <a:rPr lang="en-GB" dirty="0"/>
            <a:t>Multiyear performance oriented budget process</a:t>
          </a:r>
        </a:p>
      </dgm:t>
    </dgm:pt>
    <dgm:pt modelId="{3D5471D5-5401-8946-A86F-FBDAEA3B5610}" type="parTrans" cxnId="{8CC4888F-09A6-554E-919D-7F85FE5A118B}">
      <dgm:prSet/>
      <dgm:spPr/>
      <dgm:t>
        <a:bodyPr/>
        <a:lstStyle/>
        <a:p>
          <a:endParaRPr lang="en-GB"/>
        </a:p>
      </dgm:t>
    </dgm:pt>
    <dgm:pt modelId="{F66ABD5A-C2F3-CF47-B9B3-F725DD9D2817}" type="sibTrans" cxnId="{8CC4888F-09A6-554E-919D-7F85FE5A118B}">
      <dgm:prSet/>
      <dgm:spPr/>
      <dgm:t>
        <a:bodyPr/>
        <a:lstStyle/>
        <a:p>
          <a:endParaRPr lang="en-GB"/>
        </a:p>
      </dgm:t>
    </dgm:pt>
    <dgm:pt modelId="{22F28E8E-EA5E-3942-9D75-61E58F812EFD}" type="pres">
      <dgm:prSet presAssocID="{302B468B-EBFA-304C-8C15-46B36E982331}" presName="composite" presStyleCnt="0">
        <dgm:presLayoutVars>
          <dgm:chMax val="1"/>
          <dgm:dir/>
          <dgm:resizeHandles val="exact"/>
        </dgm:presLayoutVars>
      </dgm:prSet>
      <dgm:spPr/>
    </dgm:pt>
    <dgm:pt modelId="{5BA6FF04-A700-5043-B75B-FDACBAFECA54}" type="pres">
      <dgm:prSet presAssocID="{302B468B-EBFA-304C-8C15-46B36E982331}" presName="radial" presStyleCnt="0">
        <dgm:presLayoutVars>
          <dgm:animLvl val="ctr"/>
        </dgm:presLayoutVars>
      </dgm:prSet>
      <dgm:spPr/>
    </dgm:pt>
    <dgm:pt modelId="{87FF0F8E-2CB5-8443-A7C5-EF380C0E8FE4}" type="pres">
      <dgm:prSet presAssocID="{F91CE01B-37A2-F04F-B77E-11212AD84D08}" presName="centerShape" presStyleLbl="vennNode1" presStyleIdx="0" presStyleCnt="10"/>
      <dgm:spPr/>
    </dgm:pt>
    <dgm:pt modelId="{C7D52776-068A-F84C-BBD3-B2E9BD4D9969}" type="pres">
      <dgm:prSet presAssocID="{4E06F484-3E6B-8742-9BCE-C1E55A65C38D}" presName="node" presStyleLbl="vennNode1" presStyleIdx="1" presStyleCnt="10">
        <dgm:presLayoutVars>
          <dgm:bulletEnabled val="1"/>
        </dgm:presLayoutVars>
      </dgm:prSet>
      <dgm:spPr/>
    </dgm:pt>
    <dgm:pt modelId="{21A6C729-2BD0-714B-BB04-F52986719749}" type="pres">
      <dgm:prSet presAssocID="{5AFFB978-B1A8-F547-A107-CF42C0E126A2}" presName="node" presStyleLbl="vennNode1" presStyleIdx="2" presStyleCnt="10">
        <dgm:presLayoutVars>
          <dgm:bulletEnabled val="1"/>
        </dgm:presLayoutVars>
      </dgm:prSet>
      <dgm:spPr/>
    </dgm:pt>
    <dgm:pt modelId="{588B88C3-0175-D345-A589-11ED41AA60AB}" type="pres">
      <dgm:prSet presAssocID="{E4815C45-F6AF-AD4E-823D-CF433C7A8F89}" presName="node" presStyleLbl="vennNode1" presStyleIdx="3" presStyleCnt="10">
        <dgm:presLayoutVars>
          <dgm:bulletEnabled val="1"/>
        </dgm:presLayoutVars>
      </dgm:prSet>
      <dgm:spPr/>
    </dgm:pt>
    <dgm:pt modelId="{0572407A-5F14-844E-9A5A-10A6B3133ED5}" type="pres">
      <dgm:prSet presAssocID="{3CE67A5A-856E-574F-8B02-50F4005F2E48}" presName="node" presStyleLbl="vennNode1" presStyleIdx="4" presStyleCnt="10">
        <dgm:presLayoutVars>
          <dgm:bulletEnabled val="1"/>
        </dgm:presLayoutVars>
      </dgm:prSet>
      <dgm:spPr/>
    </dgm:pt>
    <dgm:pt modelId="{0F12EB2D-2903-634B-9AD8-D77492E8E6F2}" type="pres">
      <dgm:prSet presAssocID="{5DD43B2F-CD1A-954F-A29B-A3C2714D7119}" presName="node" presStyleLbl="vennNode1" presStyleIdx="5" presStyleCnt="10">
        <dgm:presLayoutVars>
          <dgm:bulletEnabled val="1"/>
        </dgm:presLayoutVars>
      </dgm:prSet>
      <dgm:spPr/>
    </dgm:pt>
    <dgm:pt modelId="{F0EB4765-DE36-A143-AB32-3BF07445719D}" type="pres">
      <dgm:prSet presAssocID="{A180164E-E107-BF49-850B-787D419AA30F}" presName="node" presStyleLbl="vennNode1" presStyleIdx="6" presStyleCnt="10">
        <dgm:presLayoutVars>
          <dgm:bulletEnabled val="1"/>
        </dgm:presLayoutVars>
      </dgm:prSet>
      <dgm:spPr/>
    </dgm:pt>
    <dgm:pt modelId="{CCC86DEB-20F4-4445-A472-B1953073435E}" type="pres">
      <dgm:prSet presAssocID="{BE0E2A88-A9C0-904D-A97B-37771ACBD381}" presName="node" presStyleLbl="vennNode1" presStyleIdx="7" presStyleCnt="10">
        <dgm:presLayoutVars>
          <dgm:bulletEnabled val="1"/>
        </dgm:presLayoutVars>
      </dgm:prSet>
      <dgm:spPr/>
    </dgm:pt>
    <dgm:pt modelId="{F6A8BF50-FF4C-814D-8F38-EE7B25B78202}" type="pres">
      <dgm:prSet presAssocID="{D5BADEA9-BF1A-1A48-86F2-BBAE352C6FC2}" presName="node" presStyleLbl="vennNode1" presStyleIdx="8" presStyleCnt="10">
        <dgm:presLayoutVars>
          <dgm:bulletEnabled val="1"/>
        </dgm:presLayoutVars>
      </dgm:prSet>
      <dgm:spPr/>
    </dgm:pt>
    <dgm:pt modelId="{D5994789-E65E-2E42-A5FA-4AA54D3DECE1}" type="pres">
      <dgm:prSet presAssocID="{6A48F789-790A-B048-983E-C44D949FEA6A}" presName="node" presStyleLbl="vennNode1" presStyleIdx="9" presStyleCnt="10">
        <dgm:presLayoutVars>
          <dgm:bulletEnabled val="1"/>
        </dgm:presLayoutVars>
      </dgm:prSet>
      <dgm:spPr/>
    </dgm:pt>
  </dgm:ptLst>
  <dgm:cxnLst>
    <dgm:cxn modelId="{664FA604-8516-604A-B7CD-8357F9EE43CC}" srcId="{F91CE01B-37A2-F04F-B77E-11212AD84D08}" destId="{A180164E-E107-BF49-850B-787D419AA30F}" srcOrd="5" destOrd="0" parTransId="{7F116D11-E49F-EA4A-B0E2-4641B3E094C2}" sibTransId="{8E7FD478-4FEC-9B47-B992-F7E22725AC42}"/>
    <dgm:cxn modelId="{0A25F50D-9730-6143-A120-FFD9EEFD051F}" type="presOf" srcId="{3CE67A5A-856E-574F-8B02-50F4005F2E48}" destId="{0572407A-5F14-844E-9A5A-10A6B3133ED5}" srcOrd="0" destOrd="0" presId="urn:microsoft.com/office/officeart/2005/8/layout/radial3"/>
    <dgm:cxn modelId="{D49F9D10-CF70-7A4A-A550-CAB5E0C619F5}" srcId="{F91CE01B-37A2-F04F-B77E-11212AD84D08}" destId="{BE0E2A88-A9C0-904D-A97B-37771ACBD381}" srcOrd="6" destOrd="0" parTransId="{CB2D8DA4-83A0-0D42-8DB9-E10BB99A80D8}" sibTransId="{857C3781-EA0D-F54B-A6DB-ABED2D7994B5}"/>
    <dgm:cxn modelId="{59563123-F9E7-5A4E-A3B3-835005FD402E}" srcId="{F91CE01B-37A2-F04F-B77E-11212AD84D08}" destId="{3CE67A5A-856E-574F-8B02-50F4005F2E48}" srcOrd="3" destOrd="0" parTransId="{64113980-726D-744E-8625-1F6162F71316}" sibTransId="{870E7E78-E3AE-F844-801F-B37E0572B9CF}"/>
    <dgm:cxn modelId="{2B81F731-9120-5340-9394-02F069352727}" type="presOf" srcId="{6A48F789-790A-B048-983E-C44D949FEA6A}" destId="{D5994789-E65E-2E42-A5FA-4AA54D3DECE1}" srcOrd="0" destOrd="0" presId="urn:microsoft.com/office/officeart/2005/8/layout/radial3"/>
    <dgm:cxn modelId="{4062DF39-BB50-6647-BFE2-5A39606CEE2F}" srcId="{F91CE01B-37A2-F04F-B77E-11212AD84D08}" destId="{D5BADEA9-BF1A-1A48-86F2-BBAE352C6FC2}" srcOrd="7" destOrd="0" parTransId="{06AEA1C8-114F-534D-B2FF-74560612B2B8}" sibTransId="{04A4CF2F-3FFC-7B4C-8184-A249F983504F}"/>
    <dgm:cxn modelId="{F8DE7D5B-6177-7A48-8CF2-222222DC40C0}" type="presOf" srcId="{5DD43B2F-CD1A-954F-A29B-A3C2714D7119}" destId="{0F12EB2D-2903-634B-9AD8-D77492E8E6F2}" srcOrd="0" destOrd="0" presId="urn:microsoft.com/office/officeart/2005/8/layout/radial3"/>
    <dgm:cxn modelId="{7009BD76-5D00-8842-902E-6E6304EBF56D}" type="presOf" srcId="{D5BADEA9-BF1A-1A48-86F2-BBAE352C6FC2}" destId="{F6A8BF50-FF4C-814D-8F38-EE7B25B78202}" srcOrd="0" destOrd="0" presId="urn:microsoft.com/office/officeart/2005/8/layout/radial3"/>
    <dgm:cxn modelId="{34BF147A-F40E-1A42-A88F-B5B9DF8CFEA4}" type="presOf" srcId="{5AFFB978-B1A8-F547-A107-CF42C0E126A2}" destId="{21A6C729-2BD0-714B-BB04-F52986719749}" srcOrd="0" destOrd="0" presId="urn:microsoft.com/office/officeart/2005/8/layout/radial3"/>
    <dgm:cxn modelId="{1E5C237C-17F6-D242-AE11-2AECCB2548F0}" type="presOf" srcId="{4E06F484-3E6B-8742-9BCE-C1E55A65C38D}" destId="{C7D52776-068A-F84C-BBD3-B2E9BD4D9969}" srcOrd="0" destOrd="0" presId="urn:microsoft.com/office/officeart/2005/8/layout/radial3"/>
    <dgm:cxn modelId="{DF13477F-3F7C-E94E-8E12-347E1A4275FD}" type="presOf" srcId="{F91CE01B-37A2-F04F-B77E-11212AD84D08}" destId="{87FF0F8E-2CB5-8443-A7C5-EF380C0E8FE4}" srcOrd="0" destOrd="0" presId="urn:microsoft.com/office/officeart/2005/8/layout/radial3"/>
    <dgm:cxn modelId="{49726080-8A5E-D446-A560-06CBD049F671}" type="presOf" srcId="{BE0E2A88-A9C0-904D-A97B-37771ACBD381}" destId="{CCC86DEB-20F4-4445-A472-B1953073435E}" srcOrd="0" destOrd="0" presId="urn:microsoft.com/office/officeart/2005/8/layout/radial3"/>
    <dgm:cxn modelId="{8CC4888F-09A6-554E-919D-7F85FE5A118B}" srcId="{F91CE01B-37A2-F04F-B77E-11212AD84D08}" destId="{E4815C45-F6AF-AD4E-823D-CF433C7A8F89}" srcOrd="2" destOrd="0" parTransId="{3D5471D5-5401-8946-A86F-FBDAEA3B5610}" sibTransId="{F66ABD5A-C2F3-CF47-B9B3-F725DD9D2817}"/>
    <dgm:cxn modelId="{B8451B97-5BE4-4A48-9733-0C6E5B1FBC7C}" srcId="{F91CE01B-37A2-F04F-B77E-11212AD84D08}" destId="{5AFFB978-B1A8-F547-A107-CF42C0E126A2}" srcOrd="1" destOrd="0" parTransId="{C2C88C7D-A566-9A4F-B62D-0D85BC991A30}" sibTransId="{9C13884E-B688-D942-A2B5-FE089F8369BB}"/>
    <dgm:cxn modelId="{B6E915BD-E731-8F4A-8885-74FA1DA44377}" srcId="{302B468B-EBFA-304C-8C15-46B36E982331}" destId="{F91CE01B-37A2-F04F-B77E-11212AD84D08}" srcOrd="0" destOrd="0" parTransId="{28A4AB20-258E-F442-AC43-C3487B4A3668}" sibTransId="{E64598A4-36B6-864B-BBC9-AF6F4BE035AA}"/>
    <dgm:cxn modelId="{DA733FCB-6463-DB44-AE18-7C1B5B788AE9}" type="presOf" srcId="{A180164E-E107-BF49-850B-787D419AA30F}" destId="{F0EB4765-DE36-A143-AB32-3BF07445719D}" srcOrd="0" destOrd="0" presId="urn:microsoft.com/office/officeart/2005/8/layout/radial3"/>
    <dgm:cxn modelId="{3F70B4CE-102F-B64E-8D33-AEBCBE952997}" srcId="{F91CE01B-37A2-F04F-B77E-11212AD84D08}" destId="{4E06F484-3E6B-8742-9BCE-C1E55A65C38D}" srcOrd="0" destOrd="0" parTransId="{AB5D16B8-AB1E-0449-877C-B43067676FF2}" sibTransId="{43C715DD-799E-3345-A874-FA2CA1ECDB1E}"/>
    <dgm:cxn modelId="{057E03D1-5C26-DF4D-9785-3CDCBB615031}" type="presOf" srcId="{E4815C45-F6AF-AD4E-823D-CF433C7A8F89}" destId="{588B88C3-0175-D345-A589-11ED41AA60AB}" srcOrd="0" destOrd="0" presId="urn:microsoft.com/office/officeart/2005/8/layout/radial3"/>
    <dgm:cxn modelId="{B18498D4-1A4C-7C40-BAAD-6D129F5F2BE4}" type="presOf" srcId="{302B468B-EBFA-304C-8C15-46B36E982331}" destId="{22F28E8E-EA5E-3942-9D75-61E58F812EFD}" srcOrd="0" destOrd="0" presId="urn:microsoft.com/office/officeart/2005/8/layout/radial3"/>
    <dgm:cxn modelId="{37A7D6F4-B5A0-6C4E-ACDE-9557C846B9AA}" srcId="{F91CE01B-37A2-F04F-B77E-11212AD84D08}" destId="{5DD43B2F-CD1A-954F-A29B-A3C2714D7119}" srcOrd="4" destOrd="0" parTransId="{D2A202B2-58FA-674E-92D9-BC1AF4935326}" sibTransId="{87DA4E9E-8295-F14C-9AEE-0AFC3AD2C17D}"/>
    <dgm:cxn modelId="{2DE498FE-37B7-C243-B57B-117CB3046A00}" srcId="{F91CE01B-37A2-F04F-B77E-11212AD84D08}" destId="{6A48F789-790A-B048-983E-C44D949FEA6A}" srcOrd="8" destOrd="0" parTransId="{B13E4BFA-ECE6-484C-9889-576378D6DF49}" sibTransId="{8F8DAC28-5763-E540-A47F-A41A6F70BF44}"/>
    <dgm:cxn modelId="{16E86447-C77F-8D41-A669-D0D58496EE61}" type="presParOf" srcId="{22F28E8E-EA5E-3942-9D75-61E58F812EFD}" destId="{5BA6FF04-A700-5043-B75B-FDACBAFECA54}" srcOrd="0" destOrd="0" presId="urn:microsoft.com/office/officeart/2005/8/layout/radial3"/>
    <dgm:cxn modelId="{F69D80B0-C8BD-EB45-A726-01F3FBC91CBD}" type="presParOf" srcId="{5BA6FF04-A700-5043-B75B-FDACBAFECA54}" destId="{87FF0F8E-2CB5-8443-A7C5-EF380C0E8FE4}" srcOrd="0" destOrd="0" presId="urn:microsoft.com/office/officeart/2005/8/layout/radial3"/>
    <dgm:cxn modelId="{DD8DF0E4-AE6E-D34A-B672-0FFA1FA4F02F}" type="presParOf" srcId="{5BA6FF04-A700-5043-B75B-FDACBAFECA54}" destId="{C7D52776-068A-F84C-BBD3-B2E9BD4D9969}" srcOrd="1" destOrd="0" presId="urn:microsoft.com/office/officeart/2005/8/layout/radial3"/>
    <dgm:cxn modelId="{3547AAD6-1E96-BA42-B924-45EC71BA9A2B}" type="presParOf" srcId="{5BA6FF04-A700-5043-B75B-FDACBAFECA54}" destId="{21A6C729-2BD0-714B-BB04-F52986719749}" srcOrd="2" destOrd="0" presId="urn:microsoft.com/office/officeart/2005/8/layout/radial3"/>
    <dgm:cxn modelId="{0A7A42F7-919D-3B40-98B5-A8BF11939215}" type="presParOf" srcId="{5BA6FF04-A700-5043-B75B-FDACBAFECA54}" destId="{588B88C3-0175-D345-A589-11ED41AA60AB}" srcOrd="3" destOrd="0" presId="urn:microsoft.com/office/officeart/2005/8/layout/radial3"/>
    <dgm:cxn modelId="{1857069B-0E5D-904C-82DB-50DEFAAB3B29}" type="presParOf" srcId="{5BA6FF04-A700-5043-B75B-FDACBAFECA54}" destId="{0572407A-5F14-844E-9A5A-10A6B3133ED5}" srcOrd="4" destOrd="0" presId="urn:microsoft.com/office/officeart/2005/8/layout/radial3"/>
    <dgm:cxn modelId="{66D75472-A0CC-CF4E-9F04-6078BBFCABA2}" type="presParOf" srcId="{5BA6FF04-A700-5043-B75B-FDACBAFECA54}" destId="{0F12EB2D-2903-634B-9AD8-D77492E8E6F2}" srcOrd="5" destOrd="0" presId="urn:microsoft.com/office/officeart/2005/8/layout/radial3"/>
    <dgm:cxn modelId="{53201147-417F-754E-913E-1705D31DEBBC}" type="presParOf" srcId="{5BA6FF04-A700-5043-B75B-FDACBAFECA54}" destId="{F0EB4765-DE36-A143-AB32-3BF07445719D}" srcOrd="6" destOrd="0" presId="urn:microsoft.com/office/officeart/2005/8/layout/radial3"/>
    <dgm:cxn modelId="{C283BA0F-DAE0-4144-A14A-6CB6F44483D7}" type="presParOf" srcId="{5BA6FF04-A700-5043-B75B-FDACBAFECA54}" destId="{CCC86DEB-20F4-4445-A472-B1953073435E}" srcOrd="7" destOrd="0" presId="urn:microsoft.com/office/officeart/2005/8/layout/radial3"/>
    <dgm:cxn modelId="{BB8EF923-A3C4-954E-9FC7-B46E2BD556AB}" type="presParOf" srcId="{5BA6FF04-A700-5043-B75B-FDACBAFECA54}" destId="{F6A8BF50-FF4C-814D-8F38-EE7B25B78202}" srcOrd="8" destOrd="0" presId="urn:microsoft.com/office/officeart/2005/8/layout/radial3"/>
    <dgm:cxn modelId="{9062ABE6-22DD-5B43-9D1D-D31A6DFE31EC}" type="presParOf" srcId="{5BA6FF04-A700-5043-B75B-FDACBAFECA54}" destId="{D5994789-E65E-2E42-A5FA-4AA54D3DECE1}" srcOrd="9"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F0F8E-2CB5-8443-A7C5-EF380C0E8FE4}">
      <dsp:nvSpPr>
        <dsp:cNvPr id="0" name=""/>
        <dsp:cNvSpPr/>
      </dsp:nvSpPr>
      <dsp:spPr>
        <a:xfrm>
          <a:off x="3805217" y="1416376"/>
          <a:ext cx="3440823" cy="34408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GB" sz="4700" kern="1200" dirty="0"/>
            <a:t>Payment Decisions</a:t>
          </a:r>
        </a:p>
      </dsp:txBody>
      <dsp:txXfrm>
        <a:off x="4309114" y="1920273"/>
        <a:ext cx="2433029" cy="2433029"/>
      </dsp:txXfrm>
    </dsp:sp>
    <dsp:sp modelId="{C7D52776-068A-F84C-BBD3-B2E9BD4D9969}">
      <dsp:nvSpPr>
        <dsp:cNvPr id="0" name=""/>
        <dsp:cNvSpPr/>
      </dsp:nvSpPr>
      <dsp:spPr>
        <a:xfrm>
          <a:off x="4665423" y="34021"/>
          <a:ext cx="1720411" cy="1720411"/>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Treasury</a:t>
          </a:r>
        </a:p>
        <a:p>
          <a:pPr marL="0" lvl="0" indent="0" algn="ctr" defTabSz="533400">
            <a:lnSpc>
              <a:spcPct val="90000"/>
            </a:lnSpc>
            <a:spcBef>
              <a:spcPct val="0"/>
            </a:spcBef>
            <a:spcAft>
              <a:spcPct val="35000"/>
            </a:spcAft>
            <a:buNone/>
          </a:pPr>
          <a:r>
            <a:rPr lang="en-GB" sz="1200" kern="1200" dirty="0"/>
            <a:t>Responsible for maintaining systems and mitigating overall risks</a:t>
          </a:r>
        </a:p>
      </dsp:txBody>
      <dsp:txXfrm>
        <a:off x="4917371" y="285969"/>
        <a:ext cx="1216515" cy="1216515"/>
      </dsp:txXfrm>
    </dsp:sp>
    <dsp:sp modelId="{21A6C729-2BD0-714B-BB04-F52986719749}">
      <dsp:nvSpPr>
        <dsp:cNvPr id="0" name=""/>
        <dsp:cNvSpPr/>
      </dsp:nvSpPr>
      <dsp:spPr>
        <a:xfrm>
          <a:off x="6106913" y="558681"/>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Strategic Planning including Risk Assessment</a:t>
          </a:r>
        </a:p>
      </dsp:txBody>
      <dsp:txXfrm>
        <a:off x="6358861" y="810629"/>
        <a:ext cx="1216515" cy="1216515"/>
      </dsp:txXfrm>
    </dsp:sp>
    <dsp:sp modelId="{588B88C3-0175-D345-A589-11ED41AA60AB}">
      <dsp:nvSpPr>
        <dsp:cNvPr id="0" name=""/>
        <dsp:cNvSpPr/>
      </dsp:nvSpPr>
      <dsp:spPr>
        <a:xfrm>
          <a:off x="6873914" y="1887165"/>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Multiyear performance oriented budget process</a:t>
          </a:r>
        </a:p>
      </dsp:txBody>
      <dsp:txXfrm>
        <a:off x="7125862" y="2139113"/>
        <a:ext cx="1216515" cy="1216515"/>
      </dsp:txXfrm>
    </dsp:sp>
    <dsp:sp modelId="{0572407A-5F14-844E-9A5A-10A6B3133ED5}">
      <dsp:nvSpPr>
        <dsp:cNvPr id="0" name=""/>
        <dsp:cNvSpPr/>
      </dsp:nvSpPr>
      <dsp:spPr>
        <a:xfrm>
          <a:off x="6607537" y="3397862"/>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Modern Legislation and clear instructions including internal financial controls</a:t>
          </a:r>
        </a:p>
      </dsp:txBody>
      <dsp:txXfrm>
        <a:off x="6859485" y="3649810"/>
        <a:ext cx="1216515" cy="1216515"/>
      </dsp:txXfrm>
    </dsp:sp>
    <dsp:sp modelId="{0F12EB2D-2903-634B-9AD8-D77492E8E6F2}">
      <dsp:nvSpPr>
        <dsp:cNvPr id="0" name=""/>
        <dsp:cNvSpPr/>
      </dsp:nvSpPr>
      <dsp:spPr>
        <a:xfrm>
          <a:off x="5432423" y="4383900"/>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Digitized processes and controls including end-to-end interoperability</a:t>
          </a:r>
        </a:p>
      </dsp:txBody>
      <dsp:txXfrm>
        <a:off x="5684371" y="4635848"/>
        <a:ext cx="1216515" cy="1216515"/>
      </dsp:txXfrm>
    </dsp:sp>
    <dsp:sp modelId="{F0EB4765-DE36-A143-AB32-3BF07445719D}">
      <dsp:nvSpPr>
        <dsp:cNvPr id="0" name=""/>
        <dsp:cNvSpPr/>
      </dsp:nvSpPr>
      <dsp:spPr>
        <a:xfrm>
          <a:off x="3898422" y="4383900"/>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Training</a:t>
          </a:r>
          <a:r>
            <a:rPr lang="en-GB" sz="1200" kern="1200" baseline="0" dirty="0"/>
            <a:t> and Education of managers and officials</a:t>
          </a:r>
          <a:endParaRPr lang="en-GB" sz="1200" kern="1200" dirty="0"/>
        </a:p>
      </dsp:txBody>
      <dsp:txXfrm>
        <a:off x="4150370" y="4635848"/>
        <a:ext cx="1216515" cy="1216515"/>
      </dsp:txXfrm>
    </dsp:sp>
    <dsp:sp modelId="{CCC86DEB-20F4-4445-A472-B1953073435E}">
      <dsp:nvSpPr>
        <dsp:cNvPr id="0" name=""/>
        <dsp:cNvSpPr/>
      </dsp:nvSpPr>
      <dsp:spPr>
        <a:xfrm>
          <a:off x="2723308" y="3397862"/>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Well managed ministries, departments and agencies where staff understand their roles and responsibilities</a:t>
          </a:r>
        </a:p>
      </dsp:txBody>
      <dsp:txXfrm>
        <a:off x="2975256" y="3649810"/>
        <a:ext cx="1216515" cy="1216515"/>
      </dsp:txXfrm>
    </dsp:sp>
    <dsp:sp modelId="{F6A8BF50-FF4C-814D-8F38-EE7B25B78202}">
      <dsp:nvSpPr>
        <dsp:cNvPr id="0" name=""/>
        <dsp:cNvSpPr/>
      </dsp:nvSpPr>
      <dsp:spPr>
        <a:xfrm>
          <a:off x="2456932" y="1887165"/>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Internal and External Audit</a:t>
          </a:r>
        </a:p>
      </dsp:txBody>
      <dsp:txXfrm>
        <a:off x="2708880" y="2139113"/>
        <a:ext cx="1216515" cy="1216515"/>
      </dsp:txXfrm>
    </dsp:sp>
    <dsp:sp modelId="{D5994789-E65E-2E42-A5FA-4AA54D3DECE1}">
      <dsp:nvSpPr>
        <dsp:cNvPr id="0" name=""/>
        <dsp:cNvSpPr/>
      </dsp:nvSpPr>
      <dsp:spPr>
        <a:xfrm>
          <a:off x="3223932" y="558681"/>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Transparency and Accountability including evaluation</a:t>
          </a:r>
        </a:p>
      </dsp:txBody>
      <dsp:txXfrm>
        <a:off x="3475880" y="810629"/>
        <a:ext cx="1216515" cy="121651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965568-4B26-4E76-9FFE-A0C1EB8123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0F3BF504-35D5-4AA8-8135-5308B8D93AC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15A7E4FF-6F7D-4EFC-94B8-25408FF614E4}" type="datetimeFigureOut">
              <a:rPr lang="en-US"/>
              <a:pPr>
                <a:defRPr/>
              </a:pPr>
              <a:t>5/18/2023</a:t>
            </a:fld>
            <a:endParaRPr lang="en-US" dirty="0"/>
          </a:p>
        </p:txBody>
      </p:sp>
      <p:sp>
        <p:nvSpPr>
          <p:cNvPr id="4" name="Footer Placeholder 3">
            <a:extLst>
              <a:ext uri="{FF2B5EF4-FFF2-40B4-BE49-F238E27FC236}">
                <a16:creationId xmlns:a16="http://schemas.microsoft.com/office/drawing/2014/main" id="{D1BEC86B-6301-4841-8D54-1FF92ADE20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id="{40A2FCF0-A9D2-4AB9-B2AF-DAFC878B550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923AB57-73ED-4646-BA41-AF6CA58E6A78}" type="slidenum">
              <a:rPr lang="en-US" altLang="en-US"/>
              <a:pPr>
                <a:defRPr/>
              </a:pPr>
              <a:t>‹#›</a:t>
            </a:fld>
            <a:endParaRPr lang="en-US" altLang="en-US" dirty="0"/>
          </a:p>
        </p:txBody>
      </p:sp>
    </p:spTree>
    <p:extLst>
      <p:ext uri="{BB962C8B-B14F-4D97-AF65-F5344CB8AC3E}">
        <p14:creationId xmlns:p14="http://schemas.microsoft.com/office/powerpoint/2010/main" val="4277328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83B9CC-795D-4465-B669-4917F9AC48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ru-RU" dirty="0"/>
          </a:p>
        </p:txBody>
      </p:sp>
      <p:sp>
        <p:nvSpPr>
          <p:cNvPr id="3" name="Date Placeholder 2">
            <a:extLst>
              <a:ext uri="{FF2B5EF4-FFF2-40B4-BE49-F238E27FC236}">
                <a16:creationId xmlns:a16="http://schemas.microsoft.com/office/drawing/2014/main" id="{31A46252-E9B0-4FDC-842B-D7F9BEA37D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E72D9E6-38EE-45E6-9C81-B4D91A002BEE}" type="datetimeFigureOut">
              <a:rPr lang="ru-RU"/>
              <a:pPr>
                <a:defRPr/>
              </a:pPr>
              <a:t>18.05.2023</a:t>
            </a:fld>
            <a:endParaRPr lang="ru-RU" dirty="0"/>
          </a:p>
        </p:txBody>
      </p:sp>
      <p:sp>
        <p:nvSpPr>
          <p:cNvPr id="4" name="Slide Image Placeholder 3">
            <a:extLst>
              <a:ext uri="{FF2B5EF4-FFF2-40B4-BE49-F238E27FC236}">
                <a16:creationId xmlns:a16="http://schemas.microsoft.com/office/drawing/2014/main" id="{3C19525E-C953-4653-B69E-40DA2DD6265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Notes Placeholder 4">
            <a:extLst>
              <a:ext uri="{FF2B5EF4-FFF2-40B4-BE49-F238E27FC236}">
                <a16:creationId xmlns:a16="http://schemas.microsoft.com/office/drawing/2014/main" id="{42B0B63E-2F93-435B-950A-2F3AF57FFA0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u-RU" noProof="0"/>
          </a:p>
        </p:txBody>
      </p:sp>
      <p:sp>
        <p:nvSpPr>
          <p:cNvPr id="6" name="Footer Placeholder 5">
            <a:extLst>
              <a:ext uri="{FF2B5EF4-FFF2-40B4-BE49-F238E27FC236}">
                <a16:creationId xmlns:a16="http://schemas.microsoft.com/office/drawing/2014/main" id="{B1D3D671-061C-4FE4-9F3B-82F8552F3F7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ru-RU" dirty="0"/>
          </a:p>
        </p:txBody>
      </p:sp>
      <p:sp>
        <p:nvSpPr>
          <p:cNvPr id="7" name="Slide Number Placeholder 6">
            <a:extLst>
              <a:ext uri="{FF2B5EF4-FFF2-40B4-BE49-F238E27FC236}">
                <a16:creationId xmlns:a16="http://schemas.microsoft.com/office/drawing/2014/main" id="{04413705-6F84-4987-AE37-9784306FCA6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DF7E5C-DC66-4C1C-B4FB-0CAAA5882F0D}" type="slidenum">
              <a:rPr lang="ru-RU" altLang="en-US"/>
              <a:pPr>
                <a:defRPr/>
              </a:pPr>
              <a:t>‹#›</a:t>
            </a:fld>
            <a:endParaRPr lang="ru-RU" altLang="en-US" dirty="0"/>
          </a:p>
        </p:txBody>
      </p:sp>
    </p:spTree>
    <p:extLst>
      <p:ext uri="{BB962C8B-B14F-4D97-AF65-F5344CB8AC3E}">
        <p14:creationId xmlns:p14="http://schemas.microsoft.com/office/powerpoint/2010/main" val="148318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E81DE58-5716-4EAE-B481-0C7BBE86454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E1B36BA-56C9-444E-8090-37788583EF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dirty="0"/>
          </a:p>
        </p:txBody>
      </p:sp>
      <p:sp>
        <p:nvSpPr>
          <p:cNvPr id="5124" name="Slide Number Placeholder 3">
            <a:extLst>
              <a:ext uri="{FF2B5EF4-FFF2-40B4-BE49-F238E27FC236}">
                <a16:creationId xmlns:a16="http://schemas.microsoft.com/office/drawing/2014/main" id="{ED49A56A-488B-42B8-BC48-79128528A0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E071FE-9F4F-43F2-90E8-3E9B042A45C2}" type="slidenum">
              <a:rPr lang="en-US" altLang="en-US" smtClean="0"/>
              <a:pPr/>
              <a:t>1</a:t>
            </a:fld>
            <a:endParaRPr lang="en-US" altLang="en-US" dirty="0"/>
          </a:p>
        </p:txBody>
      </p:sp>
    </p:spTree>
    <p:extLst>
      <p:ext uri="{BB962C8B-B14F-4D97-AF65-F5344CB8AC3E}">
        <p14:creationId xmlns:p14="http://schemas.microsoft.com/office/powerpoint/2010/main" val="315183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5</a:t>
            </a:fld>
            <a:endParaRPr lang="ru-RU" altLang="en-US" dirty="0"/>
          </a:p>
        </p:txBody>
      </p:sp>
    </p:spTree>
    <p:extLst>
      <p:ext uri="{BB962C8B-B14F-4D97-AF65-F5344CB8AC3E}">
        <p14:creationId xmlns:p14="http://schemas.microsoft.com/office/powerpoint/2010/main" val="414882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9</a:t>
            </a:fld>
            <a:endParaRPr lang="ru-RU" altLang="en-US" dirty="0"/>
          </a:p>
        </p:txBody>
      </p:sp>
    </p:spTree>
    <p:extLst>
      <p:ext uri="{BB962C8B-B14F-4D97-AF65-F5344CB8AC3E}">
        <p14:creationId xmlns:p14="http://schemas.microsoft.com/office/powerpoint/2010/main" val="3891421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16</a:t>
            </a:fld>
            <a:endParaRPr lang="ru-RU" altLang="en-US" dirty="0"/>
          </a:p>
        </p:txBody>
      </p:sp>
    </p:spTree>
    <p:extLst>
      <p:ext uri="{BB962C8B-B14F-4D97-AF65-F5344CB8AC3E}">
        <p14:creationId xmlns:p14="http://schemas.microsoft.com/office/powerpoint/2010/main" val="63637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18</a:t>
            </a:fld>
            <a:endParaRPr lang="ru-RU" altLang="en-US" dirty="0"/>
          </a:p>
        </p:txBody>
      </p:sp>
    </p:spTree>
    <p:extLst>
      <p:ext uri="{BB962C8B-B14F-4D97-AF65-F5344CB8AC3E}">
        <p14:creationId xmlns:p14="http://schemas.microsoft.com/office/powerpoint/2010/main" val="358822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21</a:t>
            </a:fld>
            <a:endParaRPr lang="ru-RU" altLang="en-US"/>
          </a:p>
        </p:txBody>
      </p:sp>
    </p:spTree>
    <p:extLst>
      <p:ext uri="{BB962C8B-B14F-4D97-AF65-F5344CB8AC3E}">
        <p14:creationId xmlns:p14="http://schemas.microsoft.com/office/powerpoint/2010/main" val="269009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23</a:t>
            </a:fld>
            <a:endParaRPr lang="ru-RU" altLang="en-US" dirty="0"/>
          </a:p>
        </p:txBody>
      </p:sp>
    </p:spTree>
    <p:extLst>
      <p:ext uri="{BB962C8B-B14F-4D97-AF65-F5344CB8AC3E}">
        <p14:creationId xmlns:p14="http://schemas.microsoft.com/office/powerpoint/2010/main" val="2095333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5440" y="2057399"/>
            <a:ext cx="10363200" cy="1470025"/>
          </a:xfrm>
        </p:spPr>
        <p:txBody>
          <a:bodyPr/>
          <a:lstStyle/>
          <a:p>
            <a:r>
              <a:rPr lang="en-US"/>
              <a:t>Click to edit Master title style</a:t>
            </a:r>
            <a:endParaRPr lang="ru-RU"/>
          </a:p>
        </p:txBody>
      </p:sp>
      <p:sp>
        <p:nvSpPr>
          <p:cNvPr id="3" name="Subtitle 2"/>
          <p:cNvSpPr>
            <a:spLocks noGrp="1"/>
          </p:cNvSpPr>
          <p:nvPr>
            <p:ph type="subTitle" idx="1"/>
          </p:nvPr>
        </p:nvSpPr>
        <p:spPr>
          <a:xfrm>
            <a:off x="2063344" y="3861048"/>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F4A43642-FB17-48D7-803C-219FF3D606B3}"/>
              </a:ext>
            </a:extLst>
          </p:cNvPr>
          <p:cNvSpPr>
            <a:spLocks noGrp="1"/>
          </p:cNvSpPr>
          <p:nvPr>
            <p:ph type="dt" sz="half" idx="10"/>
          </p:nvPr>
        </p:nvSpPr>
        <p:spPr/>
        <p:txBody>
          <a:bodyPr/>
          <a:lstStyle>
            <a:lvl1pPr>
              <a:defRPr/>
            </a:lvl1pPr>
          </a:lstStyle>
          <a:p>
            <a:pPr>
              <a:defRPr/>
            </a:pPr>
            <a:fld id="{1064F575-7BB7-644C-838E-5E32E0236D92}" type="datetime1">
              <a:rPr lang="en-AU" smtClean="0"/>
              <a:t>18/05/2023</a:t>
            </a:fld>
            <a:endParaRPr lang="ru-RU" dirty="0"/>
          </a:p>
        </p:txBody>
      </p:sp>
      <p:sp>
        <p:nvSpPr>
          <p:cNvPr id="5" name="Footer Placeholder 4">
            <a:extLst>
              <a:ext uri="{FF2B5EF4-FFF2-40B4-BE49-F238E27FC236}">
                <a16:creationId xmlns:a16="http://schemas.microsoft.com/office/drawing/2014/main" id="{0CB011A5-AA64-461C-90C2-77C7BF042EBD}"/>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6" name="Slide Number Placeholder 5">
            <a:extLst>
              <a:ext uri="{FF2B5EF4-FFF2-40B4-BE49-F238E27FC236}">
                <a16:creationId xmlns:a16="http://schemas.microsoft.com/office/drawing/2014/main" id="{1DD5D668-49B4-4318-A13F-A0283E4B0362}"/>
              </a:ext>
            </a:extLst>
          </p:cNvPr>
          <p:cNvSpPr>
            <a:spLocks noGrp="1"/>
          </p:cNvSpPr>
          <p:nvPr>
            <p:ph type="sldNum" sz="quarter" idx="12"/>
          </p:nvPr>
        </p:nvSpPr>
        <p:spPr/>
        <p:txBody>
          <a:bodyPr/>
          <a:lstStyle>
            <a:lvl1pPr>
              <a:defRPr/>
            </a:lvl1pPr>
          </a:lstStyle>
          <a:p>
            <a:pPr>
              <a:defRPr/>
            </a:pPr>
            <a:fld id="{3B99D797-9F56-4AE8-A74E-42CF7EF471EB}" type="slidenum">
              <a:rPr lang="ru-RU" altLang="en-US"/>
              <a:pPr>
                <a:defRPr/>
              </a:pPr>
              <a:t>‹#›</a:t>
            </a:fld>
            <a:endParaRPr lang="ru-RU" altLang="en-US" dirty="0"/>
          </a:p>
        </p:txBody>
      </p:sp>
    </p:spTree>
    <p:extLst>
      <p:ext uri="{BB962C8B-B14F-4D97-AF65-F5344CB8AC3E}">
        <p14:creationId xmlns:p14="http://schemas.microsoft.com/office/powerpoint/2010/main" val="2108114503"/>
      </p:ext>
    </p:extLst>
  </p:cSld>
  <p:clrMapOvr>
    <a:masterClrMapping/>
  </p:clrMapOvr>
  <p:transition spd="slow">
    <p:wipe dir="r"/>
    <p:sndAc>
      <p:stSnd>
        <p:snd r:embed="rId1" name="coin.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8DA04BBF-A9F7-4F89-8EAA-A35EE109F15A}"/>
              </a:ext>
            </a:extLst>
          </p:cNvPr>
          <p:cNvSpPr>
            <a:spLocks noGrp="1"/>
          </p:cNvSpPr>
          <p:nvPr>
            <p:ph type="dt" sz="half" idx="10"/>
          </p:nvPr>
        </p:nvSpPr>
        <p:spPr/>
        <p:txBody>
          <a:bodyPr/>
          <a:lstStyle>
            <a:lvl1pPr>
              <a:defRPr/>
            </a:lvl1pPr>
          </a:lstStyle>
          <a:p>
            <a:pPr>
              <a:defRPr/>
            </a:pPr>
            <a:fld id="{1DEA09B9-C002-BD48-BB2D-97E6C0C08414}" type="datetime1">
              <a:rPr lang="en-AU" smtClean="0"/>
              <a:t>18/05/2023</a:t>
            </a:fld>
            <a:endParaRPr lang="ru-RU" dirty="0"/>
          </a:p>
        </p:txBody>
      </p:sp>
      <p:sp>
        <p:nvSpPr>
          <p:cNvPr id="5" name="Footer Placeholder 4">
            <a:extLst>
              <a:ext uri="{FF2B5EF4-FFF2-40B4-BE49-F238E27FC236}">
                <a16:creationId xmlns:a16="http://schemas.microsoft.com/office/drawing/2014/main" id="{EA7D511C-0118-4CB9-9C72-7841DEEB7060}"/>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6" name="Slide Number Placeholder 5">
            <a:extLst>
              <a:ext uri="{FF2B5EF4-FFF2-40B4-BE49-F238E27FC236}">
                <a16:creationId xmlns:a16="http://schemas.microsoft.com/office/drawing/2014/main" id="{A03435D6-AEE4-4F23-B1B8-39052ED5FD60}"/>
              </a:ext>
            </a:extLst>
          </p:cNvPr>
          <p:cNvSpPr>
            <a:spLocks noGrp="1"/>
          </p:cNvSpPr>
          <p:nvPr>
            <p:ph type="sldNum" sz="quarter" idx="12"/>
          </p:nvPr>
        </p:nvSpPr>
        <p:spPr/>
        <p:txBody>
          <a:bodyPr/>
          <a:lstStyle>
            <a:lvl1pPr>
              <a:defRPr/>
            </a:lvl1pPr>
          </a:lstStyle>
          <a:p>
            <a:pPr>
              <a:defRPr/>
            </a:pPr>
            <a:fld id="{AA9C14C8-053A-47ED-A7C2-E42550A6AE45}" type="slidenum">
              <a:rPr lang="ru-RU" altLang="en-US"/>
              <a:pPr>
                <a:defRPr/>
              </a:pPr>
              <a:t>‹#›</a:t>
            </a:fld>
            <a:endParaRPr lang="ru-RU" altLang="en-US" dirty="0"/>
          </a:p>
        </p:txBody>
      </p:sp>
    </p:spTree>
    <p:extLst>
      <p:ext uri="{BB962C8B-B14F-4D97-AF65-F5344CB8AC3E}">
        <p14:creationId xmlns:p14="http://schemas.microsoft.com/office/powerpoint/2010/main" val="4239362078"/>
      </p:ext>
    </p:extLst>
  </p:cSld>
  <p:clrMapOvr>
    <a:masterClrMapping/>
  </p:clrMapOvr>
  <p:transition spd="slow">
    <p:wipe dir="r"/>
    <p:sndAc>
      <p:stSnd>
        <p:snd r:embed="rId1" name="coin.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E5E00DA8-9E8C-4074-81DC-E333BACEB5F7}"/>
              </a:ext>
            </a:extLst>
          </p:cNvPr>
          <p:cNvSpPr>
            <a:spLocks noGrp="1"/>
          </p:cNvSpPr>
          <p:nvPr>
            <p:ph type="dt" sz="half" idx="10"/>
          </p:nvPr>
        </p:nvSpPr>
        <p:spPr/>
        <p:txBody>
          <a:bodyPr/>
          <a:lstStyle>
            <a:lvl1pPr>
              <a:defRPr/>
            </a:lvl1pPr>
          </a:lstStyle>
          <a:p>
            <a:pPr>
              <a:defRPr/>
            </a:pPr>
            <a:fld id="{E5D9E981-EAD1-CC44-A96F-52D7117A3C20}" type="datetime1">
              <a:rPr lang="en-AU" smtClean="0"/>
              <a:t>18/05/2023</a:t>
            </a:fld>
            <a:endParaRPr lang="ru-RU" dirty="0"/>
          </a:p>
        </p:txBody>
      </p:sp>
      <p:sp>
        <p:nvSpPr>
          <p:cNvPr id="5" name="Footer Placeholder 4">
            <a:extLst>
              <a:ext uri="{FF2B5EF4-FFF2-40B4-BE49-F238E27FC236}">
                <a16:creationId xmlns:a16="http://schemas.microsoft.com/office/drawing/2014/main" id="{9DE1E923-A684-4D96-9CD5-23A50281289A}"/>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6" name="Slide Number Placeholder 5">
            <a:extLst>
              <a:ext uri="{FF2B5EF4-FFF2-40B4-BE49-F238E27FC236}">
                <a16:creationId xmlns:a16="http://schemas.microsoft.com/office/drawing/2014/main" id="{11024E27-857D-4ADA-81E2-264C602F2C19}"/>
              </a:ext>
            </a:extLst>
          </p:cNvPr>
          <p:cNvSpPr>
            <a:spLocks noGrp="1"/>
          </p:cNvSpPr>
          <p:nvPr>
            <p:ph type="sldNum" sz="quarter" idx="12"/>
          </p:nvPr>
        </p:nvSpPr>
        <p:spPr/>
        <p:txBody>
          <a:bodyPr/>
          <a:lstStyle>
            <a:lvl1pPr>
              <a:defRPr/>
            </a:lvl1pPr>
          </a:lstStyle>
          <a:p>
            <a:pPr>
              <a:defRPr/>
            </a:pPr>
            <a:fld id="{905C2AC7-BC8A-4658-A615-E08F026C6B8A}" type="slidenum">
              <a:rPr lang="ru-RU" altLang="en-US"/>
              <a:pPr>
                <a:defRPr/>
              </a:pPr>
              <a:t>‹#›</a:t>
            </a:fld>
            <a:endParaRPr lang="ru-RU" altLang="en-US" dirty="0"/>
          </a:p>
        </p:txBody>
      </p:sp>
    </p:spTree>
    <p:extLst>
      <p:ext uri="{BB962C8B-B14F-4D97-AF65-F5344CB8AC3E}">
        <p14:creationId xmlns:p14="http://schemas.microsoft.com/office/powerpoint/2010/main" val="885769401"/>
      </p:ext>
    </p:extLst>
  </p:cSld>
  <p:clrMapOvr>
    <a:masterClrMapping/>
  </p:clrMapOvr>
  <p:transition spd="slow">
    <p:wipe dir="r"/>
    <p:sndAc>
      <p:stSnd>
        <p:snd r:embed="rId1" name="coin.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B6EB6-4331-D349-8932-3295AEA7C9D0}" type="datetime1">
              <a:rPr lang="en-AU" smtClean="0"/>
              <a:t>18/05/2023</a:t>
            </a:fld>
            <a:endParaRPr lang="en-US" dirty="0"/>
          </a:p>
        </p:txBody>
      </p:sp>
      <p:sp>
        <p:nvSpPr>
          <p:cNvPr id="5" name="Footer Placeholder 4"/>
          <p:cNvSpPr>
            <a:spLocks noGrp="1"/>
          </p:cNvSpPr>
          <p:nvPr>
            <p:ph type="ftr" sz="quarter" idx="11"/>
          </p:nvPr>
        </p:nvSpPr>
        <p:spPr/>
        <p:txBody>
          <a:bodyPr/>
          <a:lstStyle/>
          <a:p>
            <a:r>
              <a:rPr lang="en-US" dirty="0"/>
              <a:t>PEMPAL Almaty May 2023</a:t>
            </a:r>
          </a:p>
        </p:txBody>
      </p:sp>
      <p:sp>
        <p:nvSpPr>
          <p:cNvPr id="6" name="Slide Number Placeholder 5"/>
          <p:cNvSpPr>
            <a:spLocks noGrp="1"/>
          </p:cNvSpPr>
          <p:nvPr>
            <p:ph type="sldNum" sz="quarter" idx="12"/>
          </p:nvPr>
        </p:nvSpPr>
        <p:spPr/>
        <p:txBody>
          <a:bodyPr/>
          <a:lstStyle/>
          <a:p>
            <a:fld id="{E59B3EB4-F75D-4221-891B-A2BAA9BB7BFA}" type="slidenum">
              <a:rPr lang="en-US" smtClean="0"/>
              <a:pPr/>
              <a:t>‹#›</a:t>
            </a:fld>
            <a:endParaRPr lang="en-US" dirty="0"/>
          </a:p>
        </p:txBody>
      </p:sp>
    </p:spTree>
    <p:extLst>
      <p:ext uri="{BB962C8B-B14F-4D97-AF65-F5344CB8AC3E}">
        <p14:creationId xmlns:p14="http://schemas.microsoft.com/office/powerpoint/2010/main" val="2015568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9" y="491385"/>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9" y="1469873"/>
            <a:ext cx="9715500" cy="4860591"/>
          </a:xfrm>
        </p:spPr>
        <p:txBody>
          <a:bodyPr/>
          <a:lstStyle>
            <a:lvl1pPr>
              <a:spcBef>
                <a:spcPts val="1800"/>
              </a:spcBef>
              <a:defRPr>
                <a:solidFill>
                  <a:schemeClr val="tx1"/>
                </a:solidFill>
              </a:defRPr>
            </a:lvl1pPr>
            <a:lvl2pPr>
              <a:defRPr/>
            </a:lvl2pPr>
            <a:lvl3pPr marL="344091" marR="0" indent="-169069" algn="l" defTabSz="685736" rtl="0" eaLnBrk="1" fontAlgn="auto" latinLnBrk="0" hangingPunct="1">
              <a:lnSpc>
                <a:spcPct val="100000"/>
              </a:lnSpc>
              <a:spcBef>
                <a:spcPts val="45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344091" marR="0" lvl="2" indent="-169069" algn="l" defTabSz="685736"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325110259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F3AE1371-6BB2-49BB-9AE0-14A23F04A622}"/>
              </a:ext>
            </a:extLst>
          </p:cNvPr>
          <p:cNvSpPr>
            <a:spLocks noGrp="1"/>
          </p:cNvSpPr>
          <p:nvPr>
            <p:ph type="dt" sz="half" idx="10"/>
          </p:nvPr>
        </p:nvSpPr>
        <p:spPr/>
        <p:txBody>
          <a:bodyPr/>
          <a:lstStyle>
            <a:lvl1pPr>
              <a:defRPr/>
            </a:lvl1pPr>
          </a:lstStyle>
          <a:p>
            <a:pPr>
              <a:defRPr/>
            </a:pPr>
            <a:fld id="{ADFD135B-0647-4845-AF2D-5292FE2FFB9F}" type="datetime1">
              <a:rPr lang="en-AU" smtClean="0"/>
              <a:t>18/05/2023</a:t>
            </a:fld>
            <a:endParaRPr lang="ru-RU" dirty="0"/>
          </a:p>
        </p:txBody>
      </p:sp>
      <p:sp>
        <p:nvSpPr>
          <p:cNvPr id="5" name="Footer Placeholder 4">
            <a:extLst>
              <a:ext uri="{FF2B5EF4-FFF2-40B4-BE49-F238E27FC236}">
                <a16:creationId xmlns:a16="http://schemas.microsoft.com/office/drawing/2014/main" id="{4B0012B0-E4BD-4C82-8AB2-152E7D0A1275}"/>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6" name="Slide Number Placeholder 5">
            <a:extLst>
              <a:ext uri="{FF2B5EF4-FFF2-40B4-BE49-F238E27FC236}">
                <a16:creationId xmlns:a16="http://schemas.microsoft.com/office/drawing/2014/main" id="{2D138B9B-6C09-42AE-8840-3265E1B6225A}"/>
              </a:ext>
            </a:extLst>
          </p:cNvPr>
          <p:cNvSpPr>
            <a:spLocks noGrp="1"/>
          </p:cNvSpPr>
          <p:nvPr>
            <p:ph type="sldNum" sz="quarter" idx="12"/>
          </p:nvPr>
        </p:nvSpPr>
        <p:spPr/>
        <p:txBody>
          <a:bodyPr/>
          <a:lstStyle>
            <a:lvl1pPr>
              <a:defRPr/>
            </a:lvl1pPr>
          </a:lstStyle>
          <a:p>
            <a:pPr>
              <a:defRPr/>
            </a:pPr>
            <a:fld id="{87D4BA1C-9A8B-436B-A337-6A2CE014F201}" type="slidenum">
              <a:rPr lang="ru-RU" altLang="en-US"/>
              <a:pPr>
                <a:defRPr/>
              </a:pPr>
              <a:t>‹#›</a:t>
            </a:fld>
            <a:endParaRPr lang="ru-RU" altLang="en-US" dirty="0"/>
          </a:p>
        </p:txBody>
      </p:sp>
    </p:spTree>
    <p:extLst>
      <p:ext uri="{BB962C8B-B14F-4D97-AF65-F5344CB8AC3E}">
        <p14:creationId xmlns:p14="http://schemas.microsoft.com/office/powerpoint/2010/main" val="1913769266"/>
      </p:ext>
    </p:extLst>
  </p:cSld>
  <p:clrMapOvr>
    <a:masterClrMapping/>
  </p:clrMapOvr>
  <p:transition spd="slow">
    <p:wipe dir="r"/>
    <p:sndAc>
      <p:stSnd>
        <p:snd r:embed="rId1" name="coin.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2D5AEE-4435-4ACE-900E-F67FB8C3F14B}"/>
              </a:ext>
            </a:extLst>
          </p:cNvPr>
          <p:cNvSpPr>
            <a:spLocks noGrp="1"/>
          </p:cNvSpPr>
          <p:nvPr>
            <p:ph type="dt" sz="half" idx="10"/>
          </p:nvPr>
        </p:nvSpPr>
        <p:spPr/>
        <p:txBody>
          <a:bodyPr/>
          <a:lstStyle>
            <a:lvl1pPr>
              <a:defRPr/>
            </a:lvl1pPr>
          </a:lstStyle>
          <a:p>
            <a:pPr>
              <a:defRPr/>
            </a:pPr>
            <a:fld id="{49BFC644-B6F2-C142-A4FC-2FFA605772A1}" type="datetime1">
              <a:rPr lang="en-AU" smtClean="0"/>
              <a:t>18/05/2023</a:t>
            </a:fld>
            <a:endParaRPr lang="ru-RU" dirty="0"/>
          </a:p>
        </p:txBody>
      </p:sp>
      <p:sp>
        <p:nvSpPr>
          <p:cNvPr id="5" name="Footer Placeholder 4">
            <a:extLst>
              <a:ext uri="{FF2B5EF4-FFF2-40B4-BE49-F238E27FC236}">
                <a16:creationId xmlns:a16="http://schemas.microsoft.com/office/drawing/2014/main" id="{BB01E367-DFB8-4FCE-AFC8-439DEBAF2CF7}"/>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6" name="Slide Number Placeholder 5">
            <a:extLst>
              <a:ext uri="{FF2B5EF4-FFF2-40B4-BE49-F238E27FC236}">
                <a16:creationId xmlns:a16="http://schemas.microsoft.com/office/drawing/2014/main" id="{02E3357E-28B8-4BA4-8546-2766B9FBBE2C}"/>
              </a:ext>
            </a:extLst>
          </p:cNvPr>
          <p:cNvSpPr>
            <a:spLocks noGrp="1"/>
          </p:cNvSpPr>
          <p:nvPr>
            <p:ph type="sldNum" sz="quarter" idx="12"/>
          </p:nvPr>
        </p:nvSpPr>
        <p:spPr/>
        <p:txBody>
          <a:bodyPr/>
          <a:lstStyle>
            <a:lvl1pPr>
              <a:defRPr/>
            </a:lvl1pPr>
          </a:lstStyle>
          <a:p>
            <a:pPr>
              <a:defRPr/>
            </a:pPr>
            <a:fld id="{A9E83698-28FF-4065-AC9A-207A8CB5EBC5}" type="slidenum">
              <a:rPr lang="ru-RU" altLang="en-US"/>
              <a:pPr>
                <a:defRPr/>
              </a:pPr>
              <a:t>‹#›</a:t>
            </a:fld>
            <a:endParaRPr lang="ru-RU" altLang="en-US" dirty="0"/>
          </a:p>
        </p:txBody>
      </p:sp>
    </p:spTree>
    <p:extLst>
      <p:ext uri="{BB962C8B-B14F-4D97-AF65-F5344CB8AC3E}">
        <p14:creationId xmlns:p14="http://schemas.microsoft.com/office/powerpoint/2010/main" val="786305286"/>
      </p:ext>
    </p:extLst>
  </p:cSld>
  <p:clrMapOvr>
    <a:masterClrMapping/>
  </p:clrMapOvr>
  <p:transition spd="slow">
    <p:wipe dir="r"/>
    <p:sndAc>
      <p:stSnd>
        <p:snd r:embed="rId1" name="coin.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983432" y="165328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469832" y="160325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a:extLst>
              <a:ext uri="{FF2B5EF4-FFF2-40B4-BE49-F238E27FC236}">
                <a16:creationId xmlns:a16="http://schemas.microsoft.com/office/drawing/2014/main" id="{2A194372-DC83-4BFB-BAFA-FB91F973C72A}"/>
              </a:ext>
            </a:extLst>
          </p:cNvPr>
          <p:cNvSpPr>
            <a:spLocks noGrp="1"/>
          </p:cNvSpPr>
          <p:nvPr>
            <p:ph type="dt" sz="half" idx="10"/>
          </p:nvPr>
        </p:nvSpPr>
        <p:spPr/>
        <p:txBody>
          <a:bodyPr/>
          <a:lstStyle>
            <a:lvl1pPr>
              <a:defRPr/>
            </a:lvl1pPr>
          </a:lstStyle>
          <a:p>
            <a:pPr>
              <a:defRPr/>
            </a:pPr>
            <a:fld id="{966D9589-33D6-4047-A3D8-64ECAA6D2600}" type="datetime1">
              <a:rPr lang="en-AU" smtClean="0"/>
              <a:t>18/05/2023</a:t>
            </a:fld>
            <a:endParaRPr lang="ru-RU" dirty="0"/>
          </a:p>
        </p:txBody>
      </p:sp>
      <p:sp>
        <p:nvSpPr>
          <p:cNvPr id="6" name="Footer Placeholder 4">
            <a:extLst>
              <a:ext uri="{FF2B5EF4-FFF2-40B4-BE49-F238E27FC236}">
                <a16:creationId xmlns:a16="http://schemas.microsoft.com/office/drawing/2014/main" id="{04248320-515C-4425-9250-9E0114E18143}"/>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7" name="Slide Number Placeholder 5">
            <a:extLst>
              <a:ext uri="{FF2B5EF4-FFF2-40B4-BE49-F238E27FC236}">
                <a16:creationId xmlns:a16="http://schemas.microsoft.com/office/drawing/2014/main" id="{D7DFFC55-0B97-4C68-86B0-18F95CCCA9C8}"/>
              </a:ext>
            </a:extLst>
          </p:cNvPr>
          <p:cNvSpPr>
            <a:spLocks noGrp="1"/>
          </p:cNvSpPr>
          <p:nvPr>
            <p:ph type="sldNum" sz="quarter" idx="12"/>
          </p:nvPr>
        </p:nvSpPr>
        <p:spPr/>
        <p:txBody>
          <a:bodyPr/>
          <a:lstStyle>
            <a:lvl1pPr>
              <a:defRPr/>
            </a:lvl1pPr>
          </a:lstStyle>
          <a:p>
            <a:pPr>
              <a:defRPr/>
            </a:pPr>
            <a:fld id="{7B8418F8-84FD-42E0-B491-ADE85CC8EC47}" type="slidenum">
              <a:rPr lang="ru-RU" altLang="en-US"/>
              <a:pPr>
                <a:defRPr/>
              </a:pPr>
              <a:t>‹#›</a:t>
            </a:fld>
            <a:endParaRPr lang="ru-RU" altLang="en-US" dirty="0"/>
          </a:p>
        </p:txBody>
      </p:sp>
    </p:spTree>
    <p:extLst>
      <p:ext uri="{BB962C8B-B14F-4D97-AF65-F5344CB8AC3E}">
        <p14:creationId xmlns:p14="http://schemas.microsoft.com/office/powerpoint/2010/main" val="2427796653"/>
      </p:ext>
    </p:extLst>
  </p:cSld>
  <p:clrMapOvr>
    <a:masterClrMapping/>
  </p:clrMapOvr>
  <p:transition spd="slow">
    <p:wipe dir="r"/>
    <p:sndAc>
      <p:stSnd>
        <p:snd r:embed="rId1" name="coin.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904845"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5037"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5" name="Text Placeholder 4"/>
          <p:cNvSpPr>
            <a:spLocks noGrp="1"/>
          </p:cNvSpPr>
          <p:nvPr>
            <p:ph type="body" sz="quarter" idx="3"/>
          </p:nvPr>
        </p:nvSpPr>
        <p:spPr>
          <a:xfrm>
            <a:off x="6567199" y="151850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7821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7" name="Date Placeholder 3">
            <a:extLst>
              <a:ext uri="{FF2B5EF4-FFF2-40B4-BE49-F238E27FC236}">
                <a16:creationId xmlns:a16="http://schemas.microsoft.com/office/drawing/2014/main" id="{4D56A3ED-CC2E-4EE9-832B-FFFE5AE57BE4}"/>
              </a:ext>
            </a:extLst>
          </p:cNvPr>
          <p:cNvSpPr>
            <a:spLocks noGrp="1"/>
          </p:cNvSpPr>
          <p:nvPr>
            <p:ph type="dt" sz="half" idx="10"/>
          </p:nvPr>
        </p:nvSpPr>
        <p:spPr/>
        <p:txBody>
          <a:bodyPr/>
          <a:lstStyle>
            <a:lvl1pPr>
              <a:defRPr/>
            </a:lvl1pPr>
          </a:lstStyle>
          <a:p>
            <a:pPr>
              <a:defRPr/>
            </a:pPr>
            <a:fld id="{AA850931-9B7C-1E47-B855-48D6EA113053}" type="datetime1">
              <a:rPr lang="en-AU" smtClean="0"/>
              <a:t>18/05/2023</a:t>
            </a:fld>
            <a:endParaRPr lang="ru-RU" dirty="0"/>
          </a:p>
        </p:txBody>
      </p:sp>
      <p:sp>
        <p:nvSpPr>
          <p:cNvPr id="8" name="Footer Placeholder 4">
            <a:extLst>
              <a:ext uri="{FF2B5EF4-FFF2-40B4-BE49-F238E27FC236}">
                <a16:creationId xmlns:a16="http://schemas.microsoft.com/office/drawing/2014/main" id="{1D8CB449-5A5C-4757-B581-B6F97B72743C}"/>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9" name="Slide Number Placeholder 5">
            <a:extLst>
              <a:ext uri="{FF2B5EF4-FFF2-40B4-BE49-F238E27FC236}">
                <a16:creationId xmlns:a16="http://schemas.microsoft.com/office/drawing/2014/main" id="{F98568A1-CF8F-40AB-85CF-1DD294E02F22}"/>
              </a:ext>
            </a:extLst>
          </p:cNvPr>
          <p:cNvSpPr>
            <a:spLocks noGrp="1"/>
          </p:cNvSpPr>
          <p:nvPr>
            <p:ph type="sldNum" sz="quarter" idx="12"/>
          </p:nvPr>
        </p:nvSpPr>
        <p:spPr/>
        <p:txBody>
          <a:bodyPr/>
          <a:lstStyle>
            <a:lvl1pPr>
              <a:defRPr/>
            </a:lvl1pPr>
          </a:lstStyle>
          <a:p>
            <a:pPr>
              <a:defRPr/>
            </a:pPr>
            <a:fld id="{9D41F442-4DE3-428D-A66D-F30CB2634F79}" type="slidenum">
              <a:rPr lang="ru-RU" altLang="en-US"/>
              <a:pPr>
                <a:defRPr/>
              </a:pPr>
              <a:t>‹#›</a:t>
            </a:fld>
            <a:endParaRPr lang="ru-RU" altLang="en-US" dirty="0"/>
          </a:p>
        </p:txBody>
      </p:sp>
    </p:spTree>
    <p:extLst>
      <p:ext uri="{BB962C8B-B14F-4D97-AF65-F5344CB8AC3E}">
        <p14:creationId xmlns:p14="http://schemas.microsoft.com/office/powerpoint/2010/main" val="839639958"/>
      </p:ext>
    </p:extLst>
  </p:cSld>
  <p:clrMapOvr>
    <a:masterClrMapping/>
  </p:clrMapOvr>
  <p:transition spd="slow">
    <p:wipe dir="r"/>
    <p:sndAc>
      <p:stSnd>
        <p:snd r:embed="rId1" name="coin.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a:extLst>
              <a:ext uri="{FF2B5EF4-FFF2-40B4-BE49-F238E27FC236}">
                <a16:creationId xmlns:a16="http://schemas.microsoft.com/office/drawing/2014/main" id="{EDF81F96-05DC-40AE-873F-01C173210D57}"/>
              </a:ext>
            </a:extLst>
          </p:cNvPr>
          <p:cNvSpPr>
            <a:spLocks noGrp="1"/>
          </p:cNvSpPr>
          <p:nvPr>
            <p:ph type="dt" sz="half" idx="10"/>
          </p:nvPr>
        </p:nvSpPr>
        <p:spPr/>
        <p:txBody>
          <a:bodyPr/>
          <a:lstStyle>
            <a:lvl1pPr>
              <a:defRPr/>
            </a:lvl1pPr>
          </a:lstStyle>
          <a:p>
            <a:pPr>
              <a:defRPr/>
            </a:pPr>
            <a:fld id="{0B835DC5-72CA-F442-AA56-9341A303A78E}" type="datetime1">
              <a:rPr lang="en-AU" smtClean="0"/>
              <a:t>18/05/2023</a:t>
            </a:fld>
            <a:endParaRPr lang="ru-RU" dirty="0"/>
          </a:p>
        </p:txBody>
      </p:sp>
      <p:sp>
        <p:nvSpPr>
          <p:cNvPr id="4" name="Footer Placeholder 4">
            <a:extLst>
              <a:ext uri="{FF2B5EF4-FFF2-40B4-BE49-F238E27FC236}">
                <a16:creationId xmlns:a16="http://schemas.microsoft.com/office/drawing/2014/main" id="{D87CED54-580B-45A5-9AF9-560167AED562}"/>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5" name="Slide Number Placeholder 5">
            <a:extLst>
              <a:ext uri="{FF2B5EF4-FFF2-40B4-BE49-F238E27FC236}">
                <a16:creationId xmlns:a16="http://schemas.microsoft.com/office/drawing/2014/main" id="{CEA1CC6F-9496-4031-B774-1DDF46F75F3E}"/>
              </a:ext>
            </a:extLst>
          </p:cNvPr>
          <p:cNvSpPr>
            <a:spLocks noGrp="1"/>
          </p:cNvSpPr>
          <p:nvPr>
            <p:ph type="sldNum" sz="quarter" idx="12"/>
          </p:nvPr>
        </p:nvSpPr>
        <p:spPr/>
        <p:txBody>
          <a:bodyPr/>
          <a:lstStyle>
            <a:lvl1pPr>
              <a:defRPr/>
            </a:lvl1pPr>
          </a:lstStyle>
          <a:p>
            <a:pPr>
              <a:defRPr/>
            </a:pPr>
            <a:fld id="{F05362E0-FDCA-47E4-960D-E662169949D1}" type="slidenum">
              <a:rPr lang="ru-RU" altLang="en-US"/>
              <a:pPr>
                <a:defRPr/>
              </a:pPr>
              <a:t>‹#›</a:t>
            </a:fld>
            <a:endParaRPr lang="ru-RU" altLang="en-US" dirty="0"/>
          </a:p>
        </p:txBody>
      </p:sp>
    </p:spTree>
    <p:extLst>
      <p:ext uri="{BB962C8B-B14F-4D97-AF65-F5344CB8AC3E}">
        <p14:creationId xmlns:p14="http://schemas.microsoft.com/office/powerpoint/2010/main" val="630867948"/>
      </p:ext>
    </p:extLst>
  </p:cSld>
  <p:clrMapOvr>
    <a:masterClrMapping/>
  </p:clrMapOvr>
  <p:transition spd="slow">
    <p:wipe dir="r"/>
    <p:sndAc>
      <p:stSnd>
        <p:snd r:embed="rId1" name="coin.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ABF9AF-8CDB-43C5-8262-7892F93033DE}"/>
              </a:ext>
            </a:extLst>
          </p:cNvPr>
          <p:cNvSpPr>
            <a:spLocks noGrp="1"/>
          </p:cNvSpPr>
          <p:nvPr>
            <p:ph type="dt" sz="half" idx="10"/>
          </p:nvPr>
        </p:nvSpPr>
        <p:spPr/>
        <p:txBody>
          <a:bodyPr/>
          <a:lstStyle>
            <a:lvl1pPr>
              <a:defRPr/>
            </a:lvl1pPr>
          </a:lstStyle>
          <a:p>
            <a:pPr>
              <a:defRPr/>
            </a:pPr>
            <a:fld id="{0353A564-B126-9C48-8170-72522549D76A}" type="datetime1">
              <a:rPr lang="en-AU" smtClean="0"/>
              <a:t>18/05/2023</a:t>
            </a:fld>
            <a:endParaRPr lang="ru-RU" dirty="0"/>
          </a:p>
        </p:txBody>
      </p:sp>
      <p:sp>
        <p:nvSpPr>
          <p:cNvPr id="3" name="Footer Placeholder 4">
            <a:extLst>
              <a:ext uri="{FF2B5EF4-FFF2-40B4-BE49-F238E27FC236}">
                <a16:creationId xmlns:a16="http://schemas.microsoft.com/office/drawing/2014/main" id="{64856491-1FBD-4CFF-8A07-47971B20533C}"/>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4" name="Slide Number Placeholder 5">
            <a:extLst>
              <a:ext uri="{FF2B5EF4-FFF2-40B4-BE49-F238E27FC236}">
                <a16:creationId xmlns:a16="http://schemas.microsoft.com/office/drawing/2014/main" id="{3F9C3611-9C79-44E9-B521-6A4822BD7900}"/>
              </a:ext>
            </a:extLst>
          </p:cNvPr>
          <p:cNvSpPr>
            <a:spLocks noGrp="1"/>
          </p:cNvSpPr>
          <p:nvPr>
            <p:ph type="sldNum" sz="quarter" idx="12"/>
          </p:nvPr>
        </p:nvSpPr>
        <p:spPr/>
        <p:txBody>
          <a:bodyPr/>
          <a:lstStyle>
            <a:lvl1pPr>
              <a:defRPr/>
            </a:lvl1pPr>
          </a:lstStyle>
          <a:p>
            <a:pPr>
              <a:defRPr/>
            </a:pPr>
            <a:fld id="{B72108D4-C678-4E98-A71C-22CA1C22B5B9}" type="slidenum">
              <a:rPr lang="ru-RU" altLang="en-US"/>
              <a:pPr>
                <a:defRPr/>
              </a:pPr>
              <a:t>‹#›</a:t>
            </a:fld>
            <a:endParaRPr lang="ru-RU" altLang="en-US" dirty="0"/>
          </a:p>
        </p:txBody>
      </p:sp>
    </p:spTree>
    <p:extLst>
      <p:ext uri="{BB962C8B-B14F-4D97-AF65-F5344CB8AC3E}">
        <p14:creationId xmlns:p14="http://schemas.microsoft.com/office/powerpoint/2010/main" val="1496185158"/>
      </p:ext>
    </p:extLst>
  </p:cSld>
  <p:clrMapOvr>
    <a:masterClrMapping/>
  </p:clrMapOvr>
  <p:transition spd="slow">
    <p:wipe dir="r"/>
    <p:sndAc>
      <p:stSnd>
        <p:snd r:embed="rId1" name="coin.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8B7CA46-7ABE-45EF-ACB1-0A1941CC177E}"/>
              </a:ext>
            </a:extLst>
          </p:cNvPr>
          <p:cNvSpPr>
            <a:spLocks noGrp="1"/>
          </p:cNvSpPr>
          <p:nvPr>
            <p:ph type="dt" sz="half" idx="10"/>
          </p:nvPr>
        </p:nvSpPr>
        <p:spPr/>
        <p:txBody>
          <a:bodyPr/>
          <a:lstStyle>
            <a:lvl1pPr>
              <a:defRPr/>
            </a:lvl1pPr>
          </a:lstStyle>
          <a:p>
            <a:pPr>
              <a:defRPr/>
            </a:pPr>
            <a:fld id="{50DF86FB-64A7-1847-9DE6-A817D592C7F3}" type="datetime1">
              <a:rPr lang="en-AU" smtClean="0"/>
              <a:t>18/05/2023</a:t>
            </a:fld>
            <a:endParaRPr lang="ru-RU" dirty="0"/>
          </a:p>
        </p:txBody>
      </p:sp>
      <p:sp>
        <p:nvSpPr>
          <p:cNvPr id="6" name="Footer Placeholder 4">
            <a:extLst>
              <a:ext uri="{FF2B5EF4-FFF2-40B4-BE49-F238E27FC236}">
                <a16:creationId xmlns:a16="http://schemas.microsoft.com/office/drawing/2014/main" id="{EC0A4B39-0D77-4F96-9DFA-DE1380C66161}"/>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7" name="Slide Number Placeholder 5">
            <a:extLst>
              <a:ext uri="{FF2B5EF4-FFF2-40B4-BE49-F238E27FC236}">
                <a16:creationId xmlns:a16="http://schemas.microsoft.com/office/drawing/2014/main" id="{8F9D8E61-0B07-4353-9E7F-3B476A7648C8}"/>
              </a:ext>
            </a:extLst>
          </p:cNvPr>
          <p:cNvSpPr>
            <a:spLocks noGrp="1"/>
          </p:cNvSpPr>
          <p:nvPr>
            <p:ph type="sldNum" sz="quarter" idx="12"/>
          </p:nvPr>
        </p:nvSpPr>
        <p:spPr/>
        <p:txBody>
          <a:bodyPr/>
          <a:lstStyle>
            <a:lvl1pPr>
              <a:defRPr/>
            </a:lvl1pPr>
          </a:lstStyle>
          <a:p>
            <a:pPr>
              <a:defRPr/>
            </a:pPr>
            <a:fld id="{06618A1A-4226-4868-9C6C-355BD25A3F52}" type="slidenum">
              <a:rPr lang="ru-RU" altLang="en-US"/>
              <a:pPr>
                <a:defRPr/>
              </a:pPr>
              <a:t>‹#›</a:t>
            </a:fld>
            <a:endParaRPr lang="ru-RU" altLang="en-US" dirty="0"/>
          </a:p>
        </p:txBody>
      </p:sp>
    </p:spTree>
    <p:extLst>
      <p:ext uri="{BB962C8B-B14F-4D97-AF65-F5344CB8AC3E}">
        <p14:creationId xmlns:p14="http://schemas.microsoft.com/office/powerpoint/2010/main" val="2286051702"/>
      </p:ext>
    </p:extLst>
  </p:cSld>
  <p:clrMapOvr>
    <a:masterClrMapping/>
  </p:clrMapOvr>
  <p:transition spd="slow">
    <p:wipe dir="r"/>
    <p:sndAc>
      <p:stSnd>
        <p:snd r:embed="rId1" name="coin.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548A80E-EBE2-4661-ABE9-20A7778C6447}"/>
              </a:ext>
            </a:extLst>
          </p:cNvPr>
          <p:cNvSpPr>
            <a:spLocks noGrp="1"/>
          </p:cNvSpPr>
          <p:nvPr>
            <p:ph type="dt" sz="half" idx="10"/>
          </p:nvPr>
        </p:nvSpPr>
        <p:spPr/>
        <p:txBody>
          <a:bodyPr/>
          <a:lstStyle>
            <a:lvl1pPr>
              <a:defRPr/>
            </a:lvl1pPr>
          </a:lstStyle>
          <a:p>
            <a:pPr>
              <a:defRPr/>
            </a:pPr>
            <a:fld id="{9ADB4936-6E3A-714F-B664-E1E68A76A230}" type="datetime1">
              <a:rPr lang="en-AU" smtClean="0"/>
              <a:t>18/05/2023</a:t>
            </a:fld>
            <a:endParaRPr lang="ru-RU" dirty="0"/>
          </a:p>
        </p:txBody>
      </p:sp>
      <p:sp>
        <p:nvSpPr>
          <p:cNvPr id="6" name="Footer Placeholder 4">
            <a:extLst>
              <a:ext uri="{FF2B5EF4-FFF2-40B4-BE49-F238E27FC236}">
                <a16:creationId xmlns:a16="http://schemas.microsoft.com/office/drawing/2014/main" id="{378689A4-F474-4864-A74C-A43A9E2B47C8}"/>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7" name="Slide Number Placeholder 5">
            <a:extLst>
              <a:ext uri="{FF2B5EF4-FFF2-40B4-BE49-F238E27FC236}">
                <a16:creationId xmlns:a16="http://schemas.microsoft.com/office/drawing/2014/main" id="{020CA169-376F-4433-91D0-789528BF6BDD}"/>
              </a:ext>
            </a:extLst>
          </p:cNvPr>
          <p:cNvSpPr>
            <a:spLocks noGrp="1"/>
          </p:cNvSpPr>
          <p:nvPr>
            <p:ph type="sldNum" sz="quarter" idx="12"/>
          </p:nvPr>
        </p:nvSpPr>
        <p:spPr/>
        <p:txBody>
          <a:bodyPr/>
          <a:lstStyle>
            <a:lvl1pPr>
              <a:defRPr/>
            </a:lvl1pPr>
          </a:lstStyle>
          <a:p>
            <a:pPr>
              <a:defRPr/>
            </a:pPr>
            <a:fld id="{EC26CBC5-D85D-4A10-A4EC-6B25584D667E}" type="slidenum">
              <a:rPr lang="ru-RU" altLang="en-US"/>
              <a:pPr>
                <a:defRPr/>
              </a:pPr>
              <a:t>‹#›</a:t>
            </a:fld>
            <a:endParaRPr lang="ru-RU" altLang="en-US" dirty="0"/>
          </a:p>
        </p:txBody>
      </p:sp>
    </p:spTree>
    <p:extLst>
      <p:ext uri="{BB962C8B-B14F-4D97-AF65-F5344CB8AC3E}">
        <p14:creationId xmlns:p14="http://schemas.microsoft.com/office/powerpoint/2010/main" val="333233764"/>
      </p:ext>
    </p:extLst>
  </p:cSld>
  <p:clrMapOvr>
    <a:masterClrMapping/>
  </p:clrMapOvr>
  <p:transition spd="slow">
    <p:wipe dir="r"/>
    <p:sndAc>
      <p:stSnd>
        <p:snd r:embed="rId1" name="coin.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14A80D-FAF6-49FE-B61F-74E88BDBDEC0}"/>
              </a:ext>
            </a:extLst>
          </p:cNvPr>
          <p:cNvSpPr>
            <a:spLocks noGrp="1"/>
          </p:cNvSpPr>
          <p:nvPr>
            <p:ph type="title"/>
          </p:nvPr>
        </p:nvSpPr>
        <p:spPr bwMode="auto">
          <a:xfrm>
            <a:off x="983432" y="30270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Text Placeholder 2">
            <a:extLst>
              <a:ext uri="{FF2B5EF4-FFF2-40B4-BE49-F238E27FC236}">
                <a16:creationId xmlns:a16="http://schemas.microsoft.com/office/drawing/2014/main" id="{FE359D2A-813A-4B2F-A5F1-229F899130BB}"/>
              </a:ext>
            </a:extLst>
          </p:cNvPr>
          <p:cNvSpPr>
            <a:spLocks noGrp="1"/>
          </p:cNvSpPr>
          <p:nvPr>
            <p:ph type="body" idx="1"/>
          </p:nvPr>
        </p:nvSpPr>
        <p:spPr bwMode="auto">
          <a:xfrm>
            <a:off x="1199456" y="1600201"/>
            <a:ext cx="1038294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ru-RU" altLang="en-US" dirty="0"/>
          </a:p>
        </p:txBody>
      </p:sp>
      <p:sp>
        <p:nvSpPr>
          <p:cNvPr id="4" name="Date Placeholder 3">
            <a:extLst>
              <a:ext uri="{FF2B5EF4-FFF2-40B4-BE49-F238E27FC236}">
                <a16:creationId xmlns:a16="http://schemas.microsoft.com/office/drawing/2014/main" id="{6EA605D9-E884-4DF1-8592-FFF919CA48CC}"/>
              </a:ext>
            </a:extLst>
          </p:cNvPr>
          <p:cNvSpPr>
            <a:spLocks noGrp="1"/>
          </p:cNvSpPr>
          <p:nvPr>
            <p:ph type="dt" sz="half" idx="2"/>
          </p:nvPr>
        </p:nvSpPr>
        <p:spPr>
          <a:xfrm>
            <a:off x="630616"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A61D7BE-0B01-2F40-924F-F0AA185F69D4}" type="datetime1">
              <a:rPr lang="en-AU" smtClean="0"/>
              <a:t>18/05/2023</a:t>
            </a:fld>
            <a:endParaRPr lang="ru-RU" dirty="0"/>
          </a:p>
        </p:txBody>
      </p:sp>
      <p:sp>
        <p:nvSpPr>
          <p:cNvPr id="5" name="Footer Placeholder 4">
            <a:extLst>
              <a:ext uri="{FF2B5EF4-FFF2-40B4-BE49-F238E27FC236}">
                <a16:creationId xmlns:a16="http://schemas.microsoft.com/office/drawing/2014/main" id="{628FCEE1-1BA8-4BC0-9398-40D09E972C2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AU" dirty="0"/>
              <a:t>PEMPAL Almaty May 2023</a:t>
            </a:r>
            <a:endParaRPr lang="ru-RU" dirty="0"/>
          </a:p>
        </p:txBody>
      </p:sp>
      <p:sp>
        <p:nvSpPr>
          <p:cNvPr id="6" name="Slide Number Placeholder 5">
            <a:extLst>
              <a:ext uri="{FF2B5EF4-FFF2-40B4-BE49-F238E27FC236}">
                <a16:creationId xmlns:a16="http://schemas.microsoft.com/office/drawing/2014/main" id="{120F3ADE-E208-4798-8699-389EBCB7C39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A541A2D-ED5A-4864-A429-27F6C096175A}" type="slidenum">
              <a:rPr lang="ru-RU" altLang="en-US"/>
              <a:pPr>
                <a:defRPr/>
              </a:pPr>
              <a:t>‹#›</a:t>
            </a:fld>
            <a:endParaRPr lang="ru-RU" altLang="en-US" dirty="0"/>
          </a:p>
        </p:txBody>
      </p:sp>
      <p:pic>
        <p:nvPicPr>
          <p:cNvPr id="2" name="Picture 1">
            <a:extLst>
              <a:ext uri="{FF2B5EF4-FFF2-40B4-BE49-F238E27FC236}">
                <a16:creationId xmlns:a16="http://schemas.microsoft.com/office/drawing/2014/main" id="{EFE2F012-EF9C-4442-BF73-FE992DF53ED7}"/>
              </a:ext>
            </a:extLst>
          </p:cNvPr>
          <p:cNvPicPr>
            <a:picLocks noChangeAspect="1"/>
          </p:cNvPicPr>
          <p:nvPr userDrawn="1"/>
        </p:nvPicPr>
        <p:blipFill>
          <a:blip r:embed="rId16"/>
          <a:stretch>
            <a:fillRect/>
          </a:stretch>
        </p:blipFill>
        <p:spPr>
          <a:xfrm>
            <a:off x="-24384" y="0"/>
            <a:ext cx="822960" cy="6858000"/>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 id="2147483734" r:id="rId13"/>
  </p:sldLayoutIdLst>
  <p:transition spd="slow">
    <p:wipe dir="r"/>
    <p:sndAc>
      <p:stSnd>
        <p:snd r:embed="rId15" name="coin.wav"/>
      </p:stSnd>
    </p:sndAc>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publicdomainpictures.net/en/view-image.php?image=8586&amp;picture=old-castle-gate" TargetMode="Externa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392E03-9C3B-4BED-8145-D7F5A69722E7}"/>
              </a:ext>
            </a:extLst>
          </p:cNvPr>
          <p:cNvSpPr>
            <a:spLocks noGrp="1"/>
          </p:cNvSpPr>
          <p:nvPr>
            <p:ph type="subTitle" idx="1"/>
          </p:nvPr>
        </p:nvSpPr>
        <p:spPr>
          <a:xfrm>
            <a:off x="4191000" y="1714500"/>
            <a:ext cx="4114800" cy="3429000"/>
          </a:xfrm>
        </p:spPr>
        <p:txBody>
          <a:bodyPr>
            <a:normAutofit/>
          </a:bodyPr>
          <a:lstStyle/>
          <a:p>
            <a:pPr lvl="1">
              <a:buFont typeface="Arial" charset="0"/>
              <a:buNone/>
              <a:defRPr/>
            </a:pPr>
            <a:r>
              <a:rPr lang="bs-Latn-BA" sz="4400" b="1" dirty="0">
                <a:solidFill>
                  <a:srgbClr val="C00000"/>
                </a:solidFill>
              </a:rPr>
              <a:t> </a:t>
            </a:r>
            <a:endParaRPr lang="en-US" dirty="0"/>
          </a:p>
        </p:txBody>
      </p:sp>
      <p:pic>
        <p:nvPicPr>
          <p:cNvPr id="4100" name="Picture 3">
            <a:extLst>
              <a:ext uri="{FF2B5EF4-FFF2-40B4-BE49-F238E27FC236}">
                <a16:creationId xmlns:a16="http://schemas.microsoft.com/office/drawing/2014/main" id="{0A846D1C-4D34-422A-AB57-1623F7D30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042071" y="3015456"/>
            <a:ext cx="6858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Slide Number Placeholder 5">
            <a:extLst>
              <a:ext uri="{FF2B5EF4-FFF2-40B4-BE49-F238E27FC236}">
                <a16:creationId xmlns:a16="http://schemas.microsoft.com/office/drawing/2014/main" id="{06D23B3B-B00F-4167-82F0-8E3080C3E2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F9C0696-35EC-4ED9-9338-679E99A76DFC}" type="slidenum">
              <a:rPr lang="en-US" altLang="en-US" sz="1200">
                <a:solidFill>
                  <a:srgbClr val="898989"/>
                </a:solidFill>
              </a:rPr>
              <a:pPr>
                <a:spcBef>
                  <a:spcPct val="0"/>
                </a:spcBef>
                <a:buFontTx/>
                <a:buNone/>
              </a:pPr>
              <a:t>1</a:t>
            </a:fld>
            <a:endParaRPr lang="en-US" altLang="en-US" sz="1200" dirty="0">
              <a:solidFill>
                <a:srgbClr val="898989"/>
              </a:solidFill>
            </a:endParaRPr>
          </a:p>
        </p:txBody>
      </p:sp>
      <p:sp>
        <p:nvSpPr>
          <p:cNvPr id="4102" name="TextBox 6">
            <a:extLst>
              <a:ext uri="{FF2B5EF4-FFF2-40B4-BE49-F238E27FC236}">
                <a16:creationId xmlns:a16="http://schemas.microsoft.com/office/drawing/2014/main" id="{3706F680-8173-4884-9241-E3A0CC9AA593}"/>
              </a:ext>
            </a:extLst>
          </p:cNvPr>
          <p:cNvSpPr txBox="1">
            <a:spLocks noChangeArrowheads="1"/>
          </p:cNvSpPr>
          <p:nvPr/>
        </p:nvSpPr>
        <p:spPr bwMode="auto">
          <a:xfrm>
            <a:off x="2711624" y="4154304"/>
            <a:ext cx="75930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rgbClr val="004C97"/>
                </a:solidFill>
                <a:latin typeface="Arial" panose="020B0604020202020204" pitchFamily="34" charset="0"/>
              </a:rPr>
              <a:t>Elena Nikulina and Mark Silins</a:t>
            </a:r>
          </a:p>
          <a:p>
            <a:pPr algn="ctr">
              <a:spcBef>
                <a:spcPct val="0"/>
              </a:spcBef>
              <a:buFontTx/>
              <a:buNone/>
            </a:pPr>
            <a:endParaRPr lang="en-US" altLang="en-US" sz="2400" b="1" dirty="0">
              <a:solidFill>
                <a:srgbClr val="004C97"/>
              </a:solidFill>
              <a:latin typeface="Arial" panose="020B0604020202020204" pitchFamily="34" charset="0"/>
            </a:endParaRPr>
          </a:p>
          <a:p>
            <a:pPr algn="ctr">
              <a:spcBef>
                <a:spcPct val="0"/>
              </a:spcBef>
              <a:buFontTx/>
              <a:buNone/>
            </a:pPr>
            <a:r>
              <a:rPr lang="en-AU" altLang="en-US" sz="2400" b="1" dirty="0">
                <a:solidFill>
                  <a:srgbClr val="004C97"/>
                </a:solidFill>
                <a:latin typeface="Arial" panose="020B0604020202020204" pitchFamily="34" charset="0"/>
              </a:rPr>
              <a:t>PEMPAL Plenary Meeting</a:t>
            </a:r>
          </a:p>
          <a:p>
            <a:pPr algn="ctr">
              <a:spcBef>
                <a:spcPct val="0"/>
              </a:spcBef>
              <a:buFontTx/>
              <a:buNone/>
            </a:pPr>
            <a:r>
              <a:rPr lang="en-AU" altLang="en-US" sz="2400" b="1" dirty="0">
                <a:solidFill>
                  <a:srgbClr val="004C97"/>
                </a:solidFill>
                <a:latin typeface="Arial" panose="020B0604020202020204" pitchFamily="34" charset="0"/>
              </a:rPr>
              <a:t>Almaty</a:t>
            </a:r>
            <a:endParaRPr lang="ru-RU" altLang="en-US" sz="2400" b="1" dirty="0">
              <a:solidFill>
                <a:srgbClr val="004C97"/>
              </a:solidFill>
              <a:latin typeface="Arial" panose="020B0604020202020204" pitchFamily="34" charset="0"/>
            </a:endParaRPr>
          </a:p>
          <a:p>
            <a:pPr algn="ctr">
              <a:spcBef>
                <a:spcPct val="0"/>
              </a:spcBef>
              <a:buFontTx/>
              <a:buNone/>
            </a:pPr>
            <a:r>
              <a:rPr lang="en-US" altLang="en-US" sz="2400" b="1" dirty="0">
                <a:solidFill>
                  <a:srgbClr val="004C97"/>
                </a:solidFill>
                <a:latin typeface="Arial" panose="020B0604020202020204" pitchFamily="34" charset="0"/>
              </a:rPr>
              <a:t>May 23, 2023</a:t>
            </a:r>
            <a:endParaRPr lang="en-US" altLang="en-US" sz="2400" dirty="0">
              <a:solidFill>
                <a:srgbClr val="004C97"/>
              </a:solidFill>
              <a:latin typeface="Arial" panose="020B0604020202020204" pitchFamily="34" charset="0"/>
            </a:endParaRPr>
          </a:p>
        </p:txBody>
      </p:sp>
      <p:sp>
        <p:nvSpPr>
          <p:cNvPr id="8" name="Rounded Rectangle 7">
            <a:extLst>
              <a:ext uri="{FF2B5EF4-FFF2-40B4-BE49-F238E27FC236}">
                <a16:creationId xmlns:a16="http://schemas.microsoft.com/office/drawing/2014/main" id="{A3F8E707-FDBD-4B53-8F18-2F8ED28E0D3D}"/>
              </a:ext>
            </a:extLst>
          </p:cNvPr>
          <p:cNvSpPr/>
          <p:nvPr/>
        </p:nvSpPr>
        <p:spPr>
          <a:xfrm>
            <a:off x="2207568" y="257696"/>
            <a:ext cx="8352928" cy="3658716"/>
          </a:xfrm>
          <a:prstGeom prst="roundRect">
            <a:avLst/>
          </a:prstGeom>
          <a:solidFill>
            <a:srgbClr val="004C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latin typeface="Calibri" panose="020F0502020204030204" pitchFamily="34" charset="0"/>
                <a:ea typeface="Calibri" panose="020F0502020204030204" pitchFamily="34" charset="0"/>
                <a:cs typeface="Times New Roman" panose="02020603050405020304" pitchFamily="18" charset="0"/>
              </a:rPr>
              <a:t>Budgetary Controls and Risk Management</a:t>
            </a:r>
            <a:r>
              <a:rPr lang="en-GB" sz="3200" b="1" dirty="0">
                <a:effectLst/>
                <a:latin typeface="Calibri" panose="020F0502020204030204" pitchFamily="34" charset="0"/>
                <a:ea typeface="Calibri" panose="020F0502020204030204" pitchFamily="34" charset="0"/>
                <a:cs typeface="Times New Roman" panose="02020603050405020304" pitchFamily="18" charset="0"/>
              </a:rPr>
              <a:t>– A </a:t>
            </a:r>
            <a:r>
              <a:rPr lang="en-GB" sz="3200" b="1" dirty="0">
                <a:latin typeface="Calibri" panose="020F0502020204030204" pitchFamily="34" charset="0"/>
                <a:ea typeface="Calibri" panose="020F0502020204030204" pitchFamily="34" charset="0"/>
                <a:cs typeface="Times New Roman" panose="02020603050405020304" pitchFamily="18" charset="0"/>
              </a:rPr>
              <a:t>B</a:t>
            </a:r>
            <a:r>
              <a:rPr lang="en-GB" sz="3200" b="1" dirty="0">
                <a:effectLst/>
                <a:latin typeface="Calibri" panose="020F0502020204030204" pitchFamily="34" charset="0"/>
                <a:ea typeface="Calibri" panose="020F0502020204030204" pitchFamily="34" charset="0"/>
                <a:cs typeface="Times New Roman" panose="02020603050405020304" pitchFamily="18" charset="0"/>
              </a:rPr>
              <a:t>rief Revisit of the Concepts </a:t>
            </a:r>
          </a:p>
          <a:p>
            <a:pPr algn="ctr" eaLnBrk="1" fontAlgn="auto" hangingPunct="1">
              <a:spcBef>
                <a:spcPts val="0"/>
              </a:spcBef>
              <a:spcAft>
                <a:spcPts val="0"/>
              </a:spcAft>
              <a:defRPr/>
            </a:pPr>
            <a:r>
              <a:rPr lang="en-GB" sz="20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gn="ctr" eaLnBrk="1" fontAlgn="auto" hangingPunct="1">
              <a:spcBef>
                <a:spcPts val="0"/>
              </a:spcBef>
              <a:spcAft>
                <a:spcPts val="0"/>
              </a:spcAft>
              <a:defRPr/>
            </a:pPr>
            <a:r>
              <a:rPr lang="en-GB" sz="2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3600" b="1" dirty="0"/>
          </a:p>
        </p:txBody>
      </p:sp>
      <p:sp>
        <p:nvSpPr>
          <p:cNvPr id="2" name="Footer Placeholder 1">
            <a:extLst>
              <a:ext uri="{FF2B5EF4-FFF2-40B4-BE49-F238E27FC236}">
                <a16:creationId xmlns:a16="http://schemas.microsoft.com/office/drawing/2014/main" id="{4E42079A-74B8-514B-91B1-2A41516DCBA5}"/>
              </a:ext>
            </a:extLst>
          </p:cNvPr>
          <p:cNvSpPr>
            <a:spLocks noGrp="1"/>
          </p:cNvSpPr>
          <p:nvPr>
            <p:ph type="ftr" sz="quarter" idx="11"/>
          </p:nvPr>
        </p:nvSpPr>
        <p:spPr/>
        <p:txBody>
          <a:bodyPr/>
          <a:lstStyle/>
          <a:p>
            <a:pPr>
              <a:defRPr/>
            </a:pPr>
            <a:r>
              <a:rPr lang="en-AU" dirty="0"/>
              <a:t>PEMPAL Almaty May 2023</a:t>
            </a:r>
            <a:endParaRPr lang="ru-RU" dirty="0"/>
          </a:p>
        </p:txBody>
      </p:sp>
    </p:spTree>
  </p:cSld>
  <p:clrMapOvr>
    <a:masterClrMapping/>
  </p:clrMapOvr>
  <p:transition spd="slow">
    <p:wipe dir="r"/>
    <p:sndAc>
      <p:stSnd>
        <p:snd r:embed="rId3" name="coin.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7913" y="1665187"/>
            <a:ext cx="2787079" cy="564517"/>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Policy level</a:t>
            </a:r>
          </a:p>
        </p:txBody>
      </p:sp>
      <p:sp>
        <p:nvSpPr>
          <p:cNvPr id="5" name="Rectangle 4"/>
          <p:cNvSpPr/>
          <p:nvPr/>
        </p:nvSpPr>
        <p:spPr>
          <a:xfrm>
            <a:off x="2594375" y="2229704"/>
            <a:ext cx="1393539" cy="168717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Centralise</a:t>
            </a:r>
          </a:p>
        </p:txBody>
      </p:sp>
      <p:sp>
        <p:nvSpPr>
          <p:cNvPr id="7" name="Rectangle 6"/>
          <p:cNvSpPr/>
          <p:nvPr/>
        </p:nvSpPr>
        <p:spPr>
          <a:xfrm>
            <a:off x="6774992" y="1665187"/>
            <a:ext cx="3175152" cy="564516"/>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Operational level</a:t>
            </a:r>
          </a:p>
        </p:txBody>
      </p:sp>
      <p:sp>
        <p:nvSpPr>
          <p:cNvPr id="8" name="Rectangle 7"/>
          <p:cNvSpPr/>
          <p:nvPr/>
        </p:nvSpPr>
        <p:spPr>
          <a:xfrm>
            <a:off x="3987914" y="2229704"/>
            <a:ext cx="2787079" cy="1693550"/>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u="sng" dirty="0">
                <a:solidFill>
                  <a:schemeClr val="tx1"/>
                </a:solidFill>
              </a:rPr>
              <a:t>Fiscal Policy</a:t>
            </a:r>
          </a:p>
          <a:p>
            <a:pPr algn="ctr"/>
            <a:r>
              <a:rPr lang="en-US" sz="1600" dirty="0">
                <a:solidFill>
                  <a:schemeClr val="tx1"/>
                </a:solidFill>
              </a:rPr>
              <a:t>Aggregate control over revenues, expenditures, cash and borrowings</a:t>
            </a:r>
          </a:p>
        </p:txBody>
      </p:sp>
      <p:sp>
        <p:nvSpPr>
          <p:cNvPr id="9" name="Rectangle 8"/>
          <p:cNvSpPr/>
          <p:nvPr/>
        </p:nvSpPr>
        <p:spPr>
          <a:xfrm>
            <a:off x="6774992" y="2234601"/>
            <a:ext cx="3175153" cy="1693551"/>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u="sng" dirty="0">
                <a:solidFill>
                  <a:schemeClr val="tx1"/>
                </a:solidFill>
              </a:rPr>
              <a:t>Governance</a:t>
            </a:r>
          </a:p>
          <a:p>
            <a:pPr algn="ctr"/>
            <a:r>
              <a:rPr lang="en-US" sz="1600" dirty="0">
                <a:solidFill>
                  <a:schemeClr val="tx1"/>
                </a:solidFill>
              </a:rPr>
              <a:t>Control over financial transactions through internal control requirements, internal audit standards and external audit by independent SAI</a:t>
            </a:r>
          </a:p>
        </p:txBody>
      </p:sp>
      <p:sp>
        <p:nvSpPr>
          <p:cNvPr id="10" name="Rectangle 9"/>
          <p:cNvSpPr/>
          <p:nvPr/>
        </p:nvSpPr>
        <p:spPr>
          <a:xfrm>
            <a:off x="2594375" y="3928151"/>
            <a:ext cx="1393539" cy="168228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Decentralise</a:t>
            </a:r>
          </a:p>
        </p:txBody>
      </p:sp>
      <p:sp>
        <p:nvSpPr>
          <p:cNvPr id="16" name="Rectangle 15"/>
          <p:cNvSpPr/>
          <p:nvPr/>
        </p:nvSpPr>
        <p:spPr>
          <a:xfrm>
            <a:off x="3987914" y="3928151"/>
            <a:ext cx="2787078" cy="1693550"/>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u="sng" dirty="0">
                <a:solidFill>
                  <a:schemeClr val="tx1"/>
                </a:solidFill>
              </a:rPr>
              <a:t>Resource allocation</a:t>
            </a:r>
          </a:p>
          <a:p>
            <a:pPr marL="285750" indent="-285750">
              <a:buFont typeface="Arial"/>
              <a:buChar char="•"/>
            </a:pPr>
            <a:r>
              <a:rPr lang="en-US" sz="1600" dirty="0">
                <a:solidFill>
                  <a:schemeClr val="tx1"/>
                </a:solidFill>
              </a:rPr>
              <a:t>Sector planning and budgeting driven by sector Ministries</a:t>
            </a:r>
          </a:p>
          <a:p>
            <a:pPr marL="285750" indent="-285750">
              <a:buFont typeface="Arial"/>
              <a:buChar char="•"/>
            </a:pPr>
            <a:r>
              <a:rPr lang="en-US" sz="1600" dirty="0">
                <a:solidFill>
                  <a:schemeClr val="tx1"/>
                </a:solidFill>
              </a:rPr>
              <a:t>Local level decisions on spending priorities</a:t>
            </a:r>
          </a:p>
        </p:txBody>
      </p:sp>
      <p:sp>
        <p:nvSpPr>
          <p:cNvPr id="17" name="Rectangle 16"/>
          <p:cNvSpPr/>
          <p:nvPr/>
        </p:nvSpPr>
        <p:spPr>
          <a:xfrm>
            <a:off x="6774992" y="3928151"/>
            <a:ext cx="3175153" cy="1693550"/>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u="sng" dirty="0">
                <a:solidFill>
                  <a:schemeClr val="tx1"/>
                </a:solidFill>
              </a:rPr>
              <a:t>Transactions management</a:t>
            </a:r>
          </a:p>
          <a:p>
            <a:pPr marL="285750" indent="-285750">
              <a:buFont typeface="Arial"/>
              <a:buChar char="•"/>
            </a:pPr>
            <a:r>
              <a:rPr lang="en-US" sz="1600" dirty="0">
                <a:solidFill>
                  <a:schemeClr val="tx1"/>
                </a:solidFill>
              </a:rPr>
              <a:t>Initiating payments either through central or decentralised zero balance TSA</a:t>
            </a:r>
          </a:p>
          <a:p>
            <a:pPr marL="285750" indent="-285750">
              <a:buFont typeface="Arial"/>
              <a:buChar char="•"/>
            </a:pPr>
            <a:r>
              <a:rPr lang="en-US" sz="1600" dirty="0">
                <a:solidFill>
                  <a:schemeClr val="tx1"/>
                </a:solidFill>
              </a:rPr>
              <a:t>Transaction recording through integrated FMIS</a:t>
            </a:r>
          </a:p>
        </p:txBody>
      </p:sp>
      <p:sp>
        <p:nvSpPr>
          <p:cNvPr id="11" name="Title 1"/>
          <p:cNvSpPr>
            <a:spLocks noGrp="1"/>
          </p:cNvSpPr>
          <p:nvPr>
            <p:ph type="title"/>
          </p:nvPr>
        </p:nvSpPr>
        <p:spPr>
          <a:xfrm>
            <a:off x="1765300" y="274638"/>
            <a:ext cx="8445500" cy="1143000"/>
          </a:xfrm>
        </p:spPr>
        <p:txBody>
          <a:bodyPr>
            <a:noAutofit/>
          </a:bodyPr>
          <a:lstStyle/>
          <a:p>
            <a:r>
              <a:rPr lang="en-GB" sz="2800" dirty="0"/>
              <a:t>Elements of Devolution of Financial Management Authority </a:t>
            </a:r>
            <a:r>
              <a:rPr lang="en-US" sz="2800" dirty="0"/>
              <a:t>from the Ministry of Finance to Budget Entities</a:t>
            </a:r>
            <a:endParaRPr lang="en-GB" sz="2800" dirty="0"/>
          </a:p>
        </p:txBody>
      </p:sp>
    </p:spTree>
    <p:extLst>
      <p:ext uri="{BB962C8B-B14F-4D97-AF65-F5344CB8AC3E}">
        <p14:creationId xmlns:p14="http://schemas.microsoft.com/office/powerpoint/2010/main" val="1112134477"/>
      </p:ext>
    </p:extLst>
  </p:cSld>
  <p:clrMapOvr>
    <a:masterClrMapping/>
  </p:clrMapOvr>
  <p:transition spd="slow">
    <p:wipe dir="r"/>
    <p:sndAc>
      <p:stSnd>
        <p:snd r:embed="rId2" name="coin.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8055F-290E-CF30-FBA3-EA5888B5F545}"/>
              </a:ext>
            </a:extLst>
          </p:cNvPr>
          <p:cNvSpPr>
            <a:spLocks noGrp="1"/>
          </p:cNvSpPr>
          <p:nvPr>
            <p:ph type="title"/>
          </p:nvPr>
        </p:nvSpPr>
        <p:spPr>
          <a:xfrm>
            <a:off x="407368" y="-31038"/>
            <a:ext cx="11953328" cy="939760"/>
          </a:xfrm>
        </p:spPr>
        <p:txBody>
          <a:bodyPr/>
          <a:lstStyle/>
          <a:p>
            <a:r>
              <a:rPr lang="en-US" sz="3600" dirty="0">
                <a:solidFill>
                  <a:srgbClr val="C00000"/>
                </a:solidFill>
              </a:rPr>
              <a:t>Revisiting the Survey Results on Risk Management</a:t>
            </a:r>
          </a:p>
        </p:txBody>
      </p:sp>
      <p:sp>
        <p:nvSpPr>
          <p:cNvPr id="3" name="Content Placeholder 2">
            <a:extLst>
              <a:ext uri="{FF2B5EF4-FFF2-40B4-BE49-F238E27FC236}">
                <a16:creationId xmlns:a16="http://schemas.microsoft.com/office/drawing/2014/main" id="{1D940D6A-A24B-D127-F6AB-603B599C0C30}"/>
              </a:ext>
            </a:extLst>
          </p:cNvPr>
          <p:cNvSpPr>
            <a:spLocks noGrp="1"/>
          </p:cNvSpPr>
          <p:nvPr>
            <p:ph idx="1"/>
          </p:nvPr>
        </p:nvSpPr>
        <p:spPr>
          <a:xfrm>
            <a:off x="983432" y="764704"/>
            <a:ext cx="6552728" cy="5591647"/>
          </a:xfrm>
        </p:spPr>
        <p:txBody>
          <a:bodyPr/>
          <a:lstStyle/>
          <a:p>
            <a:r>
              <a:rPr lang="en-US" sz="2400" dirty="0"/>
              <a:t>13 responses  - five indicated it was a management responsibility either of the General Director or other senior managers in the Treasury. Three countries indicated that there was a designated manager for risk management </a:t>
            </a:r>
          </a:p>
          <a:p>
            <a:r>
              <a:rPr lang="en-US" sz="2400" dirty="0"/>
              <a:t>Two countries indicated it was a responsibility of Internal Audit - both were in MoF. One indicated there was a separate unit in government that had this responsibility with a further two indicating it was a devolved responsibility presumably for MDAs to manage directly </a:t>
            </a:r>
          </a:p>
          <a:p>
            <a:r>
              <a:rPr lang="en-US" sz="2400" dirty="0"/>
              <a:t>Again there appears to be some confusion as to what risk management is and further clarification would be beneficial.</a:t>
            </a:r>
          </a:p>
        </p:txBody>
      </p:sp>
      <p:sp>
        <p:nvSpPr>
          <p:cNvPr id="4" name="Slide Number Placeholder 3">
            <a:extLst>
              <a:ext uri="{FF2B5EF4-FFF2-40B4-BE49-F238E27FC236}">
                <a16:creationId xmlns:a16="http://schemas.microsoft.com/office/drawing/2014/main" id="{CCF48E25-1645-DA66-3DE4-B910ED166EA5}"/>
              </a:ext>
            </a:extLst>
          </p:cNvPr>
          <p:cNvSpPr>
            <a:spLocks noGrp="1"/>
          </p:cNvSpPr>
          <p:nvPr>
            <p:ph type="sldNum" sz="quarter" idx="12"/>
          </p:nvPr>
        </p:nvSpPr>
        <p:spPr/>
        <p:txBody>
          <a:bodyPr/>
          <a:lstStyle/>
          <a:p>
            <a:pPr>
              <a:defRPr/>
            </a:pPr>
            <a:fld id="{87D4BA1C-9A8B-436B-A337-6A2CE014F201}" type="slidenum">
              <a:rPr lang="ru-RU" altLang="en-US" smtClean="0"/>
              <a:pPr>
                <a:defRPr/>
              </a:pPr>
              <a:t>11</a:t>
            </a:fld>
            <a:endParaRPr lang="ru-RU" altLang="en-US" dirty="0"/>
          </a:p>
        </p:txBody>
      </p:sp>
      <p:graphicFrame>
        <p:nvGraphicFramePr>
          <p:cNvPr id="9" name="Table 8">
            <a:extLst>
              <a:ext uri="{FF2B5EF4-FFF2-40B4-BE49-F238E27FC236}">
                <a16:creationId xmlns:a16="http://schemas.microsoft.com/office/drawing/2014/main" id="{CECA763A-7196-ED3B-F2B7-BCEF087336F3}"/>
              </a:ext>
            </a:extLst>
          </p:cNvPr>
          <p:cNvGraphicFramePr>
            <a:graphicFrameLocks noGrp="1"/>
          </p:cNvGraphicFramePr>
          <p:nvPr>
            <p:extLst>
              <p:ext uri="{D42A27DB-BD31-4B8C-83A1-F6EECF244321}">
                <p14:modId xmlns:p14="http://schemas.microsoft.com/office/powerpoint/2010/main" val="2420389957"/>
              </p:ext>
            </p:extLst>
          </p:nvPr>
        </p:nvGraphicFramePr>
        <p:xfrm>
          <a:off x="7824192" y="908722"/>
          <a:ext cx="4032449" cy="4773098"/>
        </p:xfrm>
        <a:graphic>
          <a:graphicData uri="http://schemas.openxmlformats.org/drawingml/2006/table">
            <a:tbl>
              <a:tblPr firstRow="1" bandRow="1">
                <a:tableStyleId>{5C22544A-7EE6-4342-B048-85BDC9FD1C3A}</a:tableStyleId>
              </a:tblPr>
              <a:tblGrid>
                <a:gridCol w="2887482">
                  <a:extLst>
                    <a:ext uri="{9D8B030D-6E8A-4147-A177-3AD203B41FA5}">
                      <a16:colId xmlns:a16="http://schemas.microsoft.com/office/drawing/2014/main" val="921445360"/>
                    </a:ext>
                  </a:extLst>
                </a:gridCol>
                <a:gridCol w="1144967">
                  <a:extLst>
                    <a:ext uri="{9D8B030D-6E8A-4147-A177-3AD203B41FA5}">
                      <a16:colId xmlns:a16="http://schemas.microsoft.com/office/drawing/2014/main" val="4037992613"/>
                    </a:ext>
                  </a:extLst>
                </a:gridCol>
              </a:tblGrid>
              <a:tr h="516701">
                <a:tc>
                  <a:txBody>
                    <a:bodyPr/>
                    <a:lstStyle/>
                    <a:p>
                      <a:pPr algn="l" fontAlgn="b"/>
                      <a:r>
                        <a:rPr lang="en-AU" sz="2300" u="none" strike="noStrike" dirty="0">
                          <a:effectLst/>
                        </a:rPr>
                        <a:t>Responsible Entity</a:t>
                      </a:r>
                      <a:endParaRPr lang="en-AU" sz="2300" b="1"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u="none" strike="noStrike" dirty="0">
                          <a:effectLst/>
                        </a:rPr>
                        <a:t>Number</a:t>
                      </a:r>
                      <a:endParaRPr lang="en-AU" sz="2300" b="1" i="0" u="none" strike="noStrike" dirty="0">
                        <a:solidFill>
                          <a:srgbClr val="000000"/>
                        </a:solidFill>
                        <a:effectLst/>
                        <a:latin typeface="Calibri" panose="020F0502020204030204" pitchFamily="34" charset="0"/>
                      </a:endParaRPr>
                    </a:p>
                  </a:txBody>
                  <a:tcPr marL="19845" marR="19845" marT="19845" marB="0" anchor="b"/>
                </a:tc>
                <a:extLst>
                  <a:ext uri="{0D108BD9-81ED-4DB2-BD59-A6C34878D82A}">
                    <a16:rowId xmlns:a16="http://schemas.microsoft.com/office/drawing/2014/main" val="504964177"/>
                  </a:ext>
                </a:extLst>
              </a:tr>
              <a:tr h="516701">
                <a:tc>
                  <a:txBody>
                    <a:bodyPr/>
                    <a:lstStyle/>
                    <a:p>
                      <a:pPr algn="l" fontAlgn="b"/>
                      <a:r>
                        <a:rPr lang="en-AU" sz="2300" u="none" strike="noStrike" dirty="0">
                          <a:effectLst/>
                        </a:rPr>
                        <a:t>Treasury</a:t>
                      </a:r>
                      <a:endParaRPr lang="en-AU" sz="2300" b="0"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b="0" i="0" u="none" strike="noStrike" dirty="0">
                          <a:solidFill>
                            <a:srgbClr val="000000"/>
                          </a:solidFill>
                          <a:effectLst/>
                          <a:latin typeface="Calibri" panose="020F0502020204030204" pitchFamily="34" charset="0"/>
                        </a:rPr>
                        <a:t>5</a:t>
                      </a:r>
                    </a:p>
                  </a:txBody>
                  <a:tcPr marL="19845" marR="19845" marT="19845" marB="0" anchor="b"/>
                </a:tc>
                <a:extLst>
                  <a:ext uri="{0D108BD9-81ED-4DB2-BD59-A6C34878D82A}">
                    <a16:rowId xmlns:a16="http://schemas.microsoft.com/office/drawing/2014/main" val="55553912"/>
                  </a:ext>
                </a:extLst>
              </a:tr>
              <a:tr h="516701">
                <a:tc>
                  <a:txBody>
                    <a:bodyPr/>
                    <a:lstStyle/>
                    <a:p>
                      <a:pPr algn="l" fontAlgn="b"/>
                      <a:r>
                        <a:rPr lang="en-AU" sz="2300" u="none" strike="noStrike" dirty="0">
                          <a:effectLst/>
                        </a:rPr>
                        <a:t>Risk Unit</a:t>
                      </a:r>
                      <a:endParaRPr lang="en-AU" sz="2300" b="0"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b="0" i="0" u="none" strike="noStrike" dirty="0">
                          <a:solidFill>
                            <a:srgbClr val="000000"/>
                          </a:solidFill>
                          <a:effectLst/>
                          <a:latin typeface="Calibri" panose="020F0502020204030204" pitchFamily="34" charset="0"/>
                        </a:rPr>
                        <a:t>3</a:t>
                      </a:r>
                    </a:p>
                  </a:txBody>
                  <a:tcPr marL="19845" marR="19845" marT="19845" marB="0" anchor="b"/>
                </a:tc>
                <a:extLst>
                  <a:ext uri="{0D108BD9-81ED-4DB2-BD59-A6C34878D82A}">
                    <a16:rowId xmlns:a16="http://schemas.microsoft.com/office/drawing/2014/main" val="2883661032"/>
                  </a:ext>
                </a:extLst>
              </a:tr>
              <a:tr h="516701">
                <a:tc>
                  <a:txBody>
                    <a:bodyPr/>
                    <a:lstStyle/>
                    <a:p>
                      <a:pPr algn="l" fontAlgn="b"/>
                      <a:r>
                        <a:rPr lang="en-AU" sz="2300" u="none" strike="noStrike" dirty="0">
                          <a:effectLst/>
                        </a:rPr>
                        <a:t>Internal Audit Unit</a:t>
                      </a:r>
                      <a:endParaRPr lang="en-AU" sz="2300" b="0"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b="0" i="0" u="none" strike="noStrike" dirty="0">
                          <a:solidFill>
                            <a:srgbClr val="000000"/>
                          </a:solidFill>
                          <a:effectLst/>
                          <a:latin typeface="Calibri" panose="020F0502020204030204" pitchFamily="34" charset="0"/>
                        </a:rPr>
                        <a:t>2</a:t>
                      </a:r>
                    </a:p>
                  </a:txBody>
                  <a:tcPr marL="19845" marR="19845" marT="19845" marB="0" anchor="b"/>
                </a:tc>
                <a:extLst>
                  <a:ext uri="{0D108BD9-81ED-4DB2-BD59-A6C34878D82A}">
                    <a16:rowId xmlns:a16="http://schemas.microsoft.com/office/drawing/2014/main" val="2271844067"/>
                  </a:ext>
                </a:extLst>
              </a:tr>
              <a:tr h="836446">
                <a:tc>
                  <a:txBody>
                    <a:bodyPr/>
                    <a:lstStyle/>
                    <a:p>
                      <a:pPr algn="l" fontAlgn="b"/>
                      <a:r>
                        <a:rPr lang="en-AU" sz="2300" u="none" strike="noStrike" dirty="0">
                          <a:effectLst/>
                        </a:rPr>
                        <a:t>Devolved responsibility</a:t>
                      </a:r>
                      <a:endParaRPr lang="en-AU" sz="2300" b="0"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b="0" i="0" u="none" strike="noStrike" dirty="0">
                          <a:solidFill>
                            <a:srgbClr val="000000"/>
                          </a:solidFill>
                          <a:effectLst/>
                          <a:latin typeface="Calibri" panose="020F0502020204030204" pitchFamily="34" charset="0"/>
                        </a:rPr>
                        <a:t>2</a:t>
                      </a:r>
                    </a:p>
                  </a:txBody>
                  <a:tcPr marL="19845" marR="19845" marT="19845" marB="0" anchor="b"/>
                </a:tc>
                <a:extLst>
                  <a:ext uri="{0D108BD9-81ED-4DB2-BD59-A6C34878D82A}">
                    <a16:rowId xmlns:a16="http://schemas.microsoft.com/office/drawing/2014/main" val="345117163"/>
                  </a:ext>
                </a:extLst>
              </a:tr>
              <a:tr h="836446">
                <a:tc>
                  <a:txBody>
                    <a:bodyPr/>
                    <a:lstStyle/>
                    <a:p>
                      <a:pPr algn="l" fontAlgn="b"/>
                      <a:r>
                        <a:rPr lang="en-AU" sz="2300" u="none" strike="noStrike" dirty="0">
                          <a:effectLst/>
                        </a:rPr>
                        <a:t>Other Independent Unit</a:t>
                      </a:r>
                      <a:endParaRPr lang="en-AU" sz="2300" b="0"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u="none" strike="noStrike" dirty="0">
                          <a:effectLst/>
                        </a:rPr>
                        <a:t>1</a:t>
                      </a:r>
                      <a:endParaRPr lang="en-AU" sz="2300" b="0" i="0" u="none" strike="noStrike" dirty="0">
                        <a:solidFill>
                          <a:srgbClr val="000000"/>
                        </a:solidFill>
                        <a:effectLst/>
                        <a:latin typeface="Calibri" panose="020F0502020204030204" pitchFamily="34" charset="0"/>
                      </a:endParaRPr>
                    </a:p>
                  </a:txBody>
                  <a:tcPr marL="19845" marR="19845" marT="19845" marB="0" anchor="b"/>
                </a:tc>
                <a:extLst>
                  <a:ext uri="{0D108BD9-81ED-4DB2-BD59-A6C34878D82A}">
                    <a16:rowId xmlns:a16="http://schemas.microsoft.com/office/drawing/2014/main" val="1007369997"/>
                  </a:ext>
                </a:extLst>
              </a:tr>
              <a:tr h="516701">
                <a:tc>
                  <a:txBody>
                    <a:bodyPr/>
                    <a:lstStyle/>
                    <a:p>
                      <a:pPr algn="l" fontAlgn="b"/>
                      <a:r>
                        <a:rPr lang="en-AU" sz="2300" u="none" strike="noStrike" dirty="0">
                          <a:effectLst/>
                        </a:rPr>
                        <a:t>No Response</a:t>
                      </a:r>
                      <a:endParaRPr lang="en-AU" sz="2300" b="0"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b="0" i="0" u="none" strike="noStrike" dirty="0">
                          <a:solidFill>
                            <a:srgbClr val="000000"/>
                          </a:solidFill>
                          <a:effectLst/>
                          <a:latin typeface="Calibri" panose="020F0502020204030204" pitchFamily="34" charset="0"/>
                        </a:rPr>
                        <a:t>4</a:t>
                      </a:r>
                    </a:p>
                  </a:txBody>
                  <a:tcPr marL="19845" marR="19845" marT="19845" marB="0" anchor="b"/>
                </a:tc>
                <a:extLst>
                  <a:ext uri="{0D108BD9-81ED-4DB2-BD59-A6C34878D82A}">
                    <a16:rowId xmlns:a16="http://schemas.microsoft.com/office/drawing/2014/main" val="184109569"/>
                  </a:ext>
                </a:extLst>
              </a:tr>
              <a:tr h="516701">
                <a:tc>
                  <a:txBody>
                    <a:bodyPr/>
                    <a:lstStyle/>
                    <a:p>
                      <a:pPr algn="l" fontAlgn="b"/>
                      <a:r>
                        <a:rPr lang="en-AU" sz="2300" u="none" strike="noStrike" dirty="0">
                          <a:effectLst/>
                        </a:rPr>
                        <a:t> Total</a:t>
                      </a:r>
                      <a:endParaRPr lang="en-AU" sz="2300" b="0"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u="none" strike="noStrike" dirty="0">
                          <a:effectLst/>
                        </a:rPr>
                        <a:t>17</a:t>
                      </a:r>
                      <a:endParaRPr lang="en-AU" sz="2300" b="0" i="0" u="none" strike="noStrike" dirty="0">
                        <a:solidFill>
                          <a:srgbClr val="000000"/>
                        </a:solidFill>
                        <a:effectLst/>
                        <a:latin typeface="Calibri" panose="020F0502020204030204" pitchFamily="34" charset="0"/>
                      </a:endParaRPr>
                    </a:p>
                  </a:txBody>
                  <a:tcPr marL="19845" marR="19845" marT="19845" marB="0" anchor="b"/>
                </a:tc>
                <a:extLst>
                  <a:ext uri="{0D108BD9-81ED-4DB2-BD59-A6C34878D82A}">
                    <a16:rowId xmlns:a16="http://schemas.microsoft.com/office/drawing/2014/main" val="1510060450"/>
                  </a:ext>
                </a:extLst>
              </a:tr>
            </a:tbl>
          </a:graphicData>
        </a:graphic>
      </p:graphicFrame>
      <p:sp>
        <p:nvSpPr>
          <p:cNvPr id="5" name="Footer Placeholder 4">
            <a:extLst>
              <a:ext uri="{FF2B5EF4-FFF2-40B4-BE49-F238E27FC236}">
                <a16:creationId xmlns:a16="http://schemas.microsoft.com/office/drawing/2014/main" id="{D83C63F3-B107-65AA-6CFA-609D381A692C}"/>
              </a:ext>
            </a:extLst>
          </p:cNvPr>
          <p:cNvSpPr>
            <a:spLocks noGrp="1"/>
          </p:cNvSpPr>
          <p:nvPr>
            <p:ph type="ftr" sz="quarter" idx="11"/>
          </p:nvPr>
        </p:nvSpPr>
        <p:spPr/>
        <p:txBody>
          <a:bodyPr/>
          <a:lstStyle/>
          <a:p>
            <a:pPr>
              <a:defRPr/>
            </a:pPr>
            <a:r>
              <a:rPr lang="en-AU" dirty="0"/>
              <a:t>PEMPAL Almaty May 2023</a:t>
            </a:r>
            <a:endParaRPr lang="ru-RU" dirty="0"/>
          </a:p>
        </p:txBody>
      </p:sp>
    </p:spTree>
    <p:extLst>
      <p:ext uri="{BB962C8B-B14F-4D97-AF65-F5344CB8AC3E}">
        <p14:creationId xmlns:p14="http://schemas.microsoft.com/office/powerpoint/2010/main" val="2986056073"/>
      </p:ext>
    </p:extLst>
  </p:cSld>
  <p:clrMapOvr>
    <a:masterClrMapping/>
  </p:clrMapOvr>
  <p:transition spd="slow">
    <p:wipe dir="r"/>
    <p:sndAc>
      <p:stSnd>
        <p:snd r:embed="rId2" name="coin.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8001000" cy="1143000"/>
          </a:xfrm>
        </p:spPr>
        <p:txBody>
          <a:bodyPr/>
          <a:lstStyle/>
          <a:p>
            <a:r>
              <a:rPr lang="en-US" b="1" dirty="0">
                <a:solidFill>
                  <a:srgbClr val="C00000"/>
                </a:solidFill>
              </a:rPr>
              <a:t>Risk Management</a:t>
            </a:r>
          </a:p>
        </p:txBody>
      </p:sp>
      <p:sp>
        <p:nvSpPr>
          <p:cNvPr id="3" name="Content Placeholder 2"/>
          <p:cNvSpPr>
            <a:spLocks noGrp="1"/>
          </p:cNvSpPr>
          <p:nvPr>
            <p:ph sz="quarter" idx="13"/>
          </p:nvPr>
        </p:nvSpPr>
        <p:spPr>
          <a:xfrm>
            <a:off x="1055440" y="685800"/>
            <a:ext cx="10708167" cy="5670551"/>
          </a:xfrm>
        </p:spPr>
        <p:txBody>
          <a:bodyPr>
            <a:normAutofit/>
          </a:bodyPr>
          <a:lstStyle/>
          <a:p>
            <a:r>
              <a:rPr lang="en-US" sz="2800" b="1" dirty="0"/>
              <a:t>Risk Management </a:t>
            </a:r>
            <a:r>
              <a:rPr lang="en-US" sz="2800" dirty="0"/>
              <a:t>– The effect of uncertainty on your agency’s objectives (ISO31000)</a:t>
            </a:r>
          </a:p>
          <a:p>
            <a:r>
              <a:rPr lang="en-US" sz="2800" dirty="0"/>
              <a:t>Managing your risks means managing the effect of uncertainty to </a:t>
            </a:r>
          </a:p>
          <a:p>
            <a:pPr marL="344488" indent="-344488">
              <a:buNone/>
            </a:pPr>
            <a:r>
              <a:rPr lang="en-US" sz="2800" dirty="0"/>
              <a:t>    provide greater assurance that your agency will achieve its objectives </a:t>
            </a:r>
            <a:br>
              <a:rPr lang="en-US" sz="2800" dirty="0"/>
            </a:br>
            <a:endParaRPr lang="en-US" sz="2800" dirty="0"/>
          </a:p>
          <a:p>
            <a:r>
              <a:rPr lang="en-US" sz="2800" b="1" dirty="0"/>
              <a:t>Risk management </a:t>
            </a:r>
            <a:r>
              <a:rPr lang="en-US" sz="2800" dirty="0"/>
              <a:t>requires:</a:t>
            </a:r>
          </a:p>
          <a:p>
            <a:pPr marL="744538" lvl="1" indent="-344488">
              <a:buFont typeface="Arial" panose="020B0604020202020204" pitchFamily="34" charset="0"/>
              <a:buChar char="•"/>
            </a:pPr>
            <a:r>
              <a:rPr lang="en-US" sz="2400" dirty="0"/>
              <a:t>systematic identification of the risks in all aspects of your entities operations that can affect achieving your objectives; and </a:t>
            </a:r>
          </a:p>
          <a:p>
            <a:pPr marL="744538" lvl="1" indent="-344488">
              <a:buFont typeface="Arial" panose="020B0604020202020204" pitchFamily="34" charset="0"/>
              <a:buChar char="•"/>
            </a:pPr>
            <a:r>
              <a:rPr lang="en-US" sz="2400" dirty="0"/>
              <a:t>making informed decisions about these risks, including mitigation</a:t>
            </a:r>
          </a:p>
          <a:p>
            <a:r>
              <a:rPr lang="en-US" sz="2800" b="1" dirty="0"/>
              <a:t>Successful management of risks will: </a:t>
            </a:r>
          </a:p>
          <a:p>
            <a:pPr marL="744538" lvl="1" indent="-344488">
              <a:buFont typeface="Arial" panose="020B0604020202020204" pitchFamily="34" charset="0"/>
              <a:buChar char="•"/>
            </a:pPr>
            <a:r>
              <a:rPr lang="en-US" sz="2400" dirty="0"/>
              <a:t>reduce foreseeable threats to a level that your agency is willing to accept </a:t>
            </a:r>
          </a:p>
          <a:p>
            <a:pPr marL="744538" lvl="1" indent="-344488">
              <a:buFont typeface="Arial" panose="020B0604020202020204" pitchFamily="34" charset="0"/>
              <a:buChar char="•"/>
            </a:pPr>
            <a:r>
              <a:rPr lang="en-US" sz="2400" dirty="0"/>
              <a:t>enable you to maximise opportunities that may present themselves</a:t>
            </a:r>
          </a:p>
          <a:p>
            <a:endParaRPr lang="en-US" sz="2800" dirty="0"/>
          </a:p>
          <a:p>
            <a:endParaRPr lang="en-US" sz="900" dirty="0"/>
          </a:p>
        </p:txBody>
      </p:sp>
      <p:sp>
        <p:nvSpPr>
          <p:cNvPr id="4" name="Slide Number Placeholder 3">
            <a:extLst>
              <a:ext uri="{FF2B5EF4-FFF2-40B4-BE49-F238E27FC236}">
                <a16:creationId xmlns:a16="http://schemas.microsoft.com/office/drawing/2014/main" id="{9EF1A172-1B60-B6B5-AEC4-E57A0DBCE598}"/>
              </a:ext>
            </a:extLst>
          </p:cNvPr>
          <p:cNvSpPr>
            <a:spLocks noGrp="1"/>
          </p:cNvSpPr>
          <p:nvPr>
            <p:ph type="sldNum" sz="quarter" idx="12"/>
          </p:nvPr>
        </p:nvSpPr>
        <p:spPr/>
        <p:txBody>
          <a:bodyPr/>
          <a:lstStyle/>
          <a:p>
            <a:fld id="{E59B3EB4-F75D-4221-891B-A2BAA9BB7BFA}" type="slidenum">
              <a:rPr lang="en-US" smtClean="0"/>
              <a:pPr/>
              <a:t>12</a:t>
            </a:fld>
            <a:endParaRPr lang="en-US" dirty="0"/>
          </a:p>
        </p:txBody>
      </p:sp>
      <p:sp>
        <p:nvSpPr>
          <p:cNvPr id="5" name="Footer Placeholder 4">
            <a:extLst>
              <a:ext uri="{FF2B5EF4-FFF2-40B4-BE49-F238E27FC236}">
                <a16:creationId xmlns:a16="http://schemas.microsoft.com/office/drawing/2014/main" id="{2F4E6902-0A8A-7ABC-4832-8BB3CB2764F1}"/>
              </a:ext>
            </a:extLst>
          </p:cNvPr>
          <p:cNvSpPr>
            <a:spLocks noGrp="1"/>
          </p:cNvSpPr>
          <p:nvPr>
            <p:ph type="ftr" sz="quarter" idx="11"/>
          </p:nvPr>
        </p:nvSpPr>
        <p:spPr/>
        <p:txBody>
          <a:bodyPr/>
          <a:lstStyle/>
          <a:p>
            <a:r>
              <a:rPr lang="en-US" dirty="0"/>
              <a:t>PEMPAL Almaty May 2023</a:t>
            </a:r>
          </a:p>
        </p:txBody>
      </p:sp>
    </p:spTree>
    <p:extLst>
      <p:ext uri="{BB962C8B-B14F-4D97-AF65-F5344CB8AC3E}">
        <p14:creationId xmlns:p14="http://schemas.microsoft.com/office/powerpoint/2010/main" val="40317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728" y="136524"/>
            <a:ext cx="11449272" cy="1143000"/>
          </a:xfrm>
        </p:spPr>
        <p:txBody>
          <a:bodyPr>
            <a:normAutofit fontScale="90000"/>
          </a:bodyPr>
          <a:lstStyle/>
          <a:p>
            <a:pPr algn="ctr"/>
            <a:r>
              <a:rPr lang="en-US" b="1" dirty="0">
                <a:solidFill>
                  <a:srgbClr val="C00000"/>
                </a:solidFill>
              </a:rPr>
              <a:t>Why is Risk Management Important in Government?</a:t>
            </a:r>
          </a:p>
        </p:txBody>
      </p:sp>
      <p:sp>
        <p:nvSpPr>
          <p:cNvPr id="3" name="Content Placeholder 2"/>
          <p:cNvSpPr>
            <a:spLocks noGrp="1"/>
          </p:cNvSpPr>
          <p:nvPr>
            <p:ph sz="quarter" idx="13"/>
          </p:nvPr>
        </p:nvSpPr>
        <p:spPr>
          <a:xfrm>
            <a:off x="983432" y="1445707"/>
            <a:ext cx="10809515" cy="5007629"/>
          </a:xfrm>
        </p:spPr>
        <p:txBody>
          <a:bodyPr>
            <a:normAutofit/>
          </a:bodyPr>
          <a:lstStyle/>
          <a:p>
            <a:pPr marL="342900" indent="-342900">
              <a:buFont typeface="Arial" panose="020B0604020202020204" pitchFamily="34" charset="0"/>
              <a:buChar char="•"/>
            </a:pPr>
            <a:r>
              <a:rPr lang="en-US" sz="2800" dirty="0"/>
              <a:t>In a globally connected world, both the types and magnitude of risk we face are increasing (</a:t>
            </a:r>
            <a:r>
              <a:rPr lang="en-US" dirty="0"/>
              <a:t>COVID</a:t>
            </a:r>
            <a:r>
              <a:rPr lang="en-US" sz="2800" dirty="0"/>
              <a:t>, climate change, cyber crime)  </a:t>
            </a:r>
          </a:p>
          <a:p>
            <a:pPr marL="342900" indent="-342900">
              <a:buFont typeface="Arial" panose="020B0604020202020204" pitchFamily="34" charset="0"/>
              <a:buChar char="•"/>
            </a:pPr>
            <a:r>
              <a:rPr lang="en-US" sz="2800" dirty="0"/>
              <a:t>Complexity is increasing and the negative consequences </a:t>
            </a:r>
          </a:p>
          <a:p>
            <a:pPr marL="344488" indent="-344488">
              <a:buNone/>
            </a:pPr>
            <a:r>
              <a:rPr lang="en-US" sz="2800" dirty="0"/>
              <a:t>     should a risk event materialize can be significant  </a:t>
            </a:r>
          </a:p>
          <a:p>
            <a:pPr marL="342900" indent="-342900">
              <a:buFont typeface="Arial" panose="020B0604020202020204" pitchFamily="34" charset="0"/>
              <a:buChar char="•"/>
            </a:pPr>
            <a:r>
              <a:rPr lang="en-US" sz="2800" dirty="0"/>
              <a:t>The public and government expect modern managers to </a:t>
            </a:r>
          </a:p>
          <a:p>
            <a:pPr marL="0" indent="0">
              <a:buNone/>
            </a:pPr>
            <a:r>
              <a:rPr lang="en-US" sz="2800" dirty="0"/>
              <a:t>    anticipate and mitigate risks </a:t>
            </a:r>
          </a:p>
          <a:p>
            <a:pPr marL="342900" indent="-342900">
              <a:buFont typeface="Arial" panose="020B0604020202020204" pitchFamily="34" charset="0"/>
              <a:buChar char="•"/>
            </a:pPr>
            <a:r>
              <a:rPr lang="en-US" sz="2800" dirty="0"/>
              <a:t>Continually improving and assessing your environment including examining risks and developing risk mitigation strategies has become the “norm” in many countries</a:t>
            </a:r>
          </a:p>
          <a:p>
            <a:endParaRPr lang="en-US" dirty="0"/>
          </a:p>
        </p:txBody>
      </p:sp>
      <p:sp>
        <p:nvSpPr>
          <p:cNvPr id="4" name="Slide Number Placeholder 3"/>
          <p:cNvSpPr>
            <a:spLocks noGrp="1"/>
          </p:cNvSpPr>
          <p:nvPr>
            <p:ph type="sldNum" sz="quarter" idx="12"/>
          </p:nvPr>
        </p:nvSpPr>
        <p:spPr/>
        <p:txBody>
          <a:bodyPr/>
          <a:lstStyle/>
          <a:p>
            <a:fld id="{E59B3EB4-F75D-4221-891B-A2BAA9BB7BFA}" type="slidenum">
              <a:rPr lang="en-US" smtClean="0"/>
              <a:pPr/>
              <a:t>13</a:t>
            </a:fld>
            <a:endParaRPr lang="en-US" dirty="0"/>
          </a:p>
        </p:txBody>
      </p:sp>
      <p:sp>
        <p:nvSpPr>
          <p:cNvPr id="5" name="Footer Placeholder 4">
            <a:extLst>
              <a:ext uri="{FF2B5EF4-FFF2-40B4-BE49-F238E27FC236}">
                <a16:creationId xmlns:a16="http://schemas.microsoft.com/office/drawing/2014/main" id="{FEF69E69-94E6-5E9D-8596-E6EB45A64857}"/>
              </a:ext>
            </a:extLst>
          </p:cNvPr>
          <p:cNvSpPr>
            <a:spLocks noGrp="1"/>
          </p:cNvSpPr>
          <p:nvPr>
            <p:ph type="ftr" sz="quarter" idx="11"/>
          </p:nvPr>
        </p:nvSpPr>
        <p:spPr/>
        <p:txBody>
          <a:bodyPr/>
          <a:lstStyle/>
          <a:p>
            <a:r>
              <a:rPr lang="en-US" dirty="0"/>
              <a:t>PEMPAL Almaty May 2023</a:t>
            </a:r>
          </a:p>
        </p:txBody>
      </p:sp>
    </p:spTree>
    <p:extLst>
      <p:ext uri="{BB962C8B-B14F-4D97-AF65-F5344CB8AC3E}">
        <p14:creationId xmlns:p14="http://schemas.microsoft.com/office/powerpoint/2010/main" val="372185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3538"/>
            <a:ext cx="10972800" cy="1118064"/>
          </a:xfrm>
        </p:spPr>
        <p:txBody>
          <a:bodyPr>
            <a:normAutofit/>
          </a:bodyPr>
          <a:lstStyle/>
          <a:p>
            <a:pPr algn="ctr"/>
            <a:r>
              <a:rPr lang="en-US" b="1" dirty="0">
                <a:solidFill>
                  <a:srgbClr val="C00000"/>
                </a:solidFill>
              </a:rPr>
              <a:t>Process for Managing Risk </a:t>
            </a:r>
            <a:r>
              <a:rPr lang="en-US" sz="1000" b="1" dirty="0">
                <a:solidFill>
                  <a:srgbClr val="C00000"/>
                </a:solidFill>
              </a:rPr>
              <a:t>(</a:t>
            </a:r>
            <a:r>
              <a:rPr lang="en-US" sz="1000" dirty="0"/>
              <a:t>ISO31000)</a:t>
            </a:r>
          </a:p>
        </p:txBody>
      </p:sp>
      <p:sp>
        <p:nvSpPr>
          <p:cNvPr id="4" name="Slide Number Placeholder 3"/>
          <p:cNvSpPr>
            <a:spLocks noGrp="1"/>
          </p:cNvSpPr>
          <p:nvPr>
            <p:ph type="sldNum" sz="quarter" idx="12"/>
          </p:nvPr>
        </p:nvSpPr>
        <p:spPr/>
        <p:txBody>
          <a:bodyPr/>
          <a:lstStyle/>
          <a:p>
            <a:fld id="{E59B3EB4-F75D-4221-891B-A2BAA9BB7BFA}"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2365314" y="1125220"/>
            <a:ext cx="8302686" cy="5252720"/>
          </a:xfrm>
          <a:prstGeom prst="rect">
            <a:avLst/>
          </a:prstGeom>
        </p:spPr>
      </p:pic>
      <p:sp>
        <p:nvSpPr>
          <p:cNvPr id="3" name="Footer Placeholder 2">
            <a:extLst>
              <a:ext uri="{FF2B5EF4-FFF2-40B4-BE49-F238E27FC236}">
                <a16:creationId xmlns:a16="http://schemas.microsoft.com/office/drawing/2014/main" id="{95E23EC5-32D8-9024-06CB-2313AE6F381F}"/>
              </a:ext>
            </a:extLst>
          </p:cNvPr>
          <p:cNvSpPr>
            <a:spLocks noGrp="1"/>
          </p:cNvSpPr>
          <p:nvPr>
            <p:ph type="ftr" sz="quarter" idx="11"/>
          </p:nvPr>
        </p:nvSpPr>
        <p:spPr/>
        <p:txBody>
          <a:bodyPr/>
          <a:lstStyle/>
          <a:p>
            <a:r>
              <a:rPr lang="en-US" dirty="0"/>
              <a:t>PEMPAL Almaty May 2023</a:t>
            </a:r>
          </a:p>
        </p:txBody>
      </p:sp>
    </p:spTree>
    <p:extLst>
      <p:ext uri="{BB962C8B-B14F-4D97-AF65-F5344CB8AC3E}">
        <p14:creationId xmlns:p14="http://schemas.microsoft.com/office/powerpoint/2010/main" val="100345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14300"/>
            <a:ext cx="10972800" cy="1143000"/>
          </a:xfrm>
        </p:spPr>
        <p:txBody>
          <a:bodyPr>
            <a:normAutofit/>
          </a:bodyPr>
          <a:lstStyle/>
          <a:p>
            <a:r>
              <a:rPr lang="en-US" dirty="0"/>
              <a:t>Risk Assessment- Determining Priorities</a:t>
            </a:r>
          </a:p>
        </p:txBody>
      </p:sp>
      <p:pic>
        <p:nvPicPr>
          <p:cNvPr id="5" name="Picture 4"/>
          <p:cNvPicPr>
            <a:picLocks noChangeAspect="1"/>
          </p:cNvPicPr>
          <p:nvPr/>
        </p:nvPicPr>
        <p:blipFill>
          <a:blip r:embed="rId2"/>
          <a:stretch>
            <a:fillRect/>
          </a:stretch>
        </p:blipFill>
        <p:spPr>
          <a:xfrm>
            <a:off x="2667000" y="1371600"/>
            <a:ext cx="7543800" cy="4800600"/>
          </a:xfrm>
          <a:prstGeom prst="rect">
            <a:avLst/>
          </a:prstGeom>
        </p:spPr>
      </p:pic>
      <p:sp>
        <p:nvSpPr>
          <p:cNvPr id="3" name="Slide Number Placeholder 2">
            <a:extLst>
              <a:ext uri="{FF2B5EF4-FFF2-40B4-BE49-F238E27FC236}">
                <a16:creationId xmlns:a16="http://schemas.microsoft.com/office/drawing/2014/main" id="{6965E488-D58E-ABBD-0D86-6F7B25EA6FEC}"/>
              </a:ext>
            </a:extLst>
          </p:cNvPr>
          <p:cNvSpPr>
            <a:spLocks noGrp="1"/>
          </p:cNvSpPr>
          <p:nvPr>
            <p:ph type="sldNum" sz="quarter" idx="12"/>
          </p:nvPr>
        </p:nvSpPr>
        <p:spPr/>
        <p:txBody>
          <a:bodyPr/>
          <a:lstStyle/>
          <a:p>
            <a:fld id="{E59B3EB4-F75D-4221-891B-A2BAA9BB7BFA}" type="slidenum">
              <a:rPr lang="en-US" smtClean="0"/>
              <a:pPr/>
              <a:t>15</a:t>
            </a:fld>
            <a:endParaRPr lang="en-US" dirty="0"/>
          </a:p>
        </p:txBody>
      </p:sp>
      <p:sp>
        <p:nvSpPr>
          <p:cNvPr id="4" name="Footer Placeholder 3">
            <a:extLst>
              <a:ext uri="{FF2B5EF4-FFF2-40B4-BE49-F238E27FC236}">
                <a16:creationId xmlns:a16="http://schemas.microsoft.com/office/drawing/2014/main" id="{350CFC94-A9FD-8B85-F212-CD4620CD6174}"/>
              </a:ext>
            </a:extLst>
          </p:cNvPr>
          <p:cNvSpPr>
            <a:spLocks noGrp="1"/>
          </p:cNvSpPr>
          <p:nvPr>
            <p:ph type="ftr" sz="quarter" idx="11"/>
          </p:nvPr>
        </p:nvSpPr>
        <p:spPr/>
        <p:txBody>
          <a:bodyPr/>
          <a:lstStyle/>
          <a:p>
            <a:r>
              <a:rPr lang="en-US" dirty="0"/>
              <a:t>PEMPAL Almaty May 2023</a:t>
            </a:r>
          </a:p>
        </p:txBody>
      </p:sp>
    </p:spTree>
    <p:extLst>
      <p:ext uri="{BB962C8B-B14F-4D97-AF65-F5344CB8AC3E}">
        <p14:creationId xmlns:p14="http://schemas.microsoft.com/office/powerpoint/2010/main" val="1375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0"/>
            <a:ext cx="10972800" cy="1143000"/>
          </a:xfrm>
        </p:spPr>
        <p:txBody>
          <a:bodyPr>
            <a:normAutofit/>
          </a:bodyPr>
          <a:lstStyle/>
          <a:p>
            <a:r>
              <a:rPr lang="en-US" b="1" dirty="0">
                <a:solidFill>
                  <a:srgbClr val="C00000"/>
                </a:solidFill>
              </a:rPr>
              <a:t>Risk Treatment </a:t>
            </a:r>
            <a:r>
              <a:rPr lang="mr-IN" b="1" dirty="0">
                <a:solidFill>
                  <a:srgbClr val="C00000"/>
                </a:solidFill>
              </a:rPr>
              <a:t>–</a:t>
            </a:r>
            <a:r>
              <a:rPr lang="en-US" b="1" dirty="0">
                <a:solidFill>
                  <a:srgbClr val="C00000"/>
                </a:solidFill>
              </a:rPr>
              <a:t> Management Options</a:t>
            </a:r>
          </a:p>
        </p:txBody>
      </p:sp>
      <p:sp>
        <p:nvSpPr>
          <p:cNvPr id="3" name="Content Placeholder 2"/>
          <p:cNvSpPr>
            <a:spLocks noGrp="1"/>
          </p:cNvSpPr>
          <p:nvPr>
            <p:ph sz="quarter" idx="13"/>
          </p:nvPr>
        </p:nvSpPr>
        <p:spPr>
          <a:xfrm>
            <a:off x="1219200" y="980728"/>
            <a:ext cx="10972800" cy="5984602"/>
          </a:xfrm>
        </p:spPr>
        <p:txBody>
          <a:bodyPr>
            <a:normAutofit lnSpcReduction="10000"/>
          </a:bodyPr>
          <a:lstStyle/>
          <a:p>
            <a:pPr marL="342900" indent="-342900">
              <a:buFont typeface="Arial" panose="020B0604020202020204" pitchFamily="34" charset="0"/>
              <a:buChar char="•"/>
            </a:pPr>
            <a:r>
              <a:rPr lang="en-US" dirty="0"/>
              <a:t>Documenting risks – maintaining risk register</a:t>
            </a:r>
          </a:p>
          <a:p>
            <a:pPr marL="342900" indent="-342900">
              <a:buFont typeface="Arial" panose="020B0604020202020204" pitchFamily="34" charset="0"/>
              <a:buChar char="•"/>
            </a:pPr>
            <a:r>
              <a:rPr lang="en-US" dirty="0"/>
              <a:t>C</a:t>
            </a:r>
            <a:r>
              <a:rPr lang="en-US" sz="2800" dirty="0"/>
              <a:t>easing or modifying the activity that creates the risk (</a:t>
            </a:r>
            <a:r>
              <a:rPr lang="en-US" sz="2800" dirty="0">
                <a:solidFill>
                  <a:srgbClr val="FF0000"/>
                </a:solidFill>
              </a:rPr>
              <a:t>printing cheques or paying cash)</a:t>
            </a:r>
          </a:p>
          <a:p>
            <a:pPr marL="342900" indent="-342900">
              <a:buFont typeface="Arial" panose="020B0604020202020204" pitchFamily="34" charset="0"/>
              <a:buChar char="•"/>
            </a:pPr>
            <a:r>
              <a:rPr lang="en-US" dirty="0"/>
              <a:t>M</a:t>
            </a:r>
            <a:r>
              <a:rPr lang="en-US" sz="2800" dirty="0"/>
              <a:t>itigating the risk (in the case of a threat) to reduce the likelihood (</a:t>
            </a:r>
            <a:r>
              <a:rPr lang="en-US" sz="2800" dirty="0">
                <a:solidFill>
                  <a:srgbClr val="FF0000"/>
                </a:solidFill>
              </a:rPr>
              <a:t>central review of higher value transactions</a:t>
            </a:r>
            <a:r>
              <a:rPr lang="en-US" sz="2800" dirty="0"/>
              <a:t>)  and/or consequence or, in the case of an opportunity, to enhance the likelihood and/or consequence </a:t>
            </a:r>
          </a:p>
          <a:p>
            <a:pPr marL="342900" indent="-342900">
              <a:buFont typeface="Arial" panose="020B0604020202020204" pitchFamily="34" charset="0"/>
              <a:buChar char="•"/>
            </a:pPr>
            <a:r>
              <a:rPr lang="en-US" dirty="0"/>
              <a:t>A</a:t>
            </a:r>
            <a:r>
              <a:rPr lang="en-US" sz="2800" dirty="0"/>
              <a:t>ccepting the risk (</a:t>
            </a:r>
            <a:r>
              <a:rPr lang="en-US" sz="2800" dirty="0">
                <a:solidFill>
                  <a:srgbClr val="FF0000"/>
                </a:solidFill>
              </a:rPr>
              <a:t>emergency payments during covid</a:t>
            </a:r>
            <a:r>
              <a:rPr lang="en-US" sz="2800" dirty="0"/>
              <a:t>)</a:t>
            </a:r>
          </a:p>
          <a:p>
            <a:pPr marL="342900" indent="-342900">
              <a:buFont typeface="Arial" panose="020B0604020202020204" pitchFamily="34" charset="0"/>
              <a:buChar char="•"/>
            </a:pPr>
            <a:r>
              <a:rPr lang="en-US" dirty="0"/>
              <a:t>S</a:t>
            </a:r>
            <a:r>
              <a:rPr lang="en-US" sz="2800" dirty="0"/>
              <a:t>haring or transferring the risk (</a:t>
            </a:r>
            <a:r>
              <a:rPr lang="en-US" sz="2800" dirty="0">
                <a:solidFill>
                  <a:srgbClr val="FF0000"/>
                </a:solidFill>
              </a:rPr>
              <a:t>involving experts to provide guidance and advice on complex contractual obligations eg capital works</a:t>
            </a:r>
            <a:r>
              <a:rPr lang="en-US" sz="2800" dirty="0"/>
              <a:t>). </a:t>
            </a:r>
          </a:p>
          <a:p>
            <a:pPr marL="0" indent="0" algn="ctr">
              <a:buNone/>
            </a:pPr>
            <a:r>
              <a:rPr lang="en-US" sz="2800" b="1" dirty="0">
                <a:solidFill>
                  <a:srgbClr val="C00000"/>
                </a:solidFill>
              </a:rPr>
              <a:t>Risk treatments need to be cost effective, practicable and commensurate with the level of the risk</a:t>
            </a:r>
          </a:p>
          <a:p>
            <a:endParaRPr lang="en-US" dirty="0"/>
          </a:p>
        </p:txBody>
      </p:sp>
      <p:sp>
        <p:nvSpPr>
          <p:cNvPr id="4" name="Slide Number Placeholder 3"/>
          <p:cNvSpPr>
            <a:spLocks noGrp="1"/>
          </p:cNvSpPr>
          <p:nvPr>
            <p:ph type="sldNum" sz="quarter" idx="12"/>
          </p:nvPr>
        </p:nvSpPr>
        <p:spPr/>
        <p:txBody>
          <a:bodyPr/>
          <a:lstStyle/>
          <a:p>
            <a:fld id="{E59B3EB4-F75D-4221-891B-A2BAA9BB7BFA}" type="slidenum">
              <a:rPr lang="en-US" smtClean="0"/>
              <a:pPr/>
              <a:t>16</a:t>
            </a:fld>
            <a:endParaRPr lang="en-US" dirty="0"/>
          </a:p>
        </p:txBody>
      </p:sp>
      <p:sp>
        <p:nvSpPr>
          <p:cNvPr id="5" name="Footer Placeholder 4">
            <a:extLst>
              <a:ext uri="{FF2B5EF4-FFF2-40B4-BE49-F238E27FC236}">
                <a16:creationId xmlns:a16="http://schemas.microsoft.com/office/drawing/2014/main" id="{4A6ED6A2-8EF1-C768-E0ED-DF538A8BC395}"/>
              </a:ext>
            </a:extLst>
          </p:cNvPr>
          <p:cNvSpPr>
            <a:spLocks noGrp="1"/>
          </p:cNvSpPr>
          <p:nvPr>
            <p:ph type="ftr" sz="quarter" idx="11"/>
          </p:nvPr>
        </p:nvSpPr>
        <p:spPr/>
        <p:txBody>
          <a:bodyPr/>
          <a:lstStyle/>
          <a:p>
            <a:r>
              <a:rPr lang="en-US" dirty="0"/>
              <a:t>PEMPAL Almaty May 2023</a:t>
            </a:r>
          </a:p>
        </p:txBody>
      </p:sp>
    </p:spTree>
    <p:extLst>
      <p:ext uri="{BB962C8B-B14F-4D97-AF65-F5344CB8AC3E}">
        <p14:creationId xmlns:p14="http://schemas.microsoft.com/office/powerpoint/2010/main" val="283154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563" y="157192"/>
            <a:ext cx="10972800" cy="1143000"/>
          </a:xfrm>
        </p:spPr>
        <p:txBody>
          <a:bodyPr/>
          <a:lstStyle/>
          <a:p>
            <a:pPr algn="ctr"/>
            <a:r>
              <a:rPr lang="en-US" b="1" dirty="0">
                <a:solidFill>
                  <a:srgbClr val="C00000"/>
                </a:solidFill>
              </a:rPr>
              <a:t>Risk Management and the Treasury</a:t>
            </a:r>
          </a:p>
        </p:txBody>
      </p:sp>
      <p:sp>
        <p:nvSpPr>
          <p:cNvPr id="8" name="Content Placeholder 7"/>
          <p:cNvSpPr>
            <a:spLocks noGrp="1"/>
          </p:cNvSpPr>
          <p:nvPr>
            <p:ph sz="quarter" idx="13"/>
          </p:nvPr>
        </p:nvSpPr>
        <p:spPr>
          <a:xfrm>
            <a:off x="1343471" y="1445707"/>
            <a:ext cx="10042985" cy="4802695"/>
          </a:xfrm>
        </p:spPr>
        <p:txBody>
          <a:bodyPr>
            <a:normAutofit fontScale="77500" lnSpcReduction="20000"/>
          </a:bodyPr>
          <a:lstStyle/>
          <a:p>
            <a:pPr marL="342900" indent="-342900">
              <a:buFont typeface="Arial" panose="020B0604020202020204" pitchFamily="34" charset="0"/>
              <a:buChar char="•"/>
            </a:pPr>
            <a:r>
              <a:rPr lang="en-US" dirty="0"/>
              <a:t>Modernisation of the treasury function necessitates modernisation of of the way in which the Treasury manages its staff and resources too</a:t>
            </a:r>
          </a:p>
          <a:p>
            <a:pPr marL="342900" indent="-342900">
              <a:buFont typeface="Arial" panose="020B0604020202020204" pitchFamily="34" charset="0"/>
              <a:buChar char="•"/>
            </a:pPr>
            <a:r>
              <a:rPr lang="en-US" dirty="0"/>
              <a:t>Do we have a clear modern view of the Treasury’s objectives?</a:t>
            </a:r>
          </a:p>
          <a:p>
            <a:pPr marL="342900" indent="-342900">
              <a:buFont typeface="Arial" panose="020B0604020202020204" pitchFamily="34" charset="0"/>
              <a:buChar char="•"/>
            </a:pPr>
            <a:r>
              <a:rPr lang="en-US" dirty="0"/>
              <a:t>Are your resources, human and otherwise, appropriately allocated to achieve your objectives? </a:t>
            </a:r>
          </a:p>
          <a:p>
            <a:pPr marL="342900" indent="-342900">
              <a:buFont typeface="Arial" panose="020B0604020202020204" pitchFamily="34" charset="0"/>
              <a:buChar char="•"/>
            </a:pPr>
            <a:r>
              <a:rPr lang="en-US" dirty="0"/>
              <a:t>Have you reviewed business processes to assess risks?</a:t>
            </a:r>
          </a:p>
          <a:p>
            <a:pPr marL="342900" indent="-342900">
              <a:buFont typeface="Arial" panose="020B0604020202020204" pitchFamily="34" charset="0"/>
              <a:buChar char="•"/>
            </a:pPr>
            <a:r>
              <a:rPr lang="en-US" dirty="0"/>
              <a:t>Is risk management integrated into the culture and thinking of </a:t>
            </a:r>
          </a:p>
          <a:p>
            <a:pPr marL="342900" indent="-342900">
              <a:buFont typeface="Arial" panose="020B0604020202020204" pitchFamily="34" charset="0"/>
              <a:buChar char="•"/>
            </a:pPr>
            <a:r>
              <a:rPr lang="en-US" dirty="0"/>
              <a:t>your organisation?</a:t>
            </a:r>
          </a:p>
          <a:p>
            <a:pPr marL="342900" indent="-342900">
              <a:buFont typeface="Arial" panose="020B0604020202020204" pitchFamily="34" charset="0"/>
              <a:buChar char="•"/>
            </a:pPr>
            <a:r>
              <a:rPr lang="en-US" dirty="0"/>
              <a:t>Many countries have invested heavily in ICT but are you realizing</a:t>
            </a:r>
          </a:p>
          <a:p>
            <a:pPr marL="0" indent="0">
              <a:buNone/>
            </a:pPr>
            <a:r>
              <a:rPr lang="en-US" dirty="0"/>
              <a:t>     the benefits of this investment. - </a:t>
            </a:r>
            <a:r>
              <a:rPr lang="en-US" b="1" dirty="0">
                <a:solidFill>
                  <a:srgbClr val="C00000"/>
                </a:solidFill>
              </a:rPr>
              <a:t>Should manual processes be retained</a:t>
            </a:r>
            <a:r>
              <a:rPr lang="en-US" dirty="0"/>
              <a:t>?</a:t>
            </a:r>
          </a:p>
          <a:p>
            <a:pPr marL="342900" indent="-342900">
              <a:buFont typeface="Arial" panose="020B0604020202020204" pitchFamily="34" charset="0"/>
              <a:buChar char="•"/>
            </a:pPr>
            <a:r>
              <a:rPr lang="en-US" dirty="0"/>
              <a:t>Is there a full understanding of the opportunities that modernisation presents?</a:t>
            </a:r>
          </a:p>
        </p:txBody>
      </p:sp>
      <p:sp>
        <p:nvSpPr>
          <p:cNvPr id="4" name="Slide Number Placeholder 3"/>
          <p:cNvSpPr>
            <a:spLocks noGrp="1"/>
          </p:cNvSpPr>
          <p:nvPr>
            <p:ph type="sldNum" sz="quarter" idx="12"/>
          </p:nvPr>
        </p:nvSpPr>
        <p:spPr/>
        <p:txBody>
          <a:bodyPr/>
          <a:lstStyle/>
          <a:p>
            <a:fld id="{E59B3EB4-F75D-4221-891B-A2BAA9BB7BFA}" type="slidenum">
              <a:rPr lang="en-US" smtClean="0"/>
              <a:pPr/>
              <a:t>17</a:t>
            </a:fld>
            <a:endParaRPr lang="en-US" dirty="0"/>
          </a:p>
        </p:txBody>
      </p:sp>
      <p:sp>
        <p:nvSpPr>
          <p:cNvPr id="3" name="Footer Placeholder 2">
            <a:extLst>
              <a:ext uri="{FF2B5EF4-FFF2-40B4-BE49-F238E27FC236}">
                <a16:creationId xmlns:a16="http://schemas.microsoft.com/office/drawing/2014/main" id="{95A828D2-C916-9A38-4DEB-F1440E7A7593}"/>
              </a:ext>
            </a:extLst>
          </p:cNvPr>
          <p:cNvSpPr>
            <a:spLocks noGrp="1"/>
          </p:cNvSpPr>
          <p:nvPr>
            <p:ph type="ftr" sz="quarter" idx="11"/>
          </p:nvPr>
        </p:nvSpPr>
        <p:spPr/>
        <p:txBody>
          <a:bodyPr/>
          <a:lstStyle/>
          <a:p>
            <a:r>
              <a:rPr lang="en-US" dirty="0"/>
              <a:t>PEMPAL Almaty May 2023</a:t>
            </a:r>
          </a:p>
        </p:txBody>
      </p:sp>
    </p:spTree>
    <p:extLst>
      <p:ext uri="{BB962C8B-B14F-4D97-AF65-F5344CB8AC3E}">
        <p14:creationId xmlns:p14="http://schemas.microsoft.com/office/powerpoint/2010/main" val="1491089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178" y="145142"/>
            <a:ext cx="9621644" cy="857250"/>
          </a:xfrm>
        </p:spPr>
        <p:txBody>
          <a:bodyPr>
            <a:normAutofit/>
          </a:bodyPr>
          <a:lstStyle/>
          <a:p>
            <a:r>
              <a:rPr lang="en-US" b="1" dirty="0">
                <a:solidFill>
                  <a:srgbClr val="C00000"/>
                </a:solidFill>
              </a:rPr>
              <a:t>Examples of Risk Management Issues (1)</a:t>
            </a:r>
          </a:p>
        </p:txBody>
      </p:sp>
      <p:sp>
        <p:nvSpPr>
          <p:cNvPr id="3" name="Content Placeholder 2"/>
          <p:cNvSpPr>
            <a:spLocks noGrp="1"/>
          </p:cNvSpPr>
          <p:nvPr>
            <p:ph sz="quarter" idx="13"/>
          </p:nvPr>
        </p:nvSpPr>
        <p:spPr>
          <a:xfrm>
            <a:off x="1046356" y="1184275"/>
            <a:ext cx="10234219" cy="5486400"/>
          </a:xfrm>
        </p:spPr>
        <p:txBody>
          <a:bodyPr>
            <a:noAutofit/>
          </a:bodyPr>
          <a:lstStyle/>
          <a:p>
            <a:r>
              <a:rPr lang="en-US" sz="2400" b="1" dirty="0"/>
              <a:t>Strategic Risks </a:t>
            </a:r>
            <a:r>
              <a:rPr lang="en-US" sz="2400" dirty="0"/>
              <a:t>– Fragmentation of systems and processes – need to ensure the strategic position of the Treasury systems is not fragmented, particularly through a poor understanding of stakeholder needs</a:t>
            </a:r>
          </a:p>
          <a:p>
            <a:r>
              <a:rPr lang="en-US" sz="2400" b="1" dirty="0"/>
              <a:t>Business continuity and disaster recovery plans </a:t>
            </a:r>
            <a:r>
              <a:rPr lang="en-US" sz="2400" dirty="0"/>
              <a:t>– not just our systems but also the systems we depend on which are external, for example the bank payment system </a:t>
            </a:r>
          </a:p>
          <a:p>
            <a:r>
              <a:rPr lang="en-US" sz="2400" b="1" dirty="0"/>
              <a:t>System Risks </a:t>
            </a:r>
            <a:r>
              <a:rPr lang="en-US" sz="2400" dirty="0"/>
              <a:t>- Have we had independent assessment regarding the control framework? Issuance of certification for the Treasury system</a:t>
            </a:r>
          </a:p>
          <a:p>
            <a:r>
              <a:rPr lang="en-US" sz="2400" b="1" dirty="0"/>
              <a:t>Physical Security</a:t>
            </a:r>
          </a:p>
          <a:p>
            <a:r>
              <a:rPr lang="en-US" sz="2400" b="1" dirty="0"/>
              <a:t>Control activities outside of Treasury  </a:t>
            </a:r>
            <a:r>
              <a:rPr lang="en-US" sz="2400" dirty="0"/>
              <a:t>- why are any steps to do with process controls recorded outside of the Treasury system? Do these manual controls provide additional assurance? What is being checked and what risks are mitigated? If the controls are not in the system are they redundant?</a:t>
            </a:r>
          </a:p>
          <a:p>
            <a:endParaRPr lang="en-US" sz="1800" dirty="0"/>
          </a:p>
        </p:txBody>
      </p:sp>
      <p:sp>
        <p:nvSpPr>
          <p:cNvPr id="5" name="Slide Number Placeholder 4"/>
          <p:cNvSpPr>
            <a:spLocks noGrp="1"/>
          </p:cNvSpPr>
          <p:nvPr>
            <p:ph type="sldNum" sz="quarter" idx="12"/>
          </p:nvPr>
        </p:nvSpPr>
        <p:spPr/>
        <p:txBody>
          <a:bodyPr/>
          <a:lstStyle/>
          <a:p>
            <a:fld id="{7199FE57-B04B-4B7C-816D-A15AF53620B8}" type="slidenum">
              <a:rPr lang="en-US" smtClean="0"/>
              <a:pPr/>
              <a:t>18</a:t>
            </a:fld>
            <a:endParaRPr lang="en-US" dirty="0"/>
          </a:p>
        </p:txBody>
      </p:sp>
      <p:sp>
        <p:nvSpPr>
          <p:cNvPr id="4" name="Footer Placeholder 3">
            <a:extLst>
              <a:ext uri="{FF2B5EF4-FFF2-40B4-BE49-F238E27FC236}">
                <a16:creationId xmlns:a16="http://schemas.microsoft.com/office/drawing/2014/main" id="{59BD67D2-54DD-07DE-BA2E-41BF2E445E5B}"/>
              </a:ext>
            </a:extLst>
          </p:cNvPr>
          <p:cNvSpPr>
            <a:spLocks noGrp="1"/>
          </p:cNvSpPr>
          <p:nvPr>
            <p:ph type="ftr" sz="quarter" idx="11"/>
          </p:nvPr>
        </p:nvSpPr>
        <p:spPr/>
        <p:txBody>
          <a:bodyPr/>
          <a:lstStyle/>
          <a:p>
            <a:r>
              <a:rPr lang="en-US" dirty="0"/>
              <a:t>PEMPAL Almaty May 2023</a:t>
            </a:r>
          </a:p>
        </p:txBody>
      </p:sp>
    </p:spTree>
    <p:extLst>
      <p:ext uri="{BB962C8B-B14F-4D97-AF65-F5344CB8AC3E}">
        <p14:creationId xmlns:p14="http://schemas.microsoft.com/office/powerpoint/2010/main" val="1795179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308" y="72259"/>
            <a:ext cx="8631045" cy="857250"/>
          </a:xfrm>
        </p:spPr>
        <p:txBody>
          <a:bodyPr>
            <a:normAutofit/>
          </a:bodyPr>
          <a:lstStyle/>
          <a:p>
            <a:r>
              <a:rPr lang="en-US" b="1" dirty="0">
                <a:solidFill>
                  <a:srgbClr val="C00000"/>
                </a:solidFill>
              </a:rPr>
              <a:t>Other Risk Management Issues (2)</a:t>
            </a:r>
          </a:p>
        </p:txBody>
      </p:sp>
      <p:sp>
        <p:nvSpPr>
          <p:cNvPr id="3" name="Content Placeholder 2"/>
          <p:cNvSpPr>
            <a:spLocks noGrp="1"/>
          </p:cNvSpPr>
          <p:nvPr>
            <p:ph sz="quarter" idx="13"/>
          </p:nvPr>
        </p:nvSpPr>
        <p:spPr>
          <a:xfrm>
            <a:off x="1237517" y="993775"/>
            <a:ext cx="10036629" cy="5234043"/>
          </a:xfrm>
        </p:spPr>
        <p:txBody>
          <a:bodyPr>
            <a:noAutofit/>
          </a:bodyPr>
          <a:lstStyle/>
          <a:p>
            <a:pPr marL="285750" indent="-285750">
              <a:buFont typeface="Arial" panose="020B0604020202020204" pitchFamily="34" charset="0"/>
              <a:buChar char="•"/>
            </a:pPr>
            <a:r>
              <a:rPr lang="en-US" sz="2400" dirty="0"/>
              <a:t>Do we properly understand </a:t>
            </a:r>
            <a:r>
              <a:rPr lang="en-US" sz="2400" b="1" dirty="0"/>
              <a:t>stakeholder requirements </a:t>
            </a:r>
            <a:r>
              <a:rPr lang="en-US" sz="2400" dirty="0"/>
              <a:t>and expectations?</a:t>
            </a:r>
          </a:p>
          <a:p>
            <a:pPr marL="285750" indent="-285750">
              <a:buFont typeface="Arial" panose="020B0604020202020204" pitchFamily="34" charset="0"/>
              <a:buChar char="•"/>
            </a:pPr>
            <a:r>
              <a:rPr lang="en-US" sz="2400" dirty="0"/>
              <a:t>Who is watching over </a:t>
            </a:r>
            <a:r>
              <a:rPr lang="en-US" sz="2400" b="1" dirty="0"/>
              <a:t>ICT</a:t>
            </a:r>
            <a:r>
              <a:rPr lang="en-US" sz="2400" dirty="0"/>
              <a:t> </a:t>
            </a:r>
            <a:r>
              <a:rPr lang="en-US" sz="2400" b="1" dirty="0"/>
              <a:t>and other highly technical areas</a:t>
            </a:r>
            <a:r>
              <a:rPr lang="en-US" sz="2400" dirty="0"/>
              <a:t>? – </a:t>
            </a:r>
          </a:p>
          <a:p>
            <a:pPr marL="0" indent="0">
              <a:buNone/>
            </a:pPr>
            <a:r>
              <a:rPr lang="en-US" sz="2400" dirty="0"/>
              <a:t>     management assurance – independent checks, KPIs</a:t>
            </a:r>
          </a:p>
          <a:p>
            <a:pPr marL="285750" indent="-285750">
              <a:buFont typeface="Arial" panose="020B0604020202020204" pitchFamily="34" charset="0"/>
              <a:buChar char="•"/>
            </a:pPr>
            <a:r>
              <a:rPr lang="en-US" sz="2400" dirty="0"/>
              <a:t>Are our </a:t>
            </a:r>
            <a:r>
              <a:rPr lang="en-US" sz="2400" b="1" dirty="0"/>
              <a:t>policies and procedures well structured, accessible and </a:t>
            </a:r>
          </a:p>
          <a:p>
            <a:pPr marL="0" indent="0">
              <a:buNone/>
            </a:pPr>
            <a:r>
              <a:rPr lang="en-US" sz="2400" b="1" dirty="0"/>
              <a:t>    comprehensive</a:t>
            </a:r>
            <a:r>
              <a:rPr lang="en-US" sz="2400" dirty="0"/>
              <a:t>? Test them with the least knowledgeable clients</a:t>
            </a:r>
          </a:p>
          <a:p>
            <a:pPr marL="285750" indent="-285750">
              <a:buFont typeface="Arial" panose="020B0604020202020204" pitchFamily="34" charset="0"/>
              <a:buChar char="•"/>
            </a:pPr>
            <a:r>
              <a:rPr lang="en-US" sz="2400" b="1" dirty="0"/>
              <a:t>How well trained are Treasury staff and budget entity officials</a:t>
            </a:r>
            <a:r>
              <a:rPr lang="en-US" sz="2400" dirty="0"/>
              <a:t>? – requires a shift from compliance to a client focus</a:t>
            </a:r>
          </a:p>
          <a:p>
            <a:pPr marL="285750" indent="-285750">
              <a:buFont typeface="Arial" panose="020B0604020202020204" pitchFamily="34" charset="0"/>
              <a:buChar char="•"/>
            </a:pPr>
            <a:r>
              <a:rPr lang="en-US" sz="2400" dirty="0"/>
              <a:t>Can we </a:t>
            </a:r>
            <a:r>
              <a:rPr lang="en-US" sz="2400" b="1" dirty="0"/>
              <a:t>develop new monitoring tools for management</a:t>
            </a:r>
            <a:r>
              <a:rPr lang="en-US" sz="2400" dirty="0"/>
              <a:t> </a:t>
            </a:r>
            <a:r>
              <a:rPr lang="mr-IN" sz="2400" dirty="0"/>
              <a:t>–</a:t>
            </a:r>
            <a:r>
              <a:rPr lang="en-US" sz="2400" dirty="0"/>
              <a:t> </a:t>
            </a:r>
          </a:p>
          <a:p>
            <a:pPr marL="0" indent="0">
              <a:buNone/>
            </a:pPr>
            <a:r>
              <a:rPr lang="en-US" sz="2400" dirty="0"/>
              <a:t>    enhance the role of Internal audit and develop KPIs for areas of risk</a:t>
            </a:r>
          </a:p>
          <a:p>
            <a:pPr marL="285750" indent="-285750">
              <a:buFont typeface="Arial" panose="020B0604020202020204" pitchFamily="34" charset="0"/>
              <a:buChar char="•"/>
            </a:pPr>
            <a:r>
              <a:rPr lang="en-US" sz="2400" dirty="0"/>
              <a:t>What about a more </a:t>
            </a:r>
            <a:r>
              <a:rPr lang="en-US" sz="2400" b="1" dirty="0"/>
              <a:t>systematic review of payments using ICT </a:t>
            </a:r>
          </a:p>
          <a:p>
            <a:pPr marL="0" indent="0">
              <a:buNone/>
            </a:pPr>
            <a:r>
              <a:rPr lang="en-US" sz="2400" dirty="0"/>
              <a:t>    analytical tools including exception reporting? </a:t>
            </a:r>
          </a:p>
          <a:p>
            <a:pPr marL="285750" indent="-285750">
              <a:buFont typeface="Arial" panose="020B0604020202020204" pitchFamily="34" charset="0"/>
              <a:buChar char="•"/>
            </a:pPr>
            <a:r>
              <a:rPr lang="en-US" sz="2400" b="1" dirty="0"/>
              <a:t>Risks around cash management </a:t>
            </a:r>
            <a:r>
              <a:rPr lang="mr-IN" sz="2400" dirty="0"/>
              <a:t>–</a:t>
            </a:r>
            <a:r>
              <a:rPr lang="en-US" sz="2400" dirty="0"/>
              <a:t> currency, forecasting, investment </a:t>
            </a:r>
          </a:p>
          <a:p>
            <a:endParaRPr lang="en-US" sz="1800" dirty="0"/>
          </a:p>
          <a:p>
            <a:endParaRPr lang="en-US" sz="1800" dirty="0"/>
          </a:p>
        </p:txBody>
      </p:sp>
      <p:sp>
        <p:nvSpPr>
          <p:cNvPr id="5" name="Slide Number Placeholder 4"/>
          <p:cNvSpPr>
            <a:spLocks noGrp="1"/>
          </p:cNvSpPr>
          <p:nvPr>
            <p:ph type="sldNum" sz="quarter" idx="12"/>
          </p:nvPr>
        </p:nvSpPr>
        <p:spPr/>
        <p:txBody>
          <a:bodyPr/>
          <a:lstStyle/>
          <a:p>
            <a:fld id="{7199FE57-B04B-4B7C-816D-A15AF53620B8}" type="slidenum">
              <a:rPr lang="en-US" smtClean="0"/>
              <a:pPr/>
              <a:t>19</a:t>
            </a:fld>
            <a:endParaRPr lang="en-US" dirty="0"/>
          </a:p>
        </p:txBody>
      </p:sp>
      <p:sp>
        <p:nvSpPr>
          <p:cNvPr id="4" name="Footer Placeholder 3">
            <a:extLst>
              <a:ext uri="{FF2B5EF4-FFF2-40B4-BE49-F238E27FC236}">
                <a16:creationId xmlns:a16="http://schemas.microsoft.com/office/drawing/2014/main" id="{D896B915-770A-4CCD-D9B5-38D68EB475FF}"/>
              </a:ext>
            </a:extLst>
          </p:cNvPr>
          <p:cNvSpPr>
            <a:spLocks noGrp="1"/>
          </p:cNvSpPr>
          <p:nvPr>
            <p:ph type="ftr" sz="quarter" idx="11"/>
          </p:nvPr>
        </p:nvSpPr>
        <p:spPr/>
        <p:txBody>
          <a:bodyPr/>
          <a:lstStyle/>
          <a:p>
            <a:r>
              <a:rPr lang="en-US" dirty="0"/>
              <a:t>PEMPAL Almaty May 2023</a:t>
            </a:r>
          </a:p>
        </p:txBody>
      </p:sp>
    </p:spTree>
    <p:extLst>
      <p:ext uri="{BB962C8B-B14F-4D97-AF65-F5344CB8AC3E}">
        <p14:creationId xmlns:p14="http://schemas.microsoft.com/office/powerpoint/2010/main" val="195440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ADE43-FF31-A823-B830-6411DFE98B83}"/>
              </a:ext>
            </a:extLst>
          </p:cNvPr>
          <p:cNvSpPr>
            <a:spLocks noGrp="1"/>
          </p:cNvSpPr>
          <p:nvPr>
            <p:ph type="title"/>
          </p:nvPr>
        </p:nvSpPr>
        <p:spPr>
          <a:xfrm>
            <a:off x="839416" y="-161301"/>
            <a:ext cx="10972800" cy="1143000"/>
          </a:xfrm>
        </p:spPr>
        <p:txBody>
          <a:bodyPr wrap="square" anchor="ctr">
            <a:normAutofit fontScale="90000"/>
          </a:bodyPr>
          <a:lstStyle/>
          <a:p>
            <a:r>
              <a:rPr lang="en-US" dirty="0">
                <a:solidFill>
                  <a:srgbClr val="C00000"/>
                </a:solidFill>
              </a:rPr>
              <a:t>Revisiting the Survey Results on Internal Control</a:t>
            </a:r>
          </a:p>
        </p:txBody>
      </p:sp>
      <p:sp>
        <p:nvSpPr>
          <p:cNvPr id="3" name="Content Placeholder 2">
            <a:extLst>
              <a:ext uri="{FF2B5EF4-FFF2-40B4-BE49-F238E27FC236}">
                <a16:creationId xmlns:a16="http://schemas.microsoft.com/office/drawing/2014/main" id="{51B02FD5-DCBF-E0AD-4D25-F8642FDAD8B3}"/>
              </a:ext>
            </a:extLst>
          </p:cNvPr>
          <p:cNvSpPr>
            <a:spLocks noGrp="1"/>
          </p:cNvSpPr>
          <p:nvPr>
            <p:ph sz="half" idx="2"/>
          </p:nvPr>
        </p:nvSpPr>
        <p:spPr>
          <a:xfrm>
            <a:off x="983432" y="926217"/>
            <a:ext cx="6120680" cy="5677934"/>
          </a:xfrm>
        </p:spPr>
        <p:txBody>
          <a:bodyPr wrap="square" anchor="t">
            <a:noAutofit/>
          </a:bodyPr>
          <a:lstStyle/>
          <a:p>
            <a:pPr>
              <a:lnSpc>
                <a:spcPct val="90000"/>
              </a:lnSpc>
            </a:pPr>
            <a:r>
              <a:rPr lang="en-US" sz="2200" dirty="0"/>
              <a:t>15 of 17 countries responded to the question on responsibility for internal control  - four countries indicated it was the responsibility of the Treasury, with 11 countries indicating that this responsibility lay outside of the Treasury </a:t>
            </a:r>
          </a:p>
          <a:p>
            <a:pPr>
              <a:lnSpc>
                <a:spcPct val="90000"/>
              </a:lnSpc>
            </a:pPr>
            <a:r>
              <a:rPr lang="en-US" sz="2200" dirty="0"/>
              <a:t>Four countries indicated that there was a specific Internal Control Entity, while five stated that it was the  responsibility of Internal Audit. One indicated it was an independent unit (not named), and one, Romania, indicated it was a devolved responsibility to each regional unit of public finance.</a:t>
            </a:r>
          </a:p>
          <a:p>
            <a:pPr>
              <a:lnSpc>
                <a:spcPct val="90000"/>
              </a:lnSpc>
            </a:pPr>
            <a:r>
              <a:rPr lang="en-US" sz="2200" dirty="0"/>
              <a:t>In general the responses suggested that more work is required to ensure clarity regarding what is internal control and internal audit, where they converge and how they are different  </a:t>
            </a:r>
          </a:p>
        </p:txBody>
      </p:sp>
      <p:sp>
        <p:nvSpPr>
          <p:cNvPr id="4" name="Slide Number Placeholder 3">
            <a:extLst>
              <a:ext uri="{FF2B5EF4-FFF2-40B4-BE49-F238E27FC236}">
                <a16:creationId xmlns:a16="http://schemas.microsoft.com/office/drawing/2014/main" id="{B9313DF6-BB8E-8923-16AE-35A5D19DDDA1}"/>
              </a:ext>
            </a:extLst>
          </p:cNvPr>
          <p:cNvSpPr>
            <a:spLocks noGrp="1"/>
          </p:cNvSpPr>
          <p:nvPr>
            <p:ph type="sldNum" sz="quarter" idx="12"/>
          </p:nvPr>
        </p:nvSpPr>
        <p:spPr>
          <a:xfrm>
            <a:off x="8737600" y="6356351"/>
            <a:ext cx="2844800" cy="365125"/>
          </a:xfrm>
        </p:spPr>
        <p:txBody>
          <a:bodyPr wrap="square" anchor="ctr">
            <a:normAutofit/>
          </a:bodyPr>
          <a:lstStyle/>
          <a:p>
            <a:pPr>
              <a:spcAft>
                <a:spcPts val="600"/>
              </a:spcAft>
              <a:defRPr/>
            </a:pPr>
            <a:fld id="{87D4BA1C-9A8B-436B-A337-6A2CE014F201}" type="slidenum">
              <a:rPr lang="ru-RU" altLang="en-US" smtClean="0"/>
              <a:pPr>
                <a:spcAft>
                  <a:spcPts val="600"/>
                </a:spcAft>
                <a:defRPr/>
              </a:pPr>
              <a:t>2</a:t>
            </a:fld>
            <a:endParaRPr lang="ru-RU" altLang="en-US" dirty="0"/>
          </a:p>
        </p:txBody>
      </p:sp>
      <p:graphicFrame>
        <p:nvGraphicFramePr>
          <p:cNvPr id="5" name="Table 4">
            <a:extLst>
              <a:ext uri="{FF2B5EF4-FFF2-40B4-BE49-F238E27FC236}">
                <a16:creationId xmlns:a16="http://schemas.microsoft.com/office/drawing/2014/main" id="{52997CE3-EE7D-D092-B398-7F28EBAB7489}"/>
              </a:ext>
            </a:extLst>
          </p:cNvPr>
          <p:cNvGraphicFramePr>
            <a:graphicFrameLocks noGrp="1"/>
          </p:cNvGraphicFramePr>
          <p:nvPr>
            <p:extLst>
              <p:ext uri="{D42A27DB-BD31-4B8C-83A1-F6EECF244321}">
                <p14:modId xmlns:p14="http://schemas.microsoft.com/office/powerpoint/2010/main" val="268435578"/>
              </p:ext>
            </p:extLst>
          </p:nvPr>
        </p:nvGraphicFramePr>
        <p:xfrm>
          <a:off x="7818747" y="1052736"/>
          <a:ext cx="3658617" cy="4113660"/>
        </p:xfrm>
        <a:graphic>
          <a:graphicData uri="http://schemas.openxmlformats.org/drawingml/2006/table">
            <a:tbl>
              <a:tblPr firstRow="1" bandRow="1">
                <a:tableStyleId>{5C22544A-7EE6-4342-B048-85BDC9FD1C3A}</a:tableStyleId>
              </a:tblPr>
              <a:tblGrid>
                <a:gridCol w="2554054">
                  <a:extLst>
                    <a:ext uri="{9D8B030D-6E8A-4147-A177-3AD203B41FA5}">
                      <a16:colId xmlns:a16="http://schemas.microsoft.com/office/drawing/2014/main" val="921445360"/>
                    </a:ext>
                  </a:extLst>
                </a:gridCol>
                <a:gridCol w="1104563">
                  <a:extLst>
                    <a:ext uri="{9D8B030D-6E8A-4147-A177-3AD203B41FA5}">
                      <a16:colId xmlns:a16="http://schemas.microsoft.com/office/drawing/2014/main" val="4037992613"/>
                    </a:ext>
                  </a:extLst>
                </a:gridCol>
              </a:tblGrid>
              <a:tr h="445315">
                <a:tc>
                  <a:txBody>
                    <a:bodyPr/>
                    <a:lstStyle/>
                    <a:p>
                      <a:pPr algn="l" fontAlgn="b"/>
                      <a:r>
                        <a:rPr lang="en-AU" sz="2300" u="none" strike="noStrike" dirty="0">
                          <a:effectLst/>
                        </a:rPr>
                        <a:t>Responsible Entity</a:t>
                      </a:r>
                      <a:endParaRPr lang="en-AU" sz="2300" b="1"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u="none" strike="noStrike" dirty="0">
                          <a:effectLst/>
                        </a:rPr>
                        <a:t>Number</a:t>
                      </a:r>
                      <a:endParaRPr lang="en-AU" sz="2300" b="1" i="0" u="none" strike="noStrike" dirty="0">
                        <a:solidFill>
                          <a:srgbClr val="000000"/>
                        </a:solidFill>
                        <a:effectLst/>
                        <a:latin typeface="Calibri" panose="020F0502020204030204" pitchFamily="34" charset="0"/>
                      </a:endParaRPr>
                    </a:p>
                  </a:txBody>
                  <a:tcPr marL="19845" marR="19845" marT="19845" marB="0" anchor="b"/>
                </a:tc>
                <a:extLst>
                  <a:ext uri="{0D108BD9-81ED-4DB2-BD59-A6C34878D82A}">
                    <a16:rowId xmlns:a16="http://schemas.microsoft.com/office/drawing/2014/main" val="504964177"/>
                  </a:ext>
                </a:extLst>
              </a:tr>
              <a:tr h="445315">
                <a:tc>
                  <a:txBody>
                    <a:bodyPr/>
                    <a:lstStyle/>
                    <a:p>
                      <a:pPr algn="l" fontAlgn="b"/>
                      <a:r>
                        <a:rPr lang="en-AU" sz="2300" u="none" strike="noStrike" dirty="0">
                          <a:effectLst/>
                        </a:rPr>
                        <a:t>Treasury</a:t>
                      </a:r>
                      <a:endParaRPr lang="en-AU" sz="2300" b="0"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u="none" strike="noStrike" dirty="0">
                          <a:effectLst/>
                        </a:rPr>
                        <a:t>4</a:t>
                      </a:r>
                      <a:endParaRPr lang="en-AU" sz="2300" b="0" i="0" u="none" strike="noStrike" dirty="0">
                        <a:solidFill>
                          <a:srgbClr val="000000"/>
                        </a:solidFill>
                        <a:effectLst/>
                        <a:latin typeface="Calibri" panose="020F0502020204030204" pitchFamily="34" charset="0"/>
                      </a:endParaRPr>
                    </a:p>
                  </a:txBody>
                  <a:tcPr marL="19845" marR="19845" marT="19845" marB="0" anchor="b"/>
                </a:tc>
                <a:extLst>
                  <a:ext uri="{0D108BD9-81ED-4DB2-BD59-A6C34878D82A}">
                    <a16:rowId xmlns:a16="http://schemas.microsoft.com/office/drawing/2014/main" val="55553912"/>
                  </a:ext>
                </a:extLst>
              </a:tr>
              <a:tr h="445315">
                <a:tc>
                  <a:txBody>
                    <a:bodyPr/>
                    <a:lstStyle/>
                    <a:p>
                      <a:pPr algn="l" fontAlgn="b"/>
                      <a:r>
                        <a:rPr lang="en-AU" sz="2300" u="none" strike="noStrike" dirty="0">
                          <a:effectLst/>
                        </a:rPr>
                        <a:t>Internal Control Unit</a:t>
                      </a:r>
                      <a:endParaRPr lang="en-AU" sz="2300" b="0"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u="none" strike="noStrike" dirty="0">
                          <a:effectLst/>
                        </a:rPr>
                        <a:t>4</a:t>
                      </a:r>
                      <a:endParaRPr lang="en-AU" sz="2300" b="0" i="0" u="none" strike="noStrike" dirty="0">
                        <a:solidFill>
                          <a:srgbClr val="000000"/>
                        </a:solidFill>
                        <a:effectLst/>
                        <a:latin typeface="Calibri" panose="020F0502020204030204" pitchFamily="34" charset="0"/>
                      </a:endParaRPr>
                    </a:p>
                  </a:txBody>
                  <a:tcPr marL="19845" marR="19845" marT="19845" marB="0" anchor="b"/>
                </a:tc>
                <a:extLst>
                  <a:ext uri="{0D108BD9-81ED-4DB2-BD59-A6C34878D82A}">
                    <a16:rowId xmlns:a16="http://schemas.microsoft.com/office/drawing/2014/main" val="2883661032"/>
                  </a:ext>
                </a:extLst>
              </a:tr>
              <a:tr h="445315">
                <a:tc>
                  <a:txBody>
                    <a:bodyPr/>
                    <a:lstStyle/>
                    <a:p>
                      <a:pPr algn="l" fontAlgn="b"/>
                      <a:r>
                        <a:rPr lang="en-AU" sz="2300" u="none" strike="noStrike" dirty="0">
                          <a:effectLst/>
                        </a:rPr>
                        <a:t>Internal Audit Unit</a:t>
                      </a:r>
                      <a:endParaRPr lang="en-AU" sz="2300" b="0"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u="none" strike="noStrike" dirty="0">
                          <a:effectLst/>
                        </a:rPr>
                        <a:t>5</a:t>
                      </a:r>
                      <a:endParaRPr lang="en-AU" sz="2300" b="0" i="0" u="none" strike="noStrike" dirty="0">
                        <a:solidFill>
                          <a:srgbClr val="000000"/>
                        </a:solidFill>
                        <a:effectLst/>
                        <a:latin typeface="Calibri" panose="020F0502020204030204" pitchFamily="34" charset="0"/>
                      </a:endParaRPr>
                    </a:p>
                  </a:txBody>
                  <a:tcPr marL="19845" marR="19845" marT="19845" marB="0" anchor="b"/>
                </a:tc>
                <a:extLst>
                  <a:ext uri="{0D108BD9-81ED-4DB2-BD59-A6C34878D82A}">
                    <a16:rowId xmlns:a16="http://schemas.microsoft.com/office/drawing/2014/main" val="2271844067"/>
                  </a:ext>
                </a:extLst>
              </a:tr>
              <a:tr h="445315">
                <a:tc>
                  <a:txBody>
                    <a:bodyPr/>
                    <a:lstStyle/>
                    <a:p>
                      <a:pPr algn="l" fontAlgn="b"/>
                      <a:r>
                        <a:rPr lang="en-AU" sz="2300" u="none" strike="noStrike" dirty="0">
                          <a:effectLst/>
                        </a:rPr>
                        <a:t>Devolved responsibility</a:t>
                      </a:r>
                      <a:endParaRPr lang="en-AU" sz="2300" b="0"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u="none" strike="noStrike" dirty="0">
                          <a:effectLst/>
                        </a:rPr>
                        <a:t>1</a:t>
                      </a:r>
                      <a:endParaRPr lang="en-AU" sz="2300" b="0" i="0" u="none" strike="noStrike" dirty="0">
                        <a:solidFill>
                          <a:srgbClr val="000000"/>
                        </a:solidFill>
                        <a:effectLst/>
                        <a:latin typeface="Calibri" panose="020F0502020204030204" pitchFamily="34" charset="0"/>
                      </a:endParaRPr>
                    </a:p>
                  </a:txBody>
                  <a:tcPr marL="19845" marR="19845" marT="19845" marB="0" anchor="b"/>
                </a:tc>
                <a:extLst>
                  <a:ext uri="{0D108BD9-81ED-4DB2-BD59-A6C34878D82A}">
                    <a16:rowId xmlns:a16="http://schemas.microsoft.com/office/drawing/2014/main" val="345117163"/>
                  </a:ext>
                </a:extLst>
              </a:tr>
              <a:tr h="445315">
                <a:tc>
                  <a:txBody>
                    <a:bodyPr/>
                    <a:lstStyle/>
                    <a:p>
                      <a:pPr algn="l" fontAlgn="b"/>
                      <a:r>
                        <a:rPr lang="en-AU" sz="2300" u="none" strike="noStrike" dirty="0">
                          <a:effectLst/>
                        </a:rPr>
                        <a:t>Other Independent Unit</a:t>
                      </a:r>
                      <a:endParaRPr lang="en-AU" sz="2300" b="0"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u="none" strike="noStrike" dirty="0">
                          <a:effectLst/>
                        </a:rPr>
                        <a:t>1</a:t>
                      </a:r>
                      <a:endParaRPr lang="en-AU" sz="2300" b="0" i="0" u="none" strike="noStrike" dirty="0">
                        <a:solidFill>
                          <a:srgbClr val="000000"/>
                        </a:solidFill>
                        <a:effectLst/>
                        <a:latin typeface="Calibri" panose="020F0502020204030204" pitchFamily="34" charset="0"/>
                      </a:endParaRPr>
                    </a:p>
                  </a:txBody>
                  <a:tcPr marL="19845" marR="19845" marT="19845" marB="0" anchor="b"/>
                </a:tc>
                <a:extLst>
                  <a:ext uri="{0D108BD9-81ED-4DB2-BD59-A6C34878D82A}">
                    <a16:rowId xmlns:a16="http://schemas.microsoft.com/office/drawing/2014/main" val="1007369997"/>
                  </a:ext>
                </a:extLst>
              </a:tr>
              <a:tr h="445315">
                <a:tc>
                  <a:txBody>
                    <a:bodyPr/>
                    <a:lstStyle/>
                    <a:p>
                      <a:pPr algn="l" fontAlgn="b"/>
                      <a:r>
                        <a:rPr lang="en-AU" sz="2300" u="none" strike="noStrike" dirty="0">
                          <a:effectLst/>
                        </a:rPr>
                        <a:t>No Response</a:t>
                      </a:r>
                      <a:endParaRPr lang="en-AU" sz="2300" b="0"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u="none" strike="noStrike" dirty="0">
                          <a:effectLst/>
                        </a:rPr>
                        <a:t>2</a:t>
                      </a:r>
                      <a:endParaRPr lang="en-AU" sz="2300" b="0" i="0" u="none" strike="noStrike" dirty="0">
                        <a:solidFill>
                          <a:srgbClr val="000000"/>
                        </a:solidFill>
                        <a:effectLst/>
                        <a:latin typeface="Calibri" panose="020F0502020204030204" pitchFamily="34" charset="0"/>
                      </a:endParaRPr>
                    </a:p>
                  </a:txBody>
                  <a:tcPr marL="19845" marR="19845" marT="19845" marB="0" anchor="b"/>
                </a:tc>
                <a:extLst>
                  <a:ext uri="{0D108BD9-81ED-4DB2-BD59-A6C34878D82A}">
                    <a16:rowId xmlns:a16="http://schemas.microsoft.com/office/drawing/2014/main" val="184109569"/>
                  </a:ext>
                </a:extLst>
              </a:tr>
              <a:tr h="445315">
                <a:tc>
                  <a:txBody>
                    <a:bodyPr/>
                    <a:lstStyle/>
                    <a:p>
                      <a:pPr algn="l" fontAlgn="b"/>
                      <a:r>
                        <a:rPr lang="en-AU" sz="2300" u="none" strike="noStrike" dirty="0">
                          <a:effectLst/>
                        </a:rPr>
                        <a:t> Total</a:t>
                      </a:r>
                      <a:endParaRPr lang="en-AU" sz="2300" b="0" i="0" u="none" strike="noStrike" dirty="0">
                        <a:solidFill>
                          <a:srgbClr val="000000"/>
                        </a:solidFill>
                        <a:effectLst/>
                        <a:latin typeface="Calibri" panose="020F0502020204030204" pitchFamily="34" charset="0"/>
                      </a:endParaRPr>
                    </a:p>
                  </a:txBody>
                  <a:tcPr marL="19845" marR="19845" marT="19845" marB="0" anchor="b"/>
                </a:tc>
                <a:tc>
                  <a:txBody>
                    <a:bodyPr/>
                    <a:lstStyle/>
                    <a:p>
                      <a:pPr algn="l" fontAlgn="b"/>
                      <a:r>
                        <a:rPr lang="en-AU" sz="2300" u="none" strike="noStrike" dirty="0">
                          <a:effectLst/>
                        </a:rPr>
                        <a:t>17</a:t>
                      </a:r>
                      <a:endParaRPr lang="en-AU" sz="2300" b="0" i="0" u="none" strike="noStrike" dirty="0">
                        <a:solidFill>
                          <a:srgbClr val="000000"/>
                        </a:solidFill>
                        <a:effectLst/>
                        <a:latin typeface="Calibri" panose="020F0502020204030204" pitchFamily="34" charset="0"/>
                      </a:endParaRPr>
                    </a:p>
                  </a:txBody>
                  <a:tcPr marL="19845" marR="19845" marT="19845" marB="0" anchor="b"/>
                </a:tc>
                <a:extLst>
                  <a:ext uri="{0D108BD9-81ED-4DB2-BD59-A6C34878D82A}">
                    <a16:rowId xmlns:a16="http://schemas.microsoft.com/office/drawing/2014/main" val="1510060450"/>
                  </a:ext>
                </a:extLst>
              </a:tr>
            </a:tbl>
          </a:graphicData>
        </a:graphic>
      </p:graphicFrame>
      <p:sp>
        <p:nvSpPr>
          <p:cNvPr id="6" name="Footer Placeholder 5">
            <a:extLst>
              <a:ext uri="{FF2B5EF4-FFF2-40B4-BE49-F238E27FC236}">
                <a16:creationId xmlns:a16="http://schemas.microsoft.com/office/drawing/2014/main" id="{3F0B2008-5B36-B784-83D0-EF8446CCC1C6}"/>
              </a:ext>
            </a:extLst>
          </p:cNvPr>
          <p:cNvSpPr>
            <a:spLocks noGrp="1"/>
          </p:cNvSpPr>
          <p:nvPr>
            <p:ph type="ftr" sz="quarter" idx="11"/>
          </p:nvPr>
        </p:nvSpPr>
        <p:spPr/>
        <p:txBody>
          <a:bodyPr/>
          <a:lstStyle/>
          <a:p>
            <a:pPr>
              <a:defRPr/>
            </a:pPr>
            <a:r>
              <a:rPr lang="en-AU" dirty="0"/>
              <a:t>PEMPAL Almaty May 2023</a:t>
            </a:r>
            <a:endParaRPr lang="ru-RU" dirty="0"/>
          </a:p>
        </p:txBody>
      </p:sp>
    </p:spTree>
    <p:extLst>
      <p:ext uri="{BB962C8B-B14F-4D97-AF65-F5344CB8AC3E}">
        <p14:creationId xmlns:p14="http://schemas.microsoft.com/office/powerpoint/2010/main" val="1689882425"/>
      </p:ext>
    </p:extLst>
  </p:cSld>
  <p:clrMapOvr>
    <a:masterClrMapping/>
  </p:clrMapOvr>
  <p:transition spd="slow">
    <p:wipe dir="r"/>
    <p:sndAc>
      <p:stSnd>
        <p:snd r:embed="rId2" name="coin.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92C6-999F-42AC-3543-72ACE56267E6}"/>
              </a:ext>
            </a:extLst>
          </p:cNvPr>
          <p:cNvSpPr>
            <a:spLocks noGrp="1"/>
          </p:cNvSpPr>
          <p:nvPr>
            <p:ph type="title"/>
          </p:nvPr>
        </p:nvSpPr>
        <p:spPr>
          <a:xfrm>
            <a:off x="1199456" y="-99392"/>
            <a:ext cx="10972800" cy="936102"/>
          </a:xfrm>
        </p:spPr>
        <p:txBody>
          <a:bodyPr/>
          <a:lstStyle/>
          <a:p>
            <a:r>
              <a:rPr lang="en-US" b="1" dirty="0">
                <a:solidFill>
                  <a:srgbClr val="C00000"/>
                </a:solidFill>
              </a:rPr>
              <a:t>Anglophone verses Francophone models</a:t>
            </a:r>
          </a:p>
        </p:txBody>
      </p:sp>
      <p:sp>
        <p:nvSpPr>
          <p:cNvPr id="3" name="Content Placeholder 2">
            <a:extLst>
              <a:ext uri="{FF2B5EF4-FFF2-40B4-BE49-F238E27FC236}">
                <a16:creationId xmlns:a16="http://schemas.microsoft.com/office/drawing/2014/main" id="{A5A6DC57-4C60-DB84-E8B0-3F369ABF75A3}"/>
              </a:ext>
            </a:extLst>
          </p:cNvPr>
          <p:cNvSpPr>
            <a:spLocks noGrp="1"/>
          </p:cNvSpPr>
          <p:nvPr>
            <p:ph idx="1"/>
          </p:nvPr>
        </p:nvSpPr>
        <p:spPr>
          <a:xfrm>
            <a:off x="911424" y="836711"/>
            <a:ext cx="11280576" cy="5519639"/>
          </a:xfrm>
        </p:spPr>
        <p:txBody>
          <a:bodyPr/>
          <a:lstStyle/>
          <a:p>
            <a:r>
              <a:rPr lang="en-US" sz="2000" dirty="0"/>
              <a:t>In reality there is not one pure model for either, although it is possible to identify characteristics of the two models</a:t>
            </a:r>
          </a:p>
          <a:p>
            <a:pPr lvl="1"/>
            <a:r>
              <a:rPr lang="en-US" sz="2000" dirty="0"/>
              <a:t>Prescriptive legislation detailing what is required verses principle-based legislation which provides general guidance</a:t>
            </a:r>
          </a:p>
          <a:p>
            <a:pPr lvl="1"/>
            <a:r>
              <a:rPr lang="en-US" sz="2000" dirty="0"/>
              <a:t>Central system in MoF/Treasury verses devolved systems in MDAs although many hybrid models exist</a:t>
            </a:r>
          </a:p>
          <a:p>
            <a:pPr lvl="1"/>
            <a:r>
              <a:rPr lang="en-US" sz="2000" dirty="0"/>
              <a:t>Central cash controls and management verses decentralized cash management within the context of a TSA</a:t>
            </a:r>
          </a:p>
          <a:p>
            <a:pPr lvl="1"/>
            <a:r>
              <a:rPr lang="en-US" sz="2000" dirty="0"/>
              <a:t>Ex-ante central controls verses devolution of controls</a:t>
            </a:r>
          </a:p>
          <a:p>
            <a:pPr lvl="1"/>
            <a:r>
              <a:rPr lang="en-US" sz="2000" dirty="0"/>
              <a:t>Ex-ante central controls verses ex-post review </a:t>
            </a:r>
          </a:p>
          <a:p>
            <a:r>
              <a:rPr lang="en-US" sz="2000" dirty="0"/>
              <a:t>Digitization, risk and performance-based management has seen a convergence of these systems</a:t>
            </a:r>
          </a:p>
          <a:p>
            <a:r>
              <a:rPr lang="en-US" sz="2000" dirty="0"/>
              <a:t>Is one system better than the other? The approach in each country depends on a range of factors including, history, risk appetite, level of automation and integration of PFM along with other factors.</a:t>
            </a:r>
          </a:p>
          <a:p>
            <a:r>
              <a:rPr lang="en-US" sz="2000" dirty="0"/>
              <a:t>It is also possible to observe that control and compliance and performance issues can see steps to or away from either model – for example incidences of fraud may see central controls resurrected or delays in central processing may see increased devolution  </a:t>
            </a:r>
          </a:p>
        </p:txBody>
      </p:sp>
      <p:sp>
        <p:nvSpPr>
          <p:cNvPr id="4" name="Footer Placeholder 3">
            <a:extLst>
              <a:ext uri="{FF2B5EF4-FFF2-40B4-BE49-F238E27FC236}">
                <a16:creationId xmlns:a16="http://schemas.microsoft.com/office/drawing/2014/main" id="{AF57E7AF-D257-9136-B0F1-EDEEF5A596E7}"/>
              </a:ext>
            </a:extLst>
          </p:cNvPr>
          <p:cNvSpPr>
            <a:spLocks noGrp="1"/>
          </p:cNvSpPr>
          <p:nvPr>
            <p:ph type="ftr" sz="quarter" idx="11"/>
          </p:nvPr>
        </p:nvSpPr>
        <p:spPr/>
        <p:txBody>
          <a:bodyPr/>
          <a:lstStyle/>
          <a:p>
            <a:pPr>
              <a:defRPr/>
            </a:pPr>
            <a:r>
              <a:rPr lang="en-AU"/>
              <a:t>PEMPAL Almaty May 2023</a:t>
            </a:r>
            <a:endParaRPr lang="ru-RU"/>
          </a:p>
        </p:txBody>
      </p:sp>
      <p:sp>
        <p:nvSpPr>
          <p:cNvPr id="5" name="Slide Number Placeholder 4">
            <a:extLst>
              <a:ext uri="{FF2B5EF4-FFF2-40B4-BE49-F238E27FC236}">
                <a16:creationId xmlns:a16="http://schemas.microsoft.com/office/drawing/2014/main" id="{C18B74B8-D932-1F05-1EA0-8629FF8D8415}"/>
              </a:ext>
            </a:extLst>
          </p:cNvPr>
          <p:cNvSpPr>
            <a:spLocks noGrp="1"/>
          </p:cNvSpPr>
          <p:nvPr>
            <p:ph type="sldNum" sz="quarter" idx="12"/>
          </p:nvPr>
        </p:nvSpPr>
        <p:spPr/>
        <p:txBody>
          <a:bodyPr/>
          <a:lstStyle/>
          <a:p>
            <a:pPr>
              <a:defRPr/>
            </a:pPr>
            <a:fld id="{87D4BA1C-9A8B-436B-A337-6A2CE014F201}" type="slidenum">
              <a:rPr lang="ru-RU" altLang="en-US" smtClean="0"/>
              <a:pPr>
                <a:defRPr/>
              </a:pPr>
              <a:t>20</a:t>
            </a:fld>
            <a:endParaRPr lang="ru-RU" altLang="en-US"/>
          </a:p>
        </p:txBody>
      </p:sp>
    </p:spTree>
    <p:extLst>
      <p:ext uri="{BB962C8B-B14F-4D97-AF65-F5344CB8AC3E}">
        <p14:creationId xmlns:p14="http://schemas.microsoft.com/office/powerpoint/2010/main" val="3187452826"/>
      </p:ext>
    </p:extLst>
  </p:cSld>
  <p:clrMapOvr>
    <a:masterClrMapping/>
  </p:clrMapOvr>
  <p:transition spd="slow">
    <p:wipe dir="r"/>
    <p:sndAc>
      <p:stSnd>
        <p:snd r:embed="rId2" name="coin.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9567-299A-24E1-845E-F4D3770CCC53}"/>
              </a:ext>
            </a:extLst>
          </p:cNvPr>
          <p:cNvSpPr>
            <a:spLocks noGrp="1"/>
          </p:cNvSpPr>
          <p:nvPr>
            <p:ph type="title"/>
          </p:nvPr>
        </p:nvSpPr>
        <p:spPr>
          <a:xfrm>
            <a:off x="938164" y="-69852"/>
            <a:ext cx="10972800" cy="1143000"/>
          </a:xfrm>
        </p:spPr>
        <p:txBody>
          <a:bodyPr/>
          <a:lstStyle/>
          <a:p>
            <a:r>
              <a:rPr lang="en-US" sz="2800">
                <a:solidFill>
                  <a:srgbClr val="C00000"/>
                </a:solidFill>
              </a:rPr>
              <a:t>Emerging Role of Treasury- From Gatekeeper to Risk Assessor </a:t>
            </a:r>
          </a:p>
        </p:txBody>
      </p:sp>
      <p:sp>
        <p:nvSpPr>
          <p:cNvPr id="4" name="Footer Placeholder 3">
            <a:extLst>
              <a:ext uri="{FF2B5EF4-FFF2-40B4-BE49-F238E27FC236}">
                <a16:creationId xmlns:a16="http://schemas.microsoft.com/office/drawing/2014/main" id="{6210DB08-1F24-26ED-230F-CA5120C6B2C4}"/>
              </a:ext>
            </a:extLst>
          </p:cNvPr>
          <p:cNvSpPr>
            <a:spLocks noGrp="1"/>
          </p:cNvSpPr>
          <p:nvPr>
            <p:ph type="ftr" sz="quarter" idx="11"/>
          </p:nvPr>
        </p:nvSpPr>
        <p:spPr/>
        <p:txBody>
          <a:bodyPr/>
          <a:lstStyle/>
          <a:p>
            <a:pPr>
              <a:defRPr/>
            </a:pPr>
            <a:r>
              <a:rPr lang="en-AU"/>
              <a:t>PEMPAL Almaty May 2023</a:t>
            </a:r>
            <a:endParaRPr lang="ru-RU"/>
          </a:p>
        </p:txBody>
      </p:sp>
      <p:sp>
        <p:nvSpPr>
          <p:cNvPr id="5" name="Slide Number Placeholder 4">
            <a:extLst>
              <a:ext uri="{FF2B5EF4-FFF2-40B4-BE49-F238E27FC236}">
                <a16:creationId xmlns:a16="http://schemas.microsoft.com/office/drawing/2014/main" id="{A6E4B8B1-2FF9-FD78-C95A-FF6F6DF6CBD4}"/>
              </a:ext>
            </a:extLst>
          </p:cNvPr>
          <p:cNvSpPr>
            <a:spLocks noGrp="1"/>
          </p:cNvSpPr>
          <p:nvPr>
            <p:ph type="sldNum" sz="quarter" idx="12"/>
          </p:nvPr>
        </p:nvSpPr>
        <p:spPr/>
        <p:txBody>
          <a:bodyPr/>
          <a:lstStyle/>
          <a:p>
            <a:pPr>
              <a:defRPr/>
            </a:pPr>
            <a:fld id="{87D4BA1C-9A8B-436B-A337-6A2CE014F201}" type="slidenum">
              <a:rPr lang="ru-RU" altLang="en-US" smtClean="0"/>
              <a:pPr>
                <a:defRPr/>
              </a:pPr>
              <a:t>21</a:t>
            </a:fld>
            <a:endParaRPr lang="ru-RU" altLang="en-US"/>
          </a:p>
        </p:txBody>
      </p:sp>
      <p:pic>
        <p:nvPicPr>
          <p:cNvPr id="9" name="Picture 8" descr="A wooden door in a stone wall&#10;&#10;Description automatically generated with low confidence">
            <a:extLst>
              <a:ext uri="{FF2B5EF4-FFF2-40B4-BE49-F238E27FC236}">
                <a16:creationId xmlns:a16="http://schemas.microsoft.com/office/drawing/2014/main" id="{0771CBB3-1533-4DD7-F48B-08775AD822C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23592" y="1179631"/>
            <a:ext cx="6912768" cy="4306492"/>
          </a:xfrm>
          <a:prstGeom prst="rect">
            <a:avLst/>
          </a:prstGeom>
        </p:spPr>
      </p:pic>
      <p:sp>
        <p:nvSpPr>
          <p:cNvPr id="10" name="TextBox 9">
            <a:extLst>
              <a:ext uri="{FF2B5EF4-FFF2-40B4-BE49-F238E27FC236}">
                <a16:creationId xmlns:a16="http://schemas.microsoft.com/office/drawing/2014/main" id="{AF499918-8F77-D954-83D0-6EE4DE6292FD}"/>
              </a:ext>
            </a:extLst>
          </p:cNvPr>
          <p:cNvSpPr txBox="1"/>
          <p:nvPr/>
        </p:nvSpPr>
        <p:spPr>
          <a:xfrm>
            <a:off x="1836242" y="5615583"/>
            <a:ext cx="8519516" cy="923330"/>
          </a:xfrm>
          <a:prstGeom prst="rect">
            <a:avLst/>
          </a:prstGeom>
          <a:solidFill>
            <a:srgbClr val="FFC000"/>
          </a:solidFill>
        </p:spPr>
        <p:txBody>
          <a:bodyPr wrap="square" rtlCol="0">
            <a:spAutoFit/>
          </a:bodyPr>
          <a:lstStyle/>
          <a:p>
            <a:r>
              <a:rPr lang="en-US"/>
              <a:t>Traditional role of the Treasury was as a gatekeeper as control was seen as a blunt instrument to ensure integrity over payments just before the payment was made </a:t>
            </a:r>
          </a:p>
        </p:txBody>
      </p:sp>
    </p:spTree>
    <p:extLst>
      <p:ext uri="{BB962C8B-B14F-4D97-AF65-F5344CB8AC3E}">
        <p14:creationId xmlns:p14="http://schemas.microsoft.com/office/powerpoint/2010/main" val="1237081209"/>
      </p:ext>
    </p:extLst>
  </p:cSld>
  <p:clrMapOvr>
    <a:masterClrMapping/>
  </p:clrMapOvr>
  <p:transition spd="slow">
    <p:wipe dir="r"/>
    <p:sndAc>
      <p:stSnd>
        <p:snd r:embed="rId3" name="coin.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34BE19-E31A-7D73-A0D6-BA4E215B1B30}"/>
              </a:ext>
            </a:extLst>
          </p:cNvPr>
          <p:cNvSpPr>
            <a:spLocks noGrp="1"/>
          </p:cNvSpPr>
          <p:nvPr>
            <p:ph type="ftr" sz="quarter" idx="11"/>
          </p:nvPr>
        </p:nvSpPr>
        <p:spPr/>
        <p:txBody>
          <a:bodyPr/>
          <a:lstStyle/>
          <a:p>
            <a:pPr>
              <a:defRPr/>
            </a:pPr>
            <a:r>
              <a:rPr lang="en-AU" dirty="0"/>
              <a:t>PEMPAL Almaty May 2023</a:t>
            </a:r>
            <a:endParaRPr lang="ru-RU" dirty="0"/>
          </a:p>
        </p:txBody>
      </p:sp>
      <p:sp>
        <p:nvSpPr>
          <p:cNvPr id="5" name="Slide Number Placeholder 4">
            <a:extLst>
              <a:ext uri="{FF2B5EF4-FFF2-40B4-BE49-F238E27FC236}">
                <a16:creationId xmlns:a16="http://schemas.microsoft.com/office/drawing/2014/main" id="{D5245D8A-6EF3-F681-1279-023D8F605966}"/>
              </a:ext>
            </a:extLst>
          </p:cNvPr>
          <p:cNvSpPr>
            <a:spLocks noGrp="1"/>
          </p:cNvSpPr>
          <p:nvPr>
            <p:ph type="sldNum" sz="quarter" idx="12"/>
          </p:nvPr>
        </p:nvSpPr>
        <p:spPr/>
        <p:txBody>
          <a:bodyPr/>
          <a:lstStyle/>
          <a:p>
            <a:pPr>
              <a:defRPr/>
            </a:pPr>
            <a:fld id="{87D4BA1C-9A8B-436B-A337-6A2CE014F201}" type="slidenum">
              <a:rPr lang="ru-RU" altLang="en-US" smtClean="0"/>
              <a:pPr>
                <a:defRPr/>
              </a:pPr>
              <a:t>22</a:t>
            </a:fld>
            <a:endParaRPr lang="ru-RU" altLang="en-US" dirty="0"/>
          </a:p>
        </p:txBody>
      </p:sp>
      <p:sp>
        <p:nvSpPr>
          <p:cNvPr id="6" name="Title 1">
            <a:extLst>
              <a:ext uri="{FF2B5EF4-FFF2-40B4-BE49-F238E27FC236}">
                <a16:creationId xmlns:a16="http://schemas.microsoft.com/office/drawing/2014/main" id="{71B6185C-6409-3A9C-1986-2AB064BF99EE}"/>
              </a:ext>
            </a:extLst>
          </p:cNvPr>
          <p:cNvSpPr>
            <a:spLocks noGrp="1"/>
          </p:cNvSpPr>
          <p:nvPr>
            <p:ph type="title"/>
          </p:nvPr>
        </p:nvSpPr>
        <p:spPr>
          <a:xfrm>
            <a:off x="1014364" y="-224972"/>
            <a:ext cx="10972800" cy="1143000"/>
          </a:xfrm>
        </p:spPr>
        <p:txBody>
          <a:bodyPr/>
          <a:lstStyle/>
          <a:p>
            <a:r>
              <a:rPr lang="en-US" sz="2800" dirty="0">
                <a:solidFill>
                  <a:srgbClr val="C00000"/>
                </a:solidFill>
              </a:rPr>
              <a:t>Emerging Role of Treasury- From Gatekeeper to Risk Assessor </a:t>
            </a:r>
          </a:p>
        </p:txBody>
      </p:sp>
      <p:graphicFrame>
        <p:nvGraphicFramePr>
          <p:cNvPr id="9" name="Diagram 8">
            <a:extLst>
              <a:ext uri="{FF2B5EF4-FFF2-40B4-BE49-F238E27FC236}">
                <a16:creationId xmlns:a16="http://schemas.microsoft.com/office/drawing/2014/main" id="{7F2F18B8-D05F-9088-80A5-12915028CB6F}"/>
              </a:ext>
            </a:extLst>
          </p:cNvPr>
          <p:cNvGraphicFramePr/>
          <p:nvPr>
            <p:extLst>
              <p:ext uri="{D42A27DB-BD31-4B8C-83A1-F6EECF244321}">
                <p14:modId xmlns:p14="http://schemas.microsoft.com/office/powerpoint/2010/main" val="1778737477"/>
              </p:ext>
            </p:extLst>
          </p:nvPr>
        </p:nvGraphicFramePr>
        <p:xfrm>
          <a:off x="1199456" y="719666"/>
          <a:ext cx="11051258"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B952368-0992-73A3-5EAE-F73D03937F9F}"/>
              </a:ext>
            </a:extLst>
          </p:cNvPr>
          <p:cNvSpPr txBox="1"/>
          <p:nvPr/>
        </p:nvSpPr>
        <p:spPr>
          <a:xfrm>
            <a:off x="839416" y="3284984"/>
            <a:ext cx="2808312" cy="2585323"/>
          </a:xfrm>
          <a:prstGeom prst="rect">
            <a:avLst/>
          </a:prstGeom>
          <a:solidFill>
            <a:srgbClr val="FFC000"/>
          </a:solidFill>
        </p:spPr>
        <p:txBody>
          <a:bodyPr wrap="square" rtlCol="0">
            <a:spAutoFit/>
          </a:bodyPr>
          <a:lstStyle/>
          <a:p>
            <a:r>
              <a:rPr lang="en-US" dirty="0"/>
              <a:t>Treasury is emerging as a key entity in a more strategic risk-oriented PFM system, well beyond a single and simple end of process control. But Treasury is now not the only player in this more integrated framework! </a:t>
            </a:r>
          </a:p>
        </p:txBody>
      </p:sp>
      <p:sp>
        <p:nvSpPr>
          <p:cNvPr id="11" name="TextBox 10">
            <a:extLst>
              <a:ext uri="{FF2B5EF4-FFF2-40B4-BE49-F238E27FC236}">
                <a16:creationId xmlns:a16="http://schemas.microsoft.com/office/drawing/2014/main" id="{0B521B33-CC42-7005-05FB-EDDA61794444}"/>
              </a:ext>
            </a:extLst>
          </p:cNvPr>
          <p:cNvSpPr txBox="1"/>
          <p:nvPr/>
        </p:nvSpPr>
        <p:spPr>
          <a:xfrm>
            <a:off x="9779596" y="918028"/>
            <a:ext cx="2207568" cy="2308324"/>
          </a:xfrm>
          <a:prstGeom prst="rect">
            <a:avLst/>
          </a:prstGeom>
          <a:solidFill>
            <a:srgbClr val="FFC000"/>
          </a:solidFill>
        </p:spPr>
        <p:txBody>
          <a:bodyPr wrap="square" rtlCol="0">
            <a:spAutoFit/>
          </a:bodyPr>
          <a:lstStyle/>
          <a:p>
            <a:r>
              <a:rPr lang="en-US" dirty="0"/>
              <a:t>There are many options, beyond central controls, which can mitigate risks and assure payments are efficient, effective and appropriate. </a:t>
            </a:r>
          </a:p>
        </p:txBody>
      </p:sp>
    </p:spTree>
    <p:extLst>
      <p:ext uri="{BB962C8B-B14F-4D97-AF65-F5344CB8AC3E}">
        <p14:creationId xmlns:p14="http://schemas.microsoft.com/office/powerpoint/2010/main" val="3445524254"/>
      </p:ext>
    </p:extLst>
  </p:cSld>
  <p:clrMapOvr>
    <a:masterClrMapping/>
  </p:clrMapOvr>
  <p:transition spd="slow">
    <p:wipe dir="r"/>
    <p:sndAc>
      <p:stSnd>
        <p:snd r:embed="rId2" name="coin.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3683-AA44-7D41-9E35-90935FE0BB1D}"/>
              </a:ext>
            </a:extLst>
          </p:cNvPr>
          <p:cNvSpPr>
            <a:spLocks noGrp="1"/>
          </p:cNvSpPr>
          <p:nvPr>
            <p:ph type="title"/>
          </p:nvPr>
        </p:nvSpPr>
        <p:spPr>
          <a:xfrm>
            <a:off x="3138488" y="76201"/>
            <a:ext cx="5915025" cy="745629"/>
          </a:xfrm>
        </p:spPr>
        <p:txBody>
          <a:bodyPr>
            <a:normAutofit fontScale="90000"/>
          </a:bodyPr>
          <a:lstStyle/>
          <a:p>
            <a:r>
              <a:rPr lang="en-US" b="1" dirty="0">
                <a:solidFill>
                  <a:srgbClr val="C00000"/>
                </a:solidFill>
              </a:rPr>
              <a:t>Conclusion</a:t>
            </a:r>
          </a:p>
        </p:txBody>
      </p:sp>
      <p:sp>
        <p:nvSpPr>
          <p:cNvPr id="3" name="Content Placeholder 2">
            <a:extLst>
              <a:ext uri="{FF2B5EF4-FFF2-40B4-BE49-F238E27FC236}">
                <a16:creationId xmlns:a16="http://schemas.microsoft.com/office/drawing/2014/main" id="{EE73F3DD-D63C-8748-A027-D25BBBA76B49}"/>
              </a:ext>
            </a:extLst>
          </p:cNvPr>
          <p:cNvSpPr>
            <a:spLocks noGrp="1"/>
          </p:cNvSpPr>
          <p:nvPr>
            <p:ph idx="1"/>
          </p:nvPr>
        </p:nvSpPr>
        <p:spPr>
          <a:xfrm>
            <a:off x="1055440" y="821830"/>
            <a:ext cx="10729192" cy="5869983"/>
          </a:xfrm>
        </p:spPr>
        <p:txBody>
          <a:bodyPr>
            <a:normAutofit/>
          </a:bodyPr>
          <a:lstStyle/>
          <a:p>
            <a:pPr marL="342900" indent="-342900">
              <a:buFont typeface="Arial" panose="020B0604020202020204" pitchFamily="34" charset="0"/>
              <a:buChar char="•"/>
            </a:pPr>
            <a:r>
              <a:rPr lang="en-US" sz="2400" dirty="0"/>
              <a:t>In general </a:t>
            </a:r>
            <a:r>
              <a:rPr lang="en-US" sz="2400" b="1" dirty="0"/>
              <a:t>controls are being decentralized to MDAs/Spending Units</a:t>
            </a:r>
            <a:r>
              <a:rPr lang="en-US" sz="2400" dirty="0"/>
              <a:t> as </a:t>
            </a:r>
          </a:p>
          <a:p>
            <a:pPr marL="511175" indent="-511175">
              <a:buNone/>
            </a:pPr>
            <a:r>
              <a:rPr lang="en-US" sz="2400" dirty="0"/>
              <a:t>     FMIS provides greater integrity over the payment process  – </a:t>
            </a:r>
            <a:r>
              <a:rPr lang="en-US" sz="2400" b="1" dirty="0">
                <a:solidFill>
                  <a:srgbClr val="FF0000"/>
                </a:solidFill>
              </a:rPr>
              <a:t>This does not mean there is  no role for central review but how and when is the  question? (France/ Belgium/Moldova/Georgia)?</a:t>
            </a:r>
          </a:p>
          <a:p>
            <a:pPr marL="342900" indent="-342900">
              <a:buFont typeface="Arial" panose="020B0604020202020204" pitchFamily="34" charset="0"/>
              <a:buChar char="•"/>
            </a:pPr>
            <a:r>
              <a:rPr lang="en-US" sz="2400" dirty="0"/>
              <a:t>Modern FMIS has therefore largely </a:t>
            </a:r>
            <a:r>
              <a:rPr lang="en-US" sz="2400" b="1" dirty="0"/>
              <a:t>eliminated the need and benefits of centralized treasury controls at the (final) payment stage</a:t>
            </a:r>
          </a:p>
          <a:p>
            <a:pPr marL="342900" indent="-342900">
              <a:buFont typeface="Arial" panose="020B0604020202020204" pitchFamily="34" charset="0"/>
              <a:buChar char="•"/>
            </a:pPr>
            <a:r>
              <a:rPr lang="en-US" sz="2400" dirty="0"/>
              <a:t>FMIS is enhancing the capability to shift central controls from the end of the process to </a:t>
            </a:r>
            <a:r>
              <a:rPr lang="en-US" sz="2400" b="1" dirty="0"/>
              <a:t>ensuring controls occur early in the payment process</a:t>
            </a:r>
            <a:r>
              <a:rPr lang="en-US" sz="2400" dirty="0"/>
              <a:t>, at the time vendors and goods and services are being selected </a:t>
            </a:r>
          </a:p>
          <a:p>
            <a:pPr marL="342900" indent="-342900">
              <a:buFont typeface="Arial" panose="020B0604020202020204" pitchFamily="34" charset="0"/>
              <a:buChar char="•"/>
            </a:pPr>
            <a:r>
              <a:rPr lang="en-US" sz="2400" b="1" dirty="0"/>
              <a:t>Risk assessment and management is becoming a mandatory requirement for government </a:t>
            </a:r>
            <a:r>
              <a:rPr lang="en-US" sz="2400" dirty="0"/>
              <a:t>– this has also assisted with an enhanced understanding of what really contributes to higher level outcomes for government </a:t>
            </a:r>
          </a:p>
          <a:p>
            <a:pPr marL="0" indent="0">
              <a:buNone/>
            </a:pPr>
            <a:r>
              <a:rPr lang="en-US" sz="2400" dirty="0"/>
              <a:t>     – a refocusing on results for clients rather than simple compliance checks</a:t>
            </a:r>
          </a:p>
        </p:txBody>
      </p:sp>
      <p:sp>
        <p:nvSpPr>
          <p:cNvPr id="4" name="Slide Number Placeholder 3">
            <a:extLst>
              <a:ext uri="{FF2B5EF4-FFF2-40B4-BE49-F238E27FC236}">
                <a16:creationId xmlns:a16="http://schemas.microsoft.com/office/drawing/2014/main" id="{6120BC66-696B-92B7-CCA4-F68BB1F1F614}"/>
              </a:ext>
            </a:extLst>
          </p:cNvPr>
          <p:cNvSpPr>
            <a:spLocks noGrp="1"/>
          </p:cNvSpPr>
          <p:nvPr>
            <p:ph type="sldNum" sz="quarter" idx="12"/>
          </p:nvPr>
        </p:nvSpPr>
        <p:spPr/>
        <p:txBody>
          <a:bodyPr/>
          <a:lstStyle/>
          <a:p>
            <a:fld id="{74B5802B-BA45-4B18-A28D-2CFE6D16A7D0}" type="slidenum">
              <a:rPr lang="ko-KR" altLang="en-US" smtClean="0"/>
              <a:t>23</a:t>
            </a:fld>
            <a:endParaRPr lang="ko-KR" altLang="en-US" dirty="0"/>
          </a:p>
        </p:txBody>
      </p:sp>
      <p:sp>
        <p:nvSpPr>
          <p:cNvPr id="5" name="Footer Placeholder 4">
            <a:extLst>
              <a:ext uri="{FF2B5EF4-FFF2-40B4-BE49-F238E27FC236}">
                <a16:creationId xmlns:a16="http://schemas.microsoft.com/office/drawing/2014/main" id="{D20F7CE1-EFFE-547F-7A58-F1EF521764BF}"/>
              </a:ext>
            </a:extLst>
          </p:cNvPr>
          <p:cNvSpPr>
            <a:spLocks noGrp="1"/>
          </p:cNvSpPr>
          <p:nvPr>
            <p:ph type="ftr" sz="quarter" idx="11"/>
          </p:nvPr>
        </p:nvSpPr>
        <p:spPr/>
        <p:txBody>
          <a:bodyPr/>
          <a:lstStyle/>
          <a:p>
            <a:r>
              <a:rPr lang="en-AU" altLang="ko-KR" dirty="0"/>
              <a:t>PEMPAL Almaty May 2023</a:t>
            </a:r>
            <a:endParaRPr lang="ko-KR" altLang="en-US" dirty="0"/>
          </a:p>
        </p:txBody>
      </p:sp>
    </p:spTree>
    <p:extLst>
      <p:ext uri="{BB962C8B-B14F-4D97-AF65-F5344CB8AC3E}">
        <p14:creationId xmlns:p14="http://schemas.microsoft.com/office/powerpoint/2010/main" val="2109813299"/>
      </p:ext>
    </p:extLst>
  </p:cSld>
  <p:clrMapOvr>
    <a:masterClrMapping/>
  </p:clrMapOvr>
  <p:transition spd="slow">
    <p:wipe dir="r"/>
    <p:sndAc>
      <p:stSnd>
        <p:snd r:embed="rId3" name="coin.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8" name="WordArt 4" descr="Paper bag"/>
          <p:cNvSpPr>
            <a:spLocks noChangeArrowheads="1" noChangeShapeType="1" noTextEdit="1"/>
          </p:cNvSpPr>
          <p:nvPr/>
        </p:nvSpPr>
        <p:spPr bwMode="auto">
          <a:xfrm>
            <a:off x="2895600" y="2438400"/>
            <a:ext cx="7010400" cy="3276600"/>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a:r>
              <a:rPr lang="en-US" sz="3600" kern="10" dirty="0">
                <a:ln w="9525">
                  <a:miter lim="800000"/>
                  <a:headEnd/>
                  <a:tailEnd/>
                </a:ln>
                <a:blipFill dpi="0" rotWithShape="0">
                  <a:blip r:embed="rId3"/>
                  <a:srcRect/>
                  <a:tile tx="0" ty="0" sx="100000" sy="100000" flip="none" algn="tl"/>
                </a:blipFill>
                <a:latin typeface="Arial Black"/>
              </a:rPr>
              <a:t>Thank you</a:t>
            </a:r>
          </a:p>
        </p:txBody>
      </p:sp>
      <p:sp>
        <p:nvSpPr>
          <p:cNvPr id="2" name="Slide Number Placeholder 1">
            <a:extLst>
              <a:ext uri="{FF2B5EF4-FFF2-40B4-BE49-F238E27FC236}">
                <a16:creationId xmlns:a16="http://schemas.microsoft.com/office/drawing/2014/main" id="{515958CD-74A9-300D-0A69-832CEA1022BA}"/>
              </a:ext>
            </a:extLst>
          </p:cNvPr>
          <p:cNvSpPr>
            <a:spLocks noGrp="1"/>
          </p:cNvSpPr>
          <p:nvPr>
            <p:ph type="sldNum" sz="quarter" idx="12"/>
          </p:nvPr>
        </p:nvSpPr>
        <p:spPr/>
        <p:txBody>
          <a:bodyPr/>
          <a:lstStyle/>
          <a:p>
            <a:fld id="{74B5802B-BA45-4B18-A28D-2CFE6D16A7D0}" type="slidenum">
              <a:rPr lang="ko-KR" altLang="en-US" smtClean="0"/>
              <a:t>24</a:t>
            </a:fld>
            <a:endParaRPr lang="ko-KR" altLang="en-US" dirty="0"/>
          </a:p>
        </p:txBody>
      </p:sp>
      <p:sp>
        <p:nvSpPr>
          <p:cNvPr id="3" name="Footer Placeholder 2">
            <a:extLst>
              <a:ext uri="{FF2B5EF4-FFF2-40B4-BE49-F238E27FC236}">
                <a16:creationId xmlns:a16="http://schemas.microsoft.com/office/drawing/2014/main" id="{D1A3C742-93E0-4F11-2205-C8E978D75D78}"/>
              </a:ext>
            </a:extLst>
          </p:cNvPr>
          <p:cNvSpPr>
            <a:spLocks noGrp="1"/>
          </p:cNvSpPr>
          <p:nvPr>
            <p:ph type="ftr" sz="quarter" idx="11"/>
          </p:nvPr>
        </p:nvSpPr>
        <p:spPr/>
        <p:txBody>
          <a:bodyPr/>
          <a:lstStyle/>
          <a:p>
            <a:r>
              <a:rPr lang="en-AU" altLang="ko-KR" dirty="0"/>
              <a:t>PEMPAL Almaty May 2023</a:t>
            </a:r>
            <a:endParaRPr lang="ko-KR" altLang="en-US" dirty="0"/>
          </a:p>
        </p:txBody>
      </p:sp>
    </p:spTree>
    <p:extLst>
      <p:ext uri="{BB962C8B-B14F-4D97-AF65-F5344CB8AC3E}">
        <p14:creationId xmlns:p14="http://schemas.microsoft.com/office/powerpoint/2010/main" val="2023692975"/>
      </p:ext>
    </p:extLst>
  </p:cSld>
  <p:clrMapOvr>
    <a:masterClrMapping/>
  </p:clrMapOvr>
  <p:transition spd="slow">
    <p:wipe dir="r"/>
    <p:sndAc>
      <p:stSnd>
        <p:snd r:embed="rId2" name="coin.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7BA7-8FB3-0D45-8D2B-4C0AACC9BFE1}"/>
              </a:ext>
            </a:extLst>
          </p:cNvPr>
          <p:cNvSpPr>
            <a:spLocks noGrp="1"/>
          </p:cNvSpPr>
          <p:nvPr>
            <p:ph type="title"/>
          </p:nvPr>
        </p:nvSpPr>
        <p:spPr>
          <a:xfrm>
            <a:off x="646771" y="1"/>
            <a:ext cx="10021229" cy="1591115"/>
          </a:xfrm>
        </p:spPr>
        <p:txBody>
          <a:bodyPr>
            <a:noAutofit/>
          </a:bodyPr>
          <a:lstStyle/>
          <a:p>
            <a:pPr algn="ctr"/>
            <a:r>
              <a:rPr lang="en-US" sz="2700" dirty="0">
                <a:solidFill>
                  <a:srgbClr val="C00000"/>
                </a:solidFill>
              </a:rPr>
              <a:t>How has the Treasury Role and Internal </a:t>
            </a:r>
            <a:br>
              <a:rPr lang="en-US" sz="2700" dirty="0">
                <a:solidFill>
                  <a:srgbClr val="C00000"/>
                </a:solidFill>
              </a:rPr>
            </a:br>
            <a:r>
              <a:rPr lang="en-US" sz="2700" dirty="0">
                <a:solidFill>
                  <a:srgbClr val="C00000"/>
                </a:solidFill>
              </a:rPr>
              <a:t>Control Changed?</a:t>
            </a:r>
          </a:p>
        </p:txBody>
      </p:sp>
      <p:sp>
        <p:nvSpPr>
          <p:cNvPr id="3" name="Text Placeholder 2">
            <a:extLst>
              <a:ext uri="{FF2B5EF4-FFF2-40B4-BE49-F238E27FC236}">
                <a16:creationId xmlns:a16="http://schemas.microsoft.com/office/drawing/2014/main" id="{6168224F-281D-954E-A2A6-56FA3A56FF84}"/>
              </a:ext>
            </a:extLst>
          </p:cNvPr>
          <p:cNvSpPr>
            <a:spLocks noGrp="1"/>
          </p:cNvSpPr>
          <p:nvPr>
            <p:ph type="body" sz="quarter" idx="10"/>
          </p:nvPr>
        </p:nvSpPr>
        <p:spPr>
          <a:xfrm>
            <a:off x="2518752" y="1486238"/>
            <a:ext cx="2891449" cy="4838362"/>
          </a:xfrm>
          <a:solidFill>
            <a:schemeClr val="bg2"/>
          </a:solidFill>
          <a:ln>
            <a:solidFill>
              <a:schemeClr val="tx1"/>
            </a:solidFill>
            <a:prstDash val="dash"/>
          </a:ln>
        </p:spPr>
        <p:txBody>
          <a:bodyPr>
            <a:normAutofit fontScale="92500" lnSpcReduction="10000"/>
          </a:bodyPr>
          <a:lstStyle/>
          <a:p>
            <a:pPr algn="ctr"/>
            <a:r>
              <a:rPr lang="en-US" b="1" dirty="0"/>
              <a:t>Traditional</a:t>
            </a:r>
          </a:p>
          <a:p>
            <a:pPr marL="257175" indent="-257175"/>
            <a:r>
              <a:rPr lang="en-US" sz="1800" dirty="0"/>
              <a:t>Compliance Focus</a:t>
            </a:r>
          </a:p>
          <a:p>
            <a:pPr marL="257175" indent="-257175"/>
            <a:r>
              <a:rPr lang="en-US" sz="1800" dirty="0"/>
              <a:t>Paper-based controls</a:t>
            </a:r>
          </a:p>
          <a:p>
            <a:pPr marL="257175" indent="-257175"/>
            <a:r>
              <a:rPr lang="en-US" sz="1800" dirty="0"/>
              <a:t>High degree of Central Control       </a:t>
            </a:r>
          </a:p>
          <a:p>
            <a:pPr marL="257175" indent="-257175"/>
            <a:endParaRPr lang="en-US" sz="1800" dirty="0"/>
          </a:p>
          <a:p>
            <a:pPr marL="257175" indent="-257175"/>
            <a:r>
              <a:rPr lang="en-US" sz="1800" dirty="0"/>
              <a:t>Partial automation</a:t>
            </a:r>
          </a:p>
          <a:p>
            <a:pPr marL="257175" indent="-257175"/>
            <a:r>
              <a:rPr lang="en-US" sz="1800" dirty="0"/>
              <a:t>Many officials involved in decision chain</a:t>
            </a:r>
          </a:p>
          <a:p>
            <a:pPr marL="257175" indent="-257175"/>
            <a:r>
              <a:rPr lang="en-US" sz="1800" dirty="0"/>
              <a:t>Risk Adverse Management</a:t>
            </a:r>
          </a:p>
          <a:p>
            <a:pPr marL="257175" indent="-257175"/>
            <a:r>
              <a:rPr lang="en-US" sz="1800" dirty="0"/>
              <a:t>Reactive Management</a:t>
            </a:r>
          </a:p>
          <a:p>
            <a:pPr marL="257175" indent="-257175"/>
            <a:endParaRPr lang="en-US" dirty="0"/>
          </a:p>
          <a:p>
            <a:pPr marL="257175" indent="-257175"/>
            <a:endParaRPr lang="en-US" dirty="0"/>
          </a:p>
          <a:p>
            <a:endParaRPr lang="en-US" dirty="0"/>
          </a:p>
          <a:p>
            <a:endParaRPr lang="en-US" dirty="0"/>
          </a:p>
        </p:txBody>
      </p:sp>
      <p:sp>
        <p:nvSpPr>
          <p:cNvPr id="4" name="Text Placeholder 2">
            <a:extLst>
              <a:ext uri="{FF2B5EF4-FFF2-40B4-BE49-F238E27FC236}">
                <a16:creationId xmlns:a16="http://schemas.microsoft.com/office/drawing/2014/main" id="{32027194-8396-A643-90CC-113A347345AE}"/>
              </a:ext>
            </a:extLst>
          </p:cNvPr>
          <p:cNvSpPr txBox="1">
            <a:spLocks/>
          </p:cNvSpPr>
          <p:nvPr/>
        </p:nvSpPr>
        <p:spPr>
          <a:xfrm>
            <a:off x="7162800" y="1486239"/>
            <a:ext cx="3124200" cy="4838362"/>
          </a:xfrm>
          <a:prstGeom prst="rect">
            <a:avLst/>
          </a:prstGeom>
          <a:solidFill>
            <a:schemeClr val="bg2"/>
          </a:solidFill>
          <a:ln w="38100">
            <a:solidFill>
              <a:schemeClr val="tx1"/>
            </a:solidFill>
          </a:ln>
        </p:spPr>
        <p:txBody>
          <a:bodyPr vert="horz" lIns="0" tIns="102870" rIns="0" bIns="0" rtlCol="0">
            <a:normAutofit lnSpcReduction="10000"/>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400">
              <a:lnSpc>
                <a:spcPct val="90000"/>
              </a:lnSpc>
              <a:spcBef>
                <a:spcPts val="1800"/>
              </a:spcBef>
            </a:pPr>
            <a:r>
              <a:rPr lang="en-US" sz="3000" b="1" dirty="0"/>
              <a:t>Emerging</a:t>
            </a:r>
          </a:p>
          <a:p>
            <a:pPr marL="511175" indent="-344488" defTabSz="685800">
              <a:lnSpc>
                <a:spcPct val="90000"/>
              </a:lnSpc>
              <a:buFont typeface="Arial" panose="020B0604020202020204" pitchFamily="34" charset="0"/>
              <a:buChar char="•"/>
            </a:pPr>
            <a:r>
              <a:rPr lang="en-US" sz="1600" dirty="0"/>
              <a:t>Performance Focus</a:t>
            </a:r>
          </a:p>
          <a:p>
            <a:pPr marL="511175" indent="-344488" defTabSz="685800">
              <a:lnSpc>
                <a:spcPct val="90000"/>
              </a:lnSpc>
              <a:buFont typeface="Arial" panose="020B0604020202020204" pitchFamily="34" charset="0"/>
              <a:buChar char="•"/>
            </a:pPr>
            <a:r>
              <a:rPr lang="en-US" sz="1600" dirty="0"/>
              <a:t>E-Documents – E-controls </a:t>
            </a:r>
          </a:p>
          <a:p>
            <a:pPr marL="511175" indent="-344488" defTabSz="685800">
              <a:lnSpc>
                <a:spcPct val="90000"/>
              </a:lnSpc>
              <a:buFont typeface="Arial" panose="020B0604020202020204" pitchFamily="34" charset="0"/>
              <a:buChar char="•"/>
            </a:pPr>
            <a:r>
              <a:rPr lang="en-US" sz="1600" dirty="0"/>
              <a:t>Decentralized Control </a:t>
            </a:r>
            <a:r>
              <a:rPr lang="en-US" sz="1600" b="1" dirty="0">
                <a:solidFill>
                  <a:srgbClr val="C00000"/>
                </a:solidFill>
              </a:rPr>
              <a:t>accompanied with managerial accountability</a:t>
            </a:r>
          </a:p>
          <a:p>
            <a:pPr marL="511175" indent="-344488">
              <a:buFont typeface="Arial" panose="020B0604020202020204" pitchFamily="34" charset="0"/>
              <a:buChar char="•"/>
            </a:pPr>
            <a:r>
              <a:rPr lang="en-US" sz="1600" dirty="0"/>
              <a:t>Full Digitization</a:t>
            </a:r>
          </a:p>
          <a:p>
            <a:pPr marL="511175" indent="-344488">
              <a:buFont typeface="Arial" panose="020B0604020202020204" pitchFamily="34" charset="0"/>
              <a:buChar char="•"/>
            </a:pPr>
            <a:r>
              <a:rPr lang="en-US" sz="1600" dirty="0"/>
              <a:t>FMIS based controls are primary</a:t>
            </a:r>
          </a:p>
          <a:p>
            <a:pPr marL="511175" indent="-344488">
              <a:buFont typeface="Arial" panose="020B0604020202020204" pitchFamily="34" charset="0"/>
              <a:buChar char="•"/>
            </a:pPr>
            <a:r>
              <a:rPr lang="en-US" sz="1600" dirty="0"/>
              <a:t>Risk Management</a:t>
            </a:r>
          </a:p>
          <a:p>
            <a:pPr marL="511175" indent="-344488">
              <a:buFont typeface="Arial" panose="020B0604020202020204" pitchFamily="34" charset="0"/>
              <a:buChar char="•"/>
            </a:pPr>
            <a:r>
              <a:rPr lang="en-US" sz="1600" dirty="0"/>
              <a:t>Active Management</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endParaRPr lang="en-US" sz="1500" dirty="0"/>
          </a:p>
          <a:p>
            <a:pPr marL="257175" indent="-257175" algn="ctr">
              <a:buFont typeface="Arial" panose="020B0604020202020204" pitchFamily="34" charset="0"/>
              <a:buChar char="•"/>
            </a:pPr>
            <a:endParaRPr lang="en-US" sz="1500" dirty="0"/>
          </a:p>
          <a:p>
            <a:pPr marL="257175" indent="-257175" algn="ctr">
              <a:buFont typeface="Arial" panose="020B0604020202020204" pitchFamily="34" charset="0"/>
              <a:buChar char="•"/>
            </a:pPr>
            <a:endParaRPr lang="en-US" sz="1500" dirty="0"/>
          </a:p>
          <a:p>
            <a:endParaRPr lang="en-US" sz="1500" dirty="0"/>
          </a:p>
        </p:txBody>
      </p:sp>
      <p:sp>
        <p:nvSpPr>
          <p:cNvPr id="6" name="Right Arrow 5">
            <a:extLst>
              <a:ext uri="{FF2B5EF4-FFF2-40B4-BE49-F238E27FC236}">
                <a16:creationId xmlns:a16="http://schemas.microsoft.com/office/drawing/2014/main" id="{ED3A247E-1414-8E45-AF05-4D85370ADA7B}"/>
              </a:ext>
            </a:extLst>
          </p:cNvPr>
          <p:cNvSpPr/>
          <p:nvPr/>
        </p:nvSpPr>
        <p:spPr>
          <a:xfrm>
            <a:off x="5555392" y="3239015"/>
            <a:ext cx="1084306" cy="543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7139325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Treasury’s Evolving Dual Control Roles</a:t>
            </a:r>
          </a:p>
        </p:txBody>
      </p:sp>
      <p:sp>
        <p:nvSpPr>
          <p:cNvPr id="4" name="Rectangle 3"/>
          <p:cNvSpPr/>
          <p:nvPr/>
        </p:nvSpPr>
        <p:spPr>
          <a:xfrm>
            <a:off x="2213113" y="3437467"/>
            <a:ext cx="2981740" cy="2688697"/>
          </a:xfrm>
          <a:prstGeom prst="rect">
            <a:avLst/>
          </a:prstGeom>
          <a:solidFill>
            <a:schemeClr val="tx2">
              <a:lumMod val="60000"/>
              <a:lumOff val="40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Responsible for financial management controls within the Treasury </a:t>
            </a:r>
          </a:p>
        </p:txBody>
      </p:sp>
      <p:sp>
        <p:nvSpPr>
          <p:cNvPr id="5" name="Rectangle 4"/>
          <p:cNvSpPr/>
          <p:nvPr/>
        </p:nvSpPr>
        <p:spPr>
          <a:xfrm>
            <a:off x="6350001" y="3437467"/>
            <a:ext cx="3708399" cy="2688696"/>
          </a:xfrm>
          <a:prstGeom prst="rect">
            <a:avLst/>
          </a:prstGeom>
          <a:solidFill>
            <a:schemeClr val="tx2">
              <a:lumMod val="60000"/>
              <a:lumOff val="40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 key actor in PIFC for the whole public financial management system </a:t>
            </a:r>
          </a:p>
          <a:p>
            <a:pPr marL="285750" indent="-285750">
              <a:buFontTx/>
              <a:buChar char="-"/>
            </a:pPr>
            <a:r>
              <a:rPr lang="en-GB" dirty="0"/>
              <a:t>Issuing policies and guidelines on budget execution processes, accounting and reporting</a:t>
            </a:r>
          </a:p>
          <a:p>
            <a:pPr marL="285750" indent="-285750">
              <a:buFontTx/>
              <a:buChar char="-"/>
            </a:pPr>
            <a:r>
              <a:rPr lang="en-GB" dirty="0"/>
              <a:t>it may also have a role in ex-ante or ex-post review of government transactions</a:t>
            </a:r>
          </a:p>
        </p:txBody>
      </p:sp>
      <p:sp>
        <p:nvSpPr>
          <p:cNvPr id="6" name="Rectangle 5"/>
          <p:cNvSpPr/>
          <p:nvPr/>
        </p:nvSpPr>
        <p:spPr>
          <a:xfrm>
            <a:off x="3757362" y="1604987"/>
            <a:ext cx="4446839" cy="1232452"/>
          </a:xfrm>
          <a:prstGeom prst="rect">
            <a:avLst/>
          </a:prstGeom>
          <a:solidFill>
            <a:schemeClr val="tx2">
              <a:lumMod val="60000"/>
              <a:lumOff val="40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t>Treasury – Two Important but Distinct Roles in Relation to Public Internal Financial Control </a:t>
            </a:r>
          </a:p>
        </p:txBody>
      </p:sp>
      <p:cxnSp>
        <p:nvCxnSpPr>
          <p:cNvPr id="9" name="Elbow Connector 8"/>
          <p:cNvCxnSpPr>
            <a:stCxn id="6" idx="2"/>
            <a:endCxn id="4" idx="0"/>
          </p:cNvCxnSpPr>
          <p:nvPr/>
        </p:nvCxnSpPr>
        <p:spPr>
          <a:xfrm rot="5400000">
            <a:off x="4542370" y="1999053"/>
            <a:ext cx="600027" cy="2276798"/>
          </a:xfrm>
          <a:prstGeom prst="bentConnector3">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1" name="Elbow Connector 10"/>
          <p:cNvCxnSpPr>
            <a:stCxn id="6" idx="2"/>
            <a:endCxn id="5" idx="0"/>
          </p:cNvCxnSpPr>
          <p:nvPr/>
        </p:nvCxnSpPr>
        <p:spPr>
          <a:xfrm rot="16200000" flipH="1">
            <a:off x="6792476" y="2025744"/>
            <a:ext cx="600028" cy="2223419"/>
          </a:xfrm>
          <a:prstGeom prst="bentConnector3">
            <a:avLst>
              <a:gd name="adj1" fmla="val 50000"/>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145043"/>
      </p:ext>
    </p:extLst>
  </p:cSld>
  <p:clrMapOvr>
    <a:masterClrMapping/>
  </p:clrMapOvr>
  <p:transition spd="slow">
    <p:wipe dir="r"/>
    <p:sndAc>
      <p:stSnd>
        <p:snd r:embed="rId2" name="coin.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0576-1F8F-544B-BBAE-3689CE26048D}"/>
              </a:ext>
            </a:extLst>
          </p:cNvPr>
          <p:cNvSpPr>
            <a:spLocks noGrp="1"/>
          </p:cNvSpPr>
          <p:nvPr>
            <p:ph type="title"/>
          </p:nvPr>
        </p:nvSpPr>
        <p:spPr>
          <a:xfrm>
            <a:off x="2135560" y="0"/>
            <a:ext cx="7491722" cy="745629"/>
          </a:xfrm>
        </p:spPr>
        <p:txBody>
          <a:bodyPr>
            <a:normAutofit fontScale="90000"/>
          </a:bodyPr>
          <a:lstStyle/>
          <a:p>
            <a:pPr algn="ctr"/>
            <a:r>
              <a:rPr lang="en-US" b="1" dirty="0">
                <a:solidFill>
                  <a:srgbClr val="C00000"/>
                </a:solidFill>
              </a:rPr>
              <a:t>Evolution of Internal Control</a:t>
            </a:r>
          </a:p>
        </p:txBody>
      </p:sp>
      <p:sp>
        <p:nvSpPr>
          <p:cNvPr id="3" name="Content Placeholder 2">
            <a:extLst>
              <a:ext uri="{FF2B5EF4-FFF2-40B4-BE49-F238E27FC236}">
                <a16:creationId xmlns:a16="http://schemas.microsoft.com/office/drawing/2014/main" id="{8E296C80-8FCB-3C47-87C1-F0A28F83D6DE}"/>
              </a:ext>
            </a:extLst>
          </p:cNvPr>
          <p:cNvSpPr>
            <a:spLocks noGrp="1"/>
          </p:cNvSpPr>
          <p:nvPr>
            <p:ph idx="1"/>
          </p:nvPr>
        </p:nvSpPr>
        <p:spPr>
          <a:xfrm>
            <a:off x="1055441" y="636446"/>
            <a:ext cx="10585176" cy="6085030"/>
          </a:xfrm>
        </p:spPr>
        <p:txBody>
          <a:bodyPr>
            <a:noAutofit/>
          </a:bodyPr>
          <a:lstStyle/>
          <a:p>
            <a:endParaRPr lang="en-US" sz="1425" dirty="0"/>
          </a:p>
          <a:p>
            <a:pPr marL="463550" indent="-463550">
              <a:buFont typeface="Arial" panose="020B0604020202020204" pitchFamily="34" charset="0"/>
              <a:buChar char="•"/>
            </a:pPr>
            <a:r>
              <a:rPr lang="en-AU" sz="2300" dirty="0"/>
              <a:t>Internal control </a:t>
            </a:r>
            <a:r>
              <a:rPr lang="en-US" sz="2300" dirty="0"/>
              <a:t>in government is the systems, processes and procedures </a:t>
            </a:r>
            <a:r>
              <a:rPr lang="en-AU" sz="2300" dirty="0"/>
              <a:t>in </a:t>
            </a:r>
          </a:p>
          <a:p>
            <a:pPr marL="463550" indent="-463550">
              <a:buNone/>
            </a:pPr>
            <a:r>
              <a:rPr lang="en-AU" sz="2300" dirty="0"/>
              <a:t>place to safeguard assets, minimize errors, and ensure that operations are </a:t>
            </a:r>
          </a:p>
          <a:p>
            <a:pPr marL="463550" indent="-463550">
              <a:buNone/>
            </a:pPr>
            <a:r>
              <a:rPr lang="en-AU" sz="2300" dirty="0"/>
              <a:t>conducted consistent with the law and government’s stated objectives. Internal </a:t>
            </a:r>
          </a:p>
          <a:p>
            <a:pPr marL="463550" indent="-463550">
              <a:buNone/>
            </a:pPr>
            <a:r>
              <a:rPr lang="en-AU" sz="2300" dirty="0"/>
              <a:t>control reflect the activities needed to mitigate risk for government.</a:t>
            </a:r>
            <a:endParaRPr lang="en-US" sz="2300" dirty="0"/>
          </a:p>
          <a:p>
            <a:pPr marL="463550" indent="-463550">
              <a:buFont typeface="Arial" panose="020B0604020202020204" pitchFamily="34" charset="0"/>
              <a:buChar char="•"/>
            </a:pPr>
            <a:r>
              <a:rPr lang="en-US" sz="2300" dirty="0"/>
              <a:t>Internal control is also the systems, processes and procedures in place to ensure </a:t>
            </a:r>
          </a:p>
          <a:p>
            <a:pPr marL="463550" indent="-463550">
              <a:buNone/>
            </a:pPr>
            <a:r>
              <a:rPr lang="en-US" sz="2300" dirty="0"/>
              <a:t>the integrity of budget execution</a:t>
            </a:r>
          </a:p>
          <a:p>
            <a:pPr marL="463550" indent="-463550">
              <a:lnSpc>
                <a:spcPct val="90000"/>
              </a:lnSpc>
              <a:spcBef>
                <a:spcPts val="1000"/>
              </a:spcBef>
            </a:pPr>
            <a:r>
              <a:rPr lang="en-US" sz="2300" dirty="0"/>
              <a:t>In the past this was an entirely </a:t>
            </a:r>
            <a:r>
              <a:rPr lang="en-US" sz="2300" b="1" dirty="0"/>
              <a:t>manual process </a:t>
            </a:r>
            <a:r>
              <a:rPr lang="en-US" sz="2300" dirty="0"/>
              <a:t>– today, with modern FMIS many </a:t>
            </a:r>
          </a:p>
          <a:p>
            <a:pPr marL="463550" indent="-463550">
              <a:lnSpc>
                <a:spcPct val="90000"/>
              </a:lnSpc>
              <a:spcBef>
                <a:spcPts val="1000"/>
              </a:spcBef>
              <a:buNone/>
            </a:pPr>
            <a:r>
              <a:rPr lang="en-US" sz="2300" dirty="0"/>
              <a:t>of the controls </a:t>
            </a:r>
            <a:r>
              <a:rPr lang="en-US" sz="2300" b="1" dirty="0"/>
              <a:t>are system based </a:t>
            </a:r>
            <a:r>
              <a:rPr lang="en-US" sz="2300" dirty="0"/>
              <a:t>(or should be)</a:t>
            </a:r>
          </a:p>
          <a:p>
            <a:pPr marL="463550" indent="-463550">
              <a:lnSpc>
                <a:spcPct val="90000"/>
              </a:lnSpc>
              <a:spcBef>
                <a:spcPts val="1000"/>
              </a:spcBef>
            </a:pPr>
            <a:r>
              <a:rPr lang="en-US" sz="2300" dirty="0"/>
              <a:t>This has also allowed a re-examination of the role and timing for centralized </a:t>
            </a:r>
          </a:p>
          <a:p>
            <a:pPr marL="463550" indent="-463550">
              <a:lnSpc>
                <a:spcPct val="90000"/>
              </a:lnSpc>
              <a:spcBef>
                <a:spcPts val="1000"/>
              </a:spcBef>
              <a:buNone/>
            </a:pPr>
            <a:r>
              <a:rPr lang="en-US" sz="2300" dirty="0"/>
              <a:t>controls verses decentralized controls to MDAs </a:t>
            </a:r>
          </a:p>
          <a:p>
            <a:pPr marL="463550" indent="-463550">
              <a:lnSpc>
                <a:spcPct val="90000"/>
              </a:lnSpc>
              <a:spcBef>
                <a:spcPts val="1000"/>
              </a:spcBef>
            </a:pPr>
            <a:r>
              <a:rPr lang="en-US" sz="2300" dirty="0"/>
              <a:t>FMIS based controls have also reduced the need for (central) controls later in the </a:t>
            </a:r>
          </a:p>
          <a:p>
            <a:pPr marL="463550" indent="-463550">
              <a:lnSpc>
                <a:spcPct val="90000"/>
              </a:lnSpc>
              <a:spcBef>
                <a:spcPts val="1000"/>
              </a:spcBef>
              <a:buNone/>
            </a:pPr>
            <a:r>
              <a:rPr lang="en-US" sz="2300" dirty="0"/>
              <a:t>budget execution process as earlier controls (should) pass forward to the later stages of the process, for example, to the Treasury just before the payment is released</a:t>
            </a:r>
          </a:p>
          <a:p>
            <a:pPr marL="0" indent="0">
              <a:buNone/>
            </a:pPr>
            <a:r>
              <a:rPr lang="en-US" sz="2300" dirty="0"/>
              <a:t> </a:t>
            </a:r>
          </a:p>
          <a:p>
            <a:endParaRPr lang="en-US" dirty="0"/>
          </a:p>
        </p:txBody>
      </p:sp>
      <p:sp>
        <p:nvSpPr>
          <p:cNvPr id="4" name="Slide Number Placeholder 3">
            <a:extLst>
              <a:ext uri="{FF2B5EF4-FFF2-40B4-BE49-F238E27FC236}">
                <a16:creationId xmlns:a16="http://schemas.microsoft.com/office/drawing/2014/main" id="{5AC75F9D-330B-5A4E-D36A-2AC3E2E0639F}"/>
              </a:ext>
            </a:extLst>
          </p:cNvPr>
          <p:cNvSpPr>
            <a:spLocks noGrp="1"/>
          </p:cNvSpPr>
          <p:nvPr>
            <p:ph type="sldNum" sz="quarter" idx="12"/>
          </p:nvPr>
        </p:nvSpPr>
        <p:spPr/>
        <p:txBody>
          <a:bodyPr/>
          <a:lstStyle/>
          <a:p>
            <a:fld id="{74B5802B-BA45-4B18-A28D-2CFE6D16A7D0}" type="slidenum">
              <a:rPr lang="ko-KR" altLang="en-US" smtClean="0"/>
              <a:t>5</a:t>
            </a:fld>
            <a:endParaRPr lang="ko-KR" altLang="en-US" dirty="0"/>
          </a:p>
        </p:txBody>
      </p:sp>
      <p:sp>
        <p:nvSpPr>
          <p:cNvPr id="5" name="Footer Placeholder 4">
            <a:extLst>
              <a:ext uri="{FF2B5EF4-FFF2-40B4-BE49-F238E27FC236}">
                <a16:creationId xmlns:a16="http://schemas.microsoft.com/office/drawing/2014/main" id="{D4892C80-5ECD-7767-A774-58EE9D27453B}"/>
              </a:ext>
            </a:extLst>
          </p:cNvPr>
          <p:cNvSpPr>
            <a:spLocks noGrp="1"/>
          </p:cNvSpPr>
          <p:nvPr>
            <p:ph type="ftr" sz="quarter" idx="11"/>
          </p:nvPr>
        </p:nvSpPr>
        <p:spPr/>
        <p:txBody>
          <a:bodyPr/>
          <a:lstStyle/>
          <a:p>
            <a:r>
              <a:rPr lang="en-AU" altLang="ko-KR" dirty="0"/>
              <a:t>PEMPAL Almaty May 2023</a:t>
            </a:r>
            <a:endParaRPr lang="ko-KR" altLang="en-US" dirty="0"/>
          </a:p>
        </p:txBody>
      </p:sp>
    </p:spTree>
    <p:extLst>
      <p:ext uri="{BB962C8B-B14F-4D97-AF65-F5344CB8AC3E}">
        <p14:creationId xmlns:p14="http://schemas.microsoft.com/office/powerpoint/2010/main" val="1696857845"/>
      </p:ext>
    </p:extLst>
  </p:cSld>
  <p:clrMapOvr>
    <a:masterClrMapping/>
  </p:clrMapOvr>
  <p:transition spd="slow">
    <p:wipe dir="r"/>
    <p:sndAc>
      <p:stSnd>
        <p:snd r:embed="rId3" name="coin.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3453D-5774-FE4E-87A2-CC54BF3388EC}"/>
              </a:ext>
            </a:extLst>
          </p:cNvPr>
          <p:cNvSpPr>
            <a:spLocks noGrp="1"/>
          </p:cNvSpPr>
          <p:nvPr>
            <p:ph type="title"/>
          </p:nvPr>
        </p:nvSpPr>
        <p:spPr>
          <a:xfrm>
            <a:off x="983432" y="187601"/>
            <a:ext cx="9600223" cy="857250"/>
          </a:xfrm>
        </p:spPr>
        <p:txBody>
          <a:bodyPr>
            <a:noAutofit/>
          </a:bodyPr>
          <a:lstStyle/>
          <a:p>
            <a:pPr algn="ctr"/>
            <a:r>
              <a:rPr lang="en-US" sz="3200" b="1" dirty="0">
                <a:solidFill>
                  <a:srgbClr val="C00000"/>
                </a:solidFill>
              </a:rPr>
              <a:t>What are some of the factors that will influence </a:t>
            </a:r>
            <a:br>
              <a:rPr lang="en-US" sz="3200" b="1" dirty="0">
                <a:solidFill>
                  <a:srgbClr val="C00000"/>
                </a:solidFill>
              </a:rPr>
            </a:br>
            <a:r>
              <a:rPr lang="en-US" sz="3200" b="1" dirty="0">
                <a:solidFill>
                  <a:srgbClr val="C00000"/>
                </a:solidFill>
              </a:rPr>
              <a:t>the control framework in a country</a:t>
            </a:r>
            <a:r>
              <a:rPr lang="en-US" sz="2700" b="1" dirty="0">
                <a:solidFill>
                  <a:srgbClr val="C00000"/>
                </a:solidFill>
              </a:rPr>
              <a:t>? </a:t>
            </a:r>
          </a:p>
        </p:txBody>
      </p:sp>
      <p:sp>
        <p:nvSpPr>
          <p:cNvPr id="3" name="Content Placeholder 2">
            <a:extLst>
              <a:ext uri="{FF2B5EF4-FFF2-40B4-BE49-F238E27FC236}">
                <a16:creationId xmlns:a16="http://schemas.microsoft.com/office/drawing/2014/main" id="{FA2A5C29-045B-644F-A0FA-C906C0F53372}"/>
              </a:ext>
            </a:extLst>
          </p:cNvPr>
          <p:cNvSpPr>
            <a:spLocks noGrp="1"/>
          </p:cNvSpPr>
          <p:nvPr>
            <p:ph idx="1"/>
          </p:nvPr>
        </p:nvSpPr>
        <p:spPr>
          <a:xfrm>
            <a:off x="983432" y="1484784"/>
            <a:ext cx="10598968" cy="4871567"/>
          </a:xfrm>
        </p:spPr>
        <p:txBody>
          <a:bodyPr>
            <a:noAutofit/>
          </a:bodyPr>
          <a:lstStyle/>
          <a:p>
            <a:pPr marL="457200" indent="-457200"/>
            <a:r>
              <a:rPr lang="en-US" sz="2000" dirty="0"/>
              <a:t>The history of governance e.g. Francophone/Anglophone </a:t>
            </a:r>
          </a:p>
          <a:p>
            <a:pPr marL="457200" indent="-457200">
              <a:buFont typeface="Arial" panose="020B0604020202020204" pitchFamily="34" charset="0"/>
              <a:buChar char="•"/>
            </a:pPr>
            <a:r>
              <a:rPr lang="en-US" sz="2000" dirty="0"/>
              <a:t>The degree of automation of the budget execution process</a:t>
            </a:r>
          </a:p>
          <a:p>
            <a:pPr marL="457200" indent="-457200">
              <a:buFont typeface="Arial" panose="020B0604020202020204" pitchFamily="34" charset="0"/>
              <a:buChar char="•"/>
            </a:pPr>
            <a:r>
              <a:rPr lang="en-US" sz="2000" dirty="0"/>
              <a:t>The legislative framework in place – who is ultimately authorized and accountable?</a:t>
            </a:r>
          </a:p>
          <a:p>
            <a:pPr marL="457200" indent="-457200">
              <a:buFont typeface="Arial" panose="020B0604020202020204" pitchFamily="34" charset="0"/>
              <a:buChar char="•"/>
            </a:pPr>
            <a:r>
              <a:rPr lang="en-US" sz="2000" dirty="0"/>
              <a:t>The degree of transparency in government – public scrutiny and access to </a:t>
            </a:r>
          </a:p>
          <a:p>
            <a:pPr marL="0" indent="0">
              <a:buNone/>
            </a:pPr>
            <a:r>
              <a:rPr lang="en-US" sz="2000" dirty="0"/>
              <a:t>         information generally enhances accountability</a:t>
            </a:r>
          </a:p>
          <a:p>
            <a:pPr marL="457200" indent="-457200">
              <a:buFont typeface="Arial" panose="020B0604020202020204" pitchFamily="34" charset="0"/>
              <a:buChar char="•"/>
            </a:pPr>
            <a:r>
              <a:rPr lang="en-US" sz="2000" dirty="0"/>
              <a:t>Some transactions may be exempt from transparency for security reasons </a:t>
            </a:r>
          </a:p>
          <a:p>
            <a:pPr marL="0" indent="0">
              <a:buNone/>
            </a:pPr>
            <a:r>
              <a:rPr lang="en-US" sz="2000" dirty="0"/>
              <a:t>        however, this means they may reflect greater risk for government  </a:t>
            </a:r>
          </a:p>
          <a:p>
            <a:pPr marL="457200" indent="-457200">
              <a:buFont typeface="Arial" panose="020B0604020202020204" pitchFamily="34" charset="0"/>
              <a:buChar char="•"/>
            </a:pPr>
            <a:r>
              <a:rPr lang="en-US" sz="2000" dirty="0"/>
              <a:t>The enforcement culture – if someone breaks the rules will they be sanctioned/prosecuted? </a:t>
            </a:r>
          </a:p>
          <a:p>
            <a:pPr marL="457200" indent="-457200">
              <a:buFont typeface="Arial" panose="020B0604020202020204" pitchFamily="34" charset="0"/>
              <a:buChar char="•"/>
            </a:pPr>
            <a:r>
              <a:rPr lang="en-US" sz="2000" dirty="0"/>
              <a:t>The impact of budgetary reform, particularly any shift to results-based </a:t>
            </a:r>
          </a:p>
          <a:p>
            <a:pPr marL="0" indent="0">
              <a:buNone/>
            </a:pPr>
            <a:r>
              <a:rPr lang="en-US" sz="2000" dirty="0"/>
              <a:t>        budgeting </a:t>
            </a:r>
          </a:p>
          <a:p>
            <a:pPr marL="457200" indent="-457200">
              <a:buFont typeface="Arial" panose="020B0604020202020204" pitchFamily="34" charset="0"/>
              <a:buChar char="•"/>
            </a:pPr>
            <a:r>
              <a:rPr lang="en-US" sz="2000" dirty="0"/>
              <a:t>Linked to this will be the appetite for risk in government – traditionally the public service is very risk adverse! </a:t>
            </a:r>
          </a:p>
          <a:p>
            <a:pPr marL="457200" indent="-457200">
              <a:buFont typeface="Arial" panose="020B0604020202020204" pitchFamily="34" charset="0"/>
              <a:buChar char="•"/>
            </a:pPr>
            <a:r>
              <a:rPr lang="en-US" sz="2000" dirty="0">
                <a:solidFill>
                  <a:srgbClr val="FF0000"/>
                </a:solidFill>
              </a:rPr>
              <a:t>Are there other factors?</a:t>
            </a:r>
          </a:p>
          <a:p>
            <a:endParaRPr lang="en-US" sz="2000" dirty="0"/>
          </a:p>
          <a:p>
            <a:endParaRPr lang="en-US" sz="2100" dirty="0"/>
          </a:p>
          <a:p>
            <a:endParaRPr lang="en-US" sz="2200" dirty="0"/>
          </a:p>
        </p:txBody>
      </p:sp>
      <p:sp>
        <p:nvSpPr>
          <p:cNvPr id="4" name="Slide Number Placeholder 3">
            <a:extLst>
              <a:ext uri="{FF2B5EF4-FFF2-40B4-BE49-F238E27FC236}">
                <a16:creationId xmlns:a16="http://schemas.microsoft.com/office/drawing/2014/main" id="{2C99D42C-2879-CF40-174A-A64465C22480}"/>
              </a:ext>
            </a:extLst>
          </p:cNvPr>
          <p:cNvSpPr>
            <a:spLocks noGrp="1"/>
          </p:cNvSpPr>
          <p:nvPr>
            <p:ph type="sldNum" sz="quarter" idx="12"/>
          </p:nvPr>
        </p:nvSpPr>
        <p:spPr/>
        <p:txBody>
          <a:bodyPr/>
          <a:lstStyle/>
          <a:p>
            <a:fld id="{74B5802B-BA45-4B18-A28D-2CFE6D16A7D0}" type="slidenum">
              <a:rPr lang="ko-KR" altLang="en-US" smtClean="0"/>
              <a:t>6</a:t>
            </a:fld>
            <a:endParaRPr lang="ko-KR" altLang="en-US" dirty="0"/>
          </a:p>
        </p:txBody>
      </p:sp>
      <p:sp>
        <p:nvSpPr>
          <p:cNvPr id="5" name="Footer Placeholder 4">
            <a:extLst>
              <a:ext uri="{FF2B5EF4-FFF2-40B4-BE49-F238E27FC236}">
                <a16:creationId xmlns:a16="http://schemas.microsoft.com/office/drawing/2014/main" id="{32CC7F6D-319C-C33F-9305-7A88116E0CDB}"/>
              </a:ext>
            </a:extLst>
          </p:cNvPr>
          <p:cNvSpPr>
            <a:spLocks noGrp="1"/>
          </p:cNvSpPr>
          <p:nvPr>
            <p:ph type="ftr" sz="quarter" idx="11"/>
          </p:nvPr>
        </p:nvSpPr>
        <p:spPr/>
        <p:txBody>
          <a:bodyPr/>
          <a:lstStyle/>
          <a:p>
            <a:r>
              <a:rPr lang="en-AU" altLang="ko-KR" dirty="0"/>
              <a:t>PEMPAL Almaty May 2023</a:t>
            </a:r>
            <a:endParaRPr lang="ko-KR" altLang="en-US" dirty="0"/>
          </a:p>
        </p:txBody>
      </p:sp>
    </p:spTree>
    <p:extLst>
      <p:ext uri="{BB962C8B-B14F-4D97-AF65-F5344CB8AC3E}">
        <p14:creationId xmlns:p14="http://schemas.microsoft.com/office/powerpoint/2010/main" val="1195338796"/>
      </p:ext>
    </p:extLst>
  </p:cSld>
  <p:clrMapOvr>
    <a:masterClrMapping/>
  </p:clrMapOvr>
  <p:transition spd="slow">
    <p:wipe dir="r"/>
    <p:sndAc>
      <p:stSnd>
        <p:snd r:embed="rId2" name="coin.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23B9-9060-8B46-A954-C80022E13159}"/>
              </a:ext>
            </a:extLst>
          </p:cNvPr>
          <p:cNvSpPr>
            <a:spLocks noGrp="1"/>
          </p:cNvSpPr>
          <p:nvPr>
            <p:ph type="title"/>
          </p:nvPr>
        </p:nvSpPr>
        <p:spPr>
          <a:xfrm>
            <a:off x="2041902" y="8072"/>
            <a:ext cx="8862647" cy="1108333"/>
          </a:xfrm>
        </p:spPr>
        <p:txBody>
          <a:bodyPr>
            <a:normAutofit fontScale="90000"/>
          </a:bodyPr>
          <a:lstStyle/>
          <a:p>
            <a:pPr algn="ctr"/>
            <a:r>
              <a:rPr lang="en-US" sz="3600" b="1" dirty="0">
                <a:solidFill>
                  <a:srgbClr val="C00000"/>
                </a:solidFill>
              </a:rPr>
              <a:t>Traditional </a:t>
            </a:r>
            <a:r>
              <a:rPr lang="en-US" sz="3600" b="1" dirty="0">
                <a:solidFill>
                  <a:srgbClr val="C00000"/>
                </a:solidFill>
                <a:highlight>
                  <a:srgbClr val="FFFF00"/>
                </a:highlight>
              </a:rPr>
              <a:t>Central</a:t>
            </a:r>
            <a:r>
              <a:rPr lang="en-US" sz="3600" b="1" dirty="0">
                <a:solidFill>
                  <a:srgbClr val="C00000"/>
                </a:solidFill>
              </a:rPr>
              <a:t> Treasury Budgetary Internal Controls verses Modern Controls</a:t>
            </a:r>
          </a:p>
        </p:txBody>
      </p:sp>
      <p:sp>
        <p:nvSpPr>
          <p:cNvPr id="7" name="Slide Number Placeholder 6">
            <a:extLst>
              <a:ext uri="{FF2B5EF4-FFF2-40B4-BE49-F238E27FC236}">
                <a16:creationId xmlns:a16="http://schemas.microsoft.com/office/drawing/2014/main" id="{0A29AA9E-B12B-FE45-B408-56F62E241EB9}"/>
              </a:ext>
            </a:extLst>
          </p:cNvPr>
          <p:cNvSpPr>
            <a:spLocks noGrp="1"/>
          </p:cNvSpPr>
          <p:nvPr>
            <p:ph type="sldNum" sz="quarter" idx="12"/>
          </p:nvPr>
        </p:nvSpPr>
        <p:spPr/>
        <p:txBody>
          <a:bodyPr/>
          <a:lstStyle/>
          <a:p>
            <a:fld id="{7DEE71F4-BD95-4845-9E24-D67667EF0E0F}" type="slidenum">
              <a:rPr lang="en-US" smtClean="0"/>
              <a:pPr/>
              <a:t>7</a:t>
            </a:fld>
            <a:endParaRPr lang="en-US" dirty="0"/>
          </a:p>
        </p:txBody>
      </p:sp>
      <p:pic>
        <p:nvPicPr>
          <p:cNvPr id="38" name="Picture 37">
            <a:extLst>
              <a:ext uri="{FF2B5EF4-FFF2-40B4-BE49-F238E27FC236}">
                <a16:creationId xmlns:a16="http://schemas.microsoft.com/office/drawing/2014/main" id="{9FE1C8C0-0D15-6540-BFA3-8995933DB5AB}"/>
              </a:ext>
            </a:extLst>
          </p:cNvPr>
          <p:cNvPicPr>
            <a:picLocks noChangeAspect="1"/>
          </p:cNvPicPr>
          <p:nvPr/>
        </p:nvPicPr>
        <p:blipFill>
          <a:blip r:embed="rId3"/>
          <a:stretch>
            <a:fillRect/>
          </a:stretch>
        </p:blipFill>
        <p:spPr>
          <a:xfrm>
            <a:off x="712922" y="1215266"/>
            <a:ext cx="8476812" cy="4597527"/>
          </a:xfrm>
          <a:prstGeom prst="rect">
            <a:avLst/>
          </a:prstGeom>
        </p:spPr>
      </p:pic>
      <p:sp>
        <p:nvSpPr>
          <p:cNvPr id="6" name="Left Arrow 5">
            <a:extLst>
              <a:ext uri="{FF2B5EF4-FFF2-40B4-BE49-F238E27FC236}">
                <a16:creationId xmlns:a16="http://schemas.microsoft.com/office/drawing/2014/main" id="{8880ECB5-DFFC-DB46-962B-39BCC6C8C33F}"/>
              </a:ext>
            </a:extLst>
          </p:cNvPr>
          <p:cNvSpPr/>
          <p:nvPr/>
        </p:nvSpPr>
        <p:spPr>
          <a:xfrm>
            <a:off x="8806113" y="3962401"/>
            <a:ext cx="523883" cy="304721"/>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B2DFC569-E5E3-B848-835A-4E9DD84FE892}"/>
              </a:ext>
            </a:extLst>
          </p:cNvPr>
          <p:cNvSpPr/>
          <p:nvPr/>
        </p:nvSpPr>
        <p:spPr>
          <a:xfrm flipH="1">
            <a:off x="9562453" y="3514596"/>
            <a:ext cx="2200759" cy="1200329"/>
          </a:xfrm>
          <a:prstGeom prst="rect">
            <a:avLst/>
          </a:prstGeom>
          <a:solidFill>
            <a:srgbClr val="FFC000"/>
          </a:solidFill>
        </p:spPr>
        <p:txBody>
          <a:bodyPr wrap="square">
            <a:spAutoFit/>
          </a:bodyPr>
          <a:lstStyle/>
          <a:p>
            <a:r>
              <a:rPr lang="en-US" dirty="0"/>
              <a:t>Traditional Central/ Treasury budget execution controls occur here</a:t>
            </a:r>
          </a:p>
        </p:txBody>
      </p:sp>
      <p:sp>
        <p:nvSpPr>
          <p:cNvPr id="3" name="Footer Placeholder 2">
            <a:extLst>
              <a:ext uri="{FF2B5EF4-FFF2-40B4-BE49-F238E27FC236}">
                <a16:creationId xmlns:a16="http://schemas.microsoft.com/office/drawing/2014/main" id="{0E274B55-356C-3817-8AC6-AD3CAD78548D}"/>
              </a:ext>
            </a:extLst>
          </p:cNvPr>
          <p:cNvSpPr>
            <a:spLocks noGrp="1"/>
          </p:cNvSpPr>
          <p:nvPr>
            <p:ph type="ftr" sz="quarter" idx="11"/>
          </p:nvPr>
        </p:nvSpPr>
        <p:spPr/>
        <p:txBody>
          <a:bodyPr/>
          <a:lstStyle/>
          <a:p>
            <a:r>
              <a:rPr lang="en-AU" altLang="ko-KR" dirty="0"/>
              <a:t>PEMPAL Almaty May 2023</a:t>
            </a:r>
            <a:endParaRPr lang="ko-KR" altLang="en-US" dirty="0"/>
          </a:p>
        </p:txBody>
      </p:sp>
    </p:spTree>
    <p:extLst>
      <p:ext uri="{BB962C8B-B14F-4D97-AF65-F5344CB8AC3E}">
        <p14:creationId xmlns:p14="http://schemas.microsoft.com/office/powerpoint/2010/main" val="674945436"/>
      </p:ext>
    </p:extLst>
  </p:cSld>
  <p:clrMapOvr>
    <a:masterClrMapping/>
  </p:clrMapOvr>
  <p:transition spd="slow">
    <p:wipe dir="r"/>
    <p:sndAc>
      <p:stSnd>
        <p:snd r:embed="rId2" name="coin.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23B9-9060-8B46-A954-C80022E13159}"/>
              </a:ext>
            </a:extLst>
          </p:cNvPr>
          <p:cNvSpPr>
            <a:spLocks noGrp="1"/>
          </p:cNvSpPr>
          <p:nvPr>
            <p:ph type="title"/>
          </p:nvPr>
        </p:nvSpPr>
        <p:spPr>
          <a:xfrm>
            <a:off x="1981201" y="-12700"/>
            <a:ext cx="8862647" cy="1108333"/>
          </a:xfrm>
        </p:spPr>
        <p:txBody>
          <a:bodyPr>
            <a:normAutofit/>
          </a:bodyPr>
          <a:lstStyle/>
          <a:p>
            <a:pPr algn="ctr"/>
            <a:r>
              <a:rPr lang="en-US" sz="3200" dirty="0">
                <a:solidFill>
                  <a:srgbClr val="C00000"/>
                </a:solidFill>
              </a:rPr>
              <a:t>Budget Execution Controls – Trends in </a:t>
            </a:r>
            <a:br>
              <a:rPr lang="en-US" sz="3200" dirty="0">
                <a:solidFill>
                  <a:srgbClr val="C00000"/>
                </a:solidFill>
              </a:rPr>
            </a:br>
            <a:r>
              <a:rPr lang="en-US" sz="3200" dirty="0">
                <a:solidFill>
                  <a:srgbClr val="C00000"/>
                </a:solidFill>
              </a:rPr>
              <a:t>countries with modern FMIS</a:t>
            </a:r>
          </a:p>
        </p:txBody>
      </p:sp>
      <p:sp>
        <p:nvSpPr>
          <p:cNvPr id="7" name="Slide Number Placeholder 6">
            <a:extLst>
              <a:ext uri="{FF2B5EF4-FFF2-40B4-BE49-F238E27FC236}">
                <a16:creationId xmlns:a16="http://schemas.microsoft.com/office/drawing/2014/main" id="{0A29AA9E-B12B-FE45-B408-56F62E241EB9}"/>
              </a:ext>
            </a:extLst>
          </p:cNvPr>
          <p:cNvSpPr>
            <a:spLocks noGrp="1"/>
          </p:cNvSpPr>
          <p:nvPr>
            <p:ph type="sldNum" sz="quarter" idx="12"/>
          </p:nvPr>
        </p:nvSpPr>
        <p:spPr/>
        <p:txBody>
          <a:bodyPr/>
          <a:lstStyle/>
          <a:p>
            <a:fld id="{7DEE71F4-BD95-4845-9E24-D67667EF0E0F}" type="slidenum">
              <a:rPr lang="en-US" smtClean="0"/>
              <a:pPr/>
              <a:t>8</a:t>
            </a:fld>
            <a:endParaRPr lang="en-US" dirty="0"/>
          </a:p>
        </p:txBody>
      </p:sp>
      <p:pic>
        <p:nvPicPr>
          <p:cNvPr id="38" name="Picture 37">
            <a:extLst>
              <a:ext uri="{FF2B5EF4-FFF2-40B4-BE49-F238E27FC236}">
                <a16:creationId xmlns:a16="http://schemas.microsoft.com/office/drawing/2014/main" id="{9FE1C8C0-0D15-6540-BFA3-8995933DB5AB}"/>
              </a:ext>
            </a:extLst>
          </p:cNvPr>
          <p:cNvPicPr>
            <a:picLocks noChangeAspect="1"/>
          </p:cNvPicPr>
          <p:nvPr/>
        </p:nvPicPr>
        <p:blipFill>
          <a:blip r:embed="rId3"/>
          <a:stretch>
            <a:fillRect/>
          </a:stretch>
        </p:blipFill>
        <p:spPr>
          <a:xfrm>
            <a:off x="2567796" y="1477356"/>
            <a:ext cx="7493977" cy="4506508"/>
          </a:xfrm>
          <a:prstGeom prst="rect">
            <a:avLst/>
          </a:prstGeom>
        </p:spPr>
      </p:pic>
      <p:sp>
        <p:nvSpPr>
          <p:cNvPr id="6" name="Left Arrow 5">
            <a:extLst>
              <a:ext uri="{FF2B5EF4-FFF2-40B4-BE49-F238E27FC236}">
                <a16:creationId xmlns:a16="http://schemas.microsoft.com/office/drawing/2014/main" id="{FD881889-114E-1042-8F78-E47351700A5A}"/>
              </a:ext>
            </a:extLst>
          </p:cNvPr>
          <p:cNvSpPr/>
          <p:nvPr/>
        </p:nvSpPr>
        <p:spPr>
          <a:xfrm rot="10800000">
            <a:off x="4876801" y="1845804"/>
            <a:ext cx="728663" cy="32102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959C0B80-1EBF-3542-8A73-7C78FC34C653}"/>
              </a:ext>
            </a:extLst>
          </p:cNvPr>
          <p:cNvSpPr/>
          <p:nvPr/>
        </p:nvSpPr>
        <p:spPr>
          <a:xfrm>
            <a:off x="905813" y="874136"/>
            <a:ext cx="2816486" cy="1938992"/>
          </a:xfrm>
          <a:prstGeom prst="rect">
            <a:avLst/>
          </a:prstGeom>
          <a:solidFill>
            <a:srgbClr val="FFC000"/>
          </a:solidFill>
        </p:spPr>
        <p:txBody>
          <a:bodyPr wrap="square">
            <a:spAutoFit/>
          </a:bodyPr>
          <a:lstStyle/>
          <a:p>
            <a:r>
              <a:rPr lang="en-US" sz="2400" b="1" dirty="0"/>
              <a:t>Effective central budget execution controls must occur early in the payment process</a:t>
            </a:r>
          </a:p>
        </p:txBody>
      </p:sp>
      <p:sp>
        <p:nvSpPr>
          <p:cNvPr id="3" name="Footer Placeholder 2">
            <a:extLst>
              <a:ext uri="{FF2B5EF4-FFF2-40B4-BE49-F238E27FC236}">
                <a16:creationId xmlns:a16="http://schemas.microsoft.com/office/drawing/2014/main" id="{AD9E6121-27D8-EB7F-3181-15A990CD0842}"/>
              </a:ext>
            </a:extLst>
          </p:cNvPr>
          <p:cNvSpPr>
            <a:spLocks noGrp="1"/>
          </p:cNvSpPr>
          <p:nvPr>
            <p:ph type="ftr" sz="quarter" idx="11"/>
          </p:nvPr>
        </p:nvSpPr>
        <p:spPr/>
        <p:txBody>
          <a:bodyPr/>
          <a:lstStyle/>
          <a:p>
            <a:r>
              <a:rPr lang="en-AU" altLang="ko-KR" dirty="0"/>
              <a:t>PEMPAL Almaty May 2023</a:t>
            </a:r>
            <a:endParaRPr lang="ko-KR" altLang="en-US" dirty="0"/>
          </a:p>
        </p:txBody>
      </p:sp>
      <p:sp>
        <p:nvSpPr>
          <p:cNvPr id="4" name="TextBox 3">
            <a:extLst>
              <a:ext uri="{FF2B5EF4-FFF2-40B4-BE49-F238E27FC236}">
                <a16:creationId xmlns:a16="http://schemas.microsoft.com/office/drawing/2014/main" id="{D46B0A88-FE04-49A5-7A26-59D7C01E6055}"/>
              </a:ext>
            </a:extLst>
          </p:cNvPr>
          <p:cNvSpPr txBox="1"/>
          <p:nvPr/>
        </p:nvSpPr>
        <p:spPr>
          <a:xfrm>
            <a:off x="10061773" y="4155311"/>
            <a:ext cx="1921346" cy="2308324"/>
          </a:xfrm>
          <a:prstGeom prst="rect">
            <a:avLst/>
          </a:prstGeom>
          <a:solidFill>
            <a:srgbClr val="FFC000"/>
          </a:solidFill>
        </p:spPr>
        <p:txBody>
          <a:bodyPr wrap="square" rtlCol="0">
            <a:spAutoFit/>
          </a:bodyPr>
          <a:lstStyle/>
          <a:p>
            <a:r>
              <a:rPr lang="en-US" dirty="0"/>
              <a:t>These controls pass forward in the payment process – there is no need for most low-level controls later in the process  </a:t>
            </a:r>
          </a:p>
        </p:txBody>
      </p:sp>
      <p:sp>
        <p:nvSpPr>
          <p:cNvPr id="5" name="TextBox 4">
            <a:extLst>
              <a:ext uri="{FF2B5EF4-FFF2-40B4-BE49-F238E27FC236}">
                <a16:creationId xmlns:a16="http://schemas.microsoft.com/office/drawing/2014/main" id="{0A1624D8-E19F-63C3-A904-ED01D9375009}"/>
              </a:ext>
            </a:extLst>
          </p:cNvPr>
          <p:cNvSpPr txBox="1"/>
          <p:nvPr/>
        </p:nvSpPr>
        <p:spPr>
          <a:xfrm>
            <a:off x="863980" y="5380672"/>
            <a:ext cx="3008442" cy="1477328"/>
          </a:xfrm>
          <a:prstGeom prst="rect">
            <a:avLst/>
          </a:prstGeom>
          <a:solidFill>
            <a:srgbClr val="FFC000"/>
          </a:solidFill>
        </p:spPr>
        <p:txBody>
          <a:bodyPr wrap="square" rtlCol="0">
            <a:spAutoFit/>
          </a:bodyPr>
          <a:lstStyle/>
          <a:p>
            <a:r>
              <a:rPr lang="en-US" dirty="0"/>
              <a:t>This does not mean Treasury cannot impose checks or controls but ideally these should be based on an assessment of risk</a:t>
            </a:r>
          </a:p>
        </p:txBody>
      </p:sp>
    </p:spTree>
    <p:extLst>
      <p:ext uri="{BB962C8B-B14F-4D97-AF65-F5344CB8AC3E}">
        <p14:creationId xmlns:p14="http://schemas.microsoft.com/office/powerpoint/2010/main" val="2280142003"/>
      </p:ext>
    </p:extLst>
  </p:cSld>
  <p:clrMapOvr>
    <a:masterClrMapping/>
  </p:clrMapOvr>
  <p:transition spd="slow">
    <p:wipe dir="r"/>
    <p:sndAc>
      <p:stSnd>
        <p:snd r:embed="rId2" name="coin.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D6AB-2341-264E-8EFE-95ECCB6AC9B8}"/>
              </a:ext>
            </a:extLst>
          </p:cNvPr>
          <p:cNvSpPr>
            <a:spLocks noGrp="1"/>
          </p:cNvSpPr>
          <p:nvPr>
            <p:ph type="title"/>
          </p:nvPr>
        </p:nvSpPr>
        <p:spPr>
          <a:xfrm>
            <a:off x="685800" y="110887"/>
            <a:ext cx="11016343" cy="1118064"/>
          </a:xfrm>
        </p:spPr>
        <p:txBody>
          <a:bodyPr>
            <a:normAutofit fontScale="90000"/>
          </a:bodyPr>
          <a:lstStyle/>
          <a:p>
            <a:r>
              <a:rPr lang="en-US" b="1" dirty="0">
                <a:solidFill>
                  <a:srgbClr val="C00000"/>
                </a:solidFill>
              </a:rPr>
              <a:t>Budget Execution Controls – </a:t>
            </a:r>
            <a:br>
              <a:rPr lang="en-US" b="1" dirty="0">
                <a:solidFill>
                  <a:srgbClr val="C00000"/>
                </a:solidFill>
              </a:rPr>
            </a:br>
            <a:r>
              <a:rPr lang="en-US" b="1" dirty="0">
                <a:solidFill>
                  <a:srgbClr val="C00000"/>
                </a:solidFill>
              </a:rPr>
              <a:t>Trends in countries with modern FMIS </a:t>
            </a:r>
            <a:endParaRPr lang="en-US" dirty="0"/>
          </a:p>
        </p:txBody>
      </p:sp>
      <p:sp>
        <p:nvSpPr>
          <p:cNvPr id="4" name="Content Placeholder 3">
            <a:extLst>
              <a:ext uri="{FF2B5EF4-FFF2-40B4-BE49-F238E27FC236}">
                <a16:creationId xmlns:a16="http://schemas.microsoft.com/office/drawing/2014/main" id="{43549067-CC60-9F49-816A-B8B98D118A86}"/>
              </a:ext>
            </a:extLst>
          </p:cNvPr>
          <p:cNvSpPr>
            <a:spLocks noGrp="1"/>
          </p:cNvSpPr>
          <p:nvPr>
            <p:ph sz="half" idx="2"/>
          </p:nvPr>
        </p:nvSpPr>
        <p:spPr>
          <a:xfrm>
            <a:off x="1055440" y="1556792"/>
            <a:ext cx="10369152" cy="4680520"/>
          </a:xfrm>
        </p:spPr>
        <p:txBody>
          <a:bodyPr>
            <a:normAutofit fontScale="85000" lnSpcReduction="10000"/>
          </a:bodyPr>
          <a:lstStyle/>
          <a:p>
            <a:pPr marL="342900" indent="-342900">
              <a:buFont typeface="Arial" panose="020B0604020202020204" pitchFamily="34" charset="0"/>
              <a:buChar char="•"/>
            </a:pPr>
            <a:r>
              <a:rPr lang="en-US" b="1" dirty="0"/>
              <a:t>Understanding that FMIS if properly utilized, passes controls forward in each stage of the payment process – this reduces the risk seen in manual processes and environments</a:t>
            </a:r>
          </a:p>
          <a:p>
            <a:pPr marL="342900" indent="-342900">
              <a:buFont typeface="Arial" panose="020B0604020202020204" pitchFamily="34" charset="0"/>
              <a:buChar char="•"/>
            </a:pPr>
            <a:r>
              <a:rPr lang="en-US" dirty="0"/>
              <a:t>As controls are undertaken in FMIS and all transactions are reviewable the trend is to decentralize controls and processing to MDAs/spending units </a:t>
            </a:r>
          </a:p>
          <a:p>
            <a:pPr marL="342900" indent="-342900">
              <a:buFont typeface="Arial" panose="020B0604020202020204" pitchFamily="34" charset="0"/>
              <a:buChar char="•"/>
            </a:pPr>
            <a:r>
              <a:rPr lang="en-US" b="1" dirty="0">
                <a:solidFill>
                  <a:srgbClr val="C00000"/>
                </a:solidFill>
              </a:rPr>
              <a:t>Examples</a:t>
            </a:r>
          </a:p>
          <a:p>
            <a:pPr marL="342900" indent="-342900">
              <a:buFont typeface="Arial" panose="020B0604020202020204" pitchFamily="34" charset="0"/>
              <a:buChar char="•"/>
            </a:pPr>
            <a:r>
              <a:rPr lang="en-US" b="1" dirty="0"/>
              <a:t>Requisition controls </a:t>
            </a:r>
            <a:r>
              <a:rPr lang="en-US" dirty="0"/>
              <a:t>– goods to be purchased and budget money to be allocated against the Unified Chart of Accounts</a:t>
            </a:r>
          </a:p>
          <a:p>
            <a:pPr marL="342900" indent="-342900">
              <a:buFont typeface="Arial" panose="020B0604020202020204" pitchFamily="34" charset="0"/>
              <a:buChar char="•"/>
            </a:pPr>
            <a:r>
              <a:rPr lang="en-US" b="1" dirty="0"/>
              <a:t>Purchase Order controls</a:t>
            </a:r>
            <a:r>
              <a:rPr lang="en-US" dirty="0"/>
              <a:t> – Supplier linked to Supplier Database in FMIS – Hard budgetary control with funds sequestered against budget allocation to pay for the future commitment</a:t>
            </a:r>
          </a:p>
          <a:p>
            <a:pPr marL="342900" indent="-342900">
              <a:buFont typeface="Arial" panose="020B0604020202020204" pitchFamily="34" charset="0"/>
              <a:buChar char="•"/>
            </a:pPr>
            <a:r>
              <a:rPr lang="en-US" b="1" dirty="0"/>
              <a:t>Vendors with tax debts</a:t>
            </a:r>
            <a:r>
              <a:rPr lang="en-US" dirty="0"/>
              <a:t> – tax office updates list of indebted suppliers each day to FMIS – hold placed on payments or government recovers debt directly from payment   </a:t>
            </a:r>
          </a:p>
          <a:p>
            <a:pPr algn="ctr"/>
            <a:endParaRPr lang="en-US" dirty="0">
              <a:solidFill>
                <a:srgbClr val="FF0000"/>
              </a:solidFill>
              <a:highlight>
                <a:srgbClr val="FFFF00"/>
              </a:highlight>
            </a:endParaRPr>
          </a:p>
          <a:p>
            <a:pPr marL="0" indent="0" algn="ctr">
              <a:buNone/>
            </a:pPr>
            <a:r>
              <a:rPr lang="en-US" dirty="0">
                <a:solidFill>
                  <a:srgbClr val="FF0000"/>
                </a:solidFill>
                <a:highlight>
                  <a:srgbClr val="FFFF00"/>
                </a:highlight>
              </a:rPr>
              <a:t>Thus the FMIS both eliminates many of the controls required in a manual processing environment and also enhances the possible controls</a:t>
            </a:r>
          </a:p>
        </p:txBody>
      </p:sp>
      <p:sp>
        <p:nvSpPr>
          <p:cNvPr id="7" name="Slide Number Placeholder 6">
            <a:extLst>
              <a:ext uri="{FF2B5EF4-FFF2-40B4-BE49-F238E27FC236}">
                <a16:creationId xmlns:a16="http://schemas.microsoft.com/office/drawing/2014/main" id="{EA56B082-EDA9-224E-A46C-7F98D5B04834}"/>
              </a:ext>
            </a:extLst>
          </p:cNvPr>
          <p:cNvSpPr>
            <a:spLocks noGrp="1"/>
          </p:cNvSpPr>
          <p:nvPr>
            <p:ph type="sldNum" sz="quarter" idx="12"/>
          </p:nvPr>
        </p:nvSpPr>
        <p:spPr/>
        <p:txBody>
          <a:bodyPr/>
          <a:lstStyle/>
          <a:p>
            <a:fld id="{E59B3EB4-F75D-4221-891B-A2BAA9BB7BFA}" type="slidenum">
              <a:rPr lang="en-US" smtClean="0"/>
              <a:pPr/>
              <a:t>9</a:t>
            </a:fld>
            <a:endParaRPr lang="en-US" dirty="0"/>
          </a:p>
        </p:txBody>
      </p:sp>
      <p:sp>
        <p:nvSpPr>
          <p:cNvPr id="3" name="Footer Placeholder 2">
            <a:extLst>
              <a:ext uri="{FF2B5EF4-FFF2-40B4-BE49-F238E27FC236}">
                <a16:creationId xmlns:a16="http://schemas.microsoft.com/office/drawing/2014/main" id="{512BA8DD-BB1A-996B-2A9A-9E4EDD69D993}"/>
              </a:ext>
            </a:extLst>
          </p:cNvPr>
          <p:cNvSpPr>
            <a:spLocks noGrp="1"/>
          </p:cNvSpPr>
          <p:nvPr>
            <p:ph type="ftr" sz="quarter" idx="11"/>
          </p:nvPr>
        </p:nvSpPr>
        <p:spPr/>
        <p:txBody>
          <a:bodyPr/>
          <a:lstStyle/>
          <a:p>
            <a:r>
              <a:rPr lang="en-AU" altLang="ko-KR" dirty="0"/>
              <a:t>PEMPAL Almaty May 2023</a:t>
            </a:r>
            <a:endParaRPr lang="ko-KR" altLang="en-US" dirty="0"/>
          </a:p>
        </p:txBody>
      </p:sp>
    </p:spTree>
    <p:extLst>
      <p:ext uri="{BB962C8B-B14F-4D97-AF65-F5344CB8AC3E}">
        <p14:creationId xmlns:p14="http://schemas.microsoft.com/office/powerpoint/2010/main" val="1734673958"/>
      </p:ext>
    </p:extLst>
  </p:cSld>
  <p:clrMapOvr>
    <a:masterClrMapping/>
  </p:clrMapOvr>
  <p:transition spd="slow">
    <p:wipe dir="r"/>
    <p:sndAc>
      <p:stSnd>
        <p:snd r:embed="rId3" name="coin.wav"/>
      </p:stSnd>
    </p:sndAc>
  </p:transition>
</p:sld>
</file>

<file path=ppt/theme/theme1.xml><?xml version="1.0" encoding="utf-8"?>
<a:theme xmlns:a="http://schemas.openxmlformats.org/drawingml/2006/main" name="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39326</TotalTime>
  <Words>2382</Words>
  <Application>Microsoft Office PowerPoint</Application>
  <PresentationFormat>Widescreen</PresentationFormat>
  <Paragraphs>274</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Revisiting the Survey Results on Internal Control</vt:lpstr>
      <vt:lpstr>How has the Treasury Role and Internal  Control Changed?</vt:lpstr>
      <vt:lpstr>Treasury’s Evolving Dual Control Roles</vt:lpstr>
      <vt:lpstr>Evolution of Internal Control</vt:lpstr>
      <vt:lpstr>What are some of the factors that will influence  the control framework in a country? </vt:lpstr>
      <vt:lpstr>Traditional Central Treasury Budgetary Internal Controls verses Modern Controls</vt:lpstr>
      <vt:lpstr>Budget Execution Controls – Trends in  countries with modern FMIS</vt:lpstr>
      <vt:lpstr>Budget Execution Controls –  Trends in countries with modern FMIS </vt:lpstr>
      <vt:lpstr>Elements of Devolution of Financial Management Authority from the Ministry of Finance to Budget Entities</vt:lpstr>
      <vt:lpstr>Revisiting the Survey Results on Risk Management</vt:lpstr>
      <vt:lpstr>Risk Management</vt:lpstr>
      <vt:lpstr>Why is Risk Management Important in Government?</vt:lpstr>
      <vt:lpstr>Process for Managing Risk (ISO31000)</vt:lpstr>
      <vt:lpstr>Risk Assessment- Determining Priorities</vt:lpstr>
      <vt:lpstr>Risk Treatment – Management Options</vt:lpstr>
      <vt:lpstr>Risk Management and the Treasury</vt:lpstr>
      <vt:lpstr>Examples of Risk Management Issues (1)</vt:lpstr>
      <vt:lpstr>Other Risk Management Issues (2)</vt:lpstr>
      <vt:lpstr>Anglophone verses Francophone models</vt:lpstr>
      <vt:lpstr>Emerging Role of Treasury- From Gatekeeper to Risk Assessor </vt:lpstr>
      <vt:lpstr>Emerging Role of Treasury- From Gatekeeper to Risk Assessor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Treasury Community of Practice</dc:title>
  <dc:creator>Ion</dc:creator>
  <cp:lastModifiedBy>Tetiana Shalkivska</cp:lastModifiedBy>
  <cp:revision>751</cp:revision>
  <cp:lastPrinted>2021-05-24T01:22:50Z</cp:lastPrinted>
  <dcterms:created xsi:type="dcterms:W3CDTF">2013-05-14T13:14:50Z</dcterms:created>
  <dcterms:modified xsi:type="dcterms:W3CDTF">2023-05-18T17:24:38Z</dcterms:modified>
</cp:coreProperties>
</file>