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7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2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9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5"/>
  </p:notesMasterIdLst>
  <p:handoutMasterIdLst>
    <p:handoutMasterId r:id="rId26"/>
  </p:handoutMasterIdLst>
  <p:sldIdLst>
    <p:sldId id="336" r:id="rId2"/>
    <p:sldId id="461" r:id="rId3"/>
    <p:sldId id="487" r:id="rId4"/>
    <p:sldId id="488" r:id="rId5"/>
    <p:sldId id="489" r:id="rId6"/>
    <p:sldId id="490" r:id="rId7"/>
    <p:sldId id="493" r:id="rId8"/>
    <p:sldId id="491" r:id="rId9"/>
    <p:sldId id="494" r:id="rId10"/>
    <p:sldId id="505" r:id="rId11"/>
    <p:sldId id="495" r:id="rId12"/>
    <p:sldId id="492" r:id="rId13"/>
    <p:sldId id="496" r:id="rId14"/>
    <p:sldId id="506" r:id="rId15"/>
    <p:sldId id="497" r:id="rId16"/>
    <p:sldId id="499" r:id="rId17"/>
    <p:sldId id="498" r:id="rId18"/>
    <p:sldId id="500" r:id="rId19"/>
    <p:sldId id="501" r:id="rId20"/>
    <p:sldId id="502" r:id="rId21"/>
    <p:sldId id="503" r:id="rId22"/>
    <p:sldId id="504" r:id="rId23"/>
    <p:sldId id="486" r:id="rId24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CFD5EA"/>
    <a:srgbClr val="004C97"/>
    <a:srgbClr val="6EA0B0"/>
    <a:srgbClr val="0099CC"/>
    <a:srgbClr val="0066FF"/>
    <a:srgbClr val="BB1BB3"/>
    <a:srgbClr val="E26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407" autoAdjust="0"/>
    <p:restoredTop sz="92857" autoAdjust="0"/>
  </p:normalViewPr>
  <p:slideViewPr>
    <p:cSldViewPr>
      <p:cViewPr varScale="1">
        <p:scale>
          <a:sx n="58" d="100"/>
          <a:sy n="58" d="100"/>
        </p:scale>
        <p:origin x="1296" y="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Library\Containers\com.apple.mail\Data\Library\Mail%20Downloads\C0596142-C762-4945-9DF4-708EFB948C73\PEMPAL_TCOP_Survey%20on%20Treasury%20Functions_ENG_charts_2023-05-13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Library\Containers\com.apple.mail\Data\Library\Mail%20Downloads\C0596142-C762-4945-9DF4-708EFB948C73\PEMPAL_TCOP_Survey%20on%20Treasury%20Functions_ENG_charts_2023-05-13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Library\Containers\com.apple.mail\Data\Library\Mail%20Downloads\C0596142-C762-4945-9DF4-708EFB948C73\PEMPAL_TCOP_Survey%20on%20Treasury%20Functions_ENG_charts_2023-05-13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Library\Containers\com.apple.mail\Data\Library\Mail%20Downloads\C0596142-C762-4945-9DF4-708EFB948C73\PEMPAL_TCOP_Survey%20on%20Treasury%20Functions_ENG_charts_2023-05-13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Library\Containers\com.apple.mail\Data\Library\Mail%20Downloads\C0596142-C762-4945-9DF4-708EFB948C73\PEMPAL_TCOP_Survey%20on%20Treasury%20Functions_ENG_charts_2023-05-13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2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3-05-02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3-05-02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Library\Containers\com.apple.mail\Data\Library\Mail%20Downloads\C0596142-C762-4945-9DF4-708EFB948C73\PEMPAL_TCOP_Survey%20on%20Treasury%20Functions_ENG_charts_2023-05-13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3-05-0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3-05-0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Library\Containers\com.apple.mail\Data\Library\Mail%20Downloads\C0596142-C762-4945-9DF4-708EFB948C73\PEMPAL_TCOP_Survey%20on%20Treasury%20Functions_ENG_charts_2023-05-13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Library\Containers\com.apple.mail\Data\Library\Mail%20Downloads\C0596142-C762-4945-9DF4-708EFB948C73\PEMPAL_TCOP_Survey%20on%20Treasury%20Functions_ENG_charts_2023-05-1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Library\Containers\com.apple.mail\Data\Library\Mail%20Downloads\C0596142-C762-4945-9DF4-708EFB948C73\PEMPAL_TCOP_Survey%20on%20Treasury%20Functions_ENG_charts_2023-05-1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Library\Containers\com.apple.mail\Data\Library\Mail%20Downloads\C0596142-C762-4945-9DF4-708EFB948C73\PEMPAL_TCOP_Survey%20on%20Treasury%20Functions_ENG_charts_2023-05-1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Library\Containers\com.apple.mail\Data\Library\Mail%20Downloads\C0596142-C762-4945-9DF4-708EFB948C73\PEMPAL_TCOP_Survey%20on%20Treasury%20Functions_ENG_charts_2023-05-13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Library\Containers\com.apple.mail\Data\Library\Mail%20Downloads\C0596142-C762-4945-9DF4-708EFB948C73\PEMPAL_TCOP_Survey%20on%20Treasury%20Functions_ENG_charts_2023-05-13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0544570044736643"/>
          <c:w val="0.87915307751207761"/>
          <c:h val="0.264452216583301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b="1"/>
              <a:t>Osoblje uključeno u izvješćivanje o </a:t>
            </a:r>
            <a:r>
              <a:rPr lang="hr-HR" b="1" baseline="0"/>
              <a:t>izvršenju proračuna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911677671556985"/>
          <c:y val="0.1902314814814815"/>
          <c:w val="0.8880511643776049"/>
          <c:h val="0.5433085447652377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'Q13'!$A$5:$A$22</c:f>
              <c:strCache>
                <c:ptCount val="18"/>
                <c:pt idx="0">
                  <c:v>Albania</c:v>
                </c:pt>
                <c:pt idx="1">
                  <c:v>Armenia</c:v>
                </c:pt>
                <c:pt idx="2">
                  <c:v>Azerbaijan</c:v>
                </c:pt>
                <c:pt idx="3">
                  <c:v>Belarus</c:v>
                </c:pt>
                <c:pt idx="4">
                  <c:v>Croatia</c:v>
                </c:pt>
                <c:pt idx="5">
                  <c:v>Georgia</c:v>
                </c:pt>
                <c:pt idx="6">
                  <c:v>Hungary</c:v>
                </c:pt>
                <c:pt idx="7">
                  <c:v>Kazakhstan</c:v>
                </c:pt>
                <c:pt idx="8">
                  <c:v>Kosovo</c:v>
                </c:pt>
                <c:pt idx="9">
                  <c:v>Kyrgyz Republic</c:v>
                </c:pt>
                <c:pt idx="10">
                  <c:v>Moldova</c:v>
                </c:pt>
                <c:pt idx="11">
                  <c:v>Montenegro</c:v>
                </c:pt>
                <c:pt idx="12">
                  <c:v>North Macedonia</c:v>
                </c:pt>
                <c:pt idx="13">
                  <c:v>Romania</c:v>
                </c:pt>
                <c:pt idx="14">
                  <c:v>Serbia</c:v>
                </c:pt>
                <c:pt idx="15">
                  <c:v>Tajikistan</c:v>
                </c:pt>
                <c:pt idx="16">
                  <c:v>Turkey</c:v>
                </c:pt>
                <c:pt idx="17">
                  <c:v>Uzbekistan</c:v>
                </c:pt>
              </c:strCache>
            </c:strRef>
          </c:cat>
          <c:val>
            <c:numRef>
              <c:f>'Q13'!$C$5:$C$22</c:f>
              <c:numCache>
                <c:formatCode>General</c:formatCode>
                <c:ptCount val="18"/>
                <c:pt idx="0">
                  <c:v>221</c:v>
                </c:pt>
                <c:pt idx="1">
                  <c:v>11</c:v>
                </c:pt>
                <c:pt idx="2">
                  <c:v>5</c:v>
                </c:pt>
                <c:pt idx="3">
                  <c:v>4</c:v>
                </c:pt>
                <c:pt idx="4">
                  <c:v>5</c:v>
                </c:pt>
                <c:pt idx="5">
                  <c:v>10</c:v>
                </c:pt>
                <c:pt idx="6">
                  <c:v>6</c:v>
                </c:pt>
                <c:pt idx="7">
                  <c:v>40</c:v>
                </c:pt>
                <c:pt idx="8">
                  <c:v>3</c:v>
                </c:pt>
                <c:pt idx="9">
                  <c:v>6</c:v>
                </c:pt>
                <c:pt idx="10">
                  <c:v>7</c:v>
                </c:pt>
                <c:pt idx="11">
                  <c:v>8</c:v>
                </c:pt>
                <c:pt idx="12">
                  <c:v>3</c:v>
                </c:pt>
                <c:pt idx="13">
                  <c:v>91</c:v>
                </c:pt>
                <c:pt idx="14">
                  <c:v>20</c:v>
                </c:pt>
                <c:pt idx="15">
                  <c:v>5</c:v>
                </c:pt>
                <c:pt idx="16">
                  <c:v>500</c:v>
                </c:pt>
                <c:pt idx="17">
                  <c:v>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88-0F48-8226-FE3FE5EFD5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01720744"/>
        <c:axId val="1101722056"/>
      </c:barChart>
      <c:catAx>
        <c:axId val="1101720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1722056"/>
        <c:crosses val="autoZero"/>
        <c:auto val="1"/>
        <c:lblAlgn val="ctr"/>
        <c:lblOffset val="100"/>
        <c:noMultiLvlLbl val="0"/>
      </c:catAx>
      <c:valAx>
        <c:axId val="1101722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1720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b="1"/>
              <a:t>Osoblje uključeno u konsolidirano financijsko izvještavanje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'Q14'!$A$5:$A$22</c:f>
              <c:strCache>
                <c:ptCount val="18"/>
                <c:pt idx="0">
                  <c:v>Albania</c:v>
                </c:pt>
                <c:pt idx="1">
                  <c:v>Armenia</c:v>
                </c:pt>
                <c:pt idx="2">
                  <c:v>Azerbaijan</c:v>
                </c:pt>
                <c:pt idx="3">
                  <c:v>Belarus</c:v>
                </c:pt>
                <c:pt idx="4">
                  <c:v>Croatia</c:v>
                </c:pt>
                <c:pt idx="5">
                  <c:v>Georgia</c:v>
                </c:pt>
                <c:pt idx="6">
                  <c:v>Hungary</c:v>
                </c:pt>
                <c:pt idx="7">
                  <c:v>Kazakhstan</c:v>
                </c:pt>
                <c:pt idx="8">
                  <c:v>Kosovo</c:v>
                </c:pt>
                <c:pt idx="9">
                  <c:v>Kyrgyz Republic</c:v>
                </c:pt>
                <c:pt idx="10">
                  <c:v>Moldova</c:v>
                </c:pt>
                <c:pt idx="11">
                  <c:v>Montenegro</c:v>
                </c:pt>
                <c:pt idx="12">
                  <c:v>North Macedonia</c:v>
                </c:pt>
                <c:pt idx="13">
                  <c:v>Romania</c:v>
                </c:pt>
                <c:pt idx="14">
                  <c:v>Serbia</c:v>
                </c:pt>
                <c:pt idx="15">
                  <c:v>Tajikistan</c:v>
                </c:pt>
                <c:pt idx="16">
                  <c:v>Turkey</c:v>
                </c:pt>
                <c:pt idx="17">
                  <c:v>Uzbekistan</c:v>
                </c:pt>
              </c:strCache>
            </c:strRef>
          </c:cat>
          <c:val>
            <c:numRef>
              <c:f>'Q14'!$C$5:$C$22</c:f>
              <c:numCache>
                <c:formatCode>General</c:formatCode>
                <c:ptCount val="18"/>
                <c:pt idx="0">
                  <c:v>7</c:v>
                </c:pt>
                <c:pt idx="1">
                  <c:v>11</c:v>
                </c:pt>
                <c:pt idx="2">
                  <c:v>3</c:v>
                </c:pt>
                <c:pt idx="3">
                  <c:v>3</c:v>
                </c:pt>
                <c:pt idx="4">
                  <c:v>7</c:v>
                </c:pt>
                <c:pt idx="5">
                  <c:v>10</c:v>
                </c:pt>
                <c:pt idx="6">
                  <c:v>6</c:v>
                </c:pt>
                <c:pt idx="7">
                  <c:v>10</c:v>
                </c:pt>
                <c:pt idx="8">
                  <c:v>3</c:v>
                </c:pt>
                <c:pt idx="9">
                  <c:v>6</c:v>
                </c:pt>
                <c:pt idx="10">
                  <c:v>7</c:v>
                </c:pt>
                <c:pt idx="11">
                  <c:v>5</c:v>
                </c:pt>
                <c:pt idx="12">
                  <c:v>5</c:v>
                </c:pt>
                <c:pt idx="13">
                  <c:v>91</c:v>
                </c:pt>
                <c:pt idx="14">
                  <c:v>20</c:v>
                </c:pt>
                <c:pt idx="15">
                  <c:v>5</c:v>
                </c:pt>
                <c:pt idx="16">
                  <c:v>578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AD-DE47-913B-F8F7BC8B51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32357792"/>
        <c:axId val="1032358448"/>
      </c:barChart>
      <c:catAx>
        <c:axId val="103235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2358448"/>
        <c:crosses val="autoZero"/>
        <c:auto val="1"/>
        <c:lblAlgn val="ctr"/>
        <c:lblOffset val="100"/>
        <c:noMultiLvlLbl val="0"/>
      </c:catAx>
      <c:valAx>
        <c:axId val="1032358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2357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b="1"/>
              <a:t>Lokacija funkcije javnog računovodstva i funkcija metodologije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'Q15'!$A$37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'Q15'!$B$36:$C$36</c:f>
              <c:strCache>
                <c:ptCount val="2"/>
                <c:pt idx="0">
                  <c:v>Treasury</c:v>
                </c:pt>
                <c:pt idx="1">
                  <c:v>Other</c:v>
                </c:pt>
              </c:strCache>
            </c:strRef>
          </c:cat>
          <c:val>
            <c:numRef>
              <c:f>'Q15'!$B$37:$C$37</c:f>
              <c:numCache>
                <c:formatCode>General</c:formatCode>
                <c:ptCount val="2"/>
                <c:pt idx="0">
                  <c:v>10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7D-FE46-858B-13289B97CB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33754992"/>
        <c:axId val="1333751248"/>
      </c:barChart>
      <c:catAx>
        <c:axId val="1333754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3751248"/>
        <c:crosses val="autoZero"/>
        <c:auto val="1"/>
        <c:lblAlgn val="ctr"/>
        <c:lblOffset val="100"/>
        <c:noMultiLvlLbl val="0"/>
      </c:catAx>
      <c:valAx>
        <c:axId val="1333751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3754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b="1" baseline="0"/>
              <a:t>Osoblje uključeno u računovodstvenu politiku i metodologiju javnog sektora</a:t>
            </a:r>
          </a:p>
        </c:rich>
      </c:tx>
      <c:layout>
        <c:manualLayout>
          <c:xMode val="edge"/>
          <c:yMode val="edge"/>
          <c:x val="9.3003801941825601E-2"/>
          <c:y val="2.94117647058823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 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6F6-2E48-9605-2CD44671431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6F6-2E48-9605-2CD44671431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6F6-2E48-9605-2CD446714310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dirty="0"/>
                      <a:t>578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46F6-2E48-9605-2CD4467143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'Q15'!$A$5:$A$22</c:f>
              <c:strCache>
                <c:ptCount val="18"/>
                <c:pt idx="0">
                  <c:v>Albanija</c:v>
                </c:pt>
                <c:pt idx="1">
                  <c:v>Armenija</c:v>
                </c:pt>
                <c:pt idx="2">
                  <c:v>Azerbajdžan</c:v>
                </c:pt>
                <c:pt idx="3">
                  <c:v>Bjelarus</c:v>
                </c:pt>
                <c:pt idx="4">
                  <c:v>Hrvatska</c:v>
                </c:pt>
                <c:pt idx="5">
                  <c:v>Gruzija</c:v>
                </c:pt>
                <c:pt idx="6">
                  <c:v>Mađarska</c:v>
                </c:pt>
                <c:pt idx="7">
                  <c:v>Kazahstan</c:v>
                </c:pt>
                <c:pt idx="8">
                  <c:v>Kosovo</c:v>
                </c:pt>
                <c:pt idx="9">
                  <c:v>Kirgiska Republika</c:v>
                </c:pt>
                <c:pt idx="10">
                  <c:v>Moldova</c:v>
                </c:pt>
                <c:pt idx="11">
                  <c:v>Crna Gora</c:v>
                </c:pt>
                <c:pt idx="12">
                  <c:v>Sjeverna Makedonija</c:v>
                </c:pt>
                <c:pt idx="13">
                  <c:v>Rumunjska</c:v>
                </c:pt>
                <c:pt idx="14">
                  <c:v>Srbija</c:v>
                </c:pt>
                <c:pt idx="15">
                  <c:v>Tadžikistan</c:v>
                </c:pt>
                <c:pt idx="16">
                  <c:v>Turska</c:v>
                </c:pt>
                <c:pt idx="17">
                  <c:v>Uzbekistan</c:v>
                </c:pt>
              </c:strCache>
            </c:strRef>
          </c:cat>
          <c:val>
            <c:numRef>
              <c:f>'Q15'!$C$5:$C$22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7</c:v>
                </c:pt>
                <c:pt idx="5">
                  <c:v>5</c:v>
                </c:pt>
                <c:pt idx="6">
                  <c:v>6</c:v>
                </c:pt>
                <c:pt idx="8">
                  <c:v>3</c:v>
                </c:pt>
                <c:pt idx="10">
                  <c:v>6</c:v>
                </c:pt>
                <c:pt idx="11">
                  <c:v>5</c:v>
                </c:pt>
                <c:pt idx="12">
                  <c:v>17</c:v>
                </c:pt>
                <c:pt idx="13">
                  <c:v>6</c:v>
                </c:pt>
                <c:pt idx="14">
                  <c:v>8</c:v>
                </c:pt>
                <c:pt idx="15">
                  <c:v>17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6F6-2E48-9605-2CD4467143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9675160"/>
        <c:axId val="899671224"/>
      </c:barChart>
      <c:catAx>
        <c:axId val="899675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9671224"/>
        <c:crosses val="autoZero"/>
        <c:auto val="1"/>
        <c:lblAlgn val="ctr"/>
        <c:lblOffset val="100"/>
        <c:noMultiLvlLbl val="0"/>
      </c:catAx>
      <c:valAx>
        <c:axId val="899671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9675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b="1"/>
              <a:t>Broj </a:t>
            </a:r>
            <a:r>
              <a:rPr lang="hr-HR" b="1" baseline="0"/>
              <a:t>osoblja uključenog u administraciju sustava za financijsko upravljanje u okviru riznice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'Q16'!$A$5:$A$22</c:f>
              <c:strCache>
                <c:ptCount val="18"/>
                <c:pt idx="0">
                  <c:v>Albania</c:v>
                </c:pt>
                <c:pt idx="1">
                  <c:v>Armenia</c:v>
                </c:pt>
                <c:pt idx="2">
                  <c:v>Azerbaijan</c:v>
                </c:pt>
                <c:pt idx="3">
                  <c:v>Belarus</c:v>
                </c:pt>
                <c:pt idx="4">
                  <c:v>Croatia</c:v>
                </c:pt>
                <c:pt idx="5">
                  <c:v>Georgia</c:v>
                </c:pt>
                <c:pt idx="6">
                  <c:v>Hungary</c:v>
                </c:pt>
                <c:pt idx="7">
                  <c:v>Kazakhstan</c:v>
                </c:pt>
                <c:pt idx="8">
                  <c:v>Kosovo</c:v>
                </c:pt>
                <c:pt idx="9">
                  <c:v>Kyrgyz Republic</c:v>
                </c:pt>
                <c:pt idx="10">
                  <c:v>Moldova</c:v>
                </c:pt>
                <c:pt idx="11">
                  <c:v>Montenegro</c:v>
                </c:pt>
                <c:pt idx="12">
                  <c:v>North Macedonia</c:v>
                </c:pt>
                <c:pt idx="13">
                  <c:v>Romania</c:v>
                </c:pt>
                <c:pt idx="14">
                  <c:v>Serbia</c:v>
                </c:pt>
                <c:pt idx="15">
                  <c:v>Tajikistan</c:v>
                </c:pt>
                <c:pt idx="16">
                  <c:v>Turkey</c:v>
                </c:pt>
                <c:pt idx="17">
                  <c:v>Uzbekistan</c:v>
                </c:pt>
              </c:strCache>
            </c:strRef>
          </c:cat>
          <c:val>
            <c:numRef>
              <c:f>'Q16'!$C$5:$C$22</c:f>
              <c:numCache>
                <c:formatCode>General</c:formatCode>
                <c:ptCount val="18"/>
                <c:pt idx="0">
                  <c:v>0</c:v>
                </c:pt>
                <c:pt idx="1">
                  <c:v>23</c:v>
                </c:pt>
                <c:pt idx="2">
                  <c:v>10</c:v>
                </c:pt>
                <c:pt idx="3">
                  <c:v>0</c:v>
                </c:pt>
                <c:pt idx="4">
                  <c:v>4</c:v>
                </c:pt>
                <c:pt idx="5">
                  <c:v>0</c:v>
                </c:pt>
                <c:pt idx="6">
                  <c:v>300</c:v>
                </c:pt>
                <c:pt idx="7">
                  <c:v>14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4</c:v>
                </c:pt>
                <c:pt idx="12">
                  <c:v>0</c:v>
                </c:pt>
                <c:pt idx="13">
                  <c:v>0</c:v>
                </c:pt>
                <c:pt idx="14">
                  <c:v>15</c:v>
                </c:pt>
                <c:pt idx="15">
                  <c:v>0</c:v>
                </c:pt>
                <c:pt idx="16">
                  <c:v>300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88-934F-8E03-5EF1A705490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53957584"/>
        <c:axId val="1053954304"/>
      </c:barChart>
      <c:catAx>
        <c:axId val="105395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3954304"/>
        <c:crosses val="autoZero"/>
        <c:auto val="1"/>
        <c:lblAlgn val="ctr"/>
        <c:lblOffset val="100"/>
        <c:noMultiLvlLbl val="0"/>
      </c:catAx>
      <c:valAx>
        <c:axId val="1053954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3957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b="1"/>
              <a:t>Administracija informacijskog sustava riznice</a:t>
            </a:r>
            <a:br>
              <a:rPr lang="hr-HR" b="1"/>
            </a:br>
            <a:r>
              <a:rPr lang="hr-HR" b="1"/>
              <a:t>(kada nije u riznici)</a:t>
            </a:r>
          </a:p>
        </c:rich>
      </c:tx>
      <c:layout>
        <c:manualLayout>
          <c:xMode val="edge"/>
          <c:yMode val="edge"/>
          <c:x val="6.8429967442522777E-2"/>
          <c:y val="2.1844276111650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'Q17'!$F$5</c:f>
              <c:strCache>
                <c:ptCount val="1"/>
                <c:pt idx="0">
                  <c:v>Ukupno</c:v>
                </c:pt>
              </c:strCache>
            </c:strRef>
          </c:tx>
          <c:explosion val="28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669-C048-9F8D-42EF459E359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669-C048-9F8D-42EF459E359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669-C048-9F8D-42EF459E359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'Q17'!$G$4:$I$4</c:f>
              <c:strCache>
                <c:ptCount val="3"/>
                <c:pt idx="0">
                  <c:v>IT jedinica u Ministarstvu financija</c:v>
                </c:pt>
                <c:pt idx="1">
                  <c:v>Subjekt podređen Ministarstvu financija</c:v>
                </c:pt>
                <c:pt idx="2">
                  <c:v>Agencija izvan Ministarstva financija</c:v>
                </c:pt>
              </c:strCache>
            </c:strRef>
          </c:cat>
          <c:val>
            <c:numRef>
              <c:f>'Q17'!$G$5:$I$5</c:f>
              <c:numCache>
                <c:formatCode>General</c:formatCode>
                <c:ptCount val="3"/>
                <c:pt idx="0">
                  <c:v>5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669-C048-9F8D-42EF459E35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660350429784588E-2"/>
          <c:y val="0.15276348521616742"/>
          <c:w val="0.2135766396326334"/>
          <c:h val="0.491486875251246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baseline="0"/>
              <a:t>IT podršku pruža...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2484155951582763"/>
          <c:y val="9.0466777157614212E-2"/>
          <c:w val="0.24070826622277694"/>
          <c:h val="0.609255193545493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400" b="1" i="0" baseline="0">
                <a:effectLst/>
              </a:rPr>
              <a:t>Osoblje riznice uključeno u IT podršku</a:t>
            </a:r>
          </a:p>
        </c:rich>
      </c:tx>
      <c:layout>
        <c:manualLayout>
          <c:xMode val="edge"/>
          <c:yMode val="edge"/>
          <c:x val="6.5056560571102456E-2"/>
          <c:y val="2.58302583025830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'Q18'!$A$5:$A$22</c:f>
              <c:strCache>
                <c:ptCount val="18"/>
                <c:pt idx="0">
                  <c:v>Albania</c:v>
                </c:pt>
                <c:pt idx="1">
                  <c:v>Armenia</c:v>
                </c:pt>
                <c:pt idx="2">
                  <c:v>Azerbaijan</c:v>
                </c:pt>
                <c:pt idx="3">
                  <c:v>Belarus</c:v>
                </c:pt>
                <c:pt idx="4">
                  <c:v>Croatia</c:v>
                </c:pt>
                <c:pt idx="5">
                  <c:v>Georgia</c:v>
                </c:pt>
                <c:pt idx="6">
                  <c:v>Hungary</c:v>
                </c:pt>
                <c:pt idx="7">
                  <c:v>Kazakhstan</c:v>
                </c:pt>
                <c:pt idx="8">
                  <c:v>Kosovo</c:v>
                </c:pt>
                <c:pt idx="9">
                  <c:v>Kyrgyz Republic</c:v>
                </c:pt>
                <c:pt idx="10">
                  <c:v>Moldova</c:v>
                </c:pt>
                <c:pt idx="11">
                  <c:v>Montenegro</c:v>
                </c:pt>
                <c:pt idx="12">
                  <c:v>North Macedonia</c:v>
                </c:pt>
                <c:pt idx="13">
                  <c:v>Romania</c:v>
                </c:pt>
                <c:pt idx="14">
                  <c:v>Serbia</c:v>
                </c:pt>
                <c:pt idx="15">
                  <c:v>Tajikistan</c:v>
                </c:pt>
                <c:pt idx="16">
                  <c:v>Turkey</c:v>
                </c:pt>
                <c:pt idx="17">
                  <c:v>Uzbekistan</c:v>
                </c:pt>
              </c:strCache>
            </c:strRef>
          </c:cat>
          <c:val>
            <c:numRef>
              <c:f>'Q18'!$C$5:$C$22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10</c:v>
                </c:pt>
                <c:pt idx="3">
                  <c:v>0</c:v>
                </c:pt>
                <c:pt idx="4">
                  <c:v>4</c:v>
                </c:pt>
                <c:pt idx="5">
                  <c:v>0</c:v>
                </c:pt>
                <c:pt idx="6">
                  <c:v>300</c:v>
                </c:pt>
                <c:pt idx="7">
                  <c:v>2</c:v>
                </c:pt>
                <c:pt idx="8">
                  <c:v>0</c:v>
                </c:pt>
                <c:pt idx="9">
                  <c:v>14</c:v>
                </c:pt>
                <c:pt idx="10">
                  <c:v>0</c:v>
                </c:pt>
                <c:pt idx="11">
                  <c:v>4</c:v>
                </c:pt>
                <c:pt idx="12">
                  <c:v>2</c:v>
                </c:pt>
                <c:pt idx="13">
                  <c:v>35</c:v>
                </c:pt>
                <c:pt idx="14">
                  <c:v>89</c:v>
                </c:pt>
                <c:pt idx="15">
                  <c:v>0</c:v>
                </c:pt>
                <c:pt idx="16">
                  <c:v>300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6A-A54E-A8F3-79046E8C4D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5126544"/>
        <c:axId val="485127200"/>
      </c:barChart>
      <c:catAx>
        <c:axId val="48512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127200"/>
        <c:crosses val="autoZero"/>
        <c:auto val="1"/>
        <c:lblAlgn val="ctr"/>
        <c:lblOffset val="100"/>
        <c:noMultiLvlLbl val="0"/>
      </c:catAx>
      <c:valAx>
        <c:axId val="485127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126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Broj ureda druge razine</a:t>
            </a:r>
            <a:endParaRPr lang="en-US" sz="1400" b="0" i="0" u="none" strike="noStrike" kern="1200" spc="0" baseline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'Q2'!$J$6</c:f>
              <c:strCache>
                <c:ptCount val="1"/>
                <c:pt idx="0">
                  <c:v>Number of Tier 2 Offices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'Q2'!$H$7:$H$19</c:f>
              <c:strCache>
                <c:ptCount val="12"/>
                <c:pt idx="0">
                  <c:v>Albania</c:v>
                </c:pt>
                <c:pt idx="1">
                  <c:v>Azerbaijan</c:v>
                </c:pt>
                <c:pt idx="2">
                  <c:v>Belarus</c:v>
                </c:pt>
                <c:pt idx="3">
                  <c:v>Hungary</c:v>
                </c:pt>
                <c:pt idx="4">
                  <c:v>Kazakhstan</c:v>
                </c:pt>
                <c:pt idx="5">
                  <c:v>Kyrgyz Republic</c:v>
                </c:pt>
                <c:pt idx="6">
                  <c:v>Moldova</c:v>
                </c:pt>
                <c:pt idx="7">
                  <c:v>North Macedonia</c:v>
                </c:pt>
                <c:pt idx="8">
                  <c:v>Romania</c:v>
                </c:pt>
                <c:pt idx="9">
                  <c:v>Serbia</c:v>
                </c:pt>
                <c:pt idx="10">
                  <c:v>Tajikistan</c:v>
                </c:pt>
                <c:pt idx="11">
                  <c:v>Uzbekistan</c:v>
                </c:pt>
              </c:strCache>
            </c:strRef>
          </c:cat>
          <c:val>
            <c:numRef>
              <c:f>'Q2'!$J$7:$J$19</c:f>
              <c:numCache>
                <c:formatCode>General</c:formatCode>
                <c:ptCount val="13"/>
                <c:pt idx="0">
                  <c:v>23</c:v>
                </c:pt>
                <c:pt idx="1">
                  <c:v>12</c:v>
                </c:pt>
                <c:pt idx="2">
                  <c:v>128</c:v>
                </c:pt>
                <c:pt idx="4">
                  <c:v>190</c:v>
                </c:pt>
                <c:pt idx="8">
                  <c:v>202</c:v>
                </c:pt>
                <c:pt idx="9">
                  <c:v>110</c:v>
                </c:pt>
                <c:pt idx="10">
                  <c:v>69</c:v>
                </c:pt>
                <c:pt idx="11">
                  <c:v>207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51-BA47-BF36-4FCE83DB73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93109664"/>
        <c:axId val="1393108000"/>
      </c:barChart>
      <c:catAx>
        <c:axId val="1393109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108000"/>
        <c:crosses val="autoZero"/>
        <c:auto val="1"/>
        <c:lblAlgn val="ctr"/>
        <c:lblOffset val="100"/>
        <c:noMultiLvlLbl val="0"/>
      </c:catAx>
      <c:valAx>
        <c:axId val="1393108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109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/>
              <a:t>Broj ureda prve razine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'Q2'!$I$6</c:f>
              <c:strCache>
                <c:ptCount val="1"/>
                <c:pt idx="0">
                  <c:v>Number of Tier 1 Offices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'Q2'!$H$7:$H$19</c:f>
              <c:strCache>
                <c:ptCount val="12"/>
                <c:pt idx="0">
                  <c:v>Albania</c:v>
                </c:pt>
                <c:pt idx="1">
                  <c:v>Azerbaijan</c:v>
                </c:pt>
                <c:pt idx="2">
                  <c:v>Belarus</c:v>
                </c:pt>
                <c:pt idx="3">
                  <c:v>Hungary</c:v>
                </c:pt>
                <c:pt idx="4">
                  <c:v>Kazakhstan</c:v>
                </c:pt>
                <c:pt idx="5">
                  <c:v>Kyrgyz Republic</c:v>
                </c:pt>
                <c:pt idx="6">
                  <c:v>Moldova</c:v>
                </c:pt>
                <c:pt idx="7">
                  <c:v>North Macedonia</c:v>
                </c:pt>
                <c:pt idx="8">
                  <c:v>Romania</c:v>
                </c:pt>
                <c:pt idx="9">
                  <c:v>Serbia</c:v>
                </c:pt>
                <c:pt idx="10">
                  <c:v>Tajikistan</c:v>
                </c:pt>
                <c:pt idx="11">
                  <c:v>Uzbekistan</c:v>
                </c:pt>
              </c:strCache>
            </c:strRef>
          </c:cat>
          <c:val>
            <c:numRef>
              <c:f>'Q2'!$I$7:$I$19</c:f>
              <c:numCache>
                <c:formatCode>General</c:formatCode>
                <c:ptCount val="13"/>
                <c:pt idx="0">
                  <c:v>12</c:v>
                </c:pt>
                <c:pt idx="1">
                  <c:v>9</c:v>
                </c:pt>
                <c:pt idx="2">
                  <c:v>7</c:v>
                </c:pt>
                <c:pt idx="3">
                  <c:v>19</c:v>
                </c:pt>
                <c:pt idx="4">
                  <c:v>20</c:v>
                </c:pt>
                <c:pt idx="5">
                  <c:v>54</c:v>
                </c:pt>
                <c:pt idx="6">
                  <c:v>5</c:v>
                </c:pt>
                <c:pt idx="7">
                  <c:v>17</c:v>
                </c:pt>
                <c:pt idx="8">
                  <c:v>43</c:v>
                </c:pt>
                <c:pt idx="9">
                  <c:v>34</c:v>
                </c:pt>
                <c:pt idx="10">
                  <c:v>4</c:v>
                </c:pt>
                <c:pt idx="1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6A-6B4E-9A8C-BCF5A82BDE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44092608"/>
        <c:axId val="1344096352"/>
      </c:barChart>
      <c:catAx>
        <c:axId val="1344092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4096352"/>
        <c:crosses val="autoZero"/>
        <c:auto val="1"/>
        <c:lblAlgn val="ctr"/>
        <c:lblOffset val="100"/>
        <c:noMultiLvlLbl val="0"/>
      </c:catAx>
      <c:valAx>
        <c:axId val="1344096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4092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/>
              <a:t>Ukupno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'Q3'!$B$4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'Q3'!$A$5:$A$22</c:f>
              <c:strCache>
                <c:ptCount val="18"/>
                <c:pt idx="0">
                  <c:v>Albania</c:v>
                </c:pt>
                <c:pt idx="1">
                  <c:v>Armenia</c:v>
                </c:pt>
                <c:pt idx="2">
                  <c:v>Azerbaijan</c:v>
                </c:pt>
                <c:pt idx="3">
                  <c:v>Belarus</c:v>
                </c:pt>
                <c:pt idx="4">
                  <c:v>Croatia</c:v>
                </c:pt>
                <c:pt idx="5">
                  <c:v>Georgia</c:v>
                </c:pt>
                <c:pt idx="6">
                  <c:v>Hungary</c:v>
                </c:pt>
                <c:pt idx="7">
                  <c:v>Kazakhstan</c:v>
                </c:pt>
                <c:pt idx="8">
                  <c:v>Kosovo</c:v>
                </c:pt>
                <c:pt idx="9">
                  <c:v>Kyrgyz Republic</c:v>
                </c:pt>
                <c:pt idx="10">
                  <c:v>Moldova</c:v>
                </c:pt>
                <c:pt idx="11">
                  <c:v>Montenegro</c:v>
                </c:pt>
                <c:pt idx="12">
                  <c:v>North Macedonia</c:v>
                </c:pt>
                <c:pt idx="13">
                  <c:v>Romania</c:v>
                </c:pt>
                <c:pt idx="14">
                  <c:v>Serbia</c:v>
                </c:pt>
                <c:pt idx="15">
                  <c:v>Tajikistan</c:v>
                </c:pt>
                <c:pt idx="16">
                  <c:v>Turkey</c:v>
                </c:pt>
                <c:pt idx="17">
                  <c:v>Uzbekistan</c:v>
                </c:pt>
              </c:strCache>
            </c:strRef>
          </c:cat>
          <c:val>
            <c:numRef>
              <c:f>'Q3'!$B$5:$B$22</c:f>
              <c:numCache>
                <c:formatCode>General</c:formatCode>
                <c:ptCount val="18"/>
                <c:pt idx="0">
                  <c:v>251</c:v>
                </c:pt>
                <c:pt idx="1">
                  <c:v>55</c:v>
                </c:pt>
                <c:pt idx="2">
                  <c:v>535</c:v>
                </c:pt>
                <c:pt idx="3">
                  <c:v>525</c:v>
                </c:pt>
                <c:pt idx="4">
                  <c:v>98</c:v>
                </c:pt>
                <c:pt idx="5">
                  <c:v>92</c:v>
                </c:pt>
                <c:pt idx="6">
                  <c:v>5000</c:v>
                </c:pt>
                <c:pt idx="7" formatCode="#,##0">
                  <c:v>2591</c:v>
                </c:pt>
                <c:pt idx="8">
                  <c:v>79</c:v>
                </c:pt>
                <c:pt idx="9">
                  <c:v>310</c:v>
                </c:pt>
                <c:pt idx="10">
                  <c:v>122</c:v>
                </c:pt>
                <c:pt idx="11">
                  <c:v>36</c:v>
                </c:pt>
                <c:pt idx="12">
                  <c:v>59</c:v>
                </c:pt>
                <c:pt idx="13">
                  <c:v>4342</c:v>
                </c:pt>
                <c:pt idx="14">
                  <c:v>1399</c:v>
                </c:pt>
                <c:pt idx="15">
                  <c:v>431</c:v>
                </c:pt>
                <c:pt idx="16">
                  <c:v>44</c:v>
                </c:pt>
                <c:pt idx="17" formatCode="#,##0">
                  <c:v>1924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9B-4D41-832B-6DD6F5D8C7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93114656"/>
        <c:axId val="1393101760"/>
      </c:barChart>
      <c:catAx>
        <c:axId val="139311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101760"/>
        <c:crosses val="autoZero"/>
        <c:auto val="1"/>
        <c:lblAlgn val="ctr"/>
        <c:lblOffset val="100"/>
        <c:noMultiLvlLbl val="0"/>
      </c:catAx>
      <c:valAx>
        <c:axId val="1393101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114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/>
              <a:t>Osoblje u regionalnim uredima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'Q3'!$D$4</c:f>
              <c:strCache>
                <c:ptCount val="1"/>
                <c:pt idx="0">
                  <c:v>Staff in Regional Offices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'Q3'!$A$5:$A$22</c:f>
              <c:strCache>
                <c:ptCount val="18"/>
                <c:pt idx="0">
                  <c:v>Albania</c:v>
                </c:pt>
                <c:pt idx="1">
                  <c:v>Armenia</c:v>
                </c:pt>
                <c:pt idx="2">
                  <c:v>Azerbaijan</c:v>
                </c:pt>
                <c:pt idx="3">
                  <c:v>Belarus</c:v>
                </c:pt>
                <c:pt idx="4">
                  <c:v>Croatia</c:v>
                </c:pt>
                <c:pt idx="5">
                  <c:v>Georgia</c:v>
                </c:pt>
                <c:pt idx="6">
                  <c:v>Hungary</c:v>
                </c:pt>
                <c:pt idx="7">
                  <c:v>Kazakhstan</c:v>
                </c:pt>
                <c:pt idx="8">
                  <c:v>Kosovo</c:v>
                </c:pt>
                <c:pt idx="9">
                  <c:v>Kyrgyz Republic</c:v>
                </c:pt>
                <c:pt idx="10">
                  <c:v>Moldova</c:v>
                </c:pt>
                <c:pt idx="11">
                  <c:v>Montenegro</c:v>
                </c:pt>
                <c:pt idx="12">
                  <c:v>North Macedonia</c:v>
                </c:pt>
                <c:pt idx="13">
                  <c:v>Romania</c:v>
                </c:pt>
                <c:pt idx="14">
                  <c:v>Serbia</c:v>
                </c:pt>
                <c:pt idx="15">
                  <c:v>Tajikistan</c:v>
                </c:pt>
                <c:pt idx="16">
                  <c:v>Turkey</c:v>
                </c:pt>
                <c:pt idx="17">
                  <c:v>Uzbekistan</c:v>
                </c:pt>
              </c:strCache>
            </c:strRef>
          </c:cat>
          <c:val>
            <c:numRef>
              <c:f>'Q3'!$D$5:$D$22</c:f>
              <c:numCache>
                <c:formatCode>General</c:formatCode>
                <c:ptCount val="18"/>
                <c:pt idx="0">
                  <c:v>215</c:v>
                </c:pt>
                <c:pt idx="2">
                  <c:v>464</c:v>
                </c:pt>
                <c:pt idx="3">
                  <c:v>500</c:v>
                </c:pt>
                <c:pt idx="4">
                  <c:v>0</c:v>
                </c:pt>
                <c:pt idx="6">
                  <c:v>4000</c:v>
                </c:pt>
                <c:pt idx="7">
                  <c:v>2405</c:v>
                </c:pt>
                <c:pt idx="9">
                  <c:v>271</c:v>
                </c:pt>
                <c:pt idx="10">
                  <c:v>92</c:v>
                </c:pt>
                <c:pt idx="11">
                  <c:v>0</c:v>
                </c:pt>
                <c:pt idx="12">
                  <c:v>25</c:v>
                </c:pt>
                <c:pt idx="13">
                  <c:v>4176</c:v>
                </c:pt>
                <c:pt idx="14">
                  <c:v>1011</c:v>
                </c:pt>
                <c:pt idx="15">
                  <c:v>374</c:v>
                </c:pt>
                <c:pt idx="17">
                  <c:v>1786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10-734D-92D2-9D86EC97B1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5205696"/>
        <c:axId val="1605204032"/>
      </c:barChart>
      <c:catAx>
        <c:axId val="1605205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5204032"/>
        <c:crosses val="autoZero"/>
        <c:auto val="1"/>
        <c:lblAlgn val="ctr"/>
        <c:lblOffset val="100"/>
        <c:noMultiLvlLbl val="0"/>
      </c:catAx>
      <c:valAx>
        <c:axId val="1605204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5205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b="1" dirty="0"/>
              <a:t>Broj klijenata kojima riznica pruža usluge</a:t>
            </a:r>
          </a:p>
        </c:rich>
      </c:tx>
      <c:layout>
        <c:manualLayout>
          <c:xMode val="edge"/>
          <c:yMode val="edge"/>
          <c:x val="0.37661854506125825"/>
          <c:y val="9.90019254705189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5983394749980924E-2"/>
          <c:y val="0.15401577101538902"/>
          <c:w val="0.86070080232049195"/>
          <c:h val="0.7104496835489635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'Q8 (N of clients)'!$B$4</c:f>
              <c:strCache>
                <c:ptCount val="1"/>
                <c:pt idx="0">
                  <c:v>Na razini središnje vlade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'Q8 (N of clients)'!$A$5:$A$22</c:f>
              <c:strCache>
                <c:ptCount val="18"/>
                <c:pt idx="0">
                  <c:v>Albanija</c:v>
                </c:pt>
                <c:pt idx="1">
                  <c:v>Armenija</c:v>
                </c:pt>
                <c:pt idx="2">
                  <c:v>Azerbajdžan</c:v>
                </c:pt>
                <c:pt idx="3">
                  <c:v>Bjelarus</c:v>
                </c:pt>
                <c:pt idx="4">
                  <c:v>Hrvatska</c:v>
                </c:pt>
                <c:pt idx="5">
                  <c:v>Gruzija</c:v>
                </c:pt>
                <c:pt idx="6">
                  <c:v>Mađarska</c:v>
                </c:pt>
                <c:pt idx="7">
                  <c:v>Kazahstan</c:v>
                </c:pt>
                <c:pt idx="8">
                  <c:v>Kosovo</c:v>
                </c:pt>
                <c:pt idx="9">
                  <c:v>Kirgiska Republika</c:v>
                </c:pt>
                <c:pt idx="10">
                  <c:v>Moldova</c:v>
                </c:pt>
                <c:pt idx="11">
                  <c:v>Crna Gora</c:v>
                </c:pt>
                <c:pt idx="12">
                  <c:v>Sjeverna Makedonija</c:v>
                </c:pt>
                <c:pt idx="13">
                  <c:v>Rumunjska</c:v>
                </c:pt>
                <c:pt idx="14">
                  <c:v>Srbija</c:v>
                </c:pt>
                <c:pt idx="15">
                  <c:v>Tadžikistan</c:v>
                </c:pt>
                <c:pt idx="16">
                  <c:v>Turska</c:v>
                </c:pt>
                <c:pt idx="17">
                  <c:v>Uzbekistan</c:v>
                </c:pt>
              </c:strCache>
            </c:strRef>
          </c:cat>
          <c:val>
            <c:numRef>
              <c:f>'Q8 (N of clients)'!$B$5:$B$22</c:f>
              <c:numCache>
                <c:formatCode>General</c:formatCode>
                <c:ptCount val="18"/>
                <c:pt idx="0">
                  <c:v>850</c:v>
                </c:pt>
                <c:pt idx="1">
                  <c:v>2412</c:v>
                </c:pt>
                <c:pt idx="2">
                  <c:v>2651</c:v>
                </c:pt>
                <c:pt idx="3">
                  <c:v>3018</c:v>
                </c:pt>
                <c:pt idx="4">
                  <c:v>128</c:v>
                </c:pt>
                <c:pt idx="5">
                  <c:v>486</c:v>
                </c:pt>
                <c:pt idx="6">
                  <c:v>700</c:v>
                </c:pt>
                <c:pt idx="7">
                  <c:v>1448</c:v>
                </c:pt>
                <c:pt idx="8">
                  <c:v>79</c:v>
                </c:pt>
                <c:pt idx="9">
                  <c:v>2426</c:v>
                </c:pt>
                <c:pt idx="10">
                  <c:v>553</c:v>
                </c:pt>
                <c:pt idx="11">
                  <c:v>88</c:v>
                </c:pt>
                <c:pt idx="12">
                  <c:v>383</c:v>
                </c:pt>
                <c:pt idx="13">
                  <c:v>2538</c:v>
                </c:pt>
                <c:pt idx="14">
                  <c:v>3823</c:v>
                </c:pt>
                <c:pt idx="15">
                  <c:v>1149</c:v>
                </c:pt>
                <c:pt idx="16">
                  <c:v>17</c:v>
                </c:pt>
                <c:pt idx="17">
                  <c:v>250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BF-8C40-A387-B4AD44E11950}"/>
            </c:ext>
          </c:extLst>
        </c:ser>
        <c:ser>
          <c:idx val="1"/>
          <c:order val="1"/>
          <c:tx>
            <c:strRef>
              <c:f>'Q8 (N of clients)'!$C$4</c:f>
              <c:strCache>
                <c:ptCount val="1"/>
                <c:pt idx="0">
                  <c:v>Na lokalnoj razini vlasti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'Q8 (N of clients)'!$A$5:$A$22</c:f>
              <c:strCache>
                <c:ptCount val="18"/>
                <c:pt idx="0">
                  <c:v>Albanija</c:v>
                </c:pt>
                <c:pt idx="1">
                  <c:v>Armenija</c:v>
                </c:pt>
                <c:pt idx="2">
                  <c:v>Azerbajdžan</c:v>
                </c:pt>
                <c:pt idx="3">
                  <c:v>Bjelarus</c:v>
                </c:pt>
                <c:pt idx="4">
                  <c:v>Hrvatska</c:v>
                </c:pt>
                <c:pt idx="5">
                  <c:v>Gruzija</c:v>
                </c:pt>
                <c:pt idx="6">
                  <c:v>Mađarska</c:v>
                </c:pt>
                <c:pt idx="7">
                  <c:v>Kazahstan</c:v>
                </c:pt>
                <c:pt idx="8">
                  <c:v>Kosovo</c:v>
                </c:pt>
                <c:pt idx="9">
                  <c:v>Kirgiska Republika</c:v>
                </c:pt>
                <c:pt idx="10">
                  <c:v>Moldova</c:v>
                </c:pt>
                <c:pt idx="11">
                  <c:v>Crna Gora</c:v>
                </c:pt>
                <c:pt idx="12">
                  <c:v>Sjeverna Makedonija</c:v>
                </c:pt>
                <c:pt idx="13">
                  <c:v>Rumunjska</c:v>
                </c:pt>
                <c:pt idx="14">
                  <c:v>Srbija</c:v>
                </c:pt>
                <c:pt idx="15">
                  <c:v>Tadžikistan</c:v>
                </c:pt>
                <c:pt idx="16">
                  <c:v>Turska</c:v>
                </c:pt>
                <c:pt idx="17">
                  <c:v>Uzbekistan</c:v>
                </c:pt>
              </c:strCache>
            </c:strRef>
          </c:cat>
          <c:val>
            <c:numRef>
              <c:f>'Q8 (N of clients)'!$C$5:$C$22</c:f>
              <c:numCache>
                <c:formatCode>General</c:formatCode>
                <c:ptCount val="18"/>
                <c:pt idx="0">
                  <c:v>203</c:v>
                </c:pt>
                <c:pt idx="1">
                  <c:v>518</c:v>
                </c:pt>
                <c:pt idx="2">
                  <c:v>2200</c:v>
                </c:pt>
                <c:pt idx="3">
                  <c:v>10902</c:v>
                </c:pt>
                <c:pt idx="4">
                  <c:v>0</c:v>
                </c:pt>
                <c:pt idx="5">
                  <c:v>892</c:v>
                </c:pt>
                <c:pt idx="6">
                  <c:v>2500</c:v>
                </c:pt>
                <c:pt idx="7">
                  <c:v>12030</c:v>
                </c:pt>
                <c:pt idx="8">
                  <c:v>0</c:v>
                </c:pt>
                <c:pt idx="9">
                  <c:v>936</c:v>
                </c:pt>
                <c:pt idx="10">
                  <c:v>8785</c:v>
                </c:pt>
                <c:pt idx="11">
                  <c:v>0</c:v>
                </c:pt>
                <c:pt idx="12">
                  <c:v>673</c:v>
                </c:pt>
                <c:pt idx="13">
                  <c:v>5137</c:v>
                </c:pt>
                <c:pt idx="14">
                  <c:v>4871</c:v>
                </c:pt>
                <c:pt idx="15">
                  <c:v>6233</c:v>
                </c:pt>
                <c:pt idx="16">
                  <c:v>0</c:v>
                </c:pt>
                <c:pt idx="17">
                  <c:v>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BF-8C40-A387-B4AD44E119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5768264"/>
        <c:axId val="965768592"/>
      </c:barChart>
      <c:catAx>
        <c:axId val="965768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5768592"/>
        <c:crosses val="autoZero"/>
        <c:auto val="1"/>
        <c:lblAlgn val="ctr"/>
        <c:lblOffset val="100"/>
        <c:noMultiLvlLbl val="0"/>
      </c:catAx>
      <c:valAx>
        <c:axId val="9657685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5768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800" b="1"/>
              <a:t>Prosječan </a:t>
            </a:r>
            <a:r>
              <a:rPr lang="hr-HR" sz="1800" b="1" baseline="0"/>
              <a:t>broj platnih transakcija po danu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'Q10'!$D$5</c:f>
              <c:strCache>
                <c:ptCount val="1"/>
                <c:pt idx="0">
                  <c:v>u središnjoj riznici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'Q10'!$B$6:$B$23</c:f>
              <c:strCache>
                <c:ptCount val="18"/>
                <c:pt idx="0">
                  <c:v>Albanija</c:v>
                </c:pt>
                <c:pt idx="1">
                  <c:v>Armenija</c:v>
                </c:pt>
                <c:pt idx="2">
                  <c:v>Azerbajdžan</c:v>
                </c:pt>
                <c:pt idx="3">
                  <c:v>Bjelarus</c:v>
                </c:pt>
                <c:pt idx="4">
                  <c:v>Hrvatska</c:v>
                </c:pt>
                <c:pt idx="5">
                  <c:v>Gruzija</c:v>
                </c:pt>
                <c:pt idx="6">
                  <c:v>Mađarska</c:v>
                </c:pt>
                <c:pt idx="7">
                  <c:v>Kazahstan</c:v>
                </c:pt>
                <c:pt idx="8">
                  <c:v>Kosovo</c:v>
                </c:pt>
                <c:pt idx="9">
                  <c:v>Kirgiska Republika</c:v>
                </c:pt>
                <c:pt idx="10">
                  <c:v>Moldova</c:v>
                </c:pt>
                <c:pt idx="11">
                  <c:v>Crna Gora</c:v>
                </c:pt>
                <c:pt idx="12">
                  <c:v>Sjeverna Makedonija</c:v>
                </c:pt>
                <c:pt idx="13">
                  <c:v>Rumunjska</c:v>
                </c:pt>
                <c:pt idx="14">
                  <c:v>Srbija</c:v>
                </c:pt>
                <c:pt idx="15">
                  <c:v>Tadžikistan</c:v>
                </c:pt>
                <c:pt idx="16">
                  <c:v>Turska</c:v>
                </c:pt>
                <c:pt idx="17">
                  <c:v>Uzbekistan</c:v>
                </c:pt>
              </c:strCache>
            </c:strRef>
          </c:cat>
          <c:val>
            <c:numRef>
              <c:f>'Q10'!$D$6:$D$23</c:f>
              <c:numCache>
                <c:formatCode>General</c:formatCode>
                <c:ptCount val="18"/>
                <c:pt idx="0">
                  <c:v>30</c:v>
                </c:pt>
                <c:pt idx="1">
                  <c:v>30000</c:v>
                </c:pt>
                <c:pt idx="2">
                  <c:v>9</c:v>
                </c:pt>
                <c:pt idx="3">
                  <c:v>5515</c:v>
                </c:pt>
                <c:pt idx="4">
                  <c:v>37700</c:v>
                </c:pt>
                <c:pt idx="5" formatCode="0">
                  <c:v>5000</c:v>
                </c:pt>
                <c:pt idx="6">
                  <c:v>0</c:v>
                </c:pt>
                <c:pt idx="7">
                  <c:v>10</c:v>
                </c:pt>
                <c:pt idx="8">
                  <c:v>1200</c:v>
                </c:pt>
                <c:pt idx="9">
                  <c:v>7000</c:v>
                </c:pt>
                <c:pt idx="10">
                  <c:v>1000</c:v>
                </c:pt>
                <c:pt idx="11">
                  <c:v>1190</c:v>
                </c:pt>
                <c:pt idx="12">
                  <c:v>3000</c:v>
                </c:pt>
                <c:pt idx="13">
                  <c:v>86800</c:v>
                </c:pt>
                <c:pt idx="15">
                  <c:v>1033</c:v>
                </c:pt>
                <c:pt idx="17">
                  <c:v>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0A-E143-B76F-E3238542D13C}"/>
            </c:ext>
          </c:extLst>
        </c:ser>
        <c:ser>
          <c:idx val="1"/>
          <c:order val="1"/>
          <c:tx>
            <c:strRef>
              <c:f>'Q10'!$E$5</c:f>
              <c:strCache>
                <c:ptCount val="1"/>
                <c:pt idx="0">
                  <c:v>U regionalnim uredima riznice, ako je primjenjivo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'Q10'!$B$6:$B$23</c:f>
              <c:strCache>
                <c:ptCount val="18"/>
                <c:pt idx="0">
                  <c:v>Albanija</c:v>
                </c:pt>
                <c:pt idx="1">
                  <c:v>Armenija</c:v>
                </c:pt>
                <c:pt idx="2">
                  <c:v>Azerbajdžan</c:v>
                </c:pt>
                <c:pt idx="3">
                  <c:v>Bjelarus</c:v>
                </c:pt>
                <c:pt idx="4">
                  <c:v>Hrvatska</c:v>
                </c:pt>
                <c:pt idx="5">
                  <c:v>Gruzija</c:v>
                </c:pt>
                <c:pt idx="6">
                  <c:v>Mađarska</c:v>
                </c:pt>
                <c:pt idx="7">
                  <c:v>Kazahstan</c:v>
                </c:pt>
                <c:pt idx="8">
                  <c:v>Kosovo</c:v>
                </c:pt>
                <c:pt idx="9">
                  <c:v>Kirgiska Republika</c:v>
                </c:pt>
                <c:pt idx="10">
                  <c:v>Moldova</c:v>
                </c:pt>
                <c:pt idx="11">
                  <c:v>Crna Gora</c:v>
                </c:pt>
                <c:pt idx="12">
                  <c:v>Sjeverna Makedonija</c:v>
                </c:pt>
                <c:pt idx="13">
                  <c:v>Rumunjska</c:v>
                </c:pt>
                <c:pt idx="14">
                  <c:v>Srbija</c:v>
                </c:pt>
                <c:pt idx="15">
                  <c:v>Tadžikistan</c:v>
                </c:pt>
                <c:pt idx="16">
                  <c:v>Turska</c:v>
                </c:pt>
                <c:pt idx="17">
                  <c:v>Uzbekistan</c:v>
                </c:pt>
              </c:strCache>
            </c:strRef>
          </c:cat>
          <c:val>
            <c:numRef>
              <c:f>'Q10'!$E$6:$E$23</c:f>
              <c:numCache>
                <c:formatCode>General</c:formatCode>
                <c:ptCount val="18"/>
                <c:pt idx="0">
                  <c:v>1470</c:v>
                </c:pt>
                <c:pt idx="1">
                  <c:v>1500</c:v>
                </c:pt>
                <c:pt idx="2">
                  <c:v>3000</c:v>
                </c:pt>
                <c:pt idx="3">
                  <c:v>18315</c:v>
                </c:pt>
                <c:pt idx="5">
                  <c:v>0</c:v>
                </c:pt>
                <c:pt idx="6">
                  <c:v>0</c:v>
                </c:pt>
                <c:pt idx="7">
                  <c:v>50000</c:v>
                </c:pt>
                <c:pt idx="8">
                  <c:v>0</c:v>
                </c:pt>
                <c:pt idx="9">
                  <c:v>1300</c:v>
                </c:pt>
                <c:pt idx="10">
                  <c:v>9000</c:v>
                </c:pt>
                <c:pt idx="12">
                  <c:v>10000</c:v>
                </c:pt>
                <c:pt idx="13">
                  <c:v>122200</c:v>
                </c:pt>
                <c:pt idx="14">
                  <c:v>330300</c:v>
                </c:pt>
                <c:pt idx="15">
                  <c:v>4620</c:v>
                </c:pt>
                <c:pt idx="17">
                  <c:v>40000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0A-E143-B76F-E3238542D1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67386960"/>
        <c:axId val="1767396112"/>
      </c:barChart>
      <c:catAx>
        <c:axId val="1767386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7396112"/>
        <c:crosses val="autoZero"/>
        <c:auto val="1"/>
        <c:lblAlgn val="ctr"/>
        <c:lblOffset val="100"/>
        <c:noMultiLvlLbl val="0"/>
      </c:catAx>
      <c:valAx>
        <c:axId val="17673961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7386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b="1"/>
              <a:t>Osoblje uključeno u projekcije gotovine</a:t>
            </a:r>
          </a:p>
        </c:rich>
      </c:tx>
      <c:layout>
        <c:manualLayout>
          <c:xMode val="edge"/>
          <c:yMode val="edge"/>
          <c:x val="0.23293498914512273"/>
          <c:y val="2.39393523839683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8054268600783377E-2"/>
          <c:y val="0.11504347941355816"/>
          <c:w val="0.88763036428918851"/>
          <c:h val="0.5639070053112047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48-1344-8C40-2BA8D02DB0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'Q11'!$A$5:$A$22</c:f>
              <c:strCache>
                <c:ptCount val="18"/>
                <c:pt idx="0">
                  <c:v>Albanija</c:v>
                </c:pt>
                <c:pt idx="1">
                  <c:v>Armenija</c:v>
                </c:pt>
                <c:pt idx="2">
                  <c:v>Azerbajdžan</c:v>
                </c:pt>
                <c:pt idx="3">
                  <c:v>Bjelarus</c:v>
                </c:pt>
                <c:pt idx="4">
                  <c:v>Hrvatska</c:v>
                </c:pt>
                <c:pt idx="5">
                  <c:v>Gruzija</c:v>
                </c:pt>
                <c:pt idx="6">
                  <c:v>Mađarska</c:v>
                </c:pt>
                <c:pt idx="7">
                  <c:v>Kazahstan</c:v>
                </c:pt>
                <c:pt idx="8">
                  <c:v>Kosovo</c:v>
                </c:pt>
                <c:pt idx="9">
                  <c:v>Kirgiska Republika</c:v>
                </c:pt>
                <c:pt idx="10">
                  <c:v>Moldova</c:v>
                </c:pt>
                <c:pt idx="11">
                  <c:v>Crna Gora</c:v>
                </c:pt>
                <c:pt idx="12">
                  <c:v>Sjeverna Makedonija</c:v>
                </c:pt>
                <c:pt idx="13">
                  <c:v>Rumunjska</c:v>
                </c:pt>
                <c:pt idx="14">
                  <c:v>Srbija</c:v>
                </c:pt>
                <c:pt idx="15">
                  <c:v>Tadžikistan</c:v>
                </c:pt>
                <c:pt idx="16">
                  <c:v>Turska</c:v>
                </c:pt>
                <c:pt idx="17">
                  <c:v>Uzbekistan</c:v>
                </c:pt>
              </c:strCache>
            </c:strRef>
          </c:cat>
          <c:val>
            <c:numRef>
              <c:f>'Q11'!$C$5:$C$22</c:f>
              <c:numCache>
                <c:formatCode>General</c:formatCode>
                <c:ptCount val="18"/>
                <c:pt idx="0">
                  <c:v>4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4</c:v>
                </c:pt>
                <c:pt idx="5">
                  <c:v>5</c:v>
                </c:pt>
                <c:pt idx="6">
                  <c:v>2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  <c:pt idx="10">
                  <c:v>3</c:v>
                </c:pt>
                <c:pt idx="11">
                  <c:v>5</c:v>
                </c:pt>
                <c:pt idx="12">
                  <c:v>2</c:v>
                </c:pt>
                <c:pt idx="13">
                  <c:v>3</c:v>
                </c:pt>
                <c:pt idx="14">
                  <c:v>4</c:v>
                </c:pt>
                <c:pt idx="15">
                  <c:v>4</c:v>
                </c:pt>
                <c:pt idx="16">
                  <c:v>7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48-1344-8C40-2BA8D02DB0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92235232"/>
        <c:axId val="472394768"/>
      </c:barChart>
      <c:catAx>
        <c:axId val="109223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2394768"/>
        <c:crosses val="autoZero"/>
        <c:auto val="1"/>
        <c:lblAlgn val="ctr"/>
        <c:lblOffset val="100"/>
        <c:noMultiLvlLbl val="0"/>
      </c:catAx>
      <c:valAx>
        <c:axId val="472394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2235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b="1"/>
              <a:t>Osoblje uključeno u upravljanje gotovinom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0495925648549912E-2"/>
          <c:y val="0.12518516096810781"/>
          <c:w val="0.92688767598941479"/>
          <c:h val="0.5999645958141727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'Q12'!$A$5:$A$22</c:f>
              <c:strCache>
                <c:ptCount val="18"/>
                <c:pt idx="0">
                  <c:v>Albania</c:v>
                </c:pt>
                <c:pt idx="1">
                  <c:v>Armenia</c:v>
                </c:pt>
                <c:pt idx="2">
                  <c:v>Azerbaijan</c:v>
                </c:pt>
                <c:pt idx="3">
                  <c:v>Belarus</c:v>
                </c:pt>
                <c:pt idx="4">
                  <c:v>Croatia</c:v>
                </c:pt>
                <c:pt idx="5">
                  <c:v>Georgia</c:v>
                </c:pt>
                <c:pt idx="6">
                  <c:v>Hungary</c:v>
                </c:pt>
                <c:pt idx="7">
                  <c:v>Kazakhstan</c:v>
                </c:pt>
                <c:pt idx="8">
                  <c:v>Kosovo</c:v>
                </c:pt>
                <c:pt idx="9">
                  <c:v>Kyrgyz Republic</c:v>
                </c:pt>
                <c:pt idx="10">
                  <c:v>Moldova</c:v>
                </c:pt>
                <c:pt idx="11">
                  <c:v>Montenegro</c:v>
                </c:pt>
                <c:pt idx="12">
                  <c:v>North Macedonia</c:v>
                </c:pt>
                <c:pt idx="13">
                  <c:v>Romania</c:v>
                </c:pt>
                <c:pt idx="14">
                  <c:v>Serbia</c:v>
                </c:pt>
                <c:pt idx="15">
                  <c:v>Tajikistan</c:v>
                </c:pt>
                <c:pt idx="16">
                  <c:v>Turkey</c:v>
                </c:pt>
                <c:pt idx="17">
                  <c:v>Uzbekistan</c:v>
                </c:pt>
              </c:strCache>
            </c:strRef>
          </c:cat>
          <c:val>
            <c:numRef>
              <c:f>'Q12'!$C$5:$C$22</c:f>
              <c:numCache>
                <c:formatCode>General</c:formatCode>
                <c:ptCount val="18"/>
                <c:pt idx="0">
                  <c:v>4</c:v>
                </c:pt>
                <c:pt idx="2">
                  <c:v>0</c:v>
                </c:pt>
                <c:pt idx="3">
                  <c:v>2</c:v>
                </c:pt>
                <c:pt idx="4">
                  <c:v>4</c:v>
                </c:pt>
                <c:pt idx="5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  <c:pt idx="10">
                  <c:v>7</c:v>
                </c:pt>
                <c:pt idx="11">
                  <c:v>5</c:v>
                </c:pt>
                <c:pt idx="12">
                  <c:v>2</c:v>
                </c:pt>
                <c:pt idx="13">
                  <c:v>3</c:v>
                </c:pt>
                <c:pt idx="14">
                  <c:v>12</c:v>
                </c:pt>
                <c:pt idx="1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8F-B14E-91BD-3D55FFE49C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20194664"/>
        <c:axId val="1020194992"/>
      </c:barChart>
      <c:catAx>
        <c:axId val="1020194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0194992"/>
        <c:crosses val="autoZero"/>
        <c:auto val="1"/>
        <c:lblAlgn val="ctr"/>
        <c:lblOffset val="100"/>
        <c:noMultiLvlLbl val="0"/>
      </c:catAx>
      <c:valAx>
        <c:axId val="1020194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0194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E63802-9BFA-4904-AFE3-97E8E20AB12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A2CBEC8-FA8E-40ED-9044-77EA278AEF65}">
      <dgm:prSet phldrT="[Text]"/>
      <dgm:spPr>
        <a:solidFill>
          <a:srgbClr val="004C97"/>
        </a:solidFill>
        <a:ln>
          <a:noFill/>
        </a:ln>
      </dgm:spPr>
      <dgm:t>
        <a:bodyPr/>
        <a:lstStyle/>
        <a:p>
          <a:r>
            <a:rPr lang="hr-HR"/>
            <a:t>Ovo je samo sažetak - u nekim slučajevima moguće stupanje u kontakt radi pojašnjenja odgovora. Današnji blok rada u skupinama iskoristit će se za razjašnjavanje nekih pitanja u vezi s odgovorima zemalja, a možda će vam se pristupiti i zasebno. Potičemo vas da dodatno pregledate svoje odgovore i ako primijetite bilo kakve nepravilnosti, obavijestite nas.</a:t>
          </a:r>
        </a:p>
      </dgm:t>
    </dgm:pt>
    <dgm:pt modelId="{BAD777EF-F2D9-45AD-A29E-8A41CC8DFCC1}" type="parTrans" cxnId="{1FE9E259-3387-475D-B1DD-76B41F687DA6}">
      <dgm:prSet/>
      <dgm:spPr/>
      <dgm:t>
        <a:bodyPr/>
        <a:lstStyle/>
        <a:p>
          <a:endParaRPr lang="en-GB"/>
        </a:p>
      </dgm:t>
    </dgm:pt>
    <dgm:pt modelId="{5D85271F-0611-45AC-B7C7-A2823D31016E}" type="sibTrans" cxnId="{1FE9E259-3387-475D-B1DD-76B41F687DA6}">
      <dgm:prSet/>
      <dgm:spPr>
        <a:solidFill>
          <a:srgbClr val="CFD5EA">
            <a:alpha val="90000"/>
          </a:srgbClr>
        </a:solidFill>
        <a:ln>
          <a:solidFill>
            <a:srgbClr val="004C97">
              <a:alpha val="90000"/>
            </a:srgbClr>
          </a:solidFill>
        </a:ln>
      </dgm:spPr>
      <dgm:t>
        <a:bodyPr/>
        <a:lstStyle/>
        <a:p>
          <a:endParaRPr lang="en-GB" dirty="0"/>
        </a:p>
      </dgm:t>
    </dgm:pt>
    <dgm:pt modelId="{A3935E0C-4552-4CEA-B2D4-D756D3DB5063}">
      <dgm:prSet/>
      <dgm:spPr>
        <a:solidFill>
          <a:srgbClr val="004C97"/>
        </a:solidFill>
        <a:ln>
          <a:noFill/>
        </a:ln>
      </dgm:spPr>
      <dgm:t>
        <a:bodyPr/>
        <a:lstStyle/>
        <a:p>
          <a:r>
            <a:rPr lang="hr-HR"/>
            <a:t>Pripremit će se opsežnije izvješće kasnije tijekom godine kao doprinos banci znanja PEMPAL-a za metodološku, pravnu i analitičku dokumentaciju.</a:t>
          </a:r>
        </a:p>
      </dgm:t>
    </dgm:pt>
    <dgm:pt modelId="{90BD4685-0867-4C33-965E-82FCE9220BA9}" type="parTrans" cxnId="{4E0FA6D0-2ED4-437D-892C-EC112399E814}">
      <dgm:prSet/>
      <dgm:spPr/>
      <dgm:t>
        <a:bodyPr/>
        <a:lstStyle/>
        <a:p>
          <a:endParaRPr lang="en-GB"/>
        </a:p>
      </dgm:t>
    </dgm:pt>
    <dgm:pt modelId="{E42AE252-D358-4CE5-B208-FB66501CDF66}" type="sibTrans" cxnId="{4E0FA6D0-2ED4-437D-892C-EC112399E814}">
      <dgm:prSet/>
      <dgm:spPr>
        <a:solidFill>
          <a:srgbClr val="CFD5EA">
            <a:alpha val="90000"/>
          </a:srgbClr>
        </a:solidFill>
        <a:ln>
          <a:solidFill>
            <a:srgbClr val="004C97">
              <a:alpha val="90000"/>
            </a:srgbClr>
          </a:solidFill>
        </a:ln>
      </dgm:spPr>
      <dgm:t>
        <a:bodyPr/>
        <a:lstStyle/>
        <a:p>
          <a:endParaRPr lang="en-GB" dirty="0"/>
        </a:p>
      </dgm:t>
    </dgm:pt>
    <dgm:pt modelId="{6B114F6A-991C-4583-BB88-8EFD06BC2002}">
      <dgm:prSet/>
      <dgm:spPr>
        <a:solidFill>
          <a:srgbClr val="004C97"/>
        </a:solidFill>
        <a:ln>
          <a:noFill/>
        </a:ln>
      </dgm:spPr>
      <dgm:t>
        <a:bodyPr/>
        <a:lstStyle/>
        <a:p>
          <a:r>
            <a:rPr lang="hr-HR"/>
            <a:t>Zahvalni smo na vašim dosadašnjim odgovorima – pozdravljamo nastavak sudjelovanja drugih zemalja!!</a:t>
          </a:r>
        </a:p>
      </dgm:t>
    </dgm:pt>
    <dgm:pt modelId="{59EF4108-8DC2-4018-9E61-23E14721037C}" type="parTrans" cxnId="{0969A73E-7D6B-466C-B4BD-7226462D066E}">
      <dgm:prSet/>
      <dgm:spPr/>
      <dgm:t>
        <a:bodyPr/>
        <a:lstStyle/>
        <a:p>
          <a:endParaRPr lang="en-GB"/>
        </a:p>
      </dgm:t>
    </dgm:pt>
    <dgm:pt modelId="{0DB347BB-9CE7-4C08-9223-EA6705AB5FB8}" type="sibTrans" cxnId="{0969A73E-7D6B-466C-B4BD-7226462D066E}">
      <dgm:prSet/>
      <dgm:spPr/>
      <dgm:t>
        <a:bodyPr/>
        <a:lstStyle/>
        <a:p>
          <a:endParaRPr lang="en-GB"/>
        </a:p>
      </dgm:t>
    </dgm:pt>
    <dgm:pt modelId="{91887A19-0197-4BBA-AC61-B313186A37EB}" type="pres">
      <dgm:prSet presAssocID="{9BE63802-9BFA-4904-AFE3-97E8E20AB127}" presName="outerComposite" presStyleCnt="0">
        <dgm:presLayoutVars>
          <dgm:chMax val="5"/>
          <dgm:dir/>
          <dgm:resizeHandles val="exact"/>
        </dgm:presLayoutVars>
      </dgm:prSet>
      <dgm:spPr/>
    </dgm:pt>
    <dgm:pt modelId="{BD022245-7F22-4EAE-9F6E-75DF794C66FE}" type="pres">
      <dgm:prSet presAssocID="{9BE63802-9BFA-4904-AFE3-97E8E20AB127}" presName="dummyMaxCanvas" presStyleCnt="0">
        <dgm:presLayoutVars/>
      </dgm:prSet>
      <dgm:spPr/>
    </dgm:pt>
    <dgm:pt modelId="{C569CB19-2910-49FE-8291-2F5FD4DA907B}" type="pres">
      <dgm:prSet presAssocID="{9BE63802-9BFA-4904-AFE3-97E8E20AB127}" presName="ThreeNodes_1" presStyleLbl="node1" presStyleIdx="0" presStyleCnt="3">
        <dgm:presLayoutVars>
          <dgm:bulletEnabled val="1"/>
        </dgm:presLayoutVars>
      </dgm:prSet>
      <dgm:spPr/>
    </dgm:pt>
    <dgm:pt modelId="{925EDD1C-1203-4EF0-B43E-62CE24202E36}" type="pres">
      <dgm:prSet presAssocID="{9BE63802-9BFA-4904-AFE3-97E8E20AB127}" presName="ThreeNodes_2" presStyleLbl="node1" presStyleIdx="1" presStyleCnt="3">
        <dgm:presLayoutVars>
          <dgm:bulletEnabled val="1"/>
        </dgm:presLayoutVars>
      </dgm:prSet>
      <dgm:spPr/>
    </dgm:pt>
    <dgm:pt modelId="{8BE912F6-5BF3-4DAC-B54F-2350F3ED7DD2}" type="pres">
      <dgm:prSet presAssocID="{9BE63802-9BFA-4904-AFE3-97E8E20AB127}" presName="ThreeNodes_3" presStyleLbl="node1" presStyleIdx="2" presStyleCnt="3">
        <dgm:presLayoutVars>
          <dgm:bulletEnabled val="1"/>
        </dgm:presLayoutVars>
      </dgm:prSet>
      <dgm:spPr/>
    </dgm:pt>
    <dgm:pt modelId="{CB39D612-AF3A-43A2-8445-2DBA3E55BE7E}" type="pres">
      <dgm:prSet presAssocID="{9BE63802-9BFA-4904-AFE3-97E8E20AB127}" presName="ThreeConn_1-2" presStyleLbl="fgAccFollowNode1" presStyleIdx="0" presStyleCnt="2">
        <dgm:presLayoutVars>
          <dgm:bulletEnabled val="1"/>
        </dgm:presLayoutVars>
      </dgm:prSet>
      <dgm:spPr/>
    </dgm:pt>
    <dgm:pt modelId="{6536101C-0669-4373-88C6-3E5A38748D06}" type="pres">
      <dgm:prSet presAssocID="{9BE63802-9BFA-4904-AFE3-97E8E20AB127}" presName="ThreeConn_2-3" presStyleLbl="fgAccFollowNode1" presStyleIdx="1" presStyleCnt="2">
        <dgm:presLayoutVars>
          <dgm:bulletEnabled val="1"/>
        </dgm:presLayoutVars>
      </dgm:prSet>
      <dgm:spPr/>
    </dgm:pt>
    <dgm:pt modelId="{00763624-898C-47F1-871E-AC39A018A662}" type="pres">
      <dgm:prSet presAssocID="{9BE63802-9BFA-4904-AFE3-97E8E20AB127}" presName="ThreeNodes_1_text" presStyleLbl="node1" presStyleIdx="2" presStyleCnt="3">
        <dgm:presLayoutVars>
          <dgm:bulletEnabled val="1"/>
        </dgm:presLayoutVars>
      </dgm:prSet>
      <dgm:spPr/>
    </dgm:pt>
    <dgm:pt modelId="{BB467D80-7DB8-48C5-BD47-B8B2ECF90879}" type="pres">
      <dgm:prSet presAssocID="{9BE63802-9BFA-4904-AFE3-97E8E20AB127}" presName="ThreeNodes_2_text" presStyleLbl="node1" presStyleIdx="2" presStyleCnt="3">
        <dgm:presLayoutVars>
          <dgm:bulletEnabled val="1"/>
        </dgm:presLayoutVars>
      </dgm:prSet>
      <dgm:spPr/>
    </dgm:pt>
    <dgm:pt modelId="{A9C25E9F-D57F-42AB-AFC5-3E93BE518A3B}" type="pres">
      <dgm:prSet presAssocID="{9BE63802-9BFA-4904-AFE3-97E8E20AB127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561C5403-7EB2-48DF-A466-80B34E04BF73}" type="presOf" srcId="{CA2CBEC8-FA8E-40ED-9044-77EA278AEF65}" destId="{00763624-898C-47F1-871E-AC39A018A662}" srcOrd="1" destOrd="0" presId="urn:microsoft.com/office/officeart/2005/8/layout/vProcess5"/>
    <dgm:cxn modelId="{0969A73E-7D6B-466C-B4BD-7226462D066E}" srcId="{9BE63802-9BFA-4904-AFE3-97E8E20AB127}" destId="{6B114F6A-991C-4583-BB88-8EFD06BC2002}" srcOrd="2" destOrd="0" parTransId="{59EF4108-8DC2-4018-9E61-23E14721037C}" sibTransId="{0DB347BB-9CE7-4C08-9223-EA6705AB5FB8}"/>
    <dgm:cxn modelId="{196D084B-72D7-4CC3-9984-64FB9AEB7E27}" type="presOf" srcId="{5D85271F-0611-45AC-B7C7-A2823D31016E}" destId="{CB39D612-AF3A-43A2-8445-2DBA3E55BE7E}" srcOrd="0" destOrd="0" presId="urn:microsoft.com/office/officeart/2005/8/layout/vProcess5"/>
    <dgm:cxn modelId="{850E2273-D575-4948-8659-A19429AD8DEE}" type="presOf" srcId="{E42AE252-D358-4CE5-B208-FB66501CDF66}" destId="{6536101C-0669-4373-88C6-3E5A38748D06}" srcOrd="0" destOrd="0" presId="urn:microsoft.com/office/officeart/2005/8/layout/vProcess5"/>
    <dgm:cxn modelId="{260DAE54-DEF4-46F0-819D-81112B3EA591}" type="presOf" srcId="{6B114F6A-991C-4583-BB88-8EFD06BC2002}" destId="{A9C25E9F-D57F-42AB-AFC5-3E93BE518A3B}" srcOrd="1" destOrd="0" presId="urn:microsoft.com/office/officeart/2005/8/layout/vProcess5"/>
    <dgm:cxn modelId="{C4A17478-069E-48B2-BCC0-543054934073}" type="presOf" srcId="{A3935E0C-4552-4CEA-B2D4-D756D3DB5063}" destId="{925EDD1C-1203-4EF0-B43E-62CE24202E36}" srcOrd="0" destOrd="0" presId="urn:microsoft.com/office/officeart/2005/8/layout/vProcess5"/>
    <dgm:cxn modelId="{1FE9E259-3387-475D-B1DD-76B41F687DA6}" srcId="{9BE63802-9BFA-4904-AFE3-97E8E20AB127}" destId="{CA2CBEC8-FA8E-40ED-9044-77EA278AEF65}" srcOrd="0" destOrd="0" parTransId="{BAD777EF-F2D9-45AD-A29E-8A41CC8DFCC1}" sibTransId="{5D85271F-0611-45AC-B7C7-A2823D31016E}"/>
    <dgm:cxn modelId="{DC425F81-796B-4968-822F-6DAAE2A92AD4}" type="presOf" srcId="{6B114F6A-991C-4583-BB88-8EFD06BC2002}" destId="{8BE912F6-5BF3-4DAC-B54F-2350F3ED7DD2}" srcOrd="0" destOrd="0" presId="urn:microsoft.com/office/officeart/2005/8/layout/vProcess5"/>
    <dgm:cxn modelId="{0DC2D781-C9E6-44F3-936C-27E3E0F0F46D}" type="presOf" srcId="{CA2CBEC8-FA8E-40ED-9044-77EA278AEF65}" destId="{C569CB19-2910-49FE-8291-2F5FD4DA907B}" srcOrd="0" destOrd="0" presId="urn:microsoft.com/office/officeart/2005/8/layout/vProcess5"/>
    <dgm:cxn modelId="{E516C8B9-0A70-468D-895F-AD21067A4ED2}" type="presOf" srcId="{9BE63802-9BFA-4904-AFE3-97E8E20AB127}" destId="{91887A19-0197-4BBA-AC61-B313186A37EB}" srcOrd="0" destOrd="0" presId="urn:microsoft.com/office/officeart/2005/8/layout/vProcess5"/>
    <dgm:cxn modelId="{4E0FA6D0-2ED4-437D-892C-EC112399E814}" srcId="{9BE63802-9BFA-4904-AFE3-97E8E20AB127}" destId="{A3935E0C-4552-4CEA-B2D4-D756D3DB5063}" srcOrd="1" destOrd="0" parTransId="{90BD4685-0867-4C33-965E-82FCE9220BA9}" sibTransId="{E42AE252-D358-4CE5-B208-FB66501CDF66}"/>
    <dgm:cxn modelId="{ECAEFAF6-9DFA-4DBC-BD2D-550F14029D78}" type="presOf" srcId="{A3935E0C-4552-4CEA-B2D4-D756D3DB5063}" destId="{BB467D80-7DB8-48C5-BD47-B8B2ECF90879}" srcOrd="1" destOrd="0" presId="urn:microsoft.com/office/officeart/2005/8/layout/vProcess5"/>
    <dgm:cxn modelId="{6101D5DF-A1A9-4A2F-877C-3B2640806260}" type="presParOf" srcId="{91887A19-0197-4BBA-AC61-B313186A37EB}" destId="{BD022245-7F22-4EAE-9F6E-75DF794C66FE}" srcOrd="0" destOrd="0" presId="urn:microsoft.com/office/officeart/2005/8/layout/vProcess5"/>
    <dgm:cxn modelId="{94017EC8-68FB-43AB-87A8-98ECBA63DB43}" type="presParOf" srcId="{91887A19-0197-4BBA-AC61-B313186A37EB}" destId="{C569CB19-2910-49FE-8291-2F5FD4DA907B}" srcOrd="1" destOrd="0" presId="urn:microsoft.com/office/officeart/2005/8/layout/vProcess5"/>
    <dgm:cxn modelId="{59EC5072-9483-42EA-8AF6-91F2D5049C68}" type="presParOf" srcId="{91887A19-0197-4BBA-AC61-B313186A37EB}" destId="{925EDD1C-1203-4EF0-B43E-62CE24202E36}" srcOrd="2" destOrd="0" presId="urn:microsoft.com/office/officeart/2005/8/layout/vProcess5"/>
    <dgm:cxn modelId="{4F087E65-18FE-4E45-A570-B75B1076589C}" type="presParOf" srcId="{91887A19-0197-4BBA-AC61-B313186A37EB}" destId="{8BE912F6-5BF3-4DAC-B54F-2350F3ED7DD2}" srcOrd="3" destOrd="0" presId="urn:microsoft.com/office/officeart/2005/8/layout/vProcess5"/>
    <dgm:cxn modelId="{15569D93-B7D0-450A-B36C-9F75BE7AE04E}" type="presParOf" srcId="{91887A19-0197-4BBA-AC61-B313186A37EB}" destId="{CB39D612-AF3A-43A2-8445-2DBA3E55BE7E}" srcOrd="4" destOrd="0" presId="urn:microsoft.com/office/officeart/2005/8/layout/vProcess5"/>
    <dgm:cxn modelId="{04B45526-0ED9-49F4-8201-9C604CB0C318}" type="presParOf" srcId="{91887A19-0197-4BBA-AC61-B313186A37EB}" destId="{6536101C-0669-4373-88C6-3E5A38748D06}" srcOrd="5" destOrd="0" presId="urn:microsoft.com/office/officeart/2005/8/layout/vProcess5"/>
    <dgm:cxn modelId="{903F33BA-0FA0-4B16-BF9B-EEAEFC9DD8E7}" type="presParOf" srcId="{91887A19-0197-4BBA-AC61-B313186A37EB}" destId="{00763624-898C-47F1-871E-AC39A018A662}" srcOrd="6" destOrd="0" presId="urn:microsoft.com/office/officeart/2005/8/layout/vProcess5"/>
    <dgm:cxn modelId="{D98ABC74-0ECF-4142-BC1F-CCE4E53F0825}" type="presParOf" srcId="{91887A19-0197-4BBA-AC61-B313186A37EB}" destId="{BB467D80-7DB8-48C5-BD47-B8B2ECF90879}" srcOrd="7" destOrd="0" presId="urn:microsoft.com/office/officeart/2005/8/layout/vProcess5"/>
    <dgm:cxn modelId="{A406B4AF-DC05-4E8E-8554-08161285DC6E}" type="presParOf" srcId="{91887A19-0197-4BBA-AC61-B313186A37EB}" destId="{A9C25E9F-D57F-42AB-AFC5-3E93BE518A3B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9CB19-2910-49FE-8291-2F5FD4DA907B}">
      <dsp:nvSpPr>
        <dsp:cNvPr id="0" name=""/>
        <dsp:cNvSpPr/>
      </dsp:nvSpPr>
      <dsp:spPr>
        <a:xfrm>
          <a:off x="0" y="0"/>
          <a:ext cx="8837225" cy="1375060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Ovo je samo sažetak - u nekim slučajevima moguće stupanje u kontakt radi pojašnjenja odgovora. Današnji blok rada u skupinama iskoristit će se za razjašnjavanje nekih pitanja u vezi s odgovorima zemalja, a možda će vam se pristupiti i zasebno. Potičemo vas da dodatno pregledate svoje odgovore i ako primijetite bilo kakve nepravilnosti, obavijestite nas.</a:t>
          </a:r>
        </a:p>
      </dsp:txBody>
      <dsp:txXfrm>
        <a:off x="40274" y="40274"/>
        <a:ext cx="7353428" cy="1294512"/>
      </dsp:txXfrm>
    </dsp:sp>
    <dsp:sp modelId="{925EDD1C-1203-4EF0-B43E-62CE24202E36}">
      <dsp:nvSpPr>
        <dsp:cNvPr id="0" name=""/>
        <dsp:cNvSpPr/>
      </dsp:nvSpPr>
      <dsp:spPr>
        <a:xfrm>
          <a:off x="779755" y="1604237"/>
          <a:ext cx="8837225" cy="1375060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Pripremit će se opsežnije izvješće kasnije tijekom godine kao doprinos banci znanja PEMPAL-a za metodološku, pravnu i analitičku dokumentaciju.</a:t>
          </a:r>
        </a:p>
      </dsp:txBody>
      <dsp:txXfrm>
        <a:off x="820029" y="1644511"/>
        <a:ext cx="7083133" cy="1294512"/>
      </dsp:txXfrm>
    </dsp:sp>
    <dsp:sp modelId="{8BE912F6-5BF3-4DAC-B54F-2350F3ED7DD2}">
      <dsp:nvSpPr>
        <dsp:cNvPr id="0" name=""/>
        <dsp:cNvSpPr/>
      </dsp:nvSpPr>
      <dsp:spPr>
        <a:xfrm>
          <a:off x="1559510" y="3208474"/>
          <a:ext cx="8837225" cy="1375060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Zahvalni smo na vašim dosadašnjim odgovorima – pozdravljamo nastavak sudjelovanja drugih zemalja!!</a:t>
          </a:r>
        </a:p>
      </dsp:txBody>
      <dsp:txXfrm>
        <a:off x="1599784" y="3248748"/>
        <a:ext cx="7083133" cy="1294512"/>
      </dsp:txXfrm>
    </dsp:sp>
    <dsp:sp modelId="{CB39D612-AF3A-43A2-8445-2DBA3E55BE7E}">
      <dsp:nvSpPr>
        <dsp:cNvPr id="0" name=""/>
        <dsp:cNvSpPr/>
      </dsp:nvSpPr>
      <dsp:spPr>
        <a:xfrm>
          <a:off x="7943436" y="1042754"/>
          <a:ext cx="893789" cy="893789"/>
        </a:xfrm>
        <a:prstGeom prst="downArrow">
          <a:avLst>
            <a:gd name="adj1" fmla="val 55000"/>
            <a:gd name="adj2" fmla="val 45000"/>
          </a:avLst>
        </a:prstGeom>
        <a:solidFill>
          <a:srgbClr val="CFD5EA">
            <a:alpha val="90000"/>
          </a:srgbClr>
        </a:solidFill>
        <a:ln w="25400" cap="flat" cmpd="sng" algn="ctr">
          <a:solidFill>
            <a:srgbClr val="004C97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 dirty="0"/>
        </a:p>
      </dsp:txBody>
      <dsp:txXfrm>
        <a:off x="8144539" y="1042754"/>
        <a:ext cx="491583" cy="672576"/>
      </dsp:txXfrm>
    </dsp:sp>
    <dsp:sp modelId="{6536101C-0669-4373-88C6-3E5A38748D06}">
      <dsp:nvSpPr>
        <dsp:cNvPr id="0" name=""/>
        <dsp:cNvSpPr/>
      </dsp:nvSpPr>
      <dsp:spPr>
        <a:xfrm>
          <a:off x="8723191" y="2637824"/>
          <a:ext cx="893789" cy="893789"/>
        </a:xfrm>
        <a:prstGeom prst="downArrow">
          <a:avLst>
            <a:gd name="adj1" fmla="val 55000"/>
            <a:gd name="adj2" fmla="val 45000"/>
          </a:avLst>
        </a:prstGeom>
        <a:solidFill>
          <a:srgbClr val="CFD5EA">
            <a:alpha val="90000"/>
          </a:srgbClr>
        </a:solidFill>
        <a:ln w="25400" cap="flat" cmpd="sng" algn="ctr">
          <a:solidFill>
            <a:srgbClr val="004C97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 dirty="0"/>
        </a:p>
      </dsp:txBody>
      <dsp:txXfrm>
        <a:off x="8924294" y="2637824"/>
        <a:ext cx="491583" cy="672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0.03009</cdr:x>
      <cdr:y>0.65893</cdr:y>
    </cdr:from>
    <cdr:to>
      <cdr:x>0.97663</cdr:x>
      <cdr:y>0.97642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091E40FD-B00B-7AA4-C76B-9C18D1E9A46D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85390" y="2138138"/>
          <a:ext cx="5832648" cy="1030214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0.01057</cdr:x>
      <cdr:y>0.68475</cdr:y>
    </cdr:from>
    <cdr:to>
      <cdr:x>0.96453</cdr:x>
      <cdr:y>1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8269E575-4A6F-5CBE-525C-7E6D32B0FB93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56635" y="2047993"/>
          <a:ext cx="5112568" cy="942857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965568-4B26-4E76-9FFE-A0C1EB8123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3BF504-35D5-4AA8-8135-5308B8D93A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5A7E4FF-6F7D-4EFC-94B8-25408FF614E4}" type="datetimeFigureOut">
              <a:rPr lang="en-US"/>
              <a:pPr>
                <a:defRPr/>
              </a:pPr>
              <a:t>5/20/2023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EC86B-6301-4841-8D54-1FF92ADE20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2FCF0-A9D2-4AB9-B2AF-DAFC878B55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23AB57-73ED-4646-BA41-AF6CA58E6A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7328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83B9CC-795D-4465-B669-4917F9AC48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A46252-E9B0-4FDC-842B-D7F9BEA37D5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E72D9E6-38EE-45E6-9C81-B4D91A002BEE}" type="datetimeFigureOut">
              <a:rPr lang="ru-RU"/>
              <a:pPr>
                <a:defRPr/>
              </a:pPr>
              <a:t>20.05.2023</a:t>
            </a:fld>
            <a:endParaRPr lang="ru-RU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C19525E-C953-4653-B69E-40DA2DD626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2B0B63E-2F93-435B-950A-2F3AF57FFA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3D671-061C-4FE4-9F3B-82F8552F3F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413705-6F84-4987-AE37-9784306FCA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DF7E5C-DC66-4C1C-B4FB-0CAAA5882F0D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483184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E81DE58-5716-4EAE-B481-0C7BBE8645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5E1B36BA-56C9-444E-8090-37788583EF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D49A56A-488B-42B8-BC48-79128528A0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E071FE-9F4F-43F2-90E8-3E9B042A45C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18357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19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21883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23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01931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2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31213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7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60553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9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40990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10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373018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11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56924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13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441291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15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951415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16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51869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5440" y="205739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3344" y="386104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43642-FB17-48D7-803C-219FF3D6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35A7A-1FE8-4D4B-A430-54AB1835E4B2}" type="datetime1">
              <a:rPr lang="ru-RU"/>
              <a:pPr>
                <a:defRPr/>
              </a:pPr>
              <a:t>20.05.2023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011A5-AA64-461C-90C2-77C7BF04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5D668-49B4-4318-A13F-A0283E4B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D797-9F56-4AE8-A74E-42CF7EF471EB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10811450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04BBF-A9F7-4F89-8EAA-A35EE109F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2E29-1A85-4EF0-B9D1-22B1B169E09E}" type="datetime1">
              <a:rPr lang="ru-RU"/>
              <a:pPr>
                <a:defRPr/>
              </a:pPr>
              <a:t>20.05.2023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D511C-0118-4CB9-9C72-7841DEEB7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435D6-AEE4-4F23-B1B8-39052ED5F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C14C8-053A-47ED-A7C2-E42550A6AE45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423936207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00DA8-9E8C-4074-81DC-E333BACE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4ED00-5DD7-4A7C-9626-6AAF77450D7A}" type="datetime1">
              <a:rPr lang="ru-RU"/>
              <a:pPr>
                <a:defRPr/>
              </a:pPr>
              <a:t>20.05.2023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1E923-A684-4D96-9CD5-23A50281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24E27-857D-4ADA-81E2-264C602F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2AC7-BC8A-4658-A615-E08F026C6B8A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885769401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E1371-6BB2-49BB-9AE0-14A23F04A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484DE-9C7A-44A7-A0DA-8BD06BCA19EA}" type="datetime1">
              <a:rPr lang="ru-RU"/>
              <a:pPr>
                <a:defRPr/>
              </a:pPr>
              <a:t>20.05.2023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012B0-E4BD-4C82-8AB2-152E7D0A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38B9B-6C09-42AE-8840-3265E1B6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BA1C-9A8B-436B-A337-6A2CE014F20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91376926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D5AEE-4435-4ACE-900E-F67FB8C3F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C76F5-B9FA-46EA-AEED-19AA729F8067}" type="datetime1">
              <a:rPr lang="ru-RU"/>
              <a:pPr>
                <a:defRPr/>
              </a:pPr>
              <a:t>20.05.2023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1E367-DFB8-4FCE-AFC8-439DEBAF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3357E-28B8-4BA4-8546-2766B9FBB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3698-28FF-4065-AC9A-207A8CB5EBC5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78630528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3432" y="1653288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9832" y="160325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194372-DC83-4BFB-BAFA-FB91F973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50702-D5C5-4B7E-B60E-B5DC0865EFBF}" type="datetime1">
              <a:rPr lang="ru-RU"/>
              <a:pPr>
                <a:defRPr/>
              </a:pPr>
              <a:t>20.05.2023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248320-515C-4425-9250-9E0114E18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DFFC55-0B97-4C68-86B0-18F95CCC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418F8-84FD-42E0-B491-ADE85CC8EC47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42779665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845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5037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67199" y="1518508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78215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56A3ED-CC2E-4EE9-832B-FFFE5AE57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D90CD-9806-404D-B311-33D92C88CCF4}" type="datetime1">
              <a:rPr lang="ru-RU"/>
              <a:pPr>
                <a:defRPr/>
              </a:pPr>
              <a:t>20.05.2023</a:t>
            </a:fld>
            <a:endParaRPr lang="ru-RU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D8CB449-5A5C-4757-B581-B6F97B72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8568A1-CF8F-40AB-85CF-1DD294E0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1F442-4DE3-428D-A66D-F30CB2634F79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8396399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DF81F96-05DC-40AE-873F-01C17321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94E8-7B69-489D-8072-3BC09E24720C}" type="datetime1">
              <a:rPr lang="ru-RU"/>
              <a:pPr>
                <a:defRPr/>
              </a:pPr>
              <a:t>20.05.2023</a:t>
            </a:fld>
            <a:endParaRPr lang="ru-RU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87CED54-580B-45A5-9AF9-560167AED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EA1CC6F-9496-4031-B774-1DDF46F75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362E0-FDCA-47E4-960D-E662169949D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63086794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ABF9AF-8CDB-43C5-8262-7892F930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D5F88-590A-4335-8949-E6B64C77D23A}" type="datetime1">
              <a:rPr lang="ru-RU"/>
              <a:pPr>
                <a:defRPr/>
              </a:pPr>
              <a:t>20.05.2023</a:t>
            </a:fld>
            <a:endParaRPr lang="ru-RU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4856491-1FBD-4CFF-8A07-47971B20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F9C3611-9C79-44E9-B521-6A4822BD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108D4-C678-4E98-A71C-22CA1C22B5B9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4961851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B7CA46-7ABE-45EF-ACB1-0A1941CC1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E02A2-3C46-4430-A403-38FCBC11EB3D}" type="datetime1">
              <a:rPr lang="ru-RU"/>
              <a:pPr>
                <a:defRPr/>
              </a:pPr>
              <a:t>20.05.2023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0A4B39-0D77-4F96-9DFA-DE1380C66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9D8E61-0B07-4353-9E7F-3B476A76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18A1A-4226-4868-9C6C-355BD25A3F52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286051702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48A80E-EBE2-4661-ABE9-20A7778C6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5386-E553-4C6C-9F65-43A280330DB8}" type="datetime1">
              <a:rPr lang="ru-RU"/>
              <a:pPr>
                <a:defRPr/>
              </a:pPr>
              <a:t>20.05.2023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78689A4-F474-4864-A74C-A43A9E2B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0CA169-376F-4433-91D0-789528BF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6CBC5-D85D-4A10-A4EC-6B25584D667E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33233764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814A80D-FAF6-49FE-B61F-74E88BDBDEC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83432" y="30270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ru-RU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E359D2A-813A-4B2F-A5F1-229F899130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99456" y="1600201"/>
            <a:ext cx="1038294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ru-RU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605D9-E884-4DF1-8592-FFF919CA4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0616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29B569-7426-41FA-8FC3-7F4FE12D0646}" type="datetime1">
              <a:rPr lang="ru-RU"/>
              <a:pPr>
                <a:defRPr/>
              </a:pPr>
              <a:t>20.05.2023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FCEE1-1BA8-4BC0-9398-40D09E972C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F3ADE-E208-4798-8699-389EBCB7C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FE2F012-EF9C-4442-BF73-FE992DF53ED7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-24384" y="0"/>
            <a:ext cx="82296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wipe dir="r"/>
    <p:sndAc>
      <p:stSnd>
        <p:snd r:embed="rId13" name="coin.wav"/>
      </p:stSnd>
    </p:sndAc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chart" Target="../charts/char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audio" Target="../media/audio1.wav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392E03-9C3B-4BED-8145-D7F5A6972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1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buFont typeface="Arial" charset="0"/>
              <a:buNone/>
              <a:defRPr/>
            </a:pPr>
            <a:r>
              <a:rPr lang="hr-HR" sz="4400" b="1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0A846D1C-4D34-422A-AB57-1623F7D30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042071" y="3015456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06D23B3B-B00F-4167-82F0-8E3080C3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9C0696-35EC-4ED9-9338-679E99A76DFC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102" name="TextBox 6">
            <a:extLst>
              <a:ext uri="{FF2B5EF4-FFF2-40B4-BE49-F238E27FC236}">
                <a16:creationId xmlns:a16="http://schemas.microsoft.com/office/drawing/2014/main" id="{3706F680-8173-4884-9241-E3A0CC9AA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624" y="4869160"/>
            <a:ext cx="759301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hr-HR" sz="2400" b="1">
                <a:solidFill>
                  <a:srgbClr val="004C97"/>
                </a:solidFill>
                <a:latin typeface="Arial" panose="020B0604020202020204" pitchFamily="34" charset="0"/>
              </a:rPr>
              <a:t>Nina Duduchava,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hr-HR" sz="2400" b="1">
                <a:solidFill>
                  <a:srgbClr val="004C97"/>
                </a:solidFill>
                <a:latin typeface="Arial" panose="020B0604020202020204" pitchFamily="34" charset="0"/>
              </a:rPr>
              <a:t>Yelena Slizhevskaya i Mark Silins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400" b="1" dirty="0">
              <a:solidFill>
                <a:srgbClr val="004C97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hr-HR" sz="2400" b="1">
                <a:solidFill>
                  <a:srgbClr val="004C97"/>
                </a:solidFill>
                <a:latin typeface="Arial" panose="020B0604020202020204" pitchFamily="34" charset="0"/>
              </a:rPr>
              <a:t>Plenarna sjednica TCOP-a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hr-HR" sz="2400" b="1">
                <a:solidFill>
                  <a:srgbClr val="004C97"/>
                </a:solidFill>
                <a:latin typeface="Arial" panose="020B0604020202020204" pitchFamily="34" charset="0"/>
              </a:rPr>
              <a:t>23. svibnja/maja 2023.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3F8E707-FDBD-4B53-8F18-2F8ED28E0D3D}"/>
              </a:ext>
            </a:extLst>
          </p:cNvPr>
          <p:cNvSpPr/>
          <p:nvPr/>
        </p:nvSpPr>
        <p:spPr>
          <a:xfrm>
            <a:off x="2135560" y="692696"/>
            <a:ext cx="8352928" cy="3658716"/>
          </a:xfrm>
          <a:prstGeom prst="round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32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Anketa o funkcijama riznica u zemljama članicama PEMPAL-a za 2022.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000" b="1" i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400" b="1" i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Pregled rezultata - novosti od videokonferencije u ožujku/martu</a:t>
            </a:r>
          </a:p>
        </p:txBody>
      </p:sp>
    </p:spTree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D5CAE-CFAB-B6A6-CD78-E8D8F39DA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758" y="-272749"/>
            <a:ext cx="10972800" cy="1143000"/>
          </a:xfrm>
        </p:spPr>
        <p:txBody>
          <a:bodyPr/>
          <a:lstStyle/>
          <a:p>
            <a:r>
              <a:rPr lang="hr-HR">
                <a:solidFill>
                  <a:srgbClr val="C00000"/>
                </a:solidFill>
              </a:rPr>
              <a:t>Obrada plaćanja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0EA7F-D96D-E425-1B89-8C13C445F0D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91344" y="5409545"/>
            <a:ext cx="12000656" cy="144016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hr-HR" sz="1800" dirty="0"/>
              <a:t>Dnevni volumeni obrade variraju u ogromnoj mjeri - s najniže stope od 1200 dnevno do najviše od više od 330.000.</a:t>
            </a:r>
          </a:p>
          <a:p>
            <a:r>
              <a:rPr lang="hr-HR" sz="1800" dirty="0"/>
              <a:t>Zemlje s regionalnim uredima također pokazuju značajnu varijaciju u pogledu udjela obrade plaćanja - od 100% obrađenih centralno do 100% obrađenih u regionalnim uredima. </a:t>
            </a:r>
            <a:r>
              <a:rPr lang="hr-HR" sz="1800" b="1" dirty="0"/>
              <a:t>Još jednom, ove je varijacije potrebno istražiti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A5FB9A-4EBF-4327-8240-AE8CC01F6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10</a:t>
            </a:fld>
            <a:endParaRPr lang="ru-RU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B8F6ACB-5162-4368-AA0A-6EBAF28011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1169067"/>
              </p:ext>
            </p:extLst>
          </p:nvPr>
        </p:nvGraphicFramePr>
        <p:xfrm>
          <a:off x="167442" y="476673"/>
          <a:ext cx="11088422" cy="4932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82491626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F432A-27E0-16E6-45FC-DEEDDF087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-285315"/>
            <a:ext cx="10972800" cy="1143000"/>
          </a:xfrm>
        </p:spPr>
        <p:txBody>
          <a:bodyPr/>
          <a:lstStyle/>
          <a:p>
            <a:r>
              <a:rPr lang="hr-HR" sz="2800">
                <a:solidFill>
                  <a:srgbClr val="C00000"/>
                </a:solidFill>
              </a:rPr>
              <a:t>Osoblje uključeno u projekcije gotovine i upravljanje gotovinom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031618-C4F4-D6E3-C25B-03A0E3A04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11</a:t>
            </a:fld>
            <a:endParaRPr lang="ru-RU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F40BF7F-412E-FF2A-BA18-78CE38D6602E}"/>
              </a:ext>
            </a:extLst>
          </p:cNvPr>
          <p:cNvSpPr txBox="1"/>
          <p:nvPr/>
        </p:nvSpPr>
        <p:spPr>
          <a:xfrm>
            <a:off x="11875" y="4362688"/>
            <a:ext cx="12219351" cy="25853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U 10 zemalja prijavljena količina osoblja za obje aktivnosti je identična. Te je brojke potrebno preispitati. Šest zemalja u svojim su odgovorima navele različite razine osoblja. Dvije zemlje navele su da osoblje nije uključeno ni u jednu aktivnost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Uzbekistan koji je </a:t>
            </a:r>
            <a:r>
              <a:rPr lang="hr-HR" i="1" dirty="0"/>
              <a:t>outsider</a:t>
            </a:r>
            <a:r>
              <a:rPr lang="hr-HR" dirty="0"/>
              <a:t> (228) i nije uključen u grafikon, uključio je osoblje uključeno u formuliranje ROSPICE-a u svoj odgovor.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Upravljanje gotovinom odnosi se na svakodnevno upravljanje gotovinom, održavanje bankovnih računa i osiguravanje dostupnosti sredstava za plaćanje. Projekcija gotovine jest proces modeliranja budućih novčanih tokova kako bi se podržalo učinkovitije upravljanje gotovinom. </a:t>
            </a:r>
            <a:r>
              <a:rPr lang="hr-HR" b="1" dirty="0"/>
              <a:t>S obzirom na to, iznenađujuće je da bilo koja država (4) izjavljuje da nema osoblja uključenog u upravljanje gotovinskim sredstvima  </a:t>
            </a:r>
          </a:p>
        </p:txBody>
      </p:sp>
      <p:graphicFrame>
        <p:nvGraphicFramePr>
          <p:cNvPr id="5" name="Диаграмма 1">
            <a:extLst>
              <a:ext uri="{FF2B5EF4-FFF2-40B4-BE49-F238E27FC236}">
                <a16:creationId xmlns:a16="http://schemas.microsoft.com/office/drawing/2014/main" id="{EA056497-1F53-6BB9-54BD-1FE4DCB87A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1927532"/>
              </p:ext>
            </p:extLst>
          </p:nvPr>
        </p:nvGraphicFramePr>
        <p:xfrm>
          <a:off x="11875" y="270872"/>
          <a:ext cx="5685903" cy="452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Диаграмма 1">
            <a:extLst>
              <a:ext uri="{FF2B5EF4-FFF2-40B4-BE49-F238E27FC236}">
                <a16:creationId xmlns:a16="http://schemas.microsoft.com/office/drawing/2014/main" id="{664FD1D8-6B57-1296-AFAF-649DB65B5B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0977382"/>
              </p:ext>
            </p:extLst>
          </p:nvPr>
        </p:nvGraphicFramePr>
        <p:xfrm>
          <a:off x="5751714" y="404664"/>
          <a:ext cx="6176934" cy="3958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80656FA5-0D99-A068-DA19-05D63918E6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63980" y="3394328"/>
            <a:ext cx="6164668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991307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C20F0-7B26-E4AA-E58C-BFACAB2BE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24" y="-121251"/>
            <a:ext cx="10972800" cy="1143000"/>
          </a:xfrm>
        </p:spPr>
        <p:txBody>
          <a:bodyPr/>
          <a:lstStyle/>
          <a:p>
            <a:r>
              <a:rPr lang="hr-HR" sz="3200" dirty="0">
                <a:solidFill>
                  <a:srgbClr val="C00000"/>
                </a:solidFill>
              </a:rPr>
              <a:t>Strateški dokumenti u većini slučajeva usmjeravaju razvoj riznice, a oni su relativno suvremeni!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96F962-5F9B-EBCC-4988-C3D9F1E04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12</a:t>
            </a:fld>
            <a:endParaRPr lang="ru-RU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CD7CEE7-F313-CFB6-1AB0-0520AA4EC6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533359"/>
              </p:ext>
            </p:extLst>
          </p:nvPr>
        </p:nvGraphicFramePr>
        <p:xfrm>
          <a:off x="0" y="881415"/>
          <a:ext cx="12192000" cy="51729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3510">
                  <a:extLst>
                    <a:ext uri="{9D8B030D-6E8A-4147-A177-3AD203B41FA5}">
                      <a16:colId xmlns:a16="http://schemas.microsoft.com/office/drawing/2014/main" val="2989158332"/>
                    </a:ext>
                  </a:extLst>
                </a:gridCol>
                <a:gridCol w="10351698">
                  <a:extLst>
                    <a:ext uri="{9D8B030D-6E8A-4147-A177-3AD203B41FA5}">
                      <a16:colId xmlns:a16="http://schemas.microsoft.com/office/drawing/2014/main" val="2340804113"/>
                    </a:ext>
                  </a:extLst>
                </a:gridCol>
                <a:gridCol w="766792">
                  <a:extLst>
                    <a:ext uri="{9D8B030D-6E8A-4147-A177-3AD203B41FA5}">
                      <a16:colId xmlns:a16="http://schemas.microsoft.com/office/drawing/2014/main" val="16152889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1" u="none" strike="noStrike">
                          <a:effectLst/>
                        </a:rPr>
                        <a:t>Zemlja</a:t>
                      </a:r>
                    </a:p>
                  </a:txBody>
                  <a:tcPr marL="4487" marR="4487" marT="44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1" u="none" strike="noStrike">
                          <a:effectLst/>
                        </a:rPr>
                        <a:t>Dokument</a:t>
                      </a:r>
                    </a:p>
                  </a:txBody>
                  <a:tcPr marL="4487" marR="4487" marT="44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b="1" u="none" strike="noStrike">
                          <a:effectLst/>
                        </a:rPr>
                        <a:t>Godina</a:t>
                      </a:r>
                    </a:p>
                  </a:txBody>
                  <a:tcPr marL="4487" marR="4487" marT="4487" marB="0" anchor="b"/>
                </a:tc>
                <a:extLst>
                  <a:ext uri="{0D108BD9-81ED-4DB2-BD59-A6C34878D82A}">
                    <a16:rowId xmlns:a16="http://schemas.microsoft.com/office/drawing/2014/main" val="1677817862"/>
                  </a:ext>
                </a:extLst>
              </a:tr>
              <a:tr h="162443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Albanija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Sektorska strategija upravljanja javnim financijama za razdoblje 2019. – 2022.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>
                          <a:effectLst/>
                        </a:rPr>
                        <a:t>2019</a:t>
                      </a:r>
                    </a:p>
                  </a:txBody>
                  <a:tcPr marL="4487" marR="4487" marT="448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263436"/>
                  </a:ext>
                </a:extLst>
              </a:tr>
              <a:tr h="162443">
                <a:tc rowSpan="3"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>
                          <a:effectLst/>
                        </a:rPr>
                        <a:t>Bjelarus</a:t>
                      </a:r>
                    </a:p>
                  </a:txBody>
                  <a:tcPr marL="4487" marR="4487" marT="44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Strategija za poboljšanje sustava upravljanja javnim financijama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>
                          <a:effectLst/>
                        </a:rPr>
                        <a:t>2015.</a:t>
                      </a:r>
                    </a:p>
                  </a:txBody>
                  <a:tcPr marL="4487" marR="4487" marT="448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5962030"/>
                  </a:ext>
                </a:extLst>
              </a:tr>
              <a:tr h="2414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Koncept poboljšanja nacionalnog sustava računovodstva i izvještavanja u sektoru javne uprave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>
                          <a:effectLst/>
                        </a:rPr>
                        <a:t>2019</a:t>
                      </a:r>
                    </a:p>
                  </a:txBody>
                  <a:tcPr marL="4487" marR="4487" marT="448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7998066"/>
                  </a:ext>
                </a:extLst>
              </a:tr>
              <a:tr h="1914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Državni program razvoja financija i financijskog tržišta do 2025.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>
                          <a:effectLst/>
                        </a:rPr>
                        <a:t>2020.</a:t>
                      </a:r>
                    </a:p>
                  </a:txBody>
                  <a:tcPr marL="4487" marR="4487" marT="448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710321"/>
                  </a:ext>
                </a:extLst>
              </a:tr>
              <a:tr h="191461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Hrvatska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Strategija unapređenja i modernizacije sustava državne riznice 2020.-2024.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>
                          <a:effectLst/>
                        </a:rPr>
                        <a:t>2020.(?)</a:t>
                      </a:r>
                    </a:p>
                  </a:txBody>
                  <a:tcPr marL="4487" marR="4487" marT="448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8163959"/>
                  </a:ext>
                </a:extLst>
              </a:tr>
              <a:tr h="162443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Gruzija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Strategija upravljanja javnim financijama za razdoblje 2018. – 2020.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4487" marR="4487" marT="448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8331034"/>
                  </a:ext>
                </a:extLst>
              </a:tr>
              <a:tr h="95731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Mađarska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Godišnji i srednjoročni planovi razvoja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4487" marR="4487" marT="448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4208289"/>
                  </a:ext>
                </a:extLst>
              </a:tr>
              <a:tr h="32039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>
                          <a:effectLst/>
                        </a:rPr>
                        <a:t>Kazahstan</a:t>
                      </a:r>
                    </a:p>
                  </a:txBody>
                  <a:tcPr marL="4487" marR="4487" marT="44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Plan razvoja Ministarstva financija Republike Kazahstan za razdoblje 2020.-2024. odobren na temelju Rješenja ministra financija Republike Kazahstan br. 365 od 19. travnja/aprila 2021.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>
                          <a:effectLst/>
                        </a:rPr>
                        <a:t>2021.</a:t>
                      </a:r>
                    </a:p>
                  </a:txBody>
                  <a:tcPr marL="4487" marR="4487" marT="448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9586077"/>
                  </a:ext>
                </a:extLst>
              </a:tr>
              <a:tr h="3203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>
                          <a:effectLst/>
                        </a:rPr>
                        <a:t>Operativni plan Ministarstva financija Republike Kazahstan za 2022., odobren na temelju Rješenja glavnog tajnika Ministarstva financija Republike Kazahstan od 28. prosinca/decembra 2021. br. 1338.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>
                          <a:effectLst/>
                        </a:rPr>
                        <a:t>2021.</a:t>
                      </a:r>
                    </a:p>
                  </a:txBody>
                  <a:tcPr marL="4487" marR="4487" marT="448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7960513"/>
                  </a:ext>
                </a:extLst>
              </a:tr>
              <a:tr h="95731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Kosovo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Strategija razvoja javnih financija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4487" marR="4487" marT="448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182100"/>
                  </a:ext>
                </a:extLst>
              </a:tr>
              <a:tr h="191461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Kirgiska Republika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Strategija razvoja upravljanja javnim financijama Kirgiske Republike za razdoblje 2022. – 2028.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4487" marR="4487" marT="448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164108"/>
                  </a:ext>
                </a:extLst>
              </a:tr>
              <a:tr h="320398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Moldova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ODLUKA VLADE br. 71 od 22. veljače/februara 2023. o davanju suglasnosti na Strategiju razvoja upravljanja javnim financijama za razdoblje 2023.-2030.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>
                          <a:effectLst/>
                        </a:rPr>
                        <a:t>2023.</a:t>
                      </a:r>
                    </a:p>
                  </a:txBody>
                  <a:tcPr marL="4487" marR="4487" marT="448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7634794"/>
                  </a:ext>
                </a:extLst>
              </a:tr>
              <a:tr h="86756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Crna Gora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Uputa o radu državne riznice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4487" marR="4487" marT="448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197611"/>
                  </a:ext>
                </a:extLst>
              </a:tr>
              <a:tr h="320398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Sjeverna Makedonija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 Strateški plan Ministarstva financija, siječanj/januar 2023. (ne postoji poseban strateški dokument o poslovanju riznice. Riznica kao resor uključena je u Strateški plan MF-a) 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>
                          <a:effectLst/>
                        </a:rPr>
                        <a:t>2023.</a:t>
                      </a:r>
                    </a:p>
                  </a:txBody>
                  <a:tcPr marL="4487" marR="4487" marT="448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30171"/>
                  </a:ext>
                </a:extLst>
              </a:tr>
              <a:tr h="162443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Rumunjska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Strategija upravljanja javnim dugom za razdoblje 2021. – 2023.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4487" marR="4487" marT="448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025561"/>
                  </a:ext>
                </a:extLst>
              </a:tr>
              <a:tr h="320398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Srbija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Program reforme upravljanja javnim financijama za razdoblje 2021. – 2025. od 24. lipnja/juna 2021.; Plan razvoja Uprave riznice za razdoblje 2023.-2025. od 30. prosinca/decembra 2022.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>
                          <a:effectLst/>
                        </a:rPr>
                        <a:t>2021./2022.</a:t>
                      </a:r>
                    </a:p>
                  </a:txBody>
                  <a:tcPr marL="4487" marR="4487" marT="448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812694"/>
                  </a:ext>
                </a:extLst>
              </a:tr>
              <a:tr h="162443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Turska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Strateški plan Ministarstva riznice i financija za razdoblje 2019. – 2023.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4487" marR="4487" marT="448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3462076"/>
                  </a:ext>
                </a:extLst>
              </a:tr>
              <a:tr h="32039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hr-HR" sz="1200" u="none" strike="noStrike">
                          <a:effectLst/>
                        </a:rPr>
                        <a:t>Uzbekistan</a:t>
                      </a:r>
                    </a:p>
                  </a:txBody>
                  <a:tcPr marL="4487" marR="4487" marT="44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Uredba predsjednika Republike Uzbekistan 2O strategiji razvoja Novog Uzbekistana za razdoblje 2022. – 2026.“ od 28. siječnja/januara 2022. br. UP – 60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>
                          <a:effectLst/>
                        </a:rPr>
                        <a:t>2022.</a:t>
                      </a:r>
                    </a:p>
                  </a:txBody>
                  <a:tcPr marL="4487" marR="4487" marT="448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3645707"/>
                  </a:ext>
                </a:extLst>
              </a:tr>
              <a:tr h="3203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Uredba Kabineta ministara „O odobrenju strategije za poboljšanje sustava upravljanja javnim financijama Republike Uzbekistan za razdoblje 2020. – 2024.“ od 24. kolovoza/augusta 2020. br. 506</a:t>
                      </a:r>
                    </a:p>
                  </a:txBody>
                  <a:tcPr marL="4487" marR="4487" marT="44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 dirty="0">
                          <a:effectLst/>
                        </a:rPr>
                        <a:t>2020.</a:t>
                      </a:r>
                    </a:p>
                  </a:txBody>
                  <a:tcPr marL="4487" marR="4487" marT="448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4524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260188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B2C56-549F-100B-6766-7A79DDCA9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492" y="-249795"/>
            <a:ext cx="11692880" cy="1143000"/>
          </a:xfrm>
        </p:spPr>
        <p:txBody>
          <a:bodyPr/>
          <a:lstStyle/>
          <a:p>
            <a:r>
              <a:rPr lang="hr-HR" sz="3200" dirty="0">
                <a:solidFill>
                  <a:srgbClr val="C00000"/>
                </a:solidFill>
              </a:rPr>
              <a:t>Osoblje dodijeljeno izvršenju proračuna i financijskom izvještavanju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F71D61-D607-0247-B452-CA144BFDF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13</a:t>
            </a:fld>
            <a:endParaRPr lang="ru-RU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6F09A4-B388-45FF-F314-6959B18F40C3}"/>
              </a:ext>
            </a:extLst>
          </p:cNvPr>
          <p:cNvSpPr txBox="1"/>
          <p:nvPr/>
        </p:nvSpPr>
        <p:spPr>
          <a:xfrm>
            <a:off x="191344" y="4814072"/>
            <a:ext cx="11593288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2400" dirty="0"/>
              <a:t>Postoje neke razlike u odgovorima, pri čemu neke zemlje za te funkcije izdvajaju značajne resurse u usporedbi s većinom drugih zemalja. Odgovori variraju od niskih 3 člana osoblja do visokih 578 članova osoblja </a:t>
            </a:r>
          </a:p>
          <a:p>
            <a:r>
              <a:rPr lang="hr-HR" sz="2400" b="1" dirty="0"/>
              <a:t>Bit će korisno detaljnije raspraviti ove rezultate kako bi se pojasnili odgovori, posebno ako su brojke visoke.    </a:t>
            </a:r>
          </a:p>
        </p:txBody>
      </p:sp>
      <p:graphicFrame>
        <p:nvGraphicFramePr>
          <p:cNvPr id="3" name="Диаграмма 1">
            <a:extLst>
              <a:ext uri="{FF2B5EF4-FFF2-40B4-BE49-F238E27FC236}">
                <a16:creationId xmlns:a16="http://schemas.microsoft.com/office/drawing/2014/main" id="{4D96A4A6-A75B-8D45-8C51-05BF34012A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9483754"/>
              </p:ext>
            </p:extLst>
          </p:nvPr>
        </p:nvGraphicFramePr>
        <p:xfrm>
          <a:off x="191344" y="1209468"/>
          <a:ext cx="5904656" cy="3803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Диаграмма 1">
            <a:extLst>
              <a:ext uri="{FF2B5EF4-FFF2-40B4-BE49-F238E27FC236}">
                <a16:creationId xmlns:a16="http://schemas.microsoft.com/office/drawing/2014/main" id="{4CEC3FC0-FFDA-369F-3338-6A3DBA62B9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0496279"/>
              </p:ext>
            </p:extLst>
          </p:nvPr>
        </p:nvGraphicFramePr>
        <p:xfrm>
          <a:off x="6111834" y="910770"/>
          <a:ext cx="5904656" cy="4102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ED94346B-8BBA-A698-016C-939FBC81226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4136" y="4026255"/>
            <a:ext cx="5599856" cy="86546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C1E7094-BE53-DFF0-3859-0FD109FD5C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11834" y="3948610"/>
            <a:ext cx="5688632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322332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C580D-E486-CEB6-0972-38B5C00FA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>
                <a:solidFill>
                  <a:srgbClr val="C00000"/>
                </a:solidFill>
              </a:rPr>
              <a:t>Osoblje dodijeljeno računovodstvenoj politici </a:t>
            </a:r>
            <a:br>
              <a:rPr lang="hr-HR"/>
            </a:br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0EF5CB-AA5F-5B60-542F-35D004194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14</a:t>
            </a:fld>
            <a:endParaRPr lang="ru-RU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AA4F1F-B631-5B31-72F0-F70A73F2ECD8}"/>
              </a:ext>
            </a:extLst>
          </p:cNvPr>
          <p:cNvSpPr txBox="1"/>
          <p:nvPr/>
        </p:nvSpPr>
        <p:spPr>
          <a:xfrm>
            <a:off x="983432" y="5013176"/>
            <a:ext cx="10598968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/>
              <a:t>Lokacija funkcija računovodstva i politika ravnomjerno je podijeljena s 10 unutar Riznice, a 8 drugdje. </a:t>
            </a:r>
          </a:p>
          <a:p>
            <a:r>
              <a:rPr lang="hr-HR" dirty="0"/>
              <a:t>12 zemalja identificiralo je osoblje riznice dodijeljeno ovoj funkciji. Turska je prilagođena na grafikonu jer je navela značajno veći broj osoblja od ostalih zemalja (578) </a:t>
            </a:r>
          </a:p>
          <a:p>
            <a:r>
              <a:rPr lang="hr-HR" dirty="0"/>
              <a:t>Čak isključujući Tursku, neke zemlje izdvajaju šest puta više osoblja od drugih 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A04CBF5-33C5-4DF6-9ACE-7A8DD88A9E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558912"/>
              </p:ext>
            </p:extLst>
          </p:nvPr>
        </p:nvGraphicFramePr>
        <p:xfrm>
          <a:off x="934580" y="980728"/>
          <a:ext cx="5348336" cy="3655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2">
            <a:extLst>
              <a:ext uri="{FF2B5EF4-FFF2-40B4-BE49-F238E27FC236}">
                <a16:creationId xmlns:a16="http://schemas.microsoft.com/office/drawing/2014/main" id="{E7E9C2A6-0319-24D3-D0AE-32B3C36BC8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2208946"/>
              </p:ext>
            </p:extLst>
          </p:nvPr>
        </p:nvGraphicFramePr>
        <p:xfrm>
          <a:off x="6385718" y="980728"/>
          <a:ext cx="5641340" cy="3888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D7DAD15F-BD83-E6A6-9F55-370242381C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5560" y="4359515"/>
            <a:ext cx="674429" cy="27699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61ED7B2-9836-5A78-151A-FB3A1A6419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55840" y="4369776"/>
            <a:ext cx="485843" cy="26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196613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32F22-AA1A-9B16-FA01-272B3D08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12712" y="-42198"/>
            <a:ext cx="7848872" cy="1143000"/>
          </a:xfrm>
        </p:spPr>
        <p:txBody>
          <a:bodyPr/>
          <a:lstStyle/>
          <a:p>
            <a:r>
              <a:rPr lang="hr-HR">
                <a:solidFill>
                  <a:srgbClr val="C00000"/>
                </a:solidFill>
              </a:rPr>
              <a:t>Podrška sustavu riznice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78DEB3-0C1D-5065-69C9-DAC6E324D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15</a:t>
            </a:fld>
            <a:endParaRPr lang="ru-RU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84C2D3-C301-1D3C-EDA3-7057181EE03D}"/>
              </a:ext>
            </a:extLst>
          </p:cNvPr>
          <p:cNvSpPr txBox="1"/>
          <p:nvPr/>
        </p:nvSpPr>
        <p:spPr>
          <a:xfrm>
            <a:off x="57848" y="3687901"/>
            <a:ext cx="6792634" cy="31700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/>
              <a:t>Administracija informacijskim sustavom odvija se unutar riznice za 9 od 18 zemalja </a:t>
            </a:r>
            <a:r>
              <a:rPr lang="hr-HR" sz="2000" b="1"/>
              <a:t>(međutim pitanje br. 5 upućuje na 12 zemalja)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/>
              <a:t>U slučajevima u kojima se razine resursa podržavaju interno, variraju od 2 do 300.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/>
              <a:t>Devet zemalja navelo je da postoji jedinica izvan riznice koja podržava sustav riznice (jedna ima i riznicu i drugu podršku). Dvije su navele da je to podijeljena odgovornost koja uključuje jedinicu u Ministarstvu financija i jednu na drugom mjestu </a:t>
            </a:r>
          </a:p>
        </p:txBody>
      </p:sp>
      <p:graphicFrame>
        <p:nvGraphicFramePr>
          <p:cNvPr id="3" name="Диаграмма 1">
            <a:extLst>
              <a:ext uri="{FF2B5EF4-FFF2-40B4-BE49-F238E27FC236}">
                <a16:creationId xmlns:a16="http://schemas.microsoft.com/office/drawing/2014/main" id="{F3143F00-0565-5E9C-55BF-5A596FA1EB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615499"/>
              </p:ext>
            </p:extLst>
          </p:nvPr>
        </p:nvGraphicFramePr>
        <p:xfrm>
          <a:off x="206717" y="903775"/>
          <a:ext cx="5359315" cy="2784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E740197-DAC6-CB42-C375-D99919A1FF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1983967"/>
              </p:ext>
            </p:extLst>
          </p:nvPr>
        </p:nvGraphicFramePr>
        <p:xfrm>
          <a:off x="7123813" y="-42198"/>
          <a:ext cx="4943872" cy="3137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E39A2C0-201C-A80C-0DE4-9E2C0EC37D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176436"/>
              </p:ext>
            </p:extLst>
          </p:nvPr>
        </p:nvGraphicFramePr>
        <p:xfrm>
          <a:off x="6999351" y="2265405"/>
          <a:ext cx="5134801" cy="4481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8897">
                  <a:extLst>
                    <a:ext uri="{9D8B030D-6E8A-4147-A177-3AD203B41FA5}">
                      <a16:colId xmlns:a16="http://schemas.microsoft.com/office/drawing/2014/main" val="462076283"/>
                    </a:ext>
                  </a:extLst>
                </a:gridCol>
                <a:gridCol w="943139">
                  <a:extLst>
                    <a:ext uri="{9D8B030D-6E8A-4147-A177-3AD203B41FA5}">
                      <a16:colId xmlns:a16="http://schemas.microsoft.com/office/drawing/2014/main" val="2999382006"/>
                    </a:ext>
                  </a:extLst>
                </a:gridCol>
                <a:gridCol w="857061">
                  <a:extLst>
                    <a:ext uri="{9D8B030D-6E8A-4147-A177-3AD203B41FA5}">
                      <a16:colId xmlns:a16="http://schemas.microsoft.com/office/drawing/2014/main" val="1318030685"/>
                    </a:ext>
                  </a:extLst>
                </a:gridCol>
                <a:gridCol w="1218065">
                  <a:extLst>
                    <a:ext uri="{9D8B030D-6E8A-4147-A177-3AD203B41FA5}">
                      <a16:colId xmlns:a16="http://schemas.microsoft.com/office/drawing/2014/main" val="1749813029"/>
                    </a:ext>
                  </a:extLst>
                </a:gridCol>
                <a:gridCol w="787639">
                  <a:extLst>
                    <a:ext uri="{9D8B030D-6E8A-4147-A177-3AD203B41FA5}">
                      <a16:colId xmlns:a16="http://schemas.microsoft.com/office/drawing/2014/main" val="840130781"/>
                    </a:ext>
                  </a:extLst>
                </a:gridCol>
              </a:tblGrid>
              <a:tr h="17535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hr-HR" sz="1200" u="none" strike="noStrike">
                          <a:effectLst/>
                        </a:rPr>
                        <a:t>Informacijski sustav riznice</a:t>
                      </a:r>
                    </a:p>
                  </a:txBody>
                  <a:tcPr marL="8768" marR="8768" marT="876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207236"/>
                  </a:ext>
                </a:extLst>
              </a:tr>
              <a:tr h="611907"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U riznici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IT jedinica u Ministarstvu financija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Subjekt podređen Ministarstvu financija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Agencija izvan Ministarstva financija</a:t>
                      </a:r>
                    </a:p>
                  </a:txBody>
                  <a:tcPr marL="8768" marR="8768" marT="8768" marB="0"/>
                </a:tc>
                <a:extLst>
                  <a:ext uri="{0D108BD9-81ED-4DB2-BD59-A6C34878D82A}">
                    <a16:rowId xmlns:a16="http://schemas.microsoft.com/office/drawing/2014/main" val="2786032193"/>
                  </a:ext>
                </a:extLst>
              </a:tr>
              <a:tr h="253682"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Ukupno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200" u="none" strike="noStrike">
                          <a:effectLst/>
                        </a:rPr>
                        <a:t>9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200" u="none" strike="noStrike">
                          <a:effectLst/>
                        </a:rPr>
                        <a:t>5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200" u="none" strike="noStrike">
                          <a:effectLst/>
                        </a:rPr>
                        <a:t>3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200" u="none" strike="noStrike">
                          <a:effectLst/>
                        </a:rPr>
                        <a:t>3</a:t>
                      </a:r>
                    </a:p>
                  </a:txBody>
                  <a:tcPr marL="8768" marR="8768" marT="8768" marB="0"/>
                </a:tc>
                <a:extLst>
                  <a:ext uri="{0D108BD9-81ED-4DB2-BD59-A6C34878D82A}">
                    <a16:rowId xmlns:a16="http://schemas.microsoft.com/office/drawing/2014/main" val="4215535591"/>
                  </a:ext>
                </a:extLst>
              </a:tr>
              <a:tr h="187047"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Albanija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200" u="none" strike="noStrike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200" u="none" strike="noStrike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</a:p>
                  </a:txBody>
                  <a:tcPr marL="8768" marR="8768" marT="8768" marB="0"/>
                </a:tc>
                <a:extLst>
                  <a:ext uri="{0D108BD9-81ED-4DB2-BD59-A6C34878D82A}">
                    <a16:rowId xmlns:a16="http://schemas.microsoft.com/office/drawing/2014/main" val="3763505837"/>
                  </a:ext>
                </a:extLst>
              </a:tr>
              <a:tr h="187047"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Armenija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200" u="none" strike="noStrike">
                          <a:effectLst/>
                        </a:rPr>
                        <a:t>1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extLst>
                  <a:ext uri="{0D108BD9-81ED-4DB2-BD59-A6C34878D82A}">
                    <a16:rowId xmlns:a16="http://schemas.microsoft.com/office/drawing/2014/main" val="2006539556"/>
                  </a:ext>
                </a:extLst>
              </a:tr>
              <a:tr h="175357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Azerbajdžan</a:t>
                      </a:r>
                    </a:p>
                  </a:txBody>
                  <a:tcPr marL="8768" marR="8768" marT="87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>
                          <a:effectLst/>
                        </a:rPr>
                        <a:t>1</a:t>
                      </a:r>
                    </a:p>
                  </a:txBody>
                  <a:tcPr marL="8768" marR="8768" marT="8768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extLst>
                  <a:ext uri="{0D108BD9-81ED-4DB2-BD59-A6C34878D82A}">
                    <a16:rowId xmlns:a16="http://schemas.microsoft.com/office/drawing/2014/main" val="2927777426"/>
                  </a:ext>
                </a:extLst>
              </a:tr>
              <a:tr h="187047"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Bjelarus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200" u="none" strike="noStrike">
                          <a:effectLst/>
                        </a:rPr>
                        <a:t>1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extLst>
                  <a:ext uri="{0D108BD9-81ED-4DB2-BD59-A6C34878D82A}">
                    <a16:rowId xmlns:a16="http://schemas.microsoft.com/office/drawing/2014/main" val="2959889522"/>
                  </a:ext>
                </a:extLst>
              </a:tr>
              <a:tr h="175357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Hrvatska</a:t>
                      </a:r>
                    </a:p>
                  </a:txBody>
                  <a:tcPr marL="8768" marR="8768" marT="87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>
                          <a:effectLst/>
                        </a:rPr>
                        <a:t>1</a:t>
                      </a:r>
                    </a:p>
                  </a:txBody>
                  <a:tcPr marL="8768" marR="8768" marT="8768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extLst>
                  <a:ext uri="{0D108BD9-81ED-4DB2-BD59-A6C34878D82A}">
                    <a16:rowId xmlns:a16="http://schemas.microsoft.com/office/drawing/2014/main" val="2520912945"/>
                  </a:ext>
                </a:extLst>
              </a:tr>
              <a:tr h="187047"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Gruzija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200" u="none" strike="noStrike">
                          <a:effectLst/>
                        </a:rPr>
                        <a:t>1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extLst>
                  <a:ext uri="{0D108BD9-81ED-4DB2-BD59-A6C34878D82A}">
                    <a16:rowId xmlns:a16="http://schemas.microsoft.com/office/drawing/2014/main" val="2226876958"/>
                  </a:ext>
                </a:extLst>
              </a:tr>
              <a:tr h="187047"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Mađarska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200" u="none" strike="noStrike">
                          <a:effectLst/>
                        </a:rPr>
                        <a:t>1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 </a:t>
                      </a:r>
                    </a:p>
                  </a:txBody>
                  <a:tcPr marL="8768" marR="8768" marT="8768" marB="0"/>
                </a:tc>
                <a:extLst>
                  <a:ext uri="{0D108BD9-81ED-4DB2-BD59-A6C34878D82A}">
                    <a16:rowId xmlns:a16="http://schemas.microsoft.com/office/drawing/2014/main" val="3485784847"/>
                  </a:ext>
                </a:extLst>
              </a:tr>
              <a:tr h="175357"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Kosovo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200" u="none" strike="noStrike">
                          <a:effectLst/>
                        </a:rPr>
                        <a:t>1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extLst>
                  <a:ext uri="{0D108BD9-81ED-4DB2-BD59-A6C34878D82A}">
                    <a16:rowId xmlns:a16="http://schemas.microsoft.com/office/drawing/2014/main" val="1967922562"/>
                  </a:ext>
                </a:extLst>
              </a:tr>
              <a:tr h="229358"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Kirgiska Republika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200" u="none" strike="noStrike">
                          <a:effectLst/>
                        </a:rPr>
                        <a:t>1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extLst>
                  <a:ext uri="{0D108BD9-81ED-4DB2-BD59-A6C34878D82A}">
                    <a16:rowId xmlns:a16="http://schemas.microsoft.com/office/drawing/2014/main" val="4181100671"/>
                  </a:ext>
                </a:extLst>
              </a:tr>
              <a:tr h="175357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Moldova</a:t>
                      </a:r>
                    </a:p>
                  </a:txBody>
                  <a:tcPr marL="8768" marR="8768" marT="87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200" u="none" strike="noStrike">
                          <a:effectLst/>
                        </a:rPr>
                        <a:t>1</a:t>
                      </a:r>
                    </a:p>
                  </a:txBody>
                  <a:tcPr marL="8768" marR="8768" marT="8768" marB="0"/>
                </a:tc>
                <a:extLst>
                  <a:ext uri="{0D108BD9-81ED-4DB2-BD59-A6C34878D82A}">
                    <a16:rowId xmlns:a16="http://schemas.microsoft.com/office/drawing/2014/main" val="1091883034"/>
                  </a:ext>
                </a:extLst>
              </a:tr>
              <a:tr h="175357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Crna Gora</a:t>
                      </a:r>
                    </a:p>
                  </a:txBody>
                  <a:tcPr marL="8768" marR="8768" marT="87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>
                          <a:effectLst/>
                        </a:rPr>
                        <a:t>1</a:t>
                      </a:r>
                    </a:p>
                  </a:txBody>
                  <a:tcPr marL="8768" marR="8768" marT="8768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extLst>
                  <a:ext uri="{0D108BD9-81ED-4DB2-BD59-A6C34878D82A}">
                    <a16:rowId xmlns:a16="http://schemas.microsoft.com/office/drawing/2014/main" val="98942462"/>
                  </a:ext>
                </a:extLst>
              </a:tr>
              <a:tr h="192047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Sjeverna Makedonija</a:t>
                      </a:r>
                    </a:p>
                  </a:txBody>
                  <a:tcPr marL="8768" marR="8768" marT="87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200" u="none" strike="noStrike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200" u="none" strike="noStrike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</a:p>
                  </a:txBody>
                  <a:tcPr marL="8768" marR="8768" marT="8768" marB="0"/>
                </a:tc>
                <a:extLst>
                  <a:ext uri="{0D108BD9-81ED-4DB2-BD59-A6C34878D82A}">
                    <a16:rowId xmlns:a16="http://schemas.microsoft.com/office/drawing/2014/main" val="1309389523"/>
                  </a:ext>
                </a:extLst>
              </a:tr>
              <a:tr h="187047"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Rumunjska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200" u="none" strike="noStrike">
                          <a:effectLst/>
                        </a:rPr>
                        <a:t>1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 </a:t>
                      </a:r>
                    </a:p>
                  </a:txBody>
                  <a:tcPr marL="8768" marR="8768" marT="8768" marB="0"/>
                </a:tc>
                <a:extLst>
                  <a:ext uri="{0D108BD9-81ED-4DB2-BD59-A6C34878D82A}">
                    <a16:rowId xmlns:a16="http://schemas.microsoft.com/office/drawing/2014/main" val="4050082261"/>
                  </a:ext>
                </a:extLst>
              </a:tr>
              <a:tr h="175357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Srbija</a:t>
                      </a:r>
                    </a:p>
                  </a:txBody>
                  <a:tcPr marL="8768" marR="8768" marT="87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200" u="none" strike="noStrike">
                          <a:effectLst/>
                        </a:rPr>
                        <a:t>1</a:t>
                      </a:r>
                    </a:p>
                  </a:txBody>
                  <a:tcPr marL="8768" marR="8768" marT="8768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extLst>
                  <a:ext uri="{0D108BD9-81ED-4DB2-BD59-A6C34878D82A}">
                    <a16:rowId xmlns:a16="http://schemas.microsoft.com/office/drawing/2014/main" val="3108896098"/>
                  </a:ext>
                </a:extLst>
              </a:tr>
              <a:tr h="187047"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Tadžikistan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200" u="none" strike="noStrike">
                          <a:effectLst/>
                        </a:rPr>
                        <a:t>1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extLst>
                  <a:ext uri="{0D108BD9-81ED-4DB2-BD59-A6C34878D82A}">
                    <a16:rowId xmlns:a16="http://schemas.microsoft.com/office/drawing/2014/main" val="2301918106"/>
                  </a:ext>
                </a:extLst>
              </a:tr>
              <a:tr h="175357"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Turska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200" u="none" strike="noStrike">
                          <a:effectLst/>
                        </a:rPr>
                        <a:t>1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extLst>
                  <a:ext uri="{0D108BD9-81ED-4DB2-BD59-A6C34878D82A}">
                    <a16:rowId xmlns:a16="http://schemas.microsoft.com/office/drawing/2014/main" val="1438748093"/>
                  </a:ext>
                </a:extLst>
              </a:tr>
              <a:tr h="187047"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Uzbekistan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200" u="none" strike="noStrike">
                          <a:effectLst/>
                        </a:rPr>
                        <a:t>1</a:t>
                      </a:r>
                    </a:p>
                  </a:txBody>
                  <a:tcPr marL="8768" marR="8768" marT="87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200" u="none" strike="noStrike">
                          <a:effectLst/>
                        </a:rPr>
                        <a:t> </a:t>
                      </a:r>
                    </a:p>
                  </a:txBody>
                  <a:tcPr marL="8768" marR="8768" marT="8768" marB="0"/>
                </a:tc>
                <a:extLst>
                  <a:ext uri="{0D108BD9-81ED-4DB2-BD59-A6C34878D82A}">
                    <a16:rowId xmlns:a16="http://schemas.microsoft.com/office/drawing/2014/main" val="3776034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927602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5D9B9-CAE5-B231-6818-C70675630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334771" y="23732"/>
            <a:ext cx="11548864" cy="1143000"/>
          </a:xfrm>
        </p:spPr>
        <p:txBody>
          <a:bodyPr/>
          <a:lstStyle/>
          <a:p>
            <a:r>
              <a:rPr lang="hr-HR" sz="2800" b="1">
                <a:solidFill>
                  <a:srgbClr val="C00000"/>
                </a:solidFill>
              </a:rPr>
              <a:t>Opća IT podrška</a:t>
            </a:r>
            <a:br>
              <a:rPr lang="hr-HR" sz="2800" b="1">
                <a:solidFill>
                  <a:srgbClr val="C00000"/>
                </a:solidFill>
              </a:rPr>
            </a:br>
            <a:r>
              <a:rPr lang="hr-HR" sz="2800" b="1">
                <a:solidFill>
                  <a:srgbClr val="C00000"/>
                </a:solidFill>
              </a:rPr>
              <a:t>(izvan sustava riznice)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4EEE93-1CF0-887A-6E70-85D62972E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16</a:t>
            </a:fld>
            <a:endParaRPr lang="ru-RU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20B01B-424E-B42D-AB43-D5E95FA3FC85}"/>
              </a:ext>
            </a:extLst>
          </p:cNvPr>
          <p:cNvSpPr txBox="1"/>
          <p:nvPr/>
        </p:nvSpPr>
        <p:spPr>
          <a:xfrm>
            <a:off x="47754" y="4393814"/>
            <a:ext cx="11844512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 dirty="0"/>
              <a:t>U pet zemalja IT podrška i ISFU podrška su jedna funkcija. </a:t>
            </a:r>
          </a:p>
          <a:p>
            <a:r>
              <a:rPr lang="hr-HR" sz="1600" dirty="0"/>
              <a:t>     što možda odražava to da se obje aktivnosti promatraju kao jedna funkcija.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 dirty="0"/>
              <a:t>U sedam zemalja različito se izvještava o ISFU i IT podršci. </a:t>
            </a:r>
          </a:p>
          <a:p>
            <a:r>
              <a:rPr lang="hr-HR" sz="1600" dirty="0"/>
              <a:t>     što upućuje na to da su to odvojene aktivnosti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 dirty="0"/>
              <a:t>Odgovori na ova i prethodna pitanja donekle su zbunjujući i nedosljedni, djelomično zato što zemlje nisu uvijek navodile samo jednu opciju. Jedna zemlja nije uopće odgovorila na ovo pitanje. </a:t>
            </a:r>
            <a:r>
              <a:rPr lang="hr-HR" sz="1600" b="1" dirty="0"/>
              <a:t>Zemlje bi trebale pažljivo pregledati te odgovore i osigurati da su dosljedni.</a:t>
            </a:r>
            <a:r>
              <a:rPr lang="hr-HR" sz="1600" dirty="0"/>
              <a:t>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 dirty="0"/>
              <a:t>Četiri zemlje stvorile su posebno IT poduzeće pod kontrolom Ministarstva financija, ali izvan njegova uobičajenog poslovanja, vjerojatno kako bi omogućile više plaće u svrhu zadržavanja kvalificiranih IT stručnjaka. 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5C5F252-AE14-4302-8266-0E6FAA07FA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9918590"/>
              </p:ext>
            </p:extLst>
          </p:nvPr>
        </p:nvGraphicFramePr>
        <p:xfrm>
          <a:off x="5813186" y="-171400"/>
          <a:ext cx="6267022" cy="4069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Диаграмма 2">
            <a:extLst>
              <a:ext uri="{FF2B5EF4-FFF2-40B4-BE49-F238E27FC236}">
                <a16:creationId xmlns:a16="http://schemas.microsoft.com/office/drawing/2014/main" id="{E8CBAB6C-F00B-74BF-AA4A-E303A13D34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7580731"/>
              </p:ext>
            </p:extLst>
          </p:nvPr>
        </p:nvGraphicFramePr>
        <p:xfrm>
          <a:off x="84921" y="952114"/>
          <a:ext cx="5712460" cy="344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C5AC464-7C8D-BAD8-DEB4-C5C1964F34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022392"/>
              </p:ext>
            </p:extLst>
          </p:nvPr>
        </p:nvGraphicFramePr>
        <p:xfrm>
          <a:off x="6779698" y="126660"/>
          <a:ext cx="5112568" cy="44663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16808632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118361787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40003251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21414104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931214143"/>
                    </a:ext>
                  </a:extLst>
                </a:gridCol>
              </a:tblGrid>
              <a:tr h="401360">
                <a:tc>
                  <a:txBody>
                    <a:bodyPr/>
                    <a:lstStyle/>
                    <a:p>
                      <a:pPr algn="l" fontAlgn="t"/>
                      <a:r>
                        <a:rPr lang="hr-HR" sz="1000" u="none" strike="noStrike" dirty="0">
                          <a:effectLst/>
                        </a:rPr>
                        <a:t> </a:t>
                      </a:r>
                    </a:p>
                  </a:txBody>
                  <a:tcPr marL="9248" marR="9248" marT="924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000" b="1" u="none" strike="noStrike" dirty="0">
                          <a:effectLst/>
                        </a:rPr>
                        <a:t>Odjel u okviru riznice</a:t>
                      </a:r>
                    </a:p>
                  </a:txBody>
                  <a:tcPr marL="9248" marR="9248" marT="924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000" b="1" u="none" strike="noStrike">
                          <a:effectLst/>
                        </a:rPr>
                        <a:t>IT jedinica u okviru Ministarstva financija</a:t>
                      </a:r>
                    </a:p>
                  </a:txBody>
                  <a:tcPr marL="9248" marR="9248" marT="924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000" b="1" u="none" strike="noStrike">
                          <a:effectLst/>
                        </a:rPr>
                        <a:t>IT poduzeće u okviru Ministarstva financija</a:t>
                      </a:r>
                    </a:p>
                  </a:txBody>
                  <a:tcPr marL="9248" marR="9248" marT="924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000" b="1" u="none" strike="noStrike">
                          <a:effectLst/>
                        </a:rPr>
                        <a:t>Drugo</a:t>
                      </a:r>
                    </a:p>
                  </a:txBody>
                  <a:tcPr marL="9248" marR="9248" marT="9248" marB="0"/>
                </a:tc>
                <a:extLst>
                  <a:ext uri="{0D108BD9-81ED-4DB2-BD59-A6C34878D82A}">
                    <a16:rowId xmlns:a16="http://schemas.microsoft.com/office/drawing/2014/main" val="2801817122"/>
                  </a:ext>
                </a:extLst>
              </a:tr>
              <a:tr h="187033">
                <a:tc>
                  <a:txBody>
                    <a:bodyPr/>
                    <a:lstStyle/>
                    <a:p>
                      <a:pPr algn="l" fontAlgn="t"/>
                      <a:r>
                        <a:rPr lang="hr-HR" sz="1000" b="1" u="none" strike="noStrike">
                          <a:effectLst/>
                        </a:rPr>
                        <a:t>Ukupno</a:t>
                      </a:r>
                    </a:p>
                  </a:txBody>
                  <a:tcPr marL="9248" marR="9248" marT="924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000" b="1" u="none" strike="noStrike" dirty="0">
                          <a:effectLst/>
                        </a:rPr>
                        <a:t>10</a:t>
                      </a:r>
                    </a:p>
                  </a:txBody>
                  <a:tcPr marL="9248" marR="9248" marT="924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000" b="1" u="none" strike="noStrike">
                          <a:effectLst/>
                        </a:rPr>
                        <a:t>3</a:t>
                      </a:r>
                    </a:p>
                  </a:txBody>
                  <a:tcPr marL="9248" marR="9248" marT="924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000" b="1" u="none" strike="noStrike">
                          <a:effectLst/>
                        </a:rPr>
                        <a:t>4</a:t>
                      </a:r>
                    </a:p>
                  </a:txBody>
                  <a:tcPr marL="9248" marR="9248" marT="9248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000" b="1" u="none" strike="noStrike">
                          <a:effectLst/>
                        </a:rPr>
                        <a:t>3</a:t>
                      </a:r>
                    </a:p>
                  </a:txBody>
                  <a:tcPr marL="9248" marR="9248" marT="9248" marB="0"/>
                </a:tc>
                <a:extLst>
                  <a:ext uri="{0D108BD9-81ED-4DB2-BD59-A6C34878D82A}">
                    <a16:rowId xmlns:a16="http://schemas.microsoft.com/office/drawing/2014/main" val="4271209733"/>
                  </a:ext>
                </a:extLst>
              </a:tr>
              <a:tr h="187033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Albanija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 dirty="0">
                          <a:effectLst/>
                        </a:rPr>
                        <a:t>1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extLst>
                  <a:ext uri="{0D108BD9-81ED-4DB2-BD59-A6C34878D82A}">
                    <a16:rowId xmlns:a16="http://schemas.microsoft.com/office/drawing/2014/main" val="1394617537"/>
                  </a:ext>
                </a:extLst>
              </a:tr>
              <a:tr h="187033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Armenija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extLst>
                  <a:ext uri="{0D108BD9-81ED-4DB2-BD59-A6C34878D82A}">
                    <a16:rowId xmlns:a16="http://schemas.microsoft.com/office/drawing/2014/main" val="2765287029"/>
                  </a:ext>
                </a:extLst>
              </a:tr>
              <a:tr h="187033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Azerbajdžan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 dirty="0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extLst>
                  <a:ext uri="{0D108BD9-81ED-4DB2-BD59-A6C34878D82A}">
                    <a16:rowId xmlns:a16="http://schemas.microsoft.com/office/drawing/2014/main" val="101542405"/>
                  </a:ext>
                </a:extLst>
              </a:tr>
              <a:tr h="187033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Bjelarus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 dirty="0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extLst>
                  <a:ext uri="{0D108BD9-81ED-4DB2-BD59-A6C34878D82A}">
                    <a16:rowId xmlns:a16="http://schemas.microsoft.com/office/drawing/2014/main" val="3652103394"/>
                  </a:ext>
                </a:extLst>
              </a:tr>
              <a:tr h="187033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Hrvatska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extLst>
                  <a:ext uri="{0D108BD9-81ED-4DB2-BD59-A6C34878D82A}">
                    <a16:rowId xmlns:a16="http://schemas.microsoft.com/office/drawing/2014/main" val="4042840610"/>
                  </a:ext>
                </a:extLst>
              </a:tr>
              <a:tr h="187033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Gruzija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 dirty="0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extLst>
                  <a:ext uri="{0D108BD9-81ED-4DB2-BD59-A6C34878D82A}">
                    <a16:rowId xmlns:a16="http://schemas.microsoft.com/office/drawing/2014/main" val="3453929208"/>
                  </a:ext>
                </a:extLst>
              </a:tr>
              <a:tr h="187033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Mađarska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extLst>
                  <a:ext uri="{0D108BD9-81ED-4DB2-BD59-A6C34878D82A}">
                    <a16:rowId xmlns:a16="http://schemas.microsoft.com/office/drawing/2014/main" val="3009545927"/>
                  </a:ext>
                </a:extLst>
              </a:tr>
              <a:tr h="284736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Kazahstan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 dirty="0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extLst>
                  <a:ext uri="{0D108BD9-81ED-4DB2-BD59-A6C34878D82A}">
                    <a16:rowId xmlns:a16="http://schemas.microsoft.com/office/drawing/2014/main" val="1945564120"/>
                  </a:ext>
                </a:extLst>
              </a:tr>
              <a:tr h="187033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Kosovo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 dirty="0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extLst>
                  <a:ext uri="{0D108BD9-81ED-4DB2-BD59-A6C34878D82A}">
                    <a16:rowId xmlns:a16="http://schemas.microsoft.com/office/drawing/2014/main" val="767788939"/>
                  </a:ext>
                </a:extLst>
              </a:tr>
              <a:tr h="229290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Kirgiska Republika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 dirty="0">
                          <a:effectLst/>
                        </a:rPr>
                        <a:t>1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extLst>
                  <a:ext uri="{0D108BD9-81ED-4DB2-BD59-A6C34878D82A}">
                    <a16:rowId xmlns:a16="http://schemas.microsoft.com/office/drawing/2014/main" val="711532277"/>
                  </a:ext>
                </a:extLst>
              </a:tr>
              <a:tr h="187033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Moldova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</a:t>
                      </a:r>
                    </a:p>
                  </a:txBody>
                  <a:tcPr marL="9248" marR="9248" marT="9248" marB="0" anchor="b"/>
                </a:tc>
                <a:extLst>
                  <a:ext uri="{0D108BD9-81ED-4DB2-BD59-A6C34878D82A}">
                    <a16:rowId xmlns:a16="http://schemas.microsoft.com/office/drawing/2014/main" val="1409795376"/>
                  </a:ext>
                </a:extLst>
              </a:tr>
              <a:tr h="284736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Crna Gora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 dirty="0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extLst>
                  <a:ext uri="{0D108BD9-81ED-4DB2-BD59-A6C34878D82A}">
                    <a16:rowId xmlns:a16="http://schemas.microsoft.com/office/drawing/2014/main" val="1135146084"/>
                  </a:ext>
                </a:extLst>
              </a:tr>
              <a:tr h="243216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Sjeverna Makedonija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 dirty="0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</a:t>
                      </a:r>
                    </a:p>
                  </a:txBody>
                  <a:tcPr marL="9248" marR="9248" marT="9248" marB="0" anchor="b"/>
                </a:tc>
                <a:extLst>
                  <a:ext uri="{0D108BD9-81ED-4DB2-BD59-A6C34878D82A}">
                    <a16:rowId xmlns:a16="http://schemas.microsoft.com/office/drawing/2014/main" val="2970804567"/>
                  </a:ext>
                </a:extLst>
              </a:tr>
              <a:tr h="187033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Rumunjska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 dirty="0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</a:t>
                      </a:r>
                    </a:p>
                  </a:txBody>
                  <a:tcPr marL="9248" marR="9248" marT="9248" marB="0" anchor="b"/>
                </a:tc>
                <a:extLst>
                  <a:ext uri="{0D108BD9-81ED-4DB2-BD59-A6C34878D82A}">
                    <a16:rowId xmlns:a16="http://schemas.microsoft.com/office/drawing/2014/main" val="1278493977"/>
                  </a:ext>
                </a:extLst>
              </a:tr>
              <a:tr h="187033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Srbija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 dirty="0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extLst>
                  <a:ext uri="{0D108BD9-81ED-4DB2-BD59-A6C34878D82A}">
                    <a16:rowId xmlns:a16="http://schemas.microsoft.com/office/drawing/2014/main" val="2248851399"/>
                  </a:ext>
                </a:extLst>
              </a:tr>
              <a:tr h="187033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Tadžikistan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 dirty="0">
                          <a:effectLst/>
                        </a:rPr>
                        <a:t>1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 dirty="0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extLst>
                  <a:ext uri="{0D108BD9-81ED-4DB2-BD59-A6C34878D82A}">
                    <a16:rowId xmlns:a16="http://schemas.microsoft.com/office/drawing/2014/main" val="1069841139"/>
                  </a:ext>
                </a:extLst>
              </a:tr>
              <a:tr h="187033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Turska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 dirty="0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extLst>
                  <a:ext uri="{0D108BD9-81ED-4DB2-BD59-A6C34878D82A}">
                    <a16:rowId xmlns:a16="http://schemas.microsoft.com/office/drawing/2014/main" val="542096324"/>
                  </a:ext>
                </a:extLst>
              </a:tr>
              <a:tr h="187033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Uzbekistan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u="none" strike="noStrike">
                          <a:effectLst/>
                        </a:rPr>
                        <a:t>1</a:t>
                      </a:r>
                    </a:p>
                  </a:txBody>
                  <a:tcPr marL="9248" marR="9248" marT="92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 dirty="0">
                          <a:effectLst/>
                        </a:rPr>
                        <a:t> </a:t>
                      </a:r>
                    </a:p>
                  </a:txBody>
                  <a:tcPr marL="9248" marR="9248" marT="9248" marB="0" anchor="b"/>
                </a:tc>
                <a:extLst>
                  <a:ext uri="{0D108BD9-81ED-4DB2-BD59-A6C34878D82A}">
                    <a16:rowId xmlns:a16="http://schemas.microsoft.com/office/drawing/2014/main" val="745868578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86FA62FA-ACBD-3776-B627-DDB8B317EB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3624" y="3426761"/>
            <a:ext cx="5501620" cy="947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883684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ADE43-FF31-A823-B830-6411DFE98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-216783"/>
            <a:ext cx="10972800" cy="1143000"/>
          </a:xfrm>
        </p:spPr>
        <p:txBody>
          <a:bodyPr wrap="square" anchor="ctr">
            <a:normAutofit/>
          </a:bodyPr>
          <a:lstStyle/>
          <a:p>
            <a:r>
              <a:rPr lang="hr-HR">
                <a:solidFill>
                  <a:srgbClr val="C00000"/>
                </a:solidFill>
              </a:rPr>
              <a:t>Unutarnja kontrola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02FD5-DCBF-E0AD-4D25-F8642FDAD8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3432" y="926217"/>
            <a:ext cx="5594783" cy="5677934"/>
          </a:xfrm>
        </p:spPr>
        <p:txBody>
          <a:bodyPr wrap="square" anchor="t">
            <a:noAutofit/>
          </a:bodyPr>
          <a:lstStyle/>
          <a:p>
            <a:pPr>
              <a:lnSpc>
                <a:spcPct val="90000"/>
              </a:lnSpc>
            </a:pPr>
            <a:r>
              <a:rPr lang="hr-HR" sz="2200"/>
              <a:t>16 od 18 zemalja odgovorilo je na pitanje o odgovornosti za unutarnju kontrolu – četiri zemlje navele su da je to odgovornost riznice, a 12 zemalja navelo je da je odgovornost izvan riznice </a:t>
            </a:r>
          </a:p>
          <a:p>
            <a:pPr>
              <a:lnSpc>
                <a:spcPct val="90000"/>
              </a:lnSpc>
            </a:pPr>
            <a:r>
              <a:rPr lang="hr-HR" sz="2200"/>
              <a:t>Četiri zemlje navele su da je postojao poseban subjekt za unutarnju kontrolu, a pet ih je navelo da je odgovornost na unutarnjoj reviziji. Jedna je navela da je bila neovisna jedinica (neimenovana), dok su dvije, Rumunjska i Crna Gora, navele da je odgovornost decentralizirana.</a:t>
            </a:r>
          </a:p>
          <a:p>
            <a:pPr>
              <a:lnSpc>
                <a:spcPct val="90000"/>
              </a:lnSpc>
            </a:pPr>
            <a:r>
              <a:rPr lang="hr-HR" sz="2200"/>
              <a:t>Odgovori su općenito upućivali na to da je potrebno više rada kako bi se pojasnilo što su funkcije unutarnje kontrole i unutarnje revizije, u kojim se točkama spajaju i kako se razlikuju.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13DF6-BB8E-8923-16AE-35A5D19DD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87D4BA1C-9A8B-436B-A337-6A2CE014F201}" type="slidenum">
              <a:rPr lang="ru-RU" altLang="en-US" smtClean="0"/>
              <a:pPr>
                <a:spcAft>
                  <a:spcPts val="600"/>
                </a:spcAft>
                <a:defRPr/>
              </a:pPr>
              <a:t>17</a:t>
            </a:fld>
            <a:endParaRPr lang="ru-RU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2997CE3-EE7D-D092-B398-7F28EBAB74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472542"/>
              </p:ext>
            </p:extLst>
          </p:nvPr>
        </p:nvGraphicFramePr>
        <p:xfrm>
          <a:off x="7168471" y="1691551"/>
          <a:ext cx="4032449" cy="466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4054">
                  <a:extLst>
                    <a:ext uri="{9D8B030D-6E8A-4147-A177-3AD203B41FA5}">
                      <a16:colId xmlns:a16="http://schemas.microsoft.com/office/drawing/2014/main" val="921445360"/>
                    </a:ext>
                  </a:extLst>
                </a:gridCol>
                <a:gridCol w="1478395">
                  <a:extLst>
                    <a:ext uri="{9D8B030D-6E8A-4147-A177-3AD203B41FA5}">
                      <a16:colId xmlns:a16="http://schemas.microsoft.com/office/drawing/2014/main" val="4037992613"/>
                    </a:ext>
                  </a:extLst>
                </a:gridCol>
              </a:tblGrid>
              <a:tr h="445315"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>
                          <a:effectLst/>
                        </a:rPr>
                        <a:t>Odgovorni subjekt</a:t>
                      </a:r>
                    </a:p>
                  </a:txBody>
                  <a:tcPr marL="19845" marR="19845" marT="198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>
                          <a:effectLst/>
                        </a:rPr>
                        <a:t>Broj</a:t>
                      </a:r>
                    </a:p>
                  </a:txBody>
                  <a:tcPr marL="19845" marR="19845" marT="19845" marB="0" anchor="b"/>
                </a:tc>
                <a:extLst>
                  <a:ext uri="{0D108BD9-81ED-4DB2-BD59-A6C34878D82A}">
                    <a16:rowId xmlns:a16="http://schemas.microsoft.com/office/drawing/2014/main" val="504964177"/>
                  </a:ext>
                </a:extLst>
              </a:tr>
              <a:tr h="445315"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>
                          <a:effectLst/>
                        </a:rPr>
                        <a:t>Riznica</a:t>
                      </a:r>
                    </a:p>
                  </a:txBody>
                  <a:tcPr marL="19845" marR="19845" marT="198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9845" marR="19845" marT="19845" marB="0" anchor="b"/>
                </a:tc>
                <a:extLst>
                  <a:ext uri="{0D108BD9-81ED-4DB2-BD59-A6C34878D82A}">
                    <a16:rowId xmlns:a16="http://schemas.microsoft.com/office/drawing/2014/main" val="55553912"/>
                  </a:ext>
                </a:extLst>
              </a:tr>
              <a:tr h="445315"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 dirty="0">
                          <a:effectLst/>
                        </a:rPr>
                        <a:t>Jedinica za unutarnju kontrolu</a:t>
                      </a:r>
                    </a:p>
                  </a:txBody>
                  <a:tcPr marL="19845" marR="19845" marT="198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>
                          <a:effectLst/>
                        </a:rPr>
                        <a:t>4</a:t>
                      </a:r>
                    </a:p>
                  </a:txBody>
                  <a:tcPr marL="19845" marR="19845" marT="19845" marB="0" anchor="b"/>
                </a:tc>
                <a:extLst>
                  <a:ext uri="{0D108BD9-81ED-4DB2-BD59-A6C34878D82A}">
                    <a16:rowId xmlns:a16="http://schemas.microsoft.com/office/drawing/2014/main" val="2883661032"/>
                  </a:ext>
                </a:extLst>
              </a:tr>
              <a:tr h="445315"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>
                          <a:effectLst/>
                        </a:rPr>
                        <a:t>Jedinica za unutarnju reviziju</a:t>
                      </a:r>
                    </a:p>
                  </a:txBody>
                  <a:tcPr marL="19845" marR="19845" marT="198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>
                          <a:effectLst/>
                        </a:rPr>
                        <a:t>5</a:t>
                      </a:r>
                    </a:p>
                  </a:txBody>
                  <a:tcPr marL="19845" marR="19845" marT="19845" marB="0" anchor="b"/>
                </a:tc>
                <a:extLst>
                  <a:ext uri="{0D108BD9-81ED-4DB2-BD59-A6C34878D82A}">
                    <a16:rowId xmlns:a16="http://schemas.microsoft.com/office/drawing/2014/main" val="2271844067"/>
                  </a:ext>
                </a:extLst>
              </a:tr>
              <a:tr h="445315"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>
                          <a:effectLst/>
                        </a:rPr>
                        <a:t>Decentralizirana odgovornost</a:t>
                      </a:r>
                    </a:p>
                  </a:txBody>
                  <a:tcPr marL="19845" marR="19845" marT="198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>
                          <a:effectLst/>
                        </a:rPr>
                        <a:t>2</a:t>
                      </a:r>
                    </a:p>
                  </a:txBody>
                  <a:tcPr marL="19845" marR="19845" marT="19845" marB="0" anchor="b"/>
                </a:tc>
                <a:extLst>
                  <a:ext uri="{0D108BD9-81ED-4DB2-BD59-A6C34878D82A}">
                    <a16:rowId xmlns:a16="http://schemas.microsoft.com/office/drawing/2014/main" val="345117163"/>
                  </a:ext>
                </a:extLst>
              </a:tr>
              <a:tr h="445315"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>
                          <a:effectLst/>
                        </a:rPr>
                        <a:t>Druga neovisna jedinica</a:t>
                      </a:r>
                    </a:p>
                  </a:txBody>
                  <a:tcPr marL="19845" marR="19845" marT="198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>
                          <a:effectLst/>
                        </a:rPr>
                        <a:t>1</a:t>
                      </a:r>
                    </a:p>
                  </a:txBody>
                  <a:tcPr marL="19845" marR="19845" marT="19845" marB="0" anchor="b"/>
                </a:tc>
                <a:extLst>
                  <a:ext uri="{0D108BD9-81ED-4DB2-BD59-A6C34878D82A}">
                    <a16:rowId xmlns:a16="http://schemas.microsoft.com/office/drawing/2014/main" val="1007369997"/>
                  </a:ext>
                </a:extLst>
              </a:tr>
              <a:tr h="445315"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>
                          <a:effectLst/>
                        </a:rPr>
                        <a:t>Nema odgovora</a:t>
                      </a:r>
                    </a:p>
                  </a:txBody>
                  <a:tcPr marL="19845" marR="19845" marT="198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>
                          <a:effectLst/>
                        </a:rPr>
                        <a:t>2</a:t>
                      </a:r>
                    </a:p>
                  </a:txBody>
                  <a:tcPr marL="19845" marR="19845" marT="19845" marB="0" anchor="b"/>
                </a:tc>
                <a:extLst>
                  <a:ext uri="{0D108BD9-81ED-4DB2-BD59-A6C34878D82A}">
                    <a16:rowId xmlns:a16="http://schemas.microsoft.com/office/drawing/2014/main" val="184109569"/>
                  </a:ext>
                </a:extLst>
              </a:tr>
              <a:tr h="445315"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>
                          <a:effectLst/>
                        </a:rPr>
                        <a:t> Ukupno</a:t>
                      </a:r>
                    </a:p>
                  </a:txBody>
                  <a:tcPr marL="19845" marR="19845" marT="198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 dirty="0">
                          <a:effectLst/>
                        </a:rPr>
                        <a:t>18</a:t>
                      </a:r>
                    </a:p>
                  </a:txBody>
                  <a:tcPr marL="19845" marR="19845" marT="19845" marB="0" anchor="b"/>
                </a:tc>
                <a:extLst>
                  <a:ext uri="{0D108BD9-81ED-4DB2-BD59-A6C34878D82A}">
                    <a16:rowId xmlns:a16="http://schemas.microsoft.com/office/drawing/2014/main" val="1510060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882425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8055F-290E-CF30-FBA3-EA5888B5F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-147816"/>
            <a:ext cx="10972800" cy="1143000"/>
          </a:xfrm>
        </p:spPr>
        <p:txBody>
          <a:bodyPr/>
          <a:lstStyle/>
          <a:p>
            <a:r>
              <a:rPr lang="hr-HR">
                <a:solidFill>
                  <a:srgbClr val="C00000"/>
                </a:solidFill>
              </a:rPr>
              <a:t>Upravljanje rizicima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40D6A-A24B-D127-F6AB-603B599C0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448" y="764704"/>
            <a:ext cx="6480720" cy="4525963"/>
          </a:xfrm>
        </p:spPr>
        <p:txBody>
          <a:bodyPr/>
          <a:lstStyle/>
          <a:p>
            <a:r>
              <a:rPr lang="hr-HR" sz="2400"/>
              <a:t>14 odgovora – pet je navelo da je bila odgovornost rukovodstva, generalnog direktora ili drugih visokih rukovoditelja u riznici. Tri zemlje navele su da postoji imenovani voditelj za upravljanje rizicima </a:t>
            </a:r>
          </a:p>
          <a:p>
            <a:r>
              <a:rPr lang="hr-HR" sz="2400"/>
              <a:t>Dvije zemlje navele su da je bila odgovornost unutarnje revizije – obje su bile u Ministarstvu financija. Jedna je navela da postoji odvojena jedinica u vladi koja je imala tu odgovornost, a još tri su navele da je bila decentralizirana odgovornost, vjerojatno na ministarstvima, odjelima i agencijama da upravljaju izravno </a:t>
            </a:r>
          </a:p>
          <a:p>
            <a:r>
              <a:rPr lang="hr-HR" sz="2400"/>
              <a:t>Ponovno se čini da postoji određena zabuna u pogledu toga što je upravljanje rizicima te bi bila korisna dodatna pojašnjenja.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48E25-1645-DA66-3DE4-B910ED166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18</a:t>
            </a:fld>
            <a:endParaRPr lang="ru-RU" alt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ECA763A-7196-ED3B-F2B7-BCEF087336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236967"/>
              </p:ext>
            </p:extLst>
          </p:nvPr>
        </p:nvGraphicFramePr>
        <p:xfrm>
          <a:off x="7631858" y="1176180"/>
          <a:ext cx="4032449" cy="4977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4054">
                  <a:extLst>
                    <a:ext uri="{9D8B030D-6E8A-4147-A177-3AD203B41FA5}">
                      <a16:colId xmlns:a16="http://schemas.microsoft.com/office/drawing/2014/main" val="921445360"/>
                    </a:ext>
                  </a:extLst>
                </a:gridCol>
                <a:gridCol w="1478395">
                  <a:extLst>
                    <a:ext uri="{9D8B030D-6E8A-4147-A177-3AD203B41FA5}">
                      <a16:colId xmlns:a16="http://schemas.microsoft.com/office/drawing/2014/main" val="4037992613"/>
                    </a:ext>
                  </a:extLst>
                </a:gridCol>
              </a:tblGrid>
              <a:tr h="516701"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>
                          <a:effectLst/>
                        </a:rPr>
                        <a:t>Odgovorni subjekt</a:t>
                      </a:r>
                    </a:p>
                  </a:txBody>
                  <a:tcPr marL="19845" marR="19845" marT="198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>
                          <a:effectLst/>
                        </a:rPr>
                        <a:t>Broj</a:t>
                      </a:r>
                    </a:p>
                  </a:txBody>
                  <a:tcPr marL="19845" marR="19845" marT="19845" marB="0" anchor="b"/>
                </a:tc>
                <a:extLst>
                  <a:ext uri="{0D108BD9-81ED-4DB2-BD59-A6C34878D82A}">
                    <a16:rowId xmlns:a16="http://schemas.microsoft.com/office/drawing/2014/main" val="504964177"/>
                  </a:ext>
                </a:extLst>
              </a:tr>
              <a:tr h="516701"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>
                          <a:effectLst/>
                        </a:rPr>
                        <a:t>Riznica</a:t>
                      </a:r>
                    </a:p>
                  </a:txBody>
                  <a:tcPr marL="19845" marR="19845" marT="198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9845" marR="19845" marT="19845" marB="0" anchor="b"/>
                </a:tc>
                <a:extLst>
                  <a:ext uri="{0D108BD9-81ED-4DB2-BD59-A6C34878D82A}">
                    <a16:rowId xmlns:a16="http://schemas.microsoft.com/office/drawing/2014/main" val="55553912"/>
                  </a:ext>
                </a:extLst>
              </a:tr>
              <a:tr h="516701"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>
                          <a:effectLst/>
                        </a:rPr>
                        <a:t>Jedinica za rizik</a:t>
                      </a:r>
                    </a:p>
                  </a:txBody>
                  <a:tcPr marL="19845" marR="19845" marT="198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9845" marR="19845" marT="19845" marB="0" anchor="b"/>
                </a:tc>
                <a:extLst>
                  <a:ext uri="{0D108BD9-81ED-4DB2-BD59-A6C34878D82A}">
                    <a16:rowId xmlns:a16="http://schemas.microsoft.com/office/drawing/2014/main" val="2883661032"/>
                  </a:ext>
                </a:extLst>
              </a:tr>
              <a:tr h="516701"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>
                          <a:effectLst/>
                        </a:rPr>
                        <a:t>Jedinica za unutarnju reviziju</a:t>
                      </a:r>
                    </a:p>
                  </a:txBody>
                  <a:tcPr marL="19845" marR="19845" marT="198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9845" marR="19845" marT="19845" marB="0" anchor="b"/>
                </a:tc>
                <a:extLst>
                  <a:ext uri="{0D108BD9-81ED-4DB2-BD59-A6C34878D82A}">
                    <a16:rowId xmlns:a16="http://schemas.microsoft.com/office/drawing/2014/main" val="2271844067"/>
                  </a:ext>
                </a:extLst>
              </a:tr>
              <a:tr h="836446"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>
                          <a:effectLst/>
                        </a:rPr>
                        <a:t>Decentralizirana odgovornost</a:t>
                      </a:r>
                    </a:p>
                  </a:txBody>
                  <a:tcPr marL="19845" marR="19845" marT="198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9845" marR="19845" marT="19845" marB="0" anchor="b"/>
                </a:tc>
                <a:extLst>
                  <a:ext uri="{0D108BD9-81ED-4DB2-BD59-A6C34878D82A}">
                    <a16:rowId xmlns:a16="http://schemas.microsoft.com/office/drawing/2014/main" val="345117163"/>
                  </a:ext>
                </a:extLst>
              </a:tr>
              <a:tr h="836446"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>
                          <a:effectLst/>
                        </a:rPr>
                        <a:t>Druga neovisna jedinica</a:t>
                      </a:r>
                    </a:p>
                  </a:txBody>
                  <a:tcPr marL="19845" marR="19845" marT="198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>
                          <a:effectLst/>
                        </a:rPr>
                        <a:t>1</a:t>
                      </a:r>
                    </a:p>
                  </a:txBody>
                  <a:tcPr marL="19845" marR="19845" marT="19845" marB="0" anchor="b"/>
                </a:tc>
                <a:extLst>
                  <a:ext uri="{0D108BD9-81ED-4DB2-BD59-A6C34878D82A}">
                    <a16:rowId xmlns:a16="http://schemas.microsoft.com/office/drawing/2014/main" val="1007369997"/>
                  </a:ext>
                </a:extLst>
              </a:tr>
              <a:tr h="516701"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>
                          <a:effectLst/>
                        </a:rPr>
                        <a:t>Nema odgovora</a:t>
                      </a:r>
                    </a:p>
                  </a:txBody>
                  <a:tcPr marL="19845" marR="19845" marT="198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9845" marR="19845" marT="19845" marB="0" anchor="b"/>
                </a:tc>
                <a:extLst>
                  <a:ext uri="{0D108BD9-81ED-4DB2-BD59-A6C34878D82A}">
                    <a16:rowId xmlns:a16="http://schemas.microsoft.com/office/drawing/2014/main" val="184109569"/>
                  </a:ext>
                </a:extLst>
              </a:tr>
              <a:tr h="516701"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>
                          <a:effectLst/>
                        </a:rPr>
                        <a:t> Ukupno</a:t>
                      </a:r>
                    </a:p>
                  </a:txBody>
                  <a:tcPr marL="19845" marR="19845" marT="198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300" u="none" strike="noStrike">
                          <a:effectLst/>
                        </a:rPr>
                        <a:t>18</a:t>
                      </a:r>
                    </a:p>
                  </a:txBody>
                  <a:tcPr marL="19845" marR="19845" marT="19845" marB="0" anchor="b"/>
                </a:tc>
                <a:extLst>
                  <a:ext uri="{0D108BD9-81ED-4DB2-BD59-A6C34878D82A}">
                    <a16:rowId xmlns:a16="http://schemas.microsoft.com/office/drawing/2014/main" val="1510060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056073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2101A-7321-0A4C-6C00-BA1232DD9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24" y="0"/>
            <a:ext cx="10972800" cy="451928"/>
          </a:xfrm>
        </p:spPr>
        <p:txBody>
          <a:bodyPr/>
          <a:lstStyle/>
          <a:p>
            <a:r>
              <a:rPr lang="hr-HR" sz="2400" dirty="0">
                <a:solidFill>
                  <a:srgbClr val="C00000"/>
                </a:solidFill>
              </a:rPr>
              <a:t>Koje su se nove funkcije riznice pojavile tijekom zadnjih pet godina?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4E8503-285F-985F-164C-E21A4FB04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19</a:t>
            </a:fld>
            <a:endParaRPr lang="ru-RU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712C475-2689-A423-C131-AFA3A1E65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353051"/>
              </p:ext>
            </p:extLst>
          </p:nvPr>
        </p:nvGraphicFramePr>
        <p:xfrm>
          <a:off x="119336" y="499968"/>
          <a:ext cx="11953328" cy="63592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8415">
                  <a:extLst>
                    <a:ext uri="{9D8B030D-6E8A-4147-A177-3AD203B41FA5}">
                      <a16:colId xmlns:a16="http://schemas.microsoft.com/office/drawing/2014/main" val="32933677"/>
                    </a:ext>
                  </a:extLst>
                </a:gridCol>
                <a:gridCol w="10894913">
                  <a:extLst>
                    <a:ext uri="{9D8B030D-6E8A-4147-A177-3AD203B41FA5}">
                      <a16:colId xmlns:a16="http://schemas.microsoft.com/office/drawing/2014/main" val="3031221538"/>
                    </a:ext>
                  </a:extLst>
                </a:gridCol>
              </a:tblGrid>
              <a:tr h="308561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Albanija</a:t>
                      </a:r>
                    </a:p>
                  </a:txBody>
                  <a:tcPr marL="4835" marR="4835" marT="4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Kontrola obveza u odnosu na srednjoročni proračun, Elektronička arhiva za AGFIS. Uvođenje segmenta outputa Rp-a za praćenje izvršenja proračuna.</a:t>
                      </a:r>
                    </a:p>
                  </a:txBody>
                  <a:tcPr marL="4835" marR="4835" marT="4835" marB="0" anchor="b"/>
                </a:tc>
                <a:extLst>
                  <a:ext uri="{0D108BD9-81ED-4DB2-BD59-A6C34878D82A}">
                    <a16:rowId xmlns:a16="http://schemas.microsoft.com/office/drawing/2014/main" val="622794412"/>
                  </a:ext>
                </a:extLst>
              </a:tr>
              <a:tr h="218790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Armenija</a:t>
                      </a:r>
                    </a:p>
                  </a:txBody>
                  <a:tcPr marL="4835" marR="4835" marT="4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Ex-ante kontrola plaćanja za državne neprofitne organizacije i jedinice za provedbu programa u vezi s prihodima od zajmova i bespovratnih sredstava.</a:t>
                      </a:r>
                    </a:p>
                  </a:txBody>
                  <a:tcPr marL="4835" marR="4835" marT="4835" marB="0" anchor="b"/>
                </a:tc>
                <a:extLst>
                  <a:ext uri="{0D108BD9-81ED-4DB2-BD59-A6C34878D82A}">
                    <a16:rowId xmlns:a16="http://schemas.microsoft.com/office/drawing/2014/main" val="2451834685"/>
                  </a:ext>
                </a:extLst>
              </a:tr>
              <a:tr h="431945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Bjelarus</a:t>
                      </a:r>
                    </a:p>
                  </a:txBody>
                  <a:tcPr marL="4835" marR="4835" marT="4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Izvršenje proračuna i postupci javne nabave bili su integrirani; riznica prikuplja sredstva u okviru postupaka ovrhe; povećan obujam izvanproračunskih plaćanja i računovodstvene aktivnosti za izvanproračunska sredstva.</a:t>
                      </a:r>
                    </a:p>
                  </a:txBody>
                  <a:tcPr marL="4835" marR="4835" marT="4835" marB="0" anchor="b"/>
                </a:tc>
                <a:extLst>
                  <a:ext uri="{0D108BD9-81ED-4DB2-BD59-A6C34878D82A}">
                    <a16:rowId xmlns:a16="http://schemas.microsoft.com/office/drawing/2014/main" val="3898504919"/>
                  </a:ext>
                </a:extLst>
              </a:tr>
              <a:tr h="859979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Hrvatska</a:t>
                      </a:r>
                    </a:p>
                  </a:txBody>
                  <a:tcPr marL="4835" marR="4835" marT="4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>
                          <a:effectLst/>
                        </a:rPr>
                        <a:t>Izrada novog Zakona o proračunu i propisa koji se odnose na izvršavanje državnog proračuna, Pravilnika o računima izvršenja proračuna, nove Uredbe o polugodišnjem i godišnjem izvještaju o izvršenju proračuna, Uredbe o računovodstvu itd. Uvođenje eura kao službene valute u Republici Hrvatskoj te prilagodba poslovnih procesa i informatičkih sustava državne riznice.  </a:t>
                      </a:r>
                    </a:p>
                  </a:txBody>
                  <a:tcPr marL="4835" marR="4835" marT="4835" marB="0" anchor="b"/>
                </a:tc>
                <a:extLst>
                  <a:ext uri="{0D108BD9-81ED-4DB2-BD59-A6C34878D82A}">
                    <a16:rowId xmlns:a16="http://schemas.microsoft.com/office/drawing/2014/main" val="1671595766"/>
                  </a:ext>
                </a:extLst>
              </a:tr>
              <a:tr h="218790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Gruzija</a:t>
                      </a:r>
                    </a:p>
                  </a:txBody>
                  <a:tcPr marL="4835" marR="4835" marT="4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Integracija upravljanja gotovinskim sredstvima nabave, modul faktura</a:t>
                      </a:r>
                    </a:p>
                  </a:txBody>
                  <a:tcPr marL="4835" marR="4835" marT="4835" marB="0" anchor="b"/>
                </a:tc>
                <a:extLst>
                  <a:ext uri="{0D108BD9-81ED-4DB2-BD59-A6C34878D82A}">
                    <a16:rowId xmlns:a16="http://schemas.microsoft.com/office/drawing/2014/main" val="2585658796"/>
                  </a:ext>
                </a:extLst>
              </a:tr>
              <a:tr h="284781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Mađarska</a:t>
                      </a:r>
                    </a:p>
                  </a:txBody>
                  <a:tcPr marL="4835" marR="4835" marT="4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Upravljanje mirovinskim i ruralnim fondovima.</a:t>
                      </a:r>
                    </a:p>
                  </a:txBody>
                  <a:tcPr marL="4835" marR="4835" marT="4835" marB="0" anchor="b"/>
                </a:tc>
                <a:extLst>
                  <a:ext uri="{0D108BD9-81ED-4DB2-BD59-A6C34878D82A}">
                    <a16:rowId xmlns:a16="http://schemas.microsoft.com/office/drawing/2014/main" val="3989262598"/>
                  </a:ext>
                </a:extLst>
              </a:tr>
              <a:tr h="858255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Kazahstan</a:t>
                      </a:r>
                    </a:p>
                  </a:txBody>
                  <a:tcPr marL="4835" marR="4835" marT="4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uvođenje novih mehanizama u izvršenju proračuna, poput potpore koju riznica pruža javnoj nabavi gradnje i registracije JPP i ugovora o koncesiji od 2017.;</a:t>
                      </a:r>
                      <a:br>
                        <a:rPr lang="hr-HR" sz="1200" u="none" strike="noStrike">
                          <a:effectLst/>
                        </a:rPr>
                      </a:br>
                      <a:r>
                        <a:rPr lang="hr-HR" sz="1200" u="none" strike="noStrike">
                          <a:effectLst/>
                        </a:rPr>
                        <a:t>centralizacija računovodstva (centralizirani obračun plaća i putnih troškova) od 2019.; provedba četvrtog stupnja proračuna lokalne samouprave od 2018.; prihvaćanje financijskog izvještavanja primitaka počevši od 2018.; nositelji financijskih i nefinancijskih potpora državnih programa prebačeni na riznicu od 1. siječnja/januara 2022.</a:t>
                      </a:r>
                    </a:p>
                  </a:txBody>
                  <a:tcPr marL="4835" marR="4835" marT="4835" marB="0" anchor="b"/>
                </a:tc>
                <a:extLst>
                  <a:ext uri="{0D108BD9-81ED-4DB2-BD59-A6C34878D82A}">
                    <a16:rowId xmlns:a16="http://schemas.microsoft.com/office/drawing/2014/main" val="1449603164"/>
                  </a:ext>
                </a:extLst>
              </a:tr>
              <a:tr h="232816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Kirgiska Republika</a:t>
                      </a:r>
                    </a:p>
                  </a:txBody>
                  <a:tcPr marL="4835" marR="4835" marT="4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Plasiranje proračunskog viška kod poslovnih banaka „Zeleni koridor“ za poboljšanje postupaka riznice. Sudionik klirinškog sustava banke Kirgiske Republike.</a:t>
                      </a:r>
                    </a:p>
                  </a:txBody>
                  <a:tcPr marL="4835" marR="4835" marT="4835" marB="0" anchor="b"/>
                </a:tc>
                <a:extLst>
                  <a:ext uri="{0D108BD9-81ED-4DB2-BD59-A6C34878D82A}">
                    <a16:rowId xmlns:a16="http://schemas.microsoft.com/office/drawing/2014/main" val="3667889259"/>
                  </a:ext>
                </a:extLst>
              </a:tr>
              <a:tr h="218790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Moldova</a:t>
                      </a:r>
                    </a:p>
                  </a:txBody>
                  <a:tcPr marL="4835" marR="4835" marT="4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Služba za državni program (služba za Vladin program)</a:t>
                      </a:r>
                    </a:p>
                  </a:txBody>
                  <a:tcPr marL="4835" marR="4835" marT="4835" marB="0" anchor="b"/>
                </a:tc>
                <a:extLst>
                  <a:ext uri="{0D108BD9-81ED-4DB2-BD59-A6C34878D82A}">
                    <a16:rowId xmlns:a16="http://schemas.microsoft.com/office/drawing/2014/main" val="659820364"/>
                  </a:ext>
                </a:extLst>
              </a:tr>
              <a:tr h="431945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Sjeverna Makedonija</a:t>
                      </a:r>
                    </a:p>
                  </a:txBody>
                  <a:tcPr marL="4835" marR="4835" marT="4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Proračunski korisnici imaju pristup TRIS sustavu i imaju informacije o izvršenju proračuna</a:t>
                      </a:r>
                    </a:p>
                  </a:txBody>
                  <a:tcPr marL="4835" marR="4835" marT="4835" marB="0" anchor="b"/>
                </a:tc>
                <a:extLst>
                  <a:ext uri="{0D108BD9-81ED-4DB2-BD59-A6C34878D82A}">
                    <a16:rowId xmlns:a16="http://schemas.microsoft.com/office/drawing/2014/main" val="1986978032"/>
                  </a:ext>
                </a:extLst>
              </a:tr>
              <a:tr h="440336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Tadžikistan</a:t>
                      </a:r>
                    </a:p>
                  </a:txBody>
                  <a:tcPr marL="4835" marR="4835" marT="4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proširene funkcije upravljanja gotovinom, uključujući kratkoročno ulaganje viškova, projekcije gotovine u vezi s prihodima državnog proračuna, projekcije gotovine; poboljšana funkcija odobravanja i izrade konsolidiranih financijskih izvještaja na temelju odobrenih Tadžikistanskih standarda financijskog izvještavanja u javnom sektoru (TPSFRS).  </a:t>
                      </a:r>
                    </a:p>
                  </a:txBody>
                  <a:tcPr marL="4835" marR="4835" marT="4835" marB="0" anchor="b"/>
                </a:tc>
                <a:extLst>
                  <a:ext uri="{0D108BD9-81ED-4DB2-BD59-A6C34878D82A}">
                    <a16:rowId xmlns:a16="http://schemas.microsoft.com/office/drawing/2014/main" val="3303049873"/>
                  </a:ext>
                </a:extLst>
              </a:tr>
              <a:tr h="858263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Turska</a:t>
                      </a:r>
                    </a:p>
                  </a:txBody>
                  <a:tcPr marL="4835" marR="4835" marT="4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 Uspostavljena je nova jedinica kako bi se provela analiza rizika za sprječavanje poreznog gubitka i neformalnih gospodarskih aktivnosti.  Uspostavljena je jedinica za usklađivanje sustava financijskog upravljanja i kontrole, za pripremu proračuna u skladu s politikama i ciljevima koje je odredila vlada te za upravljanje i kontrolu provedbe proračuna.    - Osim financiranja općeg proračuna, uz prošireni JRR, riznica preuzima novu ulogu rizničara drugih javnih institucija.    - Od 2019. javna sredstva isplaćuju se preko drugih javnih banaka osim Središnje banke.</a:t>
                      </a:r>
                    </a:p>
                  </a:txBody>
                  <a:tcPr marL="4835" marR="4835" marT="4835" marB="0" anchor="b"/>
                </a:tc>
                <a:extLst>
                  <a:ext uri="{0D108BD9-81ED-4DB2-BD59-A6C34878D82A}">
                    <a16:rowId xmlns:a16="http://schemas.microsoft.com/office/drawing/2014/main" val="3446737147"/>
                  </a:ext>
                </a:extLst>
              </a:tr>
              <a:tr h="858255"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>
                          <a:effectLst/>
                        </a:rPr>
                        <a:t>Uzbekistan</a:t>
                      </a:r>
                    </a:p>
                  </a:txBody>
                  <a:tcPr marL="4835" marR="4835" marT="4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>
                          <a:effectLst/>
                        </a:rPr>
                        <a:t>Izvršenje trezora za devize proračunskih organizacija; plasiranje viškova JRR-a u nacionalnoj valuti na depozite; upravljanje deviznim sredstvima, plasiranje deviznih sredstava na depozite i pružanje proračunskih kredita i subvencija; zaštita, upravljanje i ublažavanje financijskih rizika koji mogu nastati u deviznim transakcijama povezanim s državnim proračunom; izvršenje iz riznice za sredstva nekih korporativnih subjekata za nabavu navedenih u Uredbi predsjednika Republike Uzbekistan; računovodstvo i monitoring kreditiranja komercijalnih banaka za JPP-ove u području graditeljstva, sanacije i popravaka.</a:t>
                      </a:r>
                    </a:p>
                  </a:txBody>
                  <a:tcPr marL="4835" marR="4835" marT="4835" marB="0" anchor="b"/>
                </a:tc>
                <a:extLst>
                  <a:ext uri="{0D108BD9-81ED-4DB2-BD59-A6C34878D82A}">
                    <a16:rowId xmlns:a16="http://schemas.microsoft.com/office/drawing/2014/main" val="1289134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1343848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79BE839-DE99-41C9-A547-240D876C1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23" y="48961"/>
            <a:ext cx="9289032" cy="452140"/>
          </a:xfrm>
        </p:spPr>
        <p:txBody>
          <a:bodyPr/>
          <a:lstStyle/>
          <a:p>
            <a:br>
              <a:rPr lang="hr-HR" sz="3200"/>
            </a:br>
            <a:r>
              <a:rPr lang="hr-HR" sz="3200" b="1">
                <a:solidFill>
                  <a:srgbClr val="C00000"/>
                </a:solidFill>
              </a:rPr>
              <a:t>Ciljevi i obuhvat ankete</a:t>
            </a:r>
            <a:br>
              <a:rPr lang="hr-HR" sz="2800" b="1">
                <a:solidFill>
                  <a:srgbClr val="C00000"/>
                </a:solidFill>
              </a:rPr>
            </a:br>
            <a:endParaRPr lang="hr-HR" sz="2800" b="1">
              <a:solidFill>
                <a:srgbClr val="C00000"/>
              </a:solidFill>
            </a:endParaRP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5A5C8270-49C8-4AB9-A0A0-F653C8402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7" y="702642"/>
            <a:ext cx="8322937" cy="6038924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57150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hr-HR" sz="2000" b="1" dirty="0"/>
              <a:t>Opći ciljevi</a:t>
            </a:r>
            <a:r>
              <a:rPr lang="hr-HR" sz="2000" dirty="0"/>
              <a:t> </a:t>
            </a:r>
          </a:p>
          <a:p>
            <a:pPr marL="685800" lvl="1" indent="-22860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hr-HR" sz="1600" dirty="0"/>
              <a:t>Anketa provedena radi ažuriranja mreže funkcija Riznice od posljednje ankete provedene 2016. (sažeto na plenarnoj sjednici 2016. u Kišinjevu, Moldova). Ova je anketa mnogo opsežnija.</a:t>
            </a:r>
          </a:p>
          <a:p>
            <a:pPr lvl="1" algn="just">
              <a:lnSpc>
                <a:spcPct val="115000"/>
              </a:lnSpc>
              <a:spcBef>
                <a:spcPts val="1200"/>
              </a:spcBef>
              <a:buFontTx/>
              <a:buChar char="-"/>
            </a:pPr>
            <a:r>
              <a:rPr lang="hr-HR" sz="1600" dirty="0"/>
              <a:t>Upotrebljava se za ovo izlaganje, ali će predstavljati osnovu za veće i opsežnije izvješće. Izvješće će uključivati i studije slučaja – volonteri su dobrodošli. </a:t>
            </a:r>
          </a:p>
          <a:p>
            <a:pPr lvl="1" algn="just">
              <a:lnSpc>
                <a:spcPct val="115000"/>
              </a:lnSpc>
              <a:spcBef>
                <a:spcPts val="1200"/>
              </a:spcBef>
              <a:buFontTx/>
              <a:buChar char="-"/>
            </a:pPr>
            <a:r>
              <a:rPr lang="hr-HR" sz="1600" dirty="0"/>
              <a:t>Ukupno 27 pitanja. Današnja prezentacija predstavlja novosti od videokonferencije održane u ožujku/martu, ali je još uvijek samo kratki pregled ukupnih dostupnih podataka – danas i kasnije tijekom plenarne sjednice diskutirat ćemo o ključnim područjima</a:t>
            </a:r>
          </a:p>
          <a:p>
            <a:pPr marL="57150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hr-HR" sz="2000" b="1" dirty="0"/>
              <a:t>Pokriće</a:t>
            </a:r>
          </a:p>
          <a:p>
            <a:pPr marL="742950" indent="-285750" algn="just">
              <a:lnSpc>
                <a:spcPct val="115000"/>
              </a:lnSpc>
              <a:spcBef>
                <a:spcPts val="1200"/>
              </a:spcBef>
              <a:buFontTx/>
              <a:buChar char="-"/>
            </a:pPr>
            <a:r>
              <a:rPr lang="hr-HR" sz="1600" dirty="0"/>
              <a:t>Odgovori primljeni do rujna/septembra 2022. iz 12 zemalja TCOP-a u usporedbi sa 17 odgovora primljenih 2016. Naknadno je primljeno dodatnih šest odgovora (narančasta boja). Stoga ova anketa također uključuje 18 zemalja (ukupno 21 zemlja u obje ankete).    15 zemalja odgovorilo je na obje ankete, a u ovoj anketi sudjelovale su i tri nove ispitane zemlje. Ostale se zemlje potiče da dostave odgovore prije nego što se izvješće dovrši!</a:t>
            </a:r>
          </a:p>
          <a:p>
            <a:pPr marL="457200" lvl="1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hr-HR" sz="2000" dirty="0"/>
              <a:t> </a:t>
            </a:r>
          </a:p>
          <a:p>
            <a:endParaRPr lang="en-US" altLang="en-US" sz="2800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9F929DC2-6554-45DE-BC82-5242C857D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6213B7-9E50-4E08-8C8A-4FFC372B3896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E0ABD1-C3F8-4568-997C-C4A04609FAEA}"/>
              </a:ext>
            </a:extLst>
          </p:cNvPr>
          <p:cNvSpPr txBox="1"/>
          <p:nvPr/>
        </p:nvSpPr>
        <p:spPr>
          <a:xfrm>
            <a:off x="2639616" y="5958806"/>
            <a:ext cx="7651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AF22143-CDC4-9DDD-FFF8-11C0B43344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722033"/>
              </p:ext>
            </p:extLst>
          </p:nvPr>
        </p:nvGraphicFramePr>
        <p:xfrm>
          <a:off x="8572168" y="376958"/>
          <a:ext cx="3284472" cy="63142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337175903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174714481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852613542"/>
                    </a:ext>
                  </a:extLst>
                </a:gridCol>
                <a:gridCol w="692184">
                  <a:extLst>
                    <a:ext uri="{9D8B030D-6E8A-4147-A177-3AD203B41FA5}">
                      <a16:colId xmlns:a16="http://schemas.microsoft.com/office/drawing/2014/main" val="2198604730"/>
                    </a:ext>
                  </a:extLst>
                </a:gridCol>
              </a:tblGrid>
              <a:tr h="247514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b="1" u="none" strike="noStrike">
                          <a:effectLst/>
                        </a:rPr>
                        <a:t>Zemlja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b="1" u="none" strike="noStrike">
                          <a:effectLst/>
                        </a:rPr>
                        <a:t>Obje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b="1" u="none" strike="noStrike">
                          <a:effectLst/>
                        </a:rPr>
                        <a:t>2016.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b="1" u="none" strike="noStrike">
                          <a:effectLst/>
                        </a:rPr>
                        <a:t>2022/23</a:t>
                      </a:r>
                    </a:p>
                  </a:txBody>
                  <a:tcPr marL="7785" marR="7785" marT="7785" marB="0" anchor="b"/>
                </a:tc>
                <a:extLst>
                  <a:ext uri="{0D108BD9-81ED-4DB2-BD59-A6C34878D82A}">
                    <a16:rowId xmlns:a16="http://schemas.microsoft.com/office/drawing/2014/main" val="3868339483"/>
                  </a:ext>
                </a:extLst>
              </a:tr>
              <a:tr h="247514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Albanija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X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extLst>
                  <a:ext uri="{0D108BD9-81ED-4DB2-BD59-A6C34878D82A}">
                    <a16:rowId xmlns:a16="http://schemas.microsoft.com/office/drawing/2014/main" val="1559943215"/>
                  </a:ext>
                </a:extLst>
              </a:tr>
              <a:tr h="247514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Armenija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X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extLst>
                  <a:ext uri="{0D108BD9-81ED-4DB2-BD59-A6C34878D82A}">
                    <a16:rowId xmlns:a16="http://schemas.microsoft.com/office/drawing/2014/main" val="4279920738"/>
                  </a:ext>
                </a:extLst>
              </a:tr>
              <a:tr h="247514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Azerbajdžan</a:t>
                      </a:r>
                    </a:p>
                  </a:txBody>
                  <a:tcPr marL="7785" marR="7785" marT="778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X</a:t>
                      </a:r>
                    </a:p>
                  </a:txBody>
                  <a:tcPr marL="7785" marR="7785" marT="778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 </a:t>
                      </a:r>
                    </a:p>
                  </a:txBody>
                  <a:tcPr marL="7785" marR="7785" marT="778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734403"/>
                  </a:ext>
                </a:extLst>
              </a:tr>
              <a:tr h="247514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Bjelarus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X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extLst>
                  <a:ext uri="{0D108BD9-81ED-4DB2-BD59-A6C34878D82A}">
                    <a16:rowId xmlns:a16="http://schemas.microsoft.com/office/drawing/2014/main" val="2805169043"/>
                  </a:ext>
                </a:extLst>
              </a:tr>
              <a:tr h="247514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Bosna i Hercegovina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X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extLst>
                  <a:ext uri="{0D108BD9-81ED-4DB2-BD59-A6C34878D82A}">
                    <a16:rowId xmlns:a16="http://schemas.microsoft.com/office/drawing/2014/main" val="767774980"/>
                  </a:ext>
                </a:extLst>
              </a:tr>
              <a:tr h="247514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Hrvatska</a:t>
                      </a:r>
                    </a:p>
                  </a:txBody>
                  <a:tcPr marL="7785" marR="7785" marT="778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X</a:t>
                      </a:r>
                    </a:p>
                  </a:txBody>
                  <a:tcPr marL="7785" marR="7785" marT="778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85" marR="7785" marT="778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952030"/>
                  </a:ext>
                </a:extLst>
              </a:tr>
              <a:tr h="247514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Gruzija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X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extLst>
                  <a:ext uri="{0D108BD9-81ED-4DB2-BD59-A6C34878D82A}">
                    <a16:rowId xmlns:a16="http://schemas.microsoft.com/office/drawing/2014/main" val="1594689483"/>
                  </a:ext>
                </a:extLst>
              </a:tr>
              <a:tr h="247514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Mađarska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X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extLst>
                  <a:ext uri="{0D108BD9-81ED-4DB2-BD59-A6C34878D82A}">
                    <a16:rowId xmlns:a16="http://schemas.microsoft.com/office/drawing/2014/main" val="1012756746"/>
                  </a:ext>
                </a:extLst>
              </a:tr>
              <a:tr h="247514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Kazahstan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X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extLst>
                  <a:ext uri="{0D108BD9-81ED-4DB2-BD59-A6C34878D82A}">
                    <a16:rowId xmlns:a16="http://schemas.microsoft.com/office/drawing/2014/main" val="3404940284"/>
                  </a:ext>
                </a:extLst>
              </a:tr>
              <a:tr h="247514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Kosovo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X</a:t>
                      </a:r>
                    </a:p>
                  </a:txBody>
                  <a:tcPr marL="7785" marR="7785" marT="7785" marB="0" anchor="b"/>
                </a:tc>
                <a:extLst>
                  <a:ext uri="{0D108BD9-81ED-4DB2-BD59-A6C34878D82A}">
                    <a16:rowId xmlns:a16="http://schemas.microsoft.com/office/drawing/2014/main" val="3528632371"/>
                  </a:ext>
                </a:extLst>
              </a:tr>
              <a:tr h="247514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Kirgiska Republika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X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extLst>
                  <a:ext uri="{0D108BD9-81ED-4DB2-BD59-A6C34878D82A}">
                    <a16:rowId xmlns:a16="http://schemas.microsoft.com/office/drawing/2014/main" val="3767693951"/>
                  </a:ext>
                </a:extLst>
              </a:tr>
              <a:tr h="297898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Moldova</a:t>
                      </a:r>
                    </a:p>
                  </a:txBody>
                  <a:tcPr marL="7785" marR="7785" marT="778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X</a:t>
                      </a:r>
                    </a:p>
                  </a:txBody>
                  <a:tcPr marL="7785" marR="7785" marT="778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77739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Crna Gora</a:t>
                      </a:r>
                    </a:p>
                  </a:txBody>
                  <a:tcPr marL="7785" marR="7785" marT="778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X</a:t>
                      </a:r>
                    </a:p>
                  </a:txBody>
                  <a:tcPr marL="7785" marR="7785" marT="778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197684"/>
                  </a:ext>
                </a:extLst>
              </a:tr>
              <a:tr h="282911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Sjeverna Makedonija</a:t>
                      </a:r>
                    </a:p>
                  </a:txBody>
                  <a:tcPr marL="7785" marR="7785" marT="778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X</a:t>
                      </a:r>
                    </a:p>
                  </a:txBody>
                  <a:tcPr marL="7785" marR="7785" marT="7785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921437"/>
                  </a:ext>
                </a:extLst>
              </a:tr>
              <a:tr h="247514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Rumunjska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X</a:t>
                      </a:r>
                    </a:p>
                  </a:txBody>
                  <a:tcPr marL="7785" marR="7785" marT="7785" marB="0" anchor="b"/>
                </a:tc>
                <a:extLst>
                  <a:ext uri="{0D108BD9-81ED-4DB2-BD59-A6C34878D82A}">
                    <a16:rowId xmlns:a16="http://schemas.microsoft.com/office/drawing/2014/main" val="3538459528"/>
                  </a:ext>
                </a:extLst>
              </a:tr>
              <a:tr h="247514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Rusija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X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extLst>
                  <a:ext uri="{0D108BD9-81ED-4DB2-BD59-A6C34878D82A}">
                    <a16:rowId xmlns:a16="http://schemas.microsoft.com/office/drawing/2014/main" val="3365444782"/>
                  </a:ext>
                </a:extLst>
              </a:tr>
              <a:tr h="302181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Srbija</a:t>
                      </a:r>
                    </a:p>
                  </a:txBody>
                  <a:tcPr marL="7785" marR="7785" marT="778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 X</a:t>
                      </a:r>
                    </a:p>
                  </a:txBody>
                  <a:tcPr marL="7785" marR="7785" marT="778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968416"/>
                  </a:ext>
                </a:extLst>
              </a:tr>
              <a:tr h="247514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Turska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X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extLst>
                  <a:ext uri="{0D108BD9-81ED-4DB2-BD59-A6C34878D82A}">
                    <a16:rowId xmlns:a16="http://schemas.microsoft.com/office/drawing/2014/main" val="2590691558"/>
                  </a:ext>
                </a:extLst>
              </a:tr>
              <a:tr h="247514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Tadžikistan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X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extLst>
                  <a:ext uri="{0D108BD9-81ED-4DB2-BD59-A6C34878D82A}">
                    <a16:rowId xmlns:a16="http://schemas.microsoft.com/office/drawing/2014/main" val="282506545"/>
                  </a:ext>
                </a:extLst>
              </a:tr>
              <a:tr h="247514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Ukrajina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X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extLst>
                  <a:ext uri="{0D108BD9-81ED-4DB2-BD59-A6C34878D82A}">
                    <a16:rowId xmlns:a16="http://schemas.microsoft.com/office/drawing/2014/main" val="371823898"/>
                  </a:ext>
                </a:extLst>
              </a:tr>
              <a:tr h="349433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Uzbekistan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 X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785" marR="7785" marT="7785" marB="0" anchor="b"/>
                </a:tc>
                <a:extLst>
                  <a:ext uri="{0D108BD9-81ED-4DB2-BD59-A6C34878D82A}">
                    <a16:rowId xmlns:a16="http://schemas.microsoft.com/office/drawing/2014/main" val="4268580371"/>
                  </a:ext>
                </a:extLst>
              </a:tr>
              <a:tr h="247514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Ukupno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15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85" marR="7785" marT="77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400" u="none" strike="noStrike">
                          <a:effectLst/>
                        </a:rPr>
                        <a:t>3</a:t>
                      </a:r>
                    </a:p>
                  </a:txBody>
                  <a:tcPr marL="7785" marR="7785" marT="7785" marB="0" anchor="b"/>
                </a:tc>
                <a:extLst>
                  <a:ext uri="{0D108BD9-81ED-4DB2-BD59-A6C34878D82A}">
                    <a16:rowId xmlns:a16="http://schemas.microsoft.com/office/drawing/2014/main" val="1109842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733818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AD268-233C-D49B-9A9F-549771481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-315416"/>
            <a:ext cx="10972800" cy="1143000"/>
          </a:xfrm>
        </p:spPr>
        <p:txBody>
          <a:bodyPr/>
          <a:lstStyle/>
          <a:p>
            <a:r>
              <a:rPr lang="hr-HR">
                <a:solidFill>
                  <a:srgbClr val="C00000"/>
                </a:solidFill>
              </a:rPr>
              <a:t>Buduće funkcije riznice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7633CF-C5A7-F159-90AE-C37EADCA2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20</a:t>
            </a:fld>
            <a:endParaRPr lang="ru-RU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6CADFAA-9DCC-3221-093B-0BB87D2370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92661"/>
              </p:ext>
            </p:extLst>
          </p:nvPr>
        </p:nvGraphicFramePr>
        <p:xfrm>
          <a:off x="853208" y="495531"/>
          <a:ext cx="11233248" cy="63185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5337">
                  <a:extLst>
                    <a:ext uri="{9D8B030D-6E8A-4147-A177-3AD203B41FA5}">
                      <a16:colId xmlns:a16="http://schemas.microsoft.com/office/drawing/2014/main" val="3804813658"/>
                    </a:ext>
                  </a:extLst>
                </a:gridCol>
                <a:gridCol w="9407911">
                  <a:extLst>
                    <a:ext uri="{9D8B030D-6E8A-4147-A177-3AD203B41FA5}">
                      <a16:colId xmlns:a16="http://schemas.microsoft.com/office/drawing/2014/main" val="3684133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1" u="none" strike="noStrike">
                          <a:effectLst/>
                        </a:rPr>
                        <a:t>Zemlja</a:t>
                      </a:r>
                    </a:p>
                  </a:txBody>
                  <a:tcPr marL="6885" marR="6885" marT="6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Funkcije</a:t>
                      </a:r>
                    </a:p>
                  </a:txBody>
                  <a:tcPr marL="6885" marR="6885" marT="6885" marB="0" anchor="b"/>
                </a:tc>
                <a:extLst>
                  <a:ext uri="{0D108BD9-81ED-4DB2-BD59-A6C34878D82A}">
                    <a16:rowId xmlns:a16="http://schemas.microsoft.com/office/drawing/2014/main" val="2058690742"/>
                  </a:ext>
                </a:extLst>
              </a:tr>
              <a:tr h="580337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Hrvatska</a:t>
                      </a:r>
                    </a:p>
                  </a:txBody>
                  <a:tcPr marL="6885" marR="6885" marT="6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Revizija IT sustava državne riznice.  Proširenje uključuje jedinstveni račun državnog proračuna.  Unapređenje procesa najave obveze i rezervacije sredstava.  Unapređenje procesa izvršenja državnog proračuna i informatička podrška izvršenju</a:t>
                      </a:r>
                    </a:p>
                  </a:txBody>
                  <a:tcPr marL="6885" marR="6885" marT="6885" marB="0" anchor="b"/>
                </a:tc>
                <a:extLst>
                  <a:ext uri="{0D108BD9-81ED-4DB2-BD59-A6C34878D82A}">
                    <a16:rowId xmlns:a16="http://schemas.microsoft.com/office/drawing/2014/main" val="3333787896"/>
                  </a:ext>
                </a:extLst>
              </a:tr>
              <a:tr h="773782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Kazahstan</a:t>
                      </a:r>
                    </a:p>
                  </a:txBody>
                  <a:tcPr marL="6885" marR="6885" marT="6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1. Generiranje konsolidiranih financijskih izvještaja za nacionalne (od 2022.) i lokalne (od 2023.) proračune te generiranje konsolidiranih financijskih izvještaja usmjerenih na budućnost;</a:t>
                      </a:r>
                      <a:br>
                        <a:rPr lang="hr-HR" sz="1800" u="none" strike="noStrike">
                          <a:effectLst/>
                        </a:rPr>
                      </a:br>
                      <a:r>
                        <a:rPr lang="hr-HR" sz="1800" u="none" strike="noStrike">
                          <a:effectLst/>
                        </a:rPr>
                        <a:t>2. Planiran je razvoj JKP-a za računovodstveno i proračunsko izvještavanje počevši od 1. siječnja/januara 2024. Centralizirano računovodstvo za središnju vladu od prosinca/decembra 2023.</a:t>
                      </a:r>
                    </a:p>
                  </a:txBody>
                  <a:tcPr marL="6885" marR="6885" marT="6885" marB="0" anchor="b"/>
                </a:tc>
                <a:extLst>
                  <a:ext uri="{0D108BD9-81ED-4DB2-BD59-A6C34878D82A}">
                    <a16:rowId xmlns:a16="http://schemas.microsoft.com/office/drawing/2014/main" val="770172105"/>
                  </a:ext>
                </a:extLst>
              </a:tr>
              <a:tr h="193445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Kosovo</a:t>
                      </a:r>
                    </a:p>
                  </a:txBody>
                  <a:tcPr marL="6885" marR="6885" marT="6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1. Odjel za upravljanje i kontrolu javnih financija.</a:t>
                      </a:r>
                    </a:p>
                  </a:txBody>
                  <a:tcPr marL="6885" marR="6885" marT="6885" marB="0" anchor="b"/>
                </a:tc>
                <a:extLst>
                  <a:ext uri="{0D108BD9-81ED-4DB2-BD59-A6C34878D82A}">
                    <a16:rowId xmlns:a16="http://schemas.microsoft.com/office/drawing/2014/main" val="2838849955"/>
                  </a:ext>
                </a:extLst>
              </a:tr>
              <a:tr h="302649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Kirgiska Republika</a:t>
                      </a:r>
                    </a:p>
                  </a:txBody>
                  <a:tcPr marL="6885" marR="6885" marT="6885" marB="0" anchor="b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AutoNum type="arabicPeriod"/>
                      </a:pPr>
                      <a:r>
                        <a:rPr lang="hr-HR" sz="1800" u="none" strike="noStrike">
                          <a:effectLst/>
                        </a:rPr>
                        <a:t>Otplata javnog duga  </a:t>
                      </a:r>
                      <a:r>
                        <a:rPr lang="hr-HR" sz="1800" b="1" u="none" strike="noStrike">
                          <a:effectLst/>
                        </a:rPr>
                        <a:t>2.</a:t>
                      </a:r>
                      <a:r>
                        <a:rPr lang="hr-HR" sz="1800" u="none" strike="noStrike">
                          <a:effectLst/>
                        </a:rPr>
                        <a:t> Područje javne nabave  3. Swap transakcije. </a:t>
                      </a:r>
                    </a:p>
                  </a:txBody>
                  <a:tcPr marL="6885" marR="6885" marT="6885" marB="0" anchor="b"/>
                </a:tc>
                <a:extLst>
                  <a:ext uri="{0D108BD9-81ED-4DB2-BD59-A6C34878D82A}">
                    <a16:rowId xmlns:a16="http://schemas.microsoft.com/office/drawing/2014/main" val="163179026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Crna Gora</a:t>
                      </a:r>
                    </a:p>
                  </a:txBody>
                  <a:tcPr marL="6885" marR="6885" marT="6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Implementacija obračunskog računovodstva</a:t>
                      </a:r>
                    </a:p>
                  </a:txBody>
                  <a:tcPr marL="6885" marR="6885" marT="6885" marB="0" anchor="b"/>
                </a:tc>
                <a:extLst>
                  <a:ext uri="{0D108BD9-81ED-4DB2-BD59-A6C34878D82A}">
                    <a16:rowId xmlns:a16="http://schemas.microsoft.com/office/drawing/2014/main" val="4019171138"/>
                  </a:ext>
                </a:extLst>
              </a:tr>
              <a:tr h="635255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Sjeverna Makedonija</a:t>
                      </a:r>
                    </a:p>
                  </a:txBody>
                  <a:tcPr marL="6885" marR="6885" marT="6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U procesu smo izgradnje novog IFMIS sustava koji će obuhvatiti cijeli PFM sektor. Mnogi će poslovni procesi biti nadograđeni, a novi će se implementirati</a:t>
                      </a:r>
                    </a:p>
                  </a:txBody>
                  <a:tcPr marL="6885" marR="6885" marT="6885" marB="0" anchor="b"/>
                </a:tc>
                <a:extLst>
                  <a:ext uri="{0D108BD9-81ED-4DB2-BD59-A6C34878D82A}">
                    <a16:rowId xmlns:a16="http://schemas.microsoft.com/office/drawing/2014/main" val="2425613245"/>
                  </a:ext>
                </a:extLst>
              </a:tr>
              <a:tr h="1160671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Tadžikistan</a:t>
                      </a:r>
                    </a:p>
                  </a:txBody>
                  <a:tcPr marL="6885" marR="6885" marT="6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Riznici će se dodijeliti sljedeće funkcije:  projekcije gotovine rashoda državnog proračuna; racioniranje rashoda na razini nositelja proračuna; rezerviranje sredstava po izvoru financiranja i jedinici potrošnje; upravljanje obvezama javnog duga; upravljanje ugovornim i drugim obvezama; upravljanje plaćanjima; financiranje po kategoriji plaćanja; jačanje funkcija usvajanja i generiranja konsolidiranih financijskih izvještaja na temelju dodatno usvojenih Tadžikistanskih standarda financijskog izvještavanja u javnom sektoru (TPSFRS).  </a:t>
                      </a:r>
                    </a:p>
                  </a:txBody>
                  <a:tcPr marL="6885" marR="6885" marT="6885" marB="0" anchor="b"/>
                </a:tc>
                <a:extLst>
                  <a:ext uri="{0D108BD9-81ED-4DB2-BD59-A6C34878D82A}">
                    <a16:rowId xmlns:a16="http://schemas.microsoft.com/office/drawing/2014/main" val="2636819538"/>
                  </a:ext>
                </a:extLst>
              </a:tr>
              <a:tr h="38953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Uzbekistan</a:t>
                      </a:r>
                    </a:p>
                  </a:txBody>
                  <a:tcPr marL="6885" marR="6885" marT="6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1. Izvršenje riznice za državna unitarna poduzeća; 2. Stavljanje viškova JKP-a državnih unitarnih poduzeća u depozite u nacionalnoj valuti; 3. Transakcije izvedenicama za obveznice riznice i druge vrijednosne papire. </a:t>
                      </a:r>
                    </a:p>
                  </a:txBody>
                  <a:tcPr marL="6885" marR="6885" marT="6885" marB="0" anchor="b"/>
                </a:tc>
                <a:extLst>
                  <a:ext uri="{0D108BD9-81ED-4DB2-BD59-A6C34878D82A}">
                    <a16:rowId xmlns:a16="http://schemas.microsoft.com/office/drawing/2014/main" val="2168656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9645093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403E5-D934-6A69-446E-78E36C978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24" y="-6804"/>
            <a:ext cx="10972800" cy="1143000"/>
          </a:xfrm>
        </p:spPr>
        <p:txBody>
          <a:bodyPr/>
          <a:lstStyle/>
          <a:p>
            <a:r>
              <a:rPr lang="hr-HR">
                <a:solidFill>
                  <a:srgbClr val="C00000"/>
                </a:solidFill>
              </a:rPr>
              <a:t>Koje su funkcije riznice prestale postojati tijekom zadnjih pet godina?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73363A-6A35-BDA7-204B-38ADF9C55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21</a:t>
            </a:fld>
            <a:endParaRPr lang="ru-RU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C9AA9BF-E85A-272A-0EA6-5CF5EC09C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021293"/>
              </p:ext>
            </p:extLst>
          </p:nvPr>
        </p:nvGraphicFramePr>
        <p:xfrm>
          <a:off x="1105236" y="1342065"/>
          <a:ext cx="10585175" cy="4782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90202">
                  <a:extLst>
                    <a:ext uri="{9D8B030D-6E8A-4147-A177-3AD203B41FA5}">
                      <a16:colId xmlns:a16="http://schemas.microsoft.com/office/drawing/2014/main" val="2408082275"/>
                    </a:ext>
                  </a:extLst>
                </a:gridCol>
                <a:gridCol w="8194973">
                  <a:extLst>
                    <a:ext uri="{9D8B030D-6E8A-4147-A177-3AD203B41FA5}">
                      <a16:colId xmlns:a16="http://schemas.microsoft.com/office/drawing/2014/main" val="1928603165"/>
                    </a:ext>
                  </a:extLst>
                </a:gridCol>
              </a:tblGrid>
              <a:tr h="525476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u="none" strike="noStrike">
                          <a:effectLst/>
                        </a:rPr>
                        <a:t>Zemlja</a:t>
                      </a: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Funkcija</a:t>
                      </a: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val="2619977021"/>
                  </a:ext>
                </a:extLst>
              </a:tr>
              <a:tr h="1135198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Armenija</a:t>
                      </a: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U odnosu na odredbe Poreznog zakonika u vezi s upravljanjem JKP-om, od 2018. riznica vrši povrat plaćenih poreza (a od siječnja/januara 2022. i povrat poreza na dohodak) samo u elektroničkom obliku.</a:t>
                      </a: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val="2949924836"/>
                  </a:ext>
                </a:extLst>
              </a:tr>
              <a:tr h="1418996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Hrvatska</a:t>
                      </a: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Uvođenjem nove službene valute u Republici Hrvatskoj promijenio se način poslovanja u platnom prometu i način izvršavanja platnog prometa. Promijenjeni su načini provedbe platnog prometa (institucionalne, tehnološke organizacijske promjene)</a:t>
                      </a: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val="1227009528"/>
                  </a:ext>
                </a:extLst>
              </a:tr>
              <a:tr h="1135198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Kirgiska Republika</a:t>
                      </a: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Izrada tekućeg (mjesečnog) financijskog plana u okviru odobrenog proračuna prenesena je na Upravu za proračunsku politiku Ministarstva financija.  Regionalni uredi središnje riznice Ministarstva financija spojili su se s regionalnim uredima Ministarstva.</a:t>
                      </a: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val="2066220574"/>
                  </a:ext>
                </a:extLst>
              </a:tr>
              <a:tr h="567600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Uzbekistan</a:t>
                      </a:r>
                    </a:p>
                  </a:txBody>
                  <a:tcPr marL="6799" marR="6799" marT="67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Računovodstvo za svu tehničku pomoć koja dolazi u Uzbekistan, uključujući pomoć u naravi.</a:t>
                      </a:r>
                    </a:p>
                  </a:txBody>
                  <a:tcPr marL="6799" marR="6799" marT="6799" marB="0" anchor="b"/>
                </a:tc>
                <a:extLst>
                  <a:ext uri="{0D108BD9-81ED-4DB2-BD59-A6C34878D82A}">
                    <a16:rowId xmlns:a16="http://schemas.microsoft.com/office/drawing/2014/main" val="2747690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273501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FB2CD-04B3-04F6-B7C7-799EE1BF6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21598"/>
            <a:ext cx="10972800" cy="1143000"/>
          </a:xfrm>
        </p:spPr>
        <p:txBody>
          <a:bodyPr/>
          <a:lstStyle/>
          <a:p>
            <a:r>
              <a:rPr lang="hr-HR">
                <a:solidFill>
                  <a:srgbClr val="C00000"/>
                </a:solidFill>
              </a:rPr>
              <a:t>Postoje li funkcije koje više nisu potrebne ili čija važnost opada?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FBE74E-09CD-6299-04F4-20CF39D9A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22</a:t>
            </a:fld>
            <a:endParaRPr lang="ru-RU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A81224C-9D48-8C93-1F32-94E4410DCD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475269"/>
              </p:ext>
            </p:extLst>
          </p:nvPr>
        </p:nvGraphicFramePr>
        <p:xfrm>
          <a:off x="1055440" y="1844824"/>
          <a:ext cx="10801200" cy="4632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2269">
                  <a:extLst>
                    <a:ext uri="{9D8B030D-6E8A-4147-A177-3AD203B41FA5}">
                      <a16:colId xmlns:a16="http://schemas.microsoft.com/office/drawing/2014/main" val="3859690452"/>
                    </a:ext>
                  </a:extLst>
                </a:gridCol>
                <a:gridCol w="9068931">
                  <a:extLst>
                    <a:ext uri="{9D8B030D-6E8A-4147-A177-3AD203B41FA5}">
                      <a16:colId xmlns:a16="http://schemas.microsoft.com/office/drawing/2014/main" val="1392420234"/>
                    </a:ext>
                  </a:extLst>
                </a:gridCol>
              </a:tblGrid>
              <a:tr h="288031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u="none" strike="noStrike">
                          <a:effectLst/>
                        </a:rPr>
                        <a:t>Zemlja</a:t>
                      </a:r>
                    </a:p>
                  </a:txBody>
                  <a:tcPr marL="7363" marR="7363" marT="73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Funkcija</a:t>
                      </a:r>
                    </a:p>
                  </a:txBody>
                  <a:tcPr marL="7363" marR="7363" marT="7363" marB="0" anchor="b"/>
                </a:tc>
                <a:extLst>
                  <a:ext uri="{0D108BD9-81ED-4DB2-BD59-A6C34878D82A}">
                    <a16:rowId xmlns:a16="http://schemas.microsoft.com/office/drawing/2014/main" val="1396924429"/>
                  </a:ext>
                </a:extLst>
              </a:tr>
              <a:tr h="864097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Albanija</a:t>
                      </a:r>
                    </a:p>
                  </a:txBody>
                  <a:tcPr marL="7363" marR="7363" marT="73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Ovisi o automatizaciji procesa izvršenja proračuna koji se odnose na:     * e-Ugovori, * e-Računi   * AGFIS trenutačno automatski generira e-plaćanja i elektronički ih prenosi u poslovne banke putem središnje banke (na račune korisnika).</a:t>
                      </a:r>
                    </a:p>
                  </a:txBody>
                  <a:tcPr marL="7363" marR="7363" marT="7363" marB="0" anchor="b"/>
                </a:tc>
                <a:extLst>
                  <a:ext uri="{0D108BD9-81ED-4DB2-BD59-A6C34878D82A}">
                    <a16:rowId xmlns:a16="http://schemas.microsoft.com/office/drawing/2014/main" val="673431735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Kazahstan</a:t>
                      </a:r>
                    </a:p>
                  </a:txBody>
                  <a:tcPr marL="7363" marR="7363" marT="73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Smanjuje se važnost provjere financijskih dokumenata u dva koraka (računi za plaćanje) na razini ex ante kontrole i odobrenja plaćanja. Ove se godine provodi pilot-projekt u Ministarstvu financija regije Zhambyl (također se planira u regijama Kostanay, Atyrau, Pavlodar i Kyzylorda te gradu Almaty) s ciljem kombiniranja ex ante kontrole i odobrenja plaćanja u jednoj strukturnoj jedinici.</a:t>
                      </a:r>
                    </a:p>
                  </a:txBody>
                  <a:tcPr marL="7363" marR="7363" marT="7363" marB="0" anchor="b"/>
                </a:tc>
                <a:extLst>
                  <a:ext uri="{0D108BD9-81ED-4DB2-BD59-A6C34878D82A}">
                    <a16:rowId xmlns:a16="http://schemas.microsoft.com/office/drawing/2014/main" val="3677946704"/>
                  </a:ext>
                </a:extLst>
              </a:tr>
              <a:tr h="288031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Kirgiska Republika</a:t>
                      </a:r>
                    </a:p>
                  </a:txBody>
                  <a:tcPr marL="7363" marR="7363" marT="73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1. Smanjuje se važnost potvrde transakcija rashoda od strane osoblja glavnog ureda. </a:t>
                      </a:r>
                    </a:p>
                  </a:txBody>
                  <a:tcPr marL="7363" marR="7363" marT="7363" marB="0" anchor="b"/>
                </a:tc>
                <a:extLst>
                  <a:ext uri="{0D108BD9-81ED-4DB2-BD59-A6C34878D82A}">
                    <a16:rowId xmlns:a16="http://schemas.microsoft.com/office/drawing/2014/main" val="3691345415"/>
                  </a:ext>
                </a:extLst>
              </a:tr>
              <a:tr h="1728192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Tadžikistan</a:t>
                      </a:r>
                    </a:p>
                  </a:txBody>
                  <a:tcPr marL="7363" marR="7363" marT="73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>
                          <a:effectLst/>
                        </a:rPr>
                        <a:t>Riznica postupno smanjuje funkcije ex ante kontrole plaćanja proračunskih organizacija. To je zbog činjenice da Riznica postupno prenosi dio uplata proračunskih organizacija u internetski bankarski sustav. Isplate proračunskih organizacija za plaće i nadnice, isplate za komunikacijske usluge i komunalne isplate trenutačno su prenesene u internetski bankarski sustav. Ministarstvo financija u budućnosti namjerava sva plaćanja proračunskih organizacija prenijeti u internetski bankarski sustav.</a:t>
                      </a:r>
                    </a:p>
                  </a:txBody>
                  <a:tcPr marL="7363" marR="7363" marT="7363" marB="0" anchor="b"/>
                </a:tc>
                <a:extLst>
                  <a:ext uri="{0D108BD9-81ED-4DB2-BD59-A6C34878D82A}">
                    <a16:rowId xmlns:a16="http://schemas.microsoft.com/office/drawing/2014/main" val="231796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0379071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E35AF-3335-4249-A450-E0C200C3B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302707"/>
            <a:ext cx="10396736" cy="1143000"/>
          </a:xfrm>
        </p:spPr>
        <p:txBody>
          <a:bodyPr/>
          <a:lstStyle/>
          <a:p>
            <a:r>
              <a:rPr lang="hr-HR">
                <a:solidFill>
                  <a:srgbClr val="C00000"/>
                </a:solidFill>
              </a:rPr>
              <a:t>Sljedeći koraci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7E9AF8-CFDB-4CBD-B197-38C82DA0D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23</a:t>
            </a:fld>
            <a:endParaRPr lang="ru-RU" alt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61BB658-7EDA-4F67-BE8F-EB2C810936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1624532"/>
              </p:ext>
            </p:extLst>
          </p:nvPr>
        </p:nvGraphicFramePr>
        <p:xfrm>
          <a:off x="1415480" y="1445707"/>
          <a:ext cx="10396736" cy="4583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634486157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AFFAD-7380-8E7B-515C-BA766FC2F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472" y="-328092"/>
            <a:ext cx="10972800" cy="1143000"/>
          </a:xfrm>
        </p:spPr>
        <p:txBody>
          <a:bodyPr/>
          <a:lstStyle/>
          <a:p>
            <a:r>
              <a:rPr lang="hr-HR">
                <a:solidFill>
                  <a:srgbClr val="C00000"/>
                </a:solidFill>
              </a:rPr>
              <a:t>Organizacijski aranžmani za Riznicu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B77F3-3CDC-9C3B-A5E2-4BBA979DD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73" y="536822"/>
            <a:ext cx="5832648" cy="632117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hr-HR" sz="2000" dirty="0"/>
              <a:t>Većina riznica dio je kontrolnog okruženja (11) i strukture (2) Ministarstva financija. U kasnija dva slučaja s određenom neovisnošću. </a:t>
            </a:r>
          </a:p>
          <a:p>
            <a:r>
              <a:rPr lang="hr-HR" sz="2000" dirty="0"/>
              <a:t>5 riznica djeluje neovisno o Ministarstvu financija, ali su još uvijek podređene Ministarstvu financija </a:t>
            </a:r>
          </a:p>
          <a:p>
            <a:r>
              <a:rPr lang="hr-HR" sz="2000" dirty="0"/>
              <a:t>U 2016. 11 je riznica bilo dio Ministarstva, a 6 odvojeno.</a:t>
            </a:r>
          </a:p>
          <a:p>
            <a:r>
              <a:rPr lang="hr-HR" sz="2000" dirty="0"/>
              <a:t>Većina ih je stoga također bila u Ministarstvu prije 7 godina.  Dvije zemlje u toj anketi bile su dio ministarstva koje nije Ministarstvo financija.</a:t>
            </a:r>
          </a:p>
          <a:p>
            <a:r>
              <a:rPr lang="hr-HR" sz="2000" dirty="0"/>
              <a:t>Pitanje u 2016. nije bilo toliko podrobno, što otežava usporedbu. </a:t>
            </a:r>
          </a:p>
          <a:p>
            <a:r>
              <a:rPr lang="hr-HR" sz="2000" dirty="0"/>
              <a:t>Čini se da nema značajnijih promjena od 2016.  </a:t>
            </a:r>
            <a:r>
              <a:rPr lang="hr-HR" sz="2000" b="1" dirty="0"/>
              <a:t>Postoje li planovi za daljnje promjene?</a:t>
            </a:r>
          </a:p>
          <a:p>
            <a:endParaRPr lang="en-US" sz="2000" dirty="0"/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E3DD8E-695F-BC7C-13F6-DE326C801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3</a:t>
            </a:fld>
            <a:endParaRPr lang="ru-RU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F9559BD-C4A1-47A5-89DB-01D3422B9D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001791"/>
              </p:ext>
            </p:extLst>
          </p:nvPr>
        </p:nvGraphicFramePr>
        <p:xfrm>
          <a:off x="7240886" y="632345"/>
          <a:ext cx="4951114" cy="5906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C47DFF0-CB8E-4B5D-C01B-6982774FCC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441499"/>
              </p:ext>
            </p:extLst>
          </p:nvPr>
        </p:nvGraphicFramePr>
        <p:xfrm>
          <a:off x="5974401" y="678975"/>
          <a:ext cx="6122927" cy="57378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8338">
                  <a:extLst>
                    <a:ext uri="{9D8B030D-6E8A-4147-A177-3AD203B41FA5}">
                      <a16:colId xmlns:a16="http://schemas.microsoft.com/office/drawing/2014/main" val="2480888699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553192202"/>
                    </a:ext>
                  </a:extLst>
                </a:gridCol>
                <a:gridCol w="1588205">
                  <a:extLst>
                    <a:ext uri="{9D8B030D-6E8A-4147-A177-3AD203B41FA5}">
                      <a16:colId xmlns:a16="http://schemas.microsoft.com/office/drawing/2014/main" val="282046383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4105748764"/>
                    </a:ext>
                  </a:extLst>
                </a:gridCol>
              </a:tblGrid>
              <a:tr h="81280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>
                          <a:effectLst/>
                        </a:rPr>
                        <a:t>Riznica je...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u="none" strike="noStrike">
                          <a:effectLst/>
                        </a:rPr>
                        <a:t>Jedinica (ili više jedinica) u ministarstvu financija (MF), bez operativne neovisnosti o MF-u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u="none" strike="noStrike">
                          <a:effectLst/>
                        </a:rPr>
                        <a:t>Odjel u okviru strukture MF-a, ali uz određeni stupanj operativne neovisnosti o MF-u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u="none" strike="noStrike">
                          <a:effectLst/>
                        </a:rPr>
                        <a:t>Zasebna institucija (pravna osoba) koja odgovara / koja je podređena MF-u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219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endParaRPr lang="en-A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u="none" strike="noStrike">
                          <a:effectLst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u="none" strike="noStrike">
                          <a:effectLst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u="none" strike="noStrike">
                          <a:effectLst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30483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Albanija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33238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Armenija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05495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Azerbajdžan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33638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Bjelarus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76408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Hrvatska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477747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Gruzija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01572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Mađarska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2916968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Kazahstan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16107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Kosovo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238371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Kirgiska Republika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28956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Moldova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56742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Crna Gora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0724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Sjeverna Makedonija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08889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Rumunjska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96196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Srbija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91882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Tadžikistan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319984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Turska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6077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Uzbekistan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2131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1912183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2A441-B63D-A0FB-51C3-55B2995C6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4488" y="-115097"/>
            <a:ext cx="10972800" cy="1143000"/>
          </a:xfrm>
        </p:spPr>
        <p:txBody>
          <a:bodyPr/>
          <a:lstStyle/>
          <a:p>
            <a:r>
              <a:rPr lang="hr-HR">
                <a:solidFill>
                  <a:srgbClr val="C00000"/>
                </a:solidFill>
              </a:rPr>
              <a:t>Struktura riznice i podnacionalni uredi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C9FDD-3FD5-79A5-12CA-3F805B9BF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775084"/>
            <a:ext cx="12192000" cy="3082916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hr-HR" sz="2000" dirty="0"/>
              <a:t>12 od 18 zemalja obuhvaćenih anketom ima podnacionalne urede, među kojima 8 od 12 ima dvije razine takvih ureda. To je donekle iznenađujuće s obzirom na razvoj događaja u mnogim zemljama usmjeren na cjelovitu automatizaciju. Šest zemalja bez podnacionalnih ureda riznice su: Armenija, Hrvatska, Gruzija, Kosovo, Crna Gora i Turska. </a:t>
            </a:r>
          </a:p>
          <a:p>
            <a:r>
              <a:rPr lang="hr-HR" sz="2000" b="1" dirty="0"/>
              <a:t>Pitanja na koja još uvijek nije u potpunosti odgovoreno.</a:t>
            </a:r>
            <a:r>
              <a:rPr lang="hr-HR" sz="2400" b="1" dirty="0"/>
              <a:t> </a:t>
            </a:r>
          </a:p>
          <a:p>
            <a:pPr lvl="1"/>
            <a:r>
              <a:rPr lang="hr-HR" sz="1800" b="1" dirty="0"/>
              <a:t>Koja je promjenjiva uloga tih ureda? </a:t>
            </a:r>
          </a:p>
          <a:p>
            <a:pPr lvl="1"/>
            <a:r>
              <a:rPr lang="hr-HR" sz="1800" b="1" dirty="0"/>
              <a:t>Kako se šest zemalja nosi s nedostatkom podnacionalnih ureda, dok druge zemlje i dalje imaju te strukture? </a:t>
            </a:r>
          </a:p>
          <a:p>
            <a:pPr lvl="1"/>
            <a:r>
              <a:rPr lang="hr-HR" sz="1800" b="1" dirty="0"/>
              <a:t>Koji su čimbenici koji pridonose različitim razinama kadrovskih resursa u zemljama ispitanicima?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72CF6-CC84-381E-854B-8EDD9BAF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4</a:t>
            </a:fld>
            <a:endParaRPr lang="ru-RU" alt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855DEB9-F2EF-4D01-9FDD-B9B804B120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3886236"/>
              </p:ext>
            </p:extLst>
          </p:nvPr>
        </p:nvGraphicFramePr>
        <p:xfrm>
          <a:off x="6453572" y="620073"/>
          <a:ext cx="5619092" cy="3376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A04B4C7-7F14-42C4-AB49-4924220E40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105030"/>
              </p:ext>
            </p:extLst>
          </p:nvPr>
        </p:nvGraphicFramePr>
        <p:xfrm>
          <a:off x="750484" y="690506"/>
          <a:ext cx="5345516" cy="319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10C7B5E8-A004-3E3C-F80C-23F76C45A1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1424" y="2941449"/>
            <a:ext cx="4608512" cy="94310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6B3EEDA-BDB1-A938-9EBF-23173CE623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5838" y="2941449"/>
            <a:ext cx="514678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124234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34E6F-6B83-D1BB-FC07-0A8174944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565" y="-171400"/>
            <a:ext cx="10972800" cy="1143000"/>
          </a:xfrm>
        </p:spPr>
        <p:txBody>
          <a:bodyPr/>
          <a:lstStyle/>
          <a:p>
            <a:r>
              <a:rPr lang="hr-HR" dirty="0">
                <a:solidFill>
                  <a:srgbClr val="C00000"/>
                </a:solidFill>
              </a:rPr>
              <a:t>Brojke u vezi s osobljem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F3258-730A-C83C-C4FB-696EB5802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70" y="4149080"/>
            <a:ext cx="12051411" cy="270892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hr-HR" sz="2400" dirty="0"/>
              <a:t>Broj osoblja znatno varira od niskih 36 do visokih 5000</a:t>
            </a:r>
          </a:p>
          <a:p>
            <a:pPr marL="0" indent="0">
              <a:buNone/>
            </a:pPr>
            <a:r>
              <a:rPr lang="hr-HR" sz="2400" dirty="0"/>
              <a:t>Tamo gdje postoje regionalni uredi, većina osoblja zadržava se na tim razinama – omjeri između središnjeg i regionalnog osoblja su najmanje 4 prema 1, a najviše čak 25 prema 1.</a:t>
            </a:r>
          </a:p>
          <a:p>
            <a:pPr marL="0" indent="0">
              <a:buNone/>
            </a:pPr>
            <a:r>
              <a:rPr lang="hr-HR" sz="2400" b="1" dirty="0"/>
              <a:t>Sveobuhvatnija analiza aktivnosti koje se provode na središnjoj razini i u regionalnim uredima bila bi koristan daljnji korak za izvješće (to se djelomično postiže u kasnijem dijelu ankete).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50761D-E9D6-E6ED-AE6B-4A5C17219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5</a:t>
            </a:fld>
            <a:endParaRPr lang="ru-RU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1EBD5E8-9ED8-4853-A01D-B57BFBC5D3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4405752"/>
              </p:ext>
            </p:extLst>
          </p:nvPr>
        </p:nvGraphicFramePr>
        <p:xfrm>
          <a:off x="149970" y="620688"/>
          <a:ext cx="6162054" cy="3244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8B6F1C1-1632-4EE9-86A4-3682451CD7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8236145"/>
              </p:ext>
            </p:extLst>
          </p:nvPr>
        </p:nvGraphicFramePr>
        <p:xfrm>
          <a:off x="6321405" y="699246"/>
          <a:ext cx="5879976" cy="3449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7A89B468-55C7-A191-148A-31DB141CB2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6040" y="3069449"/>
            <a:ext cx="5585990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683997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3761E-1CD3-0A22-41DC-1D02219A6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864" y="-69855"/>
            <a:ext cx="10972800" cy="1143000"/>
          </a:xfrm>
        </p:spPr>
        <p:txBody>
          <a:bodyPr/>
          <a:lstStyle/>
          <a:p>
            <a:r>
              <a:rPr lang="hr-HR">
                <a:solidFill>
                  <a:srgbClr val="C00000"/>
                </a:solidFill>
              </a:rPr>
              <a:t>Stanovništvo zemlje i osoblje riznice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076854-2841-FAF1-256C-58997A0E1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6</a:t>
            </a:fld>
            <a:endParaRPr lang="ru-RU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8505AF-B016-5433-CD33-29F113237C42}"/>
              </a:ext>
            </a:extLst>
          </p:cNvPr>
          <p:cNvSpPr txBox="1"/>
          <p:nvPr/>
        </p:nvSpPr>
        <p:spPr>
          <a:xfrm>
            <a:off x="5893768" y="1368267"/>
            <a:ext cx="5688632" cy="53245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/>
              <a:t>Iako se radi o pojednostavljenoj analizi kojom se ne uzimaju u obzir specifične uloge ili funkcije u različitim zemljama, ipak je zanimljivo vidjeti razlike u omjerima među zemljama.  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r-HR" sz="2200"/>
              <a:t>To može upućivati na to da su neke zemlje više napredovale u automatizaciji od kraja do kraja od drugih te da su obradu plaćanja i prikupljanje prihoda u potpunosti prenijele na resorna ministarstva i agencije. 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r-HR" sz="2200"/>
              <a:t>Neke zemlje mogu ostati uvelike ovisne o uključenosti riznice u </a:t>
            </a:r>
            <a:r>
              <a:rPr lang="hr-HR" sz="2200" i="1"/>
              <a:t>ex ante</a:t>
            </a:r>
            <a:r>
              <a:rPr lang="hr-HR" sz="2200"/>
              <a:t> kontrole. </a:t>
            </a:r>
            <a:r>
              <a:rPr lang="hr-HR" sz="2200" b="1"/>
              <a:t>To bi moglo biti još jedno korisno područje za raspravu. 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2384CED-94D6-55B8-EB53-74F8CCC60A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49030"/>
              </p:ext>
            </p:extLst>
          </p:nvPr>
        </p:nvGraphicFramePr>
        <p:xfrm>
          <a:off x="263352" y="908720"/>
          <a:ext cx="5400599" cy="5974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2484">
                  <a:extLst>
                    <a:ext uri="{9D8B030D-6E8A-4147-A177-3AD203B41FA5}">
                      <a16:colId xmlns:a16="http://schemas.microsoft.com/office/drawing/2014/main" val="3247212056"/>
                    </a:ext>
                  </a:extLst>
                </a:gridCol>
                <a:gridCol w="888970">
                  <a:extLst>
                    <a:ext uri="{9D8B030D-6E8A-4147-A177-3AD203B41FA5}">
                      <a16:colId xmlns:a16="http://schemas.microsoft.com/office/drawing/2014/main" val="2088044422"/>
                    </a:ext>
                  </a:extLst>
                </a:gridCol>
                <a:gridCol w="1268765">
                  <a:extLst>
                    <a:ext uri="{9D8B030D-6E8A-4147-A177-3AD203B41FA5}">
                      <a16:colId xmlns:a16="http://schemas.microsoft.com/office/drawing/2014/main" val="3061062327"/>
                    </a:ext>
                  </a:extLst>
                </a:gridCol>
                <a:gridCol w="1740380">
                  <a:extLst>
                    <a:ext uri="{9D8B030D-6E8A-4147-A177-3AD203B41FA5}">
                      <a16:colId xmlns:a16="http://schemas.microsoft.com/office/drawing/2014/main" val="2675105457"/>
                    </a:ext>
                  </a:extLst>
                </a:gridCol>
              </a:tblGrid>
              <a:tr h="877398">
                <a:tc>
                  <a:txBody>
                    <a:bodyPr/>
                    <a:lstStyle/>
                    <a:p>
                      <a:pPr algn="l" rtl="0" fontAlgn="b"/>
                      <a:endParaRPr lang="en-A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u="none" strike="noStrike">
                          <a:effectLst/>
                        </a:rPr>
                        <a:t>Osoblje riznice, ukupno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u="none" strike="noStrike">
                          <a:effectLst/>
                        </a:rPr>
                        <a:t>Osoblje riznice na milijun stanovnika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1" u="none" strike="noStrike">
                          <a:effectLst/>
                        </a:rPr>
                        <a:t>Stanovništvo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717912"/>
                  </a:ext>
                </a:extLst>
              </a:tr>
              <a:tr h="27418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Albanija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251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  <a:highlight>
                            <a:srgbClr val="FFFF00"/>
                          </a:highlight>
                        </a:rPr>
                        <a:t>86,6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2,9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8248707"/>
                  </a:ext>
                </a:extLst>
              </a:tr>
              <a:tr h="27418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Armenija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  <a:highlight>
                            <a:srgbClr val="FFFF00"/>
                          </a:highlight>
                        </a:rPr>
                        <a:t>19,0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2,9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4330383"/>
                  </a:ext>
                </a:extLst>
              </a:tr>
              <a:tr h="27418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Azerbajdžan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535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  <a:highlight>
                            <a:srgbClr val="FFFF00"/>
                          </a:highlight>
                        </a:rPr>
                        <a:t>53,0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10,1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5629947"/>
                  </a:ext>
                </a:extLst>
              </a:tr>
              <a:tr h="27418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Bjelarus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525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  <a:highlight>
                            <a:srgbClr val="FFFF00"/>
                          </a:highlight>
                        </a:rPr>
                        <a:t>53,0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9,9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933456"/>
                  </a:ext>
                </a:extLst>
              </a:tr>
              <a:tr h="27418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Hrvatska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  <a:highlight>
                            <a:srgbClr val="FFFF00"/>
                          </a:highlight>
                        </a:rPr>
                        <a:t>25,1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3,9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6413462"/>
                  </a:ext>
                </a:extLst>
              </a:tr>
              <a:tr h="27418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Gruzija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  <a:highlight>
                            <a:srgbClr val="FFFF00"/>
                          </a:highlight>
                        </a:rPr>
                        <a:t>24,9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3,7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0938633"/>
                  </a:ext>
                </a:extLst>
              </a:tr>
              <a:tr h="27418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Mađarska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5000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  <a:highlight>
                            <a:srgbClr val="FFFF00"/>
                          </a:highlight>
                        </a:rPr>
                        <a:t>510,2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9,8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1380003"/>
                  </a:ext>
                </a:extLst>
              </a:tr>
              <a:tr h="27418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Kazahstan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2591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  <a:highlight>
                            <a:srgbClr val="FFFF00"/>
                          </a:highlight>
                        </a:rPr>
                        <a:t>137,8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18,8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4168420"/>
                  </a:ext>
                </a:extLst>
              </a:tr>
              <a:tr h="27418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Kosovo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  <a:highlight>
                            <a:srgbClr val="FFFF00"/>
                          </a:highlight>
                        </a:rPr>
                        <a:t>43,9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1,8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0202589"/>
                  </a:ext>
                </a:extLst>
              </a:tr>
              <a:tr h="27418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Kirgiska Republika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  <a:highlight>
                            <a:srgbClr val="FFFF00"/>
                          </a:highlight>
                        </a:rPr>
                        <a:t>49,2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6,3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3086329"/>
                  </a:ext>
                </a:extLst>
              </a:tr>
              <a:tr h="27418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Moldova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122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  <a:highlight>
                            <a:srgbClr val="FFFF00"/>
                          </a:highlight>
                        </a:rPr>
                        <a:t>46,9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2,6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76133547"/>
                  </a:ext>
                </a:extLst>
              </a:tr>
              <a:tr h="27418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Crna Gora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  <a:highlight>
                            <a:srgbClr val="FFFF00"/>
                          </a:highlight>
                        </a:rPr>
                        <a:t>51,4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0,7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3500337"/>
                  </a:ext>
                </a:extLst>
              </a:tr>
              <a:tr h="27418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Sjeverna Makedonija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  <a:highlight>
                            <a:srgbClr val="FFFF00"/>
                          </a:highlight>
                        </a:rPr>
                        <a:t>32,8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1,8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942286"/>
                  </a:ext>
                </a:extLst>
              </a:tr>
              <a:tr h="27418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Rumunjska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4342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  <a:highlight>
                            <a:srgbClr val="FFFF00"/>
                          </a:highlight>
                        </a:rPr>
                        <a:t>222,7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19,5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5815242"/>
                  </a:ext>
                </a:extLst>
              </a:tr>
              <a:tr h="27418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Srbija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1399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  <a:highlight>
                            <a:srgbClr val="FFFF00"/>
                          </a:highlight>
                        </a:rPr>
                        <a:t>208,8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6,7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4382972"/>
                  </a:ext>
                </a:extLst>
              </a:tr>
              <a:tr h="27418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Tadžikistan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431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  <a:highlight>
                            <a:srgbClr val="FFFF00"/>
                          </a:highlight>
                        </a:rPr>
                        <a:t>47,4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9,1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0241558"/>
                  </a:ext>
                </a:extLst>
              </a:tr>
              <a:tr h="27418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Turska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  <a:highlight>
                            <a:srgbClr val="FFFF00"/>
                          </a:highlight>
                        </a:rPr>
                        <a:t>0,5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82,3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2496159"/>
                  </a:ext>
                </a:extLst>
              </a:tr>
              <a:tr h="27418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Uzbekistan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1924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  <a:highlight>
                            <a:srgbClr val="FFFF00"/>
                          </a:highlight>
                        </a:rPr>
                        <a:t>58,5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>
                          <a:effectLst/>
                        </a:rPr>
                        <a:t>32,9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0096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9213342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4CFCB-B5C0-F420-C044-91D24BC7B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-299112"/>
            <a:ext cx="10972800" cy="1143000"/>
          </a:xfrm>
        </p:spPr>
        <p:txBody>
          <a:bodyPr/>
          <a:lstStyle/>
          <a:p>
            <a:r>
              <a:rPr lang="hr-HR">
                <a:solidFill>
                  <a:srgbClr val="C00000"/>
                </a:solidFill>
              </a:rPr>
              <a:t>Klijenti kojima riznica pruža usluge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69089C-8291-1827-1B58-EF48F4CBA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7</a:t>
            </a:fld>
            <a:endParaRPr lang="ru-RU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310362-1C57-81F3-1DC1-E62760FFF52D}"/>
              </a:ext>
            </a:extLst>
          </p:cNvPr>
          <p:cNvSpPr txBox="1"/>
          <p:nvPr/>
        </p:nvSpPr>
        <p:spPr>
          <a:xfrm>
            <a:off x="108043" y="4653136"/>
            <a:ext cx="12081733" cy="20928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 dirty="0"/>
              <a:t>Najviše klijenata ima Bjelrus, 14.000, a najmanje Turska, 44.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 dirty="0"/>
              <a:t>Podaci iz gornje tablice otvaraju daljnja pitanja o postojećem modelu klijenta, pri čemu neke zemlje to vjerojatno definiraju na razini ministarstva, dok su druge usmjerene na niže razine, možda jedinice potrošnje.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 dirty="0"/>
              <a:t>Na podnacionalnoj razini vjerojatno su slične varijacije; neke definiraju jedinice potrošnje, a druge lokalne razine vlasti.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 dirty="0"/>
              <a:t>Zanimljivo je primijetiti varijacije u zemljama s regionalnim uredima. </a:t>
            </a:r>
            <a:r>
              <a:rPr lang="hr-HR" sz="1600" b="1" dirty="0"/>
              <a:t>U nekim slučajevima većini klijenata usluge se pružaju centralno, dok u drugima većini klijenata usluge pružaju regionalni uredi.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 b="1" dirty="0"/>
              <a:t>Imajte na umu da i Gruzija i Armenija koje nemaju regionalne urede još uvijek imaju subnacionalne klijente</a:t>
            </a:r>
          </a:p>
          <a:p>
            <a:pPr algn="ctr"/>
            <a:r>
              <a:rPr lang="hr-HR" sz="1600" b="1" dirty="0"/>
              <a:t>Kako se to može usporediti s razinama osoblja na centralnoj i regionalnoj razini?</a:t>
            </a:r>
          </a:p>
        </p:txBody>
      </p:sp>
      <p:graphicFrame>
        <p:nvGraphicFramePr>
          <p:cNvPr id="5" name="Диаграмма 1">
            <a:extLst>
              <a:ext uri="{FF2B5EF4-FFF2-40B4-BE49-F238E27FC236}">
                <a16:creationId xmlns:a16="http://schemas.microsoft.com/office/drawing/2014/main" id="{4966801A-F288-CE10-953A-195C5E698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4627385"/>
              </p:ext>
            </p:extLst>
          </p:nvPr>
        </p:nvGraphicFramePr>
        <p:xfrm>
          <a:off x="119336" y="136524"/>
          <a:ext cx="11953328" cy="4618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48229083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D11A2-F5B4-CB30-17D2-BF0D7E956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-171400"/>
            <a:ext cx="10972800" cy="1143000"/>
          </a:xfrm>
        </p:spPr>
        <p:txBody>
          <a:bodyPr/>
          <a:lstStyle/>
          <a:p>
            <a:r>
              <a:rPr lang="hr-HR">
                <a:solidFill>
                  <a:srgbClr val="C00000"/>
                </a:solidFill>
              </a:rPr>
              <a:t>Funkcije koje obavlja riznica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685014-27AD-2DBB-C136-7E2D28356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8</a:t>
            </a:fld>
            <a:endParaRPr lang="ru-RU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479321C-E052-AF8A-08B5-10B62B2C27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778156"/>
              </p:ext>
            </p:extLst>
          </p:nvPr>
        </p:nvGraphicFramePr>
        <p:xfrm>
          <a:off x="335360" y="991025"/>
          <a:ext cx="11370639" cy="18144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412215205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99724933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30134103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933928196"/>
                    </a:ext>
                  </a:extLst>
                </a:gridCol>
                <a:gridCol w="662872">
                  <a:extLst>
                    <a:ext uri="{9D8B030D-6E8A-4147-A177-3AD203B41FA5}">
                      <a16:colId xmlns:a16="http://schemas.microsoft.com/office/drawing/2014/main" val="1392783551"/>
                    </a:ext>
                  </a:extLst>
                </a:gridCol>
                <a:gridCol w="777288">
                  <a:extLst>
                    <a:ext uri="{9D8B030D-6E8A-4147-A177-3AD203B41FA5}">
                      <a16:colId xmlns:a16="http://schemas.microsoft.com/office/drawing/2014/main" val="182049136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34981084"/>
                    </a:ext>
                  </a:extLst>
                </a:gridCol>
                <a:gridCol w="716767">
                  <a:extLst>
                    <a:ext uri="{9D8B030D-6E8A-4147-A177-3AD203B41FA5}">
                      <a16:colId xmlns:a16="http://schemas.microsoft.com/office/drawing/2014/main" val="224364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60749316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7360247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943309171"/>
                    </a:ext>
                  </a:extLst>
                </a:gridCol>
                <a:gridCol w="716768">
                  <a:extLst>
                    <a:ext uri="{9D8B030D-6E8A-4147-A177-3AD203B41FA5}">
                      <a16:colId xmlns:a16="http://schemas.microsoft.com/office/drawing/2014/main" val="279689767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838843487"/>
                    </a:ext>
                  </a:extLst>
                </a:gridCol>
              </a:tblGrid>
              <a:tr h="1512168">
                <a:tc>
                  <a:txBody>
                    <a:bodyPr/>
                    <a:lstStyle/>
                    <a:p>
                      <a:pPr algn="l" fontAlgn="b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Odobravanje i obrada plaćanja u ime vlade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Upravljanje bankovnim računima vlade (JRR i drugi)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Projekcije gotovinskih sredstava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Upravljanje novčanim sredstvima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Upravljanje dugovanjima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Izvještaji o izvršenju proračuna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Konsolidirani financijski izvještaji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Računovodstvena politika i metodologija u javnom sektoru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Upravljanje informacijskim sustavom riznice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Upravljanje cjelokupnim središnjim informacijskim sustavom za financijsko upravljanje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Upravljanje drugim vladinim informacijskim sustavima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 podrška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Obuka i obrazovanje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7060379"/>
                  </a:ext>
                </a:extLst>
              </a:tr>
              <a:tr h="302324"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395644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93D90FE-8417-47A7-03A7-A1C3A24F2C80}"/>
              </a:ext>
            </a:extLst>
          </p:cNvPr>
          <p:cNvSpPr txBox="1"/>
          <p:nvPr/>
        </p:nvSpPr>
        <p:spPr>
          <a:xfrm>
            <a:off x="486001" y="3429000"/>
            <a:ext cx="11219998" cy="28315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r-HR" sz="2400" dirty="0"/>
              <a:t>U riznici postoje neke jasne osnovne funkcije, a 15 od 18 zemalja navodi šest funkcija među onima obuhvaćenim anketom.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r-HR" sz="2400" dirty="0"/>
              <a:t>Većina (12 od 18) riznica upravlja funkcijom IKT-a za sustav riznice.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r-HR" sz="2400" dirty="0"/>
              <a:t>Međutim, upravljanje dugom, računovodstvo u javnom sektoru, osposobljavanje i edukacija te upravljanje širim odgovornostima u području IKT-a rjeđe se pojavljuju u riznicama zemalja obuhvaćenih anketom.   </a:t>
            </a:r>
          </a:p>
        </p:txBody>
      </p:sp>
    </p:spTree>
    <p:extLst>
      <p:ext uri="{BB962C8B-B14F-4D97-AF65-F5344CB8AC3E}">
        <p14:creationId xmlns:p14="http://schemas.microsoft.com/office/powerpoint/2010/main" val="1873285253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D5CAE-CFAB-B6A6-CD78-E8D8F39DA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-341190"/>
            <a:ext cx="10972800" cy="1143000"/>
          </a:xfrm>
        </p:spPr>
        <p:txBody>
          <a:bodyPr/>
          <a:lstStyle/>
          <a:p>
            <a:r>
              <a:rPr lang="hr-HR">
                <a:solidFill>
                  <a:srgbClr val="C00000"/>
                </a:solidFill>
              </a:rPr>
              <a:t>Obrada plaćanja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0EA7F-D96D-E425-1B89-8C13C445F0D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7402294" y="801810"/>
            <a:ext cx="4515468" cy="5751736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hr-HR" sz="2300" dirty="0"/>
              <a:t>Navedeno pokazuje neke iznenađujuće rezultate, pri čemu je u 100 % slučajeva u obradu plaćanja uključen jedan središnji ured, a u četiri zemlje je u plaćanja uključeno 30 % ili manje osoblja u regionalnim uredima, dok u dva slučaja ne postoji osoblje.  </a:t>
            </a:r>
            <a:r>
              <a:rPr lang="hr-HR" sz="2300" b="1" dirty="0"/>
              <a:t>To zahtijeva dodatno pojašnjenje. Bilo bi korisno da sve zemlje sada pregledaju odgovore kako bi osigurale da odgovori odražavaju stvarnu razinu uključenosti osoblja (npr. osiguravajući da ako dužnosti odražavaju 50% njihove uloge samo 50% bude uključeno)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A5FB9A-4EBF-4327-8240-AE8CC01F6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9</a:t>
            </a:fld>
            <a:endParaRPr lang="ru-RU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ADAFCD1-8D89-A760-9FE7-B8096E6258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977559"/>
              </p:ext>
            </p:extLst>
          </p:nvPr>
        </p:nvGraphicFramePr>
        <p:xfrm>
          <a:off x="263352" y="801810"/>
          <a:ext cx="6768752" cy="56932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5847">
                  <a:extLst>
                    <a:ext uri="{9D8B030D-6E8A-4147-A177-3AD203B41FA5}">
                      <a16:colId xmlns:a16="http://schemas.microsoft.com/office/drawing/2014/main" val="170491437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37227964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852866517"/>
                    </a:ext>
                  </a:extLst>
                </a:gridCol>
                <a:gridCol w="1672545">
                  <a:extLst>
                    <a:ext uri="{9D8B030D-6E8A-4147-A177-3AD203B41FA5}">
                      <a16:colId xmlns:a16="http://schemas.microsoft.com/office/drawing/2014/main" val="2957791561"/>
                    </a:ext>
                  </a:extLst>
                </a:gridCol>
              </a:tblGrid>
              <a:tr h="1199108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b="1" u="none" strike="noStrike">
                          <a:effectLst/>
                        </a:rPr>
                        <a:t>Udio osoblja riznice uključenog u obradu i autorizaciju plaćanja</a:t>
                      </a:r>
                    </a:p>
                  </a:txBody>
                  <a:tcPr marL="7944" marR="7944" marT="79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b="1" u="none" strike="noStrike">
                          <a:effectLst/>
                        </a:rPr>
                        <a:t>U središnjoj riznici</a:t>
                      </a:r>
                    </a:p>
                  </a:txBody>
                  <a:tcPr marL="7944" marR="7944" marT="79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b="1" u="none" strike="noStrike">
                          <a:effectLst/>
                        </a:rPr>
                        <a:t>U regionalnim riznicama</a:t>
                      </a:r>
                    </a:p>
                  </a:txBody>
                  <a:tcPr marL="7944" marR="7944" marT="794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b="1" u="none" strike="noStrike">
                          <a:effectLst/>
                        </a:rPr>
                        <a:t>Od ukupnog osoblja riznice</a:t>
                      </a:r>
                    </a:p>
                  </a:txBody>
                  <a:tcPr marL="7944" marR="7944" marT="7944" marB="0"/>
                </a:tc>
                <a:extLst>
                  <a:ext uri="{0D108BD9-81ED-4DB2-BD59-A6C34878D82A}">
                    <a16:rowId xmlns:a16="http://schemas.microsoft.com/office/drawing/2014/main" val="1939666258"/>
                  </a:ext>
                </a:extLst>
              </a:tr>
              <a:tr h="246912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u="none" strike="noStrike">
                          <a:effectLst/>
                        </a:rPr>
                        <a:t>Albanija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28,1%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87,9%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78,9%</a:t>
                      </a:r>
                    </a:p>
                  </a:txBody>
                  <a:tcPr marL="7944" marR="7944" marT="7944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4631793"/>
                  </a:ext>
                </a:extLst>
              </a:tr>
              <a:tr h="246912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u="none" strike="noStrike">
                          <a:effectLst/>
                        </a:rPr>
                        <a:t>Armenija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41,8%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41,8%</a:t>
                      </a:r>
                    </a:p>
                  </a:txBody>
                  <a:tcPr marL="7944" marR="7944" marT="7944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24833"/>
                  </a:ext>
                </a:extLst>
              </a:tr>
              <a:tr h="246912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Azerbajdžan</a:t>
                      </a:r>
                    </a:p>
                  </a:txBody>
                  <a:tcPr marL="7944" marR="7944" marT="79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11,4%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57,8%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51,6%</a:t>
                      </a:r>
                    </a:p>
                  </a:txBody>
                  <a:tcPr marL="7944" marR="7944" marT="7944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1796037"/>
                  </a:ext>
                </a:extLst>
              </a:tr>
              <a:tr h="246912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u="none" strike="noStrike">
                          <a:effectLst/>
                        </a:rPr>
                        <a:t>Bjelarus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8,0%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  <a:highlight>
                            <a:srgbClr val="FFFF00"/>
                          </a:highlight>
                        </a:rPr>
                        <a:t>7,4%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  <a:highlight>
                            <a:srgbClr val="FFFF00"/>
                          </a:highlight>
                        </a:rPr>
                        <a:t>7,4%</a:t>
                      </a:r>
                    </a:p>
                  </a:txBody>
                  <a:tcPr marL="7944" marR="7944" marT="7944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2464504"/>
                  </a:ext>
                </a:extLst>
              </a:tr>
              <a:tr h="246912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Hrvatska</a:t>
                      </a:r>
                    </a:p>
                  </a:txBody>
                  <a:tcPr marL="7944" marR="7944" marT="79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10,2%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10,2%</a:t>
                      </a:r>
                    </a:p>
                  </a:txBody>
                  <a:tcPr marL="7944" marR="7944" marT="7944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7387528"/>
                  </a:ext>
                </a:extLst>
              </a:tr>
              <a:tr h="246912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u="none" strike="noStrike">
                          <a:effectLst/>
                        </a:rPr>
                        <a:t>Gruzija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31,5%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31,5%</a:t>
                      </a:r>
                    </a:p>
                  </a:txBody>
                  <a:tcPr marL="7944" marR="7944" marT="7944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179039"/>
                  </a:ext>
                </a:extLst>
              </a:tr>
              <a:tr h="246912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u="none" strike="noStrike">
                          <a:effectLst/>
                        </a:rPr>
                        <a:t>Mađarska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10,0%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  <a:highlight>
                            <a:srgbClr val="FFFF00"/>
                          </a:highlight>
                        </a:rPr>
                        <a:t>0,0%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2,0%</a:t>
                      </a:r>
                    </a:p>
                  </a:txBody>
                  <a:tcPr marL="7944" marR="7944" marT="7944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6654977"/>
                  </a:ext>
                </a:extLst>
              </a:tr>
              <a:tr h="246912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u="none" strike="noStrike">
                          <a:effectLst/>
                        </a:rPr>
                        <a:t>Kazahstan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9,7%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43,5%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41,0%</a:t>
                      </a:r>
                    </a:p>
                  </a:txBody>
                  <a:tcPr marL="7944" marR="7944" marT="7944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2978093"/>
                  </a:ext>
                </a:extLst>
              </a:tr>
              <a:tr h="246912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u="none" strike="noStrike">
                          <a:effectLst/>
                        </a:rPr>
                        <a:t>Kosovo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  <a:highlight>
                            <a:srgbClr val="FF7C80"/>
                          </a:highlight>
                        </a:rPr>
                        <a:t>100,0%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u="none" strike="noStrike">
                          <a:effectLst/>
                          <a:highlight>
                            <a:srgbClr val="FF7C80"/>
                          </a:highlight>
                        </a:rPr>
                        <a:t> 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  <a:highlight>
                            <a:srgbClr val="FF7C80"/>
                          </a:highlight>
                        </a:rPr>
                        <a:t>100,0%</a:t>
                      </a:r>
                    </a:p>
                  </a:txBody>
                  <a:tcPr marL="7944" marR="7944" marT="7944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4885864"/>
                  </a:ext>
                </a:extLst>
              </a:tr>
              <a:tr h="246912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u="none" strike="noStrike">
                          <a:effectLst/>
                        </a:rPr>
                        <a:t>Kirgiska Republika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46,2%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80,1%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75,8%</a:t>
                      </a:r>
                    </a:p>
                  </a:txBody>
                  <a:tcPr marL="7944" marR="7944" marT="7944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5548993"/>
                  </a:ext>
                </a:extLst>
              </a:tr>
              <a:tr h="246912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Moldova</a:t>
                      </a:r>
                    </a:p>
                  </a:txBody>
                  <a:tcPr marL="7944" marR="7944" marT="79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30,0%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76,1%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64,8%</a:t>
                      </a:r>
                    </a:p>
                  </a:txBody>
                  <a:tcPr marL="7944" marR="7944" marT="7944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3632719"/>
                  </a:ext>
                </a:extLst>
              </a:tr>
              <a:tr h="246912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Crna Gora</a:t>
                      </a:r>
                    </a:p>
                  </a:txBody>
                  <a:tcPr marL="7944" marR="7944" marT="79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22,2%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0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22,2%</a:t>
                      </a:r>
                    </a:p>
                  </a:txBody>
                  <a:tcPr marL="7944" marR="7944" marT="7944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824993"/>
                  </a:ext>
                </a:extLst>
              </a:tr>
              <a:tr h="29668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Sjeverna Makedonija</a:t>
                      </a:r>
                    </a:p>
                  </a:txBody>
                  <a:tcPr marL="7944" marR="7944" marT="79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0,0%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100,0%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42,4%</a:t>
                      </a:r>
                    </a:p>
                  </a:txBody>
                  <a:tcPr marL="7944" marR="7944" marT="7944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0732685"/>
                  </a:ext>
                </a:extLst>
              </a:tr>
              <a:tr h="246912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u="none" strike="noStrike">
                          <a:effectLst/>
                        </a:rPr>
                        <a:t>Rumunjska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34,3%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85,0%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83,0%</a:t>
                      </a:r>
                    </a:p>
                  </a:txBody>
                  <a:tcPr marL="7944" marR="7944" marT="7944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5701274"/>
                  </a:ext>
                </a:extLst>
              </a:tr>
              <a:tr h="246912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u="none" strike="noStrike">
                          <a:effectLst/>
                        </a:rPr>
                        <a:t>Srbija</a:t>
                      </a:r>
                    </a:p>
                  </a:txBody>
                  <a:tcPr marL="7944" marR="7944" marT="79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3,4%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  <a:highlight>
                            <a:srgbClr val="FFFF00"/>
                          </a:highlight>
                        </a:rPr>
                        <a:t>0,0%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0,9%</a:t>
                      </a:r>
                    </a:p>
                  </a:txBody>
                  <a:tcPr marL="7944" marR="7944" marT="7944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3603271"/>
                  </a:ext>
                </a:extLst>
              </a:tr>
              <a:tr h="246912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u="none" strike="noStrike">
                          <a:effectLst/>
                        </a:rPr>
                        <a:t>Tadžikistan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49,1%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60,2%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58,7%</a:t>
                      </a:r>
                    </a:p>
                  </a:txBody>
                  <a:tcPr marL="7944" marR="7944" marT="7944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4252953"/>
                  </a:ext>
                </a:extLst>
              </a:tr>
              <a:tr h="246912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u="none" strike="noStrike">
                          <a:effectLst/>
                        </a:rPr>
                        <a:t>Turska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13,6%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u="none" strike="noStrike">
                          <a:effectLst/>
                        </a:rPr>
                        <a:t> 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13,6%</a:t>
                      </a:r>
                    </a:p>
                  </a:txBody>
                  <a:tcPr marL="7944" marR="7944" marT="7944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175357"/>
                  </a:ext>
                </a:extLst>
              </a:tr>
              <a:tr h="246912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u="none" strike="noStrike">
                          <a:effectLst/>
                        </a:rPr>
                        <a:t>Uzbekistan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</a:rPr>
                        <a:t>21,7%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  <a:highlight>
                            <a:srgbClr val="FFFF00"/>
                          </a:highlight>
                        </a:rPr>
                        <a:t>28,0%</a:t>
                      </a:r>
                    </a:p>
                  </a:txBody>
                  <a:tcPr marL="7944" marR="7944" marT="7944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>
                          <a:effectLst/>
                          <a:highlight>
                            <a:srgbClr val="FFFF00"/>
                          </a:highlight>
                        </a:rPr>
                        <a:t>27,5%</a:t>
                      </a:r>
                    </a:p>
                  </a:txBody>
                  <a:tcPr marL="7944" marR="7944" marT="7944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763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267511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40975</TotalTime>
  <Words>4225</Words>
  <Application>Microsoft Office PowerPoint</Application>
  <PresentationFormat>Widescreen</PresentationFormat>
  <Paragraphs>840</Paragraphs>
  <Slides>23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 Ciljevi i obuhvat ankete </vt:lpstr>
      <vt:lpstr>Organizacijski aranžmani za Riznicu</vt:lpstr>
      <vt:lpstr>Struktura riznice i podnacionalni uredi </vt:lpstr>
      <vt:lpstr>Brojke u vezi s osobljem</vt:lpstr>
      <vt:lpstr>Stanovništvo zemlje i osoblje riznice </vt:lpstr>
      <vt:lpstr>Klijenti kojima riznica pruža usluge</vt:lpstr>
      <vt:lpstr>Funkcije koje obavlja riznica</vt:lpstr>
      <vt:lpstr>Obrada plaćanja</vt:lpstr>
      <vt:lpstr>Obrada plaćanja (2)</vt:lpstr>
      <vt:lpstr>Osoblje uključeno u projekcije gotovine i upravljanje gotovinom</vt:lpstr>
      <vt:lpstr>Strateški dokumenti u većini slučajeva usmjeravaju razvoj riznice, a oni su relativno suvremeni!</vt:lpstr>
      <vt:lpstr>Osoblje dodijeljeno izvršenju proračuna i financijskom izvještavanju</vt:lpstr>
      <vt:lpstr>Osoblje dodijeljeno računovodstvenoj politici  </vt:lpstr>
      <vt:lpstr>Podrška sustavu riznice </vt:lpstr>
      <vt:lpstr>Opća IT podrška (izvan sustava riznice)</vt:lpstr>
      <vt:lpstr>Unutarnja kontrola</vt:lpstr>
      <vt:lpstr>Upravljanje rizicima</vt:lpstr>
      <vt:lpstr>Koje su se nove funkcije riznice pojavile tijekom zadnjih pet godina?</vt:lpstr>
      <vt:lpstr>Buduće funkcije riznice</vt:lpstr>
      <vt:lpstr>Koje su funkcije riznice prestale postojati tijekom zadnjih pet godina?</vt:lpstr>
      <vt:lpstr>Postoje li funkcije koje više nisu potrebne ili čija važnost opada?</vt:lpstr>
      <vt:lpstr>Sljedeći koraci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Treasury Community of Practice</dc:title>
  <dc:creator>Ion</dc:creator>
  <cp:lastModifiedBy>Tetiana Shalkivska</cp:lastModifiedBy>
  <cp:revision>783</cp:revision>
  <cp:lastPrinted>2021-05-24T01:22:50Z</cp:lastPrinted>
  <dcterms:created xsi:type="dcterms:W3CDTF">2013-05-14T13:14:50Z</dcterms:created>
  <dcterms:modified xsi:type="dcterms:W3CDTF">2023-05-20T22:03:46Z</dcterms:modified>
</cp:coreProperties>
</file>