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3.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6.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7.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8.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9.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5"/>
  </p:notesMasterIdLst>
  <p:handoutMasterIdLst>
    <p:handoutMasterId r:id="rId26"/>
  </p:handoutMasterIdLst>
  <p:sldIdLst>
    <p:sldId id="336" r:id="rId2"/>
    <p:sldId id="461" r:id="rId3"/>
    <p:sldId id="487" r:id="rId4"/>
    <p:sldId id="488" r:id="rId5"/>
    <p:sldId id="489" r:id="rId6"/>
    <p:sldId id="490" r:id="rId7"/>
    <p:sldId id="493" r:id="rId8"/>
    <p:sldId id="491" r:id="rId9"/>
    <p:sldId id="494" r:id="rId10"/>
    <p:sldId id="505" r:id="rId11"/>
    <p:sldId id="495" r:id="rId12"/>
    <p:sldId id="492" r:id="rId13"/>
    <p:sldId id="496" r:id="rId14"/>
    <p:sldId id="506" r:id="rId15"/>
    <p:sldId id="497" r:id="rId16"/>
    <p:sldId id="499" r:id="rId17"/>
    <p:sldId id="498" r:id="rId18"/>
    <p:sldId id="500" r:id="rId19"/>
    <p:sldId id="501" r:id="rId20"/>
    <p:sldId id="502" r:id="rId21"/>
    <p:sldId id="503" r:id="rId22"/>
    <p:sldId id="504" r:id="rId23"/>
    <p:sldId id="486" r:id="rId24"/>
  </p:sldIdLst>
  <p:sldSz cx="12192000" cy="6858000"/>
  <p:notesSz cx="6858000" cy="9144000"/>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CFD5EA"/>
    <a:srgbClr val="004C97"/>
    <a:srgbClr val="6EA0B0"/>
    <a:srgbClr val="0099CC"/>
    <a:srgbClr val="0066FF"/>
    <a:srgbClr val="BB1BB3"/>
    <a:srgbClr val="E26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407" autoAdjust="0"/>
    <p:restoredTop sz="92857" autoAdjust="0"/>
  </p:normalViewPr>
  <p:slideViewPr>
    <p:cSldViewPr>
      <p:cViewPr varScale="1">
        <p:scale>
          <a:sx n="74" d="100"/>
          <a:sy n="74" d="100"/>
        </p:scale>
        <p:origin x="684" y="36"/>
      </p:cViewPr>
      <p:guideLst>
        <p:guide orient="horz" pos="2160"/>
        <p:guide pos="384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Users\marksilins\Documents\2023\PEMPAL\TReasurySurvey\PEMPAL_TCOP_Survey%20on%20Treasury%20Functions_ENG_charts_2022-12-14.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Users\marksilins\Library\Containers\com.apple.mail\Data\Library\Mail%20Downloads\C0596142-C762-4945-9DF4-708EFB948C73\PEMPAL_TCOP_Survey%20on%20Treasury%20Functions_ENG_charts_2023-05-13.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Users\marksilins\Library\Containers\com.apple.mail\Data\Library\Mail%20Downloads\C0596142-C762-4945-9DF4-708EFB948C73\PEMPAL_TCOP_Survey%20on%20Treasury%20Functions_ENG_charts_2023-05-13.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Users\marksilins\Library\Containers\com.apple.mail\Data\Library\Mail%20Downloads\C0596142-C762-4945-9DF4-708EFB948C73\PEMPAL_TCOP_Survey%20on%20Treasury%20Functions_ENG_charts_2023-05-13.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Users\marksilins\Library\Containers\com.apple.mail\Data\Library\Mail%20Downloads\C0596142-C762-4945-9DF4-708EFB948C73\PEMPAL_TCOP_Survey%20on%20Treasury%20Functions_ENG_charts_2023-05-13.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Users\marksilins\Library\Containers\com.apple.mail\Data\Library\Mail%20Downloads\C0596142-C762-4945-9DF4-708EFB948C73\PEMPAL_TCOP_Survey%20on%20Treasury%20Functions_ENG_charts_2023-05-13.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Users\marksilins\Documents\2023\PEMPAL\TReasurySurvey\PEMPAL_TCOP_Survey%20on%20Treasury%20Functions_ENG_charts_2023-05-02.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Users\marksilins\Documents\2023\PEMPAL\TReasurySurvey\PEMPAL_TCOP_Survey%20on%20Treasury%20Functions_ENG_charts_2023-05-02.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Users\marksilins\Library\Containers\com.apple.mail\Data\Library\Mail%20Downloads\C0596142-C762-4945-9DF4-708EFB948C73\PEMPAL_TCOP_Survey%20on%20Treasury%20Functions_ENG_charts_2023-05-13.xlsx" TargetMode="External"/><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oleObject" Target="file:///\\Users\marksilins\Documents\2023\PEMPAL\TReasurySurvey\PEMPAL_TCOP_Survey%20on%20Treasury%20Functions_ENG_charts_2023-05-0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marksilins\Documents\2023\PEMPAL\TReasurySurvey\PEMPAL_TCOP_Survey%20on%20Treasury%20Functions_ENG_charts_2023-05-0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marksilins\Library\Containers\com.apple.mail\Data\Library\Mail%20Downloads\C0596142-C762-4945-9DF4-708EFB948C73\PEMPAL_TCOP_Survey%20on%20Treasury%20Functions_ENG_charts_2023-05-1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marksilins\Library\Containers\com.apple.mail\Data\Library\Mail%20Downloads\C0596142-C762-4945-9DF4-708EFB948C73\PEMPAL_TCOP_Survey%20on%20Treasury%20Functions_ENG_charts_2023-05-1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Users\marksilins\Library\Containers\com.apple.mail\Data\Library\Mail%20Downloads\C0596142-C762-4945-9DF4-708EFB948C73\PEMPAL_TCOP_Survey%20on%20Treasury%20Functions_ENG_charts_2023-05-13.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Users\marksilins\Library\Containers\com.apple.mail\Data\Library\Mail%20Downloads\C0596142-C762-4945-9DF4-708EFB948C73\PEMPAL_TCOP_Survey%20on%20Treasury%20Functions_ENG_charts_2023-05-13.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Users\marksilins\Library\Containers\com.apple.mail\Data\Library\Mail%20Downloads\C0596142-C762-4945-9DF4-708EFB948C73\PEMPAL_TCOP_Survey%20on%20Treasury%20Functions_ENG_charts_2023-05-13.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Users\marksilins\Library\Containers\com.apple.mail\Data\Library\Mail%20Downloads\C0596142-C762-4945-9DF4-708EFB948C73\PEMPAL_TCOP_Survey%20on%20Treasury%20Functions_ENG_charts_2023-05-13.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
          <c:y val="0.70544570044736643"/>
          <c:w val="0.87915307751207761"/>
          <c:h val="0.26445221658330187"/>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Staff involved in budget</a:t>
            </a:r>
            <a:r>
              <a:rPr lang="en-US" b="1" baseline="0" dirty="0"/>
              <a:t> execution reporting</a:t>
            </a:r>
            <a:endParaRPr lang="ru-RU" b="1" dirty="0"/>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911677671556985"/>
          <c:y val="0.1902314814814815"/>
          <c:w val="0.8880511643776049"/>
          <c:h val="0.54330854476523771"/>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'Q13'!$A$5:$A$22</c:f>
              <c:strCache>
                <c:ptCount val="18"/>
                <c:pt idx="0">
                  <c:v>Albania</c:v>
                </c:pt>
                <c:pt idx="1">
                  <c:v>Armenia</c:v>
                </c:pt>
                <c:pt idx="2">
                  <c:v>Azerbaijan</c:v>
                </c:pt>
                <c:pt idx="3">
                  <c:v>Belarus</c:v>
                </c:pt>
                <c:pt idx="4">
                  <c:v>Croatia</c:v>
                </c:pt>
                <c:pt idx="5">
                  <c:v>Georgia</c:v>
                </c:pt>
                <c:pt idx="6">
                  <c:v>Hungary</c:v>
                </c:pt>
                <c:pt idx="7">
                  <c:v>Kazakhstan</c:v>
                </c:pt>
                <c:pt idx="8">
                  <c:v>Kosovo</c:v>
                </c:pt>
                <c:pt idx="9">
                  <c:v>Kyrgyz Republic</c:v>
                </c:pt>
                <c:pt idx="10">
                  <c:v>Moldova</c:v>
                </c:pt>
                <c:pt idx="11">
                  <c:v>Montenegro</c:v>
                </c:pt>
                <c:pt idx="12">
                  <c:v>North Macedonia</c:v>
                </c:pt>
                <c:pt idx="13">
                  <c:v>Romania</c:v>
                </c:pt>
                <c:pt idx="14">
                  <c:v>Serbia</c:v>
                </c:pt>
                <c:pt idx="15">
                  <c:v>Tajikistan</c:v>
                </c:pt>
                <c:pt idx="16">
                  <c:v>Turkey</c:v>
                </c:pt>
                <c:pt idx="17">
                  <c:v>Uzbekistan</c:v>
                </c:pt>
              </c:strCache>
            </c:strRef>
          </c:cat>
          <c:val>
            <c:numRef>
              <c:f>'Q13'!$C$5:$C$22</c:f>
              <c:numCache>
                <c:formatCode>General</c:formatCode>
                <c:ptCount val="18"/>
                <c:pt idx="0">
                  <c:v>221</c:v>
                </c:pt>
                <c:pt idx="1">
                  <c:v>11</c:v>
                </c:pt>
                <c:pt idx="2">
                  <c:v>5</c:v>
                </c:pt>
                <c:pt idx="3">
                  <c:v>4</c:v>
                </c:pt>
                <c:pt idx="4">
                  <c:v>5</c:v>
                </c:pt>
                <c:pt idx="5">
                  <c:v>10</c:v>
                </c:pt>
                <c:pt idx="6">
                  <c:v>6</c:v>
                </c:pt>
                <c:pt idx="7">
                  <c:v>40</c:v>
                </c:pt>
                <c:pt idx="8">
                  <c:v>3</c:v>
                </c:pt>
                <c:pt idx="9">
                  <c:v>6</c:v>
                </c:pt>
                <c:pt idx="10">
                  <c:v>7</c:v>
                </c:pt>
                <c:pt idx="11">
                  <c:v>8</c:v>
                </c:pt>
                <c:pt idx="12">
                  <c:v>3</c:v>
                </c:pt>
                <c:pt idx="13">
                  <c:v>91</c:v>
                </c:pt>
                <c:pt idx="14">
                  <c:v>20</c:v>
                </c:pt>
                <c:pt idx="15">
                  <c:v>5</c:v>
                </c:pt>
                <c:pt idx="16">
                  <c:v>500</c:v>
                </c:pt>
                <c:pt idx="17">
                  <c:v>226</c:v>
                </c:pt>
              </c:numCache>
            </c:numRef>
          </c:val>
          <c:extLst>
            <c:ext xmlns:c16="http://schemas.microsoft.com/office/drawing/2014/chart" uri="{C3380CC4-5D6E-409C-BE32-E72D297353CC}">
              <c16:uniqueId val="{00000000-3B88-0F48-8226-FE3FE5EFD531}"/>
            </c:ext>
          </c:extLst>
        </c:ser>
        <c:dLbls>
          <c:showLegendKey val="0"/>
          <c:showVal val="0"/>
          <c:showCatName val="0"/>
          <c:showSerName val="0"/>
          <c:showPercent val="0"/>
          <c:showBubbleSize val="0"/>
        </c:dLbls>
        <c:gapWidth val="219"/>
        <c:overlap val="-27"/>
        <c:axId val="1101720744"/>
        <c:axId val="1101722056"/>
      </c:barChart>
      <c:catAx>
        <c:axId val="1101720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101722056"/>
        <c:crosses val="autoZero"/>
        <c:auto val="1"/>
        <c:lblAlgn val="ctr"/>
        <c:lblOffset val="100"/>
        <c:noMultiLvlLbl val="0"/>
      </c:catAx>
      <c:valAx>
        <c:axId val="11017220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017207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Staff involved in consolidated financial reporting</a:t>
            </a:r>
            <a:endParaRPr lang="ru-RU" b="1" dirty="0"/>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'Q14'!$A$5:$A$22</c:f>
              <c:strCache>
                <c:ptCount val="18"/>
                <c:pt idx="0">
                  <c:v>Albania</c:v>
                </c:pt>
                <c:pt idx="1">
                  <c:v>Armenia</c:v>
                </c:pt>
                <c:pt idx="2">
                  <c:v>Azerbaijan</c:v>
                </c:pt>
                <c:pt idx="3">
                  <c:v>Belarus</c:v>
                </c:pt>
                <c:pt idx="4">
                  <c:v>Croatia</c:v>
                </c:pt>
                <c:pt idx="5">
                  <c:v>Georgia</c:v>
                </c:pt>
                <c:pt idx="6">
                  <c:v>Hungary</c:v>
                </c:pt>
                <c:pt idx="7">
                  <c:v>Kazakhstan</c:v>
                </c:pt>
                <c:pt idx="8">
                  <c:v>Kosovo</c:v>
                </c:pt>
                <c:pt idx="9">
                  <c:v>Kyrgyz Republic</c:v>
                </c:pt>
                <c:pt idx="10">
                  <c:v>Moldova</c:v>
                </c:pt>
                <c:pt idx="11">
                  <c:v>Montenegro</c:v>
                </c:pt>
                <c:pt idx="12">
                  <c:v>North Macedonia</c:v>
                </c:pt>
                <c:pt idx="13">
                  <c:v>Romania</c:v>
                </c:pt>
                <c:pt idx="14">
                  <c:v>Serbia</c:v>
                </c:pt>
                <c:pt idx="15">
                  <c:v>Tajikistan</c:v>
                </c:pt>
                <c:pt idx="16">
                  <c:v>Turkey</c:v>
                </c:pt>
                <c:pt idx="17">
                  <c:v>Uzbekistan</c:v>
                </c:pt>
              </c:strCache>
            </c:strRef>
          </c:cat>
          <c:val>
            <c:numRef>
              <c:f>'Q14'!$C$5:$C$22</c:f>
              <c:numCache>
                <c:formatCode>General</c:formatCode>
                <c:ptCount val="18"/>
                <c:pt idx="0">
                  <c:v>7</c:v>
                </c:pt>
                <c:pt idx="1">
                  <c:v>11</c:v>
                </c:pt>
                <c:pt idx="2">
                  <c:v>3</c:v>
                </c:pt>
                <c:pt idx="3">
                  <c:v>3</c:v>
                </c:pt>
                <c:pt idx="4">
                  <c:v>7</c:v>
                </c:pt>
                <c:pt idx="5">
                  <c:v>10</c:v>
                </c:pt>
                <c:pt idx="6">
                  <c:v>6</c:v>
                </c:pt>
                <c:pt idx="7">
                  <c:v>10</c:v>
                </c:pt>
                <c:pt idx="8">
                  <c:v>3</c:v>
                </c:pt>
                <c:pt idx="9">
                  <c:v>6</c:v>
                </c:pt>
                <c:pt idx="10">
                  <c:v>7</c:v>
                </c:pt>
                <c:pt idx="11">
                  <c:v>5</c:v>
                </c:pt>
                <c:pt idx="12">
                  <c:v>5</c:v>
                </c:pt>
                <c:pt idx="13">
                  <c:v>91</c:v>
                </c:pt>
                <c:pt idx="14">
                  <c:v>20</c:v>
                </c:pt>
                <c:pt idx="15">
                  <c:v>5</c:v>
                </c:pt>
                <c:pt idx="16">
                  <c:v>578</c:v>
                </c:pt>
              </c:numCache>
            </c:numRef>
          </c:val>
          <c:extLst>
            <c:ext xmlns:c16="http://schemas.microsoft.com/office/drawing/2014/chart" uri="{C3380CC4-5D6E-409C-BE32-E72D297353CC}">
              <c16:uniqueId val="{00000000-E4AD-DE47-913B-F8F7BC8B51FB}"/>
            </c:ext>
          </c:extLst>
        </c:ser>
        <c:dLbls>
          <c:showLegendKey val="0"/>
          <c:showVal val="0"/>
          <c:showCatName val="0"/>
          <c:showSerName val="0"/>
          <c:showPercent val="0"/>
          <c:showBubbleSize val="0"/>
        </c:dLbls>
        <c:gapWidth val="219"/>
        <c:overlap val="-27"/>
        <c:axId val="1032357792"/>
        <c:axId val="1032358448"/>
      </c:barChart>
      <c:catAx>
        <c:axId val="1032357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032358448"/>
        <c:crosses val="autoZero"/>
        <c:auto val="1"/>
        <c:lblAlgn val="ctr"/>
        <c:lblOffset val="100"/>
        <c:noMultiLvlLbl val="0"/>
      </c:catAx>
      <c:valAx>
        <c:axId val="10323584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323577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Location</a:t>
            </a:r>
            <a:r>
              <a:rPr lang="en-US" b="1" baseline="0" dirty="0"/>
              <a:t> of the Public Accounting Policy and Methodology Function</a:t>
            </a:r>
            <a:endParaRPr lang="en-US" b="1" dirty="0"/>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'Q15'!$A$37</c:f>
              <c:strCache>
                <c:ptCount val="1"/>
                <c:pt idx="0">
                  <c:v>Total</c:v>
                </c:pt>
              </c:strCache>
            </c:strRef>
          </c:tx>
          <c:spPr>
            <a:solidFill>
              <a:srgbClr val="FFC000"/>
            </a:solidFill>
            <a:ln>
              <a:noFill/>
            </a:ln>
            <a:effectLst/>
          </c:spPr>
          <c:invertIfNegative val="0"/>
          <c:cat>
            <c:strRef>
              <c:f>'Q15'!$B$36:$C$36</c:f>
              <c:strCache>
                <c:ptCount val="2"/>
                <c:pt idx="0">
                  <c:v>Treasury</c:v>
                </c:pt>
                <c:pt idx="1">
                  <c:v>Other</c:v>
                </c:pt>
              </c:strCache>
            </c:strRef>
          </c:cat>
          <c:val>
            <c:numRef>
              <c:f>'Q15'!$B$37:$C$37</c:f>
              <c:numCache>
                <c:formatCode>General</c:formatCode>
                <c:ptCount val="2"/>
                <c:pt idx="0">
                  <c:v>10</c:v>
                </c:pt>
                <c:pt idx="1">
                  <c:v>8</c:v>
                </c:pt>
              </c:numCache>
            </c:numRef>
          </c:val>
          <c:extLst>
            <c:ext xmlns:c16="http://schemas.microsoft.com/office/drawing/2014/chart" uri="{C3380CC4-5D6E-409C-BE32-E72D297353CC}">
              <c16:uniqueId val="{00000000-A97D-FE46-858B-13289B97CBEA}"/>
            </c:ext>
          </c:extLst>
        </c:ser>
        <c:dLbls>
          <c:showLegendKey val="0"/>
          <c:showVal val="0"/>
          <c:showCatName val="0"/>
          <c:showSerName val="0"/>
          <c:showPercent val="0"/>
          <c:showBubbleSize val="0"/>
        </c:dLbls>
        <c:gapWidth val="219"/>
        <c:overlap val="-27"/>
        <c:axId val="1333754992"/>
        <c:axId val="1333751248"/>
      </c:barChart>
      <c:catAx>
        <c:axId val="1333754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33751248"/>
        <c:crosses val="autoZero"/>
        <c:auto val="1"/>
        <c:lblAlgn val="ctr"/>
        <c:lblOffset val="100"/>
        <c:noMultiLvlLbl val="0"/>
      </c:catAx>
      <c:valAx>
        <c:axId val="13337512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37549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S</a:t>
            </a:r>
            <a:r>
              <a:rPr lang="en-US" b="1" baseline="0" dirty="0"/>
              <a:t>taff involved in public sector accounting policy and methodology</a:t>
            </a:r>
            <a:endParaRPr lang="ru-RU" b="1" dirty="0"/>
          </a:p>
        </c:rich>
      </c:tx>
      <c:layout>
        <c:manualLayout>
          <c:xMode val="edge"/>
          <c:yMode val="edge"/>
          <c:x val="9.3003801941825601E-2"/>
          <c:y val="2.9411764705882353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dLbl>
              <c:idx val="0"/>
              <c:tx>
                <c:rich>
                  <a:bodyPr/>
                  <a:lstStyle/>
                  <a:p>
                    <a:r>
                      <a:rPr lang="en-US" dirty="0"/>
                      <a:t>  </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46F6-2E48-9605-2CD446714310}"/>
                </c:ext>
              </c:extLst>
            </c:dLbl>
            <c:dLbl>
              <c:idx val="1"/>
              <c:delete val="1"/>
              <c:extLst>
                <c:ext xmlns:c15="http://schemas.microsoft.com/office/drawing/2012/chart" uri="{CE6537A1-D6FC-4f65-9D91-7224C49458BB}"/>
                <c:ext xmlns:c16="http://schemas.microsoft.com/office/drawing/2014/chart" uri="{C3380CC4-5D6E-409C-BE32-E72D297353CC}">
                  <c16:uniqueId val="{00000001-46F6-2E48-9605-2CD446714310}"/>
                </c:ext>
              </c:extLst>
            </c:dLbl>
            <c:dLbl>
              <c:idx val="2"/>
              <c:delete val="1"/>
              <c:extLst>
                <c:ext xmlns:c15="http://schemas.microsoft.com/office/drawing/2012/chart" uri="{CE6537A1-D6FC-4f65-9D91-7224C49458BB}"/>
                <c:ext xmlns:c16="http://schemas.microsoft.com/office/drawing/2014/chart" uri="{C3380CC4-5D6E-409C-BE32-E72D297353CC}">
                  <c16:uniqueId val="{00000002-46F6-2E48-9605-2CD446714310}"/>
                </c:ext>
              </c:extLst>
            </c:dLbl>
            <c:dLbl>
              <c:idx val="16"/>
              <c:tx>
                <c:rich>
                  <a:bodyPr/>
                  <a:lstStyle/>
                  <a:p>
                    <a:r>
                      <a:rPr lang="en-US" dirty="0"/>
                      <a:t>578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46F6-2E48-9605-2CD446714310}"/>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'Q15'!$A$5:$A$22</c:f>
              <c:strCache>
                <c:ptCount val="18"/>
                <c:pt idx="0">
                  <c:v>Albania</c:v>
                </c:pt>
                <c:pt idx="1">
                  <c:v>Armenia</c:v>
                </c:pt>
                <c:pt idx="2">
                  <c:v>Azerbaijan</c:v>
                </c:pt>
                <c:pt idx="3">
                  <c:v>Belarus</c:v>
                </c:pt>
                <c:pt idx="4">
                  <c:v>Croatia</c:v>
                </c:pt>
                <c:pt idx="5">
                  <c:v>Georgia</c:v>
                </c:pt>
                <c:pt idx="6">
                  <c:v>Hungary</c:v>
                </c:pt>
                <c:pt idx="7">
                  <c:v>Kazakhstan</c:v>
                </c:pt>
                <c:pt idx="8">
                  <c:v>Kosovo</c:v>
                </c:pt>
                <c:pt idx="9">
                  <c:v>Kyrgyz Republic</c:v>
                </c:pt>
                <c:pt idx="10">
                  <c:v>Moldova</c:v>
                </c:pt>
                <c:pt idx="11">
                  <c:v>Montenegro</c:v>
                </c:pt>
                <c:pt idx="12">
                  <c:v>North Macedonia</c:v>
                </c:pt>
                <c:pt idx="13">
                  <c:v>Romania</c:v>
                </c:pt>
                <c:pt idx="14">
                  <c:v>Serbia</c:v>
                </c:pt>
                <c:pt idx="15">
                  <c:v>Tajikistan</c:v>
                </c:pt>
                <c:pt idx="16">
                  <c:v>Turkey</c:v>
                </c:pt>
                <c:pt idx="17">
                  <c:v>Uzbekistan</c:v>
                </c:pt>
              </c:strCache>
            </c:strRef>
          </c:cat>
          <c:val>
            <c:numRef>
              <c:f>'Q15'!$C$5:$C$22</c:f>
              <c:numCache>
                <c:formatCode>General</c:formatCode>
                <c:ptCount val="18"/>
                <c:pt idx="0">
                  <c:v>0</c:v>
                </c:pt>
                <c:pt idx="1">
                  <c:v>0</c:v>
                </c:pt>
                <c:pt idx="2">
                  <c:v>0</c:v>
                </c:pt>
                <c:pt idx="3">
                  <c:v>3</c:v>
                </c:pt>
                <c:pt idx="4">
                  <c:v>7</c:v>
                </c:pt>
                <c:pt idx="5">
                  <c:v>5</c:v>
                </c:pt>
                <c:pt idx="6">
                  <c:v>6</c:v>
                </c:pt>
                <c:pt idx="8">
                  <c:v>3</c:v>
                </c:pt>
                <c:pt idx="10">
                  <c:v>6</c:v>
                </c:pt>
                <c:pt idx="11">
                  <c:v>5</c:v>
                </c:pt>
                <c:pt idx="12">
                  <c:v>17</c:v>
                </c:pt>
                <c:pt idx="13">
                  <c:v>6</c:v>
                </c:pt>
                <c:pt idx="14">
                  <c:v>8</c:v>
                </c:pt>
                <c:pt idx="15">
                  <c:v>17</c:v>
                </c:pt>
                <c:pt idx="16">
                  <c:v>0</c:v>
                </c:pt>
              </c:numCache>
            </c:numRef>
          </c:val>
          <c:extLst>
            <c:ext xmlns:c16="http://schemas.microsoft.com/office/drawing/2014/chart" uri="{C3380CC4-5D6E-409C-BE32-E72D297353CC}">
              <c16:uniqueId val="{00000004-46F6-2E48-9605-2CD446714310}"/>
            </c:ext>
          </c:extLst>
        </c:ser>
        <c:dLbls>
          <c:showLegendKey val="0"/>
          <c:showVal val="0"/>
          <c:showCatName val="0"/>
          <c:showSerName val="0"/>
          <c:showPercent val="0"/>
          <c:showBubbleSize val="0"/>
        </c:dLbls>
        <c:gapWidth val="219"/>
        <c:overlap val="-27"/>
        <c:axId val="899675160"/>
        <c:axId val="899671224"/>
      </c:barChart>
      <c:catAx>
        <c:axId val="899675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899671224"/>
        <c:crosses val="autoZero"/>
        <c:auto val="1"/>
        <c:lblAlgn val="ctr"/>
        <c:lblOffset val="100"/>
        <c:noMultiLvlLbl val="0"/>
      </c:catAx>
      <c:valAx>
        <c:axId val="8996712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96751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Number</a:t>
            </a:r>
            <a:r>
              <a:rPr lang="en-US" b="1" baseline="0" dirty="0"/>
              <a:t> of staff involved in financial management system administration in the Treasury</a:t>
            </a:r>
            <a:endParaRPr lang="ru-RU" b="1" dirty="0"/>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'Q16'!$A$5:$A$22</c:f>
              <c:strCache>
                <c:ptCount val="18"/>
                <c:pt idx="0">
                  <c:v>Albania</c:v>
                </c:pt>
                <c:pt idx="1">
                  <c:v>Armenia</c:v>
                </c:pt>
                <c:pt idx="2">
                  <c:v>Azerbaijan</c:v>
                </c:pt>
                <c:pt idx="3">
                  <c:v>Belarus</c:v>
                </c:pt>
                <c:pt idx="4">
                  <c:v>Croatia</c:v>
                </c:pt>
                <c:pt idx="5">
                  <c:v>Georgia</c:v>
                </c:pt>
                <c:pt idx="6">
                  <c:v>Hungary</c:v>
                </c:pt>
                <c:pt idx="7">
                  <c:v>Kazakhstan</c:v>
                </c:pt>
                <c:pt idx="8">
                  <c:v>Kosovo</c:v>
                </c:pt>
                <c:pt idx="9">
                  <c:v>Kyrgyz Republic</c:v>
                </c:pt>
                <c:pt idx="10">
                  <c:v>Moldova</c:v>
                </c:pt>
                <c:pt idx="11">
                  <c:v>Montenegro</c:v>
                </c:pt>
                <c:pt idx="12">
                  <c:v>North Macedonia</c:v>
                </c:pt>
                <c:pt idx="13">
                  <c:v>Romania</c:v>
                </c:pt>
                <c:pt idx="14">
                  <c:v>Serbia</c:v>
                </c:pt>
                <c:pt idx="15">
                  <c:v>Tajikistan</c:v>
                </c:pt>
                <c:pt idx="16">
                  <c:v>Turkey</c:v>
                </c:pt>
                <c:pt idx="17">
                  <c:v>Uzbekistan</c:v>
                </c:pt>
              </c:strCache>
            </c:strRef>
          </c:cat>
          <c:val>
            <c:numRef>
              <c:f>'Q16'!$C$5:$C$22</c:f>
              <c:numCache>
                <c:formatCode>General</c:formatCode>
                <c:ptCount val="18"/>
                <c:pt idx="0">
                  <c:v>0</c:v>
                </c:pt>
                <c:pt idx="1">
                  <c:v>23</c:v>
                </c:pt>
                <c:pt idx="2">
                  <c:v>10</c:v>
                </c:pt>
                <c:pt idx="3">
                  <c:v>0</c:v>
                </c:pt>
                <c:pt idx="4">
                  <c:v>4</c:v>
                </c:pt>
                <c:pt idx="5">
                  <c:v>0</c:v>
                </c:pt>
                <c:pt idx="6">
                  <c:v>300</c:v>
                </c:pt>
                <c:pt idx="7">
                  <c:v>14</c:v>
                </c:pt>
                <c:pt idx="8">
                  <c:v>2</c:v>
                </c:pt>
                <c:pt idx="9">
                  <c:v>0</c:v>
                </c:pt>
                <c:pt idx="10">
                  <c:v>0</c:v>
                </c:pt>
                <c:pt idx="11">
                  <c:v>4</c:v>
                </c:pt>
                <c:pt idx="12">
                  <c:v>0</c:v>
                </c:pt>
                <c:pt idx="13">
                  <c:v>0</c:v>
                </c:pt>
                <c:pt idx="14">
                  <c:v>15</c:v>
                </c:pt>
                <c:pt idx="15">
                  <c:v>0</c:v>
                </c:pt>
                <c:pt idx="16">
                  <c:v>300</c:v>
                </c:pt>
                <c:pt idx="17">
                  <c:v>0</c:v>
                </c:pt>
              </c:numCache>
            </c:numRef>
          </c:val>
          <c:extLst>
            <c:ext xmlns:c16="http://schemas.microsoft.com/office/drawing/2014/chart" uri="{C3380CC4-5D6E-409C-BE32-E72D297353CC}">
              <c16:uniqueId val="{00000000-0C88-934F-8E03-5EF1A705490E}"/>
            </c:ext>
          </c:extLst>
        </c:ser>
        <c:dLbls>
          <c:showLegendKey val="0"/>
          <c:showVal val="1"/>
          <c:showCatName val="0"/>
          <c:showSerName val="0"/>
          <c:showPercent val="0"/>
          <c:showBubbleSize val="0"/>
        </c:dLbls>
        <c:gapWidth val="219"/>
        <c:overlap val="-27"/>
        <c:axId val="1053957584"/>
        <c:axId val="1053954304"/>
      </c:barChart>
      <c:catAx>
        <c:axId val="1053957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053954304"/>
        <c:crosses val="autoZero"/>
        <c:auto val="1"/>
        <c:lblAlgn val="ctr"/>
        <c:lblOffset val="100"/>
        <c:noMultiLvlLbl val="0"/>
      </c:catAx>
      <c:valAx>
        <c:axId val="1053954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539575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Administration</a:t>
            </a:r>
            <a:r>
              <a:rPr lang="en-US" b="1" baseline="0" dirty="0"/>
              <a:t> of the Treasury Information System </a:t>
            </a:r>
            <a:br>
              <a:rPr lang="en-US" b="1" baseline="0" dirty="0"/>
            </a:br>
            <a:r>
              <a:rPr lang="en-US" b="1" baseline="0" dirty="0"/>
              <a:t>(when not in Treasury)</a:t>
            </a:r>
            <a:endParaRPr lang="en-US" b="1" dirty="0"/>
          </a:p>
        </c:rich>
      </c:tx>
      <c:layout>
        <c:manualLayout>
          <c:xMode val="edge"/>
          <c:yMode val="edge"/>
          <c:x val="6.8429967442522777E-2"/>
          <c:y val="2.184427611165005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'Q17'!$F$5</c:f>
              <c:strCache>
                <c:ptCount val="1"/>
                <c:pt idx="0">
                  <c:v>Total</c:v>
                </c:pt>
              </c:strCache>
            </c:strRef>
          </c:tx>
          <c:explosion val="28"/>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669-C048-9F8D-42EF459E359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669-C048-9F8D-42EF459E359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669-C048-9F8D-42EF459E3594}"/>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'Q17'!$G$4:$I$4</c:f>
              <c:strCache>
                <c:ptCount val="3"/>
                <c:pt idx="0">
                  <c:v>IT Unit in the MoF</c:v>
                </c:pt>
                <c:pt idx="1">
                  <c:v>Entity subordinated to the MoF</c:v>
                </c:pt>
                <c:pt idx="2">
                  <c:v>Agency outside the MoF</c:v>
                </c:pt>
              </c:strCache>
            </c:strRef>
          </c:cat>
          <c:val>
            <c:numRef>
              <c:f>'Q17'!$G$5:$I$5</c:f>
              <c:numCache>
                <c:formatCode>General</c:formatCode>
                <c:ptCount val="3"/>
                <c:pt idx="0">
                  <c:v>5</c:v>
                </c:pt>
                <c:pt idx="1">
                  <c:v>3</c:v>
                </c:pt>
                <c:pt idx="2">
                  <c:v>3</c:v>
                </c:pt>
              </c:numCache>
            </c:numRef>
          </c:val>
          <c:extLst>
            <c:ext xmlns:c16="http://schemas.microsoft.com/office/drawing/2014/chart" uri="{C3380CC4-5D6E-409C-BE32-E72D297353CC}">
              <c16:uniqueId val="{00000006-2669-C048-9F8D-42EF459E3594}"/>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2.1660350429784588E-2"/>
          <c:y val="0.15276348521616742"/>
          <c:w val="0.2135766396326334"/>
          <c:h val="0.49148687525124607"/>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aseline="0" dirty="0"/>
              <a:t>IT Support Provided By...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72484155951582763"/>
          <c:y val="9.0466777157614212E-2"/>
          <c:w val="0.24070826622277694"/>
          <c:h val="0.60925519354549396"/>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i="0" baseline="0" dirty="0">
                <a:effectLst/>
              </a:rPr>
              <a:t>Treasury Staff Involved in IT support</a:t>
            </a:r>
            <a:endParaRPr lang="ru-RU" sz="1100" dirty="0">
              <a:effectLst/>
            </a:endParaRPr>
          </a:p>
        </c:rich>
      </c:tx>
      <c:layout>
        <c:manualLayout>
          <c:xMode val="edge"/>
          <c:yMode val="edge"/>
          <c:x val="6.5056560571102456E-2"/>
          <c:y val="2.583025830258302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'Q18'!$A$5:$A$22</c:f>
              <c:strCache>
                <c:ptCount val="18"/>
                <c:pt idx="0">
                  <c:v>Albania</c:v>
                </c:pt>
                <c:pt idx="1">
                  <c:v>Armenia</c:v>
                </c:pt>
                <c:pt idx="2">
                  <c:v>Azerbaijan</c:v>
                </c:pt>
                <c:pt idx="3">
                  <c:v>Belarus</c:v>
                </c:pt>
                <c:pt idx="4">
                  <c:v>Croatia</c:v>
                </c:pt>
                <c:pt idx="5">
                  <c:v>Georgia</c:v>
                </c:pt>
                <c:pt idx="6">
                  <c:v>Hungary</c:v>
                </c:pt>
                <c:pt idx="7">
                  <c:v>Kazakhstan</c:v>
                </c:pt>
                <c:pt idx="8">
                  <c:v>Kosovo</c:v>
                </c:pt>
                <c:pt idx="9">
                  <c:v>Kyrgyz Republic</c:v>
                </c:pt>
                <c:pt idx="10">
                  <c:v>Moldova</c:v>
                </c:pt>
                <c:pt idx="11">
                  <c:v>Montenegro</c:v>
                </c:pt>
                <c:pt idx="12">
                  <c:v>North Macedonia</c:v>
                </c:pt>
                <c:pt idx="13">
                  <c:v>Romania</c:v>
                </c:pt>
                <c:pt idx="14">
                  <c:v>Serbia</c:v>
                </c:pt>
                <c:pt idx="15">
                  <c:v>Tajikistan</c:v>
                </c:pt>
                <c:pt idx="16">
                  <c:v>Turkey</c:v>
                </c:pt>
                <c:pt idx="17">
                  <c:v>Uzbekistan</c:v>
                </c:pt>
              </c:strCache>
            </c:strRef>
          </c:cat>
          <c:val>
            <c:numRef>
              <c:f>'Q18'!$C$5:$C$22</c:f>
              <c:numCache>
                <c:formatCode>General</c:formatCode>
                <c:ptCount val="18"/>
                <c:pt idx="0">
                  <c:v>0</c:v>
                </c:pt>
                <c:pt idx="1">
                  <c:v>0</c:v>
                </c:pt>
                <c:pt idx="2">
                  <c:v>10</c:v>
                </c:pt>
                <c:pt idx="3">
                  <c:v>0</c:v>
                </c:pt>
                <c:pt idx="4">
                  <c:v>4</c:v>
                </c:pt>
                <c:pt idx="5">
                  <c:v>0</c:v>
                </c:pt>
                <c:pt idx="6">
                  <c:v>300</c:v>
                </c:pt>
                <c:pt idx="7">
                  <c:v>2</c:v>
                </c:pt>
                <c:pt idx="8">
                  <c:v>0</c:v>
                </c:pt>
                <c:pt idx="9">
                  <c:v>14</c:v>
                </c:pt>
                <c:pt idx="10">
                  <c:v>0</c:v>
                </c:pt>
                <c:pt idx="11">
                  <c:v>4</c:v>
                </c:pt>
                <c:pt idx="12">
                  <c:v>2</c:v>
                </c:pt>
                <c:pt idx="13">
                  <c:v>35</c:v>
                </c:pt>
                <c:pt idx="14">
                  <c:v>89</c:v>
                </c:pt>
                <c:pt idx="15">
                  <c:v>0</c:v>
                </c:pt>
                <c:pt idx="16">
                  <c:v>300</c:v>
                </c:pt>
                <c:pt idx="17">
                  <c:v>0</c:v>
                </c:pt>
              </c:numCache>
            </c:numRef>
          </c:val>
          <c:extLst>
            <c:ext xmlns:c16="http://schemas.microsoft.com/office/drawing/2014/chart" uri="{C3380CC4-5D6E-409C-BE32-E72D297353CC}">
              <c16:uniqueId val="{00000000-9F6A-A54E-A8F3-79046E8C4D43}"/>
            </c:ext>
          </c:extLst>
        </c:ser>
        <c:dLbls>
          <c:showLegendKey val="0"/>
          <c:showVal val="0"/>
          <c:showCatName val="0"/>
          <c:showSerName val="0"/>
          <c:showPercent val="0"/>
          <c:showBubbleSize val="0"/>
        </c:dLbls>
        <c:gapWidth val="219"/>
        <c:overlap val="-27"/>
        <c:axId val="485126544"/>
        <c:axId val="485127200"/>
      </c:barChart>
      <c:catAx>
        <c:axId val="485126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85127200"/>
        <c:crosses val="autoZero"/>
        <c:auto val="1"/>
        <c:lblAlgn val="ctr"/>
        <c:lblOffset val="100"/>
        <c:noMultiLvlLbl val="0"/>
      </c:catAx>
      <c:valAx>
        <c:axId val="4851272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51265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'Q2'!$J$6</c:f>
              <c:strCache>
                <c:ptCount val="1"/>
                <c:pt idx="0">
                  <c:v>Number of Tier 2 Offices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'Q2'!$H$7:$H$19</c:f>
              <c:strCache>
                <c:ptCount val="12"/>
                <c:pt idx="0">
                  <c:v>Albania</c:v>
                </c:pt>
                <c:pt idx="1">
                  <c:v>Azerbaijan</c:v>
                </c:pt>
                <c:pt idx="2">
                  <c:v>Belarus</c:v>
                </c:pt>
                <c:pt idx="3">
                  <c:v>Hungary</c:v>
                </c:pt>
                <c:pt idx="4">
                  <c:v>Kazakhstan</c:v>
                </c:pt>
                <c:pt idx="5">
                  <c:v>Kyrgyz Republic</c:v>
                </c:pt>
                <c:pt idx="6">
                  <c:v>Moldova</c:v>
                </c:pt>
                <c:pt idx="7">
                  <c:v>North Macedonia</c:v>
                </c:pt>
                <c:pt idx="8">
                  <c:v>Romania</c:v>
                </c:pt>
                <c:pt idx="9">
                  <c:v>Serbia</c:v>
                </c:pt>
                <c:pt idx="10">
                  <c:v>Tajikistan</c:v>
                </c:pt>
                <c:pt idx="11">
                  <c:v>Uzbekistan</c:v>
                </c:pt>
              </c:strCache>
            </c:strRef>
          </c:cat>
          <c:val>
            <c:numRef>
              <c:f>'Q2'!$J$7:$J$19</c:f>
              <c:numCache>
                <c:formatCode>General</c:formatCode>
                <c:ptCount val="13"/>
                <c:pt idx="0">
                  <c:v>23</c:v>
                </c:pt>
                <c:pt idx="1">
                  <c:v>12</c:v>
                </c:pt>
                <c:pt idx="2">
                  <c:v>128</c:v>
                </c:pt>
                <c:pt idx="4">
                  <c:v>190</c:v>
                </c:pt>
                <c:pt idx="8">
                  <c:v>202</c:v>
                </c:pt>
                <c:pt idx="9">
                  <c:v>110</c:v>
                </c:pt>
                <c:pt idx="10">
                  <c:v>69</c:v>
                </c:pt>
                <c:pt idx="11">
                  <c:v>207</c:v>
                </c:pt>
              </c:numCache>
            </c:numRef>
          </c:val>
          <c:extLst>
            <c:ext xmlns:c16="http://schemas.microsoft.com/office/drawing/2014/chart" uri="{C3380CC4-5D6E-409C-BE32-E72D297353CC}">
              <c16:uniqueId val="{00000000-BA51-BA47-BF36-4FCE83DB73C7}"/>
            </c:ext>
          </c:extLst>
        </c:ser>
        <c:dLbls>
          <c:showLegendKey val="0"/>
          <c:showVal val="0"/>
          <c:showCatName val="0"/>
          <c:showSerName val="0"/>
          <c:showPercent val="0"/>
          <c:showBubbleSize val="0"/>
        </c:dLbls>
        <c:gapWidth val="219"/>
        <c:overlap val="-27"/>
        <c:axId val="1393109664"/>
        <c:axId val="1393108000"/>
      </c:barChart>
      <c:catAx>
        <c:axId val="1393109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393108000"/>
        <c:crosses val="autoZero"/>
        <c:auto val="1"/>
        <c:lblAlgn val="ctr"/>
        <c:lblOffset val="100"/>
        <c:noMultiLvlLbl val="0"/>
      </c:catAx>
      <c:valAx>
        <c:axId val="13931080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931096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'Q2'!$I$6</c:f>
              <c:strCache>
                <c:ptCount val="1"/>
                <c:pt idx="0">
                  <c:v>Number of Tier 1 Offices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'Q2'!$H$7:$H$19</c:f>
              <c:strCache>
                <c:ptCount val="12"/>
                <c:pt idx="0">
                  <c:v>Albania</c:v>
                </c:pt>
                <c:pt idx="1">
                  <c:v>Azerbaijan</c:v>
                </c:pt>
                <c:pt idx="2">
                  <c:v>Belarus</c:v>
                </c:pt>
                <c:pt idx="3">
                  <c:v>Hungary</c:v>
                </c:pt>
                <c:pt idx="4">
                  <c:v>Kazakhstan</c:v>
                </c:pt>
                <c:pt idx="5">
                  <c:v>Kyrgyz Republic</c:v>
                </c:pt>
                <c:pt idx="6">
                  <c:v>Moldova</c:v>
                </c:pt>
                <c:pt idx="7">
                  <c:v>North Macedonia</c:v>
                </c:pt>
                <c:pt idx="8">
                  <c:v>Romania</c:v>
                </c:pt>
                <c:pt idx="9">
                  <c:v>Serbia</c:v>
                </c:pt>
                <c:pt idx="10">
                  <c:v>Tajikistan</c:v>
                </c:pt>
                <c:pt idx="11">
                  <c:v>Uzbekistan</c:v>
                </c:pt>
              </c:strCache>
            </c:strRef>
          </c:cat>
          <c:val>
            <c:numRef>
              <c:f>'Q2'!$I$7:$I$19</c:f>
              <c:numCache>
                <c:formatCode>General</c:formatCode>
                <c:ptCount val="13"/>
                <c:pt idx="0">
                  <c:v>12</c:v>
                </c:pt>
                <c:pt idx="1">
                  <c:v>9</c:v>
                </c:pt>
                <c:pt idx="2">
                  <c:v>7</c:v>
                </c:pt>
                <c:pt idx="3">
                  <c:v>19</c:v>
                </c:pt>
                <c:pt idx="4">
                  <c:v>20</c:v>
                </c:pt>
                <c:pt idx="5">
                  <c:v>54</c:v>
                </c:pt>
                <c:pt idx="6">
                  <c:v>5</c:v>
                </c:pt>
                <c:pt idx="7">
                  <c:v>17</c:v>
                </c:pt>
                <c:pt idx="8">
                  <c:v>43</c:v>
                </c:pt>
                <c:pt idx="9">
                  <c:v>34</c:v>
                </c:pt>
                <c:pt idx="10">
                  <c:v>4</c:v>
                </c:pt>
                <c:pt idx="11">
                  <c:v>14</c:v>
                </c:pt>
              </c:numCache>
            </c:numRef>
          </c:val>
          <c:extLst>
            <c:ext xmlns:c16="http://schemas.microsoft.com/office/drawing/2014/chart" uri="{C3380CC4-5D6E-409C-BE32-E72D297353CC}">
              <c16:uniqueId val="{00000000-E46A-6B4E-9A8C-BCF5A82BDE41}"/>
            </c:ext>
          </c:extLst>
        </c:ser>
        <c:dLbls>
          <c:showLegendKey val="0"/>
          <c:showVal val="0"/>
          <c:showCatName val="0"/>
          <c:showSerName val="0"/>
          <c:showPercent val="0"/>
          <c:showBubbleSize val="0"/>
        </c:dLbls>
        <c:gapWidth val="219"/>
        <c:overlap val="-27"/>
        <c:axId val="1344092608"/>
        <c:axId val="1344096352"/>
      </c:barChart>
      <c:catAx>
        <c:axId val="1344092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344096352"/>
        <c:crosses val="autoZero"/>
        <c:auto val="1"/>
        <c:lblAlgn val="ctr"/>
        <c:lblOffset val="100"/>
        <c:noMultiLvlLbl val="0"/>
      </c:catAx>
      <c:valAx>
        <c:axId val="13440963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440926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'Q3'!$B$4</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'Q3'!$A$5:$A$22</c:f>
              <c:strCache>
                <c:ptCount val="18"/>
                <c:pt idx="0">
                  <c:v>Albania</c:v>
                </c:pt>
                <c:pt idx="1">
                  <c:v>Armenia</c:v>
                </c:pt>
                <c:pt idx="2">
                  <c:v>Azerbaijan</c:v>
                </c:pt>
                <c:pt idx="3">
                  <c:v>Belarus</c:v>
                </c:pt>
                <c:pt idx="4">
                  <c:v>Croatia</c:v>
                </c:pt>
                <c:pt idx="5">
                  <c:v>Georgia</c:v>
                </c:pt>
                <c:pt idx="6">
                  <c:v>Hungary</c:v>
                </c:pt>
                <c:pt idx="7">
                  <c:v>Kazakhstan</c:v>
                </c:pt>
                <c:pt idx="8">
                  <c:v>Kosovo</c:v>
                </c:pt>
                <c:pt idx="9">
                  <c:v>Kyrgyz Republic</c:v>
                </c:pt>
                <c:pt idx="10">
                  <c:v>Moldova</c:v>
                </c:pt>
                <c:pt idx="11">
                  <c:v>Montenegro</c:v>
                </c:pt>
                <c:pt idx="12">
                  <c:v>North Macedonia</c:v>
                </c:pt>
                <c:pt idx="13">
                  <c:v>Romania</c:v>
                </c:pt>
                <c:pt idx="14">
                  <c:v>Serbia</c:v>
                </c:pt>
                <c:pt idx="15">
                  <c:v>Tajikistan</c:v>
                </c:pt>
                <c:pt idx="16">
                  <c:v>Turkey</c:v>
                </c:pt>
                <c:pt idx="17">
                  <c:v>Uzbekistan</c:v>
                </c:pt>
              </c:strCache>
            </c:strRef>
          </c:cat>
          <c:val>
            <c:numRef>
              <c:f>'Q3'!$B$5:$B$22</c:f>
              <c:numCache>
                <c:formatCode>General</c:formatCode>
                <c:ptCount val="18"/>
                <c:pt idx="0">
                  <c:v>251</c:v>
                </c:pt>
                <c:pt idx="1">
                  <c:v>55</c:v>
                </c:pt>
                <c:pt idx="2">
                  <c:v>535</c:v>
                </c:pt>
                <c:pt idx="3">
                  <c:v>525</c:v>
                </c:pt>
                <c:pt idx="4">
                  <c:v>98</c:v>
                </c:pt>
                <c:pt idx="5">
                  <c:v>92</c:v>
                </c:pt>
                <c:pt idx="6">
                  <c:v>5000</c:v>
                </c:pt>
                <c:pt idx="7" formatCode="#,##0">
                  <c:v>2591</c:v>
                </c:pt>
                <c:pt idx="8">
                  <c:v>79</c:v>
                </c:pt>
                <c:pt idx="9">
                  <c:v>310</c:v>
                </c:pt>
                <c:pt idx="10">
                  <c:v>122</c:v>
                </c:pt>
                <c:pt idx="11">
                  <c:v>36</c:v>
                </c:pt>
                <c:pt idx="12">
                  <c:v>59</c:v>
                </c:pt>
                <c:pt idx="13">
                  <c:v>4342</c:v>
                </c:pt>
                <c:pt idx="14">
                  <c:v>1399</c:v>
                </c:pt>
                <c:pt idx="15">
                  <c:v>431</c:v>
                </c:pt>
                <c:pt idx="16">
                  <c:v>44</c:v>
                </c:pt>
                <c:pt idx="17" formatCode="#,##0">
                  <c:v>1924</c:v>
                </c:pt>
              </c:numCache>
            </c:numRef>
          </c:val>
          <c:extLst>
            <c:ext xmlns:c16="http://schemas.microsoft.com/office/drawing/2014/chart" uri="{C3380CC4-5D6E-409C-BE32-E72D297353CC}">
              <c16:uniqueId val="{00000000-B49B-4D41-832B-6DD6F5D8C77B}"/>
            </c:ext>
          </c:extLst>
        </c:ser>
        <c:dLbls>
          <c:showLegendKey val="0"/>
          <c:showVal val="0"/>
          <c:showCatName val="0"/>
          <c:showSerName val="0"/>
          <c:showPercent val="0"/>
          <c:showBubbleSize val="0"/>
        </c:dLbls>
        <c:gapWidth val="219"/>
        <c:overlap val="-27"/>
        <c:axId val="1393114656"/>
        <c:axId val="1393101760"/>
      </c:barChart>
      <c:catAx>
        <c:axId val="1393114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crossAx val="1393101760"/>
        <c:crosses val="autoZero"/>
        <c:auto val="1"/>
        <c:lblAlgn val="ctr"/>
        <c:lblOffset val="100"/>
        <c:noMultiLvlLbl val="0"/>
      </c:catAx>
      <c:valAx>
        <c:axId val="13931017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931146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'Q3'!$D$4</c:f>
              <c:strCache>
                <c:ptCount val="1"/>
                <c:pt idx="0">
                  <c:v>Staff in Regional Offices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'Q3'!$A$5:$A$22</c:f>
              <c:strCache>
                <c:ptCount val="18"/>
                <c:pt idx="0">
                  <c:v>Albania</c:v>
                </c:pt>
                <c:pt idx="1">
                  <c:v>Armenia</c:v>
                </c:pt>
                <c:pt idx="2">
                  <c:v>Azerbaijan</c:v>
                </c:pt>
                <c:pt idx="3">
                  <c:v>Belarus</c:v>
                </c:pt>
                <c:pt idx="4">
                  <c:v>Croatia</c:v>
                </c:pt>
                <c:pt idx="5">
                  <c:v>Georgia</c:v>
                </c:pt>
                <c:pt idx="6">
                  <c:v>Hungary</c:v>
                </c:pt>
                <c:pt idx="7">
                  <c:v>Kazakhstan</c:v>
                </c:pt>
                <c:pt idx="8">
                  <c:v>Kosovo</c:v>
                </c:pt>
                <c:pt idx="9">
                  <c:v>Kyrgyz Republic</c:v>
                </c:pt>
                <c:pt idx="10">
                  <c:v>Moldova</c:v>
                </c:pt>
                <c:pt idx="11">
                  <c:v>Montenegro</c:v>
                </c:pt>
                <c:pt idx="12">
                  <c:v>North Macedonia</c:v>
                </c:pt>
                <c:pt idx="13">
                  <c:v>Romania</c:v>
                </c:pt>
                <c:pt idx="14">
                  <c:v>Serbia</c:v>
                </c:pt>
                <c:pt idx="15">
                  <c:v>Tajikistan</c:v>
                </c:pt>
                <c:pt idx="16">
                  <c:v>Turkey</c:v>
                </c:pt>
                <c:pt idx="17">
                  <c:v>Uzbekistan</c:v>
                </c:pt>
              </c:strCache>
            </c:strRef>
          </c:cat>
          <c:val>
            <c:numRef>
              <c:f>'Q3'!$D$5:$D$22</c:f>
              <c:numCache>
                <c:formatCode>General</c:formatCode>
                <c:ptCount val="18"/>
                <c:pt idx="0">
                  <c:v>215</c:v>
                </c:pt>
                <c:pt idx="2">
                  <c:v>464</c:v>
                </c:pt>
                <c:pt idx="3">
                  <c:v>500</c:v>
                </c:pt>
                <c:pt idx="4">
                  <c:v>0</c:v>
                </c:pt>
                <c:pt idx="6">
                  <c:v>4000</c:v>
                </c:pt>
                <c:pt idx="7">
                  <c:v>2405</c:v>
                </c:pt>
                <c:pt idx="9">
                  <c:v>271</c:v>
                </c:pt>
                <c:pt idx="10">
                  <c:v>92</c:v>
                </c:pt>
                <c:pt idx="11">
                  <c:v>0</c:v>
                </c:pt>
                <c:pt idx="12">
                  <c:v>25</c:v>
                </c:pt>
                <c:pt idx="13">
                  <c:v>4176</c:v>
                </c:pt>
                <c:pt idx="14">
                  <c:v>1011</c:v>
                </c:pt>
                <c:pt idx="15">
                  <c:v>374</c:v>
                </c:pt>
                <c:pt idx="17">
                  <c:v>1786</c:v>
                </c:pt>
              </c:numCache>
            </c:numRef>
          </c:val>
          <c:extLst>
            <c:ext xmlns:c16="http://schemas.microsoft.com/office/drawing/2014/chart" uri="{C3380CC4-5D6E-409C-BE32-E72D297353CC}">
              <c16:uniqueId val="{00000000-C510-734D-92D2-9D86EC97B14D}"/>
            </c:ext>
          </c:extLst>
        </c:ser>
        <c:dLbls>
          <c:showLegendKey val="0"/>
          <c:showVal val="0"/>
          <c:showCatName val="0"/>
          <c:showSerName val="0"/>
          <c:showPercent val="0"/>
          <c:showBubbleSize val="0"/>
        </c:dLbls>
        <c:gapWidth val="219"/>
        <c:overlap val="-27"/>
        <c:axId val="1605205696"/>
        <c:axId val="1605204032"/>
      </c:barChart>
      <c:catAx>
        <c:axId val="1605205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crossAx val="1605204032"/>
        <c:crosses val="autoZero"/>
        <c:auto val="1"/>
        <c:lblAlgn val="ctr"/>
        <c:lblOffset val="100"/>
        <c:noMultiLvlLbl val="0"/>
      </c:catAx>
      <c:valAx>
        <c:axId val="16052040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052056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Number</a:t>
            </a:r>
            <a:r>
              <a:rPr lang="en-US" b="1" baseline="0" dirty="0"/>
              <a:t> of Clients the Treasury Services</a:t>
            </a:r>
          </a:p>
        </c:rich>
      </c:tx>
      <c:layout>
        <c:manualLayout>
          <c:xMode val="edge"/>
          <c:yMode val="edge"/>
          <c:x val="0.37661854506125825"/>
          <c:y val="9.9001925470518989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5983394749980924E-2"/>
          <c:y val="0.15401577101538902"/>
          <c:w val="0.86070080232049195"/>
          <c:h val="0.71044968354896354"/>
        </c:manualLayout>
      </c:layout>
      <c:barChart>
        <c:barDir val="bar"/>
        <c:grouping val="stacked"/>
        <c:varyColors val="0"/>
        <c:ser>
          <c:idx val="0"/>
          <c:order val="0"/>
          <c:tx>
            <c:strRef>
              <c:f>'Q8 (N of clients)'!$B$4</c:f>
              <c:strCache>
                <c:ptCount val="1"/>
                <c:pt idx="0">
                  <c:v>At the central government level</c:v>
                </c:pt>
              </c:strCache>
            </c:strRef>
          </c:tx>
          <c:spPr>
            <a:solidFill>
              <a:schemeClr val="accent1"/>
            </a:solidFill>
            <a:ln>
              <a:noFill/>
            </a:ln>
            <a:effectLst/>
          </c:spPr>
          <c:invertIfNegative val="0"/>
          <c:cat>
            <c:strRef>
              <c:f>'Q8 (N of clients)'!$A$5:$A$22</c:f>
              <c:strCache>
                <c:ptCount val="18"/>
                <c:pt idx="0">
                  <c:v>Albania</c:v>
                </c:pt>
                <c:pt idx="1">
                  <c:v>Armenia</c:v>
                </c:pt>
                <c:pt idx="2">
                  <c:v>Azerbaijan</c:v>
                </c:pt>
                <c:pt idx="3">
                  <c:v>Belarus</c:v>
                </c:pt>
                <c:pt idx="4">
                  <c:v>Croatia</c:v>
                </c:pt>
                <c:pt idx="5">
                  <c:v>Georgia</c:v>
                </c:pt>
                <c:pt idx="6">
                  <c:v>Hungary</c:v>
                </c:pt>
                <c:pt idx="7">
                  <c:v>Kazakhstan</c:v>
                </c:pt>
                <c:pt idx="8">
                  <c:v>Kosovo</c:v>
                </c:pt>
                <c:pt idx="9">
                  <c:v>Kyrgyz Republic</c:v>
                </c:pt>
                <c:pt idx="10">
                  <c:v>Moldova</c:v>
                </c:pt>
                <c:pt idx="11">
                  <c:v>Montenegro</c:v>
                </c:pt>
                <c:pt idx="12">
                  <c:v>North Macedonia</c:v>
                </c:pt>
                <c:pt idx="13">
                  <c:v>Romania</c:v>
                </c:pt>
                <c:pt idx="14">
                  <c:v>Serbia</c:v>
                </c:pt>
                <c:pt idx="15">
                  <c:v>Tajikistan</c:v>
                </c:pt>
                <c:pt idx="16">
                  <c:v>Turkey</c:v>
                </c:pt>
                <c:pt idx="17">
                  <c:v>Uzbekistan</c:v>
                </c:pt>
              </c:strCache>
            </c:strRef>
          </c:cat>
          <c:val>
            <c:numRef>
              <c:f>'Q8 (N of clients)'!$B$5:$B$22</c:f>
              <c:numCache>
                <c:formatCode>General</c:formatCode>
                <c:ptCount val="18"/>
                <c:pt idx="0">
                  <c:v>850</c:v>
                </c:pt>
                <c:pt idx="1">
                  <c:v>2412</c:v>
                </c:pt>
                <c:pt idx="2">
                  <c:v>2651</c:v>
                </c:pt>
                <c:pt idx="3">
                  <c:v>3018</c:v>
                </c:pt>
                <c:pt idx="4">
                  <c:v>128</c:v>
                </c:pt>
                <c:pt idx="5">
                  <c:v>486</c:v>
                </c:pt>
                <c:pt idx="6">
                  <c:v>700</c:v>
                </c:pt>
                <c:pt idx="7">
                  <c:v>1448</c:v>
                </c:pt>
                <c:pt idx="8">
                  <c:v>79</c:v>
                </c:pt>
                <c:pt idx="9">
                  <c:v>2426</c:v>
                </c:pt>
                <c:pt idx="10">
                  <c:v>553</c:v>
                </c:pt>
                <c:pt idx="11">
                  <c:v>88</c:v>
                </c:pt>
                <c:pt idx="12">
                  <c:v>383</c:v>
                </c:pt>
                <c:pt idx="13">
                  <c:v>2538</c:v>
                </c:pt>
                <c:pt idx="14">
                  <c:v>3823</c:v>
                </c:pt>
                <c:pt idx="15">
                  <c:v>1149</c:v>
                </c:pt>
                <c:pt idx="16">
                  <c:v>17</c:v>
                </c:pt>
                <c:pt idx="17">
                  <c:v>250</c:v>
                </c:pt>
              </c:numCache>
            </c:numRef>
          </c:val>
          <c:extLst>
            <c:ext xmlns:c16="http://schemas.microsoft.com/office/drawing/2014/chart" uri="{C3380CC4-5D6E-409C-BE32-E72D297353CC}">
              <c16:uniqueId val="{00000000-8BBF-8C40-A387-B4AD44E11950}"/>
            </c:ext>
          </c:extLst>
        </c:ser>
        <c:ser>
          <c:idx val="1"/>
          <c:order val="1"/>
          <c:tx>
            <c:strRef>
              <c:f>'Q8 (N of clients)'!$C$4</c:f>
              <c:strCache>
                <c:ptCount val="1"/>
                <c:pt idx="0">
                  <c:v>At the local governments level</c:v>
                </c:pt>
              </c:strCache>
            </c:strRef>
          </c:tx>
          <c:spPr>
            <a:solidFill>
              <a:schemeClr val="accent2"/>
            </a:solidFill>
            <a:ln>
              <a:noFill/>
            </a:ln>
            <a:effectLst/>
          </c:spPr>
          <c:invertIfNegative val="0"/>
          <c:cat>
            <c:strRef>
              <c:f>'Q8 (N of clients)'!$A$5:$A$22</c:f>
              <c:strCache>
                <c:ptCount val="18"/>
                <c:pt idx="0">
                  <c:v>Albania</c:v>
                </c:pt>
                <c:pt idx="1">
                  <c:v>Armenia</c:v>
                </c:pt>
                <c:pt idx="2">
                  <c:v>Azerbaijan</c:v>
                </c:pt>
                <c:pt idx="3">
                  <c:v>Belarus</c:v>
                </c:pt>
                <c:pt idx="4">
                  <c:v>Croatia</c:v>
                </c:pt>
                <c:pt idx="5">
                  <c:v>Georgia</c:v>
                </c:pt>
                <c:pt idx="6">
                  <c:v>Hungary</c:v>
                </c:pt>
                <c:pt idx="7">
                  <c:v>Kazakhstan</c:v>
                </c:pt>
                <c:pt idx="8">
                  <c:v>Kosovo</c:v>
                </c:pt>
                <c:pt idx="9">
                  <c:v>Kyrgyz Republic</c:v>
                </c:pt>
                <c:pt idx="10">
                  <c:v>Moldova</c:v>
                </c:pt>
                <c:pt idx="11">
                  <c:v>Montenegro</c:v>
                </c:pt>
                <c:pt idx="12">
                  <c:v>North Macedonia</c:v>
                </c:pt>
                <c:pt idx="13">
                  <c:v>Romania</c:v>
                </c:pt>
                <c:pt idx="14">
                  <c:v>Serbia</c:v>
                </c:pt>
                <c:pt idx="15">
                  <c:v>Tajikistan</c:v>
                </c:pt>
                <c:pt idx="16">
                  <c:v>Turkey</c:v>
                </c:pt>
                <c:pt idx="17">
                  <c:v>Uzbekistan</c:v>
                </c:pt>
              </c:strCache>
            </c:strRef>
          </c:cat>
          <c:val>
            <c:numRef>
              <c:f>'Q8 (N of clients)'!$C$5:$C$22</c:f>
              <c:numCache>
                <c:formatCode>General</c:formatCode>
                <c:ptCount val="18"/>
                <c:pt idx="0">
                  <c:v>203</c:v>
                </c:pt>
                <c:pt idx="1">
                  <c:v>518</c:v>
                </c:pt>
                <c:pt idx="2">
                  <c:v>2200</c:v>
                </c:pt>
                <c:pt idx="3">
                  <c:v>10902</c:v>
                </c:pt>
                <c:pt idx="4">
                  <c:v>0</c:v>
                </c:pt>
                <c:pt idx="5">
                  <c:v>892</c:v>
                </c:pt>
                <c:pt idx="6">
                  <c:v>2500</c:v>
                </c:pt>
                <c:pt idx="7">
                  <c:v>12030</c:v>
                </c:pt>
                <c:pt idx="8">
                  <c:v>0</c:v>
                </c:pt>
                <c:pt idx="9">
                  <c:v>936</c:v>
                </c:pt>
                <c:pt idx="10">
                  <c:v>8785</c:v>
                </c:pt>
                <c:pt idx="11">
                  <c:v>0</c:v>
                </c:pt>
                <c:pt idx="12">
                  <c:v>673</c:v>
                </c:pt>
                <c:pt idx="13">
                  <c:v>5137</c:v>
                </c:pt>
                <c:pt idx="14">
                  <c:v>4871</c:v>
                </c:pt>
                <c:pt idx="15">
                  <c:v>6233</c:v>
                </c:pt>
                <c:pt idx="16">
                  <c:v>0</c:v>
                </c:pt>
                <c:pt idx="17">
                  <c:v>8000</c:v>
                </c:pt>
              </c:numCache>
            </c:numRef>
          </c:val>
          <c:extLst>
            <c:ext xmlns:c16="http://schemas.microsoft.com/office/drawing/2014/chart" uri="{C3380CC4-5D6E-409C-BE32-E72D297353CC}">
              <c16:uniqueId val="{00000001-8BBF-8C40-A387-B4AD44E11950}"/>
            </c:ext>
          </c:extLst>
        </c:ser>
        <c:dLbls>
          <c:showLegendKey val="0"/>
          <c:showVal val="0"/>
          <c:showCatName val="0"/>
          <c:showSerName val="0"/>
          <c:showPercent val="0"/>
          <c:showBubbleSize val="0"/>
        </c:dLbls>
        <c:gapWidth val="150"/>
        <c:overlap val="100"/>
        <c:axId val="965768264"/>
        <c:axId val="965768592"/>
      </c:barChart>
      <c:catAx>
        <c:axId val="965768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965768592"/>
        <c:crosses val="autoZero"/>
        <c:auto val="1"/>
        <c:lblAlgn val="ctr"/>
        <c:lblOffset val="100"/>
        <c:noMultiLvlLbl val="0"/>
      </c:catAx>
      <c:valAx>
        <c:axId val="9657685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65768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dirty="0"/>
              <a:t>Average</a:t>
            </a:r>
            <a:r>
              <a:rPr lang="en-US" sz="1800" b="1" baseline="0" dirty="0"/>
              <a:t> Number of Payment Transactions per Day</a:t>
            </a:r>
            <a:endParaRPr lang="en-US" sz="1800" b="1" dirty="0"/>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'Q10'!$D$5</c:f>
              <c:strCache>
                <c:ptCount val="1"/>
                <c:pt idx="0">
                  <c:v>at the central Treasury office</c:v>
                </c:pt>
              </c:strCache>
            </c:strRef>
          </c:tx>
          <c:spPr>
            <a:solidFill>
              <a:schemeClr val="accent1"/>
            </a:solidFill>
            <a:ln>
              <a:noFill/>
            </a:ln>
            <a:effectLst/>
          </c:spPr>
          <c:invertIfNegative val="0"/>
          <c:cat>
            <c:strRef>
              <c:f>'Q10'!$B$6:$B$23</c:f>
              <c:strCache>
                <c:ptCount val="18"/>
                <c:pt idx="0">
                  <c:v>Albania</c:v>
                </c:pt>
                <c:pt idx="1">
                  <c:v>Armenia</c:v>
                </c:pt>
                <c:pt idx="2">
                  <c:v>Azerbaijan</c:v>
                </c:pt>
                <c:pt idx="3">
                  <c:v>Belarus</c:v>
                </c:pt>
                <c:pt idx="4">
                  <c:v>Croatia</c:v>
                </c:pt>
                <c:pt idx="5">
                  <c:v>Georgia</c:v>
                </c:pt>
                <c:pt idx="6">
                  <c:v>Hungary</c:v>
                </c:pt>
                <c:pt idx="7">
                  <c:v>Kazakhstan</c:v>
                </c:pt>
                <c:pt idx="8">
                  <c:v>Kosovo</c:v>
                </c:pt>
                <c:pt idx="9">
                  <c:v>Kyrgyz Republic</c:v>
                </c:pt>
                <c:pt idx="10">
                  <c:v>Moldova</c:v>
                </c:pt>
                <c:pt idx="11">
                  <c:v>Montenegro</c:v>
                </c:pt>
                <c:pt idx="12">
                  <c:v>North Macedonia</c:v>
                </c:pt>
                <c:pt idx="13">
                  <c:v>Romania</c:v>
                </c:pt>
                <c:pt idx="14">
                  <c:v>Serbia</c:v>
                </c:pt>
                <c:pt idx="15">
                  <c:v>Tajikistan</c:v>
                </c:pt>
                <c:pt idx="16">
                  <c:v>Turkey</c:v>
                </c:pt>
                <c:pt idx="17">
                  <c:v>Uzbekistan</c:v>
                </c:pt>
              </c:strCache>
            </c:strRef>
          </c:cat>
          <c:val>
            <c:numRef>
              <c:f>'Q10'!$D$6:$D$23</c:f>
              <c:numCache>
                <c:formatCode>General</c:formatCode>
                <c:ptCount val="18"/>
                <c:pt idx="0">
                  <c:v>30</c:v>
                </c:pt>
                <c:pt idx="1">
                  <c:v>30000</c:v>
                </c:pt>
                <c:pt idx="2">
                  <c:v>9</c:v>
                </c:pt>
                <c:pt idx="3">
                  <c:v>5515</c:v>
                </c:pt>
                <c:pt idx="4">
                  <c:v>37700</c:v>
                </c:pt>
                <c:pt idx="5" formatCode="0">
                  <c:v>5000</c:v>
                </c:pt>
                <c:pt idx="6">
                  <c:v>0</c:v>
                </c:pt>
                <c:pt idx="7">
                  <c:v>10</c:v>
                </c:pt>
                <c:pt idx="8">
                  <c:v>1200</c:v>
                </c:pt>
                <c:pt idx="9">
                  <c:v>7000</c:v>
                </c:pt>
                <c:pt idx="10">
                  <c:v>1000</c:v>
                </c:pt>
                <c:pt idx="11">
                  <c:v>1190</c:v>
                </c:pt>
                <c:pt idx="12">
                  <c:v>3000</c:v>
                </c:pt>
                <c:pt idx="13">
                  <c:v>86800</c:v>
                </c:pt>
                <c:pt idx="15">
                  <c:v>1033</c:v>
                </c:pt>
                <c:pt idx="17">
                  <c:v>5000</c:v>
                </c:pt>
              </c:numCache>
            </c:numRef>
          </c:val>
          <c:extLst>
            <c:ext xmlns:c16="http://schemas.microsoft.com/office/drawing/2014/chart" uri="{C3380CC4-5D6E-409C-BE32-E72D297353CC}">
              <c16:uniqueId val="{00000000-4B0A-E143-B76F-E3238542D13C}"/>
            </c:ext>
          </c:extLst>
        </c:ser>
        <c:ser>
          <c:idx val="1"/>
          <c:order val="1"/>
          <c:tx>
            <c:strRef>
              <c:f>'Q10'!$E$5</c:f>
              <c:strCache>
                <c:ptCount val="1"/>
                <c:pt idx="0">
                  <c:v>at the regional Treasury offices</c:v>
                </c:pt>
              </c:strCache>
            </c:strRef>
          </c:tx>
          <c:spPr>
            <a:solidFill>
              <a:schemeClr val="accent2"/>
            </a:solidFill>
            <a:ln>
              <a:noFill/>
            </a:ln>
            <a:effectLst/>
          </c:spPr>
          <c:invertIfNegative val="0"/>
          <c:cat>
            <c:strRef>
              <c:f>'Q10'!$B$6:$B$23</c:f>
              <c:strCache>
                <c:ptCount val="18"/>
                <c:pt idx="0">
                  <c:v>Albania</c:v>
                </c:pt>
                <c:pt idx="1">
                  <c:v>Armenia</c:v>
                </c:pt>
                <c:pt idx="2">
                  <c:v>Azerbaijan</c:v>
                </c:pt>
                <c:pt idx="3">
                  <c:v>Belarus</c:v>
                </c:pt>
                <c:pt idx="4">
                  <c:v>Croatia</c:v>
                </c:pt>
                <c:pt idx="5">
                  <c:v>Georgia</c:v>
                </c:pt>
                <c:pt idx="6">
                  <c:v>Hungary</c:v>
                </c:pt>
                <c:pt idx="7">
                  <c:v>Kazakhstan</c:v>
                </c:pt>
                <c:pt idx="8">
                  <c:v>Kosovo</c:v>
                </c:pt>
                <c:pt idx="9">
                  <c:v>Kyrgyz Republic</c:v>
                </c:pt>
                <c:pt idx="10">
                  <c:v>Moldova</c:v>
                </c:pt>
                <c:pt idx="11">
                  <c:v>Montenegro</c:v>
                </c:pt>
                <c:pt idx="12">
                  <c:v>North Macedonia</c:v>
                </c:pt>
                <c:pt idx="13">
                  <c:v>Romania</c:v>
                </c:pt>
                <c:pt idx="14">
                  <c:v>Serbia</c:v>
                </c:pt>
                <c:pt idx="15">
                  <c:v>Tajikistan</c:v>
                </c:pt>
                <c:pt idx="16">
                  <c:v>Turkey</c:v>
                </c:pt>
                <c:pt idx="17">
                  <c:v>Uzbekistan</c:v>
                </c:pt>
              </c:strCache>
            </c:strRef>
          </c:cat>
          <c:val>
            <c:numRef>
              <c:f>'Q10'!$E$6:$E$23</c:f>
              <c:numCache>
                <c:formatCode>General</c:formatCode>
                <c:ptCount val="18"/>
                <c:pt idx="0">
                  <c:v>1470</c:v>
                </c:pt>
                <c:pt idx="1">
                  <c:v>1500</c:v>
                </c:pt>
                <c:pt idx="2">
                  <c:v>3000</c:v>
                </c:pt>
                <c:pt idx="3">
                  <c:v>18315</c:v>
                </c:pt>
                <c:pt idx="5">
                  <c:v>0</c:v>
                </c:pt>
                <c:pt idx="6">
                  <c:v>0</c:v>
                </c:pt>
                <c:pt idx="7">
                  <c:v>50000</c:v>
                </c:pt>
                <c:pt idx="8">
                  <c:v>0</c:v>
                </c:pt>
                <c:pt idx="9">
                  <c:v>1300</c:v>
                </c:pt>
                <c:pt idx="10">
                  <c:v>9000</c:v>
                </c:pt>
                <c:pt idx="12">
                  <c:v>10000</c:v>
                </c:pt>
                <c:pt idx="13">
                  <c:v>122200</c:v>
                </c:pt>
                <c:pt idx="14">
                  <c:v>330300</c:v>
                </c:pt>
                <c:pt idx="15">
                  <c:v>4620</c:v>
                </c:pt>
                <c:pt idx="17">
                  <c:v>40000</c:v>
                </c:pt>
              </c:numCache>
            </c:numRef>
          </c:val>
          <c:extLst>
            <c:ext xmlns:c16="http://schemas.microsoft.com/office/drawing/2014/chart" uri="{C3380CC4-5D6E-409C-BE32-E72D297353CC}">
              <c16:uniqueId val="{00000001-4B0A-E143-B76F-E3238542D13C}"/>
            </c:ext>
          </c:extLst>
        </c:ser>
        <c:dLbls>
          <c:showLegendKey val="0"/>
          <c:showVal val="0"/>
          <c:showCatName val="0"/>
          <c:showSerName val="0"/>
          <c:showPercent val="0"/>
          <c:showBubbleSize val="0"/>
        </c:dLbls>
        <c:gapWidth val="150"/>
        <c:overlap val="100"/>
        <c:axId val="1767386960"/>
        <c:axId val="1767396112"/>
      </c:barChart>
      <c:catAx>
        <c:axId val="17673869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67396112"/>
        <c:crosses val="autoZero"/>
        <c:auto val="1"/>
        <c:lblAlgn val="ctr"/>
        <c:lblOffset val="100"/>
        <c:noMultiLvlLbl val="0"/>
      </c:catAx>
      <c:valAx>
        <c:axId val="17673961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673869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Staff involved in cash forecasting</a:t>
            </a:r>
            <a:endParaRPr lang="ru-RU" b="1" dirty="0"/>
          </a:p>
        </c:rich>
      </c:tx>
      <c:layout>
        <c:manualLayout>
          <c:xMode val="edge"/>
          <c:yMode val="edge"/>
          <c:x val="0.23293498914512273"/>
          <c:y val="2.3939352383968361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8054268600783377E-2"/>
          <c:y val="0.11504347941355816"/>
          <c:w val="0.88763036428918851"/>
          <c:h val="0.56390700531120475"/>
        </c:manualLayout>
      </c:layout>
      <c:barChart>
        <c:barDir val="col"/>
        <c:grouping val="clustered"/>
        <c:varyColors val="0"/>
        <c:ser>
          <c:idx val="0"/>
          <c:order val="0"/>
          <c:spPr>
            <a:solidFill>
              <a:schemeClr val="accent1"/>
            </a:solidFill>
            <a:ln>
              <a:noFill/>
            </a:ln>
            <a:effectLst/>
          </c:spPr>
          <c:invertIfNegative val="0"/>
          <c:dLbls>
            <c:dLbl>
              <c:idx val="17"/>
              <c:delete val="1"/>
              <c:extLst>
                <c:ext xmlns:c15="http://schemas.microsoft.com/office/drawing/2012/chart" uri="{CE6537A1-D6FC-4f65-9D91-7224C49458BB}"/>
                <c:ext xmlns:c16="http://schemas.microsoft.com/office/drawing/2014/chart" uri="{C3380CC4-5D6E-409C-BE32-E72D297353CC}">
                  <c16:uniqueId val="{00000001-F648-1344-8C40-2BA8D02DB085}"/>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'Q11'!$A$5:$A$22</c:f>
              <c:strCache>
                <c:ptCount val="18"/>
                <c:pt idx="0">
                  <c:v>Albania</c:v>
                </c:pt>
                <c:pt idx="1">
                  <c:v>Armenia</c:v>
                </c:pt>
                <c:pt idx="2">
                  <c:v>Azerbaijan</c:v>
                </c:pt>
                <c:pt idx="3">
                  <c:v>Belarus</c:v>
                </c:pt>
                <c:pt idx="4">
                  <c:v>Croatia</c:v>
                </c:pt>
                <c:pt idx="5">
                  <c:v>Georgia</c:v>
                </c:pt>
                <c:pt idx="6">
                  <c:v>Hungary</c:v>
                </c:pt>
                <c:pt idx="7">
                  <c:v>Kazakhstan</c:v>
                </c:pt>
                <c:pt idx="8">
                  <c:v>Kosovo</c:v>
                </c:pt>
                <c:pt idx="9">
                  <c:v>Kyrgyz Republic</c:v>
                </c:pt>
                <c:pt idx="10">
                  <c:v>Moldova</c:v>
                </c:pt>
                <c:pt idx="11">
                  <c:v>Montenegro</c:v>
                </c:pt>
                <c:pt idx="12">
                  <c:v>North Macedonia</c:v>
                </c:pt>
                <c:pt idx="13">
                  <c:v>Romania</c:v>
                </c:pt>
                <c:pt idx="14">
                  <c:v>Serbia</c:v>
                </c:pt>
                <c:pt idx="15">
                  <c:v>Tajikistan</c:v>
                </c:pt>
                <c:pt idx="16">
                  <c:v>Turkey</c:v>
                </c:pt>
                <c:pt idx="17">
                  <c:v>Uzbekistan</c:v>
                </c:pt>
              </c:strCache>
            </c:strRef>
          </c:cat>
          <c:val>
            <c:numRef>
              <c:f>'Q11'!$C$5:$C$22</c:f>
              <c:numCache>
                <c:formatCode>General</c:formatCode>
                <c:ptCount val="18"/>
                <c:pt idx="0">
                  <c:v>4</c:v>
                </c:pt>
                <c:pt idx="1">
                  <c:v>0</c:v>
                </c:pt>
                <c:pt idx="2">
                  <c:v>0</c:v>
                </c:pt>
                <c:pt idx="3">
                  <c:v>2</c:v>
                </c:pt>
                <c:pt idx="4">
                  <c:v>4</c:v>
                </c:pt>
                <c:pt idx="5">
                  <c:v>5</c:v>
                </c:pt>
                <c:pt idx="6">
                  <c:v>2</c:v>
                </c:pt>
                <c:pt idx="7">
                  <c:v>4</c:v>
                </c:pt>
                <c:pt idx="8">
                  <c:v>4</c:v>
                </c:pt>
                <c:pt idx="9">
                  <c:v>3</c:v>
                </c:pt>
                <c:pt idx="10">
                  <c:v>3</c:v>
                </c:pt>
                <c:pt idx="11">
                  <c:v>5</c:v>
                </c:pt>
                <c:pt idx="12">
                  <c:v>2</c:v>
                </c:pt>
                <c:pt idx="13">
                  <c:v>3</c:v>
                </c:pt>
                <c:pt idx="14">
                  <c:v>4</c:v>
                </c:pt>
                <c:pt idx="15">
                  <c:v>4</c:v>
                </c:pt>
                <c:pt idx="16">
                  <c:v>7</c:v>
                </c:pt>
                <c:pt idx="17">
                  <c:v>0</c:v>
                </c:pt>
              </c:numCache>
            </c:numRef>
          </c:val>
          <c:extLst>
            <c:ext xmlns:c16="http://schemas.microsoft.com/office/drawing/2014/chart" uri="{C3380CC4-5D6E-409C-BE32-E72D297353CC}">
              <c16:uniqueId val="{00000000-F648-1344-8C40-2BA8D02DB085}"/>
            </c:ext>
          </c:extLst>
        </c:ser>
        <c:dLbls>
          <c:showLegendKey val="0"/>
          <c:showVal val="0"/>
          <c:showCatName val="0"/>
          <c:showSerName val="0"/>
          <c:showPercent val="0"/>
          <c:showBubbleSize val="0"/>
        </c:dLbls>
        <c:gapWidth val="219"/>
        <c:overlap val="-27"/>
        <c:axId val="1092235232"/>
        <c:axId val="472394768"/>
      </c:barChart>
      <c:catAx>
        <c:axId val="1092235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472394768"/>
        <c:crosses val="autoZero"/>
        <c:auto val="1"/>
        <c:lblAlgn val="ctr"/>
        <c:lblOffset val="100"/>
        <c:noMultiLvlLbl val="0"/>
      </c:catAx>
      <c:valAx>
        <c:axId val="4723947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922352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Staff involved in cash management</a:t>
            </a:r>
            <a:endParaRPr lang="ru-RU" b="1" dirty="0"/>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0495925648549912E-2"/>
          <c:y val="0.12518516096810781"/>
          <c:w val="0.92688767598941479"/>
          <c:h val="0.59996459581417272"/>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'Q12'!$A$5:$A$22</c:f>
              <c:strCache>
                <c:ptCount val="18"/>
                <c:pt idx="0">
                  <c:v>Albania</c:v>
                </c:pt>
                <c:pt idx="1">
                  <c:v>Armenia</c:v>
                </c:pt>
                <c:pt idx="2">
                  <c:v>Azerbaijan</c:v>
                </c:pt>
                <c:pt idx="3">
                  <c:v>Belarus</c:v>
                </c:pt>
                <c:pt idx="4">
                  <c:v>Croatia</c:v>
                </c:pt>
                <c:pt idx="5">
                  <c:v>Georgia</c:v>
                </c:pt>
                <c:pt idx="6">
                  <c:v>Hungary</c:v>
                </c:pt>
                <c:pt idx="7">
                  <c:v>Kazakhstan</c:v>
                </c:pt>
                <c:pt idx="8">
                  <c:v>Kosovo</c:v>
                </c:pt>
                <c:pt idx="9">
                  <c:v>Kyrgyz Republic</c:v>
                </c:pt>
                <c:pt idx="10">
                  <c:v>Moldova</c:v>
                </c:pt>
                <c:pt idx="11">
                  <c:v>Montenegro</c:v>
                </c:pt>
                <c:pt idx="12">
                  <c:v>North Macedonia</c:v>
                </c:pt>
                <c:pt idx="13">
                  <c:v>Romania</c:v>
                </c:pt>
                <c:pt idx="14">
                  <c:v>Serbia</c:v>
                </c:pt>
                <c:pt idx="15">
                  <c:v>Tajikistan</c:v>
                </c:pt>
                <c:pt idx="16">
                  <c:v>Turkey</c:v>
                </c:pt>
                <c:pt idx="17">
                  <c:v>Uzbekistan</c:v>
                </c:pt>
              </c:strCache>
            </c:strRef>
          </c:cat>
          <c:val>
            <c:numRef>
              <c:f>'Q12'!$C$5:$C$22</c:f>
              <c:numCache>
                <c:formatCode>General</c:formatCode>
                <c:ptCount val="18"/>
                <c:pt idx="0">
                  <c:v>4</c:v>
                </c:pt>
                <c:pt idx="2">
                  <c:v>0</c:v>
                </c:pt>
                <c:pt idx="3">
                  <c:v>2</c:v>
                </c:pt>
                <c:pt idx="4">
                  <c:v>4</c:v>
                </c:pt>
                <c:pt idx="5">
                  <c:v>3</c:v>
                </c:pt>
                <c:pt idx="7">
                  <c:v>4</c:v>
                </c:pt>
                <c:pt idx="8">
                  <c:v>4</c:v>
                </c:pt>
                <c:pt idx="9">
                  <c:v>3</c:v>
                </c:pt>
                <c:pt idx="10">
                  <c:v>7</c:v>
                </c:pt>
                <c:pt idx="11">
                  <c:v>5</c:v>
                </c:pt>
                <c:pt idx="12">
                  <c:v>2</c:v>
                </c:pt>
                <c:pt idx="13">
                  <c:v>3</c:v>
                </c:pt>
                <c:pt idx="14">
                  <c:v>12</c:v>
                </c:pt>
                <c:pt idx="16">
                  <c:v>12</c:v>
                </c:pt>
              </c:numCache>
            </c:numRef>
          </c:val>
          <c:extLst>
            <c:ext xmlns:c16="http://schemas.microsoft.com/office/drawing/2014/chart" uri="{C3380CC4-5D6E-409C-BE32-E72D297353CC}">
              <c16:uniqueId val="{00000000-5F8F-B14E-91BD-3D55FFE49C01}"/>
            </c:ext>
          </c:extLst>
        </c:ser>
        <c:dLbls>
          <c:showLegendKey val="0"/>
          <c:showVal val="0"/>
          <c:showCatName val="0"/>
          <c:showSerName val="0"/>
          <c:showPercent val="0"/>
          <c:showBubbleSize val="0"/>
        </c:dLbls>
        <c:gapWidth val="219"/>
        <c:overlap val="-27"/>
        <c:axId val="1020194664"/>
        <c:axId val="1020194992"/>
      </c:barChart>
      <c:catAx>
        <c:axId val="1020194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020194992"/>
        <c:crosses val="autoZero"/>
        <c:auto val="1"/>
        <c:lblAlgn val="ctr"/>
        <c:lblOffset val="100"/>
        <c:noMultiLvlLbl val="0"/>
      </c:catAx>
      <c:valAx>
        <c:axId val="10201949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201946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E63802-9BFA-4904-AFE3-97E8E20AB127}"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GB"/>
        </a:p>
      </dgm:t>
    </dgm:pt>
    <dgm:pt modelId="{CA2CBEC8-FA8E-40ED-9044-77EA278AEF65}">
      <dgm:prSet phldrT="[Text]"/>
      <dgm:spPr>
        <a:solidFill>
          <a:srgbClr val="004C97"/>
        </a:solidFill>
        <a:ln>
          <a:noFill/>
        </a:ln>
      </dgm:spPr>
      <dgm:t>
        <a:bodyPr/>
        <a:lstStyle/>
        <a:p>
          <a:r>
            <a:rPr lang="en-GB" dirty="0"/>
            <a:t>This is a summary only – In some cases we may be in touch to clarify answers. The group session today will be used to clarify some issues with country responses and you maybe approached separately too. We encourage you to further review your responses and if you note any anomalies please let us know.</a:t>
          </a:r>
        </a:p>
      </dgm:t>
    </dgm:pt>
    <dgm:pt modelId="{BAD777EF-F2D9-45AD-A29E-8A41CC8DFCC1}" type="parTrans" cxnId="{1FE9E259-3387-475D-B1DD-76B41F687DA6}">
      <dgm:prSet/>
      <dgm:spPr/>
      <dgm:t>
        <a:bodyPr/>
        <a:lstStyle/>
        <a:p>
          <a:endParaRPr lang="en-GB"/>
        </a:p>
      </dgm:t>
    </dgm:pt>
    <dgm:pt modelId="{5D85271F-0611-45AC-B7C7-A2823D31016E}" type="sibTrans" cxnId="{1FE9E259-3387-475D-B1DD-76B41F687DA6}">
      <dgm:prSet/>
      <dgm:spPr>
        <a:solidFill>
          <a:srgbClr val="CFD5EA">
            <a:alpha val="90000"/>
          </a:srgbClr>
        </a:solidFill>
        <a:ln>
          <a:solidFill>
            <a:srgbClr val="004C97">
              <a:alpha val="90000"/>
            </a:srgbClr>
          </a:solidFill>
        </a:ln>
      </dgm:spPr>
      <dgm:t>
        <a:bodyPr/>
        <a:lstStyle/>
        <a:p>
          <a:endParaRPr lang="en-GB" dirty="0"/>
        </a:p>
      </dgm:t>
    </dgm:pt>
    <dgm:pt modelId="{A3935E0C-4552-4CEA-B2D4-D756D3DB5063}">
      <dgm:prSet/>
      <dgm:spPr>
        <a:solidFill>
          <a:srgbClr val="004C97"/>
        </a:solidFill>
        <a:ln>
          <a:noFill/>
        </a:ln>
      </dgm:spPr>
      <dgm:t>
        <a:bodyPr/>
        <a:lstStyle/>
        <a:p>
          <a:r>
            <a:rPr lang="en-GB" dirty="0"/>
            <a:t>An extensive report will be prepared later this year as a contribution to PEMPAL knowledge bank of methodological, legal and analytical documentation.</a:t>
          </a:r>
        </a:p>
      </dgm:t>
    </dgm:pt>
    <dgm:pt modelId="{90BD4685-0867-4C33-965E-82FCE9220BA9}" type="parTrans" cxnId="{4E0FA6D0-2ED4-437D-892C-EC112399E814}">
      <dgm:prSet/>
      <dgm:spPr/>
      <dgm:t>
        <a:bodyPr/>
        <a:lstStyle/>
        <a:p>
          <a:endParaRPr lang="en-GB"/>
        </a:p>
      </dgm:t>
    </dgm:pt>
    <dgm:pt modelId="{E42AE252-D358-4CE5-B208-FB66501CDF66}" type="sibTrans" cxnId="{4E0FA6D0-2ED4-437D-892C-EC112399E814}">
      <dgm:prSet/>
      <dgm:spPr>
        <a:solidFill>
          <a:srgbClr val="CFD5EA">
            <a:alpha val="90000"/>
          </a:srgbClr>
        </a:solidFill>
        <a:ln>
          <a:solidFill>
            <a:srgbClr val="004C97">
              <a:alpha val="90000"/>
            </a:srgbClr>
          </a:solidFill>
        </a:ln>
      </dgm:spPr>
      <dgm:t>
        <a:bodyPr/>
        <a:lstStyle/>
        <a:p>
          <a:endParaRPr lang="en-GB" dirty="0"/>
        </a:p>
      </dgm:t>
    </dgm:pt>
    <dgm:pt modelId="{6B114F6A-991C-4583-BB88-8EFD06BC2002}">
      <dgm:prSet/>
      <dgm:spPr>
        <a:solidFill>
          <a:srgbClr val="004C97"/>
        </a:solidFill>
        <a:ln>
          <a:noFill/>
        </a:ln>
      </dgm:spPr>
      <dgm:t>
        <a:bodyPr/>
        <a:lstStyle/>
        <a:p>
          <a:r>
            <a:rPr lang="en-GB" dirty="0"/>
            <a:t>We are grateful for your responses to date – we would still welcome further countries participating!!</a:t>
          </a:r>
        </a:p>
      </dgm:t>
    </dgm:pt>
    <dgm:pt modelId="{59EF4108-8DC2-4018-9E61-23E14721037C}" type="parTrans" cxnId="{0969A73E-7D6B-466C-B4BD-7226462D066E}">
      <dgm:prSet/>
      <dgm:spPr/>
      <dgm:t>
        <a:bodyPr/>
        <a:lstStyle/>
        <a:p>
          <a:endParaRPr lang="en-GB"/>
        </a:p>
      </dgm:t>
    </dgm:pt>
    <dgm:pt modelId="{0DB347BB-9CE7-4C08-9223-EA6705AB5FB8}" type="sibTrans" cxnId="{0969A73E-7D6B-466C-B4BD-7226462D066E}">
      <dgm:prSet/>
      <dgm:spPr/>
      <dgm:t>
        <a:bodyPr/>
        <a:lstStyle/>
        <a:p>
          <a:endParaRPr lang="en-GB"/>
        </a:p>
      </dgm:t>
    </dgm:pt>
    <dgm:pt modelId="{91887A19-0197-4BBA-AC61-B313186A37EB}" type="pres">
      <dgm:prSet presAssocID="{9BE63802-9BFA-4904-AFE3-97E8E20AB127}" presName="outerComposite" presStyleCnt="0">
        <dgm:presLayoutVars>
          <dgm:chMax val="5"/>
          <dgm:dir/>
          <dgm:resizeHandles val="exact"/>
        </dgm:presLayoutVars>
      </dgm:prSet>
      <dgm:spPr/>
    </dgm:pt>
    <dgm:pt modelId="{BD022245-7F22-4EAE-9F6E-75DF794C66FE}" type="pres">
      <dgm:prSet presAssocID="{9BE63802-9BFA-4904-AFE3-97E8E20AB127}" presName="dummyMaxCanvas" presStyleCnt="0">
        <dgm:presLayoutVars/>
      </dgm:prSet>
      <dgm:spPr/>
    </dgm:pt>
    <dgm:pt modelId="{C569CB19-2910-49FE-8291-2F5FD4DA907B}" type="pres">
      <dgm:prSet presAssocID="{9BE63802-9BFA-4904-AFE3-97E8E20AB127}" presName="ThreeNodes_1" presStyleLbl="node1" presStyleIdx="0" presStyleCnt="3">
        <dgm:presLayoutVars>
          <dgm:bulletEnabled val="1"/>
        </dgm:presLayoutVars>
      </dgm:prSet>
      <dgm:spPr/>
    </dgm:pt>
    <dgm:pt modelId="{925EDD1C-1203-4EF0-B43E-62CE24202E36}" type="pres">
      <dgm:prSet presAssocID="{9BE63802-9BFA-4904-AFE3-97E8E20AB127}" presName="ThreeNodes_2" presStyleLbl="node1" presStyleIdx="1" presStyleCnt="3">
        <dgm:presLayoutVars>
          <dgm:bulletEnabled val="1"/>
        </dgm:presLayoutVars>
      </dgm:prSet>
      <dgm:spPr/>
    </dgm:pt>
    <dgm:pt modelId="{8BE912F6-5BF3-4DAC-B54F-2350F3ED7DD2}" type="pres">
      <dgm:prSet presAssocID="{9BE63802-9BFA-4904-AFE3-97E8E20AB127}" presName="ThreeNodes_3" presStyleLbl="node1" presStyleIdx="2" presStyleCnt="3">
        <dgm:presLayoutVars>
          <dgm:bulletEnabled val="1"/>
        </dgm:presLayoutVars>
      </dgm:prSet>
      <dgm:spPr/>
    </dgm:pt>
    <dgm:pt modelId="{CB39D612-AF3A-43A2-8445-2DBA3E55BE7E}" type="pres">
      <dgm:prSet presAssocID="{9BE63802-9BFA-4904-AFE3-97E8E20AB127}" presName="ThreeConn_1-2" presStyleLbl="fgAccFollowNode1" presStyleIdx="0" presStyleCnt="2">
        <dgm:presLayoutVars>
          <dgm:bulletEnabled val="1"/>
        </dgm:presLayoutVars>
      </dgm:prSet>
      <dgm:spPr/>
    </dgm:pt>
    <dgm:pt modelId="{6536101C-0669-4373-88C6-3E5A38748D06}" type="pres">
      <dgm:prSet presAssocID="{9BE63802-9BFA-4904-AFE3-97E8E20AB127}" presName="ThreeConn_2-3" presStyleLbl="fgAccFollowNode1" presStyleIdx="1" presStyleCnt="2">
        <dgm:presLayoutVars>
          <dgm:bulletEnabled val="1"/>
        </dgm:presLayoutVars>
      </dgm:prSet>
      <dgm:spPr/>
    </dgm:pt>
    <dgm:pt modelId="{00763624-898C-47F1-871E-AC39A018A662}" type="pres">
      <dgm:prSet presAssocID="{9BE63802-9BFA-4904-AFE3-97E8E20AB127}" presName="ThreeNodes_1_text" presStyleLbl="node1" presStyleIdx="2" presStyleCnt="3">
        <dgm:presLayoutVars>
          <dgm:bulletEnabled val="1"/>
        </dgm:presLayoutVars>
      </dgm:prSet>
      <dgm:spPr/>
    </dgm:pt>
    <dgm:pt modelId="{BB467D80-7DB8-48C5-BD47-B8B2ECF90879}" type="pres">
      <dgm:prSet presAssocID="{9BE63802-9BFA-4904-AFE3-97E8E20AB127}" presName="ThreeNodes_2_text" presStyleLbl="node1" presStyleIdx="2" presStyleCnt="3">
        <dgm:presLayoutVars>
          <dgm:bulletEnabled val="1"/>
        </dgm:presLayoutVars>
      </dgm:prSet>
      <dgm:spPr/>
    </dgm:pt>
    <dgm:pt modelId="{A9C25E9F-D57F-42AB-AFC5-3E93BE518A3B}" type="pres">
      <dgm:prSet presAssocID="{9BE63802-9BFA-4904-AFE3-97E8E20AB127}" presName="ThreeNodes_3_text" presStyleLbl="node1" presStyleIdx="2" presStyleCnt="3">
        <dgm:presLayoutVars>
          <dgm:bulletEnabled val="1"/>
        </dgm:presLayoutVars>
      </dgm:prSet>
      <dgm:spPr/>
    </dgm:pt>
  </dgm:ptLst>
  <dgm:cxnLst>
    <dgm:cxn modelId="{561C5403-7EB2-48DF-A466-80B34E04BF73}" type="presOf" srcId="{CA2CBEC8-FA8E-40ED-9044-77EA278AEF65}" destId="{00763624-898C-47F1-871E-AC39A018A662}" srcOrd="1" destOrd="0" presId="urn:microsoft.com/office/officeart/2005/8/layout/vProcess5"/>
    <dgm:cxn modelId="{0969A73E-7D6B-466C-B4BD-7226462D066E}" srcId="{9BE63802-9BFA-4904-AFE3-97E8E20AB127}" destId="{6B114F6A-991C-4583-BB88-8EFD06BC2002}" srcOrd="2" destOrd="0" parTransId="{59EF4108-8DC2-4018-9E61-23E14721037C}" sibTransId="{0DB347BB-9CE7-4C08-9223-EA6705AB5FB8}"/>
    <dgm:cxn modelId="{196D084B-72D7-4CC3-9984-64FB9AEB7E27}" type="presOf" srcId="{5D85271F-0611-45AC-B7C7-A2823D31016E}" destId="{CB39D612-AF3A-43A2-8445-2DBA3E55BE7E}" srcOrd="0" destOrd="0" presId="urn:microsoft.com/office/officeart/2005/8/layout/vProcess5"/>
    <dgm:cxn modelId="{850E2273-D575-4948-8659-A19429AD8DEE}" type="presOf" srcId="{E42AE252-D358-4CE5-B208-FB66501CDF66}" destId="{6536101C-0669-4373-88C6-3E5A38748D06}" srcOrd="0" destOrd="0" presId="urn:microsoft.com/office/officeart/2005/8/layout/vProcess5"/>
    <dgm:cxn modelId="{260DAE54-DEF4-46F0-819D-81112B3EA591}" type="presOf" srcId="{6B114F6A-991C-4583-BB88-8EFD06BC2002}" destId="{A9C25E9F-D57F-42AB-AFC5-3E93BE518A3B}" srcOrd="1" destOrd="0" presId="urn:microsoft.com/office/officeart/2005/8/layout/vProcess5"/>
    <dgm:cxn modelId="{C4A17478-069E-48B2-BCC0-543054934073}" type="presOf" srcId="{A3935E0C-4552-4CEA-B2D4-D756D3DB5063}" destId="{925EDD1C-1203-4EF0-B43E-62CE24202E36}" srcOrd="0" destOrd="0" presId="urn:microsoft.com/office/officeart/2005/8/layout/vProcess5"/>
    <dgm:cxn modelId="{1FE9E259-3387-475D-B1DD-76B41F687DA6}" srcId="{9BE63802-9BFA-4904-AFE3-97E8E20AB127}" destId="{CA2CBEC8-FA8E-40ED-9044-77EA278AEF65}" srcOrd="0" destOrd="0" parTransId="{BAD777EF-F2D9-45AD-A29E-8A41CC8DFCC1}" sibTransId="{5D85271F-0611-45AC-B7C7-A2823D31016E}"/>
    <dgm:cxn modelId="{DC425F81-796B-4968-822F-6DAAE2A92AD4}" type="presOf" srcId="{6B114F6A-991C-4583-BB88-8EFD06BC2002}" destId="{8BE912F6-5BF3-4DAC-B54F-2350F3ED7DD2}" srcOrd="0" destOrd="0" presId="urn:microsoft.com/office/officeart/2005/8/layout/vProcess5"/>
    <dgm:cxn modelId="{0DC2D781-C9E6-44F3-936C-27E3E0F0F46D}" type="presOf" srcId="{CA2CBEC8-FA8E-40ED-9044-77EA278AEF65}" destId="{C569CB19-2910-49FE-8291-2F5FD4DA907B}" srcOrd="0" destOrd="0" presId="urn:microsoft.com/office/officeart/2005/8/layout/vProcess5"/>
    <dgm:cxn modelId="{E516C8B9-0A70-468D-895F-AD21067A4ED2}" type="presOf" srcId="{9BE63802-9BFA-4904-AFE3-97E8E20AB127}" destId="{91887A19-0197-4BBA-AC61-B313186A37EB}" srcOrd="0" destOrd="0" presId="urn:microsoft.com/office/officeart/2005/8/layout/vProcess5"/>
    <dgm:cxn modelId="{4E0FA6D0-2ED4-437D-892C-EC112399E814}" srcId="{9BE63802-9BFA-4904-AFE3-97E8E20AB127}" destId="{A3935E0C-4552-4CEA-B2D4-D756D3DB5063}" srcOrd="1" destOrd="0" parTransId="{90BD4685-0867-4C33-965E-82FCE9220BA9}" sibTransId="{E42AE252-D358-4CE5-B208-FB66501CDF66}"/>
    <dgm:cxn modelId="{ECAEFAF6-9DFA-4DBC-BD2D-550F14029D78}" type="presOf" srcId="{A3935E0C-4552-4CEA-B2D4-D756D3DB5063}" destId="{BB467D80-7DB8-48C5-BD47-B8B2ECF90879}" srcOrd="1" destOrd="0" presId="urn:microsoft.com/office/officeart/2005/8/layout/vProcess5"/>
    <dgm:cxn modelId="{6101D5DF-A1A9-4A2F-877C-3B2640806260}" type="presParOf" srcId="{91887A19-0197-4BBA-AC61-B313186A37EB}" destId="{BD022245-7F22-4EAE-9F6E-75DF794C66FE}" srcOrd="0" destOrd="0" presId="urn:microsoft.com/office/officeart/2005/8/layout/vProcess5"/>
    <dgm:cxn modelId="{94017EC8-68FB-43AB-87A8-98ECBA63DB43}" type="presParOf" srcId="{91887A19-0197-4BBA-AC61-B313186A37EB}" destId="{C569CB19-2910-49FE-8291-2F5FD4DA907B}" srcOrd="1" destOrd="0" presId="urn:microsoft.com/office/officeart/2005/8/layout/vProcess5"/>
    <dgm:cxn modelId="{59EC5072-9483-42EA-8AF6-91F2D5049C68}" type="presParOf" srcId="{91887A19-0197-4BBA-AC61-B313186A37EB}" destId="{925EDD1C-1203-4EF0-B43E-62CE24202E36}" srcOrd="2" destOrd="0" presId="urn:microsoft.com/office/officeart/2005/8/layout/vProcess5"/>
    <dgm:cxn modelId="{4F087E65-18FE-4E45-A570-B75B1076589C}" type="presParOf" srcId="{91887A19-0197-4BBA-AC61-B313186A37EB}" destId="{8BE912F6-5BF3-4DAC-B54F-2350F3ED7DD2}" srcOrd="3" destOrd="0" presId="urn:microsoft.com/office/officeart/2005/8/layout/vProcess5"/>
    <dgm:cxn modelId="{15569D93-B7D0-450A-B36C-9F75BE7AE04E}" type="presParOf" srcId="{91887A19-0197-4BBA-AC61-B313186A37EB}" destId="{CB39D612-AF3A-43A2-8445-2DBA3E55BE7E}" srcOrd="4" destOrd="0" presId="urn:microsoft.com/office/officeart/2005/8/layout/vProcess5"/>
    <dgm:cxn modelId="{04B45526-0ED9-49F4-8201-9C604CB0C318}" type="presParOf" srcId="{91887A19-0197-4BBA-AC61-B313186A37EB}" destId="{6536101C-0669-4373-88C6-3E5A38748D06}" srcOrd="5" destOrd="0" presId="urn:microsoft.com/office/officeart/2005/8/layout/vProcess5"/>
    <dgm:cxn modelId="{903F33BA-0FA0-4B16-BF9B-EEAEFC9DD8E7}" type="presParOf" srcId="{91887A19-0197-4BBA-AC61-B313186A37EB}" destId="{00763624-898C-47F1-871E-AC39A018A662}" srcOrd="6" destOrd="0" presId="urn:microsoft.com/office/officeart/2005/8/layout/vProcess5"/>
    <dgm:cxn modelId="{D98ABC74-0ECF-4142-BC1F-CCE4E53F0825}" type="presParOf" srcId="{91887A19-0197-4BBA-AC61-B313186A37EB}" destId="{BB467D80-7DB8-48C5-BD47-B8B2ECF90879}" srcOrd="7" destOrd="0" presId="urn:microsoft.com/office/officeart/2005/8/layout/vProcess5"/>
    <dgm:cxn modelId="{A406B4AF-DC05-4E8E-8554-08161285DC6E}" type="presParOf" srcId="{91887A19-0197-4BBA-AC61-B313186A37EB}" destId="{A9C25E9F-D57F-42AB-AFC5-3E93BE518A3B}" srcOrd="8"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69CB19-2910-49FE-8291-2F5FD4DA907B}">
      <dsp:nvSpPr>
        <dsp:cNvPr id="0" name=""/>
        <dsp:cNvSpPr/>
      </dsp:nvSpPr>
      <dsp:spPr>
        <a:xfrm>
          <a:off x="0" y="0"/>
          <a:ext cx="8837225" cy="1375060"/>
        </a:xfrm>
        <a:prstGeom prst="roundRect">
          <a:avLst>
            <a:gd name="adj" fmla="val 10000"/>
          </a:avLst>
        </a:prstGeom>
        <a:solidFill>
          <a:srgbClr val="004C97"/>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dirty="0"/>
            <a:t>This is a summary only – In some cases we may be in touch to clarify answers. The group session today will be used to clarify some issues with country responses and you maybe approached separately too. We encourage you to further review your responses and if you note any anomalies please let us know.</a:t>
          </a:r>
        </a:p>
      </dsp:txBody>
      <dsp:txXfrm>
        <a:off x="40274" y="40274"/>
        <a:ext cx="7353428" cy="1294512"/>
      </dsp:txXfrm>
    </dsp:sp>
    <dsp:sp modelId="{925EDD1C-1203-4EF0-B43E-62CE24202E36}">
      <dsp:nvSpPr>
        <dsp:cNvPr id="0" name=""/>
        <dsp:cNvSpPr/>
      </dsp:nvSpPr>
      <dsp:spPr>
        <a:xfrm>
          <a:off x="779755" y="1604237"/>
          <a:ext cx="8837225" cy="1375060"/>
        </a:xfrm>
        <a:prstGeom prst="roundRect">
          <a:avLst>
            <a:gd name="adj" fmla="val 10000"/>
          </a:avLst>
        </a:prstGeom>
        <a:solidFill>
          <a:srgbClr val="004C97"/>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dirty="0"/>
            <a:t>An extensive report will be prepared later this year as a contribution to PEMPAL knowledge bank of methodological, legal and analytical documentation.</a:t>
          </a:r>
        </a:p>
      </dsp:txBody>
      <dsp:txXfrm>
        <a:off x="820029" y="1644511"/>
        <a:ext cx="7083133" cy="1294512"/>
      </dsp:txXfrm>
    </dsp:sp>
    <dsp:sp modelId="{8BE912F6-5BF3-4DAC-B54F-2350F3ED7DD2}">
      <dsp:nvSpPr>
        <dsp:cNvPr id="0" name=""/>
        <dsp:cNvSpPr/>
      </dsp:nvSpPr>
      <dsp:spPr>
        <a:xfrm>
          <a:off x="1559510" y="3208474"/>
          <a:ext cx="8837225" cy="1375060"/>
        </a:xfrm>
        <a:prstGeom prst="roundRect">
          <a:avLst>
            <a:gd name="adj" fmla="val 10000"/>
          </a:avLst>
        </a:prstGeom>
        <a:solidFill>
          <a:srgbClr val="004C97"/>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dirty="0"/>
            <a:t>We are grateful for your responses to date – we would still welcome further countries participating!!</a:t>
          </a:r>
        </a:p>
      </dsp:txBody>
      <dsp:txXfrm>
        <a:off x="1599784" y="3248748"/>
        <a:ext cx="7083133" cy="1294512"/>
      </dsp:txXfrm>
    </dsp:sp>
    <dsp:sp modelId="{CB39D612-AF3A-43A2-8445-2DBA3E55BE7E}">
      <dsp:nvSpPr>
        <dsp:cNvPr id="0" name=""/>
        <dsp:cNvSpPr/>
      </dsp:nvSpPr>
      <dsp:spPr>
        <a:xfrm>
          <a:off x="7943436" y="1042754"/>
          <a:ext cx="893789" cy="893789"/>
        </a:xfrm>
        <a:prstGeom prst="downArrow">
          <a:avLst>
            <a:gd name="adj1" fmla="val 55000"/>
            <a:gd name="adj2" fmla="val 45000"/>
          </a:avLst>
        </a:prstGeom>
        <a:solidFill>
          <a:srgbClr val="CFD5EA">
            <a:alpha val="90000"/>
          </a:srgbClr>
        </a:solidFill>
        <a:ln w="25400" cap="flat" cmpd="sng" algn="ctr">
          <a:solidFill>
            <a:srgbClr val="004C97">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GB" sz="3600" kern="1200" dirty="0"/>
        </a:p>
      </dsp:txBody>
      <dsp:txXfrm>
        <a:off x="8144539" y="1042754"/>
        <a:ext cx="491583" cy="672576"/>
      </dsp:txXfrm>
    </dsp:sp>
    <dsp:sp modelId="{6536101C-0669-4373-88C6-3E5A38748D06}">
      <dsp:nvSpPr>
        <dsp:cNvPr id="0" name=""/>
        <dsp:cNvSpPr/>
      </dsp:nvSpPr>
      <dsp:spPr>
        <a:xfrm>
          <a:off x="8723191" y="2637824"/>
          <a:ext cx="893789" cy="893789"/>
        </a:xfrm>
        <a:prstGeom prst="downArrow">
          <a:avLst>
            <a:gd name="adj1" fmla="val 55000"/>
            <a:gd name="adj2" fmla="val 45000"/>
          </a:avLst>
        </a:prstGeom>
        <a:solidFill>
          <a:srgbClr val="CFD5EA">
            <a:alpha val="90000"/>
          </a:srgbClr>
        </a:solidFill>
        <a:ln w="25400" cap="flat" cmpd="sng" algn="ctr">
          <a:solidFill>
            <a:srgbClr val="004C97">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GB" sz="3600" kern="1200" dirty="0"/>
        </a:p>
      </dsp:txBody>
      <dsp:txXfrm>
        <a:off x="8924294" y="2637824"/>
        <a:ext cx="491583" cy="67257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B965568-4B26-4E76-9FFE-A0C1EB81232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dirty="0"/>
          </a:p>
        </p:txBody>
      </p:sp>
      <p:sp>
        <p:nvSpPr>
          <p:cNvPr id="3" name="Date Placeholder 2">
            <a:extLst>
              <a:ext uri="{FF2B5EF4-FFF2-40B4-BE49-F238E27FC236}">
                <a16:creationId xmlns:a16="http://schemas.microsoft.com/office/drawing/2014/main" id="{0F3BF504-35D5-4AA8-8135-5308B8D93AC4}"/>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15A7E4FF-6F7D-4EFC-94B8-25408FF614E4}" type="datetimeFigureOut">
              <a:rPr lang="en-US"/>
              <a:pPr>
                <a:defRPr/>
              </a:pPr>
              <a:t>5/17/2023</a:t>
            </a:fld>
            <a:endParaRPr lang="en-US" dirty="0"/>
          </a:p>
        </p:txBody>
      </p:sp>
      <p:sp>
        <p:nvSpPr>
          <p:cNvPr id="4" name="Footer Placeholder 3">
            <a:extLst>
              <a:ext uri="{FF2B5EF4-FFF2-40B4-BE49-F238E27FC236}">
                <a16:creationId xmlns:a16="http://schemas.microsoft.com/office/drawing/2014/main" id="{D1BEC86B-6301-4841-8D54-1FF92ADE2052}"/>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dirty="0"/>
          </a:p>
        </p:txBody>
      </p:sp>
      <p:sp>
        <p:nvSpPr>
          <p:cNvPr id="5" name="Slide Number Placeholder 4">
            <a:extLst>
              <a:ext uri="{FF2B5EF4-FFF2-40B4-BE49-F238E27FC236}">
                <a16:creationId xmlns:a16="http://schemas.microsoft.com/office/drawing/2014/main" id="{40A2FCF0-A9D2-4AB9-B2AF-DAFC878B550B}"/>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923AB57-73ED-4646-BA41-AF6CA58E6A78}" type="slidenum">
              <a:rPr lang="en-US" altLang="en-US"/>
              <a:pPr>
                <a:defRPr/>
              </a:pPr>
              <a:t>‹#›</a:t>
            </a:fld>
            <a:endParaRPr lang="en-US" altLang="en-US" dirty="0"/>
          </a:p>
        </p:txBody>
      </p:sp>
    </p:spTree>
    <p:extLst>
      <p:ext uri="{BB962C8B-B14F-4D97-AF65-F5344CB8AC3E}">
        <p14:creationId xmlns:p14="http://schemas.microsoft.com/office/powerpoint/2010/main" val="4277328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883B9CC-795D-4465-B669-4917F9AC483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ru-RU" dirty="0"/>
          </a:p>
        </p:txBody>
      </p:sp>
      <p:sp>
        <p:nvSpPr>
          <p:cNvPr id="3" name="Date Placeholder 2">
            <a:extLst>
              <a:ext uri="{FF2B5EF4-FFF2-40B4-BE49-F238E27FC236}">
                <a16:creationId xmlns:a16="http://schemas.microsoft.com/office/drawing/2014/main" id="{31A46252-E9B0-4FDC-842B-D7F9BEA37D5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8E72D9E6-38EE-45E6-9C81-B4D91A002BEE}" type="datetimeFigureOut">
              <a:rPr lang="ru-RU"/>
              <a:pPr>
                <a:defRPr/>
              </a:pPr>
              <a:t>17.05.2023</a:t>
            </a:fld>
            <a:endParaRPr lang="ru-RU" dirty="0"/>
          </a:p>
        </p:txBody>
      </p:sp>
      <p:sp>
        <p:nvSpPr>
          <p:cNvPr id="4" name="Slide Image Placeholder 3">
            <a:extLst>
              <a:ext uri="{FF2B5EF4-FFF2-40B4-BE49-F238E27FC236}">
                <a16:creationId xmlns:a16="http://schemas.microsoft.com/office/drawing/2014/main" id="{3C19525E-C953-4653-B69E-40DA2DD6265B}"/>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ru-RU" noProof="0" dirty="0"/>
          </a:p>
        </p:txBody>
      </p:sp>
      <p:sp>
        <p:nvSpPr>
          <p:cNvPr id="5" name="Notes Placeholder 4">
            <a:extLst>
              <a:ext uri="{FF2B5EF4-FFF2-40B4-BE49-F238E27FC236}">
                <a16:creationId xmlns:a16="http://schemas.microsoft.com/office/drawing/2014/main" id="{42B0B63E-2F93-435B-950A-2F3AF57FFA0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ru-RU" noProof="0"/>
          </a:p>
        </p:txBody>
      </p:sp>
      <p:sp>
        <p:nvSpPr>
          <p:cNvPr id="6" name="Footer Placeholder 5">
            <a:extLst>
              <a:ext uri="{FF2B5EF4-FFF2-40B4-BE49-F238E27FC236}">
                <a16:creationId xmlns:a16="http://schemas.microsoft.com/office/drawing/2014/main" id="{B1D3D671-061C-4FE4-9F3B-82F8552F3F7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ru-RU" dirty="0"/>
          </a:p>
        </p:txBody>
      </p:sp>
      <p:sp>
        <p:nvSpPr>
          <p:cNvPr id="7" name="Slide Number Placeholder 6">
            <a:extLst>
              <a:ext uri="{FF2B5EF4-FFF2-40B4-BE49-F238E27FC236}">
                <a16:creationId xmlns:a16="http://schemas.microsoft.com/office/drawing/2014/main" id="{04413705-6F84-4987-AE37-9784306FCA6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9DF7E5C-DC66-4C1C-B4FB-0CAAA5882F0D}" type="slidenum">
              <a:rPr lang="ru-RU" altLang="en-US"/>
              <a:pPr>
                <a:defRPr/>
              </a:pPr>
              <a:t>‹#›</a:t>
            </a:fld>
            <a:endParaRPr lang="ru-RU" altLang="en-US" dirty="0"/>
          </a:p>
        </p:txBody>
      </p:sp>
    </p:spTree>
    <p:extLst>
      <p:ext uri="{BB962C8B-B14F-4D97-AF65-F5344CB8AC3E}">
        <p14:creationId xmlns:p14="http://schemas.microsoft.com/office/powerpoint/2010/main" val="1483184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DE81DE58-5716-4EAE-B481-0C7BBE864549}"/>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5E1B36BA-56C9-444E-8090-37788583EF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dirty="0"/>
          </a:p>
        </p:txBody>
      </p:sp>
      <p:sp>
        <p:nvSpPr>
          <p:cNvPr id="5124" name="Slide Number Placeholder 3">
            <a:extLst>
              <a:ext uri="{FF2B5EF4-FFF2-40B4-BE49-F238E27FC236}">
                <a16:creationId xmlns:a16="http://schemas.microsoft.com/office/drawing/2014/main" id="{ED49A56A-488B-42B8-BC48-79128528A0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1E071FE-9F4F-43F2-90E8-3E9B042A45C2}" type="slidenum">
              <a:rPr lang="en-US" altLang="en-US" smtClean="0"/>
              <a:pPr/>
              <a:t>1</a:t>
            </a:fld>
            <a:endParaRPr lang="en-US" altLang="en-US" dirty="0"/>
          </a:p>
        </p:txBody>
      </p:sp>
    </p:spTree>
    <p:extLst>
      <p:ext uri="{BB962C8B-B14F-4D97-AF65-F5344CB8AC3E}">
        <p14:creationId xmlns:p14="http://schemas.microsoft.com/office/powerpoint/2010/main" val="31518357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9DF7E5C-DC66-4C1C-B4FB-0CAAA5882F0D}" type="slidenum">
              <a:rPr lang="ru-RU" altLang="en-US" smtClean="0"/>
              <a:pPr>
                <a:defRPr/>
              </a:pPr>
              <a:t>19</a:t>
            </a:fld>
            <a:endParaRPr lang="ru-RU" altLang="en-US" dirty="0"/>
          </a:p>
        </p:txBody>
      </p:sp>
    </p:spTree>
    <p:extLst>
      <p:ext uri="{BB962C8B-B14F-4D97-AF65-F5344CB8AC3E}">
        <p14:creationId xmlns:p14="http://schemas.microsoft.com/office/powerpoint/2010/main" val="1021883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09DF7E5C-DC66-4C1C-B4FB-0CAAA5882F0D}" type="slidenum">
              <a:rPr lang="ru-RU" altLang="en-US" smtClean="0"/>
              <a:pPr>
                <a:defRPr/>
              </a:pPr>
              <a:t>23</a:t>
            </a:fld>
            <a:endParaRPr lang="ru-RU" altLang="en-US" dirty="0"/>
          </a:p>
        </p:txBody>
      </p:sp>
    </p:spTree>
    <p:extLst>
      <p:ext uri="{BB962C8B-B14F-4D97-AF65-F5344CB8AC3E}">
        <p14:creationId xmlns:p14="http://schemas.microsoft.com/office/powerpoint/2010/main" val="4201931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9DF7E5C-DC66-4C1C-B4FB-0CAAA5882F0D}" type="slidenum">
              <a:rPr lang="ru-RU" altLang="en-US" smtClean="0"/>
              <a:pPr>
                <a:defRPr/>
              </a:pPr>
              <a:t>2</a:t>
            </a:fld>
            <a:endParaRPr lang="ru-RU" altLang="en-US" dirty="0"/>
          </a:p>
        </p:txBody>
      </p:sp>
    </p:spTree>
    <p:extLst>
      <p:ext uri="{BB962C8B-B14F-4D97-AF65-F5344CB8AC3E}">
        <p14:creationId xmlns:p14="http://schemas.microsoft.com/office/powerpoint/2010/main" val="3431213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9DF7E5C-DC66-4C1C-B4FB-0CAAA5882F0D}" type="slidenum">
              <a:rPr lang="ru-RU" altLang="en-US" smtClean="0"/>
              <a:pPr>
                <a:defRPr/>
              </a:pPr>
              <a:t>7</a:t>
            </a:fld>
            <a:endParaRPr lang="ru-RU" altLang="en-US" dirty="0"/>
          </a:p>
        </p:txBody>
      </p:sp>
    </p:spTree>
    <p:extLst>
      <p:ext uri="{BB962C8B-B14F-4D97-AF65-F5344CB8AC3E}">
        <p14:creationId xmlns:p14="http://schemas.microsoft.com/office/powerpoint/2010/main" val="3860553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9DF7E5C-DC66-4C1C-B4FB-0CAAA5882F0D}" type="slidenum">
              <a:rPr lang="ru-RU" altLang="en-US" smtClean="0"/>
              <a:pPr>
                <a:defRPr/>
              </a:pPr>
              <a:t>9</a:t>
            </a:fld>
            <a:endParaRPr lang="ru-RU" altLang="en-US" dirty="0"/>
          </a:p>
        </p:txBody>
      </p:sp>
    </p:spTree>
    <p:extLst>
      <p:ext uri="{BB962C8B-B14F-4D97-AF65-F5344CB8AC3E}">
        <p14:creationId xmlns:p14="http://schemas.microsoft.com/office/powerpoint/2010/main" val="1240990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9DF7E5C-DC66-4C1C-B4FB-0CAAA5882F0D}" type="slidenum">
              <a:rPr lang="ru-RU" altLang="en-US" smtClean="0"/>
              <a:pPr>
                <a:defRPr/>
              </a:pPr>
              <a:t>10</a:t>
            </a:fld>
            <a:endParaRPr lang="ru-RU" altLang="en-US" dirty="0"/>
          </a:p>
        </p:txBody>
      </p:sp>
    </p:spTree>
    <p:extLst>
      <p:ext uri="{BB962C8B-B14F-4D97-AF65-F5344CB8AC3E}">
        <p14:creationId xmlns:p14="http://schemas.microsoft.com/office/powerpoint/2010/main" val="2037301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9DF7E5C-DC66-4C1C-B4FB-0CAAA5882F0D}" type="slidenum">
              <a:rPr lang="ru-RU" altLang="en-US" smtClean="0"/>
              <a:pPr>
                <a:defRPr/>
              </a:pPr>
              <a:t>11</a:t>
            </a:fld>
            <a:endParaRPr lang="ru-RU" altLang="en-US" dirty="0"/>
          </a:p>
        </p:txBody>
      </p:sp>
    </p:spTree>
    <p:extLst>
      <p:ext uri="{BB962C8B-B14F-4D97-AF65-F5344CB8AC3E}">
        <p14:creationId xmlns:p14="http://schemas.microsoft.com/office/powerpoint/2010/main" val="1056924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9DF7E5C-DC66-4C1C-B4FB-0CAAA5882F0D}" type="slidenum">
              <a:rPr lang="ru-RU" altLang="en-US" smtClean="0"/>
              <a:pPr>
                <a:defRPr/>
              </a:pPr>
              <a:t>13</a:t>
            </a:fld>
            <a:endParaRPr lang="ru-RU" altLang="en-US" dirty="0"/>
          </a:p>
        </p:txBody>
      </p:sp>
    </p:spTree>
    <p:extLst>
      <p:ext uri="{BB962C8B-B14F-4D97-AF65-F5344CB8AC3E}">
        <p14:creationId xmlns:p14="http://schemas.microsoft.com/office/powerpoint/2010/main" val="1844129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9DF7E5C-DC66-4C1C-B4FB-0CAAA5882F0D}" type="slidenum">
              <a:rPr lang="ru-RU" altLang="en-US" smtClean="0"/>
              <a:pPr>
                <a:defRPr/>
              </a:pPr>
              <a:t>15</a:t>
            </a:fld>
            <a:endParaRPr lang="ru-RU" altLang="en-US" dirty="0"/>
          </a:p>
        </p:txBody>
      </p:sp>
    </p:spTree>
    <p:extLst>
      <p:ext uri="{BB962C8B-B14F-4D97-AF65-F5344CB8AC3E}">
        <p14:creationId xmlns:p14="http://schemas.microsoft.com/office/powerpoint/2010/main" val="2195141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9DF7E5C-DC66-4C1C-B4FB-0CAAA5882F0D}" type="slidenum">
              <a:rPr lang="ru-RU" altLang="en-US" smtClean="0"/>
              <a:pPr>
                <a:defRPr/>
              </a:pPr>
              <a:t>16</a:t>
            </a:fld>
            <a:endParaRPr lang="ru-RU" altLang="en-US" dirty="0"/>
          </a:p>
        </p:txBody>
      </p:sp>
    </p:spTree>
    <p:extLst>
      <p:ext uri="{BB962C8B-B14F-4D97-AF65-F5344CB8AC3E}">
        <p14:creationId xmlns:p14="http://schemas.microsoft.com/office/powerpoint/2010/main" val="31518691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55440" y="2057399"/>
            <a:ext cx="10363200" cy="1470025"/>
          </a:xfrm>
        </p:spPr>
        <p:txBody>
          <a:bodyPr/>
          <a:lstStyle/>
          <a:p>
            <a:r>
              <a:rPr lang="en-US"/>
              <a:t>Click to edit Master title style</a:t>
            </a:r>
            <a:endParaRPr lang="ru-RU"/>
          </a:p>
        </p:txBody>
      </p:sp>
      <p:sp>
        <p:nvSpPr>
          <p:cNvPr id="3" name="Subtitle 2"/>
          <p:cNvSpPr>
            <a:spLocks noGrp="1"/>
          </p:cNvSpPr>
          <p:nvPr>
            <p:ph type="subTitle" idx="1"/>
          </p:nvPr>
        </p:nvSpPr>
        <p:spPr>
          <a:xfrm>
            <a:off x="2063344" y="3861048"/>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ru-RU"/>
          </a:p>
        </p:txBody>
      </p:sp>
      <p:sp>
        <p:nvSpPr>
          <p:cNvPr id="4" name="Date Placeholder 3">
            <a:extLst>
              <a:ext uri="{FF2B5EF4-FFF2-40B4-BE49-F238E27FC236}">
                <a16:creationId xmlns:a16="http://schemas.microsoft.com/office/drawing/2014/main" id="{F4A43642-FB17-48D7-803C-219FF3D606B3}"/>
              </a:ext>
            </a:extLst>
          </p:cNvPr>
          <p:cNvSpPr>
            <a:spLocks noGrp="1"/>
          </p:cNvSpPr>
          <p:nvPr>
            <p:ph type="dt" sz="half" idx="10"/>
          </p:nvPr>
        </p:nvSpPr>
        <p:spPr/>
        <p:txBody>
          <a:bodyPr/>
          <a:lstStyle>
            <a:lvl1pPr>
              <a:defRPr/>
            </a:lvl1pPr>
          </a:lstStyle>
          <a:p>
            <a:pPr>
              <a:defRPr/>
            </a:pPr>
            <a:fld id="{C3235A7A-1FE8-4D4B-A430-54AB1835E4B2}" type="datetime1">
              <a:rPr lang="ru-RU"/>
              <a:pPr>
                <a:defRPr/>
              </a:pPr>
              <a:t>17.05.2023</a:t>
            </a:fld>
            <a:endParaRPr lang="ru-RU" dirty="0"/>
          </a:p>
        </p:txBody>
      </p:sp>
      <p:sp>
        <p:nvSpPr>
          <p:cNvPr id="5" name="Footer Placeholder 4">
            <a:extLst>
              <a:ext uri="{FF2B5EF4-FFF2-40B4-BE49-F238E27FC236}">
                <a16:creationId xmlns:a16="http://schemas.microsoft.com/office/drawing/2014/main" id="{0CB011A5-AA64-461C-90C2-77C7BF042EBD}"/>
              </a:ext>
            </a:extLst>
          </p:cNvPr>
          <p:cNvSpPr>
            <a:spLocks noGrp="1"/>
          </p:cNvSpPr>
          <p:nvPr>
            <p:ph type="ftr" sz="quarter" idx="11"/>
          </p:nvPr>
        </p:nvSpPr>
        <p:spPr/>
        <p:txBody>
          <a:bodyPr/>
          <a:lstStyle>
            <a:lvl1pPr>
              <a:defRPr/>
            </a:lvl1pPr>
          </a:lstStyle>
          <a:p>
            <a:pPr>
              <a:defRPr/>
            </a:pPr>
            <a:endParaRPr lang="ru-RU" dirty="0"/>
          </a:p>
        </p:txBody>
      </p:sp>
      <p:sp>
        <p:nvSpPr>
          <p:cNvPr id="6" name="Slide Number Placeholder 5">
            <a:extLst>
              <a:ext uri="{FF2B5EF4-FFF2-40B4-BE49-F238E27FC236}">
                <a16:creationId xmlns:a16="http://schemas.microsoft.com/office/drawing/2014/main" id="{1DD5D668-49B4-4318-A13F-A0283E4B0362}"/>
              </a:ext>
            </a:extLst>
          </p:cNvPr>
          <p:cNvSpPr>
            <a:spLocks noGrp="1"/>
          </p:cNvSpPr>
          <p:nvPr>
            <p:ph type="sldNum" sz="quarter" idx="12"/>
          </p:nvPr>
        </p:nvSpPr>
        <p:spPr/>
        <p:txBody>
          <a:bodyPr/>
          <a:lstStyle>
            <a:lvl1pPr>
              <a:defRPr/>
            </a:lvl1pPr>
          </a:lstStyle>
          <a:p>
            <a:pPr>
              <a:defRPr/>
            </a:pPr>
            <a:fld id="{3B99D797-9F56-4AE8-A74E-42CF7EF471EB}" type="slidenum">
              <a:rPr lang="ru-RU" altLang="en-US"/>
              <a:pPr>
                <a:defRPr/>
              </a:pPr>
              <a:t>‹#›</a:t>
            </a:fld>
            <a:endParaRPr lang="ru-RU" altLang="en-US" dirty="0"/>
          </a:p>
        </p:txBody>
      </p:sp>
    </p:spTree>
    <p:extLst>
      <p:ext uri="{BB962C8B-B14F-4D97-AF65-F5344CB8AC3E}">
        <p14:creationId xmlns:p14="http://schemas.microsoft.com/office/powerpoint/2010/main" val="2108114503"/>
      </p:ext>
    </p:extLst>
  </p:cSld>
  <p:clrMapOvr>
    <a:masterClrMapping/>
  </p:clrMapOvr>
  <p:transition spd="slow">
    <p:wipe dir="r"/>
    <p:sndAc>
      <p:stSnd>
        <p:snd r:embed="rId1" name="coin.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8DA04BBF-A9F7-4F89-8EAA-A35EE109F15A}"/>
              </a:ext>
            </a:extLst>
          </p:cNvPr>
          <p:cNvSpPr>
            <a:spLocks noGrp="1"/>
          </p:cNvSpPr>
          <p:nvPr>
            <p:ph type="dt" sz="half" idx="10"/>
          </p:nvPr>
        </p:nvSpPr>
        <p:spPr/>
        <p:txBody>
          <a:bodyPr/>
          <a:lstStyle>
            <a:lvl1pPr>
              <a:defRPr/>
            </a:lvl1pPr>
          </a:lstStyle>
          <a:p>
            <a:pPr>
              <a:defRPr/>
            </a:pPr>
            <a:fld id="{F1CF2E29-1A85-4EF0-B9D1-22B1B169E09E}" type="datetime1">
              <a:rPr lang="ru-RU"/>
              <a:pPr>
                <a:defRPr/>
              </a:pPr>
              <a:t>17.05.2023</a:t>
            </a:fld>
            <a:endParaRPr lang="ru-RU" dirty="0"/>
          </a:p>
        </p:txBody>
      </p:sp>
      <p:sp>
        <p:nvSpPr>
          <p:cNvPr id="5" name="Footer Placeholder 4">
            <a:extLst>
              <a:ext uri="{FF2B5EF4-FFF2-40B4-BE49-F238E27FC236}">
                <a16:creationId xmlns:a16="http://schemas.microsoft.com/office/drawing/2014/main" id="{EA7D511C-0118-4CB9-9C72-7841DEEB7060}"/>
              </a:ext>
            </a:extLst>
          </p:cNvPr>
          <p:cNvSpPr>
            <a:spLocks noGrp="1"/>
          </p:cNvSpPr>
          <p:nvPr>
            <p:ph type="ftr" sz="quarter" idx="11"/>
          </p:nvPr>
        </p:nvSpPr>
        <p:spPr/>
        <p:txBody>
          <a:bodyPr/>
          <a:lstStyle>
            <a:lvl1pPr>
              <a:defRPr/>
            </a:lvl1pPr>
          </a:lstStyle>
          <a:p>
            <a:pPr>
              <a:defRPr/>
            </a:pPr>
            <a:endParaRPr lang="ru-RU" dirty="0"/>
          </a:p>
        </p:txBody>
      </p:sp>
      <p:sp>
        <p:nvSpPr>
          <p:cNvPr id="6" name="Slide Number Placeholder 5">
            <a:extLst>
              <a:ext uri="{FF2B5EF4-FFF2-40B4-BE49-F238E27FC236}">
                <a16:creationId xmlns:a16="http://schemas.microsoft.com/office/drawing/2014/main" id="{A03435D6-AEE4-4F23-B1B8-39052ED5FD60}"/>
              </a:ext>
            </a:extLst>
          </p:cNvPr>
          <p:cNvSpPr>
            <a:spLocks noGrp="1"/>
          </p:cNvSpPr>
          <p:nvPr>
            <p:ph type="sldNum" sz="quarter" idx="12"/>
          </p:nvPr>
        </p:nvSpPr>
        <p:spPr/>
        <p:txBody>
          <a:bodyPr/>
          <a:lstStyle>
            <a:lvl1pPr>
              <a:defRPr/>
            </a:lvl1pPr>
          </a:lstStyle>
          <a:p>
            <a:pPr>
              <a:defRPr/>
            </a:pPr>
            <a:fld id="{AA9C14C8-053A-47ED-A7C2-E42550A6AE45}" type="slidenum">
              <a:rPr lang="ru-RU" altLang="en-US"/>
              <a:pPr>
                <a:defRPr/>
              </a:pPr>
              <a:t>‹#›</a:t>
            </a:fld>
            <a:endParaRPr lang="ru-RU" altLang="en-US" dirty="0"/>
          </a:p>
        </p:txBody>
      </p:sp>
    </p:spTree>
    <p:extLst>
      <p:ext uri="{BB962C8B-B14F-4D97-AF65-F5344CB8AC3E}">
        <p14:creationId xmlns:p14="http://schemas.microsoft.com/office/powerpoint/2010/main" val="4239362078"/>
      </p:ext>
    </p:extLst>
  </p:cSld>
  <p:clrMapOvr>
    <a:masterClrMapping/>
  </p:clrMapOvr>
  <p:transition spd="slow">
    <p:wipe dir="r"/>
    <p:sndAc>
      <p:stSnd>
        <p:snd r:embed="rId1" name="coin.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ru-RU"/>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E5E00DA8-9E8C-4074-81DC-E333BACEB5F7}"/>
              </a:ext>
            </a:extLst>
          </p:cNvPr>
          <p:cNvSpPr>
            <a:spLocks noGrp="1"/>
          </p:cNvSpPr>
          <p:nvPr>
            <p:ph type="dt" sz="half" idx="10"/>
          </p:nvPr>
        </p:nvSpPr>
        <p:spPr/>
        <p:txBody>
          <a:bodyPr/>
          <a:lstStyle>
            <a:lvl1pPr>
              <a:defRPr/>
            </a:lvl1pPr>
          </a:lstStyle>
          <a:p>
            <a:pPr>
              <a:defRPr/>
            </a:pPr>
            <a:fld id="{E8E4ED00-5DD7-4A7C-9626-6AAF77450D7A}" type="datetime1">
              <a:rPr lang="ru-RU"/>
              <a:pPr>
                <a:defRPr/>
              </a:pPr>
              <a:t>17.05.2023</a:t>
            </a:fld>
            <a:endParaRPr lang="ru-RU" dirty="0"/>
          </a:p>
        </p:txBody>
      </p:sp>
      <p:sp>
        <p:nvSpPr>
          <p:cNvPr id="5" name="Footer Placeholder 4">
            <a:extLst>
              <a:ext uri="{FF2B5EF4-FFF2-40B4-BE49-F238E27FC236}">
                <a16:creationId xmlns:a16="http://schemas.microsoft.com/office/drawing/2014/main" id="{9DE1E923-A684-4D96-9CD5-23A50281289A}"/>
              </a:ext>
            </a:extLst>
          </p:cNvPr>
          <p:cNvSpPr>
            <a:spLocks noGrp="1"/>
          </p:cNvSpPr>
          <p:nvPr>
            <p:ph type="ftr" sz="quarter" idx="11"/>
          </p:nvPr>
        </p:nvSpPr>
        <p:spPr/>
        <p:txBody>
          <a:bodyPr/>
          <a:lstStyle>
            <a:lvl1pPr>
              <a:defRPr/>
            </a:lvl1pPr>
          </a:lstStyle>
          <a:p>
            <a:pPr>
              <a:defRPr/>
            </a:pPr>
            <a:endParaRPr lang="ru-RU" dirty="0"/>
          </a:p>
        </p:txBody>
      </p:sp>
      <p:sp>
        <p:nvSpPr>
          <p:cNvPr id="6" name="Slide Number Placeholder 5">
            <a:extLst>
              <a:ext uri="{FF2B5EF4-FFF2-40B4-BE49-F238E27FC236}">
                <a16:creationId xmlns:a16="http://schemas.microsoft.com/office/drawing/2014/main" id="{11024E27-857D-4ADA-81E2-264C602F2C19}"/>
              </a:ext>
            </a:extLst>
          </p:cNvPr>
          <p:cNvSpPr>
            <a:spLocks noGrp="1"/>
          </p:cNvSpPr>
          <p:nvPr>
            <p:ph type="sldNum" sz="quarter" idx="12"/>
          </p:nvPr>
        </p:nvSpPr>
        <p:spPr/>
        <p:txBody>
          <a:bodyPr/>
          <a:lstStyle>
            <a:lvl1pPr>
              <a:defRPr/>
            </a:lvl1pPr>
          </a:lstStyle>
          <a:p>
            <a:pPr>
              <a:defRPr/>
            </a:pPr>
            <a:fld id="{905C2AC7-BC8A-4658-A615-E08F026C6B8A}" type="slidenum">
              <a:rPr lang="ru-RU" altLang="en-US"/>
              <a:pPr>
                <a:defRPr/>
              </a:pPr>
              <a:t>‹#›</a:t>
            </a:fld>
            <a:endParaRPr lang="ru-RU" altLang="en-US" dirty="0"/>
          </a:p>
        </p:txBody>
      </p:sp>
    </p:spTree>
    <p:extLst>
      <p:ext uri="{BB962C8B-B14F-4D97-AF65-F5344CB8AC3E}">
        <p14:creationId xmlns:p14="http://schemas.microsoft.com/office/powerpoint/2010/main" val="885769401"/>
      </p:ext>
    </p:extLst>
  </p:cSld>
  <p:clrMapOvr>
    <a:masterClrMapping/>
  </p:clrMapOvr>
  <p:transition spd="slow">
    <p:wipe dir="r"/>
    <p:sndAc>
      <p:stSnd>
        <p:snd r:embed="rId1" name="coin.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F3AE1371-6BB2-49BB-9AE0-14A23F04A622}"/>
              </a:ext>
            </a:extLst>
          </p:cNvPr>
          <p:cNvSpPr>
            <a:spLocks noGrp="1"/>
          </p:cNvSpPr>
          <p:nvPr>
            <p:ph type="dt" sz="half" idx="10"/>
          </p:nvPr>
        </p:nvSpPr>
        <p:spPr/>
        <p:txBody>
          <a:bodyPr/>
          <a:lstStyle>
            <a:lvl1pPr>
              <a:defRPr/>
            </a:lvl1pPr>
          </a:lstStyle>
          <a:p>
            <a:pPr>
              <a:defRPr/>
            </a:pPr>
            <a:fld id="{D0F484DE-9C7A-44A7-A0DA-8BD06BCA19EA}" type="datetime1">
              <a:rPr lang="ru-RU"/>
              <a:pPr>
                <a:defRPr/>
              </a:pPr>
              <a:t>17.05.2023</a:t>
            </a:fld>
            <a:endParaRPr lang="ru-RU" dirty="0"/>
          </a:p>
        </p:txBody>
      </p:sp>
      <p:sp>
        <p:nvSpPr>
          <p:cNvPr id="5" name="Footer Placeholder 4">
            <a:extLst>
              <a:ext uri="{FF2B5EF4-FFF2-40B4-BE49-F238E27FC236}">
                <a16:creationId xmlns:a16="http://schemas.microsoft.com/office/drawing/2014/main" id="{4B0012B0-E4BD-4C82-8AB2-152E7D0A1275}"/>
              </a:ext>
            </a:extLst>
          </p:cNvPr>
          <p:cNvSpPr>
            <a:spLocks noGrp="1"/>
          </p:cNvSpPr>
          <p:nvPr>
            <p:ph type="ftr" sz="quarter" idx="11"/>
          </p:nvPr>
        </p:nvSpPr>
        <p:spPr/>
        <p:txBody>
          <a:bodyPr/>
          <a:lstStyle>
            <a:lvl1pPr>
              <a:defRPr/>
            </a:lvl1pPr>
          </a:lstStyle>
          <a:p>
            <a:pPr>
              <a:defRPr/>
            </a:pPr>
            <a:endParaRPr lang="ru-RU" dirty="0"/>
          </a:p>
        </p:txBody>
      </p:sp>
      <p:sp>
        <p:nvSpPr>
          <p:cNvPr id="6" name="Slide Number Placeholder 5">
            <a:extLst>
              <a:ext uri="{FF2B5EF4-FFF2-40B4-BE49-F238E27FC236}">
                <a16:creationId xmlns:a16="http://schemas.microsoft.com/office/drawing/2014/main" id="{2D138B9B-6C09-42AE-8840-3265E1B6225A}"/>
              </a:ext>
            </a:extLst>
          </p:cNvPr>
          <p:cNvSpPr>
            <a:spLocks noGrp="1"/>
          </p:cNvSpPr>
          <p:nvPr>
            <p:ph type="sldNum" sz="quarter" idx="12"/>
          </p:nvPr>
        </p:nvSpPr>
        <p:spPr/>
        <p:txBody>
          <a:bodyPr/>
          <a:lstStyle>
            <a:lvl1pPr>
              <a:defRPr/>
            </a:lvl1pPr>
          </a:lstStyle>
          <a:p>
            <a:pPr>
              <a:defRPr/>
            </a:pPr>
            <a:fld id="{87D4BA1C-9A8B-436B-A337-6A2CE014F201}" type="slidenum">
              <a:rPr lang="ru-RU" altLang="en-US"/>
              <a:pPr>
                <a:defRPr/>
              </a:pPr>
              <a:t>‹#›</a:t>
            </a:fld>
            <a:endParaRPr lang="ru-RU" altLang="en-US" dirty="0"/>
          </a:p>
        </p:txBody>
      </p:sp>
    </p:spTree>
    <p:extLst>
      <p:ext uri="{BB962C8B-B14F-4D97-AF65-F5344CB8AC3E}">
        <p14:creationId xmlns:p14="http://schemas.microsoft.com/office/powerpoint/2010/main" val="1913769266"/>
      </p:ext>
    </p:extLst>
  </p:cSld>
  <p:clrMapOvr>
    <a:masterClrMapping/>
  </p:clrMapOvr>
  <p:transition spd="slow">
    <p:wipe dir="r"/>
    <p:sndAc>
      <p:stSnd>
        <p:snd r:embed="rId1" name="coin.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ru-RU"/>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2D5AEE-4435-4ACE-900E-F67FB8C3F14B}"/>
              </a:ext>
            </a:extLst>
          </p:cNvPr>
          <p:cNvSpPr>
            <a:spLocks noGrp="1"/>
          </p:cNvSpPr>
          <p:nvPr>
            <p:ph type="dt" sz="half" idx="10"/>
          </p:nvPr>
        </p:nvSpPr>
        <p:spPr/>
        <p:txBody>
          <a:bodyPr/>
          <a:lstStyle>
            <a:lvl1pPr>
              <a:defRPr/>
            </a:lvl1pPr>
          </a:lstStyle>
          <a:p>
            <a:pPr>
              <a:defRPr/>
            </a:pPr>
            <a:fld id="{0F5C76F5-B9FA-46EA-AEED-19AA729F8067}" type="datetime1">
              <a:rPr lang="ru-RU"/>
              <a:pPr>
                <a:defRPr/>
              </a:pPr>
              <a:t>17.05.2023</a:t>
            </a:fld>
            <a:endParaRPr lang="ru-RU" dirty="0"/>
          </a:p>
        </p:txBody>
      </p:sp>
      <p:sp>
        <p:nvSpPr>
          <p:cNvPr id="5" name="Footer Placeholder 4">
            <a:extLst>
              <a:ext uri="{FF2B5EF4-FFF2-40B4-BE49-F238E27FC236}">
                <a16:creationId xmlns:a16="http://schemas.microsoft.com/office/drawing/2014/main" id="{BB01E367-DFB8-4FCE-AFC8-439DEBAF2CF7}"/>
              </a:ext>
            </a:extLst>
          </p:cNvPr>
          <p:cNvSpPr>
            <a:spLocks noGrp="1"/>
          </p:cNvSpPr>
          <p:nvPr>
            <p:ph type="ftr" sz="quarter" idx="11"/>
          </p:nvPr>
        </p:nvSpPr>
        <p:spPr/>
        <p:txBody>
          <a:bodyPr/>
          <a:lstStyle>
            <a:lvl1pPr>
              <a:defRPr/>
            </a:lvl1pPr>
          </a:lstStyle>
          <a:p>
            <a:pPr>
              <a:defRPr/>
            </a:pPr>
            <a:endParaRPr lang="ru-RU" dirty="0"/>
          </a:p>
        </p:txBody>
      </p:sp>
      <p:sp>
        <p:nvSpPr>
          <p:cNvPr id="6" name="Slide Number Placeholder 5">
            <a:extLst>
              <a:ext uri="{FF2B5EF4-FFF2-40B4-BE49-F238E27FC236}">
                <a16:creationId xmlns:a16="http://schemas.microsoft.com/office/drawing/2014/main" id="{02E3357E-28B8-4BA4-8546-2766B9FBBE2C}"/>
              </a:ext>
            </a:extLst>
          </p:cNvPr>
          <p:cNvSpPr>
            <a:spLocks noGrp="1"/>
          </p:cNvSpPr>
          <p:nvPr>
            <p:ph type="sldNum" sz="quarter" idx="12"/>
          </p:nvPr>
        </p:nvSpPr>
        <p:spPr/>
        <p:txBody>
          <a:bodyPr/>
          <a:lstStyle>
            <a:lvl1pPr>
              <a:defRPr/>
            </a:lvl1pPr>
          </a:lstStyle>
          <a:p>
            <a:pPr>
              <a:defRPr/>
            </a:pPr>
            <a:fld id="{A9E83698-28FF-4065-AC9A-207A8CB5EBC5}" type="slidenum">
              <a:rPr lang="ru-RU" altLang="en-US"/>
              <a:pPr>
                <a:defRPr/>
              </a:pPr>
              <a:t>‹#›</a:t>
            </a:fld>
            <a:endParaRPr lang="ru-RU" altLang="en-US" dirty="0"/>
          </a:p>
        </p:txBody>
      </p:sp>
    </p:spTree>
    <p:extLst>
      <p:ext uri="{BB962C8B-B14F-4D97-AF65-F5344CB8AC3E}">
        <p14:creationId xmlns:p14="http://schemas.microsoft.com/office/powerpoint/2010/main" val="786305286"/>
      </p:ext>
    </p:extLst>
  </p:cSld>
  <p:clrMapOvr>
    <a:masterClrMapping/>
  </p:clrMapOvr>
  <p:transition spd="slow">
    <p:wipe dir="r"/>
    <p:sndAc>
      <p:stSnd>
        <p:snd r:embed="rId1" name="coin.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Content Placeholder 2"/>
          <p:cNvSpPr>
            <a:spLocks noGrp="1"/>
          </p:cNvSpPr>
          <p:nvPr>
            <p:ph sz="half" idx="1"/>
          </p:nvPr>
        </p:nvSpPr>
        <p:spPr>
          <a:xfrm>
            <a:off x="983432" y="1653288"/>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p:cNvSpPr>
            <a:spLocks noGrp="1"/>
          </p:cNvSpPr>
          <p:nvPr>
            <p:ph sz="half" idx="2"/>
          </p:nvPr>
        </p:nvSpPr>
        <p:spPr>
          <a:xfrm>
            <a:off x="6469832" y="160325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3">
            <a:extLst>
              <a:ext uri="{FF2B5EF4-FFF2-40B4-BE49-F238E27FC236}">
                <a16:creationId xmlns:a16="http://schemas.microsoft.com/office/drawing/2014/main" id="{2A194372-DC83-4BFB-BAFA-FB91F973C72A}"/>
              </a:ext>
            </a:extLst>
          </p:cNvPr>
          <p:cNvSpPr>
            <a:spLocks noGrp="1"/>
          </p:cNvSpPr>
          <p:nvPr>
            <p:ph type="dt" sz="half" idx="10"/>
          </p:nvPr>
        </p:nvSpPr>
        <p:spPr/>
        <p:txBody>
          <a:bodyPr/>
          <a:lstStyle>
            <a:lvl1pPr>
              <a:defRPr/>
            </a:lvl1pPr>
          </a:lstStyle>
          <a:p>
            <a:pPr>
              <a:defRPr/>
            </a:pPr>
            <a:fld id="{A6350702-D5C5-4B7E-B60E-B5DC0865EFBF}" type="datetime1">
              <a:rPr lang="ru-RU"/>
              <a:pPr>
                <a:defRPr/>
              </a:pPr>
              <a:t>17.05.2023</a:t>
            </a:fld>
            <a:endParaRPr lang="ru-RU" dirty="0"/>
          </a:p>
        </p:txBody>
      </p:sp>
      <p:sp>
        <p:nvSpPr>
          <p:cNvPr id="6" name="Footer Placeholder 4">
            <a:extLst>
              <a:ext uri="{FF2B5EF4-FFF2-40B4-BE49-F238E27FC236}">
                <a16:creationId xmlns:a16="http://schemas.microsoft.com/office/drawing/2014/main" id="{04248320-515C-4425-9250-9E0114E18143}"/>
              </a:ext>
            </a:extLst>
          </p:cNvPr>
          <p:cNvSpPr>
            <a:spLocks noGrp="1"/>
          </p:cNvSpPr>
          <p:nvPr>
            <p:ph type="ftr" sz="quarter" idx="11"/>
          </p:nvPr>
        </p:nvSpPr>
        <p:spPr/>
        <p:txBody>
          <a:bodyPr/>
          <a:lstStyle>
            <a:lvl1pPr>
              <a:defRPr/>
            </a:lvl1pPr>
          </a:lstStyle>
          <a:p>
            <a:pPr>
              <a:defRPr/>
            </a:pPr>
            <a:endParaRPr lang="ru-RU" dirty="0"/>
          </a:p>
        </p:txBody>
      </p:sp>
      <p:sp>
        <p:nvSpPr>
          <p:cNvPr id="7" name="Slide Number Placeholder 5">
            <a:extLst>
              <a:ext uri="{FF2B5EF4-FFF2-40B4-BE49-F238E27FC236}">
                <a16:creationId xmlns:a16="http://schemas.microsoft.com/office/drawing/2014/main" id="{D7DFFC55-0B97-4C68-86B0-18F95CCCA9C8}"/>
              </a:ext>
            </a:extLst>
          </p:cNvPr>
          <p:cNvSpPr>
            <a:spLocks noGrp="1"/>
          </p:cNvSpPr>
          <p:nvPr>
            <p:ph type="sldNum" sz="quarter" idx="12"/>
          </p:nvPr>
        </p:nvSpPr>
        <p:spPr/>
        <p:txBody>
          <a:bodyPr/>
          <a:lstStyle>
            <a:lvl1pPr>
              <a:defRPr/>
            </a:lvl1pPr>
          </a:lstStyle>
          <a:p>
            <a:pPr>
              <a:defRPr/>
            </a:pPr>
            <a:fld id="{7B8418F8-84FD-42E0-B491-ADE85CC8EC47}" type="slidenum">
              <a:rPr lang="ru-RU" altLang="en-US"/>
              <a:pPr>
                <a:defRPr/>
              </a:pPr>
              <a:t>‹#›</a:t>
            </a:fld>
            <a:endParaRPr lang="ru-RU" altLang="en-US" dirty="0"/>
          </a:p>
        </p:txBody>
      </p:sp>
    </p:spTree>
    <p:extLst>
      <p:ext uri="{BB962C8B-B14F-4D97-AF65-F5344CB8AC3E}">
        <p14:creationId xmlns:p14="http://schemas.microsoft.com/office/powerpoint/2010/main" val="2427796653"/>
      </p:ext>
    </p:extLst>
  </p:cSld>
  <p:clrMapOvr>
    <a:masterClrMapping/>
  </p:clrMapOvr>
  <p:transition spd="slow">
    <p:wipe dir="r"/>
    <p:sndAc>
      <p:stSnd>
        <p:snd r:embed="rId1" name="coin.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ru-RU"/>
          </a:p>
        </p:txBody>
      </p:sp>
      <p:sp>
        <p:nvSpPr>
          <p:cNvPr id="3" name="Text Placeholder 2"/>
          <p:cNvSpPr>
            <a:spLocks noGrp="1"/>
          </p:cNvSpPr>
          <p:nvPr>
            <p:ph type="body" idx="1"/>
          </p:nvPr>
        </p:nvSpPr>
        <p:spPr>
          <a:xfrm>
            <a:off x="904845"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85037"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u-RU" dirty="0"/>
          </a:p>
        </p:txBody>
      </p:sp>
      <p:sp>
        <p:nvSpPr>
          <p:cNvPr id="5" name="Text Placeholder 4"/>
          <p:cNvSpPr>
            <a:spLocks noGrp="1"/>
          </p:cNvSpPr>
          <p:nvPr>
            <p:ph type="body" sz="quarter" idx="3"/>
          </p:nvPr>
        </p:nvSpPr>
        <p:spPr>
          <a:xfrm>
            <a:off x="6567199" y="1518508"/>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78215"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u-RU" dirty="0"/>
          </a:p>
        </p:txBody>
      </p:sp>
      <p:sp>
        <p:nvSpPr>
          <p:cNvPr id="7" name="Date Placeholder 3">
            <a:extLst>
              <a:ext uri="{FF2B5EF4-FFF2-40B4-BE49-F238E27FC236}">
                <a16:creationId xmlns:a16="http://schemas.microsoft.com/office/drawing/2014/main" id="{4D56A3ED-CC2E-4EE9-832B-FFFE5AE57BE4}"/>
              </a:ext>
            </a:extLst>
          </p:cNvPr>
          <p:cNvSpPr>
            <a:spLocks noGrp="1"/>
          </p:cNvSpPr>
          <p:nvPr>
            <p:ph type="dt" sz="half" idx="10"/>
          </p:nvPr>
        </p:nvSpPr>
        <p:spPr/>
        <p:txBody>
          <a:bodyPr/>
          <a:lstStyle>
            <a:lvl1pPr>
              <a:defRPr/>
            </a:lvl1pPr>
          </a:lstStyle>
          <a:p>
            <a:pPr>
              <a:defRPr/>
            </a:pPr>
            <a:fld id="{02ED90CD-9806-404D-B311-33D92C88CCF4}" type="datetime1">
              <a:rPr lang="ru-RU"/>
              <a:pPr>
                <a:defRPr/>
              </a:pPr>
              <a:t>17.05.2023</a:t>
            </a:fld>
            <a:endParaRPr lang="ru-RU" dirty="0"/>
          </a:p>
        </p:txBody>
      </p:sp>
      <p:sp>
        <p:nvSpPr>
          <p:cNvPr id="8" name="Footer Placeholder 4">
            <a:extLst>
              <a:ext uri="{FF2B5EF4-FFF2-40B4-BE49-F238E27FC236}">
                <a16:creationId xmlns:a16="http://schemas.microsoft.com/office/drawing/2014/main" id="{1D8CB449-5A5C-4757-B581-B6F97B72743C}"/>
              </a:ext>
            </a:extLst>
          </p:cNvPr>
          <p:cNvSpPr>
            <a:spLocks noGrp="1"/>
          </p:cNvSpPr>
          <p:nvPr>
            <p:ph type="ftr" sz="quarter" idx="11"/>
          </p:nvPr>
        </p:nvSpPr>
        <p:spPr/>
        <p:txBody>
          <a:bodyPr/>
          <a:lstStyle>
            <a:lvl1pPr>
              <a:defRPr/>
            </a:lvl1pPr>
          </a:lstStyle>
          <a:p>
            <a:pPr>
              <a:defRPr/>
            </a:pPr>
            <a:endParaRPr lang="ru-RU" dirty="0"/>
          </a:p>
        </p:txBody>
      </p:sp>
      <p:sp>
        <p:nvSpPr>
          <p:cNvPr id="9" name="Slide Number Placeholder 5">
            <a:extLst>
              <a:ext uri="{FF2B5EF4-FFF2-40B4-BE49-F238E27FC236}">
                <a16:creationId xmlns:a16="http://schemas.microsoft.com/office/drawing/2014/main" id="{F98568A1-CF8F-40AB-85CF-1DD294E02F22}"/>
              </a:ext>
            </a:extLst>
          </p:cNvPr>
          <p:cNvSpPr>
            <a:spLocks noGrp="1"/>
          </p:cNvSpPr>
          <p:nvPr>
            <p:ph type="sldNum" sz="quarter" idx="12"/>
          </p:nvPr>
        </p:nvSpPr>
        <p:spPr/>
        <p:txBody>
          <a:bodyPr/>
          <a:lstStyle>
            <a:lvl1pPr>
              <a:defRPr/>
            </a:lvl1pPr>
          </a:lstStyle>
          <a:p>
            <a:pPr>
              <a:defRPr/>
            </a:pPr>
            <a:fld id="{9D41F442-4DE3-428D-A66D-F30CB2634F79}" type="slidenum">
              <a:rPr lang="ru-RU" altLang="en-US"/>
              <a:pPr>
                <a:defRPr/>
              </a:pPr>
              <a:t>‹#›</a:t>
            </a:fld>
            <a:endParaRPr lang="ru-RU" altLang="en-US" dirty="0"/>
          </a:p>
        </p:txBody>
      </p:sp>
    </p:spTree>
    <p:extLst>
      <p:ext uri="{BB962C8B-B14F-4D97-AF65-F5344CB8AC3E}">
        <p14:creationId xmlns:p14="http://schemas.microsoft.com/office/powerpoint/2010/main" val="839639958"/>
      </p:ext>
    </p:extLst>
  </p:cSld>
  <p:clrMapOvr>
    <a:masterClrMapping/>
  </p:clrMapOvr>
  <p:transition spd="slow">
    <p:wipe dir="r"/>
    <p:sndAc>
      <p:stSnd>
        <p:snd r:embed="rId1" name="coin.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Date Placeholder 3">
            <a:extLst>
              <a:ext uri="{FF2B5EF4-FFF2-40B4-BE49-F238E27FC236}">
                <a16:creationId xmlns:a16="http://schemas.microsoft.com/office/drawing/2014/main" id="{EDF81F96-05DC-40AE-873F-01C173210D57}"/>
              </a:ext>
            </a:extLst>
          </p:cNvPr>
          <p:cNvSpPr>
            <a:spLocks noGrp="1"/>
          </p:cNvSpPr>
          <p:nvPr>
            <p:ph type="dt" sz="half" idx="10"/>
          </p:nvPr>
        </p:nvSpPr>
        <p:spPr/>
        <p:txBody>
          <a:bodyPr/>
          <a:lstStyle>
            <a:lvl1pPr>
              <a:defRPr/>
            </a:lvl1pPr>
          </a:lstStyle>
          <a:p>
            <a:pPr>
              <a:defRPr/>
            </a:pPr>
            <a:fld id="{EFA194E8-7B69-489D-8072-3BC09E24720C}" type="datetime1">
              <a:rPr lang="ru-RU"/>
              <a:pPr>
                <a:defRPr/>
              </a:pPr>
              <a:t>17.05.2023</a:t>
            </a:fld>
            <a:endParaRPr lang="ru-RU" dirty="0"/>
          </a:p>
        </p:txBody>
      </p:sp>
      <p:sp>
        <p:nvSpPr>
          <p:cNvPr id="4" name="Footer Placeholder 4">
            <a:extLst>
              <a:ext uri="{FF2B5EF4-FFF2-40B4-BE49-F238E27FC236}">
                <a16:creationId xmlns:a16="http://schemas.microsoft.com/office/drawing/2014/main" id="{D87CED54-580B-45A5-9AF9-560167AED562}"/>
              </a:ext>
            </a:extLst>
          </p:cNvPr>
          <p:cNvSpPr>
            <a:spLocks noGrp="1"/>
          </p:cNvSpPr>
          <p:nvPr>
            <p:ph type="ftr" sz="quarter" idx="11"/>
          </p:nvPr>
        </p:nvSpPr>
        <p:spPr/>
        <p:txBody>
          <a:bodyPr/>
          <a:lstStyle>
            <a:lvl1pPr>
              <a:defRPr/>
            </a:lvl1pPr>
          </a:lstStyle>
          <a:p>
            <a:pPr>
              <a:defRPr/>
            </a:pPr>
            <a:endParaRPr lang="ru-RU" dirty="0"/>
          </a:p>
        </p:txBody>
      </p:sp>
      <p:sp>
        <p:nvSpPr>
          <p:cNvPr id="5" name="Slide Number Placeholder 5">
            <a:extLst>
              <a:ext uri="{FF2B5EF4-FFF2-40B4-BE49-F238E27FC236}">
                <a16:creationId xmlns:a16="http://schemas.microsoft.com/office/drawing/2014/main" id="{CEA1CC6F-9496-4031-B774-1DDF46F75F3E}"/>
              </a:ext>
            </a:extLst>
          </p:cNvPr>
          <p:cNvSpPr>
            <a:spLocks noGrp="1"/>
          </p:cNvSpPr>
          <p:nvPr>
            <p:ph type="sldNum" sz="quarter" idx="12"/>
          </p:nvPr>
        </p:nvSpPr>
        <p:spPr/>
        <p:txBody>
          <a:bodyPr/>
          <a:lstStyle>
            <a:lvl1pPr>
              <a:defRPr/>
            </a:lvl1pPr>
          </a:lstStyle>
          <a:p>
            <a:pPr>
              <a:defRPr/>
            </a:pPr>
            <a:fld id="{F05362E0-FDCA-47E4-960D-E662169949D1}" type="slidenum">
              <a:rPr lang="ru-RU" altLang="en-US"/>
              <a:pPr>
                <a:defRPr/>
              </a:pPr>
              <a:t>‹#›</a:t>
            </a:fld>
            <a:endParaRPr lang="ru-RU" altLang="en-US" dirty="0"/>
          </a:p>
        </p:txBody>
      </p:sp>
    </p:spTree>
    <p:extLst>
      <p:ext uri="{BB962C8B-B14F-4D97-AF65-F5344CB8AC3E}">
        <p14:creationId xmlns:p14="http://schemas.microsoft.com/office/powerpoint/2010/main" val="630867948"/>
      </p:ext>
    </p:extLst>
  </p:cSld>
  <p:clrMapOvr>
    <a:masterClrMapping/>
  </p:clrMapOvr>
  <p:transition spd="slow">
    <p:wipe dir="r"/>
    <p:sndAc>
      <p:stSnd>
        <p:snd r:embed="rId1" name="coin.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EABF9AF-8CDB-43C5-8262-7892F93033DE}"/>
              </a:ext>
            </a:extLst>
          </p:cNvPr>
          <p:cNvSpPr>
            <a:spLocks noGrp="1"/>
          </p:cNvSpPr>
          <p:nvPr>
            <p:ph type="dt" sz="half" idx="10"/>
          </p:nvPr>
        </p:nvSpPr>
        <p:spPr/>
        <p:txBody>
          <a:bodyPr/>
          <a:lstStyle>
            <a:lvl1pPr>
              <a:defRPr/>
            </a:lvl1pPr>
          </a:lstStyle>
          <a:p>
            <a:pPr>
              <a:defRPr/>
            </a:pPr>
            <a:fld id="{D88D5F88-590A-4335-8949-E6B64C77D23A}" type="datetime1">
              <a:rPr lang="ru-RU"/>
              <a:pPr>
                <a:defRPr/>
              </a:pPr>
              <a:t>17.05.2023</a:t>
            </a:fld>
            <a:endParaRPr lang="ru-RU" dirty="0"/>
          </a:p>
        </p:txBody>
      </p:sp>
      <p:sp>
        <p:nvSpPr>
          <p:cNvPr id="3" name="Footer Placeholder 4">
            <a:extLst>
              <a:ext uri="{FF2B5EF4-FFF2-40B4-BE49-F238E27FC236}">
                <a16:creationId xmlns:a16="http://schemas.microsoft.com/office/drawing/2014/main" id="{64856491-1FBD-4CFF-8A07-47971B20533C}"/>
              </a:ext>
            </a:extLst>
          </p:cNvPr>
          <p:cNvSpPr>
            <a:spLocks noGrp="1"/>
          </p:cNvSpPr>
          <p:nvPr>
            <p:ph type="ftr" sz="quarter" idx="11"/>
          </p:nvPr>
        </p:nvSpPr>
        <p:spPr/>
        <p:txBody>
          <a:bodyPr/>
          <a:lstStyle>
            <a:lvl1pPr>
              <a:defRPr/>
            </a:lvl1pPr>
          </a:lstStyle>
          <a:p>
            <a:pPr>
              <a:defRPr/>
            </a:pPr>
            <a:endParaRPr lang="ru-RU" dirty="0"/>
          </a:p>
        </p:txBody>
      </p:sp>
      <p:sp>
        <p:nvSpPr>
          <p:cNvPr id="4" name="Slide Number Placeholder 5">
            <a:extLst>
              <a:ext uri="{FF2B5EF4-FFF2-40B4-BE49-F238E27FC236}">
                <a16:creationId xmlns:a16="http://schemas.microsoft.com/office/drawing/2014/main" id="{3F9C3611-9C79-44E9-B521-6A4822BD7900}"/>
              </a:ext>
            </a:extLst>
          </p:cNvPr>
          <p:cNvSpPr>
            <a:spLocks noGrp="1"/>
          </p:cNvSpPr>
          <p:nvPr>
            <p:ph type="sldNum" sz="quarter" idx="12"/>
          </p:nvPr>
        </p:nvSpPr>
        <p:spPr/>
        <p:txBody>
          <a:bodyPr/>
          <a:lstStyle>
            <a:lvl1pPr>
              <a:defRPr/>
            </a:lvl1pPr>
          </a:lstStyle>
          <a:p>
            <a:pPr>
              <a:defRPr/>
            </a:pPr>
            <a:fld id="{B72108D4-C678-4E98-A71C-22CA1C22B5B9}" type="slidenum">
              <a:rPr lang="ru-RU" altLang="en-US"/>
              <a:pPr>
                <a:defRPr/>
              </a:pPr>
              <a:t>‹#›</a:t>
            </a:fld>
            <a:endParaRPr lang="ru-RU" altLang="en-US" dirty="0"/>
          </a:p>
        </p:txBody>
      </p:sp>
    </p:spTree>
    <p:extLst>
      <p:ext uri="{BB962C8B-B14F-4D97-AF65-F5344CB8AC3E}">
        <p14:creationId xmlns:p14="http://schemas.microsoft.com/office/powerpoint/2010/main" val="1496185158"/>
      </p:ext>
    </p:extLst>
  </p:cSld>
  <p:clrMapOvr>
    <a:masterClrMapping/>
  </p:clrMapOvr>
  <p:transition spd="slow">
    <p:wipe dir="r"/>
    <p:sndAc>
      <p:stSnd>
        <p:snd r:embed="rId1" name="coin.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ru-RU"/>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88B7CA46-7ABE-45EF-ACB1-0A1941CC177E}"/>
              </a:ext>
            </a:extLst>
          </p:cNvPr>
          <p:cNvSpPr>
            <a:spLocks noGrp="1"/>
          </p:cNvSpPr>
          <p:nvPr>
            <p:ph type="dt" sz="half" idx="10"/>
          </p:nvPr>
        </p:nvSpPr>
        <p:spPr/>
        <p:txBody>
          <a:bodyPr/>
          <a:lstStyle>
            <a:lvl1pPr>
              <a:defRPr/>
            </a:lvl1pPr>
          </a:lstStyle>
          <a:p>
            <a:pPr>
              <a:defRPr/>
            </a:pPr>
            <a:fld id="{A84E02A2-3C46-4430-A403-38FCBC11EB3D}" type="datetime1">
              <a:rPr lang="ru-RU"/>
              <a:pPr>
                <a:defRPr/>
              </a:pPr>
              <a:t>17.05.2023</a:t>
            </a:fld>
            <a:endParaRPr lang="ru-RU" dirty="0"/>
          </a:p>
        </p:txBody>
      </p:sp>
      <p:sp>
        <p:nvSpPr>
          <p:cNvPr id="6" name="Footer Placeholder 4">
            <a:extLst>
              <a:ext uri="{FF2B5EF4-FFF2-40B4-BE49-F238E27FC236}">
                <a16:creationId xmlns:a16="http://schemas.microsoft.com/office/drawing/2014/main" id="{EC0A4B39-0D77-4F96-9DFA-DE1380C66161}"/>
              </a:ext>
            </a:extLst>
          </p:cNvPr>
          <p:cNvSpPr>
            <a:spLocks noGrp="1"/>
          </p:cNvSpPr>
          <p:nvPr>
            <p:ph type="ftr" sz="quarter" idx="11"/>
          </p:nvPr>
        </p:nvSpPr>
        <p:spPr/>
        <p:txBody>
          <a:bodyPr/>
          <a:lstStyle>
            <a:lvl1pPr>
              <a:defRPr/>
            </a:lvl1pPr>
          </a:lstStyle>
          <a:p>
            <a:pPr>
              <a:defRPr/>
            </a:pPr>
            <a:endParaRPr lang="ru-RU" dirty="0"/>
          </a:p>
        </p:txBody>
      </p:sp>
      <p:sp>
        <p:nvSpPr>
          <p:cNvPr id="7" name="Slide Number Placeholder 5">
            <a:extLst>
              <a:ext uri="{FF2B5EF4-FFF2-40B4-BE49-F238E27FC236}">
                <a16:creationId xmlns:a16="http://schemas.microsoft.com/office/drawing/2014/main" id="{8F9D8E61-0B07-4353-9E7F-3B476A7648C8}"/>
              </a:ext>
            </a:extLst>
          </p:cNvPr>
          <p:cNvSpPr>
            <a:spLocks noGrp="1"/>
          </p:cNvSpPr>
          <p:nvPr>
            <p:ph type="sldNum" sz="quarter" idx="12"/>
          </p:nvPr>
        </p:nvSpPr>
        <p:spPr/>
        <p:txBody>
          <a:bodyPr/>
          <a:lstStyle>
            <a:lvl1pPr>
              <a:defRPr/>
            </a:lvl1pPr>
          </a:lstStyle>
          <a:p>
            <a:pPr>
              <a:defRPr/>
            </a:pPr>
            <a:fld id="{06618A1A-4226-4868-9C6C-355BD25A3F52}" type="slidenum">
              <a:rPr lang="ru-RU" altLang="en-US"/>
              <a:pPr>
                <a:defRPr/>
              </a:pPr>
              <a:t>‹#›</a:t>
            </a:fld>
            <a:endParaRPr lang="ru-RU" altLang="en-US" dirty="0"/>
          </a:p>
        </p:txBody>
      </p:sp>
    </p:spTree>
    <p:extLst>
      <p:ext uri="{BB962C8B-B14F-4D97-AF65-F5344CB8AC3E}">
        <p14:creationId xmlns:p14="http://schemas.microsoft.com/office/powerpoint/2010/main" val="2286051702"/>
      </p:ext>
    </p:extLst>
  </p:cSld>
  <p:clrMapOvr>
    <a:masterClrMapping/>
  </p:clrMapOvr>
  <p:transition spd="slow">
    <p:wipe dir="r"/>
    <p:sndAc>
      <p:stSnd>
        <p:snd r:embed="rId1" name="coin.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ru-RU"/>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548A80E-EBE2-4661-ABE9-20A7778C6447}"/>
              </a:ext>
            </a:extLst>
          </p:cNvPr>
          <p:cNvSpPr>
            <a:spLocks noGrp="1"/>
          </p:cNvSpPr>
          <p:nvPr>
            <p:ph type="dt" sz="half" idx="10"/>
          </p:nvPr>
        </p:nvSpPr>
        <p:spPr/>
        <p:txBody>
          <a:bodyPr/>
          <a:lstStyle>
            <a:lvl1pPr>
              <a:defRPr/>
            </a:lvl1pPr>
          </a:lstStyle>
          <a:p>
            <a:pPr>
              <a:defRPr/>
            </a:pPr>
            <a:fld id="{8CC15386-E553-4C6C-9F65-43A280330DB8}" type="datetime1">
              <a:rPr lang="ru-RU"/>
              <a:pPr>
                <a:defRPr/>
              </a:pPr>
              <a:t>17.05.2023</a:t>
            </a:fld>
            <a:endParaRPr lang="ru-RU" dirty="0"/>
          </a:p>
        </p:txBody>
      </p:sp>
      <p:sp>
        <p:nvSpPr>
          <p:cNvPr id="6" name="Footer Placeholder 4">
            <a:extLst>
              <a:ext uri="{FF2B5EF4-FFF2-40B4-BE49-F238E27FC236}">
                <a16:creationId xmlns:a16="http://schemas.microsoft.com/office/drawing/2014/main" id="{378689A4-F474-4864-A74C-A43A9E2B47C8}"/>
              </a:ext>
            </a:extLst>
          </p:cNvPr>
          <p:cNvSpPr>
            <a:spLocks noGrp="1"/>
          </p:cNvSpPr>
          <p:nvPr>
            <p:ph type="ftr" sz="quarter" idx="11"/>
          </p:nvPr>
        </p:nvSpPr>
        <p:spPr/>
        <p:txBody>
          <a:bodyPr/>
          <a:lstStyle>
            <a:lvl1pPr>
              <a:defRPr/>
            </a:lvl1pPr>
          </a:lstStyle>
          <a:p>
            <a:pPr>
              <a:defRPr/>
            </a:pPr>
            <a:endParaRPr lang="ru-RU" dirty="0"/>
          </a:p>
        </p:txBody>
      </p:sp>
      <p:sp>
        <p:nvSpPr>
          <p:cNvPr id="7" name="Slide Number Placeholder 5">
            <a:extLst>
              <a:ext uri="{FF2B5EF4-FFF2-40B4-BE49-F238E27FC236}">
                <a16:creationId xmlns:a16="http://schemas.microsoft.com/office/drawing/2014/main" id="{020CA169-376F-4433-91D0-789528BF6BDD}"/>
              </a:ext>
            </a:extLst>
          </p:cNvPr>
          <p:cNvSpPr>
            <a:spLocks noGrp="1"/>
          </p:cNvSpPr>
          <p:nvPr>
            <p:ph type="sldNum" sz="quarter" idx="12"/>
          </p:nvPr>
        </p:nvSpPr>
        <p:spPr/>
        <p:txBody>
          <a:bodyPr/>
          <a:lstStyle>
            <a:lvl1pPr>
              <a:defRPr/>
            </a:lvl1pPr>
          </a:lstStyle>
          <a:p>
            <a:pPr>
              <a:defRPr/>
            </a:pPr>
            <a:fld id="{EC26CBC5-D85D-4A10-A4EC-6B25584D667E}" type="slidenum">
              <a:rPr lang="ru-RU" altLang="en-US"/>
              <a:pPr>
                <a:defRPr/>
              </a:pPr>
              <a:t>‹#›</a:t>
            </a:fld>
            <a:endParaRPr lang="ru-RU" altLang="en-US" dirty="0"/>
          </a:p>
        </p:txBody>
      </p:sp>
    </p:spTree>
    <p:extLst>
      <p:ext uri="{BB962C8B-B14F-4D97-AF65-F5344CB8AC3E}">
        <p14:creationId xmlns:p14="http://schemas.microsoft.com/office/powerpoint/2010/main" val="333233764"/>
      </p:ext>
    </p:extLst>
  </p:cSld>
  <p:clrMapOvr>
    <a:masterClrMapping/>
  </p:clrMapOvr>
  <p:transition spd="slow">
    <p:wipe dir="r"/>
    <p:sndAc>
      <p:stSnd>
        <p:snd r:embed="rId1" name="coin.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814A80D-FAF6-49FE-B61F-74E88BDBDEC0}"/>
              </a:ext>
            </a:extLst>
          </p:cNvPr>
          <p:cNvSpPr>
            <a:spLocks noGrp="1"/>
          </p:cNvSpPr>
          <p:nvPr>
            <p:ph type="title"/>
          </p:nvPr>
        </p:nvSpPr>
        <p:spPr bwMode="auto">
          <a:xfrm>
            <a:off x="983432" y="302707"/>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ru-RU" altLang="en-US"/>
          </a:p>
        </p:txBody>
      </p:sp>
      <p:sp>
        <p:nvSpPr>
          <p:cNvPr id="1027" name="Text Placeholder 2">
            <a:extLst>
              <a:ext uri="{FF2B5EF4-FFF2-40B4-BE49-F238E27FC236}">
                <a16:creationId xmlns:a16="http://schemas.microsoft.com/office/drawing/2014/main" id="{FE359D2A-813A-4B2F-A5F1-229F899130BB}"/>
              </a:ext>
            </a:extLst>
          </p:cNvPr>
          <p:cNvSpPr>
            <a:spLocks noGrp="1"/>
          </p:cNvSpPr>
          <p:nvPr>
            <p:ph type="body" idx="1"/>
          </p:nvPr>
        </p:nvSpPr>
        <p:spPr bwMode="auto">
          <a:xfrm>
            <a:off x="1199456" y="1600201"/>
            <a:ext cx="10382944"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ru-RU" altLang="en-US" dirty="0"/>
          </a:p>
        </p:txBody>
      </p:sp>
      <p:sp>
        <p:nvSpPr>
          <p:cNvPr id="4" name="Date Placeholder 3">
            <a:extLst>
              <a:ext uri="{FF2B5EF4-FFF2-40B4-BE49-F238E27FC236}">
                <a16:creationId xmlns:a16="http://schemas.microsoft.com/office/drawing/2014/main" id="{6EA605D9-E884-4DF1-8592-FFF919CA48CC}"/>
              </a:ext>
            </a:extLst>
          </p:cNvPr>
          <p:cNvSpPr>
            <a:spLocks noGrp="1"/>
          </p:cNvSpPr>
          <p:nvPr>
            <p:ph type="dt" sz="half" idx="2"/>
          </p:nvPr>
        </p:nvSpPr>
        <p:spPr>
          <a:xfrm>
            <a:off x="630616" y="6356350"/>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A429B569-7426-41FA-8FC3-7F4FE12D0646}" type="datetime1">
              <a:rPr lang="ru-RU"/>
              <a:pPr>
                <a:defRPr/>
              </a:pPr>
              <a:t>17.05.2023</a:t>
            </a:fld>
            <a:endParaRPr lang="ru-RU" dirty="0"/>
          </a:p>
        </p:txBody>
      </p:sp>
      <p:sp>
        <p:nvSpPr>
          <p:cNvPr id="5" name="Footer Placeholder 4">
            <a:extLst>
              <a:ext uri="{FF2B5EF4-FFF2-40B4-BE49-F238E27FC236}">
                <a16:creationId xmlns:a16="http://schemas.microsoft.com/office/drawing/2014/main" id="{628FCEE1-1BA8-4BC0-9398-40D09E972C27}"/>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ru-RU" dirty="0"/>
          </a:p>
        </p:txBody>
      </p:sp>
      <p:sp>
        <p:nvSpPr>
          <p:cNvPr id="6" name="Slide Number Placeholder 5">
            <a:extLst>
              <a:ext uri="{FF2B5EF4-FFF2-40B4-BE49-F238E27FC236}">
                <a16:creationId xmlns:a16="http://schemas.microsoft.com/office/drawing/2014/main" id="{120F3ADE-E208-4798-8699-389EBCB7C399}"/>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3A541A2D-ED5A-4864-A429-27F6C096175A}" type="slidenum">
              <a:rPr lang="ru-RU" altLang="en-US"/>
              <a:pPr>
                <a:defRPr/>
              </a:pPr>
              <a:t>‹#›</a:t>
            </a:fld>
            <a:endParaRPr lang="ru-RU" altLang="en-US" dirty="0"/>
          </a:p>
        </p:txBody>
      </p:sp>
      <p:pic>
        <p:nvPicPr>
          <p:cNvPr id="2" name="Picture 1">
            <a:extLst>
              <a:ext uri="{FF2B5EF4-FFF2-40B4-BE49-F238E27FC236}">
                <a16:creationId xmlns:a16="http://schemas.microsoft.com/office/drawing/2014/main" id="{EFE2F012-EF9C-4442-BF73-FE992DF53ED7}"/>
              </a:ext>
            </a:extLst>
          </p:cNvPr>
          <p:cNvPicPr>
            <a:picLocks noChangeAspect="1"/>
          </p:cNvPicPr>
          <p:nvPr userDrawn="1"/>
        </p:nvPicPr>
        <p:blipFill>
          <a:blip r:embed="rId14"/>
          <a:stretch>
            <a:fillRect/>
          </a:stretch>
        </p:blipFill>
        <p:spPr>
          <a:xfrm>
            <a:off x="-24384" y="0"/>
            <a:ext cx="822960" cy="6858000"/>
          </a:xfrm>
          <a:prstGeom prst="rect">
            <a:avLst/>
          </a:prstGeom>
        </p:spPr>
      </p:pic>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slow">
    <p:wipe dir="r"/>
    <p:sndAc>
      <p:stSnd>
        <p:snd r:embed="rId13" name="coin.wav"/>
      </p:stSnd>
    </p:sndAc>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9.xml"/><Relationship Id="rId4" Type="http://schemas.openxmlformats.org/officeDocument/2006/relationships/chart" Target="../charts/chart8.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chart" Target="../charts/chart11.xml"/><Relationship Id="rId4" Type="http://schemas.openxmlformats.org/officeDocument/2006/relationships/chart" Target="../charts/chart10.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chart" Target="../charts/chart15.xml"/><Relationship Id="rId4" Type="http://schemas.openxmlformats.org/officeDocument/2006/relationships/chart" Target="../charts/chart14.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chart" Target="../charts/chart17.xml"/><Relationship Id="rId4" Type="http://schemas.openxmlformats.org/officeDocument/2006/relationships/chart" Target="../charts/chart16.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audio" Target="../media/audio1.wav"/><Relationship Id="rId7" Type="http://schemas.openxmlformats.org/officeDocument/2006/relationships/diagramColors" Target="../diagrams/colors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4392E03-9C3B-4BED-8145-D7F5A69722E7}"/>
              </a:ext>
            </a:extLst>
          </p:cNvPr>
          <p:cNvSpPr>
            <a:spLocks noGrp="1"/>
          </p:cNvSpPr>
          <p:nvPr>
            <p:ph type="subTitle" idx="1"/>
          </p:nvPr>
        </p:nvSpPr>
        <p:spPr>
          <a:xfrm>
            <a:off x="4191000" y="1714500"/>
            <a:ext cx="4114800" cy="3429000"/>
          </a:xfrm>
        </p:spPr>
        <p:txBody>
          <a:bodyPr>
            <a:normAutofit/>
          </a:bodyPr>
          <a:lstStyle/>
          <a:p>
            <a:pPr lvl="1">
              <a:buFont typeface="Arial" charset="0"/>
              <a:buNone/>
              <a:defRPr/>
            </a:pPr>
            <a:r>
              <a:rPr lang="bs-Latn-BA" sz="4400" b="1" dirty="0">
                <a:solidFill>
                  <a:srgbClr val="C00000"/>
                </a:solidFill>
              </a:rPr>
              <a:t> </a:t>
            </a:r>
            <a:endParaRPr lang="en-US" dirty="0"/>
          </a:p>
        </p:txBody>
      </p:sp>
      <p:pic>
        <p:nvPicPr>
          <p:cNvPr id="4100" name="Picture 3">
            <a:extLst>
              <a:ext uri="{FF2B5EF4-FFF2-40B4-BE49-F238E27FC236}">
                <a16:creationId xmlns:a16="http://schemas.microsoft.com/office/drawing/2014/main" id="{0A846D1C-4D34-422A-AB57-1623F7D30A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3042071" y="3015456"/>
            <a:ext cx="6858000"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Slide Number Placeholder 5">
            <a:extLst>
              <a:ext uri="{FF2B5EF4-FFF2-40B4-BE49-F238E27FC236}">
                <a16:creationId xmlns:a16="http://schemas.microsoft.com/office/drawing/2014/main" id="{06D23B3B-B00F-4167-82F0-8E3080C3E29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F9C0696-35EC-4ED9-9338-679E99A76DFC}" type="slidenum">
              <a:rPr lang="en-US" altLang="en-US" sz="1200">
                <a:solidFill>
                  <a:srgbClr val="898989"/>
                </a:solidFill>
              </a:rPr>
              <a:pPr>
                <a:spcBef>
                  <a:spcPct val="0"/>
                </a:spcBef>
                <a:buFontTx/>
                <a:buNone/>
              </a:pPr>
              <a:t>1</a:t>
            </a:fld>
            <a:endParaRPr lang="en-US" altLang="en-US" sz="1200" dirty="0">
              <a:solidFill>
                <a:srgbClr val="898989"/>
              </a:solidFill>
            </a:endParaRPr>
          </a:p>
        </p:txBody>
      </p:sp>
      <p:sp>
        <p:nvSpPr>
          <p:cNvPr id="4102" name="TextBox 6">
            <a:extLst>
              <a:ext uri="{FF2B5EF4-FFF2-40B4-BE49-F238E27FC236}">
                <a16:creationId xmlns:a16="http://schemas.microsoft.com/office/drawing/2014/main" id="{3706F680-8173-4884-9241-E3A0CC9AA593}"/>
              </a:ext>
            </a:extLst>
          </p:cNvPr>
          <p:cNvSpPr txBox="1">
            <a:spLocks noChangeArrowheads="1"/>
          </p:cNvSpPr>
          <p:nvPr/>
        </p:nvSpPr>
        <p:spPr bwMode="auto">
          <a:xfrm>
            <a:off x="2711624" y="4869160"/>
            <a:ext cx="759301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r>
              <a:rPr lang="en-AU" sz="2400" b="1" dirty="0">
                <a:solidFill>
                  <a:srgbClr val="004C97"/>
                </a:solidFill>
                <a:latin typeface="Arial" panose="020B0604020202020204" pitchFamily="34" charset="0"/>
              </a:rPr>
              <a:t>Nina Duduchava,</a:t>
            </a:r>
          </a:p>
          <a:p>
            <a:pPr algn="ctr">
              <a:spcBef>
                <a:spcPct val="0"/>
              </a:spcBef>
              <a:buFontTx/>
              <a:buNone/>
            </a:pPr>
            <a:r>
              <a:rPr lang="en-US" altLang="en-US" sz="2400" b="1" dirty="0">
                <a:solidFill>
                  <a:srgbClr val="004C97"/>
                </a:solidFill>
                <a:latin typeface="Arial" panose="020B0604020202020204" pitchFamily="34" charset="0"/>
              </a:rPr>
              <a:t>Yelena Slizhevskaya and Mark Silins</a:t>
            </a:r>
          </a:p>
          <a:p>
            <a:pPr algn="ctr">
              <a:spcBef>
                <a:spcPct val="0"/>
              </a:spcBef>
              <a:buFontTx/>
              <a:buNone/>
            </a:pPr>
            <a:endParaRPr lang="en-US" altLang="en-US" sz="2400" b="1" dirty="0">
              <a:solidFill>
                <a:srgbClr val="004C97"/>
              </a:solidFill>
              <a:latin typeface="Arial" panose="020B0604020202020204" pitchFamily="34" charset="0"/>
            </a:endParaRPr>
          </a:p>
          <a:p>
            <a:pPr algn="ctr">
              <a:spcBef>
                <a:spcPct val="0"/>
              </a:spcBef>
              <a:buFontTx/>
              <a:buNone/>
            </a:pPr>
            <a:r>
              <a:rPr lang="en-US" altLang="en-US" sz="2400" b="1" dirty="0">
                <a:solidFill>
                  <a:srgbClr val="004C97"/>
                </a:solidFill>
                <a:latin typeface="Arial" panose="020B0604020202020204" pitchFamily="34" charset="0"/>
              </a:rPr>
              <a:t>TCOP Plenary Meeting</a:t>
            </a:r>
          </a:p>
          <a:p>
            <a:pPr algn="ctr">
              <a:spcBef>
                <a:spcPct val="0"/>
              </a:spcBef>
              <a:buFontTx/>
              <a:buNone/>
            </a:pPr>
            <a:r>
              <a:rPr lang="en-US" altLang="en-US" sz="2400" b="1" dirty="0">
                <a:solidFill>
                  <a:srgbClr val="004C97"/>
                </a:solidFill>
                <a:latin typeface="Arial" panose="020B0604020202020204" pitchFamily="34" charset="0"/>
              </a:rPr>
              <a:t>23 May, 2023</a:t>
            </a:r>
            <a:endParaRPr lang="en-US" altLang="en-US" sz="2400" dirty="0">
              <a:solidFill>
                <a:srgbClr val="004C97"/>
              </a:solidFill>
              <a:latin typeface="Arial" panose="020B0604020202020204" pitchFamily="34" charset="0"/>
            </a:endParaRPr>
          </a:p>
        </p:txBody>
      </p:sp>
      <p:sp>
        <p:nvSpPr>
          <p:cNvPr id="8" name="Rounded Rectangle 7">
            <a:extLst>
              <a:ext uri="{FF2B5EF4-FFF2-40B4-BE49-F238E27FC236}">
                <a16:creationId xmlns:a16="http://schemas.microsoft.com/office/drawing/2014/main" id="{A3F8E707-FDBD-4B53-8F18-2F8ED28E0D3D}"/>
              </a:ext>
            </a:extLst>
          </p:cNvPr>
          <p:cNvSpPr/>
          <p:nvPr/>
        </p:nvSpPr>
        <p:spPr>
          <a:xfrm>
            <a:off x="2135560" y="692696"/>
            <a:ext cx="8352928" cy="3658716"/>
          </a:xfrm>
          <a:prstGeom prst="roundRect">
            <a:avLst/>
          </a:prstGeom>
          <a:solidFill>
            <a:srgbClr val="004C97"/>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3200" b="1" dirty="0">
                <a:effectLst/>
                <a:latin typeface="Calibri" panose="020F0502020204030204" pitchFamily="34" charset="0"/>
                <a:ea typeface="Calibri" panose="020F0502020204030204" pitchFamily="34" charset="0"/>
                <a:cs typeface="Times New Roman" panose="02020603050405020304" pitchFamily="18" charset="0"/>
              </a:rPr>
              <a:t>2022 Survey on </a:t>
            </a:r>
            <a:r>
              <a:rPr lang="en-GB" sz="3200" b="1" dirty="0">
                <a:latin typeface="Calibri" panose="020F0502020204030204" pitchFamily="34" charset="0"/>
                <a:ea typeface="Calibri" panose="020F0502020204030204" pitchFamily="34" charset="0"/>
                <a:cs typeface="Times New Roman" panose="02020603050405020304" pitchFamily="18" charset="0"/>
              </a:rPr>
              <a:t>Functions of the Treasury </a:t>
            </a:r>
            <a:r>
              <a:rPr lang="en-GB" sz="3200" b="1" dirty="0">
                <a:effectLst/>
                <a:latin typeface="Calibri" panose="020F0502020204030204" pitchFamily="34" charset="0"/>
                <a:ea typeface="Calibri" panose="020F0502020204030204" pitchFamily="34" charset="0"/>
                <a:cs typeface="Times New Roman" panose="02020603050405020304" pitchFamily="18" charset="0"/>
              </a:rPr>
              <a:t>in PEMPAL countries</a:t>
            </a:r>
          </a:p>
          <a:p>
            <a:pPr algn="ctr" eaLnBrk="1" fontAlgn="auto" hangingPunct="1">
              <a:spcBef>
                <a:spcPts val="0"/>
              </a:spcBef>
              <a:spcAft>
                <a:spcPts val="0"/>
              </a:spcAft>
              <a:defRPr/>
            </a:pPr>
            <a:r>
              <a:rPr lang="en-GB" sz="2000" b="1" i="1"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p>
          <a:p>
            <a:pPr algn="ctr" eaLnBrk="1" fontAlgn="auto" hangingPunct="1">
              <a:spcBef>
                <a:spcPts val="0"/>
              </a:spcBef>
              <a:spcAft>
                <a:spcPts val="0"/>
              </a:spcAft>
              <a:defRPr/>
            </a:pPr>
            <a:r>
              <a:rPr lang="en-GB" sz="2400" b="1" i="1" dirty="0">
                <a:solidFill>
                  <a:schemeClr val="bg1"/>
                </a:solidFill>
                <a:latin typeface="Calibri" panose="020F0502020204030204" pitchFamily="34" charset="0"/>
                <a:ea typeface="Calibri" panose="020F0502020204030204" pitchFamily="34" charset="0"/>
                <a:cs typeface="Times New Roman" panose="02020603050405020304" pitchFamily="18" charset="0"/>
              </a:rPr>
              <a:t> Overview of the Results –Updated from March Video Conference</a:t>
            </a:r>
            <a:endParaRPr lang="en-US" sz="3600" b="1" dirty="0"/>
          </a:p>
        </p:txBody>
      </p:sp>
    </p:spTree>
  </p:cSld>
  <p:clrMapOvr>
    <a:masterClrMapping/>
  </p:clrMapOvr>
  <p:transition spd="slow">
    <p:wipe dir="r"/>
    <p:sndAc>
      <p:stSnd>
        <p:snd r:embed="rId3" name="coin.wav"/>
      </p:stSnd>
    </p:sndAc>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D5CAE-CFAB-B6A6-CD78-E8D8F39DA610}"/>
              </a:ext>
            </a:extLst>
          </p:cNvPr>
          <p:cNvSpPr>
            <a:spLocks noGrp="1"/>
          </p:cNvSpPr>
          <p:nvPr>
            <p:ph type="title"/>
          </p:nvPr>
        </p:nvSpPr>
        <p:spPr>
          <a:xfrm>
            <a:off x="1051758" y="-272749"/>
            <a:ext cx="10972800" cy="1143000"/>
          </a:xfrm>
        </p:spPr>
        <p:txBody>
          <a:bodyPr/>
          <a:lstStyle/>
          <a:p>
            <a:r>
              <a:rPr lang="en-US" dirty="0">
                <a:solidFill>
                  <a:srgbClr val="C00000"/>
                </a:solidFill>
              </a:rPr>
              <a:t>Payment Processing (2)</a:t>
            </a:r>
          </a:p>
        </p:txBody>
      </p:sp>
      <p:sp>
        <p:nvSpPr>
          <p:cNvPr id="3" name="Content Placeholder 2">
            <a:extLst>
              <a:ext uri="{FF2B5EF4-FFF2-40B4-BE49-F238E27FC236}">
                <a16:creationId xmlns:a16="http://schemas.microsoft.com/office/drawing/2014/main" id="{1580EA7F-D96D-E425-1B89-8C13C445F0DB}"/>
              </a:ext>
            </a:extLst>
          </p:cNvPr>
          <p:cNvSpPr>
            <a:spLocks noGrp="1"/>
          </p:cNvSpPr>
          <p:nvPr>
            <p:ph idx="1"/>
          </p:nvPr>
        </p:nvSpPr>
        <p:spPr>
          <a:xfrm rot="10800000" flipV="1">
            <a:off x="191344" y="5409545"/>
            <a:ext cx="12000656" cy="1440160"/>
          </a:xfrm>
          <a:solidFill>
            <a:schemeClr val="accent2">
              <a:lumMod val="20000"/>
              <a:lumOff val="80000"/>
            </a:schemeClr>
          </a:solidFill>
        </p:spPr>
        <p:txBody>
          <a:bodyPr/>
          <a:lstStyle/>
          <a:p>
            <a:r>
              <a:rPr lang="en-US" sz="2200" dirty="0"/>
              <a:t>Daily processing volumes show a huge variance - from a low of 1200 a day to a high over 330,000</a:t>
            </a:r>
          </a:p>
          <a:p>
            <a:r>
              <a:rPr lang="en-US" sz="2200" dirty="0"/>
              <a:t>Countries with ROs also show significant variance regarding the share of payment processing -  from 100% processed centrally to 100% processed in ROs. </a:t>
            </a:r>
            <a:r>
              <a:rPr lang="en-US" sz="2200" b="1" dirty="0"/>
              <a:t>Once again these variances require investigation   </a:t>
            </a:r>
          </a:p>
        </p:txBody>
      </p:sp>
      <p:sp>
        <p:nvSpPr>
          <p:cNvPr id="4" name="Slide Number Placeholder 3">
            <a:extLst>
              <a:ext uri="{FF2B5EF4-FFF2-40B4-BE49-F238E27FC236}">
                <a16:creationId xmlns:a16="http://schemas.microsoft.com/office/drawing/2014/main" id="{72A5FB9A-4EBF-4327-8240-AE8CC01F622B}"/>
              </a:ext>
            </a:extLst>
          </p:cNvPr>
          <p:cNvSpPr>
            <a:spLocks noGrp="1"/>
          </p:cNvSpPr>
          <p:nvPr>
            <p:ph type="sldNum" sz="quarter" idx="12"/>
          </p:nvPr>
        </p:nvSpPr>
        <p:spPr/>
        <p:txBody>
          <a:bodyPr/>
          <a:lstStyle/>
          <a:p>
            <a:pPr>
              <a:defRPr/>
            </a:pPr>
            <a:fld id="{87D4BA1C-9A8B-436B-A337-6A2CE014F201}" type="slidenum">
              <a:rPr lang="ru-RU" altLang="en-US" smtClean="0"/>
              <a:pPr>
                <a:defRPr/>
              </a:pPr>
              <a:t>10</a:t>
            </a:fld>
            <a:endParaRPr lang="ru-RU" altLang="en-US" dirty="0"/>
          </a:p>
        </p:txBody>
      </p:sp>
      <p:graphicFrame>
        <p:nvGraphicFramePr>
          <p:cNvPr id="5" name="Chart 4">
            <a:extLst>
              <a:ext uri="{FF2B5EF4-FFF2-40B4-BE49-F238E27FC236}">
                <a16:creationId xmlns:a16="http://schemas.microsoft.com/office/drawing/2014/main" id="{8B8F6ACB-5162-4368-AA0A-6EBAF2801170}"/>
              </a:ext>
            </a:extLst>
          </p:cNvPr>
          <p:cNvGraphicFramePr>
            <a:graphicFrameLocks/>
          </p:cNvGraphicFramePr>
          <p:nvPr>
            <p:extLst>
              <p:ext uri="{D42A27DB-BD31-4B8C-83A1-F6EECF244321}">
                <p14:modId xmlns:p14="http://schemas.microsoft.com/office/powerpoint/2010/main" val="3361169067"/>
              </p:ext>
            </p:extLst>
          </p:nvPr>
        </p:nvGraphicFramePr>
        <p:xfrm>
          <a:off x="167442" y="476673"/>
          <a:ext cx="11088422" cy="493287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82491626"/>
      </p:ext>
    </p:extLst>
  </p:cSld>
  <p:clrMapOvr>
    <a:masterClrMapping/>
  </p:clrMapOvr>
  <p:transition spd="slow">
    <p:wipe dir="r"/>
    <p:sndAc>
      <p:stSnd>
        <p:snd r:embed="rId3" name="coin.wav"/>
      </p:stSnd>
    </p:sndAc>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F432A-27E0-16E6-45FC-DEEDDF08796D}"/>
              </a:ext>
            </a:extLst>
          </p:cNvPr>
          <p:cNvSpPr>
            <a:spLocks noGrp="1"/>
          </p:cNvSpPr>
          <p:nvPr>
            <p:ph type="title"/>
          </p:nvPr>
        </p:nvSpPr>
        <p:spPr>
          <a:xfrm>
            <a:off x="1219200" y="-285315"/>
            <a:ext cx="10972800" cy="1143000"/>
          </a:xfrm>
        </p:spPr>
        <p:txBody>
          <a:bodyPr/>
          <a:lstStyle/>
          <a:p>
            <a:r>
              <a:rPr lang="en-US" sz="2800" dirty="0">
                <a:solidFill>
                  <a:srgbClr val="C00000"/>
                </a:solidFill>
              </a:rPr>
              <a:t>Staff involved in Cash Forecasting and Cash Management</a:t>
            </a:r>
          </a:p>
        </p:txBody>
      </p:sp>
      <p:sp>
        <p:nvSpPr>
          <p:cNvPr id="4" name="Slide Number Placeholder 3">
            <a:extLst>
              <a:ext uri="{FF2B5EF4-FFF2-40B4-BE49-F238E27FC236}">
                <a16:creationId xmlns:a16="http://schemas.microsoft.com/office/drawing/2014/main" id="{42031618-C4F4-D6E3-C25B-03A0E3A04177}"/>
              </a:ext>
            </a:extLst>
          </p:cNvPr>
          <p:cNvSpPr>
            <a:spLocks noGrp="1"/>
          </p:cNvSpPr>
          <p:nvPr>
            <p:ph type="sldNum" sz="quarter" idx="12"/>
          </p:nvPr>
        </p:nvSpPr>
        <p:spPr/>
        <p:txBody>
          <a:bodyPr/>
          <a:lstStyle/>
          <a:p>
            <a:pPr>
              <a:defRPr/>
            </a:pPr>
            <a:fld id="{87D4BA1C-9A8B-436B-A337-6A2CE014F201}" type="slidenum">
              <a:rPr lang="ru-RU" altLang="en-US" smtClean="0"/>
              <a:pPr>
                <a:defRPr/>
              </a:pPr>
              <a:t>11</a:t>
            </a:fld>
            <a:endParaRPr lang="ru-RU" altLang="en-US" dirty="0"/>
          </a:p>
        </p:txBody>
      </p:sp>
      <p:sp>
        <p:nvSpPr>
          <p:cNvPr id="10" name="TextBox 9">
            <a:extLst>
              <a:ext uri="{FF2B5EF4-FFF2-40B4-BE49-F238E27FC236}">
                <a16:creationId xmlns:a16="http://schemas.microsoft.com/office/drawing/2014/main" id="{0F40BF7F-412E-FF2A-BA18-78CE38D6602E}"/>
              </a:ext>
            </a:extLst>
          </p:cNvPr>
          <p:cNvSpPr txBox="1"/>
          <p:nvPr/>
        </p:nvSpPr>
        <p:spPr>
          <a:xfrm>
            <a:off x="11875" y="4362688"/>
            <a:ext cx="12219351" cy="2862322"/>
          </a:xfrm>
          <a:prstGeom prst="rect">
            <a:avLst/>
          </a:prstGeom>
          <a:solidFill>
            <a:schemeClr val="accent2">
              <a:lumMod val="20000"/>
              <a:lumOff val="80000"/>
            </a:schemeClr>
          </a:solidFill>
        </p:spPr>
        <p:txBody>
          <a:bodyPr wrap="square" rtlCol="0">
            <a:spAutoFit/>
          </a:bodyPr>
          <a:lstStyle/>
          <a:p>
            <a:pPr marL="285750" indent="-285750">
              <a:buFont typeface="Arial" panose="020B0604020202020204" pitchFamily="34" charset="0"/>
              <a:buChar char="•"/>
            </a:pPr>
            <a:r>
              <a:rPr lang="en-US" sz="2000" dirty="0"/>
              <a:t>In ten countries the staffing reported for both activities is identical. </a:t>
            </a:r>
            <a:r>
              <a:rPr lang="en-US" sz="2000" b="1" dirty="0"/>
              <a:t>These numbers should be reviewed</a:t>
            </a:r>
            <a:r>
              <a:rPr lang="en-US" sz="2000" dirty="0"/>
              <a:t>. Six countries reflected different staffing levels when responding. Two countries indicated no staff are involved in either activity </a:t>
            </a:r>
          </a:p>
          <a:p>
            <a:pPr marL="285750" indent="-285750">
              <a:buFont typeface="Arial" panose="020B0604020202020204" pitchFamily="34" charset="0"/>
              <a:buChar char="•"/>
            </a:pPr>
            <a:r>
              <a:rPr lang="en-US" sz="2000" dirty="0"/>
              <a:t>Uzbekistan which is an outrider (228) which is not included in the graph, has included staff involved in formulating the ROSPICE in its response.</a:t>
            </a:r>
          </a:p>
          <a:p>
            <a:pPr marL="285750" indent="-285750">
              <a:buFont typeface="Arial" panose="020B0604020202020204" pitchFamily="34" charset="0"/>
              <a:buChar char="•"/>
            </a:pPr>
            <a:r>
              <a:rPr lang="en-US" sz="2000" dirty="0"/>
              <a:t>Cash management refers to the day-to-day management of cash, maintaining bank accounts and ensuring funds are available for making payments. Cash Forecasting is the process of modelling future cashflows to support more effective cash management. </a:t>
            </a:r>
            <a:r>
              <a:rPr lang="en-US" sz="2000" b="1" dirty="0"/>
              <a:t>Given this it is surprising that any country (4) reports no staff involved in cash management  </a:t>
            </a:r>
          </a:p>
        </p:txBody>
      </p:sp>
      <p:graphicFrame>
        <p:nvGraphicFramePr>
          <p:cNvPr id="5" name="Диаграмма 1">
            <a:extLst>
              <a:ext uri="{FF2B5EF4-FFF2-40B4-BE49-F238E27FC236}">
                <a16:creationId xmlns:a16="http://schemas.microsoft.com/office/drawing/2014/main" id="{EA056497-1F53-6BB9-54BD-1FE4DCB87A16}"/>
              </a:ext>
            </a:extLst>
          </p:cNvPr>
          <p:cNvGraphicFramePr>
            <a:graphicFrameLocks/>
          </p:cNvGraphicFramePr>
          <p:nvPr>
            <p:extLst>
              <p:ext uri="{D42A27DB-BD31-4B8C-83A1-F6EECF244321}">
                <p14:modId xmlns:p14="http://schemas.microsoft.com/office/powerpoint/2010/main" val="1631927532"/>
              </p:ext>
            </p:extLst>
          </p:nvPr>
        </p:nvGraphicFramePr>
        <p:xfrm>
          <a:off x="11875" y="270872"/>
          <a:ext cx="5685903" cy="452628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Диаграмма 1">
            <a:extLst>
              <a:ext uri="{FF2B5EF4-FFF2-40B4-BE49-F238E27FC236}">
                <a16:creationId xmlns:a16="http://schemas.microsoft.com/office/drawing/2014/main" id="{664FD1D8-6B57-1296-AFAF-649DB65B5BC2}"/>
              </a:ext>
            </a:extLst>
          </p:cNvPr>
          <p:cNvGraphicFramePr>
            <a:graphicFrameLocks/>
          </p:cNvGraphicFramePr>
          <p:nvPr>
            <p:extLst>
              <p:ext uri="{D42A27DB-BD31-4B8C-83A1-F6EECF244321}">
                <p14:modId xmlns:p14="http://schemas.microsoft.com/office/powerpoint/2010/main" val="1830977382"/>
              </p:ext>
            </p:extLst>
          </p:nvPr>
        </p:nvGraphicFramePr>
        <p:xfrm>
          <a:off x="5751714" y="404664"/>
          <a:ext cx="6176934" cy="395829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969991307"/>
      </p:ext>
    </p:extLst>
  </p:cSld>
  <p:clrMapOvr>
    <a:masterClrMapping/>
  </p:clrMapOvr>
  <p:transition spd="slow">
    <p:wipe dir="r"/>
    <p:sndAc>
      <p:stSnd>
        <p:snd r:embed="rId3" name="coin.wav"/>
      </p:stSnd>
    </p:sndAc>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C20F0-7B26-E4AA-E58C-BFACAB2BED92}"/>
              </a:ext>
            </a:extLst>
          </p:cNvPr>
          <p:cNvSpPr>
            <a:spLocks noGrp="1"/>
          </p:cNvSpPr>
          <p:nvPr>
            <p:ph type="title"/>
          </p:nvPr>
        </p:nvSpPr>
        <p:spPr>
          <a:xfrm>
            <a:off x="911424" y="-121251"/>
            <a:ext cx="10972800" cy="1143000"/>
          </a:xfrm>
        </p:spPr>
        <p:txBody>
          <a:bodyPr/>
          <a:lstStyle/>
          <a:p>
            <a:r>
              <a:rPr lang="en-US" sz="3200" dirty="0">
                <a:solidFill>
                  <a:srgbClr val="C00000"/>
                </a:solidFill>
              </a:rPr>
              <a:t>Strategic documents guide the development of the Treasury in most cases, and these are relatively modern!</a:t>
            </a:r>
          </a:p>
        </p:txBody>
      </p:sp>
      <p:sp>
        <p:nvSpPr>
          <p:cNvPr id="4" name="Slide Number Placeholder 3">
            <a:extLst>
              <a:ext uri="{FF2B5EF4-FFF2-40B4-BE49-F238E27FC236}">
                <a16:creationId xmlns:a16="http://schemas.microsoft.com/office/drawing/2014/main" id="{5C96F962-5F9B-EBCC-4988-C3D9F1E049CC}"/>
              </a:ext>
            </a:extLst>
          </p:cNvPr>
          <p:cNvSpPr>
            <a:spLocks noGrp="1"/>
          </p:cNvSpPr>
          <p:nvPr>
            <p:ph type="sldNum" sz="quarter" idx="12"/>
          </p:nvPr>
        </p:nvSpPr>
        <p:spPr/>
        <p:txBody>
          <a:bodyPr/>
          <a:lstStyle/>
          <a:p>
            <a:pPr>
              <a:defRPr/>
            </a:pPr>
            <a:fld id="{87D4BA1C-9A8B-436B-A337-6A2CE014F201}" type="slidenum">
              <a:rPr lang="ru-RU" altLang="en-US" smtClean="0"/>
              <a:pPr>
                <a:defRPr/>
              </a:pPr>
              <a:t>12</a:t>
            </a:fld>
            <a:endParaRPr lang="ru-RU" altLang="en-US" dirty="0"/>
          </a:p>
        </p:txBody>
      </p:sp>
      <p:graphicFrame>
        <p:nvGraphicFramePr>
          <p:cNvPr id="3" name="Table 2">
            <a:extLst>
              <a:ext uri="{FF2B5EF4-FFF2-40B4-BE49-F238E27FC236}">
                <a16:creationId xmlns:a16="http://schemas.microsoft.com/office/drawing/2014/main" id="{4CD7CEE7-F313-CFB6-1AB0-0520AA4EC60B}"/>
              </a:ext>
            </a:extLst>
          </p:cNvPr>
          <p:cNvGraphicFramePr>
            <a:graphicFrameLocks noGrp="1"/>
          </p:cNvGraphicFramePr>
          <p:nvPr>
            <p:extLst>
              <p:ext uri="{D42A27DB-BD31-4B8C-83A1-F6EECF244321}">
                <p14:modId xmlns:p14="http://schemas.microsoft.com/office/powerpoint/2010/main" val="3693686497"/>
              </p:ext>
            </p:extLst>
          </p:nvPr>
        </p:nvGraphicFramePr>
        <p:xfrm>
          <a:off x="0" y="881415"/>
          <a:ext cx="12192000" cy="5976585"/>
        </p:xfrm>
        <a:graphic>
          <a:graphicData uri="http://schemas.openxmlformats.org/drawingml/2006/table">
            <a:tbl>
              <a:tblPr>
                <a:tableStyleId>{5C22544A-7EE6-4342-B048-85BDC9FD1C3A}</a:tableStyleId>
              </a:tblPr>
              <a:tblGrid>
                <a:gridCol w="1073510">
                  <a:extLst>
                    <a:ext uri="{9D8B030D-6E8A-4147-A177-3AD203B41FA5}">
                      <a16:colId xmlns:a16="http://schemas.microsoft.com/office/drawing/2014/main" val="2989158332"/>
                    </a:ext>
                  </a:extLst>
                </a:gridCol>
                <a:gridCol w="10351698">
                  <a:extLst>
                    <a:ext uri="{9D8B030D-6E8A-4147-A177-3AD203B41FA5}">
                      <a16:colId xmlns:a16="http://schemas.microsoft.com/office/drawing/2014/main" val="2340804113"/>
                    </a:ext>
                  </a:extLst>
                </a:gridCol>
                <a:gridCol w="766792">
                  <a:extLst>
                    <a:ext uri="{9D8B030D-6E8A-4147-A177-3AD203B41FA5}">
                      <a16:colId xmlns:a16="http://schemas.microsoft.com/office/drawing/2014/main" val="1615288928"/>
                    </a:ext>
                  </a:extLst>
                </a:gridCol>
              </a:tblGrid>
              <a:tr h="0">
                <a:tc>
                  <a:txBody>
                    <a:bodyPr/>
                    <a:lstStyle/>
                    <a:p>
                      <a:pPr algn="l" fontAlgn="b"/>
                      <a:r>
                        <a:rPr lang="en-AU" sz="1400" b="1" u="none" strike="noStrike" dirty="0">
                          <a:effectLst/>
                        </a:rPr>
                        <a:t>Country</a:t>
                      </a:r>
                      <a:endParaRPr lang="en-AU" sz="1400" b="1" i="0" u="none" strike="noStrike" dirty="0">
                        <a:solidFill>
                          <a:srgbClr val="000000"/>
                        </a:solidFill>
                        <a:effectLst/>
                        <a:latin typeface="Calibri" panose="020F0502020204030204" pitchFamily="34" charset="0"/>
                      </a:endParaRPr>
                    </a:p>
                  </a:txBody>
                  <a:tcPr marL="4487" marR="4487" marT="4487" marB="0" anchor="b"/>
                </a:tc>
                <a:tc>
                  <a:txBody>
                    <a:bodyPr/>
                    <a:lstStyle/>
                    <a:p>
                      <a:pPr algn="l" fontAlgn="b"/>
                      <a:r>
                        <a:rPr lang="en-AU" sz="1400" b="1" u="none" strike="noStrike" dirty="0">
                          <a:effectLst/>
                        </a:rPr>
                        <a:t>Document</a:t>
                      </a:r>
                      <a:endParaRPr lang="en-AU" sz="1400" b="1" i="0" u="none" strike="noStrike" dirty="0">
                        <a:solidFill>
                          <a:srgbClr val="000000"/>
                        </a:solidFill>
                        <a:effectLst/>
                        <a:latin typeface="Calibri" panose="020F0502020204030204" pitchFamily="34" charset="0"/>
                      </a:endParaRPr>
                    </a:p>
                  </a:txBody>
                  <a:tcPr marL="4487" marR="4487" marT="4487" marB="0" anchor="b"/>
                </a:tc>
                <a:tc>
                  <a:txBody>
                    <a:bodyPr/>
                    <a:lstStyle/>
                    <a:p>
                      <a:pPr algn="r" fontAlgn="b"/>
                      <a:r>
                        <a:rPr lang="en-AU" sz="1400" b="1" u="none" strike="noStrike" dirty="0">
                          <a:effectLst/>
                        </a:rPr>
                        <a:t>Year</a:t>
                      </a:r>
                      <a:endParaRPr lang="en-AU" sz="1400" b="1" i="0" u="none" strike="noStrike" dirty="0">
                        <a:solidFill>
                          <a:srgbClr val="000000"/>
                        </a:solidFill>
                        <a:effectLst/>
                        <a:latin typeface="Calibri" panose="020F0502020204030204" pitchFamily="34" charset="0"/>
                      </a:endParaRPr>
                    </a:p>
                  </a:txBody>
                  <a:tcPr marL="4487" marR="4487" marT="4487" marB="0" anchor="b"/>
                </a:tc>
                <a:extLst>
                  <a:ext uri="{0D108BD9-81ED-4DB2-BD59-A6C34878D82A}">
                    <a16:rowId xmlns:a16="http://schemas.microsoft.com/office/drawing/2014/main" val="1677817862"/>
                  </a:ext>
                </a:extLst>
              </a:tr>
              <a:tr h="162443">
                <a:tc>
                  <a:txBody>
                    <a:bodyPr/>
                    <a:lstStyle/>
                    <a:p>
                      <a:pPr algn="l" fontAlgn="b"/>
                      <a:r>
                        <a:rPr lang="en-AU" sz="1400" u="none" strike="noStrike" dirty="0">
                          <a:effectLst/>
                        </a:rPr>
                        <a:t>Albania</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tc>
                  <a:txBody>
                    <a:bodyPr/>
                    <a:lstStyle/>
                    <a:p>
                      <a:pPr algn="l" fontAlgn="b"/>
                      <a:r>
                        <a:rPr lang="en-AU" sz="1400" u="none" strike="noStrike" dirty="0">
                          <a:effectLst/>
                        </a:rPr>
                        <a:t>Sector strategy for public financial management 2019-2022</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tc>
                  <a:txBody>
                    <a:bodyPr/>
                    <a:lstStyle/>
                    <a:p>
                      <a:pPr algn="r" fontAlgn="b"/>
                      <a:r>
                        <a:rPr lang="en-AU" sz="1400" u="none" strike="noStrike" dirty="0">
                          <a:effectLst/>
                        </a:rPr>
                        <a:t>2019</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extLst>
                  <a:ext uri="{0D108BD9-81ED-4DB2-BD59-A6C34878D82A}">
                    <a16:rowId xmlns:a16="http://schemas.microsoft.com/office/drawing/2014/main" val="1662263436"/>
                  </a:ext>
                </a:extLst>
              </a:tr>
              <a:tr h="162443">
                <a:tc rowSpan="3">
                  <a:txBody>
                    <a:bodyPr/>
                    <a:lstStyle/>
                    <a:p>
                      <a:pPr algn="l" fontAlgn="ctr"/>
                      <a:r>
                        <a:rPr lang="en-AU" sz="1400" u="none" strike="noStrike" dirty="0">
                          <a:effectLst/>
                        </a:rPr>
                        <a:t>Belarus</a:t>
                      </a:r>
                      <a:endParaRPr lang="en-AU" sz="1400" b="0" i="0" u="none" strike="noStrike" dirty="0">
                        <a:solidFill>
                          <a:srgbClr val="000000"/>
                        </a:solidFill>
                        <a:effectLst/>
                        <a:latin typeface="Calibri" panose="020F0502020204030204" pitchFamily="34" charset="0"/>
                      </a:endParaRPr>
                    </a:p>
                  </a:txBody>
                  <a:tcPr marL="4487" marR="4487" marT="4487" marB="0" anchor="ctr">
                    <a:noFill/>
                  </a:tcPr>
                </a:tc>
                <a:tc>
                  <a:txBody>
                    <a:bodyPr/>
                    <a:lstStyle/>
                    <a:p>
                      <a:pPr algn="l" fontAlgn="b"/>
                      <a:r>
                        <a:rPr lang="en-AU" sz="1400" u="none" strike="noStrike" dirty="0">
                          <a:effectLst/>
                        </a:rPr>
                        <a:t>Strategy to improve the public finance management system</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tc>
                  <a:txBody>
                    <a:bodyPr/>
                    <a:lstStyle/>
                    <a:p>
                      <a:pPr algn="r" fontAlgn="b"/>
                      <a:r>
                        <a:rPr lang="en-AU" sz="1400" u="none" strike="noStrike" dirty="0">
                          <a:effectLst/>
                        </a:rPr>
                        <a:t>2015</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extLst>
                  <a:ext uri="{0D108BD9-81ED-4DB2-BD59-A6C34878D82A}">
                    <a16:rowId xmlns:a16="http://schemas.microsoft.com/office/drawing/2014/main" val="3365962030"/>
                  </a:ext>
                </a:extLst>
              </a:tr>
              <a:tr h="241421">
                <a:tc vMerge="1">
                  <a:txBody>
                    <a:bodyPr/>
                    <a:lstStyle/>
                    <a:p>
                      <a:endParaRPr lang="en-US"/>
                    </a:p>
                  </a:txBody>
                  <a:tcPr/>
                </a:tc>
                <a:tc>
                  <a:txBody>
                    <a:bodyPr/>
                    <a:lstStyle/>
                    <a:p>
                      <a:pPr algn="l" fontAlgn="b"/>
                      <a:r>
                        <a:rPr lang="en-AU" sz="1400" u="none" strike="noStrike" dirty="0">
                          <a:effectLst/>
                        </a:rPr>
                        <a:t>The concept to improve the national accounting and reporting system of the public administration sector</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tc>
                  <a:txBody>
                    <a:bodyPr/>
                    <a:lstStyle/>
                    <a:p>
                      <a:pPr algn="r" fontAlgn="b"/>
                      <a:r>
                        <a:rPr lang="en-AU" sz="1400" u="none" strike="noStrike" dirty="0">
                          <a:effectLst/>
                        </a:rPr>
                        <a:t>2019</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extLst>
                  <a:ext uri="{0D108BD9-81ED-4DB2-BD59-A6C34878D82A}">
                    <a16:rowId xmlns:a16="http://schemas.microsoft.com/office/drawing/2014/main" val="3157998066"/>
                  </a:ext>
                </a:extLst>
              </a:tr>
              <a:tr h="191461">
                <a:tc vMerge="1">
                  <a:txBody>
                    <a:bodyPr/>
                    <a:lstStyle/>
                    <a:p>
                      <a:endParaRPr lang="en-US"/>
                    </a:p>
                  </a:txBody>
                  <a:tcPr/>
                </a:tc>
                <a:tc>
                  <a:txBody>
                    <a:bodyPr/>
                    <a:lstStyle/>
                    <a:p>
                      <a:pPr algn="l" fontAlgn="b"/>
                      <a:r>
                        <a:rPr lang="en-AU" sz="1400" u="none" strike="noStrike" dirty="0">
                          <a:effectLst/>
                        </a:rPr>
                        <a:t>The state program for the development of finance and financial market until 2025</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tc>
                  <a:txBody>
                    <a:bodyPr/>
                    <a:lstStyle/>
                    <a:p>
                      <a:pPr algn="r" fontAlgn="b"/>
                      <a:r>
                        <a:rPr lang="en-AU" sz="1400" u="none" strike="noStrike" dirty="0">
                          <a:effectLst/>
                        </a:rPr>
                        <a:t>2020</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extLst>
                  <a:ext uri="{0D108BD9-81ED-4DB2-BD59-A6C34878D82A}">
                    <a16:rowId xmlns:a16="http://schemas.microsoft.com/office/drawing/2014/main" val="1385710321"/>
                  </a:ext>
                </a:extLst>
              </a:tr>
              <a:tr h="191461">
                <a:tc>
                  <a:txBody>
                    <a:bodyPr/>
                    <a:lstStyle/>
                    <a:p>
                      <a:pPr algn="l" fontAlgn="b"/>
                      <a:r>
                        <a:rPr lang="en-AU" sz="1400" u="none" strike="noStrike" dirty="0">
                          <a:effectLst/>
                        </a:rPr>
                        <a:t>Croatia</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tc>
                  <a:txBody>
                    <a:bodyPr/>
                    <a:lstStyle/>
                    <a:p>
                      <a:pPr algn="l" fontAlgn="b"/>
                      <a:r>
                        <a:rPr lang="en-AU" sz="1400" u="none" strike="noStrike" dirty="0">
                          <a:effectLst/>
                        </a:rPr>
                        <a:t>Strategy for improvement and modernisation of the state treasury system 2020-2024</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tc>
                  <a:txBody>
                    <a:bodyPr/>
                    <a:lstStyle/>
                    <a:p>
                      <a:pPr algn="r" fontAlgn="b"/>
                      <a:r>
                        <a:rPr lang="en-AU" sz="1400" u="none" strike="noStrike" dirty="0">
                          <a:effectLst/>
                        </a:rPr>
                        <a:t>2020(?)</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extLst>
                  <a:ext uri="{0D108BD9-81ED-4DB2-BD59-A6C34878D82A}">
                    <a16:rowId xmlns:a16="http://schemas.microsoft.com/office/drawing/2014/main" val="3058163959"/>
                  </a:ext>
                </a:extLst>
              </a:tr>
              <a:tr h="162443">
                <a:tc>
                  <a:txBody>
                    <a:bodyPr/>
                    <a:lstStyle/>
                    <a:p>
                      <a:pPr algn="l" fontAlgn="b"/>
                      <a:r>
                        <a:rPr lang="en-AU" sz="1400" u="none" strike="noStrike" dirty="0">
                          <a:effectLst/>
                        </a:rPr>
                        <a:t>Georgia</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tc>
                  <a:txBody>
                    <a:bodyPr/>
                    <a:lstStyle/>
                    <a:p>
                      <a:pPr algn="l" fontAlgn="b"/>
                      <a:r>
                        <a:rPr lang="en-AU" sz="1400" u="none" strike="noStrike" dirty="0">
                          <a:effectLst/>
                        </a:rPr>
                        <a:t>Public Finance Management Strategy for 2018-2022</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tc>
                  <a:txBody>
                    <a:bodyPr/>
                    <a:lstStyle/>
                    <a:p>
                      <a:pPr algn="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extLst>
                  <a:ext uri="{0D108BD9-81ED-4DB2-BD59-A6C34878D82A}">
                    <a16:rowId xmlns:a16="http://schemas.microsoft.com/office/drawing/2014/main" val="2128331034"/>
                  </a:ext>
                </a:extLst>
              </a:tr>
              <a:tr h="95731">
                <a:tc>
                  <a:txBody>
                    <a:bodyPr/>
                    <a:lstStyle/>
                    <a:p>
                      <a:pPr algn="l" fontAlgn="b"/>
                      <a:r>
                        <a:rPr lang="en-AU" sz="1400" u="none" strike="noStrike" dirty="0">
                          <a:effectLst/>
                        </a:rPr>
                        <a:t>Hungary</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tc>
                  <a:txBody>
                    <a:bodyPr/>
                    <a:lstStyle/>
                    <a:p>
                      <a:pPr algn="l" fontAlgn="b"/>
                      <a:r>
                        <a:rPr lang="en-AU" sz="1400" u="none" strike="noStrike" dirty="0">
                          <a:effectLst/>
                        </a:rPr>
                        <a:t>Annual and mid-term development plans</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tc>
                  <a:txBody>
                    <a:bodyPr/>
                    <a:lstStyle/>
                    <a:p>
                      <a:pPr algn="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extLst>
                  <a:ext uri="{0D108BD9-81ED-4DB2-BD59-A6C34878D82A}">
                    <a16:rowId xmlns:a16="http://schemas.microsoft.com/office/drawing/2014/main" val="1864208289"/>
                  </a:ext>
                </a:extLst>
              </a:tr>
              <a:tr h="320398">
                <a:tc rowSpan="2">
                  <a:txBody>
                    <a:bodyPr/>
                    <a:lstStyle/>
                    <a:p>
                      <a:pPr algn="l" fontAlgn="ctr"/>
                      <a:r>
                        <a:rPr lang="en-AU" sz="1400" u="none" strike="noStrike" dirty="0">
                          <a:effectLst/>
                        </a:rPr>
                        <a:t>Kazakhstan</a:t>
                      </a:r>
                      <a:endParaRPr lang="en-AU" sz="1400" b="0" i="0" u="none" strike="noStrike" dirty="0">
                        <a:solidFill>
                          <a:srgbClr val="000000"/>
                        </a:solidFill>
                        <a:effectLst/>
                        <a:latin typeface="Calibri" panose="020F0502020204030204" pitchFamily="34" charset="0"/>
                      </a:endParaRPr>
                    </a:p>
                  </a:txBody>
                  <a:tcPr marL="4487" marR="4487" marT="4487" marB="0" anchor="ctr">
                    <a:noFill/>
                  </a:tcPr>
                </a:tc>
                <a:tc>
                  <a:txBody>
                    <a:bodyPr/>
                    <a:lstStyle/>
                    <a:p>
                      <a:pPr algn="l" fontAlgn="b"/>
                      <a:r>
                        <a:rPr lang="en-AU" sz="1400" u="none" strike="noStrike" dirty="0">
                          <a:effectLst/>
                        </a:rPr>
                        <a:t>Development Plan of the MoF of the Republic of Kazakhstan for 2020-2024 approved by order of the Minister of Finance of the Republic of Kazakhstan #365 dated 4/19/2021</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tc>
                  <a:txBody>
                    <a:bodyPr/>
                    <a:lstStyle/>
                    <a:p>
                      <a:pPr algn="r" fontAlgn="b"/>
                      <a:r>
                        <a:rPr lang="en-AU" sz="1400" u="none" strike="noStrike" dirty="0">
                          <a:effectLst/>
                        </a:rPr>
                        <a:t>2021</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extLst>
                  <a:ext uri="{0D108BD9-81ED-4DB2-BD59-A6C34878D82A}">
                    <a16:rowId xmlns:a16="http://schemas.microsoft.com/office/drawing/2014/main" val="2299586077"/>
                  </a:ext>
                </a:extLst>
              </a:tr>
              <a:tr h="320398">
                <a:tc vMerge="1">
                  <a:txBody>
                    <a:bodyPr/>
                    <a:lstStyle/>
                    <a:p>
                      <a:endParaRPr lang="en-US"/>
                    </a:p>
                  </a:txBody>
                  <a:tcPr/>
                </a:tc>
                <a:tc>
                  <a:txBody>
                    <a:bodyPr/>
                    <a:lstStyle/>
                    <a:p>
                      <a:pPr algn="l" fontAlgn="b"/>
                      <a:r>
                        <a:rPr lang="en-AU" sz="1400" u="none" strike="noStrike" dirty="0">
                          <a:effectLst/>
                        </a:rPr>
                        <a:t>Operational Plan of the MoF of the Republic of Kazakhstan for 2022, approved by the Order of the Chief of Staff of the MoF of the Republic of Kazakhstan dated 12/28/2021 #1338</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tc>
                  <a:txBody>
                    <a:bodyPr/>
                    <a:lstStyle/>
                    <a:p>
                      <a:pPr algn="r" fontAlgn="b"/>
                      <a:r>
                        <a:rPr lang="en-AU" sz="1400" u="none" strike="noStrike" dirty="0">
                          <a:effectLst/>
                        </a:rPr>
                        <a:t>2021</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extLst>
                  <a:ext uri="{0D108BD9-81ED-4DB2-BD59-A6C34878D82A}">
                    <a16:rowId xmlns:a16="http://schemas.microsoft.com/office/drawing/2014/main" val="3457960513"/>
                  </a:ext>
                </a:extLst>
              </a:tr>
              <a:tr h="95731">
                <a:tc>
                  <a:txBody>
                    <a:bodyPr/>
                    <a:lstStyle/>
                    <a:p>
                      <a:pPr algn="l" fontAlgn="b"/>
                      <a:r>
                        <a:rPr lang="en-AU" sz="1400" u="none" strike="noStrike" dirty="0">
                          <a:effectLst/>
                        </a:rPr>
                        <a:t>Kosovo</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tc>
                  <a:txBody>
                    <a:bodyPr/>
                    <a:lstStyle/>
                    <a:p>
                      <a:pPr algn="l" fontAlgn="b"/>
                      <a:r>
                        <a:rPr lang="en-AU" sz="1400" u="none" strike="noStrike" dirty="0">
                          <a:effectLst/>
                        </a:rPr>
                        <a:t>Strategy for the development of public finances</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tc>
                  <a:txBody>
                    <a:bodyPr/>
                    <a:lstStyle/>
                    <a:p>
                      <a:pPr algn="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extLst>
                  <a:ext uri="{0D108BD9-81ED-4DB2-BD59-A6C34878D82A}">
                    <a16:rowId xmlns:a16="http://schemas.microsoft.com/office/drawing/2014/main" val="366182100"/>
                  </a:ext>
                </a:extLst>
              </a:tr>
              <a:tr h="191461">
                <a:tc>
                  <a:txBody>
                    <a:bodyPr/>
                    <a:lstStyle/>
                    <a:p>
                      <a:pPr algn="l" fontAlgn="b"/>
                      <a:r>
                        <a:rPr lang="en-AU" sz="1400" u="none" strike="noStrike" dirty="0">
                          <a:effectLst/>
                        </a:rPr>
                        <a:t>Kyrgyz Republic</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tc>
                  <a:txBody>
                    <a:bodyPr/>
                    <a:lstStyle/>
                    <a:p>
                      <a:pPr algn="l" fontAlgn="b"/>
                      <a:r>
                        <a:rPr lang="en-AU" sz="1400" u="none" strike="noStrike" dirty="0">
                          <a:effectLst/>
                        </a:rPr>
                        <a:t>The KR Public Finance Management Development Strategy from 2022 to 2028</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tc>
                  <a:txBody>
                    <a:bodyPr/>
                    <a:lstStyle/>
                    <a:p>
                      <a:pPr algn="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extLst>
                  <a:ext uri="{0D108BD9-81ED-4DB2-BD59-A6C34878D82A}">
                    <a16:rowId xmlns:a16="http://schemas.microsoft.com/office/drawing/2014/main" val="3973164108"/>
                  </a:ext>
                </a:extLst>
              </a:tr>
              <a:tr h="320398">
                <a:tc>
                  <a:txBody>
                    <a:bodyPr/>
                    <a:lstStyle/>
                    <a:p>
                      <a:pPr algn="l" fontAlgn="b"/>
                      <a:r>
                        <a:rPr lang="en-AU" sz="1400" u="none" strike="noStrike" dirty="0">
                          <a:effectLst/>
                        </a:rPr>
                        <a:t>Moldova</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tc>
                  <a:txBody>
                    <a:bodyPr/>
                    <a:lstStyle/>
                    <a:p>
                      <a:pPr algn="l" fontAlgn="b"/>
                      <a:r>
                        <a:rPr lang="en-AU" sz="1400" u="none" strike="noStrike" dirty="0">
                          <a:effectLst/>
                        </a:rPr>
                        <a:t>GOVERNMENT DECISION No. 71 of February 22, 2023 on the approval of the Public Finance Management Development Strategy for 2023-2030</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tc>
                  <a:txBody>
                    <a:bodyPr/>
                    <a:lstStyle/>
                    <a:p>
                      <a:pPr algn="r" fontAlgn="b"/>
                      <a:r>
                        <a:rPr lang="en-AU" sz="1400" u="none" strike="noStrike" dirty="0">
                          <a:effectLst/>
                        </a:rPr>
                        <a:t>2023</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extLst>
                  <a:ext uri="{0D108BD9-81ED-4DB2-BD59-A6C34878D82A}">
                    <a16:rowId xmlns:a16="http://schemas.microsoft.com/office/drawing/2014/main" val="1007634794"/>
                  </a:ext>
                </a:extLst>
              </a:tr>
              <a:tr h="86756">
                <a:tc>
                  <a:txBody>
                    <a:bodyPr/>
                    <a:lstStyle/>
                    <a:p>
                      <a:pPr algn="l" fontAlgn="b"/>
                      <a:r>
                        <a:rPr lang="en-AU" sz="1400" u="none" strike="noStrike" dirty="0">
                          <a:effectLst/>
                        </a:rPr>
                        <a:t>Montenegro</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tc>
                  <a:txBody>
                    <a:bodyPr/>
                    <a:lstStyle/>
                    <a:p>
                      <a:pPr algn="l" fontAlgn="b"/>
                      <a:r>
                        <a:rPr lang="en-AU" sz="1400" u="none" strike="noStrike" dirty="0">
                          <a:effectLst/>
                        </a:rPr>
                        <a:t>Instructions on the work of the state treasury</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tc>
                  <a:txBody>
                    <a:bodyPr/>
                    <a:lstStyle/>
                    <a:p>
                      <a:pPr algn="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extLst>
                  <a:ext uri="{0D108BD9-81ED-4DB2-BD59-A6C34878D82A}">
                    <a16:rowId xmlns:a16="http://schemas.microsoft.com/office/drawing/2014/main" val="2614197611"/>
                  </a:ext>
                </a:extLst>
              </a:tr>
              <a:tr h="320398">
                <a:tc>
                  <a:txBody>
                    <a:bodyPr/>
                    <a:lstStyle/>
                    <a:p>
                      <a:pPr algn="l" fontAlgn="b"/>
                      <a:r>
                        <a:rPr lang="en-AU" sz="1400" u="none" strike="noStrike" dirty="0">
                          <a:effectLst/>
                        </a:rPr>
                        <a:t>North Macedonia</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tc>
                  <a:txBody>
                    <a:bodyPr/>
                    <a:lstStyle/>
                    <a:p>
                      <a:pPr algn="l" fontAlgn="b"/>
                      <a:r>
                        <a:rPr lang="en-AU" sz="1400" u="none" strike="noStrike" dirty="0">
                          <a:effectLst/>
                        </a:rPr>
                        <a:t> Strategic plan of Ministry of finance, January 2023 (there is no separate strategic document on treasury operations. Treasury as department is incorporated in the Strategic plan of MF) </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tc>
                  <a:txBody>
                    <a:bodyPr/>
                    <a:lstStyle/>
                    <a:p>
                      <a:pPr algn="r" fontAlgn="b"/>
                      <a:r>
                        <a:rPr lang="en-AU" sz="1400" u="none" strike="noStrike" dirty="0">
                          <a:effectLst/>
                        </a:rPr>
                        <a:t>2023</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extLst>
                  <a:ext uri="{0D108BD9-81ED-4DB2-BD59-A6C34878D82A}">
                    <a16:rowId xmlns:a16="http://schemas.microsoft.com/office/drawing/2014/main" val="30430171"/>
                  </a:ext>
                </a:extLst>
              </a:tr>
              <a:tr h="162443">
                <a:tc>
                  <a:txBody>
                    <a:bodyPr/>
                    <a:lstStyle/>
                    <a:p>
                      <a:pPr algn="l" fontAlgn="b"/>
                      <a:r>
                        <a:rPr lang="en-AU" sz="1400" u="none" strike="noStrike" dirty="0">
                          <a:effectLst/>
                        </a:rPr>
                        <a:t>Romania</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tc>
                  <a:txBody>
                    <a:bodyPr/>
                    <a:lstStyle/>
                    <a:p>
                      <a:pPr algn="l" fontAlgn="b"/>
                      <a:r>
                        <a:rPr lang="en-AU" sz="1400" u="none" strike="noStrike" dirty="0">
                          <a:effectLst/>
                        </a:rPr>
                        <a:t>Government Debt Management Strategy 2021-2023</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tc>
                  <a:txBody>
                    <a:bodyPr/>
                    <a:lstStyle/>
                    <a:p>
                      <a:pPr algn="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extLst>
                  <a:ext uri="{0D108BD9-81ED-4DB2-BD59-A6C34878D82A}">
                    <a16:rowId xmlns:a16="http://schemas.microsoft.com/office/drawing/2014/main" val="121025561"/>
                  </a:ext>
                </a:extLst>
              </a:tr>
              <a:tr h="320398">
                <a:tc>
                  <a:txBody>
                    <a:bodyPr/>
                    <a:lstStyle/>
                    <a:p>
                      <a:pPr algn="l" fontAlgn="b"/>
                      <a:r>
                        <a:rPr lang="en-AU" sz="1400" u="none" strike="noStrike" dirty="0">
                          <a:effectLst/>
                        </a:rPr>
                        <a:t>Serbia</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tc>
                  <a:txBody>
                    <a:bodyPr/>
                    <a:lstStyle/>
                    <a:p>
                      <a:pPr algn="l" fontAlgn="b"/>
                      <a:r>
                        <a:rPr lang="en-AU" sz="1400" u="none" strike="noStrike" dirty="0">
                          <a:effectLst/>
                        </a:rPr>
                        <a:t>Public Financial Management Reform Program for Period 2021-2025 of June 24, 2021; Treasury Administration Development Plan for Period 2023-2025 of December 30, 2022.</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tc>
                  <a:txBody>
                    <a:bodyPr/>
                    <a:lstStyle/>
                    <a:p>
                      <a:pPr algn="r" fontAlgn="b"/>
                      <a:r>
                        <a:rPr lang="en-AU" sz="1400" u="none" strike="noStrike" dirty="0">
                          <a:effectLst/>
                        </a:rPr>
                        <a:t>2021, 2022</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extLst>
                  <a:ext uri="{0D108BD9-81ED-4DB2-BD59-A6C34878D82A}">
                    <a16:rowId xmlns:a16="http://schemas.microsoft.com/office/drawing/2014/main" val="2080812694"/>
                  </a:ext>
                </a:extLst>
              </a:tr>
              <a:tr h="162443">
                <a:tc>
                  <a:txBody>
                    <a:bodyPr/>
                    <a:lstStyle/>
                    <a:p>
                      <a:pPr algn="l" fontAlgn="b"/>
                      <a:r>
                        <a:rPr lang="en-AU" sz="1400" u="none" strike="noStrike" dirty="0">
                          <a:effectLst/>
                        </a:rPr>
                        <a:t>Turkey</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tc>
                  <a:txBody>
                    <a:bodyPr/>
                    <a:lstStyle/>
                    <a:p>
                      <a:pPr algn="l" fontAlgn="b"/>
                      <a:r>
                        <a:rPr lang="en-AU" sz="1400" u="none" strike="noStrike" dirty="0">
                          <a:effectLst/>
                        </a:rPr>
                        <a:t>Ministry of Treasury and Finance Strategic Plan 2019-2023</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tc>
                  <a:txBody>
                    <a:bodyPr/>
                    <a:lstStyle/>
                    <a:p>
                      <a:pPr algn="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extLst>
                  <a:ext uri="{0D108BD9-81ED-4DB2-BD59-A6C34878D82A}">
                    <a16:rowId xmlns:a16="http://schemas.microsoft.com/office/drawing/2014/main" val="1193462076"/>
                  </a:ext>
                </a:extLst>
              </a:tr>
              <a:tr h="320398">
                <a:tc rowSpan="2">
                  <a:txBody>
                    <a:bodyPr/>
                    <a:lstStyle/>
                    <a:p>
                      <a:pPr algn="l" fontAlgn="ctr"/>
                      <a:r>
                        <a:rPr lang="en-AU" sz="1400" u="none" strike="noStrike" dirty="0">
                          <a:effectLst/>
                        </a:rPr>
                        <a:t>Uzbekistan</a:t>
                      </a:r>
                      <a:endParaRPr lang="en-AU" sz="1400" b="0" i="0" u="none" strike="noStrike" dirty="0">
                        <a:solidFill>
                          <a:srgbClr val="000000"/>
                        </a:solidFill>
                        <a:effectLst/>
                        <a:latin typeface="Calibri" panose="020F0502020204030204" pitchFamily="34" charset="0"/>
                      </a:endParaRPr>
                    </a:p>
                  </a:txBody>
                  <a:tcPr marL="4487" marR="4487" marT="4487" marB="0" anchor="ctr">
                    <a:noFill/>
                  </a:tcPr>
                </a:tc>
                <a:tc>
                  <a:txBody>
                    <a:bodyPr/>
                    <a:lstStyle/>
                    <a:p>
                      <a:pPr algn="l" fontAlgn="b"/>
                      <a:r>
                        <a:rPr lang="en-AU" sz="1400" u="none" strike="noStrike" dirty="0">
                          <a:effectLst/>
                        </a:rPr>
                        <a:t>Decree of the President of the Republic of Uzbekistan "On the Development Strategy of New Uzbekistan for 2022 - 2026 years" of 1/28/2022 # UP - 60</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tc>
                  <a:txBody>
                    <a:bodyPr/>
                    <a:lstStyle/>
                    <a:p>
                      <a:pPr algn="r" fontAlgn="b"/>
                      <a:r>
                        <a:rPr lang="en-AU" sz="1400" u="none" strike="noStrike" dirty="0">
                          <a:effectLst/>
                        </a:rPr>
                        <a:t>2022</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extLst>
                  <a:ext uri="{0D108BD9-81ED-4DB2-BD59-A6C34878D82A}">
                    <a16:rowId xmlns:a16="http://schemas.microsoft.com/office/drawing/2014/main" val="2933645707"/>
                  </a:ext>
                </a:extLst>
              </a:tr>
              <a:tr h="320398">
                <a:tc vMerge="1">
                  <a:txBody>
                    <a:bodyPr/>
                    <a:lstStyle/>
                    <a:p>
                      <a:endParaRPr lang="en-US"/>
                    </a:p>
                  </a:txBody>
                  <a:tcPr/>
                </a:tc>
                <a:tc>
                  <a:txBody>
                    <a:bodyPr/>
                    <a:lstStyle/>
                    <a:p>
                      <a:pPr algn="l" fontAlgn="b"/>
                      <a:r>
                        <a:rPr lang="en-AU" sz="1400" u="none" strike="noStrike" dirty="0">
                          <a:effectLst/>
                        </a:rPr>
                        <a:t>Decree of the Cabinet of Ministers "On approval of the strategy to improve public finance management system of the Republic of Uzbekistan for 2020 - 2024 years" of 8/24/2020 # 506</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tc>
                  <a:txBody>
                    <a:bodyPr/>
                    <a:lstStyle/>
                    <a:p>
                      <a:pPr algn="r" fontAlgn="b"/>
                      <a:r>
                        <a:rPr lang="en-AU" sz="1400" u="none" strike="noStrike" dirty="0">
                          <a:effectLst/>
                        </a:rPr>
                        <a:t>2020</a:t>
                      </a:r>
                      <a:endParaRPr lang="en-AU" sz="1400" b="0" i="0" u="none" strike="noStrike" dirty="0">
                        <a:solidFill>
                          <a:srgbClr val="000000"/>
                        </a:solidFill>
                        <a:effectLst/>
                        <a:latin typeface="Calibri" panose="020F0502020204030204" pitchFamily="34" charset="0"/>
                      </a:endParaRPr>
                    </a:p>
                  </a:txBody>
                  <a:tcPr marL="4487" marR="4487" marT="4487" marB="0" anchor="b">
                    <a:noFill/>
                  </a:tcPr>
                </a:tc>
                <a:extLst>
                  <a:ext uri="{0D108BD9-81ED-4DB2-BD59-A6C34878D82A}">
                    <a16:rowId xmlns:a16="http://schemas.microsoft.com/office/drawing/2014/main" val="4294524614"/>
                  </a:ext>
                </a:extLst>
              </a:tr>
            </a:tbl>
          </a:graphicData>
        </a:graphic>
      </p:graphicFrame>
    </p:spTree>
    <p:extLst>
      <p:ext uri="{BB962C8B-B14F-4D97-AF65-F5344CB8AC3E}">
        <p14:creationId xmlns:p14="http://schemas.microsoft.com/office/powerpoint/2010/main" val="1965260188"/>
      </p:ext>
    </p:extLst>
  </p:cSld>
  <p:clrMapOvr>
    <a:masterClrMapping/>
  </p:clrMapOvr>
  <p:transition spd="slow">
    <p:wipe dir="r"/>
    <p:sndAc>
      <p:stSnd>
        <p:snd r:embed="rId2" name="coin.wav"/>
      </p:stSnd>
    </p:sndAc>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B2C56-549F-100B-6766-7A79DDCA9CC2}"/>
              </a:ext>
            </a:extLst>
          </p:cNvPr>
          <p:cNvSpPr>
            <a:spLocks noGrp="1"/>
          </p:cNvSpPr>
          <p:nvPr>
            <p:ph type="title"/>
          </p:nvPr>
        </p:nvSpPr>
        <p:spPr>
          <a:xfrm>
            <a:off x="656492" y="-249795"/>
            <a:ext cx="11692880" cy="1143000"/>
          </a:xfrm>
        </p:spPr>
        <p:txBody>
          <a:bodyPr/>
          <a:lstStyle/>
          <a:p>
            <a:r>
              <a:rPr lang="en-US" sz="3200" dirty="0">
                <a:solidFill>
                  <a:srgbClr val="C00000"/>
                </a:solidFill>
              </a:rPr>
              <a:t>Staffing Allocated to Budget Execution and Financial Reporting</a:t>
            </a:r>
          </a:p>
        </p:txBody>
      </p:sp>
      <p:sp>
        <p:nvSpPr>
          <p:cNvPr id="4" name="Slide Number Placeholder 3">
            <a:extLst>
              <a:ext uri="{FF2B5EF4-FFF2-40B4-BE49-F238E27FC236}">
                <a16:creationId xmlns:a16="http://schemas.microsoft.com/office/drawing/2014/main" id="{62F71D61-D607-0247-B452-CA144BFDF55E}"/>
              </a:ext>
            </a:extLst>
          </p:cNvPr>
          <p:cNvSpPr>
            <a:spLocks noGrp="1"/>
          </p:cNvSpPr>
          <p:nvPr>
            <p:ph type="sldNum" sz="quarter" idx="12"/>
          </p:nvPr>
        </p:nvSpPr>
        <p:spPr/>
        <p:txBody>
          <a:bodyPr/>
          <a:lstStyle/>
          <a:p>
            <a:pPr>
              <a:defRPr/>
            </a:pPr>
            <a:fld id="{87D4BA1C-9A8B-436B-A337-6A2CE014F201}" type="slidenum">
              <a:rPr lang="ru-RU" altLang="en-US" smtClean="0"/>
              <a:pPr>
                <a:defRPr/>
              </a:pPr>
              <a:t>13</a:t>
            </a:fld>
            <a:endParaRPr lang="ru-RU" altLang="en-US" dirty="0"/>
          </a:p>
        </p:txBody>
      </p:sp>
      <p:sp>
        <p:nvSpPr>
          <p:cNvPr id="10" name="TextBox 9">
            <a:extLst>
              <a:ext uri="{FF2B5EF4-FFF2-40B4-BE49-F238E27FC236}">
                <a16:creationId xmlns:a16="http://schemas.microsoft.com/office/drawing/2014/main" id="{396F09A4-B388-45FF-F314-6959B18F40C3}"/>
              </a:ext>
            </a:extLst>
          </p:cNvPr>
          <p:cNvSpPr txBox="1"/>
          <p:nvPr/>
        </p:nvSpPr>
        <p:spPr>
          <a:xfrm>
            <a:off x="191344" y="4814072"/>
            <a:ext cx="11593288" cy="1938992"/>
          </a:xfrm>
          <a:prstGeom prst="rect">
            <a:avLst/>
          </a:prstGeom>
          <a:solidFill>
            <a:schemeClr val="accent2">
              <a:lumMod val="20000"/>
              <a:lumOff val="80000"/>
            </a:schemeClr>
          </a:solidFill>
        </p:spPr>
        <p:txBody>
          <a:bodyPr wrap="square" rtlCol="0">
            <a:spAutoFit/>
          </a:bodyPr>
          <a:lstStyle/>
          <a:p>
            <a:r>
              <a:rPr lang="en-US" sz="2400" dirty="0"/>
              <a:t>There are some differences in responses with some countries reflecting significant resources for these functions compared to most other countries. Responses vary from a low of 3 staff to a high of 578 staff. </a:t>
            </a:r>
          </a:p>
          <a:p>
            <a:r>
              <a:rPr lang="en-US" sz="2400" b="1" dirty="0"/>
              <a:t>It will be useful to discuss these results in more detail to clarify responses, particularly where numbers are high.    </a:t>
            </a:r>
          </a:p>
        </p:txBody>
      </p:sp>
      <p:graphicFrame>
        <p:nvGraphicFramePr>
          <p:cNvPr id="3" name="Диаграмма 1">
            <a:extLst>
              <a:ext uri="{FF2B5EF4-FFF2-40B4-BE49-F238E27FC236}">
                <a16:creationId xmlns:a16="http://schemas.microsoft.com/office/drawing/2014/main" id="{4D96A4A6-A75B-8D45-8C51-05BF34012A69}"/>
              </a:ext>
            </a:extLst>
          </p:cNvPr>
          <p:cNvGraphicFramePr>
            <a:graphicFrameLocks/>
          </p:cNvGraphicFramePr>
          <p:nvPr>
            <p:extLst>
              <p:ext uri="{D42A27DB-BD31-4B8C-83A1-F6EECF244321}">
                <p14:modId xmlns:p14="http://schemas.microsoft.com/office/powerpoint/2010/main" val="3369483754"/>
              </p:ext>
            </p:extLst>
          </p:nvPr>
        </p:nvGraphicFramePr>
        <p:xfrm>
          <a:off x="191344" y="1209468"/>
          <a:ext cx="5904656" cy="38037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Диаграмма 1">
            <a:extLst>
              <a:ext uri="{FF2B5EF4-FFF2-40B4-BE49-F238E27FC236}">
                <a16:creationId xmlns:a16="http://schemas.microsoft.com/office/drawing/2014/main" id="{4CEC3FC0-FFDA-369F-3338-6A3DBA62B9D0}"/>
              </a:ext>
            </a:extLst>
          </p:cNvPr>
          <p:cNvGraphicFramePr>
            <a:graphicFrameLocks/>
          </p:cNvGraphicFramePr>
          <p:nvPr>
            <p:extLst>
              <p:ext uri="{D42A27DB-BD31-4B8C-83A1-F6EECF244321}">
                <p14:modId xmlns:p14="http://schemas.microsoft.com/office/powerpoint/2010/main" val="1510496279"/>
              </p:ext>
            </p:extLst>
          </p:nvPr>
        </p:nvGraphicFramePr>
        <p:xfrm>
          <a:off x="6111834" y="910770"/>
          <a:ext cx="5904656" cy="410240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603322332"/>
      </p:ext>
    </p:extLst>
  </p:cSld>
  <p:clrMapOvr>
    <a:masterClrMapping/>
  </p:clrMapOvr>
  <p:transition spd="slow">
    <p:wipe dir="r"/>
    <p:sndAc>
      <p:stSnd>
        <p:snd r:embed="rId3" name="coin.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C580D-E486-CEB6-0972-38B5C00FA4BD}"/>
              </a:ext>
            </a:extLst>
          </p:cNvPr>
          <p:cNvSpPr>
            <a:spLocks noGrp="1"/>
          </p:cNvSpPr>
          <p:nvPr>
            <p:ph type="title"/>
          </p:nvPr>
        </p:nvSpPr>
        <p:spPr/>
        <p:txBody>
          <a:bodyPr/>
          <a:lstStyle/>
          <a:p>
            <a:r>
              <a:rPr lang="en-US" dirty="0">
                <a:solidFill>
                  <a:srgbClr val="C00000"/>
                </a:solidFill>
              </a:rPr>
              <a:t>Staffing Allocated to Accounting Policy </a:t>
            </a:r>
            <a:br>
              <a:rPr lang="en-US" dirty="0"/>
            </a:br>
            <a:endParaRPr lang="en-US" dirty="0"/>
          </a:p>
        </p:txBody>
      </p:sp>
      <p:sp>
        <p:nvSpPr>
          <p:cNvPr id="4" name="Slide Number Placeholder 3">
            <a:extLst>
              <a:ext uri="{FF2B5EF4-FFF2-40B4-BE49-F238E27FC236}">
                <a16:creationId xmlns:a16="http://schemas.microsoft.com/office/drawing/2014/main" id="{DD0EF5CB-AA5F-5B60-542F-35D004194306}"/>
              </a:ext>
            </a:extLst>
          </p:cNvPr>
          <p:cNvSpPr>
            <a:spLocks noGrp="1"/>
          </p:cNvSpPr>
          <p:nvPr>
            <p:ph type="sldNum" sz="quarter" idx="12"/>
          </p:nvPr>
        </p:nvSpPr>
        <p:spPr/>
        <p:txBody>
          <a:bodyPr/>
          <a:lstStyle/>
          <a:p>
            <a:pPr>
              <a:defRPr/>
            </a:pPr>
            <a:fld id="{87D4BA1C-9A8B-436B-A337-6A2CE014F201}" type="slidenum">
              <a:rPr lang="ru-RU" altLang="en-US" smtClean="0"/>
              <a:pPr>
                <a:defRPr/>
              </a:pPr>
              <a:t>14</a:t>
            </a:fld>
            <a:endParaRPr lang="ru-RU" altLang="en-US" dirty="0"/>
          </a:p>
        </p:txBody>
      </p:sp>
      <p:sp>
        <p:nvSpPr>
          <p:cNvPr id="9" name="TextBox 8">
            <a:extLst>
              <a:ext uri="{FF2B5EF4-FFF2-40B4-BE49-F238E27FC236}">
                <a16:creationId xmlns:a16="http://schemas.microsoft.com/office/drawing/2014/main" id="{04AA4F1F-B631-5B31-72F0-F70A73F2ECD8}"/>
              </a:ext>
            </a:extLst>
          </p:cNvPr>
          <p:cNvSpPr txBox="1"/>
          <p:nvPr/>
        </p:nvSpPr>
        <p:spPr>
          <a:xfrm>
            <a:off x="983432" y="5013176"/>
            <a:ext cx="10598968" cy="1477328"/>
          </a:xfrm>
          <a:prstGeom prst="rect">
            <a:avLst/>
          </a:prstGeom>
          <a:solidFill>
            <a:schemeClr val="accent2">
              <a:lumMod val="20000"/>
              <a:lumOff val="80000"/>
            </a:schemeClr>
          </a:solidFill>
        </p:spPr>
        <p:txBody>
          <a:bodyPr wrap="square" rtlCol="0">
            <a:spAutoFit/>
          </a:bodyPr>
          <a:lstStyle/>
          <a:p>
            <a:r>
              <a:rPr lang="en-US" dirty="0"/>
              <a:t>The location of accounting and policy function is evenly split with 10 located within the Treasury and 8 elsewhere. </a:t>
            </a:r>
          </a:p>
          <a:p>
            <a:r>
              <a:rPr lang="en-US" dirty="0"/>
              <a:t>12 countries identified Treasury staff allocated to this function. Turkey has been adjusted in the graph given it indicated a significantly higher number of staff than other countries (578) </a:t>
            </a:r>
          </a:p>
          <a:p>
            <a:r>
              <a:rPr lang="en-US" dirty="0"/>
              <a:t>Even excluding Turkey some countries allocate six times more staff than others  </a:t>
            </a:r>
          </a:p>
        </p:txBody>
      </p:sp>
      <p:graphicFrame>
        <p:nvGraphicFramePr>
          <p:cNvPr id="3" name="Chart 2">
            <a:extLst>
              <a:ext uri="{FF2B5EF4-FFF2-40B4-BE49-F238E27FC236}">
                <a16:creationId xmlns:a16="http://schemas.microsoft.com/office/drawing/2014/main" id="{9A04CBF5-33C5-4DF6-9ACE-7A8DD88A9E95}"/>
              </a:ext>
            </a:extLst>
          </p:cNvPr>
          <p:cNvGraphicFramePr>
            <a:graphicFrameLocks/>
          </p:cNvGraphicFramePr>
          <p:nvPr>
            <p:extLst>
              <p:ext uri="{D42A27DB-BD31-4B8C-83A1-F6EECF244321}">
                <p14:modId xmlns:p14="http://schemas.microsoft.com/office/powerpoint/2010/main" val="185558912"/>
              </p:ext>
            </p:extLst>
          </p:nvPr>
        </p:nvGraphicFramePr>
        <p:xfrm>
          <a:off x="934580" y="980728"/>
          <a:ext cx="5348336" cy="36557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Диаграмма 2">
            <a:extLst>
              <a:ext uri="{FF2B5EF4-FFF2-40B4-BE49-F238E27FC236}">
                <a16:creationId xmlns:a16="http://schemas.microsoft.com/office/drawing/2014/main" id="{E7E9C2A6-0319-24D3-D0AE-32B3C36BC869}"/>
              </a:ext>
            </a:extLst>
          </p:cNvPr>
          <p:cNvGraphicFramePr>
            <a:graphicFrameLocks/>
          </p:cNvGraphicFramePr>
          <p:nvPr>
            <p:extLst>
              <p:ext uri="{D42A27DB-BD31-4B8C-83A1-F6EECF244321}">
                <p14:modId xmlns:p14="http://schemas.microsoft.com/office/powerpoint/2010/main" val="3922208946"/>
              </p:ext>
            </p:extLst>
          </p:nvPr>
        </p:nvGraphicFramePr>
        <p:xfrm>
          <a:off x="6385718" y="980728"/>
          <a:ext cx="5641340" cy="388843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65196613"/>
      </p:ext>
    </p:extLst>
  </p:cSld>
  <p:clrMapOvr>
    <a:masterClrMapping/>
  </p:clrMapOvr>
  <p:transition spd="slow">
    <p:wipe dir="r"/>
    <p:sndAc>
      <p:stSnd>
        <p:snd r:embed="rId2" name="coin.wav"/>
      </p:stSnd>
    </p:sndAc>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32F22-AA1A-9B16-FA01-272B3D08941C}"/>
              </a:ext>
            </a:extLst>
          </p:cNvPr>
          <p:cNvSpPr>
            <a:spLocks noGrp="1"/>
          </p:cNvSpPr>
          <p:nvPr>
            <p:ph type="title"/>
          </p:nvPr>
        </p:nvSpPr>
        <p:spPr>
          <a:xfrm>
            <a:off x="-312712" y="-42198"/>
            <a:ext cx="7848872" cy="1143000"/>
          </a:xfrm>
        </p:spPr>
        <p:txBody>
          <a:bodyPr/>
          <a:lstStyle/>
          <a:p>
            <a:r>
              <a:rPr lang="en-US" dirty="0">
                <a:solidFill>
                  <a:srgbClr val="C00000"/>
                </a:solidFill>
              </a:rPr>
              <a:t>Treasury System Support </a:t>
            </a:r>
          </a:p>
        </p:txBody>
      </p:sp>
      <p:sp>
        <p:nvSpPr>
          <p:cNvPr id="4" name="Slide Number Placeholder 3">
            <a:extLst>
              <a:ext uri="{FF2B5EF4-FFF2-40B4-BE49-F238E27FC236}">
                <a16:creationId xmlns:a16="http://schemas.microsoft.com/office/drawing/2014/main" id="{E878DEB3-0C1D-5065-69C9-DAC6E324DA34}"/>
              </a:ext>
            </a:extLst>
          </p:cNvPr>
          <p:cNvSpPr>
            <a:spLocks noGrp="1"/>
          </p:cNvSpPr>
          <p:nvPr>
            <p:ph type="sldNum" sz="quarter" idx="12"/>
          </p:nvPr>
        </p:nvSpPr>
        <p:spPr/>
        <p:txBody>
          <a:bodyPr/>
          <a:lstStyle/>
          <a:p>
            <a:pPr>
              <a:defRPr/>
            </a:pPr>
            <a:fld id="{87D4BA1C-9A8B-436B-A337-6A2CE014F201}" type="slidenum">
              <a:rPr lang="ru-RU" altLang="en-US" smtClean="0"/>
              <a:pPr>
                <a:defRPr/>
              </a:pPr>
              <a:t>15</a:t>
            </a:fld>
            <a:endParaRPr lang="ru-RU" altLang="en-US" dirty="0"/>
          </a:p>
        </p:txBody>
      </p:sp>
      <p:sp>
        <p:nvSpPr>
          <p:cNvPr id="5" name="TextBox 4">
            <a:extLst>
              <a:ext uri="{FF2B5EF4-FFF2-40B4-BE49-F238E27FC236}">
                <a16:creationId xmlns:a16="http://schemas.microsoft.com/office/drawing/2014/main" id="{FC84C2D3-C301-1D3C-EDA3-7057181EE03D}"/>
              </a:ext>
            </a:extLst>
          </p:cNvPr>
          <p:cNvSpPr txBox="1"/>
          <p:nvPr/>
        </p:nvSpPr>
        <p:spPr>
          <a:xfrm>
            <a:off x="57848" y="3687901"/>
            <a:ext cx="6792634" cy="3170099"/>
          </a:xfrm>
          <a:prstGeom prst="rect">
            <a:avLst/>
          </a:prstGeom>
          <a:solidFill>
            <a:schemeClr val="accent2">
              <a:lumMod val="20000"/>
              <a:lumOff val="80000"/>
            </a:schemeClr>
          </a:solidFill>
        </p:spPr>
        <p:txBody>
          <a:bodyPr wrap="square" rtlCol="0">
            <a:spAutoFit/>
          </a:bodyPr>
          <a:lstStyle/>
          <a:p>
            <a:pPr marL="285750" indent="-285750">
              <a:buFont typeface="Arial" panose="020B0604020202020204" pitchFamily="34" charset="0"/>
              <a:buChar char="•"/>
            </a:pPr>
            <a:r>
              <a:rPr lang="en-AU" sz="2000" dirty="0">
                <a:solidFill>
                  <a:srgbClr val="000000"/>
                </a:solidFill>
              </a:rPr>
              <a:t>I</a:t>
            </a:r>
            <a:r>
              <a:rPr lang="en-AU" sz="2000" b="0" i="0" u="none" strike="noStrike" dirty="0">
                <a:solidFill>
                  <a:srgbClr val="000000"/>
                </a:solidFill>
                <a:effectLst/>
              </a:rPr>
              <a:t>nformation system administration is occurring within the treasury for</a:t>
            </a:r>
            <a:r>
              <a:rPr lang="en-US" sz="2000" dirty="0"/>
              <a:t> 9 of 18 countries </a:t>
            </a:r>
            <a:r>
              <a:rPr lang="en-US" sz="2000" b="1" dirty="0"/>
              <a:t>(however Q5 suggests 12 countries)</a:t>
            </a:r>
          </a:p>
          <a:p>
            <a:pPr marL="285750" indent="-285750">
              <a:buFont typeface="Arial" panose="020B0604020202020204" pitchFamily="34" charset="0"/>
              <a:buChar char="•"/>
            </a:pPr>
            <a:r>
              <a:rPr lang="en-US" sz="2000" dirty="0"/>
              <a:t>Where these are supported internally resourcing levels vary from 2 to 300.</a:t>
            </a:r>
          </a:p>
          <a:p>
            <a:pPr marL="285750" indent="-285750">
              <a:buFont typeface="Arial" panose="020B0604020202020204" pitchFamily="34" charset="0"/>
              <a:buChar char="•"/>
            </a:pPr>
            <a:r>
              <a:rPr lang="en-US" sz="2000" dirty="0"/>
              <a:t>Nine countries indicated that there is a unit outside of Treasury supporting the Treasury system (one has both Treasury and other support). Two indicated that this is shared responsibility including a unit in the MoF and one elsewhere </a:t>
            </a:r>
          </a:p>
        </p:txBody>
      </p:sp>
      <p:graphicFrame>
        <p:nvGraphicFramePr>
          <p:cNvPr id="3" name="Диаграмма 1">
            <a:extLst>
              <a:ext uri="{FF2B5EF4-FFF2-40B4-BE49-F238E27FC236}">
                <a16:creationId xmlns:a16="http://schemas.microsoft.com/office/drawing/2014/main" id="{F3143F00-0565-5E9C-55BF-5A596FA1EB38}"/>
              </a:ext>
            </a:extLst>
          </p:cNvPr>
          <p:cNvGraphicFramePr>
            <a:graphicFrameLocks/>
          </p:cNvGraphicFramePr>
          <p:nvPr>
            <p:extLst>
              <p:ext uri="{D42A27DB-BD31-4B8C-83A1-F6EECF244321}">
                <p14:modId xmlns:p14="http://schemas.microsoft.com/office/powerpoint/2010/main" val="2633639553"/>
              </p:ext>
            </p:extLst>
          </p:nvPr>
        </p:nvGraphicFramePr>
        <p:xfrm>
          <a:off x="206717" y="903775"/>
          <a:ext cx="5359315" cy="299085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a:extLst>
              <a:ext uri="{FF2B5EF4-FFF2-40B4-BE49-F238E27FC236}">
                <a16:creationId xmlns:a16="http://schemas.microsoft.com/office/drawing/2014/main" id="{2E740197-DAC6-CB42-C375-D99919A1FF45}"/>
              </a:ext>
            </a:extLst>
          </p:cNvPr>
          <p:cNvGraphicFramePr>
            <a:graphicFrameLocks/>
          </p:cNvGraphicFramePr>
          <p:nvPr>
            <p:extLst>
              <p:ext uri="{D42A27DB-BD31-4B8C-83A1-F6EECF244321}">
                <p14:modId xmlns:p14="http://schemas.microsoft.com/office/powerpoint/2010/main" val="1281983967"/>
              </p:ext>
            </p:extLst>
          </p:nvPr>
        </p:nvGraphicFramePr>
        <p:xfrm>
          <a:off x="7123813" y="-42198"/>
          <a:ext cx="4943872" cy="313709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 name="Table 5">
            <a:extLst>
              <a:ext uri="{FF2B5EF4-FFF2-40B4-BE49-F238E27FC236}">
                <a16:creationId xmlns:a16="http://schemas.microsoft.com/office/drawing/2014/main" id="{6E39A2C0-201C-A80C-0DE4-9E2C0EC37D46}"/>
              </a:ext>
            </a:extLst>
          </p:cNvPr>
          <p:cNvGraphicFramePr>
            <a:graphicFrameLocks noGrp="1"/>
          </p:cNvGraphicFramePr>
          <p:nvPr>
            <p:extLst>
              <p:ext uri="{D42A27DB-BD31-4B8C-83A1-F6EECF244321}">
                <p14:modId xmlns:p14="http://schemas.microsoft.com/office/powerpoint/2010/main" val="4202176436"/>
              </p:ext>
            </p:extLst>
          </p:nvPr>
        </p:nvGraphicFramePr>
        <p:xfrm>
          <a:off x="6999351" y="2265405"/>
          <a:ext cx="5134801" cy="4353362"/>
        </p:xfrm>
        <a:graphic>
          <a:graphicData uri="http://schemas.openxmlformats.org/drawingml/2006/table">
            <a:tbl>
              <a:tblPr>
                <a:tableStyleId>{5C22544A-7EE6-4342-B048-85BDC9FD1C3A}</a:tableStyleId>
              </a:tblPr>
              <a:tblGrid>
                <a:gridCol w="1328897">
                  <a:extLst>
                    <a:ext uri="{9D8B030D-6E8A-4147-A177-3AD203B41FA5}">
                      <a16:colId xmlns:a16="http://schemas.microsoft.com/office/drawing/2014/main" val="462076283"/>
                    </a:ext>
                  </a:extLst>
                </a:gridCol>
                <a:gridCol w="943139">
                  <a:extLst>
                    <a:ext uri="{9D8B030D-6E8A-4147-A177-3AD203B41FA5}">
                      <a16:colId xmlns:a16="http://schemas.microsoft.com/office/drawing/2014/main" val="2999382006"/>
                    </a:ext>
                  </a:extLst>
                </a:gridCol>
                <a:gridCol w="857061">
                  <a:extLst>
                    <a:ext uri="{9D8B030D-6E8A-4147-A177-3AD203B41FA5}">
                      <a16:colId xmlns:a16="http://schemas.microsoft.com/office/drawing/2014/main" val="1318030685"/>
                    </a:ext>
                  </a:extLst>
                </a:gridCol>
                <a:gridCol w="1218065">
                  <a:extLst>
                    <a:ext uri="{9D8B030D-6E8A-4147-A177-3AD203B41FA5}">
                      <a16:colId xmlns:a16="http://schemas.microsoft.com/office/drawing/2014/main" val="1749813029"/>
                    </a:ext>
                  </a:extLst>
                </a:gridCol>
                <a:gridCol w="787639">
                  <a:extLst>
                    <a:ext uri="{9D8B030D-6E8A-4147-A177-3AD203B41FA5}">
                      <a16:colId xmlns:a16="http://schemas.microsoft.com/office/drawing/2014/main" val="840130781"/>
                    </a:ext>
                  </a:extLst>
                </a:gridCol>
              </a:tblGrid>
              <a:tr h="175357">
                <a:tc gridSpan="5">
                  <a:txBody>
                    <a:bodyPr/>
                    <a:lstStyle/>
                    <a:p>
                      <a:pPr algn="ctr" fontAlgn="ctr"/>
                      <a:r>
                        <a:rPr lang="en-AU" sz="1200" u="none" strike="noStrike" dirty="0">
                          <a:effectLst/>
                        </a:rPr>
                        <a:t>Treasury Information System</a:t>
                      </a:r>
                      <a:endParaRPr lang="en-AU" sz="1200" b="1" i="0" u="none" strike="noStrike" dirty="0">
                        <a:solidFill>
                          <a:srgbClr val="000000"/>
                        </a:solidFill>
                        <a:effectLst/>
                        <a:latin typeface="Calibri" panose="020F0502020204030204" pitchFamily="34" charset="0"/>
                      </a:endParaRPr>
                    </a:p>
                  </a:txBody>
                  <a:tcPr marL="8768" marR="8768" marT="8768"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90207236"/>
                  </a:ext>
                </a:extLst>
              </a:tr>
              <a:tr h="611907">
                <a:tc>
                  <a:txBody>
                    <a:bodyPr/>
                    <a:lstStyle/>
                    <a:p>
                      <a:pPr algn="l" fontAlgn="t"/>
                      <a:r>
                        <a:rPr lang="en-AU" sz="1200" u="none" strike="noStrike" dirty="0">
                          <a:effectLst/>
                        </a:rPr>
                        <a:t> </a:t>
                      </a:r>
                      <a:endParaRPr lang="en-AU" sz="1200" b="1" i="0" u="none" strike="noStrike" dirty="0">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In Treasury</a:t>
                      </a:r>
                      <a:endParaRPr lang="en-AU" sz="1200" b="1" i="0" u="none" strike="noStrike">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dirty="0">
                          <a:effectLst/>
                        </a:rPr>
                        <a:t>IT Unit in the MoF</a:t>
                      </a:r>
                      <a:endParaRPr lang="en-AU" sz="1200" b="1" i="0" u="none" strike="noStrike" dirty="0">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Entity subordinated to the MoF</a:t>
                      </a:r>
                      <a:endParaRPr lang="en-AU" sz="1200" b="1" i="0" u="none" strike="noStrike">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Agency outside the MoF</a:t>
                      </a:r>
                      <a:endParaRPr lang="en-AU" sz="1200" b="1" i="0" u="none" strike="noStrike">
                        <a:solidFill>
                          <a:srgbClr val="000000"/>
                        </a:solidFill>
                        <a:effectLst/>
                        <a:latin typeface="Calibri" panose="020F0502020204030204" pitchFamily="34" charset="0"/>
                      </a:endParaRPr>
                    </a:p>
                  </a:txBody>
                  <a:tcPr marL="8768" marR="8768" marT="8768" marB="0"/>
                </a:tc>
                <a:extLst>
                  <a:ext uri="{0D108BD9-81ED-4DB2-BD59-A6C34878D82A}">
                    <a16:rowId xmlns:a16="http://schemas.microsoft.com/office/drawing/2014/main" val="2786032193"/>
                  </a:ext>
                </a:extLst>
              </a:tr>
              <a:tr h="253682">
                <a:tc>
                  <a:txBody>
                    <a:bodyPr/>
                    <a:lstStyle/>
                    <a:p>
                      <a:pPr algn="l" fontAlgn="t"/>
                      <a:r>
                        <a:rPr lang="en-AU" sz="1200" u="none" strike="noStrike" dirty="0">
                          <a:effectLst/>
                        </a:rPr>
                        <a:t>Total</a:t>
                      </a:r>
                      <a:endParaRPr lang="en-AU" sz="1200" b="1" i="0" u="none" strike="noStrike" dirty="0">
                        <a:solidFill>
                          <a:srgbClr val="000000"/>
                        </a:solidFill>
                        <a:effectLst/>
                        <a:latin typeface="Calibri" panose="020F0502020204030204" pitchFamily="34" charset="0"/>
                      </a:endParaRPr>
                    </a:p>
                  </a:txBody>
                  <a:tcPr marL="8768" marR="8768" marT="8768" marB="0"/>
                </a:tc>
                <a:tc>
                  <a:txBody>
                    <a:bodyPr/>
                    <a:lstStyle/>
                    <a:p>
                      <a:pPr algn="r" fontAlgn="t"/>
                      <a:r>
                        <a:rPr lang="en-AU" sz="1200" u="none" strike="noStrike">
                          <a:effectLst/>
                        </a:rPr>
                        <a:t>9</a:t>
                      </a:r>
                      <a:endParaRPr lang="en-AU" sz="1200" b="1" i="0" u="none" strike="noStrike">
                        <a:solidFill>
                          <a:srgbClr val="000000"/>
                        </a:solidFill>
                        <a:effectLst/>
                        <a:latin typeface="Calibri" panose="020F0502020204030204" pitchFamily="34" charset="0"/>
                      </a:endParaRPr>
                    </a:p>
                  </a:txBody>
                  <a:tcPr marL="8768" marR="8768" marT="8768" marB="0"/>
                </a:tc>
                <a:tc>
                  <a:txBody>
                    <a:bodyPr/>
                    <a:lstStyle/>
                    <a:p>
                      <a:pPr algn="r" fontAlgn="t"/>
                      <a:r>
                        <a:rPr lang="en-AU" sz="1200" u="none" strike="noStrike">
                          <a:effectLst/>
                        </a:rPr>
                        <a:t>5</a:t>
                      </a:r>
                      <a:endParaRPr lang="en-AU" sz="1200" b="1" i="0" u="none" strike="noStrike">
                        <a:solidFill>
                          <a:srgbClr val="000000"/>
                        </a:solidFill>
                        <a:effectLst/>
                        <a:latin typeface="Calibri" panose="020F0502020204030204" pitchFamily="34" charset="0"/>
                      </a:endParaRPr>
                    </a:p>
                  </a:txBody>
                  <a:tcPr marL="8768" marR="8768" marT="8768" marB="0"/>
                </a:tc>
                <a:tc>
                  <a:txBody>
                    <a:bodyPr/>
                    <a:lstStyle/>
                    <a:p>
                      <a:pPr algn="r" fontAlgn="t"/>
                      <a:r>
                        <a:rPr lang="en-AU" sz="1200" u="none" strike="noStrike">
                          <a:effectLst/>
                        </a:rPr>
                        <a:t>3</a:t>
                      </a:r>
                      <a:endParaRPr lang="en-AU" sz="1200" b="1" i="0" u="none" strike="noStrike">
                        <a:solidFill>
                          <a:srgbClr val="000000"/>
                        </a:solidFill>
                        <a:effectLst/>
                        <a:latin typeface="Calibri" panose="020F0502020204030204" pitchFamily="34" charset="0"/>
                      </a:endParaRPr>
                    </a:p>
                  </a:txBody>
                  <a:tcPr marL="8768" marR="8768" marT="8768" marB="0"/>
                </a:tc>
                <a:tc>
                  <a:txBody>
                    <a:bodyPr/>
                    <a:lstStyle/>
                    <a:p>
                      <a:pPr algn="r" fontAlgn="t"/>
                      <a:r>
                        <a:rPr lang="en-AU" sz="1200" u="none" strike="noStrike">
                          <a:effectLst/>
                        </a:rPr>
                        <a:t>3</a:t>
                      </a:r>
                      <a:endParaRPr lang="en-AU" sz="1200" b="1" i="0" u="none" strike="noStrike">
                        <a:solidFill>
                          <a:srgbClr val="000000"/>
                        </a:solidFill>
                        <a:effectLst/>
                        <a:latin typeface="Calibri" panose="020F0502020204030204" pitchFamily="34" charset="0"/>
                      </a:endParaRPr>
                    </a:p>
                  </a:txBody>
                  <a:tcPr marL="8768" marR="8768" marT="8768" marB="0"/>
                </a:tc>
                <a:extLst>
                  <a:ext uri="{0D108BD9-81ED-4DB2-BD59-A6C34878D82A}">
                    <a16:rowId xmlns:a16="http://schemas.microsoft.com/office/drawing/2014/main" val="4215535591"/>
                  </a:ext>
                </a:extLst>
              </a:tr>
              <a:tr h="187047">
                <a:tc>
                  <a:txBody>
                    <a:bodyPr/>
                    <a:lstStyle/>
                    <a:p>
                      <a:pPr algn="l" fontAlgn="t"/>
                      <a:r>
                        <a:rPr lang="en-AU" sz="1200" u="none" strike="noStrike" dirty="0">
                          <a:effectLst/>
                        </a:rPr>
                        <a:t>Albania</a:t>
                      </a:r>
                      <a:endParaRPr lang="en-AU" sz="1200" b="0" i="0" u="none" strike="noStrike" dirty="0">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r" fontAlgn="t"/>
                      <a:r>
                        <a:rPr lang="en-AU" sz="1200" u="none" strike="noStrike" dirty="0">
                          <a:effectLst/>
                          <a:highlight>
                            <a:srgbClr val="FFFF00"/>
                          </a:highlight>
                        </a:rPr>
                        <a:t>1</a:t>
                      </a:r>
                      <a:endParaRPr lang="en-AU" sz="1200" b="0" i="0" u="none" strike="noStrike" dirty="0">
                        <a:solidFill>
                          <a:srgbClr val="000000"/>
                        </a:solidFill>
                        <a:effectLst/>
                        <a:highlight>
                          <a:srgbClr val="FFFF00"/>
                        </a:highlight>
                        <a:latin typeface="Calibri" panose="020F0502020204030204" pitchFamily="34" charset="0"/>
                      </a:endParaRPr>
                    </a:p>
                  </a:txBody>
                  <a:tcPr marL="8768" marR="8768" marT="8768" marB="0"/>
                </a:tc>
                <a:tc>
                  <a:txBody>
                    <a:bodyPr/>
                    <a:lstStyle/>
                    <a:p>
                      <a:pPr algn="l" fontAlgn="t"/>
                      <a:r>
                        <a:rPr lang="en-AU" sz="1200" u="none" strike="noStrike" dirty="0">
                          <a:effectLst/>
                          <a:highlight>
                            <a:srgbClr val="FFFF00"/>
                          </a:highlight>
                        </a:rPr>
                        <a:t> </a:t>
                      </a:r>
                      <a:endParaRPr lang="en-AU" sz="1200" b="0" i="0" u="none" strike="noStrike" dirty="0">
                        <a:solidFill>
                          <a:srgbClr val="000000"/>
                        </a:solidFill>
                        <a:effectLst/>
                        <a:highlight>
                          <a:srgbClr val="FFFF00"/>
                        </a:highlight>
                        <a:latin typeface="Calibri" panose="020F0502020204030204" pitchFamily="34" charset="0"/>
                      </a:endParaRPr>
                    </a:p>
                  </a:txBody>
                  <a:tcPr marL="8768" marR="8768" marT="8768" marB="0"/>
                </a:tc>
                <a:tc>
                  <a:txBody>
                    <a:bodyPr/>
                    <a:lstStyle/>
                    <a:p>
                      <a:pPr algn="r" fontAlgn="t"/>
                      <a:r>
                        <a:rPr lang="en-AU" sz="1200" u="none" strike="noStrike" dirty="0">
                          <a:effectLst/>
                          <a:highlight>
                            <a:srgbClr val="FFFF00"/>
                          </a:highlight>
                        </a:rPr>
                        <a:t>1</a:t>
                      </a:r>
                      <a:endParaRPr lang="en-AU" sz="1200" b="0" i="0" u="none" strike="noStrike" dirty="0">
                        <a:solidFill>
                          <a:srgbClr val="000000"/>
                        </a:solidFill>
                        <a:effectLst/>
                        <a:highlight>
                          <a:srgbClr val="FFFF00"/>
                        </a:highlight>
                        <a:latin typeface="Calibri" panose="020F0502020204030204" pitchFamily="34" charset="0"/>
                      </a:endParaRPr>
                    </a:p>
                  </a:txBody>
                  <a:tcPr marL="8768" marR="8768" marT="8768" marB="0"/>
                </a:tc>
                <a:extLst>
                  <a:ext uri="{0D108BD9-81ED-4DB2-BD59-A6C34878D82A}">
                    <a16:rowId xmlns:a16="http://schemas.microsoft.com/office/drawing/2014/main" val="3763505837"/>
                  </a:ext>
                </a:extLst>
              </a:tr>
              <a:tr h="187047">
                <a:tc>
                  <a:txBody>
                    <a:bodyPr/>
                    <a:lstStyle/>
                    <a:p>
                      <a:pPr algn="l" fontAlgn="t"/>
                      <a:r>
                        <a:rPr lang="en-AU" sz="1200" u="none" strike="noStrike" dirty="0">
                          <a:effectLst/>
                        </a:rPr>
                        <a:t>Armenia</a:t>
                      </a:r>
                      <a:endParaRPr lang="en-AU" sz="1200" b="0" i="0" u="none" strike="noStrike" dirty="0">
                        <a:solidFill>
                          <a:srgbClr val="000000"/>
                        </a:solidFill>
                        <a:effectLst/>
                        <a:latin typeface="Calibri" panose="020F0502020204030204" pitchFamily="34" charset="0"/>
                      </a:endParaRPr>
                    </a:p>
                  </a:txBody>
                  <a:tcPr marL="8768" marR="8768" marT="8768" marB="0"/>
                </a:tc>
                <a:tc>
                  <a:txBody>
                    <a:bodyPr/>
                    <a:lstStyle/>
                    <a:p>
                      <a:pPr algn="r" fontAlgn="t"/>
                      <a:r>
                        <a:rPr lang="en-AU" sz="1200" u="none" strike="noStrike">
                          <a:effectLst/>
                        </a:rPr>
                        <a:t>1</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extLst>
                  <a:ext uri="{0D108BD9-81ED-4DB2-BD59-A6C34878D82A}">
                    <a16:rowId xmlns:a16="http://schemas.microsoft.com/office/drawing/2014/main" val="2006539556"/>
                  </a:ext>
                </a:extLst>
              </a:tr>
              <a:tr h="175357">
                <a:tc>
                  <a:txBody>
                    <a:bodyPr/>
                    <a:lstStyle/>
                    <a:p>
                      <a:pPr algn="l" fontAlgn="b"/>
                      <a:r>
                        <a:rPr lang="en-AU" sz="1200" u="none" strike="noStrike" dirty="0">
                          <a:effectLst/>
                        </a:rPr>
                        <a:t>Azerbaijan</a:t>
                      </a:r>
                      <a:endParaRPr lang="en-AU" sz="1200" b="0" i="0" u="none" strike="noStrike" dirty="0">
                        <a:solidFill>
                          <a:srgbClr val="000000"/>
                        </a:solidFill>
                        <a:effectLst/>
                        <a:latin typeface="Calibri" panose="020F0502020204030204" pitchFamily="34" charset="0"/>
                      </a:endParaRPr>
                    </a:p>
                  </a:txBody>
                  <a:tcPr marL="8768" marR="8768" marT="8768" marB="0" anchor="b"/>
                </a:tc>
                <a:tc>
                  <a:txBody>
                    <a:bodyPr/>
                    <a:lstStyle/>
                    <a:p>
                      <a:pPr algn="r" fontAlgn="b"/>
                      <a:r>
                        <a:rPr lang="en-AU" sz="1200" u="none" strike="noStrike">
                          <a:effectLst/>
                        </a:rPr>
                        <a:t>1</a:t>
                      </a:r>
                      <a:endParaRPr lang="en-AU" sz="1200" b="0" i="0" u="none" strike="noStrike">
                        <a:solidFill>
                          <a:srgbClr val="000000"/>
                        </a:solidFill>
                        <a:effectLst/>
                        <a:latin typeface="Calibri" panose="020F0502020204030204" pitchFamily="34" charset="0"/>
                      </a:endParaRPr>
                    </a:p>
                  </a:txBody>
                  <a:tcPr marL="8768" marR="8768" marT="8768" marB="0" anchor="b"/>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extLst>
                  <a:ext uri="{0D108BD9-81ED-4DB2-BD59-A6C34878D82A}">
                    <a16:rowId xmlns:a16="http://schemas.microsoft.com/office/drawing/2014/main" val="2927777426"/>
                  </a:ext>
                </a:extLst>
              </a:tr>
              <a:tr h="187047">
                <a:tc>
                  <a:txBody>
                    <a:bodyPr/>
                    <a:lstStyle/>
                    <a:p>
                      <a:pPr algn="l" fontAlgn="t"/>
                      <a:r>
                        <a:rPr lang="en-AU" sz="1200" u="none" strike="noStrike" dirty="0">
                          <a:effectLst/>
                        </a:rPr>
                        <a:t>Belarus</a:t>
                      </a:r>
                      <a:endParaRPr lang="en-AU" sz="1200" b="0" i="0" u="none" strike="noStrike" dirty="0">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r" fontAlgn="t"/>
                      <a:r>
                        <a:rPr lang="en-AU" sz="1200" u="none" strike="noStrike">
                          <a:effectLst/>
                        </a:rPr>
                        <a:t>1</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extLst>
                  <a:ext uri="{0D108BD9-81ED-4DB2-BD59-A6C34878D82A}">
                    <a16:rowId xmlns:a16="http://schemas.microsoft.com/office/drawing/2014/main" val="2959889522"/>
                  </a:ext>
                </a:extLst>
              </a:tr>
              <a:tr h="175357">
                <a:tc>
                  <a:txBody>
                    <a:bodyPr/>
                    <a:lstStyle/>
                    <a:p>
                      <a:pPr algn="l" fontAlgn="b"/>
                      <a:r>
                        <a:rPr lang="en-AU" sz="1200" u="none" strike="noStrike" dirty="0">
                          <a:effectLst/>
                        </a:rPr>
                        <a:t>Croatia</a:t>
                      </a:r>
                      <a:endParaRPr lang="en-AU" sz="1200" b="0" i="0" u="none" strike="noStrike" dirty="0">
                        <a:solidFill>
                          <a:srgbClr val="000000"/>
                        </a:solidFill>
                        <a:effectLst/>
                        <a:latin typeface="Calibri" panose="020F0502020204030204" pitchFamily="34" charset="0"/>
                      </a:endParaRPr>
                    </a:p>
                  </a:txBody>
                  <a:tcPr marL="8768" marR="8768" marT="8768" marB="0" anchor="b"/>
                </a:tc>
                <a:tc>
                  <a:txBody>
                    <a:bodyPr/>
                    <a:lstStyle/>
                    <a:p>
                      <a:pPr algn="r" fontAlgn="b"/>
                      <a:r>
                        <a:rPr lang="en-AU" sz="1200" u="none" strike="noStrike">
                          <a:effectLst/>
                        </a:rPr>
                        <a:t>1</a:t>
                      </a:r>
                      <a:endParaRPr lang="en-AU" sz="1200" b="0" i="0" u="none" strike="noStrike">
                        <a:solidFill>
                          <a:srgbClr val="000000"/>
                        </a:solidFill>
                        <a:effectLst/>
                        <a:latin typeface="Calibri" panose="020F0502020204030204" pitchFamily="34" charset="0"/>
                      </a:endParaRPr>
                    </a:p>
                  </a:txBody>
                  <a:tcPr marL="8768" marR="8768" marT="8768" marB="0" anchor="b"/>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extLst>
                  <a:ext uri="{0D108BD9-81ED-4DB2-BD59-A6C34878D82A}">
                    <a16:rowId xmlns:a16="http://schemas.microsoft.com/office/drawing/2014/main" val="2520912945"/>
                  </a:ext>
                </a:extLst>
              </a:tr>
              <a:tr h="187047">
                <a:tc>
                  <a:txBody>
                    <a:bodyPr/>
                    <a:lstStyle/>
                    <a:p>
                      <a:pPr algn="l" fontAlgn="t"/>
                      <a:r>
                        <a:rPr lang="en-AU" sz="1200" u="none" strike="noStrike" dirty="0">
                          <a:effectLst/>
                        </a:rPr>
                        <a:t>Georgia</a:t>
                      </a:r>
                      <a:endParaRPr lang="en-AU" sz="1200" b="0" i="0" u="none" strike="noStrike" dirty="0">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r" fontAlgn="t"/>
                      <a:r>
                        <a:rPr lang="en-AU" sz="1200" u="none" strike="noStrike">
                          <a:effectLst/>
                        </a:rPr>
                        <a:t>1</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extLst>
                  <a:ext uri="{0D108BD9-81ED-4DB2-BD59-A6C34878D82A}">
                    <a16:rowId xmlns:a16="http://schemas.microsoft.com/office/drawing/2014/main" val="2226876958"/>
                  </a:ext>
                </a:extLst>
              </a:tr>
              <a:tr h="187047">
                <a:tc>
                  <a:txBody>
                    <a:bodyPr/>
                    <a:lstStyle/>
                    <a:p>
                      <a:pPr algn="l" fontAlgn="t"/>
                      <a:r>
                        <a:rPr lang="en-AU" sz="1200" u="none" strike="noStrike" dirty="0">
                          <a:effectLst/>
                        </a:rPr>
                        <a:t>Hungary</a:t>
                      </a:r>
                      <a:endParaRPr lang="en-AU" sz="1200" b="0" i="0" u="none" strike="noStrike" dirty="0">
                        <a:solidFill>
                          <a:srgbClr val="000000"/>
                        </a:solidFill>
                        <a:effectLst/>
                        <a:latin typeface="Calibri" panose="020F0502020204030204" pitchFamily="34" charset="0"/>
                      </a:endParaRPr>
                    </a:p>
                  </a:txBody>
                  <a:tcPr marL="8768" marR="8768" marT="8768" marB="0"/>
                </a:tc>
                <a:tc>
                  <a:txBody>
                    <a:bodyPr/>
                    <a:lstStyle/>
                    <a:p>
                      <a:pPr algn="r" fontAlgn="t"/>
                      <a:r>
                        <a:rPr lang="en-AU" sz="1200" u="none" strike="noStrike">
                          <a:effectLst/>
                        </a:rPr>
                        <a:t>1</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extLst>
                  <a:ext uri="{0D108BD9-81ED-4DB2-BD59-A6C34878D82A}">
                    <a16:rowId xmlns:a16="http://schemas.microsoft.com/office/drawing/2014/main" val="3485784847"/>
                  </a:ext>
                </a:extLst>
              </a:tr>
              <a:tr h="175357">
                <a:tc>
                  <a:txBody>
                    <a:bodyPr/>
                    <a:lstStyle/>
                    <a:p>
                      <a:pPr algn="l" fontAlgn="t"/>
                      <a:r>
                        <a:rPr lang="en-AU" sz="1200" u="none" strike="noStrike" dirty="0">
                          <a:effectLst/>
                        </a:rPr>
                        <a:t>Kosovo</a:t>
                      </a:r>
                      <a:endParaRPr lang="en-AU" sz="1200" b="0" i="0" u="none" strike="noStrike" dirty="0">
                        <a:solidFill>
                          <a:srgbClr val="000000"/>
                        </a:solidFill>
                        <a:effectLst/>
                        <a:latin typeface="Calibri" panose="020F0502020204030204" pitchFamily="34" charset="0"/>
                      </a:endParaRPr>
                    </a:p>
                  </a:txBody>
                  <a:tcPr marL="8768" marR="8768" marT="8768" marB="0"/>
                </a:tc>
                <a:tc>
                  <a:txBody>
                    <a:bodyPr/>
                    <a:lstStyle/>
                    <a:p>
                      <a:pPr algn="r" fontAlgn="t"/>
                      <a:r>
                        <a:rPr lang="en-AU" sz="1200" u="none" strike="noStrike">
                          <a:effectLst/>
                        </a:rPr>
                        <a:t>1</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extLst>
                  <a:ext uri="{0D108BD9-81ED-4DB2-BD59-A6C34878D82A}">
                    <a16:rowId xmlns:a16="http://schemas.microsoft.com/office/drawing/2014/main" val="1967922562"/>
                  </a:ext>
                </a:extLst>
              </a:tr>
              <a:tr h="229358">
                <a:tc>
                  <a:txBody>
                    <a:bodyPr/>
                    <a:lstStyle/>
                    <a:p>
                      <a:pPr algn="l" fontAlgn="t"/>
                      <a:r>
                        <a:rPr lang="en-AU" sz="1200" u="none" strike="noStrike" dirty="0">
                          <a:effectLst/>
                        </a:rPr>
                        <a:t>Kyrgyz Republic</a:t>
                      </a:r>
                      <a:endParaRPr lang="en-AU" sz="1200" b="0" i="0" u="none" strike="noStrike" dirty="0">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r" fontAlgn="t"/>
                      <a:r>
                        <a:rPr lang="en-AU" sz="1200" u="none" strike="noStrike">
                          <a:effectLst/>
                        </a:rPr>
                        <a:t>1</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extLst>
                  <a:ext uri="{0D108BD9-81ED-4DB2-BD59-A6C34878D82A}">
                    <a16:rowId xmlns:a16="http://schemas.microsoft.com/office/drawing/2014/main" val="4181100671"/>
                  </a:ext>
                </a:extLst>
              </a:tr>
              <a:tr h="175357">
                <a:tc>
                  <a:txBody>
                    <a:bodyPr/>
                    <a:lstStyle/>
                    <a:p>
                      <a:pPr algn="l" fontAlgn="b"/>
                      <a:r>
                        <a:rPr lang="en-AU" sz="1200" u="none" strike="noStrike" dirty="0">
                          <a:effectLst/>
                        </a:rPr>
                        <a:t>Moldova</a:t>
                      </a:r>
                      <a:endParaRPr lang="en-AU" sz="1200" b="0" i="0" u="none" strike="noStrike" dirty="0">
                        <a:solidFill>
                          <a:srgbClr val="000000"/>
                        </a:solidFill>
                        <a:effectLst/>
                        <a:latin typeface="Calibri" panose="020F0502020204030204" pitchFamily="34" charset="0"/>
                      </a:endParaRPr>
                    </a:p>
                  </a:txBody>
                  <a:tcPr marL="8768" marR="8768" marT="8768" marB="0" anchor="b"/>
                </a:tc>
                <a:tc>
                  <a:txBody>
                    <a:bodyPr/>
                    <a:lstStyle/>
                    <a:p>
                      <a:pPr algn="l" fontAlgn="b"/>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nchor="b"/>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r" fontAlgn="t"/>
                      <a:r>
                        <a:rPr lang="en-AU" sz="1200" u="none" strike="noStrike">
                          <a:effectLst/>
                        </a:rPr>
                        <a:t>1</a:t>
                      </a:r>
                      <a:endParaRPr lang="en-AU" sz="1200" b="0" i="0" u="none" strike="noStrike">
                        <a:solidFill>
                          <a:srgbClr val="000000"/>
                        </a:solidFill>
                        <a:effectLst/>
                        <a:latin typeface="Calibri" panose="020F0502020204030204" pitchFamily="34" charset="0"/>
                      </a:endParaRPr>
                    </a:p>
                  </a:txBody>
                  <a:tcPr marL="8768" marR="8768" marT="8768" marB="0"/>
                </a:tc>
                <a:extLst>
                  <a:ext uri="{0D108BD9-81ED-4DB2-BD59-A6C34878D82A}">
                    <a16:rowId xmlns:a16="http://schemas.microsoft.com/office/drawing/2014/main" val="1091883034"/>
                  </a:ext>
                </a:extLst>
              </a:tr>
              <a:tr h="175357">
                <a:tc>
                  <a:txBody>
                    <a:bodyPr/>
                    <a:lstStyle/>
                    <a:p>
                      <a:pPr algn="l" fontAlgn="b"/>
                      <a:r>
                        <a:rPr lang="en-AU" sz="1200" u="none" strike="noStrike" dirty="0">
                          <a:effectLst/>
                        </a:rPr>
                        <a:t>Montenegro</a:t>
                      </a:r>
                      <a:endParaRPr lang="en-AU" sz="1200" b="0" i="0" u="none" strike="noStrike" dirty="0">
                        <a:solidFill>
                          <a:srgbClr val="000000"/>
                        </a:solidFill>
                        <a:effectLst/>
                        <a:latin typeface="Calibri" panose="020F0502020204030204" pitchFamily="34" charset="0"/>
                      </a:endParaRPr>
                    </a:p>
                  </a:txBody>
                  <a:tcPr marL="8768" marR="8768" marT="8768" marB="0" anchor="b"/>
                </a:tc>
                <a:tc>
                  <a:txBody>
                    <a:bodyPr/>
                    <a:lstStyle/>
                    <a:p>
                      <a:pPr algn="r" fontAlgn="b"/>
                      <a:r>
                        <a:rPr lang="en-AU" sz="1200" u="none" strike="noStrike">
                          <a:effectLst/>
                        </a:rPr>
                        <a:t>1</a:t>
                      </a:r>
                      <a:endParaRPr lang="en-AU" sz="1200" b="0" i="0" u="none" strike="noStrike">
                        <a:solidFill>
                          <a:srgbClr val="000000"/>
                        </a:solidFill>
                        <a:effectLst/>
                        <a:latin typeface="Calibri" panose="020F0502020204030204" pitchFamily="34" charset="0"/>
                      </a:endParaRPr>
                    </a:p>
                  </a:txBody>
                  <a:tcPr marL="8768" marR="8768" marT="8768" marB="0" anchor="b"/>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extLst>
                  <a:ext uri="{0D108BD9-81ED-4DB2-BD59-A6C34878D82A}">
                    <a16:rowId xmlns:a16="http://schemas.microsoft.com/office/drawing/2014/main" val="98942462"/>
                  </a:ext>
                </a:extLst>
              </a:tr>
              <a:tr h="192047">
                <a:tc>
                  <a:txBody>
                    <a:bodyPr/>
                    <a:lstStyle/>
                    <a:p>
                      <a:pPr algn="l" fontAlgn="b"/>
                      <a:r>
                        <a:rPr lang="en-AU" sz="1200" u="none" strike="noStrike" dirty="0">
                          <a:effectLst/>
                        </a:rPr>
                        <a:t>North Macedonia</a:t>
                      </a:r>
                      <a:endParaRPr lang="en-AU" sz="1200" b="0" i="0" u="none" strike="noStrike" dirty="0">
                        <a:solidFill>
                          <a:srgbClr val="000000"/>
                        </a:solidFill>
                        <a:effectLst/>
                        <a:latin typeface="Calibri" panose="020F0502020204030204" pitchFamily="34" charset="0"/>
                      </a:endParaRPr>
                    </a:p>
                  </a:txBody>
                  <a:tcPr marL="8768" marR="8768" marT="8768" marB="0" anchor="b"/>
                </a:tc>
                <a:tc>
                  <a:txBody>
                    <a:bodyPr/>
                    <a:lstStyle/>
                    <a:p>
                      <a:pPr algn="l" fontAlgn="b"/>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nchor="b"/>
                </a:tc>
                <a:tc>
                  <a:txBody>
                    <a:bodyPr/>
                    <a:lstStyle/>
                    <a:p>
                      <a:pPr algn="r" fontAlgn="t"/>
                      <a:r>
                        <a:rPr lang="en-AU" sz="1200" u="none" strike="noStrike" dirty="0">
                          <a:effectLst/>
                          <a:highlight>
                            <a:srgbClr val="FFFF00"/>
                          </a:highlight>
                        </a:rPr>
                        <a:t>1</a:t>
                      </a:r>
                      <a:endParaRPr lang="en-AU" sz="1200" b="0" i="0" u="none" strike="noStrike" dirty="0">
                        <a:solidFill>
                          <a:srgbClr val="000000"/>
                        </a:solidFill>
                        <a:effectLst/>
                        <a:highlight>
                          <a:srgbClr val="FFFF00"/>
                        </a:highlight>
                        <a:latin typeface="Calibri" panose="020F0502020204030204" pitchFamily="34" charset="0"/>
                      </a:endParaRPr>
                    </a:p>
                  </a:txBody>
                  <a:tcPr marL="8768" marR="8768" marT="8768" marB="0"/>
                </a:tc>
                <a:tc>
                  <a:txBody>
                    <a:bodyPr/>
                    <a:lstStyle/>
                    <a:p>
                      <a:pPr algn="l" fontAlgn="t"/>
                      <a:r>
                        <a:rPr lang="en-AU" sz="1200" u="none" strike="noStrike" dirty="0">
                          <a:effectLst/>
                          <a:highlight>
                            <a:srgbClr val="FFFF00"/>
                          </a:highlight>
                        </a:rPr>
                        <a:t> </a:t>
                      </a:r>
                      <a:endParaRPr lang="en-AU" sz="1200" b="0" i="0" u="none" strike="noStrike" dirty="0">
                        <a:solidFill>
                          <a:srgbClr val="000000"/>
                        </a:solidFill>
                        <a:effectLst/>
                        <a:highlight>
                          <a:srgbClr val="FFFF00"/>
                        </a:highlight>
                        <a:latin typeface="Calibri" panose="020F0502020204030204" pitchFamily="34" charset="0"/>
                      </a:endParaRPr>
                    </a:p>
                  </a:txBody>
                  <a:tcPr marL="8768" marR="8768" marT="8768" marB="0"/>
                </a:tc>
                <a:tc>
                  <a:txBody>
                    <a:bodyPr/>
                    <a:lstStyle/>
                    <a:p>
                      <a:pPr algn="r" fontAlgn="t"/>
                      <a:r>
                        <a:rPr lang="en-AU" sz="1200" u="none" strike="noStrike" dirty="0">
                          <a:effectLst/>
                          <a:highlight>
                            <a:srgbClr val="FFFF00"/>
                          </a:highlight>
                        </a:rPr>
                        <a:t>1</a:t>
                      </a:r>
                      <a:endParaRPr lang="en-AU" sz="1200" b="0" i="0" u="none" strike="noStrike" dirty="0">
                        <a:solidFill>
                          <a:srgbClr val="000000"/>
                        </a:solidFill>
                        <a:effectLst/>
                        <a:highlight>
                          <a:srgbClr val="FFFF00"/>
                        </a:highlight>
                        <a:latin typeface="Calibri" panose="020F0502020204030204" pitchFamily="34" charset="0"/>
                      </a:endParaRPr>
                    </a:p>
                  </a:txBody>
                  <a:tcPr marL="8768" marR="8768" marT="8768" marB="0"/>
                </a:tc>
                <a:extLst>
                  <a:ext uri="{0D108BD9-81ED-4DB2-BD59-A6C34878D82A}">
                    <a16:rowId xmlns:a16="http://schemas.microsoft.com/office/drawing/2014/main" val="1309389523"/>
                  </a:ext>
                </a:extLst>
              </a:tr>
              <a:tr h="187047">
                <a:tc>
                  <a:txBody>
                    <a:bodyPr/>
                    <a:lstStyle/>
                    <a:p>
                      <a:pPr algn="l" fontAlgn="t"/>
                      <a:r>
                        <a:rPr lang="en-AU" sz="1200" u="none" strike="noStrike" dirty="0">
                          <a:effectLst/>
                        </a:rPr>
                        <a:t>Romania</a:t>
                      </a:r>
                      <a:endParaRPr lang="en-AU" sz="1200" b="0" i="0" u="none" strike="noStrike" dirty="0">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r" fontAlgn="t"/>
                      <a:r>
                        <a:rPr lang="en-AU" sz="1200" u="none" strike="noStrike">
                          <a:effectLst/>
                        </a:rPr>
                        <a:t>1</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extLst>
                  <a:ext uri="{0D108BD9-81ED-4DB2-BD59-A6C34878D82A}">
                    <a16:rowId xmlns:a16="http://schemas.microsoft.com/office/drawing/2014/main" val="4050082261"/>
                  </a:ext>
                </a:extLst>
              </a:tr>
              <a:tr h="175357">
                <a:tc>
                  <a:txBody>
                    <a:bodyPr/>
                    <a:lstStyle/>
                    <a:p>
                      <a:pPr algn="l" fontAlgn="b"/>
                      <a:r>
                        <a:rPr lang="en-AU" sz="1200" u="none" strike="noStrike" dirty="0">
                          <a:effectLst/>
                        </a:rPr>
                        <a:t>Serbia</a:t>
                      </a:r>
                      <a:endParaRPr lang="en-AU" sz="1200" b="0" i="0" u="none" strike="noStrike" dirty="0">
                        <a:solidFill>
                          <a:srgbClr val="000000"/>
                        </a:solidFill>
                        <a:effectLst/>
                        <a:latin typeface="Calibri" panose="020F0502020204030204" pitchFamily="34" charset="0"/>
                      </a:endParaRPr>
                    </a:p>
                  </a:txBody>
                  <a:tcPr marL="8768" marR="8768" marT="8768" marB="0" anchor="b"/>
                </a:tc>
                <a:tc>
                  <a:txBody>
                    <a:bodyPr/>
                    <a:lstStyle/>
                    <a:p>
                      <a:pPr algn="r" fontAlgn="b"/>
                      <a:r>
                        <a:rPr lang="en-AU" sz="1200" u="none" strike="noStrike">
                          <a:effectLst/>
                        </a:rPr>
                        <a:t>1</a:t>
                      </a:r>
                      <a:endParaRPr lang="en-AU" sz="1200" b="0" i="0" u="none" strike="noStrike">
                        <a:solidFill>
                          <a:srgbClr val="000000"/>
                        </a:solidFill>
                        <a:effectLst/>
                        <a:latin typeface="Calibri" panose="020F0502020204030204" pitchFamily="34" charset="0"/>
                      </a:endParaRPr>
                    </a:p>
                  </a:txBody>
                  <a:tcPr marL="8768" marR="8768" marT="8768" marB="0" anchor="b"/>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extLst>
                  <a:ext uri="{0D108BD9-81ED-4DB2-BD59-A6C34878D82A}">
                    <a16:rowId xmlns:a16="http://schemas.microsoft.com/office/drawing/2014/main" val="3108896098"/>
                  </a:ext>
                </a:extLst>
              </a:tr>
              <a:tr h="187047">
                <a:tc>
                  <a:txBody>
                    <a:bodyPr/>
                    <a:lstStyle/>
                    <a:p>
                      <a:pPr algn="l" fontAlgn="t"/>
                      <a:r>
                        <a:rPr lang="en-AU" sz="1200" u="none" strike="noStrike" dirty="0">
                          <a:effectLst/>
                        </a:rPr>
                        <a:t>Tajikistan</a:t>
                      </a:r>
                      <a:endParaRPr lang="en-AU" sz="1200" b="0" i="0" u="none" strike="noStrike" dirty="0">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r" fontAlgn="t"/>
                      <a:r>
                        <a:rPr lang="en-AU" sz="1200" u="none" strike="noStrike">
                          <a:effectLst/>
                        </a:rPr>
                        <a:t>1</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extLst>
                  <a:ext uri="{0D108BD9-81ED-4DB2-BD59-A6C34878D82A}">
                    <a16:rowId xmlns:a16="http://schemas.microsoft.com/office/drawing/2014/main" val="2301918106"/>
                  </a:ext>
                </a:extLst>
              </a:tr>
              <a:tr h="175357">
                <a:tc>
                  <a:txBody>
                    <a:bodyPr/>
                    <a:lstStyle/>
                    <a:p>
                      <a:pPr algn="l" fontAlgn="t"/>
                      <a:r>
                        <a:rPr lang="en-AU" sz="1200" u="none" strike="noStrike" dirty="0">
                          <a:effectLst/>
                        </a:rPr>
                        <a:t>Turkey</a:t>
                      </a:r>
                      <a:endParaRPr lang="en-AU" sz="1200" b="0" i="0" u="none" strike="noStrike" dirty="0">
                        <a:solidFill>
                          <a:srgbClr val="000000"/>
                        </a:solidFill>
                        <a:effectLst/>
                        <a:latin typeface="Calibri" panose="020F0502020204030204" pitchFamily="34" charset="0"/>
                      </a:endParaRPr>
                    </a:p>
                  </a:txBody>
                  <a:tcPr marL="8768" marR="8768" marT="8768" marB="0"/>
                </a:tc>
                <a:tc>
                  <a:txBody>
                    <a:bodyPr/>
                    <a:lstStyle/>
                    <a:p>
                      <a:pPr algn="r" fontAlgn="t"/>
                      <a:r>
                        <a:rPr lang="en-AU" sz="1200" u="none" strike="noStrike">
                          <a:effectLst/>
                        </a:rPr>
                        <a:t>1</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a:effectLst/>
                        </a:rPr>
                        <a:t> </a:t>
                      </a:r>
                      <a:endParaRPr lang="en-AU" sz="1200" b="0" i="0" u="none" strike="noStrike">
                        <a:solidFill>
                          <a:srgbClr val="000000"/>
                        </a:solidFill>
                        <a:effectLst/>
                        <a:latin typeface="Calibri" panose="020F0502020204030204" pitchFamily="34" charset="0"/>
                      </a:endParaRPr>
                    </a:p>
                  </a:txBody>
                  <a:tcPr marL="8768" marR="8768" marT="8768" marB="0"/>
                </a:tc>
                <a:extLst>
                  <a:ext uri="{0D108BD9-81ED-4DB2-BD59-A6C34878D82A}">
                    <a16:rowId xmlns:a16="http://schemas.microsoft.com/office/drawing/2014/main" val="1438748093"/>
                  </a:ext>
                </a:extLst>
              </a:tr>
              <a:tr h="187047">
                <a:tc>
                  <a:txBody>
                    <a:bodyPr/>
                    <a:lstStyle/>
                    <a:p>
                      <a:pPr algn="l" fontAlgn="t"/>
                      <a:r>
                        <a:rPr lang="en-AU" sz="1200" u="none" strike="noStrike" dirty="0">
                          <a:effectLst/>
                        </a:rPr>
                        <a:t>Uzbekistan</a:t>
                      </a:r>
                      <a:endParaRPr lang="en-AU" sz="1200" b="0" i="0" u="none" strike="noStrike" dirty="0">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8768" marR="8768" marT="8768" marB="0"/>
                </a:tc>
                <a:tc>
                  <a:txBody>
                    <a:bodyPr/>
                    <a:lstStyle/>
                    <a:p>
                      <a:pPr algn="r" fontAlgn="t"/>
                      <a:r>
                        <a:rPr lang="en-AU" sz="1200" u="none" strike="noStrike" dirty="0">
                          <a:effectLst/>
                        </a:rPr>
                        <a:t>1</a:t>
                      </a:r>
                      <a:endParaRPr lang="en-AU" sz="1200" b="0" i="0" u="none" strike="noStrike" dirty="0">
                        <a:solidFill>
                          <a:srgbClr val="000000"/>
                        </a:solidFill>
                        <a:effectLst/>
                        <a:latin typeface="Calibri" panose="020F0502020204030204" pitchFamily="34" charset="0"/>
                      </a:endParaRPr>
                    </a:p>
                  </a:txBody>
                  <a:tcPr marL="8768" marR="8768" marT="8768" marB="0"/>
                </a:tc>
                <a:tc>
                  <a:txBody>
                    <a:bodyPr/>
                    <a:lstStyle/>
                    <a:p>
                      <a:pPr algn="l" fontAlgn="t"/>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8768" marR="8768" marT="8768" marB="0"/>
                </a:tc>
                <a:extLst>
                  <a:ext uri="{0D108BD9-81ED-4DB2-BD59-A6C34878D82A}">
                    <a16:rowId xmlns:a16="http://schemas.microsoft.com/office/drawing/2014/main" val="3776034201"/>
                  </a:ext>
                </a:extLst>
              </a:tr>
            </a:tbl>
          </a:graphicData>
        </a:graphic>
      </p:graphicFrame>
    </p:spTree>
    <p:extLst>
      <p:ext uri="{BB962C8B-B14F-4D97-AF65-F5344CB8AC3E}">
        <p14:creationId xmlns:p14="http://schemas.microsoft.com/office/powerpoint/2010/main" val="3726927602"/>
      </p:ext>
    </p:extLst>
  </p:cSld>
  <p:clrMapOvr>
    <a:masterClrMapping/>
  </p:clrMapOvr>
  <p:transition spd="slow">
    <p:wipe dir="r"/>
    <p:sndAc>
      <p:stSnd>
        <p:snd r:embed="rId3" name="coin.wav"/>
      </p:stSnd>
    </p:sndAc>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5D9B9-CAE5-B231-6818-C70675630AC7}"/>
              </a:ext>
            </a:extLst>
          </p:cNvPr>
          <p:cNvSpPr>
            <a:spLocks noGrp="1"/>
          </p:cNvSpPr>
          <p:nvPr>
            <p:ph type="title"/>
          </p:nvPr>
        </p:nvSpPr>
        <p:spPr>
          <a:xfrm>
            <a:off x="-2334771" y="23732"/>
            <a:ext cx="11548864" cy="1143000"/>
          </a:xfrm>
        </p:spPr>
        <p:txBody>
          <a:bodyPr/>
          <a:lstStyle/>
          <a:p>
            <a:r>
              <a:rPr lang="en-US" sz="2800" b="1" dirty="0">
                <a:solidFill>
                  <a:srgbClr val="C00000"/>
                </a:solidFill>
              </a:rPr>
              <a:t>General IT Support </a:t>
            </a:r>
            <a:br>
              <a:rPr lang="en-US" sz="2800" b="1" dirty="0">
                <a:solidFill>
                  <a:srgbClr val="C00000"/>
                </a:solidFill>
              </a:rPr>
            </a:br>
            <a:r>
              <a:rPr lang="en-US" sz="2800" b="1" dirty="0">
                <a:solidFill>
                  <a:srgbClr val="C00000"/>
                </a:solidFill>
              </a:rPr>
              <a:t>(beyond the Treasury system)</a:t>
            </a:r>
          </a:p>
        </p:txBody>
      </p:sp>
      <p:sp>
        <p:nvSpPr>
          <p:cNvPr id="4" name="Slide Number Placeholder 3">
            <a:extLst>
              <a:ext uri="{FF2B5EF4-FFF2-40B4-BE49-F238E27FC236}">
                <a16:creationId xmlns:a16="http://schemas.microsoft.com/office/drawing/2014/main" id="{694EEE93-1CF0-887A-6E70-85D62972E774}"/>
              </a:ext>
            </a:extLst>
          </p:cNvPr>
          <p:cNvSpPr>
            <a:spLocks noGrp="1"/>
          </p:cNvSpPr>
          <p:nvPr>
            <p:ph type="sldNum" sz="quarter" idx="12"/>
          </p:nvPr>
        </p:nvSpPr>
        <p:spPr/>
        <p:txBody>
          <a:bodyPr/>
          <a:lstStyle/>
          <a:p>
            <a:pPr>
              <a:defRPr/>
            </a:pPr>
            <a:fld id="{87D4BA1C-9A8B-436B-A337-6A2CE014F201}" type="slidenum">
              <a:rPr lang="ru-RU" altLang="en-US" smtClean="0"/>
              <a:pPr>
                <a:defRPr/>
              </a:pPr>
              <a:t>16</a:t>
            </a:fld>
            <a:endParaRPr lang="ru-RU" altLang="en-US" dirty="0"/>
          </a:p>
        </p:txBody>
      </p:sp>
      <p:sp>
        <p:nvSpPr>
          <p:cNvPr id="3" name="TextBox 2">
            <a:extLst>
              <a:ext uri="{FF2B5EF4-FFF2-40B4-BE49-F238E27FC236}">
                <a16:creationId xmlns:a16="http://schemas.microsoft.com/office/drawing/2014/main" id="{B220B01B-424E-B42D-AB43-D5E95FA3FC85}"/>
              </a:ext>
            </a:extLst>
          </p:cNvPr>
          <p:cNvSpPr txBox="1"/>
          <p:nvPr/>
        </p:nvSpPr>
        <p:spPr>
          <a:xfrm>
            <a:off x="47754" y="4393814"/>
            <a:ext cx="11844512" cy="2308324"/>
          </a:xfrm>
          <a:prstGeom prst="rect">
            <a:avLst/>
          </a:prstGeom>
          <a:solidFill>
            <a:schemeClr val="accent2">
              <a:lumMod val="20000"/>
              <a:lumOff val="80000"/>
            </a:schemeClr>
          </a:solidFill>
        </p:spPr>
        <p:txBody>
          <a:bodyPr wrap="square" rtlCol="0">
            <a:spAutoFit/>
          </a:bodyPr>
          <a:lstStyle/>
          <a:p>
            <a:pPr marL="285750" indent="-285750">
              <a:buFont typeface="Arial" panose="020B0604020202020204" pitchFamily="34" charset="0"/>
              <a:buChar char="•"/>
            </a:pPr>
            <a:r>
              <a:rPr lang="en-US" sz="1600" dirty="0"/>
              <a:t>In five countries IT support and FMIS support are one and the </a:t>
            </a:r>
          </a:p>
          <a:p>
            <a:r>
              <a:rPr lang="en-US" sz="1600" dirty="0"/>
              <a:t>     same, perhaps reflecting both activities are viewed as one function. </a:t>
            </a:r>
          </a:p>
          <a:p>
            <a:pPr marL="285750" indent="-285750">
              <a:buFont typeface="Arial" panose="020B0604020202020204" pitchFamily="34" charset="0"/>
              <a:buChar char="•"/>
            </a:pPr>
            <a:r>
              <a:rPr lang="en-US" sz="1600" dirty="0"/>
              <a:t>In Seven countries FMIS and IT support are reported differently </a:t>
            </a:r>
          </a:p>
          <a:p>
            <a:r>
              <a:rPr lang="en-US" sz="1600" dirty="0"/>
              <a:t>     suggesting these are separate activities </a:t>
            </a:r>
          </a:p>
          <a:p>
            <a:pPr marL="285750" indent="-285750">
              <a:buFont typeface="Arial" panose="020B0604020202020204" pitchFamily="34" charset="0"/>
              <a:buChar char="•"/>
            </a:pPr>
            <a:r>
              <a:rPr lang="en-US" sz="1600" dirty="0"/>
              <a:t>Responses to these questions and the previous one are somewhat confused and inconsistent, partly because countries did not always provide one option only. One country did not respond at all to this question. </a:t>
            </a:r>
            <a:r>
              <a:rPr lang="en-US" sz="1600" b="1" dirty="0"/>
              <a:t>Countries should carefully review these responses and ensure they are being consistent.</a:t>
            </a:r>
            <a:r>
              <a:rPr lang="en-US" sz="1600" dirty="0"/>
              <a:t>   </a:t>
            </a:r>
          </a:p>
          <a:p>
            <a:pPr marL="285750" indent="-285750">
              <a:buFont typeface="Arial" panose="020B0604020202020204" pitchFamily="34" charset="0"/>
              <a:buChar char="•"/>
            </a:pPr>
            <a:r>
              <a:rPr lang="en-US" sz="1600" dirty="0"/>
              <a:t>Four countries have created a special IT enterprise under MoF control but outside of its usual operations, probably to allow higher salaries to retain the skilled IT experts. </a:t>
            </a:r>
          </a:p>
        </p:txBody>
      </p:sp>
      <p:graphicFrame>
        <p:nvGraphicFramePr>
          <p:cNvPr id="8" name="Chart 7">
            <a:extLst>
              <a:ext uri="{FF2B5EF4-FFF2-40B4-BE49-F238E27FC236}">
                <a16:creationId xmlns:a16="http://schemas.microsoft.com/office/drawing/2014/main" id="{55C5F252-AE14-4302-8266-0E6FAA07FA4A}"/>
              </a:ext>
            </a:extLst>
          </p:cNvPr>
          <p:cNvGraphicFramePr>
            <a:graphicFrameLocks/>
          </p:cNvGraphicFramePr>
          <p:nvPr>
            <p:extLst>
              <p:ext uri="{D42A27DB-BD31-4B8C-83A1-F6EECF244321}">
                <p14:modId xmlns:p14="http://schemas.microsoft.com/office/powerpoint/2010/main" val="3009918590"/>
              </p:ext>
            </p:extLst>
          </p:nvPr>
        </p:nvGraphicFramePr>
        <p:xfrm>
          <a:off x="5813186" y="-171400"/>
          <a:ext cx="6267022" cy="406971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Диаграмма 2">
            <a:extLst>
              <a:ext uri="{FF2B5EF4-FFF2-40B4-BE49-F238E27FC236}">
                <a16:creationId xmlns:a16="http://schemas.microsoft.com/office/drawing/2014/main" id="{E8CBAB6C-F00B-74BF-AA4A-E303A13D3456}"/>
              </a:ext>
            </a:extLst>
          </p:cNvPr>
          <p:cNvGraphicFramePr>
            <a:graphicFrameLocks/>
          </p:cNvGraphicFramePr>
          <p:nvPr>
            <p:extLst>
              <p:ext uri="{D42A27DB-BD31-4B8C-83A1-F6EECF244321}">
                <p14:modId xmlns:p14="http://schemas.microsoft.com/office/powerpoint/2010/main" val="2257580731"/>
              </p:ext>
            </p:extLst>
          </p:nvPr>
        </p:nvGraphicFramePr>
        <p:xfrm>
          <a:off x="84921" y="952114"/>
          <a:ext cx="5712460" cy="34417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Table 9">
            <a:extLst>
              <a:ext uri="{FF2B5EF4-FFF2-40B4-BE49-F238E27FC236}">
                <a16:creationId xmlns:a16="http://schemas.microsoft.com/office/drawing/2014/main" id="{4C5AC464-7C8D-BAD8-DEB4-C5C1964F3470}"/>
              </a:ext>
            </a:extLst>
          </p:cNvPr>
          <p:cNvGraphicFramePr>
            <a:graphicFrameLocks noGrp="1"/>
          </p:cNvGraphicFramePr>
          <p:nvPr>
            <p:extLst>
              <p:ext uri="{D42A27DB-BD31-4B8C-83A1-F6EECF244321}">
                <p14:modId xmlns:p14="http://schemas.microsoft.com/office/powerpoint/2010/main" val="2819918756"/>
              </p:ext>
            </p:extLst>
          </p:nvPr>
        </p:nvGraphicFramePr>
        <p:xfrm>
          <a:off x="6779698" y="352414"/>
          <a:ext cx="5112568" cy="4325258"/>
        </p:xfrm>
        <a:graphic>
          <a:graphicData uri="http://schemas.openxmlformats.org/drawingml/2006/table">
            <a:tbl>
              <a:tblPr>
                <a:tableStyleId>{5C22544A-7EE6-4342-B048-85BDC9FD1C3A}</a:tableStyleId>
              </a:tblPr>
              <a:tblGrid>
                <a:gridCol w="1296144">
                  <a:extLst>
                    <a:ext uri="{9D8B030D-6E8A-4147-A177-3AD203B41FA5}">
                      <a16:colId xmlns:a16="http://schemas.microsoft.com/office/drawing/2014/main" val="168086325"/>
                    </a:ext>
                  </a:extLst>
                </a:gridCol>
                <a:gridCol w="864096">
                  <a:extLst>
                    <a:ext uri="{9D8B030D-6E8A-4147-A177-3AD203B41FA5}">
                      <a16:colId xmlns:a16="http://schemas.microsoft.com/office/drawing/2014/main" val="1118361787"/>
                    </a:ext>
                  </a:extLst>
                </a:gridCol>
                <a:gridCol w="1008112">
                  <a:extLst>
                    <a:ext uri="{9D8B030D-6E8A-4147-A177-3AD203B41FA5}">
                      <a16:colId xmlns:a16="http://schemas.microsoft.com/office/drawing/2014/main" val="3400032517"/>
                    </a:ext>
                  </a:extLst>
                </a:gridCol>
                <a:gridCol w="1080120">
                  <a:extLst>
                    <a:ext uri="{9D8B030D-6E8A-4147-A177-3AD203B41FA5}">
                      <a16:colId xmlns:a16="http://schemas.microsoft.com/office/drawing/2014/main" val="1214141042"/>
                    </a:ext>
                  </a:extLst>
                </a:gridCol>
                <a:gridCol w="864096">
                  <a:extLst>
                    <a:ext uri="{9D8B030D-6E8A-4147-A177-3AD203B41FA5}">
                      <a16:colId xmlns:a16="http://schemas.microsoft.com/office/drawing/2014/main" val="931214143"/>
                    </a:ext>
                  </a:extLst>
                </a:gridCol>
              </a:tblGrid>
              <a:tr h="401360">
                <a:tc>
                  <a:txBody>
                    <a:bodyPr/>
                    <a:lstStyle/>
                    <a:p>
                      <a:pPr algn="l" fontAlgn="t"/>
                      <a:r>
                        <a:rPr lang="en-AU" sz="1200" u="none" strike="noStrike" dirty="0">
                          <a:effectLst/>
                        </a:rPr>
                        <a:t> </a:t>
                      </a:r>
                      <a:endParaRPr lang="en-AU" sz="1200" b="1" i="0" u="none" strike="noStrike" dirty="0">
                        <a:solidFill>
                          <a:srgbClr val="000000"/>
                        </a:solidFill>
                        <a:effectLst/>
                        <a:latin typeface="Calibri" panose="020F0502020204030204" pitchFamily="34" charset="0"/>
                      </a:endParaRPr>
                    </a:p>
                  </a:txBody>
                  <a:tcPr marL="9248" marR="9248" marT="9248" marB="0"/>
                </a:tc>
                <a:tc>
                  <a:txBody>
                    <a:bodyPr/>
                    <a:lstStyle/>
                    <a:p>
                      <a:pPr algn="l" fontAlgn="t"/>
                      <a:r>
                        <a:rPr lang="en-AU" sz="1200" b="1" u="none" strike="noStrike" dirty="0">
                          <a:effectLst/>
                        </a:rPr>
                        <a:t>Dept' under the Treasury</a:t>
                      </a:r>
                      <a:endParaRPr lang="en-AU" sz="1200" b="1" i="0" u="none" strike="noStrike" dirty="0">
                        <a:solidFill>
                          <a:srgbClr val="000000"/>
                        </a:solidFill>
                        <a:effectLst/>
                        <a:latin typeface="Calibri" panose="020F0502020204030204" pitchFamily="34" charset="0"/>
                      </a:endParaRPr>
                    </a:p>
                  </a:txBody>
                  <a:tcPr marL="9248" marR="9248" marT="9248" marB="0"/>
                </a:tc>
                <a:tc>
                  <a:txBody>
                    <a:bodyPr/>
                    <a:lstStyle/>
                    <a:p>
                      <a:pPr algn="l" fontAlgn="t"/>
                      <a:r>
                        <a:rPr lang="en-AU" sz="1200" b="1" u="none" strike="noStrike" dirty="0">
                          <a:effectLst/>
                        </a:rPr>
                        <a:t>IT unit under the MoF</a:t>
                      </a:r>
                      <a:endParaRPr lang="en-AU" sz="1200" b="1" i="0" u="none" strike="noStrike" dirty="0">
                        <a:solidFill>
                          <a:srgbClr val="000000"/>
                        </a:solidFill>
                        <a:effectLst/>
                        <a:latin typeface="Calibri" panose="020F0502020204030204" pitchFamily="34" charset="0"/>
                      </a:endParaRPr>
                    </a:p>
                  </a:txBody>
                  <a:tcPr marL="9248" marR="9248" marT="9248" marB="0"/>
                </a:tc>
                <a:tc>
                  <a:txBody>
                    <a:bodyPr/>
                    <a:lstStyle/>
                    <a:p>
                      <a:pPr algn="l" fontAlgn="t"/>
                      <a:r>
                        <a:rPr lang="en-AU" sz="1200" b="1" u="none" strike="noStrike" dirty="0">
                          <a:effectLst/>
                        </a:rPr>
                        <a:t>IT enterprise under the MoF</a:t>
                      </a:r>
                      <a:endParaRPr lang="en-AU" sz="1200" b="1" i="0" u="none" strike="noStrike" dirty="0">
                        <a:solidFill>
                          <a:srgbClr val="000000"/>
                        </a:solidFill>
                        <a:effectLst/>
                        <a:latin typeface="Calibri" panose="020F0502020204030204" pitchFamily="34" charset="0"/>
                      </a:endParaRPr>
                    </a:p>
                  </a:txBody>
                  <a:tcPr marL="9248" marR="9248" marT="9248" marB="0"/>
                </a:tc>
                <a:tc>
                  <a:txBody>
                    <a:bodyPr/>
                    <a:lstStyle/>
                    <a:p>
                      <a:pPr algn="l" fontAlgn="t"/>
                      <a:r>
                        <a:rPr lang="en-AU" sz="1200" b="1" u="none" strike="noStrike" dirty="0">
                          <a:effectLst/>
                        </a:rPr>
                        <a:t>Other</a:t>
                      </a:r>
                      <a:endParaRPr lang="en-AU" sz="1200" b="1" i="0" u="none" strike="noStrike" dirty="0">
                        <a:solidFill>
                          <a:srgbClr val="000000"/>
                        </a:solidFill>
                        <a:effectLst/>
                        <a:latin typeface="Calibri" panose="020F0502020204030204" pitchFamily="34" charset="0"/>
                      </a:endParaRPr>
                    </a:p>
                  </a:txBody>
                  <a:tcPr marL="9248" marR="9248" marT="9248" marB="0"/>
                </a:tc>
                <a:extLst>
                  <a:ext uri="{0D108BD9-81ED-4DB2-BD59-A6C34878D82A}">
                    <a16:rowId xmlns:a16="http://schemas.microsoft.com/office/drawing/2014/main" val="2801817122"/>
                  </a:ext>
                </a:extLst>
              </a:tr>
              <a:tr h="187033">
                <a:tc>
                  <a:txBody>
                    <a:bodyPr/>
                    <a:lstStyle/>
                    <a:p>
                      <a:pPr algn="l" fontAlgn="t"/>
                      <a:r>
                        <a:rPr lang="en-AU" sz="1200" b="1" u="none" strike="noStrike" dirty="0">
                          <a:effectLst/>
                        </a:rPr>
                        <a:t>Total</a:t>
                      </a:r>
                      <a:endParaRPr lang="en-AU" sz="1200" b="1" i="0" u="none" strike="noStrike" dirty="0">
                        <a:solidFill>
                          <a:srgbClr val="000000"/>
                        </a:solidFill>
                        <a:effectLst/>
                        <a:latin typeface="Calibri" panose="020F0502020204030204" pitchFamily="34" charset="0"/>
                      </a:endParaRPr>
                    </a:p>
                  </a:txBody>
                  <a:tcPr marL="9248" marR="9248" marT="9248" marB="0"/>
                </a:tc>
                <a:tc>
                  <a:txBody>
                    <a:bodyPr/>
                    <a:lstStyle/>
                    <a:p>
                      <a:pPr algn="r" fontAlgn="t"/>
                      <a:r>
                        <a:rPr lang="en-AU" sz="1200" b="1" u="none" strike="noStrike" dirty="0">
                          <a:effectLst/>
                        </a:rPr>
                        <a:t>10</a:t>
                      </a:r>
                      <a:endParaRPr lang="en-AU" sz="1200" b="1" i="0" u="none" strike="noStrike" dirty="0">
                        <a:solidFill>
                          <a:srgbClr val="000000"/>
                        </a:solidFill>
                        <a:effectLst/>
                        <a:latin typeface="Calibri" panose="020F0502020204030204" pitchFamily="34" charset="0"/>
                      </a:endParaRPr>
                    </a:p>
                  </a:txBody>
                  <a:tcPr marL="9248" marR="9248" marT="9248" marB="0"/>
                </a:tc>
                <a:tc>
                  <a:txBody>
                    <a:bodyPr/>
                    <a:lstStyle/>
                    <a:p>
                      <a:pPr algn="r" fontAlgn="t"/>
                      <a:r>
                        <a:rPr lang="en-AU" sz="1200" b="1" u="none" strike="noStrike" dirty="0">
                          <a:effectLst/>
                        </a:rPr>
                        <a:t>3</a:t>
                      </a:r>
                      <a:endParaRPr lang="en-AU" sz="1200" b="1" i="0" u="none" strike="noStrike" dirty="0">
                        <a:solidFill>
                          <a:srgbClr val="000000"/>
                        </a:solidFill>
                        <a:effectLst/>
                        <a:latin typeface="Calibri" panose="020F0502020204030204" pitchFamily="34" charset="0"/>
                      </a:endParaRPr>
                    </a:p>
                  </a:txBody>
                  <a:tcPr marL="9248" marR="9248" marT="9248" marB="0"/>
                </a:tc>
                <a:tc>
                  <a:txBody>
                    <a:bodyPr/>
                    <a:lstStyle/>
                    <a:p>
                      <a:pPr algn="r" fontAlgn="t"/>
                      <a:r>
                        <a:rPr lang="en-AU" sz="1200" b="1" u="none" strike="noStrike" dirty="0">
                          <a:effectLst/>
                        </a:rPr>
                        <a:t>4</a:t>
                      </a:r>
                      <a:endParaRPr lang="en-AU" sz="1200" b="1" i="0" u="none" strike="noStrike" dirty="0">
                        <a:solidFill>
                          <a:srgbClr val="000000"/>
                        </a:solidFill>
                        <a:effectLst/>
                        <a:latin typeface="Calibri" panose="020F0502020204030204" pitchFamily="34" charset="0"/>
                      </a:endParaRPr>
                    </a:p>
                  </a:txBody>
                  <a:tcPr marL="9248" marR="9248" marT="9248" marB="0"/>
                </a:tc>
                <a:tc>
                  <a:txBody>
                    <a:bodyPr/>
                    <a:lstStyle/>
                    <a:p>
                      <a:pPr algn="r" fontAlgn="t"/>
                      <a:r>
                        <a:rPr lang="en-AU" sz="1200" b="1" u="none" strike="noStrike" dirty="0">
                          <a:effectLst/>
                        </a:rPr>
                        <a:t>3</a:t>
                      </a:r>
                      <a:endParaRPr lang="en-AU" sz="1200" b="1" i="0" u="none" strike="noStrike" dirty="0">
                        <a:solidFill>
                          <a:srgbClr val="000000"/>
                        </a:solidFill>
                        <a:effectLst/>
                        <a:latin typeface="Calibri" panose="020F0502020204030204" pitchFamily="34" charset="0"/>
                      </a:endParaRPr>
                    </a:p>
                  </a:txBody>
                  <a:tcPr marL="9248" marR="9248" marT="9248" marB="0"/>
                </a:tc>
                <a:extLst>
                  <a:ext uri="{0D108BD9-81ED-4DB2-BD59-A6C34878D82A}">
                    <a16:rowId xmlns:a16="http://schemas.microsoft.com/office/drawing/2014/main" val="4271209733"/>
                  </a:ext>
                </a:extLst>
              </a:tr>
              <a:tr h="187033">
                <a:tc>
                  <a:txBody>
                    <a:bodyPr/>
                    <a:lstStyle/>
                    <a:p>
                      <a:pPr algn="l" fontAlgn="b"/>
                      <a:r>
                        <a:rPr lang="en-AU" sz="1200" u="none" strike="noStrike" dirty="0">
                          <a:effectLst/>
                        </a:rPr>
                        <a:t>Albania</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r" fontAlgn="b"/>
                      <a:r>
                        <a:rPr lang="en-AU" sz="1200" u="none" strike="noStrike" dirty="0">
                          <a:effectLst/>
                        </a:rPr>
                        <a:t>1</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extLst>
                  <a:ext uri="{0D108BD9-81ED-4DB2-BD59-A6C34878D82A}">
                    <a16:rowId xmlns:a16="http://schemas.microsoft.com/office/drawing/2014/main" val="1394617537"/>
                  </a:ext>
                </a:extLst>
              </a:tr>
              <a:tr h="187033">
                <a:tc>
                  <a:txBody>
                    <a:bodyPr/>
                    <a:lstStyle/>
                    <a:p>
                      <a:pPr algn="l" fontAlgn="b"/>
                      <a:r>
                        <a:rPr lang="en-AU" sz="1200" u="none" strike="noStrike" dirty="0">
                          <a:effectLst/>
                        </a:rPr>
                        <a:t>Armenia</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r" fontAlgn="b"/>
                      <a:r>
                        <a:rPr lang="en-AU" sz="1200" u="none" strike="noStrike" dirty="0">
                          <a:effectLst/>
                        </a:rPr>
                        <a:t>1</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extLst>
                  <a:ext uri="{0D108BD9-81ED-4DB2-BD59-A6C34878D82A}">
                    <a16:rowId xmlns:a16="http://schemas.microsoft.com/office/drawing/2014/main" val="2765287029"/>
                  </a:ext>
                </a:extLst>
              </a:tr>
              <a:tr h="187033">
                <a:tc>
                  <a:txBody>
                    <a:bodyPr/>
                    <a:lstStyle/>
                    <a:p>
                      <a:pPr algn="l" fontAlgn="b"/>
                      <a:r>
                        <a:rPr lang="en-AU" sz="1200" u="none" strike="noStrike" dirty="0">
                          <a:effectLst/>
                        </a:rPr>
                        <a:t>Azerbaijan</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r" fontAlgn="b"/>
                      <a:r>
                        <a:rPr lang="en-AU" sz="1200" u="none" strike="noStrike" dirty="0">
                          <a:effectLst/>
                        </a:rPr>
                        <a:t>1</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extLst>
                  <a:ext uri="{0D108BD9-81ED-4DB2-BD59-A6C34878D82A}">
                    <a16:rowId xmlns:a16="http://schemas.microsoft.com/office/drawing/2014/main" val="101542405"/>
                  </a:ext>
                </a:extLst>
              </a:tr>
              <a:tr h="187033">
                <a:tc>
                  <a:txBody>
                    <a:bodyPr/>
                    <a:lstStyle/>
                    <a:p>
                      <a:pPr algn="l" fontAlgn="b"/>
                      <a:r>
                        <a:rPr lang="en-AU" sz="1200" u="none" strike="noStrike" dirty="0">
                          <a:effectLst/>
                        </a:rPr>
                        <a:t>Belarus</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r" fontAlgn="b"/>
                      <a:r>
                        <a:rPr lang="en-AU" sz="1200" u="none" strike="noStrike" dirty="0">
                          <a:effectLst/>
                        </a:rPr>
                        <a:t>1</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extLst>
                  <a:ext uri="{0D108BD9-81ED-4DB2-BD59-A6C34878D82A}">
                    <a16:rowId xmlns:a16="http://schemas.microsoft.com/office/drawing/2014/main" val="3652103394"/>
                  </a:ext>
                </a:extLst>
              </a:tr>
              <a:tr h="187033">
                <a:tc>
                  <a:txBody>
                    <a:bodyPr/>
                    <a:lstStyle/>
                    <a:p>
                      <a:pPr algn="l" fontAlgn="b"/>
                      <a:r>
                        <a:rPr lang="en-AU" sz="1200" u="none" strike="noStrike" dirty="0">
                          <a:effectLst/>
                        </a:rPr>
                        <a:t>Croatia</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r" fontAlgn="b"/>
                      <a:r>
                        <a:rPr lang="en-AU" sz="1200" u="none" strike="noStrike" dirty="0">
                          <a:effectLst/>
                        </a:rPr>
                        <a:t>1</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extLst>
                  <a:ext uri="{0D108BD9-81ED-4DB2-BD59-A6C34878D82A}">
                    <a16:rowId xmlns:a16="http://schemas.microsoft.com/office/drawing/2014/main" val="4042840610"/>
                  </a:ext>
                </a:extLst>
              </a:tr>
              <a:tr h="187033">
                <a:tc>
                  <a:txBody>
                    <a:bodyPr/>
                    <a:lstStyle/>
                    <a:p>
                      <a:pPr algn="l" fontAlgn="b"/>
                      <a:r>
                        <a:rPr lang="en-AU" sz="1200" u="none" strike="noStrike" dirty="0">
                          <a:effectLst/>
                        </a:rPr>
                        <a:t>Georgia</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extLst>
                  <a:ext uri="{0D108BD9-81ED-4DB2-BD59-A6C34878D82A}">
                    <a16:rowId xmlns:a16="http://schemas.microsoft.com/office/drawing/2014/main" val="3453929208"/>
                  </a:ext>
                </a:extLst>
              </a:tr>
              <a:tr h="187033">
                <a:tc>
                  <a:txBody>
                    <a:bodyPr/>
                    <a:lstStyle/>
                    <a:p>
                      <a:pPr algn="l" fontAlgn="b"/>
                      <a:r>
                        <a:rPr lang="en-AU" sz="1200" u="none" strike="noStrike" dirty="0">
                          <a:effectLst/>
                        </a:rPr>
                        <a:t>Hungary</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r" fontAlgn="b"/>
                      <a:r>
                        <a:rPr lang="en-AU" sz="1200" u="none" strike="noStrike" dirty="0">
                          <a:effectLst/>
                        </a:rPr>
                        <a:t>1</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extLst>
                  <a:ext uri="{0D108BD9-81ED-4DB2-BD59-A6C34878D82A}">
                    <a16:rowId xmlns:a16="http://schemas.microsoft.com/office/drawing/2014/main" val="3009545927"/>
                  </a:ext>
                </a:extLst>
              </a:tr>
              <a:tr h="284736">
                <a:tc>
                  <a:txBody>
                    <a:bodyPr/>
                    <a:lstStyle/>
                    <a:p>
                      <a:pPr algn="l" fontAlgn="b"/>
                      <a:r>
                        <a:rPr lang="en-AU" sz="1200" u="none" strike="noStrike" dirty="0">
                          <a:effectLst/>
                        </a:rPr>
                        <a:t>Kazakhstan</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r" fontAlgn="b"/>
                      <a:r>
                        <a:rPr lang="en-AU" sz="1200" u="none" strike="noStrike" dirty="0">
                          <a:effectLst/>
                        </a:rPr>
                        <a:t>1</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extLst>
                  <a:ext uri="{0D108BD9-81ED-4DB2-BD59-A6C34878D82A}">
                    <a16:rowId xmlns:a16="http://schemas.microsoft.com/office/drawing/2014/main" val="1945564120"/>
                  </a:ext>
                </a:extLst>
              </a:tr>
              <a:tr h="187033">
                <a:tc>
                  <a:txBody>
                    <a:bodyPr/>
                    <a:lstStyle/>
                    <a:p>
                      <a:pPr algn="l" fontAlgn="b"/>
                      <a:r>
                        <a:rPr lang="en-AU" sz="1200" u="none" strike="noStrike" dirty="0">
                          <a:effectLst/>
                        </a:rPr>
                        <a:t>Kosovo</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extLst>
                  <a:ext uri="{0D108BD9-81ED-4DB2-BD59-A6C34878D82A}">
                    <a16:rowId xmlns:a16="http://schemas.microsoft.com/office/drawing/2014/main" val="767788939"/>
                  </a:ext>
                </a:extLst>
              </a:tr>
              <a:tr h="229290">
                <a:tc>
                  <a:txBody>
                    <a:bodyPr/>
                    <a:lstStyle/>
                    <a:p>
                      <a:pPr algn="l" fontAlgn="b"/>
                      <a:r>
                        <a:rPr lang="en-AU" sz="1200" u="none" strike="noStrike" dirty="0">
                          <a:effectLst/>
                        </a:rPr>
                        <a:t>Kyrgyz Republic</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r" fontAlgn="b"/>
                      <a:r>
                        <a:rPr lang="en-AU" sz="1200" u="none" strike="noStrike" dirty="0">
                          <a:effectLst/>
                        </a:rPr>
                        <a:t>1</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r" fontAlgn="b"/>
                      <a:r>
                        <a:rPr lang="en-AU" sz="1200" u="none" strike="noStrike" dirty="0">
                          <a:effectLst/>
                        </a:rPr>
                        <a:t>1</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extLst>
                  <a:ext uri="{0D108BD9-81ED-4DB2-BD59-A6C34878D82A}">
                    <a16:rowId xmlns:a16="http://schemas.microsoft.com/office/drawing/2014/main" val="711532277"/>
                  </a:ext>
                </a:extLst>
              </a:tr>
              <a:tr h="187033">
                <a:tc>
                  <a:txBody>
                    <a:bodyPr/>
                    <a:lstStyle/>
                    <a:p>
                      <a:pPr algn="l" fontAlgn="b"/>
                      <a:r>
                        <a:rPr lang="en-AU" sz="1200" u="none" strike="noStrike" dirty="0">
                          <a:effectLst/>
                        </a:rPr>
                        <a:t>Moldova</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r" fontAlgn="b"/>
                      <a:r>
                        <a:rPr lang="en-AU" sz="1200" u="none" strike="noStrike" dirty="0">
                          <a:effectLst/>
                        </a:rPr>
                        <a:t>1</a:t>
                      </a:r>
                      <a:endParaRPr lang="en-AU" sz="1200" b="0" i="0" u="none" strike="noStrike" dirty="0">
                        <a:solidFill>
                          <a:srgbClr val="000000"/>
                        </a:solidFill>
                        <a:effectLst/>
                        <a:latin typeface="Calibri" panose="020F0502020204030204" pitchFamily="34" charset="0"/>
                      </a:endParaRPr>
                    </a:p>
                  </a:txBody>
                  <a:tcPr marL="9248" marR="9248" marT="9248" marB="0" anchor="b"/>
                </a:tc>
                <a:extLst>
                  <a:ext uri="{0D108BD9-81ED-4DB2-BD59-A6C34878D82A}">
                    <a16:rowId xmlns:a16="http://schemas.microsoft.com/office/drawing/2014/main" val="1409795376"/>
                  </a:ext>
                </a:extLst>
              </a:tr>
              <a:tr h="284736">
                <a:tc>
                  <a:txBody>
                    <a:bodyPr/>
                    <a:lstStyle/>
                    <a:p>
                      <a:pPr algn="l" fontAlgn="b"/>
                      <a:r>
                        <a:rPr lang="en-AU" sz="1200" u="none" strike="noStrike" dirty="0">
                          <a:effectLst/>
                        </a:rPr>
                        <a:t>Montenegro</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r" fontAlgn="b"/>
                      <a:r>
                        <a:rPr lang="en-AU" sz="1200" u="none" strike="noStrike" dirty="0">
                          <a:effectLst/>
                        </a:rPr>
                        <a:t>1</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r" fontAlgn="b"/>
                      <a:r>
                        <a:rPr lang="en-AU" sz="1200" u="none" strike="noStrike" dirty="0">
                          <a:effectLst/>
                        </a:rPr>
                        <a:t>1</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extLst>
                  <a:ext uri="{0D108BD9-81ED-4DB2-BD59-A6C34878D82A}">
                    <a16:rowId xmlns:a16="http://schemas.microsoft.com/office/drawing/2014/main" val="1135146084"/>
                  </a:ext>
                </a:extLst>
              </a:tr>
              <a:tr h="243216">
                <a:tc>
                  <a:txBody>
                    <a:bodyPr/>
                    <a:lstStyle/>
                    <a:p>
                      <a:pPr algn="l" fontAlgn="b"/>
                      <a:r>
                        <a:rPr lang="en-AU" sz="1200" u="none" strike="noStrike" dirty="0">
                          <a:effectLst/>
                        </a:rPr>
                        <a:t>North Macedonia</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r" fontAlgn="b"/>
                      <a:r>
                        <a:rPr lang="en-AU" sz="1200" u="none" strike="noStrike" dirty="0">
                          <a:effectLst/>
                        </a:rPr>
                        <a:t>1</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r" fontAlgn="b"/>
                      <a:r>
                        <a:rPr lang="en-AU" sz="1200" u="none" strike="noStrike" dirty="0">
                          <a:effectLst/>
                        </a:rPr>
                        <a:t>1</a:t>
                      </a:r>
                      <a:endParaRPr lang="en-AU" sz="1200" b="0" i="0" u="none" strike="noStrike" dirty="0">
                        <a:solidFill>
                          <a:srgbClr val="000000"/>
                        </a:solidFill>
                        <a:effectLst/>
                        <a:latin typeface="Calibri" panose="020F0502020204030204" pitchFamily="34" charset="0"/>
                      </a:endParaRPr>
                    </a:p>
                  </a:txBody>
                  <a:tcPr marL="9248" marR="9248" marT="9248" marB="0" anchor="b"/>
                </a:tc>
                <a:extLst>
                  <a:ext uri="{0D108BD9-81ED-4DB2-BD59-A6C34878D82A}">
                    <a16:rowId xmlns:a16="http://schemas.microsoft.com/office/drawing/2014/main" val="2970804567"/>
                  </a:ext>
                </a:extLst>
              </a:tr>
              <a:tr h="187033">
                <a:tc>
                  <a:txBody>
                    <a:bodyPr/>
                    <a:lstStyle/>
                    <a:p>
                      <a:pPr algn="l" fontAlgn="b"/>
                      <a:r>
                        <a:rPr lang="en-AU" sz="1200" u="none" strike="noStrike" dirty="0">
                          <a:effectLst/>
                        </a:rPr>
                        <a:t>Romania</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r" fontAlgn="b"/>
                      <a:r>
                        <a:rPr lang="en-AU" sz="1200" u="none" strike="noStrike" dirty="0">
                          <a:effectLst/>
                        </a:rPr>
                        <a:t>1</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r" fontAlgn="b"/>
                      <a:r>
                        <a:rPr lang="en-AU" sz="1200" u="none" strike="noStrike" dirty="0">
                          <a:effectLst/>
                        </a:rPr>
                        <a:t>1</a:t>
                      </a:r>
                      <a:endParaRPr lang="en-AU" sz="1200" b="0" i="0" u="none" strike="noStrike" dirty="0">
                        <a:solidFill>
                          <a:srgbClr val="000000"/>
                        </a:solidFill>
                        <a:effectLst/>
                        <a:latin typeface="Calibri" panose="020F0502020204030204" pitchFamily="34" charset="0"/>
                      </a:endParaRPr>
                    </a:p>
                  </a:txBody>
                  <a:tcPr marL="9248" marR="9248" marT="9248" marB="0" anchor="b"/>
                </a:tc>
                <a:extLst>
                  <a:ext uri="{0D108BD9-81ED-4DB2-BD59-A6C34878D82A}">
                    <a16:rowId xmlns:a16="http://schemas.microsoft.com/office/drawing/2014/main" val="1278493977"/>
                  </a:ext>
                </a:extLst>
              </a:tr>
              <a:tr h="187033">
                <a:tc>
                  <a:txBody>
                    <a:bodyPr/>
                    <a:lstStyle/>
                    <a:p>
                      <a:pPr algn="l" fontAlgn="b"/>
                      <a:r>
                        <a:rPr lang="en-AU" sz="1200" u="none" strike="noStrike" dirty="0">
                          <a:effectLst/>
                        </a:rPr>
                        <a:t>Serbia</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r" fontAlgn="b"/>
                      <a:r>
                        <a:rPr lang="en-AU" sz="1200" u="none" strike="noStrike" dirty="0">
                          <a:effectLst/>
                        </a:rPr>
                        <a:t>1</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extLst>
                  <a:ext uri="{0D108BD9-81ED-4DB2-BD59-A6C34878D82A}">
                    <a16:rowId xmlns:a16="http://schemas.microsoft.com/office/drawing/2014/main" val="2248851399"/>
                  </a:ext>
                </a:extLst>
              </a:tr>
              <a:tr h="187033">
                <a:tc>
                  <a:txBody>
                    <a:bodyPr/>
                    <a:lstStyle/>
                    <a:p>
                      <a:pPr algn="l" fontAlgn="b"/>
                      <a:r>
                        <a:rPr lang="en-AU" sz="1200" u="none" strike="noStrike" dirty="0">
                          <a:effectLst/>
                        </a:rPr>
                        <a:t>Tajikistan</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r" fontAlgn="b"/>
                      <a:r>
                        <a:rPr lang="en-AU" sz="1200" u="none" strike="noStrike" dirty="0">
                          <a:effectLst/>
                        </a:rPr>
                        <a:t>1</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extLst>
                  <a:ext uri="{0D108BD9-81ED-4DB2-BD59-A6C34878D82A}">
                    <a16:rowId xmlns:a16="http://schemas.microsoft.com/office/drawing/2014/main" val="1069841139"/>
                  </a:ext>
                </a:extLst>
              </a:tr>
              <a:tr h="187033">
                <a:tc>
                  <a:txBody>
                    <a:bodyPr/>
                    <a:lstStyle/>
                    <a:p>
                      <a:pPr algn="l" fontAlgn="b"/>
                      <a:r>
                        <a:rPr lang="en-AU" sz="1200" u="none" strike="noStrike" dirty="0">
                          <a:effectLst/>
                        </a:rPr>
                        <a:t>Turkey</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r" fontAlgn="b"/>
                      <a:r>
                        <a:rPr lang="en-AU" sz="1200" u="none" strike="noStrike" dirty="0">
                          <a:effectLst/>
                        </a:rPr>
                        <a:t>1</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extLst>
                  <a:ext uri="{0D108BD9-81ED-4DB2-BD59-A6C34878D82A}">
                    <a16:rowId xmlns:a16="http://schemas.microsoft.com/office/drawing/2014/main" val="542096324"/>
                  </a:ext>
                </a:extLst>
              </a:tr>
              <a:tr h="187033">
                <a:tc>
                  <a:txBody>
                    <a:bodyPr/>
                    <a:lstStyle/>
                    <a:p>
                      <a:pPr algn="l" fontAlgn="b"/>
                      <a:r>
                        <a:rPr lang="en-AU" sz="1200" u="none" strike="noStrike" dirty="0">
                          <a:effectLst/>
                        </a:rPr>
                        <a:t>Uzbekistan</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r" fontAlgn="b"/>
                      <a:r>
                        <a:rPr lang="en-AU" sz="1200" u="none" strike="noStrike" dirty="0">
                          <a:effectLst/>
                        </a:rPr>
                        <a:t>1</a:t>
                      </a:r>
                      <a:endParaRPr lang="en-AU" sz="1200" b="0" i="0" u="none" strike="noStrike" dirty="0">
                        <a:solidFill>
                          <a:srgbClr val="000000"/>
                        </a:solidFill>
                        <a:effectLst/>
                        <a:latin typeface="Calibri" panose="020F0502020204030204" pitchFamily="34" charset="0"/>
                      </a:endParaRPr>
                    </a:p>
                  </a:txBody>
                  <a:tcPr marL="9248" marR="9248" marT="9248" marB="0" anchor="b"/>
                </a:tc>
                <a:tc>
                  <a:txBody>
                    <a:bodyPr/>
                    <a:lstStyle/>
                    <a:p>
                      <a:pPr algn="l" fontAlgn="b"/>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248" marR="9248" marT="9248" marB="0" anchor="b"/>
                </a:tc>
                <a:extLst>
                  <a:ext uri="{0D108BD9-81ED-4DB2-BD59-A6C34878D82A}">
                    <a16:rowId xmlns:a16="http://schemas.microsoft.com/office/drawing/2014/main" val="745868578"/>
                  </a:ext>
                </a:extLst>
              </a:tr>
            </a:tbl>
          </a:graphicData>
        </a:graphic>
      </p:graphicFrame>
    </p:spTree>
    <p:extLst>
      <p:ext uri="{BB962C8B-B14F-4D97-AF65-F5344CB8AC3E}">
        <p14:creationId xmlns:p14="http://schemas.microsoft.com/office/powerpoint/2010/main" val="1310883684"/>
      </p:ext>
    </p:extLst>
  </p:cSld>
  <p:clrMapOvr>
    <a:masterClrMapping/>
  </p:clrMapOvr>
  <p:transition spd="slow">
    <p:wipe dir="r"/>
    <p:sndAc>
      <p:stSnd>
        <p:snd r:embed="rId3" name="coin.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ADE43-FF31-A823-B830-6411DFE98B83}"/>
              </a:ext>
            </a:extLst>
          </p:cNvPr>
          <p:cNvSpPr>
            <a:spLocks noGrp="1"/>
          </p:cNvSpPr>
          <p:nvPr>
            <p:ph type="title"/>
          </p:nvPr>
        </p:nvSpPr>
        <p:spPr>
          <a:xfrm>
            <a:off x="1219200" y="-216783"/>
            <a:ext cx="10972800" cy="1143000"/>
          </a:xfrm>
        </p:spPr>
        <p:txBody>
          <a:bodyPr wrap="square" anchor="ctr">
            <a:normAutofit/>
          </a:bodyPr>
          <a:lstStyle/>
          <a:p>
            <a:r>
              <a:rPr lang="en-US" dirty="0">
                <a:solidFill>
                  <a:srgbClr val="C00000"/>
                </a:solidFill>
              </a:rPr>
              <a:t>Internal Control</a:t>
            </a:r>
          </a:p>
        </p:txBody>
      </p:sp>
      <p:sp>
        <p:nvSpPr>
          <p:cNvPr id="3" name="Content Placeholder 2">
            <a:extLst>
              <a:ext uri="{FF2B5EF4-FFF2-40B4-BE49-F238E27FC236}">
                <a16:creationId xmlns:a16="http://schemas.microsoft.com/office/drawing/2014/main" id="{51B02FD5-DCBF-E0AD-4D25-F8642FDAD8B3}"/>
              </a:ext>
            </a:extLst>
          </p:cNvPr>
          <p:cNvSpPr>
            <a:spLocks noGrp="1"/>
          </p:cNvSpPr>
          <p:nvPr>
            <p:ph sz="half" idx="2"/>
          </p:nvPr>
        </p:nvSpPr>
        <p:spPr>
          <a:xfrm>
            <a:off x="983432" y="926217"/>
            <a:ext cx="5594783" cy="5677934"/>
          </a:xfrm>
        </p:spPr>
        <p:txBody>
          <a:bodyPr wrap="square" anchor="t">
            <a:noAutofit/>
          </a:bodyPr>
          <a:lstStyle/>
          <a:p>
            <a:pPr>
              <a:lnSpc>
                <a:spcPct val="90000"/>
              </a:lnSpc>
            </a:pPr>
            <a:r>
              <a:rPr lang="en-US" sz="2200" dirty="0"/>
              <a:t>16 of 18 countries responded to the question on responsibility for internal control  - four countries indicated it was the responsibility of the Treasury, with 12 countries indicating that this responsibility lay outside of the Treasury </a:t>
            </a:r>
          </a:p>
          <a:p>
            <a:pPr>
              <a:lnSpc>
                <a:spcPct val="90000"/>
              </a:lnSpc>
            </a:pPr>
            <a:r>
              <a:rPr lang="en-US" sz="2200" dirty="0"/>
              <a:t>Four countries indicated that there was a specific Internal Control Entity, while five stated that it was the  responsibility of Internal Audit. One indicated it was an independent unit (not named), and two, Romania and Montenegro, indicated it was a devolved responsibility.</a:t>
            </a:r>
          </a:p>
          <a:p>
            <a:pPr>
              <a:lnSpc>
                <a:spcPct val="90000"/>
              </a:lnSpc>
            </a:pPr>
            <a:r>
              <a:rPr lang="en-US" sz="2200" dirty="0"/>
              <a:t>In general the responses suggested that more work is required to ensure clarity regarding what is internal control and internal audit, where they converge and how they are different  </a:t>
            </a:r>
          </a:p>
        </p:txBody>
      </p:sp>
      <p:sp>
        <p:nvSpPr>
          <p:cNvPr id="4" name="Slide Number Placeholder 3">
            <a:extLst>
              <a:ext uri="{FF2B5EF4-FFF2-40B4-BE49-F238E27FC236}">
                <a16:creationId xmlns:a16="http://schemas.microsoft.com/office/drawing/2014/main" id="{B9313DF6-BB8E-8923-16AE-35A5D19DDDA1}"/>
              </a:ext>
            </a:extLst>
          </p:cNvPr>
          <p:cNvSpPr>
            <a:spLocks noGrp="1"/>
          </p:cNvSpPr>
          <p:nvPr>
            <p:ph type="sldNum" sz="quarter" idx="12"/>
          </p:nvPr>
        </p:nvSpPr>
        <p:spPr>
          <a:xfrm>
            <a:off x="8737600" y="6356351"/>
            <a:ext cx="2844800" cy="365125"/>
          </a:xfrm>
        </p:spPr>
        <p:txBody>
          <a:bodyPr wrap="square" anchor="ctr">
            <a:normAutofit/>
          </a:bodyPr>
          <a:lstStyle/>
          <a:p>
            <a:pPr>
              <a:spcAft>
                <a:spcPts val="600"/>
              </a:spcAft>
              <a:defRPr/>
            </a:pPr>
            <a:fld id="{87D4BA1C-9A8B-436B-A337-6A2CE014F201}" type="slidenum">
              <a:rPr lang="ru-RU" altLang="en-US" smtClean="0"/>
              <a:pPr>
                <a:spcAft>
                  <a:spcPts val="600"/>
                </a:spcAft>
                <a:defRPr/>
              </a:pPr>
              <a:t>17</a:t>
            </a:fld>
            <a:endParaRPr lang="ru-RU" altLang="en-US" dirty="0"/>
          </a:p>
        </p:txBody>
      </p:sp>
      <p:graphicFrame>
        <p:nvGraphicFramePr>
          <p:cNvPr id="5" name="Table 4">
            <a:extLst>
              <a:ext uri="{FF2B5EF4-FFF2-40B4-BE49-F238E27FC236}">
                <a16:creationId xmlns:a16="http://schemas.microsoft.com/office/drawing/2014/main" id="{52997CE3-EE7D-D092-B398-7F28EBAB7489}"/>
              </a:ext>
            </a:extLst>
          </p:cNvPr>
          <p:cNvGraphicFramePr>
            <a:graphicFrameLocks noGrp="1"/>
          </p:cNvGraphicFramePr>
          <p:nvPr>
            <p:extLst>
              <p:ext uri="{D42A27DB-BD31-4B8C-83A1-F6EECF244321}">
                <p14:modId xmlns:p14="http://schemas.microsoft.com/office/powerpoint/2010/main" val="2699842388"/>
              </p:ext>
            </p:extLst>
          </p:nvPr>
        </p:nvGraphicFramePr>
        <p:xfrm>
          <a:off x="7104111" y="2369263"/>
          <a:ext cx="4032449" cy="4113660"/>
        </p:xfrm>
        <a:graphic>
          <a:graphicData uri="http://schemas.openxmlformats.org/drawingml/2006/table">
            <a:tbl>
              <a:tblPr firstRow="1" bandRow="1">
                <a:tableStyleId>{5C22544A-7EE6-4342-B048-85BDC9FD1C3A}</a:tableStyleId>
              </a:tblPr>
              <a:tblGrid>
                <a:gridCol w="2554054">
                  <a:extLst>
                    <a:ext uri="{9D8B030D-6E8A-4147-A177-3AD203B41FA5}">
                      <a16:colId xmlns:a16="http://schemas.microsoft.com/office/drawing/2014/main" val="921445360"/>
                    </a:ext>
                  </a:extLst>
                </a:gridCol>
                <a:gridCol w="1478395">
                  <a:extLst>
                    <a:ext uri="{9D8B030D-6E8A-4147-A177-3AD203B41FA5}">
                      <a16:colId xmlns:a16="http://schemas.microsoft.com/office/drawing/2014/main" val="4037992613"/>
                    </a:ext>
                  </a:extLst>
                </a:gridCol>
              </a:tblGrid>
              <a:tr h="445315">
                <a:tc>
                  <a:txBody>
                    <a:bodyPr/>
                    <a:lstStyle/>
                    <a:p>
                      <a:pPr algn="l" fontAlgn="b"/>
                      <a:r>
                        <a:rPr lang="en-AU" sz="2300" u="none" strike="noStrike" dirty="0">
                          <a:effectLst/>
                        </a:rPr>
                        <a:t>Responsible Entity</a:t>
                      </a:r>
                      <a:endParaRPr lang="en-AU" sz="2300" b="1" i="0" u="none" strike="noStrike" dirty="0">
                        <a:solidFill>
                          <a:srgbClr val="000000"/>
                        </a:solidFill>
                        <a:effectLst/>
                        <a:latin typeface="Calibri" panose="020F0502020204030204" pitchFamily="34" charset="0"/>
                      </a:endParaRPr>
                    </a:p>
                  </a:txBody>
                  <a:tcPr marL="19845" marR="19845" marT="19845" marB="0" anchor="b"/>
                </a:tc>
                <a:tc>
                  <a:txBody>
                    <a:bodyPr/>
                    <a:lstStyle/>
                    <a:p>
                      <a:pPr algn="l" fontAlgn="b"/>
                      <a:r>
                        <a:rPr lang="en-AU" sz="2300" u="none" strike="noStrike" dirty="0">
                          <a:effectLst/>
                        </a:rPr>
                        <a:t>Number</a:t>
                      </a:r>
                      <a:endParaRPr lang="en-AU" sz="2300" b="1" i="0" u="none" strike="noStrike" dirty="0">
                        <a:solidFill>
                          <a:srgbClr val="000000"/>
                        </a:solidFill>
                        <a:effectLst/>
                        <a:latin typeface="Calibri" panose="020F0502020204030204" pitchFamily="34" charset="0"/>
                      </a:endParaRPr>
                    </a:p>
                  </a:txBody>
                  <a:tcPr marL="19845" marR="19845" marT="19845" marB="0" anchor="b"/>
                </a:tc>
                <a:extLst>
                  <a:ext uri="{0D108BD9-81ED-4DB2-BD59-A6C34878D82A}">
                    <a16:rowId xmlns:a16="http://schemas.microsoft.com/office/drawing/2014/main" val="504964177"/>
                  </a:ext>
                </a:extLst>
              </a:tr>
              <a:tr h="445315">
                <a:tc>
                  <a:txBody>
                    <a:bodyPr/>
                    <a:lstStyle/>
                    <a:p>
                      <a:pPr algn="l" fontAlgn="b"/>
                      <a:r>
                        <a:rPr lang="en-AU" sz="2300" u="none" strike="noStrike" dirty="0">
                          <a:effectLst/>
                        </a:rPr>
                        <a:t>Treasury</a:t>
                      </a:r>
                      <a:endParaRPr lang="en-AU" sz="2300" b="0" i="0" u="none" strike="noStrike" dirty="0">
                        <a:solidFill>
                          <a:srgbClr val="000000"/>
                        </a:solidFill>
                        <a:effectLst/>
                        <a:latin typeface="Calibri" panose="020F0502020204030204" pitchFamily="34" charset="0"/>
                      </a:endParaRPr>
                    </a:p>
                  </a:txBody>
                  <a:tcPr marL="19845" marR="19845" marT="19845" marB="0" anchor="b"/>
                </a:tc>
                <a:tc>
                  <a:txBody>
                    <a:bodyPr/>
                    <a:lstStyle/>
                    <a:p>
                      <a:pPr algn="l" fontAlgn="b"/>
                      <a:r>
                        <a:rPr lang="en-AU" sz="2300" b="0" i="0" u="none" strike="noStrike" dirty="0">
                          <a:solidFill>
                            <a:srgbClr val="000000"/>
                          </a:solidFill>
                          <a:effectLst/>
                          <a:latin typeface="Calibri" panose="020F0502020204030204" pitchFamily="34" charset="0"/>
                        </a:rPr>
                        <a:t>4</a:t>
                      </a:r>
                    </a:p>
                  </a:txBody>
                  <a:tcPr marL="19845" marR="19845" marT="19845" marB="0" anchor="b"/>
                </a:tc>
                <a:extLst>
                  <a:ext uri="{0D108BD9-81ED-4DB2-BD59-A6C34878D82A}">
                    <a16:rowId xmlns:a16="http://schemas.microsoft.com/office/drawing/2014/main" val="55553912"/>
                  </a:ext>
                </a:extLst>
              </a:tr>
              <a:tr h="445315">
                <a:tc>
                  <a:txBody>
                    <a:bodyPr/>
                    <a:lstStyle/>
                    <a:p>
                      <a:pPr algn="l" fontAlgn="b"/>
                      <a:r>
                        <a:rPr lang="en-AU" sz="2300" u="none" strike="noStrike" dirty="0">
                          <a:effectLst/>
                        </a:rPr>
                        <a:t>Internal Control Unit</a:t>
                      </a:r>
                      <a:endParaRPr lang="en-AU" sz="2300" b="0" i="0" u="none" strike="noStrike" dirty="0">
                        <a:solidFill>
                          <a:srgbClr val="000000"/>
                        </a:solidFill>
                        <a:effectLst/>
                        <a:latin typeface="Calibri" panose="020F0502020204030204" pitchFamily="34" charset="0"/>
                      </a:endParaRPr>
                    </a:p>
                  </a:txBody>
                  <a:tcPr marL="19845" marR="19845" marT="19845" marB="0" anchor="b"/>
                </a:tc>
                <a:tc>
                  <a:txBody>
                    <a:bodyPr/>
                    <a:lstStyle/>
                    <a:p>
                      <a:pPr algn="l" fontAlgn="b"/>
                      <a:r>
                        <a:rPr lang="en-AU" sz="2300" u="none" strike="noStrike" dirty="0">
                          <a:effectLst/>
                        </a:rPr>
                        <a:t>4</a:t>
                      </a:r>
                      <a:endParaRPr lang="en-AU" sz="2300" b="0" i="0" u="none" strike="noStrike" dirty="0">
                        <a:solidFill>
                          <a:srgbClr val="000000"/>
                        </a:solidFill>
                        <a:effectLst/>
                        <a:latin typeface="Calibri" panose="020F0502020204030204" pitchFamily="34" charset="0"/>
                      </a:endParaRPr>
                    </a:p>
                  </a:txBody>
                  <a:tcPr marL="19845" marR="19845" marT="19845" marB="0" anchor="b"/>
                </a:tc>
                <a:extLst>
                  <a:ext uri="{0D108BD9-81ED-4DB2-BD59-A6C34878D82A}">
                    <a16:rowId xmlns:a16="http://schemas.microsoft.com/office/drawing/2014/main" val="2883661032"/>
                  </a:ext>
                </a:extLst>
              </a:tr>
              <a:tr h="445315">
                <a:tc>
                  <a:txBody>
                    <a:bodyPr/>
                    <a:lstStyle/>
                    <a:p>
                      <a:pPr algn="l" fontAlgn="b"/>
                      <a:r>
                        <a:rPr lang="en-AU" sz="2300" u="none" strike="noStrike" dirty="0">
                          <a:effectLst/>
                        </a:rPr>
                        <a:t>Internal Audit Unit</a:t>
                      </a:r>
                      <a:endParaRPr lang="en-AU" sz="2300" b="0" i="0" u="none" strike="noStrike" dirty="0">
                        <a:solidFill>
                          <a:srgbClr val="000000"/>
                        </a:solidFill>
                        <a:effectLst/>
                        <a:latin typeface="Calibri" panose="020F0502020204030204" pitchFamily="34" charset="0"/>
                      </a:endParaRPr>
                    </a:p>
                  </a:txBody>
                  <a:tcPr marL="19845" marR="19845" marT="19845" marB="0" anchor="b"/>
                </a:tc>
                <a:tc>
                  <a:txBody>
                    <a:bodyPr/>
                    <a:lstStyle/>
                    <a:p>
                      <a:pPr algn="l" fontAlgn="b"/>
                      <a:r>
                        <a:rPr lang="en-AU" sz="2300" u="none" strike="noStrike" dirty="0">
                          <a:effectLst/>
                        </a:rPr>
                        <a:t>5</a:t>
                      </a:r>
                      <a:endParaRPr lang="en-AU" sz="2300" b="0" i="0" u="none" strike="noStrike" dirty="0">
                        <a:solidFill>
                          <a:srgbClr val="000000"/>
                        </a:solidFill>
                        <a:effectLst/>
                        <a:latin typeface="Calibri" panose="020F0502020204030204" pitchFamily="34" charset="0"/>
                      </a:endParaRPr>
                    </a:p>
                  </a:txBody>
                  <a:tcPr marL="19845" marR="19845" marT="19845" marB="0" anchor="b"/>
                </a:tc>
                <a:extLst>
                  <a:ext uri="{0D108BD9-81ED-4DB2-BD59-A6C34878D82A}">
                    <a16:rowId xmlns:a16="http://schemas.microsoft.com/office/drawing/2014/main" val="2271844067"/>
                  </a:ext>
                </a:extLst>
              </a:tr>
              <a:tr h="445315">
                <a:tc>
                  <a:txBody>
                    <a:bodyPr/>
                    <a:lstStyle/>
                    <a:p>
                      <a:pPr algn="l" fontAlgn="b"/>
                      <a:r>
                        <a:rPr lang="en-AU" sz="2300" u="none" strike="noStrike" dirty="0">
                          <a:effectLst/>
                        </a:rPr>
                        <a:t>Devolved responsibility</a:t>
                      </a:r>
                      <a:endParaRPr lang="en-AU" sz="2300" b="0" i="0" u="none" strike="noStrike" dirty="0">
                        <a:solidFill>
                          <a:srgbClr val="000000"/>
                        </a:solidFill>
                        <a:effectLst/>
                        <a:latin typeface="Calibri" panose="020F0502020204030204" pitchFamily="34" charset="0"/>
                      </a:endParaRPr>
                    </a:p>
                  </a:txBody>
                  <a:tcPr marL="19845" marR="19845" marT="19845" marB="0" anchor="b"/>
                </a:tc>
                <a:tc>
                  <a:txBody>
                    <a:bodyPr/>
                    <a:lstStyle/>
                    <a:p>
                      <a:pPr algn="l" fontAlgn="b"/>
                      <a:r>
                        <a:rPr lang="en-AU" sz="2300" u="none" strike="noStrike" dirty="0">
                          <a:effectLst/>
                        </a:rPr>
                        <a:t>2</a:t>
                      </a:r>
                      <a:endParaRPr lang="en-AU" sz="2300" b="0" i="0" u="none" strike="noStrike" dirty="0">
                        <a:solidFill>
                          <a:srgbClr val="000000"/>
                        </a:solidFill>
                        <a:effectLst/>
                        <a:latin typeface="Calibri" panose="020F0502020204030204" pitchFamily="34" charset="0"/>
                      </a:endParaRPr>
                    </a:p>
                  </a:txBody>
                  <a:tcPr marL="19845" marR="19845" marT="19845" marB="0" anchor="b"/>
                </a:tc>
                <a:extLst>
                  <a:ext uri="{0D108BD9-81ED-4DB2-BD59-A6C34878D82A}">
                    <a16:rowId xmlns:a16="http://schemas.microsoft.com/office/drawing/2014/main" val="345117163"/>
                  </a:ext>
                </a:extLst>
              </a:tr>
              <a:tr h="445315">
                <a:tc>
                  <a:txBody>
                    <a:bodyPr/>
                    <a:lstStyle/>
                    <a:p>
                      <a:pPr algn="l" fontAlgn="b"/>
                      <a:r>
                        <a:rPr lang="en-AU" sz="2300" u="none" strike="noStrike" dirty="0">
                          <a:effectLst/>
                        </a:rPr>
                        <a:t>Other Independent Unit</a:t>
                      </a:r>
                      <a:endParaRPr lang="en-AU" sz="2300" b="0" i="0" u="none" strike="noStrike" dirty="0">
                        <a:solidFill>
                          <a:srgbClr val="000000"/>
                        </a:solidFill>
                        <a:effectLst/>
                        <a:latin typeface="Calibri" panose="020F0502020204030204" pitchFamily="34" charset="0"/>
                      </a:endParaRPr>
                    </a:p>
                  </a:txBody>
                  <a:tcPr marL="19845" marR="19845" marT="19845" marB="0" anchor="b"/>
                </a:tc>
                <a:tc>
                  <a:txBody>
                    <a:bodyPr/>
                    <a:lstStyle/>
                    <a:p>
                      <a:pPr algn="l" fontAlgn="b"/>
                      <a:r>
                        <a:rPr lang="en-AU" sz="2300" u="none" strike="noStrike" dirty="0">
                          <a:effectLst/>
                        </a:rPr>
                        <a:t>1</a:t>
                      </a:r>
                      <a:endParaRPr lang="en-AU" sz="2300" b="0" i="0" u="none" strike="noStrike" dirty="0">
                        <a:solidFill>
                          <a:srgbClr val="000000"/>
                        </a:solidFill>
                        <a:effectLst/>
                        <a:latin typeface="Calibri" panose="020F0502020204030204" pitchFamily="34" charset="0"/>
                      </a:endParaRPr>
                    </a:p>
                  </a:txBody>
                  <a:tcPr marL="19845" marR="19845" marT="19845" marB="0" anchor="b"/>
                </a:tc>
                <a:extLst>
                  <a:ext uri="{0D108BD9-81ED-4DB2-BD59-A6C34878D82A}">
                    <a16:rowId xmlns:a16="http://schemas.microsoft.com/office/drawing/2014/main" val="1007369997"/>
                  </a:ext>
                </a:extLst>
              </a:tr>
              <a:tr h="445315">
                <a:tc>
                  <a:txBody>
                    <a:bodyPr/>
                    <a:lstStyle/>
                    <a:p>
                      <a:pPr algn="l" fontAlgn="b"/>
                      <a:r>
                        <a:rPr lang="en-AU" sz="2300" u="none" strike="noStrike" dirty="0">
                          <a:effectLst/>
                        </a:rPr>
                        <a:t>No Response</a:t>
                      </a:r>
                      <a:endParaRPr lang="en-AU" sz="2300" b="0" i="0" u="none" strike="noStrike" dirty="0">
                        <a:solidFill>
                          <a:srgbClr val="000000"/>
                        </a:solidFill>
                        <a:effectLst/>
                        <a:latin typeface="Calibri" panose="020F0502020204030204" pitchFamily="34" charset="0"/>
                      </a:endParaRPr>
                    </a:p>
                  </a:txBody>
                  <a:tcPr marL="19845" marR="19845" marT="19845" marB="0" anchor="b"/>
                </a:tc>
                <a:tc>
                  <a:txBody>
                    <a:bodyPr/>
                    <a:lstStyle/>
                    <a:p>
                      <a:pPr algn="l" fontAlgn="b"/>
                      <a:r>
                        <a:rPr lang="en-AU" sz="2300" u="none" strike="noStrike" dirty="0">
                          <a:effectLst/>
                        </a:rPr>
                        <a:t>2</a:t>
                      </a:r>
                      <a:endParaRPr lang="en-AU" sz="2300" b="0" i="0" u="none" strike="noStrike" dirty="0">
                        <a:solidFill>
                          <a:srgbClr val="000000"/>
                        </a:solidFill>
                        <a:effectLst/>
                        <a:latin typeface="Calibri" panose="020F0502020204030204" pitchFamily="34" charset="0"/>
                      </a:endParaRPr>
                    </a:p>
                  </a:txBody>
                  <a:tcPr marL="19845" marR="19845" marT="19845" marB="0" anchor="b"/>
                </a:tc>
                <a:extLst>
                  <a:ext uri="{0D108BD9-81ED-4DB2-BD59-A6C34878D82A}">
                    <a16:rowId xmlns:a16="http://schemas.microsoft.com/office/drawing/2014/main" val="184109569"/>
                  </a:ext>
                </a:extLst>
              </a:tr>
              <a:tr h="445315">
                <a:tc>
                  <a:txBody>
                    <a:bodyPr/>
                    <a:lstStyle/>
                    <a:p>
                      <a:pPr algn="l" fontAlgn="b"/>
                      <a:r>
                        <a:rPr lang="en-AU" sz="2300" u="none" strike="noStrike" dirty="0">
                          <a:effectLst/>
                        </a:rPr>
                        <a:t> Total</a:t>
                      </a:r>
                      <a:endParaRPr lang="en-AU" sz="2300" b="0" i="0" u="none" strike="noStrike" dirty="0">
                        <a:solidFill>
                          <a:srgbClr val="000000"/>
                        </a:solidFill>
                        <a:effectLst/>
                        <a:latin typeface="Calibri" panose="020F0502020204030204" pitchFamily="34" charset="0"/>
                      </a:endParaRPr>
                    </a:p>
                  </a:txBody>
                  <a:tcPr marL="19845" marR="19845" marT="19845" marB="0" anchor="b"/>
                </a:tc>
                <a:tc>
                  <a:txBody>
                    <a:bodyPr/>
                    <a:lstStyle/>
                    <a:p>
                      <a:pPr algn="l" fontAlgn="b"/>
                      <a:r>
                        <a:rPr lang="en-AU" sz="2300" u="none" strike="noStrike" dirty="0">
                          <a:effectLst/>
                        </a:rPr>
                        <a:t>18</a:t>
                      </a:r>
                      <a:endParaRPr lang="en-AU" sz="2300" b="0" i="0" u="none" strike="noStrike" dirty="0">
                        <a:solidFill>
                          <a:srgbClr val="000000"/>
                        </a:solidFill>
                        <a:effectLst/>
                        <a:latin typeface="Calibri" panose="020F0502020204030204" pitchFamily="34" charset="0"/>
                      </a:endParaRPr>
                    </a:p>
                  </a:txBody>
                  <a:tcPr marL="19845" marR="19845" marT="19845" marB="0" anchor="b"/>
                </a:tc>
                <a:extLst>
                  <a:ext uri="{0D108BD9-81ED-4DB2-BD59-A6C34878D82A}">
                    <a16:rowId xmlns:a16="http://schemas.microsoft.com/office/drawing/2014/main" val="1510060450"/>
                  </a:ext>
                </a:extLst>
              </a:tr>
            </a:tbl>
          </a:graphicData>
        </a:graphic>
      </p:graphicFrame>
    </p:spTree>
    <p:extLst>
      <p:ext uri="{BB962C8B-B14F-4D97-AF65-F5344CB8AC3E}">
        <p14:creationId xmlns:p14="http://schemas.microsoft.com/office/powerpoint/2010/main" val="1689882425"/>
      </p:ext>
    </p:extLst>
  </p:cSld>
  <p:clrMapOvr>
    <a:masterClrMapping/>
  </p:clrMapOvr>
  <p:transition spd="slow">
    <p:wipe dir="r"/>
    <p:sndAc>
      <p:stSnd>
        <p:snd r:embed="rId2" name="coin.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8055F-290E-CF30-FBA3-EA5888B5F545}"/>
              </a:ext>
            </a:extLst>
          </p:cNvPr>
          <p:cNvSpPr>
            <a:spLocks noGrp="1"/>
          </p:cNvSpPr>
          <p:nvPr>
            <p:ph type="title"/>
          </p:nvPr>
        </p:nvSpPr>
        <p:spPr>
          <a:xfrm>
            <a:off x="983432" y="-147816"/>
            <a:ext cx="10972800" cy="1143000"/>
          </a:xfrm>
        </p:spPr>
        <p:txBody>
          <a:bodyPr/>
          <a:lstStyle/>
          <a:p>
            <a:r>
              <a:rPr lang="en-US" dirty="0">
                <a:solidFill>
                  <a:srgbClr val="C00000"/>
                </a:solidFill>
              </a:rPr>
              <a:t>Risk Management</a:t>
            </a:r>
          </a:p>
        </p:txBody>
      </p:sp>
      <p:sp>
        <p:nvSpPr>
          <p:cNvPr id="3" name="Content Placeholder 2">
            <a:extLst>
              <a:ext uri="{FF2B5EF4-FFF2-40B4-BE49-F238E27FC236}">
                <a16:creationId xmlns:a16="http://schemas.microsoft.com/office/drawing/2014/main" id="{1D940D6A-A24B-D127-F6AB-603B599C0C30}"/>
              </a:ext>
            </a:extLst>
          </p:cNvPr>
          <p:cNvSpPr>
            <a:spLocks noGrp="1"/>
          </p:cNvSpPr>
          <p:nvPr>
            <p:ph idx="1"/>
          </p:nvPr>
        </p:nvSpPr>
        <p:spPr>
          <a:xfrm>
            <a:off x="1127448" y="764704"/>
            <a:ext cx="6480720" cy="4525963"/>
          </a:xfrm>
        </p:spPr>
        <p:txBody>
          <a:bodyPr/>
          <a:lstStyle/>
          <a:p>
            <a:r>
              <a:rPr lang="en-US" sz="2400" dirty="0"/>
              <a:t>14 responses  - five indicated it was a management responsibility either of the General Director or other senior managers in the Treasury. Three countries indicated that there was a designated manager for risk management </a:t>
            </a:r>
          </a:p>
          <a:p>
            <a:r>
              <a:rPr lang="en-US" sz="2400" dirty="0"/>
              <a:t>Two countries indicated it was a responsibility of Internal Audit - both were in MoF. One indicated there was a separate unit in government that had this responsibility with a further three indicating it was a devolved responsibility presumably for MDAs to manage directly </a:t>
            </a:r>
          </a:p>
          <a:p>
            <a:r>
              <a:rPr lang="en-US" sz="2400" dirty="0"/>
              <a:t>Again there appears to be some confusion as to what risk management is and further clarification would be beneficial.</a:t>
            </a:r>
          </a:p>
        </p:txBody>
      </p:sp>
      <p:sp>
        <p:nvSpPr>
          <p:cNvPr id="4" name="Slide Number Placeholder 3">
            <a:extLst>
              <a:ext uri="{FF2B5EF4-FFF2-40B4-BE49-F238E27FC236}">
                <a16:creationId xmlns:a16="http://schemas.microsoft.com/office/drawing/2014/main" id="{CCF48E25-1645-DA66-3DE4-B910ED166EA5}"/>
              </a:ext>
            </a:extLst>
          </p:cNvPr>
          <p:cNvSpPr>
            <a:spLocks noGrp="1"/>
          </p:cNvSpPr>
          <p:nvPr>
            <p:ph type="sldNum" sz="quarter" idx="12"/>
          </p:nvPr>
        </p:nvSpPr>
        <p:spPr/>
        <p:txBody>
          <a:bodyPr/>
          <a:lstStyle/>
          <a:p>
            <a:pPr>
              <a:defRPr/>
            </a:pPr>
            <a:fld id="{87D4BA1C-9A8B-436B-A337-6A2CE014F201}" type="slidenum">
              <a:rPr lang="ru-RU" altLang="en-US" smtClean="0"/>
              <a:pPr>
                <a:defRPr/>
              </a:pPr>
              <a:t>18</a:t>
            </a:fld>
            <a:endParaRPr lang="ru-RU" altLang="en-US" dirty="0"/>
          </a:p>
        </p:txBody>
      </p:sp>
      <p:graphicFrame>
        <p:nvGraphicFramePr>
          <p:cNvPr id="9" name="Table 8">
            <a:extLst>
              <a:ext uri="{FF2B5EF4-FFF2-40B4-BE49-F238E27FC236}">
                <a16:creationId xmlns:a16="http://schemas.microsoft.com/office/drawing/2014/main" id="{CECA763A-7196-ED3B-F2B7-BCEF087336F3}"/>
              </a:ext>
            </a:extLst>
          </p:cNvPr>
          <p:cNvGraphicFramePr>
            <a:graphicFrameLocks noGrp="1"/>
          </p:cNvGraphicFramePr>
          <p:nvPr>
            <p:extLst>
              <p:ext uri="{D42A27DB-BD31-4B8C-83A1-F6EECF244321}">
                <p14:modId xmlns:p14="http://schemas.microsoft.com/office/powerpoint/2010/main" val="1450236967"/>
              </p:ext>
            </p:extLst>
          </p:nvPr>
        </p:nvGraphicFramePr>
        <p:xfrm>
          <a:off x="7631858" y="1176180"/>
          <a:ext cx="4032449" cy="4773098"/>
        </p:xfrm>
        <a:graphic>
          <a:graphicData uri="http://schemas.openxmlformats.org/drawingml/2006/table">
            <a:tbl>
              <a:tblPr firstRow="1" bandRow="1">
                <a:tableStyleId>{5C22544A-7EE6-4342-B048-85BDC9FD1C3A}</a:tableStyleId>
              </a:tblPr>
              <a:tblGrid>
                <a:gridCol w="2554054">
                  <a:extLst>
                    <a:ext uri="{9D8B030D-6E8A-4147-A177-3AD203B41FA5}">
                      <a16:colId xmlns:a16="http://schemas.microsoft.com/office/drawing/2014/main" val="921445360"/>
                    </a:ext>
                  </a:extLst>
                </a:gridCol>
                <a:gridCol w="1478395">
                  <a:extLst>
                    <a:ext uri="{9D8B030D-6E8A-4147-A177-3AD203B41FA5}">
                      <a16:colId xmlns:a16="http://schemas.microsoft.com/office/drawing/2014/main" val="4037992613"/>
                    </a:ext>
                  </a:extLst>
                </a:gridCol>
              </a:tblGrid>
              <a:tr h="516701">
                <a:tc>
                  <a:txBody>
                    <a:bodyPr/>
                    <a:lstStyle/>
                    <a:p>
                      <a:pPr algn="l" fontAlgn="b"/>
                      <a:r>
                        <a:rPr lang="en-AU" sz="2300" u="none" strike="noStrike" dirty="0">
                          <a:effectLst/>
                        </a:rPr>
                        <a:t>Responsible Entity</a:t>
                      </a:r>
                      <a:endParaRPr lang="en-AU" sz="2300" b="1" i="0" u="none" strike="noStrike" dirty="0">
                        <a:solidFill>
                          <a:srgbClr val="000000"/>
                        </a:solidFill>
                        <a:effectLst/>
                        <a:latin typeface="Calibri" panose="020F0502020204030204" pitchFamily="34" charset="0"/>
                      </a:endParaRPr>
                    </a:p>
                  </a:txBody>
                  <a:tcPr marL="19845" marR="19845" marT="19845" marB="0" anchor="b"/>
                </a:tc>
                <a:tc>
                  <a:txBody>
                    <a:bodyPr/>
                    <a:lstStyle/>
                    <a:p>
                      <a:pPr algn="l" fontAlgn="b"/>
                      <a:r>
                        <a:rPr lang="en-AU" sz="2300" u="none" strike="noStrike" dirty="0">
                          <a:effectLst/>
                        </a:rPr>
                        <a:t>Number</a:t>
                      </a:r>
                      <a:endParaRPr lang="en-AU" sz="2300" b="1" i="0" u="none" strike="noStrike" dirty="0">
                        <a:solidFill>
                          <a:srgbClr val="000000"/>
                        </a:solidFill>
                        <a:effectLst/>
                        <a:latin typeface="Calibri" panose="020F0502020204030204" pitchFamily="34" charset="0"/>
                      </a:endParaRPr>
                    </a:p>
                  </a:txBody>
                  <a:tcPr marL="19845" marR="19845" marT="19845" marB="0" anchor="b"/>
                </a:tc>
                <a:extLst>
                  <a:ext uri="{0D108BD9-81ED-4DB2-BD59-A6C34878D82A}">
                    <a16:rowId xmlns:a16="http://schemas.microsoft.com/office/drawing/2014/main" val="504964177"/>
                  </a:ext>
                </a:extLst>
              </a:tr>
              <a:tr h="516701">
                <a:tc>
                  <a:txBody>
                    <a:bodyPr/>
                    <a:lstStyle/>
                    <a:p>
                      <a:pPr algn="l" fontAlgn="b"/>
                      <a:r>
                        <a:rPr lang="en-AU" sz="2300" u="none" strike="noStrike" dirty="0">
                          <a:effectLst/>
                        </a:rPr>
                        <a:t>Treasury</a:t>
                      </a:r>
                      <a:endParaRPr lang="en-AU" sz="2300" b="0" i="0" u="none" strike="noStrike" dirty="0">
                        <a:solidFill>
                          <a:srgbClr val="000000"/>
                        </a:solidFill>
                        <a:effectLst/>
                        <a:latin typeface="Calibri" panose="020F0502020204030204" pitchFamily="34" charset="0"/>
                      </a:endParaRPr>
                    </a:p>
                  </a:txBody>
                  <a:tcPr marL="19845" marR="19845" marT="19845" marB="0" anchor="b"/>
                </a:tc>
                <a:tc>
                  <a:txBody>
                    <a:bodyPr/>
                    <a:lstStyle/>
                    <a:p>
                      <a:pPr algn="l" fontAlgn="b"/>
                      <a:r>
                        <a:rPr lang="en-AU" sz="2300" b="0" i="0" u="none" strike="noStrike" dirty="0">
                          <a:solidFill>
                            <a:srgbClr val="000000"/>
                          </a:solidFill>
                          <a:effectLst/>
                          <a:latin typeface="Calibri" panose="020F0502020204030204" pitchFamily="34" charset="0"/>
                        </a:rPr>
                        <a:t>5</a:t>
                      </a:r>
                    </a:p>
                  </a:txBody>
                  <a:tcPr marL="19845" marR="19845" marT="19845" marB="0" anchor="b"/>
                </a:tc>
                <a:extLst>
                  <a:ext uri="{0D108BD9-81ED-4DB2-BD59-A6C34878D82A}">
                    <a16:rowId xmlns:a16="http://schemas.microsoft.com/office/drawing/2014/main" val="55553912"/>
                  </a:ext>
                </a:extLst>
              </a:tr>
              <a:tr h="516701">
                <a:tc>
                  <a:txBody>
                    <a:bodyPr/>
                    <a:lstStyle/>
                    <a:p>
                      <a:pPr algn="l" fontAlgn="b"/>
                      <a:r>
                        <a:rPr lang="en-AU" sz="2300" u="none" strike="noStrike" dirty="0">
                          <a:effectLst/>
                        </a:rPr>
                        <a:t>Risk Unit</a:t>
                      </a:r>
                      <a:endParaRPr lang="en-AU" sz="2300" b="0" i="0" u="none" strike="noStrike" dirty="0">
                        <a:solidFill>
                          <a:srgbClr val="000000"/>
                        </a:solidFill>
                        <a:effectLst/>
                        <a:latin typeface="Calibri" panose="020F0502020204030204" pitchFamily="34" charset="0"/>
                      </a:endParaRPr>
                    </a:p>
                  </a:txBody>
                  <a:tcPr marL="19845" marR="19845" marT="19845" marB="0" anchor="b"/>
                </a:tc>
                <a:tc>
                  <a:txBody>
                    <a:bodyPr/>
                    <a:lstStyle/>
                    <a:p>
                      <a:pPr algn="l" fontAlgn="b"/>
                      <a:r>
                        <a:rPr lang="en-AU" sz="2300" b="0" i="0" u="none" strike="noStrike" dirty="0">
                          <a:solidFill>
                            <a:srgbClr val="000000"/>
                          </a:solidFill>
                          <a:effectLst/>
                          <a:latin typeface="Calibri" panose="020F0502020204030204" pitchFamily="34" charset="0"/>
                        </a:rPr>
                        <a:t>3</a:t>
                      </a:r>
                    </a:p>
                  </a:txBody>
                  <a:tcPr marL="19845" marR="19845" marT="19845" marB="0" anchor="b"/>
                </a:tc>
                <a:extLst>
                  <a:ext uri="{0D108BD9-81ED-4DB2-BD59-A6C34878D82A}">
                    <a16:rowId xmlns:a16="http://schemas.microsoft.com/office/drawing/2014/main" val="2883661032"/>
                  </a:ext>
                </a:extLst>
              </a:tr>
              <a:tr h="516701">
                <a:tc>
                  <a:txBody>
                    <a:bodyPr/>
                    <a:lstStyle/>
                    <a:p>
                      <a:pPr algn="l" fontAlgn="b"/>
                      <a:r>
                        <a:rPr lang="en-AU" sz="2300" u="none" strike="noStrike" dirty="0">
                          <a:effectLst/>
                        </a:rPr>
                        <a:t>Internal Audit Unit</a:t>
                      </a:r>
                      <a:endParaRPr lang="en-AU" sz="2300" b="0" i="0" u="none" strike="noStrike" dirty="0">
                        <a:solidFill>
                          <a:srgbClr val="000000"/>
                        </a:solidFill>
                        <a:effectLst/>
                        <a:latin typeface="Calibri" panose="020F0502020204030204" pitchFamily="34" charset="0"/>
                      </a:endParaRPr>
                    </a:p>
                  </a:txBody>
                  <a:tcPr marL="19845" marR="19845" marT="19845" marB="0" anchor="b"/>
                </a:tc>
                <a:tc>
                  <a:txBody>
                    <a:bodyPr/>
                    <a:lstStyle/>
                    <a:p>
                      <a:pPr algn="l" fontAlgn="b"/>
                      <a:r>
                        <a:rPr lang="en-AU" sz="2300" b="0" i="0" u="none" strike="noStrike" dirty="0">
                          <a:solidFill>
                            <a:srgbClr val="000000"/>
                          </a:solidFill>
                          <a:effectLst/>
                          <a:latin typeface="Calibri" panose="020F0502020204030204" pitchFamily="34" charset="0"/>
                        </a:rPr>
                        <a:t>2</a:t>
                      </a:r>
                    </a:p>
                  </a:txBody>
                  <a:tcPr marL="19845" marR="19845" marT="19845" marB="0" anchor="b"/>
                </a:tc>
                <a:extLst>
                  <a:ext uri="{0D108BD9-81ED-4DB2-BD59-A6C34878D82A}">
                    <a16:rowId xmlns:a16="http://schemas.microsoft.com/office/drawing/2014/main" val="2271844067"/>
                  </a:ext>
                </a:extLst>
              </a:tr>
              <a:tr h="836446">
                <a:tc>
                  <a:txBody>
                    <a:bodyPr/>
                    <a:lstStyle/>
                    <a:p>
                      <a:pPr algn="l" fontAlgn="b"/>
                      <a:r>
                        <a:rPr lang="en-AU" sz="2300" u="none" strike="noStrike" dirty="0">
                          <a:effectLst/>
                        </a:rPr>
                        <a:t>Devolved responsibility</a:t>
                      </a:r>
                      <a:endParaRPr lang="en-AU" sz="2300" b="0" i="0" u="none" strike="noStrike" dirty="0">
                        <a:solidFill>
                          <a:srgbClr val="000000"/>
                        </a:solidFill>
                        <a:effectLst/>
                        <a:latin typeface="Calibri" panose="020F0502020204030204" pitchFamily="34" charset="0"/>
                      </a:endParaRPr>
                    </a:p>
                  </a:txBody>
                  <a:tcPr marL="19845" marR="19845" marT="19845" marB="0" anchor="b"/>
                </a:tc>
                <a:tc>
                  <a:txBody>
                    <a:bodyPr/>
                    <a:lstStyle/>
                    <a:p>
                      <a:pPr algn="l" fontAlgn="b"/>
                      <a:r>
                        <a:rPr lang="en-AU" sz="2300" b="0" i="0" u="none" strike="noStrike" dirty="0">
                          <a:solidFill>
                            <a:srgbClr val="000000"/>
                          </a:solidFill>
                          <a:effectLst/>
                          <a:latin typeface="Calibri" panose="020F0502020204030204" pitchFamily="34" charset="0"/>
                        </a:rPr>
                        <a:t>3</a:t>
                      </a:r>
                    </a:p>
                  </a:txBody>
                  <a:tcPr marL="19845" marR="19845" marT="19845" marB="0" anchor="b"/>
                </a:tc>
                <a:extLst>
                  <a:ext uri="{0D108BD9-81ED-4DB2-BD59-A6C34878D82A}">
                    <a16:rowId xmlns:a16="http://schemas.microsoft.com/office/drawing/2014/main" val="345117163"/>
                  </a:ext>
                </a:extLst>
              </a:tr>
              <a:tr h="836446">
                <a:tc>
                  <a:txBody>
                    <a:bodyPr/>
                    <a:lstStyle/>
                    <a:p>
                      <a:pPr algn="l" fontAlgn="b"/>
                      <a:r>
                        <a:rPr lang="en-AU" sz="2300" u="none" strike="noStrike" dirty="0">
                          <a:effectLst/>
                        </a:rPr>
                        <a:t>Other Independent Unit</a:t>
                      </a:r>
                      <a:endParaRPr lang="en-AU" sz="2300" b="0" i="0" u="none" strike="noStrike" dirty="0">
                        <a:solidFill>
                          <a:srgbClr val="000000"/>
                        </a:solidFill>
                        <a:effectLst/>
                        <a:latin typeface="Calibri" panose="020F0502020204030204" pitchFamily="34" charset="0"/>
                      </a:endParaRPr>
                    </a:p>
                  </a:txBody>
                  <a:tcPr marL="19845" marR="19845" marT="19845" marB="0" anchor="b"/>
                </a:tc>
                <a:tc>
                  <a:txBody>
                    <a:bodyPr/>
                    <a:lstStyle/>
                    <a:p>
                      <a:pPr algn="l" fontAlgn="b"/>
                      <a:r>
                        <a:rPr lang="en-AU" sz="2300" u="none" strike="noStrike" dirty="0">
                          <a:effectLst/>
                        </a:rPr>
                        <a:t>1</a:t>
                      </a:r>
                      <a:endParaRPr lang="en-AU" sz="2300" b="0" i="0" u="none" strike="noStrike" dirty="0">
                        <a:solidFill>
                          <a:srgbClr val="000000"/>
                        </a:solidFill>
                        <a:effectLst/>
                        <a:latin typeface="Calibri" panose="020F0502020204030204" pitchFamily="34" charset="0"/>
                      </a:endParaRPr>
                    </a:p>
                  </a:txBody>
                  <a:tcPr marL="19845" marR="19845" marT="19845" marB="0" anchor="b"/>
                </a:tc>
                <a:extLst>
                  <a:ext uri="{0D108BD9-81ED-4DB2-BD59-A6C34878D82A}">
                    <a16:rowId xmlns:a16="http://schemas.microsoft.com/office/drawing/2014/main" val="1007369997"/>
                  </a:ext>
                </a:extLst>
              </a:tr>
              <a:tr h="516701">
                <a:tc>
                  <a:txBody>
                    <a:bodyPr/>
                    <a:lstStyle/>
                    <a:p>
                      <a:pPr algn="l" fontAlgn="b"/>
                      <a:r>
                        <a:rPr lang="en-AU" sz="2300" u="none" strike="noStrike" dirty="0">
                          <a:effectLst/>
                        </a:rPr>
                        <a:t>No Response</a:t>
                      </a:r>
                      <a:endParaRPr lang="en-AU" sz="2300" b="0" i="0" u="none" strike="noStrike" dirty="0">
                        <a:solidFill>
                          <a:srgbClr val="000000"/>
                        </a:solidFill>
                        <a:effectLst/>
                        <a:latin typeface="Calibri" panose="020F0502020204030204" pitchFamily="34" charset="0"/>
                      </a:endParaRPr>
                    </a:p>
                  </a:txBody>
                  <a:tcPr marL="19845" marR="19845" marT="19845" marB="0" anchor="b"/>
                </a:tc>
                <a:tc>
                  <a:txBody>
                    <a:bodyPr/>
                    <a:lstStyle/>
                    <a:p>
                      <a:pPr algn="l" fontAlgn="b"/>
                      <a:r>
                        <a:rPr lang="en-AU" sz="2300" b="0" i="0" u="none" strike="noStrike" dirty="0">
                          <a:solidFill>
                            <a:srgbClr val="000000"/>
                          </a:solidFill>
                          <a:effectLst/>
                          <a:latin typeface="Calibri" panose="020F0502020204030204" pitchFamily="34" charset="0"/>
                        </a:rPr>
                        <a:t>4</a:t>
                      </a:r>
                    </a:p>
                  </a:txBody>
                  <a:tcPr marL="19845" marR="19845" marT="19845" marB="0" anchor="b"/>
                </a:tc>
                <a:extLst>
                  <a:ext uri="{0D108BD9-81ED-4DB2-BD59-A6C34878D82A}">
                    <a16:rowId xmlns:a16="http://schemas.microsoft.com/office/drawing/2014/main" val="184109569"/>
                  </a:ext>
                </a:extLst>
              </a:tr>
              <a:tr h="516701">
                <a:tc>
                  <a:txBody>
                    <a:bodyPr/>
                    <a:lstStyle/>
                    <a:p>
                      <a:pPr algn="l" fontAlgn="b"/>
                      <a:r>
                        <a:rPr lang="en-AU" sz="2300" u="none" strike="noStrike" dirty="0">
                          <a:effectLst/>
                        </a:rPr>
                        <a:t> Total</a:t>
                      </a:r>
                      <a:endParaRPr lang="en-AU" sz="2300" b="0" i="0" u="none" strike="noStrike" dirty="0">
                        <a:solidFill>
                          <a:srgbClr val="000000"/>
                        </a:solidFill>
                        <a:effectLst/>
                        <a:latin typeface="Calibri" panose="020F0502020204030204" pitchFamily="34" charset="0"/>
                      </a:endParaRPr>
                    </a:p>
                  </a:txBody>
                  <a:tcPr marL="19845" marR="19845" marT="19845" marB="0" anchor="b"/>
                </a:tc>
                <a:tc>
                  <a:txBody>
                    <a:bodyPr/>
                    <a:lstStyle/>
                    <a:p>
                      <a:pPr algn="l" fontAlgn="b"/>
                      <a:r>
                        <a:rPr lang="en-AU" sz="2300" u="none" strike="noStrike" dirty="0">
                          <a:effectLst/>
                        </a:rPr>
                        <a:t>18</a:t>
                      </a:r>
                      <a:endParaRPr lang="en-AU" sz="2300" b="0" i="0" u="none" strike="noStrike" dirty="0">
                        <a:solidFill>
                          <a:srgbClr val="000000"/>
                        </a:solidFill>
                        <a:effectLst/>
                        <a:latin typeface="Calibri" panose="020F0502020204030204" pitchFamily="34" charset="0"/>
                      </a:endParaRPr>
                    </a:p>
                  </a:txBody>
                  <a:tcPr marL="19845" marR="19845" marT="19845" marB="0" anchor="b"/>
                </a:tc>
                <a:extLst>
                  <a:ext uri="{0D108BD9-81ED-4DB2-BD59-A6C34878D82A}">
                    <a16:rowId xmlns:a16="http://schemas.microsoft.com/office/drawing/2014/main" val="1510060450"/>
                  </a:ext>
                </a:extLst>
              </a:tr>
            </a:tbl>
          </a:graphicData>
        </a:graphic>
      </p:graphicFrame>
    </p:spTree>
    <p:extLst>
      <p:ext uri="{BB962C8B-B14F-4D97-AF65-F5344CB8AC3E}">
        <p14:creationId xmlns:p14="http://schemas.microsoft.com/office/powerpoint/2010/main" val="2986056073"/>
      </p:ext>
    </p:extLst>
  </p:cSld>
  <p:clrMapOvr>
    <a:masterClrMapping/>
  </p:clrMapOvr>
  <p:transition spd="slow">
    <p:wipe dir="r"/>
    <p:sndAc>
      <p:stSnd>
        <p:snd r:embed="rId2" name="coin.wav"/>
      </p:stSnd>
    </p:sndAc>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2101A-7321-0A4C-6C00-BA1232DD9185}"/>
              </a:ext>
            </a:extLst>
          </p:cNvPr>
          <p:cNvSpPr>
            <a:spLocks noGrp="1"/>
          </p:cNvSpPr>
          <p:nvPr>
            <p:ph type="title"/>
          </p:nvPr>
        </p:nvSpPr>
        <p:spPr>
          <a:xfrm>
            <a:off x="911424" y="0"/>
            <a:ext cx="10972800" cy="451928"/>
          </a:xfrm>
        </p:spPr>
        <p:txBody>
          <a:bodyPr/>
          <a:lstStyle/>
          <a:p>
            <a:r>
              <a:rPr lang="en-US" sz="2400" dirty="0">
                <a:solidFill>
                  <a:srgbClr val="C00000"/>
                </a:solidFill>
              </a:rPr>
              <a:t>What are the new functions of the Treasury that appeared over the last 5 years?</a:t>
            </a:r>
          </a:p>
        </p:txBody>
      </p:sp>
      <p:sp>
        <p:nvSpPr>
          <p:cNvPr id="4" name="Slide Number Placeholder 3">
            <a:extLst>
              <a:ext uri="{FF2B5EF4-FFF2-40B4-BE49-F238E27FC236}">
                <a16:creationId xmlns:a16="http://schemas.microsoft.com/office/drawing/2014/main" id="{034E8503-285F-985F-164C-E21A4FB04EE0}"/>
              </a:ext>
            </a:extLst>
          </p:cNvPr>
          <p:cNvSpPr>
            <a:spLocks noGrp="1"/>
          </p:cNvSpPr>
          <p:nvPr>
            <p:ph type="sldNum" sz="quarter" idx="12"/>
          </p:nvPr>
        </p:nvSpPr>
        <p:spPr/>
        <p:txBody>
          <a:bodyPr/>
          <a:lstStyle/>
          <a:p>
            <a:pPr>
              <a:defRPr/>
            </a:pPr>
            <a:fld id="{87D4BA1C-9A8B-436B-A337-6A2CE014F201}" type="slidenum">
              <a:rPr lang="ru-RU" altLang="en-US" smtClean="0"/>
              <a:pPr>
                <a:defRPr/>
              </a:pPr>
              <a:t>19</a:t>
            </a:fld>
            <a:endParaRPr lang="ru-RU" altLang="en-US" dirty="0"/>
          </a:p>
        </p:txBody>
      </p:sp>
      <p:graphicFrame>
        <p:nvGraphicFramePr>
          <p:cNvPr id="3" name="Table 2">
            <a:extLst>
              <a:ext uri="{FF2B5EF4-FFF2-40B4-BE49-F238E27FC236}">
                <a16:creationId xmlns:a16="http://schemas.microsoft.com/office/drawing/2014/main" id="{B712C475-2689-A423-C131-AFA3A1E65C2E}"/>
              </a:ext>
            </a:extLst>
          </p:cNvPr>
          <p:cNvGraphicFramePr>
            <a:graphicFrameLocks noGrp="1"/>
          </p:cNvGraphicFramePr>
          <p:nvPr>
            <p:extLst>
              <p:ext uri="{D42A27DB-BD31-4B8C-83A1-F6EECF244321}">
                <p14:modId xmlns:p14="http://schemas.microsoft.com/office/powerpoint/2010/main" val="2068943422"/>
              </p:ext>
            </p:extLst>
          </p:nvPr>
        </p:nvGraphicFramePr>
        <p:xfrm>
          <a:off x="119336" y="499968"/>
          <a:ext cx="11953328" cy="6358686"/>
        </p:xfrm>
        <a:graphic>
          <a:graphicData uri="http://schemas.openxmlformats.org/drawingml/2006/table">
            <a:tbl>
              <a:tblPr>
                <a:tableStyleId>{5C22544A-7EE6-4342-B048-85BDC9FD1C3A}</a:tableStyleId>
              </a:tblPr>
              <a:tblGrid>
                <a:gridCol w="1058415">
                  <a:extLst>
                    <a:ext uri="{9D8B030D-6E8A-4147-A177-3AD203B41FA5}">
                      <a16:colId xmlns:a16="http://schemas.microsoft.com/office/drawing/2014/main" val="32933677"/>
                    </a:ext>
                  </a:extLst>
                </a:gridCol>
                <a:gridCol w="10894913">
                  <a:extLst>
                    <a:ext uri="{9D8B030D-6E8A-4147-A177-3AD203B41FA5}">
                      <a16:colId xmlns:a16="http://schemas.microsoft.com/office/drawing/2014/main" val="3031221538"/>
                    </a:ext>
                  </a:extLst>
                </a:gridCol>
              </a:tblGrid>
              <a:tr h="308561">
                <a:tc>
                  <a:txBody>
                    <a:bodyPr/>
                    <a:lstStyle/>
                    <a:p>
                      <a:pPr algn="l" fontAlgn="b"/>
                      <a:r>
                        <a:rPr lang="en-AU" sz="1300" u="none" strike="noStrike" dirty="0">
                          <a:effectLst/>
                        </a:rPr>
                        <a:t>Albania</a:t>
                      </a:r>
                      <a:endParaRPr lang="en-AU" sz="1300" b="0" i="0" u="none" strike="noStrike" dirty="0">
                        <a:solidFill>
                          <a:srgbClr val="000000"/>
                        </a:solidFill>
                        <a:effectLst/>
                        <a:latin typeface="Calibri" panose="020F0502020204030204" pitchFamily="34" charset="0"/>
                      </a:endParaRPr>
                    </a:p>
                  </a:txBody>
                  <a:tcPr marL="4835" marR="4835" marT="4835" marB="0" anchor="b"/>
                </a:tc>
                <a:tc>
                  <a:txBody>
                    <a:bodyPr/>
                    <a:lstStyle/>
                    <a:p>
                      <a:pPr algn="l" fontAlgn="b"/>
                      <a:r>
                        <a:rPr lang="en-AU" sz="1300" u="none" strike="noStrike" dirty="0">
                          <a:effectLst/>
                        </a:rPr>
                        <a:t>Commitment control against the medium term budget , Electronic archive for AGFIS. Introduction of output CoA segment for budget performance's monitoring.</a:t>
                      </a:r>
                      <a:endParaRPr lang="en-AU" sz="1300" b="0" i="0" u="none" strike="noStrike" dirty="0">
                        <a:solidFill>
                          <a:srgbClr val="000000"/>
                        </a:solidFill>
                        <a:effectLst/>
                        <a:latin typeface="Calibri" panose="020F0502020204030204" pitchFamily="34" charset="0"/>
                      </a:endParaRPr>
                    </a:p>
                  </a:txBody>
                  <a:tcPr marL="4835" marR="4835" marT="4835" marB="0" anchor="b"/>
                </a:tc>
                <a:extLst>
                  <a:ext uri="{0D108BD9-81ED-4DB2-BD59-A6C34878D82A}">
                    <a16:rowId xmlns:a16="http://schemas.microsoft.com/office/drawing/2014/main" val="622794412"/>
                  </a:ext>
                </a:extLst>
              </a:tr>
              <a:tr h="218790">
                <a:tc>
                  <a:txBody>
                    <a:bodyPr/>
                    <a:lstStyle/>
                    <a:p>
                      <a:pPr algn="l" fontAlgn="b"/>
                      <a:r>
                        <a:rPr lang="en-AU" sz="1300" u="none" strike="noStrike" dirty="0">
                          <a:effectLst/>
                        </a:rPr>
                        <a:t>Armenia</a:t>
                      </a:r>
                      <a:endParaRPr lang="en-AU" sz="1300" b="0" i="0" u="none" strike="noStrike" dirty="0">
                        <a:solidFill>
                          <a:srgbClr val="000000"/>
                        </a:solidFill>
                        <a:effectLst/>
                        <a:latin typeface="Calibri" panose="020F0502020204030204" pitchFamily="34" charset="0"/>
                      </a:endParaRPr>
                    </a:p>
                  </a:txBody>
                  <a:tcPr marL="4835" marR="4835" marT="4835" marB="0" anchor="b"/>
                </a:tc>
                <a:tc>
                  <a:txBody>
                    <a:bodyPr/>
                    <a:lstStyle/>
                    <a:p>
                      <a:pPr algn="l" fontAlgn="b"/>
                      <a:r>
                        <a:rPr lang="en-AU" sz="1300" u="none" strike="noStrike" dirty="0">
                          <a:effectLst/>
                        </a:rPr>
                        <a:t>Ex-ante control of payments for state not-for-profit organizations and program implementation units for loan and grant proceeds</a:t>
                      </a:r>
                      <a:endParaRPr lang="en-AU" sz="1300" b="0" i="0" u="none" strike="noStrike" dirty="0">
                        <a:solidFill>
                          <a:srgbClr val="000000"/>
                        </a:solidFill>
                        <a:effectLst/>
                        <a:latin typeface="Calibri" panose="020F0502020204030204" pitchFamily="34" charset="0"/>
                      </a:endParaRPr>
                    </a:p>
                  </a:txBody>
                  <a:tcPr marL="4835" marR="4835" marT="4835" marB="0" anchor="b"/>
                </a:tc>
                <a:extLst>
                  <a:ext uri="{0D108BD9-81ED-4DB2-BD59-A6C34878D82A}">
                    <a16:rowId xmlns:a16="http://schemas.microsoft.com/office/drawing/2014/main" val="2451834685"/>
                  </a:ext>
                </a:extLst>
              </a:tr>
              <a:tr h="431945">
                <a:tc>
                  <a:txBody>
                    <a:bodyPr/>
                    <a:lstStyle/>
                    <a:p>
                      <a:pPr algn="l" fontAlgn="b"/>
                      <a:r>
                        <a:rPr lang="en-AU" sz="1300" u="none" strike="noStrike" dirty="0">
                          <a:effectLst/>
                        </a:rPr>
                        <a:t>Belarus</a:t>
                      </a:r>
                      <a:endParaRPr lang="en-AU" sz="1300" b="0" i="0" u="none" strike="noStrike" dirty="0">
                        <a:solidFill>
                          <a:srgbClr val="000000"/>
                        </a:solidFill>
                        <a:effectLst/>
                        <a:latin typeface="Calibri" panose="020F0502020204030204" pitchFamily="34" charset="0"/>
                      </a:endParaRPr>
                    </a:p>
                  </a:txBody>
                  <a:tcPr marL="4835" marR="4835" marT="4835" marB="0" anchor="b"/>
                </a:tc>
                <a:tc>
                  <a:txBody>
                    <a:bodyPr/>
                    <a:lstStyle/>
                    <a:p>
                      <a:pPr algn="l" fontAlgn="b"/>
                      <a:r>
                        <a:rPr lang="en-AU" sz="1300" u="none" strike="noStrike" dirty="0">
                          <a:effectLst/>
                        </a:rPr>
                        <a:t>Budget execution and public procurement processes integrated; Treasury collects enforcement proceedings; increased volume of extra-budgetary payments and accounting of extra-budgetary funds</a:t>
                      </a:r>
                      <a:endParaRPr lang="en-AU" sz="1300" b="0" i="0" u="none" strike="noStrike" dirty="0">
                        <a:solidFill>
                          <a:srgbClr val="000000"/>
                        </a:solidFill>
                        <a:effectLst/>
                        <a:latin typeface="Calibri" panose="020F0502020204030204" pitchFamily="34" charset="0"/>
                      </a:endParaRPr>
                    </a:p>
                  </a:txBody>
                  <a:tcPr marL="4835" marR="4835" marT="4835" marB="0" anchor="b"/>
                </a:tc>
                <a:extLst>
                  <a:ext uri="{0D108BD9-81ED-4DB2-BD59-A6C34878D82A}">
                    <a16:rowId xmlns:a16="http://schemas.microsoft.com/office/drawing/2014/main" val="3898504919"/>
                  </a:ext>
                </a:extLst>
              </a:tr>
              <a:tr h="859979">
                <a:tc>
                  <a:txBody>
                    <a:bodyPr/>
                    <a:lstStyle/>
                    <a:p>
                      <a:pPr algn="l" fontAlgn="b"/>
                      <a:r>
                        <a:rPr lang="en-AU" sz="1300" u="none" strike="noStrike" dirty="0">
                          <a:effectLst/>
                        </a:rPr>
                        <a:t>Croatia</a:t>
                      </a:r>
                      <a:endParaRPr lang="en-AU" sz="1300" b="0" i="0" u="none" strike="noStrike" dirty="0">
                        <a:solidFill>
                          <a:srgbClr val="000000"/>
                        </a:solidFill>
                        <a:effectLst/>
                        <a:latin typeface="Calibri" panose="020F0502020204030204" pitchFamily="34" charset="0"/>
                      </a:endParaRPr>
                    </a:p>
                  </a:txBody>
                  <a:tcPr marL="4835" marR="4835" marT="4835" marB="0" anchor="b"/>
                </a:tc>
                <a:tc>
                  <a:txBody>
                    <a:bodyPr/>
                    <a:lstStyle/>
                    <a:p>
                      <a:pPr algn="l" fontAlgn="b"/>
                      <a:r>
                        <a:rPr lang="en-AU" sz="1300" u="none" strike="noStrike" dirty="0">
                          <a:effectLst/>
                        </a:rPr>
                        <a:t>Drafting of the new Budget Act and regulations related to the execution of the state budget, the Ordinance on Budget Execution Accounts, the new Regulation on the Bi-Annual and Annual Report on Budget Execution, Accounting Regulation, etc.   Introduction of the euro as official currency in the Republic of Croatia and adaptation of business processes and IT systems of the state treasury.  </a:t>
                      </a:r>
                      <a:endParaRPr lang="en-AU" sz="1300" b="0" i="0" u="none" strike="noStrike" dirty="0">
                        <a:solidFill>
                          <a:srgbClr val="000000"/>
                        </a:solidFill>
                        <a:effectLst/>
                        <a:latin typeface="Calibri" panose="020F0502020204030204" pitchFamily="34" charset="0"/>
                      </a:endParaRPr>
                    </a:p>
                  </a:txBody>
                  <a:tcPr marL="4835" marR="4835" marT="4835" marB="0" anchor="b"/>
                </a:tc>
                <a:extLst>
                  <a:ext uri="{0D108BD9-81ED-4DB2-BD59-A6C34878D82A}">
                    <a16:rowId xmlns:a16="http://schemas.microsoft.com/office/drawing/2014/main" val="1671595766"/>
                  </a:ext>
                </a:extLst>
              </a:tr>
              <a:tr h="218790">
                <a:tc>
                  <a:txBody>
                    <a:bodyPr/>
                    <a:lstStyle/>
                    <a:p>
                      <a:pPr algn="l" fontAlgn="b"/>
                      <a:r>
                        <a:rPr lang="en-AU" sz="1300" u="none" strike="noStrike" dirty="0">
                          <a:effectLst/>
                        </a:rPr>
                        <a:t>Georgia</a:t>
                      </a:r>
                      <a:endParaRPr lang="en-AU" sz="1300" b="0" i="0" u="none" strike="noStrike" dirty="0">
                        <a:solidFill>
                          <a:srgbClr val="000000"/>
                        </a:solidFill>
                        <a:effectLst/>
                        <a:latin typeface="Calibri" panose="020F0502020204030204" pitchFamily="34" charset="0"/>
                      </a:endParaRPr>
                    </a:p>
                  </a:txBody>
                  <a:tcPr marL="4835" marR="4835" marT="4835" marB="0" anchor="b"/>
                </a:tc>
                <a:tc>
                  <a:txBody>
                    <a:bodyPr/>
                    <a:lstStyle/>
                    <a:p>
                      <a:pPr algn="l" fontAlgn="b"/>
                      <a:r>
                        <a:rPr lang="en-AU" sz="1300" u="none" strike="noStrike" dirty="0">
                          <a:effectLst/>
                        </a:rPr>
                        <a:t>Cash management integration of Procurement, invoices module</a:t>
                      </a:r>
                      <a:endParaRPr lang="en-AU" sz="1300" b="0" i="0" u="none" strike="noStrike" dirty="0">
                        <a:solidFill>
                          <a:srgbClr val="000000"/>
                        </a:solidFill>
                        <a:effectLst/>
                        <a:latin typeface="Calibri" panose="020F0502020204030204" pitchFamily="34" charset="0"/>
                      </a:endParaRPr>
                    </a:p>
                  </a:txBody>
                  <a:tcPr marL="4835" marR="4835" marT="4835" marB="0" anchor="b"/>
                </a:tc>
                <a:extLst>
                  <a:ext uri="{0D108BD9-81ED-4DB2-BD59-A6C34878D82A}">
                    <a16:rowId xmlns:a16="http://schemas.microsoft.com/office/drawing/2014/main" val="2585658796"/>
                  </a:ext>
                </a:extLst>
              </a:tr>
              <a:tr h="284781">
                <a:tc>
                  <a:txBody>
                    <a:bodyPr/>
                    <a:lstStyle/>
                    <a:p>
                      <a:pPr algn="l" fontAlgn="b"/>
                      <a:r>
                        <a:rPr lang="en-AU" sz="1300" u="none" strike="noStrike" dirty="0">
                          <a:effectLst/>
                        </a:rPr>
                        <a:t>Hungary</a:t>
                      </a:r>
                      <a:endParaRPr lang="en-AU" sz="1300" b="0" i="0" u="none" strike="noStrike" dirty="0">
                        <a:solidFill>
                          <a:srgbClr val="000000"/>
                        </a:solidFill>
                        <a:effectLst/>
                        <a:latin typeface="Calibri" panose="020F0502020204030204" pitchFamily="34" charset="0"/>
                      </a:endParaRPr>
                    </a:p>
                  </a:txBody>
                  <a:tcPr marL="4835" marR="4835" marT="4835" marB="0" anchor="b"/>
                </a:tc>
                <a:tc>
                  <a:txBody>
                    <a:bodyPr/>
                    <a:lstStyle/>
                    <a:p>
                      <a:pPr algn="l" fontAlgn="b"/>
                      <a:r>
                        <a:rPr lang="en-AU" sz="1300" u="none" strike="noStrike" dirty="0">
                          <a:effectLst/>
                        </a:rPr>
                        <a:t>Management of pension and rural funds</a:t>
                      </a:r>
                      <a:endParaRPr lang="en-AU" sz="1300" b="0" i="0" u="none" strike="noStrike" dirty="0">
                        <a:solidFill>
                          <a:srgbClr val="000000"/>
                        </a:solidFill>
                        <a:effectLst/>
                        <a:latin typeface="Calibri" panose="020F0502020204030204" pitchFamily="34" charset="0"/>
                      </a:endParaRPr>
                    </a:p>
                  </a:txBody>
                  <a:tcPr marL="4835" marR="4835" marT="4835" marB="0" anchor="b"/>
                </a:tc>
                <a:extLst>
                  <a:ext uri="{0D108BD9-81ED-4DB2-BD59-A6C34878D82A}">
                    <a16:rowId xmlns:a16="http://schemas.microsoft.com/office/drawing/2014/main" val="3989262598"/>
                  </a:ext>
                </a:extLst>
              </a:tr>
              <a:tr h="858255">
                <a:tc>
                  <a:txBody>
                    <a:bodyPr/>
                    <a:lstStyle/>
                    <a:p>
                      <a:pPr algn="l" fontAlgn="b"/>
                      <a:r>
                        <a:rPr lang="en-AU" sz="1300" u="none" strike="noStrike" dirty="0">
                          <a:effectLst/>
                        </a:rPr>
                        <a:t>Kazakhstan</a:t>
                      </a:r>
                      <a:endParaRPr lang="en-AU" sz="1300" b="0" i="0" u="none" strike="noStrike" dirty="0">
                        <a:solidFill>
                          <a:srgbClr val="000000"/>
                        </a:solidFill>
                        <a:effectLst/>
                        <a:latin typeface="Calibri" panose="020F0502020204030204" pitchFamily="34" charset="0"/>
                      </a:endParaRPr>
                    </a:p>
                  </a:txBody>
                  <a:tcPr marL="4835" marR="4835" marT="4835" marB="0" anchor="b"/>
                </a:tc>
                <a:tc>
                  <a:txBody>
                    <a:bodyPr/>
                    <a:lstStyle/>
                    <a:p>
                      <a:pPr algn="l" fontAlgn="b"/>
                      <a:r>
                        <a:rPr lang="en-AU" sz="1300" u="none" strike="noStrike" dirty="0">
                          <a:effectLst/>
                        </a:rPr>
                        <a:t>introduction of new mechanisms in budget execution, such as treasury support of public construction procurement and registration of PPP and concession contracts from 2017;</a:t>
                      </a:r>
                      <a:br>
                        <a:rPr lang="en-AU" sz="1300" u="none" strike="noStrike" dirty="0">
                          <a:effectLst/>
                        </a:rPr>
                      </a:br>
                      <a:r>
                        <a:rPr lang="en-AU" sz="1300" u="none" strike="noStrike" dirty="0">
                          <a:effectLst/>
                        </a:rPr>
                        <a:t>centralization of accounting (centralized accounting of payroll and travel expenses) from 2019; implementation of the fourth tier of the local government budget from 2018; acceptance of financial reporting of receipts beginning in 2018;operators of financial and non-financial support of state programs transferred to the Treasury from January 1, 2022.</a:t>
                      </a:r>
                      <a:endParaRPr lang="en-AU" sz="1300" b="0" i="0" u="none" strike="noStrike" dirty="0">
                        <a:solidFill>
                          <a:srgbClr val="000000"/>
                        </a:solidFill>
                        <a:effectLst/>
                        <a:latin typeface="Calibri" panose="020F0502020204030204" pitchFamily="34" charset="0"/>
                      </a:endParaRPr>
                    </a:p>
                  </a:txBody>
                  <a:tcPr marL="4835" marR="4835" marT="4835" marB="0" anchor="b"/>
                </a:tc>
                <a:extLst>
                  <a:ext uri="{0D108BD9-81ED-4DB2-BD59-A6C34878D82A}">
                    <a16:rowId xmlns:a16="http://schemas.microsoft.com/office/drawing/2014/main" val="1449603164"/>
                  </a:ext>
                </a:extLst>
              </a:tr>
              <a:tr h="232816">
                <a:tc>
                  <a:txBody>
                    <a:bodyPr/>
                    <a:lstStyle/>
                    <a:p>
                      <a:pPr algn="l" fontAlgn="b"/>
                      <a:r>
                        <a:rPr lang="en-AU" sz="1300" u="none" strike="noStrike" dirty="0">
                          <a:effectLst/>
                        </a:rPr>
                        <a:t>Kyrgyz Republic</a:t>
                      </a:r>
                      <a:endParaRPr lang="en-AU" sz="1300" b="0" i="0" u="none" strike="noStrike" dirty="0">
                        <a:solidFill>
                          <a:srgbClr val="000000"/>
                        </a:solidFill>
                        <a:effectLst/>
                        <a:latin typeface="Calibri" panose="020F0502020204030204" pitchFamily="34" charset="0"/>
                      </a:endParaRPr>
                    </a:p>
                  </a:txBody>
                  <a:tcPr marL="4835" marR="4835" marT="4835" marB="0" anchor="b"/>
                </a:tc>
                <a:tc>
                  <a:txBody>
                    <a:bodyPr/>
                    <a:lstStyle/>
                    <a:p>
                      <a:pPr algn="l" fontAlgn="b"/>
                      <a:r>
                        <a:rPr lang="en-AU" sz="1300" u="none" strike="noStrike" dirty="0">
                          <a:effectLst/>
                        </a:rPr>
                        <a:t>Placing budget surplus with commercial banks The "green corridor" to improve treasury procedures. Participant of the KR bank clearing system.</a:t>
                      </a:r>
                      <a:endParaRPr lang="en-AU" sz="1300" b="0" i="0" u="none" strike="noStrike" dirty="0">
                        <a:solidFill>
                          <a:srgbClr val="000000"/>
                        </a:solidFill>
                        <a:effectLst/>
                        <a:latin typeface="Calibri" panose="020F0502020204030204" pitchFamily="34" charset="0"/>
                      </a:endParaRPr>
                    </a:p>
                  </a:txBody>
                  <a:tcPr marL="4835" marR="4835" marT="4835" marB="0" anchor="b"/>
                </a:tc>
                <a:extLst>
                  <a:ext uri="{0D108BD9-81ED-4DB2-BD59-A6C34878D82A}">
                    <a16:rowId xmlns:a16="http://schemas.microsoft.com/office/drawing/2014/main" val="3667889259"/>
                  </a:ext>
                </a:extLst>
              </a:tr>
              <a:tr h="218790">
                <a:tc>
                  <a:txBody>
                    <a:bodyPr/>
                    <a:lstStyle/>
                    <a:p>
                      <a:pPr algn="l" fontAlgn="b"/>
                      <a:r>
                        <a:rPr lang="en-AU" sz="1300" u="none" strike="noStrike" dirty="0">
                          <a:effectLst/>
                        </a:rPr>
                        <a:t>Moldova</a:t>
                      </a:r>
                      <a:endParaRPr lang="en-AU" sz="1300" b="0" i="0" u="none" strike="noStrike" dirty="0">
                        <a:solidFill>
                          <a:srgbClr val="000000"/>
                        </a:solidFill>
                        <a:effectLst/>
                        <a:latin typeface="Calibri" panose="020F0502020204030204" pitchFamily="34" charset="0"/>
                      </a:endParaRPr>
                    </a:p>
                  </a:txBody>
                  <a:tcPr marL="4835" marR="4835" marT="4835" marB="0" anchor="b"/>
                </a:tc>
                <a:tc>
                  <a:txBody>
                    <a:bodyPr/>
                    <a:lstStyle/>
                    <a:p>
                      <a:pPr algn="l" fontAlgn="b"/>
                      <a:r>
                        <a:rPr lang="en-AU" sz="1300" u="none" strike="noStrike" dirty="0">
                          <a:effectLst/>
                        </a:rPr>
                        <a:t>State Program Service (Government Program Service)</a:t>
                      </a:r>
                      <a:endParaRPr lang="en-AU" sz="1300" b="0" i="0" u="none" strike="noStrike" dirty="0">
                        <a:solidFill>
                          <a:srgbClr val="000000"/>
                        </a:solidFill>
                        <a:effectLst/>
                        <a:latin typeface="Calibri" panose="020F0502020204030204" pitchFamily="34" charset="0"/>
                      </a:endParaRPr>
                    </a:p>
                  </a:txBody>
                  <a:tcPr marL="4835" marR="4835" marT="4835" marB="0" anchor="b"/>
                </a:tc>
                <a:extLst>
                  <a:ext uri="{0D108BD9-81ED-4DB2-BD59-A6C34878D82A}">
                    <a16:rowId xmlns:a16="http://schemas.microsoft.com/office/drawing/2014/main" val="659820364"/>
                  </a:ext>
                </a:extLst>
              </a:tr>
              <a:tr h="431945">
                <a:tc>
                  <a:txBody>
                    <a:bodyPr/>
                    <a:lstStyle/>
                    <a:p>
                      <a:pPr algn="l" fontAlgn="b"/>
                      <a:r>
                        <a:rPr lang="en-AU" sz="1300" u="none" strike="noStrike" dirty="0">
                          <a:effectLst/>
                        </a:rPr>
                        <a:t>North Macedonia</a:t>
                      </a:r>
                      <a:endParaRPr lang="en-AU" sz="1300" b="0" i="0" u="none" strike="noStrike" dirty="0">
                        <a:solidFill>
                          <a:srgbClr val="000000"/>
                        </a:solidFill>
                        <a:effectLst/>
                        <a:latin typeface="Calibri" panose="020F0502020204030204" pitchFamily="34" charset="0"/>
                      </a:endParaRPr>
                    </a:p>
                  </a:txBody>
                  <a:tcPr marL="4835" marR="4835" marT="4835" marB="0" anchor="b"/>
                </a:tc>
                <a:tc>
                  <a:txBody>
                    <a:bodyPr/>
                    <a:lstStyle/>
                    <a:p>
                      <a:pPr algn="l" fontAlgn="b"/>
                      <a:r>
                        <a:rPr lang="en-AU" sz="1300" u="none" strike="noStrike" dirty="0">
                          <a:effectLst/>
                        </a:rPr>
                        <a:t>Budget users can access to the TRIS system and have information on budget execution</a:t>
                      </a:r>
                      <a:endParaRPr lang="en-AU" sz="1300" b="0" i="0" u="none" strike="noStrike" dirty="0">
                        <a:solidFill>
                          <a:srgbClr val="000000"/>
                        </a:solidFill>
                        <a:effectLst/>
                        <a:latin typeface="Calibri" panose="020F0502020204030204" pitchFamily="34" charset="0"/>
                      </a:endParaRPr>
                    </a:p>
                  </a:txBody>
                  <a:tcPr marL="4835" marR="4835" marT="4835" marB="0" anchor="b"/>
                </a:tc>
                <a:extLst>
                  <a:ext uri="{0D108BD9-81ED-4DB2-BD59-A6C34878D82A}">
                    <a16:rowId xmlns:a16="http://schemas.microsoft.com/office/drawing/2014/main" val="1986978032"/>
                  </a:ext>
                </a:extLst>
              </a:tr>
              <a:tr h="440336">
                <a:tc>
                  <a:txBody>
                    <a:bodyPr/>
                    <a:lstStyle/>
                    <a:p>
                      <a:pPr algn="l" fontAlgn="b"/>
                      <a:r>
                        <a:rPr lang="en-AU" sz="1300" u="none" strike="noStrike" dirty="0">
                          <a:effectLst/>
                        </a:rPr>
                        <a:t>Tajikistan</a:t>
                      </a:r>
                      <a:endParaRPr lang="en-AU" sz="1300" b="0" i="0" u="none" strike="noStrike" dirty="0">
                        <a:solidFill>
                          <a:srgbClr val="000000"/>
                        </a:solidFill>
                        <a:effectLst/>
                        <a:latin typeface="Calibri" panose="020F0502020204030204" pitchFamily="34" charset="0"/>
                      </a:endParaRPr>
                    </a:p>
                  </a:txBody>
                  <a:tcPr marL="4835" marR="4835" marT="4835" marB="0" anchor="b"/>
                </a:tc>
                <a:tc>
                  <a:txBody>
                    <a:bodyPr/>
                    <a:lstStyle/>
                    <a:p>
                      <a:pPr algn="l" fontAlgn="b"/>
                      <a:r>
                        <a:rPr lang="en-AU" sz="1300" u="none" strike="noStrike" dirty="0">
                          <a:effectLst/>
                        </a:rPr>
                        <a:t>Extended cash management functions, including short-term investment of surpluses, cash forecasting re. state budget revenues, cash forecasting; enhanced consolidated financial statements approval and production based on approved Tajikistan Public Sector Financial Reporting Standards (TPSFRS).  </a:t>
                      </a:r>
                      <a:endParaRPr lang="en-AU" sz="1300" b="0" i="0" u="none" strike="noStrike" dirty="0">
                        <a:solidFill>
                          <a:srgbClr val="000000"/>
                        </a:solidFill>
                        <a:effectLst/>
                        <a:latin typeface="Calibri" panose="020F0502020204030204" pitchFamily="34" charset="0"/>
                      </a:endParaRPr>
                    </a:p>
                  </a:txBody>
                  <a:tcPr marL="4835" marR="4835" marT="4835" marB="0" anchor="b"/>
                </a:tc>
                <a:extLst>
                  <a:ext uri="{0D108BD9-81ED-4DB2-BD59-A6C34878D82A}">
                    <a16:rowId xmlns:a16="http://schemas.microsoft.com/office/drawing/2014/main" val="3303049873"/>
                  </a:ext>
                </a:extLst>
              </a:tr>
              <a:tr h="858263">
                <a:tc>
                  <a:txBody>
                    <a:bodyPr/>
                    <a:lstStyle/>
                    <a:p>
                      <a:pPr algn="l" fontAlgn="b"/>
                      <a:r>
                        <a:rPr lang="en-AU" sz="1300" u="none" strike="noStrike" dirty="0">
                          <a:effectLst/>
                        </a:rPr>
                        <a:t>Turkey</a:t>
                      </a:r>
                      <a:endParaRPr lang="en-AU" sz="1300" b="0" i="0" u="none" strike="noStrike" dirty="0">
                        <a:solidFill>
                          <a:srgbClr val="000000"/>
                        </a:solidFill>
                        <a:effectLst/>
                        <a:latin typeface="Calibri" panose="020F0502020204030204" pitchFamily="34" charset="0"/>
                      </a:endParaRPr>
                    </a:p>
                  </a:txBody>
                  <a:tcPr marL="4835" marR="4835" marT="4835" marB="0" anchor="b"/>
                </a:tc>
                <a:tc>
                  <a:txBody>
                    <a:bodyPr/>
                    <a:lstStyle/>
                    <a:p>
                      <a:pPr algn="l" fontAlgn="b"/>
                      <a:r>
                        <a:rPr lang="en-AU" sz="1300" u="none" strike="noStrike" dirty="0">
                          <a:effectLst/>
                        </a:rPr>
                        <a:t> New unit established in order to carry out risk analysis for the prevention of tax loss and informal economic activities.  unit was established to harmonize the financial management and control systems, to prepare a budget in line with the policies and targets determined by the government, to steer and control the budget implementations.    -In addition to financing the general budget, with the extended TSA, the Treasury assumes the new role which is the treasurer of other public institutions.    -As of 2019, public resources have been remunerated through other public banks besides the Central Bank</a:t>
                      </a:r>
                      <a:endParaRPr lang="en-AU" sz="1300" b="0" i="0" u="none" strike="noStrike" dirty="0">
                        <a:solidFill>
                          <a:srgbClr val="000000"/>
                        </a:solidFill>
                        <a:effectLst/>
                        <a:latin typeface="Calibri" panose="020F0502020204030204" pitchFamily="34" charset="0"/>
                      </a:endParaRPr>
                    </a:p>
                  </a:txBody>
                  <a:tcPr marL="4835" marR="4835" marT="4835" marB="0" anchor="b"/>
                </a:tc>
                <a:extLst>
                  <a:ext uri="{0D108BD9-81ED-4DB2-BD59-A6C34878D82A}">
                    <a16:rowId xmlns:a16="http://schemas.microsoft.com/office/drawing/2014/main" val="3446737147"/>
                  </a:ext>
                </a:extLst>
              </a:tr>
              <a:tr h="858255">
                <a:tc>
                  <a:txBody>
                    <a:bodyPr/>
                    <a:lstStyle/>
                    <a:p>
                      <a:pPr algn="l" fontAlgn="b"/>
                      <a:r>
                        <a:rPr lang="en-AU" sz="1300" u="none" strike="noStrike" dirty="0">
                          <a:effectLst/>
                        </a:rPr>
                        <a:t>Uzbekistan</a:t>
                      </a:r>
                      <a:endParaRPr lang="en-AU" sz="1300" b="0" i="0" u="none" strike="noStrike" dirty="0">
                        <a:solidFill>
                          <a:srgbClr val="000000"/>
                        </a:solidFill>
                        <a:effectLst/>
                        <a:latin typeface="Calibri" panose="020F0502020204030204" pitchFamily="34" charset="0"/>
                      </a:endParaRPr>
                    </a:p>
                  </a:txBody>
                  <a:tcPr marL="4835" marR="4835" marT="4835" marB="0" anchor="b"/>
                </a:tc>
                <a:tc>
                  <a:txBody>
                    <a:bodyPr/>
                    <a:lstStyle/>
                    <a:p>
                      <a:pPr algn="l" fontAlgn="b"/>
                      <a:r>
                        <a:rPr lang="en-AU" sz="1300" u="none" strike="noStrike" dirty="0">
                          <a:effectLst/>
                        </a:rPr>
                        <a:t>Treasury execution for FX of budgetary organizations;  placing TSA surplus in national currency to deposits;  management of FX funds, placing FX funds to deposits and provision of budget loans and subsidies;  hedging, managing and mitigating financial risks that may arise in FX transactions related to the state budget;  treasury execution for funds of some corporate procuring entities specified by the Decree of the President of the Republic of Uzbekistan;  accounting and monitoring of lending to commercial banks to lend to PPPs in construction, rehabilitation and repairs</a:t>
                      </a:r>
                      <a:endParaRPr lang="en-AU" sz="1300" b="0" i="0" u="none" strike="noStrike" dirty="0">
                        <a:solidFill>
                          <a:srgbClr val="000000"/>
                        </a:solidFill>
                        <a:effectLst/>
                        <a:latin typeface="Calibri" panose="020F0502020204030204" pitchFamily="34" charset="0"/>
                      </a:endParaRPr>
                    </a:p>
                  </a:txBody>
                  <a:tcPr marL="4835" marR="4835" marT="4835" marB="0" anchor="b"/>
                </a:tc>
                <a:extLst>
                  <a:ext uri="{0D108BD9-81ED-4DB2-BD59-A6C34878D82A}">
                    <a16:rowId xmlns:a16="http://schemas.microsoft.com/office/drawing/2014/main" val="1289134072"/>
                  </a:ext>
                </a:extLst>
              </a:tr>
            </a:tbl>
          </a:graphicData>
        </a:graphic>
      </p:graphicFrame>
    </p:spTree>
    <p:extLst>
      <p:ext uri="{BB962C8B-B14F-4D97-AF65-F5344CB8AC3E}">
        <p14:creationId xmlns:p14="http://schemas.microsoft.com/office/powerpoint/2010/main" val="3541343848"/>
      </p:ext>
    </p:extLst>
  </p:cSld>
  <p:clrMapOvr>
    <a:masterClrMapping/>
  </p:clrMapOvr>
  <p:transition spd="slow">
    <p:wipe dir="r"/>
    <p:sndAc>
      <p:stSnd>
        <p:snd r:embed="rId3" name="coin.wav"/>
      </p:stSnd>
    </p:sndAc>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679BE839-DE99-41C9-A547-240D876C169E}"/>
              </a:ext>
            </a:extLst>
          </p:cNvPr>
          <p:cNvSpPr>
            <a:spLocks noGrp="1"/>
          </p:cNvSpPr>
          <p:nvPr>
            <p:ph type="title"/>
          </p:nvPr>
        </p:nvSpPr>
        <p:spPr>
          <a:xfrm>
            <a:off x="13023" y="48961"/>
            <a:ext cx="9289032" cy="452140"/>
          </a:xfrm>
        </p:spPr>
        <p:txBody>
          <a:bodyPr/>
          <a:lstStyle/>
          <a:p>
            <a:br>
              <a:rPr lang="ru-RU" altLang="en-US" sz="3200" dirty="0"/>
            </a:br>
            <a:r>
              <a:rPr lang="en-US" altLang="en-US" sz="3200" b="1" dirty="0">
                <a:solidFill>
                  <a:srgbClr val="C00000"/>
                </a:solidFill>
              </a:rPr>
              <a:t>Survey Objectives and Coverage</a:t>
            </a:r>
            <a:br>
              <a:rPr lang="en-US" altLang="en-US" sz="2800" b="1" dirty="0">
                <a:solidFill>
                  <a:srgbClr val="C00000"/>
                </a:solidFill>
              </a:rPr>
            </a:br>
            <a:endParaRPr lang="en-US" altLang="en-US" sz="2800" b="1" dirty="0">
              <a:solidFill>
                <a:srgbClr val="C00000"/>
              </a:solidFill>
            </a:endParaRPr>
          </a:p>
        </p:txBody>
      </p:sp>
      <p:sp>
        <p:nvSpPr>
          <p:cNvPr id="8195" name="Content Placeholder 2">
            <a:extLst>
              <a:ext uri="{FF2B5EF4-FFF2-40B4-BE49-F238E27FC236}">
                <a16:creationId xmlns:a16="http://schemas.microsoft.com/office/drawing/2014/main" id="{5A5C8270-49C8-4AB9-A0A0-F653C8402FD0}"/>
              </a:ext>
            </a:extLst>
          </p:cNvPr>
          <p:cNvSpPr>
            <a:spLocks noGrp="1"/>
          </p:cNvSpPr>
          <p:nvPr>
            <p:ph idx="1"/>
          </p:nvPr>
        </p:nvSpPr>
        <p:spPr>
          <a:xfrm>
            <a:off x="9687" y="702642"/>
            <a:ext cx="8322937" cy="6038924"/>
          </a:xfrm>
          <a:solidFill>
            <a:schemeClr val="accent2">
              <a:lumMod val="20000"/>
              <a:lumOff val="80000"/>
            </a:schemeClr>
          </a:solidFill>
        </p:spPr>
        <p:txBody>
          <a:bodyPr/>
          <a:lstStyle/>
          <a:p>
            <a:pPr marL="57150" indent="0" algn="just">
              <a:lnSpc>
                <a:spcPct val="115000"/>
              </a:lnSpc>
              <a:spcBef>
                <a:spcPts val="1200"/>
              </a:spcBef>
              <a:buNone/>
            </a:pPr>
            <a:r>
              <a:rPr lang="en-US" sz="2400" b="1" dirty="0"/>
              <a:t>Objectives</a:t>
            </a:r>
            <a:r>
              <a:rPr lang="en-US" sz="2400" dirty="0"/>
              <a:t> </a:t>
            </a:r>
          </a:p>
          <a:p>
            <a:pPr marL="685800" lvl="1" indent="-228600" algn="just">
              <a:lnSpc>
                <a:spcPct val="115000"/>
              </a:lnSpc>
              <a:spcBef>
                <a:spcPts val="1200"/>
              </a:spcBef>
              <a:buNone/>
            </a:pPr>
            <a:r>
              <a:rPr lang="en-US" sz="1800" dirty="0"/>
              <a:t>-  S</a:t>
            </a:r>
            <a:r>
              <a:rPr lang="en-US" altLang="en-US" sz="1800" dirty="0"/>
              <a:t>urvey undertaken to update network on functions of the Treasury since the last survey conducted in 2016 (summarized at the 2016 Plenary meeting in Chisinau, Moldova). This survey is much more extensive.</a:t>
            </a:r>
          </a:p>
          <a:p>
            <a:pPr lvl="1" algn="just">
              <a:lnSpc>
                <a:spcPct val="115000"/>
              </a:lnSpc>
              <a:spcBef>
                <a:spcPts val="1200"/>
              </a:spcBef>
              <a:buFontTx/>
              <a:buChar char="-"/>
            </a:pPr>
            <a:r>
              <a:rPr lang="en-US" altLang="en-US" sz="1800" dirty="0"/>
              <a:t>Used for this presentation but will form the basis for a larger more extensive report. The report will include case-studies too – volunteers welcome </a:t>
            </a:r>
            <a:endParaRPr lang="en-US" sz="1800" dirty="0"/>
          </a:p>
          <a:p>
            <a:pPr lvl="1" algn="just">
              <a:lnSpc>
                <a:spcPct val="115000"/>
              </a:lnSpc>
              <a:spcBef>
                <a:spcPts val="1200"/>
              </a:spcBef>
              <a:buFontTx/>
              <a:buChar char="-"/>
            </a:pPr>
            <a:r>
              <a:rPr lang="en-US" altLang="en-US" sz="1800" dirty="0"/>
              <a:t>27 Questions in total. Today’s presentation updates the VC in March but is still only a snapshot of the total available data – we will be discussing key areas today and later during the plenary meeting</a:t>
            </a:r>
          </a:p>
          <a:p>
            <a:pPr marL="57150" indent="0" algn="just">
              <a:lnSpc>
                <a:spcPct val="115000"/>
              </a:lnSpc>
              <a:spcBef>
                <a:spcPts val="1200"/>
              </a:spcBef>
              <a:buNone/>
            </a:pPr>
            <a:r>
              <a:rPr lang="en-US" altLang="en-US" sz="2400" b="1" dirty="0"/>
              <a:t>Coverage</a:t>
            </a:r>
          </a:p>
          <a:p>
            <a:pPr marL="742950" indent="-285750" algn="just">
              <a:lnSpc>
                <a:spcPct val="115000"/>
              </a:lnSpc>
              <a:spcBef>
                <a:spcPts val="1200"/>
              </a:spcBef>
              <a:buFontTx/>
              <a:buChar char="-"/>
            </a:pPr>
            <a:r>
              <a:rPr lang="en-US" altLang="en-US" sz="1800" dirty="0"/>
              <a:t>responses received up until September 2022 from 12 TCOP countries which  compares with 17 responses received in 2016. Subsequently received a further six responses (orange shading). Thus this survey also includes 18 countries (total of 21 countries across both surveys).    15 countries responded to both surveys, with three new respondent countries for this survey. Other countries are encouraged to submit responses before the report is finalized!</a:t>
            </a:r>
          </a:p>
          <a:p>
            <a:pPr marL="457200" lvl="1" indent="0" algn="just">
              <a:lnSpc>
                <a:spcPct val="115000"/>
              </a:lnSpc>
              <a:spcBef>
                <a:spcPts val="1200"/>
              </a:spcBef>
              <a:buNone/>
            </a:pPr>
            <a:r>
              <a:rPr lang="en-US" altLang="en-US" sz="2400" dirty="0"/>
              <a:t> </a:t>
            </a:r>
            <a:endParaRPr lang="en-US" altLang="en-US" b="1" dirty="0">
              <a:solidFill>
                <a:srgbClr val="C00000"/>
              </a:solidFill>
            </a:endParaRPr>
          </a:p>
          <a:p>
            <a:endParaRPr lang="en-US" altLang="en-US" dirty="0"/>
          </a:p>
        </p:txBody>
      </p:sp>
      <p:sp>
        <p:nvSpPr>
          <p:cNvPr id="8196" name="Slide Number Placeholder 3">
            <a:extLst>
              <a:ext uri="{FF2B5EF4-FFF2-40B4-BE49-F238E27FC236}">
                <a16:creationId xmlns:a16="http://schemas.microsoft.com/office/drawing/2014/main" id="{9F929DC2-6554-45DE-BC82-5242C857D6E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36213B7-9E50-4E08-8C8A-4FFC372B3896}" type="slidenum">
              <a:rPr lang="ru-RU" altLang="en-US" sz="1200">
                <a:solidFill>
                  <a:srgbClr val="898989"/>
                </a:solidFill>
              </a:rPr>
              <a:pPr>
                <a:spcBef>
                  <a:spcPct val="0"/>
                </a:spcBef>
                <a:buFontTx/>
                <a:buNone/>
              </a:pPr>
              <a:t>2</a:t>
            </a:fld>
            <a:endParaRPr lang="ru-RU" altLang="en-US" sz="1200" dirty="0">
              <a:solidFill>
                <a:srgbClr val="898989"/>
              </a:solidFill>
            </a:endParaRPr>
          </a:p>
        </p:txBody>
      </p:sp>
      <p:sp>
        <p:nvSpPr>
          <p:cNvPr id="2" name="TextBox 1">
            <a:extLst>
              <a:ext uri="{FF2B5EF4-FFF2-40B4-BE49-F238E27FC236}">
                <a16:creationId xmlns:a16="http://schemas.microsoft.com/office/drawing/2014/main" id="{AEE0ABD1-C3F8-4568-997C-C4A04609FAEA}"/>
              </a:ext>
            </a:extLst>
          </p:cNvPr>
          <p:cNvSpPr txBox="1"/>
          <p:nvPr/>
        </p:nvSpPr>
        <p:spPr>
          <a:xfrm>
            <a:off x="2639616" y="5958806"/>
            <a:ext cx="7651456" cy="338554"/>
          </a:xfrm>
          <a:prstGeom prst="rect">
            <a:avLst/>
          </a:prstGeom>
          <a:noFill/>
        </p:spPr>
        <p:txBody>
          <a:bodyPr wrap="square" rtlCol="0">
            <a:spAutoFit/>
          </a:bodyPr>
          <a:lstStyle/>
          <a:p>
            <a:endParaRPr lang="en-US" sz="1600" i="1" dirty="0">
              <a:solidFill>
                <a:srgbClr val="0070C0"/>
              </a:solidFill>
            </a:endParaRPr>
          </a:p>
        </p:txBody>
      </p:sp>
      <p:graphicFrame>
        <p:nvGraphicFramePr>
          <p:cNvPr id="4" name="Table 3">
            <a:extLst>
              <a:ext uri="{FF2B5EF4-FFF2-40B4-BE49-F238E27FC236}">
                <a16:creationId xmlns:a16="http://schemas.microsoft.com/office/drawing/2014/main" id="{6AF22143-CDC4-9DDD-FFF8-11C0B433447B}"/>
              </a:ext>
            </a:extLst>
          </p:cNvPr>
          <p:cNvGraphicFramePr>
            <a:graphicFrameLocks noGrp="1"/>
          </p:cNvGraphicFramePr>
          <p:nvPr>
            <p:extLst>
              <p:ext uri="{D42A27DB-BD31-4B8C-83A1-F6EECF244321}">
                <p14:modId xmlns:p14="http://schemas.microsoft.com/office/powerpoint/2010/main" val="2468722033"/>
              </p:ext>
            </p:extLst>
          </p:nvPr>
        </p:nvGraphicFramePr>
        <p:xfrm>
          <a:off x="8572168" y="376958"/>
          <a:ext cx="3284472" cy="5975707"/>
        </p:xfrm>
        <a:graphic>
          <a:graphicData uri="http://schemas.openxmlformats.org/drawingml/2006/table">
            <a:tbl>
              <a:tblPr>
                <a:tableStyleId>{5C22544A-7EE6-4342-B048-85BDC9FD1C3A}</a:tableStyleId>
              </a:tblPr>
              <a:tblGrid>
                <a:gridCol w="1440160">
                  <a:extLst>
                    <a:ext uri="{9D8B030D-6E8A-4147-A177-3AD203B41FA5}">
                      <a16:colId xmlns:a16="http://schemas.microsoft.com/office/drawing/2014/main" val="3371759032"/>
                    </a:ext>
                  </a:extLst>
                </a:gridCol>
                <a:gridCol w="576064">
                  <a:extLst>
                    <a:ext uri="{9D8B030D-6E8A-4147-A177-3AD203B41FA5}">
                      <a16:colId xmlns:a16="http://schemas.microsoft.com/office/drawing/2014/main" val="1747144812"/>
                    </a:ext>
                  </a:extLst>
                </a:gridCol>
                <a:gridCol w="576064">
                  <a:extLst>
                    <a:ext uri="{9D8B030D-6E8A-4147-A177-3AD203B41FA5}">
                      <a16:colId xmlns:a16="http://schemas.microsoft.com/office/drawing/2014/main" val="852613542"/>
                    </a:ext>
                  </a:extLst>
                </a:gridCol>
                <a:gridCol w="692184">
                  <a:extLst>
                    <a:ext uri="{9D8B030D-6E8A-4147-A177-3AD203B41FA5}">
                      <a16:colId xmlns:a16="http://schemas.microsoft.com/office/drawing/2014/main" val="2198604730"/>
                    </a:ext>
                  </a:extLst>
                </a:gridCol>
              </a:tblGrid>
              <a:tr h="247514">
                <a:tc>
                  <a:txBody>
                    <a:bodyPr/>
                    <a:lstStyle/>
                    <a:p>
                      <a:pPr algn="l" rtl="0" fontAlgn="b"/>
                      <a:r>
                        <a:rPr lang="en-AU" sz="1400" b="1" u="none" strike="noStrike" dirty="0">
                          <a:effectLst/>
                        </a:rPr>
                        <a:t>Country</a:t>
                      </a:r>
                      <a:endParaRPr lang="en-AU" sz="1400" b="1"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b="1" u="none" strike="noStrike" dirty="0">
                          <a:effectLst/>
                        </a:rPr>
                        <a:t>Both</a:t>
                      </a:r>
                      <a:endParaRPr lang="en-AU" sz="1400" b="1"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b="1" u="none" strike="noStrike" dirty="0">
                          <a:effectLst/>
                        </a:rPr>
                        <a:t>2016</a:t>
                      </a:r>
                      <a:endParaRPr lang="en-AU" sz="1400" b="1"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b="1" u="none" strike="noStrike" dirty="0">
                          <a:effectLst/>
                        </a:rPr>
                        <a:t>2022/23</a:t>
                      </a:r>
                      <a:endParaRPr lang="en-AU" sz="1400" b="1" i="0" u="none" strike="noStrike" dirty="0">
                        <a:solidFill>
                          <a:srgbClr val="000000"/>
                        </a:solidFill>
                        <a:effectLst/>
                        <a:latin typeface="Calibri" panose="020F0502020204030204" pitchFamily="34" charset="0"/>
                      </a:endParaRPr>
                    </a:p>
                  </a:txBody>
                  <a:tcPr marL="7785" marR="7785" marT="7785" marB="0" anchor="b"/>
                </a:tc>
                <a:extLst>
                  <a:ext uri="{0D108BD9-81ED-4DB2-BD59-A6C34878D82A}">
                    <a16:rowId xmlns:a16="http://schemas.microsoft.com/office/drawing/2014/main" val="3868339483"/>
                  </a:ext>
                </a:extLst>
              </a:tr>
              <a:tr h="247514">
                <a:tc>
                  <a:txBody>
                    <a:bodyPr/>
                    <a:lstStyle/>
                    <a:p>
                      <a:pPr algn="l" rtl="0" fontAlgn="b"/>
                      <a:r>
                        <a:rPr lang="en-AU" sz="1400" u="none" strike="noStrike" dirty="0">
                          <a:effectLst/>
                        </a:rPr>
                        <a:t>Albania</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X</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tc>
                <a:extLst>
                  <a:ext uri="{0D108BD9-81ED-4DB2-BD59-A6C34878D82A}">
                    <a16:rowId xmlns:a16="http://schemas.microsoft.com/office/drawing/2014/main" val="1559943215"/>
                  </a:ext>
                </a:extLst>
              </a:tr>
              <a:tr h="247514">
                <a:tc>
                  <a:txBody>
                    <a:bodyPr/>
                    <a:lstStyle/>
                    <a:p>
                      <a:pPr algn="l" rtl="0" fontAlgn="b"/>
                      <a:r>
                        <a:rPr lang="en-AU" sz="1400" u="none" strike="noStrike" dirty="0">
                          <a:effectLst/>
                        </a:rPr>
                        <a:t>Armenia</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X</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tc>
                <a:extLst>
                  <a:ext uri="{0D108BD9-81ED-4DB2-BD59-A6C34878D82A}">
                    <a16:rowId xmlns:a16="http://schemas.microsoft.com/office/drawing/2014/main" val="4279920738"/>
                  </a:ext>
                </a:extLst>
              </a:tr>
              <a:tr h="247514">
                <a:tc>
                  <a:txBody>
                    <a:bodyPr/>
                    <a:lstStyle/>
                    <a:p>
                      <a:pPr algn="l" rtl="0" fontAlgn="b"/>
                      <a:r>
                        <a:rPr lang="en-AU" sz="1400" u="none" strike="noStrike" dirty="0">
                          <a:effectLst/>
                        </a:rPr>
                        <a:t>Azerbaijan</a:t>
                      </a:r>
                      <a:endParaRPr lang="en-AU" sz="1400" b="0" i="0" u="none" strike="noStrike" dirty="0">
                        <a:solidFill>
                          <a:srgbClr val="000000"/>
                        </a:solidFill>
                        <a:effectLst/>
                        <a:latin typeface="Calibri" panose="020F0502020204030204" pitchFamily="34" charset="0"/>
                      </a:endParaRPr>
                    </a:p>
                  </a:txBody>
                  <a:tcPr marL="7785" marR="7785" marT="7785" marB="0" anchor="b">
                    <a:solidFill>
                      <a:srgbClr val="FFC000"/>
                    </a:solidFill>
                  </a:tcPr>
                </a:tc>
                <a:tc>
                  <a:txBody>
                    <a:bodyPr/>
                    <a:lstStyle/>
                    <a:p>
                      <a:pPr algn="l" rtl="0" fontAlgn="b"/>
                      <a:r>
                        <a:rPr lang="en-AU" sz="1400" u="none" strike="noStrike" dirty="0">
                          <a:effectLst/>
                        </a:rPr>
                        <a:t>X</a:t>
                      </a:r>
                      <a:endParaRPr lang="en-AU" sz="1400" b="0" i="0" u="none" strike="noStrike" dirty="0">
                        <a:solidFill>
                          <a:srgbClr val="000000"/>
                        </a:solidFill>
                        <a:effectLst/>
                        <a:latin typeface="Calibri" panose="020F0502020204030204" pitchFamily="34" charset="0"/>
                      </a:endParaRPr>
                    </a:p>
                  </a:txBody>
                  <a:tcPr marL="7785" marR="7785" marT="7785" marB="0" anchor="b">
                    <a:solidFill>
                      <a:srgbClr val="FFC000"/>
                    </a:solidFill>
                  </a:tcPr>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solidFill>
                      <a:srgbClr val="FFC000"/>
                    </a:solidFill>
                  </a:tcPr>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solidFill>
                      <a:srgbClr val="FFC000"/>
                    </a:solidFill>
                  </a:tcPr>
                </a:tc>
                <a:extLst>
                  <a:ext uri="{0D108BD9-81ED-4DB2-BD59-A6C34878D82A}">
                    <a16:rowId xmlns:a16="http://schemas.microsoft.com/office/drawing/2014/main" val="2213734403"/>
                  </a:ext>
                </a:extLst>
              </a:tr>
              <a:tr h="247514">
                <a:tc>
                  <a:txBody>
                    <a:bodyPr/>
                    <a:lstStyle/>
                    <a:p>
                      <a:pPr algn="l" rtl="0" fontAlgn="b"/>
                      <a:r>
                        <a:rPr lang="en-AU" sz="1400" u="none" strike="noStrike" dirty="0">
                          <a:effectLst/>
                        </a:rPr>
                        <a:t>Belarus</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X</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tc>
                <a:extLst>
                  <a:ext uri="{0D108BD9-81ED-4DB2-BD59-A6C34878D82A}">
                    <a16:rowId xmlns:a16="http://schemas.microsoft.com/office/drawing/2014/main" val="2805169043"/>
                  </a:ext>
                </a:extLst>
              </a:tr>
              <a:tr h="247514">
                <a:tc>
                  <a:txBody>
                    <a:bodyPr/>
                    <a:lstStyle/>
                    <a:p>
                      <a:pPr algn="l" rtl="0" fontAlgn="b"/>
                      <a:r>
                        <a:rPr lang="en-AU" sz="1400" u="none" strike="noStrike" dirty="0">
                          <a:effectLst/>
                        </a:rPr>
                        <a:t>Bosnia &amp; H</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 X</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tc>
                <a:extLst>
                  <a:ext uri="{0D108BD9-81ED-4DB2-BD59-A6C34878D82A}">
                    <a16:rowId xmlns:a16="http://schemas.microsoft.com/office/drawing/2014/main" val="767774980"/>
                  </a:ext>
                </a:extLst>
              </a:tr>
              <a:tr h="247514">
                <a:tc>
                  <a:txBody>
                    <a:bodyPr/>
                    <a:lstStyle/>
                    <a:p>
                      <a:pPr algn="l" rtl="0" fontAlgn="b"/>
                      <a:r>
                        <a:rPr lang="en-AU" sz="1400" u="none" strike="noStrike" dirty="0">
                          <a:effectLst/>
                        </a:rPr>
                        <a:t>Croatia</a:t>
                      </a:r>
                      <a:endParaRPr lang="en-AU" sz="1400" b="0" i="0" u="none" strike="noStrike" dirty="0">
                        <a:solidFill>
                          <a:srgbClr val="000000"/>
                        </a:solidFill>
                        <a:effectLst/>
                        <a:latin typeface="Calibri" panose="020F0502020204030204" pitchFamily="34" charset="0"/>
                      </a:endParaRPr>
                    </a:p>
                  </a:txBody>
                  <a:tcPr marL="7785" marR="7785" marT="7785" marB="0" anchor="b">
                    <a:solidFill>
                      <a:srgbClr val="FFC000"/>
                    </a:solidFill>
                  </a:tcPr>
                </a:tc>
                <a:tc>
                  <a:txBody>
                    <a:bodyPr/>
                    <a:lstStyle/>
                    <a:p>
                      <a:pPr algn="l" rtl="0" fontAlgn="b"/>
                      <a:r>
                        <a:rPr lang="en-AU" sz="1400" u="none" strike="noStrike" dirty="0">
                          <a:effectLst/>
                        </a:rPr>
                        <a:t> X</a:t>
                      </a:r>
                      <a:endParaRPr lang="en-AU" sz="1400" b="0" i="0" u="none" strike="noStrike" dirty="0">
                        <a:solidFill>
                          <a:srgbClr val="000000"/>
                        </a:solidFill>
                        <a:effectLst/>
                        <a:latin typeface="Calibri" panose="020F0502020204030204" pitchFamily="34" charset="0"/>
                      </a:endParaRPr>
                    </a:p>
                  </a:txBody>
                  <a:tcPr marL="7785" marR="7785" marT="7785" marB="0" anchor="b">
                    <a:solidFill>
                      <a:srgbClr val="FFC000"/>
                    </a:solidFill>
                  </a:tcPr>
                </a:tc>
                <a:tc>
                  <a:txBody>
                    <a:bodyPr/>
                    <a:lstStyle/>
                    <a:p>
                      <a:pPr algn="l" rtl="0" fontAlgn="b"/>
                      <a:endParaRPr lang="en-AU" sz="1400" b="0" i="0" u="none" strike="noStrike" dirty="0">
                        <a:solidFill>
                          <a:srgbClr val="000000"/>
                        </a:solidFill>
                        <a:effectLst/>
                        <a:latin typeface="Calibri" panose="020F0502020204030204" pitchFamily="34" charset="0"/>
                      </a:endParaRPr>
                    </a:p>
                  </a:txBody>
                  <a:tcPr marL="7785" marR="7785" marT="7785" marB="0" anchor="b">
                    <a:solidFill>
                      <a:srgbClr val="FFC000"/>
                    </a:solidFill>
                  </a:tcPr>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solidFill>
                      <a:srgbClr val="FFC000"/>
                    </a:solidFill>
                  </a:tcPr>
                </a:tc>
                <a:extLst>
                  <a:ext uri="{0D108BD9-81ED-4DB2-BD59-A6C34878D82A}">
                    <a16:rowId xmlns:a16="http://schemas.microsoft.com/office/drawing/2014/main" val="969952030"/>
                  </a:ext>
                </a:extLst>
              </a:tr>
              <a:tr h="247514">
                <a:tc>
                  <a:txBody>
                    <a:bodyPr/>
                    <a:lstStyle/>
                    <a:p>
                      <a:pPr algn="l" rtl="0" fontAlgn="b"/>
                      <a:r>
                        <a:rPr lang="en-AU" sz="1400" u="none" strike="noStrike" dirty="0">
                          <a:effectLst/>
                        </a:rPr>
                        <a:t>Georgia</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X</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tc>
                <a:extLst>
                  <a:ext uri="{0D108BD9-81ED-4DB2-BD59-A6C34878D82A}">
                    <a16:rowId xmlns:a16="http://schemas.microsoft.com/office/drawing/2014/main" val="1594689483"/>
                  </a:ext>
                </a:extLst>
              </a:tr>
              <a:tr h="247514">
                <a:tc>
                  <a:txBody>
                    <a:bodyPr/>
                    <a:lstStyle/>
                    <a:p>
                      <a:pPr algn="l" rtl="0" fontAlgn="b"/>
                      <a:r>
                        <a:rPr lang="en-AU" sz="1400" u="none" strike="noStrike" dirty="0">
                          <a:effectLst/>
                        </a:rPr>
                        <a:t>Hungary</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X</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tc>
                <a:extLst>
                  <a:ext uri="{0D108BD9-81ED-4DB2-BD59-A6C34878D82A}">
                    <a16:rowId xmlns:a16="http://schemas.microsoft.com/office/drawing/2014/main" val="1012756746"/>
                  </a:ext>
                </a:extLst>
              </a:tr>
              <a:tr h="247514">
                <a:tc>
                  <a:txBody>
                    <a:bodyPr/>
                    <a:lstStyle/>
                    <a:p>
                      <a:pPr algn="l" rtl="0" fontAlgn="b"/>
                      <a:r>
                        <a:rPr lang="en-AU" sz="1400" u="none" strike="noStrike" dirty="0">
                          <a:effectLst/>
                        </a:rPr>
                        <a:t>Kazakhstan</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X</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tc>
                <a:extLst>
                  <a:ext uri="{0D108BD9-81ED-4DB2-BD59-A6C34878D82A}">
                    <a16:rowId xmlns:a16="http://schemas.microsoft.com/office/drawing/2014/main" val="3404940284"/>
                  </a:ext>
                </a:extLst>
              </a:tr>
              <a:tr h="247514">
                <a:tc>
                  <a:txBody>
                    <a:bodyPr/>
                    <a:lstStyle/>
                    <a:p>
                      <a:pPr algn="l" rtl="0" fontAlgn="b"/>
                      <a:r>
                        <a:rPr lang="en-AU" sz="1400" u="none" strike="noStrike" dirty="0">
                          <a:effectLst/>
                        </a:rPr>
                        <a:t>Kosovo</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X</a:t>
                      </a:r>
                      <a:endParaRPr lang="en-AU" sz="1400" b="0" i="0" u="none" strike="noStrike" dirty="0">
                        <a:solidFill>
                          <a:srgbClr val="000000"/>
                        </a:solidFill>
                        <a:effectLst/>
                        <a:latin typeface="Calibri" panose="020F0502020204030204" pitchFamily="34" charset="0"/>
                      </a:endParaRPr>
                    </a:p>
                  </a:txBody>
                  <a:tcPr marL="7785" marR="7785" marT="7785" marB="0" anchor="b"/>
                </a:tc>
                <a:extLst>
                  <a:ext uri="{0D108BD9-81ED-4DB2-BD59-A6C34878D82A}">
                    <a16:rowId xmlns:a16="http://schemas.microsoft.com/office/drawing/2014/main" val="3528632371"/>
                  </a:ext>
                </a:extLst>
              </a:tr>
              <a:tr h="247514">
                <a:tc>
                  <a:txBody>
                    <a:bodyPr/>
                    <a:lstStyle/>
                    <a:p>
                      <a:pPr algn="l" rtl="0" fontAlgn="b"/>
                      <a:r>
                        <a:rPr lang="en-AU" sz="1400" u="none" strike="noStrike" dirty="0">
                          <a:effectLst/>
                        </a:rPr>
                        <a:t>Kyrgyzstan</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X</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tc>
                <a:extLst>
                  <a:ext uri="{0D108BD9-81ED-4DB2-BD59-A6C34878D82A}">
                    <a16:rowId xmlns:a16="http://schemas.microsoft.com/office/drawing/2014/main" val="3767693951"/>
                  </a:ext>
                </a:extLst>
              </a:tr>
              <a:tr h="297898">
                <a:tc>
                  <a:txBody>
                    <a:bodyPr/>
                    <a:lstStyle/>
                    <a:p>
                      <a:pPr algn="l" rtl="0" fontAlgn="b"/>
                      <a:r>
                        <a:rPr lang="en-AU" sz="1400" u="none" strike="noStrike" dirty="0">
                          <a:effectLst/>
                        </a:rPr>
                        <a:t>Moldova</a:t>
                      </a:r>
                      <a:endParaRPr lang="en-AU" sz="1400" b="0" i="0" u="none" strike="noStrike" dirty="0">
                        <a:solidFill>
                          <a:srgbClr val="000000"/>
                        </a:solidFill>
                        <a:effectLst/>
                        <a:latin typeface="Calibri" panose="020F0502020204030204" pitchFamily="34" charset="0"/>
                      </a:endParaRPr>
                    </a:p>
                  </a:txBody>
                  <a:tcPr marL="7785" marR="7785" marT="7785" marB="0" anchor="b">
                    <a:solidFill>
                      <a:srgbClr val="FFC000"/>
                    </a:solidFill>
                  </a:tcPr>
                </a:tc>
                <a:tc>
                  <a:txBody>
                    <a:bodyPr/>
                    <a:lstStyle/>
                    <a:p>
                      <a:pPr algn="l" rtl="0" fontAlgn="b"/>
                      <a:r>
                        <a:rPr lang="en-AU" sz="1400" u="none" strike="noStrike" dirty="0">
                          <a:effectLst/>
                        </a:rPr>
                        <a:t> X</a:t>
                      </a:r>
                      <a:endParaRPr lang="en-AU" sz="1400" b="0" i="0" u="none" strike="noStrike" dirty="0">
                        <a:solidFill>
                          <a:srgbClr val="000000"/>
                        </a:solidFill>
                        <a:effectLst/>
                        <a:latin typeface="Calibri" panose="020F0502020204030204" pitchFamily="34" charset="0"/>
                      </a:endParaRPr>
                    </a:p>
                  </a:txBody>
                  <a:tcPr marL="7785" marR="7785" marT="7785" marB="0" anchor="b">
                    <a:solidFill>
                      <a:srgbClr val="FFC000"/>
                    </a:solidFill>
                  </a:tcPr>
                </a:tc>
                <a:tc>
                  <a:txBody>
                    <a:bodyPr/>
                    <a:lstStyle/>
                    <a:p>
                      <a:pPr algn="l" fontAlgn="b"/>
                      <a:r>
                        <a:rPr lang="en-AU" sz="1400" u="none" strike="noStrike" dirty="0">
                          <a:effectLst/>
                        </a:rPr>
                        <a:t> </a:t>
                      </a:r>
                      <a:endParaRPr lang="en-AU" sz="1400" b="0" i="0" u="none" strike="noStrike" dirty="0">
                        <a:solidFill>
                          <a:srgbClr val="000000"/>
                        </a:solidFill>
                        <a:effectLst/>
                        <a:latin typeface="Arial" panose="020B0604020202020204" pitchFamily="34" charset="0"/>
                      </a:endParaRPr>
                    </a:p>
                  </a:txBody>
                  <a:tcPr marL="7785" marR="7785" marT="7785" marB="0" anchor="b">
                    <a:solidFill>
                      <a:srgbClr val="FFC000"/>
                    </a:solidFill>
                  </a:tcPr>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solidFill>
                      <a:srgbClr val="FFC000"/>
                    </a:solidFill>
                  </a:tcPr>
                </a:tc>
                <a:extLst>
                  <a:ext uri="{0D108BD9-81ED-4DB2-BD59-A6C34878D82A}">
                    <a16:rowId xmlns:a16="http://schemas.microsoft.com/office/drawing/2014/main" val="792777396"/>
                  </a:ext>
                </a:extLst>
              </a:tr>
              <a:tr h="288032">
                <a:tc>
                  <a:txBody>
                    <a:bodyPr/>
                    <a:lstStyle/>
                    <a:p>
                      <a:pPr algn="l" rtl="0" fontAlgn="b"/>
                      <a:r>
                        <a:rPr lang="en-AU" sz="1400" u="none" strike="noStrike" dirty="0">
                          <a:effectLst/>
                        </a:rPr>
                        <a:t>Montenegro</a:t>
                      </a:r>
                      <a:endParaRPr lang="en-AU" sz="1400" b="0" i="0" u="none" strike="noStrike" dirty="0">
                        <a:solidFill>
                          <a:srgbClr val="000000"/>
                        </a:solidFill>
                        <a:effectLst/>
                        <a:latin typeface="Calibri" panose="020F0502020204030204" pitchFamily="34" charset="0"/>
                      </a:endParaRPr>
                    </a:p>
                  </a:txBody>
                  <a:tcPr marL="7785" marR="7785" marT="7785" marB="0" anchor="b">
                    <a:solidFill>
                      <a:srgbClr val="FFC000"/>
                    </a:solidFill>
                  </a:tcPr>
                </a:tc>
                <a:tc>
                  <a:txBody>
                    <a:bodyPr/>
                    <a:lstStyle/>
                    <a:p>
                      <a:pPr algn="l" rtl="0" fontAlgn="b"/>
                      <a:r>
                        <a:rPr lang="en-AU" sz="1400" u="none" strike="noStrike" dirty="0">
                          <a:effectLst/>
                        </a:rPr>
                        <a:t> X</a:t>
                      </a:r>
                      <a:endParaRPr lang="en-AU" sz="1400" b="0" i="0" u="none" strike="noStrike" dirty="0">
                        <a:solidFill>
                          <a:srgbClr val="000000"/>
                        </a:solidFill>
                        <a:effectLst/>
                        <a:latin typeface="Calibri" panose="020F0502020204030204" pitchFamily="34" charset="0"/>
                      </a:endParaRPr>
                    </a:p>
                  </a:txBody>
                  <a:tcPr marL="7785" marR="7785" marT="7785" marB="0" anchor="b">
                    <a:solidFill>
                      <a:srgbClr val="FFC000"/>
                    </a:solidFill>
                  </a:tcPr>
                </a:tc>
                <a:tc>
                  <a:txBody>
                    <a:bodyPr/>
                    <a:lstStyle/>
                    <a:p>
                      <a:pPr algn="l" fontAlgn="b"/>
                      <a:r>
                        <a:rPr lang="en-AU" sz="1400" u="none" strike="noStrike" dirty="0">
                          <a:effectLst/>
                        </a:rPr>
                        <a:t> </a:t>
                      </a:r>
                      <a:endParaRPr lang="en-AU" sz="1400" u="none" strike="noStrike" kern="1200" dirty="0">
                        <a:solidFill>
                          <a:schemeClr val="dk1"/>
                        </a:solidFill>
                        <a:effectLst/>
                        <a:latin typeface="+mn-lt"/>
                        <a:ea typeface="+mn-ea"/>
                        <a:cs typeface="+mn-cs"/>
                      </a:endParaRPr>
                    </a:p>
                  </a:txBody>
                  <a:tcPr marL="7785" marR="7785" marT="7785" marB="0" anchor="b">
                    <a:solidFill>
                      <a:srgbClr val="FFC000"/>
                    </a:solidFill>
                  </a:tcPr>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solidFill>
                      <a:srgbClr val="FFC000"/>
                    </a:solidFill>
                  </a:tcPr>
                </a:tc>
                <a:extLst>
                  <a:ext uri="{0D108BD9-81ED-4DB2-BD59-A6C34878D82A}">
                    <a16:rowId xmlns:a16="http://schemas.microsoft.com/office/drawing/2014/main" val="1022197684"/>
                  </a:ext>
                </a:extLst>
              </a:tr>
              <a:tr h="282911">
                <a:tc>
                  <a:txBody>
                    <a:bodyPr/>
                    <a:lstStyle/>
                    <a:p>
                      <a:pPr algn="l" rtl="0" fontAlgn="b"/>
                      <a:r>
                        <a:rPr lang="en-AU" sz="1400" u="none" strike="noStrike" dirty="0">
                          <a:effectLst/>
                        </a:rPr>
                        <a:t>North Macedonia</a:t>
                      </a:r>
                      <a:endParaRPr lang="en-AU" sz="1400" b="0" i="0" u="none" strike="noStrike" dirty="0">
                        <a:solidFill>
                          <a:srgbClr val="000000"/>
                        </a:solidFill>
                        <a:effectLst/>
                        <a:latin typeface="Calibri" panose="020F0502020204030204" pitchFamily="34" charset="0"/>
                      </a:endParaRPr>
                    </a:p>
                  </a:txBody>
                  <a:tcPr marL="7785" marR="7785" marT="7785" marB="0" anchor="b">
                    <a:solidFill>
                      <a:srgbClr val="FFC000"/>
                    </a:solidFill>
                  </a:tcPr>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solidFill>
                      <a:srgbClr val="FFC000"/>
                    </a:solidFill>
                  </a:tcPr>
                </a:tc>
                <a:tc>
                  <a:txBody>
                    <a:bodyPr/>
                    <a:lstStyle/>
                    <a:p>
                      <a:pPr algn="l" fontAlgn="b"/>
                      <a:r>
                        <a:rPr lang="en-AU" sz="1400" u="none" strike="noStrike" dirty="0">
                          <a:effectLst/>
                        </a:rPr>
                        <a:t> </a:t>
                      </a:r>
                      <a:endParaRPr lang="en-AU" sz="1400" b="0" i="0" u="none" strike="noStrike" dirty="0">
                        <a:solidFill>
                          <a:srgbClr val="000000"/>
                        </a:solidFill>
                        <a:effectLst/>
                        <a:latin typeface="Arial" panose="020B0604020202020204" pitchFamily="34" charset="0"/>
                      </a:endParaRPr>
                    </a:p>
                  </a:txBody>
                  <a:tcPr marL="7785" marR="7785" marT="7785" marB="0" anchor="b">
                    <a:solidFill>
                      <a:srgbClr val="FFC000"/>
                    </a:solidFill>
                  </a:tcPr>
                </a:tc>
                <a:tc>
                  <a:txBody>
                    <a:bodyPr/>
                    <a:lstStyle/>
                    <a:p>
                      <a:pPr algn="l" rtl="0" fontAlgn="b"/>
                      <a:r>
                        <a:rPr lang="en-AU" sz="1400" u="none" strike="noStrike" dirty="0">
                          <a:effectLst/>
                        </a:rPr>
                        <a:t>X</a:t>
                      </a:r>
                      <a:endParaRPr lang="en-AU" sz="1400" b="0" i="0" u="none" strike="noStrike" dirty="0">
                        <a:solidFill>
                          <a:srgbClr val="000000"/>
                        </a:solidFill>
                        <a:effectLst/>
                        <a:latin typeface="Calibri" panose="020F0502020204030204" pitchFamily="34" charset="0"/>
                      </a:endParaRPr>
                    </a:p>
                  </a:txBody>
                  <a:tcPr marL="7785" marR="7785" marT="7785" marB="0" anchor="b">
                    <a:solidFill>
                      <a:srgbClr val="FFC000"/>
                    </a:solidFill>
                  </a:tcPr>
                </a:tc>
                <a:extLst>
                  <a:ext uri="{0D108BD9-81ED-4DB2-BD59-A6C34878D82A}">
                    <a16:rowId xmlns:a16="http://schemas.microsoft.com/office/drawing/2014/main" val="2759921437"/>
                  </a:ext>
                </a:extLst>
              </a:tr>
              <a:tr h="247514">
                <a:tc>
                  <a:txBody>
                    <a:bodyPr/>
                    <a:lstStyle/>
                    <a:p>
                      <a:pPr algn="l" rtl="0" fontAlgn="b"/>
                      <a:r>
                        <a:rPr lang="en-AU" sz="1400" u="none" strike="noStrike" dirty="0">
                          <a:effectLst/>
                        </a:rPr>
                        <a:t>Romania</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X</a:t>
                      </a:r>
                      <a:endParaRPr lang="en-AU" sz="1400" b="0" i="0" u="none" strike="noStrike" dirty="0">
                        <a:solidFill>
                          <a:srgbClr val="000000"/>
                        </a:solidFill>
                        <a:effectLst/>
                        <a:latin typeface="Calibri" panose="020F0502020204030204" pitchFamily="34" charset="0"/>
                      </a:endParaRPr>
                    </a:p>
                  </a:txBody>
                  <a:tcPr marL="7785" marR="7785" marT="7785" marB="0" anchor="b"/>
                </a:tc>
                <a:extLst>
                  <a:ext uri="{0D108BD9-81ED-4DB2-BD59-A6C34878D82A}">
                    <a16:rowId xmlns:a16="http://schemas.microsoft.com/office/drawing/2014/main" val="3538459528"/>
                  </a:ext>
                </a:extLst>
              </a:tr>
              <a:tr h="247514">
                <a:tc>
                  <a:txBody>
                    <a:bodyPr/>
                    <a:lstStyle/>
                    <a:p>
                      <a:pPr algn="l" rtl="0" fontAlgn="b"/>
                      <a:r>
                        <a:rPr lang="en-AU" sz="1400" u="none" strike="noStrike" dirty="0">
                          <a:effectLst/>
                        </a:rPr>
                        <a:t>Russia</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X</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tc>
                <a:extLst>
                  <a:ext uri="{0D108BD9-81ED-4DB2-BD59-A6C34878D82A}">
                    <a16:rowId xmlns:a16="http://schemas.microsoft.com/office/drawing/2014/main" val="3365444782"/>
                  </a:ext>
                </a:extLst>
              </a:tr>
              <a:tr h="302181">
                <a:tc>
                  <a:txBody>
                    <a:bodyPr/>
                    <a:lstStyle/>
                    <a:p>
                      <a:pPr algn="l" rtl="0" fontAlgn="b"/>
                      <a:r>
                        <a:rPr lang="en-AU" sz="1400" u="none" strike="noStrike" dirty="0">
                          <a:effectLst/>
                        </a:rPr>
                        <a:t>Serbia</a:t>
                      </a:r>
                      <a:endParaRPr lang="en-AU" sz="1400" b="0" i="0" u="none" strike="noStrike" dirty="0">
                        <a:solidFill>
                          <a:srgbClr val="000000"/>
                        </a:solidFill>
                        <a:effectLst/>
                        <a:latin typeface="Calibri" panose="020F0502020204030204" pitchFamily="34" charset="0"/>
                      </a:endParaRPr>
                    </a:p>
                  </a:txBody>
                  <a:tcPr marL="7785" marR="7785" marT="7785" marB="0" anchor="b">
                    <a:solidFill>
                      <a:srgbClr val="FFC000"/>
                    </a:solidFill>
                  </a:tcPr>
                </a:tc>
                <a:tc>
                  <a:txBody>
                    <a:bodyPr/>
                    <a:lstStyle/>
                    <a:p>
                      <a:pPr algn="l" rtl="0" fontAlgn="b"/>
                      <a:r>
                        <a:rPr lang="en-AU" sz="1400" u="none" strike="noStrike" dirty="0">
                          <a:effectLst/>
                        </a:rPr>
                        <a:t> X</a:t>
                      </a:r>
                      <a:endParaRPr lang="en-AU" sz="1400" b="0" i="0" u="none" strike="noStrike" dirty="0">
                        <a:solidFill>
                          <a:srgbClr val="000000"/>
                        </a:solidFill>
                        <a:effectLst/>
                        <a:latin typeface="Calibri" panose="020F0502020204030204" pitchFamily="34" charset="0"/>
                      </a:endParaRPr>
                    </a:p>
                  </a:txBody>
                  <a:tcPr marL="7785" marR="7785" marT="7785" marB="0" anchor="b">
                    <a:solidFill>
                      <a:srgbClr val="FFC000"/>
                    </a:solidFill>
                  </a:tcPr>
                </a:tc>
                <a:tc>
                  <a:txBody>
                    <a:bodyPr/>
                    <a:lstStyle/>
                    <a:p>
                      <a:pPr algn="l" fontAlgn="b"/>
                      <a:r>
                        <a:rPr lang="en-AU" sz="1400" u="none" strike="noStrike" dirty="0">
                          <a:effectLst/>
                        </a:rPr>
                        <a:t> </a:t>
                      </a:r>
                      <a:endParaRPr lang="en-AU" sz="1400" b="0" i="0" u="none" strike="noStrike" dirty="0">
                        <a:solidFill>
                          <a:srgbClr val="000000"/>
                        </a:solidFill>
                        <a:effectLst/>
                        <a:latin typeface="Arial" panose="020B0604020202020204" pitchFamily="34" charset="0"/>
                      </a:endParaRPr>
                    </a:p>
                  </a:txBody>
                  <a:tcPr marL="7785" marR="7785" marT="7785" marB="0" anchor="b">
                    <a:solidFill>
                      <a:srgbClr val="FFC000"/>
                    </a:solidFill>
                  </a:tcPr>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solidFill>
                      <a:srgbClr val="FFC000"/>
                    </a:solidFill>
                  </a:tcPr>
                </a:tc>
                <a:extLst>
                  <a:ext uri="{0D108BD9-81ED-4DB2-BD59-A6C34878D82A}">
                    <a16:rowId xmlns:a16="http://schemas.microsoft.com/office/drawing/2014/main" val="3177968416"/>
                  </a:ext>
                </a:extLst>
              </a:tr>
              <a:tr h="247514">
                <a:tc>
                  <a:txBody>
                    <a:bodyPr/>
                    <a:lstStyle/>
                    <a:p>
                      <a:pPr algn="l" rtl="0" fontAlgn="b"/>
                      <a:r>
                        <a:rPr lang="en-AU" sz="1400" u="none" strike="noStrike" dirty="0">
                          <a:effectLst/>
                        </a:rPr>
                        <a:t>Turkey</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X</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tc>
                <a:extLst>
                  <a:ext uri="{0D108BD9-81ED-4DB2-BD59-A6C34878D82A}">
                    <a16:rowId xmlns:a16="http://schemas.microsoft.com/office/drawing/2014/main" val="2590691558"/>
                  </a:ext>
                </a:extLst>
              </a:tr>
              <a:tr h="247514">
                <a:tc>
                  <a:txBody>
                    <a:bodyPr/>
                    <a:lstStyle/>
                    <a:p>
                      <a:pPr algn="l" rtl="0" fontAlgn="b"/>
                      <a:r>
                        <a:rPr lang="en-AU" sz="1400" u="none" strike="noStrike" dirty="0">
                          <a:effectLst/>
                        </a:rPr>
                        <a:t>Tajikistan</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X</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tc>
                <a:extLst>
                  <a:ext uri="{0D108BD9-81ED-4DB2-BD59-A6C34878D82A}">
                    <a16:rowId xmlns:a16="http://schemas.microsoft.com/office/drawing/2014/main" val="282506545"/>
                  </a:ext>
                </a:extLst>
              </a:tr>
              <a:tr h="247514">
                <a:tc>
                  <a:txBody>
                    <a:bodyPr/>
                    <a:lstStyle/>
                    <a:p>
                      <a:pPr algn="l" rtl="0" fontAlgn="b"/>
                      <a:r>
                        <a:rPr lang="en-AU" sz="1400" u="none" strike="noStrike" dirty="0">
                          <a:effectLst/>
                        </a:rPr>
                        <a:t>Ukraine</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X</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785" marR="7785" marT="7785" marB="0" anchor="b"/>
                </a:tc>
                <a:extLst>
                  <a:ext uri="{0D108BD9-81ED-4DB2-BD59-A6C34878D82A}">
                    <a16:rowId xmlns:a16="http://schemas.microsoft.com/office/drawing/2014/main" val="371823898"/>
                  </a:ext>
                </a:extLst>
              </a:tr>
              <a:tr h="349433">
                <a:tc>
                  <a:txBody>
                    <a:bodyPr/>
                    <a:lstStyle/>
                    <a:p>
                      <a:pPr algn="l" rtl="0" fontAlgn="b"/>
                      <a:r>
                        <a:rPr lang="en-AU" sz="1400" u="none" strike="noStrike" dirty="0">
                          <a:effectLst/>
                        </a:rPr>
                        <a:t>Uzbekistan</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 X</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fontAlgn="b"/>
                      <a:r>
                        <a:rPr lang="en-AU" sz="1400" u="none" strike="noStrike" dirty="0">
                          <a:effectLst/>
                        </a:rPr>
                        <a:t> </a:t>
                      </a:r>
                      <a:endParaRPr lang="en-AU" sz="1400" b="0" i="0" u="none" strike="noStrike" dirty="0">
                        <a:solidFill>
                          <a:srgbClr val="000000"/>
                        </a:solidFill>
                        <a:effectLst/>
                        <a:latin typeface="Arial" panose="020B0604020202020204" pitchFamily="34" charset="0"/>
                      </a:endParaRPr>
                    </a:p>
                  </a:txBody>
                  <a:tcPr marL="7785" marR="7785" marT="7785" marB="0" anchor="b"/>
                </a:tc>
                <a:tc>
                  <a:txBody>
                    <a:bodyPr/>
                    <a:lstStyle/>
                    <a:p>
                      <a:pPr algn="l" fontAlgn="b"/>
                      <a:r>
                        <a:rPr lang="en-AU" sz="1400" u="none" strike="noStrike" dirty="0">
                          <a:effectLst/>
                        </a:rPr>
                        <a:t> </a:t>
                      </a:r>
                      <a:endParaRPr lang="en-AU" sz="1400" b="0" i="0" u="none" strike="noStrike" dirty="0">
                        <a:solidFill>
                          <a:srgbClr val="000000"/>
                        </a:solidFill>
                        <a:effectLst/>
                        <a:latin typeface="Arial" panose="020B0604020202020204" pitchFamily="34" charset="0"/>
                      </a:endParaRPr>
                    </a:p>
                  </a:txBody>
                  <a:tcPr marL="7785" marR="7785" marT="7785" marB="0" anchor="b"/>
                </a:tc>
                <a:extLst>
                  <a:ext uri="{0D108BD9-81ED-4DB2-BD59-A6C34878D82A}">
                    <a16:rowId xmlns:a16="http://schemas.microsoft.com/office/drawing/2014/main" val="4268580371"/>
                  </a:ext>
                </a:extLst>
              </a:tr>
              <a:tr h="247514">
                <a:tc>
                  <a:txBody>
                    <a:bodyPr/>
                    <a:lstStyle/>
                    <a:p>
                      <a:pPr algn="l" rtl="0" fontAlgn="b"/>
                      <a:r>
                        <a:rPr lang="en-AU" sz="1400" u="none" strike="noStrike" dirty="0">
                          <a:effectLst/>
                        </a:rPr>
                        <a:t>Total</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u="none" strike="noStrike" dirty="0">
                          <a:effectLst/>
                        </a:rPr>
                        <a:t>15</a:t>
                      </a:r>
                      <a:endParaRPr lang="en-AU" sz="1400" b="0" i="0" u="none" strike="noStrike" dirty="0">
                        <a:solidFill>
                          <a:srgbClr val="000000"/>
                        </a:solidFill>
                        <a:effectLst/>
                        <a:latin typeface="Calibri" panose="020F0502020204030204" pitchFamily="34" charset="0"/>
                      </a:endParaRPr>
                    </a:p>
                  </a:txBody>
                  <a:tcPr marL="7785" marR="7785" marT="7785" marB="0" anchor="b"/>
                </a:tc>
                <a:tc>
                  <a:txBody>
                    <a:bodyPr/>
                    <a:lstStyle/>
                    <a:p>
                      <a:pPr algn="l" rtl="0" fontAlgn="b"/>
                      <a:r>
                        <a:rPr lang="en-AU" sz="1400" b="0" i="0" u="none" strike="noStrike" dirty="0">
                          <a:solidFill>
                            <a:srgbClr val="000000"/>
                          </a:solidFill>
                          <a:effectLst/>
                          <a:latin typeface="Calibri" panose="020F0502020204030204" pitchFamily="34" charset="0"/>
                        </a:rPr>
                        <a:t>3</a:t>
                      </a:r>
                    </a:p>
                  </a:txBody>
                  <a:tcPr marL="7785" marR="7785" marT="7785" marB="0" anchor="b"/>
                </a:tc>
                <a:tc>
                  <a:txBody>
                    <a:bodyPr/>
                    <a:lstStyle/>
                    <a:p>
                      <a:pPr algn="l" rtl="0" fontAlgn="b"/>
                      <a:r>
                        <a:rPr lang="en-AU" sz="1400" u="none" strike="noStrike" dirty="0">
                          <a:effectLst/>
                        </a:rPr>
                        <a:t>3</a:t>
                      </a:r>
                      <a:endParaRPr lang="en-AU" sz="1400" b="0" i="0" u="none" strike="noStrike" dirty="0">
                        <a:solidFill>
                          <a:srgbClr val="000000"/>
                        </a:solidFill>
                        <a:effectLst/>
                        <a:latin typeface="Calibri" panose="020F0502020204030204" pitchFamily="34" charset="0"/>
                      </a:endParaRPr>
                    </a:p>
                  </a:txBody>
                  <a:tcPr marL="7785" marR="7785" marT="7785" marB="0" anchor="b"/>
                </a:tc>
                <a:extLst>
                  <a:ext uri="{0D108BD9-81ED-4DB2-BD59-A6C34878D82A}">
                    <a16:rowId xmlns:a16="http://schemas.microsoft.com/office/drawing/2014/main" val="1109842583"/>
                  </a:ext>
                </a:extLst>
              </a:tr>
            </a:tbl>
          </a:graphicData>
        </a:graphic>
      </p:graphicFrame>
    </p:spTree>
    <p:extLst>
      <p:ext uri="{BB962C8B-B14F-4D97-AF65-F5344CB8AC3E}">
        <p14:creationId xmlns:p14="http://schemas.microsoft.com/office/powerpoint/2010/main" val="166733818"/>
      </p:ext>
    </p:extLst>
  </p:cSld>
  <p:clrMapOvr>
    <a:masterClrMapping/>
  </p:clrMapOvr>
  <p:transition spd="slow">
    <p:wipe dir="r"/>
    <p:sndAc>
      <p:stSnd>
        <p:snd r:embed="rId3" name="coin.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AD268-233C-D49B-9A9F-549771481B89}"/>
              </a:ext>
            </a:extLst>
          </p:cNvPr>
          <p:cNvSpPr>
            <a:spLocks noGrp="1"/>
          </p:cNvSpPr>
          <p:nvPr>
            <p:ph type="title"/>
          </p:nvPr>
        </p:nvSpPr>
        <p:spPr>
          <a:xfrm>
            <a:off x="983432" y="-315416"/>
            <a:ext cx="10972800" cy="1143000"/>
          </a:xfrm>
        </p:spPr>
        <p:txBody>
          <a:bodyPr/>
          <a:lstStyle/>
          <a:p>
            <a:r>
              <a:rPr lang="en-US" dirty="0">
                <a:solidFill>
                  <a:srgbClr val="C00000"/>
                </a:solidFill>
              </a:rPr>
              <a:t>Future Functions of the Treasury</a:t>
            </a:r>
          </a:p>
        </p:txBody>
      </p:sp>
      <p:sp>
        <p:nvSpPr>
          <p:cNvPr id="4" name="Slide Number Placeholder 3">
            <a:extLst>
              <a:ext uri="{FF2B5EF4-FFF2-40B4-BE49-F238E27FC236}">
                <a16:creationId xmlns:a16="http://schemas.microsoft.com/office/drawing/2014/main" id="{427633CF-C5A7-F159-90AE-C37EADCA2FDD}"/>
              </a:ext>
            </a:extLst>
          </p:cNvPr>
          <p:cNvSpPr>
            <a:spLocks noGrp="1"/>
          </p:cNvSpPr>
          <p:nvPr>
            <p:ph type="sldNum" sz="quarter" idx="12"/>
          </p:nvPr>
        </p:nvSpPr>
        <p:spPr/>
        <p:txBody>
          <a:bodyPr/>
          <a:lstStyle/>
          <a:p>
            <a:pPr>
              <a:defRPr/>
            </a:pPr>
            <a:fld id="{87D4BA1C-9A8B-436B-A337-6A2CE014F201}" type="slidenum">
              <a:rPr lang="ru-RU" altLang="en-US" smtClean="0"/>
              <a:pPr>
                <a:defRPr/>
              </a:pPr>
              <a:t>20</a:t>
            </a:fld>
            <a:endParaRPr lang="ru-RU" altLang="en-US" dirty="0"/>
          </a:p>
        </p:txBody>
      </p:sp>
      <p:graphicFrame>
        <p:nvGraphicFramePr>
          <p:cNvPr id="3" name="Table 2">
            <a:extLst>
              <a:ext uri="{FF2B5EF4-FFF2-40B4-BE49-F238E27FC236}">
                <a16:creationId xmlns:a16="http://schemas.microsoft.com/office/drawing/2014/main" id="{66CADFAA-9DCC-3221-093B-0BB87D23705C}"/>
              </a:ext>
            </a:extLst>
          </p:cNvPr>
          <p:cNvGraphicFramePr>
            <a:graphicFrameLocks noGrp="1"/>
          </p:cNvGraphicFramePr>
          <p:nvPr>
            <p:extLst>
              <p:ext uri="{D42A27DB-BD31-4B8C-83A1-F6EECF244321}">
                <p14:modId xmlns:p14="http://schemas.microsoft.com/office/powerpoint/2010/main" val="339292661"/>
              </p:ext>
            </p:extLst>
          </p:nvPr>
        </p:nvGraphicFramePr>
        <p:xfrm>
          <a:off x="853208" y="495531"/>
          <a:ext cx="11233248" cy="6318542"/>
        </p:xfrm>
        <a:graphic>
          <a:graphicData uri="http://schemas.openxmlformats.org/drawingml/2006/table">
            <a:tbl>
              <a:tblPr>
                <a:tableStyleId>{5C22544A-7EE6-4342-B048-85BDC9FD1C3A}</a:tableStyleId>
              </a:tblPr>
              <a:tblGrid>
                <a:gridCol w="1825337">
                  <a:extLst>
                    <a:ext uri="{9D8B030D-6E8A-4147-A177-3AD203B41FA5}">
                      <a16:colId xmlns:a16="http://schemas.microsoft.com/office/drawing/2014/main" val="3804813658"/>
                    </a:ext>
                  </a:extLst>
                </a:gridCol>
                <a:gridCol w="9407911">
                  <a:extLst>
                    <a:ext uri="{9D8B030D-6E8A-4147-A177-3AD203B41FA5}">
                      <a16:colId xmlns:a16="http://schemas.microsoft.com/office/drawing/2014/main" val="3684133002"/>
                    </a:ext>
                  </a:extLst>
                </a:gridCol>
              </a:tblGrid>
              <a:tr h="0">
                <a:tc>
                  <a:txBody>
                    <a:bodyPr/>
                    <a:lstStyle/>
                    <a:p>
                      <a:pPr algn="l" fontAlgn="b"/>
                      <a:r>
                        <a:rPr lang="en-AU" sz="1600" b="1" u="none" strike="noStrike" dirty="0">
                          <a:effectLst/>
                        </a:rPr>
                        <a:t>Country</a:t>
                      </a:r>
                      <a:endParaRPr lang="en-AU" sz="1600" b="1" i="0" u="none" strike="noStrike" dirty="0">
                        <a:solidFill>
                          <a:srgbClr val="000000"/>
                        </a:solidFill>
                        <a:effectLst/>
                        <a:latin typeface="Calibri" panose="020F0502020204030204" pitchFamily="34" charset="0"/>
                      </a:endParaRPr>
                    </a:p>
                  </a:txBody>
                  <a:tcPr marL="6885" marR="6885" marT="6885" marB="0" anchor="b"/>
                </a:tc>
                <a:tc>
                  <a:txBody>
                    <a:bodyPr/>
                    <a:lstStyle/>
                    <a:p>
                      <a:pPr algn="l" fontAlgn="b"/>
                      <a:r>
                        <a:rPr lang="en-AU" sz="1600" b="1" i="0" u="none" strike="noStrike" dirty="0">
                          <a:solidFill>
                            <a:srgbClr val="000000"/>
                          </a:solidFill>
                          <a:effectLst/>
                          <a:latin typeface="Calibri" panose="020F0502020204030204" pitchFamily="34" charset="0"/>
                        </a:rPr>
                        <a:t>Functions</a:t>
                      </a:r>
                    </a:p>
                  </a:txBody>
                  <a:tcPr marL="6885" marR="6885" marT="6885" marB="0" anchor="b"/>
                </a:tc>
                <a:extLst>
                  <a:ext uri="{0D108BD9-81ED-4DB2-BD59-A6C34878D82A}">
                    <a16:rowId xmlns:a16="http://schemas.microsoft.com/office/drawing/2014/main" val="2058690742"/>
                  </a:ext>
                </a:extLst>
              </a:tr>
              <a:tr h="580337">
                <a:tc>
                  <a:txBody>
                    <a:bodyPr/>
                    <a:lstStyle/>
                    <a:p>
                      <a:pPr algn="l" fontAlgn="b"/>
                      <a:r>
                        <a:rPr lang="en-AU" sz="1800" u="none" strike="noStrike" dirty="0">
                          <a:effectLst/>
                        </a:rPr>
                        <a:t>Croatia</a:t>
                      </a:r>
                      <a:endParaRPr lang="en-AU" sz="1800" b="0" i="0" u="none" strike="noStrike" dirty="0">
                        <a:solidFill>
                          <a:srgbClr val="000000"/>
                        </a:solidFill>
                        <a:effectLst/>
                        <a:latin typeface="Calibri" panose="020F0502020204030204" pitchFamily="34" charset="0"/>
                      </a:endParaRPr>
                    </a:p>
                  </a:txBody>
                  <a:tcPr marL="6885" marR="6885" marT="6885" marB="0" anchor="b"/>
                </a:tc>
                <a:tc>
                  <a:txBody>
                    <a:bodyPr/>
                    <a:lstStyle/>
                    <a:p>
                      <a:pPr algn="l" fontAlgn="b"/>
                      <a:r>
                        <a:rPr lang="en-AU" sz="1800" u="none" strike="noStrike" dirty="0">
                          <a:effectLst/>
                        </a:rPr>
                        <a:t>Revision of the IT system of the state treasury.  The extension includes the single account of the state budget.  Improvement of the process of announcement of obligation and reservation of funds.  Improvement of the state budget execution process and IT support for execution</a:t>
                      </a:r>
                      <a:endParaRPr lang="en-AU" sz="1800" b="0" i="0" u="none" strike="noStrike" dirty="0">
                        <a:solidFill>
                          <a:srgbClr val="000000"/>
                        </a:solidFill>
                        <a:effectLst/>
                        <a:latin typeface="Calibri" panose="020F0502020204030204" pitchFamily="34" charset="0"/>
                      </a:endParaRPr>
                    </a:p>
                  </a:txBody>
                  <a:tcPr marL="6885" marR="6885" marT="6885" marB="0" anchor="b"/>
                </a:tc>
                <a:extLst>
                  <a:ext uri="{0D108BD9-81ED-4DB2-BD59-A6C34878D82A}">
                    <a16:rowId xmlns:a16="http://schemas.microsoft.com/office/drawing/2014/main" val="3333787896"/>
                  </a:ext>
                </a:extLst>
              </a:tr>
              <a:tr h="773782">
                <a:tc>
                  <a:txBody>
                    <a:bodyPr/>
                    <a:lstStyle/>
                    <a:p>
                      <a:pPr algn="l" fontAlgn="b"/>
                      <a:r>
                        <a:rPr lang="en-AU" sz="1800" u="none" strike="noStrike" dirty="0">
                          <a:effectLst/>
                        </a:rPr>
                        <a:t>Kazakhstan</a:t>
                      </a:r>
                      <a:endParaRPr lang="en-AU" sz="1800" b="0" i="0" u="none" strike="noStrike" dirty="0">
                        <a:solidFill>
                          <a:srgbClr val="000000"/>
                        </a:solidFill>
                        <a:effectLst/>
                        <a:latin typeface="Calibri" panose="020F0502020204030204" pitchFamily="34" charset="0"/>
                      </a:endParaRPr>
                    </a:p>
                  </a:txBody>
                  <a:tcPr marL="6885" marR="6885" marT="6885" marB="0" anchor="b"/>
                </a:tc>
                <a:tc>
                  <a:txBody>
                    <a:bodyPr/>
                    <a:lstStyle/>
                    <a:p>
                      <a:pPr algn="l" fontAlgn="b"/>
                      <a:r>
                        <a:rPr lang="en-AU" sz="1800" u="none" strike="noStrike" dirty="0">
                          <a:effectLst/>
                        </a:rPr>
                        <a:t>1. Generation of consolidated financial statements for the national (from 2022) and local (from 2023) budgets, as well as generation of forward-looking consolidated financial statements;</a:t>
                      </a:r>
                      <a:br>
                        <a:rPr lang="en-AU" sz="1800" u="none" strike="noStrike" dirty="0">
                          <a:effectLst/>
                        </a:rPr>
                      </a:br>
                      <a:r>
                        <a:rPr lang="en-AU" sz="1800" u="none" strike="noStrike" dirty="0">
                          <a:effectLst/>
                        </a:rPr>
                        <a:t>2. It is planned to develop UCoA for accounting and budget reporting starting from January 1, 2024. Centralized accounting for the central government from December 2023.</a:t>
                      </a:r>
                      <a:endParaRPr lang="en-AU" sz="1800" b="0" i="0" u="none" strike="noStrike" dirty="0">
                        <a:solidFill>
                          <a:srgbClr val="000000"/>
                        </a:solidFill>
                        <a:effectLst/>
                        <a:latin typeface="Calibri" panose="020F0502020204030204" pitchFamily="34" charset="0"/>
                      </a:endParaRPr>
                    </a:p>
                  </a:txBody>
                  <a:tcPr marL="6885" marR="6885" marT="6885" marB="0" anchor="b"/>
                </a:tc>
                <a:extLst>
                  <a:ext uri="{0D108BD9-81ED-4DB2-BD59-A6C34878D82A}">
                    <a16:rowId xmlns:a16="http://schemas.microsoft.com/office/drawing/2014/main" val="770172105"/>
                  </a:ext>
                </a:extLst>
              </a:tr>
              <a:tr h="193445">
                <a:tc>
                  <a:txBody>
                    <a:bodyPr/>
                    <a:lstStyle/>
                    <a:p>
                      <a:pPr algn="l" fontAlgn="b"/>
                      <a:r>
                        <a:rPr lang="en-AU" sz="1800" u="none" strike="noStrike" dirty="0">
                          <a:effectLst/>
                        </a:rPr>
                        <a:t>Kosovo</a:t>
                      </a:r>
                      <a:endParaRPr lang="en-AU" sz="1800" b="0" i="0" u="none" strike="noStrike" dirty="0">
                        <a:solidFill>
                          <a:srgbClr val="000000"/>
                        </a:solidFill>
                        <a:effectLst/>
                        <a:latin typeface="Calibri" panose="020F0502020204030204" pitchFamily="34" charset="0"/>
                      </a:endParaRPr>
                    </a:p>
                  </a:txBody>
                  <a:tcPr marL="6885" marR="6885" marT="6885" marB="0" anchor="b"/>
                </a:tc>
                <a:tc>
                  <a:txBody>
                    <a:bodyPr/>
                    <a:lstStyle/>
                    <a:p>
                      <a:pPr algn="l" fontAlgn="b"/>
                      <a:r>
                        <a:rPr lang="en-AU" sz="1800" u="none" strike="noStrike" dirty="0">
                          <a:effectLst/>
                        </a:rPr>
                        <a:t>1. Unit for public finance management and control</a:t>
                      </a:r>
                      <a:endParaRPr lang="en-AU" sz="1800" b="0" i="0" u="none" strike="noStrike" dirty="0">
                        <a:solidFill>
                          <a:srgbClr val="000000"/>
                        </a:solidFill>
                        <a:effectLst/>
                        <a:latin typeface="Calibri" panose="020F0502020204030204" pitchFamily="34" charset="0"/>
                      </a:endParaRPr>
                    </a:p>
                  </a:txBody>
                  <a:tcPr marL="6885" marR="6885" marT="6885" marB="0" anchor="b"/>
                </a:tc>
                <a:extLst>
                  <a:ext uri="{0D108BD9-81ED-4DB2-BD59-A6C34878D82A}">
                    <a16:rowId xmlns:a16="http://schemas.microsoft.com/office/drawing/2014/main" val="2838849955"/>
                  </a:ext>
                </a:extLst>
              </a:tr>
              <a:tr h="302649">
                <a:tc>
                  <a:txBody>
                    <a:bodyPr/>
                    <a:lstStyle/>
                    <a:p>
                      <a:pPr algn="l" fontAlgn="b"/>
                      <a:r>
                        <a:rPr lang="en-AU" sz="1800" u="none" strike="noStrike" dirty="0">
                          <a:effectLst/>
                        </a:rPr>
                        <a:t>Kyrgyz Republic</a:t>
                      </a:r>
                      <a:endParaRPr lang="en-AU" sz="1800" b="0" i="0" u="none" strike="noStrike" dirty="0">
                        <a:solidFill>
                          <a:srgbClr val="000000"/>
                        </a:solidFill>
                        <a:effectLst/>
                        <a:latin typeface="Calibri" panose="020F0502020204030204" pitchFamily="34" charset="0"/>
                      </a:endParaRPr>
                    </a:p>
                  </a:txBody>
                  <a:tcPr marL="6885" marR="6885" marT="6885" marB="0" anchor="b"/>
                </a:tc>
                <a:tc>
                  <a:txBody>
                    <a:bodyPr/>
                    <a:lstStyle/>
                    <a:p>
                      <a:pPr marL="342900" indent="-342900" algn="l" fontAlgn="b">
                        <a:buAutoNum type="arabicPeriod"/>
                      </a:pPr>
                      <a:r>
                        <a:rPr lang="en-AU" sz="1800" u="none" strike="noStrike" dirty="0">
                          <a:effectLst/>
                        </a:rPr>
                        <a:t>Public debt servicing.  2. Public procurement management.  3. Swap transactions. </a:t>
                      </a:r>
                    </a:p>
                  </a:txBody>
                  <a:tcPr marL="6885" marR="6885" marT="6885" marB="0" anchor="b"/>
                </a:tc>
                <a:extLst>
                  <a:ext uri="{0D108BD9-81ED-4DB2-BD59-A6C34878D82A}">
                    <a16:rowId xmlns:a16="http://schemas.microsoft.com/office/drawing/2014/main" val="1631790267"/>
                  </a:ext>
                </a:extLst>
              </a:tr>
              <a:tr h="432048">
                <a:tc>
                  <a:txBody>
                    <a:bodyPr/>
                    <a:lstStyle/>
                    <a:p>
                      <a:pPr algn="l" fontAlgn="b"/>
                      <a:r>
                        <a:rPr lang="en-AU" sz="1800" b="0" i="0" u="none" strike="noStrike" dirty="0">
                          <a:solidFill>
                            <a:srgbClr val="000000"/>
                          </a:solidFill>
                          <a:effectLst/>
                          <a:latin typeface="Calibri" panose="020F0502020204030204" pitchFamily="34" charset="0"/>
                        </a:rPr>
                        <a:t>Montenegro</a:t>
                      </a:r>
                    </a:p>
                  </a:txBody>
                  <a:tcPr marL="6885" marR="6885" marT="6885" marB="0" anchor="b"/>
                </a:tc>
                <a:tc>
                  <a:txBody>
                    <a:bodyPr/>
                    <a:lstStyle/>
                    <a:p>
                      <a:pPr algn="l" fontAlgn="b"/>
                      <a:r>
                        <a:rPr lang="en-AU" sz="1800" b="0" i="0" u="none" strike="noStrike" dirty="0">
                          <a:solidFill>
                            <a:srgbClr val="000000"/>
                          </a:solidFill>
                          <a:effectLst/>
                          <a:latin typeface="Calibri" panose="020F0502020204030204" pitchFamily="34" charset="0"/>
                        </a:rPr>
                        <a:t>Implementation of Accrual Accounting</a:t>
                      </a:r>
                    </a:p>
                  </a:txBody>
                  <a:tcPr marL="6885" marR="6885" marT="6885" marB="0" anchor="b"/>
                </a:tc>
                <a:extLst>
                  <a:ext uri="{0D108BD9-81ED-4DB2-BD59-A6C34878D82A}">
                    <a16:rowId xmlns:a16="http://schemas.microsoft.com/office/drawing/2014/main" val="4019171138"/>
                  </a:ext>
                </a:extLst>
              </a:tr>
              <a:tr h="635255">
                <a:tc>
                  <a:txBody>
                    <a:bodyPr/>
                    <a:lstStyle/>
                    <a:p>
                      <a:pPr algn="l" fontAlgn="b"/>
                      <a:r>
                        <a:rPr lang="en-AU" sz="1800" u="none" strike="noStrike" dirty="0">
                          <a:effectLst/>
                        </a:rPr>
                        <a:t>North Macedonia</a:t>
                      </a:r>
                      <a:endParaRPr lang="en-AU" sz="1800" b="0" i="0" u="none" strike="noStrike" dirty="0">
                        <a:solidFill>
                          <a:srgbClr val="000000"/>
                        </a:solidFill>
                        <a:effectLst/>
                        <a:latin typeface="Calibri" panose="020F0502020204030204" pitchFamily="34" charset="0"/>
                      </a:endParaRPr>
                    </a:p>
                  </a:txBody>
                  <a:tcPr marL="6885" marR="6885" marT="6885" marB="0" anchor="b"/>
                </a:tc>
                <a:tc>
                  <a:txBody>
                    <a:bodyPr/>
                    <a:lstStyle/>
                    <a:p>
                      <a:pPr algn="l" fontAlgn="b"/>
                      <a:r>
                        <a:rPr lang="en-AU" sz="1800" u="none" strike="noStrike" dirty="0">
                          <a:effectLst/>
                        </a:rPr>
                        <a:t>We are in the process of building new IFMIS system which will encompass all PFM sector. Many of the business processes will be upgraded and new one will be deployed</a:t>
                      </a:r>
                      <a:endParaRPr lang="en-AU" sz="1800" b="0" i="0" u="none" strike="noStrike" dirty="0">
                        <a:solidFill>
                          <a:srgbClr val="000000"/>
                        </a:solidFill>
                        <a:effectLst/>
                        <a:latin typeface="Calibri" panose="020F0502020204030204" pitchFamily="34" charset="0"/>
                      </a:endParaRPr>
                    </a:p>
                  </a:txBody>
                  <a:tcPr marL="6885" marR="6885" marT="6885" marB="0" anchor="b"/>
                </a:tc>
                <a:extLst>
                  <a:ext uri="{0D108BD9-81ED-4DB2-BD59-A6C34878D82A}">
                    <a16:rowId xmlns:a16="http://schemas.microsoft.com/office/drawing/2014/main" val="2425613245"/>
                  </a:ext>
                </a:extLst>
              </a:tr>
              <a:tr h="1160671">
                <a:tc>
                  <a:txBody>
                    <a:bodyPr/>
                    <a:lstStyle/>
                    <a:p>
                      <a:pPr algn="l" fontAlgn="b"/>
                      <a:r>
                        <a:rPr lang="en-AU" sz="1800" u="none" strike="noStrike" dirty="0">
                          <a:effectLst/>
                        </a:rPr>
                        <a:t>Tajikistan</a:t>
                      </a:r>
                      <a:endParaRPr lang="en-AU" sz="1800" b="0" i="0" u="none" strike="noStrike" dirty="0">
                        <a:solidFill>
                          <a:srgbClr val="000000"/>
                        </a:solidFill>
                        <a:effectLst/>
                        <a:latin typeface="Calibri" panose="020F0502020204030204" pitchFamily="34" charset="0"/>
                      </a:endParaRPr>
                    </a:p>
                  </a:txBody>
                  <a:tcPr marL="6885" marR="6885" marT="6885" marB="0" anchor="b"/>
                </a:tc>
                <a:tc>
                  <a:txBody>
                    <a:bodyPr/>
                    <a:lstStyle/>
                    <a:p>
                      <a:pPr algn="l" fontAlgn="b"/>
                      <a:r>
                        <a:rPr lang="en-AU" sz="1800" u="none" strike="noStrike" dirty="0">
                          <a:effectLst/>
                        </a:rPr>
                        <a:t>The following functions are to be assigned to the Treasury:  cash forecasting of the state budget expenditures;  rationing expenditures at the level of budget holders; reserving funds by source of funding and spending unit;   management of public debt liabilities;  management of contractual and other liabilities;  payments management;   financing by payment category;  strengthening the functions of adopting and generating consolidated financial statements based on the additionally adopted  Tajikistan Public Sector Financial Reporting Standards (TPSFRS)  </a:t>
                      </a:r>
                      <a:endParaRPr lang="en-AU" sz="1800" b="0" i="0" u="none" strike="noStrike" dirty="0">
                        <a:solidFill>
                          <a:srgbClr val="000000"/>
                        </a:solidFill>
                        <a:effectLst/>
                        <a:latin typeface="Calibri" panose="020F0502020204030204" pitchFamily="34" charset="0"/>
                      </a:endParaRPr>
                    </a:p>
                  </a:txBody>
                  <a:tcPr marL="6885" marR="6885" marT="6885" marB="0" anchor="b"/>
                </a:tc>
                <a:extLst>
                  <a:ext uri="{0D108BD9-81ED-4DB2-BD59-A6C34878D82A}">
                    <a16:rowId xmlns:a16="http://schemas.microsoft.com/office/drawing/2014/main" val="2636819538"/>
                  </a:ext>
                </a:extLst>
              </a:tr>
              <a:tr h="38953">
                <a:tc>
                  <a:txBody>
                    <a:bodyPr/>
                    <a:lstStyle/>
                    <a:p>
                      <a:pPr algn="l" fontAlgn="b"/>
                      <a:r>
                        <a:rPr lang="en-AU" sz="1800" u="none" strike="noStrike" dirty="0">
                          <a:effectLst/>
                        </a:rPr>
                        <a:t>Uzbekistan</a:t>
                      </a:r>
                      <a:endParaRPr lang="en-AU" sz="1800" b="0" i="0" u="none" strike="noStrike" dirty="0">
                        <a:solidFill>
                          <a:srgbClr val="000000"/>
                        </a:solidFill>
                        <a:effectLst/>
                        <a:latin typeface="Calibri" panose="020F0502020204030204" pitchFamily="34" charset="0"/>
                      </a:endParaRPr>
                    </a:p>
                  </a:txBody>
                  <a:tcPr marL="6885" marR="6885" marT="6885" marB="0" anchor="b"/>
                </a:tc>
                <a:tc>
                  <a:txBody>
                    <a:bodyPr/>
                    <a:lstStyle/>
                    <a:p>
                      <a:pPr algn="l" fontAlgn="b"/>
                      <a:r>
                        <a:rPr lang="en-AU" sz="1800" u="none" strike="noStrike" dirty="0">
                          <a:effectLst/>
                        </a:rPr>
                        <a:t>1. Treasury execution for state unitary enterprises;  2. Placing TSA surpluses of state unitary enterprises in national currency to deposits;  3. Derivative transactions for treasury bonds and other securities </a:t>
                      </a:r>
                      <a:endParaRPr lang="en-AU" sz="1800" b="0" i="0" u="none" strike="noStrike" dirty="0">
                        <a:solidFill>
                          <a:srgbClr val="000000"/>
                        </a:solidFill>
                        <a:effectLst/>
                        <a:latin typeface="Calibri" panose="020F0502020204030204" pitchFamily="34" charset="0"/>
                      </a:endParaRPr>
                    </a:p>
                  </a:txBody>
                  <a:tcPr marL="6885" marR="6885" marT="6885" marB="0" anchor="b"/>
                </a:tc>
                <a:extLst>
                  <a:ext uri="{0D108BD9-81ED-4DB2-BD59-A6C34878D82A}">
                    <a16:rowId xmlns:a16="http://schemas.microsoft.com/office/drawing/2014/main" val="2168656377"/>
                  </a:ext>
                </a:extLst>
              </a:tr>
            </a:tbl>
          </a:graphicData>
        </a:graphic>
      </p:graphicFrame>
    </p:spTree>
    <p:extLst>
      <p:ext uri="{BB962C8B-B14F-4D97-AF65-F5344CB8AC3E}">
        <p14:creationId xmlns:p14="http://schemas.microsoft.com/office/powerpoint/2010/main" val="739645093"/>
      </p:ext>
    </p:extLst>
  </p:cSld>
  <p:clrMapOvr>
    <a:masterClrMapping/>
  </p:clrMapOvr>
  <p:transition spd="slow">
    <p:wipe dir="r"/>
    <p:sndAc>
      <p:stSnd>
        <p:snd r:embed="rId2" name="coin.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403E5-D934-6A69-446E-78E36C978B42}"/>
              </a:ext>
            </a:extLst>
          </p:cNvPr>
          <p:cNvSpPr>
            <a:spLocks noGrp="1"/>
          </p:cNvSpPr>
          <p:nvPr>
            <p:ph type="title"/>
          </p:nvPr>
        </p:nvSpPr>
        <p:spPr>
          <a:xfrm>
            <a:off x="911424" y="-6804"/>
            <a:ext cx="10972800" cy="1143000"/>
          </a:xfrm>
        </p:spPr>
        <p:txBody>
          <a:bodyPr/>
          <a:lstStyle/>
          <a:p>
            <a:r>
              <a:rPr lang="en-US" dirty="0">
                <a:solidFill>
                  <a:srgbClr val="C00000"/>
                </a:solidFill>
              </a:rPr>
              <a:t>What Functions of the Treasury have disappeared over the last five years?</a:t>
            </a:r>
          </a:p>
        </p:txBody>
      </p:sp>
      <p:sp>
        <p:nvSpPr>
          <p:cNvPr id="4" name="Slide Number Placeholder 3">
            <a:extLst>
              <a:ext uri="{FF2B5EF4-FFF2-40B4-BE49-F238E27FC236}">
                <a16:creationId xmlns:a16="http://schemas.microsoft.com/office/drawing/2014/main" id="{5B73363A-6A35-BDA7-204B-38ADF9C55501}"/>
              </a:ext>
            </a:extLst>
          </p:cNvPr>
          <p:cNvSpPr>
            <a:spLocks noGrp="1"/>
          </p:cNvSpPr>
          <p:nvPr>
            <p:ph type="sldNum" sz="quarter" idx="12"/>
          </p:nvPr>
        </p:nvSpPr>
        <p:spPr/>
        <p:txBody>
          <a:bodyPr/>
          <a:lstStyle/>
          <a:p>
            <a:pPr>
              <a:defRPr/>
            </a:pPr>
            <a:fld id="{87D4BA1C-9A8B-436B-A337-6A2CE014F201}" type="slidenum">
              <a:rPr lang="ru-RU" altLang="en-US" smtClean="0"/>
              <a:pPr>
                <a:defRPr/>
              </a:pPr>
              <a:t>21</a:t>
            </a:fld>
            <a:endParaRPr lang="ru-RU" altLang="en-US" dirty="0"/>
          </a:p>
        </p:txBody>
      </p:sp>
      <p:graphicFrame>
        <p:nvGraphicFramePr>
          <p:cNvPr id="3" name="Table 2">
            <a:extLst>
              <a:ext uri="{FF2B5EF4-FFF2-40B4-BE49-F238E27FC236}">
                <a16:creationId xmlns:a16="http://schemas.microsoft.com/office/drawing/2014/main" id="{7C9AA9BF-E85A-272A-0EA6-5CF5EC09CD8A}"/>
              </a:ext>
            </a:extLst>
          </p:cNvPr>
          <p:cNvGraphicFramePr>
            <a:graphicFrameLocks noGrp="1"/>
          </p:cNvGraphicFramePr>
          <p:nvPr>
            <p:extLst>
              <p:ext uri="{D42A27DB-BD31-4B8C-83A1-F6EECF244321}">
                <p14:modId xmlns:p14="http://schemas.microsoft.com/office/powerpoint/2010/main" val="1102021293"/>
              </p:ext>
            </p:extLst>
          </p:nvPr>
        </p:nvGraphicFramePr>
        <p:xfrm>
          <a:off x="1105236" y="1342065"/>
          <a:ext cx="10585175" cy="4782468"/>
        </p:xfrm>
        <a:graphic>
          <a:graphicData uri="http://schemas.openxmlformats.org/drawingml/2006/table">
            <a:tbl>
              <a:tblPr>
                <a:tableStyleId>{5C22544A-7EE6-4342-B048-85BDC9FD1C3A}</a:tableStyleId>
              </a:tblPr>
              <a:tblGrid>
                <a:gridCol w="2390202">
                  <a:extLst>
                    <a:ext uri="{9D8B030D-6E8A-4147-A177-3AD203B41FA5}">
                      <a16:colId xmlns:a16="http://schemas.microsoft.com/office/drawing/2014/main" val="2408082275"/>
                    </a:ext>
                  </a:extLst>
                </a:gridCol>
                <a:gridCol w="8194973">
                  <a:extLst>
                    <a:ext uri="{9D8B030D-6E8A-4147-A177-3AD203B41FA5}">
                      <a16:colId xmlns:a16="http://schemas.microsoft.com/office/drawing/2014/main" val="1928603165"/>
                    </a:ext>
                  </a:extLst>
                </a:gridCol>
              </a:tblGrid>
              <a:tr h="525476">
                <a:tc>
                  <a:txBody>
                    <a:bodyPr/>
                    <a:lstStyle/>
                    <a:p>
                      <a:pPr algn="l" fontAlgn="b"/>
                      <a:r>
                        <a:rPr lang="en-AU" sz="2000" b="1" u="none" strike="noStrike" dirty="0">
                          <a:effectLst/>
                        </a:rPr>
                        <a:t>Country</a:t>
                      </a:r>
                      <a:endParaRPr lang="en-AU" sz="2000" b="1" i="0" u="none" strike="noStrike" dirty="0">
                        <a:solidFill>
                          <a:srgbClr val="000000"/>
                        </a:solidFill>
                        <a:effectLst/>
                        <a:latin typeface="Calibri" panose="020F0502020204030204" pitchFamily="34" charset="0"/>
                      </a:endParaRPr>
                    </a:p>
                  </a:txBody>
                  <a:tcPr marL="6799" marR="6799" marT="6799" marB="0" anchor="b"/>
                </a:tc>
                <a:tc>
                  <a:txBody>
                    <a:bodyPr/>
                    <a:lstStyle/>
                    <a:p>
                      <a:pPr algn="l" fontAlgn="b"/>
                      <a:r>
                        <a:rPr lang="en-AU" sz="2000" b="1" i="0" u="none" strike="noStrike" dirty="0">
                          <a:solidFill>
                            <a:srgbClr val="000000"/>
                          </a:solidFill>
                          <a:effectLst/>
                          <a:latin typeface="Calibri" panose="020F0502020204030204" pitchFamily="34" charset="0"/>
                        </a:rPr>
                        <a:t>Function</a:t>
                      </a:r>
                    </a:p>
                  </a:txBody>
                  <a:tcPr marL="6799" marR="6799" marT="6799" marB="0" anchor="b"/>
                </a:tc>
                <a:extLst>
                  <a:ext uri="{0D108BD9-81ED-4DB2-BD59-A6C34878D82A}">
                    <a16:rowId xmlns:a16="http://schemas.microsoft.com/office/drawing/2014/main" val="2619977021"/>
                  </a:ext>
                </a:extLst>
              </a:tr>
              <a:tr h="1135198">
                <a:tc>
                  <a:txBody>
                    <a:bodyPr/>
                    <a:lstStyle/>
                    <a:p>
                      <a:pPr algn="l" fontAlgn="b"/>
                      <a:r>
                        <a:rPr lang="en-AU" sz="1800" u="none" strike="noStrike" dirty="0">
                          <a:effectLst/>
                        </a:rPr>
                        <a:t>Armenia</a:t>
                      </a:r>
                      <a:endParaRPr lang="en-AU" sz="1800" b="0" i="0" u="none" strike="noStrike" dirty="0">
                        <a:solidFill>
                          <a:srgbClr val="000000"/>
                        </a:solidFill>
                        <a:effectLst/>
                        <a:latin typeface="Calibri" panose="020F0502020204030204" pitchFamily="34" charset="0"/>
                      </a:endParaRPr>
                    </a:p>
                  </a:txBody>
                  <a:tcPr marL="6799" marR="6799" marT="6799" marB="0" anchor="b"/>
                </a:tc>
                <a:tc>
                  <a:txBody>
                    <a:bodyPr/>
                    <a:lstStyle/>
                    <a:p>
                      <a:pPr algn="l" fontAlgn="b"/>
                      <a:r>
                        <a:rPr lang="en-AU" sz="1800" u="none" strike="noStrike" dirty="0">
                          <a:effectLst/>
                        </a:rPr>
                        <a:t>With respect to provisions of the Tax Code /re. TSA management/, from 2018 refunds of paid taxes (and from January 2022 - also income tax refunds) are made by the Treasury in e-format only.</a:t>
                      </a:r>
                      <a:endParaRPr lang="en-AU" sz="1800" b="0" i="0" u="none" strike="noStrike" dirty="0">
                        <a:solidFill>
                          <a:srgbClr val="000000"/>
                        </a:solidFill>
                        <a:effectLst/>
                        <a:latin typeface="Calibri" panose="020F0502020204030204" pitchFamily="34" charset="0"/>
                      </a:endParaRPr>
                    </a:p>
                  </a:txBody>
                  <a:tcPr marL="6799" marR="6799" marT="6799" marB="0" anchor="b"/>
                </a:tc>
                <a:extLst>
                  <a:ext uri="{0D108BD9-81ED-4DB2-BD59-A6C34878D82A}">
                    <a16:rowId xmlns:a16="http://schemas.microsoft.com/office/drawing/2014/main" val="2949924836"/>
                  </a:ext>
                </a:extLst>
              </a:tr>
              <a:tr h="1418996">
                <a:tc>
                  <a:txBody>
                    <a:bodyPr/>
                    <a:lstStyle/>
                    <a:p>
                      <a:pPr algn="l" fontAlgn="b"/>
                      <a:r>
                        <a:rPr lang="en-AU" sz="1800" u="none" strike="noStrike" dirty="0">
                          <a:effectLst/>
                        </a:rPr>
                        <a:t>Croatia</a:t>
                      </a:r>
                      <a:endParaRPr lang="en-AU" sz="1800" b="0" i="0" u="none" strike="noStrike" dirty="0">
                        <a:solidFill>
                          <a:srgbClr val="000000"/>
                        </a:solidFill>
                        <a:effectLst/>
                        <a:latin typeface="Calibri" panose="020F0502020204030204" pitchFamily="34" charset="0"/>
                      </a:endParaRPr>
                    </a:p>
                  </a:txBody>
                  <a:tcPr marL="6799" marR="6799" marT="6799" marB="0" anchor="b"/>
                </a:tc>
                <a:tc>
                  <a:txBody>
                    <a:bodyPr/>
                    <a:lstStyle/>
                    <a:p>
                      <a:pPr algn="l" fontAlgn="b"/>
                      <a:r>
                        <a:rPr lang="en-AU" sz="1800" u="none" strike="noStrike" dirty="0">
                          <a:effectLst/>
                        </a:rPr>
                        <a:t>The introduction of the new official currency in the Republic of Croatia changed the manner of doing business in payment transactions and the way of executing payment transactions. The methods of implementing payment transactions have changed (institutional, technological organisational changes)</a:t>
                      </a:r>
                      <a:endParaRPr lang="en-AU" sz="1800" b="0" i="0" u="none" strike="noStrike" dirty="0">
                        <a:solidFill>
                          <a:srgbClr val="000000"/>
                        </a:solidFill>
                        <a:effectLst/>
                        <a:latin typeface="Calibri" panose="020F0502020204030204" pitchFamily="34" charset="0"/>
                      </a:endParaRPr>
                    </a:p>
                  </a:txBody>
                  <a:tcPr marL="6799" marR="6799" marT="6799" marB="0" anchor="b"/>
                </a:tc>
                <a:extLst>
                  <a:ext uri="{0D108BD9-81ED-4DB2-BD59-A6C34878D82A}">
                    <a16:rowId xmlns:a16="http://schemas.microsoft.com/office/drawing/2014/main" val="1227009528"/>
                  </a:ext>
                </a:extLst>
              </a:tr>
              <a:tr h="1135198">
                <a:tc>
                  <a:txBody>
                    <a:bodyPr/>
                    <a:lstStyle/>
                    <a:p>
                      <a:pPr algn="l" fontAlgn="b"/>
                      <a:r>
                        <a:rPr lang="en-AU" sz="1800" u="none" strike="noStrike" dirty="0">
                          <a:effectLst/>
                        </a:rPr>
                        <a:t>Kyrgyz Republic</a:t>
                      </a:r>
                      <a:endParaRPr lang="en-AU" sz="1800" b="0" i="0" u="none" strike="noStrike" dirty="0">
                        <a:solidFill>
                          <a:srgbClr val="000000"/>
                        </a:solidFill>
                        <a:effectLst/>
                        <a:latin typeface="Calibri" panose="020F0502020204030204" pitchFamily="34" charset="0"/>
                      </a:endParaRPr>
                    </a:p>
                  </a:txBody>
                  <a:tcPr marL="6799" marR="6799" marT="6799" marB="0" anchor="b"/>
                </a:tc>
                <a:tc>
                  <a:txBody>
                    <a:bodyPr/>
                    <a:lstStyle/>
                    <a:p>
                      <a:pPr algn="l" fontAlgn="b"/>
                      <a:r>
                        <a:rPr lang="en-AU" sz="1800" u="none" strike="noStrike" dirty="0">
                          <a:effectLst/>
                        </a:rPr>
                        <a:t>Development of the current (monthly) financial plan under the approved budget has been transferred to the MoF Budget Policy Directorate.  Regional offices of the Central Treasury of the MoF merged with regional offices of the MoF.</a:t>
                      </a:r>
                      <a:endParaRPr lang="en-AU" sz="1800" b="0" i="0" u="none" strike="noStrike" dirty="0">
                        <a:solidFill>
                          <a:srgbClr val="000000"/>
                        </a:solidFill>
                        <a:effectLst/>
                        <a:latin typeface="Calibri" panose="020F0502020204030204" pitchFamily="34" charset="0"/>
                      </a:endParaRPr>
                    </a:p>
                  </a:txBody>
                  <a:tcPr marL="6799" marR="6799" marT="6799" marB="0" anchor="b"/>
                </a:tc>
                <a:extLst>
                  <a:ext uri="{0D108BD9-81ED-4DB2-BD59-A6C34878D82A}">
                    <a16:rowId xmlns:a16="http://schemas.microsoft.com/office/drawing/2014/main" val="2066220574"/>
                  </a:ext>
                </a:extLst>
              </a:tr>
              <a:tr h="567600">
                <a:tc>
                  <a:txBody>
                    <a:bodyPr/>
                    <a:lstStyle/>
                    <a:p>
                      <a:pPr algn="l" fontAlgn="b"/>
                      <a:r>
                        <a:rPr lang="en-AU" sz="1800" u="none" strike="noStrike" dirty="0">
                          <a:effectLst/>
                        </a:rPr>
                        <a:t>Uzbekistan</a:t>
                      </a:r>
                      <a:endParaRPr lang="en-AU" sz="1800" b="0" i="0" u="none" strike="noStrike" dirty="0">
                        <a:solidFill>
                          <a:srgbClr val="000000"/>
                        </a:solidFill>
                        <a:effectLst/>
                        <a:latin typeface="Calibri" panose="020F0502020204030204" pitchFamily="34" charset="0"/>
                      </a:endParaRPr>
                    </a:p>
                  </a:txBody>
                  <a:tcPr marL="6799" marR="6799" marT="6799" marB="0" anchor="b"/>
                </a:tc>
                <a:tc>
                  <a:txBody>
                    <a:bodyPr/>
                    <a:lstStyle/>
                    <a:p>
                      <a:pPr algn="l" fontAlgn="b"/>
                      <a:r>
                        <a:rPr lang="en-AU" sz="1800" u="none" strike="noStrike" dirty="0">
                          <a:effectLst/>
                        </a:rPr>
                        <a:t>Accounting for all technical assistance coming to Uzbekistan, including in-kind</a:t>
                      </a:r>
                      <a:endParaRPr lang="en-AU" sz="1800" b="0" i="0" u="none" strike="noStrike" dirty="0">
                        <a:solidFill>
                          <a:srgbClr val="000000"/>
                        </a:solidFill>
                        <a:effectLst/>
                        <a:latin typeface="Calibri" panose="020F0502020204030204" pitchFamily="34" charset="0"/>
                      </a:endParaRPr>
                    </a:p>
                  </a:txBody>
                  <a:tcPr marL="6799" marR="6799" marT="6799" marB="0" anchor="b"/>
                </a:tc>
                <a:extLst>
                  <a:ext uri="{0D108BD9-81ED-4DB2-BD59-A6C34878D82A}">
                    <a16:rowId xmlns:a16="http://schemas.microsoft.com/office/drawing/2014/main" val="2747690608"/>
                  </a:ext>
                </a:extLst>
              </a:tr>
            </a:tbl>
          </a:graphicData>
        </a:graphic>
      </p:graphicFrame>
    </p:spTree>
    <p:extLst>
      <p:ext uri="{BB962C8B-B14F-4D97-AF65-F5344CB8AC3E}">
        <p14:creationId xmlns:p14="http://schemas.microsoft.com/office/powerpoint/2010/main" val="3954273501"/>
      </p:ext>
    </p:extLst>
  </p:cSld>
  <p:clrMapOvr>
    <a:masterClrMapping/>
  </p:clrMapOvr>
  <p:transition spd="slow">
    <p:wipe dir="r"/>
    <p:sndAc>
      <p:stSnd>
        <p:snd r:embed="rId2" name="coin.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FB2CD-04B3-04F6-B7C7-799EE1BF63E0}"/>
              </a:ext>
            </a:extLst>
          </p:cNvPr>
          <p:cNvSpPr>
            <a:spLocks noGrp="1"/>
          </p:cNvSpPr>
          <p:nvPr>
            <p:ph type="title"/>
          </p:nvPr>
        </p:nvSpPr>
        <p:spPr>
          <a:xfrm>
            <a:off x="983432" y="21598"/>
            <a:ext cx="10972800" cy="1143000"/>
          </a:xfrm>
        </p:spPr>
        <p:txBody>
          <a:bodyPr/>
          <a:lstStyle/>
          <a:p>
            <a:r>
              <a:rPr lang="en-US" dirty="0">
                <a:solidFill>
                  <a:srgbClr val="C00000"/>
                </a:solidFill>
              </a:rPr>
              <a:t>Are there functions which are no longer needed or are diminishing in importance?</a:t>
            </a:r>
          </a:p>
        </p:txBody>
      </p:sp>
      <p:sp>
        <p:nvSpPr>
          <p:cNvPr id="4" name="Slide Number Placeholder 3">
            <a:extLst>
              <a:ext uri="{FF2B5EF4-FFF2-40B4-BE49-F238E27FC236}">
                <a16:creationId xmlns:a16="http://schemas.microsoft.com/office/drawing/2014/main" id="{EFFBE74E-09CD-6299-04F4-20CF39D9AACC}"/>
              </a:ext>
            </a:extLst>
          </p:cNvPr>
          <p:cNvSpPr>
            <a:spLocks noGrp="1"/>
          </p:cNvSpPr>
          <p:nvPr>
            <p:ph type="sldNum" sz="quarter" idx="12"/>
          </p:nvPr>
        </p:nvSpPr>
        <p:spPr/>
        <p:txBody>
          <a:bodyPr/>
          <a:lstStyle/>
          <a:p>
            <a:pPr>
              <a:defRPr/>
            </a:pPr>
            <a:fld id="{87D4BA1C-9A8B-436B-A337-6A2CE014F201}" type="slidenum">
              <a:rPr lang="ru-RU" altLang="en-US" smtClean="0"/>
              <a:pPr>
                <a:defRPr/>
              </a:pPr>
              <a:t>22</a:t>
            </a:fld>
            <a:endParaRPr lang="ru-RU" altLang="en-US" dirty="0"/>
          </a:p>
        </p:txBody>
      </p:sp>
      <p:graphicFrame>
        <p:nvGraphicFramePr>
          <p:cNvPr id="3" name="Table 2">
            <a:extLst>
              <a:ext uri="{FF2B5EF4-FFF2-40B4-BE49-F238E27FC236}">
                <a16:creationId xmlns:a16="http://schemas.microsoft.com/office/drawing/2014/main" id="{3A81224C-9D48-8C93-1F32-94E4410DCD91}"/>
              </a:ext>
            </a:extLst>
          </p:cNvPr>
          <p:cNvGraphicFramePr>
            <a:graphicFrameLocks noGrp="1"/>
          </p:cNvGraphicFramePr>
          <p:nvPr>
            <p:extLst>
              <p:ext uri="{D42A27DB-BD31-4B8C-83A1-F6EECF244321}">
                <p14:modId xmlns:p14="http://schemas.microsoft.com/office/powerpoint/2010/main" val="3777475269"/>
              </p:ext>
            </p:extLst>
          </p:nvPr>
        </p:nvGraphicFramePr>
        <p:xfrm>
          <a:off x="1055440" y="1844824"/>
          <a:ext cx="10801200" cy="4632643"/>
        </p:xfrm>
        <a:graphic>
          <a:graphicData uri="http://schemas.openxmlformats.org/drawingml/2006/table">
            <a:tbl>
              <a:tblPr>
                <a:tableStyleId>{5C22544A-7EE6-4342-B048-85BDC9FD1C3A}</a:tableStyleId>
              </a:tblPr>
              <a:tblGrid>
                <a:gridCol w="1732269">
                  <a:extLst>
                    <a:ext uri="{9D8B030D-6E8A-4147-A177-3AD203B41FA5}">
                      <a16:colId xmlns:a16="http://schemas.microsoft.com/office/drawing/2014/main" val="3859690452"/>
                    </a:ext>
                  </a:extLst>
                </a:gridCol>
                <a:gridCol w="9068931">
                  <a:extLst>
                    <a:ext uri="{9D8B030D-6E8A-4147-A177-3AD203B41FA5}">
                      <a16:colId xmlns:a16="http://schemas.microsoft.com/office/drawing/2014/main" val="1392420234"/>
                    </a:ext>
                  </a:extLst>
                </a:gridCol>
              </a:tblGrid>
              <a:tr h="288031">
                <a:tc>
                  <a:txBody>
                    <a:bodyPr/>
                    <a:lstStyle/>
                    <a:p>
                      <a:pPr algn="l" fontAlgn="b"/>
                      <a:r>
                        <a:rPr lang="en-AU" sz="2000" b="1" u="none" strike="noStrike" dirty="0">
                          <a:effectLst/>
                        </a:rPr>
                        <a:t>Country</a:t>
                      </a:r>
                      <a:endParaRPr lang="en-AU" sz="2000" b="1" i="0" u="none" strike="noStrike" dirty="0">
                        <a:solidFill>
                          <a:srgbClr val="000000"/>
                        </a:solidFill>
                        <a:effectLst/>
                        <a:latin typeface="Calibri" panose="020F0502020204030204" pitchFamily="34" charset="0"/>
                      </a:endParaRPr>
                    </a:p>
                  </a:txBody>
                  <a:tcPr marL="7363" marR="7363" marT="7363" marB="0" anchor="b"/>
                </a:tc>
                <a:tc>
                  <a:txBody>
                    <a:bodyPr/>
                    <a:lstStyle/>
                    <a:p>
                      <a:pPr algn="l" fontAlgn="b"/>
                      <a:r>
                        <a:rPr lang="en-AU" sz="2000" b="1" i="0" u="none" strike="noStrike" dirty="0">
                          <a:solidFill>
                            <a:srgbClr val="000000"/>
                          </a:solidFill>
                          <a:effectLst/>
                          <a:latin typeface="Calibri" panose="020F0502020204030204" pitchFamily="34" charset="0"/>
                        </a:rPr>
                        <a:t>Function</a:t>
                      </a:r>
                    </a:p>
                  </a:txBody>
                  <a:tcPr marL="7363" marR="7363" marT="7363" marB="0" anchor="b"/>
                </a:tc>
                <a:extLst>
                  <a:ext uri="{0D108BD9-81ED-4DB2-BD59-A6C34878D82A}">
                    <a16:rowId xmlns:a16="http://schemas.microsoft.com/office/drawing/2014/main" val="1396924429"/>
                  </a:ext>
                </a:extLst>
              </a:tr>
              <a:tr h="864097">
                <a:tc>
                  <a:txBody>
                    <a:bodyPr/>
                    <a:lstStyle/>
                    <a:p>
                      <a:pPr algn="l" fontAlgn="b"/>
                      <a:r>
                        <a:rPr lang="en-AU" sz="1800" u="none" strike="noStrike" dirty="0">
                          <a:effectLst/>
                        </a:rPr>
                        <a:t>Albania</a:t>
                      </a:r>
                      <a:endParaRPr lang="en-AU" sz="1800" b="0" i="0" u="none" strike="noStrike" dirty="0">
                        <a:solidFill>
                          <a:srgbClr val="000000"/>
                        </a:solidFill>
                        <a:effectLst/>
                        <a:latin typeface="Calibri" panose="020F0502020204030204" pitchFamily="34" charset="0"/>
                      </a:endParaRPr>
                    </a:p>
                  </a:txBody>
                  <a:tcPr marL="7363" marR="7363" marT="7363" marB="0" anchor="b"/>
                </a:tc>
                <a:tc>
                  <a:txBody>
                    <a:bodyPr/>
                    <a:lstStyle/>
                    <a:p>
                      <a:pPr algn="l" fontAlgn="b"/>
                      <a:r>
                        <a:rPr lang="en-AU" sz="1800" u="none" strike="noStrike" dirty="0">
                          <a:effectLst/>
                        </a:rPr>
                        <a:t>It is depended by automation of budget execution processes related to:     * e-contracts,  * e-invoice.   * e-payments currently is generated automatically by AGFIS and transfer electronically through Central Bank to the commercial banks (beneficiaries accounts).</a:t>
                      </a:r>
                      <a:endParaRPr lang="en-AU" sz="1800" b="0" i="0" u="none" strike="noStrike" dirty="0">
                        <a:solidFill>
                          <a:srgbClr val="000000"/>
                        </a:solidFill>
                        <a:effectLst/>
                        <a:latin typeface="Calibri" panose="020F0502020204030204" pitchFamily="34" charset="0"/>
                      </a:endParaRPr>
                    </a:p>
                  </a:txBody>
                  <a:tcPr marL="7363" marR="7363" marT="7363" marB="0" anchor="b"/>
                </a:tc>
                <a:extLst>
                  <a:ext uri="{0D108BD9-81ED-4DB2-BD59-A6C34878D82A}">
                    <a16:rowId xmlns:a16="http://schemas.microsoft.com/office/drawing/2014/main" val="673431735"/>
                  </a:ext>
                </a:extLst>
              </a:tr>
              <a:tr h="1440160">
                <a:tc>
                  <a:txBody>
                    <a:bodyPr/>
                    <a:lstStyle/>
                    <a:p>
                      <a:pPr algn="l" fontAlgn="b"/>
                      <a:r>
                        <a:rPr lang="en-AU" sz="1800" u="none" strike="noStrike" dirty="0">
                          <a:effectLst/>
                        </a:rPr>
                        <a:t>Kazakhstan</a:t>
                      </a:r>
                      <a:endParaRPr lang="en-AU" sz="1800" b="0" i="0" u="none" strike="noStrike" dirty="0">
                        <a:solidFill>
                          <a:srgbClr val="000000"/>
                        </a:solidFill>
                        <a:effectLst/>
                        <a:latin typeface="Calibri" panose="020F0502020204030204" pitchFamily="34" charset="0"/>
                      </a:endParaRPr>
                    </a:p>
                  </a:txBody>
                  <a:tcPr marL="7363" marR="7363" marT="7363" marB="0" anchor="b"/>
                </a:tc>
                <a:tc>
                  <a:txBody>
                    <a:bodyPr/>
                    <a:lstStyle/>
                    <a:p>
                      <a:pPr algn="l" fontAlgn="b"/>
                      <a:r>
                        <a:rPr lang="en-AU" sz="1800" u="none" strike="noStrike" dirty="0">
                          <a:effectLst/>
                        </a:rPr>
                        <a:t>The importance of two-step verification of financial documents (invoices for payment) at the level of ex-ante control and payments approval is diminishing. This year there is a pilot at the Treasury Department of Zhambyl region (the same is planned in Kostanay, Atyrau, Pavlodar, Kyzylorda regions and Almaty city) aimed to combine the ex-ante control and payments approval in one structural unit.</a:t>
                      </a:r>
                      <a:endParaRPr lang="en-AU" sz="1800" b="0" i="0" u="none" strike="noStrike" dirty="0">
                        <a:solidFill>
                          <a:srgbClr val="000000"/>
                        </a:solidFill>
                        <a:effectLst/>
                        <a:latin typeface="Calibri" panose="020F0502020204030204" pitchFamily="34" charset="0"/>
                      </a:endParaRPr>
                    </a:p>
                  </a:txBody>
                  <a:tcPr marL="7363" marR="7363" marT="7363" marB="0" anchor="b"/>
                </a:tc>
                <a:extLst>
                  <a:ext uri="{0D108BD9-81ED-4DB2-BD59-A6C34878D82A}">
                    <a16:rowId xmlns:a16="http://schemas.microsoft.com/office/drawing/2014/main" val="3677946704"/>
                  </a:ext>
                </a:extLst>
              </a:tr>
              <a:tr h="288031">
                <a:tc>
                  <a:txBody>
                    <a:bodyPr/>
                    <a:lstStyle/>
                    <a:p>
                      <a:pPr algn="l" fontAlgn="b"/>
                      <a:r>
                        <a:rPr lang="en-AU" sz="1800" u="none" strike="noStrike" dirty="0">
                          <a:effectLst/>
                        </a:rPr>
                        <a:t>Kyrgyz Republic</a:t>
                      </a:r>
                      <a:endParaRPr lang="en-AU" sz="1800" b="0" i="0" u="none" strike="noStrike" dirty="0">
                        <a:solidFill>
                          <a:srgbClr val="000000"/>
                        </a:solidFill>
                        <a:effectLst/>
                        <a:latin typeface="Calibri" panose="020F0502020204030204" pitchFamily="34" charset="0"/>
                      </a:endParaRPr>
                    </a:p>
                  </a:txBody>
                  <a:tcPr marL="7363" marR="7363" marT="7363" marB="0" anchor="b"/>
                </a:tc>
                <a:tc>
                  <a:txBody>
                    <a:bodyPr/>
                    <a:lstStyle/>
                    <a:p>
                      <a:pPr algn="l" fontAlgn="b"/>
                      <a:r>
                        <a:rPr lang="en-AU" sz="1800" u="none" strike="noStrike" dirty="0">
                          <a:effectLst/>
                        </a:rPr>
                        <a:t>1. Importance is diminishing for expenditure transactions confirmation by the head office staff </a:t>
                      </a:r>
                      <a:endParaRPr lang="en-AU" sz="1800" b="0" i="0" u="none" strike="noStrike" dirty="0">
                        <a:solidFill>
                          <a:srgbClr val="000000"/>
                        </a:solidFill>
                        <a:effectLst/>
                        <a:latin typeface="Calibri" panose="020F0502020204030204" pitchFamily="34" charset="0"/>
                      </a:endParaRPr>
                    </a:p>
                  </a:txBody>
                  <a:tcPr marL="7363" marR="7363" marT="7363" marB="0" anchor="b"/>
                </a:tc>
                <a:extLst>
                  <a:ext uri="{0D108BD9-81ED-4DB2-BD59-A6C34878D82A}">
                    <a16:rowId xmlns:a16="http://schemas.microsoft.com/office/drawing/2014/main" val="3691345415"/>
                  </a:ext>
                </a:extLst>
              </a:tr>
              <a:tr h="1728192">
                <a:tc>
                  <a:txBody>
                    <a:bodyPr/>
                    <a:lstStyle/>
                    <a:p>
                      <a:pPr algn="l" fontAlgn="b"/>
                      <a:r>
                        <a:rPr lang="en-AU" sz="1800" u="none" strike="noStrike" dirty="0">
                          <a:effectLst/>
                        </a:rPr>
                        <a:t>Tajikistan</a:t>
                      </a:r>
                      <a:endParaRPr lang="en-AU" sz="1800" b="0" i="0" u="none" strike="noStrike" dirty="0">
                        <a:solidFill>
                          <a:srgbClr val="000000"/>
                        </a:solidFill>
                        <a:effectLst/>
                        <a:latin typeface="Calibri" panose="020F0502020204030204" pitchFamily="34" charset="0"/>
                      </a:endParaRPr>
                    </a:p>
                  </a:txBody>
                  <a:tcPr marL="7363" marR="7363" marT="7363" marB="0" anchor="b"/>
                </a:tc>
                <a:tc>
                  <a:txBody>
                    <a:bodyPr/>
                    <a:lstStyle/>
                    <a:p>
                      <a:pPr algn="l" fontAlgn="b"/>
                      <a:r>
                        <a:rPr lang="en-AU" sz="1800" u="none" strike="noStrike" dirty="0">
                          <a:effectLst/>
                        </a:rPr>
                        <a:t>The Treasury is gradually reducing the functions of ex-ante control of payments of budget organizations. This is due to the fact that the Treasury is gradually transferring part of the payments of budget organizations to the online banking system. At the moment the payments of budget organizations for salaries and wages, payments for communication services and utility payments have been transferred to the online banking system. In the future, the Treasury plans to transfer to the online banking system all payments of budgetary organizations.</a:t>
                      </a:r>
                      <a:endParaRPr lang="en-AU" sz="1800" b="0" i="0" u="none" strike="noStrike" dirty="0">
                        <a:solidFill>
                          <a:srgbClr val="000000"/>
                        </a:solidFill>
                        <a:effectLst/>
                        <a:latin typeface="Calibri" panose="020F0502020204030204" pitchFamily="34" charset="0"/>
                      </a:endParaRPr>
                    </a:p>
                  </a:txBody>
                  <a:tcPr marL="7363" marR="7363" marT="7363" marB="0" anchor="b"/>
                </a:tc>
                <a:extLst>
                  <a:ext uri="{0D108BD9-81ED-4DB2-BD59-A6C34878D82A}">
                    <a16:rowId xmlns:a16="http://schemas.microsoft.com/office/drawing/2014/main" val="231796173"/>
                  </a:ext>
                </a:extLst>
              </a:tr>
            </a:tbl>
          </a:graphicData>
        </a:graphic>
      </p:graphicFrame>
    </p:spTree>
    <p:extLst>
      <p:ext uri="{BB962C8B-B14F-4D97-AF65-F5344CB8AC3E}">
        <p14:creationId xmlns:p14="http://schemas.microsoft.com/office/powerpoint/2010/main" val="3100379071"/>
      </p:ext>
    </p:extLst>
  </p:cSld>
  <p:clrMapOvr>
    <a:masterClrMapping/>
  </p:clrMapOvr>
  <p:transition spd="slow">
    <p:wipe dir="r"/>
    <p:sndAc>
      <p:stSnd>
        <p:snd r:embed="rId2" name="coin.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E35AF-3335-4249-A450-E0C200C3B602}"/>
              </a:ext>
            </a:extLst>
          </p:cNvPr>
          <p:cNvSpPr>
            <a:spLocks noGrp="1"/>
          </p:cNvSpPr>
          <p:nvPr>
            <p:ph type="title"/>
          </p:nvPr>
        </p:nvSpPr>
        <p:spPr>
          <a:xfrm>
            <a:off x="983432" y="302707"/>
            <a:ext cx="10396736" cy="1143000"/>
          </a:xfrm>
        </p:spPr>
        <p:txBody>
          <a:bodyPr/>
          <a:lstStyle/>
          <a:p>
            <a:r>
              <a:rPr lang="en-GB" dirty="0">
                <a:solidFill>
                  <a:srgbClr val="C00000"/>
                </a:solidFill>
              </a:rPr>
              <a:t>Next Steps</a:t>
            </a:r>
          </a:p>
        </p:txBody>
      </p:sp>
      <p:sp>
        <p:nvSpPr>
          <p:cNvPr id="4" name="Slide Number Placeholder 3">
            <a:extLst>
              <a:ext uri="{FF2B5EF4-FFF2-40B4-BE49-F238E27FC236}">
                <a16:creationId xmlns:a16="http://schemas.microsoft.com/office/drawing/2014/main" id="{D37E9AF8-CFDB-4CBD-B197-38C82DA0DEF9}"/>
              </a:ext>
            </a:extLst>
          </p:cNvPr>
          <p:cNvSpPr>
            <a:spLocks noGrp="1"/>
          </p:cNvSpPr>
          <p:nvPr>
            <p:ph type="sldNum" sz="quarter" idx="12"/>
          </p:nvPr>
        </p:nvSpPr>
        <p:spPr/>
        <p:txBody>
          <a:bodyPr/>
          <a:lstStyle/>
          <a:p>
            <a:pPr>
              <a:defRPr/>
            </a:pPr>
            <a:fld id="{87D4BA1C-9A8B-436B-A337-6A2CE014F201}" type="slidenum">
              <a:rPr lang="ru-RU" altLang="en-US" smtClean="0"/>
              <a:pPr>
                <a:defRPr/>
              </a:pPr>
              <a:t>23</a:t>
            </a:fld>
            <a:endParaRPr lang="ru-RU" altLang="en-US" dirty="0"/>
          </a:p>
        </p:txBody>
      </p:sp>
      <p:graphicFrame>
        <p:nvGraphicFramePr>
          <p:cNvPr id="6" name="Diagram 5">
            <a:extLst>
              <a:ext uri="{FF2B5EF4-FFF2-40B4-BE49-F238E27FC236}">
                <a16:creationId xmlns:a16="http://schemas.microsoft.com/office/drawing/2014/main" id="{061BB658-7EDA-4F67-BE8F-EB2C810936E3}"/>
              </a:ext>
            </a:extLst>
          </p:cNvPr>
          <p:cNvGraphicFramePr/>
          <p:nvPr>
            <p:extLst>
              <p:ext uri="{D42A27DB-BD31-4B8C-83A1-F6EECF244321}">
                <p14:modId xmlns:p14="http://schemas.microsoft.com/office/powerpoint/2010/main" val="3041624532"/>
              </p:ext>
            </p:extLst>
          </p:nvPr>
        </p:nvGraphicFramePr>
        <p:xfrm>
          <a:off x="1415480" y="1445707"/>
          <a:ext cx="10396736" cy="458353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34486157"/>
      </p:ext>
    </p:extLst>
  </p:cSld>
  <p:clrMapOvr>
    <a:masterClrMapping/>
  </p:clrMapOvr>
  <p:transition spd="slow">
    <p:wipe dir="r"/>
    <p:sndAc>
      <p:stSnd>
        <p:snd r:embed="rId3" name="coin.wav"/>
      </p:stSnd>
    </p:sndAc>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AFFAD-7380-8E7B-515C-BA766FC2FAA3}"/>
              </a:ext>
            </a:extLst>
          </p:cNvPr>
          <p:cNvSpPr>
            <a:spLocks noGrp="1"/>
          </p:cNvSpPr>
          <p:nvPr>
            <p:ph type="title"/>
          </p:nvPr>
        </p:nvSpPr>
        <p:spPr>
          <a:xfrm>
            <a:off x="1343472" y="-328092"/>
            <a:ext cx="10972800" cy="1143000"/>
          </a:xfrm>
        </p:spPr>
        <p:txBody>
          <a:bodyPr/>
          <a:lstStyle/>
          <a:p>
            <a:r>
              <a:rPr lang="en-US" dirty="0">
                <a:solidFill>
                  <a:srgbClr val="C00000"/>
                </a:solidFill>
              </a:rPr>
              <a:t>Organisational Arrangements for the Treasury</a:t>
            </a:r>
          </a:p>
        </p:txBody>
      </p:sp>
      <p:sp>
        <p:nvSpPr>
          <p:cNvPr id="3" name="Content Placeholder 2">
            <a:extLst>
              <a:ext uri="{FF2B5EF4-FFF2-40B4-BE49-F238E27FC236}">
                <a16:creationId xmlns:a16="http://schemas.microsoft.com/office/drawing/2014/main" id="{9BFB77F3-3CDC-9C3B-A5E2-4BBA979DD82F}"/>
              </a:ext>
            </a:extLst>
          </p:cNvPr>
          <p:cNvSpPr>
            <a:spLocks noGrp="1"/>
          </p:cNvSpPr>
          <p:nvPr>
            <p:ph idx="1"/>
          </p:nvPr>
        </p:nvSpPr>
        <p:spPr>
          <a:xfrm>
            <a:off x="49573" y="536822"/>
            <a:ext cx="5832648" cy="6321178"/>
          </a:xfrm>
          <a:solidFill>
            <a:schemeClr val="accent2">
              <a:lumMod val="20000"/>
              <a:lumOff val="80000"/>
            </a:schemeClr>
          </a:solidFill>
        </p:spPr>
        <p:txBody>
          <a:bodyPr/>
          <a:lstStyle/>
          <a:p>
            <a:r>
              <a:rPr lang="en-US" sz="2400" dirty="0"/>
              <a:t>The majority of Treasuries are part of the MoF control environment (11) and structure (2). In the later two cases with some independence. </a:t>
            </a:r>
          </a:p>
          <a:p>
            <a:r>
              <a:rPr lang="en-US" sz="2400" dirty="0"/>
              <a:t>5 Treasuries operate independently from the MoF but are still subordinate to MoF </a:t>
            </a:r>
          </a:p>
          <a:p>
            <a:r>
              <a:rPr lang="en-US" sz="2400" dirty="0"/>
              <a:t>In 2016 11 were part of MoF and 6 separate.</a:t>
            </a:r>
          </a:p>
          <a:p>
            <a:r>
              <a:rPr lang="en-US" sz="2400" dirty="0"/>
              <a:t>Thus the majority were also within MoF 7 years ago.  Two countries in that survey were part of a ministry other than MoF</a:t>
            </a:r>
          </a:p>
          <a:p>
            <a:r>
              <a:rPr lang="en-US" sz="2400" dirty="0"/>
              <a:t>The question in 2016 was not as granular making complete comparison difficult. </a:t>
            </a:r>
          </a:p>
          <a:p>
            <a:r>
              <a:rPr lang="en-US" sz="2400" dirty="0"/>
              <a:t>There does not appear to be any significant changes since 2016.  </a:t>
            </a:r>
            <a:r>
              <a:rPr lang="en-US" sz="2400" b="1" dirty="0"/>
              <a:t>Are there any plans for further changes?</a:t>
            </a:r>
          </a:p>
          <a:p>
            <a:endParaRPr lang="en-US" sz="2400" dirty="0"/>
          </a:p>
          <a:p>
            <a:endParaRPr lang="en-US" dirty="0"/>
          </a:p>
        </p:txBody>
      </p:sp>
      <p:sp>
        <p:nvSpPr>
          <p:cNvPr id="4" name="Slide Number Placeholder 3">
            <a:extLst>
              <a:ext uri="{FF2B5EF4-FFF2-40B4-BE49-F238E27FC236}">
                <a16:creationId xmlns:a16="http://schemas.microsoft.com/office/drawing/2014/main" id="{8AE3DD8E-695F-BC7C-13F6-DE326C801D24}"/>
              </a:ext>
            </a:extLst>
          </p:cNvPr>
          <p:cNvSpPr>
            <a:spLocks noGrp="1"/>
          </p:cNvSpPr>
          <p:nvPr>
            <p:ph type="sldNum" sz="quarter" idx="12"/>
          </p:nvPr>
        </p:nvSpPr>
        <p:spPr/>
        <p:txBody>
          <a:bodyPr/>
          <a:lstStyle/>
          <a:p>
            <a:pPr>
              <a:defRPr/>
            </a:pPr>
            <a:fld id="{87D4BA1C-9A8B-436B-A337-6A2CE014F201}" type="slidenum">
              <a:rPr lang="ru-RU" altLang="en-US" smtClean="0"/>
              <a:pPr>
                <a:defRPr/>
              </a:pPr>
              <a:t>3</a:t>
            </a:fld>
            <a:endParaRPr lang="ru-RU" altLang="en-US" dirty="0"/>
          </a:p>
        </p:txBody>
      </p:sp>
      <p:graphicFrame>
        <p:nvGraphicFramePr>
          <p:cNvPr id="5" name="Chart 4">
            <a:extLst>
              <a:ext uri="{FF2B5EF4-FFF2-40B4-BE49-F238E27FC236}">
                <a16:creationId xmlns:a16="http://schemas.microsoft.com/office/drawing/2014/main" id="{2F9559BD-C4A1-47A5-89DB-01D3422B9D78}"/>
              </a:ext>
            </a:extLst>
          </p:cNvPr>
          <p:cNvGraphicFramePr>
            <a:graphicFrameLocks/>
          </p:cNvGraphicFramePr>
          <p:nvPr>
            <p:extLst>
              <p:ext uri="{D42A27DB-BD31-4B8C-83A1-F6EECF244321}">
                <p14:modId xmlns:p14="http://schemas.microsoft.com/office/powerpoint/2010/main" val="162001791"/>
              </p:ext>
            </p:extLst>
          </p:nvPr>
        </p:nvGraphicFramePr>
        <p:xfrm>
          <a:off x="7240886" y="632345"/>
          <a:ext cx="4951114" cy="590656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Table 5">
            <a:extLst>
              <a:ext uri="{FF2B5EF4-FFF2-40B4-BE49-F238E27FC236}">
                <a16:creationId xmlns:a16="http://schemas.microsoft.com/office/drawing/2014/main" id="{BC47DFF0-CB8E-4B5D-C01B-6982774FCC03}"/>
              </a:ext>
            </a:extLst>
          </p:cNvPr>
          <p:cNvGraphicFramePr>
            <a:graphicFrameLocks noGrp="1"/>
          </p:cNvGraphicFramePr>
          <p:nvPr>
            <p:extLst>
              <p:ext uri="{D42A27DB-BD31-4B8C-83A1-F6EECF244321}">
                <p14:modId xmlns:p14="http://schemas.microsoft.com/office/powerpoint/2010/main" val="3797441499"/>
              </p:ext>
            </p:extLst>
          </p:nvPr>
        </p:nvGraphicFramePr>
        <p:xfrm>
          <a:off x="5974401" y="678975"/>
          <a:ext cx="6122927" cy="5951220"/>
        </p:xfrm>
        <a:graphic>
          <a:graphicData uri="http://schemas.openxmlformats.org/drawingml/2006/table">
            <a:tbl>
              <a:tblPr>
                <a:tableStyleId>{5C22544A-7EE6-4342-B048-85BDC9FD1C3A}</a:tableStyleId>
              </a:tblPr>
              <a:tblGrid>
                <a:gridCol w="1078338">
                  <a:extLst>
                    <a:ext uri="{9D8B030D-6E8A-4147-A177-3AD203B41FA5}">
                      <a16:colId xmlns:a16="http://schemas.microsoft.com/office/drawing/2014/main" val="2480888699"/>
                    </a:ext>
                  </a:extLst>
                </a:gridCol>
                <a:gridCol w="1800200">
                  <a:extLst>
                    <a:ext uri="{9D8B030D-6E8A-4147-A177-3AD203B41FA5}">
                      <a16:colId xmlns:a16="http://schemas.microsoft.com/office/drawing/2014/main" val="1553192202"/>
                    </a:ext>
                  </a:extLst>
                </a:gridCol>
                <a:gridCol w="1588205">
                  <a:extLst>
                    <a:ext uri="{9D8B030D-6E8A-4147-A177-3AD203B41FA5}">
                      <a16:colId xmlns:a16="http://schemas.microsoft.com/office/drawing/2014/main" val="2820463830"/>
                    </a:ext>
                  </a:extLst>
                </a:gridCol>
                <a:gridCol w="1656184">
                  <a:extLst>
                    <a:ext uri="{9D8B030D-6E8A-4147-A177-3AD203B41FA5}">
                      <a16:colId xmlns:a16="http://schemas.microsoft.com/office/drawing/2014/main" val="4105748764"/>
                    </a:ext>
                  </a:extLst>
                </a:gridCol>
              </a:tblGrid>
              <a:tr h="812800">
                <a:tc>
                  <a:txBody>
                    <a:bodyPr/>
                    <a:lstStyle/>
                    <a:p>
                      <a:pPr algn="l" fontAlgn="b"/>
                      <a:r>
                        <a:rPr lang="en-AU" sz="1400" b="1" u="none" strike="noStrike" dirty="0">
                          <a:effectLst/>
                        </a:rPr>
                        <a:t>The Treasury is …</a:t>
                      </a:r>
                      <a:endParaRPr lang="en-AU" sz="1400" b="1" i="0" u="none" strike="noStrike" dirty="0">
                        <a:solidFill>
                          <a:srgbClr val="000000"/>
                        </a:solidFill>
                        <a:effectLst/>
                        <a:latin typeface="Calibri" panose="020F0502020204030204" pitchFamily="34" charset="0"/>
                      </a:endParaRPr>
                    </a:p>
                  </a:txBody>
                  <a:tcPr marL="9525" marR="9525" marT="9525" marB="0" anchor="b">
                    <a:solidFill>
                      <a:schemeClr val="bg1">
                        <a:lumMod val="75000"/>
                      </a:schemeClr>
                    </a:solidFill>
                  </a:tcPr>
                </a:tc>
                <a:tc>
                  <a:txBody>
                    <a:bodyPr/>
                    <a:lstStyle/>
                    <a:p>
                      <a:pPr algn="ctr" fontAlgn="ctr"/>
                      <a:r>
                        <a:rPr lang="en-AU" sz="1400" b="1" u="none" strike="noStrike" dirty="0">
                          <a:effectLst/>
                        </a:rPr>
                        <a:t>A unit (set of units) in the MoF, without operational independence from the MoF</a:t>
                      </a:r>
                      <a:endParaRPr lang="en-AU" sz="1400" b="1" i="0" u="none" strike="noStrike" dirty="0">
                        <a:solidFill>
                          <a:srgbClr val="000000"/>
                        </a:solidFill>
                        <a:effectLst/>
                        <a:latin typeface="Calibri" panose="020F0502020204030204" pitchFamily="34" charset="0"/>
                      </a:endParaRPr>
                    </a:p>
                  </a:txBody>
                  <a:tcPr marL="9525" marR="9525" marT="9525" marB="0" anchor="ctr">
                    <a:solidFill>
                      <a:schemeClr val="bg1">
                        <a:lumMod val="75000"/>
                      </a:schemeClr>
                    </a:solidFill>
                  </a:tcPr>
                </a:tc>
                <a:tc>
                  <a:txBody>
                    <a:bodyPr/>
                    <a:lstStyle/>
                    <a:p>
                      <a:pPr algn="ctr" fontAlgn="ctr"/>
                      <a:r>
                        <a:rPr lang="en-AU" sz="1400" b="1" u="none" strike="noStrike" dirty="0">
                          <a:effectLst/>
                        </a:rPr>
                        <a:t>Department within the MoF structure, but with a degree of operational independence from the MoF </a:t>
                      </a:r>
                      <a:endParaRPr lang="en-AU" sz="1400" b="1" i="0" u="none" strike="noStrike" dirty="0">
                        <a:solidFill>
                          <a:srgbClr val="000000"/>
                        </a:solidFill>
                        <a:effectLst/>
                        <a:latin typeface="Calibri" panose="020F0502020204030204" pitchFamily="34" charset="0"/>
                      </a:endParaRPr>
                    </a:p>
                  </a:txBody>
                  <a:tcPr marL="9525" marR="9525" marT="9525" marB="0" anchor="ctr">
                    <a:solidFill>
                      <a:schemeClr val="bg1">
                        <a:lumMod val="75000"/>
                      </a:schemeClr>
                    </a:solidFill>
                  </a:tcPr>
                </a:tc>
                <a:tc>
                  <a:txBody>
                    <a:bodyPr/>
                    <a:lstStyle/>
                    <a:p>
                      <a:pPr algn="ctr" fontAlgn="ctr"/>
                      <a:r>
                        <a:rPr lang="en-AU" sz="1400" b="1" u="none" strike="noStrike" dirty="0">
                          <a:effectLst/>
                        </a:rPr>
                        <a:t>Separate institution (legal entity) reporting / subordinate to the MoF </a:t>
                      </a:r>
                      <a:endParaRPr lang="en-AU" sz="1400" b="1" i="0" u="none" strike="noStrike" dirty="0">
                        <a:solidFill>
                          <a:srgbClr val="000000"/>
                        </a:solidFill>
                        <a:effectLst/>
                        <a:latin typeface="Calibri" panose="020F0502020204030204" pitchFamily="34" charset="0"/>
                      </a:endParaRPr>
                    </a:p>
                  </a:txBody>
                  <a:tcPr marL="9525" marR="9525" marT="9525" marB="0" anchor="ctr">
                    <a:solidFill>
                      <a:schemeClr val="bg1">
                        <a:lumMod val="75000"/>
                      </a:schemeClr>
                    </a:solidFill>
                  </a:tcPr>
                </a:tc>
                <a:extLst>
                  <a:ext uri="{0D108BD9-81ED-4DB2-BD59-A6C34878D82A}">
                    <a16:rowId xmlns:a16="http://schemas.microsoft.com/office/drawing/2014/main" val="275321960"/>
                  </a:ext>
                </a:extLst>
              </a:tr>
              <a:tr h="190500">
                <a:tc>
                  <a:txBody>
                    <a:bodyPr/>
                    <a:lstStyle/>
                    <a:p>
                      <a:pPr algn="l" fontAlgn="b"/>
                      <a:endParaRPr lang="en-AU" sz="1400" b="1" i="0" u="none" strike="noStrike" dirty="0">
                        <a:solidFill>
                          <a:srgbClr val="000000"/>
                        </a:solidFill>
                        <a:effectLst/>
                        <a:latin typeface="Calibri" panose="020F0502020204030204" pitchFamily="34" charset="0"/>
                      </a:endParaRPr>
                    </a:p>
                  </a:txBody>
                  <a:tcPr marL="9525" marR="9525" marT="9525" marB="0" anchor="b">
                    <a:solidFill>
                      <a:schemeClr val="bg1">
                        <a:lumMod val="75000"/>
                      </a:schemeClr>
                    </a:solidFill>
                  </a:tcPr>
                </a:tc>
                <a:tc>
                  <a:txBody>
                    <a:bodyPr/>
                    <a:lstStyle/>
                    <a:p>
                      <a:pPr algn="ctr" fontAlgn="ctr"/>
                      <a:r>
                        <a:rPr lang="en-AU" sz="1400" b="1" u="none" strike="noStrike" dirty="0">
                          <a:effectLst/>
                        </a:rPr>
                        <a:t>11</a:t>
                      </a:r>
                      <a:endParaRPr lang="en-AU" sz="1400" b="1" i="0" u="none" strike="noStrike" dirty="0">
                        <a:solidFill>
                          <a:srgbClr val="000000"/>
                        </a:solidFill>
                        <a:effectLst/>
                        <a:latin typeface="Calibri" panose="020F0502020204030204" pitchFamily="34" charset="0"/>
                      </a:endParaRPr>
                    </a:p>
                  </a:txBody>
                  <a:tcPr marL="9525" marR="9525" marT="9525" marB="0" anchor="ctr">
                    <a:solidFill>
                      <a:schemeClr val="bg1">
                        <a:lumMod val="75000"/>
                      </a:schemeClr>
                    </a:solidFill>
                  </a:tcPr>
                </a:tc>
                <a:tc>
                  <a:txBody>
                    <a:bodyPr/>
                    <a:lstStyle/>
                    <a:p>
                      <a:pPr algn="ctr" fontAlgn="ctr"/>
                      <a:r>
                        <a:rPr lang="en-AU" sz="1400" b="1" u="none" strike="noStrike" dirty="0">
                          <a:effectLst/>
                        </a:rPr>
                        <a:t>2</a:t>
                      </a:r>
                      <a:endParaRPr lang="en-AU" sz="1400" b="1" i="0" u="none" strike="noStrike" dirty="0">
                        <a:solidFill>
                          <a:srgbClr val="000000"/>
                        </a:solidFill>
                        <a:effectLst/>
                        <a:latin typeface="Calibri" panose="020F0502020204030204" pitchFamily="34" charset="0"/>
                      </a:endParaRPr>
                    </a:p>
                  </a:txBody>
                  <a:tcPr marL="9525" marR="9525" marT="9525" marB="0" anchor="ctr">
                    <a:solidFill>
                      <a:schemeClr val="bg1">
                        <a:lumMod val="75000"/>
                      </a:schemeClr>
                    </a:solidFill>
                  </a:tcPr>
                </a:tc>
                <a:tc>
                  <a:txBody>
                    <a:bodyPr/>
                    <a:lstStyle/>
                    <a:p>
                      <a:pPr algn="ctr" fontAlgn="ctr"/>
                      <a:r>
                        <a:rPr lang="en-AU" sz="1400" b="1" u="none" strike="noStrike" dirty="0">
                          <a:effectLst/>
                        </a:rPr>
                        <a:t>5</a:t>
                      </a:r>
                      <a:endParaRPr lang="en-AU" sz="1400" b="1" i="0" u="none" strike="noStrike" dirty="0">
                        <a:solidFill>
                          <a:srgbClr val="000000"/>
                        </a:solidFill>
                        <a:effectLst/>
                        <a:latin typeface="Calibri" panose="020F0502020204030204" pitchFamily="34" charset="0"/>
                      </a:endParaRPr>
                    </a:p>
                  </a:txBody>
                  <a:tcPr marL="9525" marR="9525" marT="9525" marB="0" anchor="ctr">
                    <a:solidFill>
                      <a:schemeClr val="bg1">
                        <a:lumMod val="75000"/>
                      </a:schemeClr>
                    </a:solidFill>
                  </a:tcPr>
                </a:tc>
                <a:extLst>
                  <a:ext uri="{0D108BD9-81ED-4DB2-BD59-A6C34878D82A}">
                    <a16:rowId xmlns:a16="http://schemas.microsoft.com/office/drawing/2014/main" val="3408304830"/>
                  </a:ext>
                </a:extLst>
              </a:tr>
              <a:tr h="203200">
                <a:tc>
                  <a:txBody>
                    <a:bodyPr/>
                    <a:lstStyle/>
                    <a:p>
                      <a:pPr algn="l" fontAlgn="b"/>
                      <a:r>
                        <a:rPr lang="en-AU" sz="1400" u="none" strike="noStrike" dirty="0">
                          <a:effectLst/>
                        </a:rPr>
                        <a:t>Albania</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1</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13323899"/>
                  </a:ext>
                </a:extLst>
              </a:tr>
              <a:tr h="190500">
                <a:tc>
                  <a:txBody>
                    <a:bodyPr/>
                    <a:lstStyle/>
                    <a:p>
                      <a:pPr algn="l" fontAlgn="b"/>
                      <a:r>
                        <a:rPr lang="en-AU" sz="1400" u="none" strike="noStrike" dirty="0">
                          <a:effectLst/>
                        </a:rPr>
                        <a:t>Armenia</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1</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70549504"/>
                  </a:ext>
                </a:extLst>
              </a:tr>
              <a:tr h="190500">
                <a:tc>
                  <a:txBody>
                    <a:bodyPr/>
                    <a:lstStyle/>
                    <a:p>
                      <a:pPr algn="l" fontAlgn="b"/>
                      <a:r>
                        <a:rPr lang="en-AU" sz="1400" u="none" strike="noStrike" dirty="0">
                          <a:effectLst/>
                        </a:rPr>
                        <a:t>Azerbaijan</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1</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33363889"/>
                  </a:ext>
                </a:extLst>
              </a:tr>
              <a:tr h="190500">
                <a:tc>
                  <a:txBody>
                    <a:bodyPr/>
                    <a:lstStyle/>
                    <a:p>
                      <a:pPr algn="l" fontAlgn="b"/>
                      <a:r>
                        <a:rPr lang="en-AU" sz="1400" u="none" strike="noStrike" dirty="0">
                          <a:effectLst/>
                        </a:rPr>
                        <a:t>Belarus</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1</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07640806"/>
                  </a:ext>
                </a:extLst>
              </a:tr>
              <a:tr h="190500">
                <a:tc>
                  <a:txBody>
                    <a:bodyPr/>
                    <a:lstStyle/>
                    <a:p>
                      <a:pPr algn="l" fontAlgn="b"/>
                      <a:r>
                        <a:rPr lang="en-AU" sz="1400" u="none" strike="noStrike" dirty="0">
                          <a:effectLst/>
                        </a:rPr>
                        <a:t>Croatia</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1</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34777471"/>
                  </a:ext>
                </a:extLst>
              </a:tr>
              <a:tr h="203200">
                <a:tc>
                  <a:txBody>
                    <a:bodyPr/>
                    <a:lstStyle/>
                    <a:p>
                      <a:pPr algn="l" fontAlgn="b"/>
                      <a:r>
                        <a:rPr lang="en-AU" sz="1400" u="none" strike="noStrike" dirty="0">
                          <a:effectLst/>
                        </a:rPr>
                        <a:t>Georgia</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1</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60157266"/>
                  </a:ext>
                </a:extLst>
              </a:tr>
              <a:tr h="190500">
                <a:tc>
                  <a:txBody>
                    <a:bodyPr/>
                    <a:lstStyle/>
                    <a:p>
                      <a:pPr algn="l" fontAlgn="b"/>
                      <a:r>
                        <a:rPr lang="en-AU" sz="1400" u="none" strike="noStrike" dirty="0">
                          <a:effectLst/>
                        </a:rPr>
                        <a:t>Hungary</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1</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29169689"/>
                  </a:ext>
                </a:extLst>
              </a:tr>
              <a:tr h="203200">
                <a:tc>
                  <a:txBody>
                    <a:bodyPr/>
                    <a:lstStyle/>
                    <a:p>
                      <a:pPr algn="l" fontAlgn="b"/>
                      <a:r>
                        <a:rPr lang="en-AU" sz="1400" u="none" strike="noStrike" dirty="0">
                          <a:effectLst/>
                        </a:rPr>
                        <a:t>Kazakhstan</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1</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81610782"/>
                  </a:ext>
                </a:extLst>
              </a:tr>
              <a:tr h="190500">
                <a:tc>
                  <a:txBody>
                    <a:bodyPr/>
                    <a:lstStyle/>
                    <a:p>
                      <a:pPr algn="l" fontAlgn="b"/>
                      <a:r>
                        <a:rPr lang="en-AU" sz="1400" u="none" strike="noStrike" dirty="0">
                          <a:effectLst/>
                        </a:rPr>
                        <a:t>Kosovo</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1</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72383710"/>
                  </a:ext>
                </a:extLst>
              </a:tr>
              <a:tr h="203200">
                <a:tc>
                  <a:txBody>
                    <a:bodyPr/>
                    <a:lstStyle/>
                    <a:p>
                      <a:pPr algn="l" fontAlgn="b"/>
                      <a:r>
                        <a:rPr lang="en-AU" sz="1400" u="none" strike="noStrike" dirty="0">
                          <a:effectLst/>
                        </a:rPr>
                        <a:t>Kyrgyz Republic</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1</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32895687"/>
                  </a:ext>
                </a:extLst>
              </a:tr>
              <a:tr h="190500">
                <a:tc>
                  <a:txBody>
                    <a:bodyPr/>
                    <a:lstStyle/>
                    <a:p>
                      <a:pPr algn="l" fontAlgn="b"/>
                      <a:r>
                        <a:rPr lang="en-AU" sz="1400" u="none" strike="noStrike" dirty="0">
                          <a:effectLst/>
                        </a:rPr>
                        <a:t>Moldova</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1</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35674207"/>
                  </a:ext>
                </a:extLst>
              </a:tr>
              <a:tr h="190500">
                <a:tc>
                  <a:txBody>
                    <a:bodyPr/>
                    <a:lstStyle/>
                    <a:p>
                      <a:pPr algn="l" fontAlgn="b"/>
                      <a:r>
                        <a:rPr lang="en-AU" sz="1400" u="none" strike="noStrike" dirty="0">
                          <a:effectLst/>
                        </a:rPr>
                        <a:t>Montenegro</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1</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5072490"/>
                  </a:ext>
                </a:extLst>
              </a:tr>
              <a:tr h="190500">
                <a:tc>
                  <a:txBody>
                    <a:bodyPr/>
                    <a:lstStyle/>
                    <a:p>
                      <a:pPr algn="l" fontAlgn="b"/>
                      <a:r>
                        <a:rPr lang="en-AU" sz="1400" u="none" strike="noStrike" dirty="0">
                          <a:effectLst/>
                        </a:rPr>
                        <a:t>North Macedonia</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1</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50888909"/>
                  </a:ext>
                </a:extLst>
              </a:tr>
              <a:tr h="190500">
                <a:tc>
                  <a:txBody>
                    <a:bodyPr/>
                    <a:lstStyle/>
                    <a:p>
                      <a:pPr algn="l" fontAlgn="b"/>
                      <a:r>
                        <a:rPr lang="en-AU" sz="1400" u="none" strike="noStrike" dirty="0">
                          <a:effectLst/>
                        </a:rPr>
                        <a:t>Romania</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1</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59619686"/>
                  </a:ext>
                </a:extLst>
              </a:tr>
              <a:tr h="190500">
                <a:tc>
                  <a:txBody>
                    <a:bodyPr/>
                    <a:lstStyle/>
                    <a:p>
                      <a:pPr algn="l" fontAlgn="b"/>
                      <a:r>
                        <a:rPr lang="en-AU" sz="1400" u="none" strike="noStrike" dirty="0">
                          <a:effectLst/>
                        </a:rPr>
                        <a:t>Serbia</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1</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09188290"/>
                  </a:ext>
                </a:extLst>
              </a:tr>
              <a:tr h="190500">
                <a:tc>
                  <a:txBody>
                    <a:bodyPr/>
                    <a:lstStyle/>
                    <a:p>
                      <a:pPr algn="l" fontAlgn="b"/>
                      <a:r>
                        <a:rPr lang="en-AU" sz="1400" u="none" strike="noStrike" dirty="0">
                          <a:effectLst/>
                        </a:rPr>
                        <a:t>Tajikistan</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1</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31998497"/>
                  </a:ext>
                </a:extLst>
              </a:tr>
              <a:tr h="190500">
                <a:tc>
                  <a:txBody>
                    <a:bodyPr/>
                    <a:lstStyle/>
                    <a:p>
                      <a:pPr algn="l" fontAlgn="b"/>
                      <a:r>
                        <a:rPr lang="en-AU" sz="1400" u="none" strike="noStrike" dirty="0">
                          <a:effectLst/>
                        </a:rPr>
                        <a:t>Turkey</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1</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9607725"/>
                  </a:ext>
                </a:extLst>
              </a:tr>
              <a:tr h="190500">
                <a:tc>
                  <a:txBody>
                    <a:bodyPr/>
                    <a:lstStyle/>
                    <a:p>
                      <a:pPr algn="l" fontAlgn="b"/>
                      <a:r>
                        <a:rPr lang="en-AU" sz="1400" u="none" strike="noStrike" dirty="0">
                          <a:effectLst/>
                        </a:rPr>
                        <a:t>Uzbekistan</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1</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52131853"/>
                  </a:ext>
                </a:extLst>
              </a:tr>
            </a:tbl>
          </a:graphicData>
        </a:graphic>
      </p:graphicFrame>
    </p:spTree>
    <p:extLst>
      <p:ext uri="{BB962C8B-B14F-4D97-AF65-F5344CB8AC3E}">
        <p14:creationId xmlns:p14="http://schemas.microsoft.com/office/powerpoint/2010/main" val="1281912183"/>
      </p:ext>
    </p:extLst>
  </p:cSld>
  <p:clrMapOvr>
    <a:masterClrMapping/>
  </p:clrMapOvr>
  <p:transition spd="slow">
    <p:wipe dir="r"/>
    <p:sndAc>
      <p:stSnd>
        <p:snd r:embed="rId2" name="coin.wav"/>
      </p:stSnd>
    </p:sndAc>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2A441-B63D-A0FB-51C3-55B2995C6428}"/>
              </a:ext>
            </a:extLst>
          </p:cNvPr>
          <p:cNvSpPr>
            <a:spLocks noGrp="1"/>
          </p:cNvSpPr>
          <p:nvPr>
            <p:ph type="title"/>
          </p:nvPr>
        </p:nvSpPr>
        <p:spPr>
          <a:xfrm>
            <a:off x="1224488" y="-115097"/>
            <a:ext cx="10972800" cy="1143000"/>
          </a:xfrm>
        </p:spPr>
        <p:txBody>
          <a:bodyPr/>
          <a:lstStyle/>
          <a:p>
            <a:r>
              <a:rPr lang="en-US" dirty="0">
                <a:solidFill>
                  <a:srgbClr val="C00000"/>
                </a:solidFill>
              </a:rPr>
              <a:t>Treasury Structure and Subnational Offices </a:t>
            </a:r>
          </a:p>
        </p:txBody>
      </p:sp>
      <p:sp>
        <p:nvSpPr>
          <p:cNvPr id="3" name="Content Placeholder 2">
            <a:extLst>
              <a:ext uri="{FF2B5EF4-FFF2-40B4-BE49-F238E27FC236}">
                <a16:creationId xmlns:a16="http://schemas.microsoft.com/office/drawing/2014/main" id="{DEEC9FDD-3FD5-79A5-12CA-3F805B9BF60F}"/>
              </a:ext>
            </a:extLst>
          </p:cNvPr>
          <p:cNvSpPr>
            <a:spLocks noGrp="1"/>
          </p:cNvSpPr>
          <p:nvPr>
            <p:ph idx="1"/>
          </p:nvPr>
        </p:nvSpPr>
        <p:spPr>
          <a:xfrm>
            <a:off x="0" y="3775084"/>
            <a:ext cx="12192000" cy="3082916"/>
          </a:xfrm>
          <a:solidFill>
            <a:schemeClr val="accent2">
              <a:lumMod val="20000"/>
              <a:lumOff val="80000"/>
            </a:schemeClr>
          </a:solidFill>
        </p:spPr>
        <p:txBody>
          <a:bodyPr/>
          <a:lstStyle/>
          <a:p>
            <a:r>
              <a:rPr lang="en-US" sz="2200" dirty="0"/>
              <a:t>12 of 18 countries surveyed have subnational offices with 8 of the 12 having two tiers. This is somewhat surprising given the developments in many countries towards end-to-end automation. The six countries without subnational treasury offices are: Armenia, Croatia, Georgia, Kosovo, Montenegro and Turkey. </a:t>
            </a:r>
          </a:p>
          <a:p>
            <a:r>
              <a:rPr lang="en-US" sz="2400" b="1" dirty="0"/>
              <a:t>Questions which remain to be fully answered.</a:t>
            </a:r>
            <a:r>
              <a:rPr lang="en-US" sz="2500" b="1" dirty="0"/>
              <a:t> </a:t>
            </a:r>
          </a:p>
          <a:p>
            <a:pPr lvl="1"/>
            <a:r>
              <a:rPr lang="en-US" sz="2000" b="1" dirty="0"/>
              <a:t>What is the evolving role of these offices? </a:t>
            </a:r>
          </a:p>
          <a:p>
            <a:pPr lvl="1"/>
            <a:r>
              <a:rPr lang="en-US" sz="2000" b="1" dirty="0"/>
              <a:t>How do six countries cope with no subnational offices while other countries still have these structures? </a:t>
            </a:r>
          </a:p>
          <a:p>
            <a:pPr lvl="1"/>
            <a:r>
              <a:rPr lang="en-US" sz="2000" b="1" dirty="0"/>
              <a:t>What are the factors that contribute to the different levels of staff resources across respondent countries?</a:t>
            </a:r>
          </a:p>
        </p:txBody>
      </p:sp>
      <p:sp>
        <p:nvSpPr>
          <p:cNvPr id="4" name="Slide Number Placeholder 3">
            <a:extLst>
              <a:ext uri="{FF2B5EF4-FFF2-40B4-BE49-F238E27FC236}">
                <a16:creationId xmlns:a16="http://schemas.microsoft.com/office/drawing/2014/main" id="{30F72CF6-CC84-381E-854B-8EDD9BAFF737}"/>
              </a:ext>
            </a:extLst>
          </p:cNvPr>
          <p:cNvSpPr>
            <a:spLocks noGrp="1"/>
          </p:cNvSpPr>
          <p:nvPr>
            <p:ph type="sldNum" sz="quarter" idx="12"/>
          </p:nvPr>
        </p:nvSpPr>
        <p:spPr/>
        <p:txBody>
          <a:bodyPr/>
          <a:lstStyle/>
          <a:p>
            <a:pPr>
              <a:defRPr/>
            </a:pPr>
            <a:fld id="{87D4BA1C-9A8B-436B-A337-6A2CE014F201}" type="slidenum">
              <a:rPr lang="ru-RU" altLang="en-US" smtClean="0"/>
              <a:pPr>
                <a:defRPr/>
              </a:pPr>
              <a:t>4</a:t>
            </a:fld>
            <a:endParaRPr lang="ru-RU" altLang="en-US" dirty="0"/>
          </a:p>
        </p:txBody>
      </p:sp>
      <p:graphicFrame>
        <p:nvGraphicFramePr>
          <p:cNvPr id="6" name="Chart 5">
            <a:extLst>
              <a:ext uri="{FF2B5EF4-FFF2-40B4-BE49-F238E27FC236}">
                <a16:creationId xmlns:a16="http://schemas.microsoft.com/office/drawing/2014/main" id="{3855DEB9-F2EF-4D01-9FDD-B9B804B120D1}"/>
              </a:ext>
            </a:extLst>
          </p:cNvPr>
          <p:cNvGraphicFramePr>
            <a:graphicFrameLocks/>
          </p:cNvGraphicFramePr>
          <p:nvPr>
            <p:extLst>
              <p:ext uri="{D42A27DB-BD31-4B8C-83A1-F6EECF244321}">
                <p14:modId xmlns:p14="http://schemas.microsoft.com/office/powerpoint/2010/main" val="1154414593"/>
              </p:ext>
            </p:extLst>
          </p:nvPr>
        </p:nvGraphicFramePr>
        <p:xfrm>
          <a:off x="6453572" y="620073"/>
          <a:ext cx="5619092" cy="337625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DA04B4C7-7F14-42C4-AB49-4924220E4066}"/>
              </a:ext>
            </a:extLst>
          </p:cNvPr>
          <p:cNvGraphicFramePr>
            <a:graphicFrameLocks/>
          </p:cNvGraphicFramePr>
          <p:nvPr>
            <p:extLst>
              <p:ext uri="{D42A27DB-BD31-4B8C-83A1-F6EECF244321}">
                <p14:modId xmlns:p14="http://schemas.microsoft.com/office/powerpoint/2010/main" val="2685158210"/>
              </p:ext>
            </p:extLst>
          </p:nvPr>
        </p:nvGraphicFramePr>
        <p:xfrm>
          <a:off x="750484" y="690506"/>
          <a:ext cx="5345516" cy="31940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32124234"/>
      </p:ext>
    </p:extLst>
  </p:cSld>
  <p:clrMapOvr>
    <a:masterClrMapping/>
  </p:clrMapOvr>
  <p:transition spd="slow">
    <p:wipe dir="r"/>
    <p:sndAc>
      <p:stSnd>
        <p:snd r:embed="rId2" name="coin.wav"/>
      </p:stSnd>
    </p:sndAc>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34E6F-6B83-D1BB-FC07-0A8174944CB4}"/>
              </a:ext>
            </a:extLst>
          </p:cNvPr>
          <p:cNvSpPr>
            <a:spLocks noGrp="1"/>
          </p:cNvSpPr>
          <p:nvPr>
            <p:ph type="title"/>
          </p:nvPr>
        </p:nvSpPr>
        <p:spPr>
          <a:xfrm>
            <a:off x="1084565" y="-171400"/>
            <a:ext cx="10972800" cy="1143000"/>
          </a:xfrm>
        </p:spPr>
        <p:txBody>
          <a:bodyPr/>
          <a:lstStyle/>
          <a:p>
            <a:r>
              <a:rPr lang="en-US" dirty="0">
                <a:solidFill>
                  <a:srgbClr val="C00000"/>
                </a:solidFill>
              </a:rPr>
              <a:t>Staffing Numbers</a:t>
            </a:r>
          </a:p>
        </p:txBody>
      </p:sp>
      <p:sp>
        <p:nvSpPr>
          <p:cNvPr id="3" name="Content Placeholder 2">
            <a:extLst>
              <a:ext uri="{FF2B5EF4-FFF2-40B4-BE49-F238E27FC236}">
                <a16:creationId xmlns:a16="http://schemas.microsoft.com/office/drawing/2014/main" id="{B77F3258-730A-C83C-C4FB-696EB5802ACF}"/>
              </a:ext>
            </a:extLst>
          </p:cNvPr>
          <p:cNvSpPr>
            <a:spLocks noGrp="1"/>
          </p:cNvSpPr>
          <p:nvPr>
            <p:ph idx="1"/>
          </p:nvPr>
        </p:nvSpPr>
        <p:spPr>
          <a:xfrm>
            <a:off x="149970" y="4149080"/>
            <a:ext cx="12051411" cy="2708920"/>
          </a:xfrm>
          <a:solidFill>
            <a:schemeClr val="accent2">
              <a:lumMod val="20000"/>
              <a:lumOff val="80000"/>
            </a:schemeClr>
          </a:solidFill>
        </p:spPr>
        <p:txBody>
          <a:bodyPr/>
          <a:lstStyle/>
          <a:p>
            <a:pPr marL="0" indent="0">
              <a:buNone/>
            </a:pPr>
            <a:r>
              <a:rPr lang="en-US" sz="2600" dirty="0"/>
              <a:t>Staffing levels vary considerably from a low of 36 to a high of 5000</a:t>
            </a:r>
          </a:p>
          <a:p>
            <a:pPr marL="0" indent="0">
              <a:buNone/>
            </a:pPr>
            <a:r>
              <a:rPr lang="en-US" sz="2600" dirty="0"/>
              <a:t>Where regional offices exist, the majority of staffing remains at these levels – ratios between central and regional staffing are at least 4 to 1 and as high as 25 to 1.</a:t>
            </a:r>
          </a:p>
          <a:p>
            <a:pPr marL="0" indent="0">
              <a:buNone/>
            </a:pPr>
            <a:r>
              <a:rPr lang="en-US" sz="2600" b="1" dirty="0"/>
              <a:t>A more comprehensive analysis of activities undertaken centrally and in Regional Offices would be a useful further step for the report (this is partially achieved later in the survey).</a:t>
            </a:r>
          </a:p>
        </p:txBody>
      </p:sp>
      <p:sp>
        <p:nvSpPr>
          <p:cNvPr id="4" name="Slide Number Placeholder 3">
            <a:extLst>
              <a:ext uri="{FF2B5EF4-FFF2-40B4-BE49-F238E27FC236}">
                <a16:creationId xmlns:a16="http://schemas.microsoft.com/office/drawing/2014/main" id="{7D50761D-E9D6-E6ED-AE6B-4A5C17219C63}"/>
              </a:ext>
            </a:extLst>
          </p:cNvPr>
          <p:cNvSpPr>
            <a:spLocks noGrp="1"/>
          </p:cNvSpPr>
          <p:nvPr>
            <p:ph type="sldNum" sz="quarter" idx="12"/>
          </p:nvPr>
        </p:nvSpPr>
        <p:spPr/>
        <p:txBody>
          <a:bodyPr/>
          <a:lstStyle/>
          <a:p>
            <a:pPr>
              <a:defRPr/>
            </a:pPr>
            <a:fld id="{87D4BA1C-9A8B-436B-A337-6A2CE014F201}" type="slidenum">
              <a:rPr lang="ru-RU" altLang="en-US" smtClean="0"/>
              <a:pPr>
                <a:defRPr/>
              </a:pPr>
              <a:t>5</a:t>
            </a:fld>
            <a:endParaRPr lang="ru-RU" altLang="en-US" dirty="0"/>
          </a:p>
        </p:txBody>
      </p:sp>
      <p:graphicFrame>
        <p:nvGraphicFramePr>
          <p:cNvPr id="5" name="Chart 4">
            <a:extLst>
              <a:ext uri="{FF2B5EF4-FFF2-40B4-BE49-F238E27FC236}">
                <a16:creationId xmlns:a16="http://schemas.microsoft.com/office/drawing/2014/main" id="{41EBD5E8-9ED8-4853-A01D-B57BFBC5D37A}"/>
              </a:ext>
            </a:extLst>
          </p:cNvPr>
          <p:cNvGraphicFramePr>
            <a:graphicFrameLocks/>
          </p:cNvGraphicFramePr>
          <p:nvPr>
            <p:extLst>
              <p:ext uri="{D42A27DB-BD31-4B8C-83A1-F6EECF244321}">
                <p14:modId xmlns:p14="http://schemas.microsoft.com/office/powerpoint/2010/main" val="3088763720"/>
              </p:ext>
            </p:extLst>
          </p:nvPr>
        </p:nvGraphicFramePr>
        <p:xfrm>
          <a:off x="149970" y="620688"/>
          <a:ext cx="6162054" cy="32448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88B6F1C1-1632-4EE9-86A4-3682451CD70B}"/>
              </a:ext>
            </a:extLst>
          </p:cNvPr>
          <p:cNvGraphicFramePr>
            <a:graphicFrameLocks/>
          </p:cNvGraphicFramePr>
          <p:nvPr>
            <p:extLst>
              <p:ext uri="{D42A27DB-BD31-4B8C-83A1-F6EECF244321}">
                <p14:modId xmlns:p14="http://schemas.microsoft.com/office/powerpoint/2010/main" val="2868038347"/>
              </p:ext>
            </p:extLst>
          </p:nvPr>
        </p:nvGraphicFramePr>
        <p:xfrm>
          <a:off x="6321405" y="699246"/>
          <a:ext cx="5879976" cy="344983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72683997"/>
      </p:ext>
    </p:extLst>
  </p:cSld>
  <p:clrMapOvr>
    <a:masterClrMapping/>
  </p:clrMapOvr>
  <p:transition spd="slow">
    <p:wipe dir="r"/>
    <p:sndAc>
      <p:stSnd>
        <p:snd r:embed="rId2" name="coin.wav"/>
      </p:stSnd>
    </p:sndAc>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3761E-1CD3-0A22-41DC-1D02219A6F59}"/>
              </a:ext>
            </a:extLst>
          </p:cNvPr>
          <p:cNvSpPr>
            <a:spLocks noGrp="1"/>
          </p:cNvSpPr>
          <p:nvPr>
            <p:ph type="title"/>
          </p:nvPr>
        </p:nvSpPr>
        <p:spPr>
          <a:xfrm>
            <a:off x="1099864" y="-69855"/>
            <a:ext cx="10972800" cy="1143000"/>
          </a:xfrm>
        </p:spPr>
        <p:txBody>
          <a:bodyPr/>
          <a:lstStyle/>
          <a:p>
            <a:r>
              <a:rPr lang="en-US" dirty="0">
                <a:solidFill>
                  <a:srgbClr val="C00000"/>
                </a:solidFill>
              </a:rPr>
              <a:t>Country Population and Treasury Staffing </a:t>
            </a:r>
          </a:p>
        </p:txBody>
      </p:sp>
      <p:sp>
        <p:nvSpPr>
          <p:cNvPr id="4" name="Slide Number Placeholder 3">
            <a:extLst>
              <a:ext uri="{FF2B5EF4-FFF2-40B4-BE49-F238E27FC236}">
                <a16:creationId xmlns:a16="http://schemas.microsoft.com/office/drawing/2014/main" id="{44076854-2841-FAF1-256C-58997A0E1A57}"/>
              </a:ext>
            </a:extLst>
          </p:cNvPr>
          <p:cNvSpPr>
            <a:spLocks noGrp="1"/>
          </p:cNvSpPr>
          <p:nvPr>
            <p:ph type="sldNum" sz="quarter" idx="12"/>
          </p:nvPr>
        </p:nvSpPr>
        <p:spPr/>
        <p:txBody>
          <a:bodyPr/>
          <a:lstStyle/>
          <a:p>
            <a:pPr>
              <a:defRPr/>
            </a:pPr>
            <a:fld id="{87D4BA1C-9A8B-436B-A337-6A2CE014F201}" type="slidenum">
              <a:rPr lang="ru-RU" altLang="en-US" smtClean="0"/>
              <a:pPr>
                <a:defRPr/>
              </a:pPr>
              <a:t>6</a:t>
            </a:fld>
            <a:endParaRPr lang="ru-RU" altLang="en-US" dirty="0"/>
          </a:p>
        </p:txBody>
      </p:sp>
      <p:sp>
        <p:nvSpPr>
          <p:cNvPr id="6" name="TextBox 5">
            <a:extLst>
              <a:ext uri="{FF2B5EF4-FFF2-40B4-BE49-F238E27FC236}">
                <a16:creationId xmlns:a16="http://schemas.microsoft.com/office/drawing/2014/main" id="{488505AF-B016-5433-CD33-29F113237C42}"/>
              </a:ext>
            </a:extLst>
          </p:cNvPr>
          <p:cNvSpPr txBox="1"/>
          <p:nvPr/>
        </p:nvSpPr>
        <p:spPr>
          <a:xfrm>
            <a:off x="5893768" y="1368267"/>
            <a:ext cx="5688632" cy="5324535"/>
          </a:xfrm>
          <a:prstGeom prst="rect">
            <a:avLst/>
          </a:prstGeom>
          <a:solidFill>
            <a:schemeClr val="accent2">
              <a:lumMod val="20000"/>
              <a:lumOff val="80000"/>
            </a:schemeClr>
          </a:solidFill>
        </p:spPr>
        <p:txBody>
          <a:bodyPr wrap="square" rtlCol="0">
            <a:spAutoFit/>
          </a:bodyPr>
          <a:lstStyle/>
          <a:p>
            <a:pPr marL="285750" indent="-285750">
              <a:buFont typeface="Arial" panose="020B0604020202020204" pitchFamily="34" charset="0"/>
              <a:buChar char="•"/>
            </a:pPr>
            <a:r>
              <a:rPr lang="en-US" sz="2200" dirty="0"/>
              <a:t>While this is a simplistic analysis, which does not account for the specific roles or functions across different countries, it is still interesting to see the differences in the ratios between countries.   </a:t>
            </a:r>
          </a:p>
          <a:p>
            <a:pPr marL="285750" indent="-285750">
              <a:spcBef>
                <a:spcPts val="600"/>
              </a:spcBef>
              <a:buFont typeface="Arial" panose="020B0604020202020204" pitchFamily="34" charset="0"/>
              <a:buChar char="•"/>
            </a:pPr>
            <a:r>
              <a:rPr lang="en-US" sz="2200" dirty="0"/>
              <a:t>It may suggest that some countries have gone further with end –to –end automation than others and have devolved payment processing and revenue collection entirely to line ministries and agencies.  </a:t>
            </a:r>
          </a:p>
          <a:p>
            <a:pPr marL="285750" indent="-285750">
              <a:spcBef>
                <a:spcPts val="600"/>
              </a:spcBef>
              <a:buFont typeface="Arial" panose="020B0604020202020204" pitchFamily="34" charset="0"/>
              <a:buChar char="•"/>
            </a:pPr>
            <a:r>
              <a:rPr lang="en-US" sz="2200" dirty="0"/>
              <a:t>Some countries may remain highly dependent on the Treasury being involved in ex-ante controls. </a:t>
            </a:r>
            <a:r>
              <a:rPr lang="en-US" sz="2200" b="1" dirty="0"/>
              <a:t>This could be a further useful area for discussion  </a:t>
            </a:r>
          </a:p>
        </p:txBody>
      </p:sp>
      <p:graphicFrame>
        <p:nvGraphicFramePr>
          <p:cNvPr id="8" name="Table 7">
            <a:extLst>
              <a:ext uri="{FF2B5EF4-FFF2-40B4-BE49-F238E27FC236}">
                <a16:creationId xmlns:a16="http://schemas.microsoft.com/office/drawing/2014/main" id="{82384CED-94D6-55B8-EB53-74F8CCC60A97}"/>
              </a:ext>
            </a:extLst>
          </p:cNvPr>
          <p:cNvGraphicFramePr>
            <a:graphicFrameLocks noGrp="1"/>
          </p:cNvGraphicFramePr>
          <p:nvPr>
            <p:extLst>
              <p:ext uri="{D42A27DB-BD31-4B8C-83A1-F6EECF244321}">
                <p14:modId xmlns:p14="http://schemas.microsoft.com/office/powerpoint/2010/main" val="159349030"/>
              </p:ext>
            </p:extLst>
          </p:nvPr>
        </p:nvGraphicFramePr>
        <p:xfrm>
          <a:off x="263352" y="908720"/>
          <a:ext cx="5400599" cy="5812746"/>
        </p:xfrm>
        <a:graphic>
          <a:graphicData uri="http://schemas.openxmlformats.org/drawingml/2006/table">
            <a:tbl>
              <a:tblPr>
                <a:tableStyleId>{5C22544A-7EE6-4342-B048-85BDC9FD1C3A}</a:tableStyleId>
              </a:tblPr>
              <a:tblGrid>
                <a:gridCol w="1502484">
                  <a:extLst>
                    <a:ext uri="{9D8B030D-6E8A-4147-A177-3AD203B41FA5}">
                      <a16:colId xmlns:a16="http://schemas.microsoft.com/office/drawing/2014/main" val="3247212056"/>
                    </a:ext>
                  </a:extLst>
                </a:gridCol>
                <a:gridCol w="888970">
                  <a:extLst>
                    <a:ext uri="{9D8B030D-6E8A-4147-A177-3AD203B41FA5}">
                      <a16:colId xmlns:a16="http://schemas.microsoft.com/office/drawing/2014/main" val="2088044422"/>
                    </a:ext>
                  </a:extLst>
                </a:gridCol>
                <a:gridCol w="1268765">
                  <a:extLst>
                    <a:ext uri="{9D8B030D-6E8A-4147-A177-3AD203B41FA5}">
                      <a16:colId xmlns:a16="http://schemas.microsoft.com/office/drawing/2014/main" val="3061062327"/>
                    </a:ext>
                  </a:extLst>
                </a:gridCol>
                <a:gridCol w="1740380">
                  <a:extLst>
                    <a:ext uri="{9D8B030D-6E8A-4147-A177-3AD203B41FA5}">
                      <a16:colId xmlns:a16="http://schemas.microsoft.com/office/drawing/2014/main" val="2675105457"/>
                    </a:ext>
                  </a:extLst>
                </a:gridCol>
              </a:tblGrid>
              <a:tr h="877398">
                <a:tc>
                  <a:txBody>
                    <a:bodyPr/>
                    <a:lstStyle/>
                    <a:p>
                      <a:pPr algn="l" fontAlgn="b"/>
                      <a:endParaRPr lang="en-AU" sz="1400" b="1" i="0" u="none" strike="noStrike" dirty="0">
                        <a:solidFill>
                          <a:srgbClr val="000000"/>
                        </a:solidFill>
                        <a:effectLst/>
                        <a:latin typeface="Calibri" panose="020F0502020204030204" pitchFamily="34" charset="0"/>
                      </a:endParaRPr>
                    </a:p>
                  </a:txBody>
                  <a:tcPr marL="9525" marR="9525" marT="9525" marB="0" anchor="b">
                    <a:solidFill>
                      <a:schemeClr val="bg1">
                        <a:lumMod val="75000"/>
                      </a:schemeClr>
                    </a:solidFill>
                  </a:tcPr>
                </a:tc>
                <a:tc>
                  <a:txBody>
                    <a:bodyPr/>
                    <a:lstStyle/>
                    <a:p>
                      <a:pPr algn="ctr" fontAlgn="ctr"/>
                      <a:r>
                        <a:rPr lang="en-AU" sz="1400" b="1" u="none" strike="noStrike" dirty="0">
                          <a:effectLst/>
                        </a:rPr>
                        <a:t>Treasury Staff, total</a:t>
                      </a:r>
                      <a:endParaRPr lang="en-AU" sz="1400" b="1" i="0" u="none" strike="noStrike" dirty="0">
                        <a:solidFill>
                          <a:srgbClr val="000000"/>
                        </a:solidFill>
                        <a:effectLst/>
                        <a:latin typeface="Calibri" panose="020F0502020204030204" pitchFamily="34" charset="0"/>
                      </a:endParaRPr>
                    </a:p>
                  </a:txBody>
                  <a:tcPr marL="9525" marR="9525" marT="9525" marB="0" anchor="ctr">
                    <a:solidFill>
                      <a:schemeClr val="bg1">
                        <a:lumMod val="75000"/>
                      </a:schemeClr>
                    </a:solidFill>
                  </a:tcPr>
                </a:tc>
                <a:tc>
                  <a:txBody>
                    <a:bodyPr/>
                    <a:lstStyle/>
                    <a:p>
                      <a:pPr algn="ctr" fontAlgn="ctr"/>
                      <a:r>
                        <a:rPr lang="en-AU" sz="1400" b="1" u="none" strike="noStrike" dirty="0">
                          <a:effectLst/>
                        </a:rPr>
                        <a:t>Treasury Staff per 1 million of Population</a:t>
                      </a:r>
                      <a:endParaRPr lang="en-AU" sz="1400" b="1" i="0" u="none" strike="noStrike" dirty="0">
                        <a:solidFill>
                          <a:srgbClr val="000000"/>
                        </a:solidFill>
                        <a:effectLst/>
                        <a:latin typeface="Calibri" panose="020F0502020204030204" pitchFamily="34" charset="0"/>
                      </a:endParaRPr>
                    </a:p>
                  </a:txBody>
                  <a:tcPr marL="9525" marR="9525" marT="9525" marB="0" anchor="ctr">
                    <a:solidFill>
                      <a:schemeClr val="bg1">
                        <a:lumMod val="75000"/>
                      </a:schemeClr>
                    </a:solidFill>
                  </a:tcPr>
                </a:tc>
                <a:tc>
                  <a:txBody>
                    <a:bodyPr/>
                    <a:lstStyle/>
                    <a:p>
                      <a:pPr algn="ctr" fontAlgn="ctr"/>
                      <a:r>
                        <a:rPr lang="en-AU" sz="1400" b="1" u="none" strike="noStrike" dirty="0">
                          <a:effectLst/>
                        </a:rPr>
                        <a:t>Population</a:t>
                      </a:r>
                      <a:endParaRPr lang="en-AU" sz="1400" b="1" i="0" u="none" strike="noStrike" dirty="0">
                        <a:solidFill>
                          <a:srgbClr val="000000"/>
                        </a:solidFill>
                        <a:effectLst/>
                        <a:latin typeface="Calibri" panose="020F0502020204030204" pitchFamily="34" charset="0"/>
                      </a:endParaRPr>
                    </a:p>
                  </a:txBody>
                  <a:tcPr marL="9525" marR="9525" marT="9525" marB="0" anchor="ctr">
                    <a:solidFill>
                      <a:schemeClr val="bg1">
                        <a:lumMod val="75000"/>
                      </a:schemeClr>
                    </a:solidFill>
                  </a:tcPr>
                </a:tc>
                <a:extLst>
                  <a:ext uri="{0D108BD9-81ED-4DB2-BD59-A6C34878D82A}">
                    <a16:rowId xmlns:a16="http://schemas.microsoft.com/office/drawing/2014/main" val="707717912"/>
                  </a:ext>
                </a:extLst>
              </a:tr>
              <a:tr h="274186">
                <a:tc>
                  <a:txBody>
                    <a:bodyPr/>
                    <a:lstStyle/>
                    <a:p>
                      <a:pPr algn="l" fontAlgn="b"/>
                      <a:r>
                        <a:rPr lang="en-AU" sz="1400" u="none" strike="noStrike" dirty="0">
                          <a:effectLst/>
                        </a:rPr>
                        <a:t>Albania</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251</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highlight>
                            <a:srgbClr val="FFFF00"/>
                          </a:highlight>
                        </a:rPr>
                        <a:t>86.6</a:t>
                      </a:r>
                      <a:endParaRPr lang="en-AU" sz="1400" b="0" i="0" u="none" strike="noStrike" dirty="0">
                        <a:solidFill>
                          <a:srgbClr val="000000"/>
                        </a:solidFill>
                        <a:effectLst/>
                        <a:highlight>
                          <a:srgbClr val="FFFF00"/>
                        </a:highlight>
                        <a:latin typeface="Calibri" panose="020F0502020204030204" pitchFamily="34" charset="0"/>
                      </a:endParaRPr>
                    </a:p>
                  </a:txBody>
                  <a:tcPr marL="9525" marR="9525" marT="9525" marB="0" anchor="b"/>
                </a:tc>
                <a:tc>
                  <a:txBody>
                    <a:bodyPr/>
                    <a:lstStyle/>
                    <a:p>
                      <a:pPr algn="r" fontAlgn="b"/>
                      <a:r>
                        <a:rPr lang="en-AU" sz="1400" u="none" strike="noStrike" dirty="0">
                          <a:effectLst/>
                        </a:rPr>
                        <a:t>2.9</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38248707"/>
                  </a:ext>
                </a:extLst>
              </a:tr>
              <a:tr h="274186">
                <a:tc>
                  <a:txBody>
                    <a:bodyPr/>
                    <a:lstStyle/>
                    <a:p>
                      <a:pPr algn="l" fontAlgn="b"/>
                      <a:r>
                        <a:rPr lang="en-AU" sz="1400" u="none" strike="noStrike" dirty="0">
                          <a:effectLst/>
                        </a:rPr>
                        <a:t>Armenia</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55</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highlight>
                            <a:srgbClr val="FFFF00"/>
                          </a:highlight>
                        </a:rPr>
                        <a:t>19.0</a:t>
                      </a:r>
                      <a:endParaRPr lang="en-AU" sz="1400" b="0" i="0" u="none" strike="noStrike" dirty="0">
                        <a:solidFill>
                          <a:srgbClr val="000000"/>
                        </a:solidFill>
                        <a:effectLst/>
                        <a:highlight>
                          <a:srgbClr val="FFFF00"/>
                        </a:highlight>
                        <a:latin typeface="Calibri" panose="020F0502020204030204" pitchFamily="34" charset="0"/>
                      </a:endParaRPr>
                    </a:p>
                  </a:txBody>
                  <a:tcPr marL="9525" marR="9525" marT="9525" marB="0" anchor="b"/>
                </a:tc>
                <a:tc>
                  <a:txBody>
                    <a:bodyPr/>
                    <a:lstStyle/>
                    <a:p>
                      <a:pPr algn="r" fontAlgn="b"/>
                      <a:r>
                        <a:rPr lang="en-AU" sz="1400" u="none" strike="noStrike" dirty="0">
                          <a:effectLst/>
                        </a:rPr>
                        <a:t>2.9</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44330383"/>
                  </a:ext>
                </a:extLst>
              </a:tr>
              <a:tr h="274186">
                <a:tc>
                  <a:txBody>
                    <a:bodyPr/>
                    <a:lstStyle/>
                    <a:p>
                      <a:pPr algn="l" fontAlgn="b"/>
                      <a:r>
                        <a:rPr lang="en-AU" sz="1400" u="none" strike="noStrike" dirty="0">
                          <a:effectLst/>
                        </a:rPr>
                        <a:t>Azerbaijan</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535</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highlight>
                            <a:srgbClr val="FFFF00"/>
                          </a:highlight>
                        </a:rPr>
                        <a:t>53.0</a:t>
                      </a:r>
                      <a:endParaRPr lang="en-AU" sz="1400" b="0" i="0" u="none" strike="noStrike" dirty="0">
                        <a:solidFill>
                          <a:srgbClr val="000000"/>
                        </a:solidFill>
                        <a:effectLst/>
                        <a:highlight>
                          <a:srgbClr val="FFFF00"/>
                        </a:highlight>
                        <a:latin typeface="Calibri" panose="020F0502020204030204" pitchFamily="34" charset="0"/>
                      </a:endParaRPr>
                    </a:p>
                  </a:txBody>
                  <a:tcPr marL="9525" marR="9525" marT="9525" marB="0" anchor="b"/>
                </a:tc>
                <a:tc>
                  <a:txBody>
                    <a:bodyPr/>
                    <a:lstStyle/>
                    <a:p>
                      <a:pPr algn="r" fontAlgn="b"/>
                      <a:r>
                        <a:rPr lang="en-AU" sz="1400" u="none" strike="noStrike" dirty="0">
                          <a:effectLst/>
                        </a:rPr>
                        <a:t>10.1</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95629947"/>
                  </a:ext>
                </a:extLst>
              </a:tr>
              <a:tr h="274186">
                <a:tc>
                  <a:txBody>
                    <a:bodyPr/>
                    <a:lstStyle/>
                    <a:p>
                      <a:pPr algn="l" fontAlgn="b"/>
                      <a:r>
                        <a:rPr lang="en-AU" sz="1400" u="none" strike="noStrike" dirty="0">
                          <a:effectLst/>
                        </a:rPr>
                        <a:t>Belarus</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525</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highlight>
                            <a:srgbClr val="FFFF00"/>
                          </a:highlight>
                        </a:rPr>
                        <a:t>53.0</a:t>
                      </a:r>
                      <a:endParaRPr lang="en-AU" sz="1400" b="0" i="0" u="none" strike="noStrike" dirty="0">
                        <a:solidFill>
                          <a:srgbClr val="000000"/>
                        </a:solidFill>
                        <a:effectLst/>
                        <a:highlight>
                          <a:srgbClr val="FFFF00"/>
                        </a:highlight>
                        <a:latin typeface="Calibri" panose="020F0502020204030204" pitchFamily="34" charset="0"/>
                      </a:endParaRPr>
                    </a:p>
                  </a:txBody>
                  <a:tcPr marL="9525" marR="9525" marT="9525" marB="0" anchor="b"/>
                </a:tc>
                <a:tc>
                  <a:txBody>
                    <a:bodyPr/>
                    <a:lstStyle/>
                    <a:p>
                      <a:pPr algn="r" fontAlgn="b"/>
                      <a:r>
                        <a:rPr lang="en-AU" sz="1400" u="none" strike="noStrike" dirty="0">
                          <a:effectLst/>
                        </a:rPr>
                        <a:t>9.9</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2933456"/>
                  </a:ext>
                </a:extLst>
              </a:tr>
              <a:tr h="274186">
                <a:tc>
                  <a:txBody>
                    <a:bodyPr/>
                    <a:lstStyle/>
                    <a:p>
                      <a:pPr algn="l" fontAlgn="b"/>
                      <a:r>
                        <a:rPr lang="en-AU" sz="1400" u="none" strike="noStrike" dirty="0">
                          <a:effectLst/>
                        </a:rPr>
                        <a:t>Croatia</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98</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highlight>
                            <a:srgbClr val="FFFF00"/>
                          </a:highlight>
                        </a:rPr>
                        <a:t>25.1</a:t>
                      </a:r>
                      <a:endParaRPr lang="en-AU" sz="1400" b="0" i="0" u="none" strike="noStrike" dirty="0">
                        <a:solidFill>
                          <a:srgbClr val="000000"/>
                        </a:solidFill>
                        <a:effectLst/>
                        <a:highlight>
                          <a:srgbClr val="FFFF00"/>
                        </a:highlight>
                        <a:latin typeface="Calibri" panose="020F0502020204030204" pitchFamily="34" charset="0"/>
                      </a:endParaRPr>
                    </a:p>
                  </a:txBody>
                  <a:tcPr marL="9525" marR="9525" marT="9525" marB="0" anchor="b"/>
                </a:tc>
                <a:tc>
                  <a:txBody>
                    <a:bodyPr/>
                    <a:lstStyle/>
                    <a:p>
                      <a:pPr algn="r" fontAlgn="b"/>
                      <a:r>
                        <a:rPr lang="en-AU" sz="1400" u="none" strike="noStrike" dirty="0">
                          <a:effectLst/>
                        </a:rPr>
                        <a:t>3.9</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26413462"/>
                  </a:ext>
                </a:extLst>
              </a:tr>
              <a:tr h="274186">
                <a:tc>
                  <a:txBody>
                    <a:bodyPr/>
                    <a:lstStyle/>
                    <a:p>
                      <a:pPr algn="l" fontAlgn="b"/>
                      <a:r>
                        <a:rPr lang="en-AU" sz="1400" u="none" strike="noStrike" dirty="0">
                          <a:effectLst/>
                        </a:rPr>
                        <a:t>Georgia</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92</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highlight>
                            <a:srgbClr val="FFFF00"/>
                          </a:highlight>
                        </a:rPr>
                        <a:t>24.9</a:t>
                      </a:r>
                      <a:endParaRPr lang="en-AU" sz="1400" b="0" i="0" u="none" strike="noStrike" dirty="0">
                        <a:solidFill>
                          <a:srgbClr val="000000"/>
                        </a:solidFill>
                        <a:effectLst/>
                        <a:highlight>
                          <a:srgbClr val="FFFF00"/>
                        </a:highlight>
                        <a:latin typeface="Calibri" panose="020F0502020204030204" pitchFamily="34" charset="0"/>
                      </a:endParaRPr>
                    </a:p>
                  </a:txBody>
                  <a:tcPr marL="9525" marR="9525" marT="9525" marB="0" anchor="b"/>
                </a:tc>
                <a:tc>
                  <a:txBody>
                    <a:bodyPr/>
                    <a:lstStyle/>
                    <a:p>
                      <a:pPr algn="r" fontAlgn="b"/>
                      <a:r>
                        <a:rPr lang="en-AU" sz="1400" u="none" strike="noStrike" dirty="0">
                          <a:effectLst/>
                        </a:rPr>
                        <a:t>3.7</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60938633"/>
                  </a:ext>
                </a:extLst>
              </a:tr>
              <a:tr h="274186">
                <a:tc>
                  <a:txBody>
                    <a:bodyPr/>
                    <a:lstStyle/>
                    <a:p>
                      <a:pPr algn="l" fontAlgn="b"/>
                      <a:r>
                        <a:rPr lang="en-AU" sz="1400" u="none" strike="noStrike" dirty="0">
                          <a:effectLst/>
                        </a:rPr>
                        <a:t>Hungary</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5000</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highlight>
                            <a:srgbClr val="FFFF00"/>
                          </a:highlight>
                        </a:rPr>
                        <a:t>510.2</a:t>
                      </a:r>
                      <a:endParaRPr lang="en-AU" sz="1400" b="0" i="0" u="none" strike="noStrike" dirty="0">
                        <a:solidFill>
                          <a:srgbClr val="000000"/>
                        </a:solidFill>
                        <a:effectLst/>
                        <a:highlight>
                          <a:srgbClr val="FFFF00"/>
                        </a:highlight>
                        <a:latin typeface="Calibri" panose="020F0502020204030204" pitchFamily="34" charset="0"/>
                      </a:endParaRPr>
                    </a:p>
                  </a:txBody>
                  <a:tcPr marL="9525" marR="9525" marT="9525" marB="0" anchor="b"/>
                </a:tc>
                <a:tc>
                  <a:txBody>
                    <a:bodyPr/>
                    <a:lstStyle/>
                    <a:p>
                      <a:pPr algn="r" fontAlgn="b"/>
                      <a:r>
                        <a:rPr lang="en-AU" sz="1400" u="none" strike="noStrike" dirty="0">
                          <a:effectLst/>
                        </a:rPr>
                        <a:t>9.8</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61380003"/>
                  </a:ext>
                </a:extLst>
              </a:tr>
              <a:tr h="274186">
                <a:tc>
                  <a:txBody>
                    <a:bodyPr/>
                    <a:lstStyle/>
                    <a:p>
                      <a:pPr algn="l" fontAlgn="b"/>
                      <a:r>
                        <a:rPr lang="en-AU" sz="1400" u="none" strike="noStrike" dirty="0">
                          <a:effectLst/>
                        </a:rPr>
                        <a:t>Kazakhstan</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2,591</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highlight>
                            <a:srgbClr val="FFFF00"/>
                          </a:highlight>
                        </a:rPr>
                        <a:t>137.8</a:t>
                      </a:r>
                      <a:endParaRPr lang="en-AU" sz="1400" b="0" i="0" u="none" strike="noStrike" dirty="0">
                        <a:solidFill>
                          <a:srgbClr val="000000"/>
                        </a:solidFill>
                        <a:effectLst/>
                        <a:highlight>
                          <a:srgbClr val="FFFF00"/>
                        </a:highlight>
                        <a:latin typeface="Calibri" panose="020F0502020204030204" pitchFamily="34" charset="0"/>
                      </a:endParaRPr>
                    </a:p>
                  </a:txBody>
                  <a:tcPr marL="9525" marR="9525" marT="9525" marB="0" anchor="b"/>
                </a:tc>
                <a:tc>
                  <a:txBody>
                    <a:bodyPr/>
                    <a:lstStyle/>
                    <a:p>
                      <a:pPr algn="r" fontAlgn="b"/>
                      <a:r>
                        <a:rPr lang="en-AU" sz="1400" u="none" strike="noStrike" dirty="0">
                          <a:effectLst/>
                        </a:rPr>
                        <a:t>18.8</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04168420"/>
                  </a:ext>
                </a:extLst>
              </a:tr>
              <a:tr h="274186">
                <a:tc>
                  <a:txBody>
                    <a:bodyPr/>
                    <a:lstStyle/>
                    <a:p>
                      <a:pPr algn="l" fontAlgn="b"/>
                      <a:r>
                        <a:rPr lang="en-AU" sz="1400" u="none" strike="noStrike" dirty="0">
                          <a:effectLst/>
                        </a:rPr>
                        <a:t>Kosovo</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79</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highlight>
                            <a:srgbClr val="FFFF00"/>
                          </a:highlight>
                        </a:rPr>
                        <a:t>43.9</a:t>
                      </a:r>
                      <a:endParaRPr lang="en-AU" sz="1400" b="0" i="0" u="none" strike="noStrike" dirty="0">
                        <a:solidFill>
                          <a:srgbClr val="000000"/>
                        </a:solidFill>
                        <a:effectLst/>
                        <a:highlight>
                          <a:srgbClr val="FFFF00"/>
                        </a:highlight>
                        <a:latin typeface="Calibri" panose="020F0502020204030204" pitchFamily="34" charset="0"/>
                      </a:endParaRPr>
                    </a:p>
                  </a:txBody>
                  <a:tcPr marL="9525" marR="9525" marT="9525" marB="0" anchor="b"/>
                </a:tc>
                <a:tc>
                  <a:txBody>
                    <a:bodyPr/>
                    <a:lstStyle/>
                    <a:p>
                      <a:pPr algn="r" fontAlgn="b"/>
                      <a:r>
                        <a:rPr lang="en-AU" sz="1400" u="none" strike="noStrike" dirty="0">
                          <a:effectLst/>
                        </a:rPr>
                        <a:t>1.8</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80202589"/>
                  </a:ext>
                </a:extLst>
              </a:tr>
              <a:tr h="274186">
                <a:tc>
                  <a:txBody>
                    <a:bodyPr/>
                    <a:lstStyle/>
                    <a:p>
                      <a:pPr algn="l" fontAlgn="b"/>
                      <a:r>
                        <a:rPr lang="en-AU" sz="1400" u="none" strike="noStrike" dirty="0">
                          <a:effectLst/>
                        </a:rPr>
                        <a:t>Kyrgyz Republic</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310</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highlight>
                            <a:srgbClr val="FFFF00"/>
                          </a:highlight>
                        </a:rPr>
                        <a:t>49.2</a:t>
                      </a:r>
                      <a:endParaRPr lang="en-AU" sz="1400" b="0" i="0" u="none" strike="noStrike" dirty="0">
                        <a:solidFill>
                          <a:srgbClr val="000000"/>
                        </a:solidFill>
                        <a:effectLst/>
                        <a:highlight>
                          <a:srgbClr val="FFFF00"/>
                        </a:highlight>
                        <a:latin typeface="Calibri" panose="020F0502020204030204" pitchFamily="34" charset="0"/>
                      </a:endParaRPr>
                    </a:p>
                  </a:txBody>
                  <a:tcPr marL="9525" marR="9525" marT="9525" marB="0" anchor="b"/>
                </a:tc>
                <a:tc>
                  <a:txBody>
                    <a:bodyPr/>
                    <a:lstStyle/>
                    <a:p>
                      <a:pPr algn="r" fontAlgn="b"/>
                      <a:r>
                        <a:rPr lang="en-AU" sz="1400" u="none" strike="noStrike" dirty="0">
                          <a:effectLst/>
                        </a:rPr>
                        <a:t>6.3</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43086329"/>
                  </a:ext>
                </a:extLst>
              </a:tr>
              <a:tr h="274186">
                <a:tc>
                  <a:txBody>
                    <a:bodyPr/>
                    <a:lstStyle/>
                    <a:p>
                      <a:pPr algn="l" fontAlgn="b"/>
                      <a:r>
                        <a:rPr lang="en-AU" sz="1400" u="none" strike="noStrike" dirty="0">
                          <a:effectLst/>
                        </a:rPr>
                        <a:t>Moldova</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122</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highlight>
                            <a:srgbClr val="FFFF00"/>
                          </a:highlight>
                        </a:rPr>
                        <a:t>46.9</a:t>
                      </a:r>
                      <a:endParaRPr lang="en-AU" sz="1400" b="0" i="0" u="none" strike="noStrike" dirty="0">
                        <a:solidFill>
                          <a:srgbClr val="000000"/>
                        </a:solidFill>
                        <a:effectLst/>
                        <a:highlight>
                          <a:srgbClr val="FFFF00"/>
                        </a:highlight>
                        <a:latin typeface="Calibri" panose="020F0502020204030204" pitchFamily="34" charset="0"/>
                      </a:endParaRPr>
                    </a:p>
                  </a:txBody>
                  <a:tcPr marL="9525" marR="9525" marT="9525" marB="0" anchor="b"/>
                </a:tc>
                <a:tc>
                  <a:txBody>
                    <a:bodyPr/>
                    <a:lstStyle/>
                    <a:p>
                      <a:pPr algn="r" fontAlgn="b"/>
                      <a:r>
                        <a:rPr lang="en-AU" sz="1400" u="none" strike="noStrike" dirty="0">
                          <a:effectLst/>
                        </a:rPr>
                        <a:t>2.6</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76133547"/>
                  </a:ext>
                </a:extLst>
              </a:tr>
              <a:tr h="274186">
                <a:tc>
                  <a:txBody>
                    <a:bodyPr/>
                    <a:lstStyle/>
                    <a:p>
                      <a:pPr algn="l" fontAlgn="b"/>
                      <a:r>
                        <a:rPr lang="en-AU" sz="1400" u="none" strike="noStrike" dirty="0">
                          <a:effectLst/>
                        </a:rPr>
                        <a:t>Montenegro</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36</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highlight>
                            <a:srgbClr val="FFFF00"/>
                          </a:highlight>
                        </a:rPr>
                        <a:t>51.4</a:t>
                      </a:r>
                      <a:endParaRPr lang="en-AU" sz="1400" b="0" i="0" u="none" strike="noStrike" dirty="0">
                        <a:solidFill>
                          <a:srgbClr val="000000"/>
                        </a:solidFill>
                        <a:effectLst/>
                        <a:highlight>
                          <a:srgbClr val="FFFF00"/>
                        </a:highlight>
                        <a:latin typeface="Calibri" panose="020F0502020204030204" pitchFamily="34" charset="0"/>
                      </a:endParaRPr>
                    </a:p>
                  </a:txBody>
                  <a:tcPr marL="9525" marR="9525" marT="9525" marB="0" anchor="b"/>
                </a:tc>
                <a:tc>
                  <a:txBody>
                    <a:bodyPr/>
                    <a:lstStyle/>
                    <a:p>
                      <a:pPr algn="r" fontAlgn="b"/>
                      <a:r>
                        <a:rPr lang="en-AU" sz="1400" u="none" strike="noStrike" dirty="0">
                          <a:effectLst/>
                        </a:rPr>
                        <a:t>0.7</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93500337"/>
                  </a:ext>
                </a:extLst>
              </a:tr>
              <a:tr h="274186">
                <a:tc>
                  <a:txBody>
                    <a:bodyPr/>
                    <a:lstStyle/>
                    <a:p>
                      <a:pPr algn="l" fontAlgn="b"/>
                      <a:r>
                        <a:rPr lang="en-AU" sz="1400" u="none" strike="noStrike" dirty="0">
                          <a:effectLst/>
                        </a:rPr>
                        <a:t>North Macedonia</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59</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highlight>
                            <a:srgbClr val="FFFF00"/>
                          </a:highlight>
                        </a:rPr>
                        <a:t>32.8</a:t>
                      </a:r>
                      <a:endParaRPr lang="en-AU" sz="1400" b="0" i="0" u="none" strike="noStrike" dirty="0">
                        <a:solidFill>
                          <a:srgbClr val="000000"/>
                        </a:solidFill>
                        <a:effectLst/>
                        <a:highlight>
                          <a:srgbClr val="FFFF00"/>
                        </a:highlight>
                        <a:latin typeface="Calibri" panose="020F0502020204030204" pitchFamily="34" charset="0"/>
                      </a:endParaRPr>
                    </a:p>
                  </a:txBody>
                  <a:tcPr marL="9525" marR="9525" marT="9525" marB="0" anchor="b"/>
                </a:tc>
                <a:tc>
                  <a:txBody>
                    <a:bodyPr/>
                    <a:lstStyle/>
                    <a:p>
                      <a:pPr algn="r" fontAlgn="b"/>
                      <a:r>
                        <a:rPr lang="en-AU" sz="1400" u="none" strike="noStrike" dirty="0">
                          <a:effectLst/>
                        </a:rPr>
                        <a:t>1.8</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9942286"/>
                  </a:ext>
                </a:extLst>
              </a:tr>
              <a:tr h="274186">
                <a:tc>
                  <a:txBody>
                    <a:bodyPr/>
                    <a:lstStyle/>
                    <a:p>
                      <a:pPr algn="l" fontAlgn="b"/>
                      <a:r>
                        <a:rPr lang="en-AU" sz="1400" u="none" strike="noStrike" dirty="0">
                          <a:effectLst/>
                        </a:rPr>
                        <a:t>Romania</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4342</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highlight>
                            <a:srgbClr val="FFFF00"/>
                          </a:highlight>
                        </a:rPr>
                        <a:t>222.7</a:t>
                      </a:r>
                      <a:endParaRPr lang="en-AU" sz="1400" b="0" i="0" u="none" strike="noStrike" dirty="0">
                        <a:solidFill>
                          <a:srgbClr val="000000"/>
                        </a:solidFill>
                        <a:effectLst/>
                        <a:highlight>
                          <a:srgbClr val="FFFF00"/>
                        </a:highlight>
                        <a:latin typeface="Calibri" panose="020F0502020204030204" pitchFamily="34" charset="0"/>
                      </a:endParaRPr>
                    </a:p>
                  </a:txBody>
                  <a:tcPr marL="9525" marR="9525" marT="9525" marB="0" anchor="b"/>
                </a:tc>
                <a:tc>
                  <a:txBody>
                    <a:bodyPr/>
                    <a:lstStyle/>
                    <a:p>
                      <a:pPr algn="r" fontAlgn="b"/>
                      <a:r>
                        <a:rPr lang="en-AU" sz="1400" u="none" strike="noStrike" dirty="0">
                          <a:effectLst/>
                        </a:rPr>
                        <a:t>19.5</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45815242"/>
                  </a:ext>
                </a:extLst>
              </a:tr>
              <a:tr h="274186">
                <a:tc>
                  <a:txBody>
                    <a:bodyPr/>
                    <a:lstStyle/>
                    <a:p>
                      <a:pPr algn="l" fontAlgn="b"/>
                      <a:r>
                        <a:rPr lang="en-AU" sz="1400" u="none" strike="noStrike" dirty="0">
                          <a:effectLst/>
                        </a:rPr>
                        <a:t>Serbia</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1399</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highlight>
                            <a:srgbClr val="FFFF00"/>
                          </a:highlight>
                        </a:rPr>
                        <a:t>208.8</a:t>
                      </a:r>
                      <a:endParaRPr lang="en-AU" sz="1400" b="0" i="0" u="none" strike="noStrike" dirty="0">
                        <a:solidFill>
                          <a:srgbClr val="000000"/>
                        </a:solidFill>
                        <a:effectLst/>
                        <a:highlight>
                          <a:srgbClr val="FFFF00"/>
                        </a:highlight>
                        <a:latin typeface="Calibri" panose="020F0502020204030204" pitchFamily="34" charset="0"/>
                      </a:endParaRPr>
                    </a:p>
                  </a:txBody>
                  <a:tcPr marL="9525" marR="9525" marT="9525" marB="0" anchor="b"/>
                </a:tc>
                <a:tc>
                  <a:txBody>
                    <a:bodyPr/>
                    <a:lstStyle/>
                    <a:p>
                      <a:pPr algn="r" fontAlgn="b"/>
                      <a:r>
                        <a:rPr lang="en-AU" sz="1400" u="none" strike="noStrike" dirty="0">
                          <a:effectLst/>
                        </a:rPr>
                        <a:t>6.7</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94382972"/>
                  </a:ext>
                </a:extLst>
              </a:tr>
              <a:tr h="274186">
                <a:tc>
                  <a:txBody>
                    <a:bodyPr/>
                    <a:lstStyle/>
                    <a:p>
                      <a:pPr algn="l" fontAlgn="b"/>
                      <a:r>
                        <a:rPr lang="en-AU" sz="1400" u="none" strike="noStrike" dirty="0">
                          <a:effectLst/>
                        </a:rPr>
                        <a:t>Tajikistan</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431</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highlight>
                            <a:srgbClr val="FFFF00"/>
                          </a:highlight>
                        </a:rPr>
                        <a:t>47.4</a:t>
                      </a:r>
                      <a:endParaRPr lang="en-AU" sz="1400" b="0" i="0" u="none" strike="noStrike" dirty="0">
                        <a:solidFill>
                          <a:srgbClr val="000000"/>
                        </a:solidFill>
                        <a:effectLst/>
                        <a:highlight>
                          <a:srgbClr val="FFFF00"/>
                        </a:highlight>
                        <a:latin typeface="Calibri" panose="020F0502020204030204" pitchFamily="34" charset="0"/>
                      </a:endParaRPr>
                    </a:p>
                  </a:txBody>
                  <a:tcPr marL="9525" marR="9525" marT="9525" marB="0" anchor="b"/>
                </a:tc>
                <a:tc>
                  <a:txBody>
                    <a:bodyPr/>
                    <a:lstStyle/>
                    <a:p>
                      <a:pPr algn="r" fontAlgn="b"/>
                      <a:r>
                        <a:rPr lang="en-AU" sz="1400" u="none" strike="noStrike" dirty="0">
                          <a:effectLst/>
                        </a:rPr>
                        <a:t>9.1</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30241558"/>
                  </a:ext>
                </a:extLst>
              </a:tr>
              <a:tr h="274186">
                <a:tc>
                  <a:txBody>
                    <a:bodyPr/>
                    <a:lstStyle/>
                    <a:p>
                      <a:pPr algn="l" fontAlgn="b"/>
                      <a:r>
                        <a:rPr lang="en-AU" sz="1400" u="none" strike="noStrike" dirty="0">
                          <a:effectLst/>
                        </a:rPr>
                        <a:t>Turkey</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44</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highlight>
                            <a:srgbClr val="FFFF00"/>
                          </a:highlight>
                        </a:rPr>
                        <a:t>0.5</a:t>
                      </a:r>
                      <a:endParaRPr lang="en-AU" sz="1400" b="0" i="0" u="none" strike="noStrike" dirty="0">
                        <a:solidFill>
                          <a:srgbClr val="000000"/>
                        </a:solidFill>
                        <a:effectLst/>
                        <a:highlight>
                          <a:srgbClr val="FFFF00"/>
                        </a:highlight>
                        <a:latin typeface="Calibri" panose="020F0502020204030204" pitchFamily="34" charset="0"/>
                      </a:endParaRPr>
                    </a:p>
                  </a:txBody>
                  <a:tcPr marL="9525" marR="9525" marT="9525" marB="0" anchor="b"/>
                </a:tc>
                <a:tc>
                  <a:txBody>
                    <a:bodyPr/>
                    <a:lstStyle/>
                    <a:p>
                      <a:pPr algn="r" fontAlgn="b"/>
                      <a:r>
                        <a:rPr lang="en-AU" sz="1400" u="none" strike="noStrike" dirty="0">
                          <a:effectLst/>
                        </a:rPr>
                        <a:t>82.3</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22496159"/>
                  </a:ext>
                </a:extLst>
              </a:tr>
              <a:tr h="274186">
                <a:tc>
                  <a:txBody>
                    <a:bodyPr/>
                    <a:lstStyle/>
                    <a:p>
                      <a:pPr algn="l" fontAlgn="b"/>
                      <a:r>
                        <a:rPr lang="en-AU" sz="1400" u="none" strike="noStrike" dirty="0">
                          <a:effectLst/>
                        </a:rPr>
                        <a:t>Uzbekistan</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rPr>
                        <a:t>1,924</a:t>
                      </a:r>
                      <a:endParaRPr lang="en-AU"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AU" sz="1400" u="none" strike="noStrike" dirty="0">
                          <a:effectLst/>
                          <a:highlight>
                            <a:srgbClr val="FFFF00"/>
                          </a:highlight>
                        </a:rPr>
                        <a:t>58.5</a:t>
                      </a:r>
                      <a:endParaRPr lang="en-AU" sz="1400" b="0" i="0" u="none" strike="noStrike" dirty="0">
                        <a:solidFill>
                          <a:srgbClr val="000000"/>
                        </a:solidFill>
                        <a:effectLst/>
                        <a:highlight>
                          <a:srgbClr val="FFFF00"/>
                        </a:highlight>
                        <a:latin typeface="Calibri" panose="020F0502020204030204" pitchFamily="34" charset="0"/>
                      </a:endParaRPr>
                    </a:p>
                  </a:txBody>
                  <a:tcPr marL="9525" marR="9525" marT="9525" marB="0" anchor="b"/>
                </a:tc>
                <a:tc>
                  <a:txBody>
                    <a:bodyPr/>
                    <a:lstStyle/>
                    <a:p>
                      <a:pPr algn="r" fontAlgn="b"/>
                      <a:r>
                        <a:rPr lang="en-AU" sz="1400" u="none" strike="noStrike" dirty="0">
                          <a:effectLst/>
                        </a:rPr>
                        <a:t>32.9</a:t>
                      </a:r>
                      <a:endParaRPr lang="en-AU"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90096851"/>
                  </a:ext>
                </a:extLst>
              </a:tr>
            </a:tbl>
          </a:graphicData>
        </a:graphic>
      </p:graphicFrame>
    </p:spTree>
    <p:extLst>
      <p:ext uri="{BB962C8B-B14F-4D97-AF65-F5344CB8AC3E}">
        <p14:creationId xmlns:p14="http://schemas.microsoft.com/office/powerpoint/2010/main" val="3439213342"/>
      </p:ext>
    </p:extLst>
  </p:cSld>
  <p:clrMapOvr>
    <a:masterClrMapping/>
  </p:clrMapOvr>
  <p:transition spd="slow">
    <p:wipe dir="r"/>
    <p:sndAc>
      <p:stSnd>
        <p:snd r:embed="rId2" name="coin.wav"/>
      </p:stSnd>
    </p:sndAc>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4CFCB-B5C0-F420-C044-91D24BC7B3A5}"/>
              </a:ext>
            </a:extLst>
          </p:cNvPr>
          <p:cNvSpPr>
            <a:spLocks noGrp="1"/>
          </p:cNvSpPr>
          <p:nvPr>
            <p:ph type="title"/>
          </p:nvPr>
        </p:nvSpPr>
        <p:spPr>
          <a:xfrm>
            <a:off x="1219200" y="-299112"/>
            <a:ext cx="10972800" cy="1143000"/>
          </a:xfrm>
        </p:spPr>
        <p:txBody>
          <a:bodyPr/>
          <a:lstStyle/>
          <a:p>
            <a:r>
              <a:rPr lang="en-US" dirty="0">
                <a:solidFill>
                  <a:srgbClr val="C00000"/>
                </a:solidFill>
              </a:rPr>
              <a:t>Clients Serviced by the Treasury</a:t>
            </a:r>
          </a:p>
        </p:txBody>
      </p:sp>
      <p:sp>
        <p:nvSpPr>
          <p:cNvPr id="4" name="Slide Number Placeholder 3">
            <a:extLst>
              <a:ext uri="{FF2B5EF4-FFF2-40B4-BE49-F238E27FC236}">
                <a16:creationId xmlns:a16="http://schemas.microsoft.com/office/drawing/2014/main" id="{5169089C-8291-1827-1B58-EF48F4CBAC86}"/>
              </a:ext>
            </a:extLst>
          </p:cNvPr>
          <p:cNvSpPr>
            <a:spLocks noGrp="1"/>
          </p:cNvSpPr>
          <p:nvPr>
            <p:ph type="sldNum" sz="quarter" idx="12"/>
          </p:nvPr>
        </p:nvSpPr>
        <p:spPr/>
        <p:txBody>
          <a:bodyPr/>
          <a:lstStyle/>
          <a:p>
            <a:pPr>
              <a:defRPr/>
            </a:pPr>
            <a:fld id="{87D4BA1C-9A8B-436B-A337-6A2CE014F201}" type="slidenum">
              <a:rPr lang="ru-RU" altLang="en-US" smtClean="0"/>
              <a:pPr>
                <a:defRPr/>
              </a:pPr>
              <a:t>7</a:t>
            </a:fld>
            <a:endParaRPr lang="ru-RU" altLang="en-US" dirty="0"/>
          </a:p>
        </p:txBody>
      </p:sp>
      <p:sp>
        <p:nvSpPr>
          <p:cNvPr id="3" name="TextBox 2">
            <a:extLst>
              <a:ext uri="{FF2B5EF4-FFF2-40B4-BE49-F238E27FC236}">
                <a16:creationId xmlns:a16="http://schemas.microsoft.com/office/drawing/2014/main" id="{FF310362-1C57-81F3-1DC1-E62760FFF52D}"/>
              </a:ext>
            </a:extLst>
          </p:cNvPr>
          <p:cNvSpPr txBox="1"/>
          <p:nvPr/>
        </p:nvSpPr>
        <p:spPr>
          <a:xfrm>
            <a:off x="108043" y="4653136"/>
            <a:ext cx="12081733" cy="2308324"/>
          </a:xfrm>
          <a:prstGeom prst="rect">
            <a:avLst/>
          </a:prstGeom>
          <a:solidFill>
            <a:schemeClr val="accent2">
              <a:lumMod val="20000"/>
              <a:lumOff val="80000"/>
            </a:schemeClr>
          </a:solidFill>
        </p:spPr>
        <p:txBody>
          <a:bodyPr wrap="square" rtlCol="0">
            <a:spAutoFit/>
          </a:bodyPr>
          <a:lstStyle/>
          <a:p>
            <a:pPr marL="285750" indent="-285750">
              <a:buFont typeface="Arial" panose="020B0604020202020204" pitchFamily="34" charset="0"/>
              <a:buChar char="•"/>
            </a:pPr>
            <a:r>
              <a:rPr lang="en-US" dirty="0"/>
              <a:t>Belarus reports the most clients at 14,000 and Turkey the least at 44.   </a:t>
            </a:r>
          </a:p>
          <a:p>
            <a:pPr marL="285750" indent="-285750">
              <a:buFont typeface="Arial" panose="020B0604020202020204" pitchFamily="34" charset="0"/>
              <a:buChar char="•"/>
            </a:pPr>
            <a:r>
              <a:rPr lang="en-US" dirty="0"/>
              <a:t>The above graph raises further questions about the client model in place, with some countries probably defining this at the Ministry level with others focused at lower levels, perhaps spending units. </a:t>
            </a:r>
          </a:p>
          <a:p>
            <a:pPr marL="285750" indent="-285750">
              <a:buFont typeface="Arial" panose="020B0604020202020204" pitchFamily="34" charset="0"/>
              <a:buChar char="•"/>
            </a:pPr>
            <a:r>
              <a:rPr lang="en-US" dirty="0"/>
              <a:t>At a subnational level similar variations are likely with some defining spending units and others local governments </a:t>
            </a:r>
          </a:p>
          <a:p>
            <a:pPr marL="285750" indent="-285750">
              <a:buFont typeface="Arial" panose="020B0604020202020204" pitchFamily="34" charset="0"/>
              <a:buChar char="•"/>
            </a:pPr>
            <a:r>
              <a:rPr lang="en-US" dirty="0"/>
              <a:t>What is interesting to note is the variations in countries with ROs. </a:t>
            </a:r>
            <a:r>
              <a:rPr lang="en-US" b="1" dirty="0"/>
              <a:t>In some cases most clients are served centrally whereas in others the majority of clients are served by the ROs. </a:t>
            </a:r>
          </a:p>
          <a:p>
            <a:pPr marL="285750" indent="-285750">
              <a:buFont typeface="Arial" panose="020B0604020202020204" pitchFamily="34" charset="0"/>
              <a:buChar char="•"/>
            </a:pPr>
            <a:r>
              <a:rPr lang="en-US" b="1" dirty="0"/>
              <a:t>Note that both Georgia and Armenia which have no ROs still have subnational clients</a:t>
            </a:r>
          </a:p>
          <a:p>
            <a:pPr algn="ctr"/>
            <a:r>
              <a:rPr lang="en-US" b="1" dirty="0"/>
              <a:t>How does this compare to staffing levels centrally verses regionally?</a:t>
            </a:r>
          </a:p>
        </p:txBody>
      </p:sp>
      <p:graphicFrame>
        <p:nvGraphicFramePr>
          <p:cNvPr id="5" name="Диаграмма 1">
            <a:extLst>
              <a:ext uri="{FF2B5EF4-FFF2-40B4-BE49-F238E27FC236}">
                <a16:creationId xmlns:a16="http://schemas.microsoft.com/office/drawing/2014/main" id="{4966801A-F288-CE10-953A-195C5E698889}"/>
              </a:ext>
            </a:extLst>
          </p:cNvPr>
          <p:cNvGraphicFramePr>
            <a:graphicFrameLocks/>
          </p:cNvGraphicFramePr>
          <p:nvPr>
            <p:extLst>
              <p:ext uri="{D42A27DB-BD31-4B8C-83A1-F6EECF244321}">
                <p14:modId xmlns:p14="http://schemas.microsoft.com/office/powerpoint/2010/main" val="1260860675"/>
              </p:ext>
            </p:extLst>
          </p:nvPr>
        </p:nvGraphicFramePr>
        <p:xfrm>
          <a:off x="119336" y="136524"/>
          <a:ext cx="11953328" cy="461809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48229083"/>
      </p:ext>
    </p:extLst>
  </p:cSld>
  <p:clrMapOvr>
    <a:masterClrMapping/>
  </p:clrMapOvr>
  <p:transition spd="slow">
    <p:wipe dir="r"/>
    <p:sndAc>
      <p:stSnd>
        <p:snd r:embed="rId3" name="coin.wav"/>
      </p:stSnd>
    </p:sndAc>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D11A2-F5B4-CB30-17D2-BF0D7E9567DC}"/>
              </a:ext>
            </a:extLst>
          </p:cNvPr>
          <p:cNvSpPr>
            <a:spLocks noGrp="1"/>
          </p:cNvSpPr>
          <p:nvPr>
            <p:ph type="title"/>
          </p:nvPr>
        </p:nvSpPr>
        <p:spPr>
          <a:xfrm>
            <a:off x="983432" y="-171400"/>
            <a:ext cx="10972800" cy="1143000"/>
          </a:xfrm>
        </p:spPr>
        <p:txBody>
          <a:bodyPr/>
          <a:lstStyle/>
          <a:p>
            <a:r>
              <a:rPr lang="en-US" dirty="0">
                <a:solidFill>
                  <a:srgbClr val="C00000"/>
                </a:solidFill>
              </a:rPr>
              <a:t>Functions Performed by Treasury</a:t>
            </a:r>
          </a:p>
        </p:txBody>
      </p:sp>
      <p:sp>
        <p:nvSpPr>
          <p:cNvPr id="4" name="Slide Number Placeholder 3">
            <a:extLst>
              <a:ext uri="{FF2B5EF4-FFF2-40B4-BE49-F238E27FC236}">
                <a16:creationId xmlns:a16="http://schemas.microsoft.com/office/drawing/2014/main" id="{A3685014-27AD-2DBB-C136-7E2D2835658D}"/>
              </a:ext>
            </a:extLst>
          </p:cNvPr>
          <p:cNvSpPr>
            <a:spLocks noGrp="1"/>
          </p:cNvSpPr>
          <p:nvPr>
            <p:ph type="sldNum" sz="quarter" idx="12"/>
          </p:nvPr>
        </p:nvSpPr>
        <p:spPr/>
        <p:txBody>
          <a:bodyPr/>
          <a:lstStyle/>
          <a:p>
            <a:pPr>
              <a:defRPr/>
            </a:pPr>
            <a:fld id="{87D4BA1C-9A8B-436B-A337-6A2CE014F201}" type="slidenum">
              <a:rPr lang="ru-RU" altLang="en-US" smtClean="0"/>
              <a:pPr>
                <a:defRPr/>
              </a:pPr>
              <a:t>8</a:t>
            </a:fld>
            <a:endParaRPr lang="ru-RU" altLang="en-US" dirty="0"/>
          </a:p>
        </p:txBody>
      </p:sp>
      <p:graphicFrame>
        <p:nvGraphicFramePr>
          <p:cNvPr id="5" name="Table 4">
            <a:extLst>
              <a:ext uri="{FF2B5EF4-FFF2-40B4-BE49-F238E27FC236}">
                <a16:creationId xmlns:a16="http://schemas.microsoft.com/office/drawing/2014/main" id="{4479321C-E052-AF8A-08B5-10B62B2C2741}"/>
              </a:ext>
            </a:extLst>
          </p:cNvPr>
          <p:cNvGraphicFramePr>
            <a:graphicFrameLocks noGrp="1"/>
          </p:cNvGraphicFramePr>
          <p:nvPr>
            <p:extLst>
              <p:ext uri="{D42A27DB-BD31-4B8C-83A1-F6EECF244321}">
                <p14:modId xmlns:p14="http://schemas.microsoft.com/office/powerpoint/2010/main" val="1996681978"/>
              </p:ext>
            </p:extLst>
          </p:nvPr>
        </p:nvGraphicFramePr>
        <p:xfrm>
          <a:off x="335360" y="991025"/>
          <a:ext cx="11370639" cy="1814492"/>
        </p:xfrm>
        <a:graphic>
          <a:graphicData uri="http://schemas.openxmlformats.org/drawingml/2006/table">
            <a:tbl>
              <a:tblPr>
                <a:tableStyleId>{5C22544A-7EE6-4342-B048-85BDC9FD1C3A}</a:tableStyleId>
              </a:tblPr>
              <a:tblGrid>
                <a:gridCol w="1296144">
                  <a:extLst>
                    <a:ext uri="{9D8B030D-6E8A-4147-A177-3AD203B41FA5}">
                      <a16:colId xmlns:a16="http://schemas.microsoft.com/office/drawing/2014/main" val="4122152054"/>
                    </a:ext>
                  </a:extLst>
                </a:gridCol>
                <a:gridCol w="1080120">
                  <a:extLst>
                    <a:ext uri="{9D8B030D-6E8A-4147-A177-3AD203B41FA5}">
                      <a16:colId xmlns:a16="http://schemas.microsoft.com/office/drawing/2014/main" val="997249333"/>
                    </a:ext>
                  </a:extLst>
                </a:gridCol>
                <a:gridCol w="864096">
                  <a:extLst>
                    <a:ext uri="{9D8B030D-6E8A-4147-A177-3AD203B41FA5}">
                      <a16:colId xmlns:a16="http://schemas.microsoft.com/office/drawing/2014/main" val="1301341035"/>
                    </a:ext>
                  </a:extLst>
                </a:gridCol>
                <a:gridCol w="720080">
                  <a:extLst>
                    <a:ext uri="{9D8B030D-6E8A-4147-A177-3AD203B41FA5}">
                      <a16:colId xmlns:a16="http://schemas.microsoft.com/office/drawing/2014/main" val="3933928196"/>
                    </a:ext>
                  </a:extLst>
                </a:gridCol>
                <a:gridCol w="662872">
                  <a:extLst>
                    <a:ext uri="{9D8B030D-6E8A-4147-A177-3AD203B41FA5}">
                      <a16:colId xmlns:a16="http://schemas.microsoft.com/office/drawing/2014/main" val="1392783551"/>
                    </a:ext>
                  </a:extLst>
                </a:gridCol>
                <a:gridCol w="777288">
                  <a:extLst>
                    <a:ext uri="{9D8B030D-6E8A-4147-A177-3AD203B41FA5}">
                      <a16:colId xmlns:a16="http://schemas.microsoft.com/office/drawing/2014/main" val="1820491367"/>
                    </a:ext>
                  </a:extLst>
                </a:gridCol>
                <a:gridCol w="792088">
                  <a:extLst>
                    <a:ext uri="{9D8B030D-6E8A-4147-A177-3AD203B41FA5}">
                      <a16:colId xmlns:a16="http://schemas.microsoft.com/office/drawing/2014/main" val="134981084"/>
                    </a:ext>
                  </a:extLst>
                </a:gridCol>
                <a:gridCol w="716767">
                  <a:extLst>
                    <a:ext uri="{9D8B030D-6E8A-4147-A177-3AD203B41FA5}">
                      <a16:colId xmlns:a16="http://schemas.microsoft.com/office/drawing/2014/main" val="22436405"/>
                    </a:ext>
                  </a:extLst>
                </a:gridCol>
                <a:gridCol w="864096">
                  <a:extLst>
                    <a:ext uri="{9D8B030D-6E8A-4147-A177-3AD203B41FA5}">
                      <a16:colId xmlns:a16="http://schemas.microsoft.com/office/drawing/2014/main" val="2607493164"/>
                    </a:ext>
                  </a:extLst>
                </a:gridCol>
                <a:gridCol w="1008112">
                  <a:extLst>
                    <a:ext uri="{9D8B030D-6E8A-4147-A177-3AD203B41FA5}">
                      <a16:colId xmlns:a16="http://schemas.microsoft.com/office/drawing/2014/main" val="3736024701"/>
                    </a:ext>
                  </a:extLst>
                </a:gridCol>
                <a:gridCol w="1008112">
                  <a:extLst>
                    <a:ext uri="{9D8B030D-6E8A-4147-A177-3AD203B41FA5}">
                      <a16:colId xmlns:a16="http://schemas.microsoft.com/office/drawing/2014/main" val="3943309171"/>
                    </a:ext>
                  </a:extLst>
                </a:gridCol>
                <a:gridCol w="716768">
                  <a:extLst>
                    <a:ext uri="{9D8B030D-6E8A-4147-A177-3AD203B41FA5}">
                      <a16:colId xmlns:a16="http://schemas.microsoft.com/office/drawing/2014/main" val="2796897674"/>
                    </a:ext>
                  </a:extLst>
                </a:gridCol>
                <a:gridCol w="864096">
                  <a:extLst>
                    <a:ext uri="{9D8B030D-6E8A-4147-A177-3AD203B41FA5}">
                      <a16:colId xmlns:a16="http://schemas.microsoft.com/office/drawing/2014/main" val="2838843487"/>
                    </a:ext>
                  </a:extLst>
                </a:gridCol>
              </a:tblGrid>
              <a:tr h="1512168">
                <a:tc>
                  <a:txBody>
                    <a:bodyPr/>
                    <a:lstStyle/>
                    <a:p>
                      <a:pPr algn="l" fontAlgn="b"/>
                      <a:r>
                        <a:rPr lang="en-AU" sz="1400" b="1" i="0" u="none" strike="noStrike" dirty="0">
                          <a:solidFill>
                            <a:srgbClr val="000000"/>
                          </a:solidFill>
                          <a:effectLst/>
                          <a:latin typeface="Calibri" panose="020F0502020204030204" pitchFamily="34" charset="0"/>
                        </a:rPr>
                        <a:t>Authorization and processing of payments on behalf of the government</a:t>
                      </a:r>
                    </a:p>
                  </a:txBody>
                  <a:tcPr marL="9525" marR="9525" marT="9525" marB="0" anchor="b"/>
                </a:tc>
                <a:tc>
                  <a:txBody>
                    <a:bodyPr/>
                    <a:lstStyle/>
                    <a:p>
                      <a:pPr algn="l" fontAlgn="b"/>
                      <a:r>
                        <a:rPr lang="en-AU" sz="1400" b="1" i="0" u="none" strike="noStrike" dirty="0">
                          <a:solidFill>
                            <a:srgbClr val="000000"/>
                          </a:solidFill>
                          <a:effectLst/>
                          <a:latin typeface="Calibri" panose="020F0502020204030204" pitchFamily="34" charset="0"/>
                        </a:rPr>
                        <a:t>Management of government bank accounts (TSA and other)</a:t>
                      </a:r>
                    </a:p>
                  </a:txBody>
                  <a:tcPr marL="9525" marR="9525" marT="9525" marB="0" anchor="b"/>
                </a:tc>
                <a:tc>
                  <a:txBody>
                    <a:bodyPr/>
                    <a:lstStyle/>
                    <a:p>
                      <a:pPr algn="l" fontAlgn="b"/>
                      <a:r>
                        <a:rPr lang="en-AU" sz="1400" b="1" i="0" u="none" strike="noStrike" dirty="0">
                          <a:solidFill>
                            <a:srgbClr val="000000"/>
                          </a:solidFill>
                          <a:effectLst/>
                          <a:latin typeface="Calibri" panose="020F0502020204030204" pitchFamily="34" charset="0"/>
                        </a:rPr>
                        <a:t>Cash forecasting</a:t>
                      </a:r>
                    </a:p>
                  </a:txBody>
                  <a:tcPr marL="9525" marR="9525" marT="9525" marB="0" anchor="b"/>
                </a:tc>
                <a:tc>
                  <a:txBody>
                    <a:bodyPr/>
                    <a:lstStyle/>
                    <a:p>
                      <a:pPr algn="l" fontAlgn="b"/>
                      <a:r>
                        <a:rPr lang="en-AU" sz="1400" b="1" i="0" u="none" strike="noStrike" dirty="0">
                          <a:solidFill>
                            <a:srgbClr val="000000"/>
                          </a:solidFill>
                          <a:effectLst/>
                          <a:latin typeface="Calibri" panose="020F0502020204030204" pitchFamily="34" charset="0"/>
                        </a:rPr>
                        <a:t>Cash management</a:t>
                      </a:r>
                    </a:p>
                  </a:txBody>
                  <a:tcPr marL="9525" marR="9525" marT="9525" marB="0" anchor="b"/>
                </a:tc>
                <a:tc>
                  <a:txBody>
                    <a:bodyPr/>
                    <a:lstStyle/>
                    <a:p>
                      <a:pPr algn="l" fontAlgn="b"/>
                      <a:r>
                        <a:rPr lang="en-AU" sz="1400" b="1" i="0" u="none" strike="noStrike" dirty="0">
                          <a:solidFill>
                            <a:srgbClr val="000000"/>
                          </a:solidFill>
                          <a:effectLst/>
                          <a:latin typeface="Calibri" panose="020F0502020204030204" pitchFamily="34" charset="0"/>
                        </a:rPr>
                        <a:t>Debt management</a:t>
                      </a:r>
                    </a:p>
                  </a:txBody>
                  <a:tcPr marL="9525" marR="9525" marT="9525" marB="0" anchor="b"/>
                </a:tc>
                <a:tc>
                  <a:txBody>
                    <a:bodyPr/>
                    <a:lstStyle/>
                    <a:p>
                      <a:pPr algn="l" fontAlgn="b"/>
                      <a:r>
                        <a:rPr lang="en-AU" sz="1400" b="1" i="0" u="none" strike="noStrike" dirty="0">
                          <a:solidFill>
                            <a:srgbClr val="000000"/>
                          </a:solidFill>
                          <a:effectLst/>
                          <a:latin typeface="Calibri" panose="020F0502020204030204" pitchFamily="34" charset="0"/>
                        </a:rPr>
                        <a:t>Budget execution reporting</a:t>
                      </a:r>
                    </a:p>
                  </a:txBody>
                  <a:tcPr marL="9525" marR="9525" marT="9525" marB="0" anchor="b"/>
                </a:tc>
                <a:tc>
                  <a:txBody>
                    <a:bodyPr/>
                    <a:lstStyle/>
                    <a:p>
                      <a:pPr algn="l" fontAlgn="b"/>
                      <a:r>
                        <a:rPr lang="en-AU" sz="1400" b="1" i="0" u="none" strike="noStrike" dirty="0">
                          <a:solidFill>
                            <a:srgbClr val="000000"/>
                          </a:solidFill>
                          <a:effectLst/>
                          <a:latin typeface="Calibri" panose="020F0502020204030204" pitchFamily="34" charset="0"/>
                        </a:rPr>
                        <a:t>Consolidated financial reporting</a:t>
                      </a:r>
                    </a:p>
                  </a:txBody>
                  <a:tcPr marL="9525" marR="9525" marT="9525" marB="0" anchor="b"/>
                </a:tc>
                <a:tc>
                  <a:txBody>
                    <a:bodyPr/>
                    <a:lstStyle/>
                    <a:p>
                      <a:pPr algn="l" fontAlgn="b"/>
                      <a:r>
                        <a:rPr lang="en-AU" sz="1400" b="1" i="0" u="none" strike="noStrike" dirty="0">
                          <a:solidFill>
                            <a:srgbClr val="000000"/>
                          </a:solidFill>
                          <a:effectLst/>
                          <a:latin typeface="Calibri" panose="020F0502020204030204" pitchFamily="34" charset="0"/>
                        </a:rPr>
                        <a:t>Public sector accounting policy and methodology</a:t>
                      </a:r>
                    </a:p>
                  </a:txBody>
                  <a:tcPr marL="9525" marR="9525" marT="9525" marB="0" anchor="b"/>
                </a:tc>
                <a:tc>
                  <a:txBody>
                    <a:bodyPr/>
                    <a:lstStyle/>
                    <a:p>
                      <a:pPr algn="l" fontAlgn="b"/>
                      <a:r>
                        <a:rPr lang="en-AU" sz="1400" b="1" i="0" u="none" strike="noStrike" dirty="0">
                          <a:solidFill>
                            <a:srgbClr val="000000"/>
                          </a:solidFill>
                          <a:effectLst/>
                          <a:latin typeface="Calibri" panose="020F0502020204030204" pitchFamily="34" charset="0"/>
                        </a:rPr>
                        <a:t>Management of the treasury information system</a:t>
                      </a:r>
                    </a:p>
                  </a:txBody>
                  <a:tcPr marL="9525" marR="9525" marT="9525" marB="0" anchor="b"/>
                </a:tc>
                <a:tc>
                  <a:txBody>
                    <a:bodyPr/>
                    <a:lstStyle/>
                    <a:p>
                      <a:pPr algn="l" fontAlgn="b"/>
                      <a:r>
                        <a:rPr lang="en-AU" sz="1400" b="1" i="0" u="none" strike="noStrike" dirty="0">
                          <a:solidFill>
                            <a:srgbClr val="000000"/>
                          </a:solidFill>
                          <a:effectLst/>
                          <a:latin typeface="Calibri" panose="020F0502020204030204" pitchFamily="34" charset="0"/>
                        </a:rPr>
                        <a:t>Management of the whole central financial management information system</a:t>
                      </a:r>
                    </a:p>
                  </a:txBody>
                  <a:tcPr marL="9525" marR="9525" marT="9525" marB="0" anchor="b"/>
                </a:tc>
                <a:tc>
                  <a:txBody>
                    <a:bodyPr/>
                    <a:lstStyle/>
                    <a:p>
                      <a:pPr algn="l" fontAlgn="b"/>
                      <a:r>
                        <a:rPr lang="en-AU" sz="1400" b="1" i="0" u="none" strike="noStrike" dirty="0">
                          <a:solidFill>
                            <a:srgbClr val="000000"/>
                          </a:solidFill>
                          <a:effectLst/>
                          <a:latin typeface="Calibri" panose="020F0502020204030204" pitchFamily="34" charset="0"/>
                        </a:rPr>
                        <a:t>Management of other government information systems</a:t>
                      </a:r>
                    </a:p>
                  </a:txBody>
                  <a:tcPr marL="9525" marR="9525" marT="9525" marB="0" anchor="b"/>
                </a:tc>
                <a:tc>
                  <a:txBody>
                    <a:bodyPr/>
                    <a:lstStyle/>
                    <a:p>
                      <a:pPr algn="l" fontAlgn="b"/>
                      <a:r>
                        <a:rPr lang="en-AU" sz="1400" b="1" i="0" u="none" strike="noStrike" dirty="0">
                          <a:solidFill>
                            <a:srgbClr val="000000"/>
                          </a:solidFill>
                          <a:effectLst/>
                          <a:latin typeface="Calibri" panose="020F0502020204030204" pitchFamily="34" charset="0"/>
                        </a:rPr>
                        <a:t>IT support</a:t>
                      </a:r>
                    </a:p>
                  </a:txBody>
                  <a:tcPr marL="9525" marR="9525" marT="9525" marB="0" anchor="b"/>
                </a:tc>
                <a:tc>
                  <a:txBody>
                    <a:bodyPr/>
                    <a:lstStyle/>
                    <a:p>
                      <a:pPr algn="l" fontAlgn="b"/>
                      <a:r>
                        <a:rPr lang="en-AU" sz="1400" b="1" i="0" u="none" strike="noStrike" dirty="0">
                          <a:solidFill>
                            <a:srgbClr val="000000"/>
                          </a:solidFill>
                          <a:effectLst/>
                          <a:latin typeface="Calibri" panose="020F0502020204030204" pitchFamily="34" charset="0"/>
                        </a:rPr>
                        <a:t>Training and education</a:t>
                      </a:r>
                    </a:p>
                  </a:txBody>
                  <a:tcPr marL="9525" marR="9525" marT="9525" marB="0" anchor="b"/>
                </a:tc>
                <a:extLst>
                  <a:ext uri="{0D108BD9-81ED-4DB2-BD59-A6C34878D82A}">
                    <a16:rowId xmlns:a16="http://schemas.microsoft.com/office/drawing/2014/main" val="1087060379"/>
                  </a:ext>
                </a:extLst>
              </a:tr>
              <a:tr h="302324">
                <a:tc>
                  <a:txBody>
                    <a:bodyPr/>
                    <a:lstStyle/>
                    <a:p>
                      <a:pPr algn="ctr" fontAlgn="b"/>
                      <a:r>
                        <a:rPr lang="en-AU" sz="1600" b="1" i="0" u="none" strike="noStrike" dirty="0">
                          <a:solidFill>
                            <a:srgbClr val="000000"/>
                          </a:solidFill>
                          <a:effectLst/>
                          <a:highlight>
                            <a:srgbClr val="FFFF00"/>
                          </a:highlight>
                          <a:latin typeface="Calibri" panose="020F0502020204030204" pitchFamily="34" charset="0"/>
                        </a:rPr>
                        <a:t>18</a:t>
                      </a:r>
                    </a:p>
                  </a:txBody>
                  <a:tcPr marL="9525" marR="9525" marT="9525" marB="0" anchor="b"/>
                </a:tc>
                <a:tc>
                  <a:txBody>
                    <a:bodyPr/>
                    <a:lstStyle/>
                    <a:p>
                      <a:pPr algn="ctr" fontAlgn="b"/>
                      <a:r>
                        <a:rPr lang="en-AU" sz="1600" b="1" i="0" u="none" strike="noStrike" dirty="0">
                          <a:solidFill>
                            <a:srgbClr val="000000"/>
                          </a:solidFill>
                          <a:effectLst/>
                          <a:highlight>
                            <a:srgbClr val="FFFF00"/>
                          </a:highlight>
                          <a:latin typeface="Calibri" panose="020F0502020204030204" pitchFamily="34" charset="0"/>
                        </a:rPr>
                        <a:t>18</a:t>
                      </a:r>
                    </a:p>
                  </a:txBody>
                  <a:tcPr marL="9525" marR="9525" marT="9525" marB="0" anchor="b"/>
                </a:tc>
                <a:tc>
                  <a:txBody>
                    <a:bodyPr/>
                    <a:lstStyle/>
                    <a:p>
                      <a:pPr algn="ctr" fontAlgn="b"/>
                      <a:r>
                        <a:rPr lang="en-AU" sz="1600" b="1" i="0" u="none" strike="noStrike" dirty="0">
                          <a:solidFill>
                            <a:srgbClr val="000000"/>
                          </a:solidFill>
                          <a:effectLst/>
                          <a:highlight>
                            <a:srgbClr val="FFFF00"/>
                          </a:highlight>
                          <a:latin typeface="Calibri" panose="020F0502020204030204" pitchFamily="34" charset="0"/>
                        </a:rPr>
                        <a:t>16</a:t>
                      </a:r>
                    </a:p>
                  </a:txBody>
                  <a:tcPr marL="9525" marR="9525" marT="9525" marB="0" anchor="b"/>
                </a:tc>
                <a:tc>
                  <a:txBody>
                    <a:bodyPr/>
                    <a:lstStyle/>
                    <a:p>
                      <a:pPr algn="ctr" fontAlgn="b"/>
                      <a:r>
                        <a:rPr lang="en-AU" sz="1600" b="1" i="0" u="none" strike="noStrike" dirty="0">
                          <a:solidFill>
                            <a:srgbClr val="000000"/>
                          </a:solidFill>
                          <a:effectLst/>
                          <a:highlight>
                            <a:srgbClr val="FFFF00"/>
                          </a:highlight>
                          <a:latin typeface="Calibri" panose="020F0502020204030204" pitchFamily="34" charset="0"/>
                        </a:rPr>
                        <a:t>15</a:t>
                      </a:r>
                    </a:p>
                  </a:txBody>
                  <a:tcPr marL="9525" marR="9525" marT="9525" marB="0" anchor="b"/>
                </a:tc>
                <a:tc>
                  <a:txBody>
                    <a:bodyPr/>
                    <a:lstStyle/>
                    <a:p>
                      <a:pPr algn="ctr" fontAlgn="b"/>
                      <a:r>
                        <a:rPr lang="en-AU" sz="1600" b="1" i="0" u="none" strike="noStrike" dirty="0">
                          <a:solidFill>
                            <a:srgbClr val="000000"/>
                          </a:solidFill>
                          <a:effectLst/>
                          <a:latin typeface="Calibri" panose="020F0502020204030204" pitchFamily="34" charset="0"/>
                        </a:rPr>
                        <a:t>5</a:t>
                      </a:r>
                    </a:p>
                  </a:txBody>
                  <a:tcPr marL="9525" marR="9525" marT="9525" marB="0" anchor="b"/>
                </a:tc>
                <a:tc>
                  <a:txBody>
                    <a:bodyPr/>
                    <a:lstStyle/>
                    <a:p>
                      <a:pPr algn="ctr" fontAlgn="b"/>
                      <a:r>
                        <a:rPr lang="en-AU" sz="1600" b="1" i="0" u="none" strike="noStrike" dirty="0">
                          <a:solidFill>
                            <a:srgbClr val="000000"/>
                          </a:solidFill>
                          <a:effectLst/>
                          <a:highlight>
                            <a:srgbClr val="FFFF00"/>
                          </a:highlight>
                          <a:latin typeface="Calibri" panose="020F0502020204030204" pitchFamily="34" charset="0"/>
                        </a:rPr>
                        <a:t>17</a:t>
                      </a:r>
                    </a:p>
                  </a:txBody>
                  <a:tcPr marL="9525" marR="9525" marT="9525" marB="0" anchor="b"/>
                </a:tc>
                <a:tc>
                  <a:txBody>
                    <a:bodyPr/>
                    <a:lstStyle/>
                    <a:p>
                      <a:pPr algn="ctr" fontAlgn="b"/>
                      <a:r>
                        <a:rPr lang="en-AU" sz="1600" b="1" i="0" u="none" strike="noStrike" dirty="0">
                          <a:solidFill>
                            <a:srgbClr val="000000"/>
                          </a:solidFill>
                          <a:effectLst/>
                          <a:highlight>
                            <a:srgbClr val="FFFF00"/>
                          </a:highlight>
                          <a:latin typeface="Calibri" panose="020F0502020204030204" pitchFamily="34" charset="0"/>
                        </a:rPr>
                        <a:t>16</a:t>
                      </a:r>
                    </a:p>
                  </a:txBody>
                  <a:tcPr marL="9525" marR="9525" marT="9525" marB="0" anchor="b"/>
                </a:tc>
                <a:tc>
                  <a:txBody>
                    <a:bodyPr/>
                    <a:lstStyle/>
                    <a:p>
                      <a:pPr algn="ctr" fontAlgn="b"/>
                      <a:r>
                        <a:rPr lang="en-AU" sz="1600" b="1" i="0" u="none" strike="noStrike" dirty="0">
                          <a:solidFill>
                            <a:srgbClr val="000000"/>
                          </a:solidFill>
                          <a:effectLst/>
                          <a:latin typeface="Calibri" panose="020F0502020204030204" pitchFamily="34" charset="0"/>
                        </a:rPr>
                        <a:t>7</a:t>
                      </a:r>
                    </a:p>
                  </a:txBody>
                  <a:tcPr marL="9525" marR="9525" marT="9525" marB="0" anchor="b"/>
                </a:tc>
                <a:tc>
                  <a:txBody>
                    <a:bodyPr/>
                    <a:lstStyle/>
                    <a:p>
                      <a:pPr algn="ctr" fontAlgn="b"/>
                      <a:r>
                        <a:rPr lang="en-AU" sz="1600" b="1" i="0" u="none" strike="noStrike" dirty="0">
                          <a:solidFill>
                            <a:srgbClr val="000000"/>
                          </a:solidFill>
                          <a:effectLst/>
                          <a:latin typeface="Calibri" panose="020F0502020204030204" pitchFamily="34" charset="0"/>
                        </a:rPr>
                        <a:t>12</a:t>
                      </a:r>
                    </a:p>
                  </a:txBody>
                  <a:tcPr marL="9525" marR="9525" marT="9525" marB="0" anchor="b"/>
                </a:tc>
                <a:tc>
                  <a:txBody>
                    <a:bodyPr/>
                    <a:lstStyle/>
                    <a:p>
                      <a:pPr algn="ctr" fontAlgn="b"/>
                      <a:r>
                        <a:rPr lang="en-AU" sz="1600" b="1" i="0" u="none" strike="noStrike" dirty="0">
                          <a:solidFill>
                            <a:srgbClr val="000000"/>
                          </a:solidFill>
                          <a:effectLst/>
                          <a:latin typeface="Calibri" panose="020F0502020204030204" pitchFamily="34" charset="0"/>
                        </a:rPr>
                        <a:t>4</a:t>
                      </a:r>
                    </a:p>
                  </a:txBody>
                  <a:tcPr marL="9525" marR="9525" marT="9525" marB="0" anchor="b"/>
                </a:tc>
                <a:tc>
                  <a:txBody>
                    <a:bodyPr/>
                    <a:lstStyle/>
                    <a:p>
                      <a:pPr algn="ctr" fontAlgn="b"/>
                      <a:r>
                        <a:rPr lang="en-AU" sz="1600" b="1" i="0" u="none" strike="noStrike" dirty="0">
                          <a:solidFill>
                            <a:srgbClr val="000000"/>
                          </a:solidFill>
                          <a:effectLst/>
                          <a:latin typeface="Calibri" panose="020F0502020204030204" pitchFamily="34" charset="0"/>
                        </a:rPr>
                        <a:t>2</a:t>
                      </a:r>
                    </a:p>
                  </a:txBody>
                  <a:tcPr marL="9525" marR="9525" marT="9525" marB="0" anchor="b"/>
                </a:tc>
                <a:tc>
                  <a:txBody>
                    <a:bodyPr/>
                    <a:lstStyle/>
                    <a:p>
                      <a:pPr algn="ctr" fontAlgn="b"/>
                      <a:r>
                        <a:rPr lang="en-AU" sz="1600" b="1" i="0" u="none" strike="noStrike" dirty="0">
                          <a:solidFill>
                            <a:srgbClr val="000000"/>
                          </a:solidFill>
                          <a:effectLst/>
                          <a:latin typeface="Calibri" panose="020F0502020204030204" pitchFamily="34" charset="0"/>
                        </a:rPr>
                        <a:t>7</a:t>
                      </a:r>
                    </a:p>
                  </a:txBody>
                  <a:tcPr marL="9525" marR="9525" marT="9525" marB="0" anchor="b"/>
                </a:tc>
                <a:tc>
                  <a:txBody>
                    <a:bodyPr/>
                    <a:lstStyle/>
                    <a:p>
                      <a:pPr algn="ctr" fontAlgn="b"/>
                      <a:r>
                        <a:rPr lang="en-AU" sz="1600" b="1" i="0" u="none" strike="noStrike" dirty="0">
                          <a:solidFill>
                            <a:srgbClr val="000000"/>
                          </a:solidFill>
                          <a:effectLst/>
                          <a:latin typeface="Calibri" panose="020F0502020204030204" pitchFamily="34" charset="0"/>
                        </a:rPr>
                        <a:t>8</a:t>
                      </a:r>
                    </a:p>
                  </a:txBody>
                  <a:tcPr marL="9525" marR="9525" marT="9525" marB="0" anchor="b"/>
                </a:tc>
                <a:extLst>
                  <a:ext uri="{0D108BD9-81ED-4DB2-BD59-A6C34878D82A}">
                    <a16:rowId xmlns:a16="http://schemas.microsoft.com/office/drawing/2014/main" val="2023956441"/>
                  </a:ext>
                </a:extLst>
              </a:tr>
            </a:tbl>
          </a:graphicData>
        </a:graphic>
      </p:graphicFrame>
      <p:sp>
        <p:nvSpPr>
          <p:cNvPr id="3" name="TextBox 2">
            <a:extLst>
              <a:ext uri="{FF2B5EF4-FFF2-40B4-BE49-F238E27FC236}">
                <a16:creationId xmlns:a16="http://schemas.microsoft.com/office/drawing/2014/main" id="{B93D90FE-8417-47A7-03A7-A1C3A24F2C80}"/>
              </a:ext>
            </a:extLst>
          </p:cNvPr>
          <p:cNvSpPr txBox="1"/>
          <p:nvPr/>
        </p:nvSpPr>
        <p:spPr>
          <a:xfrm>
            <a:off x="486001" y="3429000"/>
            <a:ext cx="11219998" cy="2831544"/>
          </a:xfrm>
          <a:prstGeom prst="rect">
            <a:avLst/>
          </a:prstGeom>
          <a:solidFill>
            <a:schemeClr val="accent2">
              <a:lumMod val="20000"/>
              <a:lumOff val="80000"/>
            </a:schemeClr>
          </a:solidFill>
        </p:spPr>
        <p:txBody>
          <a:bodyPr wrap="square" rtlCol="0">
            <a:spAutoFit/>
          </a:bodyPr>
          <a:lstStyle/>
          <a:p>
            <a:pPr marL="285750" indent="-285750">
              <a:spcBef>
                <a:spcPts val="600"/>
              </a:spcBef>
              <a:buFont typeface="Arial" panose="020B0604020202020204" pitchFamily="34" charset="0"/>
              <a:buChar char="•"/>
            </a:pPr>
            <a:r>
              <a:rPr lang="en-US" sz="2400" dirty="0"/>
              <a:t>There are some clear core functions in the Treasury with 15 of 18 countries reporting six of the surveyed functions </a:t>
            </a:r>
          </a:p>
          <a:p>
            <a:pPr marL="285750" indent="-285750">
              <a:spcBef>
                <a:spcPts val="600"/>
              </a:spcBef>
              <a:buFont typeface="Arial" panose="020B0604020202020204" pitchFamily="34" charset="0"/>
              <a:buChar char="•"/>
            </a:pPr>
            <a:r>
              <a:rPr lang="en-US" sz="2400" dirty="0"/>
              <a:t>The majority (12 of 18) of treasuries manage the ICT function for the treasury system</a:t>
            </a:r>
          </a:p>
          <a:p>
            <a:pPr marL="285750" indent="-285750">
              <a:spcBef>
                <a:spcPts val="600"/>
              </a:spcBef>
              <a:buFont typeface="Arial" panose="020B0604020202020204" pitchFamily="34" charset="0"/>
              <a:buChar char="•"/>
            </a:pPr>
            <a:r>
              <a:rPr lang="en-US" sz="2400" dirty="0"/>
              <a:t>However, debt management, public sector accounting, training and education and the management of broader ICT responsibilities are less common in the Treasury across the countries surveyed   </a:t>
            </a:r>
          </a:p>
        </p:txBody>
      </p:sp>
    </p:spTree>
    <p:extLst>
      <p:ext uri="{BB962C8B-B14F-4D97-AF65-F5344CB8AC3E}">
        <p14:creationId xmlns:p14="http://schemas.microsoft.com/office/powerpoint/2010/main" val="1873285253"/>
      </p:ext>
    </p:extLst>
  </p:cSld>
  <p:clrMapOvr>
    <a:masterClrMapping/>
  </p:clrMapOvr>
  <p:transition spd="slow">
    <p:wipe dir="r"/>
    <p:sndAc>
      <p:stSnd>
        <p:snd r:embed="rId2" name="coin.wav"/>
      </p:stSnd>
    </p:sndAc>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D5CAE-CFAB-B6A6-CD78-E8D8F39DA610}"/>
              </a:ext>
            </a:extLst>
          </p:cNvPr>
          <p:cNvSpPr>
            <a:spLocks noGrp="1"/>
          </p:cNvSpPr>
          <p:nvPr>
            <p:ph type="title"/>
          </p:nvPr>
        </p:nvSpPr>
        <p:spPr>
          <a:xfrm>
            <a:off x="1055440" y="-341190"/>
            <a:ext cx="10972800" cy="1143000"/>
          </a:xfrm>
        </p:spPr>
        <p:txBody>
          <a:bodyPr/>
          <a:lstStyle/>
          <a:p>
            <a:r>
              <a:rPr lang="en-US" dirty="0">
                <a:solidFill>
                  <a:srgbClr val="C00000"/>
                </a:solidFill>
              </a:rPr>
              <a:t>Payment Processing</a:t>
            </a:r>
          </a:p>
        </p:txBody>
      </p:sp>
      <p:sp>
        <p:nvSpPr>
          <p:cNvPr id="3" name="Content Placeholder 2">
            <a:extLst>
              <a:ext uri="{FF2B5EF4-FFF2-40B4-BE49-F238E27FC236}">
                <a16:creationId xmlns:a16="http://schemas.microsoft.com/office/drawing/2014/main" id="{1580EA7F-D96D-E425-1B89-8C13C445F0DB}"/>
              </a:ext>
            </a:extLst>
          </p:cNvPr>
          <p:cNvSpPr>
            <a:spLocks noGrp="1"/>
          </p:cNvSpPr>
          <p:nvPr>
            <p:ph idx="1"/>
          </p:nvPr>
        </p:nvSpPr>
        <p:spPr>
          <a:xfrm rot="10800000" flipV="1">
            <a:off x="7402294" y="801810"/>
            <a:ext cx="4515468" cy="5751736"/>
          </a:xfrm>
          <a:solidFill>
            <a:schemeClr val="accent2">
              <a:lumMod val="20000"/>
              <a:lumOff val="80000"/>
            </a:schemeClr>
          </a:solidFill>
        </p:spPr>
        <p:txBody>
          <a:bodyPr/>
          <a:lstStyle/>
          <a:p>
            <a:pPr marL="0" indent="0">
              <a:buNone/>
            </a:pPr>
            <a:r>
              <a:rPr lang="en-US" sz="2400" dirty="0"/>
              <a:t>This shows some surprising results with 100% of one central office involved in processing payments and also four countries where 30% or less of staff in regional offices are involved in payments, in two cases no staff.  </a:t>
            </a:r>
            <a:r>
              <a:rPr lang="en-US" sz="2400" b="1" dirty="0"/>
              <a:t>This requires further clarification. It would be useful for all countries to review responses here ensuring that answers reflect the actual level of staff involvement (eg ensuring that if duties reflect 50% of their role only 50% is included)</a:t>
            </a:r>
          </a:p>
        </p:txBody>
      </p:sp>
      <p:sp>
        <p:nvSpPr>
          <p:cNvPr id="4" name="Slide Number Placeholder 3">
            <a:extLst>
              <a:ext uri="{FF2B5EF4-FFF2-40B4-BE49-F238E27FC236}">
                <a16:creationId xmlns:a16="http://schemas.microsoft.com/office/drawing/2014/main" id="{72A5FB9A-4EBF-4327-8240-AE8CC01F622B}"/>
              </a:ext>
            </a:extLst>
          </p:cNvPr>
          <p:cNvSpPr>
            <a:spLocks noGrp="1"/>
          </p:cNvSpPr>
          <p:nvPr>
            <p:ph type="sldNum" sz="quarter" idx="12"/>
          </p:nvPr>
        </p:nvSpPr>
        <p:spPr/>
        <p:txBody>
          <a:bodyPr/>
          <a:lstStyle/>
          <a:p>
            <a:pPr>
              <a:defRPr/>
            </a:pPr>
            <a:fld id="{87D4BA1C-9A8B-436B-A337-6A2CE014F201}" type="slidenum">
              <a:rPr lang="ru-RU" altLang="en-US" smtClean="0"/>
              <a:pPr>
                <a:defRPr/>
              </a:pPr>
              <a:t>9</a:t>
            </a:fld>
            <a:endParaRPr lang="ru-RU" altLang="en-US" dirty="0"/>
          </a:p>
        </p:txBody>
      </p:sp>
      <p:graphicFrame>
        <p:nvGraphicFramePr>
          <p:cNvPr id="7" name="Table 6">
            <a:extLst>
              <a:ext uri="{FF2B5EF4-FFF2-40B4-BE49-F238E27FC236}">
                <a16:creationId xmlns:a16="http://schemas.microsoft.com/office/drawing/2014/main" id="{2ADAFCD1-8D89-A760-9FE7-B8096E6258DB}"/>
              </a:ext>
            </a:extLst>
          </p:cNvPr>
          <p:cNvGraphicFramePr>
            <a:graphicFrameLocks noGrp="1"/>
          </p:cNvGraphicFramePr>
          <p:nvPr>
            <p:extLst>
              <p:ext uri="{D42A27DB-BD31-4B8C-83A1-F6EECF244321}">
                <p14:modId xmlns:p14="http://schemas.microsoft.com/office/powerpoint/2010/main" val="2711977559"/>
              </p:ext>
            </p:extLst>
          </p:nvPr>
        </p:nvGraphicFramePr>
        <p:xfrm>
          <a:off x="263352" y="801810"/>
          <a:ext cx="6768752" cy="5693297"/>
        </p:xfrm>
        <a:graphic>
          <a:graphicData uri="http://schemas.openxmlformats.org/drawingml/2006/table">
            <a:tbl>
              <a:tblPr>
                <a:tableStyleId>{5C22544A-7EE6-4342-B048-85BDC9FD1C3A}</a:tableStyleId>
              </a:tblPr>
              <a:tblGrid>
                <a:gridCol w="1855847">
                  <a:extLst>
                    <a:ext uri="{9D8B030D-6E8A-4147-A177-3AD203B41FA5}">
                      <a16:colId xmlns:a16="http://schemas.microsoft.com/office/drawing/2014/main" val="1704914377"/>
                    </a:ext>
                  </a:extLst>
                </a:gridCol>
                <a:gridCol w="1512168">
                  <a:extLst>
                    <a:ext uri="{9D8B030D-6E8A-4147-A177-3AD203B41FA5}">
                      <a16:colId xmlns:a16="http://schemas.microsoft.com/office/drawing/2014/main" val="2037227964"/>
                    </a:ext>
                  </a:extLst>
                </a:gridCol>
                <a:gridCol w="1728192">
                  <a:extLst>
                    <a:ext uri="{9D8B030D-6E8A-4147-A177-3AD203B41FA5}">
                      <a16:colId xmlns:a16="http://schemas.microsoft.com/office/drawing/2014/main" val="1852866517"/>
                    </a:ext>
                  </a:extLst>
                </a:gridCol>
                <a:gridCol w="1672545">
                  <a:extLst>
                    <a:ext uri="{9D8B030D-6E8A-4147-A177-3AD203B41FA5}">
                      <a16:colId xmlns:a16="http://schemas.microsoft.com/office/drawing/2014/main" val="2957791561"/>
                    </a:ext>
                  </a:extLst>
                </a:gridCol>
              </a:tblGrid>
              <a:tr h="1199108">
                <a:tc>
                  <a:txBody>
                    <a:bodyPr/>
                    <a:lstStyle/>
                    <a:p>
                      <a:pPr algn="l" fontAlgn="t"/>
                      <a:r>
                        <a:rPr lang="en-AU" sz="1400" b="1" u="none" strike="noStrike" dirty="0">
                          <a:effectLst/>
                        </a:rPr>
                        <a:t>Share of Treasury Staff Involved in Processing and Authorizing Payments</a:t>
                      </a:r>
                      <a:endParaRPr lang="en-AU" sz="1400" b="1" i="0" u="none" strike="noStrike" dirty="0">
                        <a:solidFill>
                          <a:srgbClr val="000000"/>
                        </a:solidFill>
                        <a:effectLst/>
                        <a:latin typeface="Calibri" panose="020F0502020204030204" pitchFamily="34" charset="0"/>
                      </a:endParaRPr>
                    </a:p>
                  </a:txBody>
                  <a:tcPr marL="7944" marR="7944" marT="7944" marB="0"/>
                </a:tc>
                <a:tc>
                  <a:txBody>
                    <a:bodyPr/>
                    <a:lstStyle/>
                    <a:p>
                      <a:pPr algn="l" fontAlgn="t"/>
                      <a:r>
                        <a:rPr lang="en-AU" sz="1400" b="1" u="none" strike="noStrike" dirty="0">
                          <a:effectLst/>
                        </a:rPr>
                        <a:t>In Central Treasury</a:t>
                      </a:r>
                      <a:endParaRPr lang="en-AU" sz="1400" b="1" i="0" u="none" strike="noStrike" dirty="0">
                        <a:solidFill>
                          <a:srgbClr val="000000"/>
                        </a:solidFill>
                        <a:effectLst/>
                        <a:latin typeface="Calibri" panose="020F0502020204030204" pitchFamily="34" charset="0"/>
                      </a:endParaRPr>
                    </a:p>
                  </a:txBody>
                  <a:tcPr marL="7944" marR="7944" marT="7944" marB="0"/>
                </a:tc>
                <a:tc>
                  <a:txBody>
                    <a:bodyPr/>
                    <a:lstStyle/>
                    <a:p>
                      <a:pPr algn="l" fontAlgn="t"/>
                      <a:r>
                        <a:rPr lang="en-AU" sz="1400" b="1" u="none" strike="noStrike" dirty="0">
                          <a:effectLst/>
                        </a:rPr>
                        <a:t>In Regional Treasuries</a:t>
                      </a:r>
                      <a:endParaRPr lang="en-AU" sz="1400" b="1" i="0" u="none" strike="noStrike" dirty="0">
                        <a:solidFill>
                          <a:srgbClr val="000000"/>
                        </a:solidFill>
                        <a:effectLst/>
                        <a:latin typeface="Calibri" panose="020F0502020204030204" pitchFamily="34" charset="0"/>
                      </a:endParaRPr>
                    </a:p>
                  </a:txBody>
                  <a:tcPr marL="7944" marR="7944" marT="7944" marB="0"/>
                </a:tc>
                <a:tc>
                  <a:txBody>
                    <a:bodyPr/>
                    <a:lstStyle/>
                    <a:p>
                      <a:pPr algn="l" fontAlgn="t"/>
                      <a:r>
                        <a:rPr lang="en-AU" sz="1400" b="1" u="none" strike="noStrike" dirty="0">
                          <a:effectLst/>
                        </a:rPr>
                        <a:t>Out of the Total Treasury Staff</a:t>
                      </a:r>
                      <a:endParaRPr lang="en-AU" sz="1400" b="1" i="0" u="none" strike="noStrike" dirty="0">
                        <a:solidFill>
                          <a:srgbClr val="000000"/>
                        </a:solidFill>
                        <a:effectLst/>
                        <a:latin typeface="Calibri" panose="020F0502020204030204" pitchFamily="34" charset="0"/>
                      </a:endParaRPr>
                    </a:p>
                  </a:txBody>
                  <a:tcPr marL="7944" marR="7944" marT="7944" marB="0"/>
                </a:tc>
                <a:extLst>
                  <a:ext uri="{0D108BD9-81ED-4DB2-BD59-A6C34878D82A}">
                    <a16:rowId xmlns:a16="http://schemas.microsoft.com/office/drawing/2014/main" val="1939666258"/>
                  </a:ext>
                </a:extLst>
              </a:tr>
              <a:tr h="246912">
                <a:tc>
                  <a:txBody>
                    <a:bodyPr/>
                    <a:lstStyle/>
                    <a:p>
                      <a:pPr algn="l" fontAlgn="t"/>
                      <a:r>
                        <a:rPr lang="en-AU" sz="1400" u="none" strike="noStrike" dirty="0">
                          <a:effectLst/>
                        </a:rPr>
                        <a:t>Albania</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rPr>
                        <a:t>28.1%</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rPr>
                        <a:t>87.9%</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rPr>
                        <a:t>78.9%</a:t>
                      </a:r>
                      <a:endParaRPr lang="en-AU" sz="1400" b="0" i="0" u="none" strike="noStrike" dirty="0">
                        <a:solidFill>
                          <a:srgbClr val="000000"/>
                        </a:solidFill>
                        <a:effectLst/>
                        <a:latin typeface="Calibri" panose="020F0502020204030204" pitchFamily="34" charset="0"/>
                      </a:endParaRPr>
                    </a:p>
                  </a:txBody>
                  <a:tcPr marL="7944" marR="7944" marT="7944" marB="0">
                    <a:noFill/>
                  </a:tcPr>
                </a:tc>
                <a:extLst>
                  <a:ext uri="{0D108BD9-81ED-4DB2-BD59-A6C34878D82A}">
                    <a16:rowId xmlns:a16="http://schemas.microsoft.com/office/drawing/2014/main" val="1734631793"/>
                  </a:ext>
                </a:extLst>
              </a:tr>
              <a:tr h="246912">
                <a:tc>
                  <a:txBody>
                    <a:bodyPr/>
                    <a:lstStyle/>
                    <a:p>
                      <a:pPr algn="l" fontAlgn="t"/>
                      <a:r>
                        <a:rPr lang="en-AU" sz="1400" u="none" strike="noStrike" dirty="0">
                          <a:effectLst/>
                        </a:rPr>
                        <a:t>Armenia</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rPr>
                        <a:t>41.8%</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l" fontAlgn="t"/>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rPr>
                        <a:t>41.8%</a:t>
                      </a:r>
                      <a:endParaRPr lang="en-AU" sz="1400" b="0" i="0" u="none" strike="noStrike" dirty="0">
                        <a:solidFill>
                          <a:srgbClr val="000000"/>
                        </a:solidFill>
                        <a:effectLst/>
                        <a:latin typeface="Calibri" panose="020F0502020204030204" pitchFamily="34" charset="0"/>
                      </a:endParaRPr>
                    </a:p>
                  </a:txBody>
                  <a:tcPr marL="7944" marR="7944" marT="7944" marB="0">
                    <a:noFill/>
                  </a:tcPr>
                </a:tc>
                <a:extLst>
                  <a:ext uri="{0D108BD9-81ED-4DB2-BD59-A6C34878D82A}">
                    <a16:rowId xmlns:a16="http://schemas.microsoft.com/office/drawing/2014/main" val="370324833"/>
                  </a:ext>
                </a:extLst>
              </a:tr>
              <a:tr h="246912">
                <a:tc>
                  <a:txBody>
                    <a:bodyPr/>
                    <a:lstStyle/>
                    <a:p>
                      <a:pPr algn="l" fontAlgn="b"/>
                      <a:r>
                        <a:rPr lang="en-AU" sz="1400" u="none" strike="noStrike" dirty="0">
                          <a:effectLst/>
                        </a:rPr>
                        <a:t>Azerbaijan</a:t>
                      </a:r>
                      <a:endParaRPr lang="en-AU" sz="1400" b="0" i="0" u="none" strike="noStrike" dirty="0">
                        <a:solidFill>
                          <a:srgbClr val="000000"/>
                        </a:solidFill>
                        <a:effectLst/>
                        <a:latin typeface="Calibri" panose="020F0502020204030204" pitchFamily="34" charset="0"/>
                      </a:endParaRPr>
                    </a:p>
                  </a:txBody>
                  <a:tcPr marL="7944" marR="7944" marT="7944" marB="0" anchor="b">
                    <a:noFill/>
                  </a:tcPr>
                </a:tc>
                <a:tc>
                  <a:txBody>
                    <a:bodyPr/>
                    <a:lstStyle/>
                    <a:p>
                      <a:pPr algn="r" fontAlgn="t"/>
                      <a:r>
                        <a:rPr lang="en-AU" sz="1400" u="none" strike="noStrike" dirty="0">
                          <a:effectLst/>
                        </a:rPr>
                        <a:t>11.4%</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rPr>
                        <a:t>57.8%</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rPr>
                        <a:t>51.6%</a:t>
                      </a:r>
                      <a:endParaRPr lang="en-AU" sz="1400" b="0" i="0" u="none" strike="noStrike" dirty="0">
                        <a:solidFill>
                          <a:srgbClr val="000000"/>
                        </a:solidFill>
                        <a:effectLst/>
                        <a:latin typeface="Calibri" panose="020F0502020204030204" pitchFamily="34" charset="0"/>
                      </a:endParaRPr>
                    </a:p>
                  </a:txBody>
                  <a:tcPr marL="7944" marR="7944" marT="7944" marB="0">
                    <a:noFill/>
                  </a:tcPr>
                </a:tc>
                <a:extLst>
                  <a:ext uri="{0D108BD9-81ED-4DB2-BD59-A6C34878D82A}">
                    <a16:rowId xmlns:a16="http://schemas.microsoft.com/office/drawing/2014/main" val="1291796037"/>
                  </a:ext>
                </a:extLst>
              </a:tr>
              <a:tr h="246912">
                <a:tc>
                  <a:txBody>
                    <a:bodyPr/>
                    <a:lstStyle/>
                    <a:p>
                      <a:pPr algn="l" fontAlgn="t"/>
                      <a:r>
                        <a:rPr lang="en-AU" sz="1400" u="none" strike="noStrike" dirty="0">
                          <a:effectLst/>
                        </a:rPr>
                        <a:t>Belarus</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rPr>
                        <a:t>8.0%</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highlight>
                            <a:srgbClr val="FFFF00"/>
                          </a:highlight>
                        </a:rPr>
                        <a:t>7.4%</a:t>
                      </a:r>
                      <a:endParaRPr lang="en-AU" sz="1400" b="0" i="0" u="none" strike="noStrike" dirty="0">
                        <a:solidFill>
                          <a:srgbClr val="000000"/>
                        </a:solidFill>
                        <a:effectLst/>
                        <a:highlight>
                          <a:srgbClr val="FFFF00"/>
                        </a:highlight>
                        <a:latin typeface="Calibri" panose="020F0502020204030204" pitchFamily="34" charset="0"/>
                      </a:endParaRPr>
                    </a:p>
                  </a:txBody>
                  <a:tcPr marL="7944" marR="7944" marT="7944" marB="0">
                    <a:noFill/>
                  </a:tcPr>
                </a:tc>
                <a:tc>
                  <a:txBody>
                    <a:bodyPr/>
                    <a:lstStyle/>
                    <a:p>
                      <a:pPr algn="r" fontAlgn="t"/>
                      <a:r>
                        <a:rPr lang="en-AU" sz="1400" u="none" strike="noStrike" dirty="0">
                          <a:effectLst/>
                          <a:highlight>
                            <a:srgbClr val="FFFF00"/>
                          </a:highlight>
                        </a:rPr>
                        <a:t>7.4%</a:t>
                      </a:r>
                      <a:endParaRPr lang="en-AU" sz="1400" b="0" i="0" u="none" strike="noStrike" dirty="0">
                        <a:solidFill>
                          <a:srgbClr val="000000"/>
                        </a:solidFill>
                        <a:effectLst/>
                        <a:highlight>
                          <a:srgbClr val="FFFF00"/>
                        </a:highlight>
                        <a:latin typeface="Calibri" panose="020F0502020204030204" pitchFamily="34" charset="0"/>
                      </a:endParaRPr>
                    </a:p>
                  </a:txBody>
                  <a:tcPr marL="7944" marR="7944" marT="7944" marB="0">
                    <a:noFill/>
                  </a:tcPr>
                </a:tc>
                <a:extLst>
                  <a:ext uri="{0D108BD9-81ED-4DB2-BD59-A6C34878D82A}">
                    <a16:rowId xmlns:a16="http://schemas.microsoft.com/office/drawing/2014/main" val="1042464504"/>
                  </a:ext>
                </a:extLst>
              </a:tr>
              <a:tr h="246912">
                <a:tc>
                  <a:txBody>
                    <a:bodyPr/>
                    <a:lstStyle/>
                    <a:p>
                      <a:pPr algn="l" fontAlgn="b"/>
                      <a:r>
                        <a:rPr lang="en-AU" sz="1400" u="none" strike="noStrike" dirty="0">
                          <a:effectLst/>
                        </a:rPr>
                        <a:t>Croatia</a:t>
                      </a:r>
                      <a:endParaRPr lang="en-AU" sz="1400" b="0" i="0" u="none" strike="noStrike" dirty="0">
                        <a:solidFill>
                          <a:srgbClr val="000000"/>
                        </a:solidFill>
                        <a:effectLst/>
                        <a:latin typeface="Calibri" panose="020F0502020204030204" pitchFamily="34" charset="0"/>
                      </a:endParaRPr>
                    </a:p>
                  </a:txBody>
                  <a:tcPr marL="7944" marR="7944" marT="7944" marB="0" anchor="b">
                    <a:noFill/>
                  </a:tcPr>
                </a:tc>
                <a:tc>
                  <a:txBody>
                    <a:bodyPr/>
                    <a:lstStyle/>
                    <a:p>
                      <a:pPr algn="r" fontAlgn="t"/>
                      <a:r>
                        <a:rPr lang="en-AU" sz="1400" u="none" strike="noStrike" dirty="0">
                          <a:effectLst/>
                        </a:rPr>
                        <a:t>10.2%</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l" fontAlgn="t"/>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rPr>
                        <a:t>10.2%</a:t>
                      </a:r>
                      <a:endParaRPr lang="en-AU" sz="1400" b="0" i="0" u="none" strike="noStrike" dirty="0">
                        <a:solidFill>
                          <a:srgbClr val="000000"/>
                        </a:solidFill>
                        <a:effectLst/>
                        <a:latin typeface="Calibri" panose="020F0502020204030204" pitchFamily="34" charset="0"/>
                      </a:endParaRPr>
                    </a:p>
                  </a:txBody>
                  <a:tcPr marL="7944" marR="7944" marT="7944" marB="0">
                    <a:noFill/>
                  </a:tcPr>
                </a:tc>
                <a:extLst>
                  <a:ext uri="{0D108BD9-81ED-4DB2-BD59-A6C34878D82A}">
                    <a16:rowId xmlns:a16="http://schemas.microsoft.com/office/drawing/2014/main" val="3307387528"/>
                  </a:ext>
                </a:extLst>
              </a:tr>
              <a:tr h="246912">
                <a:tc>
                  <a:txBody>
                    <a:bodyPr/>
                    <a:lstStyle/>
                    <a:p>
                      <a:pPr algn="l" fontAlgn="t"/>
                      <a:r>
                        <a:rPr lang="en-AU" sz="1400" u="none" strike="noStrike" dirty="0">
                          <a:effectLst/>
                        </a:rPr>
                        <a:t>Georgia</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rPr>
                        <a:t>31.5%</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l" fontAlgn="t"/>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rPr>
                        <a:t>31.5%</a:t>
                      </a:r>
                      <a:endParaRPr lang="en-AU" sz="1400" b="0" i="0" u="none" strike="noStrike" dirty="0">
                        <a:solidFill>
                          <a:srgbClr val="000000"/>
                        </a:solidFill>
                        <a:effectLst/>
                        <a:latin typeface="Calibri" panose="020F0502020204030204" pitchFamily="34" charset="0"/>
                      </a:endParaRPr>
                    </a:p>
                  </a:txBody>
                  <a:tcPr marL="7944" marR="7944" marT="7944" marB="0">
                    <a:noFill/>
                  </a:tcPr>
                </a:tc>
                <a:extLst>
                  <a:ext uri="{0D108BD9-81ED-4DB2-BD59-A6C34878D82A}">
                    <a16:rowId xmlns:a16="http://schemas.microsoft.com/office/drawing/2014/main" val="249179039"/>
                  </a:ext>
                </a:extLst>
              </a:tr>
              <a:tr h="246912">
                <a:tc>
                  <a:txBody>
                    <a:bodyPr/>
                    <a:lstStyle/>
                    <a:p>
                      <a:pPr algn="l" fontAlgn="t"/>
                      <a:r>
                        <a:rPr lang="en-AU" sz="1400" u="none" strike="noStrike" dirty="0">
                          <a:effectLst/>
                        </a:rPr>
                        <a:t>Hungary</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rPr>
                        <a:t>10.0%</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highlight>
                            <a:srgbClr val="FFFF00"/>
                          </a:highlight>
                        </a:rPr>
                        <a:t>0.0%</a:t>
                      </a:r>
                      <a:endParaRPr lang="en-AU" sz="1400" b="0" i="0" u="none" strike="noStrike" dirty="0">
                        <a:solidFill>
                          <a:srgbClr val="000000"/>
                        </a:solidFill>
                        <a:effectLst/>
                        <a:highlight>
                          <a:srgbClr val="FFFF00"/>
                        </a:highlight>
                        <a:latin typeface="Calibri" panose="020F0502020204030204" pitchFamily="34" charset="0"/>
                      </a:endParaRPr>
                    </a:p>
                  </a:txBody>
                  <a:tcPr marL="7944" marR="7944" marT="7944" marB="0">
                    <a:noFill/>
                  </a:tcPr>
                </a:tc>
                <a:tc>
                  <a:txBody>
                    <a:bodyPr/>
                    <a:lstStyle/>
                    <a:p>
                      <a:pPr algn="r" fontAlgn="t"/>
                      <a:r>
                        <a:rPr lang="en-AU" sz="1400" u="none" strike="noStrike" dirty="0">
                          <a:effectLst/>
                        </a:rPr>
                        <a:t>2.0%</a:t>
                      </a:r>
                      <a:endParaRPr lang="en-AU" sz="1400" b="0" i="0" u="none" strike="noStrike" dirty="0">
                        <a:solidFill>
                          <a:srgbClr val="000000"/>
                        </a:solidFill>
                        <a:effectLst/>
                        <a:latin typeface="Calibri" panose="020F0502020204030204" pitchFamily="34" charset="0"/>
                      </a:endParaRPr>
                    </a:p>
                  </a:txBody>
                  <a:tcPr marL="7944" marR="7944" marT="7944" marB="0">
                    <a:noFill/>
                  </a:tcPr>
                </a:tc>
                <a:extLst>
                  <a:ext uri="{0D108BD9-81ED-4DB2-BD59-A6C34878D82A}">
                    <a16:rowId xmlns:a16="http://schemas.microsoft.com/office/drawing/2014/main" val="3186654977"/>
                  </a:ext>
                </a:extLst>
              </a:tr>
              <a:tr h="246912">
                <a:tc>
                  <a:txBody>
                    <a:bodyPr/>
                    <a:lstStyle/>
                    <a:p>
                      <a:pPr algn="l" fontAlgn="t"/>
                      <a:r>
                        <a:rPr lang="en-AU" sz="1400" u="none" strike="noStrike" dirty="0">
                          <a:effectLst/>
                        </a:rPr>
                        <a:t>Kazakhstan</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rPr>
                        <a:t>9.7%</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rPr>
                        <a:t>43.5%</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rPr>
                        <a:t>41.0%</a:t>
                      </a:r>
                      <a:endParaRPr lang="en-AU" sz="1400" b="0" i="0" u="none" strike="noStrike" dirty="0">
                        <a:solidFill>
                          <a:srgbClr val="000000"/>
                        </a:solidFill>
                        <a:effectLst/>
                        <a:latin typeface="Calibri" panose="020F0502020204030204" pitchFamily="34" charset="0"/>
                      </a:endParaRPr>
                    </a:p>
                  </a:txBody>
                  <a:tcPr marL="7944" marR="7944" marT="7944" marB="0">
                    <a:noFill/>
                  </a:tcPr>
                </a:tc>
                <a:extLst>
                  <a:ext uri="{0D108BD9-81ED-4DB2-BD59-A6C34878D82A}">
                    <a16:rowId xmlns:a16="http://schemas.microsoft.com/office/drawing/2014/main" val="4142978093"/>
                  </a:ext>
                </a:extLst>
              </a:tr>
              <a:tr h="246912">
                <a:tc>
                  <a:txBody>
                    <a:bodyPr/>
                    <a:lstStyle/>
                    <a:p>
                      <a:pPr algn="l" fontAlgn="t"/>
                      <a:r>
                        <a:rPr lang="en-AU" sz="1400" u="none" strike="noStrike" dirty="0">
                          <a:effectLst/>
                        </a:rPr>
                        <a:t>Kosovo</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highlight>
                            <a:srgbClr val="FF7C80"/>
                          </a:highlight>
                        </a:rPr>
                        <a:t>100.0%</a:t>
                      </a:r>
                      <a:endParaRPr lang="en-AU" sz="1400" b="0" i="0" u="none" strike="noStrike" dirty="0">
                        <a:solidFill>
                          <a:srgbClr val="000000"/>
                        </a:solidFill>
                        <a:effectLst/>
                        <a:highlight>
                          <a:srgbClr val="FF7C80"/>
                        </a:highlight>
                        <a:latin typeface="Calibri" panose="020F0502020204030204" pitchFamily="34" charset="0"/>
                      </a:endParaRPr>
                    </a:p>
                  </a:txBody>
                  <a:tcPr marL="7944" marR="7944" marT="7944" marB="0">
                    <a:noFill/>
                  </a:tcPr>
                </a:tc>
                <a:tc>
                  <a:txBody>
                    <a:bodyPr/>
                    <a:lstStyle/>
                    <a:p>
                      <a:pPr algn="l" fontAlgn="t"/>
                      <a:r>
                        <a:rPr lang="en-AU" sz="1400" u="none" strike="noStrike" dirty="0">
                          <a:effectLst/>
                          <a:highlight>
                            <a:srgbClr val="FF7C80"/>
                          </a:highlight>
                        </a:rPr>
                        <a:t> </a:t>
                      </a:r>
                      <a:endParaRPr lang="en-AU" sz="1400" b="0" i="0" u="none" strike="noStrike" dirty="0">
                        <a:solidFill>
                          <a:srgbClr val="000000"/>
                        </a:solidFill>
                        <a:effectLst/>
                        <a:highlight>
                          <a:srgbClr val="FF7C80"/>
                        </a:highlight>
                        <a:latin typeface="Calibri" panose="020F0502020204030204" pitchFamily="34" charset="0"/>
                      </a:endParaRPr>
                    </a:p>
                  </a:txBody>
                  <a:tcPr marL="7944" marR="7944" marT="7944" marB="0">
                    <a:noFill/>
                  </a:tcPr>
                </a:tc>
                <a:tc>
                  <a:txBody>
                    <a:bodyPr/>
                    <a:lstStyle/>
                    <a:p>
                      <a:pPr algn="r" fontAlgn="t"/>
                      <a:r>
                        <a:rPr lang="en-AU" sz="1400" u="none" strike="noStrike" dirty="0">
                          <a:effectLst/>
                          <a:highlight>
                            <a:srgbClr val="FF7C80"/>
                          </a:highlight>
                        </a:rPr>
                        <a:t>100.0%</a:t>
                      </a:r>
                      <a:endParaRPr lang="en-AU" sz="1400" b="0" i="0" u="none" strike="noStrike" dirty="0">
                        <a:solidFill>
                          <a:srgbClr val="000000"/>
                        </a:solidFill>
                        <a:effectLst/>
                        <a:highlight>
                          <a:srgbClr val="FF7C80"/>
                        </a:highlight>
                        <a:latin typeface="Calibri" panose="020F0502020204030204" pitchFamily="34" charset="0"/>
                      </a:endParaRPr>
                    </a:p>
                  </a:txBody>
                  <a:tcPr marL="7944" marR="7944" marT="7944" marB="0">
                    <a:noFill/>
                  </a:tcPr>
                </a:tc>
                <a:extLst>
                  <a:ext uri="{0D108BD9-81ED-4DB2-BD59-A6C34878D82A}">
                    <a16:rowId xmlns:a16="http://schemas.microsoft.com/office/drawing/2014/main" val="2504885864"/>
                  </a:ext>
                </a:extLst>
              </a:tr>
              <a:tr h="246912">
                <a:tc>
                  <a:txBody>
                    <a:bodyPr/>
                    <a:lstStyle/>
                    <a:p>
                      <a:pPr algn="l" fontAlgn="t"/>
                      <a:r>
                        <a:rPr lang="en-AU" sz="1400" u="none" strike="noStrike" dirty="0">
                          <a:effectLst/>
                        </a:rPr>
                        <a:t>Kyrgyz Republic</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rPr>
                        <a:t>46.2%</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rPr>
                        <a:t>80.1%</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rPr>
                        <a:t>75.8%</a:t>
                      </a:r>
                      <a:endParaRPr lang="en-AU" sz="1400" b="0" i="0" u="none" strike="noStrike" dirty="0">
                        <a:solidFill>
                          <a:srgbClr val="000000"/>
                        </a:solidFill>
                        <a:effectLst/>
                        <a:latin typeface="Calibri" panose="020F0502020204030204" pitchFamily="34" charset="0"/>
                      </a:endParaRPr>
                    </a:p>
                  </a:txBody>
                  <a:tcPr marL="7944" marR="7944" marT="7944" marB="0">
                    <a:noFill/>
                  </a:tcPr>
                </a:tc>
                <a:extLst>
                  <a:ext uri="{0D108BD9-81ED-4DB2-BD59-A6C34878D82A}">
                    <a16:rowId xmlns:a16="http://schemas.microsoft.com/office/drawing/2014/main" val="2485548993"/>
                  </a:ext>
                </a:extLst>
              </a:tr>
              <a:tr h="246912">
                <a:tc>
                  <a:txBody>
                    <a:bodyPr/>
                    <a:lstStyle/>
                    <a:p>
                      <a:pPr algn="l" fontAlgn="b"/>
                      <a:r>
                        <a:rPr lang="en-AU" sz="1400" u="none" strike="noStrike" dirty="0">
                          <a:effectLst/>
                        </a:rPr>
                        <a:t>Moldova</a:t>
                      </a:r>
                      <a:endParaRPr lang="en-AU" sz="1400" b="0" i="0" u="none" strike="noStrike" dirty="0">
                        <a:solidFill>
                          <a:srgbClr val="000000"/>
                        </a:solidFill>
                        <a:effectLst/>
                        <a:latin typeface="Calibri" panose="020F0502020204030204" pitchFamily="34" charset="0"/>
                      </a:endParaRPr>
                    </a:p>
                  </a:txBody>
                  <a:tcPr marL="7944" marR="7944" marT="7944" marB="0" anchor="b">
                    <a:noFill/>
                  </a:tcPr>
                </a:tc>
                <a:tc>
                  <a:txBody>
                    <a:bodyPr/>
                    <a:lstStyle/>
                    <a:p>
                      <a:pPr algn="r" fontAlgn="t"/>
                      <a:r>
                        <a:rPr lang="en-AU" sz="1400" u="none" strike="noStrike" dirty="0">
                          <a:effectLst/>
                        </a:rPr>
                        <a:t>30.0%</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rPr>
                        <a:t>76.1%</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rPr>
                        <a:t>64.8%</a:t>
                      </a:r>
                      <a:endParaRPr lang="en-AU" sz="1400" b="0" i="0" u="none" strike="noStrike" dirty="0">
                        <a:solidFill>
                          <a:srgbClr val="000000"/>
                        </a:solidFill>
                        <a:effectLst/>
                        <a:latin typeface="Calibri" panose="020F0502020204030204" pitchFamily="34" charset="0"/>
                      </a:endParaRPr>
                    </a:p>
                  </a:txBody>
                  <a:tcPr marL="7944" marR="7944" marT="7944" marB="0">
                    <a:noFill/>
                  </a:tcPr>
                </a:tc>
                <a:extLst>
                  <a:ext uri="{0D108BD9-81ED-4DB2-BD59-A6C34878D82A}">
                    <a16:rowId xmlns:a16="http://schemas.microsoft.com/office/drawing/2014/main" val="833632719"/>
                  </a:ext>
                </a:extLst>
              </a:tr>
              <a:tr h="246912">
                <a:tc>
                  <a:txBody>
                    <a:bodyPr/>
                    <a:lstStyle/>
                    <a:p>
                      <a:pPr algn="l" fontAlgn="b"/>
                      <a:r>
                        <a:rPr lang="en-AU" sz="1400" u="none" strike="noStrike" dirty="0">
                          <a:effectLst/>
                        </a:rPr>
                        <a:t>Montenegro</a:t>
                      </a:r>
                      <a:endParaRPr lang="en-AU" sz="1400" b="0" i="0" u="none" strike="noStrike" dirty="0">
                        <a:solidFill>
                          <a:srgbClr val="000000"/>
                        </a:solidFill>
                        <a:effectLst/>
                        <a:latin typeface="Calibri" panose="020F0502020204030204" pitchFamily="34" charset="0"/>
                      </a:endParaRPr>
                    </a:p>
                  </a:txBody>
                  <a:tcPr marL="7944" marR="7944" marT="7944" marB="0" anchor="b">
                    <a:noFill/>
                  </a:tcPr>
                </a:tc>
                <a:tc>
                  <a:txBody>
                    <a:bodyPr/>
                    <a:lstStyle/>
                    <a:p>
                      <a:pPr algn="r" fontAlgn="t"/>
                      <a:r>
                        <a:rPr lang="en-AU" sz="1400" u="none" strike="noStrike" dirty="0">
                          <a:effectLst/>
                        </a:rPr>
                        <a:t>22.2%</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rPr>
                        <a:t>0</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rPr>
                        <a:t>22.2%</a:t>
                      </a:r>
                      <a:endParaRPr lang="en-AU" sz="1400" b="0" i="0" u="none" strike="noStrike" dirty="0">
                        <a:solidFill>
                          <a:srgbClr val="000000"/>
                        </a:solidFill>
                        <a:effectLst/>
                        <a:latin typeface="Calibri" panose="020F0502020204030204" pitchFamily="34" charset="0"/>
                      </a:endParaRPr>
                    </a:p>
                  </a:txBody>
                  <a:tcPr marL="7944" marR="7944" marT="7944" marB="0">
                    <a:noFill/>
                  </a:tcPr>
                </a:tc>
                <a:extLst>
                  <a:ext uri="{0D108BD9-81ED-4DB2-BD59-A6C34878D82A}">
                    <a16:rowId xmlns:a16="http://schemas.microsoft.com/office/drawing/2014/main" val="1196824993"/>
                  </a:ext>
                </a:extLst>
              </a:tr>
              <a:tr h="296685">
                <a:tc>
                  <a:txBody>
                    <a:bodyPr/>
                    <a:lstStyle/>
                    <a:p>
                      <a:pPr algn="l" fontAlgn="b"/>
                      <a:r>
                        <a:rPr lang="en-AU" sz="1400" u="none" strike="noStrike" dirty="0">
                          <a:effectLst/>
                        </a:rPr>
                        <a:t>North Macedonia</a:t>
                      </a:r>
                      <a:endParaRPr lang="en-AU" sz="1400" b="0" i="0" u="none" strike="noStrike" dirty="0">
                        <a:solidFill>
                          <a:srgbClr val="000000"/>
                        </a:solidFill>
                        <a:effectLst/>
                        <a:latin typeface="Calibri" panose="020F0502020204030204" pitchFamily="34" charset="0"/>
                      </a:endParaRPr>
                    </a:p>
                  </a:txBody>
                  <a:tcPr marL="7944" marR="7944" marT="7944" marB="0" anchor="b">
                    <a:noFill/>
                  </a:tcPr>
                </a:tc>
                <a:tc>
                  <a:txBody>
                    <a:bodyPr/>
                    <a:lstStyle/>
                    <a:p>
                      <a:pPr algn="r" fontAlgn="t"/>
                      <a:r>
                        <a:rPr lang="en-AU" sz="1400" u="none" strike="noStrike" dirty="0">
                          <a:effectLst/>
                        </a:rPr>
                        <a:t>0.0%</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rPr>
                        <a:t>100.0%</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rPr>
                        <a:t>42.4%</a:t>
                      </a:r>
                      <a:endParaRPr lang="en-AU" sz="1400" b="0" i="0" u="none" strike="noStrike" dirty="0">
                        <a:solidFill>
                          <a:srgbClr val="000000"/>
                        </a:solidFill>
                        <a:effectLst/>
                        <a:latin typeface="Calibri" panose="020F0502020204030204" pitchFamily="34" charset="0"/>
                      </a:endParaRPr>
                    </a:p>
                  </a:txBody>
                  <a:tcPr marL="7944" marR="7944" marT="7944" marB="0">
                    <a:noFill/>
                  </a:tcPr>
                </a:tc>
                <a:extLst>
                  <a:ext uri="{0D108BD9-81ED-4DB2-BD59-A6C34878D82A}">
                    <a16:rowId xmlns:a16="http://schemas.microsoft.com/office/drawing/2014/main" val="2810732685"/>
                  </a:ext>
                </a:extLst>
              </a:tr>
              <a:tr h="246912">
                <a:tc>
                  <a:txBody>
                    <a:bodyPr/>
                    <a:lstStyle/>
                    <a:p>
                      <a:pPr algn="l" fontAlgn="t"/>
                      <a:r>
                        <a:rPr lang="en-AU" sz="1400" u="none" strike="noStrike" dirty="0">
                          <a:effectLst/>
                        </a:rPr>
                        <a:t>Romania</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rPr>
                        <a:t>34.3%</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rPr>
                        <a:t>85.0%</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rPr>
                        <a:t>83.0%</a:t>
                      </a:r>
                      <a:endParaRPr lang="en-AU" sz="1400" b="0" i="0" u="none" strike="noStrike" dirty="0">
                        <a:solidFill>
                          <a:srgbClr val="000000"/>
                        </a:solidFill>
                        <a:effectLst/>
                        <a:latin typeface="Calibri" panose="020F0502020204030204" pitchFamily="34" charset="0"/>
                      </a:endParaRPr>
                    </a:p>
                  </a:txBody>
                  <a:tcPr marL="7944" marR="7944" marT="7944" marB="0">
                    <a:noFill/>
                  </a:tcPr>
                </a:tc>
                <a:extLst>
                  <a:ext uri="{0D108BD9-81ED-4DB2-BD59-A6C34878D82A}">
                    <a16:rowId xmlns:a16="http://schemas.microsoft.com/office/drawing/2014/main" val="2465701274"/>
                  </a:ext>
                </a:extLst>
              </a:tr>
              <a:tr h="246912">
                <a:tc>
                  <a:txBody>
                    <a:bodyPr/>
                    <a:lstStyle/>
                    <a:p>
                      <a:pPr algn="l" fontAlgn="b"/>
                      <a:r>
                        <a:rPr lang="en-AU" sz="1400" u="none" strike="noStrike" dirty="0">
                          <a:effectLst/>
                        </a:rPr>
                        <a:t>Serbia</a:t>
                      </a:r>
                      <a:endParaRPr lang="en-AU" sz="1400" b="0" i="0" u="none" strike="noStrike" dirty="0">
                        <a:solidFill>
                          <a:srgbClr val="000000"/>
                        </a:solidFill>
                        <a:effectLst/>
                        <a:latin typeface="Calibri" panose="020F0502020204030204" pitchFamily="34" charset="0"/>
                      </a:endParaRPr>
                    </a:p>
                  </a:txBody>
                  <a:tcPr marL="7944" marR="7944" marT="7944" marB="0" anchor="b">
                    <a:noFill/>
                  </a:tcPr>
                </a:tc>
                <a:tc>
                  <a:txBody>
                    <a:bodyPr/>
                    <a:lstStyle/>
                    <a:p>
                      <a:pPr algn="r" fontAlgn="t"/>
                      <a:r>
                        <a:rPr lang="en-AU" sz="1400" u="none" strike="noStrike" dirty="0">
                          <a:effectLst/>
                        </a:rPr>
                        <a:t>3.4%</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highlight>
                            <a:srgbClr val="FFFF00"/>
                          </a:highlight>
                        </a:rPr>
                        <a:t>0.0%</a:t>
                      </a:r>
                      <a:endParaRPr lang="en-AU" sz="1400" b="0" i="0" u="none" strike="noStrike" dirty="0">
                        <a:solidFill>
                          <a:srgbClr val="000000"/>
                        </a:solidFill>
                        <a:effectLst/>
                        <a:highlight>
                          <a:srgbClr val="FFFF00"/>
                        </a:highlight>
                        <a:latin typeface="Calibri" panose="020F0502020204030204" pitchFamily="34" charset="0"/>
                      </a:endParaRPr>
                    </a:p>
                  </a:txBody>
                  <a:tcPr marL="7944" marR="7944" marT="7944" marB="0">
                    <a:noFill/>
                  </a:tcPr>
                </a:tc>
                <a:tc>
                  <a:txBody>
                    <a:bodyPr/>
                    <a:lstStyle/>
                    <a:p>
                      <a:pPr algn="r" fontAlgn="t"/>
                      <a:r>
                        <a:rPr lang="en-AU" sz="1400" u="none" strike="noStrike" dirty="0">
                          <a:effectLst/>
                        </a:rPr>
                        <a:t>0.9%</a:t>
                      </a:r>
                      <a:endParaRPr lang="en-AU" sz="1400" b="0" i="0" u="none" strike="noStrike" dirty="0">
                        <a:solidFill>
                          <a:srgbClr val="000000"/>
                        </a:solidFill>
                        <a:effectLst/>
                        <a:latin typeface="Calibri" panose="020F0502020204030204" pitchFamily="34" charset="0"/>
                      </a:endParaRPr>
                    </a:p>
                  </a:txBody>
                  <a:tcPr marL="7944" marR="7944" marT="7944" marB="0">
                    <a:noFill/>
                  </a:tcPr>
                </a:tc>
                <a:extLst>
                  <a:ext uri="{0D108BD9-81ED-4DB2-BD59-A6C34878D82A}">
                    <a16:rowId xmlns:a16="http://schemas.microsoft.com/office/drawing/2014/main" val="3483603271"/>
                  </a:ext>
                </a:extLst>
              </a:tr>
              <a:tr h="246912">
                <a:tc>
                  <a:txBody>
                    <a:bodyPr/>
                    <a:lstStyle/>
                    <a:p>
                      <a:pPr algn="l" fontAlgn="t"/>
                      <a:r>
                        <a:rPr lang="en-AU" sz="1400" u="none" strike="noStrike" dirty="0">
                          <a:effectLst/>
                        </a:rPr>
                        <a:t>Tajikistan</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rPr>
                        <a:t>49.1%</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rPr>
                        <a:t>60.2%</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rPr>
                        <a:t>58.7%</a:t>
                      </a:r>
                      <a:endParaRPr lang="en-AU" sz="1400" b="0" i="0" u="none" strike="noStrike" dirty="0">
                        <a:solidFill>
                          <a:srgbClr val="000000"/>
                        </a:solidFill>
                        <a:effectLst/>
                        <a:latin typeface="Calibri" panose="020F0502020204030204" pitchFamily="34" charset="0"/>
                      </a:endParaRPr>
                    </a:p>
                  </a:txBody>
                  <a:tcPr marL="7944" marR="7944" marT="7944" marB="0">
                    <a:noFill/>
                  </a:tcPr>
                </a:tc>
                <a:extLst>
                  <a:ext uri="{0D108BD9-81ED-4DB2-BD59-A6C34878D82A}">
                    <a16:rowId xmlns:a16="http://schemas.microsoft.com/office/drawing/2014/main" val="2964252953"/>
                  </a:ext>
                </a:extLst>
              </a:tr>
              <a:tr h="246912">
                <a:tc>
                  <a:txBody>
                    <a:bodyPr/>
                    <a:lstStyle/>
                    <a:p>
                      <a:pPr algn="l" fontAlgn="t"/>
                      <a:r>
                        <a:rPr lang="en-AU" sz="1400" u="none" strike="noStrike" dirty="0">
                          <a:effectLst/>
                        </a:rPr>
                        <a:t>Turkey</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rPr>
                        <a:t>13.6%</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l" fontAlgn="t"/>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rPr>
                        <a:t>13.6%</a:t>
                      </a:r>
                      <a:endParaRPr lang="en-AU" sz="1400" b="0" i="0" u="none" strike="noStrike" dirty="0">
                        <a:solidFill>
                          <a:srgbClr val="000000"/>
                        </a:solidFill>
                        <a:effectLst/>
                        <a:latin typeface="Calibri" panose="020F0502020204030204" pitchFamily="34" charset="0"/>
                      </a:endParaRPr>
                    </a:p>
                  </a:txBody>
                  <a:tcPr marL="7944" marR="7944" marT="7944" marB="0">
                    <a:noFill/>
                  </a:tcPr>
                </a:tc>
                <a:extLst>
                  <a:ext uri="{0D108BD9-81ED-4DB2-BD59-A6C34878D82A}">
                    <a16:rowId xmlns:a16="http://schemas.microsoft.com/office/drawing/2014/main" val="104175357"/>
                  </a:ext>
                </a:extLst>
              </a:tr>
              <a:tr h="246912">
                <a:tc>
                  <a:txBody>
                    <a:bodyPr/>
                    <a:lstStyle/>
                    <a:p>
                      <a:pPr algn="l" fontAlgn="t"/>
                      <a:r>
                        <a:rPr lang="en-AU" sz="1400" u="none" strike="noStrike" dirty="0">
                          <a:effectLst/>
                        </a:rPr>
                        <a:t>Uzbekistan</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rPr>
                        <a:t>21.7%</a:t>
                      </a:r>
                      <a:endParaRPr lang="en-AU" sz="1400" b="0" i="0" u="none" strike="noStrike" dirty="0">
                        <a:solidFill>
                          <a:srgbClr val="000000"/>
                        </a:solidFill>
                        <a:effectLst/>
                        <a:latin typeface="Calibri" panose="020F0502020204030204" pitchFamily="34" charset="0"/>
                      </a:endParaRPr>
                    </a:p>
                  </a:txBody>
                  <a:tcPr marL="7944" marR="7944" marT="7944" marB="0">
                    <a:noFill/>
                  </a:tcPr>
                </a:tc>
                <a:tc>
                  <a:txBody>
                    <a:bodyPr/>
                    <a:lstStyle/>
                    <a:p>
                      <a:pPr algn="r" fontAlgn="t"/>
                      <a:r>
                        <a:rPr lang="en-AU" sz="1400" u="none" strike="noStrike" dirty="0">
                          <a:effectLst/>
                          <a:highlight>
                            <a:srgbClr val="FFFF00"/>
                          </a:highlight>
                        </a:rPr>
                        <a:t>28.0%</a:t>
                      </a:r>
                      <a:endParaRPr lang="en-AU" sz="1400" b="0" i="0" u="none" strike="noStrike" dirty="0">
                        <a:solidFill>
                          <a:srgbClr val="000000"/>
                        </a:solidFill>
                        <a:effectLst/>
                        <a:highlight>
                          <a:srgbClr val="FFFF00"/>
                        </a:highlight>
                        <a:latin typeface="Calibri" panose="020F0502020204030204" pitchFamily="34" charset="0"/>
                      </a:endParaRPr>
                    </a:p>
                  </a:txBody>
                  <a:tcPr marL="7944" marR="7944" marT="7944" marB="0">
                    <a:noFill/>
                  </a:tcPr>
                </a:tc>
                <a:tc>
                  <a:txBody>
                    <a:bodyPr/>
                    <a:lstStyle/>
                    <a:p>
                      <a:pPr algn="r" fontAlgn="t"/>
                      <a:r>
                        <a:rPr lang="en-AU" sz="1400" u="none" strike="noStrike" dirty="0">
                          <a:effectLst/>
                          <a:highlight>
                            <a:srgbClr val="FFFF00"/>
                          </a:highlight>
                        </a:rPr>
                        <a:t>27.5%</a:t>
                      </a:r>
                      <a:endParaRPr lang="en-AU" sz="1400" b="0" i="0" u="none" strike="noStrike" dirty="0">
                        <a:solidFill>
                          <a:srgbClr val="000000"/>
                        </a:solidFill>
                        <a:effectLst/>
                        <a:highlight>
                          <a:srgbClr val="FFFF00"/>
                        </a:highlight>
                        <a:latin typeface="Calibri" panose="020F0502020204030204" pitchFamily="34" charset="0"/>
                      </a:endParaRPr>
                    </a:p>
                  </a:txBody>
                  <a:tcPr marL="7944" marR="7944" marT="7944" marB="0">
                    <a:noFill/>
                  </a:tcPr>
                </a:tc>
                <a:extLst>
                  <a:ext uri="{0D108BD9-81ED-4DB2-BD59-A6C34878D82A}">
                    <a16:rowId xmlns:a16="http://schemas.microsoft.com/office/drawing/2014/main" val="400763680"/>
                  </a:ext>
                </a:extLst>
              </a:tr>
            </a:tbl>
          </a:graphicData>
        </a:graphic>
      </p:graphicFrame>
    </p:spTree>
    <p:extLst>
      <p:ext uri="{BB962C8B-B14F-4D97-AF65-F5344CB8AC3E}">
        <p14:creationId xmlns:p14="http://schemas.microsoft.com/office/powerpoint/2010/main" val="1431267511"/>
      </p:ext>
    </p:extLst>
  </p:cSld>
  <p:clrMapOvr>
    <a:masterClrMapping/>
  </p:clrMapOvr>
  <p:transition spd="slow">
    <p:wipe dir="r"/>
    <p:sndAc>
      <p:stSnd>
        <p:snd r:embed="rId3" name="coin.wav"/>
      </p:stSnd>
    </p:sndAc>
  </p:transition>
</p:sld>
</file>

<file path=ppt/theme/theme1.xml><?xml version="1.0" encoding="utf-8"?>
<a:theme xmlns:a="http://schemas.openxmlformats.org/drawingml/2006/main" name="Office Them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40966</TotalTime>
  <Words>4305</Words>
  <Application>Microsoft Office PowerPoint</Application>
  <PresentationFormat>Widescreen</PresentationFormat>
  <Paragraphs>840</Paragraphs>
  <Slides>23</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PowerPoint Presentation</vt:lpstr>
      <vt:lpstr> Survey Objectives and Coverage </vt:lpstr>
      <vt:lpstr>Organisational Arrangements for the Treasury</vt:lpstr>
      <vt:lpstr>Treasury Structure and Subnational Offices </vt:lpstr>
      <vt:lpstr>Staffing Numbers</vt:lpstr>
      <vt:lpstr>Country Population and Treasury Staffing </vt:lpstr>
      <vt:lpstr>Clients Serviced by the Treasury</vt:lpstr>
      <vt:lpstr>Functions Performed by Treasury</vt:lpstr>
      <vt:lpstr>Payment Processing</vt:lpstr>
      <vt:lpstr>Payment Processing (2)</vt:lpstr>
      <vt:lpstr>Staff involved in Cash Forecasting and Cash Management</vt:lpstr>
      <vt:lpstr>Strategic documents guide the development of the Treasury in most cases, and these are relatively modern!</vt:lpstr>
      <vt:lpstr>Staffing Allocated to Budget Execution and Financial Reporting</vt:lpstr>
      <vt:lpstr>Staffing Allocated to Accounting Policy  </vt:lpstr>
      <vt:lpstr>Treasury System Support </vt:lpstr>
      <vt:lpstr>General IT Support  (beyond the Treasury system)</vt:lpstr>
      <vt:lpstr>Internal Control</vt:lpstr>
      <vt:lpstr>Risk Management</vt:lpstr>
      <vt:lpstr>What are the new functions of the Treasury that appeared over the last 5 years?</vt:lpstr>
      <vt:lpstr>Future Functions of the Treasury</vt:lpstr>
      <vt:lpstr>What Functions of the Treasury have disappeared over the last five years?</vt:lpstr>
      <vt:lpstr>Are there functions which are no longer needed or are diminishing in importance?</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Treasury Community of Practice</dc:title>
  <dc:creator>Ion</dc:creator>
  <cp:lastModifiedBy>Yelena Slizhevskaya</cp:lastModifiedBy>
  <cp:revision>780</cp:revision>
  <cp:lastPrinted>2021-05-24T01:22:50Z</cp:lastPrinted>
  <dcterms:created xsi:type="dcterms:W3CDTF">2013-05-14T13:14:50Z</dcterms:created>
  <dcterms:modified xsi:type="dcterms:W3CDTF">2023-05-17T13:57:42Z</dcterms:modified>
</cp:coreProperties>
</file>