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8.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9.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handoutMasterIdLst>
    <p:handoutMasterId r:id="rId26"/>
  </p:handoutMasterIdLst>
  <p:sldIdLst>
    <p:sldId id="336" r:id="rId2"/>
    <p:sldId id="461" r:id="rId3"/>
    <p:sldId id="487" r:id="rId4"/>
    <p:sldId id="488" r:id="rId5"/>
    <p:sldId id="489" r:id="rId6"/>
    <p:sldId id="490" r:id="rId7"/>
    <p:sldId id="493" r:id="rId8"/>
    <p:sldId id="491" r:id="rId9"/>
    <p:sldId id="494" r:id="rId10"/>
    <p:sldId id="505" r:id="rId11"/>
    <p:sldId id="495" r:id="rId12"/>
    <p:sldId id="492" r:id="rId13"/>
    <p:sldId id="496" r:id="rId14"/>
    <p:sldId id="506" r:id="rId15"/>
    <p:sldId id="497" r:id="rId16"/>
    <p:sldId id="499" r:id="rId17"/>
    <p:sldId id="498" r:id="rId18"/>
    <p:sldId id="500" r:id="rId19"/>
    <p:sldId id="501" r:id="rId20"/>
    <p:sldId id="502" r:id="rId21"/>
    <p:sldId id="503" r:id="rId22"/>
    <p:sldId id="504" r:id="rId23"/>
    <p:sldId id="486" r:id="rId24"/>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CFD5EA"/>
    <a:srgbClr val="004C97"/>
    <a:srgbClr val="6EA0B0"/>
    <a:srgbClr val="0099CC"/>
    <a:srgbClr val="0066FF"/>
    <a:srgbClr val="BB1BB3"/>
    <a:srgbClr val="E26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407" autoAdjust="0"/>
    <p:restoredTop sz="92857" autoAdjust="0"/>
  </p:normalViewPr>
  <p:slideViewPr>
    <p:cSldViewPr>
      <p:cViewPr varScale="1">
        <p:scale>
          <a:sx n="74" d="100"/>
          <a:sy n="74" d="100"/>
        </p:scale>
        <p:origin x="684" y="36"/>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2-12-1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3-05-02.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3-05-02.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3-05-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marksilins\Documents\2023\PEMPAL\TReasurySurvey\PEMPAL_TCOP_Survey%20on%20Treasury%20Functions_ENG_charts_2023-05-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marksilins\Library\Containers\com.apple.mail\Data\Library\Mail%20Downloads\C0596142-C762-4945-9DF4-708EFB948C73\PEMPAL_TCOP_Survey%20on%20Treasury%20Functions_ENG_charts_2023-05-1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
          <c:y val="0.70544570044736643"/>
          <c:w val="0.87915307751207761"/>
          <c:h val="0.2644522165833018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Staff involved in budget</a:t>
            </a:r>
            <a:r>
              <a:rPr lang="en-US" b="1" baseline="0" dirty="0"/>
              <a:t> execution reporting</a:t>
            </a:r>
            <a:endParaRPr lang="ru-RU"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911677671556985"/>
          <c:y val="0.1902314814814815"/>
          <c:w val="0.8880511643776049"/>
          <c:h val="0.5433085447652377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'Q13'!$A$5:$A$22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'Q13'!$C$5:$C$22</c:f>
              <c:numCache>
                <c:formatCode>General</c:formatCode>
                <c:ptCount val="18"/>
                <c:pt idx="0">
                  <c:v>221</c:v>
                </c:pt>
                <c:pt idx="1">
                  <c:v>11</c:v>
                </c:pt>
                <c:pt idx="2">
                  <c:v>5</c:v>
                </c:pt>
                <c:pt idx="3">
                  <c:v>4</c:v>
                </c:pt>
                <c:pt idx="4">
                  <c:v>5</c:v>
                </c:pt>
                <c:pt idx="5">
                  <c:v>10</c:v>
                </c:pt>
                <c:pt idx="6">
                  <c:v>6</c:v>
                </c:pt>
                <c:pt idx="7">
                  <c:v>40</c:v>
                </c:pt>
                <c:pt idx="8">
                  <c:v>3</c:v>
                </c:pt>
                <c:pt idx="9">
                  <c:v>6</c:v>
                </c:pt>
                <c:pt idx="10">
                  <c:v>7</c:v>
                </c:pt>
                <c:pt idx="11">
                  <c:v>8</c:v>
                </c:pt>
                <c:pt idx="12">
                  <c:v>3</c:v>
                </c:pt>
                <c:pt idx="13">
                  <c:v>91</c:v>
                </c:pt>
                <c:pt idx="14">
                  <c:v>20</c:v>
                </c:pt>
                <c:pt idx="15">
                  <c:v>5</c:v>
                </c:pt>
                <c:pt idx="16">
                  <c:v>500</c:v>
                </c:pt>
                <c:pt idx="17">
                  <c:v>226</c:v>
                </c:pt>
              </c:numCache>
            </c:numRef>
          </c:val>
          <c:extLst>
            <c:ext xmlns:c16="http://schemas.microsoft.com/office/drawing/2014/chart" uri="{C3380CC4-5D6E-409C-BE32-E72D297353CC}">
              <c16:uniqueId val="{00000000-3B88-0F48-8226-FE3FE5EFD531}"/>
            </c:ext>
          </c:extLst>
        </c:ser>
        <c:dLbls>
          <c:showLegendKey val="0"/>
          <c:showVal val="0"/>
          <c:showCatName val="0"/>
          <c:showSerName val="0"/>
          <c:showPercent val="0"/>
          <c:showBubbleSize val="0"/>
        </c:dLbls>
        <c:gapWidth val="219"/>
        <c:overlap val="-27"/>
        <c:axId val="1101720744"/>
        <c:axId val="1101722056"/>
      </c:barChart>
      <c:catAx>
        <c:axId val="1101720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101722056"/>
        <c:crosses val="autoZero"/>
        <c:auto val="1"/>
        <c:lblAlgn val="ctr"/>
        <c:lblOffset val="100"/>
        <c:noMultiLvlLbl val="0"/>
      </c:catAx>
      <c:valAx>
        <c:axId val="1101722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1720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Staff involved in consolidated financial reporting</a:t>
            </a:r>
            <a:endParaRPr lang="ru-RU"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'Q14'!$A$5:$A$22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'Q14'!$C$5:$C$22</c:f>
              <c:numCache>
                <c:formatCode>General</c:formatCode>
                <c:ptCount val="18"/>
                <c:pt idx="0">
                  <c:v>7</c:v>
                </c:pt>
                <c:pt idx="1">
                  <c:v>11</c:v>
                </c:pt>
                <c:pt idx="2">
                  <c:v>3</c:v>
                </c:pt>
                <c:pt idx="3">
                  <c:v>3</c:v>
                </c:pt>
                <c:pt idx="4">
                  <c:v>7</c:v>
                </c:pt>
                <c:pt idx="5">
                  <c:v>10</c:v>
                </c:pt>
                <c:pt idx="6">
                  <c:v>6</c:v>
                </c:pt>
                <c:pt idx="7">
                  <c:v>10</c:v>
                </c:pt>
                <c:pt idx="8">
                  <c:v>3</c:v>
                </c:pt>
                <c:pt idx="9">
                  <c:v>6</c:v>
                </c:pt>
                <c:pt idx="10">
                  <c:v>7</c:v>
                </c:pt>
                <c:pt idx="11">
                  <c:v>5</c:v>
                </c:pt>
                <c:pt idx="12">
                  <c:v>5</c:v>
                </c:pt>
                <c:pt idx="13">
                  <c:v>91</c:v>
                </c:pt>
                <c:pt idx="14">
                  <c:v>20</c:v>
                </c:pt>
                <c:pt idx="15">
                  <c:v>5</c:v>
                </c:pt>
                <c:pt idx="16">
                  <c:v>578</c:v>
                </c:pt>
              </c:numCache>
            </c:numRef>
          </c:val>
          <c:extLst>
            <c:ext xmlns:c16="http://schemas.microsoft.com/office/drawing/2014/chart" uri="{C3380CC4-5D6E-409C-BE32-E72D297353CC}">
              <c16:uniqueId val="{00000000-E4AD-DE47-913B-F8F7BC8B51FB}"/>
            </c:ext>
          </c:extLst>
        </c:ser>
        <c:dLbls>
          <c:showLegendKey val="0"/>
          <c:showVal val="0"/>
          <c:showCatName val="0"/>
          <c:showSerName val="0"/>
          <c:showPercent val="0"/>
          <c:showBubbleSize val="0"/>
        </c:dLbls>
        <c:gapWidth val="219"/>
        <c:overlap val="-27"/>
        <c:axId val="1032357792"/>
        <c:axId val="1032358448"/>
      </c:barChart>
      <c:catAx>
        <c:axId val="103235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32358448"/>
        <c:crosses val="autoZero"/>
        <c:auto val="1"/>
        <c:lblAlgn val="ctr"/>
        <c:lblOffset val="100"/>
        <c:noMultiLvlLbl val="0"/>
      </c:catAx>
      <c:valAx>
        <c:axId val="1032358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32357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Location</a:t>
            </a:r>
            <a:r>
              <a:rPr lang="en-US" b="1" baseline="0" dirty="0"/>
              <a:t> of the Public Accounting Policy and Methodology Function</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'Q15'!$A$37</c:f>
              <c:strCache>
                <c:ptCount val="1"/>
                <c:pt idx="0">
                  <c:v>Total</c:v>
                </c:pt>
              </c:strCache>
            </c:strRef>
          </c:tx>
          <c:spPr>
            <a:solidFill>
              <a:srgbClr val="FFC000"/>
            </a:solidFill>
            <a:ln>
              <a:noFill/>
            </a:ln>
            <a:effectLst/>
          </c:spPr>
          <c:invertIfNegative val="0"/>
          <c:cat>
            <c:strRef>
              <c:f>'Q15'!$B$36:$C$36</c:f>
              <c:strCache>
                <c:ptCount val="2"/>
                <c:pt idx="0">
                  <c:v>Treasury</c:v>
                </c:pt>
                <c:pt idx="1">
                  <c:v>Other</c:v>
                </c:pt>
              </c:strCache>
            </c:strRef>
          </c:cat>
          <c:val>
            <c:numRef>
              <c:f>'Q15'!$B$37:$C$37</c:f>
              <c:numCache>
                <c:formatCode>General</c:formatCode>
                <c:ptCount val="2"/>
                <c:pt idx="0">
                  <c:v>10</c:v>
                </c:pt>
                <c:pt idx="1">
                  <c:v>8</c:v>
                </c:pt>
              </c:numCache>
            </c:numRef>
          </c:val>
          <c:extLst>
            <c:ext xmlns:c16="http://schemas.microsoft.com/office/drawing/2014/chart" uri="{C3380CC4-5D6E-409C-BE32-E72D297353CC}">
              <c16:uniqueId val="{00000000-A97D-FE46-858B-13289B97CBEA}"/>
            </c:ext>
          </c:extLst>
        </c:ser>
        <c:dLbls>
          <c:showLegendKey val="0"/>
          <c:showVal val="0"/>
          <c:showCatName val="0"/>
          <c:showSerName val="0"/>
          <c:showPercent val="0"/>
          <c:showBubbleSize val="0"/>
        </c:dLbls>
        <c:gapWidth val="219"/>
        <c:overlap val="-27"/>
        <c:axId val="1333754992"/>
        <c:axId val="1333751248"/>
      </c:barChart>
      <c:catAx>
        <c:axId val="1333754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333751248"/>
        <c:crosses val="autoZero"/>
        <c:auto val="1"/>
        <c:lblAlgn val="ctr"/>
        <c:lblOffset val="100"/>
        <c:noMultiLvlLbl val="0"/>
      </c:catAx>
      <c:valAx>
        <c:axId val="13337512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3754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S</a:t>
            </a:r>
            <a:r>
              <a:rPr lang="en-US" b="1" baseline="0" dirty="0"/>
              <a:t>taff involved in public sector accounting policy and methodology</a:t>
            </a:r>
            <a:endParaRPr lang="ru-RU" b="1" dirty="0"/>
          </a:p>
        </c:rich>
      </c:tx>
      <c:layout>
        <c:manualLayout>
          <c:xMode val="edge"/>
          <c:yMode val="edge"/>
          <c:x val="9.3003801941825601E-2"/>
          <c:y val="2.9411764705882353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dLbl>
              <c:idx val="0"/>
              <c:tx>
                <c:rich>
                  <a:bodyPr/>
                  <a:lstStyle/>
                  <a:p>
                    <a:r>
                      <a:rPr lang="en-US" dirty="0"/>
                      <a:t>  </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46F6-2E48-9605-2CD446714310}"/>
                </c:ext>
              </c:extLst>
            </c:dLbl>
            <c:dLbl>
              <c:idx val="1"/>
              <c:delete val="1"/>
              <c:extLst>
                <c:ext xmlns:c15="http://schemas.microsoft.com/office/drawing/2012/chart" uri="{CE6537A1-D6FC-4f65-9D91-7224C49458BB}"/>
                <c:ext xmlns:c16="http://schemas.microsoft.com/office/drawing/2014/chart" uri="{C3380CC4-5D6E-409C-BE32-E72D297353CC}">
                  <c16:uniqueId val="{00000001-46F6-2E48-9605-2CD446714310}"/>
                </c:ext>
              </c:extLst>
            </c:dLbl>
            <c:dLbl>
              <c:idx val="2"/>
              <c:delete val="1"/>
              <c:extLst>
                <c:ext xmlns:c15="http://schemas.microsoft.com/office/drawing/2012/chart" uri="{CE6537A1-D6FC-4f65-9D91-7224C49458BB}"/>
                <c:ext xmlns:c16="http://schemas.microsoft.com/office/drawing/2014/chart" uri="{C3380CC4-5D6E-409C-BE32-E72D297353CC}">
                  <c16:uniqueId val="{00000002-46F6-2E48-9605-2CD446714310}"/>
                </c:ext>
              </c:extLst>
            </c:dLbl>
            <c:dLbl>
              <c:idx val="16"/>
              <c:tx>
                <c:rich>
                  <a:bodyPr/>
                  <a:lstStyle/>
                  <a:p>
                    <a:r>
                      <a:rPr lang="en-US" dirty="0"/>
                      <a:t>578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46F6-2E48-9605-2CD446714310}"/>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'Q15'!$A$5:$A$22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'Q15'!$C$5:$C$22</c:f>
              <c:numCache>
                <c:formatCode>General</c:formatCode>
                <c:ptCount val="18"/>
                <c:pt idx="0">
                  <c:v>0</c:v>
                </c:pt>
                <c:pt idx="1">
                  <c:v>0</c:v>
                </c:pt>
                <c:pt idx="2">
                  <c:v>0</c:v>
                </c:pt>
                <c:pt idx="3">
                  <c:v>3</c:v>
                </c:pt>
                <c:pt idx="4">
                  <c:v>7</c:v>
                </c:pt>
                <c:pt idx="5">
                  <c:v>5</c:v>
                </c:pt>
                <c:pt idx="6">
                  <c:v>6</c:v>
                </c:pt>
                <c:pt idx="8">
                  <c:v>3</c:v>
                </c:pt>
                <c:pt idx="10">
                  <c:v>6</c:v>
                </c:pt>
                <c:pt idx="11">
                  <c:v>5</c:v>
                </c:pt>
                <c:pt idx="12">
                  <c:v>17</c:v>
                </c:pt>
                <c:pt idx="13">
                  <c:v>6</c:v>
                </c:pt>
                <c:pt idx="14">
                  <c:v>8</c:v>
                </c:pt>
                <c:pt idx="15">
                  <c:v>17</c:v>
                </c:pt>
                <c:pt idx="16">
                  <c:v>0</c:v>
                </c:pt>
              </c:numCache>
            </c:numRef>
          </c:val>
          <c:extLst>
            <c:ext xmlns:c16="http://schemas.microsoft.com/office/drawing/2014/chart" uri="{C3380CC4-5D6E-409C-BE32-E72D297353CC}">
              <c16:uniqueId val="{00000004-46F6-2E48-9605-2CD446714310}"/>
            </c:ext>
          </c:extLst>
        </c:ser>
        <c:dLbls>
          <c:showLegendKey val="0"/>
          <c:showVal val="0"/>
          <c:showCatName val="0"/>
          <c:showSerName val="0"/>
          <c:showPercent val="0"/>
          <c:showBubbleSize val="0"/>
        </c:dLbls>
        <c:gapWidth val="219"/>
        <c:overlap val="-27"/>
        <c:axId val="899675160"/>
        <c:axId val="899671224"/>
      </c:barChart>
      <c:catAx>
        <c:axId val="899675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99671224"/>
        <c:crosses val="autoZero"/>
        <c:auto val="1"/>
        <c:lblAlgn val="ctr"/>
        <c:lblOffset val="100"/>
        <c:noMultiLvlLbl val="0"/>
      </c:catAx>
      <c:valAx>
        <c:axId val="899671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96751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Number</a:t>
            </a:r>
            <a:r>
              <a:rPr lang="en-US" b="1" baseline="0" dirty="0"/>
              <a:t> of staff involved in financial management system administration in the Treasury</a:t>
            </a:r>
            <a:endParaRPr lang="ru-RU"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'Q16'!$A$5:$A$22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'Q16'!$C$5:$C$22</c:f>
              <c:numCache>
                <c:formatCode>General</c:formatCode>
                <c:ptCount val="18"/>
                <c:pt idx="0">
                  <c:v>0</c:v>
                </c:pt>
                <c:pt idx="1">
                  <c:v>23</c:v>
                </c:pt>
                <c:pt idx="2">
                  <c:v>10</c:v>
                </c:pt>
                <c:pt idx="3">
                  <c:v>0</c:v>
                </c:pt>
                <c:pt idx="4">
                  <c:v>4</c:v>
                </c:pt>
                <c:pt idx="5">
                  <c:v>0</c:v>
                </c:pt>
                <c:pt idx="6">
                  <c:v>300</c:v>
                </c:pt>
                <c:pt idx="7">
                  <c:v>14</c:v>
                </c:pt>
                <c:pt idx="8">
                  <c:v>2</c:v>
                </c:pt>
                <c:pt idx="9">
                  <c:v>0</c:v>
                </c:pt>
                <c:pt idx="10">
                  <c:v>0</c:v>
                </c:pt>
                <c:pt idx="11">
                  <c:v>4</c:v>
                </c:pt>
                <c:pt idx="12">
                  <c:v>0</c:v>
                </c:pt>
                <c:pt idx="13">
                  <c:v>0</c:v>
                </c:pt>
                <c:pt idx="14">
                  <c:v>15</c:v>
                </c:pt>
                <c:pt idx="15">
                  <c:v>0</c:v>
                </c:pt>
                <c:pt idx="16">
                  <c:v>300</c:v>
                </c:pt>
                <c:pt idx="17">
                  <c:v>0</c:v>
                </c:pt>
              </c:numCache>
            </c:numRef>
          </c:val>
          <c:extLst>
            <c:ext xmlns:c16="http://schemas.microsoft.com/office/drawing/2014/chart" uri="{C3380CC4-5D6E-409C-BE32-E72D297353CC}">
              <c16:uniqueId val="{00000000-0C88-934F-8E03-5EF1A705490E}"/>
            </c:ext>
          </c:extLst>
        </c:ser>
        <c:dLbls>
          <c:showLegendKey val="0"/>
          <c:showVal val="1"/>
          <c:showCatName val="0"/>
          <c:showSerName val="0"/>
          <c:showPercent val="0"/>
          <c:showBubbleSize val="0"/>
        </c:dLbls>
        <c:gapWidth val="219"/>
        <c:overlap val="-27"/>
        <c:axId val="1053957584"/>
        <c:axId val="1053954304"/>
      </c:barChart>
      <c:catAx>
        <c:axId val="105395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53954304"/>
        <c:crosses val="autoZero"/>
        <c:auto val="1"/>
        <c:lblAlgn val="ctr"/>
        <c:lblOffset val="100"/>
        <c:noMultiLvlLbl val="0"/>
      </c:catAx>
      <c:valAx>
        <c:axId val="1053954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53957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Administration</a:t>
            </a:r>
            <a:r>
              <a:rPr lang="en-US" b="1" baseline="0" dirty="0"/>
              <a:t> of the Treasury Information System </a:t>
            </a:r>
            <a:br>
              <a:rPr lang="en-US" b="1" baseline="0" dirty="0"/>
            </a:br>
            <a:r>
              <a:rPr lang="en-US" b="1" baseline="0" dirty="0"/>
              <a:t>(when not in Treasury)</a:t>
            </a:r>
            <a:endParaRPr lang="en-US" b="1" dirty="0"/>
          </a:p>
        </c:rich>
      </c:tx>
      <c:layout>
        <c:manualLayout>
          <c:xMode val="edge"/>
          <c:yMode val="edge"/>
          <c:x val="6.8429967442522777E-2"/>
          <c:y val="2.184427611165005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'Q17'!$F$5</c:f>
              <c:strCache>
                <c:ptCount val="1"/>
                <c:pt idx="0">
                  <c:v>Total</c:v>
                </c:pt>
              </c:strCache>
            </c:strRef>
          </c:tx>
          <c:explosion val="28"/>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669-C048-9F8D-42EF459E359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669-C048-9F8D-42EF459E359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669-C048-9F8D-42EF459E3594}"/>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'Q17'!$G$4:$I$4</c:f>
              <c:strCache>
                <c:ptCount val="3"/>
                <c:pt idx="0">
                  <c:v>IT Unit in the MoF</c:v>
                </c:pt>
                <c:pt idx="1">
                  <c:v>Entity subordinated to the MoF</c:v>
                </c:pt>
                <c:pt idx="2">
                  <c:v>Agency outside the MoF</c:v>
                </c:pt>
              </c:strCache>
            </c:strRef>
          </c:cat>
          <c:val>
            <c:numRef>
              <c:f>'Q17'!$G$5:$I$5</c:f>
              <c:numCache>
                <c:formatCode>General</c:formatCode>
                <c:ptCount val="3"/>
                <c:pt idx="0">
                  <c:v>5</c:v>
                </c:pt>
                <c:pt idx="1">
                  <c:v>3</c:v>
                </c:pt>
                <c:pt idx="2">
                  <c:v>3</c:v>
                </c:pt>
              </c:numCache>
            </c:numRef>
          </c:val>
          <c:extLst>
            <c:ext xmlns:c16="http://schemas.microsoft.com/office/drawing/2014/chart" uri="{C3380CC4-5D6E-409C-BE32-E72D297353CC}">
              <c16:uniqueId val="{00000006-2669-C048-9F8D-42EF459E3594}"/>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2.1660350429784588E-2"/>
          <c:y val="0.15276348521616742"/>
          <c:w val="0.2135766396326334"/>
          <c:h val="0.4914868752512460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aseline="0" dirty="0"/>
              <a:t>IT Support Provided By...</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72484155951582763"/>
          <c:y val="9.0466777157614212E-2"/>
          <c:w val="0.24070826622277694"/>
          <c:h val="0.6092551935454939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dirty="0">
                <a:effectLst/>
              </a:rPr>
              <a:t>Treasury Staff Involved in IT support</a:t>
            </a:r>
            <a:endParaRPr lang="ru-RU" sz="1100" dirty="0">
              <a:effectLst/>
            </a:endParaRPr>
          </a:p>
        </c:rich>
      </c:tx>
      <c:layout>
        <c:manualLayout>
          <c:xMode val="edge"/>
          <c:yMode val="edge"/>
          <c:x val="6.5056560571102456E-2"/>
          <c:y val="2.583025830258302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'Q18'!$A$5:$A$22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'Q18'!$C$5:$C$22</c:f>
              <c:numCache>
                <c:formatCode>General</c:formatCode>
                <c:ptCount val="18"/>
                <c:pt idx="0">
                  <c:v>0</c:v>
                </c:pt>
                <c:pt idx="1">
                  <c:v>0</c:v>
                </c:pt>
                <c:pt idx="2">
                  <c:v>10</c:v>
                </c:pt>
                <c:pt idx="3">
                  <c:v>0</c:v>
                </c:pt>
                <c:pt idx="4">
                  <c:v>4</c:v>
                </c:pt>
                <c:pt idx="5">
                  <c:v>0</c:v>
                </c:pt>
                <c:pt idx="6">
                  <c:v>300</c:v>
                </c:pt>
                <c:pt idx="7">
                  <c:v>2</c:v>
                </c:pt>
                <c:pt idx="8">
                  <c:v>0</c:v>
                </c:pt>
                <c:pt idx="9">
                  <c:v>14</c:v>
                </c:pt>
                <c:pt idx="10">
                  <c:v>0</c:v>
                </c:pt>
                <c:pt idx="11">
                  <c:v>4</c:v>
                </c:pt>
                <c:pt idx="12">
                  <c:v>2</c:v>
                </c:pt>
                <c:pt idx="13">
                  <c:v>35</c:v>
                </c:pt>
                <c:pt idx="14">
                  <c:v>89</c:v>
                </c:pt>
                <c:pt idx="15">
                  <c:v>0</c:v>
                </c:pt>
                <c:pt idx="16">
                  <c:v>300</c:v>
                </c:pt>
                <c:pt idx="17">
                  <c:v>0</c:v>
                </c:pt>
              </c:numCache>
            </c:numRef>
          </c:val>
          <c:extLst>
            <c:ext xmlns:c16="http://schemas.microsoft.com/office/drawing/2014/chart" uri="{C3380CC4-5D6E-409C-BE32-E72D297353CC}">
              <c16:uniqueId val="{00000000-9F6A-A54E-A8F3-79046E8C4D43}"/>
            </c:ext>
          </c:extLst>
        </c:ser>
        <c:dLbls>
          <c:showLegendKey val="0"/>
          <c:showVal val="0"/>
          <c:showCatName val="0"/>
          <c:showSerName val="0"/>
          <c:showPercent val="0"/>
          <c:showBubbleSize val="0"/>
        </c:dLbls>
        <c:gapWidth val="219"/>
        <c:overlap val="-27"/>
        <c:axId val="485126544"/>
        <c:axId val="485127200"/>
      </c:barChart>
      <c:catAx>
        <c:axId val="485126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5127200"/>
        <c:crosses val="autoZero"/>
        <c:auto val="1"/>
        <c:lblAlgn val="ctr"/>
        <c:lblOffset val="100"/>
        <c:noMultiLvlLbl val="0"/>
      </c:catAx>
      <c:valAx>
        <c:axId val="4851272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5126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'Q2'!$J$6</c:f>
              <c:strCache>
                <c:ptCount val="1"/>
                <c:pt idx="0">
                  <c:v>Number of Tier 2 Offices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'Q2'!$H$7:$H$19</c:f>
              <c:strCache>
                <c:ptCount val="12"/>
                <c:pt idx="0">
                  <c:v>Albania</c:v>
                </c:pt>
                <c:pt idx="1">
                  <c:v>Azerbaijan</c:v>
                </c:pt>
                <c:pt idx="2">
                  <c:v>Belarus</c:v>
                </c:pt>
                <c:pt idx="3">
                  <c:v>Hungary</c:v>
                </c:pt>
                <c:pt idx="4">
                  <c:v>Kazakhstan</c:v>
                </c:pt>
                <c:pt idx="5">
                  <c:v>Kyrgyz Republic</c:v>
                </c:pt>
                <c:pt idx="6">
                  <c:v>Moldova</c:v>
                </c:pt>
                <c:pt idx="7">
                  <c:v>North Macedonia</c:v>
                </c:pt>
                <c:pt idx="8">
                  <c:v>Romania</c:v>
                </c:pt>
                <c:pt idx="9">
                  <c:v>Serbia</c:v>
                </c:pt>
                <c:pt idx="10">
                  <c:v>Tajikistan</c:v>
                </c:pt>
                <c:pt idx="11">
                  <c:v>Uzbekistan</c:v>
                </c:pt>
              </c:strCache>
            </c:strRef>
          </c:cat>
          <c:val>
            <c:numRef>
              <c:f>'Q2'!$J$7:$J$19</c:f>
              <c:numCache>
                <c:formatCode>General</c:formatCode>
                <c:ptCount val="13"/>
                <c:pt idx="0">
                  <c:v>23</c:v>
                </c:pt>
                <c:pt idx="1">
                  <c:v>12</c:v>
                </c:pt>
                <c:pt idx="2">
                  <c:v>128</c:v>
                </c:pt>
                <c:pt idx="4">
                  <c:v>190</c:v>
                </c:pt>
                <c:pt idx="8">
                  <c:v>202</c:v>
                </c:pt>
                <c:pt idx="9">
                  <c:v>110</c:v>
                </c:pt>
                <c:pt idx="10">
                  <c:v>69</c:v>
                </c:pt>
                <c:pt idx="11">
                  <c:v>207</c:v>
                </c:pt>
              </c:numCache>
            </c:numRef>
          </c:val>
          <c:extLst>
            <c:ext xmlns:c16="http://schemas.microsoft.com/office/drawing/2014/chart" uri="{C3380CC4-5D6E-409C-BE32-E72D297353CC}">
              <c16:uniqueId val="{00000000-BA51-BA47-BF36-4FCE83DB73C7}"/>
            </c:ext>
          </c:extLst>
        </c:ser>
        <c:dLbls>
          <c:showLegendKey val="0"/>
          <c:showVal val="0"/>
          <c:showCatName val="0"/>
          <c:showSerName val="0"/>
          <c:showPercent val="0"/>
          <c:showBubbleSize val="0"/>
        </c:dLbls>
        <c:gapWidth val="219"/>
        <c:overlap val="-27"/>
        <c:axId val="1393109664"/>
        <c:axId val="1393108000"/>
      </c:barChart>
      <c:catAx>
        <c:axId val="1393109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93108000"/>
        <c:crosses val="autoZero"/>
        <c:auto val="1"/>
        <c:lblAlgn val="ctr"/>
        <c:lblOffset val="100"/>
        <c:noMultiLvlLbl val="0"/>
      </c:catAx>
      <c:valAx>
        <c:axId val="13931080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31096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'Q2'!$I$6</c:f>
              <c:strCache>
                <c:ptCount val="1"/>
                <c:pt idx="0">
                  <c:v>Number of Tier 1 Offices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'Q2'!$H$7:$H$19</c:f>
              <c:strCache>
                <c:ptCount val="12"/>
                <c:pt idx="0">
                  <c:v>Albania</c:v>
                </c:pt>
                <c:pt idx="1">
                  <c:v>Azerbaijan</c:v>
                </c:pt>
                <c:pt idx="2">
                  <c:v>Belarus</c:v>
                </c:pt>
                <c:pt idx="3">
                  <c:v>Hungary</c:v>
                </c:pt>
                <c:pt idx="4">
                  <c:v>Kazakhstan</c:v>
                </c:pt>
                <c:pt idx="5">
                  <c:v>Kyrgyz Republic</c:v>
                </c:pt>
                <c:pt idx="6">
                  <c:v>Moldova</c:v>
                </c:pt>
                <c:pt idx="7">
                  <c:v>North Macedonia</c:v>
                </c:pt>
                <c:pt idx="8">
                  <c:v>Romania</c:v>
                </c:pt>
                <c:pt idx="9">
                  <c:v>Serbia</c:v>
                </c:pt>
                <c:pt idx="10">
                  <c:v>Tajikistan</c:v>
                </c:pt>
                <c:pt idx="11">
                  <c:v>Uzbekistan</c:v>
                </c:pt>
              </c:strCache>
            </c:strRef>
          </c:cat>
          <c:val>
            <c:numRef>
              <c:f>'Q2'!$I$7:$I$19</c:f>
              <c:numCache>
                <c:formatCode>General</c:formatCode>
                <c:ptCount val="13"/>
                <c:pt idx="0">
                  <c:v>12</c:v>
                </c:pt>
                <c:pt idx="1">
                  <c:v>9</c:v>
                </c:pt>
                <c:pt idx="2">
                  <c:v>7</c:v>
                </c:pt>
                <c:pt idx="3">
                  <c:v>19</c:v>
                </c:pt>
                <c:pt idx="4">
                  <c:v>20</c:v>
                </c:pt>
                <c:pt idx="5">
                  <c:v>54</c:v>
                </c:pt>
                <c:pt idx="6">
                  <c:v>5</c:v>
                </c:pt>
                <c:pt idx="7">
                  <c:v>17</c:v>
                </c:pt>
                <c:pt idx="8">
                  <c:v>43</c:v>
                </c:pt>
                <c:pt idx="9">
                  <c:v>34</c:v>
                </c:pt>
                <c:pt idx="10">
                  <c:v>4</c:v>
                </c:pt>
                <c:pt idx="11">
                  <c:v>14</c:v>
                </c:pt>
              </c:numCache>
            </c:numRef>
          </c:val>
          <c:extLst>
            <c:ext xmlns:c16="http://schemas.microsoft.com/office/drawing/2014/chart" uri="{C3380CC4-5D6E-409C-BE32-E72D297353CC}">
              <c16:uniqueId val="{00000000-E46A-6B4E-9A8C-BCF5A82BDE41}"/>
            </c:ext>
          </c:extLst>
        </c:ser>
        <c:dLbls>
          <c:showLegendKey val="0"/>
          <c:showVal val="0"/>
          <c:showCatName val="0"/>
          <c:showSerName val="0"/>
          <c:showPercent val="0"/>
          <c:showBubbleSize val="0"/>
        </c:dLbls>
        <c:gapWidth val="219"/>
        <c:overlap val="-27"/>
        <c:axId val="1344092608"/>
        <c:axId val="1344096352"/>
      </c:barChart>
      <c:catAx>
        <c:axId val="1344092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44096352"/>
        <c:crosses val="autoZero"/>
        <c:auto val="1"/>
        <c:lblAlgn val="ctr"/>
        <c:lblOffset val="100"/>
        <c:noMultiLvlLbl val="0"/>
      </c:catAx>
      <c:valAx>
        <c:axId val="1344096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44092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'Q3'!$B$4</c:f>
              <c:strCache>
                <c:ptCount val="1"/>
                <c:pt idx="0">
                  <c:v>Total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'Q3'!$B$5:$B$22</c:f>
              <c:numCache>
                <c:formatCode>General</c:formatCode>
                <c:ptCount val="18"/>
                <c:pt idx="0">
                  <c:v>251</c:v>
                </c:pt>
                <c:pt idx="1">
                  <c:v>55</c:v>
                </c:pt>
                <c:pt idx="2">
                  <c:v>535</c:v>
                </c:pt>
                <c:pt idx="3">
                  <c:v>525</c:v>
                </c:pt>
                <c:pt idx="4">
                  <c:v>98</c:v>
                </c:pt>
                <c:pt idx="5">
                  <c:v>92</c:v>
                </c:pt>
                <c:pt idx="6">
                  <c:v>5000</c:v>
                </c:pt>
                <c:pt idx="7" formatCode="#,##0">
                  <c:v>2591</c:v>
                </c:pt>
                <c:pt idx="8">
                  <c:v>79</c:v>
                </c:pt>
                <c:pt idx="9">
                  <c:v>310</c:v>
                </c:pt>
                <c:pt idx="10">
                  <c:v>122</c:v>
                </c:pt>
                <c:pt idx="11">
                  <c:v>36</c:v>
                </c:pt>
                <c:pt idx="12">
                  <c:v>59</c:v>
                </c:pt>
                <c:pt idx="13">
                  <c:v>4342</c:v>
                </c:pt>
                <c:pt idx="14">
                  <c:v>1399</c:v>
                </c:pt>
                <c:pt idx="15">
                  <c:v>431</c:v>
                </c:pt>
                <c:pt idx="16">
                  <c:v>44</c:v>
                </c:pt>
                <c:pt idx="17" formatCode="#,##0">
                  <c:v>1924</c:v>
                </c:pt>
              </c:numCache>
            </c:numRef>
          </c:val>
          <c:extLst>
            <c:ext xmlns:c16="http://schemas.microsoft.com/office/drawing/2014/chart" uri="{C3380CC4-5D6E-409C-BE32-E72D297353CC}">
              <c16:uniqueId val="{00000000-B49B-4D41-832B-6DD6F5D8C77B}"/>
            </c:ext>
          </c:extLst>
        </c:ser>
        <c:dLbls>
          <c:showLegendKey val="0"/>
          <c:showVal val="0"/>
          <c:showCatName val="0"/>
          <c:showSerName val="0"/>
          <c:showPercent val="0"/>
          <c:showBubbleSize val="0"/>
        </c:dLbls>
        <c:gapWidth val="219"/>
        <c:overlap val="-27"/>
        <c:axId val="1393114656"/>
        <c:axId val="1393101760"/>
      </c:barChart>
      <c:catAx>
        <c:axId val="139311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1393101760"/>
        <c:crosses val="autoZero"/>
        <c:auto val="1"/>
        <c:lblAlgn val="ctr"/>
        <c:lblOffset val="100"/>
        <c:noMultiLvlLbl val="0"/>
      </c:catAx>
      <c:valAx>
        <c:axId val="13931017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31146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'Q3'!$D$4</c:f>
              <c:strCache>
                <c:ptCount val="1"/>
                <c:pt idx="0">
                  <c:v>Staff in Regional Offices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'Q3'!$D$5:$D$22</c:f>
              <c:numCache>
                <c:formatCode>General</c:formatCode>
                <c:ptCount val="18"/>
                <c:pt idx="0">
                  <c:v>215</c:v>
                </c:pt>
                <c:pt idx="2">
                  <c:v>464</c:v>
                </c:pt>
                <c:pt idx="3">
                  <c:v>500</c:v>
                </c:pt>
                <c:pt idx="4">
                  <c:v>0</c:v>
                </c:pt>
                <c:pt idx="6">
                  <c:v>4000</c:v>
                </c:pt>
                <c:pt idx="7">
                  <c:v>2405</c:v>
                </c:pt>
                <c:pt idx="9">
                  <c:v>271</c:v>
                </c:pt>
                <c:pt idx="10">
                  <c:v>92</c:v>
                </c:pt>
                <c:pt idx="11">
                  <c:v>0</c:v>
                </c:pt>
                <c:pt idx="12">
                  <c:v>25</c:v>
                </c:pt>
                <c:pt idx="13">
                  <c:v>4176</c:v>
                </c:pt>
                <c:pt idx="14">
                  <c:v>1011</c:v>
                </c:pt>
                <c:pt idx="15">
                  <c:v>374</c:v>
                </c:pt>
                <c:pt idx="17">
                  <c:v>1786</c:v>
                </c:pt>
              </c:numCache>
            </c:numRef>
          </c:val>
          <c:extLst>
            <c:ext xmlns:c16="http://schemas.microsoft.com/office/drawing/2014/chart" uri="{C3380CC4-5D6E-409C-BE32-E72D297353CC}">
              <c16:uniqueId val="{00000000-C510-734D-92D2-9D86EC97B14D}"/>
            </c:ext>
          </c:extLst>
        </c:ser>
        <c:dLbls>
          <c:showLegendKey val="0"/>
          <c:showVal val="0"/>
          <c:showCatName val="0"/>
          <c:showSerName val="0"/>
          <c:showPercent val="0"/>
          <c:showBubbleSize val="0"/>
        </c:dLbls>
        <c:gapWidth val="219"/>
        <c:overlap val="-27"/>
        <c:axId val="1605205696"/>
        <c:axId val="1605204032"/>
      </c:barChart>
      <c:catAx>
        <c:axId val="160520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1605204032"/>
        <c:crosses val="autoZero"/>
        <c:auto val="1"/>
        <c:lblAlgn val="ctr"/>
        <c:lblOffset val="100"/>
        <c:noMultiLvlLbl val="0"/>
      </c:catAx>
      <c:valAx>
        <c:axId val="1605204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052056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Number</a:t>
            </a:r>
            <a:r>
              <a:rPr lang="en-US" b="1" baseline="0" dirty="0"/>
              <a:t> of Clients the Treasury Services</a:t>
            </a:r>
          </a:p>
        </c:rich>
      </c:tx>
      <c:layout>
        <c:manualLayout>
          <c:xMode val="edge"/>
          <c:yMode val="edge"/>
          <c:x val="0.37661854506125825"/>
          <c:y val="9.900192547051898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5983394749980924E-2"/>
          <c:y val="0.15401577101538902"/>
          <c:w val="0.86070080232049195"/>
          <c:h val="0.71044968354896354"/>
        </c:manualLayout>
      </c:layout>
      <c:barChart>
        <c:barDir val="bar"/>
        <c:grouping val="stacked"/>
        <c:varyColors val="0"/>
        <c:ser>
          <c:idx val="0"/>
          <c:order val="0"/>
          <c:tx>
            <c:strRef>
              <c:f>'Q8 (N of clients)'!$B$4</c:f>
              <c:strCache>
                <c:ptCount val="1"/>
                <c:pt idx="0">
                  <c:v>At the central government level</c:v>
                </c:pt>
              </c:strCache>
            </c:strRef>
          </c:tx>
          <c:spPr>
            <a:solidFill>
              <a:schemeClr val="accent1"/>
            </a:solidFill>
            <a:ln>
              <a:noFill/>
            </a:ln>
            <a:effectLst/>
          </c:spPr>
          <c:invertIfNegative val="0"/>
          <c:cat>
            <c:strRef>
              <c:f>'Q8 (N of clients)'!$A$5:$A$22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'Q8 (N of clients)'!$B$5:$B$22</c:f>
              <c:numCache>
                <c:formatCode>General</c:formatCode>
                <c:ptCount val="18"/>
                <c:pt idx="0">
                  <c:v>850</c:v>
                </c:pt>
                <c:pt idx="1">
                  <c:v>2412</c:v>
                </c:pt>
                <c:pt idx="2">
                  <c:v>2651</c:v>
                </c:pt>
                <c:pt idx="3">
                  <c:v>3018</c:v>
                </c:pt>
                <c:pt idx="4">
                  <c:v>128</c:v>
                </c:pt>
                <c:pt idx="5">
                  <c:v>486</c:v>
                </c:pt>
                <c:pt idx="6">
                  <c:v>700</c:v>
                </c:pt>
                <c:pt idx="7">
                  <c:v>1448</c:v>
                </c:pt>
                <c:pt idx="8">
                  <c:v>79</c:v>
                </c:pt>
                <c:pt idx="9">
                  <c:v>2426</c:v>
                </c:pt>
                <c:pt idx="10">
                  <c:v>553</c:v>
                </c:pt>
                <c:pt idx="11">
                  <c:v>88</c:v>
                </c:pt>
                <c:pt idx="12">
                  <c:v>383</c:v>
                </c:pt>
                <c:pt idx="13">
                  <c:v>2538</c:v>
                </c:pt>
                <c:pt idx="14">
                  <c:v>3823</c:v>
                </c:pt>
                <c:pt idx="15">
                  <c:v>1149</c:v>
                </c:pt>
                <c:pt idx="16">
                  <c:v>17</c:v>
                </c:pt>
                <c:pt idx="17">
                  <c:v>250</c:v>
                </c:pt>
              </c:numCache>
            </c:numRef>
          </c:val>
          <c:extLst>
            <c:ext xmlns:c16="http://schemas.microsoft.com/office/drawing/2014/chart" uri="{C3380CC4-5D6E-409C-BE32-E72D297353CC}">
              <c16:uniqueId val="{00000000-8BBF-8C40-A387-B4AD44E11950}"/>
            </c:ext>
          </c:extLst>
        </c:ser>
        <c:ser>
          <c:idx val="1"/>
          <c:order val="1"/>
          <c:tx>
            <c:strRef>
              <c:f>'Q8 (N of clients)'!$C$4</c:f>
              <c:strCache>
                <c:ptCount val="1"/>
                <c:pt idx="0">
                  <c:v>At the local governments level</c:v>
                </c:pt>
              </c:strCache>
            </c:strRef>
          </c:tx>
          <c:spPr>
            <a:solidFill>
              <a:schemeClr val="accent2"/>
            </a:solidFill>
            <a:ln>
              <a:noFill/>
            </a:ln>
            <a:effectLst/>
          </c:spPr>
          <c:invertIfNegative val="0"/>
          <c:cat>
            <c:strRef>
              <c:f>'Q8 (N of clients)'!$A$5:$A$22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'Q8 (N of clients)'!$C$5:$C$22</c:f>
              <c:numCache>
                <c:formatCode>General</c:formatCode>
                <c:ptCount val="18"/>
                <c:pt idx="0">
                  <c:v>203</c:v>
                </c:pt>
                <c:pt idx="1">
                  <c:v>518</c:v>
                </c:pt>
                <c:pt idx="2">
                  <c:v>2200</c:v>
                </c:pt>
                <c:pt idx="3">
                  <c:v>10902</c:v>
                </c:pt>
                <c:pt idx="4">
                  <c:v>0</c:v>
                </c:pt>
                <c:pt idx="5">
                  <c:v>892</c:v>
                </c:pt>
                <c:pt idx="6">
                  <c:v>2500</c:v>
                </c:pt>
                <c:pt idx="7">
                  <c:v>12030</c:v>
                </c:pt>
                <c:pt idx="8">
                  <c:v>0</c:v>
                </c:pt>
                <c:pt idx="9">
                  <c:v>936</c:v>
                </c:pt>
                <c:pt idx="10">
                  <c:v>8785</c:v>
                </c:pt>
                <c:pt idx="11">
                  <c:v>0</c:v>
                </c:pt>
                <c:pt idx="12">
                  <c:v>673</c:v>
                </c:pt>
                <c:pt idx="13">
                  <c:v>5137</c:v>
                </c:pt>
                <c:pt idx="14">
                  <c:v>4871</c:v>
                </c:pt>
                <c:pt idx="15">
                  <c:v>6233</c:v>
                </c:pt>
                <c:pt idx="16">
                  <c:v>0</c:v>
                </c:pt>
                <c:pt idx="17">
                  <c:v>8000</c:v>
                </c:pt>
              </c:numCache>
            </c:numRef>
          </c:val>
          <c:extLst>
            <c:ext xmlns:c16="http://schemas.microsoft.com/office/drawing/2014/chart" uri="{C3380CC4-5D6E-409C-BE32-E72D297353CC}">
              <c16:uniqueId val="{00000001-8BBF-8C40-A387-B4AD44E11950}"/>
            </c:ext>
          </c:extLst>
        </c:ser>
        <c:dLbls>
          <c:showLegendKey val="0"/>
          <c:showVal val="0"/>
          <c:showCatName val="0"/>
          <c:showSerName val="0"/>
          <c:showPercent val="0"/>
          <c:showBubbleSize val="0"/>
        </c:dLbls>
        <c:gapWidth val="150"/>
        <c:overlap val="100"/>
        <c:axId val="965768264"/>
        <c:axId val="965768592"/>
      </c:barChart>
      <c:catAx>
        <c:axId val="965768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965768592"/>
        <c:crosses val="autoZero"/>
        <c:auto val="1"/>
        <c:lblAlgn val="ctr"/>
        <c:lblOffset val="100"/>
        <c:noMultiLvlLbl val="0"/>
      </c:catAx>
      <c:valAx>
        <c:axId val="9657685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5768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Average</a:t>
            </a:r>
            <a:r>
              <a:rPr lang="en-US" sz="1800" b="1" baseline="0" dirty="0"/>
              <a:t> Number of Payment Transactions per Day</a:t>
            </a:r>
            <a:endParaRPr lang="en-US"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'Q10'!$D$5</c:f>
              <c:strCache>
                <c:ptCount val="1"/>
                <c:pt idx="0">
                  <c:v>at the central Treasury office</c:v>
                </c:pt>
              </c:strCache>
            </c:strRef>
          </c:tx>
          <c:spPr>
            <a:solidFill>
              <a:schemeClr val="accent1"/>
            </a:solidFill>
            <a:ln>
              <a:noFill/>
            </a:ln>
            <a:effectLst/>
          </c:spPr>
          <c:invertIfNegative val="0"/>
          <c:cat>
            <c:strRef>
              <c:f>'Q10'!$B$6:$B$23</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'Q10'!$D$6:$D$23</c:f>
              <c:numCache>
                <c:formatCode>General</c:formatCode>
                <c:ptCount val="18"/>
                <c:pt idx="0">
                  <c:v>30</c:v>
                </c:pt>
                <c:pt idx="1">
                  <c:v>30000</c:v>
                </c:pt>
                <c:pt idx="2">
                  <c:v>9</c:v>
                </c:pt>
                <c:pt idx="3">
                  <c:v>5515</c:v>
                </c:pt>
                <c:pt idx="4">
                  <c:v>37700</c:v>
                </c:pt>
                <c:pt idx="5" formatCode="0">
                  <c:v>5000</c:v>
                </c:pt>
                <c:pt idx="6">
                  <c:v>0</c:v>
                </c:pt>
                <c:pt idx="7">
                  <c:v>10</c:v>
                </c:pt>
                <c:pt idx="8">
                  <c:v>1200</c:v>
                </c:pt>
                <c:pt idx="9">
                  <c:v>7000</c:v>
                </c:pt>
                <c:pt idx="10">
                  <c:v>1000</c:v>
                </c:pt>
                <c:pt idx="11">
                  <c:v>1190</c:v>
                </c:pt>
                <c:pt idx="12">
                  <c:v>3000</c:v>
                </c:pt>
                <c:pt idx="13">
                  <c:v>86800</c:v>
                </c:pt>
                <c:pt idx="15">
                  <c:v>1033</c:v>
                </c:pt>
                <c:pt idx="17">
                  <c:v>5000</c:v>
                </c:pt>
              </c:numCache>
            </c:numRef>
          </c:val>
          <c:extLst>
            <c:ext xmlns:c16="http://schemas.microsoft.com/office/drawing/2014/chart" uri="{C3380CC4-5D6E-409C-BE32-E72D297353CC}">
              <c16:uniqueId val="{00000000-4B0A-E143-B76F-E3238542D13C}"/>
            </c:ext>
          </c:extLst>
        </c:ser>
        <c:ser>
          <c:idx val="1"/>
          <c:order val="1"/>
          <c:tx>
            <c:strRef>
              <c:f>'Q10'!$E$5</c:f>
              <c:strCache>
                <c:ptCount val="1"/>
                <c:pt idx="0">
                  <c:v>at the regional Treasury offices</c:v>
                </c:pt>
              </c:strCache>
            </c:strRef>
          </c:tx>
          <c:spPr>
            <a:solidFill>
              <a:schemeClr val="accent2"/>
            </a:solidFill>
            <a:ln>
              <a:noFill/>
            </a:ln>
            <a:effectLst/>
          </c:spPr>
          <c:invertIfNegative val="0"/>
          <c:cat>
            <c:strRef>
              <c:f>'Q10'!$B$6:$B$23</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'Q10'!$E$6:$E$23</c:f>
              <c:numCache>
                <c:formatCode>General</c:formatCode>
                <c:ptCount val="18"/>
                <c:pt idx="0">
                  <c:v>1470</c:v>
                </c:pt>
                <c:pt idx="1">
                  <c:v>1500</c:v>
                </c:pt>
                <c:pt idx="2">
                  <c:v>3000</c:v>
                </c:pt>
                <c:pt idx="3">
                  <c:v>18315</c:v>
                </c:pt>
                <c:pt idx="5">
                  <c:v>0</c:v>
                </c:pt>
                <c:pt idx="6">
                  <c:v>0</c:v>
                </c:pt>
                <c:pt idx="7">
                  <c:v>50000</c:v>
                </c:pt>
                <c:pt idx="8">
                  <c:v>0</c:v>
                </c:pt>
                <c:pt idx="9">
                  <c:v>1300</c:v>
                </c:pt>
                <c:pt idx="10">
                  <c:v>9000</c:v>
                </c:pt>
                <c:pt idx="12">
                  <c:v>10000</c:v>
                </c:pt>
                <c:pt idx="13">
                  <c:v>122200</c:v>
                </c:pt>
                <c:pt idx="14">
                  <c:v>330300</c:v>
                </c:pt>
                <c:pt idx="15">
                  <c:v>4620</c:v>
                </c:pt>
                <c:pt idx="17">
                  <c:v>40000</c:v>
                </c:pt>
              </c:numCache>
            </c:numRef>
          </c:val>
          <c:extLst>
            <c:ext xmlns:c16="http://schemas.microsoft.com/office/drawing/2014/chart" uri="{C3380CC4-5D6E-409C-BE32-E72D297353CC}">
              <c16:uniqueId val="{00000001-4B0A-E143-B76F-E3238542D13C}"/>
            </c:ext>
          </c:extLst>
        </c:ser>
        <c:dLbls>
          <c:showLegendKey val="0"/>
          <c:showVal val="0"/>
          <c:showCatName val="0"/>
          <c:showSerName val="0"/>
          <c:showPercent val="0"/>
          <c:showBubbleSize val="0"/>
        </c:dLbls>
        <c:gapWidth val="150"/>
        <c:overlap val="100"/>
        <c:axId val="1767386960"/>
        <c:axId val="1767396112"/>
      </c:barChart>
      <c:catAx>
        <c:axId val="1767386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67396112"/>
        <c:crosses val="autoZero"/>
        <c:auto val="1"/>
        <c:lblAlgn val="ctr"/>
        <c:lblOffset val="100"/>
        <c:noMultiLvlLbl val="0"/>
      </c:catAx>
      <c:valAx>
        <c:axId val="17673961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67386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Staff involved in cash forecasting</a:t>
            </a:r>
            <a:endParaRPr lang="ru-RU" b="1" dirty="0"/>
          </a:p>
        </c:rich>
      </c:tx>
      <c:layout>
        <c:manualLayout>
          <c:xMode val="edge"/>
          <c:yMode val="edge"/>
          <c:x val="0.23293498914512273"/>
          <c:y val="2.3939352383968361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8054268600783377E-2"/>
          <c:y val="0.11504347941355816"/>
          <c:w val="0.88763036428918851"/>
          <c:h val="0.56390700531120475"/>
        </c:manualLayout>
      </c:layout>
      <c:barChart>
        <c:barDir val="col"/>
        <c:grouping val="clustered"/>
        <c:varyColors val="0"/>
        <c:ser>
          <c:idx val="0"/>
          <c:order val="0"/>
          <c:spPr>
            <a:solidFill>
              <a:schemeClr val="accent1"/>
            </a:solidFill>
            <a:ln>
              <a:noFill/>
            </a:ln>
            <a:effectLst/>
          </c:spPr>
          <c:invertIfNegative val="0"/>
          <c:dLbls>
            <c:dLbl>
              <c:idx val="17"/>
              <c:delete val="1"/>
              <c:extLst>
                <c:ext xmlns:c15="http://schemas.microsoft.com/office/drawing/2012/chart" uri="{CE6537A1-D6FC-4f65-9D91-7224C49458BB}"/>
                <c:ext xmlns:c16="http://schemas.microsoft.com/office/drawing/2014/chart" uri="{C3380CC4-5D6E-409C-BE32-E72D297353CC}">
                  <c16:uniqueId val="{00000001-F648-1344-8C40-2BA8D02DB085}"/>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'Q11'!$A$5:$A$22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'Q11'!$C$5:$C$22</c:f>
              <c:numCache>
                <c:formatCode>General</c:formatCode>
                <c:ptCount val="18"/>
                <c:pt idx="0">
                  <c:v>4</c:v>
                </c:pt>
                <c:pt idx="1">
                  <c:v>0</c:v>
                </c:pt>
                <c:pt idx="2">
                  <c:v>0</c:v>
                </c:pt>
                <c:pt idx="3">
                  <c:v>2</c:v>
                </c:pt>
                <c:pt idx="4">
                  <c:v>4</c:v>
                </c:pt>
                <c:pt idx="5">
                  <c:v>5</c:v>
                </c:pt>
                <c:pt idx="6">
                  <c:v>2</c:v>
                </c:pt>
                <c:pt idx="7">
                  <c:v>4</c:v>
                </c:pt>
                <c:pt idx="8">
                  <c:v>4</c:v>
                </c:pt>
                <c:pt idx="9">
                  <c:v>3</c:v>
                </c:pt>
                <c:pt idx="10">
                  <c:v>3</c:v>
                </c:pt>
                <c:pt idx="11">
                  <c:v>5</c:v>
                </c:pt>
                <c:pt idx="12">
                  <c:v>2</c:v>
                </c:pt>
                <c:pt idx="13">
                  <c:v>3</c:v>
                </c:pt>
                <c:pt idx="14">
                  <c:v>4</c:v>
                </c:pt>
                <c:pt idx="15">
                  <c:v>4</c:v>
                </c:pt>
                <c:pt idx="16">
                  <c:v>7</c:v>
                </c:pt>
                <c:pt idx="17">
                  <c:v>0</c:v>
                </c:pt>
              </c:numCache>
            </c:numRef>
          </c:val>
          <c:extLst>
            <c:ext xmlns:c16="http://schemas.microsoft.com/office/drawing/2014/chart" uri="{C3380CC4-5D6E-409C-BE32-E72D297353CC}">
              <c16:uniqueId val="{00000000-F648-1344-8C40-2BA8D02DB085}"/>
            </c:ext>
          </c:extLst>
        </c:ser>
        <c:dLbls>
          <c:showLegendKey val="0"/>
          <c:showVal val="0"/>
          <c:showCatName val="0"/>
          <c:showSerName val="0"/>
          <c:showPercent val="0"/>
          <c:showBubbleSize val="0"/>
        </c:dLbls>
        <c:gapWidth val="219"/>
        <c:overlap val="-27"/>
        <c:axId val="1092235232"/>
        <c:axId val="472394768"/>
      </c:barChart>
      <c:catAx>
        <c:axId val="1092235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472394768"/>
        <c:crosses val="autoZero"/>
        <c:auto val="1"/>
        <c:lblAlgn val="ctr"/>
        <c:lblOffset val="100"/>
        <c:noMultiLvlLbl val="0"/>
      </c:catAx>
      <c:valAx>
        <c:axId val="472394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92235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Staff involved in cash management</a:t>
            </a:r>
            <a:endParaRPr lang="ru-RU"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0495925648549912E-2"/>
          <c:y val="0.12518516096810781"/>
          <c:w val="0.92688767598941479"/>
          <c:h val="0.59996459581417272"/>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'Q12'!$A$5:$A$22</c:f>
              <c:strCache>
                <c:ptCount val="18"/>
                <c:pt idx="0">
                  <c:v>Albania</c:v>
                </c:pt>
                <c:pt idx="1">
                  <c:v>Armenia</c:v>
                </c:pt>
                <c:pt idx="2">
                  <c:v>Azerbaijan</c:v>
                </c:pt>
                <c:pt idx="3">
                  <c:v>Belarus</c:v>
                </c:pt>
                <c:pt idx="4">
                  <c:v>Croatia</c:v>
                </c:pt>
                <c:pt idx="5">
                  <c:v>Georgia</c:v>
                </c:pt>
                <c:pt idx="6">
                  <c:v>Hungary</c:v>
                </c:pt>
                <c:pt idx="7">
                  <c:v>Kazakhstan</c:v>
                </c:pt>
                <c:pt idx="8">
                  <c:v>Kosovo</c:v>
                </c:pt>
                <c:pt idx="9">
                  <c:v>Kyrgyz Republic</c:v>
                </c:pt>
                <c:pt idx="10">
                  <c:v>Moldova</c:v>
                </c:pt>
                <c:pt idx="11">
                  <c:v>Montenegro</c:v>
                </c:pt>
                <c:pt idx="12">
                  <c:v>North Macedonia</c:v>
                </c:pt>
                <c:pt idx="13">
                  <c:v>Romania</c:v>
                </c:pt>
                <c:pt idx="14">
                  <c:v>Serbia</c:v>
                </c:pt>
                <c:pt idx="15">
                  <c:v>Tajikistan</c:v>
                </c:pt>
                <c:pt idx="16">
                  <c:v>Turkey</c:v>
                </c:pt>
                <c:pt idx="17">
                  <c:v>Uzbekistan</c:v>
                </c:pt>
              </c:strCache>
            </c:strRef>
          </c:cat>
          <c:val>
            <c:numRef>
              <c:f>'Q12'!$C$5:$C$22</c:f>
              <c:numCache>
                <c:formatCode>General</c:formatCode>
                <c:ptCount val="18"/>
                <c:pt idx="0">
                  <c:v>4</c:v>
                </c:pt>
                <c:pt idx="2">
                  <c:v>0</c:v>
                </c:pt>
                <c:pt idx="3">
                  <c:v>2</c:v>
                </c:pt>
                <c:pt idx="4">
                  <c:v>4</c:v>
                </c:pt>
                <c:pt idx="5">
                  <c:v>3</c:v>
                </c:pt>
                <c:pt idx="7">
                  <c:v>4</c:v>
                </c:pt>
                <c:pt idx="8">
                  <c:v>4</c:v>
                </c:pt>
                <c:pt idx="9">
                  <c:v>3</c:v>
                </c:pt>
                <c:pt idx="10">
                  <c:v>7</c:v>
                </c:pt>
                <c:pt idx="11">
                  <c:v>5</c:v>
                </c:pt>
                <c:pt idx="12">
                  <c:v>2</c:v>
                </c:pt>
                <c:pt idx="13">
                  <c:v>3</c:v>
                </c:pt>
                <c:pt idx="14">
                  <c:v>12</c:v>
                </c:pt>
                <c:pt idx="16">
                  <c:v>12</c:v>
                </c:pt>
              </c:numCache>
            </c:numRef>
          </c:val>
          <c:extLst>
            <c:ext xmlns:c16="http://schemas.microsoft.com/office/drawing/2014/chart" uri="{C3380CC4-5D6E-409C-BE32-E72D297353CC}">
              <c16:uniqueId val="{00000000-5F8F-B14E-91BD-3D55FFE49C01}"/>
            </c:ext>
          </c:extLst>
        </c:ser>
        <c:dLbls>
          <c:showLegendKey val="0"/>
          <c:showVal val="0"/>
          <c:showCatName val="0"/>
          <c:showSerName val="0"/>
          <c:showPercent val="0"/>
          <c:showBubbleSize val="0"/>
        </c:dLbls>
        <c:gapWidth val="219"/>
        <c:overlap val="-27"/>
        <c:axId val="1020194664"/>
        <c:axId val="1020194992"/>
      </c:barChart>
      <c:catAx>
        <c:axId val="1020194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20194992"/>
        <c:crosses val="autoZero"/>
        <c:auto val="1"/>
        <c:lblAlgn val="ctr"/>
        <c:lblOffset val="100"/>
        <c:noMultiLvlLbl val="0"/>
      </c:catAx>
      <c:valAx>
        <c:axId val="10201949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0194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E63802-9BFA-4904-AFE3-97E8E20AB12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CA2CBEC8-FA8E-40ED-9044-77EA278AEF65}">
      <dgm:prSet phldrT="[Text]"/>
      <dgm:spPr>
        <a:solidFill>
          <a:srgbClr val="004C97"/>
        </a:solidFill>
        <a:ln>
          <a:noFill/>
        </a:ln>
      </dgm:spPr>
      <dgm:t>
        <a:bodyPr/>
        <a:lstStyle/>
        <a:p>
          <a:r>
            <a:rPr lang="en-GB" dirty="0"/>
            <a:t>This is a summary only – In some cases we may be in touch to clarify answers. The group session today will be used to clarify some issues with country responses and you maybe approached separately too. We encourage you to further review your responses and if you note any anomalies please let us know.</a:t>
          </a:r>
        </a:p>
      </dgm:t>
    </dgm:pt>
    <dgm:pt modelId="{BAD777EF-F2D9-45AD-A29E-8A41CC8DFCC1}" type="parTrans" cxnId="{1FE9E259-3387-475D-B1DD-76B41F687DA6}">
      <dgm:prSet/>
      <dgm:spPr/>
      <dgm:t>
        <a:bodyPr/>
        <a:lstStyle/>
        <a:p>
          <a:endParaRPr lang="en-GB"/>
        </a:p>
      </dgm:t>
    </dgm:pt>
    <dgm:pt modelId="{5D85271F-0611-45AC-B7C7-A2823D31016E}" type="sibTrans" cxnId="{1FE9E259-3387-475D-B1DD-76B41F687DA6}">
      <dgm:prSet/>
      <dgm:spPr>
        <a:solidFill>
          <a:srgbClr val="CFD5EA">
            <a:alpha val="90000"/>
          </a:srgbClr>
        </a:solidFill>
        <a:ln>
          <a:solidFill>
            <a:srgbClr val="004C97">
              <a:alpha val="90000"/>
            </a:srgbClr>
          </a:solidFill>
        </a:ln>
      </dgm:spPr>
      <dgm:t>
        <a:bodyPr/>
        <a:lstStyle/>
        <a:p>
          <a:endParaRPr lang="en-GB" dirty="0"/>
        </a:p>
      </dgm:t>
    </dgm:pt>
    <dgm:pt modelId="{A3935E0C-4552-4CEA-B2D4-D756D3DB5063}">
      <dgm:prSet/>
      <dgm:spPr>
        <a:solidFill>
          <a:srgbClr val="004C97"/>
        </a:solidFill>
        <a:ln>
          <a:noFill/>
        </a:ln>
      </dgm:spPr>
      <dgm:t>
        <a:bodyPr/>
        <a:lstStyle/>
        <a:p>
          <a:r>
            <a:rPr lang="en-GB" dirty="0"/>
            <a:t>An extensive report will be prepared later this year as a contribution to PEMPAL knowledge bank of methodological, legal and analytical documentation.</a:t>
          </a:r>
        </a:p>
      </dgm:t>
    </dgm:pt>
    <dgm:pt modelId="{90BD4685-0867-4C33-965E-82FCE9220BA9}" type="parTrans" cxnId="{4E0FA6D0-2ED4-437D-892C-EC112399E814}">
      <dgm:prSet/>
      <dgm:spPr/>
      <dgm:t>
        <a:bodyPr/>
        <a:lstStyle/>
        <a:p>
          <a:endParaRPr lang="en-GB"/>
        </a:p>
      </dgm:t>
    </dgm:pt>
    <dgm:pt modelId="{E42AE252-D358-4CE5-B208-FB66501CDF66}" type="sibTrans" cxnId="{4E0FA6D0-2ED4-437D-892C-EC112399E814}">
      <dgm:prSet/>
      <dgm:spPr>
        <a:solidFill>
          <a:srgbClr val="CFD5EA">
            <a:alpha val="90000"/>
          </a:srgbClr>
        </a:solidFill>
        <a:ln>
          <a:solidFill>
            <a:srgbClr val="004C97">
              <a:alpha val="90000"/>
            </a:srgbClr>
          </a:solidFill>
        </a:ln>
      </dgm:spPr>
      <dgm:t>
        <a:bodyPr/>
        <a:lstStyle/>
        <a:p>
          <a:endParaRPr lang="en-GB" dirty="0"/>
        </a:p>
      </dgm:t>
    </dgm:pt>
    <dgm:pt modelId="{6B114F6A-991C-4583-BB88-8EFD06BC2002}">
      <dgm:prSet/>
      <dgm:spPr>
        <a:solidFill>
          <a:srgbClr val="004C97"/>
        </a:solidFill>
        <a:ln>
          <a:noFill/>
        </a:ln>
      </dgm:spPr>
      <dgm:t>
        <a:bodyPr/>
        <a:lstStyle/>
        <a:p>
          <a:r>
            <a:rPr lang="en-GB" dirty="0"/>
            <a:t>We are grateful for your responses to date – we would still welcome further countries participating!!</a:t>
          </a:r>
        </a:p>
      </dgm:t>
    </dgm:pt>
    <dgm:pt modelId="{59EF4108-8DC2-4018-9E61-23E14721037C}" type="parTrans" cxnId="{0969A73E-7D6B-466C-B4BD-7226462D066E}">
      <dgm:prSet/>
      <dgm:spPr/>
      <dgm:t>
        <a:bodyPr/>
        <a:lstStyle/>
        <a:p>
          <a:endParaRPr lang="en-GB"/>
        </a:p>
      </dgm:t>
    </dgm:pt>
    <dgm:pt modelId="{0DB347BB-9CE7-4C08-9223-EA6705AB5FB8}" type="sibTrans" cxnId="{0969A73E-7D6B-466C-B4BD-7226462D066E}">
      <dgm:prSet/>
      <dgm:spPr/>
      <dgm:t>
        <a:bodyPr/>
        <a:lstStyle/>
        <a:p>
          <a:endParaRPr lang="en-GB"/>
        </a:p>
      </dgm:t>
    </dgm:pt>
    <dgm:pt modelId="{91887A19-0197-4BBA-AC61-B313186A37EB}" type="pres">
      <dgm:prSet presAssocID="{9BE63802-9BFA-4904-AFE3-97E8E20AB127}" presName="outerComposite" presStyleCnt="0">
        <dgm:presLayoutVars>
          <dgm:chMax val="5"/>
          <dgm:dir/>
          <dgm:resizeHandles val="exact"/>
        </dgm:presLayoutVars>
      </dgm:prSet>
      <dgm:spPr/>
    </dgm:pt>
    <dgm:pt modelId="{BD022245-7F22-4EAE-9F6E-75DF794C66FE}" type="pres">
      <dgm:prSet presAssocID="{9BE63802-9BFA-4904-AFE3-97E8E20AB127}" presName="dummyMaxCanvas" presStyleCnt="0">
        <dgm:presLayoutVars/>
      </dgm:prSet>
      <dgm:spPr/>
    </dgm:pt>
    <dgm:pt modelId="{C569CB19-2910-49FE-8291-2F5FD4DA907B}" type="pres">
      <dgm:prSet presAssocID="{9BE63802-9BFA-4904-AFE3-97E8E20AB127}" presName="ThreeNodes_1" presStyleLbl="node1" presStyleIdx="0" presStyleCnt="3">
        <dgm:presLayoutVars>
          <dgm:bulletEnabled val="1"/>
        </dgm:presLayoutVars>
      </dgm:prSet>
      <dgm:spPr/>
    </dgm:pt>
    <dgm:pt modelId="{925EDD1C-1203-4EF0-B43E-62CE24202E36}" type="pres">
      <dgm:prSet presAssocID="{9BE63802-9BFA-4904-AFE3-97E8E20AB127}" presName="ThreeNodes_2" presStyleLbl="node1" presStyleIdx="1" presStyleCnt="3">
        <dgm:presLayoutVars>
          <dgm:bulletEnabled val="1"/>
        </dgm:presLayoutVars>
      </dgm:prSet>
      <dgm:spPr/>
    </dgm:pt>
    <dgm:pt modelId="{8BE912F6-5BF3-4DAC-B54F-2350F3ED7DD2}" type="pres">
      <dgm:prSet presAssocID="{9BE63802-9BFA-4904-AFE3-97E8E20AB127}" presName="ThreeNodes_3" presStyleLbl="node1" presStyleIdx="2" presStyleCnt="3">
        <dgm:presLayoutVars>
          <dgm:bulletEnabled val="1"/>
        </dgm:presLayoutVars>
      </dgm:prSet>
      <dgm:spPr/>
    </dgm:pt>
    <dgm:pt modelId="{CB39D612-AF3A-43A2-8445-2DBA3E55BE7E}" type="pres">
      <dgm:prSet presAssocID="{9BE63802-9BFA-4904-AFE3-97E8E20AB127}" presName="ThreeConn_1-2" presStyleLbl="fgAccFollowNode1" presStyleIdx="0" presStyleCnt="2">
        <dgm:presLayoutVars>
          <dgm:bulletEnabled val="1"/>
        </dgm:presLayoutVars>
      </dgm:prSet>
      <dgm:spPr/>
    </dgm:pt>
    <dgm:pt modelId="{6536101C-0669-4373-88C6-3E5A38748D06}" type="pres">
      <dgm:prSet presAssocID="{9BE63802-9BFA-4904-AFE3-97E8E20AB127}" presName="ThreeConn_2-3" presStyleLbl="fgAccFollowNode1" presStyleIdx="1" presStyleCnt="2">
        <dgm:presLayoutVars>
          <dgm:bulletEnabled val="1"/>
        </dgm:presLayoutVars>
      </dgm:prSet>
      <dgm:spPr/>
    </dgm:pt>
    <dgm:pt modelId="{00763624-898C-47F1-871E-AC39A018A662}" type="pres">
      <dgm:prSet presAssocID="{9BE63802-9BFA-4904-AFE3-97E8E20AB127}" presName="ThreeNodes_1_text" presStyleLbl="node1" presStyleIdx="2" presStyleCnt="3">
        <dgm:presLayoutVars>
          <dgm:bulletEnabled val="1"/>
        </dgm:presLayoutVars>
      </dgm:prSet>
      <dgm:spPr/>
    </dgm:pt>
    <dgm:pt modelId="{BB467D80-7DB8-48C5-BD47-B8B2ECF90879}" type="pres">
      <dgm:prSet presAssocID="{9BE63802-9BFA-4904-AFE3-97E8E20AB127}" presName="ThreeNodes_2_text" presStyleLbl="node1" presStyleIdx="2" presStyleCnt="3">
        <dgm:presLayoutVars>
          <dgm:bulletEnabled val="1"/>
        </dgm:presLayoutVars>
      </dgm:prSet>
      <dgm:spPr/>
    </dgm:pt>
    <dgm:pt modelId="{A9C25E9F-D57F-42AB-AFC5-3E93BE518A3B}" type="pres">
      <dgm:prSet presAssocID="{9BE63802-9BFA-4904-AFE3-97E8E20AB127}" presName="ThreeNodes_3_text" presStyleLbl="node1" presStyleIdx="2" presStyleCnt="3">
        <dgm:presLayoutVars>
          <dgm:bulletEnabled val="1"/>
        </dgm:presLayoutVars>
      </dgm:prSet>
      <dgm:spPr/>
    </dgm:pt>
  </dgm:ptLst>
  <dgm:cxnLst>
    <dgm:cxn modelId="{561C5403-7EB2-48DF-A466-80B34E04BF73}" type="presOf" srcId="{CA2CBEC8-FA8E-40ED-9044-77EA278AEF65}" destId="{00763624-898C-47F1-871E-AC39A018A662}" srcOrd="1" destOrd="0" presId="urn:microsoft.com/office/officeart/2005/8/layout/vProcess5"/>
    <dgm:cxn modelId="{0969A73E-7D6B-466C-B4BD-7226462D066E}" srcId="{9BE63802-9BFA-4904-AFE3-97E8E20AB127}" destId="{6B114F6A-991C-4583-BB88-8EFD06BC2002}" srcOrd="2" destOrd="0" parTransId="{59EF4108-8DC2-4018-9E61-23E14721037C}" sibTransId="{0DB347BB-9CE7-4C08-9223-EA6705AB5FB8}"/>
    <dgm:cxn modelId="{196D084B-72D7-4CC3-9984-64FB9AEB7E27}" type="presOf" srcId="{5D85271F-0611-45AC-B7C7-A2823D31016E}" destId="{CB39D612-AF3A-43A2-8445-2DBA3E55BE7E}" srcOrd="0" destOrd="0" presId="urn:microsoft.com/office/officeart/2005/8/layout/vProcess5"/>
    <dgm:cxn modelId="{850E2273-D575-4948-8659-A19429AD8DEE}" type="presOf" srcId="{E42AE252-D358-4CE5-B208-FB66501CDF66}" destId="{6536101C-0669-4373-88C6-3E5A38748D06}" srcOrd="0" destOrd="0" presId="urn:microsoft.com/office/officeart/2005/8/layout/vProcess5"/>
    <dgm:cxn modelId="{260DAE54-DEF4-46F0-819D-81112B3EA591}" type="presOf" srcId="{6B114F6A-991C-4583-BB88-8EFD06BC2002}" destId="{A9C25E9F-D57F-42AB-AFC5-3E93BE518A3B}" srcOrd="1" destOrd="0" presId="urn:microsoft.com/office/officeart/2005/8/layout/vProcess5"/>
    <dgm:cxn modelId="{C4A17478-069E-48B2-BCC0-543054934073}" type="presOf" srcId="{A3935E0C-4552-4CEA-B2D4-D756D3DB5063}" destId="{925EDD1C-1203-4EF0-B43E-62CE24202E36}" srcOrd="0" destOrd="0" presId="urn:microsoft.com/office/officeart/2005/8/layout/vProcess5"/>
    <dgm:cxn modelId="{1FE9E259-3387-475D-B1DD-76B41F687DA6}" srcId="{9BE63802-9BFA-4904-AFE3-97E8E20AB127}" destId="{CA2CBEC8-FA8E-40ED-9044-77EA278AEF65}" srcOrd="0" destOrd="0" parTransId="{BAD777EF-F2D9-45AD-A29E-8A41CC8DFCC1}" sibTransId="{5D85271F-0611-45AC-B7C7-A2823D31016E}"/>
    <dgm:cxn modelId="{DC425F81-796B-4968-822F-6DAAE2A92AD4}" type="presOf" srcId="{6B114F6A-991C-4583-BB88-8EFD06BC2002}" destId="{8BE912F6-5BF3-4DAC-B54F-2350F3ED7DD2}" srcOrd="0" destOrd="0" presId="urn:microsoft.com/office/officeart/2005/8/layout/vProcess5"/>
    <dgm:cxn modelId="{0DC2D781-C9E6-44F3-936C-27E3E0F0F46D}" type="presOf" srcId="{CA2CBEC8-FA8E-40ED-9044-77EA278AEF65}" destId="{C569CB19-2910-49FE-8291-2F5FD4DA907B}" srcOrd="0" destOrd="0" presId="urn:microsoft.com/office/officeart/2005/8/layout/vProcess5"/>
    <dgm:cxn modelId="{E516C8B9-0A70-468D-895F-AD21067A4ED2}" type="presOf" srcId="{9BE63802-9BFA-4904-AFE3-97E8E20AB127}" destId="{91887A19-0197-4BBA-AC61-B313186A37EB}" srcOrd="0" destOrd="0" presId="urn:microsoft.com/office/officeart/2005/8/layout/vProcess5"/>
    <dgm:cxn modelId="{4E0FA6D0-2ED4-437D-892C-EC112399E814}" srcId="{9BE63802-9BFA-4904-AFE3-97E8E20AB127}" destId="{A3935E0C-4552-4CEA-B2D4-D756D3DB5063}" srcOrd="1" destOrd="0" parTransId="{90BD4685-0867-4C33-965E-82FCE9220BA9}" sibTransId="{E42AE252-D358-4CE5-B208-FB66501CDF66}"/>
    <dgm:cxn modelId="{ECAEFAF6-9DFA-4DBC-BD2D-550F14029D78}" type="presOf" srcId="{A3935E0C-4552-4CEA-B2D4-D756D3DB5063}" destId="{BB467D80-7DB8-48C5-BD47-B8B2ECF90879}" srcOrd="1" destOrd="0" presId="urn:microsoft.com/office/officeart/2005/8/layout/vProcess5"/>
    <dgm:cxn modelId="{6101D5DF-A1A9-4A2F-877C-3B2640806260}" type="presParOf" srcId="{91887A19-0197-4BBA-AC61-B313186A37EB}" destId="{BD022245-7F22-4EAE-9F6E-75DF794C66FE}" srcOrd="0" destOrd="0" presId="urn:microsoft.com/office/officeart/2005/8/layout/vProcess5"/>
    <dgm:cxn modelId="{94017EC8-68FB-43AB-87A8-98ECBA63DB43}" type="presParOf" srcId="{91887A19-0197-4BBA-AC61-B313186A37EB}" destId="{C569CB19-2910-49FE-8291-2F5FD4DA907B}" srcOrd="1" destOrd="0" presId="urn:microsoft.com/office/officeart/2005/8/layout/vProcess5"/>
    <dgm:cxn modelId="{59EC5072-9483-42EA-8AF6-91F2D5049C68}" type="presParOf" srcId="{91887A19-0197-4BBA-AC61-B313186A37EB}" destId="{925EDD1C-1203-4EF0-B43E-62CE24202E36}" srcOrd="2" destOrd="0" presId="urn:microsoft.com/office/officeart/2005/8/layout/vProcess5"/>
    <dgm:cxn modelId="{4F087E65-18FE-4E45-A570-B75B1076589C}" type="presParOf" srcId="{91887A19-0197-4BBA-AC61-B313186A37EB}" destId="{8BE912F6-5BF3-4DAC-B54F-2350F3ED7DD2}" srcOrd="3" destOrd="0" presId="urn:microsoft.com/office/officeart/2005/8/layout/vProcess5"/>
    <dgm:cxn modelId="{15569D93-B7D0-450A-B36C-9F75BE7AE04E}" type="presParOf" srcId="{91887A19-0197-4BBA-AC61-B313186A37EB}" destId="{CB39D612-AF3A-43A2-8445-2DBA3E55BE7E}" srcOrd="4" destOrd="0" presId="urn:microsoft.com/office/officeart/2005/8/layout/vProcess5"/>
    <dgm:cxn modelId="{04B45526-0ED9-49F4-8201-9C604CB0C318}" type="presParOf" srcId="{91887A19-0197-4BBA-AC61-B313186A37EB}" destId="{6536101C-0669-4373-88C6-3E5A38748D06}" srcOrd="5" destOrd="0" presId="urn:microsoft.com/office/officeart/2005/8/layout/vProcess5"/>
    <dgm:cxn modelId="{903F33BA-0FA0-4B16-BF9B-EEAEFC9DD8E7}" type="presParOf" srcId="{91887A19-0197-4BBA-AC61-B313186A37EB}" destId="{00763624-898C-47F1-871E-AC39A018A662}" srcOrd="6" destOrd="0" presId="urn:microsoft.com/office/officeart/2005/8/layout/vProcess5"/>
    <dgm:cxn modelId="{D98ABC74-0ECF-4142-BC1F-CCE4E53F0825}" type="presParOf" srcId="{91887A19-0197-4BBA-AC61-B313186A37EB}" destId="{BB467D80-7DB8-48C5-BD47-B8B2ECF90879}" srcOrd="7" destOrd="0" presId="urn:microsoft.com/office/officeart/2005/8/layout/vProcess5"/>
    <dgm:cxn modelId="{A406B4AF-DC05-4E8E-8554-08161285DC6E}" type="presParOf" srcId="{91887A19-0197-4BBA-AC61-B313186A37EB}" destId="{A9C25E9F-D57F-42AB-AFC5-3E93BE518A3B}"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9CB19-2910-49FE-8291-2F5FD4DA907B}">
      <dsp:nvSpPr>
        <dsp:cNvPr id="0" name=""/>
        <dsp:cNvSpPr/>
      </dsp:nvSpPr>
      <dsp:spPr>
        <a:xfrm>
          <a:off x="0" y="0"/>
          <a:ext cx="8837225" cy="1375060"/>
        </a:xfrm>
        <a:prstGeom prst="roundRect">
          <a:avLst>
            <a:gd name="adj" fmla="val 10000"/>
          </a:avLst>
        </a:prstGeom>
        <a:solidFill>
          <a:srgbClr val="004C9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This is a summary only – In some cases we may be in touch to clarify answers. The group session today will be used to clarify some issues with country responses and you maybe approached separately too. We encourage you to further review your responses and if you note any anomalies please let us know.</a:t>
          </a:r>
        </a:p>
      </dsp:txBody>
      <dsp:txXfrm>
        <a:off x="40274" y="40274"/>
        <a:ext cx="7353428" cy="1294512"/>
      </dsp:txXfrm>
    </dsp:sp>
    <dsp:sp modelId="{925EDD1C-1203-4EF0-B43E-62CE24202E36}">
      <dsp:nvSpPr>
        <dsp:cNvPr id="0" name=""/>
        <dsp:cNvSpPr/>
      </dsp:nvSpPr>
      <dsp:spPr>
        <a:xfrm>
          <a:off x="779755" y="1604237"/>
          <a:ext cx="8837225" cy="1375060"/>
        </a:xfrm>
        <a:prstGeom prst="roundRect">
          <a:avLst>
            <a:gd name="adj" fmla="val 10000"/>
          </a:avLst>
        </a:prstGeom>
        <a:solidFill>
          <a:srgbClr val="004C9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An extensive report will be prepared later this year as a contribution to PEMPAL knowledge bank of methodological, legal and analytical documentation.</a:t>
          </a:r>
        </a:p>
      </dsp:txBody>
      <dsp:txXfrm>
        <a:off x="820029" y="1644511"/>
        <a:ext cx="7083133" cy="1294512"/>
      </dsp:txXfrm>
    </dsp:sp>
    <dsp:sp modelId="{8BE912F6-5BF3-4DAC-B54F-2350F3ED7DD2}">
      <dsp:nvSpPr>
        <dsp:cNvPr id="0" name=""/>
        <dsp:cNvSpPr/>
      </dsp:nvSpPr>
      <dsp:spPr>
        <a:xfrm>
          <a:off x="1559510" y="3208474"/>
          <a:ext cx="8837225" cy="1375060"/>
        </a:xfrm>
        <a:prstGeom prst="roundRect">
          <a:avLst>
            <a:gd name="adj" fmla="val 10000"/>
          </a:avLst>
        </a:prstGeom>
        <a:solidFill>
          <a:srgbClr val="004C97"/>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We are grateful for your responses to date – we would still welcome further countries participating!!</a:t>
          </a:r>
        </a:p>
      </dsp:txBody>
      <dsp:txXfrm>
        <a:off x="1599784" y="3248748"/>
        <a:ext cx="7083133" cy="1294512"/>
      </dsp:txXfrm>
    </dsp:sp>
    <dsp:sp modelId="{CB39D612-AF3A-43A2-8445-2DBA3E55BE7E}">
      <dsp:nvSpPr>
        <dsp:cNvPr id="0" name=""/>
        <dsp:cNvSpPr/>
      </dsp:nvSpPr>
      <dsp:spPr>
        <a:xfrm>
          <a:off x="7943436" y="1042754"/>
          <a:ext cx="893789" cy="893789"/>
        </a:xfrm>
        <a:prstGeom prst="downArrow">
          <a:avLst>
            <a:gd name="adj1" fmla="val 55000"/>
            <a:gd name="adj2" fmla="val 45000"/>
          </a:avLst>
        </a:prstGeom>
        <a:solidFill>
          <a:srgbClr val="CFD5EA">
            <a:alpha val="90000"/>
          </a:srgbClr>
        </a:solidFill>
        <a:ln w="25400" cap="flat" cmpd="sng" algn="ctr">
          <a:solidFill>
            <a:srgbClr val="004C97">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GB" sz="3600" kern="1200" dirty="0"/>
        </a:p>
      </dsp:txBody>
      <dsp:txXfrm>
        <a:off x="8144539" y="1042754"/>
        <a:ext cx="491583" cy="672576"/>
      </dsp:txXfrm>
    </dsp:sp>
    <dsp:sp modelId="{6536101C-0669-4373-88C6-3E5A38748D06}">
      <dsp:nvSpPr>
        <dsp:cNvPr id="0" name=""/>
        <dsp:cNvSpPr/>
      </dsp:nvSpPr>
      <dsp:spPr>
        <a:xfrm>
          <a:off x="8723191" y="2637824"/>
          <a:ext cx="893789" cy="893789"/>
        </a:xfrm>
        <a:prstGeom prst="downArrow">
          <a:avLst>
            <a:gd name="adj1" fmla="val 55000"/>
            <a:gd name="adj2" fmla="val 45000"/>
          </a:avLst>
        </a:prstGeom>
        <a:solidFill>
          <a:srgbClr val="CFD5EA">
            <a:alpha val="90000"/>
          </a:srgbClr>
        </a:solidFill>
        <a:ln w="25400" cap="flat" cmpd="sng" algn="ctr">
          <a:solidFill>
            <a:srgbClr val="004C97">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GB" sz="3600" kern="1200" dirty="0"/>
        </a:p>
      </dsp:txBody>
      <dsp:txXfrm>
        <a:off x="8924294" y="2637824"/>
        <a:ext cx="491583" cy="6725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965568-4B26-4E76-9FFE-A0C1EB81232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0F3BF504-35D5-4AA8-8135-5308B8D93AC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15A7E4FF-6F7D-4EFC-94B8-25408FF614E4}" type="datetimeFigureOut">
              <a:rPr lang="en-US"/>
              <a:pPr>
                <a:defRPr/>
              </a:pPr>
              <a:t>5/17/2023</a:t>
            </a:fld>
            <a:endParaRPr lang="en-US" dirty="0"/>
          </a:p>
        </p:txBody>
      </p:sp>
      <p:sp>
        <p:nvSpPr>
          <p:cNvPr id="4" name="Footer Placeholder 3">
            <a:extLst>
              <a:ext uri="{FF2B5EF4-FFF2-40B4-BE49-F238E27FC236}">
                <a16:creationId xmlns:a16="http://schemas.microsoft.com/office/drawing/2014/main" id="{D1BEC86B-6301-4841-8D54-1FF92ADE2052}"/>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40A2FCF0-A9D2-4AB9-B2AF-DAFC878B550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923AB57-73ED-4646-BA41-AF6CA58E6A78}" type="slidenum">
              <a:rPr lang="en-US" altLang="en-US"/>
              <a:pPr>
                <a:defRPr/>
              </a:pPr>
              <a:t>‹#›</a:t>
            </a:fld>
            <a:endParaRPr lang="en-US" altLang="en-US" dirty="0"/>
          </a:p>
        </p:txBody>
      </p:sp>
    </p:spTree>
    <p:extLst>
      <p:ext uri="{BB962C8B-B14F-4D97-AF65-F5344CB8AC3E}">
        <p14:creationId xmlns:p14="http://schemas.microsoft.com/office/powerpoint/2010/main" val="4277328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83B9CC-795D-4465-B669-4917F9AC48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ru-RU" dirty="0"/>
          </a:p>
        </p:txBody>
      </p:sp>
      <p:sp>
        <p:nvSpPr>
          <p:cNvPr id="3" name="Date Placeholder 2">
            <a:extLst>
              <a:ext uri="{FF2B5EF4-FFF2-40B4-BE49-F238E27FC236}">
                <a16:creationId xmlns:a16="http://schemas.microsoft.com/office/drawing/2014/main" id="{31A46252-E9B0-4FDC-842B-D7F9BEA37D5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E72D9E6-38EE-45E6-9C81-B4D91A002BEE}" type="datetimeFigureOut">
              <a:rPr lang="ru-RU"/>
              <a:pPr>
                <a:defRPr/>
              </a:pPr>
              <a:t>17.05.2023</a:t>
            </a:fld>
            <a:endParaRPr lang="ru-RU" dirty="0"/>
          </a:p>
        </p:txBody>
      </p:sp>
      <p:sp>
        <p:nvSpPr>
          <p:cNvPr id="4" name="Slide Image Placeholder 3">
            <a:extLst>
              <a:ext uri="{FF2B5EF4-FFF2-40B4-BE49-F238E27FC236}">
                <a16:creationId xmlns:a16="http://schemas.microsoft.com/office/drawing/2014/main" id="{3C19525E-C953-4653-B69E-40DA2DD6265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Notes Placeholder 4">
            <a:extLst>
              <a:ext uri="{FF2B5EF4-FFF2-40B4-BE49-F238E27FC236}">
                <a16:creationId xmlns:a16="http://schemas.microsoft.com/office/drawing/2014/main" id="{42B0B63E-2F93-435B-950A-2F3AF57FFA0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ru-RU" noProof="0"/>
          </a:p>
        </p:txBody>
      </p:sp>
      <p:sp>
        <p:nvSpPr>
          <p:cNvPr id="6" name="Footer Placeholder 5">
            <a:extLst>
              <a:ext uri="{FF2B5EF4-FFF2-40B4-BE49-F238E27FC236}">
                <a16:creationId xmlns:a16="http://schemas.microsoft.com/office/drawing/2014/main" id="{B1D3D671-061C-4FE4-9F3B-82F8552F3F7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ru-RU" dirty="0"/>
          </a:p>
        </p:txBody>
      </p:sp>
      <p:sp>
        <p:nvSpPr>
          <p:cNvPr id="7" name="Slide Number Placeholder 6">
            <a:extLst>
              <a:ext uri="{FF2B5EF4-FFF2-40B4-BE49-F238E27FC236}">
                <a16:creationId xmlns:a16="http://schemas.microsoft.com/office/drawing/2014/main" id="{04413705-6F84-4987-AE37-9784306FCA6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DF7E5C-DC66-4C1C-B4FB-0CAAA5882F0D}" type="slidenum">
              <a:rPr lang="ru-RU" altLang="en-US"/>
              <a:pPr>
                <a:defRPr/>
              </a:pPr>
              <a:t>‹#›</a:t>
            </a:fld>
            <a:endParaRPr lang="ru-RU" altLang="en-US" dirty="0"/>
          </a:p>
        </p:txBody>
      </p:sp>
    </p:spTree>
    <p:extLst>
      <p:ext uri="{BB962C8B-B14F-4D97-AF65-F5344CB8AC3E}">
        <p14:creationId xmlns:p14="http://schemas.microsoft.com/office/powerpoint/2010/main" val="1483184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E81DE58-5716-4EAE-B481-0C7BBE86454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5E1B36BA-56C9-444E-8090-37788583EF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dirty="0"/>
          </a:p>
        </p:txBody>
      </p:sp>
      <p:sp>
        <p:nvSpPr>
          <p:cNvPr id="5124" name="Slide Number Placeholder 3">
            <a:extLst>
              <a:ext uri="{FF2B5EF4-FFF2-40B4-BE49-F238E27FC236}">
                <a16:creationId xmlns:a16="http://schemas.microsoft.com/office/drawing/2014/main" id="{ED49A56A-488B-42B8-BC48-79128528A0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E071FE-9F4F-43F2-90E8-3E9B042A45C2}" type="slidenum">
              <a:rPr lang="en-US" altLang="en-US" smtClean="0"/>
              <a:pPr/>
              <a:t>1</a:t>
            </a:fld>
            <a:endParaRPr lang="en-US" altLang="en-US" dirty="0"/>
          </a:p>
        </p:txBody>
      </p:sp>
    </p:spTree>
    <p:extLst>
      <p:ext uri="{BB962C8B-B14F-4D97-AF65-F5344CB8AC3E}">
        <p14:creationId xmlns:p14="http://schemas.microsoft.com/office/powerpoint/2010/main" val="3151835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19</a:t>
            </a:fld>
            <a:endParaRPr lang="ru-RU" altLang="en-US" dirty="0"/>
          </a:p>
        </p:txBody>
      </p:sp>
    </p:spTree>
    <p:extLst>
      <p:ext uri="{BB962C8B-B14F-4D97-AF65-F5344CB8AC3E}">
        <p14:creationId xmlns:p14="http://schemas.microsoft.com/office/powerpoint/2010/main" val="102188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23</a:t>
            </a:fld>
            <a:endParaRPr lang="ru-RU" altLang="en-US" dirty="0"/>
          </a:p>
        </p:txBody>
      </p:sp>
    </p:spTree>
    <p:extLst>
      <p:ext uri="{BB962C8B-B14F-4D97-AF65-F5344CB8AC3E}">
        <p14:creationId xmlns:p14="http://schemas.microsoft.com/office/powerpoint/2010/main" val="4201931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9DF7E5C-DC66-4C1C-B4FB-0CAAA5882F0D}" type="slidenum">
              <a:rPr lang="ru-RU" altLang="en-US" smtClean="0"/>
              <a:pPr>
                <a:defRPr/>
              </a:pPr>
              <a:t>2</a:t>
            </a:fld>
            <a:endParaRPr lang="ru-RU" altLang="en-US" dirty="0"/>
          </a:p>
        </p:txBody>
      </p:sp>
    </p:spTree>
    <p:extLst>
      <p:ext uri="{BB962C8B-B14F-4D97-AF65-F5344CB8AC3E}">
        <p14:creationId xmlns:p14="http://schemas.microsoft.com/office/powerpoint/2010/main" val="3431213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7</a:t>
            </a:fld>
            <a:endParaRPr lang="ru-RU" altLang="en-US" dirty="0"/>
          </a:p>
        </p:txBody>
      </p:sp>
    </p:spTree>
    <p:extLst>
      <p:ext uri="{BB962C8B-B14F-4D97-AF65-F5344CB8AC3E}">
        <p14:creationId xmlns:p14="http://schemas.microsoft.com/office/powerpoint/2010/main" val="3860553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9</a:t>
            </a:fld>
            <a:endParaRPr lang="ru-RU" altLang="en-US" dirty="0"/>
          </a:p>
        </p:txBody>
      </p:sp>
    </p:spTree>
    <p:extLst>
      <p:ext uri="{BB962C8B-B14F-4D97-AF65-F5344CB8AC3E}">
        <p14:creationId xmlns:p14="http://schemas.microsoft.com/office/powerpoint/2010/main" val="1240990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10</a:t>
            </a:fld>
            <a:endParaRPr lang="ru-RU" altLang="en-US" dirty="0"/>
          </a:p>
        </p:txBody>
      </p:sp>
    </p:spTree>
    <p:extLst>
      <p:ext uri="{BB962C8B-B14F-4D97-AF65-F5344CB8AC3E}">
        <p14:creationId xmlns:p14="http://schemas.microsoft.com/office/powerpoint/2010/main" val="2037301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11</a:t>
            </a:fld>
            <a:endParaRPr lang="ru-RU" altLang="en-US" dirty="0"/>
          </a:p>
        </p:txBody>
      </p:sp>
    </p:spTree>
    <p:extLst>
      <p:ext uri="{BB962C8B-B14F-4D97-AF65-F5344CB8AC3E}">
        <p14:creationId xmlns:p14="http://schemas.microsoft.com/office/powerpoint/2010/main" val="1056924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13</a:t>
            </a:fld>
            <a:endParaRPr lang="ru-RU" altLang="en-US" dirty="0"/>
          </a:p>
        </p:txBody>
      </p:sp>
    </p:spTree>
    <p:extLst>
      <p:ext uri="{BB962C8B-B14F-4D97-AF65-F5344CB8AC3E}">
        <p14:creationId xmlns:p14="http://schemas.microsoft.com/office/powerpoint/2010/main" val="1844129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15</a:t>
            </a:fld>
            <a:endParaRPr lang="ru-RU" altLang="en-US" dirty="0"/>
          </a:p>
        </p:txBody>
      </p:sp>
    </p:spTree>
    <p:extLst>
      <p:ext uri="{BB962C8B-B14F-4D97-AF65-F5344CB8AC3E}">
        <p14:creationId xmlns:p14="http://schemas.microsoft.com/office/powerpoint/2010/main" val="2195141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9DF7E5C-DC66-4C1C-B4FB-0CAAA5882F0D}" type="slidenum">
              <a:rPr lang="ru-RU" altLang="en-US" smtClean="0"/>
              <a:pPr>
                <a:defRPr/>
              </a:pPr>
              <a:t>16</a:t>
            </a:fld>
            <a:endParaRPr lang="ru-RU" altLang="en-US" dirty="0"/>
          </a:p>
        </p:txBody>
      </p:sp>
    </p:spTree>
    <p:extLst>
      <p:ext uri="{BB962C8B-B14F-4D97-AF65-F5344CB8AC3E}">
        <p14:creationId xmlns:p14="http://schemas.microsoft.com/office/powerpoint/2010/main" val="3151869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5440" y="2057399"/>
            <a:ext cx="10363200" cy="1470025"/>
          </a:xfrm>
        </p:spPr>
        <p:txBody>
          <a:bodyPr/>
          <a:lstStyle/>
          <a:p>
            <a:r>
              <a:rPr lang="en-US"/>
              <a:t>Click to edit Master title style</a:t>
            </a:r>
            <a:endParaRPr lang="ru-RU"/>
          </a:p>
        </p:txBody>
      </p:sp>
      <p:sp>
        <p:nvSpPr>
          <p:cNvPr id="3" name="Subtitle 2"/>
          <p:cNvSpPr>
            <a:spLocks noGrp="1"/>
          </p:cNvSpPr>
          <p:nvPr>
            <p:ph type="subTitle" idx="1"/>
          </p:nvPr>
        </p:nvSpPr>
        <p:spPr>
          <a:xfrm>
            <a:off x="2063344" y="3861048"/>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F4A43642-FB17-48D7-803C-219FF3D606B3}"/>
              </a:ext>
            </a:extLst>
          </p:cNvPr>
          <p:cNvSpPr>
            <a:spLocks noGrp="1"/>
          </p:cNvSpPr>
          <p:nvPr>
            <p:ph type="dt" sz="half" idx="10"/>
          </p:nvPr>
        </p:nvSpPr>
        <p:spPr/>
        <p:txBody>
          <a:bodyPr/>
          <a:lstStyle>
            <a:lvl1pPr>
              <a:defRPr/>
            </a:lvl1pPr>
          </a:lstStyle>
          <a:p>
            <a:pPr>
              <a:defRPr/>
            </a:pPr>
            <a:fld id="{C3235A7A-1FE8-4D4B-A430-54AB1835E4B2}" type="datetime1">
              <a:rPr lang="ru-RU"/>
              <a:pPr>
                <a:defRPr/>
              </a:pPr>
              <a:t>17.05.2023</a:t>
            </a:fld>
            <a:endParaRPr lang="ru-RU" dirty="0"/>
          </a:p>
        </p:txBody>
      </p:sp>
      <p:sp>
        <p:nvSpPr>
          <p:cNvPr id="5" name="Footer Placeholder 4">
            <a:extLst>
              <a:ext uri="{FF2B5EF4-FFF2-40B4-BE49-F238E27FC236}">
                <a16:creationId xmlns:a16="http://schemas.microsoft.com/office/drawing/2014/main" id="{0CB011A5-AA64-461C-90C2-77C7BF042EBD}"/>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1DD5D668-49B4-4318-A13F-A0283E4B0362}"/>
              </a:ext>
            </a:extLst>
          </p:cNvPr>
          <p:cNvSpPr>
            <a:spLocks noGrp="1"/>
          </p:cNvSpPr>
          <p:nvPr>
            <p:ph type="sldNum" sz="quarter" idx="12"/>
          </p:nvPr>
        </p:nvSpPr>
        <p:spPr/>
        <p:txBody>
          <a:bodyPr/>
          <a:lstStyle>
            <a:lvl1pPr>
              <a:defRPr/>
            </a:lvl1pPr>
          </a:lstStyle>
          <a:p>
            <a:pPr>
              <a:defRPr/>
            </a:pPr>
            <a:fld id="{3B99D797-9F56-4AE8-A74E-42CF7EF471EB}" type="slidenum">
              <a:rPr lang="ru-RU" altLang="en-US"/>
              <a:pPr>
                <a:defRPr/>
              </a:pPr>
              <a:t>‹#›</a:t>
            </a:fld>
            <a:endParaRPr lang="ru-RU" altLang="en-US" dirty="0"/>
          </a:p>
        </p:txBody>
      </p:sp>
    </p:spTree>
    <p:extLst>
      <p:ext uri="{BB962C8B-B14F-4D97-AF65-F5344CB8AC3E}">
        <p14:creationId xmlns:p14="http://schemas.microsoft.com/office/powerpoint/2010/main" val="2108114503"/>
      </p:ext>
    </p:extLst>
  </p:cSld>
  <p:clrMapOvr>
    <a:masterClrMapping/>
  </p:clrMapOvr>
  <p:transition spd="slow">
    <p:wipe dir="r"/>
    <p:sndAc>
      <p:stSnd>
        <p:snd r:embed="rId1" name="coin.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8DA04BBF-A9F7-4F89-8EAA-A35EE109F15A}"/>
              </a:ext>
            </a:extLst>
          </p:cNvPr>
          <p:cNvSpPr>
            <a:spLocks noGrp="1"/>
          </p:cNvSpPr>
          <p:nvPr>
            <p:ph type="dt" sz="half" idx="10"/>
          </p:nvPr>
        </p:nvSpPr>
        <p:spPr/>
        <p:txBody>
          <a:bodyPr/>
          <a:lstStyle>
            <a:lvl1pPr>
              <a:defRPr/>
            </a:lvl1pPr>
          </a:lstStyle>
          <a:p>
            <a:pPr>
              <a:defRPr/>
            </a:pPr>
            <a:fld id="{F1CF2E29-1A85-4EF0-B9D1-22B1B169E09E}" type="datetime1">
              <a:rPr lang="ru-RU"/>
              <a:pPr>
                <a:defRPr/>
              </a:pPr>
              <a:t>17.05.2023</a:t>
            </a:fld>
            <a:endParaRPr lang="ru-RU" dirty="0"/>
          </a:p>
        </p:txBody>
      </p:sp>
      <p:sp>
        <p:nvSpPr>
          <p:cNvPr id="5" name="Footer Placeholder 4">
            <a:extLst>
              <a:ext uri="{FF2B5EF4-FFF2-40B4-BE49-F238E27FC236}">
                <a16:creationId xmlns:a16="http://schemas.microsoft.com/office/drawing/2014/main" id="{EA7D511C-0118-4CB9-9C72-7841DEEB7060}"/>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A03435D6-AEE4-4F23-B1B8-39052ED5FD60}"/>
              </a:ext>
            </a:extLst>
          </p:cNvPr>
          <p:cNvSpPr>
            <a:spLocks noGrp="1"/>
          </p:cNvSpPr>
          <p:nvPr>
            <p:ph type="sldNum" sz="quarter" idx="12"/>
          </p:nvPr>
        </p:nvSpPr>
        <p:spPr/>
        <p:txBody>
          <a:bodyPr/>
          <a:lstStyle>
            <a:lvl1pPr>
              <a:defRPr/>
            </a:lvl1pPr>
          </a:lstStyle>
          <a:p>
            <a:pPr>
              <a:defRPr/>
            </a:pPr>
            <a:fld id="{AA9C14C8-053A-47ED-A7C2-E42550A6AE45}" type="slidenum">
              <a:rPr lang="ru-RU" altLang="en-US"/>
              <a:pPr>
                <a:defRPr/>
              </a:pPr>
              <a:t>‹#›</a:t>
            </a:fld>
            <a:endParaRPr lang="ru-RU" altLang="en-US" dirty="0"/>
          </a:p>
        </p:txBody>
      </p:sp>
    </p:spTree>
    <p:extLst>
      <p:ext uri="{BB962C8B-B14F-4D97-AF65-F5344CB8AC3E}">
        <p14:creationId xmlns:p14="http://schemas.microsoft.com/office/powerpoint/2010/main" val="4239362078"/>
      </p:ext>
    </p:extLst>
  </p:cSld>
  <p:clrMapOvr>
    <a:masterClrMapping/>
  </p:clrMapOvr>
  <p:transition spd="slow">
    <p:wipe dir="r"/>
    <p:sndAc>
      <p:stSnd>
        <p:snd r:embed="rId1" name="coin.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E5E00DA8-9E8C-4074-81DC-E333BACEB5F7}"/>
              </a:ext>
            </a:extLst>
          </p:cNvPr>
          <p:cNvSpPr>
            <a:spLocks noGrp="1"/>
          </p:cNvSpPr>
          <p:nvPr>
            <p:ph type="dt" sz="half" idx="10"/>
          </p:nvPr>
        </p:nvSpPr>
        <p:spPr/>
        <p:txBody>
          <a:bodyPr/>
          <a:lstStyle>
            <a:lvl1pPr>
              <a:defRPr/>
            </a:lvl1pPr>
          </a:lstStyle>
          <a:p>
            <a:pPr>
              <a:defRPr/>
            </a:pPr>
            <a:fld id="{E8E4ED00-5DD7-4A7C-9626-6AAF77450D7A}" type="datetime1">
              <a:rPr lang="ru-RU"/>
              <a:pPr>
                <a:defRPr/>
              </a:pPr>
              <a:t>17.05.2023</a:t>
            </a:fld>
            <a:endParaRPr lang="ru-RU" dirty="0"/>
          </a:p>
        </p:txBody>
      </p:sp>
      <p:sp>
        <p:nvSpPr>
          <p:cNvPr id="5" name="Footer Placeholder 4">
            <a:extLst>
              <a:ext uri="{FF2B5EF4-FFF2-40B4-BE49-F238E27FC236}">
                <a16:creationId xmlns:a16="http://schemas.microsoft.com/office/drawing/2014/main" id="{9DE1E923-A684-4D96-9CD5-23A50281289A}"/>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11024E27-857D-4ADA-81E2-264C602F2C19}"/>
              </a:ext>
            </a:extLst>
          </p:cNvPr>
          <p:cNvSpPr>
            <a:spLocks noGrp="1"/>
          </p:cNvSpPr>
          <p:nvPr>
            <p:ph type="sldNum" sz="quarter" idx="12"/>
          </p:nvPr>
        </p:nvSpPr>
        <p:spPr/>
        <p:txBody>
          <a:bodyPr/>
          <a:lstStyle>
            <a:lvl1pPr>
              <a:defRPr/>
            </a:lvl1pPr>
          </a:lstStyle>
          <a:p>
            <a:pPr>
              <a:defRPr/>
            </a:pPr>
            <a:fld id="{905C2AC7-BC8A-4658-A615-E08F026C6B8A}" type="slidenum">
              <a:rPr lang="ru-RU" altLang="en-US"/>
              <a:pPr>
                <a:defRPr/>
              </a:pPr>
              <a:t>‹#›</a:t>
            </a:fld>
            <a:endParaRPr lang="ru-RU" altLang="en-US" dirty="0"/>
          </a:p>
        </p:txBody>
      </p:sp>
    </p:spTree>
    <p:extLst>
      <p:ext uri="{BB962C8B-B14F-4D97-AF65-F5344CB8AC3E}">
        <p14:creationId xmlns:p14="http://schemas.microsoft.com/office/powerpoint/2010/main" val="885769401"/>
      </p:ext>
    </p:extLst>
  </p:cSld>
  <p:clrMapOvr>
    <a:masterClrMapping/>
  </p:clrMapOvr>
  <p:transition spd="slow">
    <p:wipe dir="r"/>
    <p:sndAc>
      <p:stSnd>
        <p:snd r:embed="rId1" name="coin.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3AE1371-6BB2-49BB-9AE0-14A23F04A622}"/>
              </a:ext>
            </a:extLst>
          </p:cNvPr>
          <p:cNvSpPr>
            <a:spLocks noGrp="1"/>
          </p:cNvSpPr>
          <p:nvPr>
            <p:ph type="dt" sz="half" idx="10"/>
          </p:nvPr>
        </p:nvSpPr>
        <p:spPr/>
        <p:txBody>
          <a:bodyPr/>
          <a:lstStyle>
            <a:lvl1pPr>
              <a:defRPr/>
            </a:lvl1pPr>
          </a:lstStyle>
          <a:p>
            <a:pPr>
              <a:defRPr/>
            </a:pPr>
            <a:fld id="{D0F484DE-9C7A-44A7-A0DA-8BD06BCA19EA}" type="datetime1">
              <a:rPr lang="ru-RU"/>
              <a:pPr>
                <a:defRPr/>
              </a:pPr>
              <a:t>17.05.2023</a:t>
            </a:fld>
            <a:endParaRPr lang="ru-RU" dirty="0"/>
          </a:p>
        </p:txBody>
      </p:sp>
      <p:sp>
        <p:nvSpPr>
          <p:cNvPr id="5" name="Footer Placeholder 4">
            <a:extLst>
              <a:ext uri="{FF2B5EF4-FFF2-40B4-BE49-F238E27FC236}">
                <a16:creationId xmlns:a16="http://schemas.microsoft.com/office/drawing/2014/main" id="{4B0012B0-E4BD-4C82-8AB2-152E7D0A1275}"/>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2D138B9B-6C09-42AE-8840-3265E1B6225A}"/>
              </a:ext>
            </a:extLst>
          </p:cNvPr>
          <p:cNvSpPr>
            <a:spLocks noGrp="1"/>
          </p:cNvSpPr>
          <p:nvPr>
            <p:ph type="sldNum" sz="quarter" idx="12"/>
          </p:nvPr>
        </p:nvSpPr>
        <p:spPr/>
        <p:txBody>
          <a:bodyPr/>
          <a:lstStyle>
            <a:lvl1pPr>
              <a:defRPr/>
            </a:lvl1pPr>
          </a:lstStyle>
          <a:p>
            <a:pPr>
              <a:defRPr/>
            </a:pPr>
            <a:fld id="{87D4BA1C-9A8B-436B-A337-6A2CE014F201}" type="slidenum">
              <a:rPr lang="ru-RU" altLang="en-US"/>
              <a:pPr>
                <a:defRPr/>
              </a:pPr>
              <a:t>‹#›</a:t>
            </a:fld>
            <a:endParaRPr lang="ru-RU" altLang="en-US" dirty="0"/>
          </a:p>
        </p:txBody>
      </p:sp>
    </p:spTree>
    <p:extLst>
      <p:ext uri="{BB962C8B-B14F-4D97-AF65-F5344CB8AC3E}">
        <p14:creationId xmlns:p14="http://schemas.microsoft.com/office/powerpoint/2010/main" val="1913769266"/>
      </p:ext>
    </p:extLst>
  </p:cSld>
  <p:clrMapOvr>
    <a:masterClrMapping/>
  </p:clrMapOvr>
  <p:transition spd="slow">
    <p:wipe dir="r"/>
    <p:sndAc>
      <p:stSnd>
        <p:snd r:embed="rId1" name="coin.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2D5AEE-4435-4ACE-900E-F67FB8C3F14B}"/>
              </a:ext>
            </a:extLst>
          </p:cNvPr>
          <p:cNvSpPr>
            <a:spLocks noGrp="1"/>
          </p:cNvSpPr>
          <p:nvPr>
            <p:ph type="dt" sz="half" idx="10"/>
          </p:nvPr>
        </p:nvSpPr>
        <p:spPr/>
        <p:txBody>
          <a:bodyPr/>
          <a:lstStyle>
            <a:lvl1pPr>
              <a:defRPr/>
            </a:lvl1pPr>
          </a:lstStyle>
          <a:p>
            <a:pPr>
              <a:defRPr/>
            </a:pPr>
            <a:fld id="{0F5C76F5-B9FA-46EA-AEED-19AA729F8067}" type="datetime1">
              <a:rPr lang="ru-RU"/>
              <a:pPr>
                <a:defRPr/>
              </a:pPr>
              <a:t>17.05.2023</a:t>
            </a:fld>
            <a:endParaRPr lang="ru-RU" dirty="0"/>
          </a:p>
        </p:txBody>
      </p:sp>
      <p:sp>
        <p:nvSpPr>
          <p:cNvPr id="5" name="Footer Placeholder 4">
            <a:extLst>
              <a:ext uri="{FF2B5EF4-FFF2-40B4-BE49-F238E27FC236}">
                <a16:creationId xmlns:a16="http://schemas.microsoft.com/office/drawing/2014/main" id="{BB01E367-DFB8-4FCE-AFC8-439DEBAF2CF7}"/>
              </a:ext>
            </a:extLst>
          </p:cNvPr>
          <p:cNvSpPr>
            <a:spLocks noGrp="1"/>
          </p:cNvSpPr>
          <p:nvPr>
            <p:ph type="ftr" sz="quarter" idx="11"/>
          </p:nvPr>
        </p:nvSpPr>
        <p:spPr/>
        <p:txBody>
          <a:bodyPr/>
          <a:lstStyle>
            <a:lvl1pPr>
              <a:defRPr/>
            </a:lvl1pPr>
          </a:lstStyle>
          <a:p>
            <a:pPr>
              <a:defRPr/>
            </a:pPr>
            <a:endParaRPr lang="ru-RU" dirty="0"/>
          </a:p>
        </p:txBody>
      </p:sp>
      <p:sp>
        <p:nvSpPr>
          <p:cNvPr id="6" name="Slide Number Placeholder 5">
            <a:extLst>
              <a:ext uri="{FF2B5EF4-FFF2-40B4-BE49-F238E27FC236}">
                <a16:creationId xmlns:a16="http://schemas.microsoft.com/office/drawing/2014/main" id="{02E3357E-28B8-4BA4-8546-2766B9FBBE2C}"/>
              </a:ext>
            </a:extLst>
          </p:cNvPr>
          <p:cNvSpPr>
            <a:spLocks noGrp="1"/>
          </p:cNvSpPr>
          <p:nvPr>
            <p:ph type="sldNum" sz="quarter" idx="12"/>
          </p:nvPr>
        </p:nvSpPr>
        <p:spPr/>
        <p:txBody>
          <a:bodyPr/>
          <a:lstStyle>
            <a:lvl1pPr>
              <a:defRPr/>
            </a:lvl1pPr>
          </a:lstStyle>
          <a:p>
            <a:pPr>
              <a:defRPr/>
            </a:pPr>
            <a:fld id="{A9E83698-28FF-4065-AC9A-207A8CB5EBC5}" type="slidenum">
              <a:rPr lang="ru-RU" altLang="en-US"/>
              <a:pPr>
                <a:defRPr/>
              </a:pPr>
              <a:t>‹#›</a:t>
            </a:fld>
            <a:endParaRPr lang="ru-RU" altLang="en-US" dirty="0"/>
          </a:p>
        </p:txBody>
      </p:sp>
    </p:spTree>
    <p:extLst>
      <p:ext uri="{BB962C8B-B14F-4D97-AF65-F5344CB8AC3E}">
        <p14:creationId xmlns:p14="http://schemas.microsoft.com/office/powerpoint/2010/main" val="786305286"/>
      </p:ext>
    </p:extLst>
  </p:cSld>
  <p:clrMapOvr>
    <a:masterClrMapping/>
  </p:clrMapOvr>
  <p:transition spd="slow">
    <p:wipe dir="r"/>
    <p:sndAc>
      <p:stSnd>
        <p:snd r:embed="rId1" name="coin.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Content Placeholder 2"/>
          <p:cNvSpPr>
            <a:spLocks noGrp="1"/>
          </p:cNvSpPr>
          <p:nvPr>
            <p:ph sz="half" idx="1"/>
          </p:nvPr>
        </p:nvSpPr>
        <p:spPr>
          <a:xfrm>
            <a:off x="983432" y="165328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6469832" y="160325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3">
            <a:extLst>
              <a:ext uri="{FF2B5EF4-FFF2-40B4-BE49-F238E27FC236}">
                <a16:creationId xmlns:a16="http://schemas.microsoft.com/office/drawing/2014/main" id="{2A194372-DC83-4BFB-BAFA-FB91F973C72A}"/>
              </a:ext>
            </a:extLst>
          </p:cNvPr>
          <p:cNvSpPr>
            <a:spLocks noGrp="1"/>
          </p:cNvSpPr>
          <p:nvPr>
            <p:ph type="dt" sz="half" idx="10"/>
          </p:nvPr>
        </p:nvSpPr>
        <p:spPr/>
        <p:txBody>
          <a:bodyPr/>
          <a:lstStyle>
            <a:lvl1pPr>
              <a:defRPr/>
            </a:lvl1pPr>
          </a:lstStyle>
          <a:p>
            <a:pPr>
              <a:defRPr/>
            </a:pPr>
            <a:fld id="{A6350702-D5C5-4B7E-B60E-B5DC0865EFBF}" type="datetime1">
              <a:rPr lang="ru-RU"/>
              <a:pPr>
                <a:defRPr/>
              </a:pPr>
              <a:t>17.05.2023</a:t>
            </a:fld>
            <a:endParaRPr lang="ru-RU" dirty="0"/>
          </a:p>
        </p:txBody>
      </p:sp>
      <p:sp>
        <p:nvSpPr>
          <p:cNvPr id="6" name="Footer Placeholder 4">
            <a:extLst>
              <a:ext uri="{FF2B5EF4-FFF2-40B4-BE49-F238E27FC236}">
                <a16:creationId xmlns:a16="http://schemas.microsoft.com/office/drawing/2014/main" id="{04248320-515C-4425-9250-9E0114E18143}"/>
              </a:ext>
            </a:extLst>
          </p:cNvPr>
          <p:cNvSpPr>
            <a:spLocks noGrp="1"/>
          </p:cNvSpPr>
          <p:nvPr>
            <p:ph type="ftr" sz="quarter" idx="11"/>
          </p:nvPr>
        </p:nvSpPr>
        <p:spPr/>
        <p:txBody>
          <a:bodyPr/>
          <a:lstStyle>
            <a:lvl1pPr>
              <a:defRPr/>
            </a:lvl1pPr>
          </a:lstStyle>
          <a:p>
            <a:pPr>
              <a:defRPr/>
            </a:pPr>
            <a:endParaRPr lang="ru-RU" dirty="0"/>
          </a:p>
        </p:txBody>
      </p:sp>
      <p:sp>
        <p:nvSpPr>
          <p:cNvPr id="7" name="Slide Number Placeholder 5">
            <a:extLst>
              <a:ext uri="{FF2B5EF4-FFF2-40B4-BE49-F238E27FC236}">
                <a16:creationId xmlns:a16="http://schemas.microsoft.com/office/drawing/2014/main" id="{D7DFFC55-0B97-4C68-86B0-18F95CCCA9C8}"/>
              </a:ext>
            </a:extLst>
          </p:cNvPr>
          <p:cNvSpPr>
            <a:spLocks noGrp="1"/>
          </p:cNvSpPr>
          <p:nvPr>
            <p:ph type="sldNum" sz="quarter" idx="12"/>
          </p:nvPr>
        </p:nvSpPr>
        <p:spPr/>
        <p:txBody>
          <a:bodyPr/>
          <a:lstStyle>
            <a:lvl1pPr>
              <a:defRPr/>
            </a:lvl1pPr>
          </a:lstStyle>
          <a:p>
            <a:pPr>
              <a:defRPr/>
            </a:pPr>
            <a:fld id="{7B8418F8-84FD-42E0-B491-ADE85CC8EC47}" type="slidenum">
              <a:rPr lang="ru-RU" altLang="en-US"/>
              <a:pPr>
                <a:defRPr/>
              </a:pPr>
              <a:t>‹#›</a:t>
            </a:fld>
            <a:endParaRPr lang="ru-RU" altLang="en-US" dirty="0"/>
          </a:p>
        </p:txBody>
      </p:sp>
    </p:spTree>
    <p:extLst>
      <p:ext uri="{BB962C8B-B14F-4D97-AF65-F5344CB8AC3E}">
        <p14:creationId xmlns:p14="http://schemas.microsoft.com/office/powerpoint/2010/main" val="2427796653"/>
      </p:ext>
    </p:extLst>
  </p:cSld>
  <p:clrMapOvr>
    <a:masterClrMapping/>
  </p:clrMapOvr>
  <p:transition spd="slow">
    <p:wipe dir="r"/>
    <p:sndAc>
      <p:stSnd>
        <p:snd r:embed="rId1" name="coin.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904845"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85037"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5" name="Text Placeholder 4"/>
          <p:cNvSpPr>
            <a:spLocks noGrp="1"/>
          </p:cNvSpPr>
          <p:nvPr>
            <p:ph type="body" sz="quarter" idx="3"/>
          </p:nvPr>
        </p:nvSpPr>
        <p:spPr>
          <a:xfrm>
            <a:off x="6567199" y="1518508"/>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78215"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7" name="Date Placeholder 3">
            <a:extLst>
              <a:ext uri="{FF2B5EF4-FFF2-40B4-BE49-F238E27FC236}">
                <a16:creationId xmlns:a16="http://schemas.microsoft.com/office/drawing/2014/main" id="{4D56A3ED-CC2E-4EE9-832B-FFFE5AE57BE4}"/>
              </a:ext>
            </a:extLst>
          </p:cNvPr>
          <p:cNvSpPr>
            <a:spLocks noGrp="1"/>
          </p:cNvSpPr>
          <p:nvPr>
            <p:ph type="dt" sz="half" idx="10"/>
          </p:nvPr>
        </p:nvSpPr>
        <p:spPr/>
        <p:txBody>
          <a:bodyPr/>
          <a:lstStyle>
            <a:lvl1pPr>
              <a:defRPr/>
            </a:lvl1pPr>
          </a:lstStyle>
          <a:p>
            <a:pPr>
              <a:defRPr/>
            </a:pPr>
            <a:fld id="{02ED90CD-9806-404D-B311-33D92C88CCF4}" type="datetime1">
              <a:rPr lang="ru-RU"/>
              <a:pPr>
                <a:defRPr/>
              </a:pPr>
              <a:t>17.05.2023</a:t>
            </a:fld>
            <a:endParaRPr lang="ru-RU" dirty="0"/>
          </a:p>
        </p:txBody>
      </p:sp>
      <p:sp>
        <p:nvSpPr>
          <p:cNvPr id="8" name="Footer Placeholder 4">
            <a:extLst>
              <a:ext uri="{FF2B5EF4-FFF2-40B4-BE49-F238E27FC236}">
                <a16:creationId xmlns:a16="http://schemas.microsoft.com/office/drawing/2014/main" id="{1D8CB449-5A5C-4757-B581-B6F97B72743C}"/>
              </a:ext>
            </a:extLst>
          </p:cNvPr>
          <p:cNvSpPr>
            <a:spLocks noGrp="1"/>
          </p:cNvSpPr>
          <p:nvPr>
            <p:ph type="ftr" sz="quarter" idx="11"/>
          </p:nvPr>
        </p:nvSpPr>
        <p:spPr/>
        <p:txBody>
          <a:bodyPr/>
          <a:lstStyle>
            <a:lvl1pPr>
              <a:defRPr/>
            </a:lvl1pPr>
          </a:lstStyle>
          <a:p>
            <a:pPr>
              <a:defRPr/>
            </a:pPr>
            <a:endParaRPr lang="ru-RU" dirty="0"/>
          </a:p>
        </p:txBody>
      </p:sp>
      <p:sp>
        <p:nvSpPr>
          <p:cNvPr id="9" name="Slide Number Placeholder 5">
            <a:extLst>
              <a:ext uri="{FF2B5EF4-FFF2-40B4-BE49-F238E27FC236}">
                <a16:creationId xmlns:a16="http://schemas.microsoft.com/office/drawing/2014/main" id="{F98568A1-CF8F-40AB-85CF-1DD294E02F22}"/>
              </a:ext>
            </a:extLst>
          </p:cNvPr>
          <p:cNvSpPr>
            <a:spLocks noGrp="1"/>
          </p:cNvSpPr>
          <p:nvPr>
            <p:ph type="sldNum" sz="quarter" idx="12"/>
          </p:nvPr>
        </p:nvSpPr>
        <p:spPr/>
        <p:txBody>
          <a:bodyPr/>
          <a:lstStyle>
            <a:lvl1pPr>
              <a:defRPr/>
            </a:lvl1pPr>
          </a:lstStyle>
          <a:p>
            <a:pPr>
              <a:defRPr/>
            </a:pPr>
            <a:fld id="{9D41F442-4DE3-428D-A66D-F30CB2634F79}" type="slidenum">
              <a:rPr lang="ru-RU" altLang="en-US"/>
              <a:pPr>
                <a:defRPr/>
              </a:pPr>
              <a:t>‹#›</a:t>
            </a:fld>
            <a:endParaRPr lang="ru-RU" altLang="en-US" dirty="0"/>
          </a:p>
        </p:txBody>
      </p:sp>
    </p:spTree>
    <p:extLst>
      <p:ext uri="{BB962C8B-B14F-4D97-AF65-F5344CB8AC3E}">
        <p14:creationId xmlns:p14="http://schemas.microsoft.com/office/powerpoint/2010/main" val="839639958"/>
      </p:ext>
    </p:extLst>
  </p:cSld>
  <p:clrMapOvr>
    <a:masterClrMapping/>
  </p:clrMapOvr>
  <p:transition spd="slow">
    <p:wipe dir="r"/>
    <p:sndAc>
      <p:stSnd>
        <p:snd r:embed="rId1" name="coin.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u-RU"/>
          </a:p>
        </p:txBody>
      </p:sp>
      <p:sp>
        <p:nvSpPr>
          <p:cNvPr id="3" name="Date Placeholder 3">
            <a:extLst>
              <a:ext uri="{FF2B5EF4-FFF2-40B4-BE49-F238E27FC236}">
                <a16:creationId xmlns:a16="http://schemas.microsoft.com/office/drawing/2014/main" id="{EDF81F96-05DC-40AE-873F-01C173210D57}"/>
              </a:ext>
            </a:extLst>
          </p:cNvPr>
          <p:cNvSpPr>
            <a:spLocks noGrp="1"/>
          </p:cNvSpPr>
          <p:nvPr>
            <p:ph type="dt" sz="half" idx="10"/>
          </p:nvPr>
        </p:nvSpPr>
        <p:spPr/>
        <p:txBody>
          <a:bodyPr/>
          <a:lstStyle>
            <a:lvl1pPr>
              <a:defRPr/>
            </a:lvl1pPr>
          </a:lstStyle>
          <a:p>
            <a:pPr>
              <a:defRPr/>
            </a:pPr>
            <a:fld id="{EFA194E8-7B69-489D-8072-3BC09E24720C}" type="datetime1">
              <a:rPr lang="ru-RU"/>
              <a:pPr>
                <a:defRPr/>
              </a:pPr>
              <a:t>17.05.2023</a:t>
            </a:fld>
            <a:endParaRPr lang="ru-RU" dirty="0"/>
          </a:p>
        </p:txBody>
      </p:sp>
      <p:sp>
        <p:nvSpPr>
          <p:cNvPr id="4" name="Footer Placeholder 4">
            <a:extLst>
              <a:ext uri="{FF2B5EF4-FFF2-40B4-BE49-F238E27FC236}">
                <a16:creationId xmlns:a16="http://schemas.microsoft.com/office/drawing/2014/main" id="{D87CED54-580B-45A5-9AF9-560167AED562}"/>
              </a:ext>
            </a:extLst>
          </p:cNvPr>
          <p:cNvSpPr>
            <a:spLocks noGrp="1"/>
          </p:cNvSpPr>
          <p:nvPr>
            <p:ph type="ftr" sz="quarter" idx="11"/>
          </p:nvPr>
        </p:nvSpPr>
        <p:spPr/>
        <p:txBody>
          <a:bodyPr/>
          <a:lstStyle>
            <a:lvl1pPr>
              <a:defRPr/>
            </a:lvl1pPr>
          </a:lstStyle>
          <a:p>
            <a:pPr>
              <a:defRPr/>
            </a:pPr>
            <a:endParaRPr lang="ru-RU" dirty="0"/>
          </a:p>
        </p:txBody>
      </p:sp>
      <p:sp>
        <p:nvSpPr>
          <p:cNvPr id="5" name="Slide Number Placeholder 5">
            <a:extLst>
              <a:ext uri="{FF2B5EF4-FFF2-40B4-BE49-F238E27FC236}">
                <a16:creationId xmlns:a16="http://schemas.microsoft.com/office/drawing/2014/main" id="{CEA1CC6F-9496-4031-B774-1DDF46F75F3E}"/>
              </a:ext>
            </a:extLst>
          </p:cNvPr>
          <p:cNvSpPr>
            <a:spLocks noGrp="1"/>
          </p:cNvSpPr>
          <p:nvPr>
            <p:ph type="sldNum" sz="quarter" idx="12"/>
          </p:nvPr>
        </p:nvSpPr>
        <p:spPr/>
        <p:txBody>
          <a:bodyPr/>
          <a:lstStyle>
            <a:lvl1pPr>
              <a:defRPr/>
            </a:lvl1pPr>
          </a:lstStyle>
          <a:p>
            <a:pPr>
              <a:defRPr/>
            </a:pPr>
            <a:fld id="{F05362E0-FDCA-47E4-960D-E662169949D1}" type="slidenum">
              <a:rPr lang="ru-RU" altLang="en-US"/>
              <a:pPr>
                <a:defRPr/>
              </a:pPr>
              <a:t>‹#›</a:t>
            </a:fld>
            <a:endParaRPr lang="ru-RU" altLang="en-US" dirty="0"/>
          </a:p>
        </p:txBody>
      </p:sp>
    </p:spTree>
    <p:extLst>
      <p:ext uri="{BB962C8B-B14F-4D97-AF65-F5344CB8AC3E}">
        <p14:creationId xmlns:p14="http://schemas.microsoft.com/office/powerpoint/2010/main" val="630867948"/>
      </p:ext>
    </p:extLst>
  </p:cSld>
  <p:clrMapOvr>
    <a:masterClrMapping/>
  </p:clrMapOvr>
  <p:transition spd="slow">
    <p:wipe dir="r"/>
    <p:sndAc>
      <p:stSnd>
        <p:snd r:embed="rId1" name="coin.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EABF9AF-8CDB-43C5-8262-7892F93033DE}"/>
              </a:ext>
            </a:extLst>
          </p:cNvPr>
          <p:cNvSpPr>
            <a:spLocks noGrp="1"/>
          </p:cNvSpPr>
          <p:nvPr>
            <p:ph type="dt" sz="half" idx="10"/>
          </p:nvPr>
        </p:nvSpPr>
        <p:spPr/>
        <p:txBody>
          <a:bodyPr/>
          <a:lstStyle>
            <a:lvl1pPr>
              <a:defRPr/>
            </a:lvl1pPr>
          </a:lstStyle>
          <a:p>
            <a:pPr>
              <a:defRPr/>
            </a:pPr>
            <a:fld id="{D88D5F88-590A-4335-8949-E6B64C77D23A}" type="datetime1">
              <a:rPr lang="ru-RU"/>
              <a:pPr>
                <a:defRPr/>
              </a:pPr>
              <a:t>17.05.2023</a:t>
            </a:fld>
            <a:endParaRPr lang="ru-RU" dirty="0"/>
          </a:p>
        </p:txBody>
      </p:sp>
      <p:sp>
        <p:nvSpPr>
          <p:cNvPr id="3" name="Footer Placeholder 4">
            <a:extLst>
              <a:ext uri="{FF2B5EF4-FFF2-40B4-BE49-F238E27FC236}">
                <a16:creationId xmlns:a16="http://schemas.microsoft.com/office/drawing/2014/main" id="{64856491-1FBD-4CFF-8A07-47971B20533C}"/>
              </a:ext>
            </a:extLst>
          </p:cNvPr>
          <p:cNvSpPr>
            <a:spLocks noGrp="1"/>
          </p:cNvSpPr>
          <p:nvPr>
            <p:ph type="ftr" sz="quarter" idx="11"/>
          </p:nvPr>
        </p:nvSpPr>
        <p:spPr/>
        <p:txBody>
          <a:bodyPr/>
          <a:lstStyle>
            <a:lvl1pPr>
              <a:defRPr/>
            </a:lvl1pPr>
          </a:lstStyle>
          <a:p>
            <a:pPr>
              <a:defRPr/>
            </a:pPr>
            <a:endParaRPr lang="ru-RU" dirty="0"/>
          </a:p>
        </p:txBody>
      </p:sp>
      <p:sp>
        <p:nvSpPr>
          <p:cNvPr id="4" name="Slide Number Placeholder 5">
            <a:extLst>
              <a:ext uri="{FF2B5EF4-FFF2-40B4-BE49-F238E27FC236}">
                <a16:creationId xmlns:a16="http://schemas.microsoft.com/office/drawing/2014/main" id="{3F9C3611-9C79-44E9-B521-6A4822BD7900}"/>
              </a:ext>
            </a:extLst>
          </p:cNvPr>
          <p:cNvSpPr>
            <a:spLocks noGrp="1"/>
          </p:cNvSpPr>
          <p:nvPr>
            <p:ph type="sldNum" sz="quarter" idx="12"/>
          </p:nvPr>
        </p:nvSpPr>
        <p:spPr/>
        <p:txBody>
          <a:bodyPr/>
          <a:lstStyle>
            <a:lvl1pPr>
              <a:defRPr/>
            </a:lvl1pPr>
          </a:lstStyle>
          <a:p>
            <a:pPr>
              <a:defRPr/>
            </a:pPr>
            <a:fld id="{B72108D4-C678-4E98-A71C-22CA1C22B5B9}" type="slidenum">
              <a:rPr lang="ru-RU" altLang="en-US"/>
              <a:pPr>
                <a:defRPr/>
              </a:pPr>
              <a:t>‹#›</a:t>
            </a:fld>
            <a:endParaRPr lang="ru-RU" altLang="en-US" dirty="0"/>
          </a:p>
        </p:txBody>
      </p:sp>
    </p:spTree>
    <p:extLst>
      <p:ext uri="{BB962C8B-B14F-4D97-AF65-F5344CB8AC3E}">
        <p14:creationId xmlns:p14="http://schemas.microsoft.com/office/powerpoint/2010/main" val="1496185158"/>
      </p:ext>
    </p:extLst>
  </p:cSld>
  <p:clrMapOvr>
    <a:masterClrMapping/>
  </p:clrMapOvr>
  <p:transition spd="slow">
    <p:wipe dir="r"/>
    <p:sndAc>
      <p:stSnd>
        <p:snd r:embed="rId1" name="coin.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8B7CA46-7ABE-45EF-ACB1-0A1941CC177E}"/>
              </a:ext>
            </a:extLst>
          </p:cNvPr>
          <p:cNvSpPr>
            <a:spLocks noGrp="1"/>
          </p:cNvSpPr>
          <p:nvPr>
            <p:ph type="dt" sz="half" idx="10"/>
          </p:nvPr>
        </p:nvSpPr>
        <p:spPr/>
        <p:txBody>
          <a:bodyPr/>
          <a:lstStyle>
            <a:lvl1pPr>
              <a:defRPr/>
            </a:lvl1pPr>
          </a:lstStyle>
          <a:p>
            <a:pPr>
              <a:defRPr/>
            </a:pPr>
            <a:fld id="{A84E02A2-3C46-4430-A403-38FCBC11EB3D}" type="datetime1">
              <a:rPr lang="ru-RU"/>
              <a:pPr>
                <a:defRPr/>
              </a:pPr>
              <a:t>17.05.2023</a:t>
            </a:fld>
            <a:endParaRPr lang="ru-RU" dirty="0"/>
          </a:p>
        </p:txBody>
      </p:sp>
      <p:sp>
        <p:nvSpPr>
          <p:cNvPr id="6" name="Footer Placeholder 4">
            <a:extLst>
              <a:ext uri="{FF2B5EF4-FFF2-40B4-BE49-F238E27FC236}">
                <a16:creationId xmlns:a16="http://schemas.microsoft.com/office/drawing/2014/main" id="{EC0A4B39-0D77-4F96-9DFA-DE1380C66161}"/>
              </a:ext>
            </a:extLst>
          </p:cNvPr>
          <p:cNvSpPr>
            <a:spLocks noGrp="1"/>
          </p:cNvSpPr>
          <p:nvPr>
            <p:ph type="ftr" sz="quarter" idx="11"/>
          </p:nvPr>
        </p:nvSpPr>
        <p:spPr/>
        <p:txBody>
          <a:bodyPr/>
          <a:lstStyle>
            <a:lvl1pPr>
              <a:defRPr/>
            </a:lvl1pPr>
          </a:lstStyle>
          <a:p>
            <a:pPr>
              <a:defRPr/>
            </a:pPr>
            <a:endParaRPr lang="ru-RU" dirty="0"/>
          </a:p>
        </p:txBody>
      </p:sp>
      <p:sp>
        <p:nvSpPr>
          <p:cNvPr id="7" name="Slide Number Placeholder 5">
            <a:extLst>
              <a:ext uri="{FF2B5EF4-FFF2-40B4-BE49-F238E27FC236}">
                <a16:creationId xmlns:a16="http://schemas.microsoft.com/office/drawing/2014/main" id="{8F9D8E61-0B07-4353-9E7F-3B476A7648C8}"/>
              </a:ext>
            </a:extLst>
          </p:cNvPr>
          <p:cNvSpPr>
            <a:spLocks noGrp="1"/>
          </p:cNvSpPr>
          <p:nvPr>
            <p:ph type="sldNum" sz="quarter" idx="12"/>
          </p:nvPr>
        </p:nvSpPr>
        <p:spPr/>
        <p:txBody>
          <a:bodyPr/>
          <a:lstStyle>
            <a:lvl1pPr>
              <a:defRPr/>
            </a:lvl1pPr>
          </a:lstStyle>
          <a:p>
            <a:pPr>
              <a:defRPr/>
            </a:pPr>
            <a:fld id="{06618A1A-4226-4868-9C6C-355BD25A3F52}" type="slidenum">
              <a:rPr lang="ru-RU" altLang="en-US"/>
              <a:pPr>
                <a:defRPr/>
              </a:pPr>
              <a:t>‹#›</a:t>
            </a:fld>
            <a:endParaRPr lang="ru-RU" altLang="en-US" dirty="0"/>
          </a:p>
        </p:txBody>
      </p:sp>
    </p:spTree>
    <p:extLst>
      <p:ext uri="{BB962C8B-B14F-4D97-AF65-F5344CB8AC3E}">
        <p14:creationId xmlns:p14="http://schemas.microsoft.com/office/powerpoint/2010/main" val="2286051702"/>
      </p:ext>
    </p:extLst>
  </p:cSld>
  <p:clrMapOvr>
    <a:masterClrMapping/>
  </p:clrMapOvr>
  <p:transition spd="slow">
    <p:wipe dir="r"/>
    <p:sndAc>
      <p:stSnd>
        <p:snd r:embed="rId1" name="coin.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548A80E-EBE2-4661-ABE9-20A7778C6447}"/>
              </a:ext>
            </a:extLst>
          </p:cNvPr>
          <p:cNvSpPr>
            <a:spLocks noGrp="1"/>
          </p:cNvSpPr>
          <p:nvPr>
            <p:ph type="dt" sz="half" idx="10"/>
          </p:nvPr>
        </p:nvSpPr>
        <p:spPr/>
        <p:txBody>
          <a:bodyPr/>
          <a:lstStyle>
            <a:lvl1pPr>
              <a:defRPr/>
            </a:lvl1pPr>
          </a:lstStyle>
          <a:p>
            <a:pPr>
              <a:defRPr/>
            </a:pPr>
            <a:fld id="{8CC15386-E553-4C6C-9F65-43A280330DB8}" type="datetime1">
              <a:rPr lang="ru-RU"/>
              <a:pPr>
                <a:defRPr/>
              </a:pPr>
              <a:t>17.05.2023</a:t>
            </a:fld>
            <a:endParaRPr lang="ru-RU" dirty="0"/>
          </a:p>
        </p:txBody>
      </p:sp>
      <p:sp>
        <p:nvSpPr>
          <p:cNvPr id="6" name="Footer Placeholder 4">
            <a:extLst>
              <a:ext uri="{FF2B5EF4-FFF2-40B4-BE49-F238E27FC236}">
                <a16:creationId xmlns:a16="http://schemas.microsoft.com/office/drawing/2014/main" id="{378689A4-F474-4864-A74C-A43A9E2B47C8}"/>
              </a:ext>
            </a:extLst>
          </p:cNvPr>
          <p:cNvSpPr>
            <a:spLocks noGrp="1"/>
          </p:cNvSpPr>
          <p:nvPr>
            <p:ph type="ftr" sz="quarter" idx="11"/>
          </p:nvPr>
        </p:nvSpPr>
        <p:spPr/>
        <p:txBody>
          <a:bodyPr/>
          <a:lstStyle>
            <a:lvl1pPr>
              <a:defRPr/>
            </a:lvl1pPr>
          </a:lstStyle>
          <a:p>
            <a:pPr>
              <a:defRPr/>
            </a:pPr>
            <a:endParaRPr lang="ru-RU" dirty="0"/>
          </a:p>
        </p:txBody>
      </p:sp>
      <p:sp>
        <p:nvSpPr>
          <p:cNvPr id="7" name="Slide Number Placeholder 5">
            <a:extLst>
              <a:ext uri="{FF2B5EF4-FFF2-40B4-BE49-F238E27FC236}">
                <a16:creationId xmlns:a16="http://schemas.microsoft.com/office/drawing/2014/main" id="{020CA169-376F-4433-91D0-789528BF6BDD}"/>
              </a:ext>
            </a:extLst>
          </p:cNvPr>
          <p:cNvSpPr>
            <a:spLocks noGrp="1"/>
          </p:cNvSpPr>
          <p:nvPr>
            <p:ph type="sldNum" sz="quarter" idx="12"/>
          </p:nvPr>
        </p:nvSpPr>
        <p:spPr/>
        <p:txBody>
          <a:bodyPr/>
          <a:lstStyle>
            <a:lvl1pPr>
              <a:defRPr/>
            </a:lvl1pPr>
          </a:lstStyle>
          <a:p>
            <a:pPr>
              <a:defRPr/>
            </a:pPr>
            <a:fld id="{EC26CBC5-D85D-4A10-A4EC-6B25584D667E}" type="slidenum">
              <a:rPr lang="ru-RU" altLang="en-US"/>
              <a:pPr>
                <a:defRPr/>
              </a:pPr>
              <a:t>‹#›</a:t>
            </a:fld>
            <a:endParaRPr lang="ru-RU" altLang="en-US" dirty="0"/>
          </a:p>
        </p:txBody>
      </p:sp>
    </p:spTree>
    <p:extLst>
      <p:ext uri="{BB962C8B-B14F-4D97-AF65-F5344CB8AC3E}">
        <p14:creationId xmlns:p14="http://schemas.microsoft.com/office/powerpoint/2010/main" val="333233764"/>
      </p:ext>
    </p:extLst>
  </p:cSld>
  <p:clrMapOvr>
    <a:masterClrMapping/>
  </p:clrMapOvr>
  <p:transition spd="slow">
    <p:wipe dir="r"/>
    <p:sndAc>
      <p:stSnd>
        <p:snd r:embed="rId1" name="coin.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14A80D-FAF6-49FE-B61F-74E88BDBDEC0}"/>
              </a:ext>
            </a:extLst>
          </p:cNvPr>
          <p:cNvSpPr>
            <a:spLocks noGrp="1"/>
          </p:cNvSpPr>
          <p:nvPr>
            <p:ph type="title"/>
          </p:nvPr>
        </p:nvSpPr>
        <p:spPr bwMode="auto">
          <a:xfrm>
            <a:off x="983432" y="30270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ru-RU" altLang="en-US"/>
          </a:p>
        </p:txBody>
      </p:sp>
      <p:sp>
        <p:nvSpPr>
          <p:cNvPr id="1027" name="Text Placeholder 2">
            <a:extLst>
              <a:ext uri="{FF2B5EF4-FFF2-40B4-BE49-F238E27FC236}">
                <a16:creationId xmlns:a16="http://schemas.microsoft.com/office/drawing/2014/main" id="{FE359D2A-813A-4B2F-A5F1-229F899130BB}"/>
              </a:ext>
            </a:extLst>
          </p:cNvPr>
          <p:cNvSpPr>
            <a:spLocks noGrp="1"/>
          </p:cNvSpPr>
          <p:nvPr>
            <p:ph type="body" idx="1"/>
          </p:nvPr>
        </p:nvSpPr>
        <p:spPr bwMode="auto">
          <a:xfrm>
            <a:off x="1199456" y="1600201"/>
            <a:ext cx="1038294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ru-RU" altLang="en-US" dirty="0"/>
          </a:p>
        </p:txBody>
      </p:sp>
      <p:sp>
        <p:nvSpPr>
          <p:cNvPr id="4" name="Date Placeholder 3">
            <a:extLst>
              <a:ext uri="{FF2B5EF4-FFF2-40B4-BE49-F238E27FC236}">
                <a16:creationId xmlns:a16="http://schemas.microsoft.com/office/drawing/2014/main" id="{6EA605D9-E884-4DF1-8592-FFF919CA48CC}"/>
              </a:ext>
            </a:extLst>
          </p:cNvPr>
          <p:cNvSpPr>
            <a:spLocks noGrp="1"/>
          </p:cNvSpPr>
          <p:nvPr>
            <p:ph type="dt" sz="half" idx="2"/>
          </p:nvPr>
        </p:nvSpPr>
        <p:spPr>
          <a:xfrm>
            <a:off x="630616"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429B569-7426-41FA-8FC3-7F4FE12D0646}" type="datetime1">
              <a:rPr lang="ru-RU"/>
              <a:pPr>
                <a:defRPr/>
              </a:pPr>
              <a:t>17.05.2023</a:t>
            </a:fld>
            <a:endParaRPr lang="ru-RU" dirty="0"/>
          </a:p>
        </p:txBody>
      </p:sp>
      <p:sp>
        <p:nvSpPr>
          <p:cNvPr id="5" name="Footer Placeholder 4">
            <a:extLst>
              <a:ext uri="{FF2B5EF4-FFF2-40B4-BE49-F238E27FC236}">
                <a16:creationId xmlns:a16="http://schemas.microsoft.com/office/drawing/2014/main" id="{628FCEE1-1BA8-4BC0-9398-40D09E972C27}"/>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dirty="0"/>
          </a:p>
        </p:txBody>
      </p:sp>
      <p:sp>
        <p:nvSpPr>
          <p:cNvPr id="6" name="Slide Number Placeholder 5">
            <a:extLst>
              <a:ext uri="{FF2B5EF4-FFF2-40B4-BE49-F238E27FC236}">
                <a16:creationId xmlns:a16="http://schemas.microsoft.com/office/drawing/2014/main" id="{120F3ADE-E208-4798-8699-389EBCB7C399}"/>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A541A2D-ED5A-4864-A429-27F6C096175A}" type="slidenum">
              <a:rPr lang="ru-RU" altLang="en-US"/>
              <a:pPr>
                <a:defRPr/>
              </a:pPr>
              <a:t>‹#›</a:t>
            </a:fld>
            <a:endParaRPr lang="ru-RU" altLang="en-US" dirty="0"/>
          </a:p>
        </p:txBody>
      </p:sp>
      <p:pic>
        <p:nvPicPr>
          <p:cNvPr id="2" name="Picture 1">
            <a:extLst>
              <a:ext uri="{FF2B5EF4-FFF2-40B4-BE49-F238E27FC236}">
                <a16:creationId xmlns:a16="http://schemas.microsoft.com/office/drawing/2014/main" id="{EFE2F012-EF9C-4442-BF73-FE992DF53ED7}"/>
              </a:ext>
            </a:extLst>
          </p:cNvPr>
          <p:cNvPicPr>
            <a:picLocks noChangeAspect="1"/>
          </p:cNvPicPr>
          <p:nvPr userDrawn="1"/>
        </p:nvPicPr>
        <p:blipFill>
          <a:blip r:embed="rId14"/>
          <a:stretch>
            <a:fillRect/>
          </a:stretch>
        </p:blipFill>
        <p:spPr>
          <a:xfrm>
            <a:off x="-24384" y="0"/>
            <a:ext cx="822960" cy="6858000"/>
          </a:xfrm>
          <a:prstGeom prst="rect">
            <a:avLst/>
          </a:prstGeom>
        </p:spPr>
      </p:pic>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wipe dir="r"/>
    <p:sndAc>
      <p:stSnd>
        <p:snd r:embed="rId13" name="coin.wav"/>
      </p:stSnd>
    </p:sndAc>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17.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392E03-9C3B-4BED-8145-D7F5A69722E7}"/>
              </a:ext>
            </a:extLst>
          </p:cNvPr>
          <p:cNvSpPr>
            <a:spLocks noGrp="1"/>
          </p:cNvSpPr>
          <p:nvPr>
            <p:ph type="subTitle" idx="1"/>
          </p:nvPr>
        </p:nvSpPr>
        <p:spPr>
          <a:xfrm>
            <a:off x="4191000" y="1714500"/>
            <a:ext cx="4114800" cy="3429000"/>
          </a:xfrm>
        </p:spPr>
        <p:txBody>
          <a:bodyPr>
            <a:normAutofit/>
          </a:bodyPr>
          <a:lstStyle/>
          <a:p>
            <a:pPr lvl="1">
              <a:buFont typeface="Arial" charset="0"/>
              <a:buNone/>
              <a:defRPr/>
            </a:pPr>
            <a:r>
              <a:rPr lang="bs-Latn-BA" sz="4400" b="1" dirty="0">
                <a:solidFill>
                  <a:srgbClr val="C00000"/>
                </a:solidFill>
              </a:rPr>
              <a:t> </a:t>
            </a:r>
            <a:endParaRPr lang="en-US" dirty="0"/>
          </a:p>
        </p:txBody>
      </p:sp>
      <p:pic>
        <p:nvPicPr>
          <p:cNvPr id="4100" name="Picture 3">
            <a:extLst>
              <a:ext uri="{FF2B5EF4-FFF2-40B4-BE49-F238E27FC236}">
                <a16:creationId xmlns:a16="http://schemas.microsoft.com/office/drawing/2014/main" id="{0A846D1C-4D34-422A-AB57-1623F7D30A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042071" y="3015456"/>
            <a:ext cx="6858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Slide Number Placeholder 5">
            <a:extLst>
              <a:ext uri="{FF2B5EF4-FFF2-40B4-BE49-F238E27FC236}">
                <a16:creationId xmlns:a16="http://schemas.microsoft.com/office/drawing/2014/main" id="{06D23B3B-B00F-4167-82F0-8E3080C3E29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F9C0696-35EC-4ED9-9338-679E99A76DFC}" type="slidenum">
              <a:rPr lang="en-US" altLang="en-US" sz="1200">
                <a:solidFill>
                  <a:srgbClr val="898989"/>
                </a:solidFill>
              </a:rPr>
              <a:pPr>
                <a:spcBef>
                  <a:spcPct val="0"/>
                </a:spcBef>
                <a:buFontTx/>
                <a:buNone/>
              </a:pPr>
              <a:t>1</a:t>
            </a:fld>
            <a:endParaRPr lang="en-US" altLang="en-US" sz="1200" dirty="0">
              <a:solidFill>
                <a:srgbClr val="898989"/>
              </a:solidFill>
            </a:endParaRPr>
          </a:p>
        </p:txBody>
      </p:sp>
      <p:sp>
        <p:nvSpPr>
          <p:cNvPr id="4102" name="TextBox 6">
            <a:extLst>
              <a:ext uri="{FF2B5EF4-FFF2-40B4-BE49-F238E27FC236}">
                <a16:creationId xmlns:a16="http://schemas.microsoft.com/office/drawing/2014/main" id="{3706F680-8173-4884-9241-E3A0CC9AA593}"/>
              </a:ext>
            </a:extLst>
          </p:cNvPr>
          <p:cNvSpPr txBox="1">
            <a:spLocks noChangeArrowheads="1"/>
          </p:cNvSpPr>
          <p:nvPr/>
        </p:nvSpPr>
        <p:spPr bwMode="auto">
          <a:xfrm>
            <a:off x="2711624" y="4869160"/>
            <a:ext cx="75930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en-AU" sz="2400" b="1" dirty="0">
                <a:solidFill>
                  <a:srgbClr val="004C97"/>
                </a:solidFill>
                <a:latin typeface="Arial" panose="020B0604020202020204" pitchFamily="34" charset="0"/>
              </a:rPr>
              <a:t>Nina Duduchava,</a:t>
            </a:r>
          </a:p>
          <a:p>
            <a:pPr algn="ctr">
              <a:spcBef>
                <a:spcPct val="0"/>
              </a:spcBef>
              <a:buFontTx/>
              <a:buNone/>
            </a:pPr>
            <a:r>
              <a:rPr lang="en-US" altLang="en-US" sz="2400" b="1" dirty="0">
                <a:solidFill>
                  <a:srgbClr val="004C97"/>
                </a:solidFill>
                <a:latin typeface="Arial" panose="020B0604020202020204" pitchFamily="34" charset="0"/>
              </a:rPr>
              <a:t>Yelena Slizhevskaya and Mark Silins</a:t>
            </a:r>
          </a:p>
          <a:p>
            <a:pPr algn="ctr">
              <a:spcBef>
                <a:spcPct val="0"/>
              </a:spcBef>
              <a:buFontTx/>
              <a:buNone/>
            </a:pPr>
            <a:endParaRPr lang="en-US" altLang="en-US" sz="2400" b="1" dirty="0">
              <a:solidFill>
                <a:srgbClr val="004C97"/>
              </a:solidFill>
              <a:latin typeface="Arial" panose="020B0604020202020204" pitchFamily="34" charset="0"/>
            </a:endParaRPr>
          </a:p>
          <a:p>
            <a:pPr algn="ctr">
              <a:spcBef>
                <a:spcPct val="0"/>
              </a:spcBef>
              <a:buFontTx/>
              <a:buNone/>
            </a:pPr>
            <a:r>
              <a:rPr lang="en-US" altLang="en-US" sz="2400" b="1" dirty="0">
                <a:solidFill>
                  <a:srgbClr val="004C97"/>
                </a:solidFill>
                <a:latin typeface="Arial" panose="020B0604020202020204" pitchFamily="34" charset="0"/>
              </a:rPr>
              <a:t>TCOP Plenary Meeting</a:t>
            </a:r>
          </a:p>
          <a:p>
            <a:pPr algn="ctr">
              <a:spcBef>
                <a:spcPct val="0"/>
              </a:spcBef>
              <a:buFontTx/>
              <a:buNone/>
            </a:pPr>
            <a:r>
              <a:rPr lang="en-US" altLang="en-US" sz="2400" b="1" dirty="0">
                <a:solidFill>
                  <a:srgbClr val="004C97"/>
                </a:solidFill>
                <a:latin typeface="Arial" panose="020B0604020202020204" pitchFamily="34" charset="0"/>
              </a:rPr>
              <a:t>23 May, 2023</a:t>
            </a:r>
            <a:endParaRPr lang="en-US" altLang="en-US" sz="2400" dirty="0">
              <a:solidFill>
                <a:srgbClr val="004C97"/>
              </a:solidFill>
              <a:latin typeface="Arial" panose="020B0604020202020204" pitchFamily="34" charset="0"/>
            </a:endParaRPr>
          </a:p>
        </p:txBody>
      </p:sp>
      <p:sp>
        <p:nvSpPr>
          <p:cNvPr id="8" name="Rounded Rectangle 7">
            <a:extLst>
              <a:ext uri="{FF2B5EF4-FFF2-40B4-BE49-F238E27FC236}">
                <a16:creationId xmlns:a16="http://schemas.microsoft.com/office/drawing/2014/main" id="{A3F8E707-FDBD-4B53-8F18-2F8ED28E0D3D}"/>
              </a:ext>
            </a:extLst>
          </p:cNvPr>
          <p:cNvSpPr/>
          <p:nvPr/>
        </p:nvSpPr>
        <p:spPr>
          <a:xfrm>
            <a:off x="2135560" y="692696"/>
            <a:ext cx="8352928" cy="3658716"/>
          </a:xfrm>
          <a:prstGeom prst="roundRect">
            <a:avLst/>
          </a:prstGeom>
          <a:solidFill>
            <a:srgbClr val="004C9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3200" b="1" dirty="0">
                <a:effectLst/>
                <a:latin typeface="Calibri" panose="020F0502020204030204" pitchFamily="34" charset="0"/>
                <a:ea typeface="Calibri" panose="020F0502020204030204" pitchFamily="34" charset="0"/>
                <a:cs typeface="Times New Roman" panose="02020603050405020304" pitchFamily="18" charset="0"/>
              </a:rPr>
              <a:t>2022 Survey on </a:t>
            </a:r>
            <a:r>
              <a:rPr lang="en-GB" sz="3200" b="1" dirty="0">
                <a:latin typeface="Calibri" panose="020F0502020204030204" pitchFamily="34" charset="0"/>
                <a:ea typeface="Calibri" panose="020F0502020204030204" pitchFamily="34" charset="0"/>
                <a:cs typeface="Times New Roman" panose="02020603050405020304" pitchFamily="18" charset="0"/>
              </a:rPr>
              <a:t>Functions of the Treasury </a:t>
            </a:r>
            <a:r>
              <a:rPr lang="en-GB" sz="3200" b="1" dirty="0">
                <a:effectLst/>
                <a:latin typeface="Calibri" panose="020F0502020204030204" pitchFamily="34" charset="0"/>
                <a:ea typeface="Calibri" panose="020F0502020204030204" pitchFamily="34" charset="0"/>
                <a:cs typeface="Times New Roman" panose="02020603050405020304" pitchFamily="18" charset="0"/>
              </a:rPr>
              <a:t>in PEMPAL countries</a:t>
            </a:r>
          </a:p>
          <a:p>
            <a:pPr algn="ctr" eaLnBrk="1" fontAlgn="auto" hangingPunct="1">
              <a:spcBef>
                <a:spcPts val="0"/>
              </a:spcBef>
              <a:spcAft>
                <a:spcPts val="0"/>
              </a:spcAft>
              <a:defRPr/>
            </a:pPr>
            <a:r>
              <a:rPr lang="en-GB" sz="20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algn="ctr" eaLnBrk="1" fontAlgn="auto" hangingPunct="1">
              <a:spcBef>
                <a:spcPts val="0"/>
              </a:spcBef>
              <a:spcAft>
                <a:spcPts val="0"/>
              </a:spcAft>
              <a:defRPr/>
            </a:pPr>
            <a:r>
              <a:rPr lang="en-GB" sz="2400" b="1" i="1" dirty="0">
                <a:solidFill>
                  <a:schemeClr val="bg1"/>
                </a:solidFill>
                <a:latin typeface="Calibri" panose="020F0502020204030204" pitchFamily="34" charset="0"/>
                <a:ea typeface="Calibri" panose="020F0502020204030204" pitchFamily="34" charset="0"/>
                <a:cs typeface="Times New Roman" panose="02020603050405020304" pitchFamily="18" charset="0"/>
              </a:rPr>
              <a:t> Overview of the Results –Updated from March Video Conference</a:t>
            </a:r>
            <a:endParaRPr lang="en-US" sz="3600" b="1" dirty="0"/>
          </a:p>
        </p:txBody>
      </p:sp>
    </p:spTree>
  </p:cSld>
  <p:clrMapOvr>
    <a:masterClrMapping/>
  </p:clrMapOvr>
  <p:transition spd="slow">
    <p:wipe dir="r"/>
    <p:sndAc>
      <p:stSnd>
        <p:snd r:embed="rId3" name="coin.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D5CAE-CFAB-B6A6-CD78-E8D8F39DA610}"/>
              </a:ext>
            </a:extLst>
          </p:cNvPr>
          <p:cNvSpPr>
            <a:spLocks noGrp="1"/>
          </p:cNvSpPr>
          <p:nvPr>
            <p:ph type="title"/>
          </p:nvPr>
        </p:nvSpPr>
        <p:spPr>
          <a:xfrm>
            <a:off x="1051758" y="-272749"/>
            <a:ext cx="10972800" cy="1143000"/>
          </a:xfrm>
        </p:spPr>
        <p:txBody>
          <a:bodyPr/>
          <a:lstStyle/>
          <a:p>
            <a:r>
              <a:rPr lang="en-US" dirty="0">
                <a:solidFill>
                  <a:srgbClr val="C00000"/>
                </a:solidFill>
              </a:rPr>
              <a:t>Payment Processing (2)</a:t>
            </a:r>
          </a:p>
        </p:txBody>
      </p:sp>
      <p:sp>
        <p:nvSpPr>
          <p:cNvPr id="3" name="Content Placeholder 2">
            <a:extLst>
              <a:ext uri="{FF2B5EF4-FFF2-40B4-BE49-F238E27FC236}">
                <a16:creationId xmlns:a16="http://schemas.microsoft.com/office/drawing/2014/main" id="{1580EA7F-D96D-E425-1B89-8C13C445F0DB}"/>
              </a:ext>
            </a:extLst>
          </p:cNvPr>
          <p:cNvSpPr>
            <a:spLocks noGrp="1"/>
          </p:cNvSpPr>
          <p:nvPr>
            <p:ph idx="1"/>
          </p:nvPr>
        </p:nvSpPr>
        <p:spPr>
          <a:xfrm rot="10800000" flipV="1">
            <a:off x="191344" y="5409545"/>
            <a:ext cx="12000656" cy="1440160"/>
          </a:xfrm>
          <a:solidFill>
            <a:schemeClr val="accent2">
              <a:lumMod val="20000"/>
              <a:lumOff val="80000"/>
            </a:schemeClr>
          </a:solidFill>
        </p:spPr>
        <p:txBody>
          <a:bodyPr/>
          <a:lstStyle/>
          <a:p>
            <a:r>
              <a:rPr lang="en-US" sz="2200" dirty="0"/>
              <a:t>Daily processing volumes show a huge variance - from a low of 1200 a day to a high over 330,000</a:t>
            </a:r>
          </a:p>
          <a:p>
            <a:r>
              <a:rPr lang="en-US" sz="2200" dirty="0"/>
              <a:t>Countries with ROs also show significant variance regarding the share of payment processing -  from 100% processed centrally to 100% processed in ROs. </a:t>
            </a:r>
            <a:r>
              <a:rPr lang="en-US" sz="2200" b="1" dirty="0"/>
              <a:t>Once again these variances require investigation   </a:t>
            </a:r>
          </a:p>
        </p:txBody>
      </p:sp>
      <p:sp>
        <p:nvSpPr>
          <p:cNvPr id="4" name="Slide Number Placeholder 3">
            <a:extLst>
              <a:ext uri="{FF2B5EF4-FFF2-40B4-BE49-F238E27FC236}">
                <a16:creationId xmlns:a16="http://schemas.microsoft.com/office/drawing/2014/main" id="{72A5FB9A-4EBF-4327-8240-AE8CC01F622B}"/>
              </a:ext>
            </a:extLst>
          </p:cNvPr>
          <p:cNvSpPr>
            <a:spLocks noGrp="1"/>
          </p:cNvSpPr>
          <p:nvPr>
            <p:ph type="sldNum" sz="quarter" idx="12"/>
          </p:nvPr>
        </p:nvSpPr>
        <p:spPr/>
        <p:txBody>
          <a:bodyPr/>
          <a:lstStyle/>
          <a:p>
            <a:pPr>
              <a:defRPr/>
            </a:pPr>
            <a:fld id="{87D4BA1C-9A8B-436B-A337-6A2CE014F201}" type="slidenum">
              <a:rPr lang="ru-RU" altLang="en-US" smtClean="0"/>
              <a:pPr>
                <a:defRPr/>
              </a:pPr>
              <a:t>10</a:t>
            </a:fld>
            <a:endParaRPr lang="ru-RU" altLang="en-US" dirty="0"/>
          </a:p>
        </p:txBody>
      </p:sp>
      <p:graphicFrame>
        <p:nvGraphicFramePr>
          <p:cNvPr id="5" name="Chart 4">
            <a:extLst>
              <a:ext uri="{FF2B5EF4-FFF2-40B4-BE49-F238E27FC236}">
                <a16:creationId xmlns:a16="http://schemas.microsoft.com/office/drawing/2014/main" id="{8B8F6ACB-5162-4368-AA0A-6EBAF2801170}"/>
              </a:ext>
            </a:extLst>
          </p:cNvPr>
          <p:cNvGraphicFramePr>
            <a:graphicFrameLocks/>
          </p:cNvGraphicFramePr>
          <p:nvPr>
            <p:extLst>
              <p:ext uri="{D42A27DB-BD31-4B8C-83A1-F6EECF244321}">
                <p14:modId xmlns:p14="http://schemas.microsoft.com/office/powerpoint/2010/main" val="3361169067"/>
              </p:ext>
            </p:extLst>
          </p:nvPr>
        </p:nvGraphicFramePr>
        <p:xfrm>
          <a:off x="167442" y="476673"/>
          <a:ext cx="11088422" cy="49328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2491626"/>
      </p:ext>
    </p:extLst>
  </p:cSld>
  <p:clrMapOvr>
    <a:masterClrMapping/>
  </p:clrMapOvr>
  <p:transition spd="slow">
    <p:wipe dir="r"/>
    <p:sndAc>
      <p:stSnd>
        <p:snd r:embed="rId3" name="coin.wav"/>
      </p:stSnd>
    </p:sndAc>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F432A-27E0-16E6-45FC-DEEDDF08796D}"/>
              </a:ext>
            </a:extLst>
          </p:cNvPr>
          <p:cNvSpPr>
            <a:spLocks noGrp="1"/>
          </p:cNvSpPr>
          <p:nvPr>
            <p:ph type="title"/>
          </p:nvPr>
        </p:nvSpPr>
        <p:spPr>
          <a:xfrm>
            <a:off x="1219200" y="-285315"/>
            <a:ext cx="10972800" cy="1143000"/>
          </a:xfrm>
        </p:spPr>
        <p:txBody>
          <a:bodyPr/>
          <a:lstStyle/>
          <a:p>
            <a:r>
              <a:rPr lang="en-US" sz="2800" dirty="0">
                <a:solidFill>
                  <a:srgbClr val="C00000"/>
                </a:solidFill>
              </a:rPr>
              <a:t>Staff involved in Cash Forecasting and Cash Management</a:t>
            </a:r>
          </a:p>
        </p:txBody>
      </p:sp>
      <p:sp>
        <p:nvSpPr>
          <p:cNvPr id="4" name="Slide Number Placeholder 3">
            <a:extLst>
              <a:ext uri="{FF2B5EF4-FFF2-40B4-BE49-F238E27FC236}">
                <a16:creationId xmlns:a16="http://schemas.microsoft.com/office/drawing/2014/main" id="{42031618-C4F4-D6E3-C25B-03A0E3A04177}"/>
              </a:ext>
            </a:extLst>
          </p:cNvPr>
          <p:cNvSpPr>
            <a:spLocks noGrp="1"/>
          </p:cNvSpPr>
          <p:nvPr>
            <p:ph type="sldNum" sz="quarter" idx="12"/>
          </p:nvPr>
        </p:nvSpPr>
        <p:spPr/>
        <p:txBody>
          <a:bodyPr/>
          <a:lstStyle/>
          <a:p>
            <a:pPr>
              <a:defRPr/>
            </a:pPr>
            <a:fld id="{87D4BA1C-9A8B-436B-A337-6A2CE014F201}" type="slidenum">
              <a:rPr lang="ru-RU" altLang="en-US" smtClean="0"/>
              <a:pPr>
                <a:defRPr/>
              </a:pPr>
              <a:t>11</a:t>
            </a:fld>
            <a:endParaRPr lang="ru-RU" altLang="en-US" dirty="0"/>
          </a:p>
        </p:txBody>
      </p:sp>
      <p:sp>
        <p:nvSpPr>
          <p:cNvPr id="10" name="TextBox 9">
            <a:extLst>
              <a:ext uri="{FF2B5EF4-FFF2-40B4-BE49-F238E27FC236}">
                <a16:creationId xmlns:a16="http://schemas.microsoft.com/office/drawing/2014/main" id="{0F40BF7F-412E-FF2A-BA18-78CE38D6602E}"/>
              </a:ext>
            </a:extLst>
          </p:cNvPr>
          <p:cNvSpPr txBox="1"/>
          <p:nvPr/>
        </p:nvSpPr>
        <p:spPr>
          <a:xfrm>
            <a:off x="11875" y="4362688"/>
            <a:ext cx="12219351" cy="2862322"/>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2000" dirty="0"/>
              <a:t>In ten countries the staffing reported for both activities is identical. </a:t>
            </a:r>
            <a:r>
              <a:rPr lang="en-US" sz="2000" b="1" dirty="0"/>
              <a:t>These numbers should be reviewed</a:t>
            </a:r>
            <a:r>
              <a:rPr lang="en-US" sz="2000" dirty="0"/>
              <a:t>. Six countries reflected different staffing levels when responding. Two countries indicated no staff are involved in either activity </a:t>
            </a:r>
          </a:p>
          <a:p>
            <a:pPr marL="285750" indent="-285750">
              <a:buFont typeface="Arial" panose="020B0604020202020204" pitchFamily="34" charset="0"/>
              <a:buChar char="•"/>
            </a:pPr>
            <a:r>
              <a:rPr lang="en-US" sz="2000" dirty="0"/>
              <a:t>Uzbekistan which is an outrider (228) which is not included in the graph, has included staff involved in formulating the ROSPICE in its response.</a:t>
            </a:r>
          </a:p>
          <a:p>
            <a:pPr marL="285750" indent="-285750">
              <a:buFont typeface="Arial" panose="020B0604020202020204" pitchFamily="34" charset="0"/>
              <a:buChar char="•"/>
            </a:pPr>
            <a:r>
              <a:rPr lang="en-US" sz="2000" dirty="0"/>
              <a:t>Cash management refers to the day-to-day management of cash, maintaining bank accounts and ensuring funds are available for making payments. Cash Forecasting is the process of modelling future cashflows to support more effective cash management. </a:t>
            </a:r>
            <a:r>
              <a:rPr lang="en-US" sz="2000" b="1" dirty="0"/>
              <a:t>Given this it is surprising that any country (4) reports no staff involved in cash management  </a:t>
            </a:r>
          </a:p>
        </p:txBody>
      </p:sp>
      <p:graphicFrame>
        <p:nvGraphicFramePr>
          <p:cNvPr id="5" name="Диаграмма 1">
            <a:extLst>
              <a:ext uri="{FF2B5EF4-FFF2-40B4-BE49-F238E27FC236}">
                <a16:creationId xmlns:a16="http://schemas.microsoft.com/office/drawing/2014/main" id="{EA056497-1F53-6BB9-54BD-1FE4DCB87A16}"/>
              </a:ext>
            </a:extLst>
          </p:cNvPr>
          <p:cNvGraphicFramePr>
            <a:graphicFrameLocks/>
          </p:cNvGraphicFramePr>
          <p:nvPr>
            <p:extLst>
              <p:ext uri="{D42A27DB-BD31-4B8C-83A1-F6EECF244321}">
                <p14:modId xmlns:p14="http://schemas.microsoft.com/office/powerpoint/2010/main" val="1631927532"/>
              </p:ext>
            </p:extLst>
          </p:nvPr>
        </p:nvGraphicFramePr>
        <p:xfrm>
          <a:off x="11875" y="270872"/>
          <a:ext cx="5685903" cy="45262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Диаграмма 1">
            <a:extLst>
              <a:ext uri="{FF2B5EF4-FFF2-40B4-BE49-F238E27FC236}">
                <a16:creationId xmlns:a16="http://schemas.microsoft.com/office/drawing/2014/main" id="{664FD1D8-6B57-1296-AFAF-649DB65B5BC2}"/>
              </a:ext>
            </a:extLst>
          </p:cNvPr>
          <p:cNvGraphicFramePr>
            <a:graphicFrameLocks/>
          </p:cNvGraphicFramePr>
          <p:nvPr>
            <p:extLst>
              <p:ext uri="{D42A27DB-BD31-4B8C-83A1-F6EECF244321}">
                <p14:modId xmlns:p14="http://schemas.microsoft.com/office/powerpoint/2010/main" val="1830977382"/>
              </p:ext>
            </p:extLst>
          </p:nvPr>
        </p:nvGraphicFramePr>
        <p:xfrm>
          <a:off x="5751714" y="404664"/>
          <a:ext cx="6176934" cy="395829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969991307"/>
      </p:ext>
    </p:extLst>
  </p:cSld>
  <p:clrMapOvr>
    <a:masterClrMapping/>
  </p:clrMapOvr>
  <p:transition spd="slow">
    <p:wipe dir="r"/>
    <p:sndAc>
      <p:stSnd>
        <p:snd r:embed="rId3" name="coin.wav"/>
      </p:stSnd>
    </p:sndAc>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20F0-7B26-E4AA-E58C-BFACAB2BED92}"/>
              </a:ext>
            </a:extLst>
          </p:cNvPr>
          <p:cNvSpPr>
            <a:spLocks noGrp="1"/>
          </p:cNvSpPr>
          <p:nvPr>
            <p:ph type="title"/>
          </p:nvPr>
        </p:nvSpPr>
        <p:spPr>
          <a:xfrm>
            <a:off x="911424" y="-121251"/>
            <a:ext cx="10972800" cy="1143000"/>
          </a:xfrm>
        </p:spPr>
        <p:txBody>
          <a:bodyPr/>
          <a:lstStyle/>
          <a:p>
            <a:r>
              <a:rPr lang="en-US" sz="3200" dirty="0">
                <a:solidFill>
                  <a:srgbClr val="C00000"/>
                </a:solidFill>
              </a:rPr>
              <a:t>Strategic documents guide the development of the Treasury in most cases, and these are relatively modern!</a:t>
            </a:r>
          </a:p>
        </p:txBody>
      </p:sp>
      <p:sp>
        <p:nvSpPr>
          <p:cNvPr id="4" name="Slide Number Placeholder 3">
            <a:extLst>
              <a:ext uri="{FF2B5EF4-FFF2-40B4-BE49-F238E27FC236}">
                <a16:creationId xmlns:a16="http://schemas.microsoft.com/office/drawing/2014/main" id="{5C96F962-5F9B-EBCC-4988-C3D9F1E049CC}"/>
              </a:ext>
            </a:extLst>
          </p:cNvPr>
          <p:cNvSpPr>
            <a:spLocks noGrp="1"/>
          </p:cNvSpPr>
          <p:nvPr>
            <p:ph type="sldNum" sz="quarter" idx="12"/>
          </p:nvPr>
        </p:nvSpPr>
        <p:spPr/>
        <p:txBody>
          <a:bodyPr/>
          <a:lstStyle/>
          <a:p>
            <a:pPr>
              <a:defRPr/>
            </a:pPr>
            <a:fld id="{87D4BA1C-9A8B-436B-A337-6A2CE014F201}" type="slidenum">
              <a:rPr lang="ru-RU" altLang="en-US" smtClean="0"/>
              <a:pPr>
                <a:defRPr/>
              </a:pPr>
              <a:t>12</a:t>
            </a:fld>
            <a:endParaRPr lang="ru-RU" altLang="en-US" dirty="0"/>
          </a:p>
        </p:txBody>
      </p:sp>
      <p:graphicFrame>
        <p:nvGraphicFramePr>
          <p:cNvPr id="3" name="Table 2">
            <a:extLst>
              <a:ext uri="{FF2B5EF4-FFF2-40B4-BE49-F238E27FC236}">
                <a16:creationId xmlns:a16="http://schemas.microsoft.com/office/drawing/2014/main" id="{4CD7CEE7-F313-CFB6-1AB0-0520AA4EC60B}"/>
              </a:ext>
            </a:extLst>
          </p:cNvPr>
          <p:cNvGraphicFramePr>
            <a:graphicFrameLocks noGrp="1"/>
          </p:cNvGraphicFramePr>
          <p:nvPr>
            <p:extLst>
              <p:ext uri="{D42A27DB-BD31-4B8C-83A1-F6EECF244321}">
                <p14:modId xmlns:p14="http://schemas.microsoft.com/office/powerpoint/2010/main" val="3693686497"/>
              </p:ext>
            </p:extLst>
          </p:nvPr>
        </p:nvGraphicFramePr>
        <p:xfrm>
          <a:off x="0" y="881415"/>
          <a:ext cx="12192000" cy="5976585"/>
        </p:xfrm>
        <a:graphic>
          <a:graphicData uri="http://schemas.openxmlformats.org/drawingml/2006/table">
            <a:tbl>
              <a:tblPr>
                <a:tableStyleId>{5C22544A-7EE6-4342-B048-85BDC9FD1C3A}</a:tableStyleId>
              </a:tblPr>
              <a:tblGrid>
                <a:gridCol w="1073510">
                  <a:extLst>
                    <a:ext uri="{9D8B030D-6E8A-4147-A177-3AD203B41FA5}">
                      <a16:colId xmlns:a16="http://schemas.microsoft.com/office/drawing/2014/main" val="2989158332"/>
                    </a:ext>
                  </a:extLst>
                </a:gridCol>
                <a:gridCol w="10351698">
                  <a:extLst>
                    <a:ext uri="{9D8B030D-6E8A-4147-A177-3AD203B41FA5}">
                      <a16:colId xmlns:a16="http://schemas.microsoft.com/office/drawing/2014/main" val="2340804113"/>
                    </a:ext>
                  </a:extLst>
                </a:gridCol>
                <a:gridCol w="766792">
                  <a:extLst>
                    <a:ext uri="{9D8B030D-6E8A-4147-A177-3AD203B41FA5}">
                      <a16:colId xmlns:a16="http://schemas.microsoft.com/office/drawing/2014/main" val="1615288928"/>
                    </a:ext>
                  </a:extLst>
                </a:gridCol>
              </a:tblGrid>
              <a:tr h="0">
                <a:tc>
                  <a:txBody>
                    <a:bodyPr/>
                    <a:lstStyle/>
                    <a:p>
                      <a:pPr algn="l" fontAlgn="b"/>
                      <a:r>
                        <a:rPr lang="en-AU" sz="1400" b="1" u="none" strike="noStrike" dirty="0">
                          <a:effectLst/>
                        </a:rPr>
                        <a:t>Country</a:t>
                      </a:r>
                      <a:endParaRPr lang="en-AU" sz="1400" b="1" i="0" u="none" strike="noStrike" dirty="0">
                        <a:solidFill>
                          <a:srgbClr val="000000"/>
                        </a:solidFill>
                        <a:effectLst/>
                        <a:latin typeface="Calibri" panose="020F0502020204030204" pitchFamily="34" charset="0"/>
                      </a:endParaRPr>
                    </a:p>
                  </a:txBody>
                  <a:tcPr marL="4487" marR="4487" marT="4487" marB="0" anchor="b"/>
                </a:tc>
                <a:tc>
                  <a:txBody>
                    <a:bodyPr/>
                    <a:lstStyle/>
                    <a:p>
                      <a:pPr algn="l" fontAlgn="b"/>
                      <a:r>
                        <a:rPr lang="en-AU" sz="1400" b="1" u="none" strike="noStrike" dirty="0">
                          <a:effectLst/>
                        </a:rPr>
                        <a:t>Document</a:t>
                      </a:r>
                      <a:endParaRPr lang="en-AU" sz="1400" b="1" i="0" u="none" strike="noStrike" dirty="0">
                        <a:solidFill>
                          <a:srgbClr val="000000"/>
                        </a:solidFill>
                        <a:effectLst/>
                        <a:latin typeface="Calibri" panose="020F0502020204030204" pitchFamily="34" charset="0"/>
                      </a:endParaRPr>
                    </a:p>
                  </a:txBody>
                  <a:tcPr marL="4487" marR="4487" marT="4487" marB="0" anchor="b"/>
                </a:tc>
                <a:tc>
                  <a:txBody>
                    <a:bodyPr/>
                    <a:lstStyle/>
                    <a:p>
                      <a:pPr algn="r" fontAlgn="b"/>
                      <a:r>
                        <a:rPr lang="en-AU" sz="1400" b="1" u="none" strike="noStrike" dirty="0">
                          <a:effectLst/>
                        </a:rPr>
                        <a:t>Year</a:t>
                      </a:r>
                      <a:endParaRPr lang="en-AU" sz="1400" b="1" i="0" u="none" strike="noStrike" dirty="0">
                        <a:solidFill>
                          <a:srgbClr val="000000"/>
                        </a:solidFill>
                        <a:effectLst/>
                        <a:latin typeface="Calibri" panose="020F0502020204030204" pitchFamily="34" charset="0"/>
                      </a:endParaRPr>
                    </a:p>
                  </a:txBody>
                  <a:tcPr marL="4487" marR="4487" marT="4487" marB="0" anchor="b"/>
                </a:tc>
                <a:extLst>
                  <a:ext uri="{0D108BD9-81ED-4DB2-BD59-A6C34878D82A}">
                    <a16:rowId xmlns:a16="http://schemas.microsoft.com/office/drawing/2014/main" val="1677817862"/>
                  </a:ext>
                </a:extLst>
              </a:tr>
              <a:tr h="162443">
                <a:tc>
                  <a:txBody>
                    <a:bodyPr/>
                    <a:lstStyle/>
                    <a:p>
                      <a:pPr algn="l" fontAlgn="b"/>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Sector strategy for public financial management 2019-2022</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2019</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1662263436"/>
                  </a:ext>
                </a:extLst>
              </a:tr>
              <a:tr h="162443">
                <a:tc rowSpan="3">
                  <a:txBody>
                    <a:bodyPr/>
                    <a:lstStyle/>
                    <a:p>
                      <a:pPr algn="l" fontAlgn="ctr"/>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4487" marR="4487" marT="4487" marB="0" anchor="ctr">
                    <a:noFill/>
                  </a:tcPr>
                </a:tc>
                <a:tc>
                  <a:txBody>
                    <a:bodyPr/>
                    <a:lstStyle/>
                    <a:p>
                      <a:pPr algn="l" fontAlgn="b"/>
                      <a:r>
                        <a:rPr lang="en-AU" sz="1400" u="none" strike="noStrike" dirty="0">
                          <a:effectLst/>
                        </a:rPr>
                        <a:t>Strategy to improve the public finance management system</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2015</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365962030"/>
                  </a:ext>
                </a:extLst>
              </a:tr>
              <a:tr h="241421">
                <a:tc vMerge="1">
                  <a:txBody>
                    <a:bodyPr/>
                    <a:lstStyle/>
                    <a:p>
                      <a:endParaRPr lang="en-US"/>
                    </a:p>
                  </a:txBody>
                  <a:tcPr/>
                </a:tc>
                <a:tc>
                  <a:txBody>
                    <a:bodyPr/>
                    <a:lstStyle/>
                    <a:p>
                      <a:pPr algn="l" fontAlgn="b"/>
                      <a:r>
                        <a:rPr lang="en-AU" sz="1400" u="none" strike="noStrike" dirty="0">
                          <a:effectLst/>
                        </a:rPr>
                        <a:t>The concept to improve the national accounting and reporting system of the public administration sector</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2019</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157998066"/>
                  </a:ext>
                </a:extLst>
              </a:tr>
              <a:tr h="191461">
                <a:tc vMerge="1">
                  <a:txBody>
                    <a:bodyPr/>
                    <a:lstStyle/>
                    <a:p>
                      <a:endParaRPr lang="en-US"/>
                    </a:p>
                  </a:txBody>
                  <a:tcPr/>
                </a:tc>
                <a:tc>
                  <a:txBody>
                    <a:bodyPr/>
                    <a:lstStyle/>
                    <a:p>
                      <a:pPr algn="l" fontAlgn="b"/>
                      <a:r>
                        <a:rPr lang="en-AU" sz="1400" u="none" strike="noStrike" dirty="0">
                          <a:effectLst/>
                        </a:rPr>
                        <a:t>The state program for the development of finance and financial market until 2025</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2020</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1385710321"/>
                  </a:ext>
                </a:extLst>
              </a:tr>
              <a:tr h="191461">
                <a:tc>
                  <a:txBody>
                    <a:bodyPr/>
                    <a:lstStyle/>
                    <a:p>
                      <a:pPr algn="l" fontAlgn="b"/>
                      <a:r>
                        <a:rPr lang="en-AU" sz="1400" u="none" strike="noStrike" dirty="0">
                          <a:effectLst/>
                        </a:rPr>
                        <a:t>Croatia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Strategy for improvement and modernisation of the state treasury system 2020-2024</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2020(?)</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058163959"/>
                  </a:ext>
                </a:extLst>
              </a:tr>
              <a:tr h="162443">
                <a:tc>
                  <a:txBody>
                    <a:bodyPr/>
                    <a:lstStyle/>
                    <a:p>
                      <a:pPr algn="l" fontAlgn="b"/>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Public Finance Management Strategy for 2018-2022</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2128331034"/>
                  </a:ext>
                </a:extLst>
              </a:tr>
              <a:tr h="95731">
                <a:tc>
                  <a:txBody>
                    <a:bodyPr/>
                    <a:lstStyle/>
                    <a:p>
                      <a:pPr algn="l" fontAlgn="b"/>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Annual and mid-term development plans</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1864208289"/>
                  </a:ext>
                </a:extLst>
              </a:tr>
              <a:tr h="320398">
                <a:tc rowSpan="2">
                  <a:txBody>
                    <a:bodyPr/>
                    <a:lstStyle/>
                    <a:p>
                      <a:pPr algn="l" fontAlgn="ctr"/>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4487" marR="4487" marT="4487" marB="0" anchor="ctr">
                    <a:noFill/>
                  </a:tcPr>
                </a:tc>
                <a:tc>
                  <a:txBody>
                    <a:bodyPr/>
                    <a:lstStyle/>
                    <a:p>
                      <a:pPr algn="l" fontAlgn="b"/>
                      <a:r>
                        <a:rPr lang="en-AU" sz="1400" u="none" strike="noStrike" dirty="0">
                          <a:effectLst/>
                        </a:rPr>
                        <a:t>Development Plan of the MoF of the Republic of Kazakhstan for 2020-2024 approved by order of the Minister of Finance of the Republic of Kazakhstan #365 dated 4/19/2021</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2021</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2299586077"/>
                  </a:ext>
                </a:extLst>
              </a:tr>
              <a:tr h="320398">
                <a:tc vMerge="1">
                  <a:txBody>
                    <a:bodyPr/>
                    <a:lstStyle/>
                    <a:p>
                      <a:endParaRPr lang="en-US"/>
                    </a:p>
                  </a:txBody>
                  <a:tcPr/>
                </a:tc>
                <a:tc>
                  <a:txBody>
                    <a:bodyPr/>
                    <a:lstStyle/>
                    <a:p>
                      <a:pPr algn="l" fontAlgn="b"/>
                      <a:r>
                        <a:rPr lang="en-AU" sz="1400" u="none" strike="noStrike" dirty="0">
                          <a:effectLst/>
                        </a:rPr>
                        <a:t>Operational Plan of the MoF of the Republic of Kazakhstan for 2022, approved by the Order of the Chief of Staff of the MoF of the Republic of Kazakhstan dated 12/28/2021 #1338</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2021</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457960513"/>
                  </a:ext>
                </a:extLst>
              </a:tr>
              <a:tr h="95731">
                <a:tc>
                  <a:txBody>
                    <a:bodyPr/>
                    <a:lstStyle/>
                    <a:p>
                      <a:pPr algn="l" fontAlgn="b"/>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Strategy for the development of public finances</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66182100"/>
                  </a:ext>
                </a:extLst>
              </a:tr>
              <a:tr h="191461">
                <a:tc>
                  <a:txBody>
                    <a:bodyPr/>
                    <a:lstStyle/>
                    <a:p>
                      <a:pPr algn="l" fontAlgn="b"/>
                      <a:r>
                        <a:rPr lang="en-AU" sz="1400" u="none" strike="noStrike" dirty="0">
                          <a:effectLst/>
                        </a:rPr>
                        <a:t>Kyrgyz Republic</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The KR Public Finance Management Development Strategy from 2022 to 2028</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973164108"/>
                  </a:ext>
                </a:extLst>
              </a:tr>
              <a:tr h="320398">
                <a:tc>
                  <a:txBody>
                    <a:bodyPr/>
                    <a:lstStyle/>
                    <a:p>
                      <a:pPr algn="l" fontAlgn="b"/>
                      <a:r>
                        <a:rPr lang="en-AU" sz="1400" u="none" strike="noStrike" dirty="0">
                          <a:effectLst/>
                        </a:rPr>
                        <a:t>Moldova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GOVERNMENT DECISION No. 71 of February 22, 2023 on the approval of the Public Finance Management Development Strategy for 2023-2030</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2023</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1007634794"/>
                  </a:ext>
                </a:extLst>
              </a:tr>
              <a:tr h="86756">
                <a:tc>
                  <a:txBody>
                    <a:bodyPr/>
                    <a:lstStyle/>
                    <a:p>
                      <a:pPr algn="l" fontAlgn="b"/>
                      <a:r>
                        <a:rPr lang="en-AU" sz="1400" u="none" strike="noStrike" dirty="0">
                          <a:effectLst/>
                        </a:rPr>
                        <a:t>Montenegro</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Instructions on the work of the state treasury</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2614197611"/>
                  </a:ext>
                </a:extLst>
              </a:tr>
              <a:tr h="320398">
                <a:tc>
                  <a:txBody>
                    <a:bodyPr/>
                    <a:lstStyle/>
                    <a:p>
                      <a:pPr algn="l" fontAlgn="b"/>
                      <a:r>
                        <a:rPr lang="en-AU" sz="1400" u="none" strike="noStrike" dirty="0">
                          <a:effectLst/>
                        </a:rPr>
                        <a:t>North Macedonia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 Strategic plan of Ministry of finance, January 2023 (there is no separate strategic document on treasury operations. Treasury as department is incorporated in the Strategic plan of MF)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2023</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30430171"/>
                  </a:ext>
                </a:extLst>
              </a:tr>
              <a:tr h="162443">
                <a:tc>
                  <a:txBody>
                    <a:bodyPr/>
                    <a:lstStyle/>
                    <a:p>
                      <a:pPr algn="l" fontAlgn="b"/>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Government Debt Management Strategy 2021-2023</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121025561"/>
                  </a:ext>
                </a:extLst>
              </a:tr>
              <a:tr h="320398">
                <a:tc>
                  <a:txBody>
                    <a:bodyPr/>
                    <a:lstStyle/>
                    <a:p>
                      <a:pPr algn="l" fontAlgn="b"/>
                      <a:r>
                        <a:rPr lang="en-AU" sz="1400" u="none" strike="noStrike" dirty="0">
                          <a:effectLst/>
                        </a:rPr>
                        <a:t>Serbia</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Public Financial Management Reform Program for Period 2021-2025 of June 24, 2021; Treasury Administration Development Plan for Period 2023-2025 of December 30, 2022.</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2021, 2022</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2080812694"/>
                  </a:ext>
                </a:extLst>
              </a:tr>
              <a:tr h="162443">
                <a:tc>
                  <a:txBody>
                    <a:bodyPr/>
                    <a:lstStyle/>
                    <a:p>
                      <a:pPr algn="l" fontAlgn="b"/>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l" fontAlgn="b"/>
                      <a:r>
                        <a:rPr lang="en-AU" sz="1400" u="none" strike="noStrike" dirty="0">
                          <a:effectLst/>
                        </a:rPr>
                        <a:t>Ministry of Treasury and Finance Strategic Plan 2019-2023</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1193462076"/>
                  </a:ext>
                </a:extLst>
              </a:tr>
              <a:tr h="320398">
                <a:tc rowSpan="2">
                  <a:txBody>
                    <a:bodyPr/>
                    <a:lstStyle/>
                    <a:p>
                      <a:pPr algn="l" fontAlgn="ctr"/>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4487" marR="4487" marT="4487" marB="0" anchor="ctr">
                    <a:noFill/>
                  </a:tcPr>
                </a:tc>
                <a:tc>
                  <a:txBody>
                    <a:bodyPr/>
                    <a:lstStyle/>
                    <a:p>
                      <a:pPr algn="l" fontAlgn="b"/>
                      <a:r>
                        <a:rPr lang="en-AU" sz="1400" u="none" strike="noStrike" dirty="0">
                          <a:effectLst/>
                        </a:rPr>
                        <a:t>Decree of the President of the Republic of Uzbekistan "On the Development Strategy of New Uzbekistan for 2022 - 2026 years" of 1/28/2022 # UP - 60</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2022</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2933645707"/>
                  </a:ext>
                </a:extLst>
              </a:tr>
              <a:tr h="320398">
                <a:tc vMerge="1">
                  <a:txBody>
                    <a:bodyPr/>
                    <a:lstStyle/>
                    <a:p>
                      <a:endParaRPr lang="en-US"/>
                    </a:p>
                  </a:txBody>
                  <a:tcPr/>
                </a:tc>
                <a:tc>
                  <a:txBody>
                    <a:bodyPr/>
                    <a:lstStyle/>
                    <a:p>
                      <a:pPr algn="l" fontAlgn="b"/>
                      <a:r>
                        <a:rPr lang="en-AU" sz="1400" u="none" strike="noStrike" dirty="0">
                          <a:effectLst/>
                        </a:rPr>
                        <a:t>Decree of the Cabinet of Ministers "On approval of the strategy to improve public finance management system of the Republic of Uzbekistan for 2020 - 2024 years" of 8/24/2020 # 506</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tc>
                  <a:txBody>
                    <a:bodyPr/>
                    <a:lstStyle/>
                    <a:p>
                      <a:pPr algn="r" fontAlgn="b"/>
                      <a:r>
                        <a:rPr lang="en-AU" sz="1400" u="none" strike="noStrike" dirty="0">
                          <a:effectLst/>
                        </a:rPr>
                        <a:t>2020</a:t>
                      </a:r>
                      <a:endParaRPr lang="en-AU" sz="1400" b="0" i="0" u="none" strike="noStrike" dirty="0">
                        <a:solidFill>
                          <a:srgbClr val="000000"/>
                        </a:solidFill>
                        <a:effectLst/>
                        <a:latin typeface="Calibri" panose="020F0502020204030204" pitchFamily="34" charset="0"/>
                      </a:endParaRPr>
                    </a:p>
                  </a:txBody>
                  <a:tcPr marL="4487" marR="4487" marT="4487" marB="0" anchor="b">
                    <a:noFill/>
                  </a:tcPr>
                </a:tc>
                <a:extLst>
                  <a:ext uri="{0D108BD9-81ED-4DB2-BD59-A6C34878D82A}">
                    <a16:rowId xmlns:a16="http://schemas.microsoft.com/office/drawing/2014/main" val="4294524614"/>
                  </a:ext>
                </a:extLst>
              </a:tr>
            </a:tbl>
          </a:graphicData>
        </a:graphic>
      </p:graphicFrame>
    </p:spTree>
    <p:extLst>
      <p:ext uri="{BB962C8B-B14F-4D97-AF65-F5344CB8AC3E}">
        <p14:creationId xmlns:p14="http://schemas.microsoft.com/office/powerpoint/2010/main" val="1965260188"/>
      </p:ext>
    </p:extLst>
  </p:cSld>
  <p:clrMapOvr>
    <a:masterClrMapping/>
  </p:clrMapOvr>
  <p:transition spd="slow">
    <p:wipe dir="r"/>
    <p:sndAc>
      <p:stSnd>
        <p:snd r:embed="rId2" name="coin.wav"/>
      </p:stSnd>
    </p:sndAc>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B2C56-549F-100B-6766-7A79DDCA9CC2}"/>
              </a:ext>
            </a:extLst>
          </p:cNvPr>
          <p:cNvSpPr>
            <a:spLocks noGrp="1"/>
          </p:cNvSpPr>
          <p:nvPr>
            <p:ph type="title"/>
          </p:nvPr>
        </p:nvSpPr>
        <p:spPr>
          <a:xfrm>
            <a:off x="656492" y="-249795"/>
            <a:ext cx="11692880" cy="1143000"/>
          </a:xfrm>
        </p:spPr>
        <p:txBody>
          <a:bodyPr/>
          <a:lstStyle/>
          <a:p>
            <a:r>
              <a:rPr lang="en-US" sz="3200" dirty="0">
                <a:solidFill>
                  <a:srgbClr val="C00000"/>
                </a:solidFill>
              </a:rPr>
              <a:t>Staffing Allocated to Budget Execution and Financial Reporting</a:t>
            </a:r>
          </a:p>
        </p:txBody>
      </p:sp>
      <p:sp>
        <p:nvSpPr>
          <p:cNvPr id="4" name="Slide Number Placeholder 3">
            <a:extLst>
              <a:ext uri="{FF2B5EF4-FFF2-40B4-BE49-F238E27FC236}">
                <a16:creationId xmlns:a16="http://schemas.microsoft.com/office/drawing/2014/main" id="{62F71D61-D607-0247-B452-CA144BFDF55E}"/>
              </a:ext>
            </a:extLst>
          </p:cNvPr>
          <p:cNvSpPr>
            <a:spLocks noGrp="1"/>
          </p:cNvSpPr>
          <p:nvPr>
            <p:ph type="sldNum" sz="quarter" idx="12"/>
          </p:nvPr>
        </p:nvSpPr>
        <p:spPr/>
        <p:txBody>
          <a:bodyPr/>
          <a:lstStyle/>
          <a:p>
            <a:pPr>
              <a:defRPr/>
            </a:pPr>
            <a:fld id="{87D4BA1C-9A8B-436B-A337-6A2CE014F201}" type="slidenum">
              <a:rPr lang="ru-RU" altLang="en-US" smtClean="0"/>
              <a:pPr>
                <a:defRPr/>
              </a:pPr>
              <a:t>13</a:t>
            </a:fld>
            <a:endParaRPr lang="ru-RU" altLang="en-US" dirty="0"/>
          </a:p>
        </p:txBody>
      </p:sp>
      <p:sp>
        <p:nvSpPr>
          <p:cNvPr id="10" name="TextBox 9">
            <a:extLst>
              <a:ext uri="{FF2B5EF4-FFF2-40B4-BE49-F238E27FC236}">
                <a16:creationId xmlns:a16="http://schemas.microsoft.com/office/drawing/2014/main" id="{396F09A4-B388-45FF-F314-6959B18F40C3}"/>
              </a:ext>
            </a:extLst>
          </p:cNvPr>
          <p:cNvSpPr txBox="1"/>
          <p:nvPr/>
        </p:nvSpPr>
        <p:spPr>
          <a:xfrm>
            <a:off x="191344" y="4814072"/>
            <a:ext cx="11593288" cy="1938992"/>
          </a:xfrm>
          <a:prstGeom prst="rect">
            <a:avLst/>
          </a:prstGeom>
          <a:solidFill>
            <a:schemeClr val="accent2">
              <a:lumMod val="20000"/>
              <a:lumOff val="80000"/>
            </a:schemeClr>
          </a:solidFill>
        </p:spPr>
        <p:txBody>
          <a:bodyPr wrap="square" rtlCol="0">
            <a:spAutoFit/>
          </a:bodyPr>
          <a:lstStyle/>
          <a:p>
            <a:r>
              <a:rPr lang="en-US" sz="2400" dirty="0"/>
              <a:t>There are some differences in responses with some countries reflecting significant resources for these functions compared to most other countries. Responses vary from a low of 3 staff to a high of 578 staff. </a:t>
            </a:r>
          </a:p>
          <a:p>
            <a:r>
              <a:rPr lang="en-US" sz="2400" b="1" dirty="0"/>
              <a:t>It will be useful to discuss these results in more detail to clarify responses, particularly where numbers are high.    </a:t>
            </a:r>
          </a:p>
        </p:txBody>
      </p:sp>
      <p:graphicFrame>
        <p:nvGraphicFramePr>
          <p:cNvPr id="3" name="Диаграмма 1">
            <a:extLst>
              <a:ext uri="{FF2B5EF4-FFF2-40B4-BE49-F238E27FC236}">
                <a16:creationId xmlns:a16="http://schemas.microsoft.com/office/drawing/2014/main" id="{4D96A4A6-A75B-8D45-8C51-05BF34012A69}"/>
              </a:ext>
            </a:extLst>
          </p:cNvPr>
          <p:cNvGraphicFramePr>
            <a:graphicFrameLocks/>
          </p:cNvGraphicFramePr>
          <p:nvPr>
            <p:extLst>
              <p:ext uri="{D42A27DB-BD31-4B8C-83A1-F6EECF244321}">
                <p14:modId xmlns:p14="http://schemas.microsoft.com/office/powerpoint/2010/main" val="3369483754"/>
              </p:ext>
            </p:extLst>
          </p:nvPr>
        </p:nvGraphicFramePr>
        <p:xfrm>
          <a:off x="191344" y="1209468"/>
          <a:ext cx="5904656" cy="38037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Диаграмма 1">
            <a:extLst>
              <a:ext uri="{FF2B5EF4-FFF2-40B4-BE49-F238E27FC236}">
                <a16:creationId xmlns:a16="http://schemas.microsoft.com/office/drawing/2014/main" id="{4CEC3FC0-FFDA-369F-3338-6A3DBA62B9D0}"/>
              </a:ext>
            </a:extLst>
          </p:cNvPr>
          <p:cNvGraphicFramePr>
            <a:graphicFrameLocks/>
          </p:cNvGraphicFramePr>
          <p:nvPr>
            <p:extLst>
              <p:ext uri="{D42A27DB-BD31-4B8C-83A1-F6EECF244321}">
                <p14:modId xmlns:p14="http://schemas.microsoft.com/office/powerpoint/2010/main" val="1510496279"/>
              </p:ext>
            </p:extLst>
          </p:nvPr>
        </p:nvGraphicFramePr>
        <p:xfrm>
          <a:off x="6111834" y="910770"/>
          <a:ext cx="5904656" cy="410240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03322332"/>
      </p:ext>
    </p:extLst>
  </p:cSld>
  <p:clrMapOvr>
    <a:masterClrMapping/>
  </p:clrMapOvr>
  <p:transition spd="slow">
    <p:wipe dir="r"/>
    <p:sndAc>
      <p:stSnd>
        <p:snd r:embed="rId3" name="coin.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C580D-E486-CEB6-0972-38B5C00FA4BD}"/>
              </a:ext>
            </a:extLst>
          </p:cNvPr>
          <p:cNvSpPr>
            <a:spLocks noGrp="1"/>
          </p:cNvSpPr>
          <p:nvPr>
            <p:ph type="title"/>
          </p:nvPr>
        </p:nvSpPr>
        <p:spPr/>
        <p:txBody>
          <a:bodyPr/>
          <a:lstStyle/>
          <a:p>
            <a:r>
              <a:rPr lang="en-US" dirty="0">
                <a:solidFill>
                  <a:srgbClr val="C00000"/>
                </a:solidFill>
              </a:rPr>
              <a:t>Staffing Allocated to Accounting Policy </a:t>
            </a:r>
            <a:br>
              <a:rPr lang="en-US" dirty="0"/>
            </a:br>
            <a:endParaRPr lang="en-US" dirty="0"/>
          </a:p>
        </p:txBody>
      </p:sp>
      <p:sp>
        <p:nvSpPr>
          <p:cNvPr id="4" name="Slide Number Placeholder 3">
            <a:extLst>
              <a:ext uri="{FF2B5EF4-FFF2-40B4-BE49-F238E27FC236}">
                <a16:creationId xmlns:a16="http://schemas.microsoft.com/office/drawing/2014/main" id="{DD0EF5CB-AA5F-5B60-542F-35D004194306}"/>
              </a:ext>
            </a:extLst>
          </p:cNvPr>
          <p:cNvSpPr>
            <a:spLocks noGrp="1"/>
          </p:cNvSpPr>
          <p:nvPr>
            <p:ph type="sldNum" sz="quarter" idx="12"/>
          </p:nvPr>
        </p:nvSpPr>
        <p:spPr/>
        <p:txBody>
          <a:bodyPr/>
          <a:lstStyle/>
          <a:p>
            <a:pPr>
              <a:defRPr/>
            </a:pPr>
            <a:fld id="{87D4BA1C-9A8B-436B-A337-6A2CE014F201}" type="slidenum">
              <a:rPr lang="ru-RU" altLang="en-US" smtClean="0"/>
              <a:pPr>
                <a:defRPr/>
              </a:pPr>
              <a:t>14</a:t>
            </a:fld>
            <a:endParaRPr lang="ru-RU" altLang="en-US" dirty="0"/>
          </a:p>
        </p:txBody>
      </p:sp>
      <p:sp>
        <p:nvSpPr>
          <p:cNvPr id="9" name="TextBox 8">
            <a:extLst>
              <a:ext uri="{FF2B5EF4-FFF2-40B4-BE49-F238E27FC236}">
                <a16:creationId xmlns:a16="http://schemas.microsoft.com/office/drawing/2014/main" id="{04AA4F1F-B631-5B31-72F0-F70A73F2ECD8}"/>
              </a:ext>
            </a:extLst>
          </p:cNvPr>
          <p:cNvSpPr txBox="1"/>
          <p:nvPr/>
        </p:nvSpPr>
        <p:spPr>
          <a:xfrm>
            <a:off x="983432" y="5013176"/>
            <a:ext cx="10598968" cy="1477328"/>
          </a:xfrm>
          <a:prstGeom prst="rect">
            <a:avLst/>
          </a:prstGeom>
          <a:solidFill>
            <a:schemeClr val="accent2">
              <a:lumMod val="20000"/>
              <a:lumOff val="80000"/>
            </a:schemeClr>
          </a:solidFill>
        </p:spPr>
        <p:txBody>
          <a:bodyPr wrap="square" rtlCol="0">
            <a:spAutoFit/>
          </a:bodyPr>
          <a:lstStyle/>
          <a:p>
            <a:r>
              <a:rPr lang="en-US" dirty="0"/>
              <a:t>The location of accounting and policy function is evenly split with 10 located within the Treasury and 8 elsewhere. </a:t>
            </a:r>
          </a:p>
          <a:p>
            <a:r>
              <a:rPr lang="en-US" dirty="0"/>
              <a:t>12 countries identified Treasury staff allocated to this function. Turkey has been adjusted in the graph given it indicated a significantly higher number of staff than other countries (578) </a:t>
            </a:r>
          </a:p>
          <a:p>
            <a:r>
              <a:rPr lang="en-US" dirty="0"/>
              <a:t>Even excluding Turkey some countries allocate six times more staff than others  </a:t>
            </a:r>
          </a:p>
        </p:txBody>
      </p:sp>
      <p:graphicFrame>
        <p:nvGraphicFramePr>
          <p:cNvPr id="3" name="Chart 2">
            <a:extLst>
              <a:ext uri="{FF2B5EF4-FFF2-40B4-BE49-F238E27FC236}">
                <a16:creationId xmlns:a16="http://schemas.microsoft.com/office/drawing/2014/main" id="{9A04CBF5-33C5-4DF6-9ACE-7A8DD88A9E95}"/>
              </a:ext>
            </a:extLst>
          </p:cNvPr>
          <p:cNvGraphicFramePr>
            <a:graphicFrameLocks/>
          </p:cNvGraphicFramePr>
          <p:nvPr>
            <p:extLst>
              <p:ext uri="{D42A27DB-BD31-4B8C-83A1-F6EECF244321}">
                <p14:modId xmlns:p14="http://schemas.microsoft.com/office/powerpoint/2010/main" val="185558912"/>
              </p:ext>
            </p:extLst>
          </p:nvPr>
        </p:nvGraphicFramePr>
        <p:xfrm>
          <a:off x="934580" y="980728"/>
          <a:ext cx="5348336" cy="36557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Диаграмма 2">
            <a:extLst>
              <a:ext uri="{FF2B5EF4-FFF2-40B4-BE49-F238E27FC236}">
                <a16:creationId xmlns:a16="http://schemas.microsoft.com/office/drawing/2014/main" id="{E7E9C2A6-0319-24D3-D0AE-32B3C36BC869}"/>
              </a:ext>
            </a:extLst>
          </p:cNvPr>
          <p:cNvGraphicFramePr>
            <a:graphicFrameLocks/>
          </p:cNvGraphicFramePr>
          <p:nvPr>
            <p:extLst>
              <p:ext uri="{D42A27DB-BD31-4B8C-83A1-F6EECF244321}">
                <p14:modId xmlns:p14="http://schemas.microsoft.com/office/powerpoint/2010/main" val="3922208946"/>
              </p:ext>
            </p:extLst>
          </p:nvPr>
        </p:nvGraphicFramePr>
        <p:xfrm>
          <a:off x="6385718" y="980728"/>
          <a:ext cx="5641340" cy="38884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65196613"/>
      </p:ext>
    </p:extLst>
  </p:cSld>
  <p:clrMapOvr>
    <a:masterClrMapping/>
  </p:clrMapOvr>
  <p:transition spd="slow">
    <p:wipe dir="r"/>
    <p:sndAc>
      <p:stSnd>
        <p:snd r:embed="rId2" name="coin.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32F22-AA1A-9B16-FA01-272B3D08941C}"/>
              </a:ext>
            </a:extLst>
          </p:cNvPr>
          <p:cNvSpPr>
            <a:spLocks noGrp="1"/>
          </p:cNvSpPr>
          <p:nvPr>
            <p:ph type="title"/>
          </p:nvPr>
        </p:nvSpPr>
        <p:spPr>
          <a:xfrm>
            <a:off x="-312712" y="-42198"/>
            <a:ext cx="7848872" cy="1143000"/>
          </a:xfrm>
        </p:spPr>
        <p:txBody>
          <a:bodyPr/>
          <a:lstStyle/>
          <a:p>
            <a:r>
              <a:rPr lang="en-US" dirty="0">
                <a:solidFill>
                  <a:srgbClr val="C00000"/>
                </a:solidFill>
              </a:rPr>
              <a:t>Treasury System Support </a:t>
            </a:r>
          </a:p>
        </p:txBody>
      </p:sp>
      <p:sp>
        <p:nvSpPr>
          <p:cNvPr id="4" name="Slide Number Placeholder 3">
            <a:extLst>
              <a:ext uri="{FF2B5EF4-FFF2-40B4-BE49-F238E27FC236}">
                <a16:creationId xmlns:a16="http://schemas.microsoft.com/office/drawing/2014/main" id="{E878DEB3-0C1D-5065-69C9-DAC6E324DA34}"/>
              </a:ext>
            </a:extLst>
          </p:cNvPr>
          <p:cNvSpPr>
            <a:spLocks noGrp="1"/>
          </p:cNvSpPr>
          <p:nvPr>
            <p:ph type="sldNum" sz="quarter" idx="12"/>
          </p:nvPr>
        </p:nvSpPr>
        <p:spPr/>
        <p:txBody>
          <a:bodyPr/>
          <a:lstStyle/>
          <a:p>
            <a:pPr>
              <a:defRPr/>
            </a:pPr>
            <a:fld id="{87D4BA1C-9A8B-436B-A337-6A2CE014F201}" type="slidenum">
              <a:rPr lang="ru-RU" altLang="en-US" smtClean="0"/>
              <a:pPr>
                <a:defRPr/>
              </a:pPr>
              <a:t>15</a:t>
            </a:fld>
            <a:endParaRPr lang="ru-RU" altLang="en-US" dirty="0"/>
          </a:p>
        </p:txBody>
      </p:sp>
      <p:sp>
        <p:nvSpPr>
          <p:cNvPr id="5" name="TextBox 4">
            <a:extLst>
              <a:ext uri="{FF2B5EF4-FFF2-40B4-BE49-F238E27FC236}">
                <a16:creationId xmlns:a16="http://schemas.microsoft.com/office/drawing/2014/main" id="{FC84C2D3-C301-1D3C-EDA3-7057181EE03D}"/>
              </a:ext>
            </a:extLst>
          </p:cNvPr>
          <p:cNvSpPr txBox="1"/>
          <p:nvPr/>
        </p:nvSpPr>
        <p:spPr>
          <a:xfrm>
            <a:off x="57848" y="3687901"/>
            <a:ext cx="6792634" cy="3170099"/>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AU" sz="2000" dirty="0">
                <a:solidFill>
                  <a:srgbClr val="000000"/>
                </a:solidFill>
              </a:rPr>
              <a:t>I</a:t>
            </a:r>
            <a:r>
              <a:rPr lang="en-AU" sz="2000" b="0" i="0" u="none" strike="noStrike" dirty="0">
                <a:solidFill>
                  <a:srgbClr val="000000"/>
                </a:solidFill>
                <a:effectLst/>
              </a:rPr>
              <a:t>nformation system administration is occurring within the treasury for</a:t>
            </a:r>
            <a:r>
              <a:rPr lang="en-US" sz="2000" dirty="0"/>
              <a:t> 9 of 18 countries </a:t>
            </a:r>
            <a:r>
              <a:rPr lang="en-US" sz="2000" b="1" dirty="0"/>
              <a:t>(however Q5 suggests 12 countries)</a:t>
            </a:r>
          </a:p>
          <a:p>
            <a:pPr marL="285750" indent="-285750">
              <a:buFont typeface="Arial" panose="020B0604020202020204" pitchFamily="34" charset="0"/>
              <a:buChar char="•"/>
            </a:pPr>
            <a:r>
              <a:rPr lang="en-US" sz="2000" dirty="0"/>
              <a:t>Where these are supported internally resourcing levels vary from 2 to 300.</a:t>
            </a:r>
          </a:p>
          <a:p>
            <a:pPr marL="285750" indent="-285750">
              <a:buFont typeface="Arial" panose="020B0604020202020204" pitchFamily="34" charset="0"/>
              <a:buChar char="•"/>
            </a:pPr>
            <a:r>
              <a:rPr lang="en-US" sz="2000" dirty="0"/>
              <a:t>Nine countries indicated that there is a unit outside of Treasury supporting the Treasury system (one has both Treasury and other support). Two indicated that this is shared responsibility including a unit in the MoF and one elsewhere </a:t>
            </a:r>
          </a:p>
        </p:txBody>
      </p:sp>
      <p:graphicFrame>
        <p:nvGraphicFramePr>
          <p:cNvPr id="3" name="Диаграмма 1">
            <a:extLst>
              <a:ext uri="{FF2B5EF4-FFF2-40B4-BE49-F238E27FC236}">
                <a16:creationId xmlns:a16="http://schemas.microsoft.com/office/drawing/2014/main" id="{F3143F00-0565-5E9C-55BF-5A596FA1EB38}"/>
              </a:ext>
            </a:extLst>
          </p:cNvPr>
          <p:cNvGraphicFramePr>
            <a:graphicFrameLocks/>
          </p:cNvGraphicFramePr>
          <p:nvPr>
            <p:extLst>
              <p:ext uri="{D42A27DB-BD31-4B8C-83A1-F6EECF244321}">
                <p14:modId xmlns:p14="http://schemas.microsoft.com/office/powerpoint/2010/main" val="2633639553"/>
              </p:ext>
            </p:extLst>
          </p:nvPr>
        </p:nvGraphicFramePr>
        <p:xfrm>
          <a:off x="206717" y="903775"/>
          <a:ext cx="5359315" cy="29908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2E740197-DAC6-CB42-C375-D99919A1FF45}"/>
              </a:ext>
            </a:extLst>
          </p:cNvPr>
          <p:cNvGraphicFramePr>
            <a:graphicFrameLocks/>
          </p:cNvGraphicFramePr>
          <p:nvPr>
            <p:extLst>
              <p:ext uri="{D42A27DB-BD31-4B8C-83A1-F6EECF244321}">
                <p14:modId xmlns:p14="http://schemas.microsoft.com/office/powerpoint/2010/main" val="1281983967"/>
              </p:ext>
            </p:extLst>
          </p:nvPr>
        </p:nvGraphicFramePr>
        <p:xfrm>
          <a:off x="7123813" y="-42198"/>
          <a:ext cx="4943872" cy="31370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 name="Table 5">
            <a:extLst>
              <a:ext uri="{FF2B5EF4-FFF2-40B4-BE49-F238E27FC236}">
                <a16:creationId xmlns:a16="http://schemas.microsoft.com/office/drawing/2014/main" id="{6E39A2C0-201C-A80C-0DE4-9E2C0EC37D46}"/>
              </a:ext>
            </a:extLst>
          </p:cNvPr>
          <p:cNvGraphicFramePr>
            <a:graphicFrameLocks noGrp="1"/>
          </p:cNvGraphicFramePr>
          <p:nvPr>
            <p:extLst>
              <p:ext uri="{D42A27DB-BD31-4B8C-83A1-F6EECF244321}">
                <p14:modId xmlns:p14="http://schemas.microsoft.com/office/powerpoint/2010/main" val="4202176436"/>
              </p:ext>
            </p:extLst>
          </p:nvPr>
        </p:nvGraphicFramePr>
        <p:xfrm>
          <a:off x="6999351" y="2265405"/>
          <a:ext cx="5134801" cy="4353362"/>
        </p:xfrm>
        <a:graphic>
          <a:graphicData uri="http://schemas.openxmlformats.org/drawingml/2006/table">
            <a:tbl>
              <a:tblPr>
                <a:tableStyleId>{5C22544A-7EE6-4342-B048-85BDC9FD1C3A}</a:tableStyleId>
              </a:tblPr>
              <a:tblGrid>
                <a:gridCol w="1328897">
                  <a:extLst>
                    <a:ext uri="{9D8B030D-6E8A-4147-A177-3AD203B41FA5}">
                      <a16:colId xmlns:a16="http://schemas.microsoft.com/office/drawing/2014/main" val="462076283"/>
                    </a:ext>
                  </a:extLst>
                </a:gridCol>
                <a:gridCol w="943139">
                  <a:extLst>
                    <a:ext uri="{9D8B030D-6E8A-4147-A177-3AD203B41FA5}">
                      <a16:colId xmlns:a16="http://schemas.microsoft.com/office/drawing/2014/main" val="2999382006"/>
                    </a:ext>
                  </a:extLst>
                </a:gridCol>
                <a:gridCol w="857061">
                  <a:extLst>
                    <a:ext uri="{9D8B030D-6E8A-4147-A177-3AD203B41FA5}">
                      <a16:colId xmlns:a16="http://schemas.microsoft.com/office/drawing/2014/main" val="1318030685"/>
                    </a:ext>
                  </a:extLst>
                </a:gridCol>
                <a:gridCol w="1218065">
                  <a:extLst>
                    <a:ext uri="{9D8B030D-6E8A-4147-A177-3AD203B41FA5}">
                      <a16:colId xmlns:a16="http://schemas.microsoft.com/office/drawing/2014/main" val="1749813029"/>
                    </a:ext>
                  </a:extLst>
                </a:gridCol>
                <a:gridCol w="787639">
                  <a:extLst>
                    <a:ext uri="{9D8B030D-6E8A-4147-A177-3AD203B41FA5}">
                      <a16:colId xmlns:a16="http://schemas.microsoft.com/office/drawing/2014/main" val="840130781"/>
                    </a:ext>
                  </a:extLst>
                </a:gridCol>
              </a:tblGrid>
              <a:tr h="175357">
                <a:tc gridSpan="5">
                  <a:txBody>
                    <a:bodyPr/>
                    <a:lstStyle/>
                    <a:p>
                      <a:pPr algn="ctr" fontAlgn="ctr"/>
                      <a:r>
                        <a:rPr lang="en-AU" sz="1200" u="none" strike="noStrike" dirty="0">
                          <a:effectLst/>
                        </a:rPr>
                        <a:t>Treasury Information System</a:t>
                      </a:r>
                      <a:endParaRPr lang="en-AU" sz="1200" b="1" i="0" u="none" strike="noStrike" dirty="0">
                        <a:solidFill>
                          <a:srgbClr val="000000"/>
                        </a:solidFill>
                        <a:effectLst/>
                        <a:latin typeface="Calibri" panose="020F0502020204030204" pitchFamily="34" charset="0"/>
                      </a:endParaRPr>
                    </a:p>
                  </a:txBody>
                  <a:tcPr marL="8768" marR="8768" marT="8768"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207236"/>
                  </a:ext>
                </a:extLst>
              </a:tr>
              <a:tr h="611907">
                <a:tc>
                  <a:txBody>
                    <a:bodyPr/>
                    <a:lstStyle/>
                    <a:p>
                      <a:pPr algn="l" fontAlgn="t"/>
                      <a:r>
                        <a:rPr lang="en-AU" sz="1200" u="none" strike="noStrike" dirty="0">
                          <a:effectLst/>
                        </a:rPr>
                        <a:t> </a:t>
                      </a:r>
                      <a:endParaRPr lang="en-AU" sz="1200" b="1"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In Treasury</a:t>
                      </a:r>
                      <a:endParaRPr lang="en-AU" sz="1200" b="1"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dirty="0">
                          <a:effectLst/>
                        </a:rPr>
                        <a:t>IT Unit in the MoF</a:t>
                      </a:r>
                      <a:endParaRPr lang="en-AU" sz="1200" b="1"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Entity subordinated to the MoF</a:t>
                      </a:r>
                      <a:endParaRPr lang="en-AU" sz="1200" b="1"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Agency outside the MoF</a:t>
                      </a:r>
                      <a:endParaRPr lang="en-AU" sz="1200" b="1"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786032193"/>
                  </a:ext>
                </a:extLst>
              </a:tr>
              <a:tr h="253682">
                <a:tc>
                  <a:txBody>
                    <a:bodyPr/>
                    <a:lstStyle/>
                    <a:p>
                      <a:pPr algn="l" fontAlgn="t"/>
                      <a:r>
                        <a:rPr lang="en-AU" sz="1200" u="none" strike="noStrike" dirty="0">
                          <a:effectLst/>
                        </a:rPr>
                        <a:t>Total</a:t>
                      </a:r>
                      <a:endParaRPr lang="en-AU" sz="1200" b="1" i="0" u="none" strike="noStrike" dirty="0">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9</a:t>
                      </a:r>
                      <a:endParaRPr lang="en-AU" sz="1200" b="1"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5</a:t>
                      </a:r>
                      <a:endParaRPr lang="en-AU" sz="1200" b="1"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3</a:t>
                      </a:r>
                      <a:endParaRPr lang="en-AU" sz="1200" b="1"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3</a:t>
                      </a:r>
                      <a:endParaRPr lang="en-AU" sz="1200" b="1"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4215535591"/>
                  </a:ext>
                </a:extLst>
              </a:tr>
              <a:tr h="187047">
                <a:tc>
                  <a:txBody>
                    <a:bodyPr/>
                    <a:lstStyle/>
                    <a:p>
                      <a:pPr algn="l" fontAlgn="t"/>
                      <a:r>
                        <a:rPr lang="en-AU" sz="1200" u="none" strike="noStrike" dirty="0">
                          <a:effectLst/>
                        </a:rPr>
                        <a:t>Albania</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dirty="0">
                          <a:effectLst/>
                          <a:highlight>
                            <a:srgbClr val="FFFF00"/>
                          </a:highlight>
                        </a:rPr>
                        <a:t>1</a:t>
                      </a:r>
                      <a:endParaRPr lang="en-AU" sz="1200" b="0" i="0" u="none" strike="noStrike" dirty="0">
                        <a:solidFill>
                          <a:srgbClr val="000000"/>
                        </a:solidFill>
                        <a:effectLst/>
                        <a:highlight>
                          <a:srgbClr val="FFFF00"/>
                        </a:highlight>
                        <a:latin typeface="Calibri" panose="020F0502020204030204" pitchFamily="34" charset="0"/>
                      </a:endParaRPr>
                    </a:p>
                  </a:txBody>
                  <a:tcPr marL="8768" marR="8768" marT="8768" marB="0"/>
                </a:tc>
                <a:tc>
                  <a:txBody>
                    <a:bodyPr/>
                    <a:lstStyle/>
                    <a:p>
                      <a:pPr algn="l" fontAlgn="t"/>
                      <a:r>
                        <a:rPr lang="en-AU" sz="1200" u="none" strike="noStrike" dirty="0">
                          <a:effectLst/>
                          <a:highlight>
                            <a:srgbClr val="FFFF00"/>
                          </a:highlight>
                        </a:rPr>
                        <a:t> </a:t>
                      </a:r>
                      <a:endParaRPr lang="en-AU" sz="1200" b="0" i="0" u="none" strike="noStrike" dirty="0">
                        <a:solidFill>
                          <a:srgbClr val="000000"/>
                        </a:solidFill>
                        <a:effectLst/>
                        <a:highlight>
                          <a:srgbClr val="FFFF00"/>
                        </a:highlight>
                        <a:latin typeface="Calibri" panose="020F0502020204030204" pitchFamily="34" charset="0"/>
                      </a:endParaRPr>
                    </a:p>
                  </a:txBody>
                  <a:tcPr marL="8768" marR="8768" marT="8768" marB="0"/>
                </a:tc>
                <a:tc>
                  <a:txBody>
                    <a:bodyPr/>
                    <a:lstStyle/>
                    <a:p>
                      <a:pPr algn="r" fontAlgn="t"/>
                      <a:r>
                        <a:rPr lang="en-AU" sz="1200" u="none" strike="noStrike" dirty="0">
                          <a:effectLst/>
                          <a:highlight>
                            <a:srgbClr val="FFFF00"/>
                          </a:highlight>
                        </a:rPr>
                        <a:t>1</a:t>
                      </a:r>
                      <a:endParaRPr lang="en-AU" sz="1200" b="0" i="0" u="none" strike="noStrike" dirty="0">
                        <a:solidFill>
                          <a:srgbClr val="000000"/>
                        </a:solidFill>
                        <a:effectLst/>
                        <a:highlight>
                          <a:srgbClr val="FFFF00"/>
                        </a:highlight>
                        <a:latin typeface="Calibri" panose="020F0502020204030204" pitchFamily="34" charset="0"/>
                      </a:endParaRPr>
                    </a:p>
                  </a:txBody>
                  <a:tcPr marL="8768" marR="8768" marT="8768" marB="0"/>
                </a:tc>
                <a:extLst>
                  <a:ext uri="{0D108BD9-81ED-4DB2-BD59-A6C34878D82A}">
                    <a16:rowId xmlns:a16="http://schemas.microsoft.com/office/drawing/2014/main" val="3763505837"/>
                  </a:ext>
                </a:extLst>
              </a:tr>
              <a:tr h="187047">
                <a:tc>
                  <a:txBody>
                    <a:bodyPr/>
                    <a:lstStyle/>
                    <a:p>
                      <a:pPr algn="l" fontAlgn="t"/>
                      <a:r>
                        <a:rPr lang="en-AU" sz="1200" u="none" strike="noStrike" dirty="0">
                          <a:effectLst/>
                        </a:rPr>
                        <a:t>Armenia</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006539556"/>
                  </a:ext>
                </a:extLst>
              </a:tr>
              <a:tr h="175357">
                <a:tc>
                  <a:txBody>
                    <a:bodyPr/>
                    <a:lstStyle/>
                    <a:p>
                      <a:pPr algn="l" fontAlgn="b"/>
                      <a:r>
                        <a:rPr lang="en-AU" sz="1200" u="none" strike="noStrike" dirty="0">
                          <a:effectLst/>
                        </a:rPr>
                        <a:t>Azerbaijan</a:t>
                      </a:r>
                      <a:endParaRPr lang="en-AU" sz="1200" b="0" i="0" u="none" strike="noStrike" dirty="0">
                        <a:solidFill>
                          <a:srgbClr val="000000"/>
                        </a:solidFill>
                        <a:effectLst/>
                        <a:latin typeface="Calibri" panose="020F0502020204030204" pitchFamily="34" charset="0"/>
                      </a:endParaRPr>
                    </a:p>
                  </a:txBody>
                  <a:tcPr marL="8768" marR="8768" marT="8768" marB="0" anchor="b"/>
                </a:tc>
                <a:tc>
                  <a:txBody>
                    <a:bodyPr/>
                    <a:lstStyle/>
                    <a:p>
                      <a:pPr algn="r" fontAlgn="b"/>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nchor="b"/>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927777426"/>
                  </a:ext>
                </a:extLst>
              </a:tr>
              <a:tr h="187047">
                <a:tc>
                  <a:txBody>
                    <a:bodyPr/>
                    <a:lstStyle/>
                    <a:p>
                      <a:pPr algn="l" fontAlgn="t"/>
                      <a:r>
                        <a:rPr lang="en-AU" sz="1200" u="none" strike="noStrike" dirty="0">
                          <a:effectLst/>
                        </a:rPr>
                        <a:t>Belarus</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959889522"/>
                  </a:ext>
                </a:extLst>
              </a:tr>
              <a:tr h="175357">
                <a:tc>
                  <a:txBody>
                    <a:bodyPr/>
                    <a:lstStyle/>
                    <a:p>
                      <a:pPr algn="l" fontAlgn="b"/>
                      <a:r>
                        <a:rPr lang="en-AU" sz="1200" u="none" strike="noStrike" dirty="0">
                          <a:effectLst/>
                        </a:rPr>
                        <a:t>Croatia</a:t>
                      </a:r>
                      <a:endParaRPr lang="en-AU" sz="1200" b="0" i="0" u="none" strike="noStrike" dirty="0">
                        <a:solidFill>
                          <a:srgbClr val="000000"/>
                        </a:solidFill>
                        <a:effectLst/>
                        <a:latin typeface="Calibri" panose="020F0502020204030204" pitchFamily="34" charset="0"/>
                      </a:endParaRPr>
                    </a:p>
                  </a:txBody>
                  <a:tcPr marL="8768" marR="8768" marT="8768" marB="0" anchor="b"/>
                </a:tc>
                <a:tc>
                  <a:txBody>
                    <a:bodyPr/>
                    <a:lstStyle/>
                    <a:p>
                      <a:pPr algn="r" fontAlgn="b"/>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nchor="b"/>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520912945"/>
                  </a:ext>
                </a:extLst>
              </a:tr>
              <a:tr h="187047">
                <a:tc>
                  <a:txBody>
                    <a:bodyPr/>
                    <a:lstStyle/>
                    <a:p>
                      <a:pPr algn="l" fontAlgn="t"/>
                      <a:r>
                        <a:rPr lang="en-AU" sz="1200" u="none" strike="noStrike" dirty="0">
                          <a:effectLst/>
                        </a:rPr>
                        <a:t>Georgia</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226876958"/>
                  </a:ext>
                </a:extLst>
              </a:tr>
              <a:tr h="187047">
                <a:tc>
                  <a:txBody>
                    <a:bodyPr/>
                    <a:lstStyle/>
                    <a:p>
                      <a:pPr algn="l" fontAlgn="t"/>
                      <a:r>
                        <a:rPr lang="en-AU" sz="1200" u="none" strike="noStrike" dirty="0">
                          <a:effectLst/>
                        </a:rPr>
                        <a:t>Hungary</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3485784847"/>
                  </a:ext>
                </a:extLst>
              </a:tr>
              <a:tr h="175357">
                <a:tc>
                  <a:txBody>
                    <a:bodyPr/>
                    <a:lstStyle/>
                    <a:p>
                      <a:pPr algn="l" fontAlgn="t"/>
                      <a:r>
                        <a:rPr lang="en-AU" sz="1200" u="none" strike="noStrike" dirty="0">
                          <a:effectLst/>
                        </a:rPr>
                        <a:t>Kosovo</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1967922562"/>
                  </a:ext>
                </a:extLst>
              </a:tr>
              <a:tr h="229358">
                <a:tc>
                  <a:txBody>
                    <a:bodyPr/>
                    <a:lstStyle/>
                    <a:p>
                      <a:pPr algn="l" fontAlgn="t"/>
                      <a:r>
                        <a:rPr lang="en-AU" sz="1200" u="none" strike="noStrike" dirty="0">
                          <a:effectLst/>
                        </a:rPr>
                        <a:t>Kyrgyz Republic</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4181100671"/>
                  </a:ext>
                </a:extLst>
              </a:tr>
              <a:tr h="175357">
                <a:tc>
                  <a:txBody>
                    <a:bodyPr/>
                    <a:lstStyle/>
                    <a:p>
                      <a:pPr algn="l" fontAlgn="b"/>
                      <a:r>
                        <a:rPr lang="en-AU" sz="1200" u="none" strike="noStrike" dirty="0">
                          <a:effectLst/>
                        </a:rPr>
                        <a:t>Moldova</a:t>
                      </a:r>
                      <a:endParaRPr lang="en-AU" sz="1200" b="0" i="0" u="none" strike="noStrike" dirty="0">
                        <a:solidFill>
                          <a:srgbClr val="000000"/>
                        </a:solidFill>
                        <a:effectLst/>
                        <a:latin typeface="Calibri" panose="020F0502020204030204" pitchFamily="34" charset="0"/>
                      </a:endParaRPr>
                    </a:p>
                  </a:txBody>
                  <a:tcPr marL="8768" marR="8768" marT="8768"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nchor="b"/>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1091883034"/>
                  </a:ext>
                </a:extLst>
              </a:tr>
              <a:tr h="175357">
                <a:tc>
                  <a:txBody>
                    <a:bodyPr/>
                    <a:lstStyle/>
                    <a:p>
                      <a:pPr algn="l" fontAlgn="b"/>
                      <a:r>
                        <a:rPr lang="en-AU" sz="1200" u="none" strike="noStrike" dirty="0">
                          <a:effectLst/>
                        </a:rPr>
                        <a:t>Montenegro</a:t>
                      </a:r>
                      <a:endParaRPr lang="en-AU" sz="1200" b="0" i="0" u="none" strike="noStrike" dirty="0">
                        <a:solidFill>
                          <a:srgbClr val="000000"/>
                        </a:solidFill>
                        <a:effectLst/>
                        <a:latin typeface="Calibri" panose="020F0502020204030204" pitchFamily="34" charset="0"/>
                      </a:endParaRPr>
                    </a:p>
                  </a:txBody>
                  <a:tcPr marL="8768" marR="8768" marT="8768" marB="0" anchor="b"/>
                </a:tc>
                <a:tc>
                  <a:txBody>
                    <a:bodyPr/>
                    <a:lstStyle/>
                    <a:p>
                      <a:pPr algn="r" fontAlgn="b"/>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nchor="b"/>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98942462"/>
                  </a:ext>
                </a:extLst>
              </a:tr>
              <a:tr h="192047">
                <a:tc>
                  <a:txBody>
                    <a:bodyPr/>
                    <a:lstStyle/>
                    <a:p>
                      <a:pPr algn="l" fontAlgn="b"/>
                      <a:r>
                        <a:rPr lang="en-AU" sz="1200" u="none" strike="noStrike" dirty="0">
                          <a:effectLst/>
                        </a:rPr>
                        <a:t>North Macedonia</a:t>
                      </a:r>
                      <a:endParaRPr lang="en-AU" sz="1200" b="0" i="0" u="none" strike="noStrike" dirty="0">
                        <a:solidFill>
                          <a:srgbClr val="000000"/>
                        </a:solidFill>
                        <a:effectLst/>
                        <a:latin typeface="Calibri" panose="020F0502020204030204" pitchFamily="34" charset="0"/>
                      </a:endParaRPr>
                    </a:p>
                  </a:txBody>
                  <a:tcPr marL="8768" marR="8768" marT="8768" marB="0" anchor="b"/>
                </a:tc>
                <a:tc>
                  <a:txBody>
                    <a:bodyPr/>
                    <a:lstStyle/>
                    <a:p>
                      <a:pPr algn="l" fontAlgn="b"/>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nchor="b"/>
                </a:tc>
                <a:tc>
                  <a:txBody>
                    <a:bodyPr/>
                    <a:lstStyle/>
                    <a:p>
                      <a:pPr algn="r" fontAlgn="t"/>
                      <a:r>
                        <a:rPr lang="en-AU" sz="1200" u="none" strike="noStrike" dirty="0">
                          <a:effectLst/>
                          <a:highlight>
                            <a:srgbClr val="FFFF00"/>
                          </a:highlight>
                        </a:rPr>
                        <a:t>1</a:t>
                      </a:r>
                      <a:endParaRPr lang="en-AU" sz="1200" b="0" i="0" u="none" strike="noStrike" dirty="0">
                        <a:solidFill>
                          <a:srgbClr val="000000"/>
                        </a:solidFill>
                        <a:effectLst/>
                        <a:highlight>
                          <a:srgbClr val="FFFF00"/>
                        </a:highlight>
                        <a:latin typeface="Calibri" panose="020F0502020204030204" pitchFamily="34" charset="0"/>
                      </a:endParaRPr>
                    </a:p>
                  </a:txBody>
                  <a:tcPr marL="8768" marR="8768" marT="8768" marB="0"/>
                </a:tc>
                <a:tc>
                  <a:txBody>
                    <a:bodyPr/>
                    <a:lstStyle/>
                    <a:p>
                      <a:pPr algn="l" fontAlgn="t"/>
                      <a:r>
                        <a:rPr lang="en-AU" sz="1200" u="none" strike="noStrike" dirty="0">
                          <a:effectLst/>
                          <a:highlight>
                            <a:srgbClr val="FFFF00"/>
                          </a:highlight>
                        </a:rPr>
                        <a:t> </a:t>
                      </a:r>
                      <a:endParaRPr lang="en-AU" sz="1200" b="0" i="0" u="none" strike="noStrike" dirty="0">
                        <a:solidFill>
                          <a:srgbClr val="000000"/>
                        </a:solidFill>
                        <a:effectLst/>
                        <a:highlight>
                          <a:srgbClr val="FFFF00"/>
                        </a:highlight>
                        <a:latin typeface="Calibri" panose="020F0502020204030204" pitchFamily="34" charset="0"/>
                      </a:endParaRPr>
                    </a:p>
                  </a:txBody>
                  <a:tcPr marL="8768" marR="8768" marT="8768" marB="0"/>
                </a:tc>
                <a:tc>
                  <a:txBody>
                    <a:bodyPr/>
                    <a:lstStyle/>
                    <a:p>
                      <a:pPr algn="r" fontAlgn="t"/>
                      <a:r>
                        <a:rPr lang="en-AU" sz="1200" u="none" strike="noStrike" dirty="0">
                          <a:effectLst/>
                          <a:highlight>
                            <a:srgbClr val="FFFF00"/>
                          </a:highlight>
                        </a:rPr>
                        <a:t>1</a:t>
                      </a:r>
                      <a:endParaRPr lang="en-AU" sz="1200" b="0" i="0" u="none" strike="noStrike" dirty="0">
                        <a:solidFill>
                          <a:srgbClr val="000000"/>
                        </a:solidFill>
                        <a:effectLst/>
                        <a:highlight>
                          <a:srgbClr val="FFFF00"/>
                        </a:highlight>
                        <a:latin typeface="Calibri" panose="020F0502020204030204" pitchFamily="34" charset="0"/>
                      </a:endParaRPr>
                    </a:p>
                  </a:txBody>
                  <a:tcPr marL="8768" marR="8768" marT="8768" marB="0"/>
                </a:tc>
                <a:extLst>
                  <a:ext uri="{0D108BD9-81ED-4DB2-BD59-A6C34878D82A}">
                    <a16:rowId xmlns:a16="http://schemas.microsoft.com/office/drawing/2014/main" val="1309389523"/>
                  </a:ext>
                </a:extLst>
              </a:tr>
              <a:tr h="187047">
                <a:tc>
                  <a:txBody>
                    <a:bodyPr/>
                    <a:lstStyle/>
                    <a:p>
                      <a:pPr algn="l" fontAlgn="t"/>
                      <a:r>
                        <a:rPr lang="en-AU" sz="1200" u="none" strike="noStrike" dirty="0">
                          <a:effectLst/>
                        </a:rPr>
                        <a:t>Romania</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4050082261"/>
                  </a:ext>
                </a:extLst>
              </a:tr>
              <a:tr h="175357">
                <a:tc>
                  <a:txBody>
                    <a:bodyPr/>
                    <a:lstStyle/>
                    <a:p>
                      <a:pPr algn="l" fontAlgn="b"/>
                      <a:r>
                        <a:rPr lang="en-AU" sz="1200" u="none" strike="noStrike" dirty="0">
                          <a:effectLst/>
                        </a:rPr>
                        <a:t>Serbia</a:t>
                      </a:r>
                      <a:endParaRPr lang="en-AU" sz="1200" b="0" i="0" u="none" strike="noStrike" dirty="0">
                        <a:solidFill>
                          <a:srgbClr val="000000"/>
                        </a:solidFill>
                        <a:effectLst/>
                        <a:latin typeface="Calibri" panose="020F0502020204030204" pitchFamily="34" charset="0"/>
                      </a:endParaRPr>
                    </a:p>
                  </a:txBody>
                  <a:tcPr marL="8768" marR="8768" marT="8768" marB="0" anchor="b"/>
                </a:tc>
                <a:tc>
                  <a:txBody>
                    <a:bodyPr/>
                    <a:lstStyle/>
                    <a:p>
                      <a:pPr algn="r" fontAlgn="b"/>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nchor="b"/>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3108896098"/>
                  </a:ext>
                </a:extLst>
              </a:tr>
              <a:tr h="187047">
                <a:tc>
                  <a:txBody>
                    <a:bodyPr/>
                    <a:lstStyle/>
                    <a:p>
                      <a:pPr algn="l" fontAlgn="t"/>
                      <a:r>
                        <a:rPr lang="en-AU" sz="1200" u="none" strike="noStrike" dirty="0">
                          <a:effectLst/>
                        </a:rPr>
                        <a:t>Tajikistan</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2301918106"/>
                  </a:ext>
                </a:extLst>
              </a:tr>
              <a:tr h="175357">
                <a:tc>
                  <a:txBody>
                    <a:bodyPr/>
                    <a:lstStyle/>
                    <a:p>
                      <a:pPr algn="l" fontAlgn="t"/>
                      <a:r>
                        <a:rPr lang="en-AU" sz="1200" u="none" strike="noStrike" dirty="0">
                          <a:effectLst/>
                        </a:rPr>
                        <a:t>Turkey</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a:effectLst/>
                        </a:rPr>
                        <a:t>1</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a:effectLst/>
                        </a:rPr>
                        <a:t> </a:t>
                      </a:r>
                      <a:endParaRPr lang="en-AU" sz="1200" b="0" i="0" u="none" strike="noStrike">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1438748093"/>
                  </a:ext>
                </a:extLst>
              </a:tr>
              <a:tr h="187047">
                <a:tc>
                  <a:txBody>
                    <a:bodyPr/>
                    <a:lstStyle/>
                    <a:p>
                      <a:pPr algn="l" fontAlgn="t"/>
                      <a:r>
                        <a:rPr lang="en-AU" sz="1200" u="none" strike="noStrike" dirty="0">
                          <a:effectLst/>
                        </a:rPr>
                        <a:t>Uzbekistan</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r" fontAlgn="t"/>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8768" marR="8768" marT="8768" marB="0"/>
                </a:tc>
                <a:tc>
                  <a:txBody>
                    <a:bodyPr/>
                    <a:lstStyle/>
                    <a:p>
                      <a:pPr algn="l" fontAlgn="t"/>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8768" marR="8768" marT="8768" marB="0"/>
                </a:tc>
                <a:extLst>
                  <a:ext uri="{0D108BD9-81ED-4DB2-BD59-A6C34878D82A}">
                    <a16:rowId xmlns:a16="http://schemas.microsoft.com/office/drawing/2014/main" val="3776034201"/>
                  </a:ext>
                </a:extLst>
              </a:tr>
            </a:tbl>
          </a:graphicData>
        </a:graphic>
      </p:graphicFrame>
    </p:spTree>
    <p:extLst>
      <p:ext uri="{BB962C8B-B14F-4D97-AF65-F5344CB8AC3E}">
        <p14:creationId xmlns:p14="http://schemas.microsoft.com/office/powerpoint/2010/main" val="3726927602"/>
      </p:ext>
    </p:extLst>
  </p:cSld>
  <p:clrMapOvr>
    <a:masterClrMapping/>
  </p:clrMapOvr>
  <p:transition spd="slow">
    <p:wipe dir="r"/>
    <p:sndAc>
      <p:stSnd>
        <p:snd r:embed="rId3" name="coin.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5D9B9-CAE5-B231-6818-C70675630AC7}"/>
              </a:ext>
            </a:extLst>
          </p:cNvPr>
          <p:cNvSpPr>
            <a:spLocks noGrp="1"/>
          </p:cNvSpPr>
          <p:nvPr>
            <p:ph type="title"/>
          </p:nvPr>
        </p:nvSpPr>
        <p:spPr>
          <a:xfrm>
            <a:off x="-2334771" y="23732"/>
            <a:ext cx="11548864" cy="1143000"/>
          </a:xfrm>
        </p:spPr>
        <p:txBody>
          <a:bodyPr/>
          <a:lstStyle/>
          <a:p>
            <a:r>
              <a:rPr lang="en-US" sz="2800" b="1" dirty="0">
                <a:solidFill>
                  <a:srgbClr val="C00000"/>
                </a:solidFill>
              </a:rPr>
              <a:t>General IT Support </a:t>
            </a:r>
            <a:br>
              <a:rPr lang="en-US" sz="2800" b="1" dirty="0">
                <a:solidFill>
                  <a:srgbClr val="C00000"/>
                </a:solidFill>
              </a:rPr>
            </a:br>
            <a:r>
              <a:rPr lang="en-US" sz="2800" b="1" dirty="0">
                <a:solidFill>
                  <a:srgbClr val="C00000"/>
                </a:solidFill>
              </a:rPr>
              <a:t>(beyond the Treasury system)</a:t>
            </a:r>
          </a:p>
        </p:txBody>
      </p:sp>
      <p:sp>
        <p:nvSpPr>
          <p:cNvPr id="4" name="Slide Number Placeholder 3">
            <a:extLst>
              <a:ext uri="{FF2B5EF4-FFF2-40B4-BE49-F238E27FC236}">
                <a16:creationId xmlns:a16="http://schemas.microsoft.com/office/drawing/2014/main" id="{694EEE93-1CF0-887A-6E70-85D62972E774}"/>
              </a:ext>
            </a:extLst>
          </p:cNvPr>
          <p:cNvSpPr>
            <a:spLocks noGrp="1"/>
          </p:cNvSpPr>
          <p:nvPr>
            <p:ph type="sldNum" sz="quarter" idx="12"/>
          </p:nvPr>
        </p:nvSpPr>
        <p:spPr/>
        <p:txBody>
          <a:bodyPr/>
          <a:lstStyle/>
          <a:p>
            <a:pPr>
              <a:defRPr/>
            </a:pPr>
            <a:fld id="{87D4BA1C-9A8B-436B-A337-6A2CE014F201}" type="slidenum">
              <a:rPr lang="ru-RU" altLang="en-US" smtClean="0"/>
              <a:pPr>
                <a:defRPr/>
              </a:pPr>
              <a:t>16</a:t>
            </a:fld>
            <a:endParaRPr lang="ru-RU" altLang="en-US" dirty="0"/>
          </a:p>
        </p:txBody>
      </p:sp>
      <p:sp>
        <p:nvSpPr>
          <p:cNvPr id="3" name="TextBox 2">
            <a:extLst>
              <a:ext uri="{FF2B5EF4-FFF2-40B4-BE49-F238E27FC236}">
                <a16:creationId xmlns:a16="http://schemas.microsoft.com/office/drawing/2014/main" id="{B220B01B-424E-B42D-AB43-D5E95FA3FC85}"/>
              </a:ext>
            </a:extLst>
          </p:cNvPr>
          <p:cNvSpPr txBox="1"/>
          <p:nvPr/>
        </p:nvSpPr>
        <p:spPr>
          <a:xfrm>
            <a:off x="47754" y="4393814"/>
            <a:ext cx="11844512" cy="2308324"/>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1600" dirty="0"/>
              <a:t>In five countries IT support and FMIS support are one and the </a:t>
            </a:r>
          </a:p>
          <a:p>
            <a:r>
              <a:rPr lang="en-US" sz="1600" dirty="0"/>
              <a:t>     same, perhaps reflecting both activities are viewed as one function. </a:t>
            </a:r>
          </a:p>
          <a:p>
            <a:pPr marL="285750" indent="-285750">
              <a:buFont typeface="Arial" panose="020B0604020202020204" pitchFamily="34" charset="0"/>
              <a:buChar char="•"/>
            </a:pPr>
            <a:r>
              <a:rPr lang="en-US" sz="1600" dirty="0"/>
              <a:t>In Seven countries FMIS and IT support are reported differently </a:t>
            </a:r>
          </a:p>
          <a:p>
            <a:r>
              <a:rPr lang="en-US" sz="1600" dirty="0"/>
              <a:t>     suggesting these are separate activities </a:t>
            </a:r>
          </a:p>
          <a:p>
            <a:pPr marL="285750" indent="-285750">
              <a:buFont typeface="Arial" panose="020B0604020202020204" pitchFamily="34" charset="0"/>
              <a:buChar char="•"/>
            </a:pPr>
            <a:r>
              <a:rPr lang="en-US" sz="1600" dirty="0"/>
              <a:t>Responses to these questions and the previous one are somewhat confused and inconsistent, partly because countries did not always provide one option only. One country did not respond at all to this question. </a:t>
            </a:r>
            <a:r>
              <a:rPr lang="en-US" sz="1600" b="1" dirty="0"/>
              <a:t>Countries should carefully review these responses and ensure they are being consistent.</a:t>
            </a:r>
            <a:r>
              <a:rPr lang="en-US" sz="1600" dirty="0"/>
              <a:t>   </a:t>
            </a:r>
          </a:p>
          <a:p>
            <a:pPr marL="285750" indent="-285750">
              <a:buFont typeface="Arial" panose="020B0604020202020204" pitchFamily="34" charset="0"/>
              <a:buChar char="•"/>
            </a:pPr>
            <a:r>
              <a:rPr lang="en-US" sz="1600" dirty="0"/>
              <a:t>Four countries have created a special IT enterprise under MoF control but outside of its usual operations, probably to allow higher salaries to retain the skilled IT experts. </a:t>
            </a:r>
          </a:p>
        </p:txBody>
      </p:sp>
      <p:graphicFrame>
        <p:nvGraphicFramePr>
          <p:cNvPr id="8" name="Chart 7">
            <a:extLst>
              <a:ext uri="{FF2B5EF4-FFF2-40B4-BE49-F238E27FC236}">
                <a16:creationId xmlns:a16="http://schemas.microsoft.com/office/drawing/2014/main" id="{55C5F252-AE14-4302-8266-0E6FAA07FA4A}"/>
              </a:ext>
            </a:extLst>
          </p:cNvPr>
          <p:cNvGraphicFramePr>
            <a:graphicFrameLocks/>
          </p:cNvGraphicFramePr>
          <p:nvPr>
            <p:extLst>
              <p:ext uri="{D42A27DB-BD31-4B8C-83A1-F6EECF244321}">
                <p14:modId xmlns:p14="http://schemas.microsoft.com/office/powerpoint/2010/main" val="3009918590"/>
              </p:ext>
            </p:extLst>
          </p:nvPr>
        </p:nvGraphicFramePr>
        <p:xfrm>
          <a:off x="5813186" y="-171400"/>
          <a:ext cx="6267022" cy="406971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Диаграмма 2">
            <a:extLst>
              <a:ext uri="{FF2B5EF4-FFF2-40B4-BE49-F238E27FC236}">
                <a16:creationId xmlns:a16="http://schemas.microsoft.com/office/drawing/2014/main" id="{E8CBAB6C-F00B-74BF-AA4A-E303A13D3456}"/>
              </a:ext>
            </a:extLst>
          </p:cNvPr>
          <p:cNvGraphicFramePr>
            <a:graphicFrameLocks/>
          </p:cNvGraphicFramePr>
          <p:nvPr>
            <p:extLst>
              <p:ext uri="{D42A27DB-BD31-4B8C-83A1-F6EECF244321}">
                <p14:modId xmlns:p14="http://schemas.microsoft.com/office/powerpoint/2010/main" val="2257580731"/>
              </p:ext>
            </p:extLst>
          </p:nvPr>
        </p:nvGraphicFramePr>
        <p:xfrm>
          <a:off x="84921" y="952114"/>
          <a:ext cx="5712460" cy="34417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Table 9">
            <a:extLst>
              <a:ext uri="{FF2B5EF4-FFF2-40B4-BE49-F238E27FC236}">
                <a16:creationId xmlns:a16="http://schemas.microsoft.com/office/drawing/2014/main" id="{4C5AC464-7C8D-BAD8-DEB4-C5C1964F3470}"/>
              </a:ext>
            </a:extLst>
          </p:cNvPr>
          <p:cNvGraphicFramePr>
            <a:graphicFrameLocks noGrp="1"/>
          </p:cNvGraphicFramePr>
          <p:nvPr>
            <p:extLst>
              <p:ext uri="{D42A27DB-BD31-4B8C-83A1-F6EECF244321}">
                <p14:modId xmlns:p14="http://schemas.microsoft.com/office/powerpoint/2010/main" val="2819918756"/>
              </p:ext>
            </p:extLst>
          </p:nvPr>
        </p:nvGraphicFramePr>
        <p:xfrm>
          <a:off x="6779698" y="352414"/>
          <a:ext cx="5112568" cy="4325258"/>
        </p:xfrm>
        <a:graphic>
          <a:graphicData uri="http://schemas.openxmlformats.org/drawingml/2006/table">
            <a:tbl>
              <a:tblPr>
                <a:tableStyleId>{5C22544A-7EE6-4342-B048-85BDC9FD1C3A}</a:tableStyleId>
              </a:tblPr>
              <a:tblGrid>
                <a:gridCol w="1296144">
                  <a:extLst>
                    <a:ext uri="{9D8B030D-6E8A-4147-A177-3AD203B41FA5}">
                      <a16:colId xmlns:a16="http://schemas.microsoft.com/office/drawing/2014/main" val="168086325"/>
                    </a:ext>
                  </a:extLst>
                </a:gridCol>
                <a:gridCol w="864096">
                  <a:extLst>
                    <a:ext uri="{9D8B030D-6E8A-4147-A177-3AD203B41FA5}">
                      <a16:colId xmlns:a16="http://schemas.microsoft.com/office/drawing/2014/main" val="1118361787"/>
                    </a:ext>
                  </a:extLst>
                </a:gridCol>
                <a:gridCol w="1008112">
                  <a:extLst>
                    <a:ext uri="{9D8B030D-6E8A-4147-A177-3AD203B41FA5}">
                      <a16:colId xmlns:a16="http://schemas.microsoft.com/office/drawing/2014/main" val="3400032517"/>
                    </a:ext>
                  </a:extLst>
                </a:gridCol>
                <a:gridCol w="1080120">
                  <a:extLst>
                    <a:ext uri="{9D8B030D-6E8A-4147-A177-3AD203B41FA5}">
                      <a16:colId xmlns:a16="http://schemas.microsoft.com/office/drawing/2014/main" val="1214141042"/>
                    </a:ext>
                  </a:extLst>
                </a:gridCol>
                <a:gridCol w="864096">
                  <a:extLst>
                    <a:ext uri="{9D8B030D-6E8A-4147-A177-3AD203B41FA5}">
                      <a16:colId xmlns:a16="http://schemas.microsoft.com/office/drawing/2014/main" val="931214143"/>
                    </a:ext>
                  </a:extLst>
                </a:gridCol>
              </a:tblGrid>
              <a:tr h="401360">
                <a:tc>
                  <a:txBody>
                    <a:bodyPr/>
                    <a:lstStyle/>
                    <a:p>
                      <a:pPr algn="l" fontAlgn="t"/>
                      <a:r>
                        <a:rPr lang="en-AU" sz="1200" u="none" strike="noStrike" dirty="0">
                          <a:effectLst/>
                        </a:rPr>
                        <a:t> </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l" fontAlgn="t"/>
                      <a:r>
                        <a:rPr lang="en-AU" sz="1200" b="1" u="none" strike="noStrike" dirty="0">
                          <a:effectLst/>
                        </a:rPr>
                        <a:t>Dept' under the Treasury</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l" fontAlgn="t"/>
                      <a:r>
                        <a:rPr lang="en-AU" sz="1200" b="1" u="none" strike="noStrike" dirty="0">
                          <a:effectLst/>
                        </a:rPr>
                        <a:t>IT unit under the MoF</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l" fontAlgn="t"/>
                      <a:r>
                        <a:rPr lang="en-AU" sz="1200" b="1" u="none" strike="noStrike" dirty="0">
                          <a:effectLst/>
                        </a:rPr>
                        <a:t>IT enterprise under the MoF</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l" fontAlgn="t"/>
                      <a:r>
                        <a:rPr lang="en-AU" sz="1200" b="1" u="none" strike="noStrike" dirty="0">
                          <a:effectLst/>
                        </a:rPr>
                        <a:t>Other</a:t>
                      </a:r>
                      <a:endParaRPr lang="en-AU" sz="1200" b="1" i="0" u="none" strike="noStrike" dirty="0">
                        <a:solidFill>
                          <a:srgbClr val="000000"/>
                        </a:solidFill>
                        <a:effectLst/>
                        <a:latin typeface="Calibri" panose="020F0502020204030204" pitchFamily="34" charset="0"/>
                      </a:endParaRPr>
                    </a:p>
                  </a:txBody>
                  <a:tcPr marL="9248" marR="9248" marT="9248" marB="0"/>
                </a:tc>
                <a:extLst>
                  <a:ext uri="{0D108BD9-81ED-4DB2-BD59-A6C34878D82A}">
                    <a16:rowId xmlns:a16="http://schemas.microsoft.com/office/drawing/2014/main" val="2801817122"/>
                  </a:ext>
                </a:extLst>
              </a:tr>
              <a:tr h="187033">
                <a:tc>
                  <a:txBody>
                    <a:bodyPr/>
                    <a:lstStyle/>
                    <a:p>
                      <a:pPr algn="l" fontAlgn="t"/>
                      <a:r>
                        <a:rPr lang="en-AU" sz="1200" b="1" u="none" strike="noStrike" dirty="0">
                          <a:effectLst/>
                        </a:rPr>
                        <a:t>Total</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r" fontAlgn="t"/>
                      <a:r>
                        <a:rPr lang="en-AU" sz="1200" b="1" u="none" strike="noStrike" dirty="0">
                          <a:effectLst/>
                        </a:rPr>
                        <a:t>10</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r" fontAlgn="t"/>
                      <a:r>
                        <a:rPr lang="en-AU" sz="1200" b="1" u="none" strike="noStrike" dirty="0">
                          <a:effectLst/>
                        </a:rPr>
                        <a:t>3</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r" fontAlgn="t"/>
                      <a:r>
                        <a:rPr lang="en-AU" sz="1200" b="1" u="none" strike="noStrike" dirty="0">
                          <a:effectLst/>
                        </a:rPr>
                        <a:t>4</a:t>
                      </a:r>
                      <a:endParaRPr lang="en-AU" sz="1200" b="1" i="0" u="none" strike="noStrike" dirty="0">
                        <a:solidFill>
                          <a:srgbClr val="000000"/>
                        </a:solidFill>
                        <a:effectLst/>
                        <a:latin typeface="Calibri" panose="020F0502020204030204" pitchFamily="34" charset="0"/>
                      </a:endParaRPr>
                    </a:p>
                  </a:txBody>
                  <a:tcPr marL="9248" marR="9248" marT="9248" marB="0"/>
                </a:tc>
                <a:tc>
                  <a:txBody>
                    <a:bodyPr/>
                    <a:lstStyle/>
                    <a:p>
                      <a:pPr algn="r" fontAlgn="t"/>
                      <a:r>
                        <a:rPr lang="en-AU" sz="1200" b="1" u="none" strike="noStrike" dirty="0">
                          <a:effectLst/>
                        </a:rPr>
                        <a:t>3</a:t>
                      </a:r>
                      <a:endParaRPr lang="en-AU" sz="1200" b="1" i="0" u="none" strike="noStrike" dirty="0">
                        <a:solidFill>
                          <a:srgbClr val="000000"/>
                        </a:solidFill>
                        <a:effectLst/>
                        <a:latin typeface="Calibri" panose="020F0502020204030204" pitchFamily="34" charset="0"/>
                      </a:endParaRPr>
                    </a:p>
                  </a:txBody>
                  <a:tcPr marL="9248" marR="9248" marT="9248" marB="0"/>
                </a:tc>
                <a:extLst>
                  <a:ext uri="{0D108BD9-81ED-4DB2-BD59-A6C34878D82A}">
                    <a16:rowId xmlns:a16="http://schemas.microsoft.com/office/drawing/2014/main" val="4271209733"/>
                  </a:ext>
                </a:extLst>
              </a:tr>
              <a:tr h="187033">
                <a:tc>
                  <a:txBody>
                    <a:bodyPr/>
                    <a:lstStyle/>
                    <a:p>
                      <a:pPr algn="l" fontAlgn="b"/>
                      <a:r>
                        <a:rPr lang="en-AU" sz="1200" u="none" strike="noStrike" dirty="0">
                          <a:effectLst/>
                        </a:rPr>
                        <a:t>Albania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394617537"/>
                  </a:ext>
                </a:extLst>
              </a:tr>
              <a:tr h="187033">
                <a:tc>
                  <a:txBody>
                    <a:bodyPr/>
                    <a:lstStyle/>
                    <a:p>
                      <a:pPr algn="l" fontAlgn="b"/>
                      <a:r>
                        <a:rPr lang="en-AU" sz="1200" u="none" strike="noStrike" dirty="0">
                          <a:effectLst/>
                        </a:rPr>
                        <a:t>Armenia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2765287029"/>
                  </a:ext>
                </a:extLst>
              </a:tr>
              <a:tr h="187033">
                <a:tc>
                  <a:txBody>
                    <a:bodyPr/>
                    <a:lstStyle/>
                    <a:p>
                      <a:pPr algn="l" fontAlgn="b"/>
                      <a:r>
                        <a:rPr lang="en-AU" sz="1200" u="none" strike="noStrike" dirty="0">
                          <a:effectLst/>
                        </a:rPr>
                        <a:t>Azerbaijan</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01542405"/>
                  </a:ext>
                </a:extLst>
              </a:tr>
              <a:tr h="187033">
                <a:tc>
                  <a:txBody>
                    <a:bodyPr/>
                    <a:lstStyle/>
                    <a:p>
                      <a:pPr algn="l" fontAlgn="b"/>
                      <a:r>
                        <a:rPr lang="en-AU" sz="1200" u="none" strike="noStrike" dirty="0">
                          <a:effectLst/>
                        </a:rPr>
                        <a:t>Belarus</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3652103394"/>
                  </a:ext>
                </a:extLst>
              </a:tr>
              <a:tr h="187033">
                <a:tc>
                  <a:txBody>
                    <a:bodyPr/>
                    <a:lstStyle/>
                    <a:p>
                      <a:pPr algn="l" fontAlgn="b"/>
                      <a:r>
                        <a:rPr lang="en-AU" sz="1200" u="none" strike="noStrike" dirty="0">
                          <a:effectLst/>
                        </a:rPr>
                        <a:t>Croatia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4042840610"/>
                  </a:ext>
                </a:extLst>
              </a:tr>
              <a:tr h="187033">
                <a:tc>
                  <a:txBody>
                    <a:bodyPr/>
                    <a:lstStyle/>
                    <a:p>
                      <a:pPr algn="l" fontAlgn="b"/>
                      <a:r>
                        <a:rPr lang="en-AU" sz="1200" u="none" strike="noStrike" dirty="0">
                          <a:effectLst/>
                        </a:rPr>
                        <a:t>Georgia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3453929208"/>
                  </a:ext>
                </a:extLst>
              </a:tr>
              <a:tr h="187033">
                <a:tc>
                  <a:txBody>
                    <a:bodyPr/>
                    <a:lstStyle/>
                    <a:p>
                      <a:pPr algn="l" fontAlgn="b"/>
                      <a:r>
                        <a:rPr lang="en-AU" sz="1200" u="none" strike="noStrike" dirty="0">
                          <a:effectLst/>
                        </a:rPr>
                        <a:t>Hungary</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3009545927"/>
                  </a:ext>
                </a:extLst>
              </a:tr>
              <a:tr h="284736">
                <a:tc>
                  <a:txBody>
                    <a:bodyPr/>
                    <a:lstStyle/>
                    <a:p>
                      <a:pPr algn="l" fontAlgn="b"/>
                      <a:r>
                        <a:rPr lang="en-AU" sz="1200" u="none" strike="noStrike" dirty="0">
                          <a:effectLst/>
                        </a:rPr>
                        <a:t>Kazakhstan</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945564120"/>
                  </a:ext>
                </a:extLst>
              </a:tr>
              <a:tr h="187033">
                <a:tc>
                  <a:txBody>
                    <a:bodyPr/>
                    <a:lstStyle/>
                    <a:p>
                      <a:pPr algn="l" fontAlgn="b"/>
                      <a:r>
                        <a:rPr lang="en-AU" sz="1200" u="none" strike="noStrike" dirty="0">
                          <a:effectLst/>
                        </a:rPr>
                        <a:t>Kosovo</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767788939"/>
                  </a:ext>
                </a:extLst>
              </a:tr>
              <a:tr h="229290">
                <a:tc>
                  <a:txBody>
                    <a:bodyPr/>
                    <a:lstStyle/>
                    <a:p>
                      <a:pPr algn="l" fontAlgn="b"/>
                      <a:r>
                        <a:rPr lang="en-AU" sz="1200" u="none" strike="noStrike" dirty="0">
                          <a:effectLst/>
                        </a:rPr>
                        <a:t>Kyrgyz Republic</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711532277"/>
                  </a:ext>
                </a:extLst>
              </a:tr>
              <a:tr h="187033">
                <a:tc>
                  <a:txBody>
                    <a:bodyPr/>
                    <a:lstStyle/>
                    <a:p>
                      <a:pPr algn="l" fontAlgn="b"/>
                      <a:r>
                        <a:rPr lang="en-AU" sz="1200" u="none" strike="noStrike" dirty="0">
                          <a:effectLst/>
                        </a:rPr>
                        <a:t>Moldova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409795376"/>
                  </a:ext>
                </a:extLst>
              </a:tr>
              <a:tr h="284736">
                <a:tc>
                  <a:txBody>
                    <a:bodyPr/>
                    <a:lstStyle/>
                    <a:p>
                      <a:pPr algn="l" fontAlgn="b"/>
                      <a:r>
                        <a:rPr lang="en-AU" sz="1200" u="none" strike="noStrike" dirty="0">
                          <a:effectLst/>
                        </a:rPr>
                        <a:t>Montenegro</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135146084"/>
                  </a:ext>
                </a:extLst>
              </a:tr>
              <a:tr h="243216">
                <a:tc>
                  <a:txBody>
                    <a:bodyPr/>
                    <a:lstStyle/>
                    <a:p>
                      <a:pPr algn="l" fontAlgn="b"/>
                      <a:r>
                        <a:rPr lang="en-AU" sz="1200" u="none" strike="noStrike" dirty="0">
                          <a:effectLst/>
                        </a:rPr>
                        <a:t>North Macedonia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2970804567"/>
                  </a:ext>
                </a:extLst>
              </a:tr>
              <a:tr h="187033">
                <a:tc>
                  <a:txBody>
                    <a:bodyPr/>
                    <a:lstStyle/>
                    <a:p>
                      <a:pPr algn="l" fontAlgn="b"/>
                      <a:r>
                        <a:rPr lang="en-AU" sz="1200" u="none" strike="noStrike" dirty="0">
                          <a:effectLst/>
                        </a:rPr>
                        <a:t>Romania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278493977"/>
                  </a:ext>
                </a:extLst>
              </a:tr>
              <a:tr h="187033">
                <a:tc>
                  <a:txBody>
                    <a:bodyPr/>
                    <a:lstStyle/>
                    <a:p>
                      <a:pPr algn="l" fontAlgn="b"/>
                      <a:r>
                        <a:rPr lang="en-AU" sz="1200" u="none" strike="noStrike" dirty="0">
                          <a:effectLst/>
                        </a:rPr>
                        <a:t>Serbia</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2248851399"/>
                  </a:ext>
                </a:extLst>
              </a:tr>
              <a:tr h="187033">
                <a:tc>
                  <a:txBody>
                    <a:bodyPr/>
                    <a:lstStyle/>
                    <a:p>
                      <a:pPr algn="l" fontAlgn="b"/>
                      <a:r>
                        <a:rPr lang="en-AU" sz="1200" u="none" strike="noStrike" dirty="0">
                          <a:effectLst/>
                        </a:rPr>
                        <a:t>Tajikistan</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1069841139"/>
                  </a:ext>
                </a:extLst>
              </a:tr>
              <a:tr h="187033">
                <a:tc>
                  <a:txBody>
                    <a:bodyPr/>
                    <a:lstStyle/>
                    <a:p>
                      <a:pPr algn="l" fontAlgn="b"/>
                      <a:r>
                        <a:rPr lang="en-AU" sz="1200" u="none" strike="noStrike" dirty="0">
                          <a:effectLst/>
                        </a:rPr>
                        <a:t>Turkey</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542096324"/>
                  </a:ext>
                </a:extLst>
              </a:tr>
              <a:tr h="187033">
                <a:tc>
                  <a:txBody>
                    <a:bodyPr/>
                    <a:lstStyle/>
                    <a:p>
                      <a:pPr algn="l" fontAlgn="b"/>
                      <a:r>
                        <a:rPr lang="en-AU" sz="1200" u="none" strike="noStrike" dirty="0">
                          <a:effectLst/>
                        </a:rPr>
                        <a:t>Uzbekistan</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r" fontAlgn="b"/>
                      <a:r>
                        <a:rPr lang="en-AU" sz="1200" u="none" strike="noStrike" dirty="0">
                          <a:effectLst/>
                        </a:rPr>
                        <a:t>1</a:t>
                      </a:r>
                      <a:endParaRPr lang="en-AU" sz="1200" b="0" i="0" u="none" strike="noStrike" dirty="0">
                        <a:solidFill>
                          <a:srgbClr val="000000"/>
                        </a:solidFill>
                        <a:effectLst/>
                        <a:latin typeface="Calibri" panose="020F0502020204030204" pitchFamily="34" charset="0"/>
                      </a:endParaRPr>
                    </a:p>
                  </a:txBody>
                  <a:tcPr marL="9248" marR="9248" marT="9248" marB="0" anchor="b"/>
                </a:tc>
                <a:tc>
                  <a:txBody>
                    <a:bodyPr/>
                    <a:lstStyle/>
                    <a:p>
                      <a:pPr algn="l" fontAlgn="b"/>
                      <a:r>
                        <a:rPr lang="en-AU" sz="1200" u="none" strike="noStrike" dirty="0">
                          <a:effectLst/>
                        </a:rPr>
                        <a:t> </a:t>
                      </a:r>
                      <a:endParaRPr lang="en-AU" sz="1200" b="0" i="0" u="none" strike="noStrike" dirty="0">
                        <a:solidFill>
                          <a:srgbClr val="000000"/>
                        </a:solidFill>
                        <a:effectLst/>
                        <a:latin typeface="Calibri" panose="020F0502020204030204" pitchFamily="34" charset="0"/>
                      </a:endParaRPr>
                    </a:p>
                  </a:txBody>
                  <a:tcPr marL="9248" marR="9248" marT="9248" marB="0" anchor="b"/>
                </a:tc>
                <a:extLst>
                  <a:ext uri="{0D108BD9-81ED-4DB2-BD59-A6C34878D82A}">
                    <a16:rowId xmlns:a16="http://schemas.microsoft.com/office/drawing/2014/main" val="745868578"/>
                  </a:ext>
                </a:extLst>
              </a:tr>
            </a:tbl>
          </a:graphicData>
        </a:graphic>
      </p:graphicFrame>
    </p:spTree>
    <p:extLst>
      <p:ext uri="{BB962C8B-B14F-4D97-AF65-F5344CB8AC3E}">
        <p14:creationId xmlns:p14="http://schemas.microsoft.com/office/powerpoint/2010/main" val="1310883684"/>
      </p:ext>
    </p:extLst>
  </p:cSld>
  <p:clrMapOvr>
    <a:masterClrMapping/>
  </p:clrMapOvr>
  <p:transition spd="slow">
    <p:wipe dir="r"/>
    <p:sndAc>
      <p:stSnd>
        <p:snd r:embed="rId3" name="coin.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DE43-FF31-A823-B830-6411DFE98B83}"/>
              </a:ext>
            </a:extLst>
          </p:cNvPr>
          <p:cNvSpPr>
            <a:spLocks noGrp="1"/>
          </p:cNvSpPr>
          <p:nvPr>
            <p:ph type="title"/>
          </p:nvPr>
        </p:nvSpPr>
        <p:spPr>
          <a:xfrm>
            <a:off x="1219200" y="-216783"/>
            <a:ext cx="10972800" cy="1143000"/>
          </a:xfrm>
        </p:spPr>
        <p:txBody>
          <a:bodyPr wrap="square" anchor="ctr">
            <a:normAutofit/>
          </a:bodyPr>
          <a:lstStyle/>
          <a:p>
            <a:r>
              <a:rPr lang="en-US" dirty="0">
                <a:solidFill>
                  <a:srgbClr val="C00000"/>
                </a:solidFill>
              </a:rPr>
              <a:t>Internal Control</a:t>
            </a:r>
          </a:p>
        </p:txBody>
      </p:sp>
      <p:sp>
        <p:nvSpPr>
          <p:cNvPr id="3" name="Content Placeholder 2">
            <a:extLst>
              <a:ext uri="{FF2B5EF4-FFF2-40B4-BE49-F238E27FC236}">
                <a16:creationId xmlns:a16="http://schemas.microsoft.com/office/drawing/2014/main" id="{51B02FD5-DCBF-E0AD-4D25-F8642FDAD8B3}"/>
              </a:ext>
            </a:extLst>
          </p:cNvPr>
          <p:cNvSpPr>
            <a:spLocks noGrp="1"/>
          </p:cNvSpPr>
          <p:nvPr>
            <p:ph sz="half" idx="2"/>
          </p:nvPr>
        </p:nvSpPr>
        <p:spPr>
          <a:xfrm>
            <a:off x="983432" y="926217"/>
            <a:ext cx="5594783" cy="5677934"/>
          </a:xfrm>
        </p:spPr>
        <p:txBody>
          <a:bodyPr wrap="square" anchor="t">
            <a:noAutofit/>
          </a:bodyPr>
          <a:lstStyle/>
          <a:p>
            <a:pPr>
              <a:lnSpc>
                <a:spcPct val="90000"/>
              </a:lnSpc>
            </a:pPr>
            <a:r>
              <a:rPr lang="en-US" sz="2200" dirty="0"/>
              <a:t>16 of 18 countries responded to the question on responsibility for internal control  - four countries indicated it was the responsibility of the Treasury, with 12 countries indicating that this responsibility lay outside of the Treasury </a:t>
            </a:r>
          </a:p>
          <a:p>
            <a:pPr>
              <a:lnSpc>
                <a:spcPct val="90000"/>
              </a:lnSpc>
            </a:pPr>
            <a:r>
              <a:rPr lang="en-US" sz="2200" dirty="0"/>
              <a:t>Four countries indicated that there was a specific Internal Control Entity, while five stated that it was the  responsibility of Internal Audit. One indicated it was an independent unit (not named), and two, Romania and Montenegro, indicated it was a devolved responsibility.</a:t>
            </a:r>
          </a:p>
          <a:p>
            <a:pPr>
              <a:lnSpc>
                <a:spcPct val="90000"/>
              </a:lnSpc>
            </a:pPr>
            <a:r>
              <a:rPr lang="en-US" sz="2200" dirty="0"/>
              <a:t>In general the responses suggested that more work is required to ensure clarity regarding what is internal control and internal audit, where they converge and how they are different  </a:t>
            </a:r>
          </a:p>
        </p:txBody>
      </p:sp>
      <p:sp>
        <p:nvSpPr>
          <p:cNvPr id="4" name="Slide Number Placeholder 3">
            <a:extLst>
              <a:ext uri="{FF2B5EF4-FFF2-40B4-BE49-F238E27FC236}">
                <a16:creationId xmlns:a16="http://schemas.microsoft.com/office/drawing/2014/main" id="{B9313DF6-BB8E-8923-16AE-35A5D19DDDA1}"/>
              </a:ext>
            </a:extLst>
          </p:cNvPr>
          <p:cNvSpPr>
            <a:spLocks noGrp="1"/>
          </p:cNvSpPr>
          <p:nvPr>
            <p:ph type="sldNum" sz="quarter" idx="12"/>
          </p:nvPr>
        </p:nvSpPr>
        <p:spPr>
          <a:xfrm>
            <a:off x="8737600" y="6356351"/>
            <a:ext cx="2844800" cy="365125"/>
          </a:xfrm>
        </p:spPr>
        <p:txBody>
          <a:bodyPr wrap="square" anchor="ctr">
            <a:normAutofit/>
          </a:bodyPr>
          <a:lstStyle/>
          <a:p>
            <a:pPr>
              <a:spcAft>
                <a:spcPts val="600"/>
              </a:spcAft>
              <a:defRPr/>
            </a:pPr>
            <a:fld id="{87D4BA1C-9A8B-436B-A337-6A2CE014F201}" type="slidenum">
              <a:rPr lang="ru-RU" altLang="en-US" smtClean="0"/>
              <a:pPr>
                <a:spcAft>
                  <a:spcPts val="600"/>
                </a:spcAft>
                <a:defRPr/>
              </a:pPr>
              <a:t>17</a:t>
            </a:fld>
            <a:endParaRPr lang="ru-RU" altLang="en-US" dirty="0"/>
          </a:p>
        </p:txBody>
      </p:sp>
      <p:graphicFrame>
        <p:nvGraphicFramePr>
          <p:cNvPr id="5" name="Table 4">
            <a:extLst>
              <a:ext uri="{FF2B5EF4-FFF2-40B4-BE49-F238E27FC236}">
                <a16:creationId xmlns:a16="http://schemas.microsoft.com/office/drawing/2014/main" id="{52997CE3-EE7D-D092-B398-7F28EBAB7489}"/>
              </a:ext>
            </a:extLst>
          </p:cNvPr>
          <p:cNvGraphicFramePr>
            <a:graphicFrameLocks noGrp="1"/>
          </p:cNvGraphicFramePr>
          <p:nvPr>
            <p:extLst>
              <p:ext uri="{D42A27DB-BD31-4B8C-83A1-F6EECF244321}">
                <p14:modId xmlns:p14="http://schemas.microsoft.com/office/powerpoint/2010/main" val="2699842388"/>
              </p:ext>
            </p:extLst>
          </p:nvPr>
        </p:nvGraphicFramePr>
        <p:xfrm>
          <a:off x="7104111" y="2369263"/>
          <a:ext cx="4032449" cy="4113660"/>
        </p:xfrm>
        <a:graphic>
          <a:graphicData uri="http://schemas.openxmlformats.org/drawingml/2006/table">
            <a:tbl>
              <a:tblPr firstRow="1" bandRow="1">
                <a:tableStyleId>{5C22544A-7EE6-4342-B048-85BDC9FD1C3A}</a:tableStyleId>
              </a:tblPr>
              <a:tblGrid>
                <a:gridCol w="2554054">
                  <a:extLst>
                    <a:ext uri="{9D8B030D-6E8A-4147-A177-3AD203B41FA5}">
                      <a16:colId xmlns:a16="http://schemas.microsoft.com/office/drawing/2014/main" val="921445360"/>
                    </a:ext>
                  </a:extLst>
                </a:gridCol>
                <a:gridCol w="1478395">
                  <a:extLst>
                    <a:ext uri="{9D8B030D-6E8A-4147-A177-3AD203B41FA5}">
                      <a16:colId xmlns:a16="http://schemas.microsoft.com/office/drawing/2014/main" val="4037992613"/>
                    </a:ext>
                  </a:extLst>
                </a:gridCol>
              </a:tblGrid>
              <a:tr h="445315">
                <a:tc>
                  <a:txBody>
                    <a:bodyPr/>
                    <a:lstStyle/>
                    <a:p>
                      <a:pPr algn="l" fontAlgn="b"/>
                      <a:r>
                        <a:rPr lang="en-AU" sz="2300" u="none" strike="noStrike" dirty="0">
                          <a:effectLst/>
                        </a:rPr>
                        <a:t>Responsible Entity</a:t>
                      </a:r>
                      <a:endParaRPr lang="en-AU" sz="2300" b="1"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Number</a:t>
                      </a:r>
                      <a:endParaRPr lang="en-AU" sz="2300" b="1"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504964177"/>
                  </a:ext>
                </a:extLst>
              </a:tr>
              <a:tr h="445315">
                <a:tc>
                  <a:txBody>
                    <a:bodyPr/>
                    <a:lstStyle/>
                    <a:p>
                      <a:pPr algn="l" fontAlgn="b"/>
                      <a:r>
                        <a:rPr lang="en-AU" sz="2300" u="none" strike="noStrike" dirty="0">
                          <a:effectLst/>
                        </a:rPr>
                        <a:t>Treasury</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b="0" i="0" u="none" strike="noStrike" dirty="0">
                          <a:solidFill>
                            <a:srgbClr val="000000"/>
                          </a:solidFill>
                          <a:effectLst/>
                          <a:latin typeface="Calibri" panose="020F0502020204030204" pitchFamily="34" charset="0"/>
                        </a:rPr>
                        <a:t>4</a:t>
                      </a:r>
                    </a:p>
                  </a:txBody>
                  <a:tcPr marL="19845" marR="19845" marT="19845" marB="0" anchor="b"/>
                </a:tc>
                <a:extLst>
                  <a:ext uri="{0D108BD9-81ED-4DB2-BD59-A6C34878D82A}">
                    <a16:rowId xmlns:a16="http://schemas.microsoft.com/office/drawing/2014/main" val="55553912"/>
                  </a:ext>
                </a:extLst>
              </a:tr>
              <a:tr h="445315">
                <a:tc>
                  <a:txBody>
                    <a:bodyPr/>
                    <a:lstStyle/>
                    <a:p>
                      <a:pPr algn="l" fontAlgn="b"/>
                      <a:r>
                        <a:rPr lang="en-AU" sz="2300" u="none" strike="noStrike" dirty="0">
                          <a:effectLst/>
                        </a:rPr>
                        <a:t>Internal Control Unit</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4</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2883661032"/>
                  </a:ext>
                </a:extLst>
              </a:tr>
              <a:tr h="445315">
                <a:tc>
                  <a:txBody>
                    <a:bodyPr/>
                    <a:lstStyle/>
                    <a:p>
                      <a:pPr algn="l" fontAlgn="b"/>
                      <a:r>
                        <a:rPr lang="en-AU" sz="2300" u="none" strike="noStrike" dirty="0">
                          <a:effectLst/>
                        </a:rPr>
                        <a:t>Internal Audit Unit</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5</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2271844067"/>
                  </a:ext>
                </a:extLst>
              </a:tr>
              <a:tr h="445315">
                <a:tc>
                  <a:txBody>
                    <a:bodyPr/>
                    <a:lstStyle/>
                    <a:p>
                      <a:pPr algn="l" fontAlgn="b"/>
                      <a:r>
                        <a:rPr lang="en-AU" sz="2300" u="none" strike="noStrike" dirty="0">
                          <a:effectLst/>
                        </a:rPr>
                        <a:t>Devolved responsibility</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2</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345117163"/>
                  </a:ext>
                </a:extLst>
              </a:tr>
              <a:tr h="445315">
                <a:tc>
                  <a:txBody>
                    <a:bodyPr/>
                    <a:lstStyle/>
                    <a:p>
                      <a:pPr algn="l" fontAlgn="b"/>
                      <a:r>
                        <a:rPr lang="en-AU" sz="2300" u="none" strike="noStrike" dirty="0">
                          <a:effectLst/>
                        </a:rPr>
                        <a:t>Other Independent Unit</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1</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1007369997"/>
                  </a:ext>
                </a:extLst>
              </a:tr>
              <a:tr h="445315">
                <a:tc>
                  <a:txBody>
                    <a:bodyPr/>
                    <a:lstStyle/>
                    <a:p>
                      <a:pPr algn="l" fontAlgn="b"/>
                      <a:r>
                        <a:rPr lang="en-AU" sz="2300" u="none" strike="noStrike" dirty="0">
                          <a:effectLst/>
                        </a:rPr>
                        <a:t>No Response</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2</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184109569"/>
                  </a:ext>
                </a:extLst>
              </a:tr>
              <a:tr h="445315">
                <a:tc>
                  <a:txBody>
                    <a:bodyPr/>
                    <a:lstStyle/>
                    <a:p>
                      <a:pPr algn="l" fontAlgn="b"/>
                      <a:r>
                        <a:rPr lang="en-AU" sz="2300" u="none" strike="noStrike" dirty="0">
                          <a:effectLst/>
                        </a:rPr>
                        <a:t> Total</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18</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1510060450"/>
                  </a:ext>
                </a:extLst>
              </a:tr>
            </a:tbl>
          </a:graphicData>
        </a:graphic>
      </p:graphicFrame>
    </p:spTree>
    <p:extLst>
      <p:ext uri="{BB962C8B-B14F-4D97-AF65-F5344CB8AC3E}">
        <p14:creationId xmlns:p14="http://schemas.microsoft.com/office/powerpoint/2010/main" val="1689882425"/>
      </p:ext>
    </p:extLst>
  </p:cSld>
  <p:clrMapOvr>
    <a:masterClrMapping/>
  </p:clrMapOvr>
  <p:transition spd="slow">
    <p:wipe dir="r"/>
    <p:sndAc>
      <p:stSnd>
        <p:snd r:embed="rId2" name="coin.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8055F-290E-CF30-FBA3-EA5888B5F545}"/>
              </a:ext>
            </a:extLst>
          </p:cNvPr>
          <p:cNvSpPr>
            <a:spLocks noGrp="1"/>
          </p:cNvSpPr>
          <p:nvPr>
            <p:ph type="title"/>
          </p:nvPr>
        </p:nvSpPr>
        <p:spPr>
          <a:xfrm>
            <a:off x="983432" y="-147816"/>
            <a:ext cx="10972800" cy="1143000"/>
          </a:xfrm>
        </p:spPr>
        <p:txBody>
          <a:bodyPr/>
          <a:lstStyle/>
          <a:p>
            <a:r>
              <a:rPr lang="en-US" dirty="0">
                <a:solidFill>
                  <a:srgbClr val="C00000"/>
                </a:solidFill>
              </a:rPr>
              <a:t>Risk Management</a:t>
            </a:r>
          </a:p>
        </p:txBody>
      </p:sp>
      <p:sp>
        <p:nvSpPr>
          <p:cNvPr id="3" name="Content Placeholder 2">
            <a:extLst>
              <a:ext uri="{FF2B5EF4-FFF2-40B4-BE49-F238E27FC236}">
                <a16:creationId xmlns:a16="http://schemas.microsoft.com/office/drawing/2014/main" id="{1D940D6A-A24B-D127-F6AB-603B599C0C30}"/>
              </a:ext>
            </a:extLst>
          </p:cNvPr>
          <p:cNvSpPr>
            <a:spLocks noGrp="1"/>
          </p:cNvSpPr>
          <p:nvPr>
            <p:ph idx="1"/>
          </p:nvPr>
        </p:nvSpPr>
        <p:spPr>
          <a:xfrm>
            <a:off x="1127448" y="764704"/>
            <a:ext cx="6480720" cy="4525963"/>
          </a:xfrm>
        </p:spPr>
        <p:txBody>
          <a:bodyPr/>
          <a:lstStyle/>
          <a:p>
            <a:r>
              <a:rPr lang="en-US" sz="2400" dirty="0"/>
              <a:t>14 responses  - five indicated it was a management responsibility either of the General Director or other senior managers in the Treasury. Three countries indicated that there was a designated manager for risk management </a:t>
            </a:r>
          </a:p>
          <a:p>
            <a:r>
              <a:rPr lang="en-US" sz="2400" dirty="0"/>
              <a:t>Two countries indicated it was a responsibility of Internal Audit - both were in MoF. One indicated there was a separate unit in government that had this responsibility with a further three indicating it was a devolved responsibility presumably for MDAs to manage directly </a:t>
            </a:r>
          </a:p>
          <a:p>
            <a:r>
              <a:rPr lang="en-US" sz="2400" dirty="0"/>
              <a:t>Again there appears to be some confusion as to what risk management is and further clarification would be beneficial.</a:t>
            </a:r>
          </a:p>
        </p:txBody>
      </p:sp>
      <p:sp>
        <p:nvSpPr>
          <p:cNvPr id="4" name="Slide Number Placeholder 3">
            <a:extLst>
              <a:ext uri="{FF2B5EF4-FFF2-40B4-BE49-F238E27FC236}">
                <a16:creationId xmlns:a16="http://schemas.microsoft.com/office/drawing/2014/main" id="{CCF48E25-1645-DA66-3DE4-B910ED166EA5}"/>
              </a:ext>
            </a:extLst>
          </p:cNvPr>
          <p:cNvSpPr>
            <a:spLocks noGrp="1"/>
          </p:cNvSpPr>
          <p:nvPr>
            <p:ph type="sldNum" sz="quarter" idx="12"/>
          </p:nvPr>
        </p:nvSpPr>
        <p:spPr/>
        <p:txBody>
          <a:bodyPr/>
          <a:lstStyle/>
          <a:p>
            <a:pPr>
              <a:defRPr/>
            </a:pPr>
            <a:fld id="{87D4BA1C-9A8B-436B-A337-6A2CE014F201}" type="slidenum">
              <a:rPr lang="ru-RU" altLang="en-US" smtClean="0"/>
              <a:pPr>
                <a:defRPr/>
              </a:pPr>
              <a:t>18</a:t>
            </a:fld>
            <a:endParaRPr lang="ru-RU" altLang="en-US" dirty="0"/>
          </a:p>
        </p:txBody>
      </p:sp>
      <p:graphicFrame>
        <p:nvGraphicFramePr>
          <p:cNvPr id="9" name="Table 8">
            <a:extLst>
              <a:ext uri="{FF2B5EF4-FFF2-40B4-BE49-F238E27FC236}">
                <a16:creationId xmlns:a16="http://schemas.microsoft.com/office/drawing/2014/main" id="{CECA763A-7196-ED3B-F2B7-BCEF087336F3}"/>
              </a:ext>
            </a:extLst>
          </p:cNvPr>
          <p:cNvGraphicFramePr>
            <a:graphicFrameLocks noGrp="1"/>
          </p:cNvGraphicFramePr>
          <p:nvPr>
            <p:extLst>
              <p:ext uri="{D42A27DB-BD31-4B8C-83A1-F6EECF244321}">
                <p14:modId xmlns:p14="http://schemas.microsoft.com/office/powerpoint/2010/main" val="1450236967"/>
              </p:ext>
            </p:extLst>
          </p:nvPr>
        </p:nvGraphicFramePr>
        <p:xfrm>
          <a:off x="7631858" y="1176180"/>
          <a:ext cx="4032449" cy="4773098"/>
        </p:xfrm>
        <a:graphic>
          <a:graphicData uri="http://schemas.openxmlformats.org/drawingml/2006/table">
            <a:tbl>
              <a:tblPr firstRow="1" bandRow="1">
                <a:tableStyleId>{5C22544A-7EE6-4342-B048-85BDC9FD1C3A}</a:tableStyleId>
              </a:tblPr>
              <a:tblGrid>
                <a:gridCol w="2554054">
                  <a:extLst>
                    <a:ext uri="{9D8B030D-6E8A-4147-A177-3AD203B41FA5}">
                      <a16:colId xmlns:a16="http://schemas.microsoft.com/office/drawing/2014/main" val="921445360"/>
                    </a:ext>
                  </a:extLst>
                </a:gridCol>
                <a:gridCol w="1478395">
                  <a:extLst>
                    <a:ext uri="{9D8B030D-6E8A-4147-A177-3AD203B41FA5}">
                      <a16:colId xmlns:a16="http://schemas.microsoft.com/office/drawing/2014/main" val="4037992613"/>
                    </a:ext>
                  </a:extLst>
                </a:gridCol>
              </a:tblGrid>
              <a:tr h="516701">
                <a:tc>
                  <a:txBody>
                    <a:bodyPr/>
                    <a:lstStyle/>
                    <a:p>
                      <a:pPr algn="l" fontAlgn="b"/>
                      <a:r>
                        <a:rPr lang="en-AU" sz="2300" u="none" strike="noStrike" dirty="0">
                          <a:effectLst/>
                        </a:rPr>
                        <a:t>Responsible Entity</a:t>
                      </a:r>
                      <a:endParaRPr lang="en-AU" sz="2300" b="1"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Number</a:t>
                      </a:r>
                      <a:endParaRPr lang="en-AU" sz="2300" b="1"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504964177"/>
                  </a:ext>
                </a:extLst>
              </a:tr>
              <a:tr h="516701">
                <a:tc>
                  <a:txBody>
                    <a:bodyPr/>
                    <a:lstStyle/>
                    <a:p>
                      <a:pPr algn="l" fontAlgn="b"/>
                      <a:r>
                        <a:rPr lang="en-AU" sz="2300" u="none" strike="noStrike" dirty="0">
                          <a:effectLst/>
                        </a:rPr>
                        <a:t>Treasury</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b="0" i="0" u="none" strike="noStrike" dirty="0">
                          <a:solidFill>
                            <a:srgbClr val="000000"/>
                          </a:solidFill>
                          <a:effectLst/>
                          <a:latin typeface="Calibri" panose="020F0502020204030204" pitchFamily="34" charset="0"/>
                        </a:rPr>
                        <a:t>5</a:t>
                      </a:r>
                    </a:p>
                  </a:txBody>
                  <a:tcPr marL="19845" marR="19845" marT="19845" marB="0" anchor="b"/>
                </a:tc>
                <a:extLst>
                  <a:ext uri="{0D108BD9-81ED-4DB2-BD59-A6C34878D82A}">
                    <a16:rowId xmlns:a16="http://schemas.microsoft.com/office/drawing/2014/main" val="55553912"/>
                  </a:ext>
                </a:extLst>
              </a:tr>
              <a:tr h="516701">
                <a:tc>
                  <a:txBody>
                    <a:bodyPr/>
                    <a:lstStyle/>
                    <a:p>
                      <a:pPr algn="l" fontAlgn="b"/>
                      <a:r>
                        <a:rPr lang="en-AU" sz="2300" u="none" strike="noStrike" dirty="0">
                          <a:effectLst/>
                        </a:rPr>
                        <a:t>Risk Unit</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b="0" i="0" u="none" strike="noStrike" dirty="0">
                          <a:solidFill>
                            <a:srgbClr val="000000"/>
                          </a:solidFill>
                          <a:effectLst/>
                          <a:latin typeface="Calibri" panose="020F0502020204030204" pitchFamily="34" charset="0"/>
                        </a:rPr>
                        <a:t>3</a:t>
                      </a:r>
                    </a:p>
                  </a:txBody>
                  <a:tcPr marL="19845" marR="19845" marT="19845" marB="0" anchor="b"/>
                </a:tc>
                <a:extLst>
                  <a:ext uri="{0D108BD9-81ED-4DB2-BD59-A6C34878D82A}">
                    <a16:rowId xmlns:a16="http://schemas.microsoft.com/office/drawing/2014/main" val="2883661032"/>
                  </a:ext>
                </a:extLst>
              </a:tr>
              <a:tr h="516701">
                <a:tc>
                  <a:txBody>
                    <a:bodyPr/>
                    <a:lstStyle/>
                    <a:p>
                      <a:pPr algn="l" fontAlgn="b"/>
                      <a:r>
                        <a:rPr lang="en-AU" sz="2300" u="none" strike="noStrike" dirty="0">
                          <a:effectLst/>
                        </a:rPr>
                        <a:t>Internal Audit Unit</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b="0" i="0" u="none" strike="noStrike" dirty="0">
                          <a:solidFill>
                            <a:srgbClr val="000000"/>
                          </a:solidFill>
                          <a:effectLst/>
                          <a:latin typeface="Calibri" panose="020F0502020204030204" pitchFamily="34" charset="0"/>
                        </a:rPr>
                        <a:t>2</a:t>
                      </a:r>
                    </a:p>
                  </a:txBody>
                  <a:tcPr marL="19845" marR="19845" marT="19845" marB="0" anchor="b"/>
                </a:tc>
                <a:extLst>
                  <a:ext uri="{0D108BD9-81ED-4DB2-BD59-A6C34878D82A}">
                    <a16:rowId xmlns:a16="http://schemas.microsoft.com/office/drawing/2014/main" val="2271844067"/>
                  </a:ext>
                </a:extLst>
              </a:tr>
              <a:tr h="836446">
                <a:tc>
                  <a:txBody>
                    <a:bodyPr/>
                    <a:lstStyle/>
                    <a:p>
                      <a:pPr algn="l" fontAlgn="b"/>
                      <a:r>
                        <a:rPr lang="en-AU" sz="2300" u="none" strike="noStrike" dirty="0">
                          <a:effectLst/>
                        </a:rPr>
                        <a:t>Devolved responsibility</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b="0" i="0" u="none" strike="noStrike" dirty="0">
                          <a:solidFill>
                            <a:srgbClr val="000000"/>
                          </a:solidFill>
                          <a:effectLst/>
                          <a:latin typeface="Calibri" panose="020F0502020204030204" pitchFamily="34" charset="0"/>
                        </a:rPr>
                        <a:t>3</a:t>
                      </a:r>
                    </a:p>
                  </a:txBody>
                  <a:tcPr marL="19845" marR="19845" marT="19845" marB="0" anchor="b"/>
                </a:tc>
                <a:extLst>
                  <a:ext uri="{0D108BD9-81ED-4DB2-BD59-A6C34878D82A}">
                    <a16:rowId xmlns:a16="http://schemas.microsoft.com/office/drawing/2014/main" val="345117163"/>
                  </a:ext>
                </a:extLst>
              </a:tr>
              <a:tr h="836446">
                <a:tc>
                  <a:txBody>
                    <a:bodyPr/>
                    <a:lstStyle/>
                    <a:p>
                      <a:pPr algn="l" fontAlgn="b"/>
                      <a:r>
                        <a:rPr lang="en-AU" sz="2300" u="none" strike="noStrike" dirty="0">
                          <a:effectLst/>
                        </a:rPr>
                        <a:t>Other Independent Unit</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1</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1007369997"/>
                  </a:ext>
                </a:extLst>
              </a:tr>
              <a:tr h="516701">
                <a:tc>
                  <a:txBody>
                    <a:bodyPr/>
                    <a:lstStyle/>
                    <a:p>
                      <a:pPr algn="l" fontAlgn="b"/>
                      <a:r>
                        <a:rPr lang="en-AU" sz="2300" u="none" strike="noStrike" dirty="0">
                          <a:effectLst/>
                        </a:rPr>
                        <a:t>No Response</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b="0" i="0" u="none" strike="noStrike" dirty="0">
                          <a:solidFill>
                            <a:srgbClr val="000000"/>
                          </a:solidFill>
                          <a:effectLst/>
                          <a:latin typeface="Calibri" panose="020F0502020204030204" pitchFamily="34" charset="0"/>
                        </a:rPr>
                        <a:t>4</a:t>
                      </a:r>
                    </a:p>
                  </a:txBody>
                  <a:tcPr marL="19845" marR="19845" marT="19845" marB="0" anchor="b"/>
                </a:tc>
                <a:extLst>
                  <a:ext uri="{0D108BD9-81ED-4DB2-BD59-A6C34878D82A}">
                    <a16:rowId xmlns:a16="http://schemas.microsoft.com/office/drawing/2014/main" val="184109569"/>
                  </a:ext>
                </a:extLst>
              </a:tr>
              <a:tr h="516701">
                <a:tc>
                  <a:txBody>
                    <a:bodyPr/>
                    <a:lstStyle/>
                    <a:p>
                      <a:pPr algn="l" fontAlgn="b"/>
                      <a:r>
                        <a:rPr lang="en-AU" sz="2300" u="none" strike="noStrike" dirty="0">
                          <a:effectLst/>
                        </a:rPr>
                        <a:t> Total</a:t>
                      </a:r>
                      <a:endParaRPr lang="en-AU" sz="2300" b="0" i="0" u="none" strike="noStrike" dirty="0">
                        <a:solidFill>
                          <a:srgbClr val="000000"/>
                        </a:solidFill>
                        <a:effectLst/>
                        <a:latin typeface="Calibri" panose="020F0502020204030204" pitchFamily="34" charset="0"/>
                      </a:endParaRPr>
                    </a:p>
                  </a:txBody>
                  <a:tcPr marL="19845" marR="19845" marT="19845" marB="0" anchor="b"/>
                </a:tc>
                <a:tc>
                  <a:txBody>
                    <a:bodyPr/>
                    <a:lstStyle/>
                    <a:p>
                      <a:pPr algn="l" fontAlgn="b"/>
                      <a:r>
                        <a:rPr lang="en-AU" sz="2300" u="none" strike="noStrike" dirty="0">
                          <a:effectLst/>
                        </a:rPr>
                        <a:t>18</a:t>
                      </a:r>
                      <a:endParaRPr lang="en-AU" sz="2300" b="0" i="0" u="none" strike="noStrike" dirty="0">
                        <a:solidFill>
                          <a:srgbClr val="000000"/>
                        </a:solidFill>
                        <a:effectLst/>
                        <a:latin typeface="Calibri" panose="020F0502020204030204" pitchFamily="34" charset="0"/>
                      </a:endParaRPr>
                    </a:p>
                  </a:txBody>
                  <a:tcPr marL="19845" marR="19845" marT="19845" marB="0" anchor="b"/>
                </a:tc>
                <a:extLst>
                  <a:ext uri="{0D108BD9-81ED-4DB2-BD59-A6C34878D82A}">
                    <a16:rowId xmlns:a16="http://schemas.microsoft.com/office/drawing/2014/main" val="1510060450"/>
                  </a:ext>
                </a:extLst>
              </a:tr>
            </a:tbl>
          </a:graphicData>
        </a:graphic>
      </p:graphicFrame>
    </p:spTree>
    <p:extLst>
      <p:ext uri="{BB962C8B-B14F-4D97-AF65-F5344CB8AC3E}">
        <p14:creationId xmlns:p14="http://schemas.microsoft.com/office/powerpoint/2010/main" val="2986056073"/>
      </p:ext>
    </p:extLst>
  </p:cSld>
  <p:clrMapOvr>
    <a:masterClrMapping/>
  </p:clrMapOvr>
  <p:transition spd="slow">
    <p:wipe dir="r"/>
    <p:sndAc>
      <p:stSnd>
        <p:snd r:embed="rId2" name="coin.wav"/>
      </p:stSnd>
    </p:sndAc>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2101A-7321-0A4C-6C00-BA1232DD9185}"/>
              </a:ext>
            </a:extLst>
          </p:cNvPr>
          <p:cNvSpPr>
            <a:spLocks noGrp="1"/>
          </p:cNvSpPr>
          <p:nvPr>
            <p:ph type="title"/>
          </p:nvPr>
        </p:nvSpPr>
        <p:spPr>
          <a:xfrm>
            <a:off x="911424" y="0"/>
            <a:ext cx="10972800" cy="451928"/>
          </a:xfrm>
        </p:spPr>
        <p:txBody>
          <a:bodyPr/>
          <a:lstStyle/>
          <a:p>
            <a:r>
              <a:rPr lang="en-US" sz="2400" dirty="0">
                <a:solidFill>
                  <a:srgbClr val="C00000"/>
                </a:solidFill>
              </a:rPr>
              <a:t>What are the new functions of the Treasury that appeared over the last 5 years?</a:t>
            </a:r>
          </a:p>
        </p:txBody>
      </p:sp>
      <p:sp>
        <p:nvSpPr>
          <p:cNvPr id="4" name="Slide Number Placeholder 3">
            <a:extLst>
              <a:ext uri="{FF2B5EF4-FFF2-40B4-BE49-F238E27FC236}">
                <a16:creationId xmlns:a16="http://schemas.microsoft.com/office/drawing/2014/main" id="{034E8503-285F-985F-164C-E21A4FB04EE0}"/>
              </a:ext>
            </a:extLst>
          </p:cNvPr>
          <p:cNvSpPr>
            <a:spLocks noGrp="1"/>
          </p:cNvSpPr>
          <p:nvPr>
            <p:ph type="sldNum" sz="quarter" idx="12"/>
          </p:nvPr>
        </p:nvSpPr>
        <p:spPr/>
        <p:txBody>
          <a:bodyPr/>
          <a:lstStyle/>
          <a:p>
            <a:pPr>
              <a:defRPr/>
            </a:pPr>
            <a:fld id="{87D4BA1C-9A8B-436B-A337-6A2CE014F201}" type="slidenum">
              <a:rPr lang="ru-RU" altLang="en-US" smtClean="0"/>
              <a:pPr>
                <a:defRPr/>
              </a:pPr>
              <a:t>19</a:t>
            </a:fld>
            <a:endParaRPr lang="ru-RU" altLang="en-US" dirty="0"/>
          </a:p>
        </p:txBody>
      </p:sp>
      <p:graphicFrame>
        <p:nvGraphicFramePr>
          <p:cNvPr id="3" name="Table 2">
            <a:extLst>
              <a:ext uri="{FF2B5EF4-FFF2-40B4-BE49-F238E27FC236}">
                <a16:creationId xmlns:a16="http://schemas.microsoft.com/office/drawing/2014/main" id="{B712C475-2689-A423-C131-AFA3A1E65C2E}"/>
              </a:ext>
            </a:extLst>
          </p:cNvPr>
          <p:cNvGraphicFramePr>
            <a:graphicFrameLocks noGrp="1"/>
          </p:cNvGraphicFramePr>
          <p:nvPr>
            <p:extLst>
              <p:ext uri="{D42A27DB-BD31-4B8C-83A1-F6EECF244321}">
                <p14:modId xmlns:p14="http://schemas.microsoft.com/office/powerpoint/2010/main" val="2068943422"/>
              </p:ext>
            </p:extLst>
          </p:nvPr>
        </p:nvGraphicFramePr>
        <p:xfrm>
          <a:off x="119336" y="499968"/>
          <a:ext cx="11953328" cy="6358686"/>
        </p:xfrm>
        <a:graphic>
          <a:graphicData uri="http://schemas.openxmlformats.org/drawingml/2006/table">
            <a:tbl>
              <a:tblPr>
                <a:tableStyleId>{5C22544A-7EE6-4342-B048-85BDC9FD1C3A}</a:tableStyleId>
              </a:tblPr>
              <a:tblGrid>
                <a:gridCol w="1058415">
                  <a:extLst>
                    <a:ext uri="{9D8B030D-6E8A-4147-A177-3AD203B41FA5}">
                      <a16:colId xmlns:a16="http://schemas.microsoft.com/office/drawing/2014/main" val="32933677"/>
                    </a:ext>
                  </a:extLst>
                </a:gridCol>
                <a:gridCol w="10894913">
                  <a:extLst>
                    <a:ext uri="{9D8B030D-6E8A-4147-A177-3AD203B41FA5}">
                      <a16:colId xmlns:a16="http://schemas.microsoft.com/office/drawing/2014/main" val="3031221538"/>
                    </a:ext>
                  </a:extLst>
                </a:gridCol>
              </a:tblGrid>
              <a:tr h="308561">
                <a:tc>
                  <a:txBody>
                    <a:bodyPr/>
                    <a:lstStyle/>
                    <a:p>
                      <a:pPr algn="l" fontAlgn="b"/>
                      <a:r>
                        <a:rPr lang="en-AU" sz="1300" u="none" strike="noStrike" dirty="0">
                          <a:effectLst/>
                        </a:rPr>
                        <a:t>Albania</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Commitment control against the medium term budget , Electronic archive for AGFIS. Introduction of output CoA segment for budget performance's monitoring.</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622794412"/>
                  </a:ext>
                </a:extLst>
              </a:tr>
              <a:tr h="218790">
                <a:tc>
                  <a:txBody>
                    <a:bodyPr/>
                    <a:lstStyle/>
                    <a:p>
                      <a:pPr algn="l" fontAlgn="b"/>
                      <a:r>
                        <a:rPr lang="en-AU" sz="1300" u="none" strike="noStrike" dirty="0">
                          <a:effectLst/>
                        </a:rPr>
                        <a:t>Armenia</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Ex-ante control of payments for state not-for-profit organizations and program implementation units for loan and grant proceeds</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2451834685"/>
                  </a:ext>
                </a:extLst>
              </a:tr>
              <a:tr h="431945">
                <a:tc>
                  <a:txBody>
                    <a:bodyPr/>
                    <a:lstStyle/>
                    <a:p>
                      <a:pPr algn="l" fontAlgn="b"/>
                      <a:r>
                        <a:rPr lang="en-AU" sz="1300" u="none" strike="noStrike" dirty="0">
                          <a:effectLst/>
                        </a:rPr>
                        <a:t>Belarus</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Budget execution and public procurement processes integrated; Treasury collects enforcement proceedings; increased volume of extra-budgetary payments and accounting of extra-budgetary funds</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3898504919"/>
                  </a:ext>
                </a:extLst>
              </a:tr>
              <a:tr h="859979">
                <a:tc>
                  <a:txBody>
                    <a:bodyPr/>
                    <a:lstStyle/>
                    <a:p>
                      <a:pPr algn="l" fontAlgn="b"/>
                      <a:r>
                        <a:rPr lang="en-AU" sz="1300" u="none" strike="noStrike" dirty="0">
                          <a:effectLst/>
                        </a:rPr>
                        <a:t>Croatia</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Drafting of the new Budget Act and regulations related to the execution of the state budget, the Ordinance on Budget Execution Accounts, the new Regulation on the Bi-Annual and Annual Report on Budget Execution, Accounting Regulation, etc.   Introduction of the euro as official currency in the Republic of Croatia and adaptation of business processes and IT systems of the state treasury.  </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1671595766"/>
                  </a:ext>
                </a:extLst>
              </a:tr>
              <a:tr h="218790">
                <a:tc>
                  <a:txBody>
                    <a:bodyPr/>
                    <a:lstStyle/>
                    <a:p>
                      <a:pPr algn="l" fontAlgn="b"/>
                      <a:r>
                        <a:rPr lang="en-AU" sz="1300" u="none" strike="noStrike" dirty="0">
                          <a:effectLst/>
                        </a:rPr>
                        <a:t>Georgia</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Cash management integration of Procurement, invoices module</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2585658796"/>
                  </a:ext>
                </a:extLst>
              </a:tr>
              <a:tr h="284781">
                <a:tc>
                  <a:txBody>
                    <a:bodyPr/>
                    <a:lstStyle/>
                    <a:p>
                      <a:pPr algn="l" fontAlgn="b"/>
                      <a:r>
                        <a:rPr lang="en-AU" sz="1300" u="none" strike="noStrike" dirty="0">
                          <a:effectLst/>
                        </a:rPr>
                        <a:t>Hungary</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Management of pension and rural funds</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3989262598"/>
                  </a:ext>
                </a:extLst>
              </a:tr>
              <a:tr h="858255">
                <a:tc>
                  <a:txBody>
                    <a:bodyPr/>
                    <a:lstStyle/>
                    <a:p>
                      <a:pPr algn="l" fontAlgn="b"/>
                      <a:r>
                        <a:rPr lang="en-AU" sz="1300" u="none" strike="noStrike" dirty="0">
                          <a:effectLst/>
                        </a:rPr>
                        <a:t>Kazakhstan</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introduction of new mechanisms in budget execution, such as treasury support of public construction procurement and registration of PPP and concession contracts from 2017;</a:t>
                      </a:r>
                      <a:br>
                        <a:rPr lang="en-AU" sz="1300" u="none" strike="noStrike" dirty="0">
                          <a:effectLst/>
                        </a:rPr>
                      </a:br>
                      <a:r>
                        <a:rPr lang="en-AU" sz="1300" u="none" strike="noStrike" dirty="0">
                          <a:effectLst/>
                        </a:rPr>
                        <a:t>centralization of accounting (centralized accounting of payroll and travel expenses) from 2019; implementation of the fourth tier of the local government budget from 2018; acceptance of financial reporting of receipts beginning in 2018;operators of financial and non-financial support of state programs transferred to the Treasury from January 1, 2022.</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1449603164"/>
                  </a:ext>
                </a:extLst>
              </a:tr>
              <a:tr h="232816">
                <a:tc>
                  <a:txBody>
                    <a:bodyPr/>
                    <a:lstStyle/>
                    <a:p>
                      <a:pPr algn="l" fontAlgn="b"/>
                      <a:r>
                        <a:rPr lang="en-AU" sz="1300" u="none" strike="noStrike" dirty="0">
                          <a:effectLst/>
                        </a:rPr>
                        <a:t>Kyrgyz Republic</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Placing budget surplus with commercial banks The "green corridor" to improve treasury procedures. Participant of the KR bank clearing system.</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3667889259"/>
                  </a:ext>
                </a:extLst>
              </a:tr>
              <a:tr h="218790">
                <a:tc>
                  <a:txBody>
                    <a:bodyPr/>
                    <a:lstStyle/>
                    <a:p>
                      <a:pPr algn="l" fontAlgn="b"/>
                      <a:r>
                        <a:rPr lang="en-AU" sz="1300" u="none" strike="noStrike" dirty="0">
                          <a:effectLst/>
                        </a:rPr>
                        <a:t>Moldova</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State Program Service (Government Program Service)</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659820364"/>
                  </a:ext>
                </a:extLst>
              </a:tr>
              <a:tr h="431945">
                <a:tc>
                  <a:txBody>
                    <a:bodyPr/>
                    <a:lstStyle/>
                    <a:p>
                      <a:pPr algn="l" fontAlgn="b"/>
                      <a:r>
                        <a:rPr lang="en-AU" sz="1300" u="none" strike="noStrike" dirty="0">
                          <a:effectLst/>
                        </a:rPr>
                        <a:t>North Macedonia</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Budget users can access to the TRIS system and have information on budget execution</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1986978032"/>
                  </a:ext>
                </a:extLst>
              </a:tr>
              <a:tr h="440336">
                <a:tc>
                  <a:txBody>
                    <a:bodyPr/>
                    <a:lstStyle/>
                    <a:p>
                      <a:pPr algn="l" fontAlgn="b"/>
                      <a:r>
                        <a:rPr lang="en-AU" sz="1300" u="none" strike="noStrike" dirty="0">
                          <a:effectLst/>
                        </a:rPr>
                        <a:t>Tajikistan</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Extended cash management functions, including short-term investment of surpluses, cash forecasting re. state budget revenues, cash forecasting; enhanced consolidated financial statements approval and production based on approved Tajikistan Public Sector Financial Reporting Standards (TPSFRS).  </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3303049873"/>
                  </a:ext>
                </a:extLst>
              </a:tr>
              <a:tr h="858263">
                <a:tc>
                  <a:txBody>
                    <a:bodyPr/>
                    <a:lstStyle/>
                    <a:p>
                      <a:pPr algn="l" fontAlgn="b"/>
                      <a:r>
                        <a:rPr lang="en-AU" sz="1300" u="none" strike="noStrike" dirty="0">
                          <a:effectLst/>
                        </a:rPr>
                        <a:t>Turkey</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 New unit established in order to carry out risk analysis for the prevention of tax loss and informal economic activities.  unit was established to harmonize the financial management and control systems, to prepare a budget in line with the policies and targets determined by the government, to steer and control the budget implementations.    -In addition to financing the general budget, with the extended TSA, the Treasury assumes the new role which is the treasurer of other public institutions.    -As of 2019, public resources have been remunerated through other public banks besides the Central Bank</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3446737147"/>
                  </a:ext>
                </a:extLst>
              </a:tr>
              <a:tr h="858255">
                <a:tc>
                  <a:txBody>
                    <a:bodyPr/>
                    <a:lstStyle/>
                    <a:p>
                      <a:pPr algn="l" fontAlgn="b"/>
                      <a:r>
                        <a:rPr lang="en-AU" sz="1300" u="none" strike="noStrike" dirty="0">
                          <a:effectLst/>
                        </a:rPr>
                        <a:t>Uzbekistan</a:t>
                      </a:r>
                      <a:endParaRPr lang="en-AU" sz="1300" b="0" i="0" u="none" strike="noStrike" dirty="0">
                        <a:solidFill>
                          <a:srgbClr val="000000"/>
                        </a:solidFill>
                        <a:effectLst/>
                        <a:latin typeface="Calibri" panose="020F0502020204030204" pitchFamily="34" charset="0"/>
                      </a:endParaRPr>
                    </a:p>
                  </a:txBody>
                  <a:tcPr marL="4835" marR="4835" marT="4835" marB="0" anchor="b"/>
                </a:tc>
                <a:tc>
                  <a:txBody>
                    <a:bodyPr/>
                    <a:lstStyle/>
                    <a:p>
                      <a:pPr algn="l" fontAlgn="b"/>
                      <a:r>
                        <a:rPr lang="en-AU" sz="1300" u="none" strike="noStrike" dirty="0">
                          <a:effectLst/>
                        </a:rPr>
                        <a:t>Treasury execution for FX of budgetary organizations;  placing TSA surplus in national currency to deposits;  management of FX funds, placing FX funds to deposits and provision of budget loans and subsidies;  hedging, managing and mitigating financial risks that may arise in FX transactions related to the state budget;  treasury execution for funds of some corporate procuring entities specified by the Decree of the President of the Republic of Uzbekistan;  accounting and monitoring of lending to commercial banks to lend to PPPs in construction, rehabilitation and repairs</a:t>
                      </a:r>
                      <a:endParaRPr lang="en-AU" sz="1300" b="0" i="0" u="none" strike="noStrike" dirty="0">
                        <a:solidFill>
                          <a:srgbClr val="000000"/>
                        </a:solidFill>
                        <a:effectLst/>
                        <a:latin typeface="Calibri" panose="020F0502020204030204" pitchFamily="34" charset="0"/>
                      </a:endParaRPr>
                    </a:p>
                  </a:txBody>
                  <a:tcPr marL="4835" marR="4835" marT="4835" marB="0" anchor="b"/>
                </a:tc>
                <a:extLst>
                  <a:ext uri="{0D108BD9-81ED-4DB2-BD59-A6C34878D82A}">
                    <a16:rowId xmlns:a16="http://schemas.microsoft.com/office/drawing/2014/main" val="1289134072"/>
                  </a:ext>
                </a:extLst>
              </a:tr>
            </a:tbl>
          </a:graphicData>
        </a:graphic>
      </p:graphicFrame>
    </p:spTree>
    <p:extLst>
      <p:ext uri="{BB962C8B-B14F-4D97-AF65-F5344CB8AC3E}">
        <p14:creationId xmlns:p14="http://schemas.microsoft.com/office/powerpoint/2010/main" val="3541343848"/>
      </p:ext>
    </p:extLst>
  </p:cSld>
  <p:clrMapOvr>
    <a:masterClrMapping/>
  </p:clrMapOvr>
  <p:transition spd="slow">
    <p:wipe dir="r"/>
    <p:sndAc>
      <p:stSnd>
        <p:snd r:embed="rId3" name="coin.wav"/>
      </p:stSnd>
    </p:sndAc>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79BE839-DE99-41C9-A547-240D876C169E}"/>
              </a:ext>
            </a:extLst>
          </p:cNvPr>
          <p:cNvSpPr>
            <a:spLocks noGrp="1"/>
          </p:cNvSpPr>
          <p:nvPr>
            <p:ph type="title"/>
          </p:nvPr>
        </p:nvSpPr>
        <p:spPr>
          <a:xfrm>
            <a:off x="13023" y="48961"/>
            <a:ext cx="9289032" cy="452140"/>
          </a:xfrm>
        </p:spPr>
        <p:txBody>
          <a:bodyPr/>
          <a:lstStyle/>
          <a:p>
            <a:br>
              <a:rPr lang="ru-RU" altLang="en-US" sz="3200" dirty="0"/>
            </a:br>
            <a:r>
              <a:rPr lang="en-US" altLang="en-US" sz="3200" b="1" dirty="0">
                <a:solidFill>
                  <a:srgbClr val="C00000"/>
                </a:solidFill>
              </a:rPr>
              <a:t>Survey Objectives and Coverage</a:t>
            </a:r>
            <a:br>
              <a:rPr lang="en-US" altLang="en-US" sz="2800" b="1" dirty="0">
                <a:solidFill>
                  <a:srgbClr val="C00000"/>
                </a:solidFill>
              </a:rPr>
            </a:br>
            <a:endParaRPr lang="en-US" altLang="en-US" sz="2800" b="1" dirty="0">
              <a:solidFill>
                <a:srgbClr val="C00000"/>
              </a:solidFill>
            </a:endParaRPr>
          </a:p>
        </p:txBody>
      </p:sp>
      <p:sp>
        <p:nvSpPr>
          <p:cNvPr id="8195" name="Content Placeholder 2">
            <a:extLst>
              <a:ext uri="{FF2B5EF4-FFF2-40B4-BE49-F238E27FC236}">
                <a16:creationId xmlns:a16="http://schemas.microsoft.com/office/drawing/2014/main" id="{5A5C8270-49C8-4AB9-A0A0-F653C8402FD0}"/>
              </a:ext>
            </a:extLst>
          </p:cNvPr>
          <p:cNvSpPr>
            <a:spLocks noGrp="1"/>
          </p:cNvSpPr>
          <p:nvPr>
            <p:ph idx="1"/>
          </p:nvPr>
        </p:nvSpPr>
        <p:spPr>
          <a:xfrm>
            <a:off x="9687" y="702642"/>
            <a:ext cx="8322937" cy="6038924"/>
          </a:xfrm>
          <a:solidFill>
            <a:schemeClr val="accent2">
              <a:lumMod val="20000"/>
              <a:lumOff val="80000"/>
            </a:schemeClr>
          </a:solidFill>
        </p:spPr>
        <p:txBody>
          <a:bodyPr/>
          <a:lstStyle/>
          <a:p>
            <a:pPr marL="57150" indent="0" algn="just">
              <a:lnSpc>
                <a:spcPct val="115000"/>
              </a:lnSpc>
              <a:spcBef>
                <a:spcPts val="1200"/>
              </a:spcBef>
              <a:buNone/>
            </a:pPr>
            <a:r>
              <a:rPr lang="en-US" sz="2400" b="1" dirty="0"/>
              <a:t>Objectives</a:t>
            </a:r>
            <a:r>
              <a:rPr lang="en-US" sz="2400" dirty="0"/>
              <a:t> </a:t>
            </a:r>
          </a:p>
          <a:p>
            <a:pPr marL="685800" lvl="1" indent="-228600" algn="just">
              <a:lnSpc>
                <a:spcPct val="115000"/>
              </a:lnSpc>
              <a:spcBef>
                <a:spcPts val="1200"/>
              </a:spcBef>
              <a:buNone/>
            </a:pPr>
            <a:r>
              <a:rPr lang="en-US" sz="1800" dirty="0"/>
              <a:t>-  S</a:t>
            </a:r>
            <a:r>
              <a:rPr lang="en-US" altLang="en-US" sz="1800" dirty="0"/>
              <a:t>urvey undertaken to update network on functions of the Treasury since the last survey conducted in 2016 (summarized at the 2016 Plenary meeting in Chisinau, Moldova). This survey is much more extensive.</a:t>
            </a:r>
          </a:p>
          <a:p>
            <a:pPr lvl="1" algn="just">
              <a:lnSpc>
                <a:spcPct val="115000"/>
              </a:lnSpc>
              <a:spcBef>
                <a:spcPts val="1200"/>
              </a:spcBef>
              <a:buFontTx/>
              <a:buChar char="-"/>
            </a:pPr>
            <a:r>
              <a:rPr lang="en-US" altLang="en-US" sz="1800" dirty="0"/>
              <a:t>Used for this presentation but will form the basis for a larger more extensive report. The report will include case-studies too – volunteers welcome </a:t>
            </a:r>
            <a:endParaRPr lang="en-US" sz="1800" dirty="0"/>
          </a:p>
          <a:p>
            <a:pPr lvl="1" algn="just">
              <a:lnSpc>
                <a:spcPct val="115000"/>
              </a:lnSpc>
              <a:spcBef>
                <a:spcPts val="1200"/>
              </a:spcBef>
              <a:buFontTx/>
              <a:buChar char="-"/>
            </a:pPr>
            <a:r>
              <a:rPr lang="en-US" altLang="en-US" sz="1800" dirty="0"/>
              <a:t>27 Questions in total. Today’s presentation updates the VC in March but is still only a snapshot of the total available data – we will be discussing key areas today and later during the plenary meeting</a:t>
            </a:r>
          </a:p>
          <a:p>
            <a:pPr marL="57150" indent="0" algn="just">
              <a:lnSpc>
                <a:spcPct val="115000"/>
              </a:lnSpc>
              <a:spcBef>
                <a:spcPts val="1200"/>
              </a:spcBef>
              <a:buNone/>
            </a:pPr>
            <a:r>
              <a:rPr lang="en-US" altLang="en-US" sz="2400" b="1" dirty="0"/>
              <a:t>Coverage</a:t>
            </a:r>
          </a:p>
          <a:p>
            <a:pPr marL="742950" indent="-285750" algn="just">
              <a:lnSpc>
                <a:spcPct val="115000"/>
              </a:lnSpc>
              <a:spcBef>
                <a:spcPts val="1200"/>
              </a:spcBef>
              <a:buFontTx/>
              <a:buChar char="-"/>
            </a:pPr>
            <a:r>
              <a:rPr lang="en-US" altLang="en-US" sz="1800" dirty="0"/>
              <a:t>responses received up until September 2022 from 12 TCOP countries which  compares with 17 responses received in 2016. Subsequently received a further six responses (orange shading). Thus this survey also includes 18 countries (total of 21 countries across both surveys).    15 countries responded to both surveys, with three new respondent countries for this survey. Other countries are encouraged to submit responses before the report is finalized!</a:t>
            </a:r>
          </a:p>
          <a:p>
            <a:pPr marL="457200" lvl="1" indent="0" algn="just">
              <a:lnSpc>
                <a:spcPct val="115000"/>
              </a:lnSpc>
              <a:spcBef>
                <a:spcPts val="1200"/>
              </a:spcBef>
              <a:buNone/>
            </a:pPr>
            <a:r>
              <a:rPr lang="en-US" altLang="en-US" sz="2400" dirty="0"/>
              <a:t> </a:t>
            </a:r>
            <a:endParaRPr lang="en-US" altLang="en-US" b="1" dirty="0">
              <a:solidFill>
                <a:srgbClr val="C00000"/>
              </a:solidFill>
            </a:endParaRPr>
          </a:p>
          <a:p>
            <a:endParaRPr lang="en-US" altLang="en-US" dirty="0"/>
          </a:p>
        </p:txBody>
      </p:sp>
      <p:sp>
        <p:nvSpPr>
          <p:cNvPr id="8196" name="Slide Number Placeholder 3">
            <a:extLst>
              <a:ext uri="{FF2B5EF4-FFF2-40B4-BE49-F238E27FC236}">
                <a16:creationId xmlns:a16="http://schemas.microsoft.com/office/drawing/2014/main" id="{9F929DC2-6554-45DE-BC82-5242C857D6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6213B7-9E50-4E08-8C8A-4FFC372B3896}" type="slidenum">
              <a:rPr lang="ru-RU" altLang="en-US" sz="1200">
                <a:solidFill>
                  <a:srgbClr val="898989"/>
                </a:solidFill>
              </a:rPr>
              <a:pPr>
                <a:spcBef>
                  <a:spcPct val="0"/>
                </a:spcBef>
                <a:buFontTx/>
                <a:buNone/>
              </a:pPr>
              <a:t>2</a:t>
            </a:fld>
            <a:endParaRPr lang="ru-RU" altLang="en-US" sz="1200" dirty="0">
              <a:solidFill>
                <a:srgbClr val="898989"/>
              </a:solidFill>
            </a:endParaRPr>
          </a:p>
        </p:txBody>
      </p:sp>
      <p:sp>
        <p:nvSpPr>
          <p:cNvPr id="2" name="TextBox 1">
            <a:extLst>
              <a:ext uri="{FF2B5EF4-FFF2-40B4-BE49-F238E27FC236}">
                <a16:creationId xmlns:a16="http://schemas.microsoft.com/office/drawing/2014/main" id="{AEE0ABD1-C3F8-4568-997C-C4A04609FAEA}"/>
              </a:ext>
            </a:extLst>
          </p:cNvPr>
          <p:cNvSpPr txBox="1"/>
          <p:nvPr/>
        </p:nvSpPr>
        <p:spPr>
          <a:xfrm>
            <a:off x="2639616" y="5958806"/>
            <a:ext cx="7651456" cy="338554"/>
          </a:xfrm>
          <a:prstGeom prst="rect">
            <a:avLst/>
          </a:prstGeom>
          <a:noFill/>
        </p:spPr>
        <p:txBody>
          <a:bodyPr wrap="square" rtlCol="0">
            <a:spAutoFit/>
          </a:bodyPr>
          <a:lstStyle/>
          <a:p>
            <a:endParaRPr lang="en-US" sz="1600" i="1" dirty="0">
              <a:solidFill>
                <a:srgbClr val="0070C0"/>
              </a:solidFill>
            </a:endParaRPr>
          </a:p>
        </p:txBody>
      </p:sp>
      <p:graphicFrame>
        <p:nvGraphicFramePr>
          <p:cNvPr id="4" name="Table 3">
            <a:extLst>
              <a:ext uri="{FF2B5EF4-FFF2-40B4-BE49-F238E27FC236}">
                <a16:creationId xmlns:a16="http://schemas.microsoft.com/office/drawing/2014/main" id="{6AF22143-CDC4-9DDD-FFF8-11C0B433447B}"/>
              </a:ext>
            </a:extLst>
          </p:cNvPr>
          <p:cNvGraphicFramePr>
            <a:graphicFrameLocks noGrp="1"/>
          </p:cNvGraphicFramePr>
          <p:nvPr>
            <p:extLst>
              <p:ext uri="{D42A27DB-BD31-4B8C-83A1-F6EECF244321}">
                <p14:modId xmlns:p14="http://schemas.microsoft.com/office/powerpoint/2010/main" val="2468722033"/>
              </p:ext>
            </p:extLst>
          </p:nvPr>
        </p:nvGraphicFramePr>
        <p:xfrm>
          <a:off x="8572168" y="376958"/>
          <a:ext cx="3284472" cy="5975707"/>
        </p:xfrm>
        <a:graphic>
          <a:graphicData uri="http://schemas.openxmlformats.org/drawingml/2006/table">
            <a:tbl>
              <a:tblPr>
                <a:tableStyleId>{5C22544A-7EE6-4342-B048-85BDC9FD1C3A}</a:tableStyleId>
              </a:tblPr>
              <a:tblGrid>
                <a:gridCol w="1440160">
                  <a:extLst>
                    <a:ext uri="{9D8B030D-6E8A-4147-A177-3AD203B41FA5}">
                      <a16:colId xmlns:a16="http://schemas.microsoft.com/office/drawing/2014/main" val="3371759032"/>
                    </a:ext>
                  </a:extLst>
                </a:gridCol>
                <a:gridCol w="576064">
                  <a:extLst>
                    <a:ext uri="{9D8B030D-6E8A-4147-A177-3AD203B41FA5}">
                      <a16:colId xmlns:a16="http://schemas.microsoft.com/office/drawing/2014/main" val="1747144812"/>
                    </a:ext>
                  </a:extLst>
                </a:gridCol>
                <a:gridCol w="576064">
                  <a:extLst>
                    <a:ext uri="{9D8B030D-6E8A-4147-A177-3AD203B41FA5}">
                      <a16:colId xmlns:a16="http://schemas.microsoft.com/office/drawing/2014/main" val="852613542"/>
                    </a:ext>
                  </a:extLst>
                </a:gridCol>
                <a:gridCol w="692184">
                  <a:extLst>
                    <a:ext uri="{9D8B030D-6E8A-4147-A177-3AD203B41FA5}">
                      <a16:colId xmlns:a16="http://schemas.microsoft.com/office/drawing/2014/main" val="2198604730"/>
                    </a:ext>
                  </a:extLst>
                </a:gridCol>
              </a:tblGrid>
              <a:tr h="247514">
                <a:tc>
                  <a:txBody>
                    <a:bodyPr/>
                    <a:lstStyle/>
                    <a:p>
                      <a:pPr algn="l" rtl="0" fontAlgn="b"/>
                      <a:r>
                        <a:rPr lang="en-AU" sz="1400" b="1" u="none" strike="noStrike" dirty="0">
                          <a:effectLst/>
                        </a:rPr>
                        <a:t>Country</a:t>
                      </a:r>
                      <a:endParaRPr lang="en-AU" sz="1400" b="1"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b="1" u="none" strike="noStrike" dirty="0">
                          <a:effectLst/>
                        </a:rPr>
                        <a:t>Both</a:t>
                      </a:r>
                      <a:endParaRPr lang="en-AU" sz="1400" b="1"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b="1" u="none" strike="noStrike" dirty="0">
                          <a:effectLst/>
                        </a:rPr>
                        <a:t>2016</a:t>
                      </a:r>
                      <a:endParaRPr lang="en-AU" sz="1400" b="1"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b="1" u="none" strike="noStrike" dirty="0">
                          <a:effectLst/>
                        </a:rPr>
                        <a:t>2022/23</a:t>
                      </a:r>
                      <a:endParaRPr lang="en-AU" sz="1400" b="1"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868339483"/>
                  </a:ext>
                </a:extLst>
              </a:tr>
              <a:tr h="247514">
                <a:tc>
                  <a:txBody>
                    <a:bodyPr/>
                    <a:lstStyle/>
                    <a:p>
                      <a:pPr algn="l" rtl="0" fontAlgn="b"/>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1559943215"/>
                  </a:ext>
                </a:extLst>
              </a:tr>
              <a:tr h="247514">
                <a:tc>
                  <a:txBody>
                    <a:bodyPr/>
                    <a:lstStyle/>
                    <a:p>
                      <a:pPr algn="l" rtl="0" fontAlgn="b"/>
                      <a:r>
                        <a:rPr lang="en-AU" sz="1400" u="none" strike="noStrike" dirty="0">
                          <a:effectLst/>
                        </a:rPr>
                        <a:t>Armenia</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4279920738"/>
                  </a:ext>
                </a:extLst>
              </a:tr>
              <a:tr h="247514">
                <a:tc>
                  <a:txBody>
                    <a:bodyPr/>
                    <a:lstStyle/>
                    <a:p>
                      <a:pPr algn="l" rtl="0" fontAlgn="b"/>
                      <a:r>
                        <a:rPr lang="en-AU" sz="1400" u="none" strike="noStrike" dirty="0">
                          <a:effectLst/>
                        </a:rPr>
                        <a:t>Azerbaijan</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extLst>
                  <a:ext uri="{0D108BD9-81ED-4DB2-BD59-A6C34878D82A}">
                    <a16:rowId xmlns:a16="http://schemas.microsoft.com/office/drawing/2014/main" val="2213734403"/>
                  </a:ext>
                </a:extLst>
              </a:tr>
              <a:tr h="247514">
                <a:tc>
                  <a:txBody>
                    <a:bodyPr/>
                    <a:lstStyle/>
                    <a:p>
                      <a:pPr algn="l" rtl="0" fontAlgn="b"/>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2805169043"/>
                  </a:ext>
                </a:extLst>
              </a:tr>
              <a:tr h="247514">
                <a:tc>
                  <a:txBody>
                    <a:bodyPr/>
                    <a:lstStyle/>
                    <a:p>
                      <a:pPr algn="l" rtl="0" fontAlgn="b"/>
                      <a:r>
                        <a:rPr lang="en-AU" sz="1400" u="none" strike="noStrike" dirty="0">
                          <a:effectLst/>
                        </a:rPr>
                        <a:t>Bosnia &amp; H</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767774980"/>
                  </a:ext>
                </a:extLst>
              </a:tr>
              <a:tr h="247514">
                <a:tc>
                  <a:txBody>
                    <a:bodyPr/>
                    <a:lstStyle/>
                    <a:p>
                      <a:pPr algn="l" rtl="0" fontAlgn="b"/>
                      <a:r>
                        <a:rPr lang="en-AU" sz="1400" u="none" strike="noStrike" dirty="0">
                          <a:effectLst/>
                        </a:rPr>
                        <a:t>Croatia</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X</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extLst>
                  <a:ext uri="{0D108BD9-81ED-4DB2-BD59-A6C34878D82A}">
                    <a16:rowId xmlns:a16="http://schemas.microsoft.com/office/drawing/2014/main" val="969952030"/>
                  </a:ext>
                </a:extLst>
              </a:tr>
              <a:tr h="247514">
                <a:tc>
                  <a:txBody>
                    <a:bodyPr/>
                    <a:lstStyle/>
                    <a:p>
                      <a:pPr algn="l" rtl="0" fontAlgn="b"/>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1594689483"/>
                  </a:ext>
                </a:extLst>
              </a:tr>
              <a:tr h="247514">
                <a:tc>
                  <a:txBody>
                    <a:bodyPr/>
                    <a:lstStyle/>
                    <a:p>
                      <a:pPr algn="l" rtl="0" fontAlgn="b"/>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1012756746"/>
                  </a:ext>
                </a:extLst>
              </a:tr>
              <a:tr h="247514">
                <a:tc>
                  <a:txBody>
                    <a:bodyPr/>
                    <a:lstStyle/>
                    <a:p>
                      <a:pPr algn="l" rtl="0" fontAlgn="b"/>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404940284"/>
                  </a:ext>
                </a:extLst>
              </a:tr>
              <a:tr h="247514">
                <a:tc>
                  <a:txBody>
                    <a:bodyPr/>
                    <a:lstStyle/>
                    <a:p>
                      <a:pPr algn="l" rtl="0" fontAlgn="b"/>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528632371"/>
                  </a:ext>
                </a:extLst>
              </a:tr>
              <a:tr h="247514">
                <a:tc>
                  <a:txBody>
                    <a:bodyPr/>
                    <a:lstStyle/>
                    <a:p>
                      <a:pPr algn="l" rtl="0" fontAlgn="b"/>
                      <a:r>
                        <a:rPr lang="en-AU" sz="1400" u="none" strike="noStrike" dirty="0">
                          <a:effectLst/>
                        </a:rPr>
                        <a:t>Kyrgyzstan</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767693951"/>
                  </a:ext>
                </a:extLst>
              </a:tr>
              <a:tr h="297898">
                <a:tc>
                  <a:txBody>
                    <a:bodyPr/>
                    <a:lstStyle/>
                    <a:p>
                      <a:pPr algn="l" rtl="0" fontAlgn="b"/>
                      <a:r>
                        <a:rPr lang="en-AU" sz="1400" u="none" strike="noStrike" dirty="0">
                          <a:effectLst/>
                        </a:rPr>
                        <a:t>Moldova</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X</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fontAlgn="b"/>
                      <a:r>
                        <a:rPr lang="en-AU" sz="1400" u="none" strike="noStrike" dirty="0">
                          <a:effectLst/>
                        </a:rPr>
                        <a:t> </a:t>
                      </a:r>
                      <a:endParaRPr lang="en-AU" sz="1400" b="0" i="0" u="none" strike="noStrike" dirty="0">
                        <a:solidFill>
                          <a:srgbClr val="000000"/>
                        </a:solidFill>
                        <a:effectLst/>
                        <a:latin typeface="Arial" panose="020B0604020202020204" pitchFamily="34" charset="0"/>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extLst>
                  <a:ext uri="{0D108BD9-81ED-4DB2-BD59-A6C34878D82A}">
                    <a16:rowId xmlns:a16="http://schemas.microsoft.com/office/drawing/2014/main" val="792777396"/>
                  </a:ext>
                </a:extLst>
              </a:tr>
              <a:tr h="288032">
                <a:tc>
                  <a:txBody>
                    <a:bodyPr/>
                    <a:lstStyle/>
                    <a:p>
                      <a:pPr algn="l" rtl="0" fontAlgn="b"/>
                      <a:r>
                        <a:rPr lang="en-AU" sz="1400" u="none" strike="noStrike" dirty="0">
                          <a:effectLst/>
                        </a:rPr>
                        <a:t>Montenegro</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X</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fontAlgn="b"/>
                      <a:r>
                        <a:rPr lang="en-AU" sz="1400" u="none" strike="noStrike" dirty="0">
                          <a:effectLst/>
                        </a:rPr>
                        <a:t> </a:t>
                      </a:r>
                      <a:endParaRPr lang="en-AU" sz="1400" u="none" strike="noStrike" kern="1200" dirty="0">
                        <a:solidFill>
                          <a:schemeClr val="dk1"/>
                        </a:solidFill>
                        <a:effectLst/>
                        <a:latin typeface="+mn-lt"/>
                        <a:ea typeface="+mn-ea"/>
                        <a:cs typeface="+mn-cs"/>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extLst>
                  <a:ext uri="{0D108BD9-81ED-4DB2-BD59-A6C34878D82A}">
                    <a16:rowId xmlns:a16="http://schemas.microsoft.com/office/drawing/2014/main" val="1022197684"/>
                  </a:ext>
                </a:extLst>
              </a:tr>
              <a:tr h="282911">
                <a:tc>
                  <a:txBody>
                    <a:bodyPr/>
                    <a:lstStyle/>
                    <a:p>
                      <a:pPr algn="l" rtl="0" fontAlgn="b"/>
                      <a:r>
                        <a:rPr lang="en-AU" sz="1400" u="none" strike="noStrike" dirty="0">
                          <a:effectLst/>
                        </a:rPr>
                        <a:t>North Macedonia</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fontAlgn="b"/>
                      <a:r>
                        <a:rPr lang="en-AU" sz="1400" u="none" strike="noStrike" dirty="0">
                          <a:effectLst/>
                        </a:rPr>
                        <a:t> </a:t>
                      </a:r>
                      <a:endParaRPr lang="en-AU" sz="1400" b="0" i="0" u="none" strike="noStrike" dirty="0">
                        <a:solidFill>
                          <a:srgbClr val="000000"/>
                        </a:solidFill>
                        <a:effectLst/>
                        <a:latin typeface="Arial" panose="020B0604020202020204" pitchFamily="34" charset="0"/>
                      </a:endParaRPr>
                    </a:p>
                  </a:txBody>
                  <a:tcPr marL="7785" marR="7785" marT="7785" marB="0" anchor="b">
                    <a:solidFill>
                      <a:srgbClr val="FFC000"/>
                    </a:solidFill>
                  </a:tcPr>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extLst>
                  <a:ext uri="{0D108BD9-81ED-4DB2-BD59-A6C34878D82A}">
                    <a16:rowId xmlns:a16="http://schemas.microsoft.com/office/drawing/2014/main" val="2759921437"/>
                  </a:ext>
                </a:extLst>
              </a:tr>
              <a:tr h="247514">
                <a:tc>
                  <a:txBody>
                    <a:bodyPr/>
                    <a:lstStyle/>
                    <a:p>
                      <a:pPr algn="l" rtl="0" fontAlgn="b"/>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538459528"/>
                  </a:ext>
                </a:extLst>
              </a:tr>
              <a:tr h="247514">
                <a:tc>
                  <a:txBody>
                    <a:bodyPr/>
                    <a:lstStyle/>
                    <a:p>
                      <a:pPr algn="l" rtl="0" fontAlgn="b"/>
                      <a:r>
                        <a:rPr lang="en-AU" sz="1400" u="none" strike="noStrike" dirty="0">
                          <a:effectLst/>
                        </a:rPr>
                        <a:t>Russia</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365444782"/>
                  </a:ext>
                </a:extLst>
              </a:tr>
              <a:tr h="302181">
                <a:tc>
                  <a:txBody>
                    <a:bodyPr/>
                    <a:lstStyle/>
                    <a:p>
                      <a:pPr algn="l" rtl="0" fontAlgn="b"/>
                      <a:r>
                        <a:rPr lang="en-AU" sz="1400" u="none" strike="noStrike" dirty="0">
                          <a:effectLst/>
                        </a:rPr>
                        <a:t>Serbia</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rtl="0" fontAlgn="b"/>
                      <a:r>
                        <a:rPr lang="en-AU" sz="1400" u="none" strike="noStrike" dirty="0">
                          <a:effectLst/>
                        </a:rPr>
                        <a:t> X</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tc>
                  <a:txBody>
                    <a:bodyPr/>
                    <a:lstStyle/>
                    <a:p>
                      <a:pPr algn="l" fontAlgn="b"/>
                      <a:r>
                        <a:rPr lang="en-AU" sz="1400" u="none" strike="noStrike" dirty="0">
                          <a:effectLst/>
                        </a:rPr>
                        <a:t> </a:t>
                      </a:r>
                      <a:endParaRPr lang="en-AU" sz="1400" b="0" i="0" u="none" strike="noStrike" dirty="0">
                        <a:solidFill>
                          <a:srgbClr val="000000"/>
                        </a:solidFill>
                        <a:effectLst/>
                        <a:latin typeface="Arial" panose="020B0604020202020204" pitchFamily="34" charset="0"/>
                      </a:endParaRPr>
                    </a:p>
                  </a:txBody>
                  <a:tcPr marL="7785" marR="7785" marT="7785" marB="0" anchor="b">
                    <a:solidFill>
                      <a:srgbClr val="FFC000"/>
                    </a:solidFill>
                  </a:tcPr>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solidFill>
                      <a:srgbClr val="FFC000"/>
                    </a:solidFill>
                  </a:tcPr>
                </a:tc>
                <a:extLst>
                  <a:ext uri="{0D108BD9-81ED-4DB2-BD59-A6C34878D82A}">
                    <a16:rowId xmlns:a16="http://schemas.microsoft.com/office/drawing/2014/main" val="3177968416"/>
                  </a:ext>
                </a:extLst>
              </a:tr>
              <a:tr h="247514">
                <a:tc>
                  <a:txBody>
                    <a:bodyPr/>
                    <a:lstStyle/>
                    <a:p>
                      <a:pPr algn="l" rtl="0" fontAlgn="b"/>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2590691558"/>
                  </a:ext>
                </a:extLst>
              </a:tr>
              <a:tr h="247514">
                <a:tc>
                  <a:txBody>
                    <a:bodyPr/>
                    <a:lstStyle/>
                    <a:p>
                      <a:pPr algn="l" rtl="0" fontAlgn="b"/>
                      <a:r>
                        <a:rPr lang="en-AU" sz="1400" u="none" strike="noStrike" dirty="0">
                          <a:effectLst/>
                        </a:rPr>
                        <a:t>Tajikistan</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282506545"/>
                  </a:ext>
                </a:extLst>
              </a:tr>
              <a:tr h="247514">
                <a:tc>
                  <a:txBody>
                    <a:bodyPr/>
                    <a:lstStyle/>
                    <a:p>
                      <a:pPr algn="l" rtl="0" fontAlgn="b"/>
                      <a:r>
                        <a:rPr lang="en-AU" sz="1400" u="none" strike="noStrike" dirty="0">
                          <a:effectLst/>
                        </a:rPr>
                        <a:t>Ukraine</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371823898"/>
                  </a:ext>
                </a:extLst>
              </a:tr>
              <a:tr h="349433">
                <a:tc>
                  <a:txBody>
                    <a:bodyPr/>
                    <a:lstStyle/>
                    <a:p>
                      <a:pPr algn="l" rtl="0" fontAlgn="b"/>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 X</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fontAlgn="b"/>
                      <a:r>
                        <a:rPr lang="en-AU" sz="1400" u="none" strike="noStrike" dirty="0">
                          <a:effectLst/>
                        </a:rPr>
                        <a:t> </a:t>
                      </a:r>
                      <a:endParaRPr lang="en-AU" sz="1400" b="0" i="0" u="none" strike="noStrike" dirty="0">
                        <a:solidFill>
                          <a:srgbClr val="000000"/>
                        </a:solidFill>
                        <a:effectLst/>
                        <a:latin typeface="Arial" panose="020B0604020202020204" pitchFamily="34" charset="0"/>
                      </a:endParaRPr>
                    </a:p>
                  </a:txBody>
                  <a:tcPr marL="7785" marR="7785" marT="7785" marB="0" anchor="b"/>
                </a:tc>
                <a:tc>
                  <a:txBody>
                    <a:bodyPr/>
                    <a:lstStyle/>
                    <a:p>
                      <a:pPr algn="l" fontAlgn="b"/>
                      <a:r>
                        <a:rPr lang="en-AU" sz="1400" u="none" strike="noStrike" dirty="0">
                          <a:effectLst/>
                        </a:rPr>
                        <a:t> </a:t>
                      </a:r>
                      <a:endParaRPr lang="en-AU" sz="1400" b="0" i="0" u="none" strike="noStrike" dirty="0">
                        <a:solidFill>
                          <a:srgbClr val="000000"/>
                        </a:solidFill>
                        <a:effectLst/>
                        <a:latin typeface="Arial" panose="020B0604020202020204" pitchFamily="34" charset="0"/>
                      </a:endParaRPr>
                    </a:p>
                  </a:txBody>
                  <a:tcPr marL="7785" marR="7785" marT="7785" marB="0" anchor="b"/>
                </a:tc>
                <a:extLst>
                  <a:ext uri="{0D108BD9-81ED-4DB2-BD59-A6C34878D82A}">
                    <a16:rowId xmlns:a16="http://schemas.microsoft.com/office/drawing/2014/main" val="4268580371"/>
                  </a:ext>
                </a:extLst>
              </a:tr>
              <a:tr h="247514">
                <a:tc>
                  <a:txBody>
                    <a:bodyPr/>
                    <a:lstStyle/>
                    <a:p>
                      <a:pPr algn="l" rtl="0" fontAlgn="b"/>
                      <a:r>
                        <a:rPr lang="en-AU" sz="1400" u="none" strike="noStrike" dirty="0">
                          <a:effectLst/>
                        </a:rPr>
                        <a:t>Total</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u="none" strike="noStrike" dirty="0">
                          <a:effectLst/>
                        </a:rPr>
                        <a:t>15</a:t>
                      </a:r>
                      <a:endParaRPr lang="en-AU" sz="1400" b="0" i="0" u="none" strike="noStrike" dirty="0">
                        <a:solidFill>
                          <a:srgbClr val="000000"/>
                        </a:solidFill>
                        <a:effectLst/>
                        <a:latin typeface="Calibri" panose="020F0502020204030204" pitchFamily="34" charset="0"/>
                      </a:endParaRPr>
                    </a:p>
                  </a:txBody>
                  <a:tcPr marL="7785" marR="7785" marT="7785" marB="0" anchor="b"/>
                </a:tc>
                <a:tc>
                  <a:txBody>
                    <a:bodyPr/>
                    <a:lstStyle/>
                    <a:p>
                      <a:pPr algn="l" rtl="0" fontAlgn="b"/>
                      <a:r>
                        <a:rPr lang="en-AU" sz="1400" b="0" i="0" u="none" strike="noStrike" dirty="0">
                          <a:solidFill>
                            <a:srgbClr val="000000"/>
                          </a:solidFill>
                          <a:effectLst/>
                          <a:latin typeface="Calibri" panose="020F0502020204030204" pitchFamily="34" charset="0"/>
                        </a:rPr>
                        <a:t>3</a:t>
                      </a:r>
                    </a:p>
                  </a:txBody>
                  <a:tcPr marL="7785" marR="7785" marT="7785" marB="0" anchor="b"/>
                </a:tc>
                <a:tc>
                  <a:txBody>
                    <a:bodyPr/>
                    <a:lstStyle/>
                    <a:p>
                      <a:pPr algn="l" rtl="0" fontAlgn="b"/>
                      <a:r>
                        <a:rPr lang="en-AU" sz="1400" u="none" strike="noStrike" dirty="0">
                          <a:effectLst/>
                        </a:rPr>
                        <a:t>3</a:t>
                      </a:r>
                      <a:endParaRPr lang="en-AU" sz="1400" b="0" i="0" u="none" strike="noStrike" dirty="0">
                        <a:solidFill>
                          <a:srgbClr val="000000"/>
                        </a:solidFill>
                        <a:effectLst/>
                        <a:latin typeface="Calibri" panose="020F0502020204030204" pitchFamily="34" charset="0"/>
                      </a:endParaRPr>
                    </a:p>
                  </a:txBody>
                  <a:tcPr marL="7785" marR="7785" marT="7785" marB="0" anchor="b"/>
                </a:tc>
                <a:extLst>
                  <a:ext uri="{0D108BD9-81ED-4DB2-BD59-A6C34878D82A}">
                    <a16:rowId xmlns:a16="http://schemas.microsoft.com/office/drawing/2014/main" val="1109842583"/>
                  </a:ext>
                </a:extLst>
              </a:tr>
            </a:tbl>
          </a:graphicData>
        </a:graphic>
      </p:graphicFrame>
    </p:spTree>
    <p:extLst>
      <p:ext uri="{BB962C8B-B14F-4D97-AF65-F5344CB8AC3E}">
        <p14:creationId xmlns:p14="http://schemas.microsoft.com/office/powerpoint/2010/main" val="166733818"/>
      </p:ext>
    </p:extLst>
  </p:cSld>
  <p:clrMapOvr>
    <a:masterClrMapping/>
  </p:clrMapOvr>
  <p:transition spd="slow">
    <p:wipe dir="r"/>
    <p:sndAc>
      <p:stSnd>
        <p:snd r:embed="rId3" name="coin.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AD268-233C-D49B-9A9F-549771481B89}"/>
              </a:ext>
            </a:extLst>
          </p:cNvPr>
          <p:cNvSpPr>
            <a:spLocks noGrp="1"/>
          </p:cNvSpPr>
          <p:nvPr>
            <p:ph type="title"/>
          </p:nvPr>
        </p:nvSpPr>
        <p:spPr>
          <a:xfrm>
            <a:off x="983432" y="-315416"/>
            <a:ext cx="10972800" cy="1143000"/>
          </a:xfrm>
        </p:spPr>
        <p:txBody>
          <a:bodyPr/>
          <a:lstStyle/>
          <a:p>
            <a:r>
              <a:rPr lang="en-US" dirty="0">
                <a:solidFill>
                  <a:srgbClr val="C00000"/>
                </a:solidFill>
              </a:rPr>
              <a:t>Future Functions of the Treasury</a:t>
            </a:r>
          </a:p>
        </p:txBody>
      </p:sp>
      <p:sp>
        <p:nvSpPr>
          <p:cNvPr id="4" name="Slide Number Placeholder 3">
            <a:extLst>
              <a:ext uri="{FF2B5EF4-FFF2-40B4-BE49-F238E27FC236}">
                <a16:creationId xmlns:a16="http://schemas.microsoft.com/office/drawing/2014/main" id="{427633CF-C5A7-F159-90AE-C37EADCA2FDD}"/>
              </a:ext>
            </a:extLst>
          </p:cNvPr>
          <p:cNvSpPr>
            <a:spLocks noGrp="1"/>
          </p:cNvSpPr>
          <p:nvPr>
            <p:ph type="sldNum" sz="quarter" idx="12"/>
          </p:nvPr>
        </p:nvSpPr>
        <p:spPr/>
        <p:txBody>
          <a:bodyPr/>
          <a:lstStyle/>
          <a:p>
            <a:pPr>
              <a:defRPr/>
            </a:pPr>
            <a:fld id="{87D4BA1C-9A8B-436B-A337-6A2CE014F201}" type="slidenum">
              <a:rPr lang="ru-RU" altLang="en-US" smtClean="0"/>
              <a:pPr>
                <a:defRPr/>
              </a:pPr>
              <a:t>20</a:t>
            </a:fld>
            <a:endParaRPr lang="ru-RU" altLang="en-US" dirty="0"/>
          </a:p>
        </p:txBody>
      </p:sp>
      <p:graphicFrame>
        <p:nvGraphicFramePr>
          <p:cNvPr id="3" name="Table 2">
            <a:extLst>
              <a:ext uri="{FF2B5EF4-FFF2-40B4-BE49-F238E27FC236}">
                <a16:creationId xmlns:a16="http://schemas.microsoft.com/office/drawing/2014/main" id="{66CADFAA-9DCC-3221-093B-0BB87D23705C}"/>
              </a:ext>
            </a:extLst>
          </p:cNvPr>
          <p:cNvGraphicFramePr>
            <a:graphicFrameLocks noGrp="1"/>
          </p:cNvGraphicFramePr>
          <p:nvPr>
            <p:extLst>
              <p:ext uri="{D42A27DB-BD31-4B8C-83A1-F6EECF244321}">
                <p14:modId xmlns:p14="http://schemas.microsoft.com/office/powerpoint/2010/main" val="339292661"/>
              </p:ext>
            </p:extLst>
          </p:nvPr>
        </p:nvGraphicFramePr>
        <p:xfrm>
          <a:off x="853208" y="495531"/>
          <a:ext cx="11233248" cy="6318542"/>
        </p:xfrm>
        <a:graphic>
          <a:graphicData uri="http://schemas.openxmlformats.org/drawingml/2006/table">
            <a:tbl>
              <a:tblPr>
                <a:tableStyleId>{5C22544A-7EE6-4342-B048-85BDC9FD1C3A}</a:tableStyleId>
              </a:tblPr>
              <a:tblGrid>
                <a:gridCol w="1825337">
                  <a:extLst>
                    <a:ext uri="{9D8B030D-6E8A-4147-A177-3AD203B41FA5}">
                      <a16:colId xmlns:a16="http://schemas.microsoft.com/office/drawing/2014/main" val="3804813658"/>
                    </a:ext>
                  </a:extLst>
                </a:gridCol>
                <a:gridCol w="9407911">
                  <a:extLst>
                    <a:ext uri="{9D8B030D-6E8A-4147-A177-3AD203B41FA5}">
                      <a16:colId xmlns:a16="http://schemas.microsoft.com/office/drawing/2014/main" val="3684133002"/>
                    </a:ext>
                  </a:extLst>
                </a:gridCol>
              </a:tblGrid>
              <a:tr h="0">
                <a:tc>
                  <a:txBody>
                    <a:bodyPr/>
                    <a:lstStyle/>
                    <a:p>
                      <a:pPr algn="l" fontAlgn="b"/>
                      <a:r>
                        <a:rPr lang="en-AU" sz="1600" b="1" u="none" strike="noStrike" dirty="0">
                          <a:effectLst/>
                        </a:rPr>
                        <a:t>Country</a:t>
                      </a:r>
                      <a:endParaRPr lang="en-AU" sz="1600" b="1"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600" b="1" i="0" u="none" strike="noStrike" dirty="0">
                          <a:solidFill>
                            <a:srgbClr val="000000"/>
                          </a:solidFill>
                          <a:effectLst/>
                          <a:latin typeface="Calibri" panose="020F0502020204030204" pitchFamily="34" charset="0"/>
                        </a:rPr>
                        <a:t>Functions</a:t>
                      </a:r>
                    </a:p>
                  </a:txBody>
                  <a:tcPr marL="6885" marR="6885" marT="6885" marB="0" anchor="b"/>
                </a:tc>
                <a:extLst>
                  <a:ext uri="{0D108BD9-81ED-4DB2-BD59-A6C34878D82A}">
                    <a16:rowId xmlns:a16="http://schemas.microsoft.com/office/drawing/2014/main" val="2058690742"/>
                  </a:ext>
                </a:extLst>
              </a:tr>
              <a:tr h="580337">
                <a:tc>
                  <a:txBody>
                    <a:bodyPr/>
                    <a:lstStyle/>
                    <a:p>
                      <a:pPr algn="l" fontAlgn="b"/>
                      <a:r>
                        <a:rPr lang="en-AU" sz="1800" u="none" strike="noStrike" dirty="0">
                          <a:effectLst/>
                        </a:rPr>
                        <a:t>Croatia</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800" u="none" strike="noStrike" dirty="0">
                          <a:effectLst/>
                        </a:rPr>
                        <a:t>Revision of the IT system of the state treasury.  The extension includes the single account of the state budget.  Improvement of the process of announcement of obligation and reservation of funds.  Improvement of the state budget execution process and IT support for execution</a:t>
                      </a:r>
                      <a:endParaRPr lang="en-AU" sz="1800" b="0" i="0" u="none" strike="noStrike" dirty="0">
                        <a:solidFill>
                          <a:srgbClr val="000000"/>
                        </a:solidFill>
                        <a:effectLst/>
                        <a:latin typeface="Calibri" panose="020F0502020204030204" pitchFamily="34" charset="0"/>
                      </a:endParaRPr>
                    </a:p>
                  </a:txBody>
                  <a:tcPr marL="6885" marR="6885" marT="6885" marB="0" anchor="b"/>
                </a:tc>
                <a:extLst>
                  <a:ext uri="{0D108BD9-81ED-4DB2-BD59-A6C34878D82A}">
                    <a16:rowId xmlns:a16="http://schemas.microsoft.com/office/drawing/2014/main" val="3333787896"/>
                  </a:ext>
                </a:extLst>
              </a:tr>
              <a:tr h="773782">
                <a:tc>
                  <a:txBody>
                    <a:bodyPr/>
                    <a:lstStyle/>
                    <a:p>
                      <a:pPr algn="l" fontAlgn="b"/>
                      <a:r>
                        <a:rPr lang="en-AU" sz="1800" u="none" strike="noStrike" dirty="0">
                          <a:effectLst/>
                        </a:rPr>
                        <a:t>Kazakhstan</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800" u="none" strike="noStrike" dirty="0">
                          <a:effectLst/>
                        </a:rPr>
                        <a:t>1. Generation of consolidated financial statements for the national (from 2022) and local (from 2023) budgets, as well as generation of forward-looking consolidated financial statements;</a:t>
                      </a:r>
                      <a:br>
                        <a:rPr lang="en-AU" sz="1800" u="none" strike="noStrike" dirty="0">
                          <a:effectLst/>
                        </a:rPr>
                      </a:br>
                      <a:r>
                        <a:rPr lang="en-AU" sz="1800" u="none" strike="noStrike" dirty="0">
                          <a:effectLst/>
                        </a:rPr>
                        <a:t>2. It is planned to develop UCoA for accounting and budget reporting starting from January 1, 2024. Centralized accounting for the central government from December 2023.</a:t>
                      </a:r>
                      <a:endParaRPr lang="en-AU" sz="1800" b="0" i="0" u="none" strike="noStrike" dirty="0">
                        <a:solidFill>
                          <a:srgbClr val="000000"/>
                        </a:solidFill>
                        <a:effectLst/>
                        <a:latin typeface="Calibri" panose="020F0502020204030204" pitchFamily="34" charset="0"/>
                      </a:endParaRPr>
                    </a:p>
                  </a:txBody>
                  <a:tcPr marL="6885" marR="6885" marT="6885" marB="0" anchor="b"/>
                </a:tc>
                <a:extLst>
                  <a:ext uri="{0D108BD9-81ED-4DB2-BD59-A6C34878D82A}">
                    <a16:rowId xmlns:a16="http://schemas.microsoft.com/office/drawing/2014/main" val="770172105"/>
                  </a:ext>
                </a:extLst>
              </a:tr>
              <a:tr h="193445">
                <a:tc>
                  <a:txBody>
                    <a:bodyPr/>
                    <a:lstStyle/>
                    <a:p>
                      <a:pPr algn="l" fontAlgn="b"/>
                      <a:r>
                        <a:rPr lang="en-AU" sz="1800" u="none" strike="noStrike" dirty="0">
                          <a:effectLst/>
                        </a:rPr>
                        <a:t>Kosovo</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800" u="none" strike="noStrike" dirty="0">
                          <a:effectLst/>
                        </a:rPr>
                        <a:t>1. Unit for public finance management and control</a:t>
                      </a:r>
                      <a:endParaRPr lang="en-AU" sz="1800" b="0" i="0" u="none" strike="noStrike" dirty="0">
                        <a:solidFill>
                          <a:srgbClr val="000000"/>
                        </a:solidFill>
                        <a:effectLst/>
                        <a:latin typeface="Calibri" panose="020F0502020204030204" pitchFamily="34" charset="0"/>
                      </a:endParaRPr>
                    </a:p>
                  </a:txBody>
                  <a:tcPr marL="6885" marR="6885" marT="6885" marB="0" anchor="b"/>
                </a:tc>
                <a:extLst>
                  <a:ext uri="{0D108BD9-81ED-4DB2-BD59-A6C34878D82A}">
                    <a16:rowId xmlns:a16="http://schemas.microsoft.com/office/drawing/2014/main" val="2838849955"/>
                  </a:ext>
                </a:extLst>
              </a:tr>
              <a:tr h="302649">
                <a:tc>
                  <a:txBody>
                    <a:bodyPr/>
                    <a:lstStyle/>
                    <a:p>
                      <a:pPr algn="l" fontAlgn="b"/>
                      <a:r>
                        <a:rPr lang="en-AU" sz="1800" u="none" strike="noStrike" dirty="0">
                          <a:effectLst/>
                        </a:rPr>
                        <a:t>Kyrgyz Republic</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marL="342900" indent="-342900" algn="l" fontAlgn="b">
                        <a:buAutoNum type="arabicPeriod"/>
                      </a:pPr>
                      <a:r>
                        <a:rPr lang="en-AU" sz="1800" u="none" strike="noStrike" dirty="0">
                          <a:effectLst/>
                        </a:rPr>
                        <a:t>Public debt servicing.  2. Public procurement management.  3. Swap transactions. </a:t>
                      </a:r>
                    </a:p>
                  </a:txBody>
                  <a:tcPr marL="6885" marR="6885" marT="6885" marB="0" anchor="b"/>
                </a:tc>
                <a:extLst>
                  <a:ext uri="{0D108BD9-81ED-4DB2-BD59-A6C34878D82A}">
                    <a16:rowId xmlns:a16="http://schemas.microsoft.com/office/drawing/2014/main" val="1631790267"/>
                  </a:ext>
                </a:extLst>
              </a:tr>
              <a:tr h="432048">
                <a:tc>
                  <a:txBody>
                    <a:bodyPr/>
                    <a:lstStyle/>
                    <a:p>
                      <a:pPr algn="l" fontAlgn="b"/>
                      <a:r>
                        <a:rPr lang="en-AU" sz="1800" b="0" i="0" u="none" strike="noStrike" dirty="0">
                          <a:solidFill>
                            <a:srgbClr val="000000"/>
                          </a:solidFill>
                          <a:effectLst/>
                          <a:latin typeface="Calibri" panose="020F0502020204030204" pitchFamily="34" charset="0"/>
                        </a:rPr>
                        <a:t>Montenegro</a:t>
                      </a:r>
                    </a:p>
                  </a:txBody>
                  <a:tcPr marL="6885" marR="6885" marT="6885" marB="0" anchor="b"/>
                </a:tc>
                <a:tc>
                  <a:txBody>
                    <a:bodyPr/>
                    <a:lstStyle/>
                    <a:p>
                      <a:pPr algn="l" fontAlgn="b"/>
                      <a:r>
                        <a:rPr lang="en-AU" sz="1800" b="0" i="0" u="none" strike="noStrike" dirty="0">
                          <a:solidFill>
                            <a:srgbClr val="000000"/>
                          </a:solidFill>
                          <a:effectLst/>
                          <a:latin typeface="Calibri" panose="020F0502020204030204" pitchFamily="34" charset="0"/>
                        </a:rPr>
                        <a:t>Implementation of Accrual Accounting</a:t>
                      </a:r>
                    </a:p>
                  </a:txBody>
                  <a:tcPr marL="6885" marR="6885" marT="6885" marB="0" anchor="b"/>
                </a:tc>
                <a:extLst>
                  <a:ext uri="{0D108BD9-81ED-4DB2-BD59-A6C34878D82A}">
                    <a16:rowId xmlns:a16="http://schemas.microsoft.com/office/drawing/2014/main" val="4019171138"/>
                  </a:ext>
                </a:extLst>
              </a:tr>
              <a:tr h="635255">
                <a:tc>
                  <a:txBody>
                    <a:bodyPr/>
                    <a:lstStyle/>
                    <a:p>
                      <a:pPr algn="l" fontAlgn="b"/>
                      <a:r>
                        <a:rPr lang="en-AU" sz="1800" u="none" strike="noStrike" dirty="0">
                          <a:effectLst/>
                        </a:rPr>
                        <a:t>North Macedonia</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800" u="none" strike="noStrike" dirty="0">
                          <a:effectLst/>
                        </a:rPr>
                        <a:t>We are in the process of building new IFMIS system which will encompass all PFM sector. Many of the business processes will be upgraded and new one will be deployed</a:t>
                      </a:r>
                      <a:endParaRPr lang="en-AU" sz="1800" b="0" i="0" u="none" strike="noStrike" dirty="0">
                        <a:solidFill>
                          <a:srgbClr val="000000"/>
                        </a:solidFill>
                        <a:effectLst/>
                        <a:latin typeface="Calibri" panose="020F0502020204030204" pitchFamily="34" charset="0"/>
                      </a:endParaRPr>
                    </a:p>
                  </a:txBody>
                  <a:tcPr marL="6885" marR="6885" marT="6885" marB="0" anchor="b"/>
                </a:tc>
                <a:extLst>
                  <a:ext uri="{0D108BD9-81ED-4DB2-BD59-A6C34878D82A}">
                    <a16:rowId xmlns:a16="http://schemas.microsoft.com/office/drawing/2014/main" val="2425613245"/>
                  </a:ext>
                </a:extLst>
              </a:tr>
              <a:tr h="1160671">
                <a:tc>
                  <a:txBody>
                    <a:bodyPr/>
                    <a:lstStyle/>
                    <a:p>
                      <a:pPr algn="l" fontAlgn="b"/>
                      <a:r>
                        <a:rPr lang="en-AU" sz="1800" u="none" strike="noStrike" dirty="0">
                          <a:effectLst/>
                        </a:rPr>
                        <a:t>Tajikistan</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800" u="none" strike="noStrike" dirty="0">
                          <a:effectLst/>
                        </a:rPr>
                        <a:t>The following functions are to be assigned to the Treasury:  cash forecasting of the state budget expenditures;  rationing expenditures at the level of budget holders; reserving funds by source of funding and spending unit;   management of public debt liabilities;  management of contractual and other liabilities;  payments management;   financing by payment category;  strengthening the functions of adopting and generating consolidated financial statements based on the additionally adopted  Tajikistan Public Sector Financial Reporting Standards (TPSFRS)  </a:t>
                      </a:r>
                      <a:endParaRPr lang="en-AU" sz="1800" b="0" i="0" u="none" strike="noStrike" dirty="0">
                        <a:solidFill>
                          <a:srgbClr val="000000"/>
                        </a:solidFill>
                        <a:effectLst/>
                        <a:latin typeface="Calibri" panose="020F0502020204030204" pitchFamily="34" charset="0"/>
                      </a:endParaRPr>
                    </a:p>
                  </a:txBody>
                  <a:tcPr marL="6885" marR="6885" marT="6885" marB="0" anchor="b"/>
                </a:tc>
                <a:extLst>
                  <a:ext uri="{0D108BD9-81ED-4DB2-BD59-A6C34878D82A}">
                    <a16:rowId xmlns:a16="http://schemas.microsoft.com/office/drawing/2014/main" val="2636819538"/>
                  </a:ext>
                </a:extLst>
              </a:tr>
              <a:tr h="38953">
                <a:tc>
                  <a:txBody>
                    <a:bodyPr/>
                    <a:lstStyle/>
                    <a:p>
                      <a:pPr algn="l" fontAlgn="b"/>
                      <a:r>
                        <a:rPr lang="en-AU" sz="1800" u="none" strike="noStrike" dirty="0">
                          <a:effectLst/>
                        </a:rPr>
                        <a:t>Uzbekistan</a:t>
                      </a:r>
                      <a:endParaRPr lang="en-AU" sz="1800" b="0" i="0" u="none" strike="noStrike" dirty="0">
                        <a:solidFill>
                          <a:srgbClr val="000000"/>
                        </a:solidFill>
                        <a:effectLst/>
                        <a:latin typeface="Calibri" panose="020F0502020204030204" pitchFamily="34" charset="0"/>
                      </a:endParaRPr>
                    </a:p>
                  </a:txBody>
                  <a:tcPr marL="6885" marR="6885" marT="6885" marB="0" anchor="b"/>
                </a:tc>
                <a:tc>
                  <a:txBody>
                    <a:bodyPr/>
                    <a:lstStyle/>
                    <a:p>
                      <a:pPr algn="l" fontAlgn="b"/>
                      <a:r>
                        <a:rPr lang="en-AU" sz="1800" u="none" strike="noStrike" dirty="0">
                          <a:effectLst/>
                        </a:rPr>
                        <a:t>1. Treasury execution for state unitary enterprises;  2. Placing TSA surpluses of state unitary enterprises in national currency to deposits;  3. Derivative transactions for treasury bonds and other securities </a:t>
                      </a:r>
                      <a:endParaRPr lang="en-AU" sz="1800" b="0" i="0" u="none" strike="noStrike" dirty="0">
                        <a:solidFill>
                          <a:srgbClr val="000000"/>
                        </a:solidFill>
                        <a:effectLst/>
                        <a:latin typeface="Calibri" panose="020F0502020204030204" pitchFamily="34" charset="0"/>
                      </a:endParaRPr>
                    </a:p>
                  </a:txBody>
                  <a:tcPr marL="6885" marR="6885" marT="6885" marB="0" anchor="b"/>
                </a:tc>
                <a:extLst>
                  <a:ext uri="{0D108BD9-81ED-4DB2-BD59-A6C34878D82A}">
                    <a16:rowId xmlns:a16="http://schemas.microsoft.com/office/drawing/2014/main" val="2168656377"/>
                  </a:ext>
                </a:extLst>
              </a:tr>
            </a:tbl>
          </a:graphicData>
        </a:graphic>
      </p:graphicFrame>
    </p:spTree>
    <p:extLst>
      <p:ext uri="{BB962C8B-B14F-4D97-AF65-F5344CB8AC3E}">
        <p14:creationId xmlns:p14="http://schemas.microsoft.com/office/powerpoint/2010/main" val="739645093"/>
      </p:ext>
    </p:extLst>
  </p:cSld>
  <p:clrMapOvr>
    <a:masterClrMapping/>
  </p:clrMapOvr>
  <p:transition spd="slow">
    <p:wipe dir="r"/>
    <p:sndAc>
      <p:stSnd>
        <p:snd r:embed="rId2" name="coin.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03E5-D934-6A69-446E-78E36C978B42}"/>
              </a:ext>
            </a:extLst>
          </p:cNvPr>
          <p:cNvSpPr>
            <a:spLocks noGrp="1"/>
          </p:cNvSpPr>
          <p:nvPr>
            <p:ph type="title"/>
          </p:nvPr>
        </p:nvSpPr>
        <p:spPr>
          <a:xfrm>
            <a:off x="911424" y="-6804"/>
            <a:ext cx="10972800" cy="1143000"/>
          </a:xfrm>
        </p:spPr>
        <p:txBody>
          <a:bodyPr/>
          <a:lstStyle/>
          <a:p>
            <a:r>
              <a:rPr lang="en-US" dirty="0">
                <a:solidFill>
                  <a:srgbClr val="C00000"/>
                </a:solidFill>
              </a:rPr>
              <a:t>What Functions of the Treasury have disappeared over the last five years?</a:t>
            </a:r>
          </a:p>
        </p:txBody>
      </p:sp>
      <p:sp>
        <p:nvSpPr>
          <p:cNvPr id="4" name="Slide Number Placeholder 3">
            <a:extLst>
              <a:ext uri="{FF2B5EF4-FFF2-40B4-BE49-F238E27FC236}">
                <a16:creationId xmlns:a16="http://schemas.microsoft.com/office/drawing/2014/main" id="{5B73363A-6A35-BDA7-204B-38ADF9C55501}"/>
              </a:ext>
            </a:extLst>
          </p:cNvPr>
          <p:cNvSpPr>
            <a:spLocks noGrp="1"/>
          </p:cNvSpPr>
          <p:nvPr>
            <p:ph type="sldNum" sz="quarter" idx="12"/>
          </p:nvPr>
        </p:nvSpPr>
        <p:spPr/>
        <p:txBody>
          <a:bodyPr/>
          <a:lstStyle/>
          <a:p>
            <a:pPr>
              <a:defRPr/>
            </a:pPr>
            <a:fld id="{87D4BA1C-9A8B-436B-A337-6A2CE014F201}" type="slidenum">
              <a:rPr lang="ru-RU" altLang="en-US" smtClean="0"/>
              <a:pPr>
                <a:defRPr/>
              </a:pPr>
              <a:t>21</a:t>
            </a:fld>
            <a:endParaRPr lang="ru-RU" altLang="en-US" dirty="0"/>
          </a:p>
        </p:txBody>
      </p:sp>
      <p:graphicFrame>
        <p:nvGraphicFramePr>
          <p:cNvPr id="3" name="Table 2">
            <a:extLst>
              <a:ext uri="{FF2B5EF4-FFF2-40B4-BE49-F238E27FC236}">
                <a16:creationId xmlns:a16="http://schemas.microsoft.com/office/drawing/2014/main" id="{7C9AA9BF-E85A-272A-0EA6-5CF5EC09CD8A}"/>
              </a:ext>
            </a:extLst>
          </p:cNvPr>
          <p:cNvGraphicFramePr>
            <a:graphicFrameLocks noGrp="1"/>
          </p:cNvGraphicFramePr>
          <p:nvPr>
            <p:extLst>
              <p:ext uri="{D42A27DB-BD31-4B8C-83A1-F6EECF244321}">
                <p14:modId xmlns:p14="http://schemas.microsoft.com/office/powerpoint/2010/main" val="1102021293"/>
              </p:ext>
            </p:extLst>
          </p:nvPr>
        </p:nvGraphicFramePr>
        <p:xfrm>
          <a:off x="1105236" y="1342065"/>
          <a:ext cx="10585175" cy="4782468"/>
        </p:xfrm>
        <a:graphic>
          <a:graphicData uri="http://schemas.openxmlformats.org/drawingml/2006/table">
            <a:tbl>
              <a:tblPr>
                <a:tableStyleId>{5C22544A-7EE6-4342-B048-85BDC9FD1C3A}</a:tableStyleId>
              </a:tblPr>
              <a:tblGrid>
                <a:gridCol w="2390202">
                  <a:extLst>
                    <a:ext uri="{9D8B030D-6E8A-4147-A177-3AD203B41FA5}">
                      <a16:colId xmlns:a16="http://schemas.microsoft.com/office/drawing/2014/main" val="2408082275"/>
                    </a:ext>
                  </a:extLst>
                </a:gridCol>
                <a:gridCol w="8194973">
                  <a:extLst>
                    <a:ext uri="{9D8B030D-6E8A-4147-A177-3AD203B41FA5}">
                      <a16:colId xmlns:a16="http://schemas.microsoft.com/office/drawing/2014/main" val="1928603165"/>
                    </a:ext>
                  </a:extLst>
                </a:gridCol>
              </a:tblGrid>
              <a:tr h="525476">
                <a:tc>
                  <a:txBody>
                    <a:bodyPr/>
                    <a:lstStyle/>
                    <a:p>
                      <a:pPr algn="l" fontAlgn="b"/>
                      <a:r>
                        <a:rPr lang="en-AU" sz="2000" b="1" u="none" strike="noStrike" dirty="0">
                          <a:effectLst/>
                        </a:rPr>
                        <a:t>Country</a:t>
                      </a:r>
                      <a:endParaRPr lang="en-AU" sz="2000" b="1" i="0" u="none" strike="noStrike" dirty="0">
                        <a:solidFill>
                          <a:srgbClr val="000000"/>
                        </a:solidFill>
                        <a:effectLst/>
                        <a:latin typeface="Calibri" panose="020F0502020204030204" pitchFamily="34" charset="0"/>
                      </a:endParaRPr>
                    </a:p>
                  </a:txBody>
                  <a:tcPr marL="6799" marR="6799" marT="6799" marB="0" anchor="b"/>
                </a:tc>
                <a:tc>
                  <a:txBody>
                    <a:bodyPr/>
                    <a:lstStyle/>
                    <a:p>
                      <a:pPr algn="l" fontAlgn="b"/>
                      <a:r>
                        <a:rPr lang="en-AU" sz="2000" b="1" i="0" u="none" strike="noStrike" dirty="0">
                          <a:solidFill>
                            <a:srgbClr val="000000"/>
                          </a:solidFill>
                          <a:effectLst/>
                          <a:latin typeface="Calibri" panose="020F0502020204030204" pitchFamily="34" charset="0"/>
                        </a:rPr>
                        <a:t>Function</a:t>
                      </a:r>
                    </a:p>
                  </a:txBody>
                  <a:tcPr marL="6799" marR="6799" marT="6799" marB="0" anchor="b"/>
                </a:tc>
                <a:extLst>
                  <a:ext uri="{0D108BD9-81ED-4DB2-BD59-A6C34878D82A}">
                    <a16:rowId xmlns:a16="http://schemas.microsoft.com/office/drawing/2014/main" val="2619977021"/>
                  </a:ext>
                </a:extLst>
              </a:tr>
              <a:tr h="1135198">
                <a:tc>
                  <a:txBody>
                    <a:bodyPr/>
                    <a:lstStyle/>
                    <a:p>
                      <a:pPr algn="l" fontAlgn="b"/>
                      <a:r>
                        <a:rPr lang="en-AU" sz="1800" u="none" strike="noStrike" dirty="0">
                          <a:effectLst/>
                        </a:rPr>
                        <a:t>Armenia</a:t>
                      </a:r>
                      <a:endParaRPr lang="en-AU" sz="1800" b="0" i="0" u="none" strike="noStrike" dirty="0">
                        <a:solidFill>
                          <a:srgbClr val="000000"/>
                        </a:solidFill>
                        <a:effectLst/>
                        <a:latin typeface="Calibri" panose="020F0502020204030204" pitchFamily="34" charset="0"/>
                      </a:endParaRPr>
                    </a:p>
                  </a:txBody>
                  <a:tcPr marL="6799" marR="6799" marT="6799" marB="0" anchor="b"/>
                </a:tc>
                <a:tc>
                  <a:txBody>
                    <a:bodyPr/>
                    <a:lstStyle/>
                    <a:p>
                      <a:pPr algn="l" fontAlgn="b"/>
                      <a:r>
                        <a:rPr lang="en-AU" sz="1800" u="none" strike="noStrike" dirty="0">
                          <a:effectLst/>
                        </a:rPr>
                        <a:t>With respect to provisions of the Tax Code /re. TSA management/, from 2018 refunds of paid taxes (and from January 2022 - also income tax refunds) are made by the Treasury in e-format only.</a:t>
                      </a:r>
                      <a:endParaRPr lang="en-AU" sz="1800" b="0" i="0" u="none" strike="noStrike" dirty="0">
                        <a:solidFill>
                          <a:srgbClr val="000000"/>
                        </a:solidFill>
                        <a:effectLst/>
                        <a:latin typeface="Calibri" panose="020F0502020204030204" pitchFamily="34" charset="0"/>
                      </a:endParaRPr>
                    </a:p>
                  </a:txBody>
                  <a:tcPr marL="6799" marR="6799" marT="6799" marB="0" anchor="b"/>
                </a:tc>
                <a:extLst>
                  <a:ext uri="{0D108BD9-81ED-4DB2-BD59-A6C34878D82A}">
                    <a16:rowId xmlns:a16="http://schemas.microsoft.com/office/drawing/2014/main" val="2949924836"/>
                  </a:ext>
                </a:extLst>
              </a:tr>
              <a:tr h="1418996">
                <a:tc>
                  <a:txBody>
                    <a:bodyPr/>
                    <a:lstStyle/>
                    <a:p>
                      <a:pPr algn="l" fontAlgn="b"/>
                      <a:r>
                        <a:rPr lang="en-AU" sz="1800" u="none" strike="noStrike" dirty="0">
                          <a:effectLst/>
                        </a:rPr>
                        <a:t>Croatia</a:t>
                      </a:r>
                      <a:endParaRPr lang="en-AU" sz="1800" b="0" i="0" u="none" strike="noStrike" dirty="0">
                        <a:solidFill>
                          <a:srgbClr val="000000"/>
                        </a:solidFill>
                        <a:effectLst/>
                        <a:latin typeface="Calibri" panose="020F0502020204030204" pitchFamily="34" charset="0"/>
                      </a:endParaRPr>
                    </a:p>
                  </a:txBody>
                  <a:tcPr marL="6799" marR="6799" marT="6799" marB="0" anchor="b"/>
                </a:tc>
                <a:tc>
                  <a:txBody>
                    <a:bodyPr/>
                    <a:lstStyle/>
                    <a:p>
                      <a:pPr algn="l" fontAlgn="b"/>
                      <a:r>
                        <a:rPr lang="en-AU" sz="1800" u="none" strike="noStrike" dirty="0">
                          <a:effectLst/>
                        </a:rPr>
                        <a:t>The introduction of the new official currency in the Republic of Croatia changed the manner of doing business in payment transactions and the way of executing payment transactions. The methods of implementing payment transactions have changed (institutional, technological organisational changes)</a:t>
                      </a:r>
                      <a:endParaRPr lang="en-AU" sz="1800" b="0" i="0" u="none" strike="noStrike" dirty="0">
                        <a:solidFill>
                          <a:srgbClr val="000000"/>
                        </a:solidFill>
                        <a:effectLst/>
                        <a:latin typeface="Calibri" panose="020F0502020204030204" pitchFamily="34" charset="0"/>
                      </a:endParaRPr>
                    </a:p>
                  </a:txBody>
                  <a:tcPr marL="6799" marR="6799" marT="6799" marB="0" anchor="b"/>
                </a:tc>
                <a:extLst>
                  <a:ext uri="{0D108BD9-81ED-4DB2-BD59-A6C34878D82A}">
                    <a16:rowId xmlns:a16="http://schemas.microsoft.com/office/drawing/2014/main" val="1227009528"/>
                  </a:ext>
                </a:extLst>
              </a:tr>
              <a:tr h="1135198">
                <a:tc>
                  <a:txBody>
                    <a:bodyPr/>
                    <a:lstStyle/>
                    <a:p>
                      <a:pPr algn="l" fontAlgn="b"/>
                      <a:r>
                        <a:rPr lang="en-AU" sz="1800" u="none" strike="noStrike" dirty="0">
                          <a:effectLst/>
                        </a:rPr>
                        <a:t>Kyrgyz Republic</a:t>
                      </a:r>
                      <a:endParaRPr lang="en-AU" sz="1800" b="0" i="0" u="none" strike="noStrike" dirty="0">
                        <a:solidFill>
                          <a:srgbClr val="000000"/>
                        </a:solidFill>
                        <a:effectLst/>
                        <a:latin typeface="Calibri" panose="020F0502020204030204" pitchFamily="34" charset="0"/>
                      </a:endParaRPr>
                    </a:p>
                  </a:txBody>
                  <a:tcPr marL="6799" marR="6799" marT="6799" marB="0" anchor="b"/>
                </a:tc>
                <a:tc>
                  <a:txBody>
                    <a:bodyPr/>
                    <a:lstStyle/>
                    <a:p>
                      <a:pPr algn="l" fontAlgn="b"/>
                      <a:r>
                        <a:rPr lang="en-AU" sz="1800" u="none" strike="noStrike" dirty="0">
                          <a:effectLst/>
                        </a:rPr>
                        <a:t>Development of the current (monthly) financial plan under the approved budget has been transferred to the MoF Budget Policy Directorate.  Regional offices of the Central Treasury of the MoF merged with regional offices of the MoF.</a:t>
                      </a:r>
                      <a:endParaRPr lang="en-AU" sz="1800" b="0" i="0" u="none" strike="noStrike" dirty="0">
                        <a:solidFill>
                          <a:srgbClr val="000000"/>
                        </a:solidFill>
                        <a:effectLst/>
                        <a:latin typeface="Calibri" panose="020F0502020204030204" pitchFamily="34" charset="0"/>
                      </a:endParaRPr>
                    </a:p>
                  </a:txBody>
                  <a:tcPr marL="6799" marR="6799" marT="6799" marB="0" anchor="b"/>
                </a:tc>
                <a:extLst>
                  <a:ext uri="{0D108BD9-81ED-4DB2-BD59-A6C34878D82A}">
                    <a16:rowId xmlns:a16="http://schemas.microsoft.com/office/drawing/2014/main" val="2066220574"/>
                  </a:ext>
                </a:extLst>
              </a:tr>
              <a:tr h="567600">
                <a:tc>
                  <a:txBody>
                    <a:bodyPr/>
                    <a:lstStyle/>
                    <a:p>
                      <a:pPr algn="l" fontAlgn="b"/>
                      <a:r>
                        <a:rPr lang="en-AU" sz="1800" u="none" strike="noStrike" dirty="0">
                          <a:effectLst/>
                        </a:rPr>
                        <a:t>Uzbekistan</a:t>
                      </a:r>
                      <a:endParaRPr lang="en-AU" sz="1800" b="0" i="0" u="none" strike="noStrike" dirty="0">
                        <a:solidFill>
                          <a:srgbClr val="000000"/>
                        </a:solidFill>
                        <a:effectLst/>
                        <a:latin typeface="Calibri" panose="020F0502020204030204" pitchFamily="34" charset="0"/>
                      </a:endParaRPr>
                    </a:p>
                  </a:txBody>
                  <a:tcPr marL="6799" marR="6799" marT="6799" marB="0" anchor="b"/>
                </a:tc>
                <a:tc>
                  <a:txBody>
                    <a:bodyPr/>
                    <a:lstStyle/>
                    <a:p>
                      <a:pPr algn="l" fontAlgn="b"/>
                      <a:r>
                        <a:rPr lang="en-AU" sz="1800" u="none" strike="noStrike" dirty="0">
                          <a:effectLst/>
                        </a:rPr>
                        <a:t>Accounting for all technical assistance coming to Uzbekistan, including in-kind</a:t>
                      </a:r>
                      <a:endParaRPr lang="en-AU" sz="1800" b="0" i="0" u="none" strike="noStrike" dirty="0">
                        <a:solidFill>
                          <a:srgbClr val="000000"/>
                        </a:solidFill>
                        <a:effectLst/>
                        <a:latin typeface="Calibri" panose="020F0502020204030204" pitchFamily="34" charset="0"/>
                      </a:endParaRPr>
                    </a:p>
                  </a:txBody>
                  <a:tcPr marL="6799" marR="6799" marT="6799" marB="0" anchor="b"/>
                </a:tc>
                <a:extLst>
                  <a:ext uri="{0D108BD9-81ED-4DB2-BD59-A6C34878D82A}">
                    <a16:rowId xmlns:a16="http://schemas.microsoft.com/office/drawing/2014/main" val="2747690608"/>
                  </a:ext>
                </a:extLst>
              </a:tr>
            </a:tbl>
          </a:graphicData>
        </a:graphic>
      </p:graphicFrame>
    </p:spTree>
    <p:extLst>
      <p:ext uri="{BB962C8B-B14F-4D97-AF65-F5344CB8AC3E}">
        <p14:creationId xmlns:p14="http://schemas.microsoft.com/office/powerpoint/2010/main" val="3954273501"/>
      </p:ext>
    </p:extLst>
  </p:cSld>
  <p:clrMapOvr>
    <a:masterClrMapping/>
  </p:clrMapOvr>
  <p:transition spd="slow">
    <p:wipe dir="r"/>
    <p:sndAc>
      <p:stSnd>
        <p:snd r:embed="rId2" name="coin.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B2CD-04B3-04F6-B7C7-799EE1BF63E0}"/>
              </a:ext>
            </a:extLst>
          </p:cNvPr>
          <p:cNvSpPr>
            <a:spLocks noGrp="1"/>
          </p:cNvSpPr>
          <p:nvPr>
            <p:ph type="title"/>
          </p:nvPr>
        </p:nvSpPr>
        <p:spPr>
          <a:xfrm>
            <a:off x="983432" y="21598"/>
            <a:ext cx="10972800" cy="1143000"/>
          </a:xfrm>
        </p:spPr>
        <p:txBody>
          <a:bodyPr/>
          <a:lstStyle/>
          <a:p>
            <a:r>
              <a:rPr lang="en-US" dirty="0">
                <a:solidFill>
                  <a:srgbClr val="C00000"/>
                </a:solidFill>
              </a:rPr>
              <a:t>Are there functions which are no longer needed or are diminishing in importance?</a:t>
            </a:r>
          </a:p>
        </p:txBody>
      </p:sp>
      <p:sp>
        <p:nvSpPr>
          <p:cNvPr id="4" name="Slide Number Placeholder 3">
            <a:extLst>
              <a:ext uri="{FF2B5EF4-FFF2-40B4-BE49-F238E27FC236}">
                <a16:creationId xmlns:a16="http://schemas.microsoft.com/office/drawing/2014/main" id="{EFFBE74E-09CD-6299-04F4-20CF39D9AACC}"/>
              </a:ext>
            </a:extLst>
          </p:cNvPr>
          <p:cNvSpPr>
            <a:spLocks noGrp="1"/>
          </p:cNvSpPr>
          <p:nvPr>
            <p:ph type="sldNum" sz="quarter" idx="12"/>
          </p:nvPr>
        </p:nvSpPr>
        <p:spPr/>
        <p:txBody>
          <a:bodyPr/>
          <a:lstStyle/>
          <a:p>
            <a:pPr>
              <a:defRPr/>
            </a:pPr>
            <a:fld id="{87D4BA1C-9A8B-436B-A337-6A2CE014F201}" type="slidenum">
              <a:rPr lang="ru-RU" altLang="en-US" smtClean="0"/>
              <a:pPr>
                <a:defRPr/>
              </a:pPr>
              <a:t>22</a:t>
            </a:fld>
            <a:endParaRPr lang="ru-RU" altLang="en-US" dirty="0"/>
          </a:p>
        </p:txBody>
      </p:sp>
      <p:graphicFrame>
        <p:nvGraphicFramePr>
          <p:cNvPr id="3" name="Table 2">
            <a:extLst>
              <a:ext uri="{FF2B5EF4-FFF2-40B4-BE49-F238E27FC236}">
                <a16:creationId xmlns:a16="http://schemas.microsoft.com/office/drawing/2014/main" id="{3A81224C-9D48-8C93-1F32-94E4410DCD91}"/>
              </a:ext>
            </a:extLst>
          </p:cNvPr>
          <p:cNvGraphicFramePr>
            <a:graphicFrameLocks noGrp="1"/>
          </p:cNvGraphicFramePr>
          <p:nvPr>
            <p:extLst>
              <p:ext uri="{D42A27DB-BD31-4B8C-83A1-F6EECF244321}">
                <p14:modId xmlns:p14="http://schemas.microsoft.com/office/powerpoint/2010/main" val="3777475269"/>
              </p:ext>
            </p:extLst>
          </p:nvPr>
        </p:nvGraphicFramePr>
        <p:xfrm>
          <a:off x="1055440" y="1844824"/>
          <a:ext cx="10801200" cy="4632643"/>
        </p:xfrm>
        <a:graphic>
          <a:graphicData uri="http://schemas.openxmlformats.org/drawingml/2006/table">
            <a:tbl>
              <a:tblPr>
                <a:tableStyleId>{5C22544A-7EE6-4342-B048-85BDC9FD1C3A}</a:tableStyleId>
              </a:tblPr>
              <a:tblGrid>
                <a:gridCol w="1732269">
                  <a:extLst>
                    <a:ext uri="{9D8B030D-6E8A-4147-A177-3AD203B41FA5}">
                      <a16:colId xmlns:a16="http://schemas.microsoft.com/office/drawing/2014/main" val="3859690452"/>
                    </a:ext>
                  </a:extLst>
                </a:gridCol>
                <a:gridCol w="9068931">
                  <a:extLst>
                    <a:ext uri="{9D8B030D-6E8A-4147-A177-3AD203B41FA5}">
                      <a16:colId xmlns:a16="http://schemas.microsoft.com/office/drawing/2014/main" val="1392420234"/>
                    </a:ext>
                  </a:extLst>
                </a:gridCol>
              </a:tblGrid>
              <a:tr h="288031">
                <a:tc>
                  <a:txBody>
                    <a:bodyPr/>
                    <a:lstStyle/>
                    <a:p>
                      <a:pPr algn="l" fontAlgn="b"/>
                      <a:r>
                        <a:rPr lang="en-AU" sz="2000" b="1" u="none" strike="noStrike" dirty="0">
                          <a:effectLst/>
                        </a:rPr>
                        <a:t>Country</a:t>
                      </a:r>
                      <a:endParaRPr lang="en-AU" sz="2000" b="1" i="0" u="none" strike="noStrike" dirty="0">
                        <a:solidFill>
                          <a:srgbClr val="000000"/>
                        </a:solidFill>
                        <a:effectLst/>
                        <a:latin typeface="Calibri" panose="020F0502020204030204" pitchFamily="34" charset="0"/>
                      </a:endParaRPr>
                    </a:p>
                  </a:txBody>
                  <a:tcPr marL="7363" marR="7363" marT="7363" marB="0" anchor="b"/>
                </a:tc>
                <a:tc>
                  <a:txBody>
                    <a:bodyPr/>
                    <a:lstStyle/>
                    <a:p>
                      <a:pPr algn="l" fontAlgn="b"/>
                      <a:r>
                        <a:rPr lang="en-AU" sz="2000" b="1" i="0" u="none" strike="noStrike" dirty="0">
                          <a:solidFill>
                            <a:srgbClr val="000000"/>
                          </a:solidFill>
                          <a:effectLst/>
                          <a:latin typeface="Calibri" panose="020F0502020204030204" pitchFamily="34" charset="0"/>
                        </a:rPr>
                        <a:t>Function</a:t>
                      </a:r>
                    </a:p>
                  </a:txBody>
                  <a:tcPr marL="7363" marR="7363" marT="7363" marB="0" anchor="b"/>
                </a:tc>
                <a:extLst>
                  <a:ext uri="{0D108BD9-81ED-4DB2-BD59-A6C34878D82A}">
                    <a16:rowId xmlns:a16="http://schemas.microsoft.com/office/drawing/2014/main" val="1396924429"/>
                  </a:ext>
                </a:extLst>
              </a:tr>
              <a:tr h="864097">
                <a:tc>
                  <a:txBody>
                    <a:bodyPr/>
                    <a:lstStyle/>
                    <a:p>
                      <a:pPr algn="l" fontAlgn="b"/>
                      <a:r>
                        <a:rPr lang="en-AU" sz="1800" u="none" strike="noStrike" dirty="0">
                          <a:effectLst/>
                        </a:rPr>
                        <a:t>Albania</a:t>
                      </a:r>
                      <a:endParaRPr lang="en-AU" sz="1800" b="0" i="0" u="none" strike="noStrike" dirty="0">
                        <a:solidFill>
                          <a:srgbClr val="000000"/>
                        </a:solidFill>
                        <a:effectLst/>
                        <a:latin typeface="Calibri" panose="020F0502020204030204" pitchFamily="34" charset="0"/>
                      </a:endParaRPr>
                    </a:p>
                  </a:txBody>
                  <a:tcPr marL="7363" marR="7363" marT="7363" marB="0" anchor="b"/>
                </a:tc>
                <a:tc>
                  <a:txBody>
                    <a:bodyPr/>
                    <a:lstStyle/>
                    <a:p>
                      <a:pPr algn="l" fontAlgn="b"/>
                      <a:r>
                        <a:rPr lang="en-AU" sz="1800" u="none" strike="noStrike" dirty="0">
                          <a:effectLst/>
                        </a:rPr>
                        <a:t>It is depended by automation of budget execution processes related to:     * e-contracts,  * e-invoice.   * e-payments currently is generated automatically by AGFIS and transfer electronically through Central Bank to the commercial banks (beneficiaries accounts).</a:t>
                      </a:r>
                      <a:endParaRPr lang="en-AU" sz="1800" b="0" i="0" u="none" strike="noStrike" dirty="0">
                        <a:solidFill>
                          <a:srgbClr val="000000"/>
                        </a:solidFill>
                        <a:effectLst/>
                        <a:latin typeface="Calibri" panose="020F0502020204030204" pitchFamily="34" charset="0"/>
                      </a:endParaRPr>
                    </a:p>
                  </a:txBody>
                  <a:tcPr marL="7363" marR="7363" marT="7363" marB="0" anchor="b"/>
                </a:tc>
                <a:extLst>
                  <a:ext uri="{0D108BD9-81ED-4DB2-BD59-A6C34878D82A}">
                    <a16:rowId xmlns:a16="http://schemas.microsoft.com/office/drawing/2014/main" val="673431735"/>
                  </a:ext>
                </a:extLst>
              </a:tr>
              <a:tr h="1440160">
                <a:tc>
                  <a:txBody>
                    <a:bodyPr/>
                    <a:lstStyle/>
                    <a:p>
                      <a:pPr algn="l" fontAlgn="b"/>
                      <a:r>
                        <a:rPr lang="en-AU" sz="1800" u="none" strike="noStrike" dirty="0">
                          <a:effectLst/>
                        </a:rPr>
                        <a:t>Kazakhstan</a:t>
                      </a:r>
                      <a:endParaRPr lang="en-AU" sz="1800" b="0" i="0" u="none" strike="noStrike" dirty="0">
                        <a:solidFill>
                          <a:srgbClr val="000000"/>
                        </a:solidFill>
                        <a:effectLst/>
                        <a:latin typeface="Calibri" panose="020F0502020204030204" pitchFamily="34" charset="0"/>
                      </a:endParaRPr>
                    </a:p>
                  </a:txBody>
                  <a:tcPr marL="7363" marR="7363" marT="7363" marB="0" anchor="b"/>
                </a:tc>
                <a:tc>
                  <a:txBody>
                    <a:bodyPr/>
                    <a:lstStyle/>
                    <a:p>
                      <a:pPr algn="l" fontAlgn="b"/>
                      <a:r>
                        <a:rPr lang="en-AU" sz="1800" u="none" strike="noStrike" dirty="0">
                          <a:effectLst/>
                        </a:rPr>
                        <a:t>The importance of two-step verification of financial documents (invoices for payment) at the level of ex-ante control and payments approval is diminishing. This year there is a pilot at the Treasury Department of Zhambyl region (the same is planned in Kostanay, Atyrau, Pavlodar, Kyzylorda regions and Almaty city) aimed to combine the ex-ante control and payments approval in one structural unit.</a:t>
                      </a:r>
                      <a:endParaRPr lang="en-AU" sz="1800" b="0" i="0" u="none" strike="noStrike" dirty="0">
                        <a:solidFill>
                          <a:srgbClr val="000000"/>
                        </a:solidFill>
                        <a:effectLst/>
                        <a:latin typeface="Calibri" panose="020F0502020204030204" pitchFamily="34" charset="0"/>
                      </a:endParaRPr>
                    </a:p>
                  </a:txBody>
                  <a:tcPr marL="7363" marR="7363" marT="7363" marB="0" anchor="b"/>
                </a:tc>
                <a:extLst>
                  <a:ext uri="{0D108BD9-81ED-4DB2-BD59-A6C34878D82A}">
                    <a16:rowId xmlns:a16="http://schemas.microsoft.com/office/drawing/2014/main" val="3677946704"/>
                  </a:ext>
                </a:extLst>
              </a:tr>
              <a:tr h="288031">
                <a:tc>
                  <a:txBody>
                    <a:bodyPr/>
                    <a:lstStyle/>
                    <a:p>
                      <a:pPr algn="l" fontAlgn="b"/>
                      <a:r>
                        <a:rPr lang="en-AU" sz="1800" u="none" strike="noStrike" dirty="0">
                          <a:effectLst/>
                        </a:rPr>
                        <a:t>Kyrgyz Republic</a:t>
                      </a:r>
                      <a:endParaRPr lang="en-AU" sz="1800" b="0" i="0" u="none" strike="noStrike" dirty="0">
                        <a:solidFill>
                          <a:srgbClr val="000000"/>
                        </a:solidFill>
                        <a:effectLst/>
                        <a:latin typeface="Calibri" panose="020F0502020204030204" pitchFamily="34" charset="0"/>
                      </a:endParaRPr>
                    </a:p>
                  </a:txBody>
                  <a:tcPr marL="7363" marR="7363" marT="7363" marB="0" anchor="b"/>
                </a:tc>
                <a:tc>
                  <a:txBody>
                    <a:bodyPr/>
                    <a:lstStyle/>
                    <a:p>
                      <a:pPr algn="l" fontAlgn="b"/>
                      <a:r>
                        <a:rPr lang="en-AU" sz="1800" u="none" strike="noStrike" dirty="0">
                          <a:effectLst/>
                        </a:rPr>
                        <a:t>1. Importance is diminishing for expenditure transactions confirmation by the head office staff </a:t>
                      </a:r>
                      <a:endParaRPr lang="en-AU" sz="1800" b="0" i="0" u="none" strike="noStrike" dirty="0">
                        <a:solidFill>
                          <a:srgbClr val="000000"/>
                        </a:solidFill>
                        <a:effectLst/>
                        <a:latin typeface="Calibri" panose="020F0502020204030204" pitchFamily="34" charset="0"/>
                      </a:endParaRPr>
                    </a:p>
                  </a:txBody>
                  <a:tcPr marL="7363" marR="7363" marT="7363" marB="0" anchor="b"/>
                </a:tc>
                <a:extLst>
                  <a:ext uri="{0D108BD9-81ED-4DB2-BD59-A6C34878D82A}">
                    <a16:rowId xmlns:a16="http://schemas.microsoft.com/office/drawing/2014/main" val="3691345415"/>
                  </a:ext>
                </a:extLst>
              </a:tr>
              <a:tr h="1728192">
                <a:tc>
                  <a:txBody>
                    <a:bodyPr/>
                    <a:lstStyle/>
                    <a:p>
                      <a:pPr algn="l" fontAlgn="b"/>
                      <a:r>
                        <a:rPr lang="en-AU" sz="1800" u="none" strike="noStrike" dirty="0">
                          <a:effectLst/>
                        </a:rPr>
                        <a:t>Tajikistan</a:t>
                      </a:r>
                      <a:endParaRPr lang="en-AU" sz="1800" b="0" i="0" u="none" strike="noStrike" dirty="0">
                        <a:solidFill>
                          <a:srgbClr val="000000"/>
                        </a:solidFill>
                        <a:effectLst/>
                        <a:latin typeface="Calibri" panose="020F0502020204030204" pitchFamily="34" charset="0"/>
                      </a:endParaRPr>
                    </a:p>
                  </a:txBody>
                  <a:tcPr marL="7363" marR="7363" marT="7363" marB="0" anchor="b"/>
                </a:tc>
                <a:tc>
                  <a:txBody>
                    <a:bodyPr/>
                    <a:lstStyle/>
                    <a:p>
                      <a:pPr algn="l" fontAlgn="b"/>
                      <a:r>
                        <a:rPr lang="en-AU" sz="1800" u="none" strike="noStrike" dirty="0">
                          <a:effectLst/>
                        </a:rPr>
                        <a:t>The Treasury is gradually reducing the functions of ex-ante control of payments of budget organizations. This is due to the fact that the Treasury is gradually transferring part of the payments of budget organizations to the online banking system. At the moment the payments of budget organizations for salaries and wages, payments for communication services and utility payments have been transferred to the online banking system. In the future, the Treasury plans to transfer to the online banking system all payments of budgetary organizations.</a:t>
                      </a:r>
                      <a:endParaRPr lang="en-AU" sz="1800" b="0" i="0" u="none" strike="noStrike" dirty="0">
                        <a:solidFill>
                          <a:srgbClr val="000000"/>
                        </a:solidFill>
                        <a:effectLst/>
                        <a:latin typeface="Calibri" panose="020F0502020204030204" pitchFamily="34" charset="0"/>
                      </a:endParaRPr>
                    </a:p>
                  </a:txBody>
                  <a:tcPr marL="7363" marR="7363" marT="7363" marB="0" anchor="b"/>
                </a:tc>
                <a:extLst>
                  <a:ext uri="{0D108BD9-81ED-4DB2-BD59-A6C34878D82A}">
                    <a16:rowId xmlns:a16="http://schemas.microsoft.com/office/drawing/2014/main" val="231796173"/>
                  </a:ext>
                </a:extLst>
              </a:tr>
            </a:tbl>
          </a:graphicData>
        </a:graphic>
      </p:graphicFrame>
    </p:spTree>
    <p:extLst>
      <p:ext uri="{BB962C8B-B14F-4D97-AF65-F5344CB8AC3E}">
        <p14:creationId xmlns:p14="http://schemas.microsoft.com/office/powerpoint/2010/main" val="3100379071"/>
      </p:ext>
    </p:extLst>
  </p:cSld>
  <p:clrMapOvr>
    <a:masterClrMapping/>
  </p:clrMapOvr>
  <p:transition spd="slow">
    <p:wipe dir="r"/>
    <p:sndAc>
      <p:stSnd>
        <p:snd r:embed="rId2" name="coin.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35AF-3335-4249-A450-E0C200C3B602}"/>
              </a:ext>
            </a:extLst>
          </p:cNvPr>
          <p:cNvSpPr>
            <a:spLocks noGrp="1"/>
          </p:cNvSpPr>
          <p:nvPr>
            <p:ph type="title"/>
          </p:nvPr>
        </p:nvSpPr>
        <p:spPr>
          <a:xfrm>
            <a:off x="983432" y="302707"/>
            <a:ext cx="10396736" cy="1143000"/>
          </a:xfrm>
        </p:spPr>
        <p:txBody>
          <a:bodyPr/>
          <a:lstStyle/>
          <a:p>
            <a:r>
              <a:rPr lang="en-GB" dirty="0">
                <a:solidFill>
                  <a:srgbClr val="C00000"/>
                </a:solidFill>
              </a:rPr>
              <a:t>Next Steps</a:t>
            </a:r>
          </a:p>
        </p:txBody>
      </p:sp>
      <p:sp>
        <p:nvSpPr>
          <p:cNvPr id="4" name="Slide Number Placeholder 3">
            <a:extLst>
              <a:ext uri="{FF2B5EF4-FFF2-40B4-BE49-F238E27FC236}">
                <a16:creationId xmlns:a16="http://schemas.microsoft.com/office/drawing/2014/main" id="{D37E9AF8-CFDB-4CBD-B197-38C82DA0DEF9}"/>
              </a:ext>
            </a:extLst>
          </p:cNvPr>
          <p:cNvSpPr>
            <a:spLocks noGrp="1"/>
          </p:cNvSpPr>
          <p:nvPr>
            <p:ph type="sldNum" sz="quarter" idx="12"/>
          </p:nvPr>
        </p:nvSpPr>
        <p:spPr/>
        <p:txBody>
          <a:bodyPr/>
          <a:lstStyle/>
          <a:p>
            <a:pPr>
              <a:defRPr/>
            </a:pPr>
            <a:fld id="{87D4BA1C-9A8B-436B-A337-6A2CE014F201}" type="slidenum">
              <a:rPr lang="ru-RU" altLang="en-US" smtClean="0"/>
              <a:pPr>
                <a:defRPr/>
              </a:pPr>
              <a:t>23</a:t>
            </a:fld>
            <a:endParaRPr lang="ru-RU" altLang="en-US" dirty="0"/>
          </a:p>
        </p:txBody>
      </p:sp>
      <p:graphicFrame>
        <p:nvGraphicFramePr>
          <p:cNvPr id="6" name="Diagram 5">
            <a:extLst>
              <a:ext uri="{FF2B5EF4-FFF2-40B4-BE49-F238E27FC236}">
                <a16:creationId xmlns:a16="http://schemas.microsoft.com/office/drawing/2014/main" id="{061BB658-7EDA-4F67-BE8F-EB2C810936E3}"/>
              </a:ext>
            </a:extLst>
          </p:cNvPr>
          <p:cNvGraphicFramePr/>
          <p:nvPr>
            <p:extLst>
              <p:ext uri="{D42A27DB-BD31-4B8C-83A1-F6EECF244321}">
                <p14:modId xmlns:p14="http://schemas.microsoft.com/office/powerpoint/2010/main" val="3041624532"/>
              </p:ext>
            </p:extLst>
          </p:nvPr>
        </p:nvGraphicFramePr>
        <p:xfrm>
          <a:off x="1415480" y="1445707"/>
          <a:ext cx="10396736" cy="45835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4486157"/>
      </p:ext>
    </p:extLst>
  </p:cSld>
  <p:clrMapOvr>
    <a:masterClrMapping/>
  </p:clrMapOvr>
  <p:transition spd="slow">
    <p:wipe dir="r"/>
    <p:sndAc>
      <p:stSnd>
        <p:snd r:embed="rId3" name="coin.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AFFAD-7380-8E7B-515C-BA766FC2FAA3}"/>
              </a:ext>
            </a:extLst>
          </p:cNvPr>
          <p:cNvSpPr>
            <a:spLocks noGrp="1"/>
          </p:cNvSpPr>
          <p:nvPr>
            <p:ph type="title"/>
          </p:nvPr>
        </p:nvSpPr>
        <p:spPr>
          <a:xfrm>
            <a:off x="1343472" y="-328092"/>
            <a:ext cx="10972800" cy="1143000"/>
          </a:xfrm>
        </p:spPr>
        <p:txBody>
          <a:bodyPr/>
          <a:lstStyle/>
          <a:p>
            <a:r>
              <a:rPr lang="en-US" dirty="0">
                <a:solidFill>
                  <a:srgbClr val="C00000"/>
                </a:solidFill>
              </a:rPr>
              <a:t>Organisational Arrangements for the Treasury</a:t>
            </a:r>
          </a:p>
        </p:txBody>
      </p:sp>
      <p:sp>
        <p:nvSpPr>
          <p:cNvPr id="3" name="Content Placeholder 2">
            <a:extLst>
              <a:ext uri="{FF2B5EF4-FFF2-40B4-BE49-F238E27FC236}">
                <a16:creationId xmlns:a16="http://schemas.microsoft.com/office/drawing/2014/main" id="{9BFB77F3-3CDC-9C3B-A5E2-4BBA979DD82F}"/>
              </a:ext>
            </a:extLst>
          </p:cNvPr>
          <p:cNvSpPr>
            <a:spLocks noGrp="1"/>
          </p:cNvSpPr>
          <p:nvPr>
            <p:ph idx="1"/>
          </p:nvPr>
        </p:nvSpPr>
        <p:spPr>
          <a:xfrm>
            <a:off x="49573" y="536822"/>
            <a:ext cx="5832648" cy="6321178"/>
          </a:xfrm>
          <a:solidFill>
            <a:schemeClr val="accent2">
              <a:lumMod val="20000"/>
              <a:lumOff val="80000"/>
            </a:schemeClr>
          </a:solidFill>
        </p:spPr>
        <p:txBody>
          <a:bodyPr/>
          <a:lstStyle/>
          <a:p>
            <a:r>
              <a:rPr lang="en-US" sz="2400" dirty="0"/>
              <a:t>The majority of Treasuries are part of the MoF control environment (11) and structure (2). In the later two cases with some independence. </a:t>
            </a:r>
          </a:p>
          <a:p>
            <a:r>
              <a:rPr lang="en-US" sz="2400" dirty="0"/>
              <a:t>5 Treasuries operate independently from the MoF but are still subordinate to MoF </a:t>
            </a:r>
          </a:p>
          <a:p>
            <a:r>
              <a:rPr lang="en-US" sz="2400" dirty="0"/>
              <a:t>In 2016 11 were part of MoF and 6 separate.</a:t>
            </a:r>
          </a:p>
          <a:p>
            <a:r>
              <a:rPr lang="en-US" sz="2400" dirty="0"/>
              <a:t>Thus the majority were also within MoF 7 years ago.  Two countries in that survey were part of a ministry other than MoF</a:t>
            </a:r>
          </a:p>
          <a:p>
            <a:r>
              <a:rPr lang="en-US" sz="2400" dirty="0"/>
              <a:t>The question in 2016 was not as granular making complete comparison difficult. </a:t>
            </a:r>
          </a:p>
          <a:p>
            <a:r>
              <a:rPr lang="en-US" sz="2400" dirty="0"/>
              <a:t>There does not appear to be any significant changes since 2016.  </a:t>
            </a:r>
            <a:r>
              <a:rPr lang="en-US" sz="2400" b="1" dirty="0"/>
              <a:t>Are there any plans for further changes?</a:t>
            </a:r>
          </a:p>
          <a:p>
            <a:endParaRPr lang="en-US" sz="2400" dirty="0"/>
          </a:p>
          <a:p>
            <a:endParaRPr lang="en-US" dirty="0"/>
          </a:p>
        </p:txBody>
      </p:sp>
      <p:sp>
        <p:nvSpPr>
          <p:cNvPr id="4" name="Slide Number Placeholder 3">
            <a:extLst>
              <a:ext uri="{FF2B5EF4-FFF2-40B4-BE49-F238E27FC236}">
                <a16:creationId xmlns:a16="http://schemas.microsoft.com/office/drawing/2014/main" id="{8AE3DD8E-695F-BC7C-13F6-DE326C801D24}"/>
              </a:ext>
            </a:extLst>
          </p:cNvPr>
          <p:cNvSpPr>
            <a:spLocks noGrp="1"/>
          </p:cNvSpPr>
          <p:nvPr>
            <p:ph type="sldNum" sz="quarter" idx="12"/>
          </p:nvPr>
        </p:nvSpPr>
        <p:spPr/>
        <p:txBody>
          <a:bodyPr/>
          <a:lstStyle/>
          <a:p>
            <a:pPr>
              <a:defRPr/>
            </a:pPr>
            <a:fld id="{87D4BA1C-9A8B-436B-A337-6A2CE014F201}" type="slidenum">
              <a:rPr lang="ru-RU" altLang="en-US" smtClean="0"/>
              <a:pPr>
                <a:defRPr/>
              </a:pPr>
              <a:t>3</a:t>
            </a:fld>
            <a:endParaRPr lang="ru-RU" altLang="en-US" dirty="0"/>
          </a:p>
        </p:txBody>
      </p:sp>
      <p:graphicFrame>
        <p:nvGraphicFramePr>
          <p:cNvPr id="5" name="Chart 4">
            <a:extLst>
              <a:ext uri="{FF2B5EF4-FFF2-40B4-BE49-F238E27FC236}">
                <a16:creationId xmlns:a16="http://schemas.microsoft.com/office/drawing/2014/main" id="{2F9559BD-C4A1-47A5-89DB-01D3422B9D78}"/>
              </a:ext>
            </a:extLst>
          </p:cNvPr>
          <p:cNvGraphicFramePr>
            <a:graphicFrameLocks/>
          </p:cNvGraphicFramePr>
          <p:nvPr>
            <p:extLst>
              <p:ext uri="{D42A27DB-BD31-4B8C-83A1-F6EECF244321}">
                <p14:modId xmlns:p14="http://schemas.microsoft.com/office/powerpoint/2010/main" val="162001791"/>
              </p:ext>
            </p:extLst>
          </p:nvPr>
        </p:nvGraphicFramePr>
        <p:xfrm>
          <a:off x="7240886" y="632345"/>
          <a:ext cx="4951114" cy="59065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BC47DFF0-CB8E-4B5D-C01B-6982774FCC03}"/>
              </a:ext>
            </a:extLst>
          </p:cNvPr>
          <p:cNvGraphicFramePr>
            <a:graphicFrameLocks noGrp="1"/>
          </p:cNvGraphicFramePr>
          <p:nvPr>
            <p:extLst>
              <p:ext uri="{D42A27DB-BD31-4B8C-83A1-F6EECF244321}">
                <p14:modId xmlns:p14="http://schemas.microsoft.com/office/powerpoint/2010/main" val="3797441499"/>
              </p:ext>
            </p:extLst>
          </p:nvPr>
        </p:nvGraphicFramePr>
        <p:xfrm>
          <a:off x="5974401" y="678975"/>
          <a:ext cx="6122927" cy="5951220"/>
        </p:xfrm>
        <a:graphic>
          <a:graphicData uri="http://schemas.openxmlformats.org/drawingml/2006/table">
            <a:tbl>
              <a:tblPr>
                <a:tableStyleId>{5C22544A-7EE6-4342-B048-85BDC9FD1C3A}</a:tableStyleId>
              </a:tblPr>
              <a:tblGrid>
                <a:gridCol w="1078338">
                  <a:extLst>
                    <a:ext uri="{9D8B030D-6E8A-4147-A177-3AD203B41FA5}">
                      <a16:colId xmlns:a16="http://schemas.microsoft.com/office/drawing/2014/main" val="2480888699"/>
                    </a:ext>
                  </a:extLst>
                </a:gridCol>
                <a:gridCol w="1800200">
                  <a:extLst>
                    <a:ext uri="{9D8B030D-6E8A-4147-A177-3AD203B41FA5}">
                      <a16:colId xmlns:a16="http://schemas.microsoft.com/office/drawing/2014/main" val="1553192202"/>
                    </a:ext>
                  </a:extLst>
                </a:gridCol>
                <a:gridCol w="1588205">
                  <a:extLst>
                    <a:ext uri="{9D8B030D-6E8A-4147-A177-3AD203B41FA5}">
                      <a16:colId xmlns:a16="http://schemas.microsoft.com/office/drawing/2014/main" val="2820463830"/>
                    </a:ext>
                  </a:extLst>
                </a:gridCol>
                <a:gridCol w="1656184">
                  <a:extLst>
                    <a:ext uri="{9D8B030D-6E8A-4147-A177-3AD203B41FA5}">
                      <a16:colId xmlns:a16="http://schemas.microsoft.com/office/drawing/2014/main" val="4105748764"/>
                    </a:ext>
                  </a:extLst>
                </a:gridCol>
              </a:tblGrid>
              <a:tr h="812800">
                <a:tc>
                  <a:txBody>
                    <a:bodyPr/>
                    <a:lstStyle/>
                    <a:p>
                      <a:pPr algn="l" fontAlgn="b"/>
                      <a:r>
                        <a:rPr lang="en-AU" sz="1400" b="1" u="none" strike="noStrike" dirty="0">
                          <a:effectLst/>
                        </a:rPr>
                        <a:t>The Treasury is …</a:t>
                      </a:r>
                      <a:endParaRPr lang="en-AU" sz="1400" b="1" i="0" u="none" strike="noStrike" dirty="0">
                        <a:solidFill>
                          <a:srgbClr val="000000"/>
                        </a:solidFill>
                        <a:effectLst/>
                        <a:latin typeface="Calibri" panose="020F0502020204030204" pitchFamily="34" charset="0"/>
                      </a:endParaRPr>
                    </a:p>
                  </a:txBody>
                  <a:tcPr marL="9525" marR="9525" marT="9525" marB="0" anchor="b">
                    <a:solidFill>
                      <a:schemeClr val="bg1">
                        <a:lumMod val="75000"/>
                      </a:schemeClr>
                    </a:solidFill>
                  </a:tcPr>
                </a:tc>
                <a:tc>
                  <a:txBody>
                    <a:bodyPr/>
                    <a:lstStyle/>
                    <a:p>
                      <a:pPr algn="ctr" fontAlgn="ctr"/>
                      <a:r>
                        <a:rPr lang="en-AU" sz="1400" b="1" u="none" strike="noStrike" dirty="0">
                          <a:effectLst/>
                        </a:rPr>
                        <a:t>A unit (set of units) in the MoF, without operational independence from the MoF</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tc>
                  <a:txBody>
                    <a:bodyPr/>
                    <a:lstStyle/>
                    <a:p>
                      <a:pPr algn="ctr" fontAlgn="ctr"/>
                      <a:r>
                        <a:rPr lang="en-AU" sz="1400" b="1" u="none" strike="noStrike" dirty="0">
                          <a:effectLst/>
                        </a:rPr>
                        <a:t>Department within the MoF structure, but with a degree of operational independence from the MoF </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tc>
                  <a:txBody>
                    <a:bodyPr/>
                    <a:lstStyle/>
                    <a:p>
                      <a:pPr algn="ctr" fontAlgn="ctr"/>
                      <a:r>
                        <a:rPr lang="en-AU" sz="1400" b="1" u="none" strike="noStrike" dirty="0">
                          <a:effectLst/>
                        </a:rPr>
                        <a:t>Separate institution (legal entity) reporting / subordinate to the MoF </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275321960"/>
                  </a:ext>
                </a:extLst>
              </a:tr>
              <a:tr h="190500">
                <a:tc>
                  <a:txBody>
                    <a:bodyPr/>
                    <a:lstStyle/>
                    <a:p>
                      <a:pPr algn="l" fontAlgn="b"/>
                      <a:endParaRPr lang="en-AU" sz="1400" b="1" i="0" u="none" strike="noStrike" dirty="0">
                        <a:solidFill>
                          <a:srgbClr val="000000"/>
                        </a:solidFill>
                        <a:effectLst/>
                        <a:latin typeface="Calibri" panose="020F0502020204030204" pitchFamily="34" charset="0"/>
                      </a:endParaRPr>
                    </a:p>
                  </a:txBody>
                  <a:tcPr marL="9525" marR="9525" marT="9525" marB="0" anchor="b">
                    <a:solidFill>
                      <a:schemeClr val="bg1">
                        <a:lumMod val="75000"/>
                      </a:schemeClr>
                    </a:solidFill>
                  </a:tcPr>
                </a:tc>
                <a:tc>
                  <a:txBody>
                    <a:bodyPr/>
                    <a:lstStyle/>
                    <a:p>
                      <a:pPr algn="ctr" fontAlgn="ctr"/>
                      <a:r>
                        <a:rPr lang="en-AU" sz="1400" b="1" u="none" strike="noStrike" dirty="0">
                          <a:effectLst/>
                        </a:rPr>
                        <a:t>11</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tc>
                  <a:txBody>
                    <a:bodyPr/>
                    <a:lstStyle/>
                    <a:p>
                      <a:pPr algn="ctr" fontAlgn="ctr"/>
                      <a:r>
                        <a:rPr lang="en-AU" sz="1400" b="1" u="none" strike="noStrike" dirty="0">
                          <a:effectLst/>
                        </a:rPr>
                        <a:t>2</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tc>
                  <a:txBody>
                    <a:bodyPr/>
                    <a:lstStyle/>
                    <a:p>
                      <a:pPr algn="ctr" fontAlgn="ctr"/>
                      <a:r>
                        <a:rPr lang="en-AU" sz="1400" b="1" u="none" strike="noStrike" dirty="0">
                          <a:effectLst/>
                        </a:rPr>
                        <a:t>5</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3408304830"/>
                  </a:ext>
                </a:extLst>
              </a:tr>
              <a:tr h="203200">
                <a:tc>
                  <a:txBody>
                    <a:bodyPr/>
                    <a:lstStyle/>
                    <a:p>
                      <a:pPr algn="l" fontAlgn="b"/>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3323899"/>
                  </a:ext>
                </a:extLst>
              </a:tr>
              <a:tr h="190500">
                <a:tc>
                  <a:txBody>
                    <a:bodyPr/>
                    <a:lstStyle/>
                    <a:p>
                      <a:pPr algn="l" fontAlgn="b"/>
                      <a:r>
                        <a:rPr lang="en-AU" sz="1400" u="none" strike="noStrike" dirty="0">
                          <a:effectLst/>
                        </a:rPr>
                        <a:t>Armenia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70549504"/>
                  </a:ext>
                </a:extLst>
              </a:tr>
              <a:tr h="190500">
                <a:tc>
                  <a:txBody>
                    <a:bodyPr/>
                    <a:lstStyle/>
                    <a:p>
                      <a:pPr algn="l" fontAlgn="b"/>
                      <a:r>
                        <a:rPr lang="en-AU" sz="1400" u="none" strike="noStrike" dirty="0">
                          <a:effectLst/>
                        </a:rPr>
                        <a:t>Azerbaijan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33363889"/>
                  </a:ext>
                </a:extLst>
              </a:tr>
              <a:tr h="190500">
                <a:tc>
                  <a:txBody>
                    <a:bodyPr/>
                    <a:lstStyle/>
                    <a:p>
                      <a:pPr algn="l" fontAlgn="b"/>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7640806"/>
                  </a:ext>
                </a:extLst>
              </a:tr>
              <a:tr h="190500">
                <a:tc>
                  <a:txBody>
                    <a:bodyPr/>
                    <a:lstStyle/>
                    <a:p>
                      <a:pPr algn="l" fontAlgn="b"/>
                      <a:r>
                        <a:rPr lang="en-AU" sz="1400" u="none" strike="noStrike" dirty="0">
                          <a:effectLst/>
                        </a:rPr>
                        <a:t>Croatia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34777471"/>
                  </a:ext>
                </a:extLst>
              </a:tr>
              <a:tr h="203200">
                <a:tc>
                  <a:txBody>
                    <a:bodyPr/>
                    <a:lstStyle/>
                    <a:p>
                      <a:pPr algn="l" fontAlgn="b"/>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0157266"/>
                  </a:ext>
                </a:extLst>
              </a:tr>
              <a:tr h="190500">
                <a:tc>
                  <a:txBody>
                    <a:bodyPr/>
                    <a:lstStyle/>
                    <a:p>
                      <a:pPr algn="l" fontAlgn="b"/>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29169689"/>
                  </a:ext>
                </a:extLst>
              </a:tr>
              <a:tr h="203200">
                <a:tc>
                  <a:txBody>
                    <a:bodyPr/>
                    <a:lstStyle/>
                    <a:p>
                      <a:pPr algn="l" fontAlgn="b"/>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81610782"/>
                  </a:ext>
                </a:extLst>
              </a:tr>
              <a:tr h="190500">
                <a:tc>
                  <a:txBody>
                    <a:bodyPr/>
                    <a:lstStyle/>
                    <a:p>
                      <a:pPr algn="l" fontAlgn="b"/>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2383710"/>
                  </a:ext>
                </a:extLst>
              </a:tr>
              <a:tr h="203200">
                <a:tc>
                  <a:txBody>
                    <a:bodyPr/>
                    <a:lstStyle/>
                    <a:p>
                      <a:pPr algn="l" fontAlgn="b"/>
                      <a:r>
                        <a:rPr lang="en-AU" sz="1400" u="none" strike="noStrike" dirty="0">
                          <a:effectLst/>
                        </a:rPr>
                        <a:t>Kyrgyz Republic</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32895687"/>
                  </a:ext>
                </a:extLst>
              </a:tr>
              <a:tr h="190500">
                <a:tc>
                  <a:txBody>
                    <a:bodyPr/>
                    <a:lstStyle/>
                    <a:p>
                      <a:pPr algn="l" fontAlgn="b"/>
                      <a:r>
                        <a:rPr lang="en-AU" sz="1400" u="none" strike="noStrike" dirty="0">
                          <a:effectLst/>
                        </a:rPr>
                        <a:t>Moldova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35674207"/>
                  </a:ext>
                </a:extLst>
              </a:tr>
              <a:tr h="190500">
                <a:tc>
                  <a:txBody>
                    <a:bodyPr/>
                    <a:lstStyle/>
                    <a:p>
                      <a:pPr algn="l" fontAlgn="b"/>
                      <a:r>
                        <a:rPr lang="en-AU" sz="1400" u="none" strike="noStrike" dirty="0">
                          <a:effectLst/>
                        </a:rPr>
                        <a:t>Montenegro</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072490"/>
                  </a:ext>
                </a:extLst>
              </a:tr>
              <a:tr h="190500">
                <a:tc>
                  <a:txBody>
                    <a:bodyPr/>
                    <a:lstStyle/>
                    <a:p>
                      <a:pPr algn="l" fontAlgn="b"/>
                      <a:r>
                        <a:rPr lang="en-AU" sz="1400" u="none" strike="noStrike" dirty="0">
                          <a:effectLst/>
                        </a:rPr>
                        <a:t>North Macedonia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0888909"/>
                  </a:ext>
                </a:extLst>
              </a:tr>
              <a:tr h="190500">
                <a:tc>
                  <a:txBody>
                    <a:bodyPr/>
                    <a:lstStyle/>
                    <a:p>
                      <a:pPr algn="l" fontAlgn="b"/>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9619686"/>
                  </a:ext>
                </a:extLst>
              </a:tr>
              <a:tr h="190500">
                <a:tc>
                  <a:txBody>
                    <a:bodyPr/>
                    <a:lstStyle/>
                    <a:p>
                      <a:pPr algn="l" fontAlgn="b"/>
                      <a:r>
                        <a:rPr lang="en-AU" sz="1400" u="none" strike="noStrike" dirty="0">
                          <a:effectLst/>
                        </a:rPr>
                        <a:t>Serbia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09188290"/>
                  </a:ext>
                </a:extLst>
              </a:tr>
              <a:tr h="190500">
                <a:tc>
                  <a:txBody>
                    <a:bodyPr/>
                    <a:lstStyle/>
                    <a:p>
                      <a:pPr algn="l" fontAlgn="b"/>
                      <a:r>
                        <a:rPr lang="en-AU" sz="1400" u="none" strike="noStrike" dirty="0">
                          <a:effectLst/>
                        </a:rPr>
                        <a:t>Tajikistan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1998497"/>
                  </a:ext>
                </a:extLst>
              </a:tr>
              <a:tr h="190500">
                <a:tc>
                  <a:txBody>
                    <a:bodyPr/>
                    <a:lstStyle/>
                    <a:p>
                      <a:pPr algn="l" fontAlgn="b"/>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607725"/>
                  </a:ext>
                </a:extLst>
              </a:tr>
              <a:tr h="190500">
                <a:tc>
                  <a:txBody>
                    <a:bodyPr/>
                    <a:lstStyle/>
                    <a:p>
                      <a:pPr algn="l" fontAlgn="b"/>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2131853"/>
                  </a:ext>
                </a:extLst>
              </a:tr>
            </a:tbl>
          </a:graphicData>
        </a:graphic>
      </p:graphicFrame>
    </p:spTree>
    <p:extLst>
      <p:ext uri="{BB962C8B-B14F-4D97-AF65-F5344CB8AC3E}">
        <p14:creationId xmlns:p14="http://schemas.microsoft.com/office/powerpoint/2010/main" val="1281912183"/>
      </p:ext>
    </p:extLst>
  </p:cSld>
  <p:clrMapOvr>
    <a:masterClrMapping/>
  </p:clrMapOvr>
  <p:transition spd="slow">
    <p:wipe dir="r"/>
    <p:sndAc>
      <p:stSnd>
        <p:snd r:embed="rId2" name="coin.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2A441-B63D-A0FB-51C3-55B2995C6428}"/>
              </a:ext>
            </a:extLst>
          </p:cNvPr>
          <p:cNvSpPr>
            <a:spLocks noGrp="1"/>
          </p:cNvSpPr>
          <p:nvPr>
            <p:ph type="title"/>
          </p:nvPr>
        </p:nvSpPr>
        <p:spPr>
          <a:xfrm>
            <a:off x="1224488" y="-115097"/>
            <a:ext cx="10972800" cy="1143000"/>
          </a:xfrm>
        </p:spPr>
        <p:txBody>
          <a:bodyPr/>
          <a:lstStyle/>
          <a:p>
            <a:r>
              <a:rPr lang="en-US" dirty="0">
                <a:solidFill>
                  <a:srgbClr val="C00000"/>
                </a:solidFill>
              </a:rPr>
              <a:t>Treasury Structure and Subnational Offices </a:t>
            </a:r>
          </a:p>
        </p:txBody>
      </p:sp>
      <p:sp>
        <p:nvSpPr>
          <p:cNvPr id="3" name="Content Placeholder 2">
            <a:extLst>
              <a:ext uri="{FF2B5EF4-FFF2-40B4-BE49-F238E27FC236}">
                <a16:creationId xmlns:a16="http://schemas.microsoft.com/office/drawing/2014/main" id="{DEEC9FDD-3FD5-79A5-12CA-3F805B9BF60F}"/>
              </a:ext>
            </a:extLst>
          </p:cNvPr>
          <p:cNvSpPr>
            <a:spLocks noGrp="1"/>
          </p:cNvSpPr>
          <p:nvPr>
            <p:ph idx="1"/>
          </p:nvPr>
        </p:nvSpPr>
        <p:spPr>
          <a:xfrm>
            <a:off x="0" y="3775084"/>
            <a:ext cx="12192000" cy="3082916"/>
          </a:xfrm>
          <a:solidFill>
            <a:schemeClr val="accent2">
              <a:lumMod val="20000"/>
              <a:lumOff val="80000"/>
            </a:schemeClr>
          </a:solidFill>
        </p:spPr>
        <p:txBody>
          <a:bodyPr/>
          <a:lstStyle/>
          <a:p>
            <a:r>
              <a:rPr lang="en-US" sz="2200" dirty="0"/>
              <a:t>12 of 18 countries surveyed have subnational offices with 8 of the 12 having two tiers. This is somewhat surprising given the developments in many countries towards end-to-end automation. The six countries without subnational treasury offices are: Armenia, Croatia, Georgia, Kosovo, Montenegro and Turkey. </a:t>
            </a:r>
          </a:p>
          <a:p>
            <a:r>
              <a:rPr lang="en-US" sz="2400" b="1" dirty="0"/>
              <a:t>Questions which remain to be fully answered.</a:t>
            </a:r>
            <a:r>
              <a:rPr lang="en-US" sz="2500" b="1" dirty="0"/>
              <a:t> </a:t>
            </a:r>
          </a:p>
          <a:p>
            <a:pPr lvl="1"/>
            <a:r>
              <a:rPr lang="en-US" sz="2000" b="1" dirty="0"/>
              <a:t>What is the evolving role of these offices? </a:t>
            </a:r>
          </a:p>
          <a:p>
            <a:pPr lvl="1"/>
            <a:r>
              <a:rPr lang="en-US" sz="2000" b="1" dirty="0"/>
              <a:t>How do six countries cope with no subnational offices while other countries still have these structures? </a:t>
            </a:r>
          </a:p>
          <a:p>
            <a:pPr lvl="1"/>
            <a:r>
              <a:rPr lang="en-US" sz="2000" b="1" dirty="0"/>
              <a:t>What are the factors that contribute to the different levels of staff resources across respondent countries?</a:t>
            </a:r>
          </a:p>
        </p:txBody>
      </p:sp>
      <p:sp>
        <p:nvSpPr>
          <p:cNvPr id="4" name="Slide Number Placeholder 3">
            <a:extLst>
              <a:ext uri="{FF2B5EF4-FFF2-40B4-BE49-F238E27FC236}">
                <a16:creationId xmlns:a16="http://schemas.microsoft.com/office/drawing/2014/main" id="{30F72CF6-CC84-381E-854B-8EDD9BAFF737}"/>
              </a:ext>
            </a:extLst>
          </p:cNvPr>
          <p:cNvSpPr>
            <a:spLocks noGrp="1"/>
          </p:cNvSpPr>
          <p:nvPr>
            <p:ph type="sldNum" sz="quarter" idx="12"/>
          </p:nvPr>
        </p:nvSpPr>
        <p:spPr/>
        <p:txBody>
          <a:bodyPr/>
          <a:lstStyle/>
          <a:p>
            <a:pPr>
              <a:defRPr/>
            </a:pPr>
            <a:fld id="{87D4BA1C-9A8B-436B-A337-6A2CE014F201}" type="slidenum">
              <a:rPr lang="ru-RU" altLang="en-US" smtClean="0"/>
              <a:pPr>
                <a:defRPr/>
              </a:pPr>
              <a:t>4</a:t>
            </a:fld>
            <a:endParaRPr lang="ru-RU" altLang="en-US" dirty="0"/>
          </a:p>
        </p:txBody>
      </p:sp>
      <p:graphicFrame>
        <p:nvGraphicFramePr>
          <p:cNvPr id="6" name="Chart 5">
            <a:extLst>
              <a:ext uri="{FF2B5EF4-FFF2-40B4-BE49-F238E27FC236}">
                <a16:creationId xmlns:a16="http://schemas.microsoft.com/office/drawing/2014/main" id="{3855DEB9-F2EF-4D01-9FDD-B9B804B120D1}"/>
              </a:ext>
            </a:extLst>
          </p:cNvPr>
          <p:cNvGraphicFramePr>
            <a:graphicFrameLocks/>
          </p:cNvGraphicFramePr>
          <p:nvPr>
            <p:extLst>
              <p:ext uri="{D42A27DB-BD31-4B8C-83A1-F6EECF244321}">
                <p14:modId xmlns:p14="http://schemas.microsoft.com/office/powerpoint/2010/main" val="1154414593"/>
              </p:ext>
            </p:extLst>
          </p:nvPr>
        </p:nvGraphicFramePr>
        <p:xfrm>
          <a:off x="6453572" y="620073"/>
          <a:ext cx="5619092" cy="33762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DA04B4C7-7F14-42C4-AB49-4924220E4066}"/>
              </a:ext>
            </a:extLst>
          </p:cNvPr>
          <p:cNvGraphicFramePr>
            <a:graphicFrameLocks/>
          </p:cNvGraphicFramePr>
          <p:nvPr>
            <p:extLst>
              <p:ext uri="{D42A27DB-BD31-4B8C-83A1-F6EECF244321}">
                <p14:modId xmlns:p14="http://schemas.microsoft.com/office/powerpoint/2010/main" val="2685158210"/>
              </p:ext>
            </p:extLst>
          </p:nvPr>
        </p:nvGraphicFramePr>
        <p:xfrm>
          <a:off x="750484" y="690506"/>
          <a:ext cx="5345516" cy="31940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32124234"/>
      </p:ext>
    </p:extLst>
  </p:cSld>
  <p:clrMapOvr>
    <a:masterClrMapping/>
  </p:clrMapOvr>
  <p:transition spd="slow">
    <p:wipe dir="r"/>
    <p:sndAc>
      <p:stSnd>
        <p:snd r:embed="rId2" name="coin.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34E6F-6B83-D1BB-FC07-0A8174944CB4}"/>
              </a:ext>
            </a:extLst>
          </p:cNvPr>
          <p:cNvSpPr>
            <a:spLocks noGrp="1"/>
          </p:cNvSpPr>
          <p:nvPr>
            <p:ph type="title"/>
          </p:nvPr>
        </p:nvSpPr>
        <p:spPr>
          <a:xfrm>
            <a:off x="1084565" y="-171400"/>
            <a:ext cx="10972800" cy="1143000"/>
          </a:xfrm>
        </p:spPr>
        <p:txBody>
          <a:bodyPr/>
          <a:lstStyle/>
          <a:p>
            <a:r>
              <a:rPr lang="en-US" dirty="0">
                <a:solidFill>
                  <a:srgbClr val="C00000"/>
                </a:solidFill>
              </a:rPr>
              <a:t>Staffing Numbers</a:t>
            </a:r>
          </a:p>
        </p:txBody>
      </p:sp>
      <p:sp>
        <p:nvSpPr>
          <p:cNvPr id="3" name="Content Placeholder 2">
            <a:extLst>
              <a:ext uri="{FF2B5EF4-FFF2-40B4-BE49-F238E27FC236}">
                <a16:creationId xmlns:a16="http://schemas.microsoft.com/office/drawing/2014/main" id="{B77F3258-730A-C83C-C4FB-696EB5802ACF}"/>
              </a:ext>
            </a:extLst>
          </p:cNvPr>
          <p:cNvSpPr>
            <a:spLocks noGrp="1"/>
          </p:cNvSpPr>
          <p:nvPr>
            <p:ph idx="1"/>
          </p:nvPr>
        </p:nvSpPr>
        <p:spPr>
          <a:xfrm>
            <a:off x="149970" y="4149080"/>
            <a:ext cx="12051411" cy="2708920"/>
          </a:xfrm>
          <a:solidFill>
            <a:schemeClr val="accent2">
              <a:lumMod val="20000"/>
              <a:lumOff val="80000"/>
            </a:schemeClr>
          </a:solidFill>
        </p:spPr>
        <p:txBody>
          <a:bodyPr/>
          <a:lstStyle/>
          <a:p>
            <a:pPr marL="0" indent="0">
              <a:buNone/>
            </a:pPr>
            <a:r>
              <a:rPr lang="en-US" sz="2600" dirty="0"/>
              <a:t>Staffing levels vary considerably from a low of 36 to a high of 5000</a:t>
            </a:r>
          </a:p>
          <a:p>
            <a:pPr marL="0" indent="0">
              <a:buNone/>
            </a:pPr>
            <a:r>
              <a:rPr lang="en-US" sz="2600" dirty="0"/>
              <a:t>Where regional offices exist, the majority of staffing remains at these levels – ratios between central and regional staffing are at least 4 to 1 and as high as 25 to 1.</a:t>
            </a:r>
          </a:p>
          <a:p>
            <a:pPr marL="0" indent="0">
              <a:buNone/>
            </a:pPr>
            <a:r>
              <a:rPr lang="en-US" sz="2600" b="1" dirty="0"/>
              <a:t>A more comprehensive analysis of activities undertaken centrally and in Regional Offices would be a useful further step for the report (this is partially achieved later in the survey).</a:t>
            </a:r>
          </a:p>
        </p:txBody>
      </p:sp>
      <p:sp>
        <p:nvSpPr>
          <p:cNvPr id="4" name="Slide Number Placeholder 3">
            <a:extLst>
              <a:ext uri="{FF2B5EF4-FFF2-40B4-BE49-F238E27FC236}">
                <a16:creationId xmlns:a16="http://schemas.microsoft.com/office/drawing/2014/main" id="{7D50761D-E9D6-E6ED-AE6B-4A5C17219C63}"/>
              </a:ext>
            </a:extLst>
          </p:cNvPr>
          <p:cNvSpPr>
            <a:spLocks noGrp="1"/>
          </p:cNvSpPr>
          <p:nvPr>
            <p:ph type="sldNum" sz="quarter" idx="12"/>
          </p:nvPr>
        </p:nvSpPr>
        <p:spPr/>
        <p:txBody>
          <a:bodyPr/>
          <a:lstStyle/>
          <a:p>
            <a:pPr>
              <a:defRPr/>
            </a:pPr>
            <a:fld id="{87D4BA1C-9A8B-436B-A337-6A2CE014F201}" type="slidenum">
              <a:rPr lang="ru-RU" altLang="en-US" smtClean="0"/>
              <a:pPr>
                <a:defRPr/>
              </a:pPr>
              <a:t>5</a:t>
            </a:fld>
            <a:endParaRPr lang="ru-RU" altLang="en-US" dirty="0"/>
          </a:p>
        </p:txBody>
      </p:sp>
      <p:graphicFrame>
        <p:nvGraphicFramePr>
          <p:cNvPr id="5" name="Chart 4">
            <a:extLst>
              <a:ext uri="{FF2B5EF4-FFF2-40B4-BE49-F238E27FC236}">
                <a16:creationId xmlns:a16="http://schemas.microsoft.com/office/drawing/2014/main" id="{41EBD5E8-9ED8-4853-A01D-B57BFBC5D37A}"/>
              </a:ext>
            </a:extLst>
          </p:cNvPr>
          <p:cNvGraphicFramePr>
            <a:graphicFrameLocks/>
          </p:cNvGraphicFramePr>
          <p:nvPr>
            <p:extLst>
              <p:ext uri="{D42A27DB-BD31-4B8C-83A1-F6EECF244321}">
                <p14:modId xmlns:p14="http://schemas.microsoft.com/office/powerpoint/2010/main" val="3088763720"/>
              </p:ext>
            </p:extLst>
          </p:nvPr>
        </p:nvGraphicFramePr>
        <p:xfrm>
          <a:off x="149970" y="620688"/>
          <a:ext cx="6162054" cy="32448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88B6F1C1-1632-4EE9-86A4-3682451CD70B}"/>
              </a:ext>
            </a:extLst>
          </p:cNvPr>
          <p:cNvGraphicFramePr>
            <a:graphicFrameLocks/>
          </p:cNvGraphicFramePr>
          <p:nvPr>
            <p:extLst>
              <p:ext uri="{D42A27DB-BD31-4B8C-83A1-F6EECF244321}">
                <p14:modId xmlns:p14="http://schemas.microsoft.com/office/powerpoint/2010/main" val="2868038347"/>
              </p:ext>
            </p:extLst>
          </p:nvPr>
        </p:nvGraphicFramePr>
        <p:xfrm>
          <a:off x="6321405" y="699246"/>
          <a:ext cx="5879976" cy="344983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72683997"/>
      </p:ext>
    </p:extLst>
  </p:cSld>
  <p:clrMapOvr>
    <a:masterClrMapping/>
  </p:clrMapOvr>
  <p:transition spd="slow">
    <p:wipe dir="r"/>
    <p:sndAc>
      <p:stSnd>
        <p:snd r:embed="rId2" name="coin.wav"/>
      </p:stSnd>
    </p:sndAc>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3761E-1CD3-0A22-41DC-1D02219A6F59}"/>
              </a:ext>
            </a:extLst>
          </p:cNvPr>
          <p:cNvSpPr>
            <a:spLocks noGrp="1"/>
          </p:cNvSpPr>
          <p:nvPr>
            <p:ph type="title"/>
          </p:nvPr>
        </p:nvSpPr>
        <p:spPr>
          <a:xfrm>
            <a:off x="1099864" y="-69855"/>
            <a:ext cx="10972800" cy="1143000"/>
          </a:xfrm>
        </p:spPr>
        <p:txBody>
          <a:bodyPr/>
          <a:lstStyle/>
          <a:p>
            <a:r>
              <a:rPr lang="en-US" dirty="0">
                <a:solidFill>
                  <a:srgbClr val="C00000"/>
                </a:solidFill>
              </a:rPr>
              <a:t>Country Population and Treasury Staffing </a:t>
            </a:r>
          </a:p>
        </p:txBody>
      </p:sp>
      <p:sp>
        <p:nvSpPr>
          <p:cNvPr id="4" name="Slide Number Placeholder 3">
            <a:extLst>
              <a:ext uri="{FF2B5EF4-FFF2-40B4-BE49-F238E27FC236}">
                <a16:creationId xmlns:a16="http://schemas.microsoft.com/office/drawing/2014/main" id="{44076854-2841-FAF1-256C-58997A0E1A57}"/>
              </a:ext>
            </a:extLst>
          </p:cNvPr>
          <p:cNvSpPr>
            <a:spLocks noGrp="1"/>
          </p:cNvSpPr>
          <p:nvPr>
            <p:ph type="sldNum" sz="quarter" idx="12"/>
          </p:nvPr>
        </p:nvSpPr>
        <p:spPr/>
        <p:txBody>
          <a:bodyPr/>
          <a:lstStyle/>
          <a:p>
            <a:pPr>
              <a:defRPr/>
            </a:pPr>
            <a:fld id="{87D4BA1C-9A8B-436B-A337-6A2CE014F201}" type="slidenum">
              <a:rPr lang="ru-RU" altLang="en-US" smtClean="0"/>
              <a:pPr>
                <a:defRPr/>
              </a:pPr>
              <a:t>6</a:t>
            </a:fld>
            <a:endParaRPr lang="ru-RU" altLang="en-US" dirty="0"/>
          </a:p>
        </p:txBody>
      </p:sp>
      <p:sp>
        <p:nvSpPr>
          <p:cNvPr id="6" name="TextBox 5">
            <a:extLst>
              <a:ext uri="{FF2B5EF4-FFF2-40B4-BE49-F238E27FC236}">
                <a16:creationId xmlns:a16="http://schemas.microsoft.com/office/drawing/2014/main" id="{488505AF-B016-5433-CD33-29F113237C42}"/>
              </a:ext>
            </a:extLst>
          </p:cNvPr>
          <p:cNvSpPr txBox="1"/>
          <p:nvPr/>
        </p:nvSpPr>
        <p:spPr>
          <a:xfrm>
            <a:off x="5893768" y="1368267"/>
            <a:ext cx="5688632" cy="5324535"/>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sz="2200" dirty="0"/>
              <a:t>While this is a simplistic analysis, which does not account for the specific roles or functions across different countries, it is still interesting to see the differences in the ratios between countries.   </a:t>
            </a:r>
          </a:p>
          <a:p>
            <a:pPr marL="285750" indent="-285750">
              <a:spcBef>
                <a:spcPts val="600"/>
              </a:spcBef>
              <a:buFont typeface="Arial" panose="020B0604020202020204" pitchFamily="34" charset="0"/>
              <a:buChar char="•"/>
            </a:pPr>
            <a:r>
              <a:rPr lang="en-US" sz="2200" dirty="0"/>
              <a:t>It may suggest that some countries have gone further with end –to –end automation than others and have devolved payment processing and revenue collection entirely to line ministries and agencies.  </a:t>
            </a:r>
          </a:p>
          <a:p>
            <a:pPr marL="285750" indent="-285750">
              <a:spcBef>
                <a:spcPts val="600"/>
              </a:spcBef>
              <a:buFont typeface="Arial" panose="020B0604020202020204" pitchFamily="34" charset="0"/>
              <a:buChar char="•"/>
            </a:pPr>
            <a:r>
              <a:rPr lang="en-US" sz="2200" dirty="0"/>
              <a:t>Some countries may remain highly dependent on the Treasury being involved in ex-ante controls. </a:t>
            </a:r>
            <a:r>
              <a:rPr lang="en-US" sz="2200" b="1" dirty="0"/>
              <a:t>This could be a further useful area for discussion  </a:t>
            </a:r>
          </a:p>
        </p:txBody>
      </p:sp>
      <p:graphicFrame>
        <p:nvGraphicFramePr>
          <p:cNvPr id="8" name="Table 7">
            <a:extLst>
              <a:ext uri="{FF2B5EF4-FFF2-40B4-BE49-F238E27FC236}">
                <a16:creationId xmlns:a16="http://schemas.microsoft.com/office/drawing/2014/main" id="{82384CED-94D6-55B8-EB53-74F8CCC60A97}"/>
              </a:ext>
            </a:extLst>
          </p:cNvPr>
          <p:cNvGraphicFramePr>
            <a:graphicFrameLocks noGrp="1"/>
          </p:cNvGraphicFramePr>
          <p:nvPr>
            <p:extLst>
              <p:ext uri="{D42A27DB-BD31-4B8C-83A1-F6EECF244321}">
                <p14:modId xmlns:p14="http://schemas.microsoft.com/office/powerpoint/2010/main" val="159349030"/>
              </p:ext>
            </p:extLst>
          </p:nvPr>
        </p:nvGraphicFramePr>
        <p:xfrm>
          <a:off x="263352" y="908720"/>
          <a:ext cx="5400599" cy="5812746"/>
        </p:xfrm>
        <a:graphic>
          <a:graphicData uri="http://schemas.openxmlformats.org/drawingml/2006/table">
            <a:tbl>
              <a:tblPr>
                <a:tableStyleId>{5C22544A-7EE6-4342-B048-85BDC9FD1C3A}</a:tableStyleId>
              </a:tblPr>
              <a:tblGrid>
                <a:gridCol w="1502484">
                  <a:extLst>
                    <a:ext uri="{9D8B030D-6E8A-4147-A177-3AD203B41FA5}">
                      <a16:colId xmlns:a16="http://schemas.microsoft.com/office/drawing/2014/main" val="3247212056"/>
                    </a:ext>
                  </a:extLst>
                </a:gridCol>
                <a:gridCol w="888970">
                  <a:extLst>
                    <a:ext uri="{9D8B030D-6E8A-4147-A177-3AD203B41FA5}">
                      <a16:colId xmlns:a16="http://schemas.microsoft.com/office/drawing/2014/main" val="2088044422"/>
                    </a:ext>
                  </a:extLst>
                </a:gridCol>
                <a:gridCol w="1268765">
                  <a:extLst>
                    <a:ext uri="{9D8B030D-6E8A-4147-A177-3AD203B41FA5}">
                      <a16:colId xmlns:a16="http://schemas.microsoft.com/office/drawing/2014/main" val="3061062327"/>
                    </a:ext>
                  </a:extLst>
                </a:gridCol>
                <a:gridCol w="1740380">
                  <a:extLst>
                    <a:ext uri="{9D8B030D-6E8A-4147-A177-3AD203B41FA5}">
                      <a16:colId xmlns:a16="http://schemas.microsoft.com/office/drawing/2014/main" val="2675105457"/>
                    </a:ext>
                  </a:extLst>
                </a:gridCol>
              </a:tblGrid>
              <a:tr h="877398">
                <a:tc>
                  <a:txBody>
                    <a:bodyPr/>
                    <a:lstStyle/>
                    <a:p>
                      <a:pPr algn="l" fontAlgn="b"/>
                      <a:endParaRPr lang="en-AU" sz="1400" b="1" i="0" u="none" strike="noStrike" dirty="0">
                        <a:solidFill>
                          <a:srgbClr val="000000"/>
                        </a:solidFill>
                        <a:effectLst/>
                        <a:latin typeface="Calibri" panose="020F0502020204030204" pitchFamily="34" charset="0"/>
                      </a:endParaRPr>
                    </a:p>
                  </a:txBody>
                  <a:tcPr marL="9525" marR="9525" marT="9525" marB="0" anchor="b">
                    <a:solidFill>
                      <a:schemeClr val="bg1">
                        <a:lumMod val="75000"/>
                      </a:schemeClr>
                    </a:solidFill>
                  </a:tcPr>
                </a:tc>
                <a:tc>
                  <a:txBody>
                    <a:bodyPr/>
                    <a:lstStyle/>
                    <a:p>
                      <a:pPr algn="ctr" fontAlgn="ctr"/>
                      <a:r>
                        <a:rPr lang="en-AU" sz="1400" b="1" u="none" strike="noStrike" dirty="0">
                          <a:effectLst/>
                        </a:rPr>
                        <a:t>Treasury Staff, total</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tc>
                  <a:txBody>
                    <a:bodyPr/>
                    <a:lstStyle/>
                    <a:p>
                      <a:pPr algn="ctr" fontAlgn="ctr"/>
                      <a:r>
                        <a:rPr lang="en-AU" sz="1400" b="1" u="none" strike="noStrike" dirty="0">
                          <a:effectLst/>
                        </a:rPr>
                        <a:t>Treasury Staff per 1 million of Population</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tc>
                  <a:txBody>
                    <a:bodyPr/>
                    <a:lstStyle/>
                    <a:p>
                      <a:pPr algn="ctr" fontAlgn="ctr"/>
                      <a:r>
                        <a:rPr lang="en-AU" sz="1400" b="1" u="none" strike="noStrike" dirty="0">
                          <a:effectLst/>
                        </a:rPr>
                        <a:t>Population</a:t>
                      </a:r>
                      <a:endParaRPr lang="en-AU" sz="1400" b="1" i="0" u="none" strike="noStrike" dirty="0">
                        <a:solidFill>
                          <a:srgbClr val="000000"/>
                        </a:solidFill>
                        <a:effectLst/>
                        <a:latin typeface="Calibri" panose="020F0502020204030204" pitchFamily="34" charset="0"/>
                      </a:endParaRPr>
                    </a:p>
                  </a:txBody>
                  <a:tcPr marL="9525" marR="9525" marT="9525" marB="0" anchor="ctr">
                    <a:solidFill>
                      <a:schemeClr val="bg1">
                        <a:lumMod val="75000"/>
                      </a:schemeClr>
                    </a:solidFill>
                  </a:tcPr>
                </a:tc>
                <a:extLst>
                  <a:ext uri="{0D108BD9-81ED-4DB2-BD59-A6C34878D82A}">
                    <a16:rowId xmlns:a16="http://schemas.microsoft.com/office/drawing/2014/main" val="707717912"/>
                  </a:ext>
                </a:extLst>
              </a:tr>
              <a:tr h="274186">
                <a:tc>
                  <a:txBody>
                    <a:bodyPr/>
                    <a:lstStyle/>
                    <a:p>
                      <a:pPr algn="l" fontAlgn="b"/>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251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86.6</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2.9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38248707"/>
                  </a:ext>
                </a:extLst>
              </a:tr>
              <a:tr h="274186">
                <a:tc>
                  <a:txBody>
                    <a:bodyPr/>
                    <a:lstStyle/>
                    <a:p>
                      <a:pPr algn="l" fontAlgn="b"/>
                      <a:r>
                        <a:rPr lang="en-AU" sz="1400" u="none" strike="noStrike" dirty="0">
                          <a:effectLst/>
                        </a:rPr>
                        <a:t>Armenia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19.0</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2.9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44330383"/>
                  </a:ext>
                </a:extLst>
              </a:tr>
              <a:tr h="274186">
                <a:tc>
                  <a:txBody>
                    <a:bodyPr/>
                    <a:lstStyle/>
                    <a:p>
                      <a:pPr algn="l" fontAlgn="b"/>
                      <a:r>
                        <a:rPr lang="en-AU" sz="1400" u="none" strike="noStrike" dirty="0">
                          <a:effectLst/>
                        </a:rPr>
                        <a:t>Azerbaijan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535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53.0</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10.1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95629947"/>
                  </a:ext>
                </a:extLst>
              </a:tr>
              <a:tr h="274186">
                <a:tc>
                  <a:txBody>
                    <a:bodyPr/>
                    <a:lstStyle/>
                    <a:p>
                      <a:pPr algn="l" fontAlgn="b"/>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525</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53.0</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9.9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933456"/>
                  </a:ext>
                </a:extLst>
              </a:tr>
              <a:tr h="274186">
                <a:tc>
                  <a:txBody>
                    <a:bodyPr/>
                    <a:lstStyle/>
                    <a:p>
                      <a:pPr algn="l" fontAlgn="b"/>
                      <a:r>
                        <a:rPr lang="en-AU" sz="1400" u="none" strike="noStrike" dirty="0">
                          <a:effectLst/>
                        </a:rPr>
                        <a:t>Croatia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98</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25.1</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3.9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26413462"/>
                  </a:ext>
                </a:extLst>
              </a:tr>
              <a:tr h="274186">
                <a:tc>
                  <a:txBody>
                    <a:bodyPr/>
                    <a:lstStyle/>
                    <a:p>
                      <a:pPr algn="l" fontAlgn="b"/>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92</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24.9</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3.7</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60938633"/>
                  </a:ext>
                </a:extLst>
              </a:tr>
              <a:tr h="274186">
                <a:tc>
                  <a:txBody>
                    <a:bodyPr/>
                    <a:lstStyle/>
                    <a:p>
                      <a:pPr algn="l" fontAlgn="b"/>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5000</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510.2</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9.8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61380003"/>
                  </a:ext>
                </a:extLst>
              </a:tr>
              <a:tr h="274186">
                <a:tc>
                  <a:txBody>
                    <a:bodyPr/>
                    <a:lstStyle/>
                    <a:p>
                      <a:pPr algn="l" fontAlgn="b"/>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2,591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137.8</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18.8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4168420"/>
                  </a:ext>
                </a:extLst>
              </a:tr>
              <a:tr h="274186">
                <a:tc>
                  <a:txBody>
                    <a:bodyPr/>
                    <a:lstStyle/>
                    <a:p>
                      <a:pPr algn="l" fontAlgn="b"/>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79</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43.9</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1.8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0202589"/>
                  </a:ext>
                </a:extLst>
              </a:tr>
              <a:tr h="274186">
                <a:tc>
                  <a:txBody>
                    <a:bodyPr/>
                    <a:lstStyle/>
                    <a:p>
                      <a:pPr algn="l" fontAlgn="b"/>
                      <a:r>
                        <a:rPr lang="en-AU" sz="1400" u="none" strike="noStrike" dirty="0">
                          <a:effectLst/>
                        </a:rPr>
                        <a:t>Kyrgyz Republic</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310</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49.2</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6.3</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3086329"/>
                  </a:ext>
                </a:extLst>
              </a:tr>
              <a:tr h="274186">
                <a:tc>
                  <a:txBody>
                    <a:bodyPr/>
                    <a:lstStyle/>
                    <a:p>
                      <a:pPr algn="l" fontAlgn="b"/>
                      <a:r>
                        <a:rPr lang="en-AU" sz="1400" u="none" strike="noStrike" dirty="0">
                          <a:effectLst/>
                        </a:rPr>
                        <a:t>Moldova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122</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46.9</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2.6</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6133547"/>
                  </a:ext>
                </a:extLst>
              </a:tr>
              <a:tr h="274186">
                <a:tc>
                  <a:txBody>
                    <a:bodyPr/>
                    <a:lstStyle/>
                    <a:p>
                      <a:pPr algn="l" fontAlgn="b"/>
                      <a:r>
                        <a:rPr lang="en-AU" sz="1400" u="none" strike="noStrike" dirty="0">
                          <a:effectLst/>
                        </a:rPr>
                        <a:t>Montenegro</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36</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51.4</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0.7</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3500337"/>
                  </a:ext>
                </a:extLst>
              </a:tr>
              <a:tr h="274186">
                <a:tc>
                  <a:txBody>
                    <a:bodyPr/>
                    <a:lstStyle/>
                    <a:p>
                      <a:pPr algn="l" fontAlgn="b"/>
                      <a:r>
                        <a:rPr lang="en-AU" sz="1400" u="none" strike="noStrike" dirty="0">
                          <a:effectLst/>
                        </a:rPr>
                        <a:t>North Macedonia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59</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32.8</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1.8</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9942286"/>
                  </a:ext>
                </a:extLst>
              </a:tr>
              <a:tr h="274186">
                <a:tc>
                  <a:txBody>
                    <a:bodyPr/>
                    <a:lstStyle/>
                    <a:p>
                      <a:pPr algn="l" fontAlgn="b"/>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4342</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222.7</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19.5</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5815242"/>
                  </a:ext>
                </a:extLst>
              </a:tr>
              <a:tr h="274186">
                <a:tc>
                  <a:txBody>
                    <a:bodyPr/>
                    <a:lstStyle/>
                    <a:p>
                      <a:pPr algn="l" fontAlgn="b"/>
                      <a:r>
                        <a:rPr lang="en-AU" sz="1400" u="none" strike="noStrike" dirty="0">
                          <a:effectLst/>
                        </a:rPr>
                        <a:t>Serbia</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1399</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208.8</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6.7</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94382972"/>
                  </a:ext>
                </a:extLst>
              </a:tr>
              <a:tr h="274186">
                <a:tc>
                  <a:txBody>
                    <a:bodyPr/>
                    <a:lstStyle/>
                    <a:p>
                      <a:pPr algn="l" fontAlgn="b"/>
                      <a:r>
                        <a:rPr lang="en-AU" sz="1400" u="none" strike="noStrike" dirty="0">
                          <a:effectLst/>
                        </a:rPr>
                        <a:t>Tajikistan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431</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47.4</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9.1</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30241558"/>
                  </a:ext>
                </a:extLst>
              </a:tr>
              <a:tr h="274186">
                <a:tc>
                  <a:txBody>
                    <a:bodyPr/>
                    <a:lstStyle/>
                    <a:p>
                      <a:pPr algn="l" fontAlgn="b"/>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44</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0.5</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82.3</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22496159"/>
                  </a:ext>
                </a:extLst>
              </a:tr>
              <a:tr h="274186">
                <a:tc>
                  <a:txBody>
                    <a:bodyPr/>
                    <a:lstStyle/>
                    <a:p>
                      <a:pPr algn="l" fontAlgn="b"/>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rPr>
                        <a:t>1,924</a:t>
                      </a:r>
                      <a:endParaRPr lang="en-AU"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AU" sz="1400" u="none" strike="noStrike" dirty="0">
                          <a:effectLst/>
                          <a:highlight>
                            <a:srgbClr val="FFFF00"/>
                          </a:highlight>
                        </a:rPr>
                        <a:t>58.5</a:t>
                      </a:r>
                      <a:endParaRPr lang="en-AU"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tc>
                  <a:txBody>
                    <a:bodyPr/>
                    <a:lstStyle/>
                    <a:p>
                      <a:pPr algn="r" fontAlgn="b"/>
                      <a:r>
                        <a:rPr lang="en-AU" sz="1400" u="none" strike="noStrike" dirty="0">
                          <a:effectLst/>
                        </a:rPr>
                        <a:t>32.9</a:t>
                      </a:r>
                      <a:endParaRPr lang="en-AU"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0096851"/>
                  </a:ext>
                </a:extLst>
              </a:tr>
            </a:tbl>
          </a:graphicData>
        </a:graphic>
      </p:graphicFrame>
    </p:spTree>
    <p:extLst>
      <p:ext uri="{BB962C8B-B14F-4D97-AF65-F5344CB8AC3E}">
        <p14:creationId xmlns:p14="http://schemas.microsoft.com/office/powerpoint/2010/main" val="3439213342"/>
      </p:ext>
    </p:extLst>
  </p:cSld>
  <p:clrMapOvr>
    <a:masterClrMapping/>
  </p:clrMapOvr>
  <p:transition spd="slow">
    <p:wipe dir="r"/>
    <p:sndAc>
      <p:stSnd>
        <p:snd r:embed="rId2" name="coin.wav"/>
      </p:stSnd>
    </p:sndAc>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4CFCB-B5C0-F420-C044-91D24BC7B3A5}"/>
              </a:ext>
            </a:extLst>
          </p:cNvPr>
          <p:cNvSpPr>
            <a:spLocks noGrp="1"/>
          </p:cNvSpPr>
          <p:nvPr>
            <p:ph type="title"/>
          </p:nvPr>
        </p:nvSpPr>
        <p:spPr>
          <a:xfrm>
            <a:off x="1219200" y="-299112"/>
            <a:ext cx="10972800" cy="1143000"/>
          </a:xfrm>
        </p:spPr>
        <p:txBody>
          <a:bodyPr/>
          <a:lstStyle/>
          <a:p>
            <a:r>
              <a:rPr lang="en-US" dirty="0">
                <a:solidFill>
                  <a:srgbClr val="C00000"/>
                </a:solidFill>
              </a:rPr>
              <a:t>Clients Serviced by the Treasury</a:t>
            </a:r>
          </a:p>
        </p:txBody>
      </p:sp>
      <p:sp>
        <p:nvSpPr>
          <p:cNvPr id="4" name="Slide Number Placeholder 3">
            <a:extLst>
              <a:ext uri="{FF2B5EF4-FFF2-40B4-BE49-F238E27FC236}">
                <a16:creationId xmlns:a16="http://schemas.microsoft.com/office/drawing/2014/main" id="{5169089C-8291-1827-1B58-EF48F4CBAC86}"/>
              </a:ext>
            </a:extLst>
          </p:cNvPr>
          <p:cNvSpPr>
            <a:spLocks noGrp="1"/>
          </p:cNvSpPr>
          <p:nvPr>
            <p:ph type="sldNum" sz="quarter" idx="12"/>
          </p:nvPr>
        </p:nvSpPr>
        <p:spPr/>
        <p:txBody>
          <a:bodyPr/>
          <a:lstStyle/>
          <a:p>
            <a:pPr>
              <a:defRPr/>
            </a:pPr>
            <a:fld id="{87D4BA1C-9A8B-436B-A337-6A2CE014F201}" type="slidenum">
              <a:rPr lang="ru-RU" altLang="en-US" smtClean="0"/>
              <a:pPr>
                <a:defRPr/>
              </a:pPr>
              <a:t>7</a:t>
            </a:fld>
            <a:endParaRPr lang="ru-RU" altLang="en-US" dirty="0"/>
          </a:p>
        </p:txBody>
      </p:sp>
      <p:sp>
        <p:nvSpPr>
          <p:cNvPr id="3" name="TextBox 2">
            <a:extLst>
              <a:ext uri="{FF2B5EF4-FFF2-40B4-BE49-F238E27FC236}">
                <a16:creationId xmlns:a16="http://schemas.microsoft.com/office/drawing/2014/main" id="{FF310362-1C57-81F3-1DC1-E62760FFF52D}"/>
              </a:ext>
            </a:extLst>
          </p:cNvPr>
          <p:cNvSpPr txBox="1"/>
          <p:nvPr/>
        </p:nvSpPr>
        <p:spPr>
          <a:xfrm>
            <a:off x="108043" y="4653136"/>
            <a:ext cx="12081733" cy="2308324"/>
          </a:xfrm>
          <a:prstGeom prst="rect">
            <a:avLst/>
          </a:prstGeom>
          <a:solidFill>
            <a:schemeClr val="accent2">
              <a:lumMod val="20000"/>
              <a:lumOff val="80000"/>
            </a:schemeClr>
          </a:solidFill>
        </p:spPr>
        <p:txBody>
          <a:bodyPr wrap="square" rtlCol="0">
            <a:spAutoFit/>
          </a:bodyPr>
          <a:lstStyle/>
          <a:p>
            <a:pPr marL="285750" indent="-285750">
              <a:buFont typeface="Arial" panose="020B0604020202020204" pitchFamily="34" charset="0"/>
              <a:buChar char="•"/>
            </a:pPr>
            <a:r>
              <a:rPr lang="en-US" dirty="0"/>
              <a:t>Belarus reports the most clients at 14,000 and Turkey the least at 44.   </a:t>
            </a:r>
          </a:p>
          <a:p>
            <a:pPr marL="285750" indent="-285750">
              <a:buFont typeface="Arial" panose="020B0604020202020204" pitchFamily="34" charset="0"/>
              <a:buChar char="•"/>
            </a:pPr>
            <a:r>
              <a:rPr lang="en-US" dirty="0"/>
              <a:t>The above graph raises further questions about the client model in place, with some countries probably defining this at the Ministry level with others focused at lower levels, perhaps spending units. </a:t>
            </a:r>
          </a:p>
          <a:p>
            <a:pPr marL="285750" indent="-285750">
              <a:buFont typeface="Arial" panose="020B0604020202020204" pitchFamily="34" charset="0"/>
              <a:buChar char="•"/>
            </a:pPr>
            <a:r>
              <a:rPr lang="en-US" dirty="0"/>
              <a:t>At a subnational level similar variations are likely with some defining spending units and others local governments </a:t>
            </a:r>
          </a:p>
          <a:p>
            <a:pPr marL="285750" indent="-285750">
              <a:buFont typeface="Arial" panose="020B0604020202020204" pitchFamily="34" charset="0"/>
              <a:buChar char="•"/>
            </a:pPr>
            <a:r>
              <a:rPr lang="en-US" dirty="0"/>
              <a:t>What is interesting to note is the variations in countries with ROs. </a:t>
            </a:r>
            <a:r>
              <a:rPr lang="en-US" b="1" dirty="0"/>
              <a:t>In some cases most clients are served centrally whereas in others the majority of clients are served by the ROs. </a:t>
            </a:r>
          </a:p>
          <a:p>
            <a:pPr marL="285750" indent="-285750">
              <a:buFont typeface="Arial" panose="020B0604020202020204" pitchFamily="34" charset="0"/>
              <a:buChar char="•"/>
            </a:pPr>
            <a:r>
              <a:rPr lang="en-US" b="1" dirty="0"/>
              <a:t>Note that both Georgia and Armenia which have no ROs still have subnational clients</a:t>
            </a:r>
          </a:p>
          <a:p>
            <a:pPr algn="ctr"/>
            <a:r>
              <a:rPr lang="en-US" b="1" dirty="0"/>
              <a:t>How does this compare to staffing levels centrally verses regionally?</a:t>
            </a:r>
          </a:p>
        </p:txBody>
      </p:sp>
      <p:graphicFrame>
        <p:nvGraphicFramePr>
          <p:cNvPr id="5" name="Диаграмма 1">
            <a:extLst>
              <a:ext uri="{FF2B5EF4-FFF2-40B4-BE49-F238E27FC236}">
                <a16:creationId xmlns:a16="http://schemas.microsoft.com/office/drawing/2014/main" id="{4966801A-F288-CE10-953A-195C5E698889}"/>
              </a:ext>
            </a:extLst>
          </p:cNvPr>
          <p:cNvGraphicFramePr>
            <a:graphicFrameLocks/>
          </p:cNvGraphicFramePr>
          <p:nvPr>
            <p:extLst>
              <p:ext uri="{D42A27DB-BD31-4B8C-83A1-F6EECF244321}">
                <p14:modId xmlns:p14="http://schemas.microsoft.com/office/powerpoint/2010/main" val="1260860675"/>
              </p:ext>
            </p:extLst>
          </p:nvPr>
        </p:nvGraphicFramePr>
        <p:xfrm>
          <a:off x="119336" y="136524"/>
          <a:ext cx="11953328" cy="46180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48229083"/>
      </p:ext>
    </p:extLst>
  </p:cSld>
  <p:clrMapOvr>
    <a:masterClrMapping/>
  </p:clrMapOvr>
  <p:transition spd="slow">
    <p:wipe dir="r"/>
    <p:sndAc>
      <p:stSnd>
        <p:snd r:embed="rId3" name="coin.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D11A2-F5B4-CB30-17D2-BF0D7E9567DC}"/>
              </a:ext>
            </a:extLst>
          </p:cNvPr>
          <p:cNvSpPr>
            <a:spLocks noGrp="1"/>
          </p:cNvSpPr>
          <p:nvPr>
            <p:ph type="title"/>
          </p:nvPr>
        </p:nvSpPr>
        <p:spPr>
          <a:xfrm>
            <a:off x="983432" y="-171400"/>
            <a:ext cx="10972800" cy="1143000"/>
          </a:xfrm>
        </p:spPr>
        <p:txBody>
          <a:bodyPr/>
          <a:lstStyle/>
          <a:p>
            <a:r>
              <a:rPr lang="en-US" dirty="0">
                <a:solidFill>
                  <a:srgbClr val="C00000"/>
                </a:solidFill>
              </a:rPr>
              <a:t>Functions Performed by Treasury</a:t>
            </a:r>
          </a:p>
        </p:txBody>
      </p:sp>
      <p:sp>
        <p:nvSpPr>
          <p:cNvPr id="4" name="Slide Number Placeholder 3">
            <a:extLst>
              <a:ext uri="{FF2B5EF4-FFF2-40B4-BE49-F238E27FC236}">
                <a16:creationId xmlns:a16="http://schemas.microsoft.com/office/drawing/2014/main" id="{A3685014-27AD-2DBB-C136-7E2D2835658D}"/>
              </a:ext>
            </a:extLst>
          </p:cNvPr>
          <p:cNvSpPr>
            <a:spLocks noGrp="1"/>
          </p:cNvSpPr>
          <p:nvPr>
            <p:ph type="sldNum" sz="quarter" idx="12"/>
          </p:nvPr>
        </p:nvSpPr>
        <p:spPr/>
        <p:txBody>
          <a:bodyPr/>
          <a:lstStyle/>
          <a:p>
            <a:pPr>
              <a:defRPr/>
            </a:pPr>
            <a:fld id="{87D4BA1C-9A8B-436B-A337-6A2CE014F201}" type="slidenum">
              <a:rPr lang="ru-RU" altLang="en-US" smtClean="0"/>
              <a:pPr>
                <a:defRPr/>
              </a:pPr>
              <a:t>8</a:t>
            </a:fld>
            <a:endParaRPr lang="ru-RU" altLang="en-US" dirty="0"/>
          </a:p>
        </p:txBody>
      </p:sp>
      <p:graphicFrame>
        <p:nvGraphicFramePr>
          <p:cNvPr id="5" name="Table 4">
            <a:extLst>
              <a:ext uri="{FF2B5EF4-FFF2-40B4-BE49-F238E27FC236}">
                <a16:creationId xmlns:a16="http://schemas.microsoft.com/office/drawing/2014/main" id="{4479321C-E052-AF8A-08B5-10B62B2C2741}"/>
              </a:ext>
            </a:extLst>
          </p:cNvPr>
          <p:cNvGraphicFramePr>
            <a:graphicFrameLocks noGrp="1"/>
          </p:cNvGraphicFramePr>
          <p:nvPr>
            <p:extLst>
              <p:ext uri="{D42A27DB-BD31-4B8C-83A1-F6EECF244321}">
                <p14:modId xmlns:p14="http://schemas.microsoft.com/office/powerpoint/2010/main" val="1996681978"/>
              </p:ext>
            </p:extLst>
          </p:nvPr>
        </p:nvGraphicFramePr>
        <p:xfrm>
          <a:off x="335360" y="991025"/>
          <a:ext cx="11370639" cy="1814492"/>
        </p:xfrm>
        <a:graphic>
          <a:graphicData uri="http://schemas.openxmlformats.org/drawingml/2006/table">
            <a:tbl>
              <a:tblPr>
                <a:tableStyleId>{5C22544A-7EE6-4342-B048-85BDC9FD1C3A}</a:tableStyleId>
              </a:tblPr>
              <a:tblGrid>
                <a:gridCol w="1296144">
                  <a:extLst>
                    <a:ext uri="{9D8B030D-6E8A-4147-A177-3AD203B41FA5}">
                      <a16:colId xmlns:a16="http://schemas.microsoft.com/office/drawing/2014/main" val="4122152054"/>
                    </a:ext>
                  </a:extLst>
                </a:gridCol>
                <a:gridCol w="1080120">
                  <a:extLst>
                    <a:ext uri="{9D8B030D-6E8A-4147-A177-3AD203B41FA5}">
                      <a16:colId xmlns:a16="http://schemas.microsoft.com/office/drawing/2014/main" val="997249333"/>
                    </a:ext>
                  </a:extLst>
                </a:gridCol>
                <a:gridCol w="864096">
                  <a:extLst>
                    <a:ext uri="{9D8B030D-6E8A-4147-A177-3AD203B41FA5}">
                      <a16:colId xmlns:a16="http://schemas.microsoft.com/office/drawing/2014/main" val="1301341035"/>
                    </a:ext>
                  </a:extLst>
                </a:gridCol>
                <a:gridCol w="720080">
                  <a:extLst>
                    <a:ext uri="{9D8B030D-6E8A-4147-A177-3AD203B41FA5}">
                      <a16:colId xmlns:a16="http://schemas.microsoft.com/office/drawing/2014/main" val="3933928196"/>
                    </a:ext>
                  </a:extLst>
                </a:gridCol>
                <a:gridCol w="662872">
                  <a:extLst>
                    <a:ext uri="{9D8B030D-6E8A-4147-A177-3AD203B41FA5}">
                      <a16:colId xmlns:a16="http://schemas.microsoft.com/office/drawing/2014/main" val="1392783551"/>
                    </a:ext>
                  </a:extLst>
                </a:gridCol>
                <a:gridCol w="777288">
                  <a:extLst>
                    <a:ext uri="{9D8B030D-6E8A-4147-A177-3AD203B41FA5}">
                      <a16:colId xmlns:a16="http://schemas.microsoft.com/office/drawing/2014/main" val="1820491367"/>
                    </a:ext>
                  </a:extLst>
                </a:gridCol>
                <a:gridCol w="792088">
                  <a:extLst>
                    <a:ext uri="{9D8B030D-6E8A-4147-A177-3AD203B41FA5}">
                      <a16:colId xmlns:a16="http://schemas.microsoft.com/office/drawing/2014/main" val="134981084"/>
                    </a:ext>
                  </a:extLst>
                </a:gridCol>
                <a:gridCol w="716767">
                  <a:extLst>
                    <a:ext uri="{9D8B030D-6E8A-4147-A177-3AD203B41FA5}">
                      <a16:colId xmlns:a16="http://schemas.microsoft.com/office/drawing/2014/main" val="22436405"/>
                    </a:ext>
                  </a:extLst>
                </a:gridCol>
                <a:gridCol w="864096">
                  <a:extLst>
                    <a:ext uri="{9D8B030D-6E8A-4147-A177-3AD203B41FA5}">
                      <a16:colId xmlns:a16="http://schemas.microsoft.com/office/drawing/2014/main" val="2607493164"/>
                    </a:ext>
                  </a:extLst>
                </a:gridCol>
                <a:gridCol w="1008112">
                  <a:extLst>
                    <a:ext uri="{9D8B030D-6E8A-4147-A177-3AD203B41FA5}">
                      <a16:colId xmlns:a16="http://schemas.microsoft.com/office/drawing/2014/main" val="3736024701"/>
                    </a:ext>
                  </a:extLst>
                </a:gridCol>
                <a:gridCol w="1008112">
                  <a:extLst>
                    <a:ext uri="{9D8B030D-6E8A-4147-A177-3AD203B41FA5}">
                      <a16:colId xmlns:a16="http://schemas.microsoft.com/office/drawing/2014/main" val="3943309171"/>
                    </a:ext>
                  </a:extLst>
                </a:gridCol>
                <a:gridCol w="716768">
                  <a:extLst>
                    <a:ext uri="{9D8B030D-6E8A-4147-A177-3AD203B41FA5}">
                      <a16:colId xmlns:a16="http://schemas.microsoft.com/office/drawing/2014/main" val="2796897674"/>
                    </a:ext>
                  </a:extLst>
                </a:gridCol>
                <a:gridCol w="864096">
                  <a:extLst>
                    <a:ext uri="{9D8B030D-6E8A-4147-A177-3AD203B41FA5}">
                      <a16:colId xmlns:a16="http://schemas.microsoft.com/office/drawing/2014/main" val="2838843487"/>
                    </a:ext>
                  </a:extLst>
                </a:gridCol>
              </a:tblGrid>
              <a:tr h="1512168">
                <a:tc>
                  <a:txBody>
                    <a:bodyPr/>
                    <a:lstStyle/>
                    <a:p>
                      <a:pPr algn="l" fontAlgn="b"/>
                      <a:r>
                        <a:rPr lang="en-AU" sz="1400" b="1" i="0" u="none" strike="noStrike" dirty="0">
                          <a:solidFill>
                            <a:srgbClr val="000000"/>
                          </a:solidFill>
                          <a:effectLst/>
                          <a:latin typeface="Calibri" panose="020F0502020204030204" pitchFamily="34" charset="0"/>
                        </a:rPr>
                        <a:t>Authorization and processing of payments on behalf of the government</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Management of government bank accounts (TSA and other)</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Cash forecasting</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Cash management</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Debt management</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Budget execution reporting</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Consolidated financial reporting</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Public sector accounting policy and methodology</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Management of the treasury information system</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Management of the whole central financial management information system</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Management of other government information systems</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IT support</a:t>
                      </a:r>
                    </a:p>
                  </a:txBody>
                  <a:tcPr marL="9525" marR="9525" marT="9525" marB="0" anchor="b"/>
                </a:tc>
                <a:tc>
                  <a:txBody>
                    <a:bodyPr/>
                    <a:lstStyle/>
                    <a:p>
                      <a:pPr algn="l" fontAlgn="b"/>
                      <a:r>
                        <a:rPr lang="en-AU" sz="1400" b="1" i="0" u="none" strike="noStrike" dirty="0">
                          <a:solidFill>
                            <a:srgbClr val="000000"/>
                          </a:solidFill>
                          <a:effectLst/>
                          <a:latin typeface="Calibri" panose="020F0502020204030204" pitchFamily="34" charset="0"/>
                        </a:rPr>
                        <a:t>Training and education</a:t>
                      </a:r>
                    </a:p>
                  </a:txBody>
                  <a:tcPr marL="9525" marR="9525" marT="9525" marB="0" anchor="b"/>
                </a:tc>
                <a:extLst>
                  <a:ext uri="{0D108BD9-81ED-4DB2-BD59-A6C34878D82A}">
                    <a16:rowId xmlns:a16="http://schemas.microsoft.com/office/drawing/2014/main" val="1087060379"/>
                  </a:ext>
                </a:extLst>
              </a:tr>
              <a:tr h="302324">
                <a:tc>
                  <a:txBody>
                    <a:bodyPr/>
                    <a:lstStyle/>
                    <a:p>
                      <a:pPr algn="ctr" fontAlgn="b"/>
                      <a:r>
                        <a:rPr lang="en-AU" sz="1600" b="1" i="0" u="none" strike="noStrike" dirty="0">
                          <a:solidFill>
                            <a:srgbClr val="000000"/>
                          </a:solidFill>
                          <a:effectLst/>
                          <a:highlight>
                            <a:srgbClr val="FFFF00"/>
                          </a:highlight>
                          <a:latin typeface="Calibri" panose="020F0502020204030204" pitchFamily="34" charset="0"/>
                        </a:rPr>
                        <a:t>18</a:t>
                      </a:r>
                    </a:p>
                  </a:txBody>
                  <a:tcPr marL="9525" marR="9525" marT="9525" marB="0" anchor="b"/>
                </a:tc>
                <a:tc>
                  <a:txBody>
                    <a:bodyPr/>
                    <a:lstStyle/>
                    <a:p>
                      <a:pPr algn="ctr" fontAlgn="b"/>
                      <a:r>
                        <a:rPr lang="en-AU" sz="1600" b="1" i="0" u="none" strike="noStrike" dirty="0">
                          <a:solidFill>
                            <a:srgbClr val="000000"/>
                          </a:solidFill>
                          <a:effectLst/>
                          <a:highlight>
                            <a:srgbClr val="FFFF00"/>
                          </a:highlight>
                          <a:latin typeface="Calibri" panose="020F0502020204030204" pitchFamily="34" charset="0"/>
                        </a:rPr>
                        <a:t>18</a:t>
                      </a:r>
                    </a:p>
                  </a:txBody>
                  <a:tcPr marL="9525" marR="9525" marT="9525" marB="0" anchor="b"/>
                </a:tc>
                <a:tc>
                  <a:txBody>
                    <a:bodyPr/>
                    <a:lstStyle/>
                    <a:p>
                      <a:pPr algn="ctr" fontAlgn="b"/>
                      <a:r>
                        <a:rPr lang="en-AU" sz="1600" b="1" i="0" u="none" strike="noStrike" dirty="0">
                          <a:solidFill>
                            <a:srgbClr val="000000"/>
                          </a:solidFill>
                          <a:effectLst/>
                          <a:highlight>
                            <a:srgbClr val="FFFF00"/>
                          </a:highlight>
                          <a:latin typeface="Calibri" panose="020F0502020204030204" pitchFamily="34" charset="0"/>
                        </a:rPr>
                        <a:t>16</a:t>
                      </a:r>
                    </a:p>
                  </a:txBody>
                  <a:tcPr marL="9525" marR="9525" marT="9525" marB="0" anchor="b"/>
                </a:tc>
                <a:tc>
                  <a:txBody>
                    <a:bodyPr/>
                    <a:lstStyle/>
                    <a:p>
                      <a:pPr algn="ctr" fontAlgn="b"/>
                      <a:r>
                        <a:rPr lang="en-AU" sz="1600" b="1" i="0" u="none" strike="noStrike" dirty="0">
                          <a:solidFill>
                            <a:srgbClr val="000000"/>
                          </a:solidFill>
                          <a:effectLst/>
                          <a:highlight>
                            <a:srgbClr val="FFFF00"/>
                          </a:highlight>
                          <a:latin typeface="Calibri" panose="020F0502020204030204" pitchFamily="34" charset="0"/>
                        </a:rPr>
                        <a:t>15</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5</a:t>
                      </a:r>
                    </a:p>
                  </a:txBody>
                  <a:tcPr marL="9525" marR="9525" marT="9525" marB="0" anchor="b"/>
                </a:tc>
                <a:tc>
                  <a:txBody>
                    <a:bodyPr/>
                    <a:lstStyle/>
                    <a:p>
                      <a:pPr algn="ctr" fontAlgn="b"/>
                      <a:r>
                        <a:rPr lang="en-AU" sz="1600" b="1" i="0" u="none" strike="noStrike" dirty="0">
                          <a:solidFill>
                            <a:srgbClr val="000000"/>
                          </a:solidFill>
                          <a:effectLst/>
                          <a:highlight>
                            <a:srgbClr val="FFFF00"/>
                          </a:highlight>
                          <a:latin typeface="Calibri" panose="020F0502020204030204" pitchFamily="34" charset="0"/>
                        </a:rPr>
                        <a:t>17</a:t>
                      </a:r>
                    </a:p>
                  </a:txBody>
                  <a:tcPr marL="9525" marR="9525" marT="9525" marB="0" anchor="b"/>
                </a:tc>
                <a:tc>
                  <a:txBody>
                    <a:bodyPr/>
                    <a:lstStyle/>
                    <a:p>
                      <a:pPr algn="ctr" fontAlgn="b"/>
                      <a:r>
                        <a:rPr lang="en-AU" sz="1600" b="1" i="0" u="none" strike="noStrike" dirty="0">
                          <a:solidFill>
                            <a:srgbClr val="000000"/>
                          </a:solidFill>
                          <a:effectLst/>
                          <a:highlight>
                            <a:srgbClr val="FFFF00"/>
                          </a:highlight>
                          <a:latin typeface="Calibri" panose="020F0502020204030204" pitchFamily="34" charset="0"/>
                        </a:rPr>
                        <a:t>16</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7</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12</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4</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2</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7</a:t>
                      </a:r>
                    </a:p>
                  </a:txBody>
                  <a:tcPr marL="9525" marR="9525" marT="9525" marB="0" anchor="b"/>
                </a:tc>
                <a:tc>
                  <a:txBody>
                    <a:bodyPr/>
                    <a:lstStyle/>
                    <a:p>
                      <a:pPr algn="ctr" fontAlgn="b"/>
                      <a:r>
                        <a:rPr lang="en-AU" sz="1600" b="1" i="0" u="none" strike="noStrike" dirty="0">
                          <a:solidFill>
                            <a:srgbClr val="000000"/>
                          </a:solidFill>
                          <a:effectLst/>
                          <a:latin typeface="Calibri" panose="020F0502020204030204" pitchFamily="34" charset="0"/>
                        </a:rPr>
                        <a:t>8</a:t>
                      </a:r>
                    </a:p>
                  </a:txBody>
                  <a:tcPr marL="9525" marR="9525" marT="9525" marB="0" anchor="b"/>
                </a:tc>
                <a:extLst>
                  <a:ext uri="{0D108BD9-81ED-4DB2-BD59-A6C34878D82A}">
                    <a16:rowId xmlns:a16="http://schemas.microsoft.com/office/drawing/2014/main" val="2023956441"/>
                  </a:ext>
                </a:extLst>
              </a:tr>
            </a:tbl>
          </a:graphicData>
        </a:graphic>
      </p:graphicFrame>
      <p:sp>
        <p:nvSpPr>
          <p:cNvPr id="3" name="TextBox 2">
            <a:extLst>
              <a:ext uri="{FF2B5EF4-FFF2-40B4-BE49-F238E27FC236}">
                <a16:creationId xmlns:a16="http://schemas.microsoft.com/office/drawing/2014/main" id="{B93D90FE-8417-47A7-03A7-A1C3A24F2C80}"/>
              </a:ext>
            </a:extLst>
          </p:cNvPr>
          <p:cNvSpPr txBox="1"/>
          <p:nvPr/>
        </p:nvSpPr>
        <p:spPr>
          <a:xfrm>
            <a:off x="486001" y="3429000"/>
            <a:ext cx="11219998" cy="2831544"/>
          </a:xfrm>
          <a:prstGeom prst="rect">
            <a:avLst/>
          </a:prstGeom>
          <a:solidFill>
            <a:schemeClr val="accent2">
              <a:lumMod val="20000"/>
              <a:lumOff val="80000"/>
            </a:schemeClr>
          </a:solidFill>
        </p:spPr>
        <p:txBody>
          <a:bodyPr wrap="square" rtlCol="0">
            <a:spAutoFit/>
          </a:bodyPr>
          <a:lstStyle/>
          <a:p>
            <a:pPr marL="285750" indent="-285750">
              <a:spcBef>
                <a:spcPts val="600"/>
              </a:spcBef>
              <a:buFont typeface="Arial" panose="020B0604020202020204" pitchFamily="34" charset="0"/>
              <a:buChar char="•"/>
            </a:pPr>
            <a:r>
              <a:rPr lang="en-US" sz="2400" dirty="0"/>
              <a:t>There are some clear core functions in the Treasury with 15 of 18 countries reporting six of the surveyed functions </a:t>
            </a:r>
          </a:p>
          <a:p>
            <a:pPr marL="285750" indent="-285750">
              <a:spcBef>
                <a:spcPts val="600"/>
              </a:spcBef>
              <a:buFont typeface="Arial" panose="020B0604020202020204" pitchFamily="34" charset="0"/>
              <a:buChar char="•"/>
            </a:pPr>
            <a:r>
              <a:rPr lang="en-US" sz="2400" dirty="0"/>
              <a:t>The majority (12 of 18) of treasuries manage the ICT function for the treasury system</a:t>
            </a:r>
          </a:p>
          <a:p>
            <a:pPr marL="285750" indent="-285750">
              <a:spcBef>
                <a:spcPts val="600"/>
              </a:spcBef>
              <a:buFont typeface="Arial" panose="020B0604020202020204" pitchFamily="34" charset="0"/>
              <a:buChar char="•"/>
            </a:pPr>
            <a:r>
              <a:rPr lang="en-US" sz="2400" dirty="0"/>
              <a:t>However, debt management, public sector accounting, training and education and the management of broader ICT responsibilities are less common in the Treasury across the countries surveyed   </a:t>
            </a:r>
          </a:p>
        </p:txBody>
      </p:sp>
    </p:spTree>
    <p:extLst>
      <p:ext uri="{BB962C8B-B14F-4D97-AF65-F5344CB8AC3E}">
        <p14:creationId xmlns:p14="http://schemas.microsoft.com/office/powerpoint/2010/main" val="1873285253"/>
      </p:ext>
    </p:extLst>
  </p:cSld>
  <p:clrMapOvr>
    <a:masterClrMapping/>
  </p:clrMapOvr>
  <p:transition spd="slow">
    <p:wipe dir="r"/>
    <p:sndAc>
      <p:stSnd>
        <p:snd r:embed="rId2" name="coin.wav"/>
      </p:stSnd>
    </p:sndAc>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D5CAE-CFAB-B6A6-CD78-E8D8F39DA610}"/>
              </a:ext>
            </a:extLst>
          </p:cNvPr>
          <p:cNvSpPr>
            <a:spLocks noGrp="1"/>
          </p:cNvSpPr>
          <p:nvPr>
            <p:ph type="title"/>
          </p:nvPr>
        </p:nvSpPr>
        <p:spPr>
          <a:xfrm>
            <a:off x="1055440" y="-341190"/>
            <a:ext cx="10972800" cy="1143000"/>
          </a:xfrm>
        </p:spPr>
        <p:txBody>
          <a:bodyPr/>
          <a:lstStyle/>
          <a:p>
            <a:r>
              <a:rPr lang="en-US" dirty="0">
                <a:solidFill>
                  <a:srgbClr val="C00000"/>
                </a:solidFill>
              </a:rPr>
              <a:t>Payment Processing</a:t>
            </a:r>
          </a:p>
        </p:txBody>
      </p:sp>
      <p:sp>
        <p:nvSpPr>
          <p:cNvPr id="3" name="Content Placeholder 2">
            <a:extLst>
              <a:ext uri="{FF2B5EF4-FFF2-40B4-BE49-F238E27FC236}">
                <a16:creationId xmlns:a16="http://schemas.microsoft.com/office/drawing/2014/main" id="{1580EA7F-D96D-E425-1B89-8C13C445F0DB}"/>
              </a:ext>
            </a:extLst>
          </p:cNvPr>
          <p:cNvSpPr>
            <a:spLocks noGrp="1"/>
          </p:cNvSpPr>
          <p:nvPr>
            <p:ph idx="1"/>
          </p:nvPr>
        </p:nvSpPr>
        <p:spPr>
          <a:xfrm rot="10800000" flipV="1">
            <a:off x="7402294" y="801810"/>
            <a:ext cx="4515468" cy="5751736"/>
          </a:xfrm>
          <a:solidFill>
            <a:schemeClr val="accent2">
              <a:lumMod val="20000"/>
              <a:lumOff val="80000"/>
            </a:schemeClr>
          </a:solidFill>
        </p:spPr>
        <p:txBody>
          <a:bodyPr/>
          <a:lstStyle/>
          <a:p>
            <a:pPr marL="0" indent="0">
              <a:buNone/>
            </a:pPr>
            <a:r>
              <a:rPr lang="en-US" sz="2400" dirty="0"/>
              <a:t>This shows some surprising results with 100% of one central office involved in processing payments and also four countries where 30% or less of staff in regional offices are involved in payments, in two cases no staff.  </a:t>
            </a:r>
            <a:r>
              <a:rPr lang="en-US" sz="2400" b="1" dirty="0"/>
              <a:t>This requires further clarification. It would be useful for all countries to review responses here ensuring that answers reflect the actual level of staff involvement (eg ensuring that if duties reflect 50% of their role only 50% is included)</a:t>
            </a:r>
          </a:p>
        </p:txBody>
      </p:sp>
      <p:sp>
        <p:nvSpPr>
          <p:cNvPr id="4" name="Slide Number Placeholder 3">
            <a:extLst>
              <a:ext uri="{FF2B5EF4-FFF2-40B4-BE49-F238E27FC236}">
                <a16:creationId xmlns:a16="http://schemas.microsoft.com/office/drawing/2014/main" id="{72A5FB9A-4EBF-4327-8240-AE8CC01F622B}"/>
              </a:ext>
            </a:extLst>
          </p:cNvPr>
          <p:cNvSpPr>
            <a:spLocks noGrp="1"/>
          </p:cNvSpPr>
          <p:nvPr>
            <p:ph type="sldNum" sz="quarter" idx="12"/>
          </p:nvPr>
        </p:nvSpPr>
        <p:spPr/>
        <p:txBody>
          <a:bodyPr/>
          <a:lstStyle/>
          <a:p>
            <a:pPr>
              <a:defRPr/>
            </a:pPr>
            <a:fld id="{87D4BA1C-9A8B-436B-A337-6A2CE014F201}" type="slidenum">
              <a:rPr lang="ru-RU" altLang="en-US" smtClean="0"/>
              <a:pPr>
                <a:defRPr/>
              </a:pPr>
              <a:t>9</a:t>
            </a:fld>
            <a:endParaRPr lang="ru-RU" altLang="en-US" dirty="0"/>
          </a:p>
        </p:txBody>
      </p:sp>
      <p:graphicFrame>
        <p:nvGraphicFramePr>
          <p:cNvPr id="7" name="Table 6">
            <a:extLst>
              <a:ext uri="{FF2B5EF4-FFF2-40B4-BE49-F238E27FC236}">
                <a16:creationId xmlns:a16="http://schemas.microsoft.com/office/drawing/2014/main" id="{2ADAFCD1-8D89-A760-9FE7-B8096E6258DB}"/>
              </a:ext>
            </a:extLst>
          </p:cNvPr>
          <p:cNvGraphicFramePr>
            <a:graphicFrameLocks noGrp="1"/>
          </p:cNvGraphicFramePr>
          <p:nvPr>
            <p:extLst>
              <p:ext uri="{D42A27DB-BD31-4B8C-83A1-F6EECF244321}">
                <p14:modId xmlns:p14="http://schemas.microsoft.com/office/powerpoint/2010/main" val="2711977559"/>
              </p:ext>
            </p:extLst>
          </p:nvPr>
        </p:nvGraphicFramePr>
        <p:xfrm>
          <a:off x="263352" y="801810"/>
          <a:ext cx="6768752" cy="5693297"/>
        </p:xfrm>
        <a:graphic>
          <a:graphicData uri="http://schemas.openxmlformats.org/drawingml/2006/table">
            <a:tbl>
              <a:tblPr>
                <a:tableStyleId>{5C22544A-7EE6-4342-B048-85BDC9FD1C3A}</a:tableStyleId>
              </a:tblPr>
              <a:tblGrid>
                <a:gridCol w="1855847">
                  <a:extLst>
                    <a:ext uri="{9D8B030D-6E8A-4147-A177-3AD203B41FA5}">
                      <a16:colId xmlns:a16="http://schemas.microsoft.com/office/drawing/2014/main" val="1704914377"/>
                    </a:ext>
                  </a:extLst>
                </a:gridCol>
                <a:gridCol w="1512168">
                  <a:extLst>
                    <a:ext uri="{9D8B030D-6E8A-4147-A177-3AD203B41FA5}">
                      <a16:colId xmlns:a16="http://schemas.microsoft.com/office/drawing/2014/main" val="2037227964"/>
                    </a:ext>
                  </a:extLst>
                </a:gridCol>
                <a:gridCol w="1728192">
                  <a:extLst>
                    <a:ext uri="{9D8B030D-6E8A-4147-A177-3AD203B41FA5}">
                      <a16:colId xmlns:a16="http://schemas.microsoft.com/office/drawing/2014/main" val="1852866517"/>
                    </a:ext>
                  </a:extLst>
                </a:gridCol>
                <a:gridCol w="1672545">
                  <a:extLst>
                    <a:ext uri="{9D8B030D-6E8A-4147-A177-3AD203B41FA5}">
                      <a16:colId xmlns:a16="http://schemas.microsoft.com/office/drawing/2014/main" val="2957791561"/>
                    </a:ext>
                  </a:extLst>
                </a:gridCol>
              </a:tblGrid>
              <a:tr h="1199108">
                <a:tc>
                  <a:txBody>
                    <a:bodyPr/>
                    <a:lstStyle/>
                    <a:p>
                      <a:pPr algn="l" fontAlgn="t"/>
                      <a:r>
                        <a:rPr lang="en-AU" sz="1400" b="1" u="none" strike="noStrike" dirty="0">
                          <a:effectLst/>
                        </a:rPr>
                        <a:t>Share of Treasury Staff Involved in Processing and Authorizing Payments</a:t>
                      </a:r>
                      <a:endParaRPr lang="en-AU" sz="1400" b="1" i="0" u="none" strike="noStrike" dirty="0">
                        <a:solidFill>
                          <a:srgbClr val="000000"/>
                        </a:solidFill>
                        <a:effectLst/>
                        <a:latin typeface="Calibri" panose="020F0502020204030204" pitchFamily="34" charset="0"/>
                      </a:endParaRPr>
                    </a:p>
                  </a:txBody>
                  <a:tcPr marL="7944" marR="7944" marT="7944" marB="0"/>
                </a:tc>
                <a:tc>
                  <a:txBody>
                    <a:bodyPr/>
                    <a:lstStyle/>
                    <a:p>
                      <a:pPr algn="l" fontAlgn="t"/>
                      <a:r>
                        <a:rPr lang="en-AU" sz="1400" b="1" u="none" strike="noStrike" dirty="0">
                          <a:effectLst/>
                        </a:rPr>
                        <a:t>In Central Treasury</a:t>
                      </a:r>
                      <a:endParaRPr lang="en-AU" sz="1400" b="1" i="0" u="none" strike="noStrike" dirty="0">
                        <a:solidFill>
                          <a:srgbClr val="000000"/>
                        </a:solidFill>
                        <a:effectLst/>
                        <a:latin typeface="Calibri" panose="020F0502020204030204" pitchFamily="34" charset="0"/>
                      </a:endParaRPr>
                    </a:p>
                  </a:txBody>
                  <a:tcPr marL="7944" marR="7944" marT="7944" marB="0"/>
                </a:tc>
                <a:tc>
                  <a:txBody>
                    <a:bodyPr/>
                    <a:lstStyle/>
                    <a:p>
                      <a:pPr algn="l" fontAlgn="t"/>
                      <a:r>
                        <a:rPr lang="en-AU" sz="1400" b="1" u="none" strike="noStrike" dirty="0">
                          <a:effectLst/>
                        </a:rPr>
                        <a:t>In Regional Treasuries</a:t>
                      </a:r>
                      <a:endParaRPr lang="en-AU" sz="1400" b="1" i="0" u="none" strike="noStrike" dirty="0">
                        <a:solidFill>
                          <a:srgbClr val="000000"/>
                        </a:solidFill>
                        <a:effectLst/>
                        <a:latin typeface="Calibri" panose="020F0502020204030204" pitchFamily="34" charset="0"/>
                      </a:endParaRPr>
                    </a:p>
                  </a:txBody>
                  <a:tcPr marL="7944" marR="7944" marT="7944" marB="0"/>
                </a:tc>
                <a:tc>
                  <a:txBody>
                    <a:bodyPr/>
                    <a:lstStyle/>
                    <a:p>
                      <a:pPr algn="l" fontAlgn="t"/>
                      <a:r>
                        <a:rPr lang="en-AU" sz="1400" b="1" u="none" strike="noStrike" dirty="0">
                          <a:effectLst/>
                        </a:rPr>
                        <a:t>Out of the Total Treasury Staff</a:t>
                      </a:r>
                      <a:endParaRPr lang="en-AU" sz="1400" b="1" i="0" u="none" strike="noStrike" dirty="0">
                        <a:solidFill>
                          <a:srgbClr val="000000"/>
                        </a:solidFill>
                        <a:effectLst/>
                        <a:latin typeface="Calibri" panose="020F0502020204030204" pitchFamily="34" charset="0"/>
                      </a:endParaRPr>
                    </a:p>
                  </a:txBody>
                  <a:tcPr marL="7944" marR="7944" marT="7944" marB="0"/>
                </a:tc>
                <a:extLst>
                  <a:ext uri="{0D108BD9-81ED-4DB2-BD59-A6C34878D82A}">
                    <a16:rowId xmlns:a16="http://schemas.microsoft.com/office/drawing/2014/main" val="1939666258"/>
                  </a:ext>
                </a:extLst>
              </a:tr>
              <a:tr h="246912">
                <a:tc>
                  <a:txBody>
                    <a:bodyPr/>
                    <a:lstStyle/>
                    <a:p>
                      <a:pPr algn="l" fontAlgn="t"/>
                      <a:r>
                        <a:rPr lang="en-AU" sz="1400" u="none" strike="noStrike" dirty="0">
                          <a:effectLst/>
                        </a:rPr>
                        <a:t>Albania</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28.1%</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87.9%</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78.9%</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1734631793"/>
                  </a:ext>
                </a:extLst>
              </a:tr>
              <a:tr h="246912">
                <a:tc>
                  <a:txBody>
                    <a:bodyPr/>
                    <a:lstStyle/>
                    <a:p>
                      <a:pPr algn="l" fontAlgn="t"/>
                      <a:r>
                        <a:rPr lang="en-AU" sz="1400" u="none" strike="noStrike" dirty="0">
                          <a:effectLst/>
                        </a:rPr>
                        <a:t>Armenia</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41.8%</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l" fontAlgn="t"/>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41.8%</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370324833"/>
                  </a:ext>
                </a:extLst>
              </a:tr>
              <a:tr h="246912">
                <a:tc>
                  <a:txBody>
                    <a:bodyPr/>
                    <a:lstStyle/>
                    <a:p>
                      <a:pPr algn="l" fontAlgn="b"/>
                      <a:r>
                        <a:rPr lang="en-AU" sz="1400" u="none" strike="noStrike" dirty="0">
                          <a:effectLst/>
                        </a:rPr>
                        <a:t>Azerbaijan</a:t>
                      </a:r>
                      <a:endParaRPr lang="en-AU" sz="1400" b="0" i="0" u="none" strike="noStrike" dirty="0">
                        <a:solidFill>
                          <a:srgbClr val="000000"/>
                        </a:solidFill>
                        <a:effectLst/>
                        <a:latin typeface="Calibri" panose="020F0502020204030204" pitchFamily="34" charset="0"/>
                      </a:endParaRPr>
                    </a:p>
                  </a:txBody>
                  <a:tcPr marL="7944" marR="7944" marT="7944" marB="0" anchor="b">
                    <a:noFill/>
                  </a:tcPr>
                </a:tc>
                <a:tc>
                  <a:txBody>
                    <a:bodyPr/>
                    <a:lstStyle/>
                    <a:p>
                      <a:pPr algn="r" fontAlgn="t"/>
                      <a:r>
                        <a:rPr lang="en-AU" sz="1400" u="none" strike="noStrike" dirty="0">
                          <a:effectLst/>
                        </a:rPr>
                        <a:t>11.4%</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57.8%</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51.6%</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1291796037"/>
                  </a:ext>
                </a:extLst>
              </a:tr>
              <a:tr h="246912">
                <a:tc>
                  <a:txBody>
                    <a:bodyPr/>
                    <a:lstStyle/>
                    <a:p>
                      <a:pPr algn="l" fontAlgn="t"/>
                      <a:r>
                        <a:rPr lang="en-AU" sz="1400" u="none" strike="noStrike" dirty="0">
                          <a:effectLst/>
                        </a:rPr>
                        <a:t>Belarus</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8.0%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FF00"/>
                          </a:highlight>
                        </a:rPr>
                        <a:t>7.4%</a:t>
                      </a:r>
                      <a:endParaRPr lang="en-AU" sz="1400" b="0" i="0" u="none" strike="noStrike" dirty="0">
                        <a:solidFill>
                          <a:srgbClr val="000000"/>
                        </a:solidFill>
                        <a:effectLst/>
                        <a:highlight>
                          <a:srgbClr val="FFFF00"/>
                        </a:highligh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FF00"/>
                          </a:highlight>
                        </a:rPr>
                        <a:t>7.4%</a:t>
                      </a:r>
                      <a:endParaRPr lang="en-AU" sz="1400" b="0" i="0" u="none" strike="noStrike" dirty="0">
                        <a:solidFill>
                          <a:srgbClr val="000000"/>
                        </a:solidFill>
                        <a:effectLst/>
                        <a:highlight>
                          <a:srgbClr val="FFFF00"/>
                        </a:highlight>
                        <a:latin typeface="Calibri" panose="020F0502020204030204" pitchFamily="34" charset="0"/>
                      </a:endParaRPr>
                    </a:p>
                  </a:txBody>
                  <a:tcPr marL="7944" marR="7944" marT="7944" marB="0">
                    <a:noFill/>
                  </a:tcPr>
                </a:tc>
                <a:extLst>
                  <a:ext uri="{0D108BD9-81ED-4DB2-BD59-A6C34878D82A}">
                    <a16:rowId xmlns:a16="http://schemas.microsoft.com/office/drawing/2014/main" val="1042464504"/>
                  </a:ext>
                </a:extLst>
              </a:tr>
              <a:tr h="246912">
                <a:tc>
                  <a:txBody>
                    <a:bodyPr/>
                    <a:lstStyle/>
                    <a:p>
                      <a:pPr algn="l" fontAlgn="b"/>
                      <a:r>
                        <a:rPr lang="en-AU" sz="1400" u="none" strike="noStrike" dirty="0">
                          <a:effectLst/>
                        </a:rPr>
                        <a:t>Croatia</a:t>
                      </a:r>
                      <a:endParaRPr lang="en-AU" sz="1400" b="0" i="0" u="none" strike="noStrike" dirty="0">
                        <a:solidFill>
                          <a:srgbClr val="000000"/>
                        </a:solidFill>
                        <a:effectLst/>
                        <a:latin typeface="Calibri" panose="020F0502020204030204" pitchFamily="34" charset="0"/>
                      </a:endParaRPr>
                    </a:p>
                  </a:txBody>
                  <a:tcPr marL="7944" marR="7944" marT="7944" marB="0" anchor="b">
                    <a:noFill/>
                  </a:tcPr>
                </a:tc>
                <a:tc>
                  <a:txBody>
                    <a:bodyPr/>
                    <a:lstStyle/>
                    <a:p>
                      <a:pPr algn="r" fontAlgn="t"/>
                      <a:r>
                        <a:rPr lang="en-AU" sz="1400" u="none" strike="noStrike" dirty="0">
                          <a:effectLst/>
                        </a:rPr>
                        <a:t>10.2%</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l" fontAlgn="t"/>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10.2%</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3307387528"/>
                  </a:ext>
                </a:extLst>
              </a:tr>
              <a:tr h="246912">
                <a:tc>
                  <a:txBody>
                    <a:bodyPr/>
                    <a:lstStyle/>
                    <a:p>
                      <a:pPr algn="l" fontAlgn="t"/>
                      <a:r>
                        <a:rPr lang="en-AU" sz="1400" u="none" strike="noStrike" dirty="0">
                          <a:effectLst/>
                        </a:rPr>
                        <a:t>Georgia</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31.5%</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l" fontAlgn="t"/>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31.5%</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249179039"/>
                  </a:ext>
                </a:extLst>
              </a:tr>
              <a:tr h="246912">
                <a:tc>
                  <a:txBody>
                    <a:bodyPr/>
                    <a:lstStyle/>
                    <a:p>
                      <a:pPr algn="l" fontAlgn="t"/>
                      <a:r>
                        <a:rPr lang="en-AU" sz="1400" u="none" strike="noStrike" dirty="0">
                          <a:effectLst/>
                        </a:rPr>
                        <a:t>Hungary</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10.0%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FF00"/>
                          </a:highlight>
                        </a:rPr>
                        <a:t>0.0%</a:t>
                      </a:r>
                      <a:endParaRPr lang="en-AU" sz="1400" b="0" i="0" u="none" strike="noStrike" dirty="0">
                        <a:solidFill>
                          <a:srgbClr val="000000"/>
                        </a:solidFill>
                        <a:effectLst/>
                        <a:highlight>
                          <a:srgbClr val="FFFF00"/>
                        </a:highlight>
                        <a:latin typeface="Calibri" panose="020F0502020204030204" pitchFamily="34" charset="0"/>
                      </a:endParaRPr>
                    </a:p>
                  </a:txBody>
                  <a:tcPr marL="7944" marR="7944" marT="7944" marB="0">
                    <a:noFill/>
                  </a:tcPr>
                </a:tc>
                <a:tc>
                  <a:txBody>
                    <a:bodyPr/>
                    <a:lstStyle/>
                    <a:p>
                      <a:pPr algn="r" fontAlgn="t"/>
                      <a:r>
                        <a:rPr lang="en-AU" sz="1400" u="none" strike="noStrike" dirty="0">
                          <a:effectLst/>
                        </a:rPr>
                        <a:t>2.0%</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3186654977"/>
                  </a:ext>
                </a:extLst>
              </a:tr>
              <a:tr h="246912">
                <a:tc>
                  <a:txBody>
                    <a:bodyPr/>
                    <a:lstStyle/>
                    <a:p>
                      <a:pPr algn="l" fontAlgn="t"/>
                      <a:r>
                        <a:rPr lang="en-AU" sz="1400" u="none" strike="noStrike" dirty="0">
                          <a:effectLst/>
                        </a:rPr>
                        <a:t>Kazakhstan</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9.7%</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43.5%</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41.0%</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4142978093"/>
                  </a:ext>
                </a:extLst>
              </a:tr>
              <a:tr h="246912">
                <a:tc>
                  <a:txBody>
                    <a:bodyPr/>
                    <a:lstStyle/>
                    <a:p>
                      <a:pPr algn="l" fontAlgn="t"/>
                      <a:r>
                        <a:rPr lang="en-AU" sz="1400" u="none" strike="noStrike" dirty="0">
                          <a:effectLst/>
                        </a:rPr>
                        <a:t>Kosovo</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7C80"/>
                          </a:highlight>
                        </a:rPr>
                        <a:t>100.0%</a:t>
                      </a:r>
                      <a:endParaRPr lang="en-AU" sz="1400" b="0" i="0" u="none" strike="noStrike" dirty="0">
                        <a:solidFill>
                          <a:srgbClr val="000000"/>
                        </a:solidFill>
                        <a:effectLst/>
                        <a:highlight>
                          <a:srgbClr val="FF7C80"/>
                        </a:highlight>
                        <a:latin typeface="Calibri" panose="020F0502020204030204" pitchFamily="34" charset="0"/>
                      </a:endParaRPr>
                    </a:p>
                  </a:txBody>
                  <a:tcPr marL="7944" marR="7944" marT="7944" marB="0">
                    <a:noFill/>
                  </a:tcPr>
                </a:tc>
                <a:tc>
                  <a:txBody>
                    <a:bodyPr/>
                    <a:lstStyle/>
                    <a:p>
                      <a:pPr algn="l" fontAlgn="t"/>
                      <a:r>
                        <a:rPr lang="en-AU" sz="1400" u="none" strike="noStrike" dirty="0">
                          <a:effectLst/>
                          <a:highlight>
                            <a:srgbClr val="FF7C80"/>
                          </a:highlight>
                        </a:rPr>
                        <a:t> </a:t>
                      </a:r>
                      <a:endParaRPr lang="en-AU" sz="1400" b="0" i="0" u="none" strike="noStrike" dirty="0">
                        <a:solidFill>
                          <a:srgbClr val="000000"/>
                        </a:solidFill>
                        <a:effectLst/>
                        <a:highlight>
                          <a:srgbClr val="FF7C80"/>
                        </a:highligh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7C80"/>
                          </a:highlight>
                        </a:rPr>
                        <a:t>100.0%</a:t>
                      </a:r>
                      <a:endParaRPr lang="en-AU" sz="1400" b="0" i="0" u="none" strike="noStrike" dirty="0">
                        <a:solidFill>
                          <a:srgbClr val="000000"/>
                        </a:solidFill>
                        <a:effectLst/>
                        <a:highlight>
                          <a:srgbClr val="FF7C80"/>
                        </a:highlight>
                        <a:latin typeface="Calibri" panose="020F0502020204030204" pitchFamily="34" charset="0"/>
                      </a:endParaRPr>
                    </a:p>
                  </a:txBody>
                  <a:tcPr marL="7944" marR="7944" marT="7944" marB="0">
                    <a:noFill/>
                  </a:tcPr>
                </a:tc>
                <a:extLst>
                  <a:ext uri="{0D108BD9-81ED-4DB2-BD59-A6C34878D82A}">
                    <a16:rowId xmlns:a16="http://schemas.microsoft.com/office/drawing/2014/main" val="2504885864"/>
                  </a:ext>
                </a:extLst>
              </a:tr>
              <a:tr h="246912">
                <a:tc>
                  <a:txBody>
                    <a:bodyPr/>
                    <a:lstStyle/>
                    <a:p>
                      <a:pPr algn="l" fontAlgn="t"/>
                      <a:r>
                        <a:rPr lang="en-AU" sz="1400" u="none" strike="noStrike" dirty="0">
                          <a:effectLst/>
                        </a:rPr>
                        <a:t>Kyrgyz Republic</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46.2%</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80.1%</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75.8%</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2485548993"/>
                  </a:ext>
                </a:extLst>
              </a:tr>
              <a:tr h="246912">
                <a:tc>
                  <a:txBody>
                    <a:bodyPr/>
                    <a:lstStyle/>
                    <a:p>
                      <a:pPr algn="l" fontAlgn="b"/>
                      <a:r>
                        <a:rPr lang="en-AU" sz="1400" u="none" strike="noStrike" dirty="0">
                          <a:effectLst/>
                        </a:rPr>
                        <a:t>Moldova</a:t>
                      </a:r>
                      <a:endParaRPr lang="en-AU" sz="1400" b="0" i="0" u="none" strike="noStrike" dirty="0">
                        <a:solidFill>
                          <a:srgbClr val="000000"/>
                        </a:solidFill>
                        <a:effectLst/>
                        <a:latin typeface="Calibri" panose="020F0502020204030204" pitchFamily="34" charset="0"/>
                      </a:endParaRPr>
                    </a:p>
                  </a:txBody>
                  <a:tcPr marL="7944" marR="7944" marT="7944" marB="0" anchor="b">
                    <a:noFill/>
                  </a:tcPr>
                </a:tc>
                <a:tc>
                  <a:txBody>
                    <a:bodyPr/>
                    <a:lstStyle/>
                    <a:p>
                      <a:pPr algn="r" fontAlgn="t"/>
                      <a:r>
                        <a:rPr lang="en-AU" sz="1400" u="none" strike="noStrike" dirty="0">
                          <a:effectLst/>
                        </a:rPr>
                        <a:t>30.0%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76.1%</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64.8%</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833632719"/>
                  </a:ext>
                </a:extLst>
              </a:tr>
              <a:tr h="246912">
                <a:tc>
                  <a:txBody>
                    <a:bodyPr/>
                    <a:lstStyle/>
                    <a:p>
                      <a:pPr algn="l" fontAlgn="b"/>
                      <a:r>
                        <a:rPr lang="en-AU" sz="1400" u="none" strike="noStrike" dirty="0">
                          <a:effectLst/>
                        </a:rPr>
                        <a:t>Montenegro</a:t>
                      </a:r>
                      <a:endParaRPr lang="en-AU" sz="1400" b="0" i="0" u="none" strike="noStrike" dirty="0">
                        <a:solidFill>
                          <a:srgbClr val="000000"/>
                        </a:solidFill>
                        <a:effectLst/>
                        <a:latin typeface="Calibri" panose="020F0502020204030204" pitchFamily="34" charset="0"/>
                      </a:endParaRPr>
                    </a:p>
                  </a:txBody>
                  <a:tcPr marL="7944" marR="7944" marT="7944" marB="0" anchor="b">
                    <a:noFill/>
                  </a:tcPr>
                </a:tc>
                <a:tc>
                  <a:txBody>
                    <a:bodyPr/>
                    <a:lstStyle/>
                    <a:p>
                      <a:pPr algn="r" fontAlgn="t"/>
                      <a:r>
                        <a:rPr lang="en-AU" sz="1400" u="none" strike="noStrike" dirty="0">
                          <a:effectLst/>
                        </a:rPr>
                        <a:t>22.2%</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22.2%</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1196824993"/>
                  </a:ext>
                </a:extLst>
              </a:tr>
              <a:tr h="296685">
                <a:tc>
                  <a:txBody>
                    <a:bodyPr/>
                    <a:lstStyle/>
                    <a:p>
                      <a:pPr algn="l" fontAlgn="b"/>
                      <a:r>
                        <a:rPr lang="en-AU" sz="1400" u="none" strike="noStrike" dirty="0">
                          <a:effectLst/>
                        </a:rPr>
                        <a:t>North Macedonia</a:t>
                      </a:r>
                      <a:endParaRPr lang="en-AU" sz="1400" b="0" i="0" u="none" strike="noStrike" dirty="0">
                        <a:solidFill>
                          <a:srgbClr val="000000"/>
                        </a:solidFill>
                        <a:effectLst/>
                        <a:latin typeface="Calibri" panose="020F0502020204030204" pitchFamily="34" charset="0"/>
                      </a:endParaRPr>
                    </a:p>
                  </a:txBody>
                  <a:tcPr marL="7944" marR="7944" marT="7944" marB="0" anchor="b">
                    <a:noFill/>
                  </a:tcPr>
                </a:tc>
                <a:tc>
                  <a:txBody>
                    <a:bodyPr/>
                    <a:lstStyle/>
                    <a:p>
                      <a:pPr algn="r" fontAlgn="t"/>
                      <a:r>
                        <a:rPr lang="en-AU" sz="1400" u="none" strike="noStrike" dirty="0">
                          <a:effectLst/>
                        </a:rPr>
                        <a:t>0.0%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100.0%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42.4%</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2810732685"/>
                  </a:ext>
                </a:extLst>
              </a:tr>
              <a:tr h="246912">
                <a:tc>
                  <a:txBody>
                    <a:bodyPr/>
                    <a:lstStyle/>
                    <a:p>
                      <a:pPr algn="l" fontAlgn="t"/>
                      <a:r>
                        <a:rPr lang="en-AU" sz="1400" u="none" strike="noStrike" dirty="0">
                          <a:effectLst/>
                        </a:rPr>
                        <a:t>Romania</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34.3%</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85.0%</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83.0%</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2465701274"/>
                  </a:ext>
                </a:extLst>
              </a:tr>
              <a:tr h="246912">
                <a:tc>
                  <a:txBody>
                    <a:bodyPr/>
                    <a:lstStyle/>
                    <a:p>
                      <a:pPr algn="l" fontAlgn="b"/>
                      <a:r>
                        <a:rPr lang="en-AU" sz="1400" u="none" strike="noStrike" dirty="0">
                          <a:effectLst/>
                        </a:rPr>
                        <a:t>Serbia</a:t>
                      </a:r>
                      <a:endParaRPr lang="en-AU" sz="1400" b="0" i="0" u="none" strike="noStrike" dirty="0">
                        <a:solidFill>
                          <a:srgbClr val="000000"/>
                        </a:solidFill>
                        <a:effectLst/>
                        <a:latin typeface="Calibri" panose="020F0502020204030204" pitchFamily="34" charset="0"/>
                      </a:endParaRPr>
                    </a:p>
                  </a:txBody>
                  <a:tcPr marL="7944" marR="7944" marT="7944" marB="0" anchor="b">
                    <a:noFill/>
                  </a:tcPr>
                </a:tc>
                <a:tc>
                  <a:txBody>
                    <a:bodyPr/>
                    <a:lstStyle/>
                    <a:p>
                      <a:pPr algn="r" fontAlgn="t"/>
                      <a:r>
                        <a:rPr lang="en-AU" sz="1400" u="none" strike="noStrike" dirty="0">
                          <a:effectLst/>
                        </a:rPr>
                        <a:t>3.4%</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FF00"/>
                          </a:highlight>
                        </a:rPr>
                        <a:t>0.0%</a:t>
                      </a:r>
                      <a:endParaRPr lang="en-AU" sz="1400" b="0" i="0" u="none" strike="noStrike" dirty="0">
                        <a:solidFill>
                          <a:srgbClr val="000000"/>
                        </a:solidFill>
                        <a:effectLst/>
                        <a:highlight>
                          <a:srgbClr val="FFFF00"/>
                        </a:highlight>
                        <a:latin typeface="Calibri" panose="020F0502020204030204" pitchFamily="34" charset="0"/>
                      </a:endParaRPr>
                    </a:p>
                  </a:txBody>
                  <a:tcPr marL="7944" marR="7944" marT="7944" marB="0">
                    <a:noFill/>
                  </a:tcPr>
                </a:tc>
                <a:tc>
                  <a:txBody>
                    <a:bodyPr/>
                    <a:lstStyle/>
                    <a:p>
                      <a:pPr algn="r" fontAlgn="t"/>
                      <a:r>
                        <a:rPr lang="en-AU" sz="1400" u="none" strike="noStrike" dirty="0">
                          <a:effectLst/>
                        </a:rPr>
                        <a:t>0.9%</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3483603271"/>
                  </a:ext>
                </a:extLst>
              </a:tr>
              <a:tr h="246912">
                <a:tc>
                  <a:txBody>
                    <a:bodyPr/>
                    <a:lstStyle/>
                    <a:p>
                      <a:pPr algn="l" fontAlgn="t"/>
                      <a:r>
                        <a:rPr lang="en-AU" sz="1400" u="none" strike="noStrike" dirty="0">
                          <a:effectLst/>
                        </a:rPr>
                        <a:t>Tajikistan</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49.1%</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60.2%</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58.7%</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2964252953"/>
                  </a:ext>
                </a:extLst>
              </a:tr>
              <a:tr h="246912">
                <a:tc>
                  <a:txBody>
                    <a:bodyPr/>
                    <a:lstStyle/>
                    <a:p>
                      <a:pPr algn="l" fontAlgn="t"/>
                      <a:r>
                        <a:rPr lang="en-AU" sz="1400" u="none" strike="noStrike" dirty="0">
                          <a:effectLst/>
                        </a:rPr>
                        <a:t>Turkey</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13.6%</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l" fontAlgn="t"/>
                      <a:r>
                        <a:rPr lang="en-AU" sz="1400" u="none" strike="noStrike" dirty="0">
                          <a:effectLst/>
                        </a:rPr>
                        <a:t> </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13.6%</a:t>
                      </a:r>
                      <a:endParaRPr lang="en-AU" sz="1400" b="0" i="0" u="none" strike="noStrike" dirty="0">
                        <a:solidFill>
                          <a:srgbClr val="000000"/>
                        </a:solidFill>
                        <a:effectLst/>
                        <a:latin typeface="Calibri" panose="020F0502020204030204" pitchFamily="34" charset="0"/>
                      </a:endParaRPr>
                    </a:p>
                  </a:txBody>
                  <a:tcPr marL="7944" marR="7944" marT="7944" marB="0">
                    <a:noFill/>
                  </a:tcPr>
                </a:tc>
                <a:extLst>
                  <a:ext uri="{0D108BD9-81ED-4DB2-BD59-A6C34878D82A}">
                    <a16:rowId xmlns:a16="http://schemas.microsoft.com/office/drawing/2014/main" val="104175357"/>
                  </a:ext>
                </a:extLst>
              </a:tr>
              <a:tr h="246912">
                <a:tc>
                  <a:txBody>
                    <a:bodyPr/>
                    <a:lstStyle/>
                    <a:p>
                      <a:pPr algn="l" fontAlgn="t"/>
                      <a:r>
                        <a:rPr lang="en-AU" sz="1400" u="none" strike="noStrike" dirty="0">
                          <a:effectLst/>
                        </a:rPr>
                        <a:t>Uzbekistan</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rPr>
                        <a:t>21.7%</a:t>
                      </a:r>
                      <a:endParaRPr lang="en-AU" sz="1400" b="0" i="0" u="none" strike="noStrike" dirty="0">
                        <a:solidFill>
                          <a:srgbClr val="000000"/>
                        </a:solidFill>
                        <a:effectLs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FF00"/>
                          </a:highlight>
                        </a:rPr>
                        <a:t>28.0%</a:t>
                      </a:r>
                      <a:endParaRPr lang="en-AU" sz="1400" b="0" i="0" u="none" strike="noStrike" dirty="0">
                        <a:solidFill>
                          <a:srgbClr val="000000"/>
                        </a:solidFill>
                        <a:effectLst/>
                        <a:highlight>
                          <a:srgbClr val="FFFF00"/>
                        </a:highlight>
                        <a:latin typeface="Calibri" panose="020F0502020204030204" pitchFamily="34" charset="0"/>
                      </a:endParaRPr>
                    </a:p>
                  </a:txBody>
                  <a:tcPr marL="7944" marR="7944" marT="7944" marB="0">
                    <a:noFill/>
                  </a:tcPr>
                </a:tc>
                <a:tc>
                  <a:txBody>
                    <a:bodyPr/>
                    <a:lstStyle/>
                    <a:p>
                      <a:pPr algn="r" fontAlgn="t"/>
                      <a:r>
                        <a:rPr lang="en-AU" sz="1400" u="none" strike="noStrike" dirty="0">
                          <a:effectLst/>
                          <a:highlight>
                            <a:srgbClr val="FFFF00"/>
                          </a:highlight>
                        </a:rPr>
                        <a:t>27.5%</a:t>
                      </a:r>
                      <a:endParaRPr lang="en-AU" sz="1400" b="0" i="0" u="none" strike="noStrike" dirty="0">
                        <a:solidFill>
                          <a:srgbClr val="000000"/>
                        </a:solidFill>
                        <a:effectLst/>
                        <a:highlight>
                          <a:srgbClr val="FFFF00"/>
                        </a:highlight>
                        <a:latin typeface="Calibri" panose="020F0502020204030204" pitchFamily="34" charset="0"/>
                      </a:endParaRPr>
                    </a:p>
                  </a:txBody>
                  <a:tcPr marL="7944" marR="7944" marT="7944" marB="0">
                    <a:noFill/>
                  </a:tcPr>
                </a:tc>
                <a:extLst>
                  <a:ext uri="{0D108BD9-81ED-4DB2-BD59-A6C34878D82A}">
                    <a16:rowId xmlns:a16="http://schemas.microsoft.com/office/drawing/2014/main" val="400763680"/>
                  </a:ext>
                </a:extLst>
              </a:tr>
            </a:tbl>
          </a:graphicData>
        </a:graphic>
      </p:graphicFrame>
    </p:spTree>
    <p:extLst>
      <p:ext uri="{BB962C8B-B14F-4D97-AF65-F5344CB8AC3E}">
        <p14:creationId xmlns:p14="http://schemas.microsoft.com/office/powerpoint/2010/main" val="1431267511"/>
      </p:ext>
    </p:extLst>
  </p:cSld>
  <p:clrMapOvr>
    <a:masterClrMapping/>
  </p:clrMapOvr>
  <p:transition spd="slow">
    <p:wipe dir="r"/>
    <p:sndAc>
      <p:stSnd>
        <p:snd r:embed="rId3" name="coin.wav"/>
      </p:stSnd>
    </p:sndAc>
  </p:transition>
</p:sld>
</file>

<file path=ppt/theme/theme1.xml><?xml version="1.0" encoding="utf-8"?>
<a:theme xmlns:a="http://schemas.openxmlformats.org/drawingml/2006/main" name="Office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40966</TotalTime>
  <Words>4305</Words>
  <Application>Microsoft Office PowerPoint</Application>
  <PresentationFormat>Widescreen</PresentationFormat>
  <Paragraphs>840</Paragraphs>
  <Slides>23</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PowerPoint Presentation</vt:lpstr>
      <vt:lpstr> Survey Objectives and Coverage </vt:lpstr>
      <vt:lpstr>Organisational Arrangements for the Treasury</vt:lpstr>
      <vt:lpstr>Treasury Structure and Subnational Offices </vt:lpstr>
      <vt:lpstr>Staffing Numbers</vt:lpstr>
      <vt:lpstr>Country Population and Treasury Staffing </vt:lpstr>
      <vt:lpstr>Clients Serviced by the Treasury</vt:lpstr>
      <vt:lpstr>Functions Performed by Treasury</vt:lpstr>
      <vt:lpstr>Payment Processing</vt:lpstr>
      <vt:lpstr>Payment Processing (2)</vt:lpstr>
      <vt:lpstr>Staff involved in Cash Forecasting and Cash Management</vt:lpstr>
      <vt:lpstr>Strategic documents guide the development of the Treasury in most cases, and these are relatively modern!</vt:lpstr>
      <vt:lpstr>Staffing Allocated to Budget Execution and Financial Reporting</vt:lpstr>
      <vt:lpstr>Staffing Allocated to Accounting Policy  </vt:lpstr>
      <vt:lpstr>Treasury System Support </vt:lpstr>
      <vt:lpstr>General IT Support  (beyond the Treasury system)</vt:lpstr>
      <vt:lpstr>Internal Control</vt:lpstr>
      <vt:lpstr>Risk Management</vt:lpstr>
      <vt:lpstr>What are the new functions of the Treasury that appeared over the last 5 years?</vt:lpstr>
      <vt:lpstr>Future Functions of the Treasury</vt:lpstr>
      <vt:lpstr>What Functions of the Treasury have disappeared over the last five years?</vt:lpstr>
      <vt:lpstr>Are there functions which are no longer needed or are diminishing in importance?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Treasury Community of Practice</dc:title>
  <dc:creator>Ion</dc:creator>
  <cp:lastModifiedBy>Yelena Slizhevskaya</cp:lastModifiedBy>
  <cp:revision>780</cp:revision>
  <cp:lastPrinted>2021-05-24T01:22:50Z</cp:lastPrinted>
  <dcterms:created xsi:type="dcterms:W3CDTF">2013-05-14T13:14:50Z</dcterms:created>
  <dcterms:modified xsi:type="dcterms:W3CDTF">2023-05-17T13:57:42Z</dcterms:modified>
</cp:coreProperties>
</file>