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handoutMasterIdLst>
    <p:handoutMasterId r:id="rId26"/>
  </p:handoutMasterIdLst>
  <p:sldIdLst>
    <p:sldId id="336" r:id="rId2"/>
    <p:sldId id="461" r:id="rId3"/>
    <p:sldId id="487" r:id="rId4"/>
    <p:sldId id="488" r:id="rId5"/>
    <p:sldId id="489" r:id="rId6"/>
    <p:sldId id="490" r:id="rId7"/>
    <p:sldId id="493" r:id="rId8"/>
    <p:sldId id="491" r:id="rId9"/>
    <p:sldId id="494" r:id="rId10"/>
    <p:sldId id="505" r:id="rId11"/>
    <p:sldId id="495" r:id="rId12"/>
    <p:sldId id="492" r:id="rId13"/>
    <p:sldId id="496" r:id="rId14"/>
    <p:sldId id="506" r:id="rId15"/>
    <p:sldId id="497" r:id="rId16"/>
    <p:sldId id="499" r:id="rId17"/>
    <p:sldId id="498" r:id="rId18"/>
    <p:sldId id="500" r:id="rId19"/>
    <p:sldId id="501" r:id="rId20"/>
    <p:sldId id="502" r:id="rId21"/>
    <p:sldId id="503" r:id="rId22"/>
    <p:sldId id="504" r:id="rId23"/>
    <p:sldId id="486" r:id="rId24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205"/>
    <a:srgbClr val="FBD033"/>
    <a:srgbClr val="FF9637"/>
    <a:srgbClr val="E26C00"/>
    <a:srgbClr val="FF7C80"/>
    <a:srgbClr val="CFD5EA"/>
    <a:srgbClr val="004C97"/>
    <a:srgbClr val="6EA0B0"/>
    <a:srgbClr val="0099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E50163-1E1B-45D6-BE21-DD2FB4C7D24A}" v="3" dt="2023-05-20T21:14:25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36" autoAdjust="0"/>
    <p:restoredTop sz="92857" autoAdjust="0"/>
  </p:normalViewPr>
  <p:slideViewPr>
    <p:cSldViewPr>
      <p:cViewPr varScale="1">
        <p:scale>
          <a:sx n="112" d="100"/>
          <a:sy n="112" d="100"/>
        </p:scale>
        <p:origin x="87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lena Slizhevskaya" userId="c31c118f-cc09-4814-95e2-f268a72c0a23" providerId="ADAL" clId="{94E50163-1E1B-45D6-BE21-DD2FB4C7D24A}"/>
    <pc:docChg chg="modSld">
      <pc:chgData name="Yelena Slizhevskaya" userId="c31c118f-cc09-4814-95e2-f268a72c0a23" providerId="ADAL" clId="{94E50163-1E1B-45D6-BE21-DD2FB4C7D24A}" dt="2023-05-20T21:20:12.155" v="398" actId="6549"/>
      <pc:docMkLst>
        <pc:docMk/>
      </pc:docMkLst>
      <pc:sldChg chg="modSp mod">
        <pc:chgData name="Yelena Slizhevskaya" userId="c31c118f-cc09-4814-95e2-f268a72c0a23" providerId="ADAL" clId="{94E50163-1E1B-45D6-BE21-DD2FB4C7D24A}" dt="2023-05-20T21:07:07.661" v="67" actId="6549"/>
        <pc:sldMkLst>
          <pc:docMk/>
          <pc:sldMk cId="0" sldId="336"/>
        </pc:sldMkLst>
        <pc:spChg chg="mod">
          <ac:chgData name="Yelena Slizhevskaya" userId="c31c118f-cc09-4814-95e2-f268a72c0a23" providerId="ADAL" clId="{94E50163-1E1B-45D6-BE21-DD2FB4C7D24A}" dt="2023-05-20T21:07:07.661" v="67" actId="6549"/>
          <ac:spMkLst>
            <pc:docMk/>
            <pc:sldMk cId="0" sldId="336"/>
            <ac:spMk id="8" creationId="{A3F8E707-FDBD-4B53-8F18-2F8ED28E0D3D}"/>
          </ac:spMkLst>
        </pc:spChg>
      </pc:sldChg>
      <pc:sldChg chg="modSp mod">
        <pc:chgData name="Yelena Slizhevskaya" userId="c31c118f-cc09-4814-95e2-f268a72c0a23" providerId="ADAL" clId="{94E50163-1E1B-45D6-BE21-DD2FB4C7D24A}" dt="2023-05-20T21:08:53.445" v="87" actId="6549"/>
        <pc:sldMkLst>
          <pc:docMk/>
          <pc:sldMk cId="1281912183" sldId="487"/>
        </pc:sldMkLst>
        <pc:spChg chg="mod">
          <ac:chgData name="Yelena Slizhevskaya" userId="c31c118f-cc09-4814-95e2-f268a72c0a23" providerId="ADAL" clId="{94E50163-1E1B-45D6-BE21-DD2FB4C7D24A}" dt="2023-05-20T21:08:53.445" v="87" actId="6549"/>
          <ac:spMkLst>
            <pc:docMk/>
            <pc:sldMk cId="1281912183" sldId="487"/>
            <ac:spMk id="3" creationId="{9BFB77F3-3CDC-9C3B-A5E2-4BBA979DD82F}"/>
          </ac:spMkLst>
        </pc:spChg>
      </pc:sldChg>
      <pc:sldChg chg="modSp mod">
        <pc:chgData name="Yelena Slizhevskaya" userId="c31c118f-cc09-4814-95e2-f268a72c0a23" providerId="ADAL" clId="{94E50163-1E1B-45D6-BE21-DD2FB4C7D24A}" dt="2023-05-20T21:09:34.496" v="92" actId="6549"/>
        <pc:sldMkLst>
          <pc:docMk/>
          <pc:sldMk cId="932124234" sldId="488"/>
        </pc:sldMkLst>
        <pc:spChg chg="mod">
          <ac:chgData name="Yelena Slizhevskaya" userId="c31c118f-cc09-4814-95e2-f268a72c0a23" providerId="ADAL" clId="{94E50163-1E1B-45D6-BE21-DD2FB4C7D24A}" dt="2023-05-20T21:09:34.496" v="92" actId="6549"/>
          <ac:spMkLst>
            <pc:docMk/>
            <pc:sldMk cId="932124234" sldId="488"/>
            <ac:spMk id="2" creationId="{BD72A441-B63D-A0FB-51C3-55B2995C6428}"/>
          </ac:spMkLst>
        </pc:spChg>
      </pc:sldChg>
      <pc:sldChg chg="modSp mod">
        <pc:chgData name="Yelena Slizhevskaya" userId="c31c118f-cc09-4814-95e2-f268a72c0a23" providerId="ADAL" clId="{94E50163-1E1B-45D6-BE21-DD2FB4C7D24A}" dt="2023-05-20T21:11:34.592" v="171" actId="6549"/>
        <pc:sldMkLst>
          <pc:docMk/>
          <pc:sldMk cId="1248229083" sldId="493"/>
        </pc:sldMkLst>
        <pc:spChg chg="mod">
          <ac:chgData name="Yelena Slizhevskaya" userId="c31c118f-cc09-4814-95e2-f268a72c0a23" providerId="ADAL" clId="{94E50163-1E1B-45D6-BE21-DD2FB4C7D24A}" dt="2023-05-20T21:11:34.592" v="171" actId="6549"/>
          <ac:spMkLst>
            <pc:docMk/>
            <pc:sldMk cId="1248229083" sldId="493"/>
            <ac:spMk id="3" creationId="{FF310362-1C57-81F3-1DC1-E62760FFF52D}"/>
          </ac:spMkLst>
        </pc:spChg>
      </pc:sldChg>
      <pc:sldChg chg="modSp mod">
        <pc:chgData name="Yelena Slizhevskaya" userId="c31c118f-cc09-4814-95e2-f268a72c0a23" providerId="ADAL" clId="{94E50163-1E1B-45D6-BE21-DD2FB4C7D24A}" dt="2023-05-20T21:15:29.305" v="227" actId="6549"/>
        <pc:sldMkLst>
          <pc:docMk/>
          <pc:sldMk cId="603322332" sldId="496"/>
        </pc:sldMkLst>
        <pc:spChg chg="mod">
          <ac:chgData name="Yelena Slizhevskaya" userId="c31c118f-cc09-4814-95e2-f268a72c0a23" providerId="ADAL" clId="{94E50163-1E1B-45D6-BE21-DD2FB4C7D24A}" dt="2023-05-20T21:15:29.305" v="227" actId="6549"/>
          <ac:spMkLst>
            <pc:docMk/>
            <pc:sldMk cId="603322332" sldId="496"/>
            <ac:spMk id="2" creationId="{657B2C56-549F-100B-6766-7A79DDCA9CC2}"/>
          </ac:spMkLst>
        </pc:spChg>
      </pc:sldChg>
      <pc:sldChg chg="modSp mod">
        <pc:chgData name="Yelena Slizhevskaya" userId="c31c118f-cc09-4814-95e2-f268a72c0a23" providerId="ADAL" clId="{94E50163-1E1B-45D6-BE21-DD2FB4C7D24A}" dt="2023-05-20T21:18:57.699" v="384" actId="20577"/>
        <pc:sldMkLst>
          <pc:docMk/>
          <pc:sldMk cId="1310883684" sldId="499"/>
        </pc:sldMkLst>
        <pc:spChg chg="mod">
          <ac:chgData name="Yelena Slizhevskaya" userId="c31c118f-cc09-4814-95e2-f268a72c0a23" providerId="ADAL" clId="{94E50163-1E1B-45D6-BE21-DD2FB4C7D24A}" dt="2023-05-20T21:18:57.699" v="384" actId="20577"/>
          <ac:spMkLst>
            <pc:docMk/>
            <pc:sldMk cId="1310883684" sldId="499"/>
            <ac:spMk id="3" creationId="{B220B01B-424E-B42D-AB43-D5E95FA3FC85}"/>
          </ac:spMkLst>
        </pc:spChg>
      </pc:sldChg>
      <pc:sldChg chg="modSp mod">
        <pc:chgData name="Yelena Slizhevskaya" userId="c31c118f-cc09-4814-95e2-f268a72c0a23" providerId="ADAL" clId="{94E50163-1E1B-45D6-BE21-DD2FB4C7D24A}" dt="2023-05-20T21:20:12.155" v="398" actId="6549"/>
        <pc:sldMkLst>
          <pc:docMk/>
          <pc:sldMk cId="2986056073" sldId="500"/>
        </pc:sldMkLst>
        <pc:spChg chg="mod">
          <ac:chgData name="Yelena Slizhevskaya" userId="c31c118f-cc09-4814-95e2-f268a72c0a23" providerId="ADAL" clId="{94E50163-1E1B-45D6-BE21-DD2FB4C7D24A}" dt="2023-05-20T21:20:12.155" v="398" actId="6549"/>
          <ac:spMkLst>
            <pc:docMk/>
            <pc:sldMk cId="2986056073" sldId="500"/>
            <ac:spMk id="3" creationId="{1D940D6A-A24B-D127-F6AB-603B599C0C30}"/>
          </ac:spMkLst>
        </pc:spChg>
      </pc:sldChg>
      <pc:sldChg chg="modSp mod">
        <pc:chgData name="Yelena Slizhevskaya" userId="c31c118f-cc09-4814-95e2-f268a72c0a23" providerId="ADAL" clId="{94E50163-1E1B-45D6-BE21-DD2FB4C7D24A}" dt="2023-05-20T21:15:53.676" v="250" actId="6549"/>
        <pc:sldMkLst>
          <pc:docMk/>
          <pc:sldMk cId="1865196613" sldId="506"/>
        </pc:sldMkLst>
        <pc:spChg chg="mod">
          <ac:chgData name="Yelena Slizhevskaya" userId="c31c118f-cc09-4814-95e2-f268a72c0a23" providerId="ADAL" clId="{94E50163-1E1B-45D6-BE21-DD2FB4C7D24A}" dt="2023-05-20T21:15:53.676" v="250" actId="6549"/>
          <ac:spMkLst>
            <pc:docMk/>
            <pc:sldMk cId="1865196613" sldId="506"/>
            <ac:spMk id="2" creationId="{6D9C580D-E486-CEB6-0972-38B5C00FA4BD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rksilins\Documents\2023\PEMPAL\TReasurySurvey\PEMPAL_TCOP_Survey%20on%20Treasury%20Functions_ENG_charts_2022-12-1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rksilins\Library\Containers\com.apple.mail\Data\Library\Mail%20Downloads\C0596142-C762-4945-9DF4-708EFB948C73\PEMPAL_TCOP_Survey%20on%20Treasury%20Functions_ENG_charts_2023-05-1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rksilins\Library\Containers\com.apple.mail\Data\Library\Mail%20Downloads\C0596142-C762-4945-9DF4-708EFB948C73\PEMPAL_TCOP_Survey%20on%20Treasury%20Functions_ENG_charts_2023-05-1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rksilins\Library\Containers\com.apple.mail\Data\Library\Mail%20Downloads\C0596142-C762-4945-9DF4-708EFB948C73\PEMPAL_TCOP_Survey%20on%20Treasury%20Functions_ENG_charts_2023-05-1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rksilins\Library\Containers\com.apple.mail\Data\Library\Mail%20Downloads\C0596142-C762-4945-9DF4-708EFB948C73\PEMPAL_TCOP_Survey%20on%20Treasury%20Functions_ENG_charts_2023-05-1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marksilins\Documents\2023\PEMPAL\TReasurySurvey\PEMPAL_TCOP_Survey%20on%20Treasury%20Functions_ENG_charts_2023-05-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0544570044736643"/>
          <c:w val="0.87915307751207761"/>
          <c:h val="0.264452216583301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Количество клиентов, обслуживаемых казначейством</a:t>
            </a:r>
          </a:p>
        </c:rich>
      </c:tx>
      <c:layout>
        <c:manualLayout>
          <c:xMode val="edge"/>
          <c:yMode val="edge"/>
          <c:x val="0.37661854506125825"/>
          <c:y val="9.90019254705189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5983394749980924E-2"/>
          <c:y val="0.15401577101538902"/>
          <c:w val="0.86070080232049195"/>
          <c:h val="0.7104496835489635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'Q8 (N of clients)'!$B$4</c:f>
              <c:strCache>
                <c:ptCount val="1"/>
                <c:pt idx="0">
                  <c:v>На уровне центрального правительства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'Q8 (N of clients)'!$A$5:$A$22</c:f>
              <c:strCache>
                <c:ptCount val="18"/>
                <c:pt idx="0">
                  <c:v>Албания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Беларусь</c:v>
                </c:pt>
                <c:pt idx="4">
                  <c:v>Хорватия</c:v>
                </c:pt>
                <c:pt idx="5">
                  <c:v>Грузия</c:v>
                </c:pt>
                <c:pt idx="6">
                  <c:v>Венгрия</c:v>
                </c:pt>
                <c:pt idx="7">
                  <c:v>Казахстан</c:v>
                </c:pt>
                <c:pt idx="8">
                  <c:v>Косово</c:v>
                </c:pt>
                <c:pt idx="9">
                  <c:v>Кыргызская Республика</c:v>
                </c:pt>
                <c:pt idx="10">
                  <c:v>Молдова</c:v>
                </c:pt>
                <c:pt idx="11">
                  <c:v>Черногория</c:v>
                </c:pt>
                <c:pt idx="12">
                  <c:v>Северная Македония</c:v>
                </c:pt>
                <c:pt idx="13">
                  <c:v>Румыния</c:v>
                </c:pt>
                <c:pt idx="14">
                  <c:v>Сербия</c:v>
                </c:pt>
                <c:pt idx="15">
                  <c:v>Таджикистан</c:v>
                </c:pt>
                <c:pt idx="16">
                  <c:v>Турция</c:v>
                </c:pt>
                <c:pt idx="17">
                  <c:v>Узбекистан</c:v>
                </c:pt>
              </c:strCache>
            </c:strRef>
          </c:cat>
          <c:val>
            <c:numRef>
              <c:f>'Q8 (N of clients)'!$B$5:$B$22</c:f>
              <c:numCache>
                <c:formatCode>General</c:formatCode>
                <c:ptCount val="18"/>
                <c:pt idx="0">
                  <c:v>850</c:v>
                </c:pt>
                <c:pt idx="1">
                  <c:v>2412</c:v>
                </c:pt>
                <c:pt idx="2">
                  <c:v>2651</c:v>
                </c:pt>
                <c:pt idx="3">
                  <c:v>3018</c:v>
                </c:pt>
                <c:pt idx="4">
                  <c:v>128</c:v>
                </c:pt>
                <c:pt idx="5">
                  <c:v>486</c:v>
                </c:pt>
                <c:pt idx="6">
                  <c:v>700</c:v>
                </c:pt>
                <c:pt idx="7">
                  <c:v>1448</c:v>
                </c:pt>
                <c:pt idx="8">
                  <c:v>79</c:v>
                </c:pt>
                <c:pt idx="9">
                  <c:v>2426</c:v>
                </c:pt>
                <c:pt idx="10">
                  <c:v>553</c:v>
                </c:pt>
                <c:pt idx="11">
                  <c:v>88</c:v>
                </c:pt>
                <c:pt idx="12">
                  <c:v>383</c:v>
                </c:pt>
                <c:pt idx="13">
                  <c:v>2538</c:v>
                </c:pt>
                <c:pt idx="14">
                  <c:v>3823</c:v>
                </c:pt>
                <c:pt idx="15">
                  <c:v>1149</c:v>
                </c:pt>
                <c:pt idx="16">
                  <c:v>17</c:v>
                </c:pt>
                <c:pt idx="17">
                  <c:v>250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F-8C40-A387-B4AD44E11950}"/>
            </c:ext>
          </c:extLst>
        </c:ser>
        <c:ser>
          <c:idx val="1"/>
          <c:order val="1"/>
          <c:tx>
            <c:strRef>
              <c:f>'Q8 (N of clients)'!$C$4</c:f>
              <c:strCache>
                <c:ptCount val="1"/>
                <c:pt idx="0">
                  <c:v>На местном уровне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'Q8 (N of clients)'!$A$5:$A$22</c:f>
              <c:strCache>
                <c:ptCount val="18"/>
                <c:pt idx="0">
                  <c:v>Албания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Беларусь</c:v>
                </c:pt>
                <c:pt idx="4">
                  <c:v>Хорватия</c:v>
                </c:pt>
                <c:pt idx="5">
                  <c:v>Грузия</c:v>
                </c:pt>
                <c:pt idx="6">
                  <c:v>Венгрия</c:v>
                </c:pt>
                <c:pt idx="7">
                  <c:v>Казахстан</c:v>
                </c:pt>
                <c:pt idx="8">
                  <c:v>Косово</c:v>
                </c:pt>
                <c:pt idx="9">
                  <c:v>Кыргызская Республика</c:v>
                </c:pt>
                <c:pt idx="10">
                  <c:v>Молдова</c:v>
                </c:pt>
                <c:pt idx="11">
                  <c:v>Черногория</c:v>
                </c:pt>
                <c:pt idx="12">
                  <c:v>Северная Македония</c:v>
                </c:pt>
                <c:pt idx="13">
                  <c:v>Румыния</c:v>
                </c:pt>
                <c:pt idx="14">
                  <c:v>Сербия</c:v>
                </c:pt>
                <c:pt idx="15">
                  <c:v>Таджикистан</c:v>
                </c:pt>
                <c:pt idx="16">
                  <c:v>Турция</c:v>
                </c:pt>
                <c:pt idx="17">
                  <c:v>Узбекистан</c:v>
                </c:pt>
              </c:strCache>
            </c:strRef>
          </c:cat>
          <c:val>
            <c:numRef>
              <c:f>'Q8 (N of clients)'!$C$5:$C$22</c:f>
              <c:numCache>
                <c:formatCode>General</c:formatCode>
                <c:ptCount val="18"/>
                <c:pt idx="0">
                  <c:v>203</c:v>
                </c:pt>
                <c:pt idx="1">
                  <c:v>518</c:v>
                </c:pt>
                <c:pt idx="2">
                  <c:v>2200</c:v>
                </c:pt>
                <c:pt idx="3">
                  <c:v>10902</c:v>
                </c:pt>
                <c:pt idx="4">
                  <c:v>0</c:v>
                </c:pt>
                <c:pt idx="5">
                  <c:v>892</c:v>
                </c:pt>
                <c:pt idx="6">
                  <c:v>2500</c:v>
                </c:pt>
                <c:pt idx="7">
                  <c:v>12030</c:v>
                </c:pt>
                <c:pt idx="8">
                  <c:v>0</c:v>
                </c:pt>
                <c:pt idx="9">
                  <c:v>936</c:v>
                </c:pt>
                <c:pt idx="10">
                  <c:v>8785</c:v>
                </c:pt>
                <c:pt idx="11">
                  <c:v>0</c:v>
                </c:pt>
                <c:pt idx="12">
                  <c:v>673</c:v>
                </c:pt>
                <c:pt idx="13">
                  <c:v>5137</c:v>
                </c:pt>
                <c:pt idx="14">
                  <c:v>4871</c:v>
                </c:pt>
                <c:pt idx="15">
                  <c:v>6233</c:v>
                </c:pt>
                <c:pt idx="16">
                  <c:v>0</c:v>
                </c:pt>
                <c:pt idx="17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BF-8C40-A387-B4AD44E11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5768264"/>
        <c:axId val="965768592"/>
      </c:barChart>
      <c:catAx>
        <c:axId val="965768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768592"/>
        <c:crosses val="autoZero"/>
        <c:auto val="1"/>
        <c:lblAlgn val="ctr"/>
        <c:lblOffset val="100"/>
        <c:noMultiLvlLbl val="0"/>
      </c:catAx>
      <c:valAx>
        <c:axId val="965768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65768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1"/>
              <a:t>Среднее количество </a:t>
            </a:r>
            <a:r>
              <a:rPr lang="ru-RU" sz="1800" b="1" baseline="0"/>
              <a:t> платежных операций в день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'Q10'!$D$5</c:f>
              <c:strCache>
                <c:ptCount val="1"/>
                <c:pt idx="0">
                  <c:v>в центральном аппарате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'Q10'!$B$6:$B$23</c:f>
              <c:strCache>
                <c:ptCount val="18"/>
                <c:pt idx="0">
                  <c:v>Албания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Беларусь</c:v>
                </c:pt>
                <c:pt idx="4">
                  <c:v>Хорватия</c:v>
                </c:pt>
                <c:pt idx="5">
                  <c:v>Грузия</c:v>
                </c:pt>
                <c:pt idx="6">
                  <c:v>Венгрия</c:v>
                </c:pt>
                <c:pt idx="7">
                  <c:v>Казахстан</c:v>
                </c:pt>
                <c:pt idx="8">
                  <c:v>Косово</c:v>
                </c:pt>
                <c:pt idx="9">
                  <c:v>Кыргызская Республика</c:v>
                </c:pt>
                <c:pt idx="10">
                  <c:v>Молдова</c:v>
                </c:pt>
                <c:pt idx="11">
                  <c:v>Черногория</c:v>
                </c:pt>
                <c:pt idx="12">
                  <c:v>Северная Македония</c:v>
                </c:pt>
                <c:pt idx="13">
                  <c:v>Румыния</c:v>
                </c:pt>
                <c:pt idx="14">
                  <c:v>Сербия</c:v>
                </c:pt>
                <c:pt idx="15">
                  <c:v>Таджикистан</c:v>
                </c:pt>
                <c:pt idx="16">
                  <c:v>Турция</c:v>
                </c:pt>
                <c:pt idx="17">
                  <c:v>Узбекистан</c:v>
                </c:pt>
              </c:strCache>
            </c:strRef>
          </c:cat>
          <c:val>
            <c:numRef>
              <c:f>'Q10'!$D$6:$D$23</c:f>
              <c:numCache>
                <c:formatCode>General</c:formatCode>
                <c:ptCount val="18"/>
                <c:pt idx="0">
                  <c:v>30</c:v>
                </c:pt>
                <c:pt idx="1">
                  <c:v>30000</c:v>
                </c:pt>
                <c:pt idx="2">
                  <c:v>9</c:v>
                </c:pt>
                <c:pt idx="3">
                  <c:v>5515</c:v>
                </c:pt>
                <c:pt idx="4">
                  <c:v>37700</c:v>
                </c:pt>
                <c:pt idx="5" formatCode="0">
                  <c:v>5000</c:v>
                </c:pt>
                <c:pt idx="6">
                  <c:v>0</c:v>
                </c:pt>
                <c:pt idx="7">
                  <c:v>10</c:v>
                </c:pt>
                <c:pt idx="8">
                  <c:v>1200</c:v>
                </c:pt>
                <c:pt idx="9">
                  <c:v>7000</c:v>
                </c:pt>
                <c:pt idx="10">
                  <c:v>1000</c:v>
                </c:pt>
                <c:pt idx="11">
                  <c:v>1190</c:v>
                </c:pt>
                <c:pt idx="12">
                  <c:v>3000</c:v>
                </c:pt>
                <c:pt idx="13">
                  <c:v>86800</c:v>
                </c:pt>
                <c:pt idx="15">
                  <c:v>1033</c:v>
                </c:pt>
                <c:pt idx="17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0A-E143-B76F-E3238542D13C}"/>
            </c:ext>
          </c:extLst>
        </c:ser>
        <c:ser>
          <c:idx val="1"/>
          <c:order val="1"/>
          <c:tx>
            <c:strRef>
              <c:f>'Q10'!$E$5</c:f>
              <c:strCache>
                <c:ptCount val="1"/>
                <c:pt idx="0">
                  <c:v>в территориальных подразделениях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'Q10'!$B$6:$B$23</c:f>
              <c:strCache>
                <c:ptCount val="18"/>
                <c:pt idx="0">
                  <c:v>Албания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Беларусь</c:v>
                </c:pt>
                <c:pt idx="4">
                  <c:v>Хорватия</c:v>
                </c:pt>
                <c:pt idx="5">
                  <c:v>Грузия</c:v>
                </c:pt>
                <c:pt idx="6">
                  <c:v>Венгрия</c:v>
                </c:pt>
                <c:pt idx="7">
                  <c:v>Казахстан</c:v>
                </c:pt>
                <c:pt idx="8">
                  <c:v>Косово</c:v>
                </c:pt>
                <c:pt idx="9">
                  <c:v>Кыргызская Республика</c:v>
                </c:pt>
                <c:pt idx="10">
                  <c:v>Молдова</c:v>
                </c:pt>
                <c:pt idx="11">
                  <c:v>Черногория</c:v>
                </c:pt>
                <c:pt idx="12">
                  <c:v>Северная Македония</c:v>
                </c:pt>
                <c:pt idx="13">
                  <c:v>Румыния</c:v>
                </c:pt>
                <c:pt idx="14">
                  <c:v>Сербия</c:v>
                </c:pt>
                <c:pt idx="15">
                  <c:v>Таджикистан</c:v>
                </c:pt>
                <c:pt idx="16">
                  <c:v>Турция</c:v>
                </c:pt>
                <c:pt idx="17">
                  <c:v>Узбекистан</c:v>
                </c:pt>
              </c:strCache>
            </c:strRef>
          </c:cat>
          <c:val>
            <c:numRef>
              <c:f>'Q10'!$E$6:$E$23</c:f>
              <c:numCache>
                <c:formatCode>General</c:formatCode>
                <c:ptCount val="18"/>
                <c:pt idx="0">
                  <c:v>1470</c:v>
                </c:pt>
                <c:pt idx="1">
                  <c:v>1500</c:v>
                </c:pt>
                <c:pt idx="2">
                  <c:v>3000</c:v>
                </c:pt>
                <c:pt idx="3">
                  <c:v>18315</c:v>
                </c:pt>
                <c:pt idx="5">
                  <c:v>0</c:v>
                </c:pt>
                <c:pt idx="6">
                  <c:v>0</c:v>
                </c:pt>
                <c:pt idx="7">
                  <c:v>50000</c:v>
                </c:pt>
                <c:pt idx="8">
                  <c:v>0</c:v>
                </c:pt>
                <c:pt idx="9">
                  <c:v>1300</c:v>
                </c:pt>
                <c:pt idx="10">
                  <c:v>9000</c:v>
                </c:pt>
                <c:pt idx="12">
                  <c:v>10000</c:v>
                </c:pt>
                <c:pt idx="13">
                  <c:v>122200</c:v>
                </c:pt>
                <c:pt idx="14">
                  <c:v>330300</c:v>
                </c:pt>
                <c:pt idx="15">
                  <c:v>4620</c:v>
                </c:pt>
                <c:pt idx="17">
                  <c:v>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0A-E143-B76F-E3238542D1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67386960"/>
        <c:axId val="1767396112"/>
      </c:barChart>
      <c:catAx>
        <c:axId val="17673869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396112"/>
        <c:crosses val="autoZero"/>
        <c:auto val="1"/>
        <c:lblAlgn val="ctr"/>
        <c:lblOffset val="100"/>
        <c:noMultiLvlLbl val="0"/>
      </c:catAx>
      <c:valAx>
        <c:axId val="176739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7386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Сотрудники, занятые прогнозированием ликвидности </a:t>
            </a:r>
          </a:p>
        </c:rich>
      </c:tx>
      <c:layout>
        <c:manualLayout>
          <c:xMode val="edge"/>
          <c:yMode val="edge"/>
          <c:x val="0.10785375691424916"/>
          <c:y val="4.3580158540788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8054268600783377E-2"/>
          <c:y val="0.11504347941355816"/>
          <c:w val="0.88763036428918851"/>
          <c:h val="0.5639070053112047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48-1344-8C40-2BA8D02DB0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'Q11'!$A$5:$A$22</c:f>
              <c:strCache>
                <c:ptCount val="18"/>
                <c:pt idx="0">
                  <c:v>Албания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Беларусь</c:v>
                </c:pt>
                <c:pt idx="4">
                  <c:v>Хорватия</c:v>
                </c:pt>
                <c:pt idx="5">
                  <c:v>Грузия</c:v>
                </c:pt>
                <c:pt idx="6">
                  <c:v>Венгрия</c:v>
                </c:pt>
                <c:pt idx="7">
                  <c:v>Казахстан</c:v>
                </c:pt>
                <c:pt idx="8">
                  <c:v>Косово</c:v>
                </c:pt>
                <c:pt idx="9">
                  <c:v>Кыргызская Республика</c:v>
                </c:pt>
                <c:pt idx="10">
                  <c:v>Молдова</c:v>
                </c:pt>
                <c:pt idx="11">
                  <c:v>Черногория</c:v>
                </c:pt>
                <c:pt idx="12">
                  <c:v>Северная Македония</c:v>
                </c:pt>
                <c:pt idx="13">
                  <c:v>Румыния</c:v>
                </c:pt>
                <c:pt idx="14">
                  <c:v>Сербия</c:v>
                </c:pt>
                <c:pt idx="15">
                  <c:v>Таджикистан</c:v>
                </c:pt>
                <c:pt idx="16">
                  <c:v>Турция</c:v>
                </c:pt>
                <c:pt idx="17">
                  <c:v>Узбекистан</c:v>
                </c:pt>
              </c:strCache>
            </c:strRef>
          </c:cat>
          <c:val>
            <c:numRef>
              <c:f>'Q11'!$C$5:$C$22</c:f>
              <c:numCache>
                <c:formatCode>General</c:formatCode>
                <c:ptCount val="18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4</c:v>
                </c:pt>
                <c:pt idx="5">
                  <c:v>5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3</c:v>
                </c:pt>
                <c:pt idx="10">
                  <c:v>3</c:v>
                </c:pt>
                <c:pt idx="11">
                  <c:v>5</c:v>
                </c:pt>
                <c:pt idx="12">
                  <c:v>2</c:v>
                </c:pt>
                <c:pt idx="13">
                  <c:v>3</c:v>
                </c:pt>
                <c:pt idx="14">
                  <c:v>4</c:v>
                </c:pt>
                <c:pt idx="15">
                  <c:v>4</c:v>
                </c:pt>
                <c:pt idx="16">
                  <c:v>7</c:v>
                </c:pt>
                <c:pt idx="1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8-1344-8C40-2BA8D02DB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92235232"/>
        <c:axId val="472394768"/>
      </c:barChart>
      <c:catAx>
        <c:axId val="1092235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394768"/>
        <c:crosses val="autoZero"/>
        <c:auto val="1"/>
        <c:lblAlgn val="ctr"/>
        <c:lblOffset val="100"/>
        <c:noMultiLvlLbl val="0"/>
      </c:catAx>
      <c:valAx>
        <c:axId val="472394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23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/>
              <a:t>Сотрудники, занимающиеся политикой и методологией учета в секторе государственного управления</a:t>
            </a:r>
          </a:p>
        </c:rich>
      </c:tx>
      <c:layout>
        <c:manualLayout>
          <c:xMode val="edge"/>
          <c:yMode val="edge"/>
          <c:x val="9.3003801941825601E-2"/>
          <c:y val="2.94117647058823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46F6-2E48-9605-2CD44671431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6F6-2E48-9605-2CD44671431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6F6-2E48-9605-2CD446714310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578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6F6-2E48-9605-2CD4467143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'Q15'!$A$5:$A$22</c:f>
              <c:strCache>
                <c:ptCount val="18"/>
                <c:pt idx="0">
                  <c:v>Албания</c:v>
                </c:pt>
                <c:pt idx="1">
                  <c:v>Армения</c:v>
                </c:pt>
                <c:pt idx="2">
                  <c:v>Азербайджан</c:v>
                </c:pt>
                <c:pt idx="3">
                  <c:v>Беларусь</c:v>
                </c:pt>
                <c:pt idx="4">
                  <c:v>Хорватия</c:v>
                </c:pt>
                <c:pt idx="5">
                  <c:v>Грузия</c:v>
                </c:pt>
                <c:pt idx="6">
                  <c:v>Венгрия</c:v>
                </c:pt>
                <c:pt idx="7">
                  <c:v>Казахстан</c:v>
                </c:pt>
                <c:pt idx="8">
                  <c:v>Косово</c:v>
                </c:pt>
                <c:pt idx="9">
                  <c:v>Кыргызская Республика</c:v>
                </c:pt>
                <c:pt idx="10">
                  <c:v>Молдова</c:v>
                </c:pt>
                <c:pt idx="11">
                  <c:v>Черногория</c:v>
                </c:pt>
                <c:pt idx="12">
                  <c:v>Северная Македония</c:v>
                </c:pt>
                <c:pt idx="13">
                  <c:v>Румыния</c:v>
                </c:pt>
                <c:pt idx="14">
                  <c:v>Сербия</c:v>
                </c:pt>
                <c:pt idx="15">
                  <c:v>Таджикистан</c:v>
                </c:pt>
                <c:pt idx="16">
                  <c:v>Турция</c:v>
                </c:pt>
                <c:pt idx="17">
                  <c:v>Узбекистан</c:v>
                </c:pt>
              </c:strCache>
            </c:strRef>
          </c:cat>
          <c:val>
            <c:numRef>
              <c:f>'Q15'!$C$5:$C$22</c:f>
              <c:numCache>
                <c:formatCode>General</c:formatCode>
                <c:ptCount val="1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  <c:pt idx="4">
                  <c:v>7</c:v>
                </c:pt>
                <c:pt idx="5">
                  <c:v>5</c:v>
                </c:pt>
                <c:pt idx="6">
                  <c:v>6</c:v>
                </c:pt>
                <c:pt idx="8">
                  <c:v>3</c:v>
                </c:pt>
                <c:pt idx="10">
                  <c:v>6</c:v>
                </c:pt>
                <c:pt idx="11">
                  <c:v>5</c:v>
                </c:pt>
                <c:pt idx="12">
                  <c:v>17</c:v>
                </c:pt>
                <c:pt idx="13">
                  <c:v>6</c:v>
                </c:pt>
                <c:pt idx="14">
                  <c:v>8</c:v>
                </c:pt>
                <c:pt idx="15">
                  <c:v>17</c:v>
                </c:pt>
                <c:pt idx="1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F6-2E48-9605-2CD446714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99675160"/>
        <c:axId val="899671224"/>
      </c:barChart>
      <c:catAx>
        <c:axId val="899675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671224"/>
        <c:crosses val="autoZero"/>
        <c:auto val="1"/>
        <c:lblAlgn val="ctr"/>
        <c:lblOffset val="100"/>
        <c:noMultiLvlLbl val="0"/>
      </c:catAx>
      <c:valAx>
        <c:axId val="899671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9675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aseline="0"/>
              <a:t>It-поддержку оказывает...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484155951582763"/>
          <c:y val="9.0466777157614212E-2"/>
          <c:w val="0.24070826622277694"/>
          <c:h val="0.609255193545493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E63802-9BFA-4904-AFE3-97E8E20AB12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2CBEC8-FA8E-40ED-9044-77EA278AEF65}">
      <dgm:prSet phldrT="[Text]"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 dirty="0"/>
            <a:t>Здесь указаны только краткие выводы - в некоторых случаях мы, вероятно,  свяжемся с вами для уточнения ответов. </a:t>
          </a:r>
          <a:r>
            <a:rPr lang="ru-RU"/>
            <a:t>Сегодня планируется </a:t>
          </a:r>
          <a:r>
            <a:rPr lang="ru-RU" dirty="0"/>
            <a:t>работа в группах, чтобы прояснить некоторые детали ответов, полученных от стран, и возможно будем связываться с вами и в индивидуальном порядке. Мы просим вас еще раз просмотреть свои ответы, и если заметите неточности, сообщите нам.</a:t>
          </a:r>
        </a:p>
      </dgm:t>
    </dgm:pt>
    <dgm:pt modelId="{BAD777EF-F2D9-45AD-A29E-8A41CC8DFCC1}" type="parTrans" cxnId="{1FE9E259-3387-475D-B1DD-76B41F687DA6}">
      <dgm:prSet/>
      <dgm:spPr/>
      <dgm:t>
        <a:bodyPr/>
        <a:lstStyle/>
        <a:p>
          <a:endParaRPr lang="en-GB"/>
        </a:p>
      </dgm:t>
    </dgm:pt>
    <dgm:pt modelId="{5D85271F-0611-45AC-B7C7-A2823D31016E}" type="sibTrans" cxnId="{1FE9E259-3387-475D-B1DD-76B41F687DA6}">
      <dgm:prSet/>
      <dgm:spPr>
        <a:solidFill>
          <a:srgbClr val="CFD5EA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endParaRPr lang="en-GB" dirty="0"/>
        </a:p>
      </dgm:t>
    </dgm:pt>
    <dgm:pt modelId="{A3935E0C-4552-4CEA-B2D4-D756D3DB5063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/>
            <a:t>В качестве вклада в «банк знаний» PEMPAL, содержащий методологическую, юридическую и аналитическую документацию, в этом году будет подготовлен более обширный отчет.</a:t>
          </a:r>
        </a:p>
      </dgm:t>
    </dgm:pt>
    <dgm:pt modelId="{90BD4685-0867-4C33-965E-82FCE9220BA9}" type="parTrans" cxnId="{4E0FA6D0-2ED4-437D-892C-EC112399E814}">
      <dgm:prSet/>
      <dgm:spPr/>
      <dgm:t>
        <a:bodyPr/>
        <a:lstStyle/>
        <a:p>
          <a:endParaRPr lang="en-GB"/>
        </a:p>
      </dgm:t>
    </dgm:pt>
    <dgm:pt modelId="{E42AE252-D358-4CE5-B208-FB66501CDF66}" type="sibTrans" cxnId="{4E0FA6D0-2ED4-437D-892C-EC112399E814}">
      <dgm:prSet/>
      <dgm:spPr>
        <a:solidFill>
          <a:srgbClr val="CFD5EA">
            <a:alpha val="90000"/>
          </a:srgbClr>
        </a:solidFill>
        <a:ln>
          <a:solidFill>
            <a:srgbClr val="004C97">
              <a:alpha val="90000"/>
            </a:srgbClr>
          </a:solidFill>
        </a:ln>
      </dgm:spPr>
      <dgm:t>
        <a:bodyPr/>
        <a:lstStyle/>
        <a:p>
          <a:endParaRPr lang="en-GB" dirty="0"/>
        </a:p>
      </dgm:t>
    </dgm:pt>
    <dgm:pt modelId="{6B114F6A-991C-4583-BB88-8EFD06BC2002}">
      <dgm:prSet/>
      <dgm:spPr>
        <a:solidFill>
          <a:srgbClr val="004C97"/>
        </a:solidFill>
        <a:ln>
          <a:noFill/>
        </a:ln>
      </dgm:spPr>
      <dgm:t>
        <a:bodyPr/>
        <a:lstStyle/>
        <a:p>
          <a:r>
            <a:rPr lang="ru-RU"/>
            <a:t>Мы благодарим вас за ответы, полученные к настоящему времени, и будем рады, если в опросе примут участие и другие страны!!</a:t>
          </a:r>
        </a:p>
      </dgm:t>
    </dgm:pt>
    <dgm:pt modelId="{59EF4108-8DC2-4018-9E61-23E14721037C}" type="parTrans" cxnId="{0969A73E-7D6B-466C-B4BD-7226462D066E}">
      <dgm:prSet/>
      <dgm:spPr/>
      <dgm:t>
        <a:bodyPr/>
        <a:lstStyle/>
        <a:p>
          <a:endParaRPr lang="en-GB"/>
        </a:p>
      </dgm:t>
    </dgm:pt>
    <dgm:pt modelId="{0DB347BB-9CE7-4C08-9223-EA6705AB5FB8}" type="sibTrans" cxnId="{0969A73E-7D6B-466C-B4BD-7226462D066E}">
      <dgm:prSet/>
      <dgm:spPr/>
      <dgm:t>
        <a:bodyPr/>
        <a:lstStyle/>
        <a:p>
          <a:endParaRPr lang="en-GB"/>
        </a:p>
      </dgm:t>
    </dgm:pt>
    <dgm:pt modelId="{91887A19-0197-4BBA-AC61-B313186A37EB}" type="pres">
      <dgm:prSet presAssocID="{9BE63802-9BFA-4904-AFE3-97E8E20AB127}" presName="outerComposite" presStyleCnt="0">
        <dgm:presLayoutVars>
          <dgm:chMax val="5"/>
          <dgm:dir/>
          <dgm:resizeHandles val="exact"/>
        </dgm:presLayoutVars>
      </dgm:prSet>
      <dgm:spPr/>
    </dgm:pt>
    <dgm:pt modelId="{BD022245-7F22-4EAE-9F6E-75DF794C66FE}" type="pres">
      <dgm:prSet presAssocID="{9BE63802-9BFA-4904-AFE3-97E8E20AB127}" presName="dummyMaxCanvas" presStyleCnt="0">
        <dgm:presLayoutVars/>
      </dgm:prSet>
      <dgm:spPr/>
    </dgm:pt>
    <dgm:pt modelId="{C569CB19-2910-49FE-8291-2F5FD4DA907B}" type="pres">
      <dgm:prSet presAssocID="{9BE63802-9BFA-4904-AFE3-97E8E20AB127}" presName="ThreeNodes_1" presStyleLbl="node1" presStyleIdx="0" presStyleCnt="3">
        <dgm:presLayoutVars>
          <dgm:bulletEnabled val="1"/>
        </dgm:presLayoutVars>
      </dgm:prSet>
      <dgm:spPr/>
    </dgm:pt>
    <dgm:pt modelId="{925EDD1C-1203-4EF0-B43E-62CE24202E36}" type="pres">
      <dgm:prSet presAssocID="{9BE63802-9BFA-4904-AFE3-97E8E20AB127}" presName="ThreeNodes_2" presStyleLbl="node1" presStyleIdx="1" presStyleCnt="3">
        <dgm:presLayoutVars>
          <dgm:bulletEnabled val="1"/>
        </dgm:presLayoutVars>
      </dgm:prSet>
      <dgm:spPr/>
    </dgm:pt>
    <dgm:pt modelId="{8BE912F6-5BF3-4DAC-B54F-2350F3ED7DD2}" type="pres">
      <dgm:prSet presAssocID="{9BE63802-9BFA-4904-AFE3-97E8E20AB127}" presName="ThreeNodes_3" presStyleLbl="node1" presStyleIdx="2" presStyleCnt="3">
        <dgm:presLayoutVars>
          <dgm:bulletEnabled val="1"/>
        </dgm:presLayoutVars>
      </dgm:prSet>
      <dgm:spPr/>
    </dgm:pt>
    <dgm:pt modelId="{CB39D612-AF3A-43A2-8445-2DBA3E55BE7E}" type="pres">
      <dgm:prSet presAssocID="{9BE63802-9BFA-4904-AFE3-97E8E20AB127}" presName="ThreeConn_1-2" presStyleLbl="fgAccFollowNode1" presStyleIdx="0" presStyleCnt="2">
        <dgm:presLayoutVars>
          <dgm:bulletEnabled val="1"/>
        </dgm:presLayoutVars>
      </dgm:prSet>
      <dgm:spPr/>
    </dgm:pt>
    <dgm:pt modelId="{6536101C-0669-4373-88C6-3E5A38748D06}" type="pres">
      <dgm:prSet presAssocID="{9BE63802-9BFA-4904-AFE3-97E8E20AB127}" presName="ThreeConn_2-3" presStyleLbl="fgAccFollowNode1" presStyleIdx="1" presStyleCnt="2">
        <dgm:presLayoutVars>
          <dgm:bulletEnabled val="1"/>
        </dgm:presLayoutVars>
      </dgm:prSet>
      <dgm:spPr/>
    </dgm:pt>
    <dgm:pt modelId="{00763624-898C-47F1-871E-AC39A018A662}" type="pres">
      <dgm:prSet presAssocID="{9BE63802-9BFA-4904-AFE3-97E8E20AB127}" presName="ThreeNodes_1_text" presStyleLbl="node1" presStyleIdx="2" presStyleCnt="3">
        <dgm:presLayoutVars>
          <dgm:bulletEnabled val="1"/>
        </dgm:presLayoutVars>
      </dgm:prSet>
      <dgm:spPr/>
    </dgm:pt>
    <dgm:pt modelId="{BB467D80-7DB8-48C5-BD47-B8B2ECF90879}" type="pres">
      <dgm:prSet presAssocID="{9BE63802-9BFA-4904-AFE3-97E8E20AB127}" presName="ThreeNodes_2_text" presStyleLbl="node1" presStyleIdx="2" presStyleCnt="3">
        <dgm:presLayoutVars>
          <dgm:bulletEnabled val="1"/>
        </dgm:presLayoutVars>
      </dgm:prSet>
      <dgm:spPr/>
    </dgm:pt>
    <dgm:pt modelId="{A9C25E9F-D57F-42AB-AFC5-3E93BE518A3B}" type="pres">
      <dgm:prSet presAssocID="{9BE63802-9BFA-4904-AFE3-97E8E20AB12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61C5403-7EB2-48DF-A466-80B34E04BF73}" type="presOf" srcId="{CA2CBEC8-FA8E-40ED-9044-77EA278AEF65}" destId="{00763624-898C-47F1-871E-AC39A018A662}" srcOrd="1" destOrd="0" presId="urn:microsoft.com/office/officeart/2005/8/layout/vProcess5"/>
    <dgm:cxn modelId="{0969A73E-7D6B-466C-B4BD-7226462D066E}" srcId="{9BE63802-9BFA-4904-AFE3-97E8E20AB127}" destId="{6B114F6A-991C-4583-BB88-8EFD06BC2002}" srcOrd="2" destOrd="0" parTransId="{59EF4108-8DC2-4018-9E61-23E14721037C}" sibTransId="{0DB347BB-9CE7-4C08-9223-EA6705AB5FB8}"/>
    <dgm:cxn modelId="{196D084B-72D7-4CC3-9984-64FB9AEB7E27}" type="presOf" srcId="{5D85271F-0611-45AC-B7C7-A2823D31016E}" destId="{CB39D612-AF3A-43A2-8445-2DBA3E55BE7E}" srcOrd="0" destOrd="0" presId="urn:microsoft.com/office/officeart/2005/8/layout/vProcess5"/>
    <dgm:cxn modelId="{850E2273-D575-4948-8659-A19429AD8DEE}" type="presOf" srcId="{E42AE252-D358-4CE5-B208-FB66501CDF66}" destId="{6536101C-0669-4373-88C6-3E5A38748D06}" srcOrd="0" destOrd="0" presId="urn:microsoft.com/office/officeart/2005/8/layout/vProcess5"/>
    <dgm:cxn modelId="{260DAE54-DEF4-46F0-819D-81112B3EA591}" type="presOf" srcId="{6B114F6A-991C-4583-BB88-8EFD06BC2002}" destId="{A9C25E9F-D57F-42AB-AFC5-3E93BE518A3B}" srcOrd="1" destOrd="0" presId="urn:microsoft.com/office/officeart/2005/8/layout/vProcess5"/>
    <dgm:cxn modelId="{C4A17478-069E-48B2-BCC0-543054934073}" type="presOf" srcId="{A3935E0C-4552-4CEA-B2D4-D756D3DB5063}" destId="{925EDD1C-1203-4EF0-B43E-62CE24202E36}" srcOrd="0" destOrd="0" presId="urn:microsoft.com/office/officeart/2005/8/layout/vProcess5"/>
    <dgm:cxn modelId="{1FE9E259-3387-475D-B1DD-76B41F687DA6}" srcId="{9BE63802-9BFA-4904-AFE3-97E8E20AB127}" destId="{CA2CBEC8-FA8E-40ED-9044-77EA278AEF65}" srcOrd="0" destOrd="0" parTransId="{BAD777EF-F2D9-45AD-A29E-8A41CC8DFCC1}" sibTransId="{5D85271F-0611-45AC-B7C7-A2823D31016E}"/>
    <dgm:cxn modelId="{DC425F81-796B-4968-822F-6DAAE2A92AD4}" type="presOf" srcId="{6B114F6A-991C-4583-BB88-8EFD06BC2002}" destId="{8BE912F6-5BF3-4DAC-B54F-2350F3ED7DD2}" srcOrd="0" destOrd="0" presId="urn:microsoft.com/office/officeart/2005/8/layout/vProcess5"/>
    <dgm:cxn modelId="{0DC2D781-C9E6-44F3-936C-27E3E0F0F46D}" type="presOf" srcId="{CA2CBEC8-FA8E-40ED-9044-77EA278AEF65}" destId="{C569CB19-2910-49FE-8291-2F5FD4DA907B}" srcOrd="0" destOrd="0" presId="urn:microsoft.com/office/officeart/2005/8/layout/vProcess5"/>
    <dgm:cxn modelId="{E516C8B9-0A70-468D-895F-AD21067A4ED2}" type="presOf" srcId="{9BE63802-9BFA-4904-AFE3-97E8E20AB127}" destId="{91887A19-0197-4BBA-AC61-B313186A37EB}" srcOrd="0" destOrd="0" presId="urn:microsoft.com/office/officeart/2005/8/layout/vProcess5"/>
    <dgm:cxn modelId="{4E0FA6D0-2ED4-437D-892C-EC112399E814}" srcId="{9BE63802-9BFA-4904-AFE3-97E8E20AB127}" destId="{A3935E0C-4552-4CEA-B2D4-D756D3DB5063}" srcOrd="1" destOrd="0" parTransId="{90BD4685-0867-4C33-965E-82FCE9220BA9}" sibTransId="{E42AE252-D358-4CE5-B208-FB66501CDF66}"/>
    <dgm:cxn modelId="{ECAEFAF6-9DFA-4DBC-BD2D-550F14029D78}" type="presOf" srcId="{A3935E0C-4552-4CEA-B2D4-D756D3DB5063}" destId="{BB467D80-7DB8-48C5-BD47-B8B2ECF90879}" srcOrd="1" destOrd="0" presId="urn:microsoft.com/office/officeart/2005/8/layout/vProcess5"/>
    <dgm:cxn modelId="{6101D5DF-A1A9-4A2F-877C-3B2640806260}" type="presParOf" srcId="{91887A19-0197-4BBA-AC61-B313186A37EB}" destId="{BD022245-7F22-4EAE-9F6E-75DF794C66FE}" srcOrd="0" destOrd="0" presId="urn:microsoft.com/office/officeart/2005/8/layout/vProcess5"/>
    <dgm:cxn modelId="{94017EC8-68FB-43AB-87A8-98ECBA63DB43}" type="presParOf" srcId="{91887A19-0197-4BBA-AC61-B313186A37EB}" destId="{C569CB19-2910-49FE-8291-2F5FD4DA907B}" srcOrd="1" destOrd="0" presId="urn:microsoft.com/office/officeart/2005/8/layout/vProcess5"/>
    <dgm:cxn modelId="{59EC5072-9483-42EA-8AF6-91F2D5049C68}" type="presParOf" srcId="{91887A19-0197-4BBA-AC61-B313186A37EB}" destId="{925EDD1C-1203-4EF0-B43E-62CE24202E36}" srcOrd="2" destOrd="0" presId="urn:microsoft.com/office/officeart/2005/8/layout/vProcess5"/>
    <dgm:cxn modelId="{4F087E65-18FE-4E45-A570-B75B1076589C}" type="presParOf" srcId="{91887A19-0197-4BBA-AC61-B313186A37EB}" destId="{8BE912F6-5BF3-4DAC-B54F-2350F3ED7DD2}" srcOrd="3" destOrd="0" presId="urn:microsoft.com/office/officeart/2005/8/layout/vProcess5"/>
    <dgm:cxn modelId="{15569D93-B7D0-450A-B36C-9F75BE7AE04E}" type="presParOf" srcId="{91887A19-0197-4BBA-AC61-B313186A37EB}" destId="{CB39D612-AF3A-43A2-8445-2DBA3E55BE7E}" srcOrd="4" destOrd="0" presId="urn:microsoft.com/office/officeart/2005/8/layout/vProcess5"/>
    <dgm:cxn modelId="{04B45526-0ED9-49F4-8201-9C604CB0C318}" type="presParOf" srcId="{91887A19-0197-4BBA-AC61-B313186A37EB}" destId="{6536101C-0669-4373-88C6-3E5A38748D06}" srcOrd="5" destOrd="0" presId="urn:microsoft.com/office/officeart/2005/8/layout/vProcess5"/>
    <dgm:cxn modelId="{903F33BA-0FA0-4B16-BF9B-EEAEFC9DD8E7}" type="presParOf" srcId="{91887A19-0197-4BBA-AC61-B313186A37EB}" destId="{00763624-898C-47F1-871E-AC39A018A662}" srcOrd="6" destOrd="0" presId="urn:microsoft.com/office/officeart/2005/8/layout/vProcess5"/>
    <dgm:cxn modelId="{D98ABC74-0ECF-4142-BC1F-CCE4E53F0825}" type="presParOf" srcId="{91887A19-0197-4BBA-AC61-B313186A37EB}" destId="{BB467D80-7DB8-48C5-BD47-B8B2ECF90879}" srcOrd="7" destOrd="0" presId="urn:microsoft.com/office/officeart/2005/8/layout/vProcess5"/>
    <dgm:cxn modelId="{A406B4AF-DC05-4E8E-8554-08161285DC6E}" type="presParOf" srcId="{91887A19-0197-4BBA-AC61-B313186A37EB}" destId="{A9C25E9F-D57F-42AB-AFC5-3E93BE518A3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9CB19-2910-49FE-8291-2F5FD4DA907B}">
      <dsp:nvSpPr>
        <dsp:cNvPr id="0" name=""/>
        <dsp:cNvSpPr/>
      </dsp:nvSpPr>
      <dsp:spPr>
        <a:xfrm>
          <a:off x="0" y="0"/>
          <a:ext cx="8837225" cy="1375060"/>
        </a:xfrm>
        <a:prstGeom prst="roundRect">
          <a:avLst>
            <a:gd name="adj" fmla="val 10000"/>
          </a:avLst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Здесь указаны только краткие выводы - в некоторых случаях мы, вероятно,  свяжемся с вами для уточнения ответов. </a:t>
          </a:r>
          <a:r>
            <a:rPr lang="ru-RU" sz="1600" kern="1200"/>
            <a:t>Сегодня планируется </a:t>
          </a:r>
          <a:r>
            <a:rPr lang="ru-RU" sz="1600" kern="1200" dirty="0"/>
            <a:t>работа в группах, чтобы прояснить некоторые детали ответов, полученных от стран, и возможно будем связываться с вами и в индивидуальном порядке. Мы просим вас еще раз просмотреть свои ответы, и если заметите неточности, сообщите нам.</a:t>
          </a:r>
        </a:p>
      </dsp:txBody>
      <dsp:txXfrm>
        <a:off x="40274" y="40274"/>
        <a:ext cx="7353428" cy="1294512"/>
      </dsp:txXfrm>
    </dsp:sp>
    <dsp:sp modelId="{925EDD1C-1203-4EF0-B43E-62CE24202E36}">
      <dsp:nvSpPr>
        <dsp:cNvPr id="0" name=""/>
        <dsp:cNvSpPr/>
      </dsp:nvSpPr>
      <dsp:spPr>
        <a:xfrm>
          <a:off x="779755" y="1604237"/>
          <a:ext cx="8837225" cy="1375060"/>
        </a:xfrm>
        <a:prstGeom prst="roundRect">
          <a:avLst>
            <a:gd name="adj" fmla="val 10000"/>
          </a:avLst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В качестве вклада в «банк знаний» PEMPAL, содержащий методологическую, юридическую и аналитическую документацию, в этом году будет подготовлен более обширный отчет.</a:t>
          </a:r>
        </a:p>
      </dsp:txBody>
      <dsp:txXfrm>
        <a:off x="820029" y="1644511"/>
        <a:ext cx="7083133" cy="1294512"/>
      </dsp:txXfrm>
    </dsp:sp>
    <dsp:sp modelId="{8BE912F6-5BF3-4DAC-B54F-2350F3ED7DD2}">
      <dsp:nvSpPr>
        <dsp:cNvPr id="0" name=""/>
        <dsp:cNvSpPr/>
      </dsp:nvSpPr>
      <dsp:spPr>
        <a:xfrm>
          <a:off x="1559510" y="3208474"/>
          <a:ext cx="8837225" cy="1375060"/>
        </a:xfrm>
        <a:prstGeom prst="roundRect">
          <a:avLst>
            <a:gd name="adj" fmla="val 10000"/>
          </a:avLst>
        </a:prstGeom>
        <a:solidFill>
          <a:srgbClr val="004C97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Мы благодарим вас за ответы, полученные к настоящему времени, и будем рады, если в опросе примут участие и другие страны!!</a:t>
          </a:r>
        </a:p>
      </dsp:txBody>
      <dsp:txXfrm>
        <a:off x="1599784" y="3248748"/>
        <a:ext cx="7083133" cy="1294512"/>
      </dsp:txXfrm>
    </dsp:sp>
    <dsp:sp modelId="{CB39D612-AF3A-43A2-8445-2DBA3E55BE7E}">
      <dsp:nvSpPr>
        <dsp:cNvPr id="0" name=""/>
        <dsp:cNvSpPr/>
      </dsp:nvSpPr>
      <dsp:spPr>
        <a:xfrm>
          <a:off x="7943436" y="1042754"/>
          <a:ext cx="893789" cy="893789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8144539" y="1042754"/>
        <a:ext cx="491583" cy="672576"/>
      </dsp:txXfrm>
    </dsp:sp>
    <dsp:sp modelId="{6536101C-0669-4373-88C6-3E5A38748D06}">
      <dsp:nvSpPr>
        <dsp:cNvPr id="0" name=""/>
        <dsp:cNvSpPr/>
      </dsp:nvSpPr>
      <dsp:spPr>
        <a:xfrm>
          <a:off x="8723191" y="2637824"/>
          <a:ext cx="893789" cy="893789"/>
        </a:xfrm>
        <a:prstGeom prst="downArrow">
          <a:avLst>
            <a:gd name="adj1" fmla="val 55000"/>
            <a:gd name="adj2" fmla="val 45000"/>
          </a:avLst>
        </a:prstGeom>
        <a:solidFill>
          <a:srgbClr val="CFD5EA">
            <a:alpha val="90000"/>
          </a:srgbClr>
        </a:solidFill>
        <a:ln w="25400" cap="flat" cmpd="sng" algn="ctr">
          <a:solidFill>
            <a:srgbClr val="004C97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 dirty="0"/>
        </a:p>
      </dsp:txBody>
      <dsp:txXfrm>
        <a:off x="8924294" y="2637824"/>
        <a:ext cx="491583" cy="67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965568-4B26-4E76-9FFE-A0C1EB81232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3BF504-35D5-4AA8-8135-5308B8D93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5A7E4FF-6F7D-4EFC-94B8-25408FF614E4}" type="datetimeFigureOut">
              <a:rPr lang="en-US"/>
              <a:pPr>
                <a:defRPr/>
              </a:pPr>
              <a:t>5/20/2023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BEC86B-6301-4841-8D54-1FF92ADE20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A2FCF0-A9D2-4AB9-B2AF-DAFC878B55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923AB57-73ED-4646-BA41-AF6CA58E6A7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7328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83B9CC-795D-4465-B669-4917F9AC4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46252-E9B0-4FDC-842B-D7F9BEA37D5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72D9E6-38EE-45E6-9C81-B4D91A002BEE}" type="datetimeFigureOut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C19525E-C953-4653-B69E-40DA2DD6265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2B0B63E-2F93-435B-950A-2F3AF57FFA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ru-RU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3D671-061C-4FE4-9F3B-82F8552F3F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13705-6F84-4987-AE37-9784306FCA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9DF7E5C-DC66-4C1C-B4FB-0CAAA5882F0D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48318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DE81DE58-5716-4EAE-B481-0C7BBE8645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5E1B36BA-56C9-444E-8090-37788583EF1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 eaLnBrk="1" hangingPunct="1">
              <a:spcBef>
                <a:spcPct val="0"/>
              </a:spcBef>
              <a:buFontTx/>
              <a:buChar char="•"/>
            </a:pPr>
            <a:endParaRPr lang="en-US" altLang="en-US" dirty="0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ED49A56A-488B-42B8-BC48-79128528A0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E071FE-9F4F-43F2-90E8-3E9B042A45C2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835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569242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441291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15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95141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16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51869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18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293304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21883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21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692334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23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0193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31213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3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156591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4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260984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5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06370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6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486087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860553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0990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DF7E5C-DC66-4C1C-B4FB-0CAAA5882F0D}" type="slidenum">
              <a:rPr lang="ru-RU" altLang="en-US" smtClean="0"/>
              <a:pPr>
                <a:defRPr/>
              </a:pPr>
              <a:t>10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37301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5440" y="205739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344" y="386104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43642-FB17-48D7-803C-219FF3D6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35A7A-1FE8-4D4B-A430-54AB1835E4B2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011A5-AA64-461C-90C2-77C7BF042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5D668-49B4-4318-A13F-A0283E4B0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9D797-9F56-4AE8-A74E-42CF7EF471EB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108114503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04BBF-A9F7-4F89-8EAA-A35EE109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F2E29-1A85-4EF0-B9D1-22B1B169E09E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D511C-0118-4CB9-9C72-7841DEEB7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435D6-AEE4-4F23-B1B8-39052ED5F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C14C8-053A-47ED-A7C2-E42550A6AE4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423936207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E00DA8-9E8C-4074-81DC-E333BACEB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4ED00-5DD7-4A7C-9626-6AAF77450D7A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1E923-A684-4D96-9CD5-23A50281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024E27-857D-4ADA-81E2-264C602F2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C2AC7-BC8A-4658-A615-E08F026C6B8A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885769401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E1371-6BB2-49BB-9AE0-14A23F04A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484DE-9C7A-44A7-A0DA-8BD06BCA19EA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012B0-E4BD-4C82-8AB2-152E7D0A1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8B9B-6C09-42AE-8840-3265E1B6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4BA1C-9A8B-436B-A337-6A2CE014F20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913769266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D5AEE-4435-4ACE-900E-F67FB8C3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76F5-B9FA-46EA-AEED-19AA729F8067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1E367-DFB8-4FCE-AFC8-439DEBAF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3357E-28B8-4BA4-8546-2766B9FB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3698-28FF-4065-AC9A-207A8CB5EBC5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786305286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3432" y="1653288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9832" y="160325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194372-DC83-4BFB-BAFA-FB91F973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50702-D5C5-4B7E-B60E-B5DC0865EFBF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4248320-515C-4425-9250-9E0114E1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7DFFC55-0B97-4C68-86B0-18F95CCCA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418F8-84FD-42E0-B491-ADE85CC8EC47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427796653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45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037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67199" y="1518508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7821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56A3ED-CC2E-4EE9-832B-FFFE5AE57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90CD-9806-404D-B311-33D92C88CCF4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D8CB449-5A5C-4757-B581-B6F97B727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98568A1-CF8F-40AB-85CF-1DD294E0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1F442-4DE3-428D-A66D-F30CB2634F7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83963995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DF81F96-05DC-40AE-873F-01C17321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194E8-7B69-489D-8072-3BC09E24720C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87CED54-580B-45A5-9AF9-560167AE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A1CC6F-9496-4031-B774-1DDF46F7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362E0-FDCA-47E4-960D-E662169949D1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63086794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EABF9AF-8CDB-43C5-8262-7892F930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5F88-590A-4335-8949-E6B64C77D23A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4856491-1FBD-4CFF-8A07-47971B205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F9C3611-9C79-44E9-B521-6A4822BD7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108D4-C678-4E98-A71C-22CA1C22B5B9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1496185158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8B7CA46-7ABE-45EF-ACB1-0A1941CC1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E02A2-3C46-4430-A403-38FCBC11EB3D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C0A4B39-0D77-4F96-9DFA-DE1380C66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9D8E61-0B07-4353-9E7F-3B476A76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18A1A-4226-4868-9C6C-355BD25A3F52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2286051702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48A80E-EBE2-4661-ABE9-20A7778C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15386-E553-4C6C-9F65-43A280330DB8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8689A4-F474-4864-A74C-A43A9E2B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20CA169-376F-4433-91D0-789528BF6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6CBC5-D85D-4A10-A4EC-6B25584D667E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</p:spTree>
    <p:extLst>
      <p:ext uri="{BB962C8B-B14F-4D97-AF65-F5344CB8AC3E}">
        <p14:creationId xmlns:p14="http://schemas.microsoft.com/office/powerpoint/2010/main" val="333233764"/>
      </p:ext>
    </p:extLst>
  </p:cSld>
  <p:clrMapOvr>
    <a:masterClrMapping/>
  </p:clrMapOvr>
  <p:transition spd="slow">
    <p:wipe dir="r"/>
    <p:sndAc>
      <p:stSnd>
        <p:snd r:embed="rId1" name="coin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814A80D-FAF6-49FE-B61F-74E88BDBDEC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983432" y="30270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ru-RU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359D2A-813A-4B2F-A5F1-229F899130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99456" y="1600201"/>
            <a:ext cx="1038294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ru-RU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605D9-E884-4DF1-8592-FFF919CA4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0616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29B569-7426-41FA-8FC3-7F4FE12D0646}" type="datetime1">
              <a:rPr lang="ru-RU"/>
              <a:pPr>
                <a:defRPr/>
              </a:pPr>
              <a:t>20.05.2023</a:t>
            </a:fld>
            <a:endParaRPr lang="ru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8FCEE1-1BA8-4BC0-9398-40D09E972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F3ADE-E208-4798-8699-389EBCB7C3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541A2D-ED5A-4864-A429-27F6C096175A}" type="slidenum">
              <a:rPr lang="ru-RU" altLang="en-US"/>
              <a:pPr>
                <a:defRPr/>
              </a:pPr>
              <a:t>‹#›</a:t>
            </a:fld>
            <a:endParaRPr lang="ru-RU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E2F012-EF9C-4442-BF73-FE992DF53ED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24384" y="0"/>
            <a:ext cx="82296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 dir="r"/>
    <p:sndAc>
      <p:stSnd>
        <p:snd r:embed="rId13" name="coin.wav"/>
      </p:stSnd>
    </p:sndAc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audio" Target="../media/audio1.wav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4392E03-9C3B-4BED-8145-D7F5A6972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91000" y="1714500"/>
            <a:ext cx="4114800" cy="3429000"/>
          </a:xfrm>
        </p:spPr>
        <p:txBody>
          <a:bodyPr>
            <a:normAutofit/>
          </a:bodyPr>
          <a:lstStyle/>
          <a:p>
            <a:pPr lvl="1">
              <a:buFont typeface="Arial" charset="0"/>
              <a:buNone/>
              <a:defRPr/>
            </a:pPr>
            <a:r>
              <a:rPr lang="ru-RU" sz="4400" b="1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100" name="Picture 3">
            <a:extLst>
              <a:ext uri="{FF2B5EF4-FFF2-40B4-BE49-F238E27FC236}">
                <a16:creationId xmlns:a16="http://schemas.microsoft.com/office/drawing/2014/main" id="{0A846D1C-4D34-422A-AB57-1623F7D30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042071" y="3015456"/>
            <a:ext cx="68580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lide Number Placeholder 5">
            <a:extLst>
              <a:ext uri="{FF2B5EF4-FFF2-40B4-BE49-F238E27FC236}">
                <a16:creationId xmlns:a16="http://schemas.microsoft.com/office/drawing/2014/main" id="{06D23B3B-B00F-4167-82F0-8E3080C3E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9C0696-35EC-4ED9-9338-679E99A76DF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102" name="TextBox 6">
            <a:extLst>
              <a:ext uri="{FF2B5EF4-FFF2-40B4-BE49-F238E27FC236}">
                <a16:creationId xmlns:a16="http://schemas.microsoft.com/office/drawing/2014/main" id="{3706F680-8173-4884-9241-E3A0CC9A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624" y="4869160"/>
            <a:ext cx="75930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2400" b="1" dirty="0">
                <a:solidFill>
                  <a:srgbClr val="004C97"/>
                </a:solidFill>
                <a:latin typeface="Arial" panose="020B0604020202020204" pitchFamily="34" charset="0"/>
              </a:rPr>
              <a:t>Нина </a:t>
            </a:r>
            <a:r>
              <a:rPr lang="ru-RU" sz="2400" b="1" dirty="0" err="1">
                <a:solidFill>
                  <a:srgbClr val="004C97"/>
                </a:solidFill>
                <a:latin typeface="Arial" panose="020B0604020202020204" pitchFamily="34" charset="0"/>
              </a:rPr>
              <a:t>Дудучава</a:t>
            </a:r>
            <a:r>
              <a:rPr lang="ru-RU" sz="2400" b="1" dirty="0">
                <a:solidFill>
                  <a:srgbClr val="004C97"/>
                </a:solidFill>
                <a:latin typeface="Arial" panose="020B0604020202020204" pitchFamily="34" charset="0"/>
              </a:rPr>
              <a:t>,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004C97"/>
                </a:solidFill>
                <a:latin typeface="Arial" panose="020B0604020202020204" pitchFamily="34" charset="0"/>
              </a:rPr>
              <a:t>Елена </a:t>
            </a:r>
            <a:r>
              <a:rPr lang="ru-RU" sz="2400" b="1" dirty="0" err="1">
                <a:solidFill>
                  <a:srgbClr val="004C97"/>
                </a:solidFill>
                <a:latin typeface="Arial" panose="020B0604020202020204" pitchFamily="34" charset="0"/>
              </a:rPr>
              <a:t>Слижевская</a:t>
            </a:r>
            <a:r>
              <a:rPr lang="ru-RU" sz="2400" b="1" dirty="0">
                <a:solidFill>
                  <a:srgbClr val="004C97"/>
                </a:solidFill>
                <a:latin typeface="Arial" panose="020B0604020202020204" pitchFamily="34" charset="0"/>
              </a:rPr>
              <a:t> и Марк </a:t>
            </a:r>
            <a:r>
              <a:rPr lang="ru-RU" sz="2400" b="1" dirty="0" err="1">
                <a:solidFill>
                  <a:srgbClr val="004C97"/>
                </a:solidFill>
                <a:latin typeface="Arial" panose="020B0604020202020204" pitchFamily="34" charset="0"/>
              </a:rPr>
              <a:t>Силинс</a:t>
            </a:r>
            <a:endParaRPr lang="ru-RU" sz="2400" b="1" dirty="0">
              <a:solidFill>
                <a:srgbClr val="004C97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004C97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004C97"/>
                </a:solidFill>
                <a:latin typeface="Arial" panose="020B0604020202020204" pitchFamily="34" charset="0"/>
              </a:rPr>
              <a:t>Пленарное заседание КС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400" b="1" dirty="0">
                <a:solidFill>
                  <a:srgbClr val="004C97"/>
                </a:solidFill>
                <a:latin typeface="Arial" panose="020B0604020202020204" pitchFamily="34" charset="0"/>
              </a:rPr>
              <a:t>23 мая 2023 г.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F8E707-FDBD-4B53-8F18-2F8ED28E0D3D}"/>
              </a:ext>
            </a:extLst>
          </p:cNvPr>
          <p:cNvSpPr/>
          <p:nvPr/>
        </p:nvSpPr>
        <p:spPr>
          <a:xfrm>
            <a:off x="2135560" y="692696"/>
            <a:ext cx="8352928" cy="3658716"/>
          </a:xfrm>
          <a:prstGeom prst="roundRect">
            <a:avLst/>
          </a:prstGeom>
          <a:solidFill>
            <a:srgbClr val="004C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 </a:t>
            </a:r>
            <a:r>
              <a:rPr lang="ru-RU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года о функциях Казначейства в странах-участницах PEMPAL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Обзор результатов </a:t>
            </a:r>
            <a:b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Обновление презентации, представленной на видеоконференции в марте</a:t>
            </a:r>
          </a:p>
        </p:txBody>
      </p:sp>
    </p:spTree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5CAE-CFAB-B6A6-CD78-E8D8F39D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58" y="-272749"/>
            <a:ext cx="10972800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Обработка платежей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EA7F-D96D-E425-1B89-8C13C445F0D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191344" y="5409545"/>
            <a:ext cx="12000656" cy="144016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1800" dirty="0"/>
              <a:t>Ежедневные объемы обработки платежей существенно отличаются: от 1 200 до более чем 330 000 платежей в день.</a:t>
            </a:r>
          </a:p>
          <a:p>
            <a:r>
              <a:rPr lang="ru-RU" sz="1800" dirty="0"/>
              <a:t>Страны с территориальными подразделениями также показывают значительные расхождения в доле обработки платежей -  от 100%, обрабатываемых централизованно, до 100%, обрабатываемых в территориальных подразделениях. </a:t>
            </a:r>
            <a:r>
              <a:rPr lang="ru-RU" sz="1800" b="1" dirty="0"/>
              <a:t>Эти расхождения также требуют изучения.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5FB9A-4EBF-4327-8240-AE8CC01F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10</a:t>
            </a:fld>
            <a:endParaRPr lang="ru-RU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B8F6ACB-5162-4368-AA0A-6EBAF28011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357437"/>
              </p:ext>
            </p:extLst>
          </p:nvPr>
        </p:nvGraphicFramePr>
        <p:xfrm>
          <a:off x="167442" y="476673"/>
          <a:ext cx="11088422" cy="493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2491626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432A-27E0-16E6-45FC-DEEDDF08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285315"/>
            <a:ext cx="12072664" cy="114300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Сотрудники, занятые прогнозированием и управлением ликвидностью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31618-C4F4-D6E3-C25B-03A0E3A04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11</a:t>
            </a:fld>
            <a:endParaRPr lang="ru-RU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40BF7F-412E-FF2A-BA18-78CE38D6602E}"/>
              </a:ext>
            </a:extLst>
          </p:cNvPr>
          <p:cNvSpPr txBox="1"/>
          <p:nvPr/>
        </p:nvSpPr>
        <p:spPr>
          <a:xfrm>
            <a:off x="-24680" y="4362688"/>
            <a:ext cx="12219351" cy="2862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10 странах одинаковое число сотрудников, занятых обеими функциями. </a:t>
            </a:r>
            <a:r>
              <a:rPr lang="ru-RU" b="1" dirty="0"/>
              <a:t>Эти цифры необходимо уточнить</a:t>
            </a:r>
            <a:r>
              <a:rPr lang="ru-RU" dirty="0"/>
              <a:t>. Шесть стран указали разное число сотрудников. Две страны указали отсутствие сотрудников, занятых той или иной функцией.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Узбекистан с выделяющимися на общем фоне показателями (228), не включенными в график, в своих ответах указал сотрудников, задействованных в формирование бюджетной росписи.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Управление ликвидностью - это ежедневное управление денежными средствами, ведение банковских счетов и обеспечение наличия средств для осуществления платежей. Прогнозирование ликвидности - это процесс моделирования будущих денежных потоков в целях более эффективного управления ликвидностью. </a:t>
            </a:r>
            <a:r>
              <a:rPr lang="ru-RU" b="1" dirty="0"/>
              <a:t>С учетом сказанного, удивительно, что страны (4) не указали количество сотрудников, задействованных в управлении ликвидностью.  </a:t>
            </a:r>
          </a:p>
        </p:txBody>
      </p:sp>
      <p:graphicFrame>
        <p:nvGraphicFramePr>
          <p:cNvPr id="5" name="Диаграмма 1">
            <a:extLst>
              <a:ext uri="{FF2B5EF4-FFF2-40B4-BE49-F238E27FC236}">
                <a16:creationId xmlns:a16="http://schemas.microsoft.com/office/drawing/2014/main" id="{EA056497-1F53-6BB9-54BD-1FE4DCB87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729970"/>
              </p:ext>
            </p:extLst>
          </p:nvPr>
        </p:nvGraphicFramePr>
        <p:xfrm>
          <a:off x="163164" y="337903"/>
          <a:ext cx="5437261" cy="40918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6" descr="A picture containing text, screenshot, diagram, line&#10;&#10;Description automatically generated">
            <a:extLst>
              <a:ext uri="{FF2B5EF4-FFF2-40B4-BE49-F238E27FC236}">
                <a16:creationId xmlns:a16="http://schemas.microsoft.com/office/drawing/2014/main" id="{9786A74A-C210-484A-250F-33BD85C7F5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412" y="548680"/>
            <a:ext cx="5943600" cy="34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91307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C20F0-7B26-E4AA-E58C-BFACAB2B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21251"/>
            <a:ext cx="12192000" cy="1143000"/>
          </a:xfrm>
        </p:spPr>
        <p:txBody>
          <a:bodyPr/>
          <a:lstStyle/>
          <a:p>
            <a:r>
              <a:rPr lang="ru-RU" sz="2800" dirty="0">
                <a:solidFill>
                  <a:srgbClr val="C00000"/>
                </a:solidFill>
              </a:rPr>
              <a:t>В большинстве случаев развитие казначейства регламентируется стратегическими документами, разработанными относительно недавно!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6F962-5F9B-EBCC-4988-C3D9F1E0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CD7CEE7-F313-CFB6-1AB0-0520AA4EC6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2606292"/>
              </p:ext>
            </p:extLst>
          </p:nvPr>
        </p:nvGraphicFramePr>
        <p:xfrm>
          <a:off x="191344" y="881415"/>
          <a:ext cx="11809312" cy="5865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814">
                  <a:extLst>
                    <a:ext uri="{9D8B030D-6E8A-4147-A177-3AD203B41FA5}">
                      <a16:colId xmlns:a16="http://schemas.microsoft.com/office/drawing/2014/main" val="2989158332"/>
                    </a:ext>
                  </a:extLst>
                </a:gridCol>
                <a:gridCol w="10026774">
                  <a:extLst>
                    <a:ext uri="{9D8B030D-6E8A-4147-A177-3AD203B41FA5}">
                      <a16:colId xmlns:a16="http://schemas.microsoft.com/office/drawing/2014/main" val="2340804113"/>
                    </a:ext>
                  </a:extLst>
                </a:gridCol>
                <a:gridCol w="742724">
                  <a:extLst>
                    <a:ext uri="{9D8B030D-6E8A-4147-A177-3AD203B41FA5}">
                      <a16:colId xmlns:a16="http://schemas.microsoft.com/office/drawing/2014/main" val="161528892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Страна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Документ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u="none" strike="noStrike" dirty="0">
                          <a:effectLst/>
                        </a:rPr>
                        <a:t>Год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817862"/>
                  </a:ext>
                </a:extLst>
              </a:tr>
              <a:tr h="162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Албания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Отраслевая стратегия управления государственными финансами на 2019-2022 гг.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2019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263436"/>
                  </a:ext>
                </a:extLst>
              </a:tr>
              <a:tr h="16244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Беларусь</a:t>
                      </a:r>
                    </a:p>
                  </a:txBody>
                  <a:tcPr marL="4487" marR="4487" marT="448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Стратегия совершенствования системы управления государственными финансами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2015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962030"/>
                  </a:ext>
                </a:extLst>
              </a:tr>
              <a:tr h="2414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Концепция совершенствования национальной системы учета и отчетности в секторе государственного управления 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2019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998066"/>
                  </a:ext>
                </a:extLst>
              </a:tr>
              <a:tr h="1914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Государственная программа развития финансов и финансового рынка на период до 2025 года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2020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710321"/>
                  </a:ext>
                </a:extLst>
              </a:tr>
              <a:tr h="191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Хорватия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Стратегия совершенствования и модернизации государственной системы казначейства на 2020-2024 годы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2020(?)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163959"/>
                  </a:ext>
                </a:extLst>
              </a:tr>
              <a:tr h="162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Грузия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Стратегия управления государственными финансами на 2018-2022 гг.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331034"/>
                  </a:ext>
                </a:extLst>
              </a:tr>
              <a:tr h="95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Венгрия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Годовые и среднесрочные планы развития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8289"/>
                  </a:ext>
                </a:extLst>
              </a:tr>
              <a:tr h="3203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Казахстан</a:t>
                      </a:r>
                    </a:p>
                  </a:txBody>
                  <a:tcPr marL="4487" marR="4487" marT="448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План развития МФ Республики Казахстан на 2020-2024 годы, утвержденный Приказом Министра финансов Республики Казахстан №365 от 19 апреля 2021 г.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2021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586077"/>
                  </a:ext>
                </a:extLst>
              </a:tr>
              <a:tr h="320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Операционный план МФ РК на 2022 г., утвержденный приказом руководителя аппарата МФ РК №1338 от 28.12.2021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2021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7960513"/>
                  </a:ext>
                </a:extLst>
              </a:tr>
              <a:tr h="9573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Косово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Стратегия развития государственных финансов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82100"/>
                  </a:ext>
                </a:extLst>
              </a:tr>
              <a:tr h="1914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Кыргызская Республика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Стратегия развития управления государственными финансами Кыргызской Республики на период с 2022 до 2028 г.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164108"/>
                  </a:ext>
                </a:extLst>
              </a:tr>
              <a:tr h="32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Молдова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Постановление Правительства № 71 от 22 февраля 2023 г. «Об утверждении Стратегии развития управления государственными финансами на 2023-2030 годы»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2023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634794"/>
                  </a:ext>
                </a:extLst>
              </a:tr>
              <a:tr h="867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Черногория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Инструкции о работе государственного казначейства 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197611"/>
                  </a:ext>
                </a:extLst>
              </a:tr>
              <a:tr h="32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Северная Македония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 Стратегический план Министерства финансов, январь 2023 г. (отдельного стратегического документа по казначейским операциям нет. Казначейство как подразделение включено в Стратегический план МФ) 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2023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171"/>
                  </a:ext>
                </a:extLst>
              </a:tr>
              <a:tr h="162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Румыния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Стратегия управления государственным долгом на 2021-2023 годы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5561"/>
                  </a:ext>
                </a:extLst>
              </a:tr>
              <a:tr h="32039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Сербия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Программа реформирования управления государственными финансами на период 2021-2025 годы от 24 июня 2021 г.; План развития управления казначейством на период 2023-2025 годы от 30 декабря 2022 г.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2021, 2022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12694"/>
                  </a:ext>
                </a:extLst>
              </a:tr>
              <a:tr h="162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Турция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Стратегический план Министерства казначейства и финансов на 2019-2023 годы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462076"/>
                  </a:ext>
                </a:extLst>
              </a:tr>
              <a:tr h="32039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>
                          <a:effectLst/>
                        </a:rPr>
                        <a:t>Узбекистан</a:t>
                      </a:r>
                    </a:p>
                  </a:txBody>
                  <a:tcPr marL="4487" marR="4487" marT="4487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Указ Президента Республики Узбекистан «О стратегии развития нового Узбекистана на 2022-2026 годы» № УП-60 от 28.01.2022 г. 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2022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45707"/>
                  </a:ext>
                </a:extLst>
              </a:tr>
              <a:tr h="3203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Постановление Кабинета министров «Об утверждении стратегии совершенствования системы управления государственными финансами Республики Узбекистан на 2020-2024 гг.» №506 от 25.08.2020 г. 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2020</a:t>
                      </a:r>
                    </a:p>
                  </a:txBody>
                  <a:tcPr marL="4487" marR="4487" marT="4487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24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5260188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2C56-549F-100B-6766-7A79DDCA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492" y="-90264"/>
            <a:ext cx="11692880" cy="1143000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</a:rPr>
              <a:t>Сотрудники, занимающиеся подготовкой отчетности об исполнении бюджета и финансовой отчетности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71D61-D607-0247-B452-CA144BFDF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13</a:t>
            </a:fld>
            <a:endParaRPr lang="ru-RU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6F09A4-B388-45FF-F314-6959B18F40C3}"/>
              </a:ext>
            </a:extLst>
          </p:cNvPr>
          <p:cNvSpPr txBox="1"/>
          <p:nvPr/>
        </p:nvSpPr>
        <p:spPr>
          <a:xfrm>
            <a:off x="191344" y="4814072"/>
            <a:ext cx="1159328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Существуют определенные отличия в ответах – некоторые страны выделяют гораздо больше ресурсов на выполнение этих функций, чем большинство других. Численность персонала значительно варьирует: от 3 до 578. </a:t>
            </a:r>
          </a:p>
          <a:p>
            <a:r>
              <a:rPr lang="ru-RU" sz="2400" b="1" dirty="0"/>
              <a:t>Целесообразно обсудить эти результаты более подробно, чтобы прояснить ответы, особенно в случаях, где указано большое количество.    </a:t>
            </a:r>
          </a:p>
        </p:txBody>
      </p:sp>
      <p:pic>
        <p:nvPicPr>
          <p:cNvPr id="7" name="Picture 6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2CD5B4EF-E322-B7F0-95F5-A68ED97A37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32" y="1124744"/>
            <a:ext cx="5535168" cy="3279648"/>
          </a:xfrm>
          <a:prstGeom prst="rect">
            <a:avLst/>
          </a:prstGeom>
        </p:spPr>
      </p:pic>
      <p:pic>
        <p:nvPicPr>
          <p:cNvPr id="9" name="Picture 8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D2B17F66-1171-9A77-9EF7-618C9425A2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202" y="987584"/>
            <a:ext cx="5681472" cy="35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22332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C580D-E486-CEB6-0972-38B5C00FA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Сотрудники, занимающиеся учетной политикой </a:t>
            </a:r>
            <a:br>
              <a:rPr lang="ru-RU" dirty="0"/>
            </a:b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EF5CB-AA5F-5B60-542F-35D0041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14</a:t>
            </a:fld>
            <a:endParaRPr lang="ru-RU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AA4F1F-B631-5B31-72F0-F70A73F2ECD8}"/>
              </a:ext>
            </a:extLst>
          </p:cNvPr>
          <p:cNvSpPr txBox="1"/>
          <p:nvPr/>
        </p:nvSpPr>
        <p:spPr>
          <a:xfrm>
            <a:off x="971655" y="4842401"/>
            <a:ext cx="10598968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Функция учета и учетной политики распределена равномерно: в 10 странах - в Казначействе и в 8 странах - в других органах. </a:t>
            </a:r>
          </a:p>
          <a:p>
            <a:r>
              <a:rPr lang="ru-RU" dirty="0"/>
              <a:t>12 стран указали, что эта функция закреплена за сотрудниками Казначейства. Позиция Турции была скорректирована на графике с учетом того, что ею были указаны значительно более высокие цифры, чем у других стран (578) </a:t>
            </a:r>
          </a:p>
          <a:p>
            <a:r>
              <a:rPr lang="ru-RU" dirty="0"/>
              <a:t>Даже после исключения Турции видно, что в некоторых странах сотрудников выделено в шесть раз больше, чем в других.</a:t>
            </a:r>
          </a:p>
        </p:txBody>
      </p:sp>
      <p:graphicFrame>
        <p:nvGraphicFramePr>
          <p:cNvPr id="6" name="Диаграмма 2">
            <a:extLst>
              <a:ext uri="{FF2B5EF4-FFF2-40B4-BE49-F238E27FC236}">
                <a16:creationId xmlns:a16="http://schemas.microsoft.com/office/drawing/2014/main" id="{E7E9C2A6-0319-24D3-D0AE-32B3C36BC8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2208946"/>
              </p:ext>
            </p:extLst>
          </p:nvPr>
        </p:nvGraphicFramePr>
        <p:xfrm>
          <a:off x="6385718" y="980728"/>
          <a:ext cx="5641340" cy="3888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6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13471C05-7B3C-A94C-8867-DF988CBACF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124744"/>
            <a:ext cx="5120640" cy="345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9661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32F22-AA1A-9B16-FA01-272B3D089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712" y="-42198"/>
            <a:ext cx="7848872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Поддержка системы казначейства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78DEB3-0C1D-5065-69C9-DAC6E324D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15</a:t>
            </a:fld>
            <a:endParaRPr lang="ru-RU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84C2D3-C301-1D3C-EDA3-7057181EE03D}"/>
              </a:ext>
            </a:extLst>
          </p:cNvPr>
          <p:cNvSpPr txBox="1"/>
          <p:nvPr/>
        </p:nvSpPr>
        <p:spPr>
          <a:xfrm>
            <a:off x="57848" y="3687901"/>
            <a:ext cx="6792634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Администрированием информационной системы </a:t>
            </a:r>
            <a:r>
              <a:rPr lang="ru-RU" dirty="0">
                <a:solidFill>
                  <a:srgbClr val="000000"/>
                </a:solidFill>
              </a:rPr>
              <a:t>занимается казначейство в </a:t>
            </a:r>
            <a:r>
              <a:rPr lang="ru-RU" dirty="0"/>
              <a:t> 9 из 18 стран </a:t>
            </a:r>
            <a:r>
              <a:rPr lang="ru-RU" b="1" dirty="0"/>
              <a:t>(но из вопроса №5 следует 12 стран)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случаях, когда эта функция осуществляется за счет внутренних ресурсов, число сотрудников варьирует от 2 до 300.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9 странах  имеется структура за пределами Казначейства, сопровождающая систему Казначейства (одна из них оказывает поддержку Казначейству и другим). В двух странах это совместная обязанность, включая отдел в МФ и в сторонней организации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E39A2C0-201C-A80C-0DE4-9E2C0EC37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121486"/>
              </p:ext>
            </p:extLst>
          </p:nvPr>
        </p:nvGraphicFramePr>
        <p:xfrm>
          <a:off x="6879180" y="2104688"/>
          <a:ext cx="5283670" cy="4753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7425">
                  <a:extLst>
                    <a:ext uri="{9D8B030D-6E8A-4147-A177-3AD203B41FA5}">
                      <a16:colId xmlns:a16="http://schemas.microsoft.com/office/drawing/2014/main" val="462076283"/>
                    </a:ext>
                  </a:extLst>
                </a:gridCol>
                <a:gridCol w="970483">
                  <a:extLst>
                    <a:ext uri="{9D8B030D-6E8A-4147-A177-3AD203B41FA5}">
                      <a16:colId xmlns:a16="http://schemas.microsoft.com/office/drawing/2014/main" val="2999382006"/>
                    </a:ext>
                  </a:extLst>
                </a:gridCol>
                <a:gridCol w="881909">
                  <a:extLst>
                    <a:ext uri="{9D8B030D-6E8A-4147-A177-3AD203B41FA5}">
                      <a16:colId xmlns:a16="http://schemas.microsoft.com/office/drawing/2014/main" val="1318030685"/>
                    </a:ext>
                  </a:extLst>
                </a:gridCol>
                <a:gridCol w="1253379">
                  <a:extLst>
                    <a:ext uri="{9D8B030D-6E8A-4147-A177-3AD203B41FA5}">
                      <a16:colId xmlns:a16="http://schemas.microsoft.com/office/drawing/2014/main" val="1749813029"/>
                    </a:ext>
                  </a:extLst>
                </a:gridCol>
                <a:gridCol w="810474">
                  <a:extLst>
                    <a:ext uri="{9D8B030D-6E8A-4147-A177-3AD203B41FA5}">
                      <a16:colId xmlns:a16="http://schemas.microsoft.com/office/drawing/2014/main" val="840130781"/>
                    </a:ext>
                  </a:extLst>
                </a:gridCol>
              </a:tblGrid>
              <a:tr h="18258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Информационная система Казначейства</a:t>
                      </a:r>
                    </a:p>
                  </a:txBody>
                  <a:tcPr marL="8768" marR="8768" marT="876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0207236"/>
                  </a:ext>
                </a:extLst>
              </a:tr>
              <a:tr h="7052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В Казначействе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Отдел IT в МФ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Орган, подконтрольный МФ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Сторонняя организация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6032193"/>
                  </a:ext>
                </a:extLst>
              </a:tr>
              <a:tr h="24168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Всего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9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5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3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3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535591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Албания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505837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Армения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39556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Азербайджан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777426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Беларусь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889522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Хорватия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912945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Грузия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76958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Венгрия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 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784847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Косово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22562"/>
                  </a:ext>
                </a:extLst>
              </a:tr>
              <a:tr h="35681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Кыргызская Республика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100671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Молдова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83034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Черногория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42462"/>
                  </a:ext>
                </a:extLst>
              </a:tr>
              <a:tr h="356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Северная Македония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9389523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Румыния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 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82261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Сербия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96098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Таджикистан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918106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Турция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748093"/>
                  </a:ext>
                </a:extLst>
              </a:tr>
              <a:tr h="18258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Узбекистан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8768" marR="8768" marT="876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6034201"/>
                  </a:ext>
                </a:extLst>
              </a:tr>
            </a:tbl>
          </a:graphicData>
        </a:graphic>
      </p:graphicFrame>
      <p:pic>
        <p:nvPicPr>
          <p:cNvPr id="8" name="Picture 7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54A328BE-FBEB-7E1C-788D-3C60C7CA81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0" y="1160335"/>
            <a:ext cx="5221224" cy="2557272"/>
          </a:xfrm>
          <a:prstGeom prst="rect">
            <a:avLst/>
          </a:prstGeom>
        </p:spPr>
      </p:pic>
      <p:pic>
        <p:nvPicPr>
          <p:cNvPr id="11" name="Picture 10" descr="A picture containing text, screenshot, font, diagram&#10;&#10;Description automatically generated">
            <a:extLst>
              <a:ext uri="{FF2B5EF4-FFF2-40B4-BE49-F238E27FC236}">
                <a16:creationId xmlns:a16="http://schemas.microsoft.com/office/drawing/2014/main" id="{774EE1F8-0A27-E358-67A8-349DF6766C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90" y="29246"/>
            <a:ext cx="3640178" cy="20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27602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5D9B9-CAE5-B231-6818-C70675630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34771" y="23732"/>
            <a:ext cx="11548864" cy="1143000"/>
          </a:xfrm>
        </p:spPr>
        <p:txBody>
          <a:bodyPr/>
          <a:lstStyle/>
          <a:p>
            <a:r>
              <a:rPr lang="ru-RU" sz="2800" b="1">
                <a:solidFill>
                  <a:srgbClr val="C00000"/>
                </a:solidFill>
              </a:rPr>
              <a:t>Общая IT-поддержка</a:t>
            </a:r>
            <a:br>
              <a:rPr lang="ru-RU" sz="2800" b="1">
                <a:solidFill>
                  <a:srgbClr val="C00000"/>
                </a:solidFill>
              </a:rPr>
            </a:br>
            <a:r>
              <a:rPr lang="ru-RU" sz="2800" b="1">
                <a:solidFill>
                  <a:srgbClr val="C00000"/>
                </a:solidFill>
              </a:rPr>
              <a:t>(не ограничиваясь системой Казначейства)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4EEE93-1CF0-887A-6E70-85D62972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16</a:t>
            </a:fld>
            <a:endParaRPr lang="ru-RU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20B01B-424E-B42D-AB43-D5E95FA3FC85}"/>
              </a:ext>
            </a:extLst>
          </p:cNvPr>
          <p:cNvSpPr txBox="1"/>
          <p:nvPr/>
        </p:nvSpPr>
        <p:spPr>
          <a:xfrm>
            <a:off x="47754" y="4393814"/>
            <a:ext cx="11844512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5 странах IT-поддержка и поддержка ИСУГФ - это одно и то же, т.е.                                                                               эти два вида деятельности считаются одной функцией.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7 странах ИСУГФ и I</a:t>
            </a:r>
            <a:r>
              <a:rPr lang="en-US" sz="1600" dirty="0"/>
              <a:t>T</a:t>
            </a:r>
            <a:r>
              <a:rPr lang="ru-RU" sz="1600" dirty="0"/>
              <a:t>-поддержка показаны по отдельности,  </a:t>
            </a:r>
          </a:p>
          <a:p>
            <a:r>
              <a:rPr lang="ru-RU" sz="1600" dirty="0"/>
              <a:t>     что говорит о том, что они считаются разными видами деятельности.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Ответы на эти и предыдущий вопрос несколько сбивают с толку и непоследовательны, в определенной степени потому что страны не всегда выбирали только один вариант ответа. Одна страна совсем не ответила на этот вопрос. </a:t>
            </a:r>
            <a:r>
              <a:rPr lang="ru-RU" sz="1600" b="1" dirty="0"/>
              <a:t>Странам следует внимательно просмотреть эти ответы и убедиться в их последовательности.</a:t>
            </a:r>
            <a:r>
              <a:rPr lang="ru-RU" sz="1600" dirty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4 странах создано отдельное IT-предприятие, подконтрольное МФ, но не в его структуре, вероятно, чтобы иметь возможность платить более высокую зарплату для удержания квалифицированных IT-специалистов.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5C5F252-AE14-4302-8266-0E6FAA07F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918590"/>
              </p:ext>
            </p:extLst>
          </p:nvPr>
        </p:nvGraphicFramePr>
        <p:xfrm>
          <a:off x="5813186" y="-171400"/>
          <a:ext cx="6267022" cy="4069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C5AC464-7C8D-BAD8-DEB4-C5C1964F3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49922"/>
              </p:ext>
            </p:extLst>
          </p:nvPr>
        </p:nvGraphicFramePr>
        <p:xfrm>
          <a:off x="7023244" y="133107"/>
          <a:ext cx="5112568" cy="47592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6502">
                  <a:extLst>
                    <a:ext uri="{9D8B030D-6E8A-4147-A177-3AD203B41FA5}">
                      <a16:colId xmlns:a16="http://schemas.microsoft.com/office/drawing/2014/main" val="168086325"/>
                    </a:ext>
                  </a:extLst>
                </a:gridCol>
                <a:gridCol w="1043738">
                  <a:extLst>
                    <a:ext uri="{9D8B030D-6E8A-4147-A177-3AD203B41FA5}">
                      <a16:colId xmlns:a16="http://schemas.microsoft.com/office/drawing/2014/main" val="111836178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400032517"/>
                    </a:ext>
                  </a:extLst>
                </a:gridCol>
                <a:gridCol w="1332526">
                  <a:extLst>
                    <a:ext uri="{9D8B030D-6E8A-4147-A177-3AD203B41FA5}">
                      <a16:colId xmlns:a16="http://schemas.microsoft.com/office/drawing/2014/main" val="1214141042"/>
                    </a:ext>
                  </a:extLst>
                </a:gridCol>
                <a:gridCol w="611690">
                  <a:extLst>
                    <a:ext uri="{9D8B030D-6E8A-4147-A177-3AD203B41FA5}">
                      <a16:colId xmlns:a16="http://schemas.microsoft.com/office/drawing/2014/main" val="931214143"/>
                    </a:ext>
                  </a:extLst>
                </a:gridCol>
              </a:tblGrid>
              <a:tr h="40136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Департамент Казначейства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 dirty="0">
                          <a:effectLst/>
                        </a:rPr>
                        <a:t>IT-отдел в МФ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</a:rPr>
                        <a:t>IT компания, подведомственная МФ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</a:rPr>
                        <a:t>Другие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1817122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u="none" strike="noStrike">
                          <a:effectLst/>
                        </a:rPr>
                        <a:t>Всего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</a:rPr>
                        <a:t>10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 dirty="0">
                          <a:effectLst/>
                        </a:rPr>
                        <a:t>4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u="none" strike="noStrike">
                          <a:effectLst/>
                        </a:rPr>
                        <a:t>3</a:t>
                      </a:r>
                    </a:p>
                  </a:txBody>
                  <a:tcPr marL="9248" marR="9248" marT="9248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209733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Албания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17537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Армения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287029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Азербайджан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42405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Беларусь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03394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Хорватия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840610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Грузия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3929208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Венгрия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545927"/>
                  </a:ext>
                </a:extLst>
              </a:tr>
              <a:tr h="2847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Казахстан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564120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Косово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88939"/>
                  </a:ext>
                </a:extLst>
              </a:tr>
              <a:tr h="22929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Кыргызская Республика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32277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Молдова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795376"/>
                  </a:ext>
                </a:extLst>
              </a:tr>
              <a:tr h="28473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Черногория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146084"/>
                  </a:ext>
                </a:extLst>
              </a:tr>
              <a:tr h="2432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Северная Македония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0804567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Румыния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 dirty="0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93977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Сербия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51399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Таджикистан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841139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Турция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096324"/>
                  </a:ext>
                </a:extLst>
              </a:tr>
              <a:tr h="1870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Узбекистан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u="none" strike="noStrike">
                          <a:effectLst/>
                        </a:rPr>
                        <a:t>1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 </a:t>
                      </a:r>
                    </a:p>
                  </a:txBody>
                  <a:tcPr marL="9248" marR="9248" marT="9248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68578"/>
                  </a:ext>
                </a:extLst>
              </a:tr>
            </a:tbl>
          </a:graphicData>
        </a:graphic>
      </p:graphicFrame>
      <p:pic>
        <p:nvPicPr>
          <p:cNvPr id="7" name="Picture 6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BA715310-68E7-0CCC-DE4D-88BCB60A2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164783"/>
            <a:ext cx="6146419" cy="3073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83684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ADE43-FF31-A823-B830-6411DFE98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216783"/>
            <a:ext cx="10972800" cy="1143000"/>
          </a:xfrm>
        </p:spPr>
        <p:txBody>
          <a:bodyPr wrap="square" anchor="ctr">
            <a:normAutofit/>
          </a:bodyPr>
          <a:lstStyle/>
          <a:p>
            <a:r>
              <a:rPr lang="ru-RU">
                <a:solidFill>
                  <a:srgbClr val="C00000"/>
                </a:solidFill>
              </a:rPr>
              <a:t>Внутренний контроль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B02FD5-DCBF-E0AD-4D25-F8642FDAD8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3432" y="926217"/>
            <a:ext cx="5594783" cy="5677934"/>
          </a:xfrm>
        </p:spPr>
        <p:txBody>
          <a:bodyPr wrap="square" anchor="t">
            <a:noAutofit/>
          </a:bodyPr>
          <a:lstStyle/>
          <a:p>
            <a:pPr>
              <a:lnSpc>
                <a:spcPct val="90000"/>
              </a:lnSpc>
            </a:pPr>
            <a:r>
              <a:rPr lang="ru-RU" sz="2200" dirty="0"/>
              <a:t>16 из 18 стран ответили на вопрос об организации функции внутреннего контроля. В 4 странах это функция Казначейства, а в 12 странах - за пределами Казначейства 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4 страны указали наличие отдельного органа по внутреннему контролю, а 5 стран указали, что это обязанность службы  внутреннего аудита. Одна страна указала независимое подразделение (не названо), и две  страны (Румыния и Черногория) ответили, что эти полномочия переданы.</a:t>
            </a:r>
          </a:p>
          <a:p>
            <a:pPr>
              <a:lnSpc>
                <a:spcPct val="90000"/>
              </a:lnSpc>
            </a:pPr>
            <a:r>
              <a:rPr lang="ru-RU" sz="2200" dirty="0"/>
              <a:t>В целом, из ответов следует, что необходимо больше работы для обеспечения ясности в том, что такое внутренний контроль и внутренний аудит, где они совпадают и где отличаются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313DF6-BB8E-8923-16AE-35A5D19DD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7D4BA1C-9A8B-436B-A337-6A2CE014F201}" type="slidenum">
              <a:rPr lang="ru-RU" altLang="en-US" smtClean="0"/>
              <a:pPr>
                <a:spcAft>
                  <a:spcPts val="600"/>
                </a:spcAft>
                <a:defRPr/>
              </a:pPr>
              <a:t>17</a:t>
            </a:fld>
            <a:endParaRPr lang="ru-RU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997CE3-EE7D-D092-B398-7F28EBAB74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40414"/>
              </p:ext>
            </p:extLst>
          </p:nvPr>
        </p:nvGraphicFramePr>
        <p:xfrm>
          <a:off x="7539477" y="1577096"/>
          <a:ext cx="4245155" cy="4940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8777">
                  <a:extLst>
                    <a:ext uri="{9D8B030D-6E8A-4147-A177-3AD203B41FA5}">
                      <a16:colId xmlns:a16="http://schemas.microsoft.com/office/drawing/2014/main" val="921445360"/>
                    </a:ext>
                  </a:extLst>
                </a:gridCol>
                <a:gridCol w="1556378">
                  <a:extLst>
                    <a:ext uri="{9D8B030D-6E8A-4147-A177-3AD203B41FA5}">
                      <a16:colId xmlns:a16="http://schemas.microsoft.com/office/drawing/2014/main" val="4037992613"/>
                    </a:ext>
                  </a:extLst>
                </a:gridCol>
              </a:tblGrid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Ответственный орган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Количество стран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504964177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Казначейство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55553912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Отдел внутреннего контроля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4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2883661032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Отдел внутреннего аудита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5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2271844067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Переданные</a:t>
                      </a:r>
                      <a:r>
                        <a:rPr lang="en-US" sz="2300" u="none" strike="noStrike" dirty="0">
                          <a:effectLst/>
                        </a:rPr>
                        <a:t> </a:t>
                      </a:r>
                      <a:r>
                        <a:rPr lang="ru-RU" sz="2300" u="none" strike="noStrike" dirty="0">
                          <a:effectLst/>
                        </a:rPr>
                        <a:t>полномочия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2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345117163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Другой независимый отдел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1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007369997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Нет ответа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2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84109569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 Всего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18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51006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882425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055F-290E-CF30-FBA3-EA5888B5F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-147816"/>
            <a:ext cx="10972800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Управление рисками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40D6A-A24B-D127-F6AB-603B599C0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764704"/>
            <a:ext cx="6480720" cy="4525963"/>
          </a:xfrm>
        </p:spPr>
        <p:txBody>
          <a:bodyPr/>
          <a:lstStyle/>
          <a:p>
            <a:r>
              <a:rPr lang="ru-RU" sz="2200" dirty="0"/>
              <a:t>Получено 14 ответов. В пяти странах ответственность за управление рисками возложена на Генерального директора или других руководителей в Казначействе. В трех странах есть специально назначенный руководитель по управлению рисками. </a:t>
            </a:r>
          </a:p>
          <a:p>
            <a:r>
              <a:rPr lang="ru-RU" sz="2200" dirty="0"/>
              <a:t>В двух странах управление рисками входит в обязанности Внутреннего аудита - обе функции в структуре МФ. Одна страна указала отдельное подразделение в правительстве, исполняющее данную функцию, и две страны указали, что эта обязанность была передана предположительно МДА для управления напрямую.</a:t>
            </a:r>
          </a:p>
          <a:p>
            <a:r>
              <a:rPr lang="ru-RU" sz="2200"/>
              <a:t>Опять таки, </a:t>
            </a:r>
            <a:r>
              <a:rPr lang="ru-RU" sz="2200" dirty="0"/>
              <a:t>наблюдается нечеткое понимание того, что является управлением рисками; целесообразно дать дополнительные разъяснения.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F48E25-1645-DA66-3DE4-B910ED166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18</a:t>
            </a:fld>
            <a:endParaRPr lang="ru-RU" alt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ECA763A-7196-ED3B-F2B7-BCEF087336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97911"/>
              </p:ext>
            </p:extLst>
          </p:nvPr>
        </p:nvGraphicFramePr>
        <p:xfrm>
          <a:off x="7631858" y="1176180"/>
          <a:ext cx="4324374" cy="5181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952">
                  <a:extLst>
                    <a:ext uri="{9D8B030D-6E8A-4147-A177-3AD203B41FA5}">
                      <a16:colId xmlns:a16="http://schemas.microsoft.com/office/drawing/2014/main" val="921445360"/>
                    </a:ext>
                  </a:extLst>
                </a:gridCol>
                <a:gridCol w="1585422">
                  <a:extLst>
                    <a:ext uri="{9D8B030D-6E8A-4147-A177-3AD203B41FA5}">
                      <a16:colId xmlns:a16="http://schemas.microsoft.com/office/drawing/2014/main" val="4037992613"/>
                    </a:ext>
                  </a:extLst>
                </a:gridCol>
              </a:tblGrid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Ответственный орган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Количество стран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504964177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Казначейство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55553912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Отдел рисков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2883661032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Отдел внутреннего аудита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2271844067"/>
                  </a:ext>
                </a:extLst>
              </a:tr>
              <a:tr h="836446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Переданные полномочия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345117163"/>
                  </a:ext>
                </a:extLst>
              </a:tr>
              <a:tr h="836446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Другой независимый отдел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1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007369997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Нет ответа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84109569"/>
                  </a:ext>
                </a:extLst>
              </a:tr>
              <a:tr h="516701"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>
                          <a:effectLst/>
                        </a:rPr>
                        <a:t> Всего</a:t>
                      </a:r>
                    </a:p>
                  </a:txBody>
                  <a:tcPr marL="19845" marR="19845" marT="1984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300" u="none" strike="noStrike" dirty="0">
                          <a:effectLst/>
                        </a:rPr>
                        <a:t>18</a:t>
                      </a:r>
                    </a:p>
                  </a:txBody>
                  <a:tcPr marL="19845" marR="19845" marT="19845" marB="0" anchor="b"/>
                </a:tc>
                <a:extLst>
                  <a:ext uri="{0D108BD9-81ED-4DB2-BD59-A6C34878D82A}">
                    <a16:rowId xmlns:a16="http://schemas.microsoft.com/office/drawing/2014/main" val="1510060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056073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2101A-7321-0A4C-6C00-BA1232DD9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0"/>
            <a:ext cx="10972800" cy="451928"/>
          </a:xfrm>
        </p:spPr>
        <p:txBody>
          <a:bodyPr/>
          <a:lstStyle/>
          <a:p>
            <a:r>
              <a:rPr lang="ru-RU" sz="2400">
                <a:solidFill>
                  <a:srgbClr val="C00000"/>
                </a:solidFill>
              </a:rPr>
              <a:t>Какие новые функции появились у казначейства за последние 5 лет?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E8503-285F-985F-164C-E21A4FB04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19</a:t>
            </a:fld>
            <a:endParaRPr lang="ru-RU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712C475-2689-A423-C131-AFA3A1E65C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16730"/>
              </p:ext>
            </p:extLst>
          </p:nvPr>
        </p:nvGraphicFramePr>
        <p:xfrm>
          <a:off x="119336" y="430222"/>
          <a:ext cx="11953328" cy="63515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8415">
                  <a:extLst>
                    <a:ext uri="{9D8B030D-6E8A-4147-A177-3AD203B41FA5}">
                      <a16:colId xmlns:a16="http://schemas.microsoft.com/office/drawing/2014/main" val="32933677"/>
                    </a:ext>
                  </a:extLst>
                </a:gridCol>
                <a:gridCol w="10894913">
                  <a:extLst>
                    <a:ext uri="{9D8B030D-6E8A-4147-A177-3AD203B41FA5}">
                      <a16:colId xmlns:a16="http://schemas.microsoft.com/office/drawing/2014/main" val="3031221538"/>
                    </a:ext>
                  </a:extLst>
                </a:gridCol>
              </a:tblGrid>
              <a:tr h="30856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Албания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Контроль за принятием обязательств в рамках среднесрочного бюджетного программирования, электронный архив AGFIS. Введение кода результата для государственных расходов в качестве основной информации для контроля результатов исполнения бюджета.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794412"/>
                  </a:ext>
                </a:extLst>
              </a:tr>
              <a:tr h="218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Армения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Предварительный контроль платежей, осуществляемых государственными некоммерческими организациями и офисами по реализации программ за счет средств кредитов и грантов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34685"/>
                  </a:ext>
                </a:extLst>
              </a:tr>
              <a:tr h="431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Беларусь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Интегрированы процессы исполнения бюджета и государственных закупок; казначейство взыскивает средства в бюджет по исполнительным производствам; увеличился объем внебюджетных платежей и учет внебюджетных фондов.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504919"/>
                  </a:ext>
                </a:extLst>
              </a:tr>
              <a:tr h="66246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Хорватия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Разработка нового Закона «О бюджете» и нормативных положений, касающихся исполнения государственного бюджета, Указа о счетах исполнения бюджета, нового Регламента о двухгодичном и ежегодном отчете об исполнении бюджета, Бухгалтерских правил и т.д.   Введение евро как официальной валюты в Республике Хорватия, адаптация бизнес-процессов и IT-систем государственной казны.  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1595766"/>
                  </a:ext>
                </a:extLst>
              </a:tr>
              <a:tr h="218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Грузия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Интеграция управления ликвидностью в закупках, модуль счетов-фактур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658796"/>
                  </a:ext>
                </a:extLst>
              </a:tr>
              <a:tr h="284781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Венгрия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Управление пенсионными и сельскими фондами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262598"/>
                  </a:ext>
                </a:extLst>
              </a:tr>
              <a:tr h="858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Казахстан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Внедрение новых механизмов в исполнении бюджета, в частности, казначейское сопровождение государственных закупок в строительстве и регистрация договоров ГЧП и концессий с 2017 года;</a:t>
                      </a:r>
                      <a:br>
                        <a:rPr lang="ru-RU" sz="1100" u="none" strike="noStrike" dirty="0">
                          <a:effectLst/>
                        </a:rPr>
                      </a:br>
                      <a:r>
                        <a:rPr lang="ru-RU" sz="1100" u="none" strike="noStrike" dirty="0">
                          <a:effectLst/>
                        </a:rPr>
                        <a:t>централизованный учет (централизованное начисление заработной платы и командировочных расходов) с 2019 г.; внедрение четвертого уровня бюджета местного самоуправления с 2018 года; прием финансовой отчетности о поступлениях с 2018 года; операторы финансовой и нефинансовой поддержки государственных программ  переданы Казначейству с 1 января 2022 г.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603164"/>
                  </a:ext>
                </a:extLst>
              </a:tr>
              <a:tr h="232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Кыргызская Республика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Размещение временно свободных средств бюджета в коммерческих банках; «Зеленый коридор» для улучшения казначейских процедур. Участник клиринговой системы КР.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889259"/>
                  </a:ext>
                </a:extLst>
              </a:tr>
              <a:tr h="21879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Молдова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Служба обслуживания государственных программ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820364"/>
                  </a:ext>
                </a:extLst>
              </a:tr>
              <a:tr h="43194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Северная Македония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У пользователей бюджета есть доступ в ИС Казначейства (TRIS) и информация об исполнении бюджета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978032"/>
                  </a:ext>
                </a:extLst>
              </a:tr>
              <a:tr h="440336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Таджикистан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Расширены функции управления ликвидностью, включая краткосрочное инвестирование временно свободных средств, прогнозирование доходов государственного бюджета, кассовое прогнозирование ликвидности; усилены функции принятия и формирования сводной финансовой отчетности, основанной на принятых Стандартах финансовой отчетности государственного сектора Таджикистана (СФОГСТ).  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049873"/>
                  </a:ext>
                </a:extLst>
              </a:tr>
              <a:tr h="85826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Турция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Создано новое подразделение для проведения анализа рисков в целях предотвращения потери налогов и неформальной экономической деятельности.  Создано новое подразделение для гармонизации систем финансового управления и контроля, подготовки бюджета в соответствии с политикой и целями, определенными правительством, а также для руководства и контроля исполнения бюджета.    - В дополнение к финансированию государственного бюджета, с расширенным ЕКС, Казначейство принимает на себя новую роль - казначея других государственных учреждений.    - Начиная с 2019 года на бюджетные средства начисляется процент не только Центральным банком, но и другими государственными банками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737147"/>
                  </a:ext>
                </a:extLst>
              </a:tr>
              <a:tr h="858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Узбекистан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Казначейское исполнение по валютным операциям бюджетных организаций; размещение временно свободных средств на ЕКС в национальной валюте на депозиты; управление средствами в иностранной валюте, размещение валютных средств на депозиты и выделение бюджетных ссуд и субсидий;  хеджирование, управление и минимизация финансовых рисков, которые могут возникнуть при валютных операциях, связанных с государственным бюджетом; казначейское исполнение по средствам некоторых корпоративных закупщиков, определенных Постановлением Президента Республики Узбекистан; учет и мониторинг выделения кредитных ресурсов коммерческим банкам для кредитования, строительства, реконструкции и ремонта объектов ГЧП</a:t>
                      </a:r>
                    </a:p>
                  </a:txBody>
                  <a:tcPr marL="4835" marR="4835" marT="483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134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343848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679BE839-DE99-41C9-A547-240D876C1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3" y="48961"/>
            <a:ext cx="9289032" cy="452140"/>
          </a:xfrm>
        </p:spPr>
        <p:txBody>
          <a:bodyPr/>
          <a:lstStyle/>
          <a:p>
            <a:br>
              <a:rPr lang="ru-RU" sz="3200"/>
            </a:br>
            <a:r>
              <a:rPr lang="ru-RU" sz="3200" b="1">
                <a:solidFill>
                  <a:srgbClr val="C00000"/>
                </a:solidFill>
              </a:rPr>
              <a:t>Цели и охват опроса</a:t>
            </a:r>
            <a:br>
              <a:rPr lang="ru-RU" sz="2800" b="1">
                <a:solidFill>
                  <a:srgbClr val="C00000"/>
                </a:solidFill>
              </a:rPr>
            </a:br>
            <a:endParaRPr lang="ru-RU" sz="2800" b="1">
              <a:solidFill>
                <a:srgbClr val="C00000"/>
              </a:solidFill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5A5C8270-49C8-4AB9-A0A0-F653C8402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7" y="702642"/>
            <a:ext cx="8322937" cy="6038924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5715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ru-RU" sz="1800" b="1" dirty="0"/>
              <a:t>Задачи</a:t>
            </a:r>
            <a:r>
              <a:rPr lang="ru-RU" sz="1800" dirty="0"/>
              <a:t> </a:t>
            </a:r>
          </a:p>
          <a:p>
            <a:pPr marL="685800" lvl="1" indent="-22860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ru-RU" sz="1400" dirty="0"/>
              <a:t>-  </a:t>
            </a:r>
            <a:r>
              <a:rPr lang="ru-RU" sz="1500" dirty="0"/>
              <a:t>Проведение опроса с целью обновления информации о функциях казначейств с момента последнего опроса в 2016 г. (итоги были представлены на пленарном заседании 2016 г. в Кишиневе, Молдова).  Данное исследование является гораздо более обширным.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buFontTx/>
              <a:buChar char="-"/>
            </a:pPr>
            <a:r>
              <a:rPr lang="ru-RU" sz="1500" dirty="0"/>
              <a:t>Полученные данные использованы для подготовки этой презентации, они также послужат основой для более развернутого отчета. В него войдут примеры отдельных стран - приглашаем желающих к участию! </a:t>
            </a:r>
          </a:p>
          <a:p>
            <a:pPr lvl="1" algn="just">
              <a:lnSpc>
                <a:spcPct val="115000"/>
              </a:lnSpc>
              <a:spcBef>
                <a:spcPts val="1200"/>
              </a:spcBef>
              <a:buFontTx/>
              <a:buChar char="-"/>
            </a:pPr>
            <a:r>
              <a:rPr lang="ru-RU" sz="1500" dirty="0"/>
              <a:t>Всего 27 вопросов. В данной презентации обновлены результаты, представленные на видеоконференции в марте, но и в этот раз это всего лишь срез всех имеющихся данных. Мы обсудим основные направления сегодня и позднее во время пленарного заседания</a:t>
            </a:r>
          </a:p>
          <a:p>
            <a:pPr marL="57150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ru-RU" sz="1800" b="1" dirty="0"/>
              <a:t>Охват</a:t>
            </a:r>
          </a:p>
          <a:p>
            <a:pPr marL="742950" indent="-285750" algn="just">
              <a:lnSpc>
                <a:spcPct val="115000"/>
              </a:lnSpc>
              <a:spcBef>
                <a:spcPts val="1200"/>
              </a:spcBef>
              <a:buFontTx/>
              <a:buChar char="-"/>
            </a:pPr>
            <a:r>
              <a:rPr lang="ru-RU" sz="1500" dirty="0"/>
              <a:t>В период до сентября 2022 года были получены ответы от 12 стран-членов КС (17 респондентов в 2016 г.). Впоследствии получено еще шесть ответов (выделены оранжевым цветом). Так, в данном опросе приняли участие 18 стран (из 21 страны, принимавшей участие в обоих исследованиях).    15 приняли участие в обоих опросах, а к нынешнему опросу присоединились еще три новые страны-респонденты. Остальные страны приглашаются к участию в опросе до завершения работы над отчетом!</a:t>
            </a:r>
          </a:p>
          <a:p>
            <a:pPr marL="457200" lvl="1" indent="0" algn="just">
              <a:lnSpc>
                <a:spcPct val="115000"/>
              </a:lnSpc>
              <a:spcBef>
                <a:spcPts val="1200"/>
              </a:spcBef>
              <a:buNone/>
            </a:pPr>
            <a:r>
              <a:rPr lang="ru-RU" sz="2400" dirty="0"/>
              <a:t> </a:t>
            </a:r>
          </a:p>
          <a:p>
            <a:endParaRPr lang="en-US" altLang="en-US" dirty="0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9F929DC2-6554-45DE-BC82-5242C857D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213B7-9E50-4E08-8C8A-4FFC372B3896}" type="slidenum">
              <a:rPr lang="ru-RU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en-US" sz="1200">
              <a:solidFill>
                <a:srgbClr val="898989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0ABD1-C3F8-4568-997C-C4A04609FAEA}"/>
              </a:ext>
            </a:extLst>
          </p:cNvPr>
          <p:cNvSpPr txBox="1"/>
          <p:nvPr/>
        </p:nvSpPr>
        <p:spPr>
          <a:xfrm>
            <a:off x="2639616" y="5958806"/>
            <a:ext cx="7651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F22143-CDC4-9DDD-FFF8-11C0B4334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06307"/>
              </p:ext>
            </p:extLst>
          </p:nvPr>
        </p:nvGraphicFramePr>
        <p:xfrm>
          <a:off x="8363143" y="275031"/>
          <a:ext cx="3672407" cy="6501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371759032"/>
                    </a:ext>
                  </a:extLst>
                </a:gridCol>
                <a:gridCol w="1102236">
                  <a:extLst>
                    <a:ext uri="{9D8B030D-6E8A-4147-A177-3AD203B41FA5}">
                      <a16:colId xmlns:a16="http://schemas.microsoft.com/office/drawing/2014/main" val="1747144812"/>
                    </a:ext>
                  </a:extLst>
                </a:gridCol>
                <a:gridCol w="511512">
                  <a:extLst>
                    <a:ext uri="{9D8B030D-6E8A-4147-A177-3AD203B41FA5}">
                      <a16:colId xmlns:a16="http://schemas.microsoft.com/office/drawing/2014/main" val="852613542"/>
                    </a:ext>
                  </a:extLst>
                </a:gridCol>
                <a:gridCol w="906531">
                  <a:extLst>
                    <a:ext uri="{9D8B030D-6E8A-4147-A177-3AD203B41FA5}">
                      <a16:colId xmlns:a16="http://schemas.microsoft.com/office/drawing/2014/main" val="2198604730"/>
                    </a:ext>
                  </a:extLst>
                </a:gridCol>
              </a:tblGrid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</a:rPr>
                        <a:t>Страна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</a:rPr>
                        <a:t>Оба опроса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>
                          <a:effectLst/>
                        </a:rPr>
                        <a:t>2016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1" u="none" strike="noStrike" dirty="0">
                          <a:effectLst/>
                        </a:rPr>
                        <a:t>2022/2023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8339483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Албания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43215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Армения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920738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Азербайджан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34403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Беларусь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5169043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Босния и Герцеговина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774980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Хорватия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X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A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952030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Грузия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689483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Венгрия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756746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Казахстан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940284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Косово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632371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Кыргызстан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7693951"/>
                  </a:ext>
                </a:extLst>
              </a:tr>
              <a:tr h="29789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Молдова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X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2777396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Черногория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X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197684"/>
                  </a:ext>
                </a:extLst>
              </a:tr>
              <a:tr h="2829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Северная Македония 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921437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Румыния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459528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Российская Федерация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444782"/>
                  </a:ext>
                </a:extLst>
              </a:tr>
              <a:tr h="30218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Сербия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 X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rgbClr val="F5C20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968416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Турция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91558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Таджикистан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06545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Украина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3898"/>
                  </a:ext>
                </a:extLst>
              </a:tr>
              <a:tr h="34943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Узбекистан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 X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580371"/>
                  </a:ext>
                </a:extLst>
              </a:tr>
              <a:tr h="24751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Всего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>
                          <a:effectLst/>
                        </a:rPr>
                        <a:t>15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</a:p>
                  </a:txBody>
                  <a:tcPr marL="7785" marR="7785" marT="77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842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733818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AD268-233C-D49B-9A9F-54977148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-315416"/>
            <a:ext cx="10972800" cy="1143000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Перспективные функции Казначейства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633CF-C5A7-F159-90AE-C37EADCA2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20</a:t>
            </a:fld>
            <a:endParaRPr lang="ru-RU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6CADFAA-9DCC-3221-093B-0BB87D237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02246"/>
              </p:ext>
            </p:extLst>
          </p:nvPr>
        </p:nvGraphicFramePr>
        <p:xfrm>
          <a:off x="853208" y="588033"/>
          <a:ext cx="11233248" cy="5931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25337">
                  <a:extLst>
                    <a:ext uri="{9D8B030D-6E8A-4147-A177-3AD203B41FA5}">
                      <a16:colId xmlns:a16="http://schemas.microsoft.com/office/drawing/2014/main" val="3804813658"/>
                    </a:ext>
                  </a:extLst>
                </a:gridCol>
                <a:gridCol w="9407911">
                  <a:extLst>
                    <a:ext uri="{9D8B030D-6E8A-4147-A177-3AD203B41FA5}">
                      <a16:colId xmlns:a16="http://schemas.microsoft.com/office/drawing/2014/main" val="3684133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</a:rPr>
                        <a:t>Страна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Функции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690742"/>
                  </a:ext>
                </a:extLst>
              </a:tr>
              <a:tr h="580337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Хорватия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Пересмотр IT-системы государственного казначейства.  Расширение включает единый счет государственного бюджета.  Совершенствование процесса уведомления об обязательстве и резервировании средств.  Совершенствование процесса исполнения государственного бюджета и IT-поддержка при исполнении.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787896"/>
                  </a:ext>
                </a:extLst>
              </a:tr>
              <a:tr h="773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Казахстан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1. Формирование консолидированной финансовой отчетности для государственного (с 2022 года) и местного (с 2023 года) бюджетов, а также формирование прогнозной консолидированной финансовой отчетности;</a:t>
                      </a:r>
                      <a:br>
                        <a:rPr lang="ru-RU" sz="1500" u="none" strike="noStrike" dirty="0">
                          <a:effectLst/>
                        </a:rPr>
                      </a:br>
                      <a:r>
                        <a:rPr lang="ru-RU" sz="1500" u="none" strike="noStrike" dirty="0">
                          <a:effectLst/>
                        </a:rPr>
                        <a:t>2. Планируется разработать единый план счетов для бухгалтерского учета и бюджетной отчетности с 1 января 2024 года. Централизованный бухгалтерский учет для центрального правительства с декабря 2023 года.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172105"/>
                  </a:ext>
                </a:extLst>
              </a:tr>
              <a:tr h="19344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Косово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1. Подразделение по управлению государственными финансами и контролю.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49955"/>
                  </a:ext>
                </a:extLst>
              </a:tr>
              <a:tr h="302649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Кыргызская Республика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4138" indent="15875" algn="l" fontAlgn="b">
                        <a:buAutoNum type="arabicPeriod"/>
                        <a:tabLst>
                          <a:tab pos="84138" algn="l"/>
                        </a:tabLst>
                      </a:pPr>
                      <a:r>
                        <a:rPr lang="ru-RU" sz="1500" u="none" strike="noStrike" dirty="0">
                          <a:effectLst/>
                        </a:rPr>
                        <a:t>Обслуживание государственного долга.  2. Управление государственными закупками.  </a:t>
                      </a:r>
                      <a:br>
                        <a:rPr lang="ru-RU" sz="1500" u="none" strike="noStrike" dirty="0">
                          <a:effectLst/>
                        </a:rPr>
                      </a:br>
                      <a:r>
                        <a:rPr lang="ru-RU" sz="1500" u="none" strike="noStrike" dirty="0">
                          <a:effectLst/>
                        </a:rPr>
                        <a:t>3. </a:t>
                      </a:r>
                      <a:r>
                        <a:rPr lang="ru-RU" sz="1500" u="none" strike="noStrike" dirty="0" err="1">
                          <a:effectLst/>
                        </a:rPr>
                        <a:t>Своповые</a:t>
                      </a:r>
                      <a:r>
                        <a:rPr lang="ru-RU" sz="1500" u="none" strike="noStrike" dirty="0">
                          <a:effectLst/>
                        </a:rPr>
                        <a:t> операции. 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79026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Черногория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Внедрение учета методом начисления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9171138"/>
                  </a:ext>
                </a:extLst>
              </a:tr>
              <a:tr h="635255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Северная Македония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В процессе создания новой ИСУГФ, которая будет включать весь сектор управления государственными финансами. Многие бизнес-процессы будут модернизированы, а также добавлены новые.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13245"/>
                  </a:ext>
                </a:extLst>
              </a:tr>
              <a:tr h="1160671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Таджикистан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На Казначейство будут возложены следующие функции:  кассовое прогнозирование расходов государственного бюджета; нормирование расходов на уровне получателей бюджетных средств; резервирование средств по источникам финансирования и распорядителям бюджетных средств; управление обязательствами по государственному долгу; управление договорными и другими обязательствами; управление платежами; финансирование по категориям платежей; укрепление функций по принятию и формированию консолидированной финансовой отчетности на основе дополнительно принятых Стандартов финансовой отчетности государственного сектора Таджикистана (СФОГСТ)  </a:t>
                      </a:r>
                    </a:p>
                  </a:txBody>
                  <a:tcPr marL="6885" marR="6885" marT="688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6819538"/>
                  </a:ext>
                </a:extLst>
              </a:tr>
              <a:tr h="3895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>
                          <a:effectLst/>
                        </a:rPr>
                        <a:t>Узбекистан</a:t>
                      </a:r>
                    </a:p>
                  </a:txBody>
                  <a:tcPr marL="6885" marR="6885" marT="68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u="none" strike="noStrike" dirty="0">
                          <a:effectLst/>
                        </a:rPr>
                        <a:t>1. Казначейское исполнение средств государственных унитарных предприятий (ГУП);  2. Размещение временно свободных средств ГУП на ЕКС в национальной валюте на депозитах;  3. Проведение деривативных операций по казначейским облигациям и другим видам ценных бумаг. </a:t>
                      </a:r>
                    </a:p>
                  </a:txBody>
                  <a:tcPr marL="6885" marR="6885" marT="6885" marB="0" anchor="b"/>
                </a:tc>
                <a:extLst>
                  <a:ext uri="{0D108BD9-81ED-4DB2-BD59-A6C34878D82A}">
                    <a16:rowId xmlns:a16="http://schemas.microsoft.com/office/drawing/2014/main" val="21686563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964509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403E5-D934-6A69-446E-78E36C97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-6804"/>
            <a:ext cx="10972800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Какие функции казначейства были упразднены за последние 5 лет?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3363A-6A35-BDA7-204B-38ADF9C55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21</a:t>
            </a:fld>
            <a:endParaRPr lang="ru-RU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C9AA9BF-E85A-272A-0EA6-5CF5EC09C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98726"/>
              </p:ext>
            </p:extLst>
          </p:nvPr>
        </p:nvGraphicFramePr>
        <p:xfrm>
          <a:off x="1105236" y="1342065"/>
          <a:ext cx="10585175" cy="4782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0202">
                  <a:extLst>
                    <a:ext uri="{9D8B030D-6E8A-4147-A177-3AD203B41FA5}">
                      <a16:colId xmlns:a16="http://schemas.microsoft.com/office/drawing/2014/main" val="2408082275"/>
                    </a:ext>
                  </a:extLst>
                </a:gridCol>
                <a:gridCol w="8194973">
                  <a:extLst>
                    <a:ext uri="{9D8B030D-6E8A-4147-A177-3AD203B41FA5}">
                      <a16:colId xmlns:a16="http://schemas.microsoft.com/office/drawing/2014/main" val="1928603165"/>
                    </a:ext>
                  </a:extLst>
                </a:gridCol>
              </a:tblGrid>
              <a:tr h="525476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Страна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Функция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977021"/>
                  </a:ext>
                </a:extLst>
              </a:tr>
              <a:tr h="1135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Армения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Применительно к положениям Налогового кодекса в отношении  управления ЕКС , начиная с 2018 года возврат переплаты по налогам (а с января 2022 – также возврат переплаты по подоходному налогу) осуществляется казначейством только в электронной форме.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924836"/>
                  </a:ext>
                </a:extLst>
              </a:tr>
              <a:tr h="141899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Хорватия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Введение новой официальной валюты в Республике Хорватия вызвало изменения в ведении и исполнении платежных операций. Изменились методы реализации платежных операций (институциональные, технологические и организационные изменения).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009528"/>
                  </a:ext>
                </a:extLst>
              </a:tr>
              <a:tr h="1135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Кыргызская </a:t>
                      </a:r>
                      <a:br>
                        <a:rPr lang="ru-RU" sz="1800" u="none" strike="noStrike" dirty="0">
                          <a:effectLst/>
                        </a:rPr>
                      </a:br>
                      <a:r>
                        <a:rPr lang="ru-RU" sz="1800" u="none" strike="noStrike" dirty="0">
                          <a:effectLst/>
                        </a:rPr>
                        <a:t>Республика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Формирование текущего (ежемесячного) финансового плана в рамках утвержденного бюджета было передана в Управление бюджетной политики МФ.  Региональные отделения казначейства были объединены с территориальными управлениями МФ.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220574"/>
                  </a:ext>
                </a:extLst>
              </a:tr>
              <a:tr h="5676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Узбекистан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Учет всей технической помощи, поступающей в Узбекистан (включая помощь в нематериальной форме)</a:t>
                      </a:r>
                    </a:p>
                  </a:txBody>
                  <a:tcPr marL="6799" marR="6799" marT="6799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690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273501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B2CD-04B3-04F6-B7C7-799EE1BF6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21598"/>
            <a:ext cx="10972800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Если ли функции, утратившие или утрачивающие свою актуальность?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FBE74E-09CD-6299-04F4-20CF39D9A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22</a:t>
            </a:fld>
            <a:endParaRPr lang="ru-RU" alt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A81224C-9D48-8C93-1F32-94E4410DC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45004"/>
              </p:ext>
            </p:extLst>
          </p:nvPr>
        </p:nvGraphicFramePr>
        <p:xfrm>
          <a:off x="1069232" y="1367192"/>
          <a:ext cx="10801200" cy="53542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2269">
                  <a:extLst>
                    <a:ext uri="{9D8B030D-6E8A-4147-A177-3AD203B41FA5}">
                      <a16:colId xmlns:a16="http://schemas.microsoft.com/office/drawing/2014/main" val="3859690452"/>
                    </a:ext>
                  </a:extLst>
                </a:gridCol>
                <a:gridCol w="9068931">
                  <a:extLst>
                    <a:ext uri="{9D8B030D-6E8A-4147-A177-3AD203B41FA5}">
                      <a16:colId xmlns:a16="http://schemas.microsoft.com/office/drawing/2014/main" val="1392420234"/>
                    </a:ext>
                  </a:extLst>
                </a:gridCol>
              </a:tblGrid>
              <a:tr h="288031"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u="none" strike="noStrike" dirty="0">
                          <a:effectLst/>
                        </a:rPr>
                        <a:t>Страна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Функция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924429"/>
                  </a:ext>
                </a:extLst>
              </a:tr>
              <a:tr h="864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Албания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Это зависит от автоматизации процессов исполнения бюджета в отношении:     *электронных контрактов,  * электронный счетов-фактур.   * Электронные платежи в настоящее время формируются автоматически посредством AGFIS и переводятся в электронном виде через Центральный банк в коммерческие банки (на счета получателей).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31735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Казахстан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Снижается значимость двухэтапной проверки финансовых документов (счетов на оплату) на уровне предварительного контроля и утверждения платежей. В этом году в Департаменте казначейства Жамбылской области (планируется проведение аналогичных мероприятий в Костанайской, Атырауской, Павлодарской, Кызылординской областях и г. Алматы) проводится эксперимент по объединению предварительного контроля и согласования платежей в одном структурном подразделении.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946704"/>
                  </a:ext>
                </a:extLst>
              </a:tr>
              <a:tr h="28803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Кыргызская Республика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1. Снижается значимость подтверждения расходных операций сотрудниками головного подразделения.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345415"/>
                  </a:ext>
                </a:extLst>
              </a:tr>
              <a:tr h="172819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</a:rPr>
                        <a:t>Таджикистан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</a:rPr>
                        <a:t>Казначейство постепенно сокращает функции предварительного контроля платежей бюджетных организаций. Это связано с тем, что Казначейство постепенно переводит часть платежей бюджетных организаций в систему онлайн-банкинга. На данный момент в систему онлайн-банкинга переведены платежи бюджетных организаций по заработной плате, платежи за услуги связи и коммунальные платежи. В дальнейшем Казначейство планирует перевести в систему онлайн-банкинга все платежи бюджетных организаций.</a:t>
                      </a:r>
                    </a:p>
                  </a:txBody>
                  <a:tcPr marL="7363" marR="7363" marT="736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96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379071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E35AF-3335-4249-A450-E0C200C3B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302707"/>
            <a:ext cx="10396736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Следующие шаги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E9AF8-CFDB-4CBD-B197-38C82DA0D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23</a:t>
            </a:fld>
            <a:endParaRPr lang="ru-RU" alt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61BB658-7EDA-4F67-BE8F-EB2C81093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616355"/>
              </p:ext>
            </p:extLst>
          </p:nvPr>
        </p:nvGraphicFramePr>
        <p:xfrm>
          <a:off x="1415480" y="1445707"/>
          <a:ext cx="10396736" cy="45835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34486157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AFFAD-7380-8E7B-515C-BA766FC2F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-121718"/>
            <a:ext cx="10972800" cy="1143000"/>
          </a:xfrm>
        </p:spPr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Организационные характеристики казначейств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77F3-3CDC-9C3B-A5E2-4BBA979DD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3" y="836712"/>
            <a:ext cx="5832648" cy="602128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/>
              <a:t>Большинство казначейств подконтрольны Министерству финансов (МФ) (11) и входят в его структуру (2). В двух последних случаях имеется определенная степень самостоятельности. </a:t>
            </a:r>
          </a:p>
          <a:p>
            <a:r>
              <a:rPr lang="ru-RU" sz="2000" dirty="0"/>
              <a:t>5 казначейств функционируют независимо от МФ, по подотчетны ему. </a:t>
            </a:r>
          </a:p>
          <a:p>
            <a:r>
              <a:rPr lang="ru-RU" sz="2000" dirty="0"/>
              <a:t>В 2016 году 11 казначейств входили в состав МФ, а 6 были независимыми от него структурами.</a:t>
            </a:r>
          </a:p>
          <a:p>
            <a:r>
              <a:rPr lang="ru-RU" sz="2000" dirty="0"/>
              <a:t>7 лет назад большинство также входило в структуру МФ.  В двух странах-респондентах прошлого опроса казначейства входили в состав других министерств (не МФ).</a:t>
            </a:r>
          </a:p>
          <a:p>
            <a:r>
              <a:rPr lang="ru-RU" sz="2000" dirty="0"/>
              <a:t>Опросник 2016 года был менее подробным, из-за чего полное сравнение затруднительно. </a:t>
            </a:r>
          </a:p>
          <a:p>
            <a:r>
              <a:rPr lang="ru-RU" sz="2000" dirty="0"/>
              <a:t>Больших изменений по сравнению с 2016 г. отмечено не было.  </a:t>
            </a:r>
            <a:r>
              <a:rPr lang="ru-RU" sz="2000" b="1" dirty="0"/>
              <a:t>Планируются ли еще какие-либо изменения?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3DD8E-695F-BC7C-13F6-DE326C801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3</a:t>
            </a:fld>
            <a:endParaRPr lang="ru-RU" alt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F9559BD-C4A1-47A5-89DB-01D3422B9D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001791"/>
              </p:ext>
            </p:extLst>
          </p:nvPr>
        </p:nvGraphicFramePr>
        <p:xfrm>
          <a:off x="7240886" y="632345"/>
          <a:ext cx="4951114" cy="5906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47DFF0-CB8E-4B5D-C01B-6982774FC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5908"/>
              </p:ext>
            </p:extLst>
          </p:nvPr>
        </p:nvGraphicFramePr>
        <p:xfrm>
          <a:off x="5974401" y="678975"/>
          <a:ext cx="6122927" cy="6164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8338">
                  <a:extLst>
                    <a:ext uri="{9D8B030D-6E8A-4147-A177-3AD203B41FA5}">
                      <a16:colId xmlns:a16="http://schemas.microsoft.com/office/drawing/2014/main" val="2480888699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553192202"/>
                    </a:ext>
                  </a:extLst>
                </a:gridCol>
                <a:gridCol w="1588205">
                  <a:extLst>
                    <a:ext uri="{9D8B030D-6E8A-4147-A177-3AD203B41FA5}">
                      <a16:colId xmlns:a16="http://schemas.microsoft.com/office/drawing/2014/main" val="282046383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4105748764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effectLst/>
                        </a:rPr>
                        <a:t>Казначейство - это…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подразделение (ряд подразделений) МФ, без операционной независимости от МФ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департамент в структуре МФ с определенной степенью операционной независимости от МФ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отдельное учреждение (юридическое лицо), подведомственное/ подчиненное МФ 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219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2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5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30483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Албания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3238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Армения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5495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Азербайджан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363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Беларусь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76408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Хорватия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77747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Грузия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 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1572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Венгрия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16968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16107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Косово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238371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Кыргызская Республика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8956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Молдова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56742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Черногория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724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Северная Македония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889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Румыния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619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Сербия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9188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Таджикистан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19984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Турция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077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Узбекистан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2131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912183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A441-B63D-A0FB-51C3-55B2995C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16" y="54679"/>
            <a:ext cx="10972800" cy="685758"/>
          </a:xfrm>
        </p:spPr>
        <p:txBody>
          <a:bodyPr/>
          <a:lstStyle/>
          <a:p>
            <a:r>
              <a:rPr lang="ru-RU" sz="3200" dirty="0">
                <a:solidFill>
                  <a:srgbClr val="C00000"/>
                </a:solidFill>
              </a:rPr>
              <a:t>Структура казначейств и территориальных подразделений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EC9FDD-3FD5-79A5-12CA-3F805B9BF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775084"/>
            <a:ext cx="12192000" cy="308291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/>
              <a:t>В 12 из 18 стран-респондентов имеются территориальные подразделения казначейств, причем в 8 из 12 их сеть была двухуровневой. С учетом реализации во многих странах мер по комплексной автоматизации процессов такой результат представляется несколько неожиданным. Шесть стран, где нет сети территориальных подразделений казначейства: Армения, Хорватия, Грузия, Косово, Черногория и Турция. </a:t>
            </a:r>
          </a:p>
          <a:p>
            <a:r>
              <a:rPr lang="ru-RU" sz="2000" b="1" dirty="0"/>
              <a:t>Вопросы, на которые по-прежнему нет полного ответа:</a:t>
            </a:r>
            <a:r>
              <a:rPr lang="ru-RU" sz="2400" b="1" dirty="0"/>
              <a:t> </a:t>
            </a:r>
          </a:p>
          <a:p>
            <a:pPr lvl="1"/>
            <a:r>
              <a:rPr lang="ru-RU" sz="1800" b="1" dirty="0"/>
              <a:t>Как меняется роль этих подразделений? </a:t>
            </a:r>
          </a:p>
          <a:p>
            <a:pPr lvl="1"/>
            <a:r>
              <a:rPr lang="ru-RU" sz="1800" b="1" dirty="0"/>
              <a:t>Как шести странам удается справляться без территориальных подразделений, в то время как в других странах эти структуры сохраняются? </a:t>
            </a:r>
          </a:p>
          <a:p>
            <a:pPr lvl="1"/>
            <a:r>
              <a:rPr lang="ru-RU" sz="1800" b="1" dirty="0"/>
              <a:t>Какие факторы определяют разную численность кадровых ресурсов в странах-респондентах?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72CF6-CC84-381E-854B-8EDD9BAFF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4</a:t>
            </a:fld>
            <a:endParaRPr lang="ru-RU" altLang="en-US"/>
          </a:p>
        </p:txBody>
      </p:sp>
      <p:pic>
        <p:nvPicPr>
          <p:cNvPr id="7" name="Picture 6" descr="A picture containing text, screenshot, diagram, font&#10;&#10;Description automatically generated">
            <a:extLst>
              <a:ext uri="{FF2B5EF4-FFF2-40B4-BE49-F238E27FC236}">
                <a16:creationId xmlns:a16="http://schemas.microsoft.com/office/drawing/2014/main" id="{EB1AB096-58E6-E79A-1B7B-CFB4FE71B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086361"/>
            <a:ext cx="4392488" cy="2630264"/>
          </a:xfrm>
          <a:prstGeom prst="rect">
            <a:avLst/>
          </a:prstGeom>
        </p:spPr>
      </p:pic>
      <p:pic>
        <p:nvPicPr>
          <p:cNvPr id="12" name="Picture 11" descr="A picture containing text, screenshot, diagram, number&#10;&#10;Description automatically generated">
            <a:extLst>
              <a:ext uri="{FF2B5EF4-FFF2-40B4-BE49-F238E27FC236}">
                <a16:creationId xmlns:a16="http://schemas.microsoft.com/office/drawing/2014/main" id="{DA6D904B-8467-2E9E-E6E7-B707A07DCD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860175"/>
            <a:ext cx="4746888" cy="288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24234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34E6F-6B83-D1BB-FC07-0A8174944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565" y="-171400"/>
            <a:ext cx="10972800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Численность персонала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F3258-730A-C83C-C4FB-696EB5802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70" y="4013842"/>
            <a:ext cx="12051411" cy="270892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Значительное расхождение по численности персонала: от 36 до 5000.</a:t>
            </a:r>
          </a:p>
          <a:p>
            <a:pPr marL="0" indent="0">
              <a:buNone/>
            </a:pPr>
            <a:r>
              <a:rPr lang="ru-RU" sz="2400" dirty="0"/>
              <a:t>Если есть территориальные подразделения казначейств, то в них сосредоточена большая часть персонала: соотношение численности персонала в территориальных и центральных подразделениях составляет, как минимум, 4:1 и может доходить до 25:1.</a:t>
            </a:r>
          </a:p>
          <a:p>
            <a:pPr marL="0" indent="0">
              <a:buNone/>
            </a:pPr>
            <a:r>
              <a:rPr lang="ru-RU" sz="2400" b="1" dirty="0"/>
              <a:t>Для отчета было бы полезно провести более глубокий анализ деятельности на центральном уровне и в региональных подразделениях (это частично реализовано в опросе).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0761D-E9D6-E6ED-AE6B-4A5C17219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5</a:t>
            </a:fld>
            <a:endParaRPr lang="ru-RU" altLang="en-US"/>
          </a:p>
        </p:txBody>
      </p:sp>
      <p:pic>
        <p:nvPicPr>
          <p:cNvPr id="8" name="Picture 7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ECC2FFDB-176A-C768-6519-73233B314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0" y="968534"/>
            <a:ext cx="5721802" cy="2872566"/>
          </a:xfrm>
          <a:prstGeom prst="rect">
            <a:avLst/>
          </a:prstGeom>
        </p:spPr>
      </p:pic>
      <p:pic>
        <p:nvPicPr>
          <p:cNvPr id="10" name="Picture 9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4AA58176-607F-26D8-081F-1BE059CD4E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965" y="968534"/>
            <a:ext cx="4802131" cy="287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83997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3761E-1CD3-0A22-41DC-1D02219A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-69855"/>
            <a:ext cx="11953328" cy="765572"/>
          </a:xfrm>
        </p:spPr>
        <p:txBody>
          <a:bodyPr/>
          <a:lstStyle/>
          <a:p>
            <a:r>
              <a:rPr lang="ru-RU" sz="3800" dirty="0">
                <a:solidFill>
                  <a:srgbClr val="C00000"/>
                </a:solidFill>
              </a:rPr>
              <a:t>Население стран и численность персонала казначейств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6854-2841-FAF1-256C-58997A0E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6</a:t>
            </a:fld>
            <a:endParaRPr lang="ru-RU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505AF-B016-5433-CD33-29F113237C42}"/>
              </a:ext>
            </a:extLst>
          </p:cNvPr>
          <p:cNvSpPr txBox="1"/>
          <p:nvPr/>
        </p:nvSpPr>
        <p:spPr>
          <a:xfrm>
            <a:off x="6232828" y="935277"/>
            <a:ext cx="5688632" cy="57861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/>
              <a:t>Это упрощенный анализ, который не учитывает конкретные роли или функции в разных странах; тем не менее, различия между странами с точки зрения соотношения численности сотрудников к численности населения вызывают интерес. 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Это может свидетельствовать о том, что некоторые страны пошли дальше других в реализации комплексной автоматизации процессов и полностью передали обработку платежей и сбор доходов отраслевым министерствам и ведомствам. 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Некоторые страны продолжают в значительной степени опираться на выполнение казначейством функций предварительного контроля. </a:t>
            </a:r>
            <a:r>
              <a:rPr lang="ru-RU" sz="2000" b="1" dirty="0"/>
              <a:t>В перспективе это еще одна интересная тема для обсуждения. 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2384CED-94D6-55B8-EB53-74F8CCC60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70754"/>
              </p:ext>
            </p:extLst>
          </p:nvPr>
        </p:nvGraphicFramePr>
        <p:xfrm>
          <a:off x="263352" y="695717"/>
          <a:ext cx="5400599" cy="61368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24721205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8804442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061062327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675105457"/>
                    </a:ext>
                  </a:extLst>
                </a:gridCol>
              </a:tblGrid>
              <a:tr h="877398">
                <a:tc>
                  <a:txBody>
                    <a:bodyPr/>
                    <a:lstStyle/>
                    <a:p>
                      <a:pPr algn="l" rtl="0" fontAlgn="b"/>
                      <a:endParaRPr lang="en-A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Кол-во сотрудников казначейства, всего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Кол-во сотрудников казначейства на 1 млн. населения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Население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7717912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Албания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251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86,6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248707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Армения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55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19,0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330383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Азербайджан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535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53,0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10,1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5629947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Беларусь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525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53,0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9,9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33456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Хорватия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25,1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6413462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Грузия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92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24,9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938633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Венгрия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5000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510,2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9,8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380003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Казахстан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2 591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137,8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18,8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68420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Косово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79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43,9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02589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Кыргызская Республика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310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49,2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086329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Молдова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122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46,9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2,6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133547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Черногория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51,4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0,7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500337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Северная Македония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59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32,8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942286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Румыния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4342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222,7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19,5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815242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Сербия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1399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208,8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6,7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382972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Таджикистан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431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47,4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9,1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241558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Турция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0,5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82,3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496159"/>
                  </a:ext>
                </a:extLst>
              </a:tr>
              <a:tr h="274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Узбекистан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1 924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  <a:highlight>
                            <a:srgbClr val="FFFF00"/>
                          </a:highlight>
                        </a:rPr>
                        <a:t>58,5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 dirty="0">
                          <a:effectLst/>
                        </a:rPr>
                        <a:t>32,9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096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213342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CFCB-B5C0-F420-C044-91D24BC7B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-299112"/>
            <a:ext cx="10972800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Клиенты казначейства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69089C-8291-1827-1B58-EF48F4CB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7</a:t>
            </a:fld>
            <a:endParaRPr lang="ru-RU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10362-1C57-81F3-1DC1-E62760FFF52D}"/>
              </a:ext>
            </a:extLst>
          </p:cNvPr>
          <p:cNvSpPr txBox="1"/>
          <p:nvPr/>
        </p:nvSpPr>
        <p:spPr>
          <a:xfrm>
            <a:off x="110267" y="4611231"/>
            <a:ext cx="12081733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В Беларуси наибольшее число клиентов - 14.000, а в Турции наименьшее - 44.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Диаграмма наводит на дополнительные вопросы о том, кто является клиентом казначейства. В некоторых странах они, возможно, определяются на уровне министерства, а в других - на более низких уровнях, возможно, на уровне бюджетных организаций.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На местном уровне возможны аналогичные отличия: в одних случаях это могут быть бюджетные организации, в других - местные органы власти.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Интересно отметить отличия в странах с территориальными подразделениями казначейств. </a:t>
            </a:r>
            <a:r>
              <a:rPr lang="ru-RU" sz="1400" b="1" dirty="0"/>
              <a:t>В некоторых случаях большинство клиентов обслуживаются на центральном уровне, в других - на региональном уровне.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/>
              <a:t>Примечательно, что несмотря на отсутствие региональных подразделений в Грузии и Армении, тем не менее есть клиенты на территориальном уровне.</a:t>
            </a:r>
          </a:p>
          <a:p>
            <a:pPr algn="ctr"/>
            <a:r>
              <a:rPr lang="ru-RU" sz="1400" b="1" dirty="0"/>
              <a:t>Но как будет отличаться численность кадров на центральном и региональном уровне?</a:t>
            </a:r>
          </a:p>
        </p:txBody>
      </p:sp>
      <p:graphicFrame>
        <p:nvGraphicFramePr>
          <p:cNvPr id="5" name="Диаграмма 1">
            <a:extLst>
              <a:ext uri="{FF2B5EF4-FFF2-40B4-BE49-F238E27FC236}">
                <a16:creationId xmlns:a16="http://schemas.microsoft.com/office/drawing/2014/main" id="{4966801A-F288-CE10-953A-195C5E698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860675"/>
              </p:ext>
            </p:extLst>
          </p:nvPr>
        </p:nvGraphicFramePr>
        <p:xfrm>
          <a:off x="119336" y="136524"/>
          <a:ext cx="11953328" cy="461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48229083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D11A2-F5B4-CB30-17D2-BF0D7E956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432" y="-171400"/>
            <a:ext cx="10972800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Функции, выполняемые казначейством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85014-27AD-2DBB-C136-7E2D28356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8</a:t>
            </a:fld>
            <a:endParaRPr lang="ru-RU" alt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479321C-E052-AF8A-08B5-10B62B2C27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941829"/>
              </p:ext>
            </p:extLst>
          </p:nvPr>
        </p:nvGraphicFramePr>
        <p:xfrm>
          <a:off x="285170" y="784484"/>
          <a:ext cx="11442645" cy="23506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04352">
                  <a:extLst>
                    <a:ext uri="{9D8B030D-6E8A-4147-A177-3AD203B41FA5}">
                      <a16:colId xmlns:a16="http://schemas.microsoft.com/office/drawing/2014/main" val="4122152054"/>
                    </a:ext>
                  </a:extLst>
                </a:gridCol>
                <a:gridCol w="1086960">
                  <a:extLst>
                    <a:ext uri="{9D8B030D-6E8A-4147-A177-3AD203B41FA5}">
                      <a16:colId xmlns:a16="http://schemas.microsoft.com/office/drawing/2014/main" val="997249333"/>
                    </a:ext>
                  </a:extLst>
                </a:gridCol>
                <a:gridCol w="921056">
                  <a:extLst>
                    <a:ext uri="{9D8B030D-6E8A-4147-A177-3AD203B41FA5}">
                      <a16:colId xmlns:a16="http://schemas.microsoft.com/office/drawing/2014/main" val="130134103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933928196"/>
                    </a:ext>
                  </a:extLst>
                </a:gridCol>
                <a:gridCol w="620142">
                  <a:extLst>
                    <a:ext uri="{9D8B030D-6E8A-4147-A177-3AD203B41FA5}">
                      <a16:colId xmlns:a16="http://schemas.microsoft.com/office/drawing/2014/main" val="1392783551"/>
                    </a:ext>
                  </a:extLst>
                </a:gridCol>
                <a:gridCol w="782210">
                  <a:extLst>
                    <a:ext uri="{9D8B030D-6E8A-4147-A177-3AD203B41FA5}">
                      <a16:colId xmlns:a16="http://schemas.microsoft.com/office/drawing/2014/main" val="1820491367"/>
                    </a:ext>
                  </a:extLst>
                </a:gridCol>
                <a:gridCol w="797104">
                  <a:extLst>
                    <a:ext uri="{9D8B030D-6E8A-4147-A177-3AD203B41FA5}">
                      <a16:colId xmlns:a16="http://schemas.microsoft.com/office/drawing/2014/main" val="134981084"/>
                    </a:ext>
                  </a:extLst>
                </a:gridCol>
                <a:gridCol w="721306">
                  <a:extLst>
                    <a:ext uri="{9D8B030D-6E8A-4147-A177-3AD203B41FA5}">
                      <a16:colId xmlns:a16="http://schemas.microsoft.com/office/drawing/2014/main" val="22436405"/>
                    </a:ext>
                  </a:extLst>
                </a:gridCol>
                <a:gridCol w="895662">
                  <a:extLst>
                    <a:ext uri="{9D8B030D-6E8A-4147-A177-3AD203B41FA5}">
                      <a16:colId xmlns:a16="http://schemas.microsoft.com/office/drawing/2014/main" val="2607493164"/>
                    </a:ext>
                  </a:extLst>
                </a:gridCol>
                <a:gridCol w="988402">
                  <a:extLst>
                    <a:ext uri="{9D8B030D-6E8A-4147-A177-3AD203B41FA5}">
                      <a16:colId xmlns:a16="http://schemas.microsoft.com/office/drawing/2014/main" val="3736024701"/>
                    </a:ext>
                  </a:extLst>
                </a:gridCol>
                <a:gridCol w="1014496">
                  <a:extLst>
                    <a:ext uri="{9D8B030D-6E8A-4147-A177-3AD203B41FA5}">
                      <a16:colId xmlns:a16="http://schemas.microsoft.com/office/drawing/2014/main" val="3943309171"/>
                    </a:ext>
                  </a:extLst>
                </a:gridCol>
                <a:gridCol w="805414">
                  <a:extLst>
                    <a:ext uri="{9D8B030D-6E8A-4147-A177-3AD203B41FA5}">
                      <a16:colId xmlns:a16="http://schemas.microsoft.com/office/drawing/2014/main" val="2796897674"/>
                    </a:ext>
                  </a:extLst>
                </a:gridCol>
                <a:gridCol w="785461">
                  <a:extLst>
                    <a:ext uri="{9D8B030D-6E8A-4147-A177-3AD203B41FA5}">
                      <a16:colId xmlns:a16="http://schemas.microsoft.com/office/drawing/2014/main" val="2838843487"/>
                    </a:ext>
                  </a:extLst>
                </a:gridCol>
              </a:tblGrid>
              <a:tr h="1959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Санкционирование и обработка платежей от имени государства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банковскими счетами государства (ЕКС и др.)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Прогнозирование ликвидности 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ликвидностью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долгом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Отчетность по исполнению бюджета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Консолидированная финансовая отчетность 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Политика и методология учета в государственном секторе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информационной системой казначейства 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всей центральной информационной системой финансового управления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Управление другими государственными информационными системами 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Информационно-технологическая поддержка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Обучение и подготовка</a:t>
                      </a:r>
                    </a:p>
                  </a:txBody>
                  <a:tcPr marL="9525" marR="9525" marT="9525" marB="0" vert="vert27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7060379"/>
                  </a:ext>
                </a:extLst>
              </a:tr>
              <a:tr h="3916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95644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93D90FE-8417-47A7-03A7-A1C3A24F2C80}"/>
              </a:ext>
            </a:extLst>
          </p:cNvPr>
          <p:cNvSpPr txBox="1"/>
          <p:nvPr/>
        </p:nvSpPr>
        <p:spPr>
          <a:xfrm>
            <a:off x="396494" y="3341701"/>
            <a:ext cx="11219998" cy="320087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Существует несколько явных функций казначейства – в 15 из 18 стран есть шесть из рассмотренных функций.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В обязанности большинства (12 из 18) казначейств входит управление информационной системой казначейства.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/>
              <a:t>При этом такие функции как управление долгом, учет в государственном секторе, обучение и образование, а также выполнение более широких обязанностей в сфере ИКТ в казначействах всех стран-респондентов распространены в меньшей степени.   </a:t>
            </a:r>
          </a:p>
        </p:txBody>
      </p:sp>
    </p:spTree>
    <p:extLst>
      <p:ext uri="{BB962C8B-B14F-4D97-AF65-F5344CB8AC3E}">
        <p14:creationId xmlns:p14="http://schemas.microsoft.com/office/powerpoint/2010/main" val="1873285253"/>
      </p:ext>
    </p:extLst>
  </p:cSld>
  <p:clrMapOvr>
    <a:masterClrMapping/>
  </p:clrMapOvr>
  <p:transition spd="slow">
    <p:wipe dir="r"/>
    <p:sndAc>
      <p:stSnd>
        <p:snd r:embed="rId2" name="coin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D5CAE-CFAB-B6A6-CD78-E8D8F39D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-341190"/>
            <a:ext cx="10972800" cy="1143000"/>
          </a:xfrm>
        </p:spPr>
        <p:txBody>
          <a:bodyPr/>
          <a:lstStyle/>
          <a:p>
            <a:r>
              <a:rPr lang="ru-RU">
                <a:solidFill>
                  <a:srgbClr val="C00000"/>
                </a:solidFill>
              </a:rPr>
              <a:t>Обработка платежей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0EA7F-D96D-E425-1B89-8C13C445F0D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7402294" y="801810"/>
            <a:ext cx="4515468" cy="591966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sz="2100" dirty="0"/>
              <a:t>Результаты довольно неожиданны: в одном из случаев в центральном аппарате обработкой платежей занимаются 100% сотрудников, а в четырех странах-респондентах платежами занимаются 30% или менее сотрудников территориальных подразделений, в двух случаях никто.  </a:t>
            </a:r>
            <a:r>
              <a:rPr lang="ru-RU" sz="2100" b="1" dirty="0"/>
              <a:t>Это требует дальнейшего обсуждения. Всем странам будет полезно ознакомиться с полученными ответами, чтобы убедиться, что в ответах отражен фактический уровень вовлеченности сотрудников (например, если обязанности отражают 50% их функций, то и записано только 50%)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5FB9A-4EBF-4327-8240-AE8CC01F6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4BA1C-9A8B-436B-A337-6A2CE014F201}" type="slidenum">
              <a:rPr lang="ru-RU" altLang="en-US" smtClean="0"/>
              <a:pPr>
                <a:defRPr/>
              </a:pPr>
              <a:t>9</a:t>
            </a:fld>
            <a:endParaRPr lang="ru-RU" alt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ADAFCD1-8D89-A760-9FE7-B8096E6258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977559"/>
              </p:ext>
            </p:extLst>
          </p:nvPr>
        </p:nvGraphicFramePr>
        <p:xfrm>
          <a:off x="263352" y="801810"/>
          <a:ext cx="6768752" cy="56932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5847">
                  <a:extLst>
                    <a:ext uri="{9D8B030D-6E8A-4147-A177-3AD203B41FA5}">
                      <a16:colId xmlns:a16="http://schemas.microsoft.com/office/drawing/2014/main" val="1704914377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3722796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852866517"/>
                    </a:ext>
                  </a:extLst>
                </a:gridCol>
                <a:gridCol w="1672545">
                  <a:extLst>
                    <a:ext uri="{9D8B030D-6E8A-4147-A177-3AD203B41FA5}">
                      <a16:colId xmlns:a16="http://schemas.microsoft.com/office/drawing/2014/main" val="2957791561"/>
                    </a:ext>
                  </a:extLst>
                </a:gridCol>
              </a:tblGrid>
              <a:tr h="119910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Доля сотрудников казначейства, занятых обработкой и санкционированием платежей</a:t>
                      </a:r>
                    </a:p>
                  </a:txBody>
                  <a:tcPr marL="7944" marR="7944" marT="79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В центральном казначействе</a:t>
                      </a:r>
                    </a:p>
                  </a:txBody>
                  <a:tcPr marL="7944" marR="7944" marT="79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В территориальных казначействах</a:t>
                      </a:r>
                    </a:p>
                  </a:txBody>
                  <a:tcPr marL="7944" marR="7944" marT="794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>
                          <a:effectLst/>
                        </a:rPr>
                        <a:t>Из всего персонала казначества</a:t>
                      </a:r>
                    </a:p>
                  </a:txBody>
                  <a:tcPr marL="7944" marR="7944" marT="7944" marB="0"/>
                </a:tc>
                <a:extLst>
                  <a:ext uri="{0D108BD9-81ED-4DB2-BD59-A6C34878D82A}">
                    <a16:rowId xmlns:a16="http://schemas.microsoft.com/office/drawing/2014/main" val="1939666258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Албания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28,1%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87,9%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78,9%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631793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Армения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41,8%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41,8%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324833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Азербайджан</a:t>
                      </a:r>
                    </a:p>
                  </a:txBody>
                  <a:tcPr marL="7944" marR="7944" marT="79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11,4%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57,8%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51,6%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796037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Беларусь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8,0%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7,4%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7,4%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464504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Хорватия</a:t>
                      </a:r>
                    </a:p>
                  </a:txBody>
                  <a:tcPr marL="7944" marR="7944" marT="79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10,2%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10,2%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7387528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Грузия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31,5%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31,5%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79039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Венгрия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10,0%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0,0%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2,0%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6654977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Казахстан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9,7%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43,5%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41,0%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2978093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Косово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highlight>
                            <a:srgbClr val="FF7C80"/>
                          </a:highlight>
                        </a:rPr>
                        <a:t>100,0%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highlight>
                            <a:srgbClr val="FF7C80"/>
                          </a:highlight>
                        </a:rPr>
                        <a:t> 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highlight>
                            <a:srgbClr val="FF7C80"/>
                          </a:highlight>
                        </a:rPr>
                        <a:t>100,0%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885864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Кыргызская Республика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46,2%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80,1%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75,8%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5548993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Молдова</a:t>
                      </a:r>
                    </a:p>
                  </a:txBody>
                  <a:tcPr marL="7944" marR="7944" marT="79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30,0%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76,1%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64,8%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632719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Черногория</a:t>
                      </a:r>
                    </a:p>
                  </a:txBody>
                  <a:tcPr marL="7944" marR="7944" marT="79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22,2%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0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22,2%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824993"/>
                  </a:ext>
                </a:extLst>
              </a:tr>
              <a:tr h="29668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Северная Македония</a:t>
                      </a:r>
                    </a:p>
                  </a:txBody>
                  <a:tcPr marL="7944" marR="7944" marT="79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0,0%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100,0%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42,4%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0732685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Румыния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34,3%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85,0%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83,0%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5701274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Сербия</a:t>
                      </a:r>
                    </a:p>
                  </a:txBody>
                  <a:tcPr marL="7944" marR="7944" marT="7944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3,4%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0,0%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0,9%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3603271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Таджикистан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49,1%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60,2%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58,7%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4252953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Турция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13,6%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 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13,6%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175357"/>
                  </a:ext>
                </a:extLst>
              </a:tr>
              <a:tr h="2469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</a:rPr>
                        <a:t>Узбекистан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</a:rPr>
                        <a:t>21,7%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28,0%</a:t>
                      </a:r>
                    </a:p>
                  </a:txBody>
                  <a:tcPr marL="7944" marR="7944" marT="7944" marB="0"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u="none" strike="noStrike">
                          <a:effectLst/>
                          <a:highlight>
                            <a:srgbClr val="FFFF00"/>
                          </a:highlight>
                        </a:rPr>
                        <a:t>27,5%</a:t>
                      </a:r>
                    </a:p>
                  </a:txBody>
                  <a:tcPr marL="7944" marR="7944" marT="7944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763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1267511"/>
      </p:ext>
    </p:extLst>
  </p:cSld>
  <p:clrMapOvr>
    <a:masterClrMapping/>
  </p:clrMapOvr>
  <p:transition spd="slow">
    <p:wipe dir="r"/>
    <p:sndAc>
      <p:stSnd>
        <p:snd r:embed="rId3" name="coin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41264</TotalTime>
  <Words>4086</Words>
  <Application>Microsoft Office PowerPoint</Application>
  <PresentationFormat>Widescreen</PresentationFormat>
  <Paragraphs>834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PowerPoint Presentation</vt:lpstr>
      <vt:lpstr> Цели и охват опроса </vt:lpstr>
      <vt:lpstr>Организационные характеристики казначейств</vt:lpstr>
      <vt:lpstr>Структура казначейств и территориальных подразделений </vt:lpstr>
      <vt:lpstr>Численность персонала</vt:lpstr>
      <vt:lpstr>Население стран и численность персонала казначейств </vt:lpstr>
      <vt:lpstr>Клиенты казначейства </vt:lpstr>
      <vt:lpstr>Функции, выполняемые казначейством</vt:lpstr>
      <vt:lpstr>Обработка платежей</vt:lpstr>
      <vt:lpstr>Обработка платежей (2)</vt:lpstr>
      <vt:lpstr>Сотрудники, занятые прогнозированием и управлением ликвидностью</vt:lpstr>
      <vt:lpstr>В большинстве случаев развитие казначейства регламентируется стратегическими документами, разработанными относительно недавно!</vt:lpstr>
      <vt:lpstr>Сотрудники, занимающиеся подготовкой отчетности об исполнении бюджета и финансовой отчетности</vt:lpstr>
      <vt:lpstr>Сотрудники, занимающиеся учетной политикой  </vt:lpstr>
      <vt:lpstr>Поддержка системы казначейства </vt:lpstr>
      <vt:lpstr>Общая IT-поддержка (не ограничиваясь системой Казначейства)</vt:lpstr>
      <vt:lpstr>Внутренний контроль</vt:lpstr>
      <vt:lpstr>Управление рисками</vt:lpstr>
      <vt:lpstr>Какие новые функции появились у казначейства за последние 5 лет?</vt:lpstr>
      <vt:lpstr>Перспективные функции Казначейства</vt:lpstr>
      <vt:lpstr>Какие функции казначейства были упразднены за последние 5 лет?</vt:lpstr>
      <vt:lpstr>Если ли функции, утратившие или утрачивающие свою актуальность?</vt:lpstr>
      <vt:lpstr>Следующие шаги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Treasury Community of Practice</dc:title>
  <dc:creator>Ion</dc:creator>
  <cp:lastModifiedBy>Yelena Slizhevskaya</cp:lastModifiedBy>
  <cp:revision>782</cp:revision>
  <cp:lastPrinted>2021-05-24T01:22:50Z</cp:lastPrinted>
  <dcterms:created xsi:type="dcterms:W3CDTF">2013-05-14T13:14:50Z</dcterms:created>
  <dcterms:modified xsi:type="dcterms:W3CDTF">2023-05-20T21:20:18Z</dcterms:modified>
</cp:coreProperties>
</file>