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  <a:endParaRPr sz="3000"/>
          </a:p>
          <a:p>
            <a:pPr lvl="1">
              <a:defRPr sz="1800"/>
            </a:pPr>
            <a:r>
              <a:rPr sz="3000"/>
              <a:t>Body Level Two</a:t>
            </a:r>
            <a:endParaRPr sz="3000"/>
          </a:p>
          <a:p>
            <a:pPr lvl="2">
              <a:defRPr sz="1800"/>
            </a:pPr>
            <a:r>
              <a:rPr sz="3000"/>
              <a:t>Body Level Three</a:t>
            </a:r>
            <a:endParaRPr sz="3000"/>
          </a:p>
          <a:p>
            <a:pPr lvl="3">
              <a:defRPr sz="1800"/>
            </a:pPr>
            <a:r>
              <a:rPr sz="3000"/>
              <a:t>Body Level Four</a:t>
            </a:r>
            <a:endParaRPr sz="3000"/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69422" y="8807450"/>
            <a:ext cx="122555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i="1" sz="1800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5C86B9"/>
                </a:solidFill>
              </a:rPr>
              <a:t>December 2014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-124" sz="6208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4" sz="6208">
                <a:solidFill>
                  <a:srgbClr val="314864"/>
                </a:solidFill>
              </a:rPr>
              <a:t>Internal control - the IA perspective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IA-COP plenary session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Control Activities Principles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The organization selects and develops control activities that contribute to the mitigation of risks to the achievement of objectives to acceptable levels. 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The organization selects and develops general control activities over technology to support the achievement of objectives. 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The organization deploys control activities through policies that establish what is expected and procedures that put policies into action. </a:t>
            </a:r>
            <a:br>
              <a:rPr sz="3306"/>
            </a:b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Information and Communication Principles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7040" indent="-447040" defTabSz="514095">
              <a:spcBef>
                <a:spcPts val="3600"/>
              </a:spcBef>
              <a:defRPr sz="1800"/>
            </a:pPr>
            <a:r>
              <a:rPr sz="3343"/>
              <a:t> The organization obtains or generates and uses relevant, quality information to support the functioning of internal control. </a:t>
            </a:r>
            <a:endParaRPr sz="3343"/>
          </a:p>
          <a:p>
            <a:pPr lvl="0" marL="447040" indent="-447040" defTabSz="514095">
              <a:spcBef>
                <a:spcPts val="3600"/>
              </a:spcBef>
              <a:defRPr sz="1800"/>
            </a:pPr>
            <a:r>
              <a:rPr sz="3343"/>
              <a:t> The organization internally communicates information, including objectives and responsibilities for internal control, necessary to support the functioning of internal control. </a:t>
            </a:r>
            <a:endParaRPr sz="3343"/>
          </a:p>
          <a:p>
            <a:pPr lvl="0" marL="447040" indent="-447040" defTabSz="514095">
              <a:spcBef>
                <a:spcPts val="3600"/>
              </a:spcBef>
              <a:defRPr sz="1800"/>
            </a:pPr>
            <a:r>
              <a:rPr sz="3343"/>
              <a:t> The organization communicates with external parties regarding matters affecting the functioning of internal control. </a:t>
            </a:r>
            <a:br>
              <a:rPr sz="3343"/>
            </a:b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Monitoring Activities Principles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2760" indent="-492760" defTabSz="566674">
              <a:spcBef>
                <a:spcPts val="4000"/>
              </a:spcBef>
              <a:defRPr sz="1800"/>
            </a:pPr>
            <a:r>
              <a:rPr sz="3686"/>
              <a:t>	The organization selects, develops, and performs ongoing and/or separate evaluations to ascertain whether the components of internal control are present and functioning. </a:t>
            </a:r>
            <a:endParaRPr sz="3686"/>
          </a:p>
          <a:p>
            <a:pPr lvl="0" marL="492760" indent="-492760" defTabSz="566674">
              <a:spcBef>
                <a:spcPts val="4000"/>
              </a:spcBef>
              <a:defRPr sz="1800"/>
            </a:pPr>
            <a:r>
              <a:rPr sz="3686"/>
              <a:t>	The organization evaluates and communicates internal control deficiencies in a timely manner to those parties responsible for taking corrective action, including senior management and the board of directors, as appropriate. </a:t>
            </a:r>
            <a:br>
              <a:rPr sz="3686"/>
            </a:b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Effective Internal Control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6400" indent="-406400" defTabSz="467359">
              <a:spcBef>
                <a:spcPts val="3300"/>
              </a:spcBef>
              <a:defRPr sz="1800"/>
            </a:pPr>
            <a:r>
              <a:rPr sz="3040"/>
              <a:t>Requires that each of the five components and relevant principles is present and functioning. </a:t>
            </a:r>
            <a:endParaRPr sz="3040"/>
          </a:p>
          <a:p>
            <a:pPr lvl="2" marL="1219200" indent="-406400" defTabSz="467359">
              <a:spcBef>
                <a:spcPts val="3300"/>
              </a:spcBef>
              <a:defRPr sz="1800"/>
            </a:pPr>
            <a:r>
              <a:rPr sz="3040"/>
              <a:t>“Present”  - the components and relevant principles exist in the design and implementation of the system of internal control. </a:t>
            </a:r>
            <a:endParaRPr sz="3040"/>
          </a:p>
          <a:p>
            <a:pPr lvl="2" marL="1219200" indent="-406400" defTabSz="467359">
              <a:spcBef>
                <a:spcPts val="3300"/>
              </a:spcBef>
              <a:defRPr sz="1800"/>
            </a:pPr>
            <a:r>
              <a:rPr sz="3040"/>
              <a:t>“Functioning” - the components and relevant principles continue to exist in the operations and conduct of the system of internal control to achieve specified objectives. </a:t>
            </a:r>
            <a:endParaRPr sz="3040"/>
          </a:p>
          <a:p>
            <a:pPr lvl="0" marL="406400" indent="-406400" defTabSz="467359">
              <a:spcBef>
                <a:spcPts val="3300"/>
              </a:spcBef>
              <a:defRPr sz="1800"/>
            </a:pPr>
            <a:r>
              <a:rPr sz="3040"/>
              <a:t>That the five components operate in an integrated and interdependent manner.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Internal Control Results in: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Reasonable assurance that the organization: </a:t>
            </a:r>
            <a:endParaRPr sz="2964"/>
          </a:p>
          <a:p>
            <a:pPr lvl="1" marL="792479" indent="-396239" defTabSz="455675">
              <a:spcBef>
                <a:spcPts val="3200"/>
              </a:spcBef>
              <a:defRPr sz="1800"/>
            </a:pPr>
            <a:r>
              <a:rPr sz="2964"/>
              <a:t>	Achieves effective and efficient operations </a:t>
            </a:r>
            <a:endParaRPr sz="2964"/>
          </a:p>
          <a:p>
            <a:pPr lvl="1" marL="792479" indent="-396239" defTabSz="455675">
              <a:spcBef>
                <a:spcPts val="3200"/>
              </a:spcBef>
              <a:defRPr sz="1800"/>
            </a:pPr>
            <a:r>
              <a:rPr sz="2964"/>
              <a:t>	Understands the extent to which operations are managed effectively and efficiently when external events may have a significant impact on the achievement of objectives </a:t>
            </a:r>
            <a:endParaRPr sz="2964"/>
          </a:p>
          <a:p>
            <a:pPr lvl="1" marL="792479" indent="-396239" defTabSz="455675">
              <a:spcBef>
                <a:spcPts val="3200"/>
              </a:spcBef>
              <a:defRPr sz="1800"/>
            </a:pPr>
            <a:r>
              <a:rPr sz="2964"/>
              <a:t>	Prepares reports in conformity with applicable rules, regulations, and standards or with the entity’s specified reporting objectives </a:t>
            </a:r>
            <a:endParaRPr sz="2964"/>
          </a:p>
          <a:p>
            <a:pPr lvl="1" marL="792479" indent="-396239" defTabSz="455675">
              <a:spcBef>
                <a:spcPts val="3200"/>
              </a:spcBef>
              <a:defRPr sz="1800"/>
            </a:pPr>
            <a:r>
              <a:rPr sz="2964"/>
              <a:t>	Complies with applicable laws, rules, regulations, and external standards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Limitations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5920" indent="-375920" defTabSz="432308">
              <a:spcBef>
                <a:spcPts val="3100"/>
              </a:spcBef>
              <a:defRPr sz="1800"/>
            </a:pPr>
            <a:r>
              <a:rPr sz="2812"/>
              <a:t>Internal control cannot prevent bad judgment or decisions, or external events that can cause an organization to fail to achieve its operational goals. Their are inherent limitations from </a:t>
            </a:r>
            <a:endParaRPr sz="2812"/>
          </a:p>
          <a:p>
            <a:pPr lvl="1" marL="751840" indent="-375920" defTabSz="432308">
              <a:spcBef>
                <a:spcPts val="3100"/>
              </a:spcBef>
              <a:defRPr sz="1800"/>
            </a:pPr>
            <a:r>
              <a:rPr sz="2812"/>
              <a:t>     Faulty  human judgment in decision making</a:t>
            </a:r>
            <a:endParaRPr sz="2812"/>
          </a:p>
          <a:p>
            <a:pPr lvl="1" marL="751840" indent="-375920" defTabSz="432308">
              <a:spcBef>
                <a:spcPts val="3100"/>
              </a:spcBef>
              <a:defRPr sz="1800"/>
            </a:pPr>
            <a:r>
              <a:rPr sz="2812"/>
              <a:t>     Human failures such as simple errors </a:t>
            </a:r>
            <a:endParaRPr sz="2812"/>
          </a:p>
          <a:p>
            <a:pPr lvl="1" marL="751840" indent="-375920" defTabSz="432308">
              <a:spcBef>
                <a:spcPts val="3100"/>
              </a:spcBef>
              <a:defRPr sz="1800"/>
            </a:pPr>
            <a:r>
              <a:rPr sz="2812"/>
              <a:t>	Ability of management to override internal control </a:t>
            </a:r>
            <a:endParaRPr sz="2812"/>
          </a:p>
          <a:p>
            <a:pPr lvl="1" marL="751840" indent="-375920" defTabSz="432308">
              <a:spcBef>
                <a:spcPts val="3100"/>
              </a:spcBef>
              <a:defRPr sz="1800"/>
            </a:pPr>
            <a:r>
              <a:rPr sz="2812"/>
              <a:t>	Ability of management, other personnel, and/or third parties to circumvent controls through collusion </a:t>
            </a:r>
            <a:endParaRPr sz="2812"/>
          </a:p>
          <a:p>
            <a:pPr lvl="1" marL="751840" indent="-375920" defTabSz="432308">
              <a:spcBef>
                <a:spcPts val="3100"/>
              </a:spcBef>
              <a:defRPr sz="1800"/>
            </a:pPr>
            <a:r>
              <a:rPr sz="2812"/>
              <a:t>	External events beyond the organization’s control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The importance of internal control to internal auditors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Internal Audit cannot provide assurance on internal control if auditors do not understand of the main elements of internal control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Internal Auditors need a thorough understanding of the different ways of ensuring effective internal control and the type and nature of controls in operation for example, Preventative and Detective Controls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An understanding of the three lines of defence model can help IA explain the different roles of IA and management in maintaining effective internal control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Internal Audit can help managers understand that internal control </a:t>
            </a:r>
            <a:r>
              <a:rPr sz="2964" u="sng"/>
              <a:t>is not</a:t>
            </a:r>
            <a:r>
              <a:rPr sz="2964"/>
              <a:t> just financial control but </a:t>
            </a:r>
            <a:r>
              <a:rPr sz="2964" u="sng"/>
              <a:t>Managerial Control</a:t>
            </a:r>
            <a:r>
              <a:rPr sz="2964"/>
              <a:t> in general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The three lines of defence model</a:t>
            </a:r>
          </a:p>
        </p:txBody>
      </p:sp>
      <p:sp>
        <p:nvSpPr>
          <p:cNvPr id="102" name="Shape 102"/>
          <p:cNvSpPr/>
          <p:nvPr/>
        </p:nvSpPr>
        <p:spPr>
          <a:xfrm>
            <a:off x="1955739" y="3665840"/>
            <a:ext cx="909332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first line of Defence - direct operation of controls by management</a:t>
            </a:r>
          </a:p>
        </p:txBody>
      </p:sp>
      <p:sp>
        <p:nvSpPr>
          <p:cNvPr id="103" name="Shape 103"/>
          <p:cNvSpPr/>
          <p:nvPr/>
        </p:nvSpPr>
        <p:spPr>
          <a:xfrm>
            <a:off x="1955739" y="5331009"/>
            <a:ext cx="9093322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Second line of Defence - monitoring and oversight of controls  by management</a:t>
            </a:r>
          </a:p>
        </p:txBody>
      </p:sp>
      <p:sp>
        <p:nvSpPr>
          <p:cNvPr id="104" name="Shape 104"/>
          <p:cNvSpPr/>
          <p:nvPr/>
        </p:nvSpPr>
        <p:spPr>
          <a:xfrm>
            <a:off x="1955739" y="6996176"/>
            <a:ext cx="9093322" cy="1270001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Third line of Defence - review of the effectiveness of controls by audit and evaluation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Some flaws in Internal Control implementation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218547" y="2984500"/>
            <a:ext cx="12293601" cy="6324600"/>
          </a:xfrm>
          <a:prstGeom prst="rect">
            <a:avLst/>
          </a:prstGeom>
        </p:spPr>
        <p:txBody>
          <a:bodyPr/>
          <a:lstStyle/>
          <a:p>
            <a:pPr lvl="0" marL="426719" indent="-426719" defTabSz="490727">
              <a:spcBef>
                <a:spcPts val="3500"/>
              </a:spcBef>
              <a:defRPr sz="1800"/>
            </a:pPr>
            <a:r>
              <a:rPr sz="3191"/>
              <a:t>PIFC is an implementation model promoted by the EU. Its not incorrect but its application in many countries is flawed</a:t>
            </a:r>
            <a:endParaRPr sz="3191"/>
          </a:p>
          <a:p>
            <a:pPr lvl="0" marL="426719" indent="-426719" defTabSz="490727">
              <a:spcBef>
                <a:spcPts val="3500"/>
              </a:spcBef>
              <a:defRPr sz="1800"/>
            </a:pPr>
            <a:r>
              <a:rPr sz="3191"/>
              <a:t>The presumption is that only better FMC and new IA functions are needed for effective internal control. </a:t>
            </a:r>
            <a:endParaRPr sz="3191"/>
          </a:p>
          <a:p>
            <a:pPr lvl="0" marL="426719" indent="-426719" defTabSz="490727">
              <a:spcBef>
                <a:spcPts val="3500"/>
              </a:spcBef>
              <a:defRPr sz="1800"/>
            </a:pPr>
            <a:r>
              <a:rPr sz="3191"/>
              <a:t>But this ignores the fundamental impact of the budgetary allocation process and control mechanisms on accountability</a:t>
            </a:r>
            <a:endParaRPr sz="3191"/>
          </a:p>
          <a:p>
            <a:pPr lvl="0" marL="426719" indent="-426719" defTabSz="490727">
              <a:spcBef>
                <a:spcPts val="3500"/>
              </a:spcBef>
              <a:defRPr sz="1800"/>
            </a:pPr>
            <a:r>
              <a:rPr sz="3191"/>
              <a:t>The problem: When detailed budget allocations are made within ministries the minister is responsible but not accountable for  the actual resources spent. Accountability sits with budget holders. 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28462" y="8055395"/>
            <a:ext cx="2902442" cy="1303491"/>
          </a:xfrm>
          <a:prstGeom prst="roundRect">
            <a:avLst>
              <a:gd name="adj" fmla="val 14615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Budget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Holders</a:t>
            </a:r>
          </a:p>
        </p:txBody>
      </p:sp>
      <p:sp>
        <p:nvSpPr>
          <p:cNvPr id="110" name="Shape 110"/>
          <p:cNvSpPr/>
          <p:nvPr/>
        </p:nvSpPr>
        <p:spPr>
          <a:xfrm>
            <a:off x="141649" y="4482545"/>
            <a:ext cx="2841529" cy="1059842"/>
          </a:xfrm>
          <a:prstGeom prst="roundRect">
            <a:avLst>
              <a:gd name="adj" fmla="val 1797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Minister</a:t>
            </a:r>
          </a:p>
        </p:txBody>
      </p:sp>
      <p:sp>
        <p:nvSpPr>
          <p:cNvPr id="111" name="Shape 111"/>
          <p:cNvSpPr/>
          <p:nvPr/>
        </p:nvSpPr>
        <p:spPr>
          <a:xfrm>
            <a:off x="4525233" y="6845681"/>
            <a:ext cx="819999" cy="81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5488150" y="6845681"/>
            <a:ext cx="819998" cy="81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321428" y="3181295"/>
            <a:ext cx="1724693" cy="105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Shape 114"/>
          <p:cNvSpPr/>
          <p:nvPr/>
        </p:nvSpPr>
        <p:spPr>
          <a:xfrm flipV="1">
            <a:off x="1311528" y="5783796"/>
            <a:ext cx="1" cy="1287698"/>
          </a:xfrm>
          <a:prstGeom prst="line">
            <a:avLst/>
          </a:prstGeom>
          <a:ln w="76200">
            <a:solidFill>
              <a:srgbClr val="5F844C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7708768" y="4350686"/>
            <a:ext cx="2483669" cy="1052228"/>
          </a:xfrm>
          <a:prstGeom prst="roundRect">
            <a:avLst>
              <a:gd name="adj" fmla="val 1810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Minister</a:t>
            </a:r>
          </a:p>
        </p:txBody>
      </p:sp>
      <p:sp>
        <p:nvSpPr>
          <p:cNvPr id="116" name="Shape 116"/>
          <p:cNvSpPr/>
          <p:nvPr/>
        </p:nvSpPr>
        <p:spPr>
          <a:xfrm>
            <a:off x="4364066" y="168044"/>
            <a:ext cx="3068167" cy="1501456"/>
          </a:xfrm>
          <a:prstGeom prst="roundRect">
            <a:avLst>
              <a:gd name="adj" fmla="val 12688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Ministry of Finance</a:t>
            </a:r>
          </a:p>
        </p:txBody>
      </p:sp>
      <p:sp>
        <p:nvSpPr>
          <p:cNvPr id="117" name="Shape 117"/>
          <p:cNvSpPr/>
          <p:nvPr/>
        </p:nvSpPr>
        <p:spPr>
          <a:xfrm>
            <a:off x="4411791" y="8055395"/>
            <a:ext cx="2620722" cy="1303491"/>
          </a:xfrm>
          <a:prstGeom prst="roundRect">
            <a:avLst>
              <a:gd name="adj" fmla="val 14615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Budget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Holders</a:t>
            </a:r>
          </a:p>
        </p:txBody>
      </p:sp>
      <p:sp>
        <p:nvSpPr>
          <p:cNvPr id="118" name="Shape 118"/>
          <p:cNvSpPr/>
          <p:nvPr/>
        </p:nvSpPr>
        <p:spPr>
          <a:xfrm flipH="1">
            <a:off x="5274530" y="2077061"/>
            <a:ext cx="1" cy="4378904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 flipH="1">
            <a:off x="6434114" y="2068139"/>
            <a:ext cx="1" cy="5617322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 flipH="1">
            <a:off x="2343124" y="6386134"/>
            <a:ext cx="1" cy="1501456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470792" y="7066198"/>
            <a:ext cx="819998" cy="81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1330758" y="7066198"/>
            <a:ext cx="819999" cy="81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 flipH="1">
            <a:off x="8228419" y="8975966"/>
            <a:ext cx="1192517" cy="1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8248203" y="8414014"/>
            <a:ext cx="1152948" cy="1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9607630" y="7479362"/>
            <a:ext cx="275637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request </a:t>
            </a:r>
          </a:p>
        </p:txBody>
      </p:sp>
      <p:sp>
        <p:nvSpPr>
          <p:cNvPr id="126" name="Shape 126"/>
          <p:cNvSpPr/>
          <p:nvPr/>
        </p:nvSpPr>
        <p:spPr>
          <a:xfrm>
            <a:off x="9739902" y="8671166"/>
            <a:ext cx="249183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Accountabilty</a:t>
            </a:r>
          </a:p>
        </p:txBody>
      </p:sp>
      <p:sp>
        <p:nvSpPr>
          <p:cNvPr id="127" name="Shape 127"/>
          <p:cNvSpPr/>
          <p:nvPr/>
        </p:nvSpPr>
        <p:spPr>
          <a:xfrm>
            <a:off x="9681429" y="8109214"/>
            <a:ext cx="30681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allocation</a:t>
            </a:r>
          </a:p>
        </p:txBody>
      </p:sp>
      <p:sp>
        <p:nvSpPr>
          <p:cNvPr id="128" name="Shape 128"/>
          <p:cNvSpPr/>
          <p:nvPr/>
        </p:nvSpPr>
        <p:spPr>
          <a:xfrm flipV="1">
            <a:off x="2687892" y="6399632"/>
            <a:ext cx="1" cy="1484804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29" name="Shape 129"/>
          <p:cNvSpPr/>
          <p:nvPr/>
        </p:nvSpPr>
        <p:spPr>
          <a:xfrm flipH="1">
            <a:off x="1183774" y="2039282"/>
            <a:ext cx="1" cy="1059841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0" name="Shape 130"/>
          <p:cNvSpPr/>
          <p:nvPr/>
        </p:nvSpPr>
        <p:spPr>
          <a:xfrm flipH="1">
            <a:off x="2500954" y="3025159"/>
            <a:ext cx="1" cy="1185726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 flipV="1">
            <a:off x="2830777" y="3055410"/>
            <a:ext cx="1" cy="1185726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 flipV="1">
            <a:off x="6711614" y="5578762"/>
            <a:ext cx="2061723" cy="2061723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 flipH="1" flipV="1">
            <a:off x="7095853" y="2086174"/>
            <a:ext cx="1695171" cy="2096817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8248203" y="7852062"/>
            <a:ext cx="1152948" cy="1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grpSp>
        <p:nvGrpSpPr>
          <p:cNvPr id="137" name="Group 137"/>
          <p:cNvGrpSpPr/>
          <p:nvPr/>
        </p:nvGrpSpPr>
        <p:grpSpPr>
          <a:xfrm>
            <a:off x="8217248" y="723232"/>
            <a:ext cx="4514143" cy="1219201"/>
            <a:chOff x="-25399" y="-25399"/>
            <a:chExt cx="4514141" cy="1219200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4463342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>
                  <a:solidFill>
                    <a:srgbClr val="20202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202020"/>
                  </a:solidFill>
                </a:rPr>
                <a:t>Two different models of budgetary control</a:t>
              </a:r>
            </a:p>
          </p:txBody>
        </p:sp>
        <p:pic>
          <p:nvPicPr>
            <p:cNvPr id="135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5400" y="-25400"/>
              <a:ext cx="4514142" cy="1219201"/>
            </a:xfrm>
            <a:prstGeom prst="rect">
              <a:avLst/>
            </a:prstGeom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86878" y="198589"/>
            <a:ext cx="2756372" cy="1501457"/>
          </a:xfrm>
          <a:prstGeom prst="roundRect">
            <a:avLst>
              <a:gd name="adj" fmla="val 12688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Ministry of Finance</a:t>
            </a:r>
          </a:p>
        </p:txBody>
      </p:sp>
      <p:sp>
        <p:nvSpPr>
          <p:cNvPr id="139" name="Shape 139"/>
          <p:cNvSpPr/>
          <p:nvPr/>
        </p:nvSpPr>
        <p:spPr>
          <a:xfrm flipV="1">
            <a:off x="3697484" y="479922"/>
            <a:ext cx="1" cy="8793756"/>
          </a:xfrm>
          <a:prstGeom prst="line">
            <a:avLst/>
          </a:prstGeom>
          <a:ln w="63500">
            <a:solidFill>
              <a:srgbClr val="20202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What I will cover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What is internal control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The COSO model of internal control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Why is internal control important for internal auditors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The Three lines of Defence model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Flaws in the implementation of internal control cause by different approaches to Budgetary oversight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Possible areas for review by PEMPAL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84783" y="8096800"/>
            <a:ext cx="5768970" cy="1303491"/>
          </a:xfrm>
          <a:prstGeom prst="roundRect">
            <a:avLst>
              <a:gd name="adj" fmla="val 14615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Budget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Holders</a:t>
            </a:r>
          </a:p>
        </p:txBody>
      </p:sp>
      <p:sp>
        <p:nvSpPr>
          <p:cNvPr id="142" name="Shape 142"/>
          <p:cNvSpPr/>
          <p:nvPr/>
        </p:nvSpPr>
        <p:spPr>
          <a:xfrm>
            <a:off x="315239" y="4340583"/>
            <a:ext cx="5708059" cy="1059842"/>
          </a:xfrm>
          <a:prstGeom prst="roundRect">
            <a:avLst>
              <a:gd name="adj" fmla="val 1797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Minister</a:t>
            </a:r>
          </a:p>
        </p:txBody>
      </p:sp>
      <p:sp>
        <p:nvSpPr>
          <p:cNvPr id="143" name="Shape 143"/>
          <p:cNvSpPr/>
          <p:nvPr/>
        </p:nvSpPr>
        <p:spPr>
          <a:xfrm>
            <a:off x="360263" y="2047247"/>
            <a:ext cx="2196979" cy="190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Budget</a:t>
            </a:r>
          </a:p>
        </p:txBody>
      </p:sp>
      <p:sp>
        <p:nvSpPr>
          <p:cNvPr id="144" name="Shape 144"/>
          <p:cNvSpPr/>
          <p:nvPr/>
        </p:nvSpPr>
        <p:spPr>
          <a:xfrm flipV="1">
            <a:off x="1280952" y="5567896"/>
            <a:ext cx="1" cy="1287698"/>
          </a:xfrm>
          <a:prstGeom prst="line">
            <a:avLst/>
          </a:prstGeom>
          <a:ln w="76200">
            <a:solidFill>
              <a:srgbClr val="5F844C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2873144" y="142752"/>
            <a:ext cx="2922863" cy="1501456"/>
          </a:xfrm>
          <a:prstGeom prst="roundRect">
            <a:avLst>
              <a:gd name="adj" fmla="val 12688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Ministry of Finance</a:t>
            </a:r>
          </a:p>
        </p:txBody>
      </p:sp>
      <p:sp>
        <p:nvSpPr>
          <p:cNvPr id="146" name="Shape 146"/>
          <p:cNvSpPr/>
          <p:nvPr/>
        </p:nvSpPr>
        <p:spPr>
          <a:xfrm flipH="1">
            <a:off x="1646435" y="829090"/>
            <a:ext cx="1072193" cy="1072193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 flipH="1">
            <a:off x="3917452" y="1928669"/>
            <a:ext cx="1" cy="2127454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 flipH="1">
            <a:off x="2515508" y="5509842"/>
            <a:ext cx="1" cy="2376355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470792" y="7066198"/>
            <a:ext cx="819998" cy="81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1330758" y="7066198"/>
            <a:ext cx="819999" cy="81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Shape 151"/>
          <p:cNvSpPr/>
          <p:nvPr/>
        </p:nvSpPr>
        <p:spPr>
          <a:xfrm flipH="1">
            <a:off x="8228419" y="8975966"/>
            <a:ext cx="1192517" cy="1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8248203" y="8414014"/>
            <a:ext cx="1152948" cy="1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9607631" y="7541688"/>
            <a:ext cx="275637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request </a:t>
            </a:r>
          </a:p>
        </p:txBody>
      </p:sp>
      <p:sp>
        <p:nvSpPr>
          <p:cNvPr id="154" name="Shape 154"/>
          <p:cNvSpPr/>
          <p:nvPr/>
        </p:nvSpPr>
        <p:spPr>
          <a:xfrm>
            <a:off x="9739902" y="8630063"/>
            <a:ext cx="249183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Accountabilty</a:t>
            </a:r>
          </a:p>
        </p:txBody>
      </p:sp>
      <p:sp>
        <p:nvSpPr>
          <p:cNvPr id="155" name="Shape 155"/>
          <p:cNvSpPr/>
          <p:nvPr/>
        </p:nvSpPr>
        <p:spPr>
          <a:xfrm>
            <a:off x="9643329" y="8109214"/>
            <a:ext cx="30681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allocation</a:t>
            </a:r>
          </a:p>
        </p:txBody>
      </p:sp>
      <p:sp>
        <p:nvSpPr>
          <p:cNvPr id="156" name="Shape 156"/>
          <p:cNvSpPr/>
          <p:nvPr/>
        </p:nvSpPr>
        <p:spPr>
          <a:xfrm flipV="1">
            <a:off x="2860277" y="5512996"/>
            <a:ext cx="1" cy="2370046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 flipV="1">
            <a:off x="4387010" y="1943000"/>
            <a:ext cx="1" cy="2098792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8248203" y="7852062"/>
            <a:ext cx="1152948" cy="1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3225029" y="6123303"/>
            <a:ext cx="2722793" cy="1149433"/>
          </a:xfrm>
          <a:prstGeom prst="roundRect">
            <a:avLst>
              <a:gd name="adj" fmla="val 16573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Internal audit</a:t>
            </a:r>
          </a:p>
        </p:txBody>
      </p:sp>
      <p:sp>
        <p:nvSpPr>
          <p:cNvPr id="160" name="Shape 160"/>
          <p:cNvSpPr/>
          <p:nvPr/>
        </p:nvSpPr>
        <p:spPr>
          <a:xfrm>
            <a:off x="4413589" y="5486772"/>
            <a:ext cx="1" cy="609601"/>
          </a:xfrm>
          <a:prstGeom prst="line">
            <a:avLst/>
          </a:prstGeom>
          <a:ln w="76200">
            <a:solidFill>
              <a:srgbClr val="917EA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61" name="Shape 161"/>
          <p:cNvSpPr/>
          <p:nvPr/>
        </p:nvSpPr>
        <p:spPr>
          <a:xfrm flipH="1">
            <a:off x="8219420" y="7306709"/>
            <a:ext cx="1210515" cy="1"/>
          </a:xfrm>
          <a:prstGeom prst="line">
            <a:avLst/>
          </a:prstGeom>
          <a:ln w="76200">
            <a:solidFill>
              <a:srgbClr val="917EA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9852258" y="6999936"/>
            <a:ext cx="187772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Assurance</a:t>
            </a:r>
          </a:p>
        </p:txBody>
      </p:sp>
      <p:sp>
        <p:nvSpPr>
          <p:cNvPr id="163" name="Shape 163"/>
          <p:cNvSpPr/>
          <p:nvPr/>
        </p:nvSpPr>
        <p:spPr>
          <a:xfrm>
            <a:off x="6917494" y="1430210"/>
            <a:ext cx="5520814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24863"/>
                </a:solidFill>
              </a:rPr>
              <a:t>With direct budget responsibility </a:t>
            </a:r>
            <a:endParaRPr sz="4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24863"/>
                </a:solidFill>
              </a:rPr>
              <a:t>IA provides assurance to Minister in line with accountability </a:t>
            </a:r>
          </a:p>
        </p:txBody>
      </p:sp>
      <p:sp>
        <p:nvSpPr>
          <p:cNvPr id="164" name="Shape 164"/>
          <p:cNvSpPr/>
          <p:nvPr/>
        </p:nvSpPr>
        <p:spPr>
          <a:xfrm flipH="1">
            <a:off x="8219420" y="6757409"/>
            <a:ext cx="1210515" cy="1"/>
          </a:xfrm>
          <a:prstGeom prst="line">
            <a:avLst/>
          </a:prstGeom>
          <a:ln w="762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10084579" y="6453313"/>
            <a:ext cx="110828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Audit</a:t>
            </a:r>
          </a:p>
        </p:txBody>
      </p:sp>
      <p:sp>
        <p:nvSpPr>
          <p:cNvPr id="166" name="Shape 166"/>
          <p:cNvSpPr/>
          <p:nvPr/>
        </p:nvSpPr>
        <p:spPr>
          <a:xfrm flipV="1">
            <a:off x="4427877" y="7367647"/>
            <a:ext cx="1" cy="609601"/>
          </a:xfrm>
          <a:prstGeom prst="line">
            <a:avLst/>
          </a:prstGeom>
          <a:ln w="762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81466" y="6858381"/>
            <a:ext cx="819999" cy="81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1802375" y="6849608"/>
            <a:ext cx="819998" cy="81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4655984" y="3753238"/>
            <a:ext cx="2483669" cy="1052228"/>
          </a:xfrm>
          <a:prstGeom prst="roundRect">
            <a:avLst>
              <a:gd name="adj" fmla="val 1810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Minister</a:t>
            </a:r>
          </a:p>
        </p:txBody>
      </p:sp>
      <p:sp>
        <p:nvSpPr>
          <p:cNvPr id="171" name="Shape 171"/>
          <p:cNvSpPr/>
          <p:nvPr/>
        </p:nvSpPr>
        <p:spPr>
          <a:xfrm>
            <a:off x="756789" y="585317"/>
            <a:ext cx="2658792" cy="1501457"/>
          </a:xfrm>
          <a:prstGeom prst="roundRect">
            <a:avLst>
              <a:gd name="adj" fmla="val 12688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Ministry of Finance</a:t>
            </a:r>
          </a:p>
        </p:txBody>
      </p:sp>
      <p:sp>
        <p:nvSpPr>
          <p:cNvPr id="172" name="Shape 172"/>
          <p:cNvSpPr/>
          <p:nvPr/>
        </p:nvSpPr>
        <p:spPr>
          <a:xfrm>
            <a:off x="772082" y="8127256"/>
            <a:ext cx="2620722" cy="1303491"/>
          </a:xfrm>
          <a:prstGeom prst="roundRect">
            <a:avLst>
              <a:gd name="adj" fmla="val 14615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Budget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Holders</a:t>
            </a:r>
          </a:p>
        </p:txBody>
      </p:sp>
      <p:sp>
        <p:nvSpPr>
          <p:cNvPr id="173" name="Shape 173"/>
          <p:cNvSpPr/>
          <p:nvPr/>
        </p:nvSpPr>
        <p:spPr>
          <a:xfrm flipH="1">
            <a:off x="1769406" y="2260515"/>
            <a:ext cx="1" cy="4159221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 flipH="1">
            <a:off x="2936218" y="2259819"/>
            <a:ext cx="1" cy="5425642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 flipH="1">
            <a:off x="8228419" y="8975966"/>
            <a:ext cx="1192517" cy="1"/>
          </a:xfrm>
          <a:prstGeom prst="line">
            <a:avLst/>
          </a:prstGeom>
          <a:ln w="76200">
            <a:solidFill>
              <a:srgbClr val="BB484A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8248203" y="8414014"/>
            <a:ext cx="1152948" cy="1"/>
          </a:xfrm>
          <a:prstGeom prst="line">
            <a:avLst/>
          </a:prstGeom>
          <a:ln w="76200">
            <a:solidFill>
              <a:srgbClr val="5F844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9607630" y="7479362"/>
            <a:ext cx="275637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request </a:t>
            </a:r>
          </a:p>
        </p:txBody>
      </p:sp>
      <p:sp>
        <p:nvSpPr>
          <p:cNvPr id="178" name="Shape 178"/>
          <p:cNvSpPr/>
          <p:nvPr/>
        </p:nvSpPr>
        <p:spPr>
          <a:xfrm>
            <a:off x="9739902" y="8671166"/>
            <a:ext cx="249183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Accountabilty</a:t>
            </a:r>
          </a:p>
        </p:txBody>
      </p:sp>
      <p:sp>
        <p:nvSpPr>
          <p:cNvPr id="179" name="Shape 179"/>
          <p:cNvSpPr/>
          <p:nvPr/>
        </p:nvSpPr>
        <p:spPr>
          <a:xfrm>
            <a:off x="9681429" y="8109214"/>
            <a:ext cx="30681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Budget allocation</a:t>
            </a:r>
          </a:p>
        </p:txBody>
      </p:sp>
      <p:sp>
        <p:nvSpPr>
          <p:cNvPr id="180" name="Shape 180"/>
          <p:cNvSpPr/>
          <p:nvPr/>
        </p:nvSpPr>
        <p:spPr>
          <a:xfrm flipV="1">
            <a:off x="3282084" y="5093240"/>
            <a:ext cx="1846181" cy="2564491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 flipH="1" flipV="1">
            <a:off x="3680730" y="1590213"/>
            <a:ext cx="1965422" cy="1965422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248203" y="7852062"/>
            <a:ext cx="1152948" cy="1"/>
          </a:xfrm>
          <a:prstGeom prst="line">
            <a:avLst/>
          </a:prstGeom>
          <a:ln w="76200">
            <a:solidFill>
              <a:srgbClr val="7996B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4531626" y="6438974"/>
            <a:ext cx="2722792" cy="1149433"/>
          </a:xfrm>
          <a:prstGeom prst="roundRect">
            <a:avLst>
              <a:gd name="adj" fmla="val 16573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Internal audit</a:t>
            </a:r>
          </a:p>
        </p:txBody>
      </p:sp>
      <p:sp>
        <p:nvSpPr>
          <p:cNvPr id="184" name="Shape 184"/>
          <p:cNvSpPr/>
          <p:nvPr/>
        </p:nvSpPr>
        <p:spPr>
          <a:xfrm>
            <a:off x="5860125" y="5093351"/>
            <a:ext cx="1" cy="1149433"/>
          </a:xfrm>
          <a:prstGeom prst="line">
            <a:avLst/>
          </a:prstGeom>
          <a:ln w="76200">
            <a:solidFill>
              <a:srgbClr val="917EA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5" name="Shape 185"/>
          <p:cNvSpPr/>
          <p:nvPr/>
        </p:nvSpPr>
        <p:spPr>
          <a:xfrm flipH="1">
            <a:off x="8219420" y="7306709"/>
            <a:ext cx="1210515" cy="1"/>
          </a:xfrm>
          <a:prstGeom prst="line">
            <a:avLst/>
          </a:prstGeom>
          <a:ln w="76200">
            <a:solidFill>
              <a:srgbClr val="917EA7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9699858" y="6929407"/>
            <a:ext cx="187772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Assurance</a:t>
            </a:r>
          </a:p>
        </p:txBody>
      </p:sp>
      <p:sp>
        <p:nvSpPr>
          <p:cNvPr id="187" name="Shape 187"/>
          <p:cNvSpPr/>
          <p:nvPr/>
        </p:nvSpPr>
        <p:spPr>
          <a:xfrm>
            <a:off x="7678294" y="593711"/>
            <a:ext cx="4839060" cy="48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24863"/>
                </a:solidFill>
              </a:rPr>
              <a:t>With no direct budget responsibility </a:t>
            </a:r>
            <a:endParaRPr sz="4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24863"/>
                </a:solidFill>
              </a:rPr>
              <a:t>IA assurance to Minister </a:t>
            </a:r>
            <a:r>
              <a:rPr sz="4000" u="sng">
                <a:solidFill>
                  <a:srgbClr val="324863"/>
                </a:solidFill>
              </a:rPr>
              <a:t>does not align</a:t>
            </a:r>
            <a:r>
              <a:rPr sz="4000">
                <a:solidFill>
                  <a:srgbClr val="324863"/>
                </a:solidFill>
              </a:rPr>
              <a:t> with financial accountability </a:t>
            </a:r>
          </a:p>
        </p:txBody>
      </p:sp>
      <p:sp>
        <p:nvSpPr>
          <p:cNvPr id="188" name="Shape 188"/>
          <p:cNvSpPr/>
          <p:nvPr/>
        </p:nvSpPr>
        <p:spPr>
          <a:xfrm flipH="1">
            <a:off x="8219420" y="6757409"/>
            <a:ext cx="1210515" cy="1"/>
          </a:xfrm>
          <a:prstGeom prst="line">
            <a:avLst/>
          </a:prstGeom>
          <a:ln w="762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10084579" y="6453313"/>
            <a:ext cx="110828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Audit</a:t>
            </a:r>
          </a:p>
        </p:txBody>
      </p:sp>
      <p:sp>
        <p:nvSpPr>
          <p:cNvPr id="190" name="Shape 190"/>
          <p:cNvSpPr/>
          <p:nvPr/>
        </p:nvSpPr>
        <p:spPr>
          <a:xfrm flipV="1">
            <a:off x="3841538" y="7904629"/>
            <a:ext cx="2004620" cy="1019865"/>
          </a:xfrm>
          <a:prstGeom prst="line">
            <a:avLst/>
          </a:prstGeom>
          <a:ln w="762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Possible PEMPAL focus areas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Developing guidance on the three lines of defence model and how this can help IA explain internal control better to t better to management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Sharing of experiences on how IA has improved internal control 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Developing a guide on the practical implementation of COSO based internal control based in the Public Sector based on PEMPAL member practices and experience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PEMPAL should not attempt to prepare separate guidance on what internal control is - this is already done through COSO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Other suggestions from you…….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What is internal control?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COSO definition</a:t>
            </a:r>
            <a:endParaRPr sz="3306"/>
          </a:p>
          <a:p>
            <a:pPr lvl="1" marL="883919" indent="-441959" defTabSz="508254">
              <a:spcBef>
                <a:spcPts val="3600"/>
              </a:spcBef>
              <a:defRPr sz="1800"/>
            </a:pPr>
            <a:r>
              <a:rPr sz="3306"/>
              <a:t> Internal control is a process, effected by an entity’s board of directors, management, and other personnel, designed to provide reasonable assurance regarding the achievement of objectives relating to operations, reporting, and compliance. </a:t>
            </a:r>
            <a:endParaRPr sz="3306"/>
          </a:p>
          <a:p>
            <a:pPr lvl="0" marL="441959" indent="-441959" defTabSz="508254">
              <a:spcBef>
                <a:spcPts val="3600"/>
              </a:spcBef>
              <a:defRPr sz="1800"/>
            </a:pPr>
            <a:r>
              <a:rPr sz="3306"/>
              <a:t>EU PIFC definition:</a:t>
            </a:r>
            <a:endParaRPr sz="3306"/>
          </a:p>
          <a:p>
            <a:pPr lvl="1" marL="883919" indent="-441959" defTabSz="508254">
              <a:spcBef>
                <a:spcPts val="3600"/>
              </a:spcBef>
              <a:defRPr sz="1800"/>
            </a:pPr>
            <a:r>
              <a:rPr sz="3306"/>
              <a:t> Internal Control = Financial and Managerial Control (FMC) + Internal Audit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Internal Control is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	Geared to the achievement of objectives — operations, reporting, and compliance </a:t>
            </a:r>
            <a:endParaRPr sz="3800"/>
          </a:p>
          <a:p>
            <a:pPr lvl="0">
              <a:defRPr sz="1800"/>
            </a:pPr>
            <a:r>
              <a:rPr sz="3800"/>
              <a:t>	A means to an end, not an end in itself </a:t>
            </a:r>
            <a:endParaRPr sz="3800"/>
          </a:p>
          <a:p>
            <a:pPr lvl="0">
              <a:defRPr sz="1800"/>
            </a:pPr>
            <a:r>
              <a:rPr sz="3800"/>
              <a:t>	Effected by people—not merely about policy and procedure manuals, systems, and forms.</a:t>
            </a:r>
            <a:endParaRPr sz="3800"/>
          </a:p>
          <a:p>
            <a:pPr lvl="0">
              <a:defRPr sz="1800"/>
            </a:pPr>
            <a:r>
              <a:rPr sz="3800"/>
              <a:t>	Provides reasonable not absolute assurance </a:t>
            </a:r>
            <a:br>
              <a:rPr sz="3800"/>
            </a:b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… focuses on three objectives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	</a:t>
            </a:r>
            <a:r>
              <a:rPr b="1" sz="3800"/>
              <a:t>Operations Objectives</a:t>
            </a:r>
            <a:r>
              <a:rPr sz="3800"/>
              <a:t>—The effectiveness and efficiency of the entity’s operations, including operational and financial performance goals, and safeguarding assets against loss. </a:t>
            </a:r>
            <a:endParaRPr sz="3800"/>
          </a:p>
          <a:p>
            <a:pPr lvl="0">
              <a:defRPr sz="1800"/>
            </a:pPr>
            <a:r>
              <a:rPr sz="3800"/>
              <a:t>	</a:t>
            </a:r>
            <a:r>
              <a:rPr b="1" sz="3800"/>
              <a:t>Reporting Objectives</a:t>
            </a:r>
            <a:r>
              <a:rPr sz="3800"/>
              <a:t>—The internal and external financial and non-financial reporting . </a:t>
            </a:r>
            <a:endParaRPr sz="3800"/>
          </a:p>
          <a:p>
            <a:pPr lvl="0">
              <a:defRPr sz="1800"/>
            </a:pPr>
            <a:r>
              <a:rPr sz="3800"/>
              <a:t>	</a:t>
            </a:r>
            <a:r>
              <a:rPr b="1" sz="3800"/>
              <a:t>Compliance Objectives</a:t>
            </a:r>
            <a:r>
              <a:rPr sz="3800"/>
              <a:t>—The adherence to laws and regulations to which the entity is subject.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..has five Components</a:t>
            </a:r>
          </a:p>
        </p:txBody>
      </p:sp>
      <p:pic>
        <p:nvPicPr>
          <p:cNvPr id="64" name="coso_pyramid_wor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93" y="2958020"/>
            <a:ext cx="7581901" cy="605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The COSO move to principles</a:t>
            </a:r>
          </a:p>
        </p:txBody>
      </p:sp>
      <p:sp>
        <p:nvSpPr>
          <p:cNvPr id="67" name="Shape 67"/>
          <p:cNvSpPr/>
          <p:nvPr/>
        </p:nvSpPr>
        <p:spPr>
          <a:xfrm>
            <a:off x="721633" y="3467898"/>
            <a:ext cx="3132308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COSO I</a:t>
            </a:r>
          </a:p>
        </p:txBody>
      </p:sp>
      <p:sp>
        <p:nvSpPr>
          <p:cNvPr id="68" name="Shape 68"/>
          <p:cNvSpPr/>
          <p:nvPr/>
        </p:nvSpPr>
        <p:spPr>
          <a:xfrm>
            <a:off x="721633" y="5244530"/>
            <a:ext cx="3132308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COSO II</a:t>
            </a:r>
          </a:p>
        </p:txBody>
      </p:sp>
      <p:sp>
        <p:nvSpPr>
          <p:cNvPr id="69" name="Shape 69"/>
          <p:cNvSpPr/>
          <p:nvPr/>
        </p:nvSpPr>
        <p:spPr>
          <a:xfrm>
            <a:off x="721633" y="7021162"/>
            <a:ext cx="3132308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COSO III</a:t>
            </a:r>
          </a:p>
        </p:txBody>
      </p:sp>
      <p:sp>
        <p:nvSpPr>
          <p:cNvPr id="70" name="Shape 70"/>
          <p:cNvSpPr/>
          <p:nvPr/>
        </p:nvSpPr>
        <p:spPr>
          <a:xfrm>
            <a:off x="4380890" y="3290098"/>
            <a:ext cx="680004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The first COSO model introduced the definitions of Internal Control and five components</a:t>
            </a:r>
          </a:p>
        </p:txBody>
      </p:sp>
      <p:sp>
        <p:nvSpPr>
          <p:cNvPr id="71" name="Shape 71"/>
          <p:cNvSpPr/>
          <p:nvPr/>
        </p:nvSpPr>
        <p:spPr>
          <a:xfrm>
            <a:off x="4507890" y="5320730"/>
            <a:ext cx="680004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COSO II focus on internal control in the context of risk management</a:t>
            </a:r>
          </a:p>
        </p:txBody>
      </p:sp>
      <p:sp>
        <p:nvSpPr>
          <p:cNvPr id="72" name="Shape 72"/>
          <p:cNvSpPr/>
          <p:nvPr/>
        </p:nvSpPr>
        <p:spPr>
          <a:xfrm>
            <a:off x="4507890" y="6843362"/>
            <a:ext cx="680004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COSO III introduces a principles based approach and the need for regular monitoring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Control Environment Principles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60" indent="-365760" defTabSz="420624">
              <a:spcBef>
                <a:spcPts val="3000"/>
              </a:spcBef>
              <a:defRPr sz="1800"/>
            </a:pPr>
            <a:r>
              <a:rPr sz="2736"/>
              <a:t>The organization demonstrates a commitment to integrity and ethical values. </a:t>
            </a:r>
            <a:endParaRPr sz="2736"/>
          </a:p>
          <a:p>
            <a:pPr lvl="0" marL="365760" indent="-365760" defTabSz="420624">
              <a:spcBef>
                <a:spcPts val="3000"/>
              </a:spcBef>
              <a:defRPr sz="1800"/>
            </a:pPr>
            <a:r>
              <a:rPr sz="2736"/>
              <a:t>The board of directors demonstrates independence from management and exercises oversight of the development and performance of internal control. </a:t>
            </a:r>
            <a:endParaRPr sz="2736"/>
          </a:p>
          <a:p>
            <a:pPr lvl="0" marL="365760" indent="-365760" defTabSz="420624">
              <a:spcBef>
                <a:spcPts val="3000"/>
              </a:spcBef>
              <a:defRPr sz="1800"/>
            </a:pPr>
            <a:r>
              <a:rPr sz="2736"/>
              <a:t>Management establishes, with board oversight, structures, reporting lines, and appropriate authorities and responsibilities in the pursuit of objectives. </a:t>
            </a:r>
            <a:endParaRPr sz="2736"/>
          </a:p>
          <a:p>
            <a:pPr lvl="0" marL="365760" indent="-365760" defTabSz="420624">
              <a:spcBef>
                <a:spcPts val="3000"/>
              </a:spcBef>
              <a:defRPr sz="1800"/>
            </a:pPr>
            <a:r>
              <a:rPr sz="2736"/>
              <a:t>The organization demonstrates a commitment to attract, develop, and retain competent individuals in alignment with objectives. </a:t>
            </a:r>
            <a:endParaRPr sz="2736"/>
          </a:p>
          <a:p>
            <a:pPr lvl="0" marL="365760" indent="-365760" defTabSz="420624">
              <a:spcBef>
                <a:spcPts val="3000"/>
              </a:spcBef>
              <a:defRPr sz="1800"/>
            </a:pPr>
            <a:r>
              <a:rPr sz="2736"/>
              <a:t>The organization holds individuals accountable for their internal control responsibilities in the pursuit of objectives.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Risk Assessment Principles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	The organization specifies objectives with sufficient clarity to enable the identification and assessment of risks relating to objectives. 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	The organization identifies risks to the achievement of its objectives across the entity and analyzes risks as a basis for determining how the risks should be managed. 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	The organization considers the potential for fraud in assessing risks to the achievement of objectives. </a:t>
            </a:r>
            <a:endParaRPr sz="2964"/>
          </a:p>
          <a:p>
            <a:pPr lvl="0" marL="396239" indent="-396239" defTabSz="455675">
              <a:spcBef>
                <a:spcPts val="3200"/>
              </a:spcBef>
              <a:defRPr sz="1800"/>
            </a:pPr>
            <a:r>
              <a:rPr sz="2964"/>
              <a:t>	The organization identifies and assesses changes that could significantly impact the system of internal control. </a:t>
            </a:r>
            <a:br>
              <a:rPr sz="2964"/>
            </a:b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