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6" name="Shape 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  <p:pic>
        <p:nvPicPr>
          <p:cNvPr id="20" name="RAP front page.tiff"/>
          <p:cNvPicPr/>
          <p:nvPr/>
        </p:nvPicPr>
        <p:blipFill>
          <a:blip r:embed="rId2">
            <a:extLst/>
          </a:blip>
          <a:srcRect l="7340" t="4766" r="200" b="2774"/>
          <a:stretch>
            <a:fillRect/>
          </a:stretch>
        </p:blipFill>
        <p:spPr>
          <a:xfrm>
            <a:off x="11990167" y="8256995"/>
            <a:ext cx="969543" cy="1392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" name="Shape 25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Shape 26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Shape 35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  <a:endParaRPr sz="30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  <a:endParaRPr sz="30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  <a:endParaRPr sz="30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  <a:endParaRPr sz="30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  <p:pic>
        <p:nvPicPr>
          <p:cNvPr id="38" name="RAP front page.tiff"/>
          <p:cNvPicPr/>
          <p:nvPr/>
        </p:nvPicPr>
        <p:blipFill>
          <a:blip r:embed="rId2">
            <a:extLst/>
          </a:blip>
          <a:srcRect l="7340" t="4766" r="200" b="2774"/>
          <a:stretch>
            <a:fillRect/>
          </a:stretch>
        </p:blipFill>
        <p:spPr>
          <a:xfrm>
            <a:off x="11938064" y="700881"/>
            <a:ext cx="969544" cy="1392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  <p:pic>
        <p:nvPicPr>
          <p:cNvPr id="6" name="RAP front page.tiff"/>
          <p:cNvPicPr/>
          <p:nvPr/>
        </p:nvPicPr>
        <p:blipFill>
          <a:blip r:embed="rId3">
            <a:extLst/>
          </a:blip>
          <a:srcRect l="7340" t="4766" r="200" b="2774"/>
          <a:stretch>
            <a:fillRect/>
          </a:stretch>
        </p:blipFill>
        <p:spPr>
          <a:xfrm>
            <a:off x="11938064" y="700881"/>
            <a:ext cx="969544" cy="139222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Relationship Id="rId3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6674">
              <a:defRPr sz="1800">
                <a:solidFill>
                  <a:srgbClr val="000000"/>
                </a:solidFill>
              </a:defRPr>
            </a:pPr>
            <a:endParaRPr sz="2328">
              <a:solidFill>
                <a:srgbClr val="414141"/>
              </a:solidFill>
            </a:endParaRPr>
          </a:p>
          <a:p>
            <a:pPr lvl="0" defTabSz="566674"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414141"/>
                </a:solidFill>
              </a:rPr>
              <a:t>Richard Maggs</a:t>
            </a:r>
            <a:endParaRPr sz="2328">
              <a:solidFill>
                <a:srgbClr val="414141"/>
              </a:solidFill>
            </a:endParaRPr>
          </a:p>
          <a:p>
            <a:pPr lvl="0" defTabSz="566674"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414141"/>
                </a:solidFill>
              </a:rPr>
              <a:t>Bucharest</a:t>
            </a:r>
            <a:endParaRPr sz="2328">
              <a:solidFill>
                <a:srgbClr val="414141"/>
              </a:solidFill>
            </a:endParaRPr>
          </a:p>
          <a:p>
            <a:pPr lvl="0" defTabSz="566674"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414141"/>
                </a:solidFill>
              </a:rPr>
              <a:t>December 2014</a:t>
            </a:r>
            <a:br>
              <a:rPr sz="2328">
                <a:solidFill>
                  <a:srgbClr val="414141"/>
                </a:solidFill>
              </a:rPr>
            </a:br>
            <a:endParaRPr sz="2328">
              <a:solidFill>
                <a:srgbClr val="414141"/>
              </a:solidFill>
            </a:endParaRPr>
          </a:p>
        </p:txBody>
      </p:sp>
      <p:pic>
        <p:nvPicPr>
          <p:cNvPr id="49" name="RAP front page.tiff"/>
          <p:cNvPicPr/>
          <p:nvPr/>
        </p:nvPicPr>
        <p:blipFill>
          <a:blip r:embed="rId2">
            <a:extLst/>
          </a:blip>
          <a:srcRect l="7340" t="4766" r="200" b="2774"/>
          <a:stretch>
            <a:fillRect/>
          </a:stretch>
        </p:blipFill>
        <p:spPr>
          <a:xfrm>
            <a:off x="19661" y="39092"/>
            <a:ext cx="6737852" cy="9675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Scoring events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xfrm>
            <a:off x="508000" y="2628900"/>
            <a:ext cx="11988800" cy="4861383"/>
          </a:xfrm>
          <a:prstGeom prst="rect">
            <a:avLst/>
          </a:prstGeom>
        </p:spPr>
        <p:txBody>
          <a:bodyPr/>
          <a:lstStyle/>
          <a:p>
            <a:pPr lvl="0" marL="437006" indent="-437006" defTabSz="54330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414141"/>
                </a:solidFill>
              </a:rPr>
              <a:t>Events are scored in terms of likelihood and impact</a:t>
            </a:r>
            <a:endParaRPr sz="3348">
              <a:solidFill>
                <a:srgbClr val="414141"/>
              </a:solidFill>
            </a:endParaRPr>
          </a:p>
          <a:p>
            <a:pPr lvl="0" marL="437006" indent="-437006" defTabSz="54330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414141"/>
                </a:solidFill>
              </a:rPr>
              <a:t>Use simple scales and processes</a:t>
            </a:r>
            <a:endParaRPr sz="3348">
              <a:solidFill>
                <a:srgbClr val="414141"/>
              </a:solidFill>
            </a:endParaRPr>
          </a:p>
          <a:p>
            <a:pPr lvl="0" marL="437006" indent="-437006" defTabSz="54330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414141"/>
                </a:solidFill>
              </a:rPr>
              <a:t>All risk-scoring systems by definition produce exact numbers. This can add a false level of accuracy to the assessment process. Remember than the numbers are based on Judgement. </a:t>
            </a:r>
            <a:endParaRPr sz="3348">
              <a:solidFill>
                <a:srgbClr val="414141"/>
              </a:solidFill>
            </a:endParaRPr>
          </a:p>
          <a:p>
            <a:pPr lvl="0" marL="437006" indent="-437006" defTabSz="54330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414141"/>
                </a:solidFill>
              </a:rPr>
              <a:t>Have clear definitions for what an impact means. </a:t>
            </a:r>
          </a:p>
        </p:txBody>
      </p:sp>
      <p:sp>
        <p:nvSpPr>
          <p:cNvPr id="95" name="Shape 95"/>
          <p:cNvSpPr/>
          <p:nvPr/>
        </p:nvSpPr>
        <p:spPr>
          <a:xfrm>
            <a:off x="907911" y="7807867"/>
            <a:ext cx="11463991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Warning: This is what management should be doing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Using risk factors for planning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508000" y="2628900"/>
            <a:ext cx="11988800" cy="4495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Generic risk factors are used to select amongst a large number of potential audits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Think of these as selection factors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Remember that most auditors use the same risk factors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Materiality; complexity, time since last audit; etc 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Best Practice - Risk factors</a:t>
            </a:r>
          </a:p>
        </p:txBody>
      </p:sp>
      <p:pic>
        <p:nvPicPr>
          <p:cNvPr id="101" name="example common risk factors.tiff"/>
          <p:cNvPicPr/>
          <p:nvPr/>
        </p:nvPicPr>
        <p:blipFill>
          <a:blip r:embed="rId2">
            <a:extLst/>
          </a:blip>
          <a:srcRect l="0" t="0" r="0" b="12061"/>
          <a:stretch>
            <a:fillRect/>
          </a:stretch>
        </p:blipFill>
        <p:spPr>
          <a:xfrm>
            <a:off x="1600798" y="2488155"/>
            <a:ext cx="10058401" cy="540541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02" name="Shape 102"/>
          <p:cNvSpPr/>
          <p:nvPr/>
        </p:nvSpPr>
        <p:spPr>
          <a:xfrm>
            <a:off x="870819" y="8203698"/>
            <a:ext cx="11263162" cy="947942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Follow the crowd - but limit the factors used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Example scoring risk factors</a:t>
            </a:r>
          </a:p>
        </p:txBody>
      </p:sp>
      <p:pic>
        <p:nvPicPr>
          <p:cNvPr id="105" name="Example of scoring risk factors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3190" y="2324100"/>
            <a:ext cx="8158420" cy="71818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Example - weighting risk factors</a:t>
            </a:r>
          </a:p>
        </p:txBody>
      </p:sp>
      <p:pic>
        <p:nvPicPr>
          <p:cNvPr id="108" name="Example of weighting risk factors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1617" y="2324100"/>
            <a:ext cx="7641566" cy="7137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508000" y="800100"/>
            <a:ext cx="11189670" cy="1219200"/>
          </a:xfrm>
          <a:prstGeom prst="rect">
            <a:avLst/>
          </a:prstGeom>
        </p:spPr>
        <p:txBody>
          <a:bodyPr/>
          <a:lstStyle>
            <a:lvl1pPr defTabSz="514095">
              <a:spcBef>
                <a:spcPts val="1400"/>
              </a:spcBef>
              <a:defRPr sz="61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60">
                <a:solidFill>
                  <a:srgbClr val="D93E2B"/>
                </a:solidFill>
              </a:rPr>
              <a:t>Developing strategic and annual plans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508000" y="2628900"/>
            <a:ext cx="11988800" cy="507207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 comprehensive strategic and annual plan of IA activity is crucial to the success of internal audit 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The plans should document – the internal auditor’s judgement of the systems, activities and programmes that should be subject to audit.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The guide provides advice on what should be in the strategic and annual plans </a:t>
            </a:r>
          </a:p>
        </p:txBody>
      </p:sp>
      <p:sp>
        <p:nvSpPr>
          <p:cNvPr id="112" name="Shape 112"/>
          <p:cNvSpPr/>
          <p:nvPr/>
        </p:nvSpPr>
        <p:spPr>
          <a:xfrm>
            <a:off x="870819" y="8203698"/>
            <a:ext cx="11263162" cy="94794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The plan is a shop window - make it attractive to shoppers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Where to next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508000" y="2628900"/>
            <a:ext cx="11988800" cy="48751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How can we PEMPAL best promote the risk audit guide?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How can Internal Auditors best use it? 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How can the CHU best use it? 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What other materials can be used e.g training case study?</a:t>
            </a:r>
          </a:p>
        </p:txBody>
      </p:sp>
      <p:sp>
        <p:nvSpPr>
          <p:cNvPr id="116" name="Shape 116"/>
          <p:cNvSpPr/>
          <p:nvPr/>
        </p:nvSpPr>
        <p:spPr>
          <a:xfrm>
            <a:off x="907911" y="7807867"/>
            <a:ext cx="11463991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Lets use the guide not leave it on the shelf to gather dust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508000" y="800100"/>
            <a:ext cx="5837002" cy="1219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Thankyou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508000" y="2628900"/>
            <a:ext cx="4913620" cy="6096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For the opportunity to talk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For listenting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For questions</a:t>
            </a:r>
          </a:p>
        </p:txBody>
      </p:sp>
      <p:pic>
        <p:nvPicPr>
          <p:cNvPr id="120" name="RAP end page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2001" y="-1"/>
            <a:ext cx="650656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What I will cover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Why did we write the guide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Whats in the guide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Where to next? The Risk Assessment working group has finished his work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Why did we write the guide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Because confusion about the terms risk, risk assessment and risk management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Because auditors need to understand what risk is and how this impacts both management and audit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To help IA units plan their audit work more effectively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To help Central units (e.g. CHUs) who have to prepare guidance for IA on how to do risk based planning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508000" y="774700"/>
            <a:ext cx="11988800" cy="1219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What’s in the guide </a:t>
            </a:r>
          </a:p>
        </p:txBody>
      </p:sp>
      <p:sp>
        <p:nvSpPr>
          <p:cNvPr id="58" name="Shape 58"/>
          <p:cNvSpPr/>
          <p:nvPr/>
        </p:nvSpPr>
        <p:spPr>
          <a:xfrm>
            <a:off x="995834" y="2227712"/>
            <a:ext cx="11456002" cy="949958"/>
          </a:xfrm>
          <a:prstGeom prst="rect">
            <a:avLst/>
          </a:prstGeom>
          <a:gradFill>
            <a:gsLst>
              <a:gs pos="0">
                <a:srgbClr val="6C7C4E"/>
              </a:gs>
              <a:gs pos="100000">
                <a:srgbClr val="C5D07C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Determining and categorising the audit universe</a:t>
            </a:r>
          </a:p>
        </p:txBody>
      </p:sp>
      <p:sp>
        <p:nvSpPr>
          <p:cNvPr id="59" name="Shape 59"/>
          <p:cNvSpPr/>
          <p:nvPr/>
        </p:nvSpPr>
        <p:spPr>
          <a:xfrm>
            <a:off x="995834" y="3411482"/>
            <a:ext cx="11456001" cy="1270001"/>
          </a:xfrm>
          <a:prstGeom prst="rect">
            <a:avLst/>
          </a:prstGeom>
          <a:gradFill>
            <a:gsLst>
              <a:gs pos="0">
                <a:srgbClr val="6C7C4E"/>
              </a:gs>
              <a:gs pos="100000">
                <a:srgbClr val="C5D07C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Identifying individual events that may give rise to </a:t>
            </a:r>
            <a:b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</a:b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risks and opportunities across the audit universe</a:t>
            </a:r>
          </a:p>
        </p:txBody>
      </p:sp>
      <p:sp>
        <p:nvSpPr>
          <p:cNvPr id="60" name="Shape 60"/>
          <p:cNvSpPr/>
          <p:nvPr/>
        </p:nvSpPr>
        <p:spPr>
          <a:xfrm>
            <a:off x="995834" y="4915294"/>
            <a:ext cx="11456002" cy="1270001"/>
          </a:xfrm>
          <a:prstGeom prst="rect">
            <a:avLst/>
          </a:prstGeom>
          <a:gradFill>
            <a:gsLst>
              <a:gs pos="0">
                <a:srgbClr val="6C7C4E"/>
              </a:gs>
              <a:gs pos="100000">
                <a:srgbClr val="C5D07C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Scoring events in terms of probability and impact </a:t>
            </a:r>
          </a:p>
        </p:txBody>
      </p:sp>
      <p:sp>
        <p:nvSpPr>
          <p:cNvPr id="61" name="Shape 61"/>
          <p:cNvSpPr/>
          <p:nvPr/>
        </p:nvSpPr>
        <p:spPr>
          <a:xfrm>
            <a:off x="995834" y="6312097"/>
            <a:ext cx="11456002" cy="1270001"/>
          </a:xfrm>
          <a:prstGeom prst="rect">
            <a:avLst/>
          </a:prstGeom>
          <a:gradFill>
            <a:gsLst>
              <a:gs pos="0">
                <a:srgbClr val="6C7C4E"/>
              </a:gs>
              <a:gs pos="100000">
                <a:srgbClr val="C5D07C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Building risk-based audit plans with generic risk factors </a:t>
            </a:r>
          </a:p>
        </p:txBody>
      </p:sp>
      <p:sp>
        <p:nvSpPr>
          <p:cNvPr id="62" name="Shape 62"/>
          <p:cNvSpPr/>
          <p:nvPr/>
        </p:nvSpPr>
        <p:spPr>
          <a:xfrm>
            <a:off x="995834" y="7708900"/>
            <a:ext cx="11456002" cy="1270000"/>
          </a:xfrm>
          <a:prstGeom prst="rect">
            <a:avLst/>
          </a:prstGeom>
          <a:gradFill>
            <a:gsLst>
              <a:gs pos="0">
                <a:srgbClr val="6C7C4E"/>
              </a:gs>
              <a:gs pos="100000">
                <a:srgbClr val="C5D07C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Writing risk-based strategic and annual plans</a:t>
            </a:r>
          </a:p>
        </p:txBody>
      </p:sp>
      <p:sp>
        <p:nvSpPr>
          <p:cNvPr id="63" name="Shape 63"/>
          <p:cNvSpPr/>
          <p:nvPr/>
        </p:nvSpPr>
        <p:spPr>
          <a:xfrm>
            <a:off x="227325" y="2093091"/>
            <a:ext cx="1270001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Chapter 2</a:t>
            </a:r>
          </a:p>
        </p:txBody>
      </p:sp>
      <p:sp>
        <p:nvSpPr>
          <p:cNvPr id="64" name="Shape 64"/>
          <p:cNvSpPr/>
          <p:nvPr/>
        </p:nvSpPr>
        <p:spPr>
          <a:xfrm>
            <a:off x="227325" y="3411482"/>
            <a:ext cx="1270001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Chapter 3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33948" dir="2700000">
                  <a:srgbClr val="3B3936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Part I</a:t>
            </a:r>
          </a:p>
        </p:txBody>
      </p:sp>
      <p:sp>
        <p:nvSpPr>
          <p:cNvPr id="65" name="Shape 65"/>
          <p:cNvSpPr/>
          <p:nvPr/>
        </p:nvSpPr>
        <p:spPr>
          <a:xfrm>
            <a:off x="227325" y="4915294"/>
            <a:ext cx="1270001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Chapter 3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25400" dist="33948" dir="2700000">
                  <a:srgbClr val="3B3936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Part II</a:t>
            </a:r>
          </a:p>
        </p:txBody>
      </p:sp>
      <p:sp>
        <p:nvSpPr>
          <p:cNvPr id="66" name="Shape 66"/>
          <p:cNvSpPr/>
          <p:nvPr/>
        </p:nvSpPr>
        <p:spPr>
          <a:xfrm>
            <a:off x="227325" y="6312097"/>
            <a:ext cx="1270001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Chapter 4</a:t>
            </a:r>
          </a:p>
        </p:txBody>
      </p:sp>
      <p:sp>
        <p:nvSpPr>
          <p:cNvPr id="67" name="Shape 67"/>
          <p:cNvSpPr/>
          <p:nvPr/>
        </p:nvSpPr>
        <p:spPr>
          <a:xfrm>
            <a:off x="227325" y="7708900"/>
            <a:ext cx="1270001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Chapter 5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Understanding Risk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508000" y="2628900"/>
            <a:ext cx="11988800" cy="5109975"/>
          </a:xfrm>
          <a:prstGeom prst="rect">
            <a:avLst/>
          </a:prstGeom>
        </p:spPr>
        <p:txBody>
          <a:bodyPr/>
          <a:lstStyle/>
          <a:p>
            <a:pPr lvl="0" marL="432308" indent="-432308" defTabSz="537463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People have problem identifying risks. But everyone knows what an event is. </a:t>
            </a:r>
            <a:endParaRPr sz="3312">
              <a:solidFill>
                <a:srgbClr val="414141"/>
              </a:solidFill>
            </a:endParaRPr>
          </a:p>
          <a:p>
            <a:pPr lvl="1" marL="864616" indent="-432308" defTabSz="537463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Something that may happen in future that has a positive or a negative impact on achieving objectives</a:t>
            </a:r>
            <a:endParaRPr sz="3312">
              <a:solidFill>
                <a:srgbClr val="414141"/>
              </a:solidFill>
            </a:endParaRPr>
          </a:p>
          <a:p>
            <a:pPr lvl="1" marL="864616" indent="-432308" defTabSz="537463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Positive impacts are opportunities</a:t>
            </a:r>
            <a:endParaRPr sz="3312">
              <a:solidFill>
                <a:srgbClr val="414141"/>
              </a:solidFill>
            </a:endParaRPr>
          </a:p>
          <a:p>
            <a:pPr lvl="1" marL="864616" indent="-432308" defTabSz="537463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Negative impacts are risks</a:t>
            </a:r>
            <a:endParaRPr sz="3312">
              <a:solidFill>
                <a:srgbClr val="414141"/>
              </a:solidFill>
            </a:endParaRPr>
          </a:p>
          <a:p>
            <a:pPr lvl="0" marL="432308" indent="-432308" defTabSz="537463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Managers and auditors examine risk for different reasons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Categorising the audit universe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508000" y="2628900"/>
            <a:ext cx="6712412" cy="6096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Breaking the Audit Universe into smaller elements helps in planning the audit. 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There is usually a need to cut the universe vertically (e.g. by organizational structure) and horizontally (by theme or function)</a:t>
            </a:r>
          </a:p>
        </p:txBody>
      </p:sp>
      <p:grpSp>
        <p:nvGrpSpPr>
          <p:cNvPr id="78" name="Group 78"/>
          <p:cNvGrpSpPr/>
          <p:nvPr/>
        </p:nvGrpSpPr>
        <p:grpSpPr>
          <a:xfrm>
            <a:off x="7778952" y="3443653"/>
            <a:ext cx="4852928" cy="4466494"/>
            <a:chOff x="0" y="0"/>
            <a:chExt cx="4852927" cy="4466492"/>
          </a:xfrm>
        </p:grpSpPr>
        <p:pic>
          <p:nvPicPr>
            <p:cNvPr id="74" name="elephant-clip-art-RcA58xXcL.png"/>
            <p:cNvPicPr/>
            <p:nvPr/>
          </p:nvPicPr>
          <p:blipFill>
            <a:blip r:embed="rId2">
              <a:extLst/>
            </a:blip>
            <a:srcRect l="0" t="0" r="49500" b="46334"/>
            <a:stretch>
              <a:fillRect/>
            </a:stretch>
          </p:blipFill>
          <p:spPr>
            <a:xfrm>
              <a:off x="0" y="0"/>
              <a:ext cx="2147995" cy="2180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" name="elephant-clip-art-RcA58xXcL.png"/>
            <p:cNvPicPr/>
            <p:nvPr/>
          </p:nvPicPr>
          <p:blipFill>
            <a:blip r:embed="rId2">
              <a:extLst/>
            </a:blip>
            <a:srcRect l="49964" t="0" r="0" b="46690"/>
            <a:stretch>
              <a:fillRect/>
            </a:stretch>
          </p:blipFill>
          <p:spPr>
            <a:xfrm>
              <a:off x="2724656" y="0"/>
              <a:ext cx="2128272" cy="21655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elephant-clip-art-RcA58xXcL.png"/>
            <p:cNvPicPr/>
            <p:nvPr/>
          </p:nvPicPr>
          <p:blipFill>
            <a:blip r:embed="rId2">
              <a:extLst/>
            </a:blip>
            <a:srcRect l="0" t="55223" r="49500" b="0"/>
            <a:stretch>
              <a:fillRect/>
            </a:stretch>
          </p:blipFill>
          <p:spPr>
            <a:xfrm>
              <a:off x="0" y="2638784"/>
              <a:ext cx="2147995" cy="1818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elephant-clip-art-RcA58xXcL.png"/>
            <p:cNvPicPr/>
            <p:nvPr/>
          </p:nvPicPr>
          <p:blipFill>
            <a:blip r:embed="rId2">
              <a:extLst/>
            </a:blip>
            <a:srcRect l="49964" t="54792" r="0" b="0"/>
            <a:stretch>
              <a:fillRect/>
            </a:stretch>
          </p:blipFill>
          <p:spPr>
            <a:xfrm>
              <a:off x="2724656" y="2630053"/>
              <a:ext cx="2128272" cy="1836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2"/>
          <p:cNvGrpSpPr/>
          <p:nvPr/>
        </p:nvGrpSpPr>
        <p:grpSpPr>
          <a:xfrm>
            <a:off x="2112568" y="2428304"/>
            <a:ext cx="8595006" cy="4896992"/>
            <a:chOff x="-126999" y="-88899"/>
            <a:chExt cx="8595005" cy="4896990"/>
          </a:xfrm>
        </p:grpSpPr>
        <p:pic>
          <p:nvPicPr>
            <p:cNvPr id="81" name="RAP Table 2.tiff"/>
            <p:cNvPicPr/>
            <p:nvPr/>
          </p:nvPicPr>
          <p:blipFill>
            <a:blip r:embed="rId2">
              <a:extLst/>
            </a:blip>
            <a:srcRect l="4296" t="1733" r="11298" b="1733"/>
            <a:stretch>
              <a:fillRect/>
            </a:stretch>
          </p:blipFill>
          <p:spPr>
            <a:xfrm>
              <a:off x="0" y="0"/>
              <a:ext cx="8341006" cy="45667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8595006" cy="4896991"/>
            </a:xfrm>
            <a:prstGeom prst="rect">
              <a:avLst/>
            </a:prstGeom>
            <a:effectLst/>
          </p:spPr>
        </p:pic>
      </p:grpSp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Best Practice - Audit Universe</a:t>
            </a:r>
          </a:p>
        </p:txBody>
      </p:sp>
      <p:sp>
        <p:nvSpPr>
          <p:cNvPr id="84" name="Shape 84"/>
          <p:cNvSpPr/>
          <p:nvPr/>
        </p:nvSpPr>
        <p:spPr>
          <a:xfrm>
            <a:off x="870818" y="7836859"/>
            <a:ext cx="11263163" cy="947942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Follow the crowd - but limit the factors used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Identifying events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508000" y="2628900"/>
            <a:ext cx="11988800" cy="506713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Where possible use risks assessments done by management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If these are not available consider a workshop with management to identify risks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Use documentary sources to identify risks - operation plans other audit reports, etc.</a:t>
            </a:r>
          </a:p>
        </p:txBody>
      </p:sp>
      <p:sp>
        <p:nvSpPr>
          <p:cNvPr id="88" name="Shape 88"/>
          <p:cNvSpPr/>
          <p:nvPr/>
        </p:nvSpPr>
        <p:spPr>
          <a:xfrm>
            <a:off x="907911" y="7807867"/>
            <a:ext cx="11463991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rPr>
              <a:t>Warning: This is what management should be doing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Example of type of events </a:t>
            </a:r>
          </a:p>
        </p:txBody>
      </p:sp>
      <p:pic>
        <p:nvPicPr>
          <p:cNvPr id="91" name="Example of events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784" y="2324099"/>
            <a:ext cx="8509232" cy="74343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