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473" r:id="rId2"/>
    <p:sldId id="1221" r:id="rId3"/>
    <p:sldId id="480" r:id="rId4"/>
    <p:sldId id="481" r:id="rId5"/>
    <p:sldId id="482" r:id="rId6"/>
    <p:sldId id="1220" r:id="rId7"/>
    <p:sldId id="483" r:id="rId8"/>
    <p:sldId id="48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 Parry" initials="MJP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54" autoAdjust="0"/>
    <p:restoredTop sz="86573" autoAdjust="0"/>
  </p:normalViewPr>
  <p:slideViewPr>
    <p:cSldViewPr>
      <p:cViewPr varScale="1">
        <p:scale>
          <a:sx n="110" d="100"/>
          <a:sy n="110" d="100"/>
        </p:scale>
        <p:origin x="-4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B7219-18CD-4E2D-8D47-5B46F2159EA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Рисунок 15" descr="pempal-logo-top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524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7694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AB6F2-249B-4AD5-9CB7-0699889A5EE1}" type="datetimeFigureOut">
              <a:rPr lang="en-US" smtClean="0"/>
              <a:pPr/>
              <a:t>9/12/2019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48F76-DF40-4FCB-BA1A-6E42BED63A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7131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01000" cy="452596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-254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341437"/>
            <a:ext cx="8001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518275"/>
            <a:ext cx="11430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B3EB4-F75D-4221-891B-A2BAA9BB7BF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Рисунок 11" descr="pempal-logo.jp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048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15" descr="pempal-logo-top.gi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0400" y="63246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A2C73E-09FF-7E43-9B2B-BDFE8D7383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5300"/>
              <a:t> </a:t>
            </a:r>
            <a:r>
              <a:rPr lang="hr-HR" b="1"/>
              <a:t>OPTIMIZACIJA IZRADE RAČUNSKOG PLANA</a:t>
            </a:r>
            <a:br>
              <a:rPr lang="hr-HR" b="1"/>
            </a:br>
            <a:r>
              <a:rPr lang="hr-HR" b="1"/>
              <a:t/>
            </a:r>
            <a:br>
              <a:rPr lang="hr-HR" b="1"/>
            </a:br>
            <a:r>
              <a:rPr lang="hr-HR" b="1"/>
              <a:t>Pregled i najnovije informacije o radnom dokumentu PEMPAL-a iz 2014. –Izvještaj iz rujna 2019.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76695B0-F7FF-3247-ACC7-37F565C9B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2600" y="42672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hr-HR"/>
              <a:t/>
            </a:r>
            <a:br>
              <a:rPr lang="hr-HR"/>
            </a:br>
            <a:endParaRPr lang="hr-HR"/>
          </a:p>
          <a:p>
            <a:r>
              <a:rPr lang="hr-HR" b="1"/>
              <a:t> </a:t>
            </a:r>
          </a:p>
          <a:p>
            <a:r>
              <a:rPr lang="hr-HR"/>
              <a:t>Mark Silins</a:t>
            </a:r>
          </a:p>
          <a:p>
            <a:r>
              <a:rPr lang="hr-HR"/>
              <a:t>rujan 2019.</a:t>
            </a:r>
          </a:p>
        </p:txBody>
      </p:sp>
    </p:spTree>
    <p:extLst>
      <p:ext uri="{BB962C8B-B14F-4D97-AF65-F5344CB8AC3E}">
        <p14:creationId xmlns:p14="http://schemas.microsoft.com/office/powerpoint/2010/main" val="1688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BC8038-6F0D-6B4E-83A7-D3A559B26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Sažetak – Ostvareni napredak!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D987C2-5FB9-284B-84A7-6DF93D92E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/>
              <a:t>2012. - Osnovana radna skupina za RP </a:t>
            </a:r>
          </a:p>
          <a:p>
            <a:r>
              <a:rPr lang="hr-HR"/>
              <a:t>2014. - Izrađen prvi dokument o integraciji proračunske klasifikacije i RP-u</a:t>
            </a:r>
          </a:p>
          <a:p>
            <a:r>
              <a:rPr lang="hr-HR"/>
              <a:t> 2018. - Odluka Radne skupine za računovodstvo TCOP-a o proširenju i ažuriranju dokumenta</a:t>
            </a:r>
          </a:p>
          <a:p>
            <a:r>
              <a:rPr lang="hr-HR"/>
              <a:t>2019. - siječanj, održana VK radi pregleda prvog nacrta ažuriranog dokumenta</a:t>
            </a:r>
          </a:p>
          <a:p>
            <a:r>
              <a:rPr lang="hr-HR"/>
              <a:t>2019. - rujan, održana druga VK radi razmatranja drugog nacrta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DC604F3-4A0E-7148-8305-9E1C9E87E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27580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9ACD41D-E58A-994B-A409-531592171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Što smo napravili od siječnja 2019.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F8D9CB7-28B1-1644-8FCB-033BB65089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r-HR" dirty="0"/>
              <a:t>Dovršeno je zadnje ažuriranje s novim poglavljima, neke promjene postojećih poglavlja i uključivanje odjeljaka posvećenih primjedbama zemalja </a:t>
            </a:r>
          </a:p>
          <a:p>
            <a:r>
              <a:rPr lang="hr-HR" dirty="0"/>
              <a:t>Zahvaljujemo Hrvatskoj na pružanju jedinstvenih RP-ova i uputa – upućivanje na pristup jedinstvenih RP-ova uključeno je u najnoviji nacrt – Hrvatska bi to trebala razmotriti i dodati sve dodatne stavke koje smatra važnima</a:t>
            </a:r>
          </a:p>
          <a:p>
            <a:r>
              <a:rPr lang="hr-HR" dirty="0"/>
              <a:t>Zahvaljujemo i sudionicima videokonferencije (VK), a posebno </a:t>
            </a:r>
            <a:r>
              <a:rPr lang="hr-HR" dirty="0" err="1"/>
              <a:t>Moldovi</a:t>
            </a:r>
            <a:r>
              <a:rPr lang="hr-HR" dirty="0"/>
              <a:t> na postavljenim dodatnim pitanjima tijekom i nakon siječanjske videokonferencije – ona su primijenjena na daljnje usavršavanje ovog nacrta</a:t>
            </a:r>
          </a:p>
          <a:p>
            <a:r>
              <a:rPr lang="hr-HR" dirty="0"/>
              <a:t>PULSAR je od siječnja također objavio rad o jedinstvenim RP-ovima koji bi morali raspraviti i razmotriti zajedno s njegovim prethodnim dokumentom o kompatibilnosti IPSAS-a i GFSM2014. </a:t>
            </a:r>
          </a:p>
          <a:p>
            <a:r>
              <a:rPr lang="hr-HR" dirty="0"/>
              <a:t>To je još uvijek u tijeku i zahtijeva daljnje uređivanje i, što je još važnije, više </a:t>
            </a:r>
            <a:r>
              <a:rPr lang="hr-HR" b="1" dirty="0"/>
              <a:t>konkretnih primjera zemalja 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3FE13DE-4C15-5541-B9D4-35594B381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32064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B58EF4-4597-FD44-B97B-B707608E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200" dirty="0"/>
              <a:t>Glavne promjene u nacrtu dokumenta od siječnja 2019.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2DAEEE0-EDF6-F141-A34A-A9FE0968E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17600"/>
            <a:ext cx="8382000" cy="5705475"/>
          </a:xfrm>
        </p:spPr>
        <p:txBody>
          <a:bodyPr>
            <a:noAutofit/>
          </a:bodyPr>
          <a:lstStyle/>
          <a:p>
            <a:r>
              <a:rPr lang="hr-HR" sz="2000" dirty="0"/>
              <a:t>Nova poglavlja o sljedećim segmentima: </a:t>
            </a:r>
          </a:p>
          <a:p>
            <a:pPr lvl="1"/>
            <a:r>
              <a:rPr lang="hr-HR" sz="2000" dirty="0"/>
              <a:t>izvori sredstava </a:t>
            </a:r>
          </a:p>
          <a:p>
            <a:pPr lvl="1"/>
            <a:r>
              <a:rPr lang="hr-HR" sz="2000" dirty="0"/>
              <a:t>organizacija</a:t>
            </a:r>
          </a:p>
          <a:p>
            <a:pPr lvl="1"/>
            <a:r>
              <a:rPr lang="hr-HR" sz="2000" dirty="0"/>
              <a:t>funkcija</a:t>
            </a:r>
          </a:p>
          <a:p>
            <a:pPr lvl="1"/>
            <a:r>
              <a:rPr lang="hr-HR" sz="2000" dirty="0"/>
              <a:t>geografski aspekt</a:t>
            </a:r>
          </a:p>
          <a:p>
            <a:pPr lvl="1"/>
            <a:r>
              <a:rPr lang="hr-HR" sz="2000" dirty="0"/>
              <a:t>projekti</a:t>
            </a:r>
          </a:p>
          <a:p>
            <a:pPr lvl="1"/>
            <a:r>
              <a:rPr lang="hr-HR" sz="2000" dirty="0"/>
              <a:t>programi</a:t>
            </a:r>
          </a:p>
          <a:p>
            <a:r>
              <a:rPr lang="hr-HR" sz="2000" dirty="0"/>
              <a:t>Novo poglavlje o općim načelima za izradu RP-a</a:t>
            </a:r>
          </a:p>
          <a:p>
            <a:r>
              <a:rPr lang="hr-HR" sz="2000" dirty="0"/>
              <a:t>Novo poglavlje o RP-u i proračunu</a:t>
            </a:r>
          </a:p>
          <a:p>
            <a:r>
              <a:rPr lang="hr-HR" sz="2000" dirty="0"/>
              <a:t>Prošireni odjeljak o RP-u i ISFU-u  </a:t>
            </a:r>
          </a:p>
          <a:p>
            <a:r>
              <a:rPr lang="hr-HR" sz="2000" dirty="0"/>
              <a:t>Proširenje gospodarskog segmenta, uključujući referencu na hrvatski pristup i uključivanje primjedbi o pitanjima kompatibilnosti GFSM-a/IPSAS-a. </a:t>
            </a:r>
          </a:p>
          <a:p>
            <a:r>
              <a:rPr lang="hr-HR" sz="2000" dirty="0"/>
              <a:t>Predgovor, sadržaj, akronimi i neke dodatne strukture te kratki dodaci sadržaju izvornog dokumenta  </a:t>
            </a:r>
          </a:p>
          <a:p>
            <a:pPr marL="514350" indent="-45720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6C02327-A403-9E47-A7FE-A7ED3E70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0915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7E58E4-CC7F-654C-AEDF-D2055944C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/>
              <a:t>Specifična pitanja definirana na siječanjskoj videokonferenciji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6ABBBD-78C8-E147-9048-952A1467E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r-HR" dirty="0"/>
              <a:t>Kako najbolje iskoristiti mogućnosti suvremenih informacijskih sustava financijskog upravljanja (ISFU) u razvoju optimalnog RP-a (</a:t>
            </a:r>
            <a:r>
              <a:rPr lang="hr-HR" dirty="0" err="1"/>
              <a:t>Bjelarus</a:t>
            </a:r>
            <a:r>
              <a:rPr lang="hr-HR" dirty="0"/>
              <a:t>) </a:t>
            </a:r>
            <a:r>
              <a:rPr lang="hr-HR" dirty="0" smtClean="0">
                <a:highlight>
                  <a:srgbClr val="FFFF00"/>
                </a:highlight>
              </a:rPr>
              <a:t>(poglavlje </a:t>
            </a:r>
            <a:r>
              <a:rPr lang="hr-HR" dirty="0">
                <a:highlight>
                  <a:srgbClr val="FFFF00"/>
                </a:highlight>
              </a:rPr>
              <a:t>3. - današnja struktura RP-a</a:t>
            </a:r>
            <a:r>
              <a:rPr lang="hr-HR" dirty="0"/>
              <a:t>);</a:t>
            </a:r>
          </a:p>
          <a:p>
            <a:pPr lvl="0"/>
            <a:r>
              <a:rPr lang="hr-HR" dirty="0"/>
              <a:t>Kako provesti novi jedinstveni RP u ISFU (Tadžikistan, </a:t>
            </a:r>
            <a:r>
              <a:rPr lang="hr-HR" dirty="0" err="1"/>
              <a:t>Kirgiska</a:t>
            </a:r>
            <a:r>
              <a:rPr lang="hr-HR" dirty="0"/>
              <a:t> Republika) </a:t>
            </a:r>
            <a:r>
              <a:rPr lang="hr-HR" dirty="0">
                <a:highlight>
                  <a:srgbClr val="FFFF00"/>
                </a:highlight>
              </a:rPr>
              <a:t>(poglavlje 13. - RP i ISFU);</a:t>
            </a:r>
          </a:p>
          <a:p>
            <a:r>
              <a:rPr lang="hr-HR" dirty="0"/>
              <a:t>Kako povezati riznicu i sustave nabave i kako koristiti jedinstveni RP u svrhu uspostavljanja takvih veza (Tadžikistan) </a:t>
            </a:r>
            <a:r>
              <a:rPr lang="hr-HR" dirty="0">
                <a:highlight>
                  <a:srgbClr val="FFFF00"/>
                </a:highlight>
              </a:rPr>
              <a:t>(Poglavlje 13. - RP i ISFU)</a:t>
            </a:r>
            <a:r>
              <a:rPr lang="hr-HR" dirty="0"/>
              <a:t>; </a:t>
            </a:r>
          </a:p>
          <a:p>
            <a:r>
              <a:rPr lang="hr-HR" dirty="0"/>
              <a:t>Kako pristupiti zahtjevima izvještavanja GFS-a i IPSAS-a pri izradi jedinstvenog RP-a (</a:t>
            </a:r>
            <a:r>
              <a:rPr lang="hr-HR" dirty="0" err="1"/>
              <a:t>Moldova</a:t>
            </a:r>
            <a:r>
              <a:rPr lang="hr-HR" dirty="0"/>
              <a:t>, Hrvatska) </a:t>
            </a:r>
            <a:r>
              <a:rPr lang="hr-HR" dirty="0" smtClean="0"/>
              <a:t>(</a:t>
            </a:r>
            <a:r>
              <a:rPr lang="hr-HR" dirty="0" smtClean="0">
                <a:highlight>
                  <a:srgbClr val="FFFF00"/>
                </a:highlight>
              </a:rPr>
              <a:t>poglavlje </a:t>
            </a:r>
            <a:r>
              <a:rPr lang="hr-HR" dirty="0">
                <a:highlight>
                  <a:srgbClr val="FFFF00"/>
                </a:highlight>
              </a:rPr>
              <a:t>5. - Ekonomski segment - Kako upravljati različitim zahtjevima izvještavanja za IPSAS i GFSM2014 (zajedno sa širim zahtjevima izvještavanja)</a:t>
            </a:r>
          </a:p>
          <a:p>
            <a:r>
              <a:rPr lang="hr-HR" dirty="0"/>
              <a:t>Kako osigurati ravnotežu između razine detalja jedinstvenog RP-a i različitih zahtjeva izvještavanja, npr. statističko izvještavanje (Hrvatska) (p</a:t>
            </a:r>
            <a:r>
              <a:rPr lang="hr-HR" dirty="0">
                <a:highlight>
                  <a:srgbClr val="FFFF00"/>
                </a:highlight>
              </a:rPr>
              <a:t>oglavlje 5. - Kako upravljati različitim zahtjevima izvještavanja za IPSAS i GFSM2014 (zajedno sa širim zahtjevima izvještavanja)</a:t>
            </a:r>
          </a:p>
          <a:p>
            <a:endParaRPr lang="en-AU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5E3FBA-92B3-6D4F-A97D-B286B1182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47491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20DC612-8972-474D-8E07-867F1CD2C6F2}"/>
              </a:ext>
            </a:extLst>
          </p:cNvPr>
          <p:cNvSpPr/>
          <p:nvPr/>
        </p:nvSpPr>
        <p:spPr>
          <a:xfrm>
            <a:off x="3789045" y="900827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Priprema proračuna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9641311-1C8F-124D-8ECB-DF41C878EBBE}"/>
              </a:ext>
            </a:extLst>
          </p:cNvPr>
          <p:cNvSpPr/>
          <p:nvPr/>
        </p:nvSpPr>
        <p:spPr>
          <a:xfrm>
            <a:off x="534352" y="1423035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E-Nabava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CFC82428-37E9-1A40-8F90-2D656CC984C5}"/>
              </a:ext>
            </a:extLst>
          </p:cNvPr>
          <p:cNvSpPr/>
          <p:nvPr/>
        </p:nvSpPr>
        <p:spPr>
          <a:xfrm>
            <a:off x="534352" y="2250281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Upravljanje dugom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42D26229-D0EA-B94D-BF84-E42F4551224B}"/>
              </a:ext>
            </a:extLst>
          </p:cNvPr>
          <p:cNvSpPr/>
          <p:nvPr/>
        </p:nvSpPr>
        <p:spPr>
          <a:xfrm>
            <a:off x="534352" y="3063240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Računovodstveni sustavi MDA-e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E4BE9666-C9CF-5246-B3F1-6E13F5A1912C}"/>
              </a:ext>
            </a:extLst>
          </p:cNvPr>
          <p:cNvSpPr/>
          <p:nvPr/>
        </p:nvSpPr>
        <p:spPr>
          <a:xfrm>
            <a:off x="534352" y="4689158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Upravljanje prihodima</a:t>
            </a:r>
          </a:p>
          <a:p>
            <a:pPr algn="ctr"/>
            <a:r>
              <a:rPr lang="hr-HR" sz="1350"/>
              <a:t>Sustavi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49FE3768-19F5-6A42-9C80-F544D4D512C0}"/>
              </a:ext>
            </a:extLst>
          </p:cNvPr>
          <p:cNvSpPr/>
          <p:nvPr/>
        </p:nvSpPr>
        <p:spPr>
          <a:xfrm>
            <a:off x="3789045" y="2108835"/>
            <a:ext cx="1723073" cy="2125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ISFU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ED635ACC-2BFD-854C-89C9-B2941620BABB}"/>
              </a:ext>
            </a:extLst>
          </p:cNvPr>
          <p:cNvSpPr/>
          <p:nvPr/>
        </p:nvSpPr>
        <p:spPr>
          <a:xfrm>
            <a:off x="7000875" y="2743200"/>
            <a:ext cx="1723073" cy="85725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Bankarski sustav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7927E70-EF1A-8749-B3A5-E64E4D54BB0C}"/>
              </a:ext>
            </a:extLst>
          </p:cNvPr>
          <p:cNvSpPr/>
          <p:nvPr/>
        </p:nvSpPr>
        <p:spPr>
          <a:xfrm>
            <a:off x="3789045" y="4727019"/>
            <a:ext cx="1723073" cy="6858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Skladište podataka</a:t>
            </a:r>
          </a:p>
          <a:p>
            <a:pPr algn="ctr"/>
            <a:r>
              <a:rPr lang="hr-HR" sz="1350"/>
              <a:t>(Izvještavanje)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06F2F28-A319-F74E-B043-7E50B5592AB2}"/>
              </a:ext>
            </a:extLst>
          </p:cNvPr>
          <p:cNvSpPr/>
          <p:nvPr/>
        </p:nvSpPr>
        <p:spPr>
          <a:xfrm>
            <a:off x="534352" y="3876199"/>
            <a:ext cx="1723073" cy="6858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350"/>
              <a:t>Upravljanje novčanim sredstvima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C730EEF-CEBA-0744-B72C-9F70310866CD}"/>
              </a:ext>
            </a:extLst>
          </p:cNvPr>
          <p:cNvSpPr/>
          <p:nvPr/>
        </p:nvSpPr>
        <p:spPr>
          <a:xfrm>
            <a:off x="385763" y="5502117"/>
            <a:ext cx="8469630" cy="498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b="1"/>
              <a:t>Jedinstveni računski plan (osigurava integritet podataka među sustavima PFM-a) </a:t>
            </a:r>
          </a:p>
        </p:txBody>
      </p:sp>
      <p:sp>
        <p:nvSpPr>
          <p:cNvPr id="17" name="Right Brace 16">
            <a:extLst>
              <a:ext uri="{FF2B5EF4-FFF2-40B4-BE49-F238E27FC236}">
                <a16:creationId xmlns:a16="http://schemas.microsoft.com/office/drawing/2014/main" xmlns="" id="{0EDC1C2C-1572-784A-B80C-3D8F79FB3291}"/>
              </a:ext>
            </a:extLst>
          </p:cNvPr>
          <p:cNvSpPr/>
          <p:nvPr/>
        </p:nvSpPr>
        <p:spPr>
          <a:xfrm>
            <a:off x="2511743" y="1551622"/>
            <a:ext cx="480060" cy="3763328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0" name="Left-right Arrow 19">
            <a:extLst>
              <a:ext uri="{FF2B5EF4-FFF2-40B4-BE49-F238E27FC236}">
                <a16:creationId xmlns:a16="http://schemas.microsoft.com/office/drawing/2014/main" xmlns="" id="{C21FDEFF-224B-234A-87B5-999001A893E6}"/>
              </a:ext>
            </a:extLst>
          </p:cNvPr>
          <p:cNvSpPr/>
          <p:nvPr/>
        </p:nvSpPr>
        <p:spPr>
          <a:xfrm rot="16200000">
            <a:off x="4389120" y="434732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1" name="Left-right Arrow 20">
            <a:extLst>
              <a:ext uri="{FF2B5EF4-FFF2-40B4-BE49-F238E27FC236}">
                <a16:creationId xmlns:a16="http://schemas.microsoft.com/office/drawing/2014/main" xmlns="" id="{2AB1DBD8-89DF-C247-9351-7B82482B575E}"/>
              </a:ext>
            </a:extLst>
          </p:cNvPr>
          <p:cNvSpPr/>
          <p:nvPr/>
        </p:nvSpPr>
        <p:spPr>
          <a:xfrm rot="5400000">
            <a:off x="4389120" y="1695569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2" name="Left-right Arrow 21">
            <a:extLst>
              <a:ext uri="{FF2B5EF4-FFF2-40B4-BE49-F238E27FC236}">
                <a16:creationId xmlns:a16="http://schemas.microsoft.com/office/drawing/2014/main" xmlns="" id="{095ADFD3-A6EC-AF4B-9669-5F16A46B03EA}"/>
              </a:ext>
            </a:extLst>
          </p:cNvPr>
          <p:cNvSpPr/>
          <p:nvPr/>
        </p:nvSpPr>
        <p:spPr>
          <a:xfrm>
            <a:off x="6022181" y="3034665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3" name="Left-right Arrow 22">
            <a:extLst>
              <a:ext uri="{FF2B5EF4-FFF2-40B4-BE49-F238E27FC236}">
                <a16:creationId xmlns:a16="http://schemas.microsoft.com/office/drawing/2014/main" xmlns="" id="{A9BA0D95-A64F-8846-AA60-DECCB960A758}"/>
              </a:ext>
            </a:extLst>
          </p:cNvPr>
          <p:cNvSpPr/>
          <p:nvPr/>
        </p:nvSpPr>
        <p:spPr>
          <a:xfrm>
            <a:off x="3128962" y="3268980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4" name="Left-right Arrow 23">
            <a:extLst>
              <a:ext uri="{FF2B5EF4-FFF2-40B4-BE49-F238E27FC236}">
                <a16:creationId xmlns:a16="http://schemas.microsoft.com/office/drawing/2014/main" xmlns="" id="{2975AB3B-4AB8-1A47-A56A-EC753BEAC1D8}"/>
              </a:ext>
            </a:extLst>
          </p:cNvPr>
          <p:cNvSpPr/>
          <p:nvPr/>
        </p:nvSpPr>
        <p:spPr>
          <a:xfrm>
            <a:off x="3081814" y="4894898"/>
            <a:ext cx="522923" cy="27432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F702EC39-F60D-C241-A8F9-317EC282E11E}"/>
              </a:ext>
            </a:extLst>
          </p:cNvPr>
          <p:cNvSpPr txBox="1"/>
          <p:nvPr/>
        </p:nvSpPr>
        <p:spPr>
          <a:xfrm>
            <a:off x="152400" y="62508"/>
            <a:ext cx="87029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/>
              <a:t>Jedinstveni računski plan podupire interoperabilnost u svim sustavima PFM-a</a:t>
            </a:r>
          </a:p>
        </p:txBody>
      </p:sp>
    </p:spTree>
    <p:extLst>
      <p:ext uri="{BB962C8B-B14F-4D97-AF65-F5344CB8AC3E}">
        <p14:creationId xmlns:p14="http://schemas.microsoft.com/office/powerpoint/2010/main" val="1748653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77D8C2-803A-644A-B86E-2E9238A33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3600" dirty="0"/>
              <a:t>Specifična pitanja </a:t>
            </a:r>
            <a:r>
              <a:rPr lang="hr-HR" sz="3600" dirty="0" smtClean="0"/>
              <a:t>utvrđena na </a:t>
            </a:r>
            <a:r>
              <a:rPr lang="hr-HR" sz="3600" dirty="0"/>
              <a:t>siječanjskoj videokonferenciji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8D09CEF-790B-9046-AAEA-116D014F1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71600"/>
            <a:ext cx="8458200" cy="5146675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hr-HR" b="1" dirty="0"/>
              <a:t>Kako osigurati uporabu ispravnih brojčanih oznaka kada je novi RP vrlo detaljan </a:t>
            </a:r>
            <a:r>
              <a:rPr lang="hr-HR" dirty="0" smtClean="0">
                <a:highlight>
                  <a:srgbClr val="FFFF00"/>
                </a:highlight>
              </a:rPr>
              <a:t>(poglavlje </a:t>
            </a:r>
            <a:r>
              <a:rPr lang="hr-HR" dirty="0">
                <a:highlight>
                  <a:srgbClr val="FFFF00"/>
                </a:highlight>
              </a:rPr>
              <a:t>4. tekstni okvir 3. - Na koji način pravilna izrada RP-a smanjuje složenost i povećava pouzdanost izvještavanja  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Razlike u klasifikaciji između IPSAS-a i GFS-a </a:t>
            </a:r>
          </a:p>
          <a:p>
            <a:pPr lvl="1"/>
            <a:r>
              <a:rPr lang="hr-HR" dirty="0"/>
              <a:t>IPSAS-ova klasifikacija kratkotrajna/dugotrajna i GSF-ova financijska/nefinancijska nisu kompatibilne - kako pristupiti ovom problemu</a:t>
            </a:r>
          </a:p>
          <a:p>
            <a:endParaRPr lang="en-US" dirty="0"/>
          </a:p>
          <a:p>
            <a:pPr lvl="1"/>
            <a:r>
              <a:rPr lang="hr-HR" dirty="0">
                <a:solidFill>
                  <a:srgbClr val="FF0000"/>
                </a:solidFill>
              </a:rPr>
              <a:t>S obzirom na gore navedeno, raspravlja se o izradi dva odvojena dokumenta, i to nove ekonomske klasifikacije i novog RP-a usklađenih s IPSAS-om</a:t>
            </a:r>
          </a:p>
          <a:p>
            <a:endParaRPr lang="en-AU" dirty="0"/>
          </a:p>
          <a:p>
            <a:pPr lvl="1"/>
            <a:r>
              <a:rPr lang="hr-HR" dirty="0"/>
              <a:t>Prema standardu GFS, nematerijalna imovina navedena je pod nefinancijskom imovinom. Međutim, prema IPSAS-u ona nije dio ove kategorije, već se umjesto toga navodi kao zasebna kategorija.  </a:t>
            </a:r>
          </a:p>
          <a:p>
            <a:pPr lvl="0"/>
            <a:endParaRPr lang="en-US" dirty="0"/>
          </a:p>
          <a:p>
            <a:pPr lvl="1"/>
            <a:r>
              <a:rPr lang="hr-HR" dirty="0">
                <a:solidFill>
                  <a:srgbClr val="FF0000"/>
                </a:solidFill>
              </a:rPr>
              <a:t>Prema GFS-u, novčani primici od prodaje nefinancijske imovine priznaju se kao kapitalni rashodi (CAPEX), sa znakom minusa. Prema IPSAS-u, oni se prikazuju kao prihodi. Gdje ispravno prikazati novčane primitke od prodaje nefinancijske imovine: na računu prihoda ili na računu rashoda (sa znakom minusa)?</a:t>
            </a:r>
          </a:p>
          <a:p>
            <a:pPr marL="457200" lvl="1" indent="0">
              <a:buNone/>
            </a:pPr>
            <a:r>
              <a:rPr lang="hr-HR" dirty="0" smtClean="0">
                <a:highlight>
                  <a:srgbClr val="FFFF00"/>
                </a:highlight>
              </a:rPr>
              <a:t>(poglavlje </a:t>
            </a:r>
            <a:r>
              <a:rPr lang="hr-HR" dirty="0">
                <a:highlight>
                  <a:srgbClr val="FFFF00"/>
                </a:highlight>
              </a:rPr>
              <a:t>5. - Ekonomski segment - Kako upravljati različitim zahtjevima izvještavanja za IPSAS i GFSM2014 (zajedno sa širim zahtjevima izvještavanja)</a:t>
            </a:r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BD79C4-6D21-5E40-B80B-2EF7F419E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101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BF991C-DCAC-DB4A-8B26-612E45F8C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Sljedeći koraci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01EE6AD-BD87-6F40-B8A7-F52EA22A2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1117600"/>
            <a:ext cx="8001000" cy="5130800"/>
          </a:xfrm>
        </p:spPr>
        <p:txBody>
          <a:bodyPr>
            <a:normAutofit fontScale="77500" lnSpcReduction="20000"/>
          </a:bodyPr>
          <a:lstStyle/>
          <a:p>
            <a:endParaRPr lang="en-US" dirty="0"/>
          </a:p>
          <a:p>
            <a:r>
              <a:rPr lang="hr-HR"/>
              <a:t>Jesu li se u novim odjeljcima primjereno uzele u obzir primjedbe (izražene u siječnju i slanjem e-pošte)?</a:t>
            </a:r>
          </a:p>
          <a:p>
            <a:r>
              <a:rPr lang="hr-HR"/>
              <a:t>Postoji li još pitanja ili problema na koje dokument ne daje primjeren odgovor? </a:t>
            </a:r>
          </a:p>
          <a:p>
            <a:r>
              <a:rPr lang="hr-HR"/>
              <a:t>Dodat će se još priloga i primjera - žele li se zemlje dobrovoljno javiti za obavljanje dijela ovog posla?</a:t>
            </a:r>
          </a:p>
          <a:p>
            <a:r>
              <a:rPr lang="hr-HR"/>
              <a:t>Trebali bismo razmotriti dodavanje referenci na PULSAR-ove dokumente (neke su već dodane)</a:t>
            </a:r>
          </a:p>
          <a:p>
            <a:r>
              <a:rPr lang="hr-HR"/>
              <a:t>Predlaže se da hrvatski dokumenti i primjeri drugih zemalja budu dostupni na internetskim poveznicama iz dokumenta na portalu znanja  </a:t>
            </a:r>
          </a:p>
          <a:p>
            <a:r>
              <a:rPr lang="hr-HR"/>
              <a:t>Nakon primitka povratnih informacija o najnovijem nacrtu pripremit će se nova verzija u kojoj će se određeni sadržaji dodatno proširiti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191AE62D-01F7-8746-B2CA-D43CC49F7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B3EB4-F75D-4221-891B-A2BAA9BB7BFA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8586835"/>
      </p:ext>
    </p:extLst>
  </p:cSld>
  <p:clrMapOvr>
    <a:masterClrMapping/>
  </p:clrMapOvr>
</p:sld>
</file>

<file path=ppt/theme/theme1.xml><?xml version="1.0" encoding="utf-8"?>
<a:theme xmlns:a="http://schemas.openxmlformats.org/drawingml/2006/main" name="PEMP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PEMPAL.potx</Template>
  <TotalTime>16419</TotalTime>
  <Words>634</Words>
  <Application>Microsoft Office PowerPoint</Application>
  <PresentationFormat>On-screen Show (4:3)</PresentationFormat>
  <Paragraphs>77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PEMPAL</vt:lpstr>
      <vt:lpstr> OPTIMIZACIJA IZRADE RAČUNSKOG PLANA  Pregled i najnovije informacije o radnom dokumentu PEMPAL-a iz 2014. –Izvještaj iz rujna 2019.</vt:lpstr>
      <vt:lpstr>Sažetak – Ostvareni napredak!</vt:lpstr>
      <vt:lpstr>Što smo napravili od siječnja 2019. </vt:lpstr>
      <vt:lpstr>Glavne promjene u nacrtu dokumenta od siječnja 2019.</vt:lpstr>
      <vt:lpstr>Specifična pitanja definirana na siječanjskoj videokonferenciji </vt:lpstr>
      <vt:lpstr>PowerPoint Presentation</vt:lpstr>
      <vt:lpstr>Specifična pitanja utvrđena na siječanjskoj videokonferenciji </vt:lpstr>
      <vt:lpstr>Sljedeći koraci</vt:lpstr>
    </vt:vector>
  </TitlesOfParts>
  <Company>The World Bank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budget classification (BC) used in a country</dc:title>
  <dc:creator>wb76141</dc:creator>
  <cp:lastModifiedBy>Željka</cp:lastModifiedBy>
  <cp:revision>467</cp:revision>
  <dcterms:created xsi:type="dcterms:W3CDTF">2010-10-04T16:57:49Z</dcterms:created>
  <dcterms:modified xsi:type="dcterms:W3CDTF">2019-09-12T12:13:18Z</dcterms:modified>
</cp:coreProperties>
</file>