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473" r:id="rId2"/>
    <p:sldId id="1221" r:id="rId3"/>
    <p:sldId id="480" r:id="rId4"/>
    <p:sldId id="481" r:id="rId5"/>
    <p:sldId id="482" r:id="rId6"/>
    <p:sldId id="1220" r:id="rId7"/>
    <p:sldId id="483" r:id="rId8"/>
    <p:sldId id="48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4" autoAdjust="0"/>
    <p:restoredTop sz="86573" autoAdjust="0"/>
  </p:normalViewPr>
  <p:slideViewPr>
    <p:cSldViewPr>
      <p:cViewPr varScale="1">
        <p:scale>
          <a:sx n="100" d="100"/>
          <a:sy n="100" d="100"/>
        </p:scale>
        <p:origin x="88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9/10/19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2C73E-09FF-7E43-9B2B-BDFE8D7383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/>
              <a:t> </a:t>
            </a:r>
            <a:r>
              <a:rPr lang="en-US" b="1" dirty="0"/>
              <a:t>OPTIMIZING THE CHART OF ACCOUNTS DESIGN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Review and Update of 2014 PEMPAL Paper –September 2019 Report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695B0-F7FF-3247-ACC7-37F565C9B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2600" y="4267200"/>
            <a:ext cx="6400800" cy="1752600"/>
          </a:xfrm>
        </p:spPr>
        <p:txBody>
          <a:bodyPr>
            <a:normAutofit fontScale="70000" lnSpcReduction="20000"/>
          </a:bodyPr>
          <a:lstStyle/>
          <a:p>
            <a:br>
              <a:rPr lang="en-US" dirty="0"/>
            </a:b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Mark Silins</a:t>
            </a:r>
          </a:p>
          <a:p>
            <a:r>
              <a:rPr lang="en-US" dirty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1688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C8038-6F0D-6B4E-83A7-D3A559B26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– Progress to date!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987C2-5FB9-284B-84A7-6DF93D92E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2012  - CoA Working Group Established </a:t>
            </a:r>
          </a:p>
          <a:p>
            <a:r>
              <a:rPr lang="en-US" dirty="0"/>
              <a:t>2014  - First paper on Integration of the Budget Classification and CoA produced in</a:t>
            </a:r>
          </a:p>
          <a:p>
            <a:r>
              <a:rPr lang="en-US" dirty="0"/>
              <a:t> 2018-  Decision by the Accounting WG of TCOP to expand and update the paper</a:t>
            </a:r>
          </a:p>
          <a:p>
            <a:r>
              <a:rPr lang="en-US" dirty="0"/>
              <a:t>2019 – January VC to review first draft of the updated paper</a:t>
            </a:r>
          </a:p>
          <a:p>
            <a:r>
              <a:rPr lang="en-US" dirty="0"/>
              <a:t>2019 – September Second VC to consider second draft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C604F3-4A0E-7148-8305-9E1C9E87E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58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CD41D-E58A-994B-A409-531592171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Since January 2019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D9CB7-28B1-1644-8FCB-033BB6508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Completed the latest update with new chapters, some revisions of existing chapters and inclusion of sections addressing comments from countries </a:t>
            </a:r>
          </a:p>
          <a:p>
            <a:r>
              <a:rPr lang="en-US" dirty="0"/>
              <a:t>Thank you to Croatia for providing its UCOA and instructions – a reference to the approach to the UCOA has been incorporated in the latest draft – Croatia should review this and add any further elements which they consider important</a:t>
            </a:r>
          </a:p>
          <a:p>
            <a:r>
              <a:rPr lang="en-US" dirty="0"/>
              <a:t>Thanks also to VC participants and particularly Moldova for providing supplementary questions during and after the January VC – these have also been used to further refine this draft</a:t>
            </a:r>
          </a:p>
          <a:p>
            <a:r>
              <a:rPr lang="en-US" dirty="0"/>
              <a:t>Since January PULSAR has also issued a paper on UCoA which we should discuss and consider along with its previous paper on compatibility of IPSAS and GFSM2014 </a:t>
            </a:r>
          </a:p>
          <a:p>
            <a:r>
              <a:rPr lang="en-US" dirty="0"/>
              <a:t>It is still a work in progress and requires further editing and more importantly, further </a:t>
            </a:r>
            <a:r>
              <a:rPr lang="en-US" b="1" dirty="0"/>
              <a:t>specific country examples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FE13DE-4C15-5541-B9D4-35594B381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06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58EF4-4597-FD44-B97B-B707608E1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Major Changes to the draft paper since January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AEEE0-EDF6-F141-A34A-A9FE0968E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17600"/>
            <a:ext cx="8382000" cy="570547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New chapters on segments: </a:t>
            </a:r>
          </a:p>
          <a:p>
            <a:pPr lvl="1"/>
            <a:r>
              <a:rPr lang="en-US" dirty="0"/>
              <a:t>Source of Funds </a:t>
            </a:r>
          </a:p>
          <a:p>
            <a:pPr lvl="1"/>
            <a:r>
              <a:rPr lang="en-US" dirty="0"/>
              <a:t>Organizational</a:t>
            </a:r>
          </a:p>
          <a:p>
            <a:pPr lvl="1"/>
            <a:r>
              <a:rPr lang="en-US" dirty="0"/>
              <a:t>Function</a:t>
            </a:r>
          </a:p>
          <a:p>
            <a:pPr lvl="1"/>
            <a:r>
              <a:rPr lang="en-US" dirty="0"/>
              <a:t>Geographic</a:t>
            </a:r>
          </a:p>
          <a:p>
            <a:pPr lvl="1"/>
            <a:r>
              <a:rPr lang="en-US" dirty="0"/>
              <a:t>Project</a:t>
            </a:r>
          </a:p>
          <a:p>
            <a:pPr lvl="1"/>
            <a:r>
              <a:rPr lang="en-US" dirty="0"/>
              <a:t>Program</a:t>
            </a:r>
          </a:p>
          <a:p>
            <a:r>
              <a:rPr lang="en-US" dirty="0"/>
              <a:t>New Chapter on General Principals of CoA design</a:t>
            </a:r>
          </a:p>
          <a:p>
            <a:r>
              <a:rPr lang="en-US" dirty="0"/>
              <a:t>New Chapter on CoA and the Budget</a:t>
            </a:r>
          </a:p>
          <a:p>
            <a:r>
              <a:rPr lang="en-US" dirty="0"/>
              <a:t>Expanded section on CoA and the FMIS  </a:t>
            </a:r>
          </a:p>
          <a:p>
            <a:r>
              <a:rPr lang="en-US" dirty="0"/>
              <a:t>Expansion on economic segment including reference to Croatia’s approach and incorporating comments on GFSM/IPSAS compatibility issues </a:t>
            </a:r>
          </a:p>
          <a:p>
            <a:r>
              <a:rPr lang="en-US" dirty="0"/>
              <a:t>Preface, Table of Contents, Acronyms and some additional structure and some small additions to the original paper’s content  </a:t>
            </a:r>
          </a:p>
          <a:p>
            <a:pPr marL="514350" indent="-45720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C02327-A403-9E47-A7FE-A7ED3E70E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157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E58E4-CC7F-654C-AEDF-D2055944C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Specific issues identified in the January VC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ABBBD-78C8-E147-9048-952A1467E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How to make best use of the modern financial management information systems (FMIS) capabilities in developing the optimal CoA (Belarus) (</a:t>
            </a:r>
            <a:r>
              <a:rPr lang="en-US" dirty="0">
                <a:highlight>
                  <a:srgbClr val="FFFF00"/>
                </a:highlight>
              </a:rPr>
              <a:t>Chapter 3 - contemporary CoA Design</a:t>
            </a:r>
            <a:r>
              <a:rPr lang="en-US" dirty="0"/>
              <a:t>);</a:t>
            </a:r>
            <a:endParaRPr lang="en-AU" dirty="0"/>
          </a:p>
          <a:p>
            <a:pPr lvl="0"/>
            <a:r>
              <a:rPr lang="en-US" dirty="0"/>
              <a:t>How to implement the new UCoA in the FMIS (Tajikistan, Kyrgyzstan) </a:t>
            </a:r>
            <a:r>
              <a:rPr lang="en-US" dirty="0">
                <a:highlight>
                  <a:srgbClr val="FFFF00"/>
                </a:highlight>
              </a:rPr>
              <a:t>(Chapter 13  - CoA and the FMIS);</a:t>
            </a:r>
            <a:endParaRPr lang="en-AU" dirty="0">
              <a:highlight>
                <a:srgbClr val="FFFF00"/>
              </a:highlight>
            </a:endParaRPr>
          </a:p>
          <a:p>
            <a:r>
              <a:rPr lang="en-US" dirty="0"/>
              <a:t>How to link treasury and procurement systems and how to make use of the UCoA to establish such links (Tajikistan)</a:t>
            </a:r>
            <a:r>
              <a:rPr lang="en-US" dirty="0">
                <a:highlight>
                  <a:srgbClr val="FFFF00"/>
                </a:highlight>
              </a:rPr>
              <a:t> (Chapter 13  - CoA and the FMIS)</a:t>
            </a:r>
            <a:r>
              <a:rPr lang="en-US" dirty="0"/>
              <a:t>; </a:t>
            </a:r>
            <a:endParaRPr lang="en-AU" dirty="0"/>
          </a:p>
          <a:p>
            <a:r>
              <a:rPr lang="en-US" dirty="0"/>
              <a:t>How to address GFS and IPSAS reporting requirements in designing the UCoA (Moldova, Croatia) (</a:t>
            </a:r>
            <a:r>
              <a:rPr lang="en-US" dirty="0">
                <a:highlight>
                  <a:srgbClr val="FFFF00"/>
                </a:highlight>
              </a:rPr>
              <a:t>Chapter  5 –Economic Segment - </a:t>
            </a:r>
            <a:r>
              <a:rPr lang="en-GB" dirty="0">
                <a:highlight>
                  <a:srgbClr val="FFFF00"/>
                </a:highlight>
              </a:rPr>
              <a:t>How to Deal with the Different Reporting Requirements for IPSAS and GFSM2014  (along with broader reporting requirements)</a:t>
            </a:r>
            <a:endParaRPr lang="en-AU" dirty="0">
              <a:highlight>
                <a:srgbClr val="FFFF00"/>
              </a:highlight>
            </a:endParaRPr>
          </a:p>
          <a:p>
            <a:r>
              <a:rPr lang="en-US" dirty="0"/>
              <a:t>How to ensure a balance between the level of detail of the UCoA and different reporting requirements, e.g. statistical reporting (Croatia) (</a:t>
            </a:r>
            <a:r>
              <a:rPr lang="en-US" dirty="0">
                <a:highlight>
                  <a:srgbClr val="FFFF00"/>
                </a:highlight>
              </a:rPr>
              <a:t>Chapter  5 –Economic Segment - </a:t>
            </a:r>
            <a:r>
              <a:rPr lang="en-GB" dirty="0">
                <a:highlight>
                  <a:srgbClr val="FFFF00"/>
                </a:highlight>
              </a:rPr>
              <a:t>How to Deal with the Different Reporting Requirements for IPSAS and GFSM2014  (along with broader reporting requirements)</a:t>
            </a:r>
            <a:endParaRPr lang="en-AU" dirty="0">
              <a:highlight>
                <a:srgbClr val="FFFF00"/>
              </a:highlight>
            </a:endParaRPr>
          </a:p>
          <a:p>
            <a:endParaRPr lang="en-AU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5E3FBA-92B3-6D4F-A97D-B286B1182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491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20DC612-8972-474D-8E07-867F1CD2C6F2}"/>
              </a:ext>
            </a:extLst>
          </p:cNvPr>
          <p:cNvSpPr/>
          <p:nvPr/>
        </p:nvSpPr>
        <p:spPr>
          <a:xfrm>
            <a:off x="3789045" y="900827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Budget Preparation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641311-1C8F-124D-8ECB-DF41C878EBBE}"/>
              </a:ext>
            </a:extLst>
          </p:cNvPr>
          <p:cNvSpPr/>
          <p:nvPr/>
        </p:nvSpPr>
        <p:spPr>
          <a:xfrm>
            <a:off x="534352" y="1423035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E-Procurement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C82428-37E9-1A40-8F90-2D656CC984C5}"/>
              </a:ext>
            </a:extLst>
          </p:cNvPr>
          <p:cNvSpPr/>
          <p:nvPr/>
        </p:nvSpPr>
        <p:spPr>
          <a:xfrm>
            <a:off x="534352" y="2250281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Debt Management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D26229-D0EA-B94D-BF84-E42F4551224B}"/>
              </a:ext>
            </a:extLst>
          </p:cNvPr>
          <p:cNvSpPr/>
          <p:nvPr/>
        </p:nvSpPr>
        <p:spPr>
          <a:xfrm>
            <a:off x="534352" y="3063240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MDA Accounting Systems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BE9666-C9CF-5246-B3F1-6E13F5A1912C}"/>
              </a:ext>
            </a:extLst>
          </p:cNvPr>
          <p:cNvSpPr/>
          <p:nvPr/>
        </p:nvSpPr>
        <p:spPr>
          <a:xfrm>
            <a:off x="534352" y="4689158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Revenue Management</a:t>
            </a:r>
          </a:p>
          <a:p>
            <a:pPr algn="ctr"/>
            <a:r>
              <a:rPr lang="en-US" sz="1350" dirty="0"/>
              <a:t>Systems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FE3768-19F5-6A42-9C80-F544D4D512C0}"/>
              </a:ext>
            </a:extLst>
          </p:cNvPr>
          <p:cNvSpPr/>
          <p:nvPr/>
        </p:nvSpPr>
        <p:spPr>
          <a:xfrm>
            <a:off x="3789045" y="2108835"/>
            <a:ext cx="1723073" cy="2125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FMIS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635ACC-2BFD-854C-89C9-B2941620BABB}"/>
              </a:ext>
            </a:extLst>
          </p:cNvPr>
          <p:cNvSpPr/>
          <p:nvPr/>
        </p:nvSpPr>
        <p:spPr>
          <a:xfrm>
            <a:off x="7000875" y="2743200"/>
            <a:ext cx="1723073" cy="85725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Banking System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7927E70-EF1A-8749-B3A5-E64E4D54BB0C}"/>
              </a:ext>
            </a:extLst>
          </p:cNvPr>
          <p:cNvSpPr/>
          <p:nvPr/>
        </p:nvSpPr>
        <p:spPr>
          <a:xfrm>
            <a:off x="3789045" y="4727019"/>
            <a:ext cx="1723073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Data Warehouse</a:t>
            </a:r>
          </a:p>
          <a:p>
            <a:pPr algn="ctr"/>
            <a:r>
              <a:rPr lang="en-US" sz="1350" dirty="0"/>
              <a:t>(Reporting)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6F2F28-A319-F74E-B043-7E50B5592AB2}"/>
              </a:ext>
            </a:extLst>
          </p:cNvPr>
          <p:cNvSpPr/>
          <p:nvPr/>
        </p:nvSpPr>
        <p:spPr>
          <a:xfrm>
            <a:off x="534352" y="3876199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Cash Management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730EEF-CEBA-0744-B72C-9F70310866CD}"/>
              </a:ext>
            </a:extLst>
          </p:cNvPr>
          <p:cNvSpPr/>
          <p:nvPr/>
        </p:nvSpPr>
        <p:spPr>
          <a:xfrm>
            <a:off x="385763" y="5502117"/>
            <a:ext cx="8469630" cy="4986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Unified Chart of Accounts (ensures data integrity across PFM systems) </a:t>
            </a: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0EDC1C2C-1572-784A-B80C-3D8F79FB3291}"/>
              </a:ext>
            </a:extLst>
          </p:cNvPr>
          <p:cNvSpPr/>
          <p:nvPr/>
        </p:nvSpPr>
        <p:spPr>
          <a:xfrm>
            <a:off x="2511743" y="1551622"/>
            <a:ext cx="480060" cy="3763328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Left-right Arrow 19">
            <a:extLst>
              <a:ext uri="{FF2B5EF4-FFF2-40B4-BE49-F238E27FC236}">
                <a16:creationId xmlns:a16="http://schemas.microsoft.com/office/drawing/2014/main" id="{C21FDEFF-224B-234A-87B5-999001A893E6}"/>
              </a:ext>
            </a:extLst>
          </p:cNvPr>
          <p:cNvSpPr/>
          <p:nvPr/>
        </p:nvSpPr>
        <p:spPr>
          <a:xfrm rot="16200000">
            <a:off x="4389120" y="4347329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1" name="Left-right Arrow 20">
            <a:extLst>
              <a:ext uri="{FF2B5EF4-FFF2-40B4-BE49-F238E27FC236}">
                <a16:creationId xmlns:a16="http://schemas.microsoft.com/office/drawing/2014/main" id="{2AB1DBD8-89DF-C247-9351-7B82482B575E}"/>
              </a:ext>
            </a:extLst>
          </p:cNvPr>
          <p:cNvSpPr/>
          <p:nvPr/>
        </p:nvSpPr>
        <p:spPr>
          <a:xfrm rot="5400000">
            <a:off x="4389120" y="1695569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2" name="Left-right Arrow 21">
            <a:extLst>
              <a:ext uri="{FF2B5EF4-FFF2-40B4-BE49-F238E27FC236}">
                <a16:creationId xmlns:a16="http://schemas.microsoft.com/office/drawing/2014/main" id="{095ADFD3-A6EC-AF4B-9669-5F16A46B03EA}"/>
              </a:ext>
            </a:extLst>
          </p:cNvPr>
          <p:cNvSpPr/>
          <p:nvPr/>
        </p:nvSpPr>
        <p:spPr>
          <a:xfrm>
            <a:off x="6022181" y="3034665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3" name="Left-right Arrow 22">
            <a:extLst>
              <a:ext uri="{FF2B5EF4-FFF2-40B4-BE49-F238E27FC236}">
                <a16:creationId xmlns:a16="http://schemas.microsoft.com/office/drawing/2014/main" id="{A9BA0D95-A64F-8846-AA60-DECCB960A758}"/>
              </a:ext>
            </a:extLst>
          </p:cNvPr>
          <p:cNvSpPr/>
          <p:nvPr/>
        </p:nvSpPr>
        <p:spPr>
          <a:xfrm>
            <a:off x="3128962" y="3268980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4" name="Left-right Arrow 23">
            <a:extLst>
              <a:ext uri="{FF2B5EF4-FFF2-40B4-BE49-F238E27FC236}">
                <a16:creationId xmlns:a16="http://schemas.microsoft.com/office/drawing/2014/main" id="{2975AB3B-4AB8-1A47-A56A-EC753BEAC1D8}"/>
              </a:ext>
            </a:extLst>
          </p:cNvPr>
          <p:cNvSpPr/>
          <p:nvPr/>
        </p:nvSpPr>
        <p:spPr>
          <a:xfrm>
            <a:off x="3081814" y="4894898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02EC39-F60D-C241-A8F9-317EC282E11E}"/>
              </a:ext>
            </a:extLst>
          </p:cNvPr>
          <p:cNvSpPr txBox="1"/>
          <p:nvPr/>
        </p:nvSpPr>
        <p:spPr>
          <a:xfrm>
            <a:off x="152400" y="62508"/>
            <a:ext cx="8702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Unified Chart of Accounts Underpins Interoperability across all PFM systems</a:t>
            </a:r>
          </a:p>
        </p:txBody>
      </p:sp>
    </p:spTree>
    <p:extLst>
      <p:ext uri="{BB962C8B-B14F-4D97-AF65-F5344CB8AC3E}">
        <p14:creationId xmlns:p14="http://schemas.microsoft.com/office/powerpoint/2010/main" val="174865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7D8C2-803A-644A-B86E-2E9238A33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Specific issues identified in the January VC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09CEF-790B-9046-AAEA-116D014F1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8458200" cy="5146675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o-MD" b="1" dirty="0"/>
              <a:t>How to ensure correct codes are used where the new CoA is very detailed </a:t>
            </a:r>
            <a:r>
              <a:rPr lang="ro-MD" dirty="0"/>
              <a:t>(</a:t>
            </a:r>
            <a:r>
              <a:rPr lang="ro-MD" dirty="0">
                <a:highlight>
                  <a:srgbClr val="FFFF00"/>
                </a:highlight>
              </a:rPr>
              <a:t>Chapter 4 Box 3 - </a:t>
            </a:r>
            <a:r>
              <a:rPr lang="en-GB" dirty="0">
                <a:highlight>
                  <a:srgbClr val="FFFF00"/>
                </a:highlight>
              </a:rPr>
              <a:t>How proper design of a UCoA reduces complexity and improves the reliability of reporting</a:t>
            </a:r>
            <a:r>
              <a:rPr lang="en-AU" dirty="0">
                <a:highlight>
                  <a:srgbClr val="FFFF00"/>
                </a:highlight>
              </a:rPr>
              <a:t> </a:t>
            </a:r>
            <a:r>
              <a:rPr lang="ro-MD" dirty="0">
                <a:highlight>
                  <a:srgbClr val="FFFF00"/>
                </a:highlight>
              </a:rPr>
              <a:t> 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AU" dirty="0"/>
          </a:p>
          <a:p>
            <a:r>
              <a:rPr lang="en-AU" dirty="0"/>
              <a:t>Classification Variations between IPSAS and GFS </a:t>
            </a:r>
          </a:p>
          <a:p>
            <a:pPr lvl="1"/>
            <a:r>
              <a:rPr lang="en-AU" dirty="0"/>
              <a:t>IPSAS current/non-current and GFS financial/non-financial are not compatible – how do we address this issue</a:t>
            </a:r>
          </a:p>
          <a:p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Given the above, there is a discussion on designing two separate documents, - a new economic classification and a new CoA compliant with the IPSAS</a:t>
            </a:r>
            <a:endParaRPr lang="en-AU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endParaRPr lang="en-AU" dirty="0"/>
          </a:p>
          <a:p>
            <a:pPr lvl="1"/>
            <a:r>
              <a:rPr lang="en-US" dirty="0"/>
              <a:t>As per the </a:t>
            </a:r>
            <a:r>
              <a:rPr lang="ro-RO" dirty="0"/>
              <a:t>GFS standard</a:t>
            </a:r>
            <a:r>
              <a:rPr lang="en-US" dirty="0"/>
              <a:t>, non-tangible assets are listed under non-financial  assets. But under the IPSAS they do not fall under this category, – instead they are listed as a separate category. </a:t>
            </a:r>
            <a:r>
              <a:rPr lang="ru-RU" dirty="0"/>
              <a:t> </a:t>
            </a:r>
            <a:endParaRPr lang="en-AU" dirty="0"/>
          </a:p>
          <a:p>
            <a:pPr lvl="0"/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As per the </a:t>
            </a:r>
            <a:r>
              <a:rPr lang="ro-RO" dirty="0">
                <a:solidFill>
                  <a:srgbClr val="FF0000"/>
                </a:solidFill>
              </a:rPr>
              <a:t>GFS, cash receipts </a:t>
            </a:r>
            <a:r>
              <a:rPr lang="en-US" dirty="0">
                <a:solidFill>
                  <a:srgbClr val="FF0000"/>
                </a:solidFill>
              </a:rPr>
              <a:t>from</a:t>
            </a:r>
            <a:r>
              <a:rPr lang="ro-RO" dirty="0">
                <a:solidFill>
                  <a:srgbClr val="FF0000"/>
                </a:solidFill>
              </a:rPr>
              <a:t> sales of non-financial assets are recognized as CapEx with a minus sign</a:t>
            </a:r>
            <a:r>
              <a:rPr lang="en-US" dirty="0">
                <a:solidFill>
                  <a:srgbClr val="FF0000"/>
                </a:solidFill>
              </a:rPr>
              <a:t>. As per the IPSAS, they are shown as revenues. Where to correctly show cash receipts from sales of </a:t>
            </a:r>
            <a:r>
              <a:rPr lang="ro-RO" dirty="0">
                <a:solidFill>
                  <a:srgbClr val="FF0000"/>
                </a:solidFill>
              </a:rPr>
              <a:t>non-financial assets</a:t>
            </a:r>
            <a:r>
              <a:rPr lang="en-US" dirty="0">
                <a:solidFill>
                  <a:srgbClr val="FF0000"/>
                </a:solidFill>
              </a:rPr>
              <a:t>: on revenues account or expenditures account (with a minus sign)?</a:t>
            </a:r>
          </a:p>
          <a:p>
            <a:pPr marL="457200" lvl="1" indent="0">
              <a:buNone/>
            </a:pPr>
            <a:r>
              <a:rPr lang="en-US" dirty="0"/>
              <a:t>(</a:t>
            </a:r>
            <a:r>
              <a:rPr lang="en-US" dirty="0">
                <a:highlight>
                  <a:srgbClr val="FFFF00"/>
                </a:highlight>
              </a:rPr>
              <a:t>Chapter  5 –Economic Segment - </a:t>
            </a:r>
            <a:r>
              <a:rPr lang="en-GB" dirty="0">
                <a:highlight>
                  <a:srgbClr val="FFFF00"/>
                </a:highlight>
              </a:rPr>
              <a:t>How to Deal with the Different Reporting Requirements for IPSAS and GFSM2014  (along with broader reporting requirements)</a:t>
            </a:r>
            <a:endParaRPr lang="en-AU" dirty="0">
              <a:highlight>
                <a:srgbClr val="FFFF00"/>
              </a:highlight>
            </a:endParaRPr>
          </a:p>
          <a:p>
            <a:pPr lvl="1"/>
            <a:endParaRPr lang="en-AU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AU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D79C4-6D21-5E40-B80B-2EF7F419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19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F991C-DCAC-DB4A-8B26-612E45F8C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EE6AD-BD87-6F40-B8A7-F52EA22A2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117600"/>
            <a:ext cx="8001000" cy="5130800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/>
              <a:t>Have the new sections adequately addressed the comments (made in January and remotely via email)?</a:t>
            </a:r>
          </a:p>
          <a:p>
            <a:r>
              <a:rPr lang="en-US" dirty="0"/>
              <a:t>Are there further questions or issues that the paper does not adequately answer? </a:t>
            </a:r>
          </a:p>
          <a:p>
            <a:r>
              <a:rPr lang="en-US" dirty="0"/>
              <a:t>Further annexes and examples will be added – Do countries want to volunteer for some of this work?</a:t>
            </a:r>
          </a:p>
          <a:p>
            <a:r>
              <a:rPr lang="en-US" dirty="0"/>
              <a:t>We should consider building in references to PULSAR papers (some already added)</a:t>
            </a:r>
          </a:p>
          <a:p>
            <a:r>
              <a:rPr lang="en-US" dirty="0"/>
              <a:t>It is suggested that the Croatian documents and other country examples be available through weblinks from the paper on the knowledge portal  </a:t>
            </a:r>
          </a:p>
          <a:p>
            <a:r>
              <a:rPr lang="en-US" dirty="0"/>
              <a:t>Once feedback is received on the latest draft a new version will be prepared expanding further on some of the content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1AE62D-01F7-8746-B2CA-D43CC49F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586835"/>
      </p:ext>
    </p:extLst>
  </p:cSld>
  <p:clrMapOvr>
    <a:masterClrMapping/>
  </p:clrMapOvr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16417</TotalTime>
  <Words>672</Words>
  <Application>Microsoft Macintosh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PEMPAL</vt:lpstr>
      <vt:lpstr> OPTIMIZING THE CHART OF ACCOUNTS DESIGN  Review and Update of 2014 PEMPAL Paper –September 2019 Report</vt:lpstr>
      <vt:lpstr>Recap – Progress to date!</vt:lpstr>
      <vt:lpstr>Work Since January 2019 </vt:lpstr>
      <vt:lpstr>Major Changes to the draft paper since January 2019</vt:lpstr>
      <vt:lpstr>Specific issues identified in the January VC </vt:lpstr>
      <vt:lpstr>PowerPoint Presentation</vt:lpstr>
      <vt:lpstr>Specific issues identified in the January VC </vt:lpstr>
      <vt:lpstr>Next Steps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Mark Silins</cp:lastModifiedBy>
  <cp:revision>466</cp:revision>
  <dcterms:created xsi:type="dcterms:W3CDTF">2010-10-04T16:57:49Z</dcterms:created>
  <dcterms:modified xsi:type="dcterms:W3CDTF">2019-09-10T05:12:06Z</dcterms:modified>
</cp:coreProperties>
</file>