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473" r:id="rId2"/>
    <p:sldId id="1221" r:id="rId3"/>
    <p:sldId id="480" r:id="rId4"/>
    <p:sldId id="481" r:id="rId5"/>
    <p:sldId id="482" r:id="rId6"/>
    <p:sldId id="1220" r:id="rId7"/>
    <p:sldId id="483" r:id="rId8"/>
    <p:sldId id="4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 autoAdjust="0"/>
    <p:restoredTop sz="86573" autoAdjust="0"/>
  </p:normalViewPr>
  <p:slideViewPr>
    <p:cSldViewPr>
      <p:cViewPr varScale="1">
        <p:scale>
          <a:sx n="58" d="100"/>
          <a:sy n="58" d="100"/>
        </p:scale>
        <p:origin x="160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C73E-09FF-7E43-9B2B-BDFE8D738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 </a:t>
            </a:r>
            <a:r>
              <a:rPr lang="ru-RU" b="1" dirty="0"/>
              <a:t>ОПТИМИЗАЦИЯ СТРУКТУРЫ ПЛАНА СЧЕТОВ</a:t>
            </a:r>
            <a:br>
              <a:rPr lang="en-US" b="1" dirty="0"/>
            </a:br>
            <a:br>
              <a:rPr lang="en-US" b="1" dirty="0"/>
            </a:br>
            <a:r>
              <a:rPr lang="ru-RU" b="1" dirty="0"/>
              <a:t>Пересмотр и обновление документа </a:t>
            </a:r>
            <a:r>
              <a:rPr lang="en-US" b="1" dirty="0" err="1"/>
              <a:t>PEMPAL</a:t>
            </a:r>
            <a:r>
              <a:rPr lang="en-US" b="1" dirty="0"/>
              <a:t> 2014</a:t>
            </a:r>
            <a:r>
              <a:rPr lang="ru-RU" b="1" dirty="0"/>
              <a:t> года</a:t>
            </a:r>
            <a:r>
              <a:rPr lang="en-US" b="1" dirty="0"/>
              <a:t> –</a:t>
            </a:r>
            <a:r>
              <a:rPr lang="ru-RU" b="1" dirty="0"/>
              <a:t>отчет за сентябрь </a:t>
            </a:r>
            <a:r>
              <a:rPr lang="en-US" b="1" dirty="0"/>
              <a:t>2019</a:t>
            </a:r>
            <a:r>
              <a:rPr lang="ru-RU" b="1" dirty="0"/>
              <a:t> года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695B0-F7FF-3247-ACC7-37F565C9B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4953000"/>
            <a:ext cx="6477000" cy="1066800"/>
          </a:xfrm>
        </p:spPr>
        <p:txBody>
          <a:bodyPr>
            <a:normAutofit fontScale="40000" lnSpcReduction="20000"/>
          </a:bodyPr>
          <a:lstStyle/>
          <a:p>
            <a:br>
              <a:rPr lang="en-US" dirty="0"/>
            </a:b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ru-RU" dirty="0"/>
              <a:t>Марк </a:t>
            </a:r>
            <a:r>
              <a:rPr lang="ru-RU" dirty="0" err="1"/>
              <a:t>Силинс</a:t>
            </a:r>
            <a:endParaRPr lang="en-US" dirty="0"/>
          </a:p>
          <a:p>
            <a:r>
              <a:rPr lang="ru-RU" dirty="0"/>
              <a:t>Сентябрь </a:t>
            </a:r>
            <a:r>
              <a:rPr lang="en-US" dirty="0"/>
              <a:t>2019</a:t>
            </a:r>
            <a:r>
              <a:rPr lang="ru-RU" dirty="0"/>
              <a:t> года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C8038-6F0D-6B4E-83A7-D3A559B26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5400"/>
            <a:ext cx="8458200" cy="1143000"/>
          </a:xfrm>
        </p:spPr>
        <p:txBody>
          <a:bodyPr>
            <a:noAutofit/>
          </a:bodyPr>
          <a:lstStyle/>
          <a:p>
            <a:pPr algn="l"/>
            <a:r>
              <a:rPr lang="ru-RU" sz="3600" dirty="0"/>
              <a:t>Резюме </a:t>
            </a:r>
            <a:r>
              <a:rPr lang="en-US" sz="3600" dirty="0"/>
              <a:t>– </a:t>
            </a:r>
            <a:r>
              <a:rPr lang="ru-RU" sz="3600" dirty="0"/>
              <a:t>прогресс на сегодняшний день</a:t>
            </a:r>
            <a:r>
              <a:rPr lang="en-US" sz="3600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87C2-5FB9-284B-84A7-6DF93D92E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2012</a:t>
            </a:r>
            <a:r>
              <a:rPr lang="ru-RU" dirty="0"/>
              <a:t> г.</a:t>
            </a:r>
            <a:r>
              <a:rPr lang="en-US" dirty="0"/>
              <a:t> –</a:t>
            </a:r>
            <a:r>
              <a:rPr lang="ru-RU" dirty="0"/>
              <a:t> создание рабочей группы по оптимизации плана счетов</a:t>
            </a:r>
            <a:r>
              <a:rPr lang="en-US" dirty="0"/>
              <a:t> </a:t>
            </a:r>
          </a:p>
          <a:p>
            <a:r>
              <a:rPr lang="en-US" dirty="0"/>
              <a:t>2014</a:t>
            </a:r>
            <a:r>
              <a:rPr lang="ru-RU" dirty="0"/>
              <a:t> г.</a:t>
            </a:r>
            <a:r>
              <a:rPr lang="en-US" dirty="0"/>
              <a:t> – </a:t>
            </a:r>
            <a:r>
              <a:rPr lang="ru-RU" dirty="0"/>
              <a:t>подготовка первого документа по интеграции бюджетной классификации и плана счетов</a:t>
            </a:r>
            <a:endParaRPr lang="en-US" dirty="0"/>
          </a:p>
          <a:p>
            <a:r>
              <a:rPr lang="en-US" dirty="0"/>
              <a:t>2018</a:t>
            </a:r>
            <a:r>
              <a:rPr lang="ru-RU" dirty="0"/>
              <a:t> г.</a:t>
            </a:r>
            <a:r>
              <a:rPr lang="en-US" dirty="0"/>
              <a:t>- </a:t>
            </a:r>
            <a:r>
              <a:rPr lang="ru-RU" dirty="0"/>
              <a:t>принятие рабочей группой КС по бухгалтерскому учету решения о расширении и обновлении документа</a:t>
            </a:r>
            <a:endParaRPr lang="en-US" dirty="0"/>
          </a:p>
          <a:p>
            <a:r>
              <a:rPr lang="en-US" dirty="0"/>
              <a:t>2019</a:t>
            </a:r>
            <a:r>
              <a:rPr lang="ru-RU" dirty="0"/>
              <a:t> г.</a:t>
            </a:r>
            <a:r>
              <a:rPr lang="en-US" dirty="0"/>
              <a:t> – </a:t>
            </a:r>
            <a:r>
              <a:rPr lang="ru-RU" dirty="0"/>
              <a:t>проведение январской видеоконференции для рассмотрения первого проекта обновленного документа</a:t>
            </a:r>
            <a:endParaRPr lang="en-US" dirty="0"/>
          </a:p>
          <a:p>
            <a:r>
              <a:rPr lang="en-US" dirty="0"/>
              <a:t>2019</a:t>
            </a:r>
            <a:r>
              <a:rPr lang="ru-RU" dirty="0"/>
              <a:t> г.</a:t>
            </a:r>
            <a:r>
              <a:rPr lang="en-US" dirty="0"/>
              <a:t> – </a:t>
            </a:r>
            <a:r>
              <a:rPr lang="ru-RU" dirty="0"/>
              <a:t>проведение в сентябре второй видеоконференции для рассмотрения второго проекта документа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C604F3-4A0E-7148-8305-9E1C9E87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58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D41D-E58A-994B-A409-531592171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5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3600" dirty="0"/>
              <a:t>Работа, проведенная с января 2</a:t>
            </a:r>
            <a:r>
              <a:rPr lang="en-US" sz="3600" dirty="0"/>
              <a:t>019</a:t>
            </a:r>
            <a:r>
              <a:rPr lang="ru-RU" sz="3600" dirty="0"/>
              <a:t> года</a:t>
            </a:r>
            <a:r>
              <a:rPr lang="en-US" sz="36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D9CB7-28B1-1644-8FCB-033BB6508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8382000" cy="4830763"/>
          </a:xfrm>
        </p:spPr>
        <p:txBody>
          <a:bodyPr>
            <a:noAutofit/>
          </a:bodyPr>
          <a:lstStyle/>
          <a:p>
            <a:r>
              <a:rPr lang="ru-RU" sz="1800" dirty="0"/>
              <a:t>Завершено последнее обновление с включением новых глав, внесением некоторых изменений в существующие главы, а также с добавлением разделов, посвященных поступившим от стран комментариям. </a:t>
            </a:r>
            <a:r>
              <a:rPr lang="en-US" sz="1800" dirty="0"/>
              <a:t> </a:t>
            </a:r>
          </a:p>
          <a:p>
            <a:r>
              <a:rPr lang="ru-RU" sz="1800" dirty="0"/>
              <a:t>Выражаю благодарность Хорватии за предоставление Единого плана счетов (</a:t>
            </a:r>
            <a:r>
              <a:rPr lang="ru-RU" sz="1800" dirty="0" err="1"/>
              <a:t>ЕПС</a:t>
            </a:r>
            <a:r>
              <a:rPr lang="ru-RU" sz="1800" dirty="0"/>
              <a:t>) и соответствующих инструкций. Отсылка к используемому в Хорватии подходу к формированию </a:t>
            </a:r>
            <a:r>
              <a:rPr lang="ru-RU" sz="1800" dirty="0" err="1"/>
              <a:t>ЕСП</a:t>
            </a:r>
            <a:r>
              <a:rPr lang="ru-RU" sz="1800" dirty="0"/>
              <a:t> включена в последний проект. Просьба к представителям Хорватии ознакомиться с этим разделом и добавить любые дополнительные элементы, какие они считают важными. </a:t>
            </a:r>
            <a:endParaRPr lang="en-US" sz="1800" dirty="0"/>
          </a:p>
          <a:p>
            <a:r>
              <a:rPr lang="ru-RU" sz="1800" dirty="0"/>
              <a:t>Также выражаю благодарность участникам видеоконференции и особенно представителям Молдовы за предоставление дополнительных вопросов во время январской видеоконференции и после нее – они использовались для дальнейшего улучшения нынешнего проекта документа. </a:t>
            </a:r>
            <a:endParaRPr lang="en-US" sz="1800" dirty="0"/>
          </a:p>
          <a:p>
            <a:r>
              <a:rPr lang="ru-RU" sz="1800" dirty="0"/>
              <a:t>С января в рамках программы </a:t>
            </a:r>
            <a:r>
              <a:rPr lang="en-US" sz="1800" dirty="0"/>
              <a:t>PULSAR</a:t>
            </a:r>
            <a:r>
              <a:rPr lang="ru-RU" sz="1800" dirty="0"/>
              <a:t> также издан документ о едином плане счетов. Нам необходимо обсудить и рассмотреть его наряду с предыдущим документом </a:t>
            </a:r>
            <a:r>
              <a:rPr lang="en-US" sz="1800" dirty="0"/>
              <a:t>PULSAR</a:t>
            </a:r>
            <a:r>
              <a:rPr lang="ru-RU" sz="1800" dirty="0"/>
              <a:t>, посвященным совместимости МСФО ОС и Руководства МВФ по статистике государственных финансов 2014 года (</a:t>
            </a:r>
            <a:r>
              <a:rPr lang="en-US" sz="1800" dirty="0"/>
              <a:t>GFSM2014</a:t>
            </a:r>
            <a:r>
              <a:rPr lang="ru-RU" sz="1800" dirty="0"/>
              <a:t>).</a:t>
            </a:r>
            <a:r>
              <a:rPr lang="en-US" sz="1800" dirty="0"/>
              <a:t> </a:t>
            </a:r>
          </a:p>
          <a:p>
            <a:r>
              <a:rPr lang="ru-RU" sz="1800" dirty="0"/>
              <a:t>Документ все еще находится в процессе доработки и требует дополнительного редактирования и, самое главное, дополнительных </a:t>
            </a:r>
            <a:r>
              <a:rPr lang="ru-RU" sz="1800" b="1" dirty="0"/>
              <a:t>конкретных примеров практики стран. </a:t>
            </a:r>
            <a:r>
              <a:rPr lang="en-US" sz="1800" b="1" dirty="0"/>
              <a:t>  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E13DE-4C15-5541-B9D4-35594B38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6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58EF4-4597-FD44-B97B-B707608E1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Основные изменения, внесенные в проект документа с января </a:t>
            </a:r>
            <a:r>
              <a:rPr lang="en-US" sz="2800" dirty="0"/>
              <a:t>2019</a:t>
            </a:r>
            <a:r>
              <a:rPr lang="ru-RU" sz="2800" dirty="0"/>
              <a:t> года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AEEE0-EDF6-F141-A34A-A9FE0968E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7600"/>
            <a:ext cx="8382000" cy="570547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Новые главы по следующим сегментам:</a:t>
            </a:r>
            <a:r>
              <a:rPr lang="en-US" dirty="0"/>
              <a:t> </a:t>
            </a:r>
          </a:p>
          <a:p>
            <a:pPr lvl="1"/>
            <a:r>
              <a:rPr lang="ru-RU" dirty="0"/>
              <a:t>Источник средств</a:t>
            </a:r>
            <a:r>
              <a:rPr lang="en-US" dirty="0"/>
              <a:t> </a:t>
            </a:r>
          </a:p>
          <a:p>
            <a:pPr lvl="1"/>
            <a:r>
              <a:rPr lang="ru-RU" dirty="0"/>
              <a:t>Организационный</a:t>
            </a:r>
            <a:endParaRPr lang="en-US" dirty="0"/>
          </a:p>
          <a:p>
            <a:pPr lvl="1"/>
            <a:r>
              <a:rPr lang="ru-RU" dirty="0"/>
              <a:t>Функциональный </a:t>
            </a:r>
            <a:endParaRPr lang="en-US" dirty="0"/>
          </a:p>
          <a:p>
            <a:pPr lvl="1"/>
            <a:r>
              <a:rPr lang="ru-RU" dirty="0"/>
              <a:t>Географический</a:t>
            </a:r>
            <a:endParaRPr lang="en-US" dirty="0"/>
          </a:p>
          <a:p>
            <a:pPr lvl="1"/>
            <a:r>
              <a:rPr lang="ru-RU" dirty="0"/>
              <a:t>Проектный </a:t>
            </a:r>
            <a:endParaRPr lang="en-US" dirty="0"/>
          </a:p>
          <a:p>
            <a:pPr lvl="1"/>
            <a:r>
              <a:rPr lang="ru-RU" dirty="0"/>
              <a:t>Программный</a:t>
            </a:r>
            <a:endParaRPr lang="en-US" dirty="0"/>
          </a:p>
          <a:p>
            <a:r>
              <a:rPr lang="ru-RU" dirty="0"/>
              <a:t>Новая глава по общим принципам структуры плана счетов</a:t>
            </a:r>
            <a:endParaRPr lang="en-US" dirty="0"/>
          </a:p>
          <a:p>
            <a:r>
              <a:rPr lang="ru-RU" dirty="0"/>
              <a:t>Новая глава о плане счетов и бюджете</a:t>
            </a:r>
            <a:endParaRPr lang="en-US" dirty="0"/>
          </a:p>
          <a:p>
            <a:r>
              <a:rPr lang="ru-RU" dirty="0"/>
              <a:t>Расширен раздел о плане счетов и </a:t>
            </a:r>
            <a:r>
              <a:rPr lang="ru-RU" dirty="0" err="1"/>
              <a:t>ИСУГФ</a:t>
            </a:r>
            <a:r>
              <a:rPr lang="en-US" dirty="0"/>
              <a:t>  </a:t>
            </a:r>
          </a:p>
          <a:p>
            <a:r>
              <a:rPr lang="ru-RU" dirty="0"/>
              <a:t>Расширен раздел об экономическом сегменте (включая отсылку к подходу, принятому в Хорватии) с включением комментариев относительно вопросов совместимости руководства по </a:t>
            </a:r>
            <a:r>
              <a:rPr lang="ru-RU" dirty="0" err="1"/>
              <a:t>СГФ</a:t>
            </a:r>
            <a:r>
              <a:rPr lang="ru-RU" dirty="0"/>
              <a:t> и МСФО ОС.</a:t>
            </a:r>
            <a:r>
              <a:rPr lang="en-US" dirty="0"/>
              <a:t> </a:t>
            </a:r>
          </a:p>
          <a:p>
            <a:r>
              <a:rPr lang="ru-RU" dirty="0"/>
              <a:t>Подготовка предисловия, разделов «Содержание» и «Акронимы», дополнительное структурирование, небольшие добавления  к содержанию первоначального документа. </a:t>
            </a:r>
            <a:r>
              <a:rPr lang="en-US" dirty="0"/>
              <a:t>  </a:t>
            </a:r>
          </a:p>
          <a:p>
            <a:pPr marL="514350" indent="-45720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02327-A403-9E47-A7FE-A7ED3E70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5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E58E4-CC7F-654C-AEDF-D2055944C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Конкретные вопросы, выявленные в ходе январской видеоконференции</a:t>
            </a:r>
            <a:r>
              <a:rPr lang="en-US" sz="32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ABBBD-78C8-E147-9048-952A1467E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7244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6400" dirty="0"/>
              <a:t>Как наилучшим образом использовать возможности современных информационных систем управления финансами (ИСУГФ) при разработке оптимального плана счетов (Беларусь) (</a:t>
            </a:r>
            <a:r>
              <a:rPr lang="ru-RU" sz="6400" dirty="0">
                <a:highlight>
                  <a:srgbClr val="FFFF00"/>
                </a:highlight>
              </a:rPr>
              <a:t>Глава 3 – современная структура плана счетов</a:t>
            </a:r>
            <a:endParaRPr lang="en-AU" sz="6400" dirty="0">
              <a:highlight>
                <a:srgbClr val="FFFF00"/>
              </a:highlight>
            </a:endParaRPr>
          </a:p>
          <a:p>
            <a:pPr lvl="0"/>
            <a:r>
              <a:rPr lang="ru-RU" sz="6400" dirty="0"/>
              <a:t>Как реализовать новый </a:t>
            </a:r>
            <a:r>
              <a:rPr lang="ru-RU" sz="6400" dirty="0" err="1"/>
              <a:t>ЕПС</a:t>
            </a:r>
            <a:r>
              <a:rPr lang="ru-RU" sz="6400" dirty="0"/>
              <a:t> в рамках </a:t>
            </a:r>
            <a:r>
              <a:rPr lang="ru-RU" sz="6400" dirty="0" err="1"/>
              <a:t>ИСУГФ</a:t>
            </a:r>
            <a:r>
              <a:rPr lang="en-US" sz="6400" dirty="0"/>
              <a:t> (</a:t>
            </a:r>
            <a:r>
              <a:rPr lang="ru-RU" sz="6400" dirty="0"/>
              <a:t>Таджикистан, Кыргызстан) </a:t>
            </a:r>
            <a:r>
              <a:rPr lang="ru-RU" sz="6400" dirty="0">
                <a:highlight>
                  <a:srgbClr val="FFFF00"/>
                </a:highlight>
              </a:rPr>
              <a:t>(Глава 13 – План счетов и ИСУГФ</a:t>
            </a:r>
            <a:r>
              <a:rPr lang="en-US" sz="6400" dirty="0">
                <a:highlight>
                  <a:srgbClr val="FFFF00"/>
                </a:highlight>
              </a:rPr>
              <a:t>)</a:t>
            </a:r>
            <a:r>
              <a:rPr lang="ru-RU" sz="6400" dirty="0">
                <a:highlight>
                  <a:srgbClr val="FFFF00"/>
                </a:highlight>
              </a:rPr>
              <a:t>.</a:t>
            </a:r>
            <a:endParaRPr lang="en-AU" sz="6400" dirty="0">
              <a:highlight>
                <a:srgbClr val="FFFF00"/>
              </a:highlight>
            </a:endParaRPr>
          </a:p>
          <a:p>
            <a:r>
              <a:rPr lang="ru-RU" sz="6400" dirty="0"/>
              <a:t>Как обеспечить взаимосвязь между казначейской системой и системой закупок, и как использовать ЕПС для установления такой взаимосвязи (Таджикистан) (</a:t>
            </a:r>
            <a:r>
              <a:rPr lang="ru-RU" sz="6400" dirty="0">
                <a:highlight>
                  <a:srgbClr val="FFFF00"/>
                </a:highlight>
              </a:rPr>
              <a:t>Глава 13 – План счетов и ИСУГФ</a:t>
            </a:r>
            <a:r>
              <a:rPr lang="en-US" sz="6400" dirty="0">
                <a:highlight>
                  <a:srgbClr val="FFFF00"/>
                </a:highlight>
              </a:rPr>
              <a:t>)</a:t>
            </a:r>
            <a:r>
              <a:rPr lang="ru-RU" sz="6400" dirty="0">
                <a:highlight>
                  <a:srgbClr val="FFFF00"/>
                </a:highlight>
              </a:rPr>
              <a:t>.</a:t>
            </a:r>
            <a:r>
              <a:rPr lang="en-US" sz="6400" dirty="0"/>
              <a:t> </a:t>
            </a:r>
            <a:endParaRPr lang="en-AU" sz="6400" dirty="0"/>
          </a:p>
          <a:p>
            <a:r>
              <a:rPr lang="ru-RU" sz="6400" dirty="0"/>
              <a:t>Как отразить требования к отчетности, установленные в методологии </a:t>
            </a:r>
            <a:r>
              <a:rPr lang="ru-RU" sz="6400" dirty="0" err="1"/>
              <a:t>СГФ</a:t>
            </a:r>
            <a:r>
              <a:rPr lang="en-US" sz="6400" dirty="0"/>
              <a:t> </a:t>
            </a:r>
            <a:r>
              <a:rPr lang="ru-RU" sz="6400" dirty="0"/>
              <a:t>и МСФО ОС, при разработке </a:t>
            </a:r>
            <a:r>
              <a:rPr lang="ru-RU" sz="6400" dirty="0" err="1"/>
              <a:t>ЕПС</a:t>
            </a:r>
            <a:r>
              <a:rPr lang="en-US" sz="6400" dirty="0"/>
              <a:t> (</a:t>
            </a:r>
            <a:r>
              <a:rPr lang="ru-RU" sz="6400" dirty="0"/>
              <a:t>Молдова, Хорватия</a:t>
            </a:r>
            <a:r>
              <a:rPr lang="en-US" sz="6400" dirty="0"/>
              <a:t>)</a:t>
            </a:r>
            <a:r>
              <a:rPr lang="ru-RU" sz="6400" dirty="0"/>
              <a:t> (</a:t>
            </a:r>
            <a:r>
              <a:rPr lang="ru-RU" sz="6400" dirty="0">
                <a:highlight>
                  <a:srgbClr val="FFFF00"/>
                </a:highlight>
              </a:rPr>
              <a:t>Глава 5 – Экономический сегмент – как решить проблему, связанную с различающимися требованиями к отчетности в рамках МСФО ОС и </a:t>
            </a:r>
            <a:r>
              <a:rPr lang="en-US" sz="6400" dirty="0">
                <a:highlight>
                  <a:srgbClr val="FFFF00"/>
                </a:highlight>
              </a:rPr>
              <a:t>GFSM2014</a:t>
            </a:r>
            <a:r>
              <a:rPr lang="ru-RU" sz="6400" dirty="0">
                <a:highlight>
                  <a:srgbClr val="FFFF00"/>
                </a:highlight>
              </a:rPr>
              <a:t> (наряду с более широкими требованиями в части отчетности)</a:t>
            </a:r>
            <a:r>
              <a:rPr lang="en-US" sz="6400" dirty="0"/>
              <a:t>) </a:t>
            </a:r>
            <a:endParaRPr lang="en-AU" sz="6400" dirty="0">
              <a:highlight>
                <a:srgbClr val="FFFF00"/>
              </a:highlight>
            </a:endParaRPr>
          </a:p>
          <a:p>
            <a:r>
              <a:rPr lang="ru-RU" sz="6400" dirty="0"/>
              <a:t>Как обеспечить баланс между уровнем детализации единого плана счетов и различными требованиями к отчетности, например, статистической отчетности (Хорватия) </a:t>
            </a:r>
            <a:r>
              <a:rPr lang="ru-RU" sz="6400" dirty="0">
                <a:highlight>
                  <a:srgbClr val="FFFF00"/>
                </a:highlight>
              </a:rPr>
              <a:t>(Глава 5 – Экономический сегмент – как решить проблему, связанную с различающимися требованиями к отчетности в рамках МСФО ОС и </a:t>
            </a:r>
            <a:r>
              <a:rPr lang="en-US" sz="6400" dirty="0">
                <a:highlight>
                  <a:srgbClr val="FFFF00"/>
                </a:highlight>
              </a:rPr>
              <a:t>GFSM2014</a:t>
            </a:r>
            <a:r>
              <a:rPr lang="ru-RU" sz="6400" dirty="0">
                <a:highlight>
                  <a:srgbClr val="FFFF00"/>
                </a:highlight>
              </a:rPr>
              <a:t> (наряду с более широкими требованиями в части отчетности</a:t>
            </a:r>
            <a:r>
              <a:rPr lang="ru-RU" sz="6400" dirty="0"/>
              <a:t>)</a:t>
            </a:r>
            <a:r>
              <a:rPr lang="en-US" sz="6400" dirty="0"/>
              <a:t>)</a:t>
            </a:r>
            <a:endParaRPr lang="en-AU" sz="6400" dirty="0">
              <a:highlight>
                <a:srgbClr val="FFFF00"/>
              </a:highlight>
            </a:endParaRPr>
          </a:p>
          <a:p>
            <a:endParaRPr lang="en-AU" sz="6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5E3FBA-92B3-6D4F-A97D-B286B1182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91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0DC612-8972-474D-8E07-867F1CD2C6F2}"/>
              </a:ext>
            </a:extLst>
          </p:cNvPr>
          <p:cNvSpPr/>
          <p:nvPr/>
        </p:nvSpPr>
        <p:spPr>
          <a:xfrm>
            <a:off x="3789045" y="900827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Подготовка бюджета</a:t>
            </a:r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641311-1C8F-124D-8ECB-DF41C878EBBE}"/>
              </a:ext>
            </a:extLst>
          </p:cNvPr>
          <p:cNvSpPr/>
          <p:nvPr/>
        </p:nvSpPr>
        <p:spPr>
          <a:xfrm>
            <a:off x="534352" y="1423035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Электронные закупки</a:t>
            </a:r>
            <a:endParaRPr lang="en-US" sz="135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C82428-37E9-1A40-8F90-2D656CC984C5}"/>
              </a:ext>
            </a:extLst>
          </p:cNvPr>
          <p:cNvSpPr/>
          <p:nvPr/>
        </p:nvSpPr>
        <p:spPr>
          <a:xfrm>
            <a:off x="534352" y="2250281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Управление долгом</a:t>
            </a:r>
            <a:endParaRPr lang="en-US" sz="135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D26229-D0EA-B94D-BF84-E42F4551224B}"/>
              </a:ext>
            </a:extLst>
          </p:cNvPr>
          <p:cNvSpPr/>
          <p:nvPr/>
        </p:nvSpPr>
        <p:spPr>
          <a:xfrm>
            <a:off x="534352" y="3063240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/>
              <a:t>Системы отчетности в рамках анализа руководством результатов деятельности</a:t>
            </a:r>
            <a:endParaRPr lang="en-US" sz="105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BE9666-C9CF-5246-B3F1-6E13F5A1912C}"/>
              </a:ext>
            </a:extLst>
          </p:cNvPr>
          <p:cNvSpPr/>
          <p:nvPr/>
        </p:nvSpPr>
        <p:spPr>
          <a:xfrm>
            <a:off x="534352" y="4689158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Системы управления доходами</a:t>
            </a:r>
            <a:endParaRPr lang="en-US" sz="135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FE3768-19F5-6A42-9C80-F544D4D512C0}"/>
              </a:ext>
            </a:extLst>
          </p:cNvPr>
          <p:cNvSpPr/>
          <p:nvPr/>
        </p:nvSpPr>
        <p:spPr>
          <a:xfrm>
            <a:off x="3789045" y="2108835"/>
            <a:ext cx="1723073" cy="2125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/>
              <a:t>ИСУГФ</a:t>
            </a:r>
            <a:endParaRPr lang="en-US" sz="135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635ACC-2BFD-854C-89C9-B2941620BABB}"/>
              </a:ext>
            </a:extLst>
          </p:cNvPr>
          <p:cNvSpPr/>
          <p:nvPr/>
        </p:nvSpPr>
        <p:spPr>
          <a:xfrm>
            <a:off x="7000875" y="2743200"/>
            <a:ext cx="1723073" cy="85725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Банковская система</a:t>
            </a:r>
            <a:endParaRPr lang="en-US" sz="135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7927E70-EF1A-8749-B3A5-E64E4D54BB0C}"/>
              </a:ext>
            </a:extLst>
          </p:cNvPr>
          <p:cNvSpPr/>
          <p:nvPr/>
        </p:nvSpPr>
        <p:spPr>
          <a:xfrm>
            <a:off x="3789045" y="4727019"/>
            <a:ext cx="1723073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Хранилище данных (отчетность</a:t>
            </a:r>
            <a:r>
              <a:rPr lang="en-US" sz="1350" dirty="0"/>
              <a:t>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6F2F28-A319-F74E-B043-7E50B5592AB2}"/>
              </a:ext>
            </a:extLst>
          </p:cNvPr>
          <p:cNvSpPr/>
          <p:nvPr/>
        </p:nvSpPr>
        <p:spPr>
          <a:xfrm>
            <a:off x="534352" y="3876199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Кэш-менеджмент </a:t>
            </a:r>
            <a:endParaRPr lang="en-US" sz="135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730EEF-CEBA-0744-B72C-9F70310866CD}"/>
              </a:ext>
            </a:extLst>
          </p:cNvPr>
          <p:cNvSpPr/>
          <p:nvPr/>
        </p:nvSpPr>
        <p:spPr>
          <a:xfrm>
            <a:off x="385763" y="5502117"/>
            <a:ext cx="8469630" cy="498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Единый план счетов </a:t>
            </a:r>
            <a:r>
              <a:rPr lang="en-US" b="1" dirty="0"/>
              <a:t>(</a:t>
            </a:r>
            <a:r>
              <a:rPr lang="ru-RU" b="1" dirty="0"/>
              <a:t>обеспечивает целостность данных по всем системам </a:t>
            </a:r>
            <a:r>
              <a:rPr lang="ru-RU" b="1" dirty="0" err="1"/>
              <a:t>УГФ</a:t>
            </a:r>
            <a:r>
              <a:rPr lang="en-US" b="1" dirty="0"/>
              <a:t>) 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0EDC1C2C-1572-784A-B80C-3D8F79FB3291}"/>
              </a:ext>
            </a:extLst>
          </p:cNvPr>
          <p:cNvSpPr/>
          <p:nvPr/>
        </p:nvSpPr>
        <p:spPr>
          <a:xfrm>
            <a:off x="2511743" y="1551622"/>
            <a:ext cx="480060" cy="3763328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Left-right Arrow 19">
            <a:extLst>
              <a:ext uri="{FF2B5EF4-FFF2-40B4-BE49-F238E27FC236}">
                <a16:creationId xmlns:a16="http://schemas.microsoft.com/office/drawing/2014/main" id="{C21FDEFF-224B-234A-87B5-999001A893E6}"/>
              </a:ext>
            </a:extLst>
          </p:cNvPr>
          <p:cNvSpPr/>
          <p:nvPr/>
        </p:nvSpPr>
        <p:spPr>
          <a:xfrm rot="16200000">
            <a:off x="4389120" y="4347329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1" name="Left-right Arrow 20">
            <a:extLst>
              <a:ext uri="{FF2B5EF4-FFF2-40B4-BE49-F238E27FC236}">
                <a16:creationId xmlns:a16="http://schemas.microsoft.com/office/drawing/2014/main" id="{2AB1DBD8-89DF-C247-9351-7B82482B575E}"/>
              </a:ext>
            </a:extLst>
          </p:cNvPr>
          <p:cNvSpPr/>
          <p:nvPr/>
        </p:nvSpPr>
        <p:spPr>
          <a:xfrm rot="5400000">
            <a:off x="4389120" y="1695569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2" name="Left-right Arrow 21">
            <a:extLst>
              <a:ext uri="{FF2B5EF4-FFF2-40B4-BE49-F238E27FC236}">
                <a16:creationId xmlns:a16="http://schemas.microsoft.com/office/drawing/2014/main" id="{095ADFD3-A6EC-AF4B-9669-5F16A46B03EA}"/>
              </a:ext>
            </a:extLst>
          </p:cNvPr>
          <p:cNvSpPr/>
          <p:nvPr/>
        </p:nvSpPr>
        <p:spPr>
          <a:xfrm>
            <a:off x="6022181" y="3034665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" name="Left-right Arrow 22">
            <a:extLst>
              <a:ext uri="{FF2B5EF4-FFF2-40B4-BE49-F238E27FC236}">
                <a16:creationId xmlns:a16="http://schemas.microsoft.com/office/drawing/2014/main" id="{A9BA0D95-A64F-8846-AA60-DECCB960A758}"/>
              </a:ext>
            </a:extLst>
          </p:cNvPr>
          <p:cNvSpPr/>
          <p:nvPr/>
        </p:nvSpPr>
        <p:spPr>
          <a:xfrm>
            <a:off x="3128962" y="3268980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4" name="Left-right Arrow 23">
            <a:extLst>
              <a:ext uri="{FF2B5EF4-FFF2-40B4-BE49-F238E27FC236}">
                <a16:creationId xmlns:a16="http://schemas.microsoft.com/office/drawing/2014/main" id="{2975AB3B-4AB8-1A47-A56A-EC753BEAC1D8}"/>
              </a:ext>
            </a:extLst>
          </p:cNvPr>
          <p:cNvSpPr/>
          <p:nvPr/>
        </p:nvSpPr>
        <p:spPr>
          <a:xfrm>
            <a:off x="3081814" y="4894898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02EC39-F60D-C241-A8F9-317EC282E11E}"/>
              </a:ext>
            </a:extLst>
          </p:cNvPr>
          <p:cNvSpPr txBox="1"/>
          <p:nvPr/>
        </p:nvSpPr>
        <p:spPr>
          <a:xfrm>
            <a:off x="152400" y="62508"/>
            <a:ext cx="8702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Единый план счетов поддерживает межоперационную совместимость всех систем </a:t>
            </a:r>
            <a:r>
              <a:rPr lang="ru-RU" sz="2400" b="1" dirty="0" err="1"/>
              <a:t>УГФ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4865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7D8C2-803A-644A-B86E-2E9238A33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93980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Конкретные вопросы, выявленные в ходе январской видеоконференции</a:t>
            </a:r>
            <a:r>
              <a:rPr lang="en-US" sz="28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09CEF-790B-9046-AAEA-116D014F1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90600"/>
            <a:ext cx="8458200" cy="5146675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5600" b="1" dirty="0"/>
              <a:t>Как обеспечить использование правильных кодов в случае высокого уровня детализации нового плана счетов (</a:t>
            </a:r>
            <a:r>
              <a:rPr lang="ru-RU" sz="5600" dirty="0">
                <a:highlight>
                  <a:srgbClr val="FFFF00"/>
                </a:highlight>
              </a:rPr>
              <a:t>Глава 4, врезка 3 – Как надлежащая структура плана счетов позволяет уменьшить сложность и повысить надежность отчетности</a:t>
            </a:r>
            <a:r>
              <a:rPr lang="ru-RU" sz="5600" b="1" dirty="0"/>
              <a:t>)</a:t>
            </a:r>
            <a:endParaRPr lang="x-none" sz="56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5600" dirty="0"/>
              <a:t> </a:t>
            </a:r>
            <a:endParaRPr lang="en-AU" sz="5600" dirty="0"/>
          </a:p>
          <a:p>
            <a:r>
              <a:rPr lang="ru-RU" sz="5600" dirty="0"/>
              <a:t>Различия в классификации между МСФО ОС и </a:t>
            </a:r>
            <a:r>
              <a:rPr lang="ru-RU" sz="5600" dirty="0" err="1"/>
              <a:t>СГФ</a:t>
            </a:r>
            <a:r>
              <a:rPr lang="en-AU" sz="5600" dirty="0"/>
              <a:t> </a:t>
            </a:r>
          </a:p>
          <a:p>
            <a:pPr lvl="1"/>
            <a:r>
              <a:rPr lang="ru-RU" sz="5600" dirty="0"/>
              <a:t>Классификации текущих </a:t>
            </a:r>
            <a:r>
              <a:rPr lang="en-AU" sz="5600" dirty="0"/>
              <a:t>/</a:t>
            </a:r>
            <a:r>
              <a:rPr lang="ru-RU" sz="5600" dirty="0" err="1"/>
              <a:t>нетекущих</a:t>
            </a:r>
            <a:r>
              <a:rPr lang="ru-RU" sz="5600" dirty="0"/>
              <a:t> (</a:t>
            </a:r>
            <a:r>
              <a:rPr lang="ru-RU" sz="5600" dirty="0" err="1"/>
              <a:t>внеоборотных</a:t>
            </a:r>
            <a:r>
              <a:rPr lang="ru-RU" sz="5600" dirty="0"/>
              <a:t>) активов в МСФО ОС и финансовых/нефинансовых активов в </a:t>
            </a:r>
            <a:r>
              <a:rPr lang="ru-RU" sz="5600" dirty="0" err="1"/>
              <a:t>СГФ</a:t>
            </a:r>
            <a:r>
              <a:rPr lang="ru-RU" sz="5600" dirty="0"/>
              <a:t> не совместимы</a:t>
            </a:r>
            <a:r>
              <a:rPr lang="en-AU" sz="5600" dirty="0"/>
              <a:t> –</a:t>
            </a:r>
            <a:r>
              <a:rPr lang="ru-RU" sz="5600" dirty="0"/>
              <a:t> как будем решать эту проблему?</a:t>
            </a:r>
            <a:endParaRPr lang="en-AU" sz="5600" dirty="0"/>
          </a:p>
          <a:p>
            <a:endParaRPr lang="en-US" sz="5600" dirty="0"/>
          </a:p>
          <a:p>
            <a:pPr lvl="1"/>
            <a:r>
              <a:rPr lang="ru-RU" sz="5600" dirty="0">
                <a:solidFill>
                  <a:srgbClr val="FF0000"/>
                </a:solidFill>
              </a:rPr>
              <a:t>С учетом вышеизложенного, обсуждается разработка двух отдельных  документов </a:t>
            </a:r>
            <a:r>
              <a:rPr lang="en-US" sz="5600" dirty="0">
                <a:solidFill>
                  <a:srgbClr val="FF0000"/>
                </a:solidFill>
              </a:rPr>
              <a:t>– </a:t>
            </a:r>
            <a:r>
              <a:rPr lang="ru-RU" sz="5600" dirty="0">
                <a:solidFill>
                  <a:srgbClr val="FF0000"/>
                </a:solidFill>
              </a:rPr>
              <a:t>новой экономической классификации и нового плана счетов, соответствующего МСФО ОС.</a:t>
            </a:r>
            <a:endParaRPr lang="en-AU" sz="56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endParaRPr lang="en-AU" sz="5600" dirty="0"/>
          </a:p>
          <a:p>
            <a:pPr lvl="1"/>
            <a:r>
              <a:rPr lang="ru-RU" sz="5600" dirty="0"/>
              <a:t>В соответствии со стандартом </a:t>
            </a:r>
            <a:r>
              <a:rPr lang="ru-RU" sz="5600" dirty="0" err="1"/>
              <a:t>СГФ</a:t>
            </a:r>
            <a:r>
              <a:rPr lang="en-US" sz="5600" dirty="0"/>
              <a:t>, </a:t>
            </a:r>
            <a:r>
              <a:rPr lang="ru-RU" sz="5600" dirty="0"/>
              <a:t>нематериальные активы учитываются как нефинансовые активы</a:t>
            </a:r>
            <a:r>
              <a:rPr lang="en-US" sz="5600" dirty="0"/>
              <a:t>. </a:t>
            </a:r>
            <a:r>
              <a:rPr lang="ru-RU" sz="5600" dirty="0"/>
              <a:t>Однако  в МСФО ОС  они не относятся к этой категории, а составляют отдельную категорию</a:t>
            </a:r>
            <a:r>
              <a:rPr lang="en-US" sz="5600" dirty="0"/>
              <a:t>. </a:t>
            </a:r>
            <a:r>
              <a:rPr lang="ru-RU" sz="5600" dirty="0"/>
              <a:t> </a:t>
            </a:r>
            <a:endParaRPr lang="en-AU" sz="5600" dirty="0"/>
          </a:p>
          <a:p>
            <a:pPr lvl="0"/>
            <a:endParaRPr lang="en-US" sz="5600" dirty="0"/>
          </a:p>
          <a:p>
            <a:pPr lvl="1"/>
            <a:r>
              <a:rPr lang="ru-RU" sz="5600" dirty="0">
                <a:solidFill>
                  <a:srgbClr val="FF0000"/>
                </a:solidFill>
              </a:rPr>
              <a:t>Согласно </a:t>
            </a:r>
            <a:r>
              <a:rPr lang="ru-RU" sz="5600" dirty="0" err="1">
                <a:solidFill>
                  <a:srgbClr val="FF0000"/>
                </a:solidFill>
              </a:rPr>
              <a:t>СГФ</a:t>
            </a:r>
            <a:r>
              <a:rPr lang="ru-RU" sz="5600" dirty="0">
                <a:solidFill>
                  <a:srgbClr val="FF0000"/>
                </a:solidFill>
              </a:rPr>
              <a:t>, денежные поступления от реализации нефинансовых активов отражаются как капитальные расходы со знаком минус.</a:t>
            </a:r>
            <a:r>
              <a:rPr lang="en-US" sz="5600" dirty="0">
                <a:solidFill>
                  <a:srgbClr val="FF0000"/>
                </a:solidFill>
              </a:rPr>
              <a:t> </a:t>
            </a:r>
            <a:r>
              <a:rPr lang="ru-RU" sz="5600" dirty="0">
                <a:solidFill>
                  <a:srgbClr val="FF0000"/>
                </a:solidFill>
              </a:rPr>
              <a:t>А в соответствии с МСФО ОС они отражаются как доходы.  Где будет правильным отражать денежные поступления от продажи нефинансовых  активов: на счете доходов или на счете расходов (со знаком минус)</a:t>
            </a:r>
            <a:r>
              <a:rPr lang="en-US" sz="5600" dirty="0">
                <a:solidFill>
                  <a:srgbClr val="FF0000"/>
                </a:solidFill>
              </a:rPr>
              <a:t>?</a:t>
            </a:r>
          </a:p>
          <a:p>
            <a:pPr indent="0">
              <a:buNone/>
            </a:pPr>
            <a:endParaRPr lang="ru-RU" sz="5600" dirty="0"/>
          </a:p>
          <a:p>
            <a:pPr indent="0">
              <a:buNone/>
            </a:pPr>
            <a:r>
              <a:rPr lang="ru-RU" sz="5600" dirty="0"/>
              <a:t>(</a:t>
            </a:r>
            <a:r>
              <a:rPr lang="ru-RU" sz="5600" dirty="0">
                <a:highlight>
                  <a:srgbClr val="FFFF00"/>
                </a:highlight>
              </a:rPr>
              <a:t>Глава 5 - Экономический сегмент – как решить проблему, связанную с различающимися требованиями к отчетности в рамках МСФО ОС и </a:t>
            </a:r>
            <a:r>
              <a:rPr lang="en-US" sz="5600" dirty="0">
                <a:highlight>
                  <a:srgbClr val="FFFF00"/>
                </a:highlight>
              </a:rPr>
              <a:t>GFSM2014</a:t>
            </a:r>
            <a:r>
              <a:rPr lang="ru-RU" sz="5600" dirty="0">
                <a:highlight>
                  <a:srgbClr val="FFFF00"/>
                </a:highlight>
              </a:rPr>
              <a:t> (наряду с более широкими требованиями в части отчетности</a:t>
            </a:r>
            <a:r>
              <a:rPr lang="ru-RU" sz="5600" dirty="0"/>
              <a:t>))</a:t>
            </a:r>
            <a:endParaRPr lang="en-AU" sz="5600" dirty="0">
              <a:highlight>
                <a:srgbClr val="FFFF00"/>
              </a:highlight>
            </a:endParaRPr>
          </a:p>
          <a:p>
            <a:pPr lvl="1"/>
            <a:endParaRPr lang="en-AU" sz="5600" dirty="0"/>
          </a:p>
          <a:p>
            <a:pPr marL="0" indent="0">
              <a:buNone/>
            </a:pPr>
            <a:r>
              <a:rPr lang="en-US" sz="5600" dirty="0"/>
              <a:t> </a:t>
            </a:r>
            <a:endParaRPr lang="en-AU" sz="5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D79C4-6D21-5E40-B80B-2EF7F419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19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F991C-DCAC-DB4A-8B26-612E45F8C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939800"/>
          </a:xfrm>
        </p:spPr>
        <p:txBody>
          <a:bodyPr/>
          <a:lstStyle/>
          <a:p>
            <a:r>
              <a:rPr lang="ru-RU" dirty="0"/>
              <a:t>Следующие действия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EE6AD-BD87-6F40-B8A7-F52EA22A2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200"/>
            <a:ext cx="8153400" cy="51308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ru-RU" dirty="0"/>
              <a:t>Точно ли отражены в новых разделах комментарии (поступившие на январской </a:t>
            </a:r>
            <a:r>
              <a:rPr lang="ru-RU" dirty="0" err="1"/>
              <a:t>ВК</a:t>
            </a:r>
            <a:r>
              <a:rPr lang="ru-RU" dirty="0"/>
              <a:t> и впоследствии дистанционно по электронной почте</a:t>
            </a:r>
            <a:r>
              <a:rPr lang="en-US" dirty="0"/>
              <a:t>)?</a:t>
            </a:r>
          </a:p>
          <a:p>
            <a:r>
              <a:rPr lang="ru-RU" dirty="0"/>
              <a:t>Имеются ли какие-либо дополнительные вопросы или проблемы, на которые документ не дает надлежащий ответ</a:t>
            </a:r>
            <a:r>
              <a:rPr lang="en-US" dirty="0"/>
              <a:t>? </a:t>
            </a:r>
          </a:p>
          <a:p>
            <a:r>
              <a:rPr lang="ru-RU" dirty="0"/>
              <a:t>Будут добавлены новые приложения и примеры. Хотят ли какие-либо страны взять на себя определенную часть этой работы</a:t>
            </a:r>
            <a:r>
              <a:rPr lang="en-US" dirty="0"/>
              <a:t>?</a:t>
            </a:r>
          </a:p>
          <a:p>
            <a:r>
              <a:rPr lang="ru-RU" dirty="0"/>
              <a:t>Необходимо рассмотреть вопрос о включении отсылок к документам </a:t>
            </a:r>
            <a:r>
              <a:rPr lang="en-US" dirty="0"/>
              <a:t>PULSAR</a:t>
            </a:r>
            <a:r>
              <a:rPr lang="ru-RU" dirty="0"/>
              <a:t> (некоторые уже добавлены).</a:t>
            </a:r>
            <a:endParaRPr lang="en-US" dirty="0"/>
          </a:p>
          <a:p>
            <a:r>
              <a:rPr lang="ru-RU" dirty="0"/>
              <a:t>Предлагается обеспечить доступ к хорватским документам и примерам практики других стран через электронные ссылки с документа, размещенного на портале знаний. </a:t>
            </a:r>
            <a:r>
              <a:rPr lang="en-US" dirty="0"/>
              <a:t>  </a:t>
            </a:r>
          </a:p>
          <a:p>
            <a:r>
              <a:rPr lang="ru-RU" dirty="0"/>
              <a:t>После получения комментариев к последнему проекту будет подготовлена новая версия документа с дополнительным расширением части содержания.</a:t>
            </a:r>
            <a:r>
              <a:rPr lang="en-US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AE62D-01F7-8746-B2CA-D43CC49F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586835"/>
      </p:ext>
    </p:extLst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17335</TotalTime>
  <Words>753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PEMPAL</vt:lpstr>
      <vt:lpstr> ОПТИМИЗАЦИЯ СТРУКТУРЫ ПЛАНА СЧЕТОВ  Пересмотр и обновление документа PEMPAL 2014 года –отчет за сентябрь 2019 года</vt:lpstr>
      <vt:lpstr>Резюме – прогресс на сегодняшний день!</vt:lpstr>
      <vt:lpstr>Работа, проведенная с января 2019 года </vt:lpstr>
      <vt:lpstr>Основные изменения, внесенные в проект документа с января 2019 года</vt:lpstr>
      <vt:lpstr>Конкретные вопросы, выявленные в ходе январской видеоконференции </vt:lpstr>
      <vt:lpstr>PowerPoint Presentation</vt:lpstr>
      <vt:lpstr>Конкретные вопросы, выявленные в ходе январской видеоконференции </vt:lpstr>
      <vt:lpstr>Следующие действия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Ekaterina A Zaleeva</cp:lastModifiedBy>
  <cp:revision>486</cp:revision>
  <dcterms:created xsi:type="dcterms:W3CDTF">2010-10-04T16:57:49Z</dcterms:created>
  <dcterms:modified xsi:type="dcterms:W3CDTF">2019-09-17T12:08:21Z</dcterms:modified>
</cp:coreProperties>
</file>