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1373" r:id="rId2"/>
    <p:sldId id="1321" r:id="rId3"/>
    <p:sldId id="1301" r:id="rId4"/>
    <p:sldId id="1214" r:id="rId5"/>
    <p:sldId id="1215" r:id="rId6"/>
    <p:sldId id="1320" r:id="rId7"/>
    <p:sldId id="1304" r:id="rId8"/>
    <p:sldId id="1306" r:id="rId9"/>
    <p:sldId id="1011" r:id="rId10"/>
    <p:sldId id="1003" r:id="rId11"/>
    <p:sldId id="1004" r:id="rId12"/>
    <p:sldId id="1015" r:id="rId13"/>
    <p:sldId id="1319" r:id="rId14"/>
    <p:sldId id="1010" r:id="rId15"/>
    <p:sldId id="1309" r:id="rId16"/>
    <p:sldId id="1310" r:id="rId17"/>
    <p:sldId id="1311" r:id="rId18"/>
    <p:sldId id="1298" r:id="rId19"/>
    <p:sldId id="1008" r:id="rId20"/>
    <p:sldId id="990" r:id="rId21"/>
    <p:sldId id="1314" r:id="rId22"/>
    <p:sldId id="1375" r:id="rId23"/>
    <p:sldId id="1312" r:id="rId24"/>
    <p:sldId id="1313" r:id="rId25"/>
    <p:sldId id="1315" r:id="rId26"/>
    <p:sldId id="1308" r:id="rId27"/>
    <p:sldId id="1284" r:id="rId28"/>
    <p:sldId id="1297" r:id="rId29"/>
    <p:sldId id="1374" r:id="rId30"/>
    <p:sldId id="1300" r:id="rId31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1321"/>
            <p14:sldId id="1301"/>
            <p14:sldId id="1214"/>
            <p14:sldId id="1215"/>
            <p14:sldId id="1320"/>
            <p14:sldId id="1304"/>
            <p14:sldId id="1306"/>
            <p14:sldId id="1011"/>
            <p14:sldId id="1003"/>
            <p14:sldId id="1004"/>
            <p14:sldId id="1015"/>
            <p14:sldId id="1319"/>
            <p14:sldId id="1010"/>
            <p14:sldId id="1309"/>
            <p14:sldId id="1310"/>
            <p14:sldId id="1311"/>
            <p14:sldId id="1298"/>
            <p14:sldId id="1008"/>
            <p14:sldId id="990"/>
            <p14:sldId id="1314"/>
            <p14:sldId id="1375"/>
            <p14:sldId id="1312"/>
            <p14:sldId id="1313"/>
            <p14:sldId id="1315"/>
            <p14:sldId id="1308"/>
            <p14:sldId id="1284"/>
            <p14:sldId id="1297"/>
            <p14:sldId id="1374"/>
            <p14:sldId id="1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Mike Williams" initials="MW" lastIdx="1" clrIdx="6">
    <p:extLst>
      <p:ext uri="{19B8F6BF-5375-455C-9EA6-DF929625EA0E}">
        <p15:presenceInfo xmlns:p15="http://schemas.microsoft.com/office/powerpoint/2012/main" userId="Mike Williams" providerId="None"/>
      </p:ext>
    </p:extLst>
  </p:cmAuthor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DC4234"/>
    <a:srgbClr val="D9FFFF"/>
    <a:srgbClr val="CCFFFF"/>
    <a:srgbClr val="E46C0A"/>
    <a:srgbClr val="25D129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DCA9D-DC3D-4BA5-A588-AA21E66B5E24}" v="3" dt="2023-11-07T09:14:25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5039" autoAdjust="0"/>
  </p:normalViewPr>
  <p:slideViewPr>
    <p:cSldViewPr snapToGrid="0">
      <p:cViewPr varScale="1">
        <p:scale>
          <a:sx n="57" d="100"/>
          <a:sy n="57" d="100"/>
        </p:scale>
        <p:origin x="744" y="44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EB857-6A4C-4BA5-A5BF-0EB271D2E61A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1397B5DF-56AC-4A45-8AE8-A44E1FEB43EB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Ulaganje kao dio upravljanja gotovinskim sredstvima</a:t>
          </a:r>
        </a:p>
      </dgm:t>
    </dgm:pt>
    <dgm:pt modelId="{1B695244-9752-4154-9B49-5FC24BF4F409}" type="parTrans" cxnId="{04588646-6498-48E7-B0B1-92487852A1D0}">
      <dgm:prSet/>
      <dgm:spPr/>
      <dgm:t>
        <a:bodyPr/>
        <a:lstStyle/>
        <a:p>
          <a:endParaRPr lang="en-US" sz="2000"/>
        </a:p>
      </dgm:t>
    </dgm:pt>
    <dgm:pt modelId="{6596B99E-AD1D-48D3-A400-0BE922CEC678}" type="sibTrans" cxnId="{04588646-6498-48E7-B0B1-92487852A1D0}">
      <dgm:prSet/>
      <dgm:spPr/>
      <dgm:t>
        <a:bodyPr/>
        <a:lstStyle/>
        <a:p>
          <a:endParaRPr lang="en-US" sz="2000"/>
        </a:p>
      </dgm:t>
    </dgm:pt>
    <dgm:pt modelId="{A1449BD6-9017-44CE-8808-90582E69B63E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Institucionalni aranžmani i procesi</a:t>
          </a:r>
        </a:p>
      </dgm:t>
    </dgm:pt>
    <dgm:pt modelId="{A21603BD-AA38-4C06-8C24-C1C1E84B9B5C}" type="parTrans" cxnId="{3DE8D654-BCFE-4387-B47E-C865BC913EA2}">
      <dgm:prSet/>
      <dgm:spPr/>
      <dgm:t>
        <a:bodyPr/>
        <a:lstStyle/>
        <a:p>
          <a:endParaRPr lang="en-US" sz="2000"/>
        </a:p>
      </dgm:t>
    </dgm:pt>
    <dgm:pt modelId="{D67F4456-8885-4267-B98F-9A6F88E4FBA0}" type="sibTrans" cxnId="{3DE8D654-BCFE-4387-B47E-C865BC913EA2}">
      <dgm:prSet/>
      <dgm:spPr/>
      <dgm:t>
        <a:bodyPr/>
        <a:lstStyle/>
        <a:p>
          <a:endParaRPr lang="en-US" sz="2000"/>
        </a:p>
      </dgm:t>
    </dgm:pt>
    <dgm:pt modelId="{4FDAF966-08AA-4390-9A7C-09499202F281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Ulaganja u praksi</a:t>
          </a:r>
        </a:p>
      </dgm:t>
    </dgm:pt>
    <dgm:pt modelId="{E9E4AAD0-8EED-4609-A0F7-A2E63C79A134}" type="parTrans" cxnId="{BA1D38C0-3DEF-49C7-92A9-4E5EB897654C}">
      <dgm:prSet/>
      <dgm:spPr/>
      <dgm:t>
        <a:bodyPr/>
        <a:lstStyle/>
        <a:p>
          <a:endParaRPr lang="en-US" sz="2000"/>
        </a:p>
      </dgm:t>
    </dgm:pt>
    <dgm:pt modelId="{A979AE14-7611-4E18-B321-4A5F2024BF30}" type="sibTrans" cxnId="{BA1D38C0-3DEF-49C7-92A9-4E5EB897654C}">
      <dgm:prSet/>
      <dgm:spPr/>
      <dgm:t>
        <a:bodyPr/>
        <a:lstStyle/>
        <a:p>
          <a:endParaRPr lang="en-US" sz="2000"/>
        </a:p>
      </dgm:t>
    </dgm:pt>
    <dgm:pt modelId="{B2AE60B0-8F2C-451B-8BA5-FE1ED4654821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Rizici i instrumenti</a:t>
          </a:r>
        </a:p>
      </dgm:t>
    </dgm:pt>
    <dgm:pt modelId="{3B1545D1-F51A-4417-B3A6-087A5ACBE34E}" type="parTrans" cxnId="{AC1E5A11-B34E-491F-B85C-2174BDED3FD7}">
      <dgm:prSet/>
      <dgm:spPr/>
      <dgm:t>
        <a:bodyPr/>
        <a:lstStyle/>
        <a:p>
          <a:endParaRPr lang="en-US" sz="2000"/>
        </a:p>
      </dgm:t>
    </dgm:pt>
    <dgm:pt modelId="{665F30BE-AA95-4BC1-BAF2-E772CE5A999B}" type="sibTrans" cxnId="{AC1E5A11-B34E-491F-B85C-2174BDED3FD7}">
      <dgm:prSet/>
      <dgm:spPr/>
      <dgm:t>
        <a:bodyPr/>
        <a:lstStyle/>
        <a:p>
          <a:endParaRPr lang="en-US" sz="2000"/>
        </a:p>
      </dgm:t>
    </dgm:pt>
    <dgm:pt modelId="{DABED190-9BAE-4898-B402-FFD72E713DAD}" type="pres">
      <dgm:prSet presAssocID="{3F5EB857-6A4C-4BA5-A5BF-0EB271D2E61A}" presName="CompostProcess" presStyleCnt="0">
        <dgm:presLayoutVars>
          <dgm:dir/>
          <dgm:resizeHandles val="exact"/>
        </dgm:presLayoutVars>
      </dgm:prSet>
      <dgm:spPr/>
    </dgm:pt>
    <dgm:pt modelId="{8FE5C3DC-3D49-4B1C-B92E-3CCAEF4FA3A2}" type="pres">
      <dgm:prSet presAssocID="{3F5EB857-6A4C-4BA5-A5BF-0EB271D2E61A}" presName="arrow" presStyleLbl="bgShp" presStyleIdx="0" presStyleCnt="1"/>
      <dgm:spPr>
        <a:solidFill>
          <a:srgbClr val="CFD5EA"/>
        </a:solidFill>
      </dgm:spPr>
    </dgm:pt>
    <dgm:pt modelId="{7C8F3878-CE5C-4A94-B18C-5864ACB550F0}" type="pres">
      <dgm:prSet presAssocID="{3F5EB857-6A4C-4BA5-A5BF-0EB271D2E61A}" presName="linearProcess" presStyleCnt="0"/>
      <dgm:spPr/>
    </dgm:pt>
    <dgm:pt modelId="{3EA0AED2-2B5F-44BB-8625-0C901B179790}" type="pres">
      <dgm:prSet presAssocID="{1397B5DF-56AC-4A45-8AE8-A44E1FEB43EB}" presName="textNode" presStyleLbl="node1" presStyleIdx="0" presStyleCnt="4">
        <dgm:presLayoutVars>
          <dgm:bulletEnabled val="1"/>
        </dgm:presLayoutVars>
      </dgm:prSet>
      <dgm:spPr/>
    </dgm:pt>
    <dgm:pt modelId="{8EF901FE-8794-4C9A-88A2-E759EAE7631E}" type="pres">
      <dgm:prSet presAssocID="{6596B99E-AD1D-48D3-A400-0BE922CEC678}" presName="sibTrans" presStyleCnt="0"/>
      <dgm:spPr/>
    </dgm:pt>
    <dgm:pt modelId="{DD6B1AD6-1BBE-4AEF-8C7A-E3D8E4EF2676}" type="pres">
      <dgm:prSet presAssocID="{B2AE60B0-8F2C-451B-8BA5-FE1ED4654821}" presName="textNode" presStyleLbl="node1" presStyleIdx="1" presStyleCnt="4">
        <dgm:presLayoutVars>
          <dgm:bulletEnabled val="1"/>
        </dgm:presLayoutVars>
      </dgm:prSet>
      <dgm:spPr/>
    </dgm:pt>
    <dgm:pt modelId="{10783DCF-B478-498F-8727-2468BFE1447F}" type="pres">
      <dgm:prSet presAssocID="{665F30BE-AA95-4BC1-BAF2-E772CE5A999B}" presName="sibTrans" presStyleCnt="0"/>
      <dgm:spPr/>
    </dgm:pt>
    <dgm:pt modelId="{51ED3736-DEFA-4D1E-875C-FB79F4810B9B}" type="pres">
      <dgm:prSet presAssocID="{A1449BD6-9017-44CE-8808-90582E69B63E}" presName="textNode" presStyleLbl="node1" presStyleIdx="2" presStyleCnt="4" custScaleX="100717">
        <dgm:presLayoutVars>
          <dgm:bulletEnabled val="1"/>
        </dgm:presLayoutVars>
      </dgm:prSet>
      <dgm:spPr/>
    </dgm:pt>
    <dgm:pt modelId="{D10E6DFA-0EE7-42A7-98D2-77B03004DEBA}" type="pres">
      <dgm:prSet presAssocID="{D67F4456-8885-4267-B98F-9A6F88E4FBA0}" presName="sibTrans" presStyleCnt="0"/>
      <dgm:spPr/>
    </dgm:pt>
    <dgm:pt modelId="{10497EF5-8FE6-4F1D-A6C3-DBDCDA509D1E}" type="pres">
      <dgm:prSet presAssocID="{4FDAF966-08AA-4390-9A7C-09499202F281}" presName="textNode" presStyleLbl="node1" presStyleIdx="3" presStyleCnt="4" custScaleX="99970" custLinFactNeighborX="8310" custLinFactNeighborY="-1422">
        <dgm:presLayoutVars>
          <dgm:bulletEnabled val="1"/>
        </dgm:presLayoutVars>
      </dgm:prSet>
      <dgm:spPr/>
    </dgm:pt>
  </dgm:ptLst>
  <dgm:cxnLst>
    <dgm:cxn modelId="{AC1E5A11-B34E-491F-B85C-2174BDED3FD7}" srcId="{3F5EB857-6A4C-4BA5-A5BF-0EB271D2E61A}" destId="{B2AE60B0-8F2C-451B-8BA5-FE1ED4654821}" srcOrd="1" destOrd="0" parTransId="{3B1545D1-F51A-4417-B3A6-087A5ACBE34E}" sibTransId="{665F30BE-AA95-4BC1-BAF2-E772CE5A999B}"/>
    <dgm:cxn modelId="{273DCE1F-C8FC-468C-8149-B995BA3B23EF}" type="presOf" srcId="{4FDAF966-08AA-4390-9A7C-09499202F281}" destId="{10497EF5-8FE6-4F1D-A6C3-DBDCDA509D1E}" srcOrd="0" destOrd="0" presId="urn:microsoft.com/office/officeart/2005/8/layout/hProcess9"/>
    <dgm:cxn modelId="{9D94A221-5C6F-4CE4-89EB-B6BF008C3BEB}" type="presOf" srcId="{3F5EB857-6A4C-4BA5-A5BF-0EB271D2E61A}" destId="{DABED190-9BAE-4898-B402-FFD72E713DAD}" srcOrd="0" destOrd="0" presId="urn:microsoft.com/office/officeart/2005/8/layout/hProcess9"/>
    <dgm:cxn modelId="{ED695C27-5199-4E09-A869-A7DB048B8AC7}" type="presOf" srcId="{1397B5DF-56AC-4A45-8AE8-A44E1FEB43EB}" destId="{3EA0AED2-2B5F-44BB-8625-0C901B179790}" srcOrd="0" destOrd="0" presId="urn:microsoft.com/office/officeart/2005/8/layout/hProcess9"/>
    <dgm:cxn modelId="{A1B9B234-74B0-4BDF-81FE-82EB85075805}" type="presOf" srcId="{A1449BD6-9017-44CE-8808-90582E69B63E}" destId="{51ED3736-DEFA-4D1E-875C-FB79F4810B9B}" srcOrd="0" destOrd="0" presId="urn:microsoft.com/office/officeart/2005/8/layout/hProcess9"/>
    <dgm:cxn modelId="{04588646-6498-48E7-B0B1-92487852A1D0}" srcId="{3F5EB857-6A4C-4BA5-A5BF-0EB271D2E61A}" destId="{1397B5DF-56AC-4A45-8AE8-A44E1FEB43EB}" srcOrd="0" destOrd="0" parTransId="{1B695244-9752-4154-9B49-5FC24BF4F409}" sibTransId="{6596B99E-AD1D-48D3-A400-0BE922CEC678}"/>
    <dgm:cxn modelId="{3DE8D654-BCFE-4387-B47E-C865BC913EA2}" srcId="{3F5EB857-6A4C-4BA5-A5BF-0EB271D2E61A}" destId="{A1449BD6-9017-44CE-8808-90582E69B63E}" srcOrd="2" destOrd="0" parTransId="{A21603BD-AA38-4C06-8C24-C1C1E84B9B5C}" sibTransId="{D67F4456-8885-4267-B98F-9A6F88E4FBA0}"/>
    <dgm:cxn modelId="{83D39A99-9679-4681-9C41-4D17B08233D5}" type="presOf" srcId="{B2AE60B0-8F2C-451B-8BA5-FE1ED4654821}" destId="{DD6B1AD6-1BBE-4AEF-8C7A-E3D8E4EF2676}" srcOrd="0" destOrd="0" presId="urn:microsoft.com/office/officeart/2005/8/layout/hProcess9"/>
    <dgm:cxn modelId="{BA1D38C0-3DEF-49C7-92A9-4E5EB897654C}" srcId="{3F5EB857-6A4C-4BA5-A5BF-0EB271D2E61A}" destId="{4FDAF966-08AA-4390-9A7C-09499202F281}" srcOrd="3" destOrd="0" parTransId="{E9E4AAD0-8EED-4609-A0F7-A2E63C79A134}" sibTransId="{A979AE14-7611-4E18-B321-4A5F2024BF30}"/>
    <dgm:cxn modelId="{3F2FB5BB-8EA8-4ABE-A601-DAE2710060DE}" type="presParOf" srcId="{DABED190-9BAE-4898-B402-FFD72E713DAD}" destId="{8FE5C3DC-3D49-4B1C-B92E-3CCAEF4FA3A2}" srcOrd="0" destOrd="0" presId="urn:microsoft.com/office/officeart/2005/8/layout/hProcess9"/>
    <dgm:cxn modelId="{88C25FB1-64CC-4D08-AD76-4080C92750C6}" type="presParOf" srcId="{DABED190-9BAE-4898-B402-FFD72E713DAD}" destId="{7C8F3878-CE5C-4A94-B18C-5864ACB550F0}" srcOrd="1" destOrd="0" presId="urn:microsoft.com/office/officeart/2005/8/layout/hProcess9"/>
    <dgm:cxn modelId="{7937FA1A-2309-48FB-8A22-EE5242BBDD49}" type="presParOf" srcId="{7C8F3878-CE5C-4A94-B18C-5864ACB550F0}" destId="{3EA0AED2-2B5F-44BB-8625-0C901B179790}" srcOrd="0" destOrd="0" presId="urn:microsoft.com/office/officeart/2005/8/layout/hProcess9"/>
    <dgm:cxn modelId="{02D526D2-90FF-44E8-82C9-DEBF5E4FC401}" type="presParOf" srcId="{7C8F3878-CE5C-4A94-B18C-5864ACB550F0}" destId="{8EF901FE-8794-4C9A-88A2-E759EAE7631E}" srcOrd="1" destOrd="0" presId="urn:microsoft.com/office/officeart/2005/8/layout/hProcess9"/>
    <dgm:cxn modelId="{5C94A1AF-EE0A-48A3-BBC8-1D76B4575134}" type="presParOf" srcId="{7C8F3878-CE5C-4A94-B18C-5864ACB550F0}" destId="{DD6B1AD6-1BBE-4AEF-8C7A-E3D8E4EF2676}" srcOrd="2" destOrd="0" presId="urn:microsoft.com/office/officeart/2005/8/layout/hProcess9"/>
    <dgm:cxn modelId="{7F899DBC-CEA5-462E-BB67-5E193166A477}" type="presParOf" srcId="{7C8F3878-CE5C-4A94-B18C-5864ACB550F0}" destId="{10783DCF-B478-498F-8727-2468BFE1447F}" srcOrd="3" destOrd="0" presId="urn:microsoft.com/office/officeart/2005/8/layout/hProcess9"/>
    <dgm:cxn modelId="{8AC9CDD2-7B2F-4300-B8D8-73AF5B956428}" type="presParOf" srcId="{7C8F3878-CE5C-4A94-B18C-5864ACB550F0}" destId="{51ED3736-DEFA-4D1E-875C-FB79F4810B9B}" srcOrd="4" destOrd="0" presId="urn:microsoft.com/office/officeart/2005/8/layout/hProcess9"/>
    <dgm:cxn modelId="{F586E361-F9BB-48CC-B686-EE0177075274}" type="presParOf" srcId="{7C8F3878-CE5C-4A94-B18C-5864ACB550F0}" destId="{D10E6DFA-0EE7-42A7-98D2-77B03004DEBA}" srcOrd="5" destOrd="0" presId="urn:microsoft.com/office/officeart/2005/8/layout/hProcess9"/>
    <dgm:cxn modelId="{4A67F6C0-E130-4A40-8860-EC98BB1E8C46}" type="presParOf" srcId="{7C8F3878-CE5C-4A94-B18C-5864ACB550F0}" destId="{10497EF5-8FE6-4F1D-A6C3-DBDCDA509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77DF0B-046F-44AB-BC16-BB654C967A46}" type="doc">
      <dgm:prSet loTypeId="urn:diagrams.loki3.com/Bracke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C8E48E7E-0EA4-4D3A-A56B-D6A53BA02E0C}">
      <dgm:prSet phldrT="[Text]" custT="1"/>
      <dgm:spPr/>
      <dgm:t>
        <a:bodyPr/>
        <a:lstStyle/>
        <a:p>
          <a:pPr algn="ctr"/>
          <a:r>
            <a:rPr lang="hr-HR" sz="2800" b="0"/>
            <a:t>Tržište novca</a:t>
          </a:r>
        </a:p>
      </dgm:t>
    </dgm:pt>
    <dgm:pt modelId="{953737A8-724A-4BE2-B3E0-0E9F2351FBC5}" type="parTrans" cxnId="{485D785C-91E1-452B-8947-9EC8AEE750DB}">
      <dgm:prSet/>
      <dgm:spPr/>
      <dgm:t>
        <a:bodyPr/>
        <a:lstStyle/>
        <a:p>
          <a:endParaRPr lang="en-GB"/>
        </a:p>
      </dgm:t>
    </dgm:pt>
    <dgm:pt modelId="{EAAAD3A5-8D12-4EA7-BAC9-C5CF653D23CA}" type="sibTrans" cxnId="{485D785C-91E1-452B-8947-9EC8AEE750DB}">
      <dgm:prSet/>
      <dgm:spPr/>
      <dgm:t>
        <a:bodyPr/>
        <a:lstStyle/>
        <a:p>
          <a:endParaRPr lang="en-GB"/>
        </a:p>
      </dgm:t>
    </dgm:pt>
    <dgm:pt modelId="{9521D58E-6742-45CE-AF6D-3A4A86937E7A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pPr marL="174625" indent="-174625"/>
          <a:r>
            <a:rPr lang="hr-HR" sz="1800" dirty="0">
              <a:solidFill>
                <a:schemeClr val="bg1"/>
              </a:solidFill>
            </a:rPr>
            <a:t>smanjuju zabrinutost u pogledu kredita; pomažu u razvoju međubankarskog tržišta</a:t>
          </a:r>
        </a:p>
      </dgm:t>
    </dgm:pt>
    <dgm:pt modelId="{9C68FC5E-5C7F-4293-8A38-9597C96BC40F}" type="parTrans" cxnId="{7F131264-7596-4A79-AC49-A87255143AE6}">
      <dgm:prSet/>
      <dgm:spPr/>
      <dgm:t>
        <a:bodyPr/>
        <a:lstStyle/>
        <a:p>
          <a:endParaRPr lang="en-GB"/>
        </a:p>
      </dgm:t>
    </dgm:pt>
    <dgm:pt modelId="{251E000F-23DA-48F3-9493-976907671346}" type="sibTrans" cxnId="{7F131264-7596-4A79-AC49-A87255143AE6}">
      <dgm:prSet/>
      <dgm:spPr/>
      <dgm:t>
        <a:bodyPr/>
        <a:lstStyle/>
        <a:p>
          <a:endParaRPr lang="en-GB"/>
        </a:p>
      </dgm:t>
    </dgm:pt>
    <dgm:pt modelId="{A971A72C-47CD-4478-AD2D-2C0163A07C16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pPr marL="174625" indent="-174625"/>
          <a:r>
            <a:rPr lang="hr-HR" sz="1800" dirty="0">
              <a:solidFill>
                <a:schemeClr val="bg1"/>
              </a:solidFill>
            </a:rPr>
            <a:t>fleksibilnost =&gt; idealni instrument za provođenje monetarne politike</a:t>
          </a:r>
        </a:p>
      </dgm:t>
    </dgm:pt>
    <dgm:pt modelId="{D59EE938-B423-43CB-A7D6-F6FFFF8E9AB9}" type="parTrans" cxnId="{D91CDB2F-2603-4C01-A8A1-AF7F9078C88D}">
      <dgm:prSet/>
      <dgm:spPr/>
      <dgm:t>
        <a:bodyPr/>
        <a:lstStyle/>
        <a:p>
          <a:endParaRPr lang="en-GB"/>
        </a:p>
      </dgm:t>
    </dgm:pt>
    <dgm:pt modelId="{881AB5A6-B147-4429-AB40-E7B8283F4BAB}" type="sibTrans" cxnId="{D91CDB2F-2603-4C01-A8A1-AF7F9078C88D}">
      <dgm:prSet/>
      <dgm:spPr/>
      <dgm:t>
        <a:bodyPr/>
        <a:lstStyle/>
        <a:p>
          <a:endParaRPr lang="en-GB"/>
        </a:p>
      </dgm:t>
    </dgm:pt>
    <dgm:pt modelId="{9D655C71-44EF-494E-BBE1-109F851DD819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hr-HR" sz="2800" b="0"/>
            <a:t>Podržavaju</a:t>
          </a:r>
        </a:p>
        <a:p>
          <a:pPr algn="ctr">
            <a:spcAft>
              <a:spcPts val="0"/>
            </a:spcAft>
          </a:pPr>
          <a:r>
            <a:rPr lang="hr-HR" sz="2800" b="0"/>
            <a:t> upravljanje dugom i gotovinskim sredstvima</a:t>
          </a:r>
        </a:p>
      </dgm:t>
    </dgm:pt>
    <dgm:pt modelId="{8FDF18CC-4F41-4060-9DF9-216A893A8B04}" type="parTrans" cxnId="{37157FEB-5300-4B58-8E47-5A4413B33083}">
      <dgm:prSet/>
      <dgm:spPr/>
      <dgm:t>
        <a:bodyPr/>
        <a:lstStyle/>
        <a:p>
          <a:endParaRPr lang="en-GB"/>
        </a:p>
      </dgm:t>
    </dgm:pt>
    <dgm:pt modelId="{036089F1-1FF8-4B32-91FD-E6C3E66D4D57}" type="sibTrans" cxnId="{37157FEB-5300-4B58-8E47-5A4413B33083}">
      <dgm:prSet/>
      <dgm:spPr/>
      <dgm:t>
        <a:bodyPr/>
        <a:lstStyle/>
        <a:p>
          <a:endParaRPr lang="en-GB"/>
        </a:p>
      </dgm:t>
    </dgm:pt>
    <dgm:pt modelId="{1650E00D-BAE5-4006-85B9-295F38C11CE1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b="1">
              <a:solidFill>
                <a:schemeClr val="bg1"/>
              </a:solidFill>
            </a:rPr>
            <a:t>Podržavaju razvoj tržišta duga i novca</a:t>
          </a:r>
        </a:p>
      </dgm:t>
    </dgm:pt>
    <dgm:pt modelId="{0B644EFC-3695-44DC-AD25-59BB9C7924C0}" type="parTrans" cxnId="{1A80DBD8-04FD-4E15-88CB-C2341BD0B1FE}">
      <dgm:prSet/>
      <dgm:spPr/>
      <dgm:t>
        <a:bodyPr/>
        <a:lstStyle/>
        <a:p>
          <a:endParaRPr lang="en-GB"/>
        </a:p>
      </dgm:t>
    </dgm:pt>
    <dgm:pt modelId="{401E99AE-45F2-427A-9C73-BE8031D177C0}" type="sibTrans" cxnId="{1A80DBD8-04FD-4E15-88CB-C2341BD0B1FE}">
      <dgm:prSet/>
      <dgm:spPr/>
      <dgm:t>
        <a:bodyPr/>
        <a:lstStyle/>
        <a:p>
          <a:endParaRPr lang="en-GB"/>
        </a:p>
      </dgm:t>
    </dgm:pt>
    <dgm:pt modelId="{41925663-2C94-48D3-A489-549A97CC8C21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mogućnost zajmodavca da upotrebljava kolateral pridonosi aktivnosti i likvidnosti</a:t>
          </a:r>
        </a:p>
      </dgm:t>
    </dgm:pt>
    <dgm:pt modelId="{B0A1AA79-44A3-4EBB-BBFC-F5EC4477ED79}" type="parTrans" cxnId="{53BBCA95-2E71-4542-B4F9-D0A8CE220A84}">
      <dgm:prSet/>
      <dgm:spPr/>
      <dgm:t>
        <a:bodyPr/>
        <a:lstStyle/>
        <a:p>
          <a:endParaRPr lang="en-GB"/>
        </a:p>
      </dgm:t>
    </dgm:pt>
    <dgm:pt modelId="{43BA756B-7D89-41E1-982B-0421BE778EB5}" type="sibTrans" cxnId="{53BBCA95-2E71-4542-B4F9-D0A8CE220A84}">
      <dgm:prSet/>
      <dgm:spPr/>
      <dgm:t>
        <a:bodyPr/>
        <a:lstStyle/>
        <a:p>
          <a:endParaRPr lang="en-GB"/>
        </a:p>
      </dgm:t>
    </dgm:pt>
    <dgm:pt modelId="{4D5AB29C-7924-41B0-9228-DA985FF52CF2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 dirty="0">
              <a:solidFill>
                <a:schemeClr val="bg1"/>
              </a:solidFill>
            </a:rPr>
            <a:t>omogućuju prodaju u kratkoj poziciji – vrijednosni papiri prodani u kratkoj poziciji mogu služiti kao </a:t>
          </a:r>
          <a:r>
            <a:rPr lang="hr-HR" sz="1600" dirty="0" err="1">
              <a:solidFill>
                <a:schemeClr val="bg1"/>
              </a:solidFill>
            </a:rPr>
            <a:t>kolateral</a:t>
          </a:r>
          <a:r>
            <a:rPr lang="hr-HR" sz="1600" dirty="0">
              <a:solidFill>
                <a:schemeClr val="bg1"/>
              </a:solidFill>
            </a:rPr>
            <a:t> u repo transakciji</a:t>
          </a:r>
        </a:p>
      </dgm:t>
    </dgm:pt>
    <dgm:pt modelId="{AD0BC677-EE7C-4B1F-83E6-EA8EC3834AE7}" type="parTrans" cxnId="{0F8ED745-2103-4A7A-A996-A37F08540116}">
      <dgm:prSet/>
      <dgm:spPr/>
      <dgm:t>
        <a:bodyPr/>
        <a:lstStyle/>
        <a:p>
          <a:endParaRPr lang="en-GB"/>
        </a:p>
      </dgm:t>
    </dgm:pt>
    <dgm:pt modelId="{79A63A1F-B48C-4B75-91A9-144A724168D9}" type="sibTrans" cxnId="{0F8ED745-2103-4A7A-A996-A37F08540116}">
      <dgm:prSet/>
      <dgm:spPr/>
      <dgm:t>
        <a:bodyPr/>
        <a:lstStyle/>
        <a:p>
          <a:endParaRPr lang="en-GB"/>
        </a:p>
      </dgm:t>
    </dgm:pt>
    <dgm:pt modelId="{877C2F92-B2F7-4D26-8870-F7A795FC4730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b="1">
              <a:solidFill>
                <a:schemeClr val="bg1"/>
              </a:solidFill>
            </a:rPr>
            <a:t>Promiču arbitražu između tržišta duga i novca</a:t>
          </a:r>
        </a:p>
      </dgm:t>
    </dgm:pt>
    <dgm:pt modelId="{22959DC4-9386-4131-BE35-DD6D002DFC86}" type="parTrans" cxnId="{FC3377F7-D738-4D58-B368-DE7031FAFAE5}">
      <dgm:prSet/>
      <dgm:spPr/>
      <dgm:t>
        <a:bodyPr/>
        <a:lstStyle/>
        <a:p>
          <a:endParaRPr lang="en-GB"/>
        </a:p>
      </dgm:t>
    </dgm:pt>
    <dgm:pt modelId="{82632C86-7350-478F-B3AB-D9775B7C947A}" type="sibTrans" cxnId="{FC3377F7-D738-4D58-B368-DE7031FAFAE5}">
      <dgm:prSet/>
      <dgm:spPr/>
      <dgm:t>
        <a:bodyPr/>
        <a:lstStyle/>
        <a:p>
          <a:endParaRPr lang="en-GB"/>
        </a:p>
      </dgm:t>
    </dgm:pt>
    <dgm:pt modelId="{0177F5FD-9878-4111-A481-3E732A83F4F4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omogućuju kontinuiranu krivulju prinosa </a:t>
          </a:r>
        </a:p>
      </dgm:t>
    </dgm:pt>
    <dgm:pt modelId="{F8B4688E-5718-465A-962E-BFC6BB4E1F41}" type="parTrans" cxnId="{FD38BAE3-A643-4D6C-9646-8445138D880C}">
      <dgm:prSet/>
      <dgm:spPr/>
      <dgm:t>
        <a:bodyPr/>
        <a:lstStyle/>
        <a:p>
          <a:endParaRPr lang="en-GB"/>
        </a:p>
      </dgm:t>
    </dgm:pt>
    <dgm:pt modelId="{D3888399-2EBA-4A2F-BE40-35C2C3CEA88C}" type="sibTrans" cxnId="{FD38BAE3-A643-4D6C-9646-8445138D880C}">
      <dgm:prSet/>
      <dgm:spPr/>
      <dgm:t>
        <a:bodyPr/>
        <a:lstStyle/>
        <a:p>
          <a:endParaRPr lang="en-GB"/>
        </a:p>
      </dgm:t>
    </dgm:pt>
    <dgm:pt modelId="{AB44AA4E-FEBF-4C54-9888-2C9E40F6CD18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b="1">
              <a:solidFill>
                <a:schemeClr val="bg1"/>
              </a:solidFill>
            </a:rPr>
            <a:t>Osiguravaju mehanizam za financijske položaje </a:t>
          </a:r>
        </a:p>
      </dgm:t>
    </dgm:pt>
    <dgm:pt modelId="{25D2C93D-79EE-4580-BE4D-A1E187295858}" type="parTrans" cxnId="{880047C7-0C28-4C85-A076-1DD5C9DF43E7}">
      <dgm:prSet/>
      <dgm:spPr/>
      <dgm:t>
        <a:bodyPr/>
        <a:lstStyle/>
        <a:p>
          <a:endParaRPr lang="en-GB"/>
        </a:p>
      </dgm:t>
    </dgm:pt>
    <dgm:pt modelId="{3415F845-C8FD-4CE4-B5F7-4611EACA738E}" type="sibTrans" cxnId="{880047C7-0C28-4C85-A076-1DD5C9DF43E7}">
      <dgm:prSet/>
      <dgm:spPr/>
      <dgm:t>
        <a:bodyPr/>
        <a:lstStyle/>
        <a:p>
          <a:endParaRPr lang="en-GB"/>
        </a:p>
      </dgm:t>
    </dgm:pt>
    <dgm:pt modelId="{5CF09157-0271-4B2A-8F03-F86BF61B7A8D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primarni dileri mogu sklopiti repo ugovore za vrijednosne papire kako bi financirali kupnje istih vrijednosnih papira</a:t>
          </a:r>
        </a:p>
      </dgm:t>
    </dgm:pt>
    <dgm:pt modelId="{563B8728-555A-499E-8DA0-DE95F98C5A91}" type="parTrans" cxnId="{3400C95C-42BA-41F7-B08D-236517E55F47}">
      <dgm:prSet/>
      <dgm:spPr/>
      <dgm:t>
        <a:bodyPr/>
        <a:lstStyle/>
        <a:p>
          <a:endParaRPr lang="en-GB"/>
        </a:p>
      </dgm:t>
    </dgm:pt>
    <dgm:pt modelId="{3A6B35A1-C64B-4A2F-96CA-7EA5CDB745B6}" type="sibTrans" cxnId="{3400C95C-42BA-41F7-B08D-236517E55F47}">
      <dgm:prSet/>
      <dgm:spPr/>
      <dgm:t>
        <a:bodyPr/>
        <a:lstStyle/>
        <a:p>
          <a:endParaRPr lang="en-GB"/>
        </a:p>
      </dgm:t>
    </dgm:pt>
    <dgm:pt modelId="{98CDCBFA-F95C-4CDC-B3A0-50ADEB2C91C8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podržavaju aktivno upravljanje rizicima koje provode sudionici</a:t>
          </a:r>
        </a:p>
      </dgm:t>
    </dgm:pt>
    <dgm:pt modelId="{FC46496C-844D-40E2-940D-CA98BF947CE9}" type="parTrans" cxnId="{F229B29D-08C0-445B-8BF1-65E96D07CCF3}">
      <dgm:prSet/>
      <dgm:spPr/>
      <dgm:t>
        <a:bodyPr/>
        <a:lstStyle/>
        <a:p>
          <a:endParaRPr lang="en-GB"/>
        </a:p>
      </dgm:t>
    </dgm:pt>
    <dgm:pt modelId="{1678D5C5-2C9A-49CC-B5A2-200CDFE11D31}" type="sibTrans" cxnId="{F229B29D-08C0-445B-8BF1-65E96D07CCF3}">
      <dgm:prSet/>
      <dgm:spPr/>
      <dgm:t>
        <a:bodyPr/>
        <a:lstStyle/>
        <a:p>
          <a:endParaRPr lang="en-GB"/>
        </a:p>
      </dgm:t>
    </dgm:pt>
    <dgm:pt modelId="{928DA300-9DF1-4FB2-9D6D-B475B5B20BEE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smanjuju rizik od neuspjele aukcije</a:t>
          </a:r>
        </a:p>
      </dgm:t>
    </dgm:pt>
    <dgm:pt modelId="{5A11F1B1-1845-4141-B389-EF6A866D24EA}" type="parTrans" cxnId="{A5C7832C-B026-4667-9E0D-13B28CE61FD2}">
      <dgm:prSet/>
      <dgm:spPr/>
      <dgm:t>
        <a:bodyPr/>
        <a:lstStyle/>
        <a:p>
          <a:endParaRPr lang="en-GB"/>
        </a:p>
      </dgm:t>
    </dgm:pt>
    <dgm:pt modelId="{03703C26-CF44-4C35-BCF0-B5B75DE851D7}" type="sibTrans" cxnId="{A5C7832C-B026-4667-9E0D-13B28CE61FD2}">
      <dgm:prSet/>
      <dgm:spPr/>
      <dgm:t>
        <a:bodyPr/>
        <a:lstStyle/>
        <a:p>
          <a:endParaRPr lang="en-GB"/>
        </a:p>
      </dgm:t>
    </dgm:pt>
    <dgm:pt modelId="{6979B3E6-69BC-4853-BCC3-331C0C13C9C0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800" b="1">
              <a:solidFill>
                <a:schemeClr val="bg1"/>
              </a:solidFill>
            </a:rPr>
            <a:t>Za upravitelje gotovinskih sredstava</a:t>
          </a:r>
        </a:p>
      </dgm:t>
    </dgm:pt>
    <dgm:pt modelId="{03F8A72B-26F1-46BC-A554-C7D277ED5744}" type="parTrans" cxnId="{CA867745-1C24-407A-BCE0-FEE31E2BA897}">
      <dgm:prSet/>
      <dgm:spPr/>
      <dgm:t>
        <a:bodyPr/>
        <a:lstStyle/>
        <a:p>
          <a:endParaRPr lang="en-GB"/>
        </a:p>
      </dgm:t>
    </dgm:pt>
    <dgm:pt modelId="{338D0A4B-B147-4A9C-8FD9-A5228FE30028}" type="sibTrans" cxnId="{CA867745-1C24-407A-BCE0-FEE31E2BA897}">
      <dgm:prSet/>
      <dgm:spPr/>
      <dgm:t>
        <a:bodyPr/>
        <a:lstStyle/>
        <a:p>
          <a:endParaRPr lang="en-GB"/>
        </a:p>
      </dgm:t>
    </dgm:pt>
    <dgm:pt modelId="{69F1EAA8-D165-443D-AEE8-C9E85CB0B532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>
              <a:solidFill>
                <a:schemeClr val="bg1"/>
              </a:solidFill>
            </a:rPr>
            <a:t>pristup domaćem kratkoročnom financiranju</a:t>
          </a:r>
        </a:p>
      </dgm:t>
    </dgm:pt>
    <dgm:pt modelId="{7AD43677-118C-42EE-BDBD-CD4F11A03F06}" type="parTrans" cxnId="{1792EA33-29B6-46D8-9DC5-E1434F4587A4}">
      <dgm:prSet/>
      <dgm:spPr/>
      <dgm:t>
        <a:bodyPr/>
        <a:lstStyle/>
        <a:p>
          <a:endParaRPr lang="en-GB"/>
        </a:p>
      </dgm:t>
    </dgm:pt>
    <dgm:pt modelId="{F7E73859-D28F-4D1F-AAAC-02C4372F534A}" type="sibTrans" cxnId="{1792EA33-29B6-46D8-9DC5-E1434F4587A4}">
      <dgm:prSet/>
      <dgm:spPr/>
      <dgm:t>
        <a:bodyPr/>
        <a:lstStyle/>
        <a:p>
          <a:endParaRPr lang="en-GB"/>
        </a:p>
      </dgm:t>
    </dgm:pt>
    <dgm:pt modelId="{17639B18-E105-4FE8-B94E-C1EF96DD9477}">
      <dgm:prSet custT="1"/>
      <dgm:spPr>
        <a:solidFill>
          <a:srgbClr val="004C97"/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1600" dirty="0">
              <a:solidFill>
                <a:schemeClr val="bg1"/>
              </a:solidFill>
            </a:rPr>
            <a:t>sigurno ulaganje viška gotovinskog salda</a:t>
          </a:r>
        </a:p>
      </dgm:t>
    </dgm:pt>
    <dgm:pt modelId="{42452056-4D1C-4C36-B960-6948C002641B}" type="parTrans" cxnId="{2460F42A-7A59-4B09-B132-4748A0705B2B}">
      <dgm:prSet/>
      <dgm:spPr/>
      <dgm:t>
        <a:bodyPr/>
        <a:lstStyle/>
        <a:p>
          <a:endParaRPr lang="en-GB"/>
        </a:p>
      </dgm:t>
    </dgm:pt>
    <dgm:pt modelId="{56897826-9EB2-4A31-8B30-02B4C4D79EC6}" type="sibTrans" cxnId="{2460F42A-7A59-4B09-B132-4748A0705B2B}">
      <dgm:prSet/>
      <dgm:spPr/>
      <dgm:t>
        <a:bodyPr/>
        <a:lstStyle/>
        <a:p>
          <a:endParaRPr lang="en-GB"/>
        </a:p>
      </dgm:t>
    </dgm:pt>
    <dgm:pt modelId="{47895222-B860-4B30-8A83-587734DDFB5B}" type="pres">
      <dgm:prSet presAssocID="{5277DF0B-046F-44AB-BC16-BB654C967A46}" presName="Name0" presStyleCnt="0">
        <dgm:presLayoutVars>
          <dgm:dir/>
          <dgm:animLvl val="lvl"/>
          <dgm:resizeHandles val="exact"/>
        </dgm:presLayoutVars>
      </dgm:prSet>
      <dgm:spPr/>
    </dgm:pt>
    <dgm:pt modelId="{40C272B6-9B34-4607-9CC8-DF62EC9AED43}" type="pres">
      <dgm:prSet presAssocID="{C8E48E7E-0EA4-4D3A-A56B-D6A53BA02E0C}" presName="linNode" presStyleCnt="0"/>
      <dgm:spPr/>
    </dgm:pt>
    <dgm:pt modelId="{9297F040-BA16-43FC-9AFD-73CB56A5E9E2}" type="pres">
      <dgm:prSet presAssocID="{C8E48E7E-0EA4-4D3A-A56B-D6A53BA02E0C}" presName="parTx" presStyleLbl="revTx" presStyleIdx="0" presStyleCnt="2">
        <dgm:presLayoutVars>
          <dgm:chMax val="1"/>
          <dgm:bulletEnabled val="1"/>
        </dgm:presLayoutVars>
      </dgm:prSet>
      <dgm:spPr/>
    </dgm:pt>
    <dgm:pt modelId="{F69FEF78-A4E9-4F67-B3FE-81DDF7BA732A}" type="pres">
      <dgm:prSet presAssocID="{C8E48E7E-0EA4-4D3A-A56B-D6A53BA02E0C}" presName="bracket" presStyleLbl="parChTrans1D1" presStyleIdx="0" presStyleCnt="2"/>
      <dgm:spPr/>
    </dgm:pt>
    <dgm:pt modelId="{2D70A61C-82EE-49EE-B7B5-BE6837964C58}" type="pres">
      <dgm:prSet presAssocID="{C8E48E7E-0EA4-4D3A-A56B-D6A53BA02E0C}" presName="spH" presStyleCnt="0"/>
      <dgm:spPr/>
    </dgm:pt>
    <dgm:pt modelId="{A99C886E-4084-479A-AAA4-CE92D6C53E10}" type="pres">
      <dgm:prSet presAssocID="{C8E48E7E-0EA4-4D3A-A56B-D6A53BA02E0C}" presName="desTx" presStyleLbl="node1" presStyleIdx="0" presStyleCnt="2">
        <dgm:presLayoutVars>
          <dgm:bulletEnabled val="1"/>
        </dgm:presLayoutVars>
      </dgm:prSet>
      <dgm:spPr/>
    </dgm:pt>
    <dgm:pt modelId="{363F7A3D-7E17-41A3-ABBD-10991CABFC77}" type="pres">
      <dgm:prSet presAssocID="{EAAAD3A5-8D12-4EA7-BAC9-C5CF653D23CA}" presName="spV" presStyleCnt="0"/>
      <dgm:spPr/>
    </dgm:pt>
    <dgm:pt modelId="{F516DBA8-E9C2-4D22-B073-B56D1D76618B}" type="pres">
      <dgm:prSet presAssocID="{9D655C71-44EF-494E-BBE1-109F851DD819}" presName="linNode" presStyleCnt="0"/>
      <dgm:spPr/>
    </dgm:pt>
    <dgm:pt modelId="{1B0B40A9-83B2-4249-BF9E-B4120FCFDF22}" type="pres">
      <dgm:prSet presAssocID="{9D655C71-44EF-494E-BBE1-109F851DD819}" presName="parTx" presStyleLbl="revTx" presStyleIdx="1" presStyleCnt="2">
        <dgm:presLayoutVars>
          <dgm:chMax val="1"/>
          <dgm:bulletEnabled val="1"/>
        </dgm:presLayoutVars>
      </dgm:prSet>
      <dgm:spPr/>
    </dgm:pt>
    <dgm:pt modelId="{355B7486-D036-4FC1-AF1C-9D558F256680}" type="pres">
      <dgm:prSet presAssocID="{9D655C71-44EF-494E-BBE1-109F851DD819}" presName="bracket" presStyleLbl="parChTrans1D1" presStyleIdx="1" presStyleCnt="2"/>
      <dgm:spPr/>
    </dgm:pt>
    <dgm:pt modelId="{A12C4AA3-2B22-4B67-A168-FF80D2E35BFB}" type="pres">
      <dgm:prSet presAssocID="{9D655C71-44EF-494E-BBE1-109F851DD819}" presName="spH" presStyleCnt="0"/>
      <dgm:spPr/>
    </dgm:pt>
    <dgm:pt modelId="{FE672563-0A4D-4519-8D92-0C354A3491B4}" type="pres">
      <dgm:prSet presAssocID="{9D655C71-44EF-494E-BBE1-109F851DD819}" presName="desTx" presStyleLbl="node1" presStyleIdx="1" presStyleCnt="2" custLinFactNeighborX="-4864" custLinFactNeighborY="2096">
        <dgm:presLayoutVars>
          <dgm:bulletEnabled val="1"/>
        </dgm:presLayoutVars>
      </dgm:prSet>
      <dgm:spPr/>
    </dgm:pt>
  </dgm:ptLst>
  <dgm:cxnLst>
    <dgm:cxn modelId="{014CC50D-6CF8-4F3A-A64D-A3D765D0EECD}" type="presOf" srcId="{928DA300-9DF1-4FB2-9D6D-B475B5B20BEE}" destId="{FE672563-0A4D-4519-8D92-0C354A3491B4}" srcOrd="0" destOrd="8" presId="urn:diagrams.loki3.com/BracketList"/>
    <dgm:cxn modelId="{BD0ECD10-C085-4F6B-90EC-17213E9ED0F5}" type="presOf" srcId="{4D5AB29C-7924-41B0-9228-DA985FF52CF2}" destId="{FE672563-0A4D-4519-8D92-0C354A3491B4}" srcOrd="0" destOrd="2" presId="urn:diagrams.loki3.com/BracketList"/>
    <dgm:cxn modelId="{2460F42A-7A59-4B09-B132-4748A0705B2B}" srcId="{6979B3E6-69BC-4853-BCC3-331C0C13C9C0}" destId="{17639B18-E105-4FE8-B94E-C1EF96DD9477}" srcOrd="1" destOrd="0" parTransId="{42452056-4D1C-4C36-B960-6948C002641B}" sibTransId="{56897826-9EB2-4A31-8B30-02B4C4D79EC6}"/>
    <dgm:cxn modelId="{A5C7832C-B026-4667-9E0D-13B28CE61FD2}" srcId="{AB44AA4E-FEBF-4C54-9888-2C9E40F6CD18}" destId="{928DA300-9DF1-4FB2-9D6D-B475B5B20BEE}" srcOrd="2" destOrd="0" parTransId="{5A11F1B1-1845-4141-B389-EF6A866D24EA}" sibTransId="{03703C26-CF44-4C35-BCF0-B5B75DE851D7}"/>
    <dgm:cxn modelId="{D91CDB2F-2603-4C01-A8A1-AF7F9078C88D}" srcId="{C8E48E7E-0EA4-4D3A-A56B-D6A53BA02E0C}" destId="{A971A72C-47CD-4478-AD2D-2C0163A07C16}" srcOrd="1" destOrd="0" parTransId="{D59EE938-B423-43CB-A7D6-F6FFFF8E9AB9}" sibTransId="{881AB5A6-B147-4429-AB40-E7B8283F4BAB}"/>
    <dgm:cxn modelId="{DD8C2B32-DFD7-4F59-9782-488DE887C1AC}" type="presOf" srcId="{69F1EAA8-D165-443D-AEE8-C9E85CB0B532}" destId="{FE672563-0A4D-4519-8D92-0C354A3491B4}" srcOrd="0" destOrd="10" presId="urn:diagrams.loki3.com/BracketList"/>
    <dgm:cxn modelId="{1792EA33-29B6-46D8-9DC5-E1434F4587A4}" srcId="{6979B3E6-69BC-4853-BCC3-331C0C13C9C0}" destId="{69F1EAA8-D165-443D-AEE8-C9E85CB0B532}" srcOrd="0" destOrd="0" parTransId="{7AD43677-118C-42EE-BDBD-CD4F11A03F06}" sibTransId="{F7E73859-D28F-4D1F-AAAC-02C4372F534A}"/>
    <dgm:cxn modelId="{CB2CE539-3BCD-4493-B668-9049621A6F72}" type="presOf" srcId="{877C2F92-B2F7-4D26-8870-F7A795FC4730}" destId="{FE672563-0A4D-4519-8D92-0C354A3491B4}" srcOrd="0" destOrd="3" presId="urn:diagrams.loki3.com/BracketList"/>
    <dgm:cxn modelId="{1CB1855B-A89B-4F6A-82CC-6827082E5189}" type="presOf" srcId="{0177F5FD-9878-4111-A481-3E732A83F4F4}" destId="{FE672563-0A4D-4519-8D92-0C354A3491B4}" srcOrd="0" destOrd="4" presId="urn:diagrams.loki3.com/BracketList"/>
    <dgm:cxn modelId="{485D785C-91E1-452B-8947-9EC8AEE750DB}" srcId="{5277DF0B-046F-44AB-BC16-BB654C967A46}" destId="{C8E48E7E-0EA4-4D3A-A56B-D6A53BA02E0C}" srcOrd="0" destOrd="0" parTransId="{953737A8-724A-4BE2-B3E0-0E9F2351FBC5}" sibTransId="{EAAAD3A5-8D12-4EA7-BAC9-C5CF653D23CA}"/>
    <dgm:cxn modelId="{3400C95C-42BA-41F7-B08D-236517E55F47}" srcId="{AB44AA4E-FEBF-4C54-9888-2C9E40F6CD18}" destId="{5CF09157-0271-4B2A-8F03-F86BF61B7A8D}" srcOrd="0" destOrd="0" parTransId="{563B8728-555A-499E-8DA0-DE95F98C5A91}" sibTransId="{3A6B35A1-C64B-4A2F-96CA-7EA5CDB745B6}"/>
    <dgm:cxn modelId="{7F131264-7596-4A79-AC49-A87255143AE6}" srcId="{C8E48E7E-0EA4-4D3A-A56B-D6A53BA02E0C}" destId="{9521D58E-6742-45CE-AF6D-3A4A86937E7A}" srcOrd="0" destOrd="0" parTransId="{9C68FC5E-5C7F-4293-8A38-9597C96BC40F}" sibTransId="{251E000F-23DA-48F3-9493-976907671346}"/>
    <dgm:cxn modelId="{CA867745-1C24-407A-BCE0-FEE31E2BA897}" srcId="{9D655C71-44EF-494E-BBE1-109F851DD819}" destId="{6979B3E6-69BC-4853-BCC3-331C0C13C9C0}" srcOrd="3" destOrd="0" parTransId="{03F8A72B-26F1-46BC-A554-C7D277ED5744}" sibTransId="{338D0A4B-B147-4A9C-8FD9-A5228FE30028}"/>
    <dgm:cxn modelId="{0F8ED745-2103-4A7A-A996-A37F08540116}" srcId="{1650E00D-BAE5-4006-85B9-295F38C11CE1}" destId="{4D5AB29C-7924-41B0-9228-DA985FF52CF2}" srcOrd="1" destOrd="0" parTransId="{AD0BC677-EE7C-4B1F-83E6-EA8EC3834AE7}" sibTransId="{79A63A1F-B48C-4B75-91A9-144A724168D9}"/>
    <dgm:cxn modelId="{D9B4366E-FE16-49EA-BFC3-DEF03B62A3F3}" type="presOf" srcId="{AB44AA4E-FEBF-4C54-9888-2C9E40F6CD18}" destId="{FE672563-0A4D-4519-8D92-0C354A3491B4}" srcOrd="0" destOrd="5" presId="urn:diagrams.loki3.com/BracketList"/>
    <dgm:cxn modelId="{E1045C55-9B40-478F-91A2-8CE67CBD5128}" type="presOf" srcId="{98CDCBFA-F95C-4CDC-B3A0-50ADEB2C91C8}" destId="{FE672563-0A4D-4519-8D92-0C354A3491B4}" srcOrd="0" destOrd="7" presId="urn:diagrams.loki3.com/BracketList"/>
    <dgm:cxn modelId="{943D3293-C537-4D63-A99B-627FCE038E97}" type="presOf" srcId="{C8E48E7E-0EA4-4D3A-A56B-D6A53BA02E0C}" destId="{9297F040-BA16-43FC-9AFD-73CB56A5E9E2}" srcOrd="0" destOrd="0" presId="urn:diagrams.loki3.com/BracketList"/>
    <dgm:cxn modelId="{53BBCA95-2E71-4542-B4F9-D0A8CE220A84}" srcId="{1650E00D-BAE5-4006-85B9-295F38C11CE1}" destId="{41925663-2C94-48D3-A489-549A97CC8C21}" srcOrd="0" destOrd="0" parTransId="{B0A1AA79-44A3-4EBB-BBFC-F5EC4477ED79}" sibTransId="{43BA756B-7D89-41E1-982B-0421BE778EB5}"/>
    <dgm:cxn modelId="{AAC3FE99-152D-405A-83FC-E797FACA1D9D}" type="presOf" srcId="{6979B3E6-69BC-4853-BCC3-331C0C13C9C0}" destId="{FE672563-0A4D-4519-8D92-0C354A3491B4}" srcOrd="0" destOrd="9" presId="urn:diagrams.loki3.com/BracketList"/>
    <dgm:cxn modelId="{F229B29D-08C0-445B-8BF1-65E96D07CCF3}" srcId="{AB44AA4E-FEBF-4C54-9888-2C9E40F6CD18}" destId="{98CDCBFA-F95C-4CDC-B3A0-50ADEB2C91C8}" srcOrd="1" destOrd="0" parTransId="{FC46496C-844D-40E2-940D-CA98BF947CE9}" sibTransId="{1678D5C5-2C9A-49CC-B5A2-200CDFE11D31}"/>
    <dgm:cxn modelId="{C2E881AD-2E7E-4B8E-B651-30A556D5BB95}" type="presOf" srcId="{1650E00D-BAE5-4006-85B9-295F38C11CE1}" destId="{FE672563-0A4D-4519-8D92-0C354A3491B4}" srcOrd="0" destOrd="0" presId="urn:diagrams.loki3.com/BracketList"/>
    <dgm:cxn modelId="{3EACE4AF-EC11-4A98-B088-EBBE9773C4CA}" type="presOf" srcId="{5277DF0B-046F-44AB-BC16-BB654C967A46}" destId="{47895222-B860-4B30-8A83-587734DDFB5B}" srcOrd="0" destOrd="0" presId="urn:diagrams.loki3.com/BracketList"/>
    <dgm:cxn modelId="{880047C7-0C28-4C85-A076-1DD5C9DF43E7}" srcId="{9D655C71-44EF-494E-BBE1-109F851DD819}" destId="{AB44AA4E-FEBF-4C54-9888-2C9E40F6CD18}" srcOrd="2" destOrd="0" parTransId="{25D2C93D-79EE-4580-BE4D-A1E187295858}" sibTransId="{3415F845-C8FD-4CE4-B5F7-4611EACA738E}"/>
    <dgm:cxn modelId="{AF9E99CE-64F5-47FD-B530-25C01C3E6B8E}" type="presOf" srcId="{9D655C71-44EF-494E-BBE1-109F851DD819}" destId="{1B0B40A9-83B2-4249-BF9E-B4120FCFDF22}" srcOrd="0" destOrd="0" presId="urn:diagrams.loki3.com/BracketList"/>
    <dgm:cxn modelId="{1A80DBD8-04FD-4E15-88CB-C2341BD0B1FE}" srcId="{9D655C71-44EF-494E-BBE1-109F851DD819}" destId="{1650E00D-BAE5-4006-85B9-295F38C11CE1}" srcOrd="0" destOrd="0" parTransId="{0B644EFC-3695-44DC-AD25-59BB9C7924C0}" sibTransId="{401E99AE-45F2-427A-9C73-BE8031D177C0}"/>
    <dgm:cxn modelId="{FD38BAE3-A643-4D6C-9646-8445138D880C}" srcId="{877C2F92-B2F7-4D26-8870-F7A795FC4730}" destId="{0177F5FD-9878-4111-A481-3E732A83F4F4}" srcOrd="0" destOrd="0" parTransId="{F8B4688E-5718-465A-962E-BFC6BB4E1F41}" sibTransId="{D3888399-2EBA-4A2F-BE40-35C2C3CEA88C}"/>
    <dgm:cxn modelId="{37157FEB-5300-4B58-8E47-5A4413B33083}" srcId="{5277DF0B-046F-44AB-BC16-BB654C967A46}" destId="{9D655C71-44EF-494E-BBE1-109F851DD819}" srcOrd="1" destOrd="0" parTransId="{8FDF18CC-4F41-4060-9DF9-216A893A8B04}" sibTransId="{036089F1-1FF8-4B32-91FD-E6C3E66D4D57}"/>
    <dgm:cxn modelId="{A68CCBEC-9320-4A5A-8ABC-0D7FBB46683A}" type="presOf" srcId="{5CF09157-0271-4B2A-8F03-F86BF61B7A8D}" destId="{FE672563-0A4D-4519-8D92-0C354A3491B4}" srcOrd="0" destOrd="6" presId="urn:diagrams.loki3.com/BracketList"/>
    <dgm:cxn modelId="{62E050EF-AE01-4A57-A506-F2DB7D655A06}" type="presOf" srcId="{41925663-2C94-48D3-A489-549A97CC8C21}" destId="{FE672563-0A4D-4519-8D92-0C354A3491B4}" srcOrd="0" destOrd="1" presId="urn:diagrams.loki3.com/BracketList"/>
    <dgm:cxn modelId="{FC3377F7-D738-4D58-B368-DE7031FAFAE5}" srcId="{9D655C71-44EF-494E-BBE1-109F851DD819}" destId="{877C2F92-B2F7-4D26-8870-F7A795FC4730}" srcOrd="1" destOrd="0" parTransId="{22959DC4-9386-4131-BE35-DD6D002DFC86}" sibTransId="{82632C86-7350-478F-B3AB-D9775B7C947A}"/>
    <dgm:cxn modelId="{BD8D28F9-FC5C-4810-8635-9D01E126DFF7}" type="presOf" srcId="{A971A72C-47CD-4478-AD2D-2C0163A07C16}" destId="{A99C886E-4084-479A-AAA4-CE92D6C53E10}" srcOrd="0" destOrd="1" presId="urn:diagrams.loki3.com/BracketList"/>
    <dgm:cxn modelId="{7E4A0DFA-F24C-4996-B404-E825B27AB6CD}" type="presOf" srcId="{17639B18-E105-4FE8-B94E-C1EF96DD9477}" destId="{FE672563-0A4D-4519-8D92-0C354A3491B4}" srcOrd="0" destOrd="11" presId="urn:diagrams.loki3.com/BracketList"/>
    <dgm:cxn modelId="{D17514FB-66D6-4609-BF52-23F64B215084}" type="presOf" srcId="{9521D58E-6742-45CE-AF6D-3A4A86937E7A}" destId="{A99C886E-4084-479A-AAA4-CE92D6C53E10}" srcOrd="0" destOrd="0" presId="urn:diagrams.loki3.com/BracketList"/>
    <dgm:cxn modelId="{441F1550-0EE5-4574-9E3B-470004271EB0}" type="presParOf" srcId="{47895222-B860-4B30-8A83-587734DDFB5B}" destId="{40C272B6-9B34-4607-9CC8-DF62EC9AED43}" srcOrd="0" destOrd="0" presId="urn:diagrams.loki3.com/BracketList"/>
    <dgm:cxn modelId="{E10EFA66-9638-4BA0-A77A-7491E380186F}" type="presParOf" srcId="{40C272B6-9B34-4607-9CC8-DF62EC9AED43}" destId="{9297F040-BA16-43FC-9AFD-73CB56A5E9E2}" srcOrd="0" destOrd="0" presId="urn:diagrams.loki3.com/BracketList"/>
    <dgm:cxn modelId="{4439843A-1043-4820-9F01-3353668F236F}" type="presParOf" srcId="{40C272B6-9B34-4607-9CC8-DF62EC9AED43}" destId="{F69FEF78-A4E9-4F67-B3FE-81DDF7BA732A}" srcOrd="1" destOrd="0" presId="urn:diagrams.loki3.com/BracketList"/>
    <dgm:cxn modelId="{855F3FE7-1B02-4FE1-BC3F-05BAB269E46A}" type="presParOf" srcId="{40C272B6-9B34-4607-9CC8-DF62EC9AED43}" destId="{2D70A61C-82EE-49EE-B7B5-BE6837964C58}" srcOrd="2" destOrd="0" presId="urn:diagrams.loki3.com/BracketList"/>
    <dgm:cxn modelId="{1E9207E6-64BF-4817-94CC-F0FAF7EFF444}" type="presParOf" srcId="{40C272B6-9B34-4607-9CC8-DF62EC9AED43}" destId="{A99C886E-4084-479A-AAA4-CE92D6C53E10}" srcOrd="3" destOrd="0" presId="urn:diagrams.loki3.com/BracketList"/>
    <dgm:cxn modelId="{89358C3A-34C8-45AC-91C8-948F5A30AC2B}" type="presParOf" srcId="{47895222-B860-4B30-8A83-587734DDFB5B}" destId="{363F7A3D-7E17-41A3-ABBD-10991CABFC77}" srcOrd="1" destOrd="0" presId="urn:diagrams.loki3.com/BracketList"/>
    <dgm:cxn modelId="{0BC298C2-63E1-42D5-8055-FCE82F33B196}" type="presParOf" srcId="{47895222-B860-4B30-8A83-587734DDFB5B}" destId="{F516DBA8-E9C2-4D22-B073-B56D1D76618B}" srcOrd="2" destOrd="0" presId="urn:diagrams.loki3.com/BracketList"/>
    <dgm:cxn modelId="{7173D891-DE03-4644-9EF9-0E3ED98ED11A}" type="presParOf" srcId="{F516DBA8-E9C2-4D22-B073-B56D1D76618B}" destId="{1B0B40A9-83B2-4249-BF9E-B4120FCFDF22}" srcOrd="0" destOrd="0" presId="urn:diagrams.loki3.com/BracketList"/>
    <dgm:cxn modelId="{CB740F6D-359F-46FA-8A5B-B7225AA9D7AF}" type="presParOf" srcId="{F516DBA8-E9C2-4D22-B073-B56D1D76618B}" destId="{355B7486-D036-4FC1-AF1C-9D558F256680}" srcOrd="1" destOrd="0" presId="urn:diagrams.loki3.com/BracketList"/>
    <dgm:cxn modelId="{D3B7FD18-02EF-49C4-963F-845E494AAB73}" type="presParOf" srcId="{F516DBA8-E9C2-4D22-B073-B56D1D76618B}" destId="{A12C4AA3-2B22-4B67-A168-FF80D2E35BFB}" srcOrd="2" destOrd="0" presId="urn:diagrams.loki3.com/BracketList"/>
    <dgm:cxn modelId="{73EEBE12-B1F2-4A4A-B4A4-D0FCD62C840C}" type="presParOf" srcId="{F516DBA8-E9C2-4D22-B073-B56D1D76618B}" destId="{FE672563-0A4D-4519-8D92-0C354A3491B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EB857-6A4C-4BA5-A5BF-0EB271D2E61A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1397B5DF-56AC-4A45-8AE8-A44E1FEB43EB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Ulaganje kao dio upravljanja gotovinskim sredstvima</a:t>
          </a:r>
        </a:p>
      </dgm:t>
    </dgm:pt>
    <dgm:pt modelId="{1B695244-9752-4154-9B49-5FC24BF4F409}" type="parTrans" cxnId="{04588646-6498-48E7-B0B1-92487852A1D0}">
      <dgm:prSet/>
      <dgm:spPr/>
      <dgm:t>
        <a:bodyPr/>
        <a:lstStyle/>
        <a:p>
          <a:endParaRPr lang="en-US" sz="2000"/>
        </a:p>
      </dgm:t>
    </dgm:pt>
    <dgm:pt modelId="{6596B99E-AD1D-48D3-A400-0BE922CEC678}" type="sibTrans" cxnId="{04588646-6498-48E7-B0B1-92487852A1D0}">
      <dgm:prSet/>
      <dgm:spPr/>
      <dgm:t>
        <a:bodyPr/>
        <a:lstStyle/>
        <a:p>
          <a:endParaRPr lang="en-US" sz="2000"/>
        </a:p>
      </dgm:t>
    </dgm:pt>
    <dgm:pt modelId="{A1449BD6-9017-44CE-8808-90582E69B63E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Institucionalni aranžmani i procesi</a:t>
          </a:r>
        </a:p>
      </dgm:t>
    </dgm:pt>
    <dgm:pt modelId="{A21603BD-AA38-4C06-8C24-C1C1E84B9B5C}" type="parTrans" cxnId="{3DE8D654-BCFE-4387-B47E-C865BC913EA2}">
      <dgm:prSet/>
      <dgm:spPr/>
      <dgm:t>
        <a:bodyPr/>
        <a:lstStyle/>
        <a:p>
          <a:endParaRPr lang="en-US" sz="2000"/>
        </a:p>
      </dgm:t>
    </dgm:pt>
    <dgm:pt modelId="{D67F4456-8885-4267-B98F-9A6F88E4FBA0}" type="sibTrans" cxnId="{3DE8D654-BCFE-4387-B47E-C865BC913EA2}">
      <dgm:prSet/>
      <dgm:spPr/>
      <dgm:t>
        <a:bodyPr/>
        <a:lstStyle/>
        <a:p>
          <a:endParaRPr lang="en-US" sz="2000"/>
        </a:p>
      </dgm:t>
    </dgm:pt>
    <dgm:pt modelId="{4FDAF966-08AA-4390-9A7C-09499202F281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Ulaganja u praksi</a:t>
          </a:r>
        </a:p>
      </dgm:t>
    </dgm:pt>
    <dgm:pt modelId="{E9E4AAD0-8EED-4609-A0F7-A2E63C79A134}" type="parTrans" cxnId="{BA1D38C0-3DEF-49C7-92A9-4E5EB897654C}">
      <dgm:prSet/>
      <dgm:spPr/>
      <dgm:t>
        <a:bodyPr/>
        <a:lstStyle/>
        <a:p>
          <a:endParaRPr lang="en-US" sz="2000"/>
        </a:p>
      </dgm:t>
    </dgm:pt>
    <dgm:pt modelId="{A979AE14-7611-4E18-B321-4A5F2024BF30}" type="sibTrans" cxnId="{BA1D38C0-3DEF-49C7-92A9-4E5EB897654C}">
      <dgm:prSet/>
      <dgm:spPr/>
      <dgm:t>
        <a:bodyPr/>
        <a:lstStyle/>
        <a:p>
          <a:endParaRPr lang="en-US" sz="2000"/>
        </a:p>
      </dgm:t>
    </dgm:pt>
    <dgm:pt modelId="{B2AE60B0-8F2C-451B-8BA5-FE1ED4654821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Rizici i instrumenti</a:t>
          </a:r>
        </a:p>
      </dgm:t>
    </dgm:pt>
    <dgm:pt modelId="{3B1545D1-F51A-4417-B3A6-087A5ACBE34E}" type="parTrans" cxnId="{AC1E5A11-B34E-491F-B85C-2174BDED3FD7}">
      <dgm:prSet/>
      <dgm:spPr/>
      <dgm:t>
        <a:bodyPr/>
        <a:lstStyle/>
        <a:p>
          <a:endParaRPr lang="en-US" sz="2000"/>
        </a:p>
      </dgm:t>
    </dgm:pt>
    <dgm:pt modelId="{665F30BE-AA95-4BC1-BAF2-E772CE5A999B}" type="sibTrans" cxnId="{AC1E5A11-B34E-491F-B85C-2174BDED3FD7}">
      <dgm:prSet/>
      <dgm:spPr/>
      <dgm:t>
        <a:bodyPr/>
        <a:lstStyle/>
        <a:p>
          <a:endParaRPr lang="en-US" sz="2000"/>
        </a:p>
      </dgm:t>
    </dgm:pt>
    <dgm:pt modelId="{DABED190-9BAE-4898-B402-FFD72E713DAD}" type="pres">
      <dgm:prSet presAssocID="{3F5EB857-6A4C-4BA5-A5BF-0EB271D2E61A}" presName="CompostProcess" presStyleCnt="0">
        <dgm:presLayoutVars>
          <dgm:dir/>
          <dgm:resizeHandles val="exact"/>
        </dgm:presLayoutVars>
      </dgm:prSet>
      <dgm:spPr/>
    </dgm:pt>
    <dgm:pt modelId="{8FE5C3DC-3D49-4B1C-B92E-3CCAEF4FA3A2}" type="pres">
      <dgm:prSet presAssocID="{3F5EB857-6A4C-4BA5-A5BF-0EB271D2E61A}" presName="arrow" presStyleLbl="bgShp" presStyleIdx="0" presStyleCnt="1"/>
      <dgm:spPr>
        <a:solidFill>
          <a:srgbClr val="CFD5EA"/>
        </a:solidFill>
      </dgm:spPr>
    </dgm:pt>
    <dgm:pt modelId="{7C8F3878-CE5C-4A94-B18C-5864ACB550F0}" type="pres">
      <dgm:prSet presAssocID="{3F5EB857-6A4C-4BA5-A5BF-0EB271D2E61A}" presName="linearProcess" presStyleCnt="0"/>
      <dgm:spPr/>
    </dgm:pt>
    <dgm:pt modelId="{3EA0AED2-2B5F-44BB-8625-0C901B179790}" type="pres">
      <dgm:prSet presAssocID="{1397B5DF-56AC-4A45-8AE8-A44E1FEB43EB}" presName="textNode" presStyleLbl="node1" presStyleIdx="0" presStyleCnt="4">
        <dgm:presLayoutVars>
          <dgm:bulletEnabled val="1"/>
        </dgm:presLayoutVars>
      </dgm:prSet>
      <dgm:spPr/>
    </dgm:pt>
    <dgm:pt modelId="{8EF901FE-8794-4C9A-88A2-E759EAE7631E}" type="pres">
      <dgm:prSet presAssocID="{6596B99E-AD1D-48D3-A400-0BE922CEC678}" presName="sibTrans" presStyleCnt="0"/>
      <dgm:spPr/>
    </dgm:pt>
    <dgm:pt modelId="{DD6B1AD6-1BBE-4AEF-8C7A-E3D8E4EF2676}" type="pres">
      <dgm:prSet presAssocID="{B2AE60B0-8F2C-451B-8BA5-FE1ED4654821}" presName="textNode" presStyleLbl="node1" presStyleIdx="1" presStyleCnt="4">
        <dgm:presLayoutVars>
          <dgm:bulletEnabled val="1"/>
        </dgm:presLayoutVars>
      </dgm:prSet>
      <dgm:spPr/>
    </dgm:pt>
    <dgm:pt modelId="{10783DCF-B478-498F-8727-2468BFE1447F}" type="pres">
      <dgm:prSet presAssocID="{665F30BE-AA95-4BC1-BAF2-E772CE5A999B}" presName="sibTrans" presStyleCnt="0"/>
      <dgm:spPr/>
    </dgm:pt>
    <dgm:pt modelId="{51ED3736-DEFA-4D1E-875C-FB79F4810B9B}" type="pres">
      <dgm:prSet presAssocID="{A1449BD6-9017-44CE-8808-90582E69B63E}" presName="textNode" presStyleLbl="node1" presStyleIdx="2" presStyleCnt="4" custScaleX="100717">
        <dgm:presLayoutVars>
          <dgm:bulletEnabled val="1"/>
        </dgm:presLayoutVars>
      </dgm:prSet>
      <dgm:spPr/>
    </dgm:pt>
    <dgm:pt modelId="{D10E6DFA-0EE7-42A7-98D2-77B03004DEBA}" type="pres">
      <dgm:prSet presAssocID="{D67F4456-8885-4267-B98F-9A6F88E4FBA0}" presName="sibTrans" presStyleCnt="0"/>
      <dgm:spPr/>
    </dgm:pt>
    <dgm:pt modelId="{10497EF5-8FE6-4F1D-A6C3-DBDCDA509D1E}" type="pres">
      <dgm:prSet presAssocID="{4FDAF966-08AA-4390-9A7C-09499202F281}" presName="textNode" presStyleLbl="node1" presStyleIdx="3" presStyleCnt="4" custScaleX="99970" custLinFactNeighborX="8310" custLinFactNeighborY="-1422">
        <dgm:presLayoutVars>
          <dgm:bulletEnabled val="1"/>
        </dgm:presLayoutVars>
      </dgm:prSet>
      <dgm:spPr/>
    </dgm:pt>
  </dgm:ptLst>
  <dgm:cxnLst>
    <dgm:cxn modelId="{AC1E5A11-B34E-491F-B85C-2174BDED3FD7}" srcId="{3F5EB857-6A4C-4BA5-A5BF-0EB271D2E61A}" destId="{B2AE60B0-8F2C-451B-8BA5-FE1ED4654821}" srcOrd="1" destOrd="0" parTransId="{3B1545D1-F51A-4417-B3A6-087A5ACBE34E}" sibTransId="{665F30BE-AA95-4BC1-BAF2-E772CE5A999B}"/>
    <dgm:cxn modelId="{273DCE1F-C8FC-468C-8149-B995BA3B23EF}" type="presOf" srcId="{4FDAF966-08AA-4390-9A7C-09499202F281}" destId="{10497EF5-8FE6-4F1D-A6C3-DBDCDA509D1E}" srcOrd="0" destOrd="0" presId="urn:microsoft.com/office/officeart/2005/8/layout/hProcess9"/>
    <dgm:cxn modelId="{9D94A221-5C6F-4CE4-89EB-B6BF008C3BEB}" type="presOf" srcId="{3F5EB857-6A4C-4BA5-A5BF-0EB271D2E61A}" destId="{DABED190-9BAE-4898-B402-FFD72E713DAD}" srcOrd="0" destOrd="0" presId="urn:microsoft.com/office/officeart/2005/8/layout/hProcess9"/>
    <dgm:cxn modelId="{ED695C27-5199-4E09-A869-A7DB048B8AC7}" type="presOf" srcId="{1397B5DF-56AC-4A45-8AE8-A44E1FEB43EB}" destId="{3EA0AED2-2B5F-44BB-8625-0C901B179790}" srcOrd="0" destOrd="0" presId="urn:microsoft.com/office/officeart/2005/8/layout/hProcess9"/>
    <dgm:cxn modelId="{A1B9B234-74B0-4BDF-81FE-82EB85075805}" type="presOf" srcId="{A1449BD6-9017-44CE-8808-90582E69B63E}" destId="{51ED3736-DEFA-4D1E-875C-FB79F4810B9B}" srcOrd="0" destOrd="0" presId="urn:microsoft.com/office/officeart/2005/8/layout/hProcess9"/>
    <dgm:cxn modelId="{04588646-6498-48E7-B0B1-92487852A1D0}" srcId="{3F5EB857-6A4C-4BA5-A5BF-0EB271D2E61A}" destId="{1397B5DF-56AC-4A45-8AE8-A44E1FEB43EB}" srcOrd="0" destOrd="0" parTransId="{1B695244-9752-4154-9B49-5FC24BF4F409}" sibTransId="{6596B99E-AD1D-48D3-A400-0BE922CEC678}"/>
    <dgm:cxn modelId="{3DE8D654-BCFE-4387-B47E-C865BC913EA2}" srcId="{3F5EB857-6A4C-4BA5-A5BF-0EB271D2E61A}" destId="{A1449BD6-9017-44CE-8808-90582E69B63E}" srcOrd="2" destOrd="0" parTransId="{A21603BD-AA38-4C06-8C24-C1C1E84B9B5C}" sibTransId="{D67F4456-8885-4267-B98F-9A6F88E4FBA0}"/>
    <dgm:cxn modelId="{83D39A99-9679-4681-9C41-4D17B08233D5}" type="presOf" srcId="{B2AE60B0-8F2C-451B-8BA5-FE1ED4654821}" destId="{DD6B1AD6-1BBE-4AEF-8C7A-E3D8E4EF2676}" srcOrd="0" destOrd="0" presId="urn:microsoft.com/office/officeart/2005/8/layout/hProcess9"/>
    <dgm:cxn modelId="{BA1D38C0-3DEF-49C7-92A9-4E5EB897654C}" srcId="{3F5EB857-6A4C-4BA5-A5BF-0EB271D2E61A}" destId="{4FDAF966-08AA-4390-9A7C-09499202F281}" srcOrd="3" destOrd="0" parTransId="{E9E4AAD0-8EED-4609-A0F7-A2E63C79A134}" sibTransId="{A979AE14-7611-4E18-B321-4A5F2024BF30}"/>
    <dgm:cxn modelId="{3F2FB5BB-8EA8-4ABE-A601-DAE2710060DE}" type="presParOf" srcId="{DABED190-9BAE-4898-B402-FFD72E713DAD}" destId="{8FE5C3DC-3D49-4B1C-B92E-3CCAEF4FA3A2}" srcOrd="0" destOrd="0" presId="urn:microsoft.com/office/officeart/2005/8/layout/hProcess9"/>
    <dgm:cxn modelId="{88C25FB1-64CC-4D08-AD76-4080C92750C6}" type="presParOf" srcId="{DABED190-9BAE-4898-B402-FFD72E713DAD}" destId="{7C8F3878-CE5C-4A94-B18C-5864ACB550F0}" srcOrd="1" destOrd="0" presId="urn:microsoft.com/office/officeart/2005/8/layout/hProcess9"/>
    <dgm:cxn modelId="{7937FA1A-2309-48FB-8A22-EE5242BBDD49}" type="presParOf" srcId="{7C8F3878-CE5C-4A94-B18C-5864ACB550F0}" destId="{3EA0AED2-2B5F-44BB-8625-0C901B179790}" srcOrd="0" destOrd="0" presId="urn:microsoft.com/office/officeart/2005/8/layout/hProcess9"/>
    <dgm:cxn modelId="{02D526D2-90FF-44E8-82C9-DEBF5E4FC401}" type="presParOf" srcId="{7C8F3878-CE5C-4A94-B18C-5864ACB550F0}" destId="{8EF901FE-8794-4C9A-88A2-E759EAE7631E}" srcOrd="1" destOrd="0" presId="urn:microsoft.com/office/officeart/2005/8/layout/hProcess9"/>
    <dgm:cxn modelId="{5C94A1AF-EE0A-48A3-BBC8-1D76B4575134}" type="presParOf" srcId="{7C8F3878-CE5C-4A94-B18C-5864ACB550F0}" destId="{DD6B1AD6-1BBE-4AEF-8C7A-E3D8E4EF2676}" srcOrd="2" destOrd="0" presId="urn:microsoft.com/office/officeart/2005/8/layout/hProcess9"/>
    <dgm:cxn modelId="{7F899DBC-CEA5-462E-BB67-5E193166A477}" type="presParOf" srcId="{7C8F3878-CE5C-4A94-B18C-5864ACB550F0}" destId="{10783DCF-B478-498F-8727-2468BFE1447F}" srcOrd="3" destOrd="0" presId="urn:microsoft.com/office/officeart/2005/8/layout/hProcess9"/>
    <dgm:cxn modelId="{8AC9CDD2-7B2F-4300-B8D8-73AF5B956428}" type="presParOf" srcId="{7C8F3878-CE5C-4A94-B18C-5864ACB550F0}" destId="{51ED3736-DEFA-4D1E-875C-FB79F4810B9B}" srcOrd="4" destOrd="0" presId="urn:microsoft.com/office/officeart/2005/8/layout/hProcess9"/>
    <dgm:cxn modelId="{F586E361-F9BB-48CC-B686-EE0177075274}" type="presParOf" srcId="{7C8F3878-CE5C-4A94-B18C-5864ACB550F0}" destId="{D10E6DFA-0EE7-42A7-98D2-77B03004DEBA}" srcOrd="5" destOrd="0" presId="urn:microsoft.com/office/officeart/2005/8/layout/hProcess9"/>
    <dgm:cxn modelId="{4A67F6C0-E130-4A40-8860-EC98BB1E8C46}" type="presParOf" srcId="{7C8F3878-CE5C-4A94-B18C-5864ACB550F0}" destId="{10497EF5-8FE6-4F1D-A6C3-DBDCDA509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0FD800-546C-4FCB-B9E2-85201AAF3CEA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255EB9-8708-4818-84B7-F02264F79BE7}">
      <dgm:prSet phldrT="[Text]" custT="1"/>
      <dgm:spPr/>
      <dgm:t>
        <a:bodyPr/>
        <a:lstStyle/>
        <a:p>
          <a:r>
            <a:rPr lang="hr-HR" sz="2600"/>
            <a:t>Politikom ulaganja mora se na operativnoj razini utvrditi sljedeće</a:t>
          </a:r>
        </a:p>
      </dgm:t>
    </dgm:pt>
    <dgm:pt modelId="{84EF3BCB-D02C-45B1-BFF4-8A4D1E84071B}" type="parTrans" cxnId="{2B099BD7-8D97-48BB-A179-9AAC333EA3AF}">
      <dgm:prSet/>
      <dgm:spPr/>
      <dgm:t>
        <a:bodyPr/>
        <a:lstStyle/>
        <a:p>
          <a:endParaRPr lang="en-US"/>
        </a:p>
      </dgm:t>
    </dgm:pt>
    <dgm:pt modelId="{B7F65CCF-236B-44B6-8CF5-F7941DEDCB8A}" type="sibTrans" cxnId="{2B099BD7-8D97-48BB-A179-9AAC333EA3AF}">
      <dgm:prSet/>
      <dgm:spPr/>
      <dgm:t>
        <a:bodyPr/>
        <a:lstStyle/>
        <a:p>
          <a:endParaRPr lang="en-US"/>
        </a:p>
      </dgm:t>
    </dgm:pt>
    <dgm:pt modelId="{F4326B72-49F2-4F50-8112-F0606570B6D6}">
      <dgm:prSet/>
      <dgm:spPr>
        <a:ln>
          <a:noFill/>
        </a:ln>
      </dgm:spPr>
      <dgm:t>
        <a:bodyPr/>
        <a:lstStyle/>
        <a:p>
          <a:r>
            <a:rPr lang="hr-HR"/>
            <a:t>ciljni iznos gotovinske rezerve</a:t>
          </a:r>
        </a:p>
      </dgm:t>
    </dgm:pt>
    <dgm:pt modelId="{79CD81B5-DAA7-4E8C-9BDF-2DA36F4E0FB6}" type="parTrans" cxnId="{3E9C5CF8-1051-4EFC-848F-39BE6E16100B}">
      <dgm:prSet/>
      <dgm:spPr/>
      <dgm:t>
        <a:bodyPr/>
        <a:lstStyle/>
        <a:p>
          <a:endParaRPr lang="en-US"/>
        </a:p>
      </dgm:t>
    </dgm:pt>
    <dgm:pt modelId="{C23FA142-D0EF-4002-A02F-73DE6624C782}" type="sibTrans" cxnId="{3E9C5CF8-1051-4EFC-848F-39BE6E16100B}">
      <dgm:prSet/>
      <dgm:spPr/>
      <dgm:t>
        <a:bodyPr/>
        <a:lstStyle/>
        <a:p>
          <a:endParaRPr lang="en-US"/>
        </a:p>
      </dgm:t>
    </dgm:pt>
    <dgm:pt modelId="{D140CE0D-4AC5-4F9D-90DC-FE7414EA8C32}">
      <dgm:prSet/>
      <dgm:spPr>
        <a:ln>
          <a:noFill/>
        </a:ln>
      </dgm:spPr>
      <dgm:t>
        <a:bodyPr/>
        <a:lstStyle/>
        <a:p>
          <a:r>
            <a:rPr lang="hr-HR"/>
            <a:t>ciljevi u pogledu rizika, likvidnosti i prinosa</a:t>
          </a:r>
        </a:p>
      </dgm:t>
    </dgm:pt>
    <dgm:pt modelId="{4831A05A-6743-4466-8A34-868AAAD4E7B3}" type="parTrans" cxnId="{081BFC8A-49FF-4B5E-BEC9-88E4EA330000}">
      <dgm:prSet/>
      <dgm:spPr/>
      <dgm:t>
        <a:bodyPr/>
        <a:lstStyle/>
        <a:p>
          <a:endParaRPr lang="en-US"/>
        </a:p>
      </dgm:t>
    </dgm:pt>
    <dgm:pt modelId="{49D0DE92-C96E-4BEB-AB9F-0EA7CA9F1514}" type="sibTrans" cxnId="{081BFC8A-49FF-4B5E-BEC9-88E4EA330000}">
      <dgm:prSet/>
      <dgm:spPr/>
      <dgm:t>
        <a:bodyPr/>
        <a:lstStyle/>
        <a:p>
          <a:endParaRPr lang="en-US"/>
        </a:p>
      </dgm:t>
    </dgm:pt>
    <dgm:pt modelId="{3BB8B49A-CCDC-4A88-AAE2-EACF9DA319C6}">
      <dgm:prSet/>
      <dgm:spPr>
        <a:ln>
          <a:noFill/>
        </a:ln>
      </dgm:spPr>
      <dgm:t>
        <a:bodyPr/>
        <a:lstStyle/>
        <a:p>
          <a:r>
            <a:rPr lang="hr-HR"/>
            <a:t>politika u pogledu tržišnog kredita, likvidnosti, pravnih i operativnih rizika; među ostalim uključuje:</a:t>
          </a:r>
        </a:p>
      </dgm:t>
    </dgm:pt>
    <dgm:pt modelId="{55FF997B-5041-47F0-9FE5-0D016104D49D}" type="parTrans" cxnId="{AAE401CF-70CA-4002-BB8D-EFBF0C1D4691}">
      <dgm:prSet/>
      <dgm:spPr/>
      <dgm:t>
        <a:bodyPr/>
        <a:lstStyle/>
        <a:p>
          <a:endParaRPr lang="en-US"/>
        </a:p>
      </dgm:t>
    </dgm:pt>
    <dgm:pt modelId="{4EE1A372-F4FD-44C0-9E4E-F9D1D8DA2AB1}" type="sibTrans" cxnId="{AAE401CF-70CA-4002-BB8D-EFBF0C1D4691}">
      <dgm:prSet/>
      <dgm:spPr/>
      <dgm:t>
        <a:bodyPr/>
        <a:lstStyle/>
        <a:p>
          <a:endParaRPr lang="en-US"/>
        </a:p>
      </dgm:t>
    </dgm:pt>
    <dgm:pt modelId="{189CF142-3E5C-440C-B8B5-C90A576B09AC}">
      <dgm:prSet/>
      <dgm:spPr>
        <a:ln>
          <a:noFill/>
        </a:ln>
      </dgm:spPr>
      <dgm:t>
        <a:bodyPr/>
        <a:lstStyle/>
        <a:p>
          <a:r>
            <a:rPr lang="hr-HR"/>
            <a:t>ograničenja u pogledu izloženosti kreditnom riziku, u obliku zahtjeva povezanih s diversifikacijom ili koncentracijom drugih ugovornih strana ili izdavatelja, kreditne rejtinge</a:t>
          </a:r>
        </a:p>
      </dgm:t>
    </dgm:pt>
    <dgm:pt modelId="{5991B652-B2F4-40E9-A800-E1561FDBBFAE}" type="parTrans" cxnId="{70EFFB3C-2D87-4356-8B9F-BC59E7BF8A0F}">
      <dgm:prSet/>
      <dgm:spPr/>
      <dgm:t>
        <a:bodyPr/>
        <a:lstStyle/>
        <a:p>
          <a:endParaRPr lang="en-US"/>
        </a:p>
      </dgm:t>
    </dgm:pt>
    <dgm:pt modelId="{347FB118-14E5-43FF-9E23-B7130F9100F7}" type="sibTrans" cxnId="{70EFFB3C-2D87-4356-8B9F-BC59E7BF8A0F}">
      <dgm:prSet/>
      <dgm:spPr/>
      <dgm:t>
        <a:bodyPr/>
        <a:lstStyle/>
        <a:p>
          <a:endParaRPr lang="en-US"/>
        </a:p>
      </dgm:t>
    </dgm:pt>
    <dgm:pt modelId="{2520F588-999C-44B4-BF7D-1524A5178CA6}">
      <dgm:prSet/>
      <dgm:spPr>
        <a:ln>
          <a:noFill/>
        </a:ln>
      </dgm:spPr>
      <dgm:t>
        <a:bodyPr/>
        <a:lstStyle/>
        <a:p>
          <a:r>
            <a:rPr lang="hr-HR"/>
            <a:t>odabir upravitelja – ako se neke zadaće eksternaliziraju</a:t>
          </a:r>
        </a:p>
      </dgm:t>
    </dgm:pt>
    <dgm:pt modelId="{E7E50D38-6E74-478F-87E2-89B0B4CABDD9}" type="parTrans" cxnId="{24246022-C70D-436A-8E2C-0A3DD90641BD}">
      <dgm:prSet/>
      <dgm:spPr/>
      <dgm:t>
        <a:bodyPr/>
        <a:lstStyle/>
        <a:p>
          <a:endParaRPr lang="en-US"/>
        </a:p>
      </dgm:t>
    </dgm:pt>
    <dgm:pt modelId="{68BD9DC0-1AE5-4387-BEA5-98F9CC03E8DF}" type="sibTrans" cxnId="{24246022-C70D-436A-8E2C-0A3DD90641BD}">
      <dgm:prSet/>
      <dgm:spPr/>
      <dgm:t>
        <a:bodyPr/>
        <a:lstStyle/>
        <a:p>
          <a:endParaRPr lang="en-US"/>
        </a:p>
      </dgm:t>
    </dgm:pt>
    <dgm:pt modelId="{5CDDAE32-394E-4969-B367-1555514EF02C}">
      <dgm:prSet custT="1"/>
      <dgm:spPr/>
      <dgm:t>
        <a:bodyPr/>
        <a:lstStyle/>
        <a:p>
          <a:r>
            <a:rPr lang="hr-HR" sz="2600"/>
            <a:t>Mjerenje učinka i učinak</a:t>
          </a:r>
        </a:p>
      </dgm:t>
    </dgm:pt>
    <dgm:pt modelId="{1E6207E6-88F4-41CD-8488-74FD1625ADCA}" type="parTrans" cxnId="{6001E4E3-31CE-424D-BE86-4CEA9E642209}">
      <dgm:prSet/>
      <dgm:spPr/>
      <dgm:t>
        <a:bodyPr/>
        <a:lstStyle/>
        <a:p>
          <a:endParaRPr lang="en-US"/>
        </a:p>
      </dgm:t>
    </dgm:pt>
    <dgm:pt modelId="{0707EBDB-E283-40C0-AD25-8D0D14907A15}" type="sibTrans" cxnId="{6001E4E3-31CE-424D-BE86-4CEA9E642209}">
      <dgm:prSet/>
      <dgm:spPr/>
      <dgm:t>
        <a:bodyPr/>
        <a:lstStyle/>
        <a:p>
          <a:endParaRPr lang="en-US"/>
        </a:p>
      </dgm:t>
    </dgm:pt>
    <dgm:pt modelId="{1478AA65-8EFB-4E00-9C90-B95AD5473289}">
      <dgm:prSet/>
      <dgm:spPr>
        <a:ln>
          <a:noFill/>
        </a:ln>
      </dgm:spPr>
      <dgm:t>
        <a:bodyPr/>
        <a:lstStyle/>
        <a:p>
          <a:r>
            <a:rPr lang="hr-HR"/>
            <a:t>potrebna gotovinska sredstva radi ispunjavanja preuzetih obveza – nužno</a:t>
          </a:r>
        </a:p>
      </dgm:t>
    </dgm:pt>
    <dgm:pt modelId="{85D2E46B-1C19-4B2F-9F28-108E47076FB4}" type="parTrans" cxnId="{B5CEDB30-730F-4621-A528-F9A886DFB61C}">
      <dgm:prSet/>
      <dgm:spPr/>
      <dgm:t>
        <a:bodyPr/>
        <a:lstStyle/>
        <a:p>
          <a:endParaRPr lang="en-US"/>
        </a:p>
      </dgm:t>
    </dgm:pt>
    <dgm:pt modelId="{1EE7C899-5885-406C-9416-12F310056655}" type="sibTrans" cxnId="{B5CEDB30-730F-4621-A528-F9A886DFB61C}">
      <dgm:prSet/>
      <dgm:spPr/>
      <dgm:t>
        <a:bodyPr/>
        <a:lstStyle/>
        <a:p>
          <a:endParaRPr lang="en-US"/>
        </a:p>
      </dgm:t>
    </dgm:pt>
    <dgm:pt modelId="{6A177E92-C2E5-4C3A-9E2B-628359763C6C}">
      <dgm:prSet/>
      <dgm:spPr>
        <a:ln>
          <a:noFill/>
        </a:ln>
      </dgm:spPr>
      <dgm:t>
        <a:bodyPr/>
        <a:lstStyle/>
        <a:p>
          <a:r>
            <a:rPr lang="hr-HR"/>
            <a:t>ušteda na kamatama može se procijeniti usporedbom sa situacijom neaktivnosti; npr. prinos na depozit u središnjoj banci</a:t>
          </a:r>
        </a:p>
      </dgm:t>
    </dgm:pt>
    <dgm:pt modelId="{A6CDD445-FEF7-4265-A290-C1E822940262}" type="parTrans" cxnId="{9B8F83EE-B1F1-4285-9A59-A19ADC5AC13A}">
      <dgm:prSet/>
      <dgm:spPr/>
      <dgm:t>
        <a:bodyPr/>
        <a:lstStyle/>
        <a:p>
          <a:endParaRPr lang="en-US"/>
        </a:p>
      </dgm:t>
    </dgm:pt>
    <dgm:pt modelId="{3AED88D9-E3FD-4BAD-8086-840495E735B4}" type="sibTrans" cxnId="{9B8F83EE-B1F1-4285-9A59-A19ADC5AC13A}">
      <dgm:prSet/>
      <dgm:spPr/>
      <dgm:t>
        <a:bodyPr/>
        <a:lstStyle/>
        <a:p>
          <a:endParaRPr lang="en-US"/>
        </a:p>
      </dgm:t>
    </dgm:pt>
    <dgm:pt modelId="{7B2F295A-5561-4C7B-9F4F-D5E280BCD9FD}">
      <dgm:prSet/>
      <dgm:spPr>
        <a:ln>
          <a:noFill/>
        </a:ln>
      </dgm:spPr>
      <dgm:t>
        <a:bodyPr/>
        <a:lstStyle/>
        <a:p>
          <a:r>
            <a:rPr lang="hr-HR"/>
            <a:t>prednosti uravnoteženja teško je izmjeriti</a:t>
          </a:r>
        </a:p>
      </dgm:t>
    </dgm:pt>
    <dgm:pt modelId="{7146CC9A-4430-4782-A059-F11D307BCA0F}" type="parTrans" cxnId="{4A85024D-3C1A-45D2-8FBD-AA4E5FA0C20C}">
      <dgm:prSet/>
      <dgm:spPr/>
      <dgm:t>
        <a:bodyPr/>
        <a:lstStyle/>
        <a:p>
          <a:endParaRPr lang="en-US"/>
        </a:p>
      </dgm:t>
    </dgm:pt>
    <dgm:pt modelId="{B4F522DA-9D30-463D-A7B1-EFFB7AAE3D0D}" type="sibTrans" cxnId="{4A85024D-3C1A-45D2-8FBD-AA4E5FA0C20C}">
      <dgm:prSet/>
      <dgm:spPr/>
      <dgm:t>
        <a:bodyPr/>
        <a:lstStyle/>
        <a:p>
          <a:endParaRPr lang="en-US"/>
        </a:p>
      </dgm:t>
    </dgm:pt>
    <dgm:pt modelId="{BBB9E00C-34F9-4DE2-8488-53C49CEF4063}">
      <dgm:prSet/>
      <dgm:spPr>
        <a:ln>
          <a:noFill/>
        </a:ln>
      </dgm:spPr>
      <dgm:t>
        <a:bodyPr/>
        <a:lstStyle/>
        <a:p>
          <a:r>
            <a:rPr lang="hr-HR"/>
            <a:t>razmatranje drugih ciljeva, npr. nekomplicirana monetarna politika</a:t>
          </a:r>
        </a:p>
      </dgm:t>
    </dgm:pt>
    <dgm:pt modelId="{8B8ACA6F-897C-4872-A3DD-59B59C808652}" type="parTrans" cxnId="{0B3AEAEB-600C-4A91-BFD1-F70258706CD6}">
      <dgm:prSet/>
      <dgm:spPr/>
      <dgm:t>
        <a:bodyPr/>
        <a:lstStyle/>
        <a:p>
          <a:endParaRPr lang="en-US"/>
        </a:p>
      </dgm:t>
    </dgm:pt>
    <dgm:pt modelId="{CA6F348D-D170-4963-AF02-86E1252FC304}" type="sibTrans" cxnId="{0B3AEAEB-600C-4A91-BFD1-F70258706CD6}">
      <dgm:prSet/>
      <dgm:spPr/>
      <dgm:t>
        <a:bodyPr/>
        <a:lstStyle/>
        <a:p>
          <a:endParaRPr lang="en-US"/>
        </a:p>
      </dgm:t>
    </dgm:pt>
    <dgm:pt modelId="{F12C66E5-3B73-4669-857D-C9A16FDAD623}">
      <dgm:prSet/>
      <dgm:spPr>
        <a:ln>
          <a:noFill/>
        </a:ln>
      </dgm:spPr>
      <dgm:t>
        <a:bodyPr/>
        <a:lstStyle/>
        <a:p>
          <a:r>
            <a:rPr lang="hr-HR"/>
            <a:t>okvir upravljanja kolateralom</a:t>
          </a:r>
        </a:p>
      </dgm:t>
    </dgm:pt>
    <dgm:pt modelId="{0A18D896-CC1C-49B6-9152-DF8FB2CA898E}" type="parTrans" cxnId="{7E2BFF7F-A198-4E0D-8866-800282A213F3}">
      <dgm:prSet/>
      <dgm:spPr/>
      <dgm:t>
        <a:bodyPr/>
        <a:lstStyle/>
        <a:p>
          <a:endParaRPr lang="en-GB"/>
        </a:p>
      </dgm:t>
    </dgm:pt>
    <dgm:pt modelId="{122076CC-A6B4-4005-B32F-A05DDF2D587E}" type="sibTrans" cxnId="{7E2BFF7F-A198-4E0D-8866-800282A213F3}">
      <dgm:prSet/>
      <dgm:spPr/>
      <dgm:t>
        <a:bodyPr/>
        <a:lstStyle/>
        <a:p>
          <a:endParaRPr lang="en-GB"/>
        </a:p>
      </dgm:t>
    </dgm:pt>
    <dgm:pt modelId="{AD5A0F22-C21B-4993-A787-BA535BFF7D8C}">
      <dgm:prSet/>
      <dgm:spPr>
        <a:ln>
          <a:noFill/>
        </a:ln>
      </dgm:spPr>
      <dgm:t>
        <a:bodyPr/>
        <a:lstStyle/>
        <a:p>
          <a:r>
            <a:rPr lang="hr-HR"/>
            <a:t>koja su ulaganja moguća i prihvatljiva</a:t>
          </a:r>
        </a:p>
      </dgm:t>
    </dgm:pt>
    <dgm:pt modelId="{CFDF5FB1-AE72-4DA3-AA84-F51147C896E7}" type="parTrans" cxnId="{951C8F04-07AF-4CAD-827B-72D586763391}">
      <dgm:prSet/>
      <dgm:spPr/>
    </dgm:pt>
    <dgm:pt modelId="{7B88AC82-DA71-479D-88A0-1F54B50318A5}" type="sibTrans" cxnId="{951C8F04-07AF-4CAD-827B-72D586763391}">
      <dgm:prSet/>
      <dgm:spPr/>
    </dgm:pt>
    <dgm:pt modelId="{9D879F0E-299B-4FE4-9F62-223E412CDF44}">
      <dgm:prSet/>
      <dgm:spPr>
        <a:ln>
          <a:noFill/>
        </a:ln>
      </dgm:spPr>
      <dgm:t>
        <a:bodyPr/>
        <a:lstStyle/>
        <a:p>
          <a:r>
            <a:rPr lang="hr-HR"/>
            <a:t>ovlast za ulaganje viška gotovinskih sredstava i povezanost s ciljevima upravljanja gotovinskim sredstvima visoke razine</a:t>
          </a:r>
        </a:p>
      </dgm:t>
    </dgm:pt>
    <dgm:pt modelId="{C59E1A6A-3313-41B3-A0BB-3BA47414416C}" type="parTrans" cxnId="{BBE9060D-7125-4329-A981-684E1B28E55E}">
      <dgm:prSet/>
      <dgm:spPr/>
    </dgm:pt>
    <dgm:pt modelId="{0843656E-10B4-4A5C-9950-F70517AE9AC5}" type="sibTrans" cxnId="{BBE9060D-7125-4329-A981-684E1B28E55E}">
      <dgm:prSet/>
      <dgm:spPr/>
    </dgm:pt>
    <dgm:pt modelId="{5A6D933D-448D-41C2-87F7-048FCEAF9F26}" type="pres">
      <dgm:prSet presAssocID="{0E0FD800-546C-4FCB-B9E2-85201AAF3CEA}" presName="Name0" presStyleCnt="0">
        <dgm:presLayoutVars>
          <dgm:dir/>
          <dgm:animLvl val="lvl"/>
          <dgm:resizeHandles val="exact"/>
        </dgm:presLayoutVars>
      </dgm:prSet>
      <dgm:spPr/>
    </dgm:pt>
    <dgm:pt modelId="{427466FC-6CAE-4884-ABD1-8B88B039563B}" type="pres">
      <dgm:prSet presAssocID="{36255EB9-8708-4818-84B7-F02264F79BE7}" presName="linNode" presStyleCnt="0"/>
      <dgm:spPr/>
    </dgm:pt>
    <dgm:pt modelId="{0CFBF829-FB28-4E14-925A-214E46CDAE73}" type="pres">
      <dgm:prSet presAssocID="{36255EB9-8708-4818-84B7-F02264F79BE7}" presName="parTx" presStyleLbl="revTx" presStyleIdx="0" presStyleCnt="2" custScaleX="119050">
        <dgm:presLayoutVars>
          <dgm:chMax val="1"/>
          <dgm:bulletEnabled val="1"/>
        </dgm:presLayoutVars>
      </dgm:prSet>
      <dgm:spPr/>
    </dgm:pt>
    <dgm:pt modelId="{65DB515D-2907-4019-9FBC-34539BBE9649}" type="pres">
      <dgm:prSet presAssocID="{36255EB9-8708-4818-84B7-F02264F79BE7}" presName="bracket" presStyleLbl="parChTrans1D1" presStyleIdx="0" presStyleCnt="2"/>
      <dgm:spPr/>
    </dgm:pt>
    <dgm:pt modelId="{75CC4C3D-9604-4271-9113-76C2AD181C8B}" type="pres">
      <dgm:prSet presAssocID="{36255EB9-8708-4818-84B7-F02264F79BE7}" presName="spH" presStyleCnt="0"/>
      <dgm:spPr/>
    </dgm:pt>
    <dgm:pt modelId="{60A857E9-0301-4599-8CCC-CEB544EFE3F4}" type="pres">
      <dgm:prSet presAssocID="{36255EB9-8708-4818-84B7-F02264F79BE7}" presName="desTx" presStyleLbl="node1" presStyleIdx="0" presStyleCnt="2">
        <dgm:presLayoutVars>
          <dgm:bulletEnabled val="1"/>
        </dgm:presLayoutVars>
      </dgm:prSet>
      <dgm:spPr/>
    </dgm:pt>
    <dgm:pt modelId="{43CDE7A2-90F0-4264-A427-01463831FD8C}" type="pres">
      <dgm:prSet presAssocID="{B7F65CCF-236B-44B6-8CF5-F7941DEDCB8A}" presName="spV" presStyleCnt="0"/>
      <dgm:spPr/>
    </dgm:pt>
    <dgm:pt modelId="{61BE5134-3E59-4F6B-ACE8-4854F8D31D2C}" type="pres">
      <dgm:prSet presAssocID="{5CDDAE32-394E-4969-B367-1555514EF02C}" presName="linNode" presStyleCnt="0"/>
      <dgm:spPr/>
    </dgm:pt>
    <dgm:pt modelId="{3F818C58-6DDE-4A09-AF41-B415F3C73624}" type="pres">
      <dgm:prSet presAssocID="{5CDDAE32-394E-4969-B367-1555514EF02C}" presName="parTx" presStyleLbl="revTx" presStyleIdx="1" presStyleCnt="2" custScaleX="118072">
        <dgm:presLayoutVars>
          <dgm:chMax val="1"/>
          <dgm:bulletEnabled val="1"/>
        </dgm:presLayoutVars>
      </dgm:prSet>
      <dgm:spPr/>
    </dgm:pt>
    <dgm:pt modelId="{026063D0-1AA4-4E2A-B981-077B5FBA7413}" type="pres">
      <dgm:prSet presAssocID="{5CDDAE32-394E-4969-B367-1555514EF02C}" presName="bracket" presStyleLbl="parChTrans1D1" presStyleIdx="1" presStyleCnt="2"/>
      <dgm:spPr/>
    </dgm:pt>
    <dgm:pt modelId="{FFDFFD9E-6079-4137-8FEB-F4D00E9DA432}" type="pres">
      <dgm:prSet presAssocID="{5CDDAE32-394E-4969-B367-1555514EF02C}" presName="spH" presStyleCnt="0"/>
      <dgm:spPr/>
    </dgm:pt>
    <dgm:pt modelId="{068D379D-A4B4-413F-B424-CEDFF3391266}" type="pres">
      <dgm:prSet presAssocID="{5CDDAE32-394E-4969-B367-1555514EF02C}" presName="desTx" presStyleLbl="node1" presStyleIdx="1" presStyleCnt="2">
        <dgm:presLayoutVars>
          <dgm:bulletEnabled val="1"/>
        </dgm:presLayoutVars>
      </dgm:prSet>
      <dgm:spPr/>
    </dgm:pt>
  </dgm:ptLst>
  <dgm:cxnLst>
    <dgm:cxn modelId="{951C8F04-07AF-4CAD-827B-72D586763391}" srcId="{36255EB9-8708-4818-84B7-F02264F79BE7}" destId="{AD5A0F22-C21B-4993-A787-BA535BFF7D8C}" srcOrd="2" destOrd="0" parTransId="{CFDF5FB1-AE72-4DA3-AA84-F51147C896E7}" sibTransId="{7B88AC82-DA71-479D-88A0-1F54B50318A5}"/>
    <dgm:cxn modelId="{BBE9060D-7125-4329-A981-684E1B28E55E}" srcId="{36255EB9-8708-4818-84B7-F02264F79BE7}" destId="{9D879F0E-299B-4FE4-9F62-223E412CDF44}" srcOrd="1" destOrd="0" parTransId="{C59E1A6A-3313-41B3-A0BB-3BA47414416C}" sibTransId="{0843656E-10B4-4A5C-9950-F70517AE9AC5}"/>
    <dgm:cxn modelId="{B2120E14-1ECE-4C54-85D8-2BDF017A5432}" type="presOf" srcId="{3BB8B49A-CCDC-4A88-AAE2-EACF9DA319C6}" destId="{60A857E9-0301-4599-8CCC-CEB544EFE3F4}" srcOrd="0" destOrd="4" presId="urn:diagrams.loki3.com/BracketList"/>
    <dgm:cxn modelId="{24246022-C70D-436A-8E2C-0A3DD90641BD}" srcId="{36255EB9-8708-4818-84B7-F02264F79BE7}" destId="{2520F588-999C-44B4-BF7D-1524A5178CA6}" srcOrd="5" destOrd="0" parTransId="{E7E50D38-6E74-478F-87E2-89B0B4CABDD9}" sibTransId="{68BD9DC0-1AE5-4387-BEA5-98F9CC03E8DF}"/>
    <dgm:cxn modelId="{B5CEDB30-730F-4621-A528-F9A886DFB61C}" srcId="{5CDDAE32-394E-4969-B367-1555514EF02C}" destId="{1478AA65-8EFB-4E00-9C90-B95AD5473289}" srcOrd="0" destOrd="0" parTransId="{85D2E46B-1C19-4B2F-9F28-108E47076FB4}" sibTransId="{1EE7C899-5885-406C-9416-12F310056655}"/>
    <dgm:cxn modelId="{70EFFB3C-2D87-4356-8B9F-BC59E7BF8A0F}" srcId="{3BB8B49A-CCDC-4A88-AAE2-EACF9DA319C6}" destId="{189CF142-3E5C-440C-B8B5-C90A576B09AC}" srcOrd="0" destOrd="0" parTransId="{5991B652-B2F4-40E9-A800-E1561FDBBFAE}" sibTransId="{347FB118-14E5-43FF-9E23-B7130F9100F7}"/>
    <dgm:cxn modelId="{E6AB253D-4C88-4CDA-A0AB-2681C7E3CEE1}" type="presOf" srcId="{1478AA65-8EFB-4E00-9C90-B95AD5473289}" destId="{068D379D-A4B4-413F-B424-CEDFF3391266}" srcOrd="0" destOrd="0" presId="urn:diagrams.loki3.com/BracketList"/>
    <dgm:cxn modelId="{D83AA65F-EE1A-49F5-A45E-4509F24ED781}" type="presOf" srcId="{36255EB9-8708-4818-84B7-F02264F79BE7}" destId="{0CFBF829-FB28-4E14-925A-214E46CDAE73}" srcOrd="0" destOrd="0" presId="urn:diagrams.loki3.com/BracketList"/>
    <dgm:cxn modelId="{09679247-2872-4F20-A26E-EC4D76763CE7}" type="presOf" srcId="{D140CE0D-4AC5-4F9D-90DC-FE7414EA8C32}" destId="{60A857E9-0301-4599-8CCC-CEB544EFE3F4}" srcOrd="0" destOrd="3" presId="urn:diagrams.loki3.com/BracketList"/>
    <dgm:cxn modelId="{4A85024D-3C1A-45D2-8FBD-AA4E5FA0C20C}" srcId="{5CDDAE32-394E-4969-B367-1555514EF02C}" destId="{7B2F295A-5561-4C7B-9F4F-D5E280BCD9FD}" srcOrd="2" destOrd="0" parTransId="{7146CC9A-4430-4782-A059-F11D307BCA0F}" sibTransId="{B4F522DA-9D30-463D-A7B1-EFFB7AAE3D0D}"/>
    <dgm:cxn modelId="{7E2BFF7F-A198-4E0D-8866-800282A213F3}" srcId="{3BB8B49A-CCDC-4A88-AAE2-EACF9DA319C6}" destId="{F12C66E5-3B73-4669-857D-C9A16FDAD623}" srcOrd="1" destOrd="0" parTransId="{0A18D896-CC1C-49B6-9152-DF8FB2CA898E}" sibTransId="{122076CC-A6B4-4005-B32F-A05DDF2D587E}"/>
    <dgm:cxn modelId="{081BFC8A-49FF-4B5E-BEC9-88E4EA330000}" srcId="{36255EB9-8708-4818-84B7-F02264F79BE7}" destId="{D140CE0D-4AC5-4F9D-90DC-FE7414EA8C32}" srcOrd="3" destOrd="0" parTransId="{4831A05A-6743-4466-8A34-868AAAD4E7B3}" sibTransId="{49D0DE92-C96E-4BEB-AB9F-0EA7CA9F1514}"/>
    <dgm:cxn modelId="{DED26090-ABC9-4182-B6A7-DC32EBC073F7}" type="presOf" srcId="{BBB9E00C-34F9-4DE2-8488-53C49CEF4063}" destId="{068D379D-A4B4-413F-B424-CEDFF3391266}" srcOrd="0" destOrd="3" presId="urn:diagrams.loki3.com/BracketList"/>
    <dgm:cxn modelId="{1BDAC597-E4A5-4876-A3B1-CDB570862208}" type="presOf" srcId="{189CF142-3E5C-440C-B8B5-C90A576B09AC}" destId="{60A857E9-0301-4599-8CCC-CEB544EFE3F4}" srcOrd="0" destOrd="5" presId="urn:diagrams.loki3.com/BracketList"/>
    <dgm:cxn modelId="{FE08EE9D-A475-4DFE-A4A4-C231577288D9}" type="presOf" srcId="{7B2F295A-5561-4C7B-9F4F-D5E280BCD9FD}" destId="{068D379D-A4B4-413F-B424-CEDFF3391266}" srcOrd="0" destOrd="2" presId="urn:diagrams.loki3.com/BracketList"/>
    <dgm:cxn modelId="{4F11CFA3-4AD4-4D57-9A1F-301BE3E6A6AF}" type="presOf" srcId="{6A177E92-C2E5-4C3A-9E2B-628359763C6C}" destId="{068D379D-A4B4-413F-B424-CEDFF3391266}" srcOrd="0" destOrd="1" presId="urn:diagrams.loki3.com/BracketList"/>
    <dgm:cxn modelId="{C65735AA-4F6D-4B5B-8DBE-8F5439EB7E3A}" type="presOf" srcId="{AD5A0F22-C21B-4993-A787-BA535BFF7D8C}" destId="{60A857E9-0301-4599-8CCC-CEB544EFE3F4}" srcOrd="0" destOrd="2" presId="urn:diagrams.loki3.com/BracketList"/>
    <dgm:cxn modelId="{4A9B13C5-B912-4B4A-8000-C24ED90D16B7}" type="presOf" srcId="{F4326B72-49F2-4F50-8112-F0606570B6D6}" destId="{60A857E9-0301-4599-8CCC-CEB544EFE3F4}" srcOrd="0" destOrd="0" presId="urn:diagrams.loki3.com/BracketList"/>
    <dgm:cxn modelId="{34EF1ACD-0318-496B-ABDE-1A6185B5225C}" type="presOf" srcId="{F12C66E5-3B73-4669-857D-C9A16FDAD623}" destId="{60A857E9-0301-4599-8CCC-CEB544EFE3F4}" srcOrd="0" destOrd="6" presId="urn:diagrams.loki3.com/BracketList"/>
    <dgm:cxn modelId="{AAE401CF-70CA-4002-BB8D-EFBF0C1D4691}" srcId="{36255EB9-8708-4818-84B7-F02264F79BE7}" destId="{3BB8B49A-CCDC-4A88-AAE2-EACF9DA319C6}" srcOrd="4" destOrd="0" parTransId="{55FF997B-5041-47F0-9FE5-0D016104D49D}" sibTransId="{4EE1A372-F4FD-44C0-9E4E-F9D1D8DA2AB1}"/>
    <dgm:cxn modelId="{2C15DFD0-805F-47F1-9457-88C166AC0B57}" type="presOf" srcId="{5CDDAE32-394E-4969-B367-1555514EF02C}" destId="{3F818C58-6DDE-4A09-AF41-B415F3C73624}" srcOrd="0" destOrd="0" presId="urn:diagrams.loki3.com/BracketList"/>
    <dgm:cxn modelId="{2EF9E6D6-7E68-4D4C-86B3-64E19CAFEFF1}" type="presOf" srcId="{0E0FD800-546C-4FCB-B9E2-85201AAF3CEA}" destId="{5A6D933D-448D-41C2-87F7-048FCEAF9F26}" srcOrd="0" destOrd="0" presId="urn:diagrams.loki3.com/BracketList"/>
    <dgm:cxn modelId="{2B099BD7-8D97-48BB-A179-9AAC333EA3AF}" srcId="{0E0FD800-546C-4FCB-B9E2-85201AAF3CEA}" destId="{36255EB9-8708-4818-84B7-F02264F79BE7}" srcOrd="0" destOrd="0" parTransId="{84EF3BCB-D02C-45B1-BFF4-8A4D1E84071B}" sibTransId="{B7F65CCF-236B-44B6-8CF5-F7941DEDCB8A}"/>
    <dgm:cxn modelId="{6001E4E3-31CE-424D-BE86-4CEA9E642209}" srcId="{0E0FD800-546C-4FCB-B9E2-85201AAF3CEA}" destId="{5CDDAE32-394E-4969-B367-1555514EF02C}" srcOrd="1" destOrd="0" parTransId="{1E6207E6-88F4-41CD-8488-74FD1625ADCA}" sibTransId="{0707EBDB-E283-40C0-AD25-8D0D14907A15}"/>
    <dgm:cxn modelId="{0B3AEAEB-600C-4A91-BFD1-F70258706CD6}" srcId="{5CDDAE32-394E-4969-B367-1555514EF02C}" destId="{BBB9E00C-34F9-4DE2-8488-53C49CEF4063}" srcOrd="3" destOrd="0" parTransId="{8B8ACA6F-897C-4872-A3DD-59B59C808652}" sibTransId="{CA6F348D-D170-4963-AF02-86E1252FC304}"/>
    <dgm:cxn modelId="{9B8F83EE-B1F1-4285-9A59-A19ADC5AC13A}" srcId="{5CDDAE32-394E-4969-B367-1555514EF02C}" destId="{6A177E92-C2E5-4C3A-9E2B-628359763C6C}" srcOrd="1" destOrd="0" parTransId="{A6CDD445-FEF7-4265-A290-C1E822940262}" sibTransId="{3AED88D9-E3FD-4BAD-8086-840495E735B4}"/>
    <dgm:cxn modelId="{63CF94EF-FDF8-4439-A015-33F0A5BFFD0B}" type="presOf" srcId="{2520F588-999C-44B4-BF7D-1524A5178CA6}" destId="{60A857E9-0301-4599-8CCC-CEB544EFE3F4}" srcOrd="0" destOrd="7" presId="urn:diagrams.loki3.com/BracketList"/>
    <dgm:cxn modelId="{3E9C5CF8-1051-4EFC-848F-39BE6E16100B}" srcId="{36255EB9-8708-4818-84B7-F02264F79BE7}" destId="{F4326B72-49F2-4F50-8112-F0606570B6D6}" srcOrd="0" destOrd="0" parTransId="{79CD81B5-DAA7-4E8C-9BDF-2DA36F4E0FB6}" sibTransId="{C23FA142-D0EF-4002-A02F-73DE6624C782}"/>
    <dgm:cxn modelId="{306CF6F8-DD6C-46E8-ADFE-3A6140835374}" type="presOf" srcId="{9D879F0E-299B-4FE4-9F62-223E412CDF44}" destId="{60A857E9-0301-4599-8CCC-CEB544EFE3F4}" srcOrd="0" destOrd="1" presId="urn:diagrams.loki3.com/BracketList"/>
    <dgm:cxn modelId="{A40BBFCF-F677-41CF-A6A9-E38B7ABEB7B3}" type="presParOf" srcId="{5A6D933D-448D-41C2-87F7-048FCEAF9F26}" destId="{427466FC-6CAE-4884-ABD1-8B88B039563B}" srcOrd="0" destOrd="0" presId="urn:diagrams.loki3.com/BracketList"/>
    <dgm:cxn modelId="{B0BFA636-8D6A-47E0-86FE-80BB1777ADF5}" type="presParOf" srcId="{427466FC-6CAE-4884-ABD1-8B88B039563B}" destId="{0CFBF829-FB28-4E14-925A-214E46CDAE73}" srcOrd="0" destOrd="0" presId="urn:diagrams.loki3.com/BracketList"/>
    <dgm:cxn modelId="{1C734C1F-88D5-45D3-8BFC-452C5E0FA519}" type="presParOf" srcId="{427466FC-6CAE-4884-ABD1-8B88B039563B}" destId="{65DB515D-2907-4019-9FBC-34539BBE9649}" srcOrd="1" destOrd="0" presId="urn:diagrams.loki3.com/BracketList"/>
    <dgm:cxn modelId="{2058A793-709A-4FD3-AC7C-335BB101E2DB}" type="presParOf" srcId="{427466FC-6CAE-4884-ABD1-8B88B039563B}" destId="{75CC4C3D-9604-4271-9113-76C2AD181C8B}" srcOrd="2" destOrd="0" presId="urn:diagrams.loki3.com/BracketList"/>
    <dgm:cxn modelId="{43895F0E-2F03-4C62-99D4-8EE70C6F0FCF}" type="presParOf" srcId="{427466FC-6CAE-4884-ABD1-8B88B039563B}" destId="{60A857E9-0301-4599-8CCC-CEB544EFE3F4}" srcOrd="3" destOrd="0" presId="urn:diagrams.loki3.com/BracketList"/>
    <dgm:cxn modelId="{6561D673-246F-4956-BD2D-9F05B292C9B3}" type="presParOf" srcId="{5A6D933D-448D-41C2-87F7-048FCEAF9F26}" destId="{43CDE7A2-90F0-4264-A427-01463831FD8C}" srcOrd="1" destOrd="0" presId="urn:diagrams.loki3.com/BracketList"/>
    <dgm:cxn modelId="{8D2792AB-0EFA-428C-B42E-F1D3B93435A6}" type="presParOf" srcId="{5A6D933D-448D-41C2-87F7-048FCEAF9F26}" destId="{61BE5134-3E59-4F6B-ACE8-4854F8D31D2C}" srcOrd="2" destOrd="0" presId="urn:diagrams.loki3.com/BracketList"/>
    <dgm:cxn modelId="{7C9DFDD9-C3E4-4388-8FA4-682A0BFD1CD2}" type="presParOf" srcId="{61BE5134-3E59-4F6B-ACE8-4854F8D31D2C}" destId="{3F818C58-6DDE-4A09-AF41-B415F3C73624}" srcOrd="0" destOrd="0" presId="urn:diagrams.loki3.com/BracketList"/>
    <dgm:cxn modelId="{A756A862-FFF8-4FF8-80D3-39CB5A4BC89D}" type="presParOf" srcId="{61BE5134-3E59-4F6B-ACE8-4854F8D31D2C}" destId="{026063D0-1AA4-4E2A-B981-077B5FBA7413}" srcOrd="1" destOrd="0" presId="urn:diagrams.loki3.com/BracketList"/>
    <dgm:cxn modelId="{445F19D1-EDC9-4476-82D4-837609F6D181}" type="presParOf" srcId="{61BE5134-3E59-4F6B-ACE8-4854F8D31D2C}" destId="{FFDFFD9E-6079-4137-8FEB-F4D00E9DA432}" srcOrd="2" destOrd="0" presId="urn:diagrams.loki3.com/BracketList"/>
    <dgm:cxn modelId="{D602F3DF-CFA7-409F-B59B-68FBAD6D7CD2}" type="presParOf" srcId="{61BE5134-3E59-4F6B-ACE8-4854F8D31D2C}" destId="{068D379D-A4B4-413F-B424-CEDFF339126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5E60AA-0E86-4AB9-8D0C-41AEF8127B3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4F7BF36-D5DD-4EA6-8517-643555E1CBFB}">
      <dgm:prSet phldrT="[Text]"/>
      <dgm:spPr>
        <a:ln>
          <a:noFill/>
        </a:ln>
      </dgm:spPr>
      <dgm:t>
        <a:bodyPr/>
        <a:lstStyle/>
        <a:p>
          <a:pPr>
            <a:buClr>
              <a:schemeClr val="tx1"/>
            </a:buClr>
          </a:pPr>
          <a:r>
            <a:rPr lang="hr-HR"/>
            <a:t>Koordiniran pristup dionicima</a:t>
          </a:r>
        </a:p>
      </dgm:t>
    </dgm:pt>
    <dgm:pt modelId="{D7B6EB07-1543-4DD6-BA70-E9E3A14647F9}" type="parTrans" cxnId="{523C127C-BDFB-4222-961A-5C177935C397}">
      <dgm:prSet/>
      <dgm:spPr/>
      <dgm:t>
        <a:bodyPr/>
        <a:lstStyle/>
        <a:p>
          <a:endParaRPr lang="en-GB"/>
        </a:p>
      </dgm:t>
    </dgm:pt>
    <dgm:pt modelId="{EB28EE33-30C3-4130-A2F5-20DB38C309DF}" type="sibTrans" cxnId="{523C127C-BDFB-4222-961A-5C177935C397}">
      <dgm:prSet/>
      <dgm:spPr/>
      <dgm:t>
        <a:bodyPr/>
        <a:lstStyle/>
        <a:p>
          <a:endParaRPr lang="en-GB"/>
        </a:p>
      </dgm:t>
    </dgm:pt>
    <dgm:pt modelId="{D2EDF46E-4B49-48ED-9683-49ACB91EBCCD}">
      <dgm:prSet/>
      <dgm:spPr/>
      <dgm:t>
        <a:bodyPr/>
        <a:lstStyle/>
        <a:p>
          <a:r>
            <a:rPr lang="hr-HR"/>
            <a:t>jedinstveno sučelje s tržištem za transakcije</a:t>
          </a:r>
        </a:p>
      </dgm:t>
    </dgm:pt>
    <dgm:pt modelId="{DD0902F0-E460-4463-BFAE-F57AF56F5667}" type="parTrans" cxnId="{606B7B29-27F7-4E6A-92EE-EC35010F1190}">
      <dgm:prSet/>
      <dgm:spPr/>
      <dgm:t>
        <a:bodyPr/>
        <a:lstStyle/>
        <a:p>
          <a:endParaRPr lang="en-GB"/>
        </a:p>
      </dgm:t>
    </dgm:pt>
    <dgm:pt modelId="{70A19471-7179-4BE7-B2E1-6EF81AC0B0AA}" type="sibTrans" cxnId="{606B7B29-27F7-4E6A-92EE-EC35010F1190}">
      <dgm:prSet/>
      <dgm:spPr/>
      <dgm:t>
        <a:bodyPr/>
        <a:lstStyle/>
        <a:p>
          <a:endParaRPr lang="en-GB"/>
        </a:p>
      </dgm:t>
    </dgm:pt>
    <dgm:pt modelId="{DCA652A2-9E4F-4481-86E8-1E8D3F32E558}">
      <dgm:prSet/>
      <dgm:spPr>
        <a:ln>
          <a:noFill/>
        </a:ln>
      </dgm:spPr>
      <dgm:t>
        <a:bodyPr/>
        <a:lstStyle/>
        <a:p>
          <a:r>
            <a:rPr lang="hr-HR"/>
            <a:t>Zajedničke službe podrške</a:t>
          </a:r>
        </a:p>
      </dgm:t>
    </dgm:pt>
    <dgm:pt modelId="{53BD361F-DA8A-4CDB-9047-33A7186C2081}" type="parTrans" cxnId="{AED1FFAD-7C47-4A3D-8BC4-30BF8FD464CC}">
      <dgm:prSet/>
      <dgm:spPr/>
      <dgm:t>
        <a:bodyPr/>
        <a:lstStyle/>
        <a:p>
          <a:endParaRPr lang="en-GB"/>
        </a:p>
      </dgm:t>
    </dgm:pt>
    <dgm:pt modelId="{6A4813CD-9B6E-4A2B-85A9-2DCAAA898204}" type="sibTrans" cxnId="{AED1FFAD-7C47-4A3D-8BC4-30BF8FD464CC}">
      <dgm:prSet/>
      <dgm:spPr/>
      <dgm:t>
        <a:bodyPr/>
        <a:lstStyle/>
        <a:p>
          <a:endParaRPr lang="en-GB"/>
        </a:p>
      </dgm:t>
    </dgm:pt>
    <dgm:pt modelId="{74C2C182-F680-4DF4-A27B-FAD48870A688}">
      <dgm:prSet/>
      <dgm:spPr/>
      <dgm:t>
        <a:bodyPr/>
        <a:lstStyle/>
        <a:p>
          <a:r>
            <a:rPr lang="hr-HR"/>
            <a:t>posebno IT usluge, uključujući oporavak u slučaju katastrofe i planiranje kontinuiteta poslovanja</a:t>
          </a:r>
        </a:p>
      </dgm:t>
    </dgm:pt>
    <dgm:pt modelId="{D1EE46F3-523C-444D-B37A-5457C171CED4}" type="parTrans" cxnId="{CDBD98DC-4C44-46EF-8344-753573F7609E}">
      <dgm:prSet/>
      <dgm:spPr/>
      <dgm:t>
        <a:bodyPr/>
        <a:lstStyle/>
        <a:p>
          <a:endParaRPr lang="en-GB"/>
        </a:p>
      </dgm:t>
    </dgm:pt>
    <dgm:pt modelId="{1652682D-7AF8-42FF-A60C-F115A9D1CB05}" type="sibTrans" cxnId="{CDBD98DC-4C44-46EF-8344-753573F7609E}">
      <dgm:prSet/>
      <dgm:spPr/>
      <dgm:t>
        <a:bodyPr/>
        <a:lstStyle/>
        <a:p>
          <a:endParaRPr lang="en-GB"/>
        </a:p>
      </dgm:t>
    </dgm:pt>
    <dgm:pt modelId="{8855578A-755F-40AF-9483-DE14486B1783}">
      <dgm:prSet/>
      <dgm:spPr>
        <a:ln>
          <a:noFill/>
        </a:ln>
      </dgm:spPr>
      <dgm:t>
        <a:bodyPr/>
        <a:lstStyle/>
        <a:p>
          <a:r>
            <a:rPr lang="hr-HR"/>
            <a:t>Zajednički okvir operativnog rizika</a:t>
          </a:r>
        </a:p>
      </dgm:t>
    </dgm:pt>
    <dgm:pt modelId="{3E0217E2-BABB-4AAC-910A-F90469D8354E}" type="parTrans" cxnId="{35EF61E8-125D-49E2-BCFF-97557FFA3F93}">
      <dgm:prSet/>
      <dgm:spPr/>
      <dgm:t>
        <a:bodyPr/>
        <a:lstStyle/>
        <a:p>
          <a:endParaRPr lang="en-GB"/>
        </a:p>
      </dgm:t>
    </dgm:pt>
    <dgm:pt modelId="{7E263DE0-BF6B-4EC6-BA48-50635A13B1BA}" type="sibTrans" cxnId="{35EF61E8-125D-49E2-BCFF-97557FFA3F93}">
      <dgm:prSet/>
      <dgm:spPr/>
      <dgm:t>
        <a:bodyPr/>
        <a:lstStyle/>
        <a:p>
          <a:endParaRPr lang="en-GB"/>
        </a:p>
      </dgm:t>
    </dgm:pt>
    <dgm:pt modelId="{626FAF24-D930-41EF-BE82-41DFB244153B}">
      <dgm:prSet/>
      <dgm:spPr/>
      <dgm:t>
        <a:bodyPr/>
        <a:lstStyle/>
        <a:p>
          <a:r>
            <a:rPr lang="hr-HR"/>
            <a:t>utvrđivanje, procjena i izvještavanje</a:t>
          </a:r>
        </a:p>
      </dgm:t>
    </dgm:pt>
    <dgm:pt modelId="{D911FBF5-A132-44D3-9F69-220CE648833F}" type="parTrans" cxnId="{BF3D3FBD-59EA-454E-9797-7F220AE650E2}">
      <dgm:prSet/>
      <dgm:spPr/>
      <dgm:t>
        <a:bodyPr/>
        <a:lstStyle/>
        <a:p>
          <a:endParaRPr lang="en-GB"/>
        </a:p>
      </dgm:t>
    </dgm:pt>
    <dgm:pt modelId="{AF34307C-C14E-4A2C-A7DE-C7DD4FB0AD96}" type="sibTrans" cxnId="{BF3D3FBD-59EA-454E-9797-7F220AE650E2}">
      <dgm:prSet/>
      <dgm:spPr/>
      <dgm:t>
        <a:bodyPr/>
        <a:lstStyle/>
        <a:p>
          <a:endParaRPr lang="en-GB"/>
        </a:p>
      </dgm:t>
    </dgm:pt>
    <dgm:pt modelId="{525C7C8E-F6E1-4564-A554-8B86CEE68FEE}">
      <dgm:prSet/>
      <dgm:spPr/>
      <dgm:t>
        <a:bodyPr/>
        <a:lstStyle/>
        <a:p>
          <a:r>
            <a:rPr lang="hr-HR"/>
            <a:t>uključivanje uloge unutarnje kontrole i unutarnje revizije</a:t>
          </a:r>
        </a:p>
      </dgm:t>
    </dgm:pt>
    <dgm:pt modelId="{0D398842-4155-4C77-B274-65FB1F93024C}" type="parTrans" cxnId="{D0DDB666-4AC8-4977-B112-B8335791CA97}">
      <dgm:prSet/>
      <dgm:spPr/>
      <dgm:t>
        <a:bodyPr/>
        <a:lstStyle/>
        <a:p>
          <a:endParaRPr lang="en-GB"/>
        </a:p>
      </dgm:t>
    </dgm:pt>
    <dgm:pt modelId="{AAA35B94-AEBB-4CD8-87BD-CB049ACB3F58}" type="sibTrans" cxnId="{D0DDB666-4AC8-4977-B112-B8335791CA97}">
      <dgm:prSet/>
      <dgm:spPr/>
      <dgm:t>
        <a:bodyPr/>
        <a:lstStyle/>
        <a:p>
          <a:endParaRPr lang="en-GB"/>
        </a:p>
      </dgm:t>
    </dgm:pt>
    <dgm:pt modelId="{8EDD61FB-D9E9-463F-9F49-779553219CB8}">
      <dgm:prSet/>
      <dgm:spPr>
        <a:ln>
          <a:noFill/>
        </a:ln>
      </dgm:spPr>
      <dgm:t>
        <a:bodyPr/>
        <a:lstStyle/>
        <a:p>
          <a:r>
            <a:rPr lang="hr-HR"/>
            <a:t>Sustavna razmjena informacija</a:t>
          </a:r>
        </a:p>
      </dgm:t>
    </dgm:pt>
    <dgm:pt modelId="{ED02118C-A82A-4707-A124-7C245CA6573C}" type="parTrans" cxnId="{925A1A24-39B6-445C-B4FC-B2B2BE5556A3}">
      <dgm:prSet/>
      <dgm:spPr/>
      <dgm:t>
        <a:bodyPr/>
        <a:lstStyle/>
        <a:p>
          <a:endParaRPr lang="en-GB"/>
        </a:p>
      </dgm:t>
    </dgm:pt>
    <dgm:pt modelId="{E46EA02B-AA66-47FD-BDC6-17EBC7E88AC2}" type="sibTrans" cxnId="{925A1A24-39B6-445C-B4FC-B2B2BE5556A3}">
      <dgm:prSet/>
      <dgm:spPr/>
      <dgm:t>
        <a:bodyPr/>
        <a:lstStyle/>
        <a:p>
          <a:endParaRPr lang="en-GB"/>
        </a:p>
      </dgm:t>
    </dgm:pt>
    <dgm:pt modelId="{7BC3E84D-A563-4B7D-90BF-F192D6F57837}">
      <dgm:prSet/>
      <dgm:spPr>
        <a:ln>
          <a:noFill/>
        </a:ln>
      </dgm:spPr>
      <dgm:t>
        <a:bodyPr/>
        <a:lstStyle/>
        <a:p>
          <a:r>
            <a:rPr lang="hr-HR"/>
            <a:t>Koordinacija u donošenju odluka</a:t>
          </a:r>
        </a:p>
      </dgm:t>
    </dgm:pt>
    <dgm:pt modelId="{0F6B752F-7192-4973-8E40-C6B95697B4B6}" type="parTrans" cxnId="{23B9DDE8-625E-4E27-86DE-313227C6F94A}">
      <dgm:prSet/>
      <dgm:spPr/>
      <dgm:t>
        <a:bodyPr/>
        <a:lstStyle/>
        <a:p>
          <a:endParaRPr lang="en-GB"/>
        </a:p>
      </dgm:t>
    </dgm:pt>
    <dgm:pt modelId="{BAE9D4EE-F2E7-4782-ADBF-268B0E0E1C1B}" type="sibTrans" cxnId="{23B9DDE8-625E-4E27-86DE-313227C6F94A}">
      <dgm:prSet/>
      <dgm:spPr/>
      <dgm:t>
        <a:bodyPr/>
        <a:lstStyle/>
        <a:p>
          <a:endParaRPr lang="en-GB"/>
        </a:p>
      </dgm:t>
    </dgm:pt>
    <dgm:pt modelId="{5A02C090-087C-4188-9F31-C100D375487F}">
      <dgm:prSet/>
      <dgm:spPr/>
      <dgm:t>
        <a:bodyPr/>
        <a:lstStyle/>
        <a:p>
          <a:r>
            <a:rPr lang="hr-HR"/>
            <a:t>strateška: aktivno upravljanje gotovinskim sredstvima koje podupire strategiju upravljanja dugom i godišnji plan zaduživanja </a:t>
          </a:r>
        </a:p>
      </dgm:t>
    </dgm:pt>
    <dgm:pt modelId="{CC1708D4-269C-45DC-B1DB-60DC16E31D96}" type="parTrans" cxnId="{E3DA298C-C6C7-4383-ABFC-95A18E7438B8}">
      <dgm:prSet/>
      <dgm:spPr/>
      <dgm:t>
        <a:bodyPr/>
        <a:lstStyle/>
        <a:p>
          <a:endParaRPr lang="en-GB"/>
        </a:p>
      </dgm:t>
    </dgm:pt>
    <dgm:pt modelId="{D0092EBB-09F3-45DD-8F52-6BE6D270CC0B}" type="sibTrans" cxnId="{E3DA298C-C6C7-4383-ABFC-95A18E7438B8}">
      <dgm:prSet/>
      <dgm:spPr/>
      <dgm:t>
        <a:bodyPr/>
        <a:lstStyle/>
        <a:p>
          <a:endParaRPr lang="en-GB"/>
        </a:p>
      </dgm:t>
    </dgm:pt>
    <dgm:pt modelId="{7CBE12C0-4C2D-4F8B-AEC2-0616A3E6E172}">
      <dgm:prSet/>
      <dgm:spPr/>
      <dgm:t>
        <a:bodyPr/>
        <a:lstStyle/>
        <a:p>
          <a:r>
            <a:rPr lang="hr-HR"/>
            <a:t>taktička: obrazac i dospijeća ulaganja</a:t>
          </a:r>
        </a:p>
      </dgm:t>
    </dgm:pt>
    <dgm:pt modelId="{8DE69B52-20E8-4406-9696-3E356DC323FE}" type="parTrans" cxnId="{AE4A7213-1B4C-46CA-8E36-15D2B3F4FD98}">
      <dgm:prSet/>
      <dgm:spPr/>
      <dgm:t>
        <a:bodyPr/>
        <a:lstStyle/>
        <a:p>
          <a:endParaRPr lang="en-GB"/>
        </a:p>
      </dgm:t>
    </dgm:pt>
    <dgm:pt modelId="{E37404EE-42F8-4657-9AF8-3A5B2000C84C}" type="sibTrans" cxnId="{AE4A7213-1B4C-46CA-8E36-15D2B3F4FD98}">
      <dgm:prSet/>
      <dgm:spPr/>
      <dgm:t>
        <a:bodyPr/>
        <a:lstStyle/>
        <a:p>
          <a:endParaRPr lang="en-GB"/>
        </a:p>
      </dgm:t>
    </dgm:pt>
    <dgm:pt modelId="{C3323C2E-35E6-4C84-9022-E70D9ECEF2E2}">
      <dgm:prSet/>
      <dgm:spPr/>
      <dgm:t>
        <a:bodyPr/>
        <a:lstStyle/>
        <a:p>
          <a:r>
            <a:rPr lang="hr-HR"/>
            <a:t>implikacije za okvir upravljanja</a:t>
          </a:r>
        </a:p>
      </dgm:t>
    </dgm:pt>
    <dgm:pt modelId="{0B379055-D57B-42C6-AF1A-CFC01ED3EEA5}" type="parTrans" cxnId="{777EFBF6-8129-4C76-9D96-6794D4E3321D}">
      <dgm:prSet/>
      <dgm:spPr/>
      <dgm:t>
        <a:bodyPr/>
        <a:lstStyle/>
        <a:p>
          <a:endParaRPr lang="en-GB"/>
        </a:p>
      </dgm:t>
    </dgm:pt>
    <dgm:pt modelId="{ADD33A64-2DE8-4E43-8FFD-DBC3AA70D85B}" type="sibTrans" cxnId="{777EFBF6-8129-4C76-9D96-6794D4E3321D}">
      <dgm:prSet/>
      <dgm:spPr/>
      <dgm:t>
        <a:bodyPr/>
        <a:lstStyle/>
        <a:p>
          <a:endParaRPr lang="en-GB"/>
        </a:p>
      </dgm:t>
    </dgm:pt>
    <dgm:pt modelId="{00611808-3E21-4885-90F8-1F28EEAB7F78}" type="pres">
      <dgm:prSet presAssocID="{3D5E60AA-0E86-4AB9-8D0C-41AEF8127B31}" presName="linear" presStyleCnt="0">
        <dgm:presLayoutVars>
          <dgm:animLvl val="lvl"/>
          <dgm:resizeHandles val="exact"/>
        </dgm:presLayoutVars>
      </dgm:prSet>
      <dgm:spPr/>
    </dgm:pt>
    <dgm:pt modelId="{6CE42A16-B6F3-410F-B005-9A752A9CA132}" type="pres">
      <dgm:prSet presAssocID="{04F7BF36-D5DD-4EA6-8517-643555E1CBFB}" presName="parentText" presStyleLbl="node1" presStyleIdx="0" presStyleCnt="5" custLinFactNeighborY="-11200">
        <dgm:presLayoutVars>
          <dgm:chMax val="0"/>
          <dgm:bulletEnabled val="1"/>
        </dgm:presLayoutVars>
      </dgm:prSet>
      <dgm:spPr/>
    </dgm:pt>
    <dgm:pt modelId="{1CE02BC2-16AF-4A69-AF72-1D49D0DDFD1E}" type="pres">
      <dgm:prSet presAssocID="{04F7BF36-D5DD-4EA6-8517-643555E1CBFB}" presName="childText" presStyleLbl="revTx" presStyleIdx="0" presStyleCnt="4">
        <dgm:presLayoutVars>
          <dgm:bulletEnabled val="1"/>
        </dgm:presLayoutVars>
      </dgm:prSet>
      <dgm:spPr/>
    </dgm:pt>
    <dgm:pt modelId="{7C52D22E-FA25-4A67-B5AB-30E188C3D1F7}" type="pres">
      <dgm:prSet presAssocID="{DCA652A2-9E4F-4481-86E8-1E8D3F32E5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5B33D1-6E30-42B6-B50F-F1039904049C}" type="pres">
      <dgm:prSet presAssocID="{DCA652A2-9E4F-4481-86E8-1E8D3F32E558}" presName="childText" presStyleLbl="revTx" presStyleIdx="1" presStyleCnt="4">
        <dgm:presLayoutVars>
          <dgm:bulletEnabled val="1"/>
        </dgm:presLayoutVars>
      </dgm:prSet>
      <dgm:spPr/>
    </dgm:pt>
    <dgm:pt modelId="{FBA178AA-228E-4FA0-94AD-A3566A2B17A9}" type="pres">
      <dgm:prSet presAssocID="{8855578A-755F-40AF-9483-DE14486B17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DD4ABE-B41A-4790-A58A-C5C1221EAB96}" type="pres">
      <dgm:prSet presAssocID="{8855578A-755F-40AF-9483-DE14486B1783}" presName="childText" presStyleLbl="revTx" presStyleIdx="2" presStyleCnt="4">
        <dgm:presLayoutVars>
          <dgm:bulletEnabled val="1"/>
        </dgm:presLayoutVars>
      </dgm:prSet>
      <dgm:spPr/>
    </dgm:pt>
    <dgm:pt modelId="{DF6D5573-50CD-4B0E-9D35-83B035CB9899}" type="pres">
      <dgm:prSet presAssocID="{8EDD61FB-D9E9-463F-9F49-779553219C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1BD898-0788-4090-8C52-3D7634994242}" type="pres">
      <dgm:prSet presAssocID="{E46EA02B-AA66-47FD-BDC6-17EBC7E88AC2}" presName="spacer" presStyleCnt="0"/>
      <dgm:spPr/>
    </dgm:pt>
    <dgm:pt modelId="{065A522A-E4E1-4531-840A-D2D7608EF38A}" type="pres">
      <dgm:prSet presAssocID="{7BC3E84D-A563-4B7D-90BF-F192D6F5783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884813E-4609-4552-B821-5A57B7C86A28}" type="pres">
      <dgm:prSet presAssocID="{7BC3E84D-A563-4B7D-90BF-F192D6F5783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E4A7213-1B4C-46CA-8E36-15D2B3F4FD98}" srcId="{7BC3E84D-A563-4B7D-90BF-F192D6F57837}" destId="{7CBE12C0-4C2D-4F8B-AEC2-0616A3E6E172}" srcOrd="1" destOrd="0" parTransId="{8DE69B52-20E8-4406-9696-3E356DC323FE}" sibTransId="{E37404EE-42F8-4657-9AF8-3A5B2000C84C}"/>
    <dgm:cxn modelId="{925A1A24-39B6-445C-B4FC-B2B2BE5556A3}" srcId="{3D5E60AA-0E86-4AB9-8D0C-41AEF8127B31}" destId="{8EDD61FB-D9E9-463F-9F49-779553219CB8}" srcOrd="3" destOrd="0" parTransId="{ED02118C-A82A-4707-A124-7C245CA6573C}" sibTransId="{E46EA02B-AA66-47FD-BDC6-17EBC7E88AC2}"/>
    <dgm:cxn modelId="{606B7B29-27F7-4E6A-92EE-EC35010F1190}" srcId="{04F7BF36-D5DD-4EA6-8517-643555E1CBFB}" destId="{D2EDF46E-4B49-48ED-9683-49ACB91EBCCD}" srcOrd="0" destOrd="0" parTransId="{DD0902F0-E460-4463-BFAE-F57AF56F5667}" sibTransId="{70A19471-7179-4BE7-B2E1-6EF81AC0B0AA}"/>
    <dgm:cxn modelId="{CD667533-9023-4A5E-8FAF-E04F7FA99FFA}" type="presOf" srcId="{3D5E60AA-0E86-4AB9-8D0C-41AEF8127B31}" destId="{00611808-3E21-4885-90F8-1F28EEAB7F78}" srcOrd="0" destOrd="0" presId="urn:microsoft.com/office/officeart/2005/8/layout/vList2"/>
    <dgm:cxn modelId="{CA6DE95C-A921-4B1E-8C56-379996D9E4D8}" type="presOf" srcId="{7BC3E84D-A563-4B7D-90BF-F192D6F57837}" destId="{065A522A-E4E1-4531-840A-D2D7608EF38A}" srcOrd="0" destOrd="0" presId="urn:microsoft.com/office/officeart/2005/8/layout/vList2"/>
    <dgm:cxn modelId="{7095015F-1104-47B6-9228-BCE1CA6BCA62}" type="presOf" srcId="{626FAF24-D930-41EF-BE82-41DFB244153B}" destId="{1EDD4ABE-B41A-4790-A58A-C5C1221EAB96}" srcOrd="0" destOrd="0" presId="urn:microsoft.com/office/officeart/2005/8/layout/vList2"/>
    <dgm:cxn modelId="{5D83A965-36D2-4C5D-8A17-6A7F26BE7BD4}" type="presOf" srcId="{8EDD61FB-D9E9-463F-9F49-779553219CB8}" destId="{DF6D5573-50CD-4B0E-9D35-83B035CB9899}" srcOrd="0" destOrd="0" presId="urn:microsoft.com/office/officeart/2005/8/layout/vList2"/>
    <dgm:cxn modelId="{C060DD65-1D58-41AD-B163-27B004B88442}" type="presOf" srcId="{525C7C8E-F6E1-4564-A554-8B86CEE68FEE}" destId="{1EDD4ABE-B41A-4790-A58A-C5C1221EAB96}" srcOrd="0" destOrd="1" presId="urn:microsoft.com/office/officeart/2005/8/layout/vList2"/>
    <dgm:cxn modelId="{D0DDB666-4AC8-4977-B112-B8335791CA97}" srcId="{8855578A-755F-40AF-9483-DE14486B1783}" destId="{525C7C8E-F6E1-4564-A554-8B86CEE68FEE}" srcOrd="1" destOrd="0" parTransId="{0D398842-4155-4C77-B274-65FB1F93024C}" sibTransId="{AAA35B94-AEBB-4CD8-87BD-CB049ACB3F58}"/>
    <dgm:cxn modelId="{523C127C-BDFB-4222-961A-5C177935C397}" srcId="{3D5E60AA-0E86-4AB9-8D0C-41AEF8127B31}" destId="{04F7BF36-D5DD-4EA6-8517-643555E1CBFB}" srcOrd="0" destOrd="0" parTransId="{D7B6EB07-1543-4DD6-BA70-E9E3A14647F9}" sibTransId="{EB28EE33-30C3-4130-A2F5-20DB38C309DF}"/>
    <dgm:cxn modelId="{0CB75A7D-AFA1-49AC-9BB3-2CBA5F63F935}" type="presOf" srcId="{DCA652A2-9E4F-4481-86E8-1E8D3F32E558}" destId="{7C52D22E-FA25-4A67-B5AB-30E188C3D1F7}" srcOrd="0" destOrd="0" presId="urn:microsoft.com/office/officeart/2005/8/layout/vList2"/>
    <dgm:cxn modelId="{28670B84-64E7-43A3-8449-634C15E916EC}" type="presOf" srcId="{74C2C182-F680-4DF4-A27B-FAD48870A688}" destId="{E55B33D1-6E30-42B6-B50F-F1039904049C}" srcOrd="0" destOrd="0" presId="urn:microsoft.com/office/officeart/2005/8/layout/vList2"/>
    <dgm:cxn modelId="{E3DA298C-C6C7-4383-ABFC-95A18E7438B8}" srcId="{7BC3E84D-A563-4B7D-90BF-F192D6F57837}" destId="{5A02C090-087C-4188-9F31-C100D375487F}" srcOrd="0" destOrd="0" parTransId="{CC1708D4-269C-45DC-B1DB-60DC16E31D96}" sibTransId="{D0092EBB-09F3-45DD-8F52-6BE6D270CC0B}"/>
    <dgm:cxn modelId="{E1BDCF9F-0DE9-47EB-A2D3-9082014ACCD3}" type="presOf" srcId="{8855578A-755F-40AF-9483-DE14486B1783}" destId="{FBA178AA-228E-4FA0-94AD-A3566A2B17A9}" srcOrd="0" destOrd="0" presId="urn:microsoft.com/office/officeart/2005/8/layout/vList2"/>
    <dgm:cxn modelId="{AED1FFAD-7C47-4A3D-8BC4-30BF8FD464CC}" srcId="{3D5E60AA-0E86-4AB9-8D0C-41AEF8127B31}" destId="{DCA652A2-9E4F-4481-86E8-1E8D3F32E558}" srcOrd="1" destOrd="0" parTransId="{53BD361F-DA8A-4CDB-9047-33A7186C2081}" sibTransId="{6A4813CD-9B6E-4A2B-85A9-2DCAAA898204}"/>
    <dgm:cxn modelId="{542AC3AE-2B1F-4A79-92E4-9994F9062697}" type="presOf" srcId="{D2EDF46E-4B49-48ED-9683-49ACB91EBCCD}" destId="{1CE02BC2-16AF-4A69-AF72-1D49D0DDFD1E}" srcOrd="0" destOrd="0" presId="urn:microsoft.com/office/officeart/2005/8/layout/vList2"/>
    <dgm:cxn modelId="{BF3D3FBD-59EA-454E-9797-7F220AE650E2}" srcId="{8855578A-755F-40AF-9483-DE14486B1783}" destId="{626FAF24-D930-41EF-BE82-41DFB244153B}" srcOrd="0" destOrd="0" parTransId="{D911FBF5-A132-44D3-9F69-220CE648833F}" sibTransId="{AF34307C-C14E-4A2C-A7DE-C7DD4FB0AD96}"/>
    <dgm:cxn modelId="{CDBD98DC-4C44-46EF-8344-753573F7609E}" srcId="{DCA652A2-9E4F-4481-86E8-1E8D3F32E558}" destId="{74C2C182-F680-4DF4-A27B-FAD48870A688}" srcOrd="0" destOrd="0" parTransId="{D1EE46F3-523C-444D-B37A-5457C171CED4}" sibTransId="{1652682D-7AF8-42FF-A60C-F115A9D1CB05}"/>
    <dgm:cxn modelId="{93F202DE-FF72-43F3-BEFE-F5377605E676}" type="presOf" srcId="{7CBE12C0-4C2D-4F8B-AEC2-0616A3E6E172}" destId="{F884813E-4609-4552-B821-5A57B7C86A28}" srcOrd="0" destOrd="1" presId="urn:microsoft.com/office/officeart/2005/8/layout/vList2"/>
    <dgm:cxn modelId="{35EF61E8-125D-49E2-BCFF-97557FFA3F93}" srcId="{3D5E60AA-0E86-4AB9-8D0C-41AEF8127B31}" destId="{8855578A-755F-40AF-9483-DE14486B1783}" srcOrd="2" destOrd="0" parTransId="{3E0217E2-BABB-4AAC-910A-F90469D8354E}" sibTransId="{7E263DE0-BF6B-4EC6-BA48-50635A13B1BA}"/>
    <dgm:cxn modelId="{23B9DDE8-625E-4E27-86DE-313227C6F94A}" srcId="{3D5E60AA-0E86-4AB9-8D0C-41AEF8127B31}" destId="{7BC3E84D-A563-4B7D-90BF-F192D6F57837}" srcOrd="4" destOrd="0" parTransId="{0F6B752F-7192-4973-8E40-C6B95697B4B6}" sibTransId="{BAE9D4EE-F2E7-4782-ADBF-268B0E0E1C1B}"/>
    <dgm:cxn modelId="{CB9C82F4-C6C7-474D-A595-93943CCD3B10}" type="presOf" srcId="{04F7BF36-D5DD-4EA6-8517-643555E1CBFB}" destId="{6CE42A16-B6F3-410F-B005-9A752A9CA132}" srcOrd="0" destOrd="0" presId="urn:microsoft.com/office/officeart/2005/8/layout/vList2"/>
    <dgm:cxn modelId="{C4C424F5-A3F5-4331-AD8A-9E3F6A23E4C4}" type="presOf" srcId="{C3323C2E-35E6-4C84-9022-E70D9ECEF2E2}" destId="{F884813E-4609-4552-B821-5A57B7C86A28}" srcOrd="0" destOrd="2" presId="urn:microsoft.com/office/officeart/2005/8/layout/vList2"/>
    <dgm:cxn modelId="{777EFBF6-8129-4C76-9D96-6794D4E3321D}" srcId="{7BC3E84D-A563-4B7D-90BF-F192D6F57837}" destId="{C3323C2E-35E6-4C84-9022-E70D9ECEF2E2}" srcOrd="2" destOrd="0" parTransId="{0B379055-D57B-42C6-AF1A-CFC01ED3EEA5}" sibTransId="{ADD33A64-2DE8-4E43-8FFD-DBC3AA70D85B}"/>
    <dgm:cxn modelId="{3342ECFD-0DBC-4181-A3FF-A7979E15598D}" type="presOf" srcId="{5A02C090-087C-4188-9F31-C100D375487F}" destId="{F884813E-4609-4552-B821-5A57B7C86A28}" srcOrd="0" destOrd="0" presId="urn:microsoft.com/office/officeart/2005/8/layout/vList2"/>
    <dgm:cxn modelId="{ECBD3661-122C-4D43-A5C3-E3966B632784}" type="presParOf" srcId="{00611808-3E21-4885-90F8-1F28EEAB7F78}" destId="{6CE42A16-B6F3-410F-B005-9A752A9CA132}" srcOrd="0" destOrd="0" presId="urn:microsoft.com/office/officeart/2005/8/layout/vList2"/>
    <dgm:cxn modelId="{ACEF16E6-BC73-480E-A8AB-49B1BF78813C}" type="presParOf" srcId="{00611808-3E21-4885-90F8-1F28EEAB7F78}" destId="{1CE02BC2-16AF-4A69-AF72-1D49D0DDFD1E}" srcOrd="1" destOrd="0" presId="urn:microsoft.com/office/officeart/2005/8/layout/vList2"/>
    <dgm:cxn modelId="{8F7A2914-E6E6-4F39-82D0-451F3AF48647}" type="presParOf" srcId="{00611808-3E21-4885-90F8-1F28EEAB7F78}" destId="{7C52D22E-FA25-4A67-B5AB-30E188C3D1F7}" srcOrd="2" destOrd="0" presId="urn:microsoft.com/office/officeart/2005/8/layout/vList2"/>
    <dgm:cxn modelId="{304B89B0-F7BE-43DC-8C83-E9C7677E1846}" type="presParOf" srcId="{00611808-3E21-4885-90F8-1F28EEAB7F78}" destId="{E55B33D1-6E30-42B6-B50F-F1039904049C}" srcOrd="3" destOrd="0" presId="urn:microsoft.com/office/officeart/2005/8/layout/vList2"/>
    <dgm:cxn modelId="{8DD3272B-19CD-4C70-BC13-8C39AA97B33A}" type="presParOf" srcId="{00611808-3E21-4885-90F8-1F28EEAB7F78}" destId="{FBA178AA-228E-4FA0-94AD-A3566A2B17A9}" srcOrd="4" destOrd="0" presId="urn:microsoft.com/office/officeart/2005/8/layout/vList2"/>
    <dgm:cxn modelId="{52E9FCB3-705C-4B5E-A448-C8911FD3A7ED}" type="presParOf" srcId="{00611808-3E21-4885-90F8-1F28EEAB7F78}" destId="{1EDD4ABE-B41A-4790-A58A-C5C1221EAB96}" srcOrd="5" destOrd="0" presId="urn:microsoft.com/office/officeart/2005/8/layout/vList2"/>
    <dgm:cxn modelId="{48C2A5BD-D2B3-49B7-9678-D7FCA3876388}" type="presParOf" srcId="{00611808-3E21-4885-90F8-1F28EEAB7F78}" destId="{DF6D5573-50CD-4B0E-9D35-83B035CB9899}" srcOrd="6" destOrd="0" presId="urn:microsoft.com/office/officeart/2005/8/layout/vList2"/>
    <dgm:cxn modelId="{3E9F6BE7-4678-46F1-865A-E6068BA9201E}" type="presParOf" srcId="{00611808-3E21-4885-90F8-1F28EEAB7F78}" destId="{491BD898-0788-4090-8C52-3D7634994242}" srcOrd="7" destOrd="0" presId="urn:microsoft.com/office/officeart/2005/8/layout/vList2"/>
    <dgm:cxn modelId="{DF9B78AC-3449-47D0-9BEC-968A3F1C2D8D}" type="presParOf" srcId="{00611808-3E21-4885-90F8-1F28EEAB7F78}" destId="{065A522A-E4E1-4531-840A-D2D7608EF38A}" srcOrd="8" destOrd="0" presId="urn:microsoft.com/office/officeart/2005/8/layout/vList2"/>
    <dgm:cxn modelId="{7CAA5214-F7B8-483A-ABA1-CBE3D22C81F0}" type="presParOf" srcId="{00611808-3E21-4885-90F8-1F28EEAB7F78}" destId="{F884813E-4609-4552-B821-5A57B7C86A2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B435B4-2FD6-46BB-B664-14A7EDA54F5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332BC44-F532-4048-B7D7-1E378A1BF5AA}">
      <dgm:prSet phldrT="[Text]" custT="1"/>
      <dgm:spPr/>
      <dgm:t>
        <a:bodyPr/>
        <a:lstStyle/>
        <a:p>
          <a:r>
            <a:rPr lang="hr-HR" sz="1800"/>
            <a:t>Koordinacija zahtijeva neku vrstu memoranduma o razumijevanju</a:t>
          </a:r>
        </a:p>
      </dgm:t>
    </dgm:pt>
    <dgm:pt modelId="{99B5771E-0A60-4299-A27E-BC3B4AEA743E}" type="parTrans" cxnId="{8F925952-382B-4790-B0B7-2EE8B350D29B}">
      <dgm:prSet/>
      <dgm:spPr/>
      <dgm:t>
        <a:bodyPr/>
        <a:lstStyle/>
        <a:p>
          <a:endParaRPr lang="en-GB" sz="2400"/>
        </a:p>
      </dgm:t>
    </dgm:pt>
    <dgm:pt modelId="{03B3E8B4-A1B3-4E5D-BEB5-530895AB1EBE}" type="sibTrans" cxnId="{8F925952-382B-4790-B0B7-2EE8B350D29B}">
      <dgm:prSet/>
      <dgm:spPr/>
      <dgm:t>
        <a:bodyPr/>
        <a:lstStyle/>
        <a:p>
          <a:endParaRPr lang="en-GB" sz="2400"/>
        </a:p>
      </dgm:t>
    </dgm:pt>
    <dgm:pt modelId="{290308BC-C695-4A6D-B1D5-9204912A8B98}">
      <dgm:prSet custT="1"/>
      <dgm:spPr/>
      <dgm:t>
        <a:bodyPr/>
        <a:lstStyle/>
        <a:p>
          <a:r>
            <a:rPr lang="hr-HR" sz="1800"/>
            <a:t>Gotovinska sredstva u središnjoj banci trebaju biti isplaćena po tržišnoj stopi bez rizika („tržišna nerizična kamatna stopa”)</a:t>
          </a:r>
        </a:p>
      </dgm:t>
    </dgm:pt>
    <dgm:pt modelId="{DDC64B5D-9CBD-47CB-ACF9-5F16E17734B4}" type="parTrans" cxnId="{6F7D8EBF-0DD2-4684-8248-F14B93E562A8}">
      <dgm:prSet/>
      <dgm:spPr/>
      <dgm:t>
        <a:bodyPr/>
        <a:lstStyle/>
        <a:p>
          <a:endParaRPr lang="en-GB" sz="2400"/>
        </a:p>
      </dgm:t>
    </dgm:pt>
    <dgm:pt modelId="{A8F2DB9A-7D74-4888-A5FC-15C09E7CCF4A}" type="sibTrans" cxnId="{6F7D8EBF-0DD2-4684-8248-F14B93E562A8}">
      <dgm:prSet/>
      <dgm:spPr/>
      <dgm:t>
        <a:bodyPr/>
        <a:lstStyle/>
        <a:p>
          <a:endParaRPr lang="en-GB" sz="2400"/>
        </a:p>
      </dgm:t>
    </dgm:pt>
    <dgm:pt modelId="{2101E6B4-3108-4800-BA25-395BF679AC97}">
      <dgm:prSet custT="1"/>
      <dgm:spPr/>
      <dgm:t>
        <a:bodyPr/>
        <a:lstStyle/>
        <a:p>
          <a:r>
            <a:rPr lang="hr-HR" sz="1800"/>
            <a:t>Uzimanje u obzir depozita (oročenih i remuneriranih) u središnjoj banci samo ako postoji monetarna neravnoteža, tj. kada je riječ o reakciji na strukturni problem</a:t>
          </a:r>
        </a:p>
      </dgm:t>
    </dgm:pt>
    <dgm:pt modelId="{36327203-20F1-484A-B6B5-FC51E8356A0F}" type="parTrans" cxnId="{6EE332BC-549D-4CD3-B748-E70B811083EB}">
      <dgm:prSet/>
      <dgm:spPr/>
      <dgm:t>
        <a:bodyPr/>
        <a:lstStyle/>
        <a:p>
          <a:endParaRPr lang="en-GB" sz="2400"/>
        </a:p>
      </dgm:t>
    </dgm:pt>
    <dgm:pt modelId="{63E25B69-797A-427F-A875-BF4C71749792}" type="sibTrans" cxnId="{6EE332BC-549D-4CD3-B748-E70B811083EB}">
      <dgm:prSet/>
      <dgm:spPr/>
      <dgm:t>
        <a:bodyPr/>
        <a:lstStyle/>
        <a:p>
          <a:endParaRPr lang="en-GB" sz="2400"/>
        </a:p>
      </dgm:t>
    </dgm:pt>
    <dgm:pt modelId="{C94C0E35-AF8E-4A95-A1DE-075A9B4C0976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zajednički program za razvoj tržišta novca</a:t>
          </a:r>
        </a:p>
      </dgm:t>
    </dgm:pt>
    <dgm:pt modelId="{7FCA49AF-7A1D-4041-A088-C8E7B34A2F30}" type="parTrans" cxnId="{6CFFDB67-236F-44BC-9AE2-92151775C0F7}">
      <dgm:prSet/>
      <dgm:spPr/>
      <dgm:t>
        <a:bodyPr/>
        <a:lstStyle/>
        <a:p>
          <a:endParaRPr lang="en-GB" sz="2400"/>
        </a:p>
      </dgm:t>
    </dgm:pt>
    <dgm:pt modelId="{9305F147-2481-4149-890B-EDF64CF0344D}" type="sibTrans" cxnId="{6CFFDB67-236F-44BC-9AE2-92151775C0F7}">
      <dgm:prSet/>
      <dgm:spPr/>
      <dgm:t>
        <a:bodyPr/>
        <a:lstStyle/>
        <a:p>
          <a:endParaRPr lang="en-GB" sz="2400"/>
        </a:p>
      </dgm:t>
    </dgm:pt>
    <dgm:pt modelId="{57F8C002-F79C-48CD-B4B3-B49E75C9882F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odnosni poslovi, bilo poslovi ulaganja, izdavanja blagajničkih zapisa ili poslovi na otvorenom tržištu</a:t>
          </a:r>
        </a:p>
      </dgm:t>
    </dgm:pt>
    <dgm:pt modelId="{82C99B8C-0CED-4DD4-91F3-F9FEEA719F05}" type="parTrans" cxnId="{5E13566A-6D11-4707-B8BC-829949996325}">
      <dgm:prSet/>
      <dgm:spPr/>
      <dgm:t>
        <a:bodyPr/>
        <a:lstStyle/>
        <a:p>
          <a:endParaRPr lang="en-GB" sz="2400"/>
        </a:p>
      </dgm:t>
    </dgm:pt>
    <dgm:pt modelId="{DE48D2B6-DD2F-44E8-8783-BEB69B4405EC}" type="sibTrans" cxnId="{5E13566A-6D11-4707-B8BC-829949996325}">
      <dgm:prSet/>
      <dgm:spPr/>
      <dgm:t>
        <a:bodyPr/>
        <a:lstStyle/>
        <a:p>
          <a:endParaRPr lang="en-GB" sz="2400"/>
        </a:p>
      </dgm:t>
    </dgm:pt>
    <dgm:pt modelId="{8F479924-1733-4200-85A6-0892386C2042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vrijeme dana za poslove te raspored i oblici obavijesti</a:t>
          </a:r>
        </a:p>
      </dgm:t>
    </dgm:pt>
    <dgm:pt modelId="{D43CB9BB-7577-4395-AD40-85E094569A83}" type="parTrans" cxnId="{10620C94-B881-47BF-A8FB-4220C555CD1A}">
      <dgm:prSet/>
      <dgm:spPr/>
      <dgm:t>
        <a:bodyPr/>
        <a:lstStyle/>
        <a:p>
          <a:endParaRPr lang="en-GB" sz="2400"/>
        </a:p>
      </dgm:t>
    </dgm:pt>
    <dgm:pt modelId="{AE122800-2549-476F-AD39-B2AE44977865}" type="sibTrans" cxnId="{10620C94-B881-47BF-A8FB-4220C555CD1A}">
      <dgm:prSet/>
      <dgm:spPr/>
      <dgm:t>
        <a:bodyPr/>
        <a:lstStyle/>
        <a:p>
          <a:endParaRPr lang="en-GB" sz="2400"/>
        </a:p>
      </dgm:t>
    </dgm:pt>
    <dgm:pt modelId="{C636391D-F101-41A8-B465-EE943AEA1710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800"/>
            <a:t>razmjena informacija; središnja banka isto tako mora znati parametre očekivanih poslova na tržištu novca, na primjer ciljni saldo na kraju dana</a:t>
          </a:r>
        </a:p>
      </dgm:t>
    </dgm:pt>
    <dgm:pt modelId="{1E0DE5A9-2930-4DB8-91BA-A4B429B5A492}" type="parTrans" cxnId="{86A0ADEF-8FE2-467F-9A0B-8740C389DE0B}">
      <dgm:prSet/>
      <dgm:spPr/>
      <dgm:t>
        <a:bodyPr/>
        <a:lstStyle/>
        <a:p>
          <a:endParaRPr lang="en-GB" sz="2400"/>
        </a:p>
      </dgm:t>
    </dgm:pt>
    <dgm:pt modelId="{91C14B5C-3CCB-4FD9-961C-E06561A6FE06}" type="sibTrans" cxnId="{86A0ADEF-8FE2-467F-9A0B-8740C389DE0B}">
      <dgm:prSet/>
      <dgm:spPr/>
      <dgm:t>
        <a:bodyPr/>
        <a:lstStyle/>
        <a:p>
          <a:endParaRPr lang="en-GB" sz="2400"/>
        </a:p>
      </dgm:t>
    </dgm:pt>
    <dgm:pt modelId="{BAFB55FB-2330-46A6-A16F-F83040EA0DB2}" type="pres">
      <dgm:prSet presAssocID="{D6B435B4-2FD6-46BB-B664-14A7EDA54F50}" presName="linear" presStyleCnt="0">
        <dgm:presLayoutVars>
          <dgm:dir/>
          <dgm:animLvl val="lvl"/>
          <dgm:resizeHandles val="exact"/>
        </dgm:presLayoutVars>
      </dgm:prSet>
      <dgm:spPr/>
    </dgm:pt>
    <dgm:pt modelId="{84600035-8074-4A64-8D1B-805826EC9D9F}" type="pres">
      <dgm:prSet presAssocID="{8332BC44-F532-4048-B7D7-1E378A1BF5AA}" presName="parentLin" presStyleCnt="0"/>
      <dgm:spPr/>
    </dgm:pt>
    <dgm:pt modelId="{470973E9-7A6D-4D8C-846F-9ADFE8FD4B56}" type="pres">
      <dgm:prSet presAssocID="{8332BC44-F532-4048-B7D7-1E378A1BF5AA}" presName="parentLeftMargin" presStyleLbl="node1" presStyleIdx="0" presStyleCnt="3"/>
      <dgm:spPr/>
    </dgm:pt>
    <dgm:pt modelId="{8B9CA700-212F-4FC7-8B8A-820D58075738}" type="pres">
      <dgm:prSet presAssocID="{8332BC44-F532-4048-B7D7-1E378A1BF5AA}" presName="parentText" presStyleLbl="node1" presStyleIdx="0" presStyleCnt="3" custScaleX="131393">
        <dgm:presLayoutVars>
          <dgm:chMax val="0"/>
          <dgm:bulletEnabled val="1"/>
        </dgm:presLayoutVars>
      </dgm:prSet>
      <dgm:spPr/>
    </dgm:pt>
    <dgm:pt modelId="{6C484824-1772-49A8-80ED-D3A3A6466C1D}" type="pres">
      <dgm:prSet presAssocID="{8332BC44-F532-4048-B7D7-1E378A1BF5AA}" presName="negativeSpace" presStyleCnt="0"/>
      <dgm:spPr/>
    </dgm:pt>
    <dgm:pt modelId="{38700344-1CC3-46CE-B0B9-205E5B6F9F14}" type="pres">
      <dgm:prSet presAssocID="{8332BC44-F532-4048-B7D7-1E378A1BF5AA}" presName="childText" presStyleLbl="conFgAcc1" presStyleIdx="0" presStyleCnt="3">
        <dgm:presLayoutVars>
          <dgm:bulletEnabled val="1"/>
        </dgm:presLayoutVars>
      </dgm:prSet>
      <dgm:spPr/>
    </dgm:pt>
    <dgm:pt modelId="{81302B94-F865-4F9F-9EE7-1677CF3BCAF6}" type="pres">
      <dgm:prSet presAssocID="{03B3E8B4-A1B3-4E5D-BEB5-530895AB1EBE}" presName="spaceBetweenRectangles" presStyleCnt="0"/>
      <dgm:spPr/>
    </dgm:pt>
    <dgm:pt modelId="{FBC7837C-F2DE-45EC-8128-AB431D3CC0A3}" type="pres">
      <dgm:prSet presAssocID="{290308BC-C695-4A6D-B1D5-9204912A8B98}" presName="parentLin" presStyleCnt="0"/>
      <dgm:spPr/>
    </dgm:pt>
    <dgm:pt modelId="{12D90104-DEF0-4385-8597-62111C29112B}" type="pres">
      <dgm:prSet presAssocID="{290308BC-C695-4A6D-B1D5-9204912A8B98}" presName="parentLeftMargin" presStyleLbl="node1" presStyleIdx="0" presStyleCnt="3"/>
      <dgm:spPr/>
    </dgm:pt>
    <dgm:pt modelId="{39AF9FAA-5D55-4639-8E61-BD3A606EFB68}" type="pres">
      <dgm:prSet presAssocID="{290308BC-C695-4A6D-B1D5-9204912A8B98}" presName="parentText" presStyleLbl="node1" presStyleIdx="1" presStyleCnt="3" custScaleX="131414">
        <dgm:presLayoutVars>
          <dgm:chMax val="0"/>
          <dgm:bulletEnabled val="1"/>
        </dgm:presLayoutVars>
      </dgm:prSet>
      <dgm:spPr/>
    </dgm:pt>
    <dgm:pt modelId="{C747AB97-9792-4F58-A21C-540E648B4596}" type="pres">
      <dgm:prSet presAssocID="{290308BC-C695-4A6D-B1D5-9204912A8B98}" presName="negativeSpace" presStyleCnt="0"/>
      <dgm:spPr/>
    </dgm:pt>
    <dgm:pt modelId="{6911E8C1-00BB-439D-9B8F-E5A405142F76}" type="pres">
      <dgm:prSet presAssocID="{290308BC-C695-4A6D-B1D5-9204912A8B98}" presName="childText" presStyleLbl="conFgAcc1" presStyleIdx="1" presStyleCnt="3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43A53623-6084-4D11-B1D2-9719CB3D71FD}" type="pres">
      <dgm:prSet presAssocID="{A8F2DB9A-7D74-4888-A5FC-15C09E7CCF4A}" presName="spaceBetweenRectangles" presStyleCnt="0"/>
      <dgm:spPr/>
    </dgm:pt>
    <dgm:pt modelId="{48936AC8-FDD8-4F07-9020-EF73C7700208}" type="pres">
      <dgm:prSet presAssocID="{2101E6B4-3108-4800-BA25-395BF679AC97}" presName="parentLin" presStyleCnt="0"/>
      <dgm:spPr/>
    </dgm:pt>
    <dgm:pt modelId="{17AC4D31-AA24-46C4-94F5-543944BFFA86}" type="pres">
      <dgm:prSet presAssocID="{2101E6B4-3108-4800-BA25-395BF679AC97}" presName="parentLeftMargin" presStyleLbl="node1" presStyleIdx="1" presStyleCnt="3"/>
      <dgm:spPr/>
    </dgm:pt>
    <dgm:pt modelId="{A7DE83A9-48D5-403F-BA1A-BB33CE220A01}" type="pres">
      <dgm:prSet presAssocID="{2101E6B4-3108-4800-BA25-395BF679AC97}" presName="parentText" presStyleLbl="node1" presStyleIdx="2" presStyleCnt="3" custScaleX="131393">
        <dgm:presLayoutVars>
          <dgm:chMax val="0"/>
          <dgm:bulletEnabled val="1"/>
        </dgm:presLayoutVars>
      </dgm:prSet>
      <dgm:spPr/>
    </dgm:pt>
    <dgm:pt modelId="{E57C1CAA-09F2-408A-8985-8E52AE1E24AB}" type="pres">
      <dgm:prSet presAssocID="{2101E6B4-3108-4800-BA25-395BF679AC97}" presName="negativeSpace" presStyleCnt="0"/>
      <dgm:spPr/>
    </dgm:pt>
    <dgm:pt modelId="{22286728-9EE1-4D7A-95E8-3CB06F8DBC01}" type="pres">
      <dgm:prSet presAssocID="{2101E6B4-3108-4800-BA25-395BF679AC97}" presName="childText" presStyleLbl="conFgAcc1" presStyleIdx="2" presStyleCnt="3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</dgm:ptLst>
  <dgm:cxnLst>
    <dgm:cxn modelId="{B75EDC09-CA15-4C55-A60D-686915884309}" type="presOf" srcId="{8332BC44-F532-4048-B7D7-1E378A1BF5AA}" destId="{470973E9-7A6D-4D8C-846F-9ADFE8FD4B56}" srcOrd="0" destOrd="0" presId="urn:microsoft.com/office/officeart/2005/8/layout/list1"/>
    <dgm:cxn modelId="{F5DF110C-F308-49D5-A486-DF56AB79AF07}" type="presOf" srcId="{D6B435B4-2FD6-46BB-B664-14A7EDA54F50}" destId="{BAFB55FB-2330-46A6-A16F-F83040EA0DB2}" srcOrd="0" destOrd="0" presId="urn:microsoft.com/office/officeart/2005/8/layout/list1"/>
    <dgm:cxn modelId="{0850D647-34BD-4767-9EF6-7532CE8177BD}" type="presOf" srcId="{2101E6B4-3108-4800-BA25-395BF679AC97}" destId="{17AC4D31-AA24-46C4-94F5-543944BFFA86}" srcOrd="0" destOrd="0" presId="urn:microsoft.com/office/officeart/2005/8/layout/list1"/>
    <dgm:cxn modelId="{6CFFDB67-236F-44BC-9AE2-92151775C0F7}" srcId="{8332BC44-F532-4048-B7D7-1E378A1BF5AA}" destId="{C94C0E35-AF8E-4A95-A1DE-075A9B4C0976}" srcOrd="0" destOrd="0" parTransId="{7FCA49AF-7A1D-4041-A088-C8E7B34A2F30}" sibTransId="{9305F147-2481-4149-890B-EDF64CF0344D}"/>
    <dgm:cxn modelId="{5E13566A-6D11-4707-B8BC-829949996325}" srcId="{8332BC44-F532-4048-B7D7-1E378A1BF5AA}" destId="{57F8C002-F79C-48CD-B4B3-B49E75C9882F}" srcOrd="1" destOrd="0" parTransId="{82C99B8C-0CED-4DD4-91F3-F9FEEA719F05}" sibTransId="{DE48D2B6-DD2F-44E8-8783-BEB69B4405EC}"/>
    <dgm:cxn modelId="{9F95216E-EC86-456A-A4ED-454A815F20C2}" type="presOf" srcId="{8332BC44-F532-4048-B7D7-1E378A1BF5AA}" destId="{8B9CA700-212F-4FC7-8B8A-820D58075738}" srcOrd="1" destOrd="0" presId="urn:microsoft.com/office/officeart/2005/8/layout/list1"/>
    <dgm:cxn modelId="{BE22206F-DFE2-4924-A11A-B8391E45DB72}" type="presOf" srcId="{290308BC-C695-4A6D-B1D5-9204912A8B98}" destId="{39AF9FAA-5D55-4639-8E61-BD3A606EFB68}" srcOrd="1" destOrd="0" presId="urn:microsoft.com/office/officeart/2005/8/layout/list1"/>
    <dgm:cxn modelId="{8F925952-382B-4790-B0B7-2EE8B350D29B}" srcId="{D6B435B4-2FD6-46BB-B664-14A7EDA54F50}" destId="{8332BC44-F532-4048-B7D7-1E378A1BF5AA}" srcOrd="0" destOrd="0" parTransId="{99B5771E-0A60-4299-A27E-BC3B4AEA743E}" sibTransId="{03B3E8B4-A1B3-4E5D-BEB5-530895AB1EBE}"/>
    <dgm:cxn modelId="{BC5E9153-2E6B-4363-BDCF-0E3227168F02}" type="presOf" srcId="{57F8C002-F79C-48CD-B4B3-B49E75C9882F}" destId="{38700344-1CC3-46CE-B0B9-205E5B6F9F14}" srcOrd="0" destOrd="1" presId="urn:microsoft.com/office/officeart/2005/8/layout/list1"/>
    <dgm:cxn modelId="{56F45F84-D67D-4510-B9B0-B9D06BF3AC24}" type="presOf" srcId="{C636391D-F101-41A8-B465-EE943AEA1710}" destId="{38700344-1CC3-46CE-B0B9-205E5B6F9F14}" srcOrd="0" destOrd="3" presId="urn:microsoft.com/office/officeart/2005/8/layout/list1"/>
    <dgm:cxn modelId="{10620C94-B881-47BF-A8FB-4220C555CD1A}" srcId="{8332BC44-F532-4048-B7D7-1E378A1BF5AA}" destId="{8F479924-1733-4200-85A6-0892386C2042}" srcOrd="2" destOrd="0" parTransId="{D43CB9BB-7577-4395-AD40-85E094569A83}" sibTransId="{AE122800-2549-476F-AD39-B2AE44977865}"/>
    <dgm:cxn modelId="{414CC19B-2F91-49B4-AF67-5C3441194139}" type="presOf" srcId="{8F479924-1733-4200-85A6-0892386C2042}" destId="{38700344-1CC3-46CE-B0B9-205E5B6F9F14}" srcOrd="0" destOrd="2" presId="urn:microsoft.com/office/officeart/2005/8/layout/list1"/>
    <dgm:cxn modelId="{6EE332BC-549D-4CD3-B748-E70B811083EB}" srcId="{D6B435B4-2FD6-46BB-B664-14A7EDA54F50}" destId="{2101E6B4-3108-4800-BA25-395BF679AC97}" srcOrd="2" destOrd="0" parTransId="{36327203-20F1-484A-B6B5-FC51E8356A0F}" sibTransId="{63E25B69-797A-427F-A875-BF4C71749792}"/>
    <dgm:cxn modelId="{BED570BC-E956-4AF5-B5FB-EDDECECD01F7}" type="presOf" srcId="{2101E6B4-3108-4800-BA25-395BF679AC97}" destId="{A7DE83A9-48D5-403F-BA1A-BB33CE220A01}" srcOrd="1" destOrd="0" presId="urn:microsoft.com/office/officeart/2005/8/layout/list1"/>
    <dgm:cxn modelId="{6F7D8EBF-0DD2-4684-8248-F14B93E562A8}" srcId="{D6B435B4-2FD6-46BB-B664-14A7EDA54F50}" destId="{290308BC-C695-4A6D-B1D5-9204912A8B98}" srcOrd="1" destOrd="0" parTransId="{DDC64B5D-9CBD-47CB-ACF9-5F16E17734B4}" sibTransId="{A8F2DB9A-7D74-4888-A5FC-15C09E7CCF4A}"/>
    <dgm:cxn modelId="{8576BAD8-B2E1-4441-9662-7FC72E85A56F}" type="presOf" srcId="{C94C0E35-AF8E-4A95-A1DE-075A9B4C0976}" destId="{38700344-1CC3-46CE-B0B9-205E5B6F9F14}" srcOrd="0" destOrd="0" presId="urn:microsoft.com/office/officeart/2005/8/layout/list1"/>
    <dgm:cxn modelId="{86A0ADEF-8FE2-467F-9A0B-8740C389DE0B}" srcId="{8332BC44-F532-4048-B7D7-1E378A1BF5AA}" destId="{C636391D-F101-41A8-B465-EE943AEA1710}" srcOrd="3" destOrd="0" parTransId="{1E0DE5A9-2930-4DB8-91BA-A4B429B5A492}" sibTransId="{91C14B5C-3CCB-4FD9-961C-E06561A6FE06}"/>
    <dgm:cxn modelId="{335F23F8-5E52-46E1-96D9-29EEA39728DF}" type="presOf" srcId="{290308BC-C695-4A6D-B1D5-9204912A8B98}" destId="{12D90104-DEF0-4385-8597-62111C29112B}" srcOrd="0" destOrd="0" presId="urn:microsoft.com/office/officeart/2005/8/layout/list1"/>
    <dgm:cxn modelId="{DC3738CC-FE53-463E-AF1F-8869F160C193}" type="presParOf" srcId="{BAFB55FB-2330-46A6-A16F-F83040EA0DB2}" destId="{84600035-8074-4A64-8D1B-805826EC9D9F}" srcOrd="0" destOrd="0" presId="urn:microsoft.com/office/officeart/2005/8/layout/list1"/>
    <dgm:cxn modelId="{996713C4-1302-4E88-870D-14BE7E1497F9}" type="presParOf" srcId="{84600035-8074-4A64-8D1B-805826EC9D9F}" destId="{470973E9-7A6D-4D8C-846F-9ADFE8FD4B56}" srcOrd="0" destOrd="0" presId="urn:microsoft.com/office/officeart/2005/8/layout/list1"/>
    <dgm:cxn modelId="{C09C3F67-D213-46C3-BC58-11781E4B87EF}" type="presParOf" srcId="{84600035-8074-4A64-8D1B-805826EC9D9F}" destId="{8B9CA700-212F-4FC7-8B8A-820D58075738}" srcOrd="1" destOrd="0" presId="urn:microsoft.com/office/officeart/2005/8/layout/list1"/>
    <dgm:cxn modelId="{300984D6-3314-4806-91D0-CDD1B61858E5}" type="presParOf" srcId="{BAFB55FB-2330-46A6-A16F-F83040EA0DB2}" destId="{6C484824-1772-49A8-80ED-D3A3A6466C1D}" srcOrd="1" destOrd="0" presId="urn:microsoft.com/office/officeart/2005/8/layout/list1"/>
    <dgm:cxn modelId="{44A28EBA-DE4D-48CB-B71F-A87B438BC8A7}" type="presParOf" srcId="{BAFB55FB-2330-46A6-A16F-F83040EA0DB2}" destId="{38700344-1CC3-46CE-B0B9-205E5B6F9F14}" srcOrd="2" destOrd="0" presId="urn:microsoft.com/office/officeart/2005/8/layout/list1"/>
    <dgm:cxn modelId="{280C8B10-786C-4D40-A8F2-49336391D1B3}" type="presParOf" srcId="{BAFB55FB-2330-46A6-A16F-F83040EA0DB2}" destId="{81302B94-F865-4F9F-9EE7-1677CF3BCAF6}" srcOrd="3" destOrd="0" presId="urn:microsoft.com/office/officeart/2005/8/layout/list1"/>
    <dgm:cxn modelId="{42578383-C6E2-46F6-8788-45B67EAB7CF1}" type="presParOf" srcId="{BAFB55FB-2330-46A6-A16F-F83040EA0DB2}" destId="{FBC7837C-F2DE-45EC-8128-AB431D3CC0A3}" srcOrd="4" destOrd="0" presId="urn:microsoft.com/office/officeart/2005/8/layout/list1"/>
    <dgm:cxn modelId="{022576C7-F5D6-4184-A23B-771C1F78464C}" type="presParOf" srcId="{FBC7837C-F2DE-45EC-8128-AB431D3CC0A3}" destId="{12D90104-DEF0-4385-8597-62111C29112B}" srcOrd="0" destOrd="0" presId="urn:microsoft.com/office/officeart/2005/8/layout/list1"/>
    <dgm:cxn modelId="{34162248-0CC8-4F2F-B248-8C22D3AE9A6B}" type="presParOf" srcId="{FBC7837C-F2DE-45EC-8128-AB431D3CC0A3}" destId="{39AF9FAA-5D55-4639-8E61-BD3A606EFB68}" srcOrd="1" destOrd="0" presId="urn:microsoft.com/office/officeart/2005/8/layout/list1"/>
    <dgm:cxn modelId="{B74D13CB-48B2-4179-B6E7-717149388795}" type="presParOf" srcId="{BAFB55FB-2330-46A6-A16F-F83040EA0DB2}" destId="{C747AB97-9792-4F58-A21C-540E648B4596}" srcOrd="5" destOrd="0" presId="urn:microsoft.com/office/officeart/2005/8/layout/list1"/>
    <dgm:cxn modelId="{F260E904-9773-4C22-905F-A131B124C555}" type="presParOf" srcId="{BAFB55FB-2330-46A6-A16F-F83040EA0DB2}" destId="{6911E8C1-00BB-439D-9B8F-E5A405142F76}" srcOrd="6" destOrd="0" presId="urn:microsoft.com/office/officeart/2005/8/layout/list1"/>
    <dgm:cxn modelId="{4FB75ADC-4DE5-46D5-857F-B4919E6F89DD}" type="presParOf" srcId="{BAFB55FB-2330-46A6-A16F-F83040EA0DB2}" destId="{43A53623-6084-4D11-B1D2-9719CB3D71FD}" srcOrd="7" destOrd="0" presId="urn:microsoft.com/office/officeart/2005/8/layout/list1"/>
    <dgm:cxn modelId="{0CB27E4E-E9BC-498B-9F05-1EC59C5941E5}" type="presParOf" srcId="{BAFB55FB-2330-46A6-A16F-F83040EA0DB2}" destId="{48936AC8-FDD8-4F07-9020-EF73C7700208}" srcOrd="8" destOrd="0" presId="urn:microsoft.com/office/officeart/2005/8/layout/list1"/>
    <dgm:cxn modelId="{A9EA771B-8C7A-4E0C-B161-312C6A2BEC8E}" type="presParOf" srcId="{48936AC8-FDD8-4F07-9020-EF73C7700208}" destId="{17AC4D31-AA24-46C4-94F5-543944BFFA86}" srcOrd="0" destOrd="0" presId="urn:microsoft.com/office/officeart/2005/8/layout/list1"/>
    <dgm:cxn modelId="{6B4C190A-C57D-4251-8C69-101853352866}" type="presParOf" srcId="{48936AC8-FDD8-4F07-9020-EF73C7700208}" destId="{A7DE83A9-48D5-403F-BA1A-BB33CE220A01}" srcOrd="1" destOrd="0" presId="urn:microsoft.com/office/officeart/2005/8/layout/list1"/>
    <dgm:cxn modelId="{863DB471-F6DE-4BB5-92BE-AA1FB5757038}" type="presParOf" srcId="{BAFB55FB-2330-46A6-A16F-F83040EA0DB2}" destId="{E57C1CAA-09F2-408A-8985-8E52AE1E24AB}" srcOrd="9" destOrd="0" presId="urn:microsoft.com/office/officeart/2005/8/layout/list1"/>
    <dgm:cxn modelId="{1B22BFD7-8731-4759-8557-95222F2B7B09}" type="presParOf" srcId="{BAFB55FB-2330-46A6-A16F-F83040EA0DB2}" destId="{22286728-9EE1-4D7A-95E8-3CB06F8DBC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5EB857-6A4C-4BA5-A5BF-0EB271D2E61A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1397B5DF-56AC-4A45-8AE8-A44E1FEB43EB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Ulaganje kao dio upravljanja gotovinskim sredstvima</a:t>
          </a:r>
        </a:p>
      </dgm:t>
    </dgm:pt>
    <dgm:pt modelId="{1B695244-9752-4154-9B49-5FC24BF4F409}" type="parTrans" cxnId="{04588646-6498-48E7-B0B1-92487852A1D0}">
      <dgm:prSet/>
      <dgm:spPr/>
      <dgm:t>
        <a:bodyPr/>
        <a:lstStyle/>
        <a:p>
          <a:endParaRPr lang="en-US" sz="2000"/>
        </a:p>
      </dgm:t>
    </dgm:pt>
    <dgm:pt modelId="{6596B99E-AD1D-48D3-A400-0BE922CEC678}" type="sibTrans" cxnId="{04588646-6498-48E7-B0B1-92487852A1D0}">
      <dgm:prSet/>
      <dgm:spPr/>
      <dgm:t>
        <a:bodyPr/>
        <a:lstStyle/>
        <a:p>
          <a:endParaRPr lang="en-US" sz="2000"/>
        </a:p>
      </dgm:t>
    </dgm:pt>
    <dgm:pt modelId="{A1449BD6-9017-44CE-8808-90582E69B63E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Institucionalni aranžmani i procesi</a:t>
          </a:r>
        </a:p>
      </dgm:t>
    </dgm:pt>
    <dgm:pt modelId="{A21603BD-AA38-4C06-8C24-C1C1E84B9B5C}" type="parTrans" cxnId="{3DE8D654-BCFE-4387-B47E-C865BC913EA2}">
      <dgm:prSet/>
      <dgm:spPr/>
      <dgm:t>
        <a:bodyPr/>
        <a:lstStyle/>
        <a:p>
          <a:endParaRPr lang="en-US" sz="2000"/>
        </a:p>
      </dgm:t>
    </dgm:pt>
    <dgm:pt modelId="{D67F4456-8885-4267-B98F-9A6F88E4FBA0}" type="sibTrans" cxnId="{3DE8D654-BCFE-4387-B47E-C865BC913EA2}">
      <dgm:prSet/>
      <dgm:spPr/>
      <dgm:t>
        <a:bodyPr/>
        <a:lstStyle/>
        <a:p>
          <a:endParaRPr lang="en-US" sz="2000"/>
        </a:p>
      </dgm:t>
    </dgm:pt>
    <dgm:pt modelId="{4FDAF966-08AA-4390-9A7C-09499202F281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Ulaganja u praksi</a:t>
          </a:r>
        </a:p>
      </dgm:t>
    </dgm:pt>
    <dgm:pt modelId="{E9E4AAD0-8EED-4609-A0F7-A2E63C79A134}" type="parTrans" cxnId="{BA1D38C0-3DEF-49C7-92A9-4E5EB897654C}">
      <dgm:prSet/>
      <dgm:spPr/>
      <dgm:t>
        <a:bodyPr/>
        <a:lstStyle/>
        <a:p>
          <a:endParaRPr lang="en-US" sz="2000"/>
        </a:p>
      </dgm:t>
    </dgm:pt>
    <dgm:pt modelId="{A979AE14-7611-4E18-B321-4A5F2024BF30}" type="sibTrans" cxnId="{BA1D38C0-3DEF-49C7-92A9-4E5EB897654C}">
      <dgm:prSet/>
      <dgm:spPr/>
      <dgm:t>
        <a:bodyPr/>
        <a:lstStyle/>
        <a:p>
          <a:endParaRPr lang="en-US" sz="2000"/>
        </a:p>
      </dgm:t>
    </dgm:pt>
    <dgm:pt modelId="{B2AE60B0-8F2C-451B-8BA5-FE1ED4654821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Rizici i instrumenti</a:t>
          </a:r>
        </a:p>
      </dgm:t>
    </dgm:pt>
    <dgm:pt modelId="{3B1545D1-F51A-4417-B3A6-087A5ACBE34E}" type="parTrans" cxnId="{AC1E5A11-B34E-491F-B85C-2174BDED3FD7}">
      <dgm:prSet/>
      <dgm:spPr/>
      <dgm:t>
        <a:bodyPr/>
        <a:lstStyle/>
        <a:p>
          <a:endParaRPr lang="en-US" sz="2000"/>
        </a:p>
      </dgm:t>
    </dgm:pt>
    <dgm:pt modelId="{665F30BE-AA95-4BC1-BAF2-E772CE5A999B}" type="sibTrans" cxnId="{AC1E5A11-B34E-491F-B85C-2174BDED3FD7}">
      <dgm:prSet/>
      <dgm:spPr/>
      <dgm:t>
        <a:bodyPr/>
        <a:lstStyle/>
        <a:p>
          <a:endParaRPr lang="en-US" sz="2000"/>
        </a:p>
      </dgm:t>
    </dgm:pt>
    <dgm:pt modelId="{DABED190-9BAE-4898-B402-FFD72E713DAD}" type="pres">
      <dgm:prSet presAssocID="{3F5EB857-6A4C-4BA5-A5BF-0EB271D2E61A}" presName="CompostProcess" presStyleCnt="0">
        <dgm:presLayoutVars>
          <dgm:dir/>
          <dgm:resizeHandles val="exact"/>
        </dgm:presLayoutVars>
      </dgm:prSet>
      <dgm:spPr/>
    </dgm:pt>
    <dgm:pt modelId="{8FE5C3DC-3D49-4B1C-B92E-3CCAEF4FA3A2}" type="pres">
      <dgm:prSet presAssocID="{3F5EB857-6A4C-4BA5-A5BF-0EB271D2E61A}" presName="arrow" presStyleLbl="bgShp" presStyleIdx="0" presStyleCnt="1"/>
      <dgm:spPr>
        <a:solidFill>
          <a:srgbClr val="CFD5EA"/>
        </a:solidFill>
      </dgm:spPr>
    </dgm:pt>
    <dgm:pt modelId="{7C8F3878-CE5C-4A94-B18C-5864ACB550F0}" type="pres">
      <dgm:prSet presAssocID="{3F5EB857-6A4C-4BA5-A5BF-0EB271D2E61A}" presName="linearProcess" presStyleCnt="0"/>
      <dgm:spPr/>
    </dgm:pt>
    <dgm:pt modelId="{3EA0AED2-2B5F-44BB-8625-0C901B179790}" type="pres">
      <dgm:prSet presAssocID="{1397B5DF-56AC-4A45-8AE8-A44E1FEB43EB}" presName="textNode" presStyleLbl="node1" presStyleIdx="0" presStyleCnt="4">
        <dgm:presLayoutVars>
          <dgm:bulletEnabled val="1"/>
        </dgm:presLayoutVars>
      </dgm:prSet>
      <dgm:spPr/>
    </dgm:pt>
    <dgm:pt modelId="{8EF901FE-8794-4C9A-88A2-E759EAE7631E}" type="pres">
      <dgm:prSet presAssocID="{6596B99E-AD1D-48D3-A400-0BE922CEC678}" presName="sibTrans" presStyleCnt="0"/>
      <dgm:spPr/>
    </dgm:pt>
    <dgm:pt modelId="{DD6B1AD6-1BBE-4AEF-8C7A-E3D8E4EF2676}" type="pres">
      <dgm:prSet presAssocID="{B2AE60B0-8F2C-451B-8BA5-FE1ED4654821}" presName="textNode" presStyleLbl="node1" presStyleIdx="1" presStyleCnt="4">
        <dgm:presLayoutVars>
          <dgm:bulletEnabled val="1"/>
        </dgm:presLayoutVars>
      </dgm:prSet>
      <dgm:spPr/>
    </dgm:pt>
    <dgm:pt modelId="{10783DCF-B478-498F-8727-2468BFE1447F}" type="pres">
      <dgm:prSet presAssocID="{665F30BE-AA95-4BC1-BAF2-E772CE5A999B}" presName="sibTrans" presStyleCnt="0"/>
      <dgm:spPr/>
    </dgm:pt>
    <dgm:pt modelId="{51ED3736-DEFA-4D1E-875C-FB79F4810B9B}" type="pres">
      <dgm:prSet presAssocID="{A1449BD6-9017-44CE-8808-90582E69B63E}" presName="textNode" presStyleLbl="node1" presStyleIdx="2" presStyleCnt="4" custScaleX="100717">
        <dgm:presLayoutVars>
          <dgm:bulletEnabled val="1"/>
        </dgm:presLayoutVars>
      </dgm:prSet>
      <dgm:spPr/>
    </dgm:pt>
    <dgm:pt modelId="{D10E6DFA-0EE7-42A7-98D2-77B03004DEBA}" type="pres">
      <dgm:prSet presAssocID="{D67F4456-8885-4267-B98F-9A6F88E4FBA0}" presName="sibTrans" presStyleCnt="0"/>
      <dgm:spPr/>
    </dgm:pt>
    <dgm:pt modelId="{10497EF5-8FE6-4F1D-A6C3-DBDCDA509D1E}" type="pres">
      <dgm:prSet presAssocID="{4FDAF966-08AA-4390-9A7C-09499202F281}" presName="textNode" presStyleLbl="node1" presStyleIdx="3" presStyleCnt="4" custScaleX="99970" custLinFactNeighborX="8310" custLinFactNeighborY="-1422">
        <dgm:presLayoutVars>
          <dgm:bulletEnabled val="1"/>
        </dgm:presLayoutVars>
      </dgm:prSet>
      <dgm:spPr/>
    </dgm:pt>
  </dgm:ptLst>
  <dgm:cxnLst>
    <dgm:cxn modelId="{AC1E5A11-B34E-491F-B85C-2174BDED3FD7}" srcId="{3F5EB857-6A4C-4BA5-A5BF-0EB271D2E61A}" destId="{B2AE60B0-8F2C-451B-8BA5-FE1ED4654821}" srcOrd="1" destOrd="0" parTransId="{3B1545D1-F51A-4417-B3A6-087A5ACBE34E}" sibTransId="{665F30BE-AA95-4BC1-BAF2-E772CE5A999B}"/>
    <dgm:cxn modelId="{273DCE1F-C8FC-468C-8149-B995BA3B23EF}" type="presOf" srcId="{4FDAF966-08AA-4390-9A7C-09499202F281}" destId="{10497EF5-8FE6-4F1D-A6C3-DBDCDA509D1E}" srcOrd="0" destOrd="0" presId="urn:microsoft.com/office/officeart/2005/8/layout/hProcess9"/>
    <dgm:cxn modelId="{9D94A221-5C6F-4CE4-89EB-B6BF008C3BEB}" type="presOf" srcId="{3F5EB857-6A4C-4BA5-A5BF-0EB271D2E61A}" destId="{DABED190-9BAE-4898-B402-FFD72E713DAD}" srcOrd="0" destOrd="0" presId="urn:microsoft.com/office/officeart/2005/8/layout/hProcess9"/>
    <dgm:cxn modelId="{ED695C27-5199-4E09-A869-A7DB048B8AC7}" type="presOf" srcId="{1397B5DF-56AC-4A45-8AE8-A44E1FEB43EB}" destId="{3EA0AED2-2B5F-44BB-8625-0C901B179790}" srcOrd="0" destOrd="0" presId="urn:microsoft.com/office/officeart/2005/8/layout/hProcess9"/>
    <dgm:cxn modelId="{A1B9B234-74B0-4BDF-81FE-82EB85075805}" type="presOf" srcId="{A1449BD6-9017-44CE-8808-90582E69B63E}" destId="{51ED3736-DEFA-4D1E-875C-FB79F4810B9B}" srcOrd="0" destOrd="0" presId="urn:microsoft.com/office/officeart/2005/8/layout/hProcess9"/>
    <dgm:cxn modelId="{04588646-6498-48E7-B0B1-92487852A1D0}" srcId="{3F5EB857-6A4C-4BA5-A5BF-0EB271D2E61A}" destId="{1397B5DF-56AC-4A45-8AE8-A44E1FEB43EB}" srcOrd="0" destOrd="0" parTransId="{1B695244-9752-4154-9B49-5FC24BF4F409}" sibTransId="{6596B99E-AD1D-48D3-A400-0BE922CEC678}"/>
    <dgm:cxn modelId="{3DE8D654-BCFE-4387-B47E-C865BC913EA2}" srcId="{3F5EB857-6A4C-4BA5-A5BF-0EB271D2E61A}" destId="{A1449BD6-9017-44CE-8808-90582E69B63E}" srcOrd="2" destOrd="0" parTransId="{A21603BD-AA38-4C06-8C24-C1C1E84B9B5C}" sibTransId="{D67F4456-8885-4267-B98F-9A6F88E4FBA0}"/>
    <dgm:cxn modelId="{83D39A99-9679-4681-9C41-4D17B08233D5}" type="presOf" srcId="{B2AE60B0-8F2C-451B-8BA5-FE1ED4654821}" destId="{DD6B1AD6-1BBE-4AEF-8C7A-E3D8E4EF2676}" srcOrd="0" destOrd="0" presId="urn:microsoft.com/office/officeart/2005/8/layout/hProcess9"/>
    <dgm:cxn modelId="{BA1D38C0-3DEF-49C7-92A9-4E5EB897654C}" srcId="{3F5EB857-6A4C-4BA5-A5BF-0EB271D2E61A}" destId="{4FDAF966-08AA-4390-9A7C-09499202F281}" srcOrd="3" destOrd="0" parTransId="{E9E4AAD0-8EED-4609-A0F7-A2E63C79A134}" sibTransId="{A979AE14-7611-4E18-B321-4A5F2024BF30}"/>
    <dgm:cxn modelId="{3F2FB5BB-8EA8-4ABE-A601-DAE2710060DE}" type="presParOf" srcId="{DABED190-9BAE-4898-B402-FFD72E713DAD}" destId="{8FE5C3DC-3D49-4B1C-B92E-3CCAEF4FA3A2}" srcOrd="0" destOrd="0" presId="urn:microsoft.com/office/officeart/2005/8/layout/hProcess9"/>
    <dgm:cxn modelId="{88C25FB1-64CC-4D08-AD76-4080C92750C6}" type="presParOf" srcId="{DABED190-9BAE-4898-B402-FFD72E713DAD}" destId="{7C8F3878-CE5C-4A94-B18C-5864ACB550F0}" srcOrd="1" destOrd="0" presId="urn:microsoft.com/office/officeart/2005/8/layout/hProcess9"/>
    <dgm:cxn modelId="{7937FA1A-2309-48FB-8A22-EE5242BBDD49}" type="presParOf" srcId="{7C8F3878-CE5C-4A94-B18C-5864ACB550F0}" destId="{3EA0AED2-2B5F-44BB-8625-0C901B179790}" srcOrd="0" destOrd="0" presId="urn:microsoft.com/office/officeart/2005/8/layout/hProcess9"/>
    <dgm:cxn modelId="{02D526D2-90FF-44E8-82C9-DEBF5E4FC401}" type="presParOf" srcId="{7C8F3878-CE5C-4A94-B18C-5864ACB550F0}" destId="{8EF901FE-8794-4C9A-88A2-E759EAE7631E}" srcOrd="1" destOrd="0" presId="urn:microsoft.com/office/officeart/2005/8/layout/hProcess9"/>
    <dgm:cxn modelId="{5C94A1AF-EE0A-48A3-BBC8-1D76B4575134}" type="presParOf" srcId="{7C8F3878-CE5C-4A94-B18C-5864ACB550F0}" destId="{DD6B1AD6-1BBE-4AEF-8C7A-E3D8E4EF2676}" srcOrd="2" destOrd="0" presId="urn:microsoft.com/office/officeart/2005/8/layout/hProcess9"/>
    <dgm:cxn modelId="{7F899DBC-CEA5-462E-BB67-5E193166A477}" type="presParOf" srcId="{7C8F3878-CE5C-4A94-B18C-5864ACB550F0}" destId="{10783DCF-B478-498F-8727-2468BFE1447F}" srcOrd="3" destOrd="0" presId="urn:microsoft.com/office/officeart/2005/8/layout/hProcess9"/>
    <dgm:cxn modelId="{8AC9CDD2-7B2F-4300-B8D8-73AF5B956428}" type="presParOf" srcId="{7C8F3878-CE5C-4A94-B18C-5864ACB550F0}" destId="{51ED3736-DEFA-4D1E-875C-FB79F4810B9B}" srcOrd="4" destOrd="0" presId="urn:microsoft.com/office/officeart/2005/8/layout/hProcess9"/>
    <dgm:cxn modelId="{F586E361-F9BB-48CC-B686-EE0177075274}" type="presParOf" srcId="{7C8F3878-CE5C-4A94-B18C-5864ACB550F0}" destId="{D10E6DFA-0EE7-42A7-98D2-77B03004DEBA}" srcOrd="5" destOrd="0" presId="urn:microsoft.com/office/officeart/2005/8/layout/hProcess9"/>
    <dgm:cxn modelId="{4A67F6C0-E130-4A40-8860-EC98BB1E8C46}" type="presParOf" srcId="{7C8F3878-CE5C-4A94-B18C-5864ACB550F0}" destId="{10497EF5-8FE6-4F1D-A6C3-DBDCDA509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F26F40-841F-4BAB-849D-794E39DD1E3B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33077B0-62A5-400D-8946-4CDF1A476CEF}">
      <dgm:prSet phldrT="[Text]" custT="1"/>
      <dgm:spPr/>
      <dgm:t>
        <a:bodyPr/>
        <a:lstStyle/>
        <a:p>
          <a:r>
            <a:rPr lang="hr-HR" sz="2000"/>
            <a:t>Obratni repo poželjni je instrument ako je tržište dovoljno likvidno</a:t>
          </a:r>
        </a:p>
      </dgm:t>
    </dgm:pt>
    <dgm:pt modelId="{1C040D40-E270-4D0A-91D3-D1190C9C2CE5}" type="parTrans" cxnId="{841C0B98-A994-41DC-82F0-F4A30CA9CAD7}">
      <dgm:prSet/>
      <dgm:spPr/>
      <dgm:t>
        <a:bodyPr/>
        <a:lstStyle/>
        <a:p>
          <a:endParaRPr lang="en-GB"/>
        </a:p>
      </dgm:t>
    </dgm:pt>
    <dgm:pt modelId="{6F28045A-1D53-4D92-B2BA-26B46057D124}" type="sibTrans" cxnId="{841C0B98-A994-41DC-82F0-F4A30CA9CAD7}">
      <dgm:prSet/>
      <dgm:spPr/>
      <dgm:t>
        <a:bodyPr/>
        <a:lstStyle/>
        <a:p>
          <a:endParaRPr lang="en-GB"/>
        </a:p>
      </dgm:t>
    </dgm:pt>
    <dgm:pt modelId="{763EA29A-1F6F-4BBE-8C8D-163B1C931B54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 marL="266700" lvl="1" indent="-26670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266700" algn="l"/>
            </a:tabLst>
          </a:pPr>
          <a:r>
            <a:rPr lang="hr-HR"/>
            <a:t>siguran je i fleksibilan</a:t>
          </a:r>
        </a:p>
      </dgm:t>
    </dgm:pt>
    <dgm:pt modelId="{37390123-6B17-45E3-B68F-9B2A5454D85A}" type="parTrans" cxnId="{8287A88E-97BB-4A8B-BCE9-F643A02318A2}">
      <dgm:prSet/>
      <dgm:spPr/>
      <dgm:t>
        <a:bodyPr/>
        <a:lstStyle/>
        <a:p>
          <a:endParaRPr lang="en-GB"/>
        </a:p>
      </dgm:t>
    </dgm:pt>
    <dgm:pt modelId="{ED081DBD-8CDC-4C60-BE36-F7F74CD3AB08}" type="sibTrans" cxnId="{8287A88E-97BB-4A8B-BCE9-F643A02318A2}">
      <dgm:prSet/>
      <dgm:spPr/>
      <dgm:t>
        <a:bodyPr/>
        <a:lstStyle/>
        <a:p>
          <a:endParaRPr lang="en-GB"/>
        </a:p>
      </dgm:t>
    </dgm:pt>
    <dgm:pt modelId="{C5085BB4-A042-46BD-95ED-51555CF3E3AA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 marL="266700" lvl="1" indent="-26670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266700" algn="l"/>
            </a:tabLst>
          </a:pPr>
          <a:r>
            <a:rPr lang="hr-HR"/>
            <a:t>kolateral se svakodnevno vrednuje po tržišnoj vrijednosti</a:t>
          </a:r>
        </a:p>
      </dgm:t>
    </dgm:pt>
    <dgm:pt modelId="{29778083-F943-4B55-807E-07D4664BF8DE}" type="parTrans" cxnId="{7AAE6F3A-2AD4-475E-BCE2-40356456C0AE}">
      <dgm:prSet/>
      <dgm:spPr/>
      <dgm:t>
        <a:bodyPr/>
        <a:lstStyle/>
        <a:p>
          <a:endParaRPr lang="en-GB"/>
        </a:p>
      </dgm:t>
    </dgm:pt>
    <dgm:pt modelId="{69F9E74C-FE02-403B-AA04-B23BC3EE84A7}" type="sibTrans" cxnId="{7AAE6F3A-2AD4-475E-BCE2-40356456C0AE}">
      <dgm:prSet/>
      <dgm:spPr/>
      <dgm:t>
        <a:bodyPr/>
        <a:lstStyle/>
        <a:p>
          <a:endParaRPr lang="en-GB"/>
        </a:p>
      </dgm:t>
    </dgm:pt>
    <dgm:pt modelId="{56C51A84-B716-40EB-BD84-3E8A240ABCA8}">
      <dgm:prSet custT="1"/>
      <dgm:spPr/>
      <dgm:t>
        <a:bodyPr/>
        <a:lstStyle/>
        <a:p>
          <a:r>
            <a:rPr lang="hr-HR" sz="2200"/>
            <a:t>Mnoge zemlje ulažu u bankovne depozite</a:t>
          </a:r>
        </a:p>
      </dgm:t>
    </dgm:pt>
    <dgm:pt modelId="{A6600F8F-DAFC-4A7E-B137-5DDC00B36144}" type="parTrans" cxnId="{25B4F04E-6829-4039-82E4-2D5C227FCD43}">
      <dgm:prSet/>
      <dgm:spPr/>
      <dgm:t>
        <a:bodyPr/>
        <a:lstStyle/>
        <a:p>
          <a:endParaRPr lang="en-GB"/>
        </a:p>
      </dgm:t>
    </dgm:pt>
    <dgm:pt modelId="{0AEE4583-84BF-4427-B147-BACC13377D1D}" type="sibTrans" cxnId="{25B4F04E-6829-4039-82E4-2D5C227FCD43}">
      <dgm:prSet/>
      <dgm:spPr/>
      <dgm:t>
        <a:bodyPr/>
        <a:lstStyle/>
        <a:p>
          <a:endParaRPr lang="en-GB"/>
        </a:p>
      </dgm:t>
    </dgm:pt>
    <dgm:pt modelId="{5D37E6F6-A1A3-40CC-8FED-0A441B1B46F7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krediti po tržišnim stopama:  oročeni ili prekonoćni</a:t>
          </a:r>
        </a:p>
      </dgm:t>
    </dgm:pt>
    <dgm:pt modelId="{4A2EEB22-6946-4329-924E-6A5CC9D3DC12}" type="parTrans" cxnId="{93727223-4CF9-4A92-AA77-177650D553DA}">
      <dgm:prSet/>
      <dgm:spPr/>
      <dgm:t>
        <a:bodyPr/>
        <a:lstStyle/>
        <a:p>
          <a:endParaRPr lang="en-GB"/>
        </a:p>
      </dgm:t>
    </dgm:pt>
    <dgm:pt modelId="{BA21164A-E4D2-485F-90CB-3FB5C84993F0}" type="sibTrans" cxnId="{93727223-4CF9-4A92-AA77-177650D553DA}">
      <dgm:prSet/>
      <dgm:spPr/>
      <dgm:t>
        <a:bodyPr/>
        <a:lstStyle/>
        <a:p>
          <a:endParaRPr lang="en-GB"/>
        </a:p>
      </dgm:t>
    </dgm:pt>
    <dgm:pt modelId="{249ACF41-149D-4535-9098-42E9C938A41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konkurentni proces (ili aukcija ako nema transparentnih tržišnih cijena)</a:t>
          </a:r>
        </a:p>
      </dgm:t>
    </dgm:pt>
    <dgm:pt modelId="{B5DA7F58-F885-4630-A78E-1D6010630152}" type="parTrans" cxnId="{5975F0AF-CDFF-438B-9FF2-C1D805BC8E99}">
      <dgm:prSet/>
      <dgm:spPr/>
      <dgm:t>
        <a:bodyPr/>
        <a:lstStyle/>
        <a:p>
          <a:endParaRPr lang="en-GB"/>
        </a:p>
      </dgm:t>
    </dgm:pt>
    <dgm:pt modelId="{F2BA5B0C-102C-4F1A-8C86-A6C78FBFFB54}" type="sibTrans" cxnId="{5975F0AF-CDFF-438B-9FF2-C1D805BC8E99}">
      <dgm:prSet/>
      <dgm:spPr/>
      <dgm:t>
        <a:bodyPr/>
        <a:lstStyle/>
        <a:p>
          <a:endParaRPr lang="en-GB"/>
        </a:p>
      </dgm:t>
    </dgm:pt>
    <dgm:pt modelId="{86203FC4-7049-4DCF-85D7-34CB89AE84F8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ali obavezno kolateralizirani: smanjiti kreditni rizik</a:t>
          </a:r>
        </a:p>
      </dgm:t>
    </dgm:pt>
    <dgm:pt modelId="{38DC8DE2-ABDF-403E-9189-9A667F589A46}" type="parTrans" cxnId="{90A167CB-1E3E-4304-8DCE-8326EFCA0569}">
      <dgm:prSet/>
      <dgm:spPr/>
      <dgm:t>
        <a:bodyPr/>
        <a:lstStyle/>
        <a:p>
          <a:endParaRPr lang="en-GB"/>
        </a:p>
      </dgm:t>
    </dgm:pt>
    <dgm:pt modelId="{54F8A796-0657-46C8-839D-DDF30CCEE882}" type="sibTrans" cxnId="{90A167CB-1E3E-4304-8DCE-8326EFCA0569}">
      <dgm:prSet/>
      <dgm:spPr/>
      <dgm:t>
        <a:bodyPr/>
        <a:lstStyle/>
        <a:p>
          <a:endParaRPr lang="en-GB"/>
        </a:p>
      </dgm:t>
    </dgm:pt>
    <dgm:pt modelId="{6CFA7C45-230E-4606-9CD9-5C22E5E1560B}">
      <dgm:prSet/>
      <dgm:spPr/>
      <dgm:t>
        <a:bodyPr/>
        <a:lstStyle/>
        <a:p>
          <a:r>
            <a:rPr lang="hr-HR"/>
            <a:t>Za repo transakcije ili bankovne depozite obično se izrađuje popis prethodno odobrenih banaka</a:t>
          </a:r>
        </a:p>
      </dgm:t>
    </dgm:pt>
    <dgm:pt modelId="{D7E9FD57-6EF1-469A-9342-D1EEFD192B7E}" type="parTrans" cxnId="{C155FB83-2B0B-4992-A415-195DFF8D4301}">
      <dgm:prSet/>
      <dgm:spPr/>
      <dgm:t>
        <a:bodyPr/>
        <a:lstStyle/>
        <a:p>
          <a:endParaRPr lang="en-GB"/>
        </a:p>
      </dgm:t>
    </dgm:pt>
    <dgm:pt modelId="{87559270-D529-4B62-A6B8-3311CD4C3181}" type="sibTrans" cxnId="{C155FB83-2B0B-4992-A415-195DFF8D4301}">
      <dgm:prSet/>
      <dgm:spPr/>
      <dgm:t>
        <a:bodyPr/>
        <a:lstStyle/>
        <a:p>
          <a:endParaRPr lang="en-GB"/>
        </a:p>
      </dgm:t>
    </dgm:pt>
    <dgm:pt modelId="{1FBE9185-0D94-4216-8848-3F536E356AA3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prethodno potpisati svu dokumentaciju, npr. GMRA</a:t>
          </a:r>
        </a:p>
      </dgm:t>
    </dgm:pt>
    <dgm:pt modelId="{3E59C8E1-B587-4DF3-BD9A-1CFF1F395A2A}" type="parTrans" cxnId="{C5B38DDD-90DB-45D7-A20D-7FB01670C241}">
      <dgm:prSet/>
      <dgm:spPr/>
      <dgm:t>
        <a:bodyPr/>
        <a:lstStyle/>
        <a:p>
          <a:endParaRPr lang="en-GB"/>
        </a:p>
      </dgm:t>
    </dgm:pt>
    <dgm:pt modelId="{FFB87A8D-E286-41FA-AB38-C093D27C0706}" type="sibTrans" cxnId="{C5B38DDD-90DB-45D7-A20D-7FB01670C241}">
      <dgm:prSet/>
      <dgm:spPr/>
      <dgm:t>
        <a:bodyPr/>
        <a:lstStyle/>
        <a:p>
          <a:endParaRPr lang="en-GB"/>
        </a:p>
      </dgm:t>
    </dgm:pt>
    <dgm:pt modelId="{33B62F3C-221C-433A-9CBA-A7678AA8730F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pojednostavniti svaku aukciju: potrebna je kratka najava</a:t>
          </a:r>
        </a:p>
      </dgm:t>
    </dgm:pt>
    <dgm:pt modelId="{7C1087EA-619C-4F84-8ED3-81C5EE446246}" type="parTrans" cxnId="{64B21060-D476-4A52-A058-29134FDF39B1}">
      <dgm:prSet/>
      <dgm:spPr/>
      <dgm:t>
        <a:bodyPr/>
        <a:lstStyle/>
        <a:p>
          <a:endParaRPr lang="en-GB"/>
        </a:p>
      </dgm:t>
    </dgm:pt>
    <dgm:pt modelId="{6B7A2C03-059F-4456-8CA1-0D90F97E6F6A}" type="sibTrans" cxnId="{64B21060-D476-4A52-A058-29134FDF39B1}">
      <dgm:prSet/>
      <dgm:spPr/>
      <dgm:t>
        <a:bodyPr/>
        <a:lstStyle/>
        <a:p>
          <a:endParaRPr lang="en-GB"/>
        </a:p>
      </dgm:t>
    </dgm:pt>
    <dgm:pt modelId="{B911EA36-0E63-4759-9718-3260832E8C89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politika opreza kod kreditnih rizika – ali kolateral znatno smanjuje rizik</a:t>
          </a:r>
        </a:p>
      </dgm:t>
    </dgm:pt>
    <dgm:pt modelId="{B7A4EDDF-3166-4DD1-A282-10821A90B216}" type="parTrans" cxnId="{52E265FD-FDC0-4DDA-A869-049914A0343D}">
      <dgm:prSet/>
      <dgm:spPr/>
      <dgm:t>
        <a:bodyPr/>
        <a:lstStyle/>
        <a:p>
          <a:endParaRPr lang="en-GB"/>
        </a:p>
      </dgm:t>
    </dgm:pt>
    <dgm:pt modelId="{DEB7DF7D-5C7C-41D1-8C2C-5A3F71E16ED2}" type="sibTrans" cxnId="{52E265FD-FDC0-4DDA-A869-049914A0343D}">
      <dgm:prSet/>
      <dgm:spPr/>
      <dgm:t>
        <a:bodyPr/>
        <a:lstStyle/>
        <a:p>
          <a:endParaRPr lang="en-GB"/>
        </a:p>
      </dgm:t>
    </dgm:pt>
    <dgm:pt modelId="{2224F054-C08B-4824-A9DD-7A9BDAFF98D5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 marL="266700" lvl="1" indent="-26670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266700" algn="l"/>
            </a:tabLst>
          </a:pPr>
          <a:r>
            <a:rPr lang="hr-HR"/>
            <a:t>često osiguran vrijednosnim papirima vlade (ili središnje banke)</a:t>
          </a:r>
        </a:p>
      </dgm:t>
    </dgm:pt>
    <dgm:pt modelId="{F52969E6-2469-4A34-8DEC-38D63031088F}" type="parTrans" cxnId="{81201A5B-1A7F-48FC-938C-6F282B4BB42D}">
      <dgm:prSet/>
      <dgm:spPr/>
      <dgm:t>
        <a:bodyPr/>
        <a:lstStyle/>
        <a:p>
          <a:endParaRPr lang="en-GB"/>
        </a:p>
      </dgm:t>
    </dgm:pt>
    <dgm:pt modelId="{7BFA314C-29B1-41B4-9A46-E8ABA5548FAA}" type="sibTrans" cxnId="{81201A5B-1A7F-48FC-938C-6F282B4BB42D}">
      <dgm:prSet/>
      <dgm:spPr/>
      <dgm:t>
        <a:bodyPr/>
        <a:lstStyle/>
        <a:p>
          <a:endParaRPr lang="en-GB"/>
        </a:p>
      </dgm:t>
    </dgm:pt>
    <dgm:pt modelId="{2E93471B-C52F-4EEA-9114-9DD91510C03D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/>
            <a:t>može biti diferencijalni, uzimajući u obzir npr. prekonoćne stope (Španjolska)</a:t>
          </a:r>
        </a:p>
      </dgm:t>
    </dgm:pt>
    <dgm:pt modelId="{C47E4B35-1FE5-43EA-A5CC-72F3D032D2CB}" type="parTrans" cxnId="{FDB1969B-B2EE-454A-B9C1-C2861E0CF10E}">
      <dgm:prSet/>
      <dgm:spPr/>
      <dgm:t>
        <a:bodyPr/>
        <a:lstStyle/>
        <a:p>
          <a:endParaRPr lang="en-GB"/>
        </a:p>
      </dgm:t>
    </dgm:pt>
    <dgm:pt modelId="{18BFC00F-B231-4A41-9900-F1673B652726}" type="sibTrans" cxnId="{FDB1969B-B2EE-454A-B9C1-C2861E0CF10E}">
      <dgm:prSet/>
      <dgm:spPr/>
      <dgm:t>
        <a:bodyPr/>
        <a:lstStyle/>
        <a:p>
          <a:endParaRPr lang="en-GB"/>
        </a:p>
      </dgm:t>
    </dgm:pt>
    <dgm:pt modelId="{49F7E624-4C7D-40D1-8C23-7F38B3DF6F5C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 marL="266700" lvl="1" indent="-26670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266700" algn="l"/>
            </a:tabLst>
          </a:pPr>
          <a:r>
            <a:rPr lang="hr-HR"/>
            <a:t>kolateralom može upravljati središnja banka (kao posrednik) ili središnji depozitorij vrijednosnih papira (ako nudi trostrani repo posao)</a:t>
          </a:r>
        </a:p>
      </dgm:t>
    </dgm:pt>
    <dgm:pt modelId="{17B77951-2086-4B3F-9F09-BBD21FCDC43C}" type="parTrans" cxnId="{20C52A4C-283F-4ACF-BC61-F978D785C0E1}">
      <dgm:prSet/>
      <dgm:spPr/>
      <dgm:t>
        <a:bodyPr/>
        <a:lstStyle/>
        <a:p>
          <a:endParaRPr lang="en-GB"/>
        </a:p>
      </dgm:t>
    </dgm:pt>
    <dgm:pt modelId="{5E2D8D8B-A581-41AD-91BC-53A829F7BD38}" type="sibTrans" cxnId="{20C52A4C-283F-4ACF-BC61-F978D785C0E1}">
      <dgm:prSet/>
      <dgm:spPr/>
      <dgm:t>
        <a:bodyPr/>
        <a:lstStyle/>
        <a:p>
          <a:endParaRPr lang="en-GB"/>
        </a:p>
      </dgm:t>
    </dgm:pt>
    <dgm:pt modelId="{F0E99557-AD90-478F-857F-967AB95F5529}" type="pres">
      <dgm:prSet presAssocID="{A3F26F40-841F-4BAB-849D-794E39DD1E3B}" presName="Name0" presStyleCnt="0">
        <dgm:presLayoutVars>
          <dgm:dir/>
          <dgm:animLvl val="lvl"/>
          <dgm:resizeHandles val="exact"/>
        </dgm:presLayoutVars>
      </dgm:prSet>
      <dgm:spPr/>
    </dgm:pt>
    <dgm:pt modelId="{8098F7BF-A82A-4484-ABF2-D458F3005966}" type="pres">
      <dgm:prSet presAssocID="{333077B0-62A5-400D-8946-4CDF1A476CEF}" presName="composite" presStyleCnt="0"/>
      <dgm:spPr/>
    </dgm:pt>
    <dgm:pt modelId="{0B3BA8E3-283B-441B-B65D-E2CF466A0EB0}" type="pres">
      <dgm:prSet presAssocID="{333077B0-62A5-400D-8946-4CDF1A476C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C5A1A0-799A-48B1-831B-AC058DA0D8F3}" type="pres">
      <dgm:prSet presAssocID="{333077B0-62A5-400D-8946-4CDF1A476CEF}" presName="desTx" presStyleLbl="alignAccFollowNode1" presStyleIdx="0" presStyleCnt="3" custLinFactNeighborX="-391" custLinFactNeighborY="-358">
        <dgm:presLayoutVars>
          <dgm:bulletEnabled val="1"/>
        </dgm:presLayoutVars>
      </dgm:prSet>
      <dgm:spPr/>
    </dgm:pt>
    <dgm:pt modelId="{3BC8EF66-5230-4427-8376-1A1BF7D47456}" type="pres">
      <dgm:prSet presAssocID="{6F28045A-1D53-4D92-B2BA-26B46057D124}" presName="space" presStyleCnt="0"/>
      <dgm:spPr/>
    </dgm:pt>
    <dgm:pt modelId="{7A5EC446-E00C-465C-B2DB-67151653CDE8}" type="pres">
      <dgm:prSet presAssocID="{56C51A84-B716-40EB-BD84-3E8A240ABCA8}" presName="composite" presStyleCnt="0"/>
      <dgm:spPr/>
    </dgm:pt>
    <dgm:pt modelId="{49D0DA0C-9811-4157-95E1-1843D080B2B2}" type="pres">
      <dgm:prSet presAssocID="{56C51A84-B716-40EB-BD84-3E8A240ABC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76CDE8B-300F-43A4-9F31-190E01FD8F67}" type="pres">
      <dgm:prSet presAssocID="{56C51A84-B716-40EB-BD84-3E8A240ABCA8}" presName="desTx" presStyleLbl="alignAccFollowNode1" presStyleIdx="1" presStyleCnt="3">
        <dgm:presLayoutVars>
          <dgm:bulletEnabled val="1"/>
        </dgm:presLayoutVars>
      </dgm:prSet>
      <dgm:spPr/>
    </dgm:pt>
    <dgm:pt modelId="{86DD9A43-9254-4BF9-9BCE-13CE4BF40CE4}" type="pres">
      <dgm:prSet presAssocID="{0AEE4583-84BF-4427-B147-BACC13377D1D}" presName="space" presStyleCnt="0"/>
      <dgm:spPr/>
    </dgm:pt>
    <dgm:pt modelId="{CB23BC45-CC61-4AE6-B02E-DEC573A69D75}" type="pres">
      <dgm:prSet presAssocID="{6CFA7C45-230E-4606-9CD9-5C22E5E1560B}" presName="composite" presStyleCnt="0"/>
      <dgm:spPr/>
    </dgm:pt>
    <dgm:pt modelId="{0434C0CB-56EB-4993-A7E0-FEF654F11AA9}" type="pres">
      <dgm:prSet presAssocID="{6CFA7C45-230E-4606-9CD9-5C22E5E1560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2EB485F-DFDD-4FC5-A7A9-60B237CA2EAA}" type="pres">
      <dgm:prSet presAssocID="{6CFA7C45-230E-4606-9CD9-5C22E5E1560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F53DC04-453C-4199-8BDF-FE026884150F}" type="presOf" srcId="{249ACF41-149D-4535-9098-42E9C938A412}" destId="{176CDE8B-300F-43A4-9F31-190E01FD8F67}" srcOrd="0" destOrd="1" presId="urn:microsoft.com/office/officeart/2005/8/layout/hList1"/>
    <dgm:cxn modelId="{AAC1420D-A857-4231-956D-140D6CE65528}" type="presOf" srcId="{333077B0-62A5-400D-8946-4CDF1A476CEF}" destId="{0B3BA8E3-283B-441B-B65D-E2CF466A0EB0}" srcOrd="0" destOrd="0" presId="urn:microsoft.com/office/officeart/2005/8/layout/hList1"/>
    <dgm:cxn modelId="{93727223-4CF9-4A92-AA77-177650D553DA}" srcId="{56C51A84-B716-40EB-BD84-3E8A240ABCA8}" destId="{5D37E6F6-A1A3-40CC-8FED-0A441B1B46F7}" srcOrd="0" destOrd="0" parTransId="{4A2EEB22-6946-4329-924E-6A5CC9D3DC12}" sibTransId="{BA21164A-E4D2-485F-90CB-3FB5C84993F0}"/>
    <dgm:cxn modelId="{3AA1622F-FA61-499D-A40A-8FED8B0396E6}" type="presOf" srcId="{56C51A84-B716-40EB-BD84-3E8A240ABCA8}" destId="{49D0DA0C-9811-4157-95E1-1843D080B2B2}" srcOrd="0" destOrd="0" presId="urn:microsoft.com/office/officeart/2005/8/layout/hList1"/>
    <dgm:cxn modelId="{D83EBA36-4CAE-4941-97FC-BBB333C9B2E6}" type="presOf" srcId="{6CFA7C45-230E-4606-9CD9-5C22E5E1560B}" destId="{0434C0CB-56EB-4993-A7E0-FEF654F11AA9}" srcOrd="0" destOrd="0" presId="urn:microsoft.com/office/officeart/2005/8/layout/hList1"/>
    <dgm:cxn modelId="{7AAE6F3A-2AD4-475E-BCE2-40356456C0AE}" srcId="{333077B0-62A5-400D-8946-4CDF1A476CEF}" destId="{C5085BB4-A042-46BD-95ED-51555CF3E3AA}" srcOrd="2" destOrd="0" parTransId="{29778083-F943-4B55-807E-07D4664BF8DE}" sibTransId="{69F9E74C-FE02-403B-AA04-B23BC3EE84A7}"/>
    <dgm:cxn modelId="{81201A5B-1A7F-48FC-938C-6F282B4BB42D}" srcId="{333077B0-62A5-400D-8946-4CDF1A476CEF}" destId="{2224F054-C08B-4824-A9DD-7A9BDAFF98D5}" srcOrd="1" destOrd="0" parTransId="{F52969E6-2469-4A34-8DEC-38D63031088F}" sibTransId="{7BFA314C-29B1-41B4-9A46-E8ABA5548FAA}"/>
    <dgm:cxn modelId="{E2EEB75B-397E-4415-893D-3D5A88EDFAA4}" type="presOf" srcId="{5D37E6F6-A1A3-40CC-8FED-0A441B1B46F7}" destId="{176CDE8B-300F-43A4-9F31-190E01FD8F67}" srcOrd="0" destOrd="0" presId="urn:microsoft.com/office/officeart/2005/8/layout/hList1"/>
    <dgm:cxn modelId="{BE11AA5E-C060-42C4-9C49-76ADF44BC8B4}" type="presOf" srcId="{2E93471B-C52F-4EEA-9114-9DD91510C03D}" destId="{176CDE8B-300F-43A4-9F31-190E01FD8F67}" srcOrd="0" destOrd="2" presId="urn:microsoft.com/office/officeart/2005/8/layout/hList1"/>
    <dgm:cxn modelId="{64B21060-D476-4A52-A058-29134FDF39B1}" srcId="{6CFA7C45-230E-4606-9CD9-5C22E5E1560B}" destId="{33B62F3C-221C-433A-9CBA-A7678AA8730F}" srcOrd="1" destOrd="0" parTransId="{7C1087EA-619C-4F84-8ED3-81C5EE446246}" sibTransId="{6B7A2C03-059F-4456-8CA1-0D90F97E6F6A}"/>
    <dgm:cxn modelId="{C27DA563-DF9A-4F15-B980-56DED94CE197}" type="presOf" srcId="{A3F26F40-841F-4BAB-849D-794E39DD1E3B}" destId="{F0E99557-AD90-478F-857F-967AB95F5529}" srcOrd="0" destOrd="0" presId="urn:microsoft.com/office/officeart/2005/8/layout/hList1"/>
    <dgm:cxn modelId="{3975C06B-64F6-4591-AE73-254CA3CCB0FE}" type="presOf" srcId="{49F7E624-4C7D-40D1-8C23-7F38B3DF6F5C}" destId="{27C5A1A0-799A-48B1-831B-AC058DA0D8F3}" srcOrd="0" destOrd="3" presId="urn:microsoft.com/office/officeart/2005/8/layout/hList1"/>
    <dgm:cxn modelId="{20C52A4C-283F-4ACF-BC61-F978D785C0E1}" srcId="{333077B0-62A5-400D-8946-4CDF1A476CEF}" destId="{49F7E624-4C7D-40D1-8C23-7F38B3DF6F5C}" srcOrd="3" destOrd="0" parTransId="{17B77951-2086-4B3F-9F09-BBD21FCDC43C}" sibTransId="{5E2D8D8B-A581-41AD-91BC-53A829F7BD38}"/>
    <dgm:cxn modelId="{25B4F04E-6829-4039-82E4-2D5C227FCD43}" srcId="{A3F26F40-841F-4BAB-849D-794E39DD1E3B}" destId="{56C51A84-B716-40EB-BD84-3E8A240ABCA8}" srcOrd="1" destOrd="0" parTransId="{A6600F8F-DAFC-4A7E-B137-5DDC00B36144}" sibTransId="{0AEE4583-84BF-4427-B147-BACC13377D1D}"/>
    <dgm:cxn modelId="{D783E472-712D-4636-B349-5268901BC0A4}" type="presOf" srcId="{763EA29A-1F6F-4BBE-8C8D-163B1C931B54}" destId="{27C5A1A0-799A-48B1-831B-AC058DA0D8F3}" srcOrd="0" destOrd="0" presId="urn:microsoft.com/office/officeart/2005/8/layout/hList1"/>
    <dgm:cxn modelId="{AA105773-9E02-4DFF-886D-38C8002656CD}" type="presOf" srcId="{86203FC4-7049-4DCF-85D7-34CB89AE84F8}" destId="{176CDE8B-300F-43A4-9F31-190E01FD8F67}" srcOrd="0" destOrd="3" presId="urn:microsoft.com/office/officeart/2005/8/layout/hList1"/>
    <dgm:cxn modelId="{0FA6FB56-F58D-46F7-9D6C-64C190E769A6}" type="presOf" srcId="{2224F054-C08B-4824-A9DD-7A9BDAFF98D5}" destId="{27C5A1A0-799A-48B1-831B-AC058DA0D8F3}" srcOrd="0" destOrd="1" presId="urn:microsoft.com/office/officeart/2005/8/layout/hList1"/>
    <dgm:cxn modelId="{C155FB83-2B0B-4992-A415-195DFF8D4301}" srcId="{A3F26F40-841F-4BAB-849D-794E39DD1E3B}" destId="{6CFA7C45-230E-4606-9CD9-5C22E5E1560B}" srcOrd="2" destOrd="0" parTransId="{D7E9FD57-6EF1-469A-9342-D1EEFD192B7E}" sibTransId="{87559270-D529-4B62-A6B8-3311CD4C3181}"/>
    <dgm:cxn modelId="{CAC83B84-1C7C-4D4D-B889-F9DF1B5C5041}" type="presOf" srcId="{1FBE9185-0D94-4216-8848-3F536E356AA3}" destId="{72EB485F-DFDD-4FC5-A7A9-60B237CA2EAA}" srcOrd="0" destOrd="0" presId="urn:microsoft.com/office/officeart/2005/8/layout/hList1"/>
    <dgm:cxn modelId="{0E2A6F87-B77E-4351-B9D5-D098905A0487}" type="presOf" srcId="{33B62F3C-221C-433A-9CBA-A7678AA8730F}" destId="{72EB485F-DFDD-4FC5-A7A9-60B237CA2EAA}" srcOrd="0" destOrd="1" presId="urn:microsoft.com/office/officeart/2005/8/layout/hList1"/>
    <dgm:cxn modelId="{8287A88E-97BB-4A8B-BCE9-F643A02318A2}" srcId="{333077B0-62A5-400D-8946-4CDF1A476CEF}" destId="{763EA29A-1F6F-4BBE-8C8D-163B1C931B54}" srcOrd="0" destOrd="0" parTransId="{37390123-6B17-45E3-B68F-9B2A5454D85A}" sibTransId="{ED081DBD-8CDC-4C60-BE36-F7F74CD3AB08}"/>
    <dgm:cxn modelId="{841C0B98-A994-41DC-82F0-F4A30CA9CAD7}" srcId="{A3F26F40-841F-4BAB-849D-794E39DD1E3B}" destId="{333077B0-62A5-400D-8946-4CDF1A476CEF}" srcOrd="0" destOrd="0" parTransId="{1C040D40-E270-4D0A-91D3-D1190C9C2CE5}" sibTransId="{6F28045A-1D53-4D92-B2BA-26B46057D124}"/>
    <dgm:cxn modelId="{FDB1969B-B2EE-454A-B9C1-C2861E0CF10E}" srcId="{249ACF41-149D-4535-9098-42E9C938A412}" destId="{2E93471B-C52F-4EEA-9114-9DD91510C03D}" srcOrd="0" destOrd="0" parTransId="{C47E4B35-1FE5-43EA-A5CC-72F3D032D2CB}" sibTransId="{18BFC00F-B231-4A41-9900-F1673B652726}"/>
    <dgm:cxn modelId="{5975F0AF-CDFF-438B-9FF2-C1D805BC8E99}" srcId="{56C51A84-B716-40EB-BD84-3E8A240ABCA8}" destId="{249ACF41-149D-4535-9098-42E9C938A412}" srcOrd="1" destOrd="0" parTransId="{B5DA7F58-F885-4630-A78E-1D6010630152}" sibTransId="{F2BA5B0C-102C-4F1A-8C86-A6C78FBFFB54}"/>
    <dgm:cxn modelId="{90A167CB-1E3E-4304-8DCE-8326EFCA0569}" srcId="{56C51A84-B716-40EB-BD84-3E8A240ABCA8}" destId="{86203FC4-7049-4DCF-85D7-34CB89AE84F8}" srcOrd="2" destOrd="0" parTransId="{38DC8DE2-ABDF-403E-9189-9A667F589A46}" sibTransId="{54F8A796-0657-46C8-839D-DDF30CCEE882}"/>
    <dgm:cxn modelId="{E43AD5CB-A750-4D7F-B00E-3ACFC6C07C3C}" type="presOf" srcId="{B911EA36-0E63-4759-9718-3260832E8C89}" destId="{72EB485F-DFDD-4FC5-A7A9-60B237CA2EAA}" srcOrd="0" destOrd="2" presId="urn:microsoft.com/office/officeart/2005/8/layout/hList1"/>
    <dgm:cxn modelId="{75A8FFD5-E69B-4138-BD09-1996124BBF95}" type="presOf" srcId="{C5085BB4-A042-46BD-95ED-51555CF3E3AA}" destId="{27C5A1A0-799A-48B1-831B-AC058DA0D8F3}" srcOrd="0" destOrd="2" presId="urn:microsoft.com/office/officeart/2005/8/layout/hList1"/>
    <dgm:cxn modelId="{C5B38DDD-90DB-45D7-A20D-7FB01670C241}" srcId="{6CFA7C45-230E-4606-9CD9-5C22E5E1560B}" destId="{1FBE9185-0D94-4216-8848-3F536E356AA3}" srcOrd="0" destOrd="0" parTransId="{3E59C8E1-B587-4DF3-BD9A-1CFF1F395A2A}" sibTransId="{FFB87A8D-E286-41FA-AB38-C093D27C0706}"/>
    <dgm:cxn modelId="{52E265FD-FDC0-4DDA-A869-049914A0343D}" srcId="{6CFA7C45-230E-4606-9CD9-5C22E5E1560B}" destId="{B911EA36-0E63-4759-9718-3260832E8C89}" srcOrd="2" destOrd="0" parTransId="{B7A4EDDF-3166-4DD1-A282-10821A90B216}" sibTransId="{DEB7DF7D-5C7C-41D1-8C2C-5A3F71E16ED2}"/>
    <dgm:cxn modelId="{A9E20294-4E40-4AA7-993D-D085CC570FCB}" type="presParOf" srcId="{F0E99557-AD90-478F-857F-967AB95F5529}" destId="{8098F7BF-A82A-4484-ABF2-D458F3005966}" srcOrd="0" destOrd="0" presId="urn:microsoft.com/office/officeart/2005/8/layout/hList1"/>
    <dgm:cxn modelId="{2ED6D5DA-184D-4DBA-B35F-21E2E34668C3}" type="presParOf" srcId="{8098F7BF-A82A-4484-ABF2-D458F3005966}" destId="{0B3BA8E3-283B-441B-B65D-E2CF466A0EB0}" srcOrd="0" destOrd="0" presId="urn:microsoft.com/office/officeart/2005/8/layout/hList1"/>
    <dgm:cxn modelId="{B14AB4C7-9ABA-4A6A-BB41-D8223EF9741A}" type="presParOf" srcId="{8098F7BF-A82A-4484-ABF2-D458F3005966}" destId="{27C5A1A0-799A-48B1-831B-AC058DA0D8F3}" srcOrd="1" destOrd="0" presId="urn:microsoft.com/office/officeart/2005/8/layout/hList1"/>
    <dgm:cxn modelId="{F71C34B0-0DF8-44A3-9765-AA8310083722}" type="presParOf" srcId="{F0E99557-AD90-478F-857F-967AB95F5529}" destId="{3BC8EF66-5230-4427-8376-1A1BF7D47456}" srcOrd="1" destOrd="0" presId="urn:microsoft.com/office/officeart/2005/8/layout/hList1"/>
    <dgm:cxn modelId="{1BA66371-F2BF-432E-A04B-EC594090ABE7}" type="presParOf" srcId="{F0E99557-AD90-478F-857F-967AB95F5529}" destId="{7A5EC446-E00C-465C-B2DB-67151653CDE8}" srcOrd="2" destOrd="0" presId="urn:microsoft.com/office/officeart/2005/8/layout/hList1"/>
    <dgm:cxn modelId="{A57F4CE8-24D4-4494-86B4-F55127FD802B}" type="presParOf" srcId="{7A5EC446-E00C-465C-B2DB-67151653CDE8}" destId="{49D0DA0C-9811-4157-95E1-1843D080B2B2}" srcOrd="0" destOrd="0" presId="urn:microsoft.com/office/officeart/2005/8/layout/hList1"/>
    <dgm:cxn modelId="{34C1E6AF-0B0E-4728-9FF1-D140D9AB91C5}" type="presParOf" srcId="{7A5EC446-E00C-465C-B2DB-67151653CDE8}" destId="{176CDE8B-300F-43A4-9F31-190E01FD8F67}" srcOrd="1" destOrd="0" presId="urn:microsoft.com/office/officeart/2005/8/layout/hList1"/>
    <dgm:cxn modelId="{B2D98608-7841-41A9-8655-AE307EA3BE9D}" type="presParOf" srcId="{F0E99557-AD90-478F-857F-967AB95F5529}" destId="{86DD9A43-9254-4BF9-9BCE-13CE4BF40CE4}" srcOrd="3" destOrd="0" presId="urn:microsoft.com/office/officeart/2005/8/layout/hList1"/>
    <dgm:cxn modelId="{7E578C65-EB2D-4BDC-8354-4B8A52BBE74B}" type="presParOf" srcId="{F0E99557-AD90-478F-857F-967AB95F5529}" destId="{CB23BC45-CC61-4AE6-B02E-DEC573A69D75}" srcOrd="4" destOrd="0" presId="urn:microsoft.com/office/officeart/2005/8/layout/hList1"/>
    <dgm:cxn modelId="{8449D179-2C2F-4C84-A5B1-4536BD9C83D1}" type="presParOf" srcId="{CB23BC45-CC61-4AE6-B02E-DEC573A69D75}" destId="{0434C0CB-56EB-4993-A7E0-FEF654F11AA9}" srcOrd="0" destOrd="0" presId="urn:microsoft.com/office/officeart/2005/8/layout/hList1"/>
    <dgm:cxn modelId="{1762A5EA-EF1E-4581-8429-5C8CBA268D84}" type="presParOf" srcId="{CB23BC45-CC61-4AE6-B02E-DEC573A69D75}" destId="{72EB485F-DFDD-4FC5-A7A9-60B237CA2E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C8D9AC-80CC-4682-8CFE-9432CABEC944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F26F9EA-5DF8-46CB-B617-ED40020223A9}">
      <dgm:prSet phldrT="[Text]"/>
      <dgm:spPr>
        <a:ln>
          <a:noFill/>
        </a:ln>
      </dgm:spPr>
      <dgm:t>
        <a:bodyPr/>
        <a:lstStyle/>
        <a:p>
          <a:r>
            <a:rPr lang="hr-HR"/>
            <a:t>Utvrditi ciljni iznos rezerve</a:t>
          </a:r>
        </a:p>
      </dgm:t>
    </dgm:pt>
    <dgm:pt modelId="{B894038E-EBF6-4795-BAAF-AFDCD2AC1A16}" type="parTrans" cxnId="{053C03E6-9054-45BE-9DD8-294475787CB4}">
      <dgm:prSet/>
      <dgm:spPr/>
      <dgm:t>
        <a:bodyPr/>
        <a:lstStyle/>
        <a:p>
          <a:endParaRPr lang="en-GB"/>
        </a:p>
      </dgm:t>
    </dgm:pt>
    <dgm:pt modelId="{453C88D2-7B5B-475B-82DD-7BB0207BC697}" type="sibTrans" cxnId="{053C03E6-9054-45BE-9DD8-294475787CB4}">
      <dgm:prSet/>
      <dgm:spPr>
        <a:solidFill>
          <a:srgbClr val="CFD5EA"/>
        </a:solidFill>
      </dgm:spPr>
      <dgm:t>
        <a:bodyPr/>
        <a:lstStyle/>
        <a:p>
          <a:endParaRPr lang="en-GB" dirty="0"/>
        </a:p>
      </dgm:t>
    </dgm:pt>
    <dgm:pt modelId="{3F21855E-6BE6-4FA8-84B8-826C05D8EBB2}">
      <dgm:prSet phldrT="[Text]"/>
      <dgm:spPr>
        <a:ln>
          <a:noFill/>
        </a:ln>
      </dgm:spPr>
      <dgm:t>
        <a:bodyPr/>
        <a:lstStyle/>
        <a:p>
          <a:r>
            <a:rPr lang="hr-HR"/>
            <a:t>Istražiti mogućnosti ulaganja</a:t>
          </a:r>
        </a:p>
      </dgm:t>
    </dgm:pt>
    <dgm:pt modelId="{AED9E109-DF19-44FD-9364-0C6063687E19}" type="parTrans" cxnId="{D8930AFC-C5E3-4E3F-B6F4-4A3D139BD359}">
      <dgm:prSet/>
      <dgm:spPr/>
      <dgm:t>
        <a:bodyPr/>
        <a:lstStyle/>
        <a:p>
          <a:endParaRPr lang="en-GB"/>
        </a:p>
      </dgm:t>
    </dgm:pt>
    <dgm:pt modelId="{290D16A7-1BF8-436C-BB7D-6FEB66587BAC}" type="sibTrans" cxnId="{D8930AFC-C5E3-4E3F-B6F4-4A3D139BD359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84A4C963-4764-443F-A2CB-59E5E321BFCC}">
      <dgm:prSet phldrT="[Text]"/>
      <dgm:spPr>
        <a:ln>
          <a:noFill/>
        </a:ln>
      </dgm:spPr>
      <dgm:t>
        <a:bodyPr/>
        <a:lstStyle/>
        <a:p>
          <a:r>
            <a:rPr lang="hr-HR"/>
            <a:t>Dogovoriti interne odgovornosti i platformu</a:t>
          </a:r>
        </a:p>
      </dgm:t>
    </dgm:pt>
    <dgm:pt modelId="{D4794504-7F05-4C23-BFEF-08EB64D967DA}" type="parTrans" cxnId="{63DE7449-EBC5-453E-A5EB-C60167F563FB}">
      <dgm:prSet/>
      <dgm:spPr/>
      <dgm:t>
        <a:bodyPr/>
        <a:lstStyle/>
        <a:p>
          <a:endParaRPr lang="en-GB"/>
        </a:p>
      </dgm:t>
    </dgm:pt>
    <dgm:pt modelId="{BEC14F4B-56CB-40EA-BEF0-B078D0A83344}" type="sibTrans" cxnId="{63DE7449-EBC5-453E-A5EB-C60167F563FB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E4087D46-1DDB-49F4-BEDA-6B060C3600DB}">
      <dgm:prSet phldrT="[Text]"/>
      <dgm:spPr>
        <a:ln>
          <a:noFill/>
        </a:ln>
      </dgm:spPr>
      <dgm:t>
        <a:bodyPr/>
        <a:lstStyle/>
        <a:p>
          <a:r>
            <a:rPr lang="hr-HR"/>
            <a:t>Utvrditi proces i vremenski okvir ulaganja</a:t>
          </a:r>
        </a:p>
      </dgm:t>
    </dgm:pt>
    <dgm:pt modelId="{4DCC835B-3243-41FB-9975-03646562AF61}" type="parTrans" cxnId="{2F11DB53-65ED-44A3-B535-52C99DA5F605}">
      <dgm:prSet/>
      <dgm:spPr/>
      <dgm:t>
        <a:bodyPr/>
        <a:lstStyle/>
        <a:p>
          <a:endParaRPr lang="en-GB"/>
        </a:p>
      </dgm:t>
    </dgm:pt>
    <dgm:pt modelId="{D9A545A3-88FA-4CAE-BFD5-A0F7BC999DE5}" type="sibTrans" cxnId="{2F11DB53-65ED-44A3-B535-52C99DA5F605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0DEA26B2-EBCF-457F-99CC-4FCC03FCDFF7}">
      <dgm:prSet phldrT="[Text]"/>
      <dgm:spPr>
        <a:ln>
          <a:noFill/>
        </a:ln>
      </dgm:spPr>
      <dgm:t>
        <a:bodyPr/>
        <a:lstStyle/>
        <a:p>
          <a:r>
            <a:rPr lang="hr-HR"/>
            <a:t>Diskutirati sa središnjom bankom, središnjim depozitorijem vrijednosnih papira (i regulatorom?)</a:t>
          </a:r>
        </a:p>
      </dgm:t>
    </dgm:pt>
    <dgm:pt modelId="{8426101B-152E-426E-AF18-89B6DEB22791}" type="parTrans" cxnId="{F3FB7099-E853-45DA-8246-587324287CE9}">
      <dgm:prSet/>
      <dgm:spPr/>
      <dgm:t>
        <a:bodyPr/>
        <a:lstStyle/>
        <a:p>
          <a:endParaRPr lang="en-GB"/>
        </a:p>
      </dgm:t>
    </dgm:pt>
    <dgm:pt modelId="{C2087C50-B13F-41AA-B452-7A0A50DC99D9}" type="sibTrans" cxnId="{F3FB7099-E853-45DA-8246-587324287CE9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DA18308A-2845-47B5-890E-BC35F0E0591B}">
      <dgm:prSet phldrT="[Text]"/>
      <dgm:spPr>
        <a:ln>
          <a:noFill/>
        </a:ln>
      </dgm:spPr>
      <dgm:t>
        <a:bodyPr/>
        <a:lstStyle/>
        <a:p>
          <a:r>
            <a:rPr lang="hr-HR"/>
            <a:t>Izraditi savjetodavni dokument radi objašnjavanja namjera tržištu</a:t>
          </a:r>
        </a:p>
      </dgm:t>
    </dgm:pt>
    <dgm:pt modelId="{0477CFE5-4636-4247-9003-FF6FD58BA060}" type="parTrans" cxnId="{A722A786-0A15-4F33-A370-9EA9FF57D727}">
      <dgm:prSet/>
      <dgm:spPr/>
      <dgm:t>
        <a:bodyPr/>
        <a:lstStyle/>
        <a:p>
          <a:endParaRPr lang="en-GB"/>
        </a:p>
      </dgm:t>
    </dgm:pt>
    <dgm:pt modelId="{7154C2CC-02BB-4DF4-BC29-CC423F327790}" type="sibTrans" cxnId="{A722A786-0A15-4F33-A370-9EA9FF57D727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E487A3C0-D8FE-49B2-9A98-0D2F088ACE40}">
      <dgm:prSet phldrT="[Text]"/>
      <dgm:spPr>
        <a:ln>
          <a:noFill/>
        </a:ln>
      </dgm:spPr>
      <dgm:t>
        <a:bodyPr/>
        <a:lstStyle/>
        <a:p>
          <a:r>
            <a:rPr lang="hr-HR"/>
            <a:t>Izraditi ugovorne dokumente</a:t>
          </a:r>
        </a:p>
      </dgm:t>
    </dgm:pt>
    <dgm:pt modelId="{AEEF7018-3B4C-44C0-9234-9B62B2B9C74E}" type="parTrans" cxnId="{275503E8-DEF7-40C2-8888-E4EA68760602}">
      <dgm:prSet/>
      <dgm:spPr/>
      <dgm:t>
        <a:bodyPr/>
        <a:lstStyle/>
        <a:p>
          <a:endParaRPr lang="en-GB"/>
        </a:p>
      </dgm:t>
    </dgm:pt>
    <dgm:pt modelId="{DECD5F57-7A2C-4ABD-B45D-008C7F8C25EA}" type="sibTrans" cxnId="{275503E8-DEF7-40C2-8888-E4EA68760602}">
      <dgm:prSet custT="1"/>
      <dgm:spPr>
        <a:solidFill>
          <a:srgbClr val="CFD5EA"/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1BCE73F8-5E64-4B7D-9E32-7D02252BBBFE}">
      <dgm:prSet phldrT="[Text]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hr-HR"/>
            <a:t>Dokumentirati interne postupke, </a:t>
          </a:r>
        </a:p>
        <a:p>
          <a:pPr>
            <a:spcAft>
              <a:spcPts val="0"/>
            </a:spcAft>
          </a:pPr>
          <a:r>
            <a:rPr lang="hr-HR"/>
            <a:t>testirati IT postupke</a:t>
          </a:r>
        </a:p>
      </dgm:t>
    </dgm:pt>
    <dgm:pt modelId="{B53A759B-B2ED-475E-8408-C3B489ACC808}" type="parTrans" cxnId="{D8E360E9-C34D-4A2E-9288-3ACCEB4AEE26}">
      <dgm:prSet/>
      <dgm:spPr/>
      <dgm:t>
        <a:bodyPr/>
        <a:lstStyle/>
        <a:p>
          <a:endParaRPr lang="en-GB"/>
        </a:p>
      </dgm:t>
    </dgm:pt>
    <dgm:pt modelId="{53A72778-5F50-41EA-AE48-79C0A69A817A}" type="sibTrans" cxnId="{D8E360E9-C34D-4A2E-9288-3ACCEB4AEE26}">
      <dgm:prSet/>
      <dgm:spPr/>
      <dgm:t>
        <a:bodyPr/>
        <a:lstStyle/>
        <a:p>
          <a:endParaRPr lang="en-GB"/>
        </a:p>
      </dgm:t>
    </dgm:pt>
    <dgm:pt modelId="{6C760604-DA32-4DBE-9292-806AB3FB085E}" type="pres">
      <dgm:prSet presAssocID="{D3C8D9AC-80CC-4682-8CFE-9432CABEC944}" presName="diagram" presStyleCnt="0">
        <dgm:presLayoutVars>
          <dgm:dir/>
          <dgm:resizeHandles val="exact"/>
        </dgm:presLayoutVars>
      </dgm:prSet>
      <dgm:spPr/>
    </dgm:pt>
    <dgm:pt modelId="{D1D8000A-7510-401F-B1E5-804B232FF54A}" type="pres">
      <dgm:prSet presAssocID="{FF26F9EA-5DF8-46CB-B617-ED40020223A9}" presName="node" presStyleLbl="node1" presStyleIdx="0" presStyleCnt="8">
        <dgm:presLayoutVars>
          <dgm:bulletEnabled val="1"/>
        </dgm:presLayoutVars>
      </dgm:prSet>
      <dgm:spPr/>
    </dgm:pt>
    <dgm:pt modelId="{C523487E-CF8F-4194-8D76-E0F3B78CF82E}" type="pres">
      <dgm:prSet presAssocID="{453C88D2-7B5B-475B-82DD-7BB0207BC697}" presName="sibTrans" presStyleLbl="sibTrans2D1" presStyleIdx="0" presStyleCnt="7"/>
      <dgm:spPr/>
    </dgm:pt>
    <dgm:pt modelId="{242FDA8E-7520-4D79-A647-B36D64C2DF50}" type="pres">
      <dgm:prSet presAssocID="{453C88D2-7B5B-475B-82DD-7BB0207BC697}" presName="connectorText" presStyleLbl="sibTrans2D1" presStyleIdx="0" presStyleCnt="7"/>
      <dgm:spPr/>
    </dgm:pt>
    <dgm:pt modelId="{7E2CDB7E-DCC5-4D15-93C0-BA8C2861159D}" type="pres">
      <dgm:prSet presAssocID="{3F21855E-6BE6-4FA8-84B8-826C05D8EBB2}" presName="node" presStyleLbl="node1" presStyleIdx="1" presStyleCnt="8">
        <dgm:presLayoutVars>
          <dgm:bulletEnabled val="1"/>
        </dgm:presLayoutVars>
      </dgm:prSet>
      <dgm:spPr/>
    </dgm:pt>
    <dgm:pt modelId="{B3782119-966B-4337-871B-E16DB1F3ECE5}" type="pres">
      <dgm:prSet presAssocID="{290D16A7-1BF8-436C-BB7D-6FEB66587BAC}" presName="sibTrans" presStyleLbl="sibTrans2D1" presStyleIdx="1" presStyleCnt="7"/>
      <dgm:spPr>
        <a:xfrm>
          <a:off x="5062760" y="1213349"/>
          <a:ext cx="430996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73972850-FEB0-4BB4-918E-12EED486FC8C}" type="pres">
      <dgm:prSet presAssocID="{290D16A7-1BF8-436C-BB7D-6FEB66587BAC}" presName="connectorText" presStyleLbl="sibTrans2D1" presStyleIdx="1" presStyleCnt="7"/>
      <dgm:spPr/>
    </dgm:pt>
    <dgm:pt modelId="{9657C642-C18C-47C3-9C93-E2517E54A6E9}" type="pres">
      <dgm:prSet presAssocID="{84A4C963-4764-443F-A2CB-59E5E321BFCC}" presName="node" presStyleLbl="node1" presStyleIdx="2" presStyleCnt="8">
        <dgm:presLayoutVars>
          <dgm:bulletEnabled val="1"/>
        </dgm:presLayoutVars>
      </dgm:prSet>
      <dgm:spPr/>
    </dgm:pt>
    <dgm:pt modelId="{449785E8-AB64-4DE9-BDDE-3214CBF8A3C5}" type="pres">
      <dgm:prSet presAssocID="{BEC14F4B-56CB-40EA-BEF0-B078D0A83344}" presName="sibTrans" presStyleLbl="sibTrans2D1" presStyleIdx="2" presStyleCnt="7"/>
      <dgm:spPr>
        <a:xfrm>
          <a:off x="7908964" y="1213349"/>
          <a:ext cx="430996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E5C2C789-220E-4EE0-83E1-C9AB51D7E6B6}" type="pres">
      <dgm:prSet presAssocID="{BEC14F4B-56CB-40EA-BEF0-B078D0A83344}" presName="connectorText" presStyleLbl="sibTrans2D1" presStyleIdx="2" presStyleCnt="7"/>
      <dgm:spPr/>
    </dgm:pt>
    <dgm:pt modelId="{950514EE-FBDA-4059-9B70-D1E6D533DCC2}" type="pres">
      <dgm:prSet presAssocID="{E4087D46-1DDB-49F4-BEDA-6B060C3600DB}" presName="node" presStyleLbl="node1" presStyleIdx="3" presStyleCnt="8">
        <dgm:presLayoutVars>
          <dgm:bulletEnabled val="1"/>
        </dgm:presLayoutVars>
      </dgm:prSet>
      <dgm:spPr/>
    </dgm:pt>
    <dgm:pt modelId="{1EAF9022-4B67-4843-A98C-9F62D7DB0DB7}" type="pres">
      <dgm:prSet presAssocID="{D9A545A3-88FA-4CAE-BFD5-A0F7BC999DE5}" presName="sibTrans" presStyleLbl="sibTrans2D1" presStyleIdx="3" presStyleCnt="7"/>
      <dgm:spPr>
        <a:xfrm rot="5400000">
          <a:off x="9344264" y="2217652"/>
          <a:ext cx="430996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DD403117-AB0C-4AA8-A3CF-898C0FDD82E7}" type="pres">
      <dgm:prSet presAssocID="{D9A545A3-88FA-4CAE-BFD5-A0F7BC999DE5}" presName="connectorText" presStyleLbl="sibTrans2D1" presStyleIdx="3" presStyleCnt="7"/>
      <dgm:spPr/>
    </dgm:pt>
    <dgm:pt modelId="{35062990-F0EA-4FF1-9593-BF93822A7D3F}" type="pres">
      <dgm:prSet presAssocID="{0DEA26B2-EBCF-457F-99CC-4FCC03FCDFF7}" presName="node" presStyleLbl="node1" presStyleIdx="4" presStyleCnt="8">
        <dgm:presLayoutVars>
          <dgm:bulletEnabled val="1"/>
        </dgm:presLayoutVars>
      </dgm:prSet>
      <dgm:spPr/>
    </dgm:pt>
    <dgm:pt modelId="{40746A75-7E1D-4204-805C-96F7489EA26E}" type="pres">
      <dgm:prSet presAssocID="{C2087C50-B13F-41AA-B452-7A0A50DC99D9}" presName="sibTrans" presStyleLbl="sibTrans2D1" presStyleIdx="4" presStyleCnt="7"/>
      <dgm:spPr>
        <a:xfrm rot="10800000">
          <a:off x="7933360" y="3246352"/>
          <a:ext cx="430996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8A3E9523-1369-492C-BF1F-C0AEFB11384A}" type="pres">
      <dgm:prSet presAssocID="{C2087C50-B13F-41AA-B452-7A0A50DC99D9}" presName="connectorText" presStyleLbl="sibTrans2D1" presStyleIdx="4" presStyleCnt="7"/>
      <dgm:spPr/>
    </dgm:pt>
    <dgm:pt modelId="{AA5CA0EB-1B82-4E7A-A6F7-0D315F34D193}" type="pres">
      <dgm:prSet presAssocID="{DA18308A-2845-47B5-890E-BC35F0E0591B}" presName="node" presStyleLbl="node1" presStyleIdx="5" presStyleCnt="8">
        <dgm:presLayoutVars>
          <dgm:bulletEnabled val="1"/>
        </dgm:presLayoutVars>
      </dgm:prSet>
      <dgm:spPr/>
    </dgm:pt>
    <dgm:pt modelId="{4174517C-F303-42BA-821C-6F442ED25D10}" type="pres">
      <dgm:prSet presAssocID="{7154C2CC-02BB-4DF4-BC29-CC423F327790}" presName="sibTrans" presStyleLbl="sibTrans2D1" presStyleIdx="5" presStyleCnt="7"/>
      <dgm:spPr>
        <a:xfrm rot="10800000">
          <a:off x="5087156" y="3246352"/>
          <a:ext cx="430996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D7E1249C-341F-48CE-9F31-A754038851D2}" type="pres">
      <dgm:prSet presAssocID="{7154C2CC-02BB-4DF4-BC29-CC423F327790}" presName="connectorText" presStyleLbl="sibTrans2D1" presStyleIdx="5" presStyleCnt="7"/>
      <dgm:spPr/>
    </dgm:pt>
    <dgm:pt modelId="{FDF625C2-7C18-4E1B-9619-DAFAC0240A32}" type="pres">
      <dgm:prSet presAssocID="{E487A3C0-D8FE-49B2-9A98-0D2F088ACE40}" presName="node" presStyleLbl="node1" presStyleIdx="6" presStyleCnt="8">
        <dgm:presLayoutVars>
          <dgm:bulletEnabled val="1"/>
        </dgm:presLayoutVars>
      </dgm:prSet>
      <dgm:spPr/>
    </dgm:pt>
    <dgm:pt modelId="{6052261B-DBA4-4127-8675-2D1CB5A99130}" type="pres">
      <dgm:prSet presAssocID="{DECD5F57-7A2C-4ABD-B45D-008C7F8C25EA}" presName="sibTrans" presStyleLbl="sibTrans2D1" presStyleIdx="6" presStyleCnt="7"/>
      <dgm:spPr>
        <a:xfrm rot="10813068">
          <a:off x="2265027" y="3241047"/>
          <a:ext cx="413985" cy="504184"/>
        </a:xfrm>
        <a:prstGeom prst="rightArrow">
          <a:avLst>
            <a:gd name="adj1" fmla="val 60000"/>
            <a:gd name="adj2" fmla="val 50000"/>
          </a:avLst>
        </a:prstGeom>
      </dgm:spPr>
    </dgm:pt>
    <dgm:pt modelId="{4F5171EB-DF3E-4F37-831D-F30F96F1B2C1}" type="pres">
      <dgm:prSet presAssocID="{DECD5F57-7A2C-4ABD-B45D-008C7F8C25EA}" presName="connectorText" presStyleLbl="sibTrans2D1" presStyleIdx="6" presStyleCnt="7"/>
      <dgm:spPr/>
    </dgm:pt>
    <dgm:pt modelId="{0E9A13B6-CB34-4BCF-A487-6556DDF07608}" type="pres">
      <dgm:prSet presAssocID="{1BCE73F8-5E64-4B7D-9E32-7D02252BBBFE}" presName="node" presStyleLbl="node1" presStyleIdx="7" presStyleCnt="8" custLinFactNeighborX="1579" custLinFactNeighborY="-877">
        <dgm:presLayoutVars>
          <dgm:bulletEnabled val="1"/>
        </dgm:presLayoutVars>
      </dgm:prSet>
      <dgm:spPr/>
    </dgm:pt>
  </dgm:ptLst>
  <dgm:cxnLst>
    <dgm:cxn modelId="{FA3EED09-A47B-44D7-BAEB-375127B92C89}" type="presOf" srcId="{1BCE73F8-5E64-4B7D-9E32-7D02252BBBFE}" destId="{0E9A13B6-CB34-4BCF-A487-6556DDF07608}" srcOrd="0" destOrd="0" presId="urn:microsoft.com/office/officeart/2005/8/layout/process5"/>
    <dgm:cxn modelId="{799C1F0C-73D3-4A46-80C4-173CA50FE125}" type="presOf" srcId="{BEC14F4B-56CB-40EA-BEF0-B078D0A83344}" destId="{449785E8-AB64-4DE9-BDDE-3214CBF8A3C5}" srcOrd="0" destOrd="0" presId="urn:microsoft.com/office/officeart/2005/8/layout/process5"/>
    <dgm:cxn modelId="{D579CB1B-0B5B-444F-8A4D-D2489285614C}" type="presOf" srcId="{D3C8D9AC-80CC-4682-8CFE-9432CABEC944}" destId="{6C760604-DA32-4DBE-9292-806AB3FB085E}" srcOrd="0" destOrd="0" presId="urn:microsoft.com/office/officeart/2005/8/layout/process5"/>
    <dgm:cxn modelId="{765CDF22-6FCE-4D8B-A8F6-0C82F447C6E9}" type="presOf" srcId="{7154C2CC-02BB-4DF4-BC29-CC423F327790}" destId="{4174517C-F303-42BA-821C-6F442ED25D10}" srcOrd="0" destOrd="0" presId="urn:microsoft.com/office/officeart/2005/8/layout/process5"/>
    <dgm:cxn modelId="{D3BC4026-318F-4F63-84BB-CC2BFE9910A6}" type="presOf" srcId="{D9A545A3-88FA-4CAE-BFD5-A0F7BC999DE5}" destId="{1EAF9022-4B67-4843-A98C-9F62D7DB0DB7}" srcOrd="0" destOrd="0" presId="urn:microsoft.com/office/officeart/2005/8/layout/process5"/>
    <dgm:cxn modelId="{08FDFE2E-85B4-4739-8081-1F62DDBBFAF4}" type="presOf" srcId="{290D16A7-1BF8-436C-BB7D-6FEB66587BAC}" destId="{73972850-FEB0-4BB4-918E-12EED486FC8C}" srcOrd="1" destOrd="0" presId="urn:microsoft.com/office/officeart/2005/8/layout/process5"/>
    <dgm:cxn modelId="{ECAF3934-7484-4782-AECF-923294C5ED7C}" type="presOf" srcId="{453C88D2-7B5B-475B-82DD-7BB0207BC697}" destId="{C523487E-CF8F-4194-8D76-E0F3B78CF82E}" srcOrd="0" destOrd="0" presId="urn:microsoft.com/office/officeart/2005/8/layout/process5"/>
    <dgm:cxn modelId="{7A7B3C3A-63A5-476C-9C64-9F5004900F0C}" type="presOf" srcId="{290D16A7-1BF8-436C-BB7D-6FEB66587BAC}" destId="{B3782119-966B-4337-871B-E16DB1F3ECE5}" srcOrd="0" destOrd="0" presId="urn:microsoft.com/office/officeart/2005/8/layout/process5"/>
    <dgm:cxn modelId="{868D4C3B-E159-4822-B55A-770E3B29C97D}" type="presOf" srcId="{3F21855E-6BE6-4FA8-84B8-826C05D8EBB2}" destId="{7E2CDB7E-DCC5-4D15-93C0-BA8C2861159D}" srcOrd="0" destOrd="0" presId="urn:microsoft.com/office/officeart/2005/8/layout/process5"/>
    <dgm:cxn modelId="{60E8825F-02C9-4523-B2BC-0EFDDEB43E76}" type="presOf" srcId="{D9A545A3-88FA-4CAE-BFD5-A0F7BC999DE5}" destId="{DD403117-AB0C-4AA8-A3CF-898C0FDD82E7}" srcOrd="1" destOrd="0" presId="urn:microsoft.com/office/officeart/2005/8/layout/process5"/>
    <dgm:cxn modelId="{436C7243-6E0F-421E-A80E-CCBEE2DB29FE}" type="presOf" srcId="{453C88D2-7B5B-475B-82DD-7BB0207BC697}" destId="{242FDA8E-7520-4D79-A647-B36D64C2DF50}" srcOrd="1" destOrd="0" presId="urn:microsoft.com/office/officeart/2005/8/layout/process5"/>
    <dgm:cxn modelId="{2E33C863-85E5-44C9-8530-7B8FAFC1A95F}" type="presOf" srcId="{FF26F9EA-5DF8-46CB-B617-ED40020223A9}" destId="{D1D8000A-7510-401F-B1E5-804B232FF54A}" srcOrd="0" destOrd="0" presId="urn:microsoft.com/office/officeart/2005/8/layout/process5"/>
    <dgm:cxn modelId="{63DE7449-EBC5-453E-A5EB-C60167F563FB}" srcId="{D3C8D9AC-80CC-4682-8CFE-9432CABEC944}" destId="{84A4C963-4764-443F-A2CB-59E5E321BFCC}" srcOrd="2" destOrd="0" parTransId="{D4794504-7F05-4C23-BFEF-08EB64D967DA}" sibTransId="{BEC14F4B-56CB-40EA-BEF0-B078D0A83344}"/>
    <dgm:cxn modelId="{F18AD351-F650-445B-A62C-97A9AF163CD9}" type="presOf" srcId="{DECD5F57-7A2C-4ABD-B45D-008C7F8C25EA}" destId="{6052261B-DBA4-4127-8675-2D1CB5A99130}" srcOrd="0" destOrd="0" presId="urn:microsoft.com/office/officeart/2005/8/layout/process5"/>
    <dgm:cxn modelId="{2F11DB53-65ED-44A3-B535-52C99DA5F605}" srcId="{D3C8D9AC-80CC-4682-8CFE-9432CABEC944}" destId="{E4087D46-1DDB-49F4-BEDA-6B060C3600DB}" srcOrd="3" destOrd="0" parTransId="{4DCC835B-3243-41FB-9975-03646562AF61}" sibTransId="{D9A545A3-88FA-4CAE-BFD5-A0F7BC999DE5}"/>
    <dgm:cxn modelId="{5F092555-9A97-4BD0-882A-E3FB05A21AA2}" type="presOf" srcId="{E4087D46-1DDB-49F4-BEDA-6B060C3600DB}" destId="{950514EE-FBDA-4059-9B70-D1E6D533DCC2}" srcOrd="0" destOrd="0" presId="urn:microsoft.com/office/officeart/2005/8/layout/process5"/>
    <dgm:cxn modelId="{4C31FE77-94BA-4669-979F-E8D3762979D6}" type="presOf" srcId="{DA18308A-2845-47B5-890E-BC35F0E0591B}" destId="{AA5CA0EB-1B82-4E7A-A6F7-0D315F34D193}" srcOrd="0" destOrd="0" presId="urn:microsoft.com/office/officeart/2005/8/layout/process5"/>
    <dgm:cxn modelId="{97394380-5DCA-46C8-B9B8-CC3828891384}" type="presOf" srcId="{84A4C963-4764-443F-A2CB-59E5E321BFCC}" destId="{9657C642-C18C-47C3-9C93-E2517E54A6E9}" srcOrd="0" destOrd="0" presId="urn:microsoft.com/office/officeart/2005/8/layout/process5"/>
    <dgm:cxn modelId="{A722A786-0A15-4F33-A370-9EA9FF57D727}" srcId="{D3C8D9AC-80CC-4682-8CFE-9432CABEC944}" destId="{DA18308A-2845-47B5-890E-BC35F0E0591B}" srcOrd="5" destOrd="0" parTransId="{0477CFE5-4636-4247-9003-FF6FD58BA060}" sibTransId="{7154C2CC-02BB-4DF4-BC29-CC423F327790}"/>
    <dgm:cxn modelId="{F3FB7099-E853-45DA-8246-587324287CE9}" srcId="{D3C8D9AC-80CC-4682-8CFE-9432CABEC944}" destId="{0DEA26B2-EBCF-457F-99CC-4FCC03FCDFF7}" srcOrd="4" destOrd="0" parTransId="{8426101B-152E-426E-AF18-89B6DEB22791}" sibTransId="{C2087C50-B13F-41AA-B452-7A0A50DC99D9}"/>
    <dgm:cxn modelId="{E92B35A0-10A8-4CA2-8F24-429067CE09CB}" type="presOf" srcId="{C2087C50-B13F-41AA-B452-7A0A50DC99D9}" destId="{40746A75-7E1D-4204-805C-96F7489EA26E}" srcOrd="0" destOrd="0" presId="urn:microsoft.com/office/officeart/2005/8/layout/process5"/>
    <dgm:cxn modelId="{460E73A0-5D7D-4762-BC79-D8EC29EABD25}" type="presOf" srcId="{E487A3C0-D8FE-49B2-9A98-0D2F088ACE40}" destId="{FDF625C2-7C18-4E1B-9619-DAFAC0240A32}" srcOrd="0" destOrd="0" presId="urn:microsoft.com/office/officeart/2005/8/layout/process5"/>
    <dgm:cxn modelId="{CC2C42A1-C64D-457B-BFC7-816A43F2003E}" type="presOf" srcId="{7154C2CC-02BB-4DF4-BC29-CC423F327790}" destId="{D7E1249C-341F-48CE-9F31-A754038851D2}" srcOrd="1" destOrd="0" presId="urn:microsoft.com/office/officeart/2005/8/layout/process5"/>
    <dgm:cxn modelId="{A4CAF1B0-E9BD-46C4-A044-9C25E93B0A47}" type="presOf" srcId="{C2087C50-B13F-41AA-B452-7A0A50DC99D9}" destId="{8A3E9523-1369-492C-BF1F-C0AEFB11384A}" srcOrd="1" destOrd="0" presId="urn:microsoft.com/office/officeart/2005/8/layout/process5"/>
    <dgm:cxn modelId="{053C03E6-9054-45BE-9DD8-294475787CB4}" srcId="{D3C8D9AC-80CC-4682-8CFE-9432CABEC944}" destId="{FF26F9EA-5DF8-46CB-B617-ED40020223A9}" srcOrd="0" destOrd="0" parTransId="{B894038E-EBF6-4795-BAAF-AFDCD2AC1A16}" sibTransId="{453C88D2-7B5B-475B-82DD-7BB0207BC697}"/>
    <dgm:cxn modelId="{275503E8-DEF7-40C2-8888-E4EA68760602}" srcId="{D3C8D9AC-80CC-4682-8CFE-9432CABEC944}" destId="{E487A3C0-D8FE-49B2-9A98-0D2F088ACE40}" srcOrd="6" destOrd="0" parTransId="{AEEF7018-3B4C-44C0-9234-9B62B2B9C74E}" sibTransId="{DECD5F57-7A2C-4ABD-B45D-008C7F8C25EA}"/>
    <dgm:cxn modelId="{D8E360E9-C34D-4A2E-9288-3ACCEB4AEE26}" srcId="{D3C8D9AC-80CC-4682-8CFE-9432CABEC944}" destId="{1BCE73F8-5E64-4B7D-9E32-7D02252BBBFE}" srcOrd="7" destOrd="0" parTransId="{B53A759B-B2ED-475E-8408-C3B489ACC808}" sibTransId="{53A72778-5F50-41EA-AE48-79C0A69A817A}"/>
    <dgm:cxn modelId="{7C6111F1-6166-4764-8F50-ADFA3F1EE4D1}" type="presOf" srcId="{BEC14F4B-56CB-40EA-BEF0-B078D0A83344}" destId="{E5C2C789-220E-4EE0-83E1-C9AB51D7E6B6}" srcOrd="1" destOrd="0" presId="urn:microsoft.com/office/officeart/2005/8/layout/process5"/>
    <dgm:cxn modelId="{2123D9F5-2263-4530-8AC1-59192EEC8A01}" type="presOf" srcId="{0DEA26B2-EBCF-457F-99CC-4FCC03FCDFF7}" destId="{35062990-F0EA-4FF1-9593-BF93822A7D3F}" srcOrd="0" destOrd="0" presId="urn:microsoft.com/office/officeart/2005/8/layout/process5"/>
    <dgm:cxn modelId="{68E567FA-98F6-4706-8D35-07F6C1CC164B}" type="presOf" srcId="{DECD5F57-7A2C-4ABD-B45D-008C7F8C25EA}" destId="{4F5171EB-DF3E-4F37-831D-F30F96F1B2C1}" srcOrd="1" destOrd="0" presId="urn:microsoft.com/office/officeart/2005/8/layout/process5"/>
    <dgm:cxn modelId="{D8930AFC-C5E3-4E3F-B6F4-4A3D139BD359}" srcId="{D3C8D9AC-80CC-4682-8CFE-9432CABEC944}" destId="{3F21855E-6BE6-4FA8-84B8-826C05D8EBB2}" srcOrd="1" destOrd="0" parTransId="{AED9E109-DF19-44FD-9364-0C6063687E19}" sibTransId="{290D16A7-1BF8-436C-BB7D-6FEB66587BAC}"/>
    <dgm:cxn modelId="{4F4539B5-2504-404A-B787-900700F1188B}" type="presParOf" srcId="{6C760604-DA32-4DBE-9292-806AB3FB085E}" destId="{D1D8000A-7510-401F-B1E5-804B232FF54A}" srcOrd="0" destOrd="0" presId="urn:microsoft.com/office/officeart/2005/8/layout/process5"/>
    <dgm:cxn modelId="{6519804B-B2FF-431B-B852-EE190F7F3A34}" type="presParOf" srcId="{6C760604-DA32-4DBE-9292-806AB3FB085E}" destId="{C523487E-CF8F-4194-8D76-E0F3B78CF82E}" srcOrd="1" destOrd="0" presId="urn:microsoft.com/office/officeart/2005/8/layout/process5"/>
    <dgm:cxn modelId="{2CDB4770-F3F4-4687-B3E7-883805245B56}" type="presParOf" srcId="{C523487E-CF8F-4194-8D76-E0F3B78CF82E}" destId="{242FDA8E-7520-4D79-A647-B36D64C2DF50}" srcOrd="0" destOrd="0" presId="urn:microsoft.com/office/officeart/2005/8/layout/process5"/>
    <dgm:cxn modelId="{78B724A5-C32F-4602-AFF1-44690F2903D3}" type="presParOf" srcId="{6C760604-DA32-4DBE-9292-806AB3FB085E}" destId="{7E2CDB7E-DCC5-4D15-93C0-BA8C2861159D}" srcOrd="2" destOrd="0" presId="urn:microsoft.com/office/officeart/2005/8/layout/process5"/>
    <dgm:cxn modelId="{75845440-56BD-4AAC-B727-66149C293A5F}" type="presParOf" srcId="{6C760604-DA32-4DBE-9292-806AB3FB085E}" destId="{B3782119-966B-4337-871B-E16DB1F3ECE5}" srcOrd="3" destOrd="0" presId="urn:microsoft.com/office/officeart/2005/8/layout/process5"/>
    <dgm:cxn modelId="{C810BC4A-C17A-43B9-9397-1CB49A0C69C0}" type="presParOf" srcId="{B3782119-966B-4337-871B-E16DB1F3ECE5}" destId="{73972850-FEB0-4BB4-918E-12EED486FC8C}" srcOrd="0" destOrd="0" presId="urn:microsoft.com/office/officeart/2005/8/layout/process5"/>
    <dgm:cxn modelId="{30071519-5DEA-4FB0-BCA6-81650B4D7B27}" type="presParOf" srcId="{6C760604-DA32-4DBE-9292-806AB3FB085E}" destId="{9657C642-C18C-47C3-9C93-E2517E54A6E9}" srcOrd="4" destOrd="0" presId="urn:microsoft.com/office/officeart/2005/8/layout/process5"/>
    <dgm:cxn modelId="{9878E4E5-D40D-4112-AF02-BF163EA0DCBC}" type="presParOf" srcId="{6C760604-DA32-4DBE-9292-806AB3FB085E}" destId="{449785E8-AB64-4DE9-BDDE-3214CBF8A3C5}" srcOrd="5" destOrd="0" presId="urn:microsoft.com/office/officeart/2005/8/layout/process5"/>
    <dgm:cxn modelId="{E0C2B43E-2B7C-4C79-A5EA-D1F3BB76126E}" type="presParOf" srcId="{449785E8-AB64-4DE9-BDDE-3214CBF8A3C5}" destId="{E5C2C789-220E-4EE0-83E1-C9AB51D7E6B6}" srcOrd="0" destOrd="0" presId="urn:microsoft.com/office/officeart/2005/8/layout/process5"/>
    <dgm:cxn modelId="{63DDC76E-2F7D-4A9C-9334-BB9D90E85745}" type="presParOf" srcId="{6C760604-DA32-4DBE-9292-806AB3FB085E}" destId="{950514EE-FBDA-4059-9B70-D1E6D533DCC2}" srcOrd="6" destOrd="0" presId="urn:microsoft.com/office/officeart/2005/8/layout/process5"/>
    <dgm:cxn modelId="{9B6356C5-BF38-4AB2-AF49-645B58889F86}" type="presParOf" srcId="{6C760604-DA32-4DBE-9292-806AB3FB085E}" destId="{1EAF9022-4B67-4843-A98C-9F62D7DB0DB7}" srcOrd="7" destOrd="0" presId="urn:microsoft.com/office/officeart/2005/8/layout/process5"/>
    <dgm:cxn modelId="{47FC369F-2E32-49DC-91AC-AED96071EF57}" type="presParOf" srcId="{1EAF9022-4B67-4843-A98C-9F62D7DB0DB7}" destId="{DD403117-AB0C-4AA8-A3CF-898C0FDD82E7}" srcOrd="0" destOrd="0" presId="urn:microsoft.com/office/officeart/2005/8/layout/process5"/>
    <dgm:cxn modelId="{636336A6-361F-4A04-9A4F-DD8ABA122228}" type="presParOf" srcId="{6C760604-DA32-4DBE-9292-806AB3FB085E}" destId="{35062990-F0EA-4FF1-9593-BF93822A7D3F}" srcOrd="8" destOrd="0" presId="urn:microsoft.com/office/officeart/2005/8/layout/process5"/>
    <dgm:cxn modelId="{DE9756EB-1906-4255-8737-A4980DF6D190}" type="presParOf" srcId="{6C760604-DA32-4DBE-9292-806AB3FB085E}" destId="{40746A75-7E1D-4204-805C-96F7489EA26E}" srcOrd="9" destOrd="0" presId="urn:microsoft.com/office/officeart/2005/8/layout/process5"/>
    <dgm:cxn modelId="{0CA50044-63F8-48A1-93BF-786DC9D82316}" type="presParOf" srcId="{40746A75-7E1D-4204-805C-96F7489EA26E}" destId="{8A3E9523-1369-492C-BF1F-C0AEFB11384A}" srcOrd="0" destOrd="0" presId="urn:microsoft.com/office/officeart/2005/8/layout/process5"/>
    <dgm:cxn modelId="{E941632F-4A72-48AE-8654-606273BD59C9}" type="presParOf" srcId="{6C760604-DA32-4DBE-9292-806AB3FB085E}" destId="{AA5CA0EB-1B82-4E7A-A6F7-0D315F34D193}" srcOrd="10" destOrd="0" presId="urn:microsoft.com/office/officeart/2005/8/layout/process5"/>
    <dgm:cxn modelId="{89D5DAF6-9B49-4D9B-B626-58D428848E7F}" type="presParOf" srcId="{6C760604-DA32-4DBE-9292-806AB3FB085E}" destId="{4174517C-F303-42BA-821C-6F442ED25D10}" srcOrd="11" destOrd="0" presId="urn:microsoft.com/office/officeart/2005/8/layout/process5"/>
    <dgm:cxn modelId="{A4DE4EC5-2635-4840-AE8F-836D819B94DC}" type="presParOf" srcId="{4174517C-F303-42BA-821C-6F442ED25D10}" destId="{D7E1249C-341F-48CE-9F31-A754038851D2}" srcOrd="0" destOrd="0" presId="urn:microsoft.com/office/officeart/2005/8/layout/process5"/>
    <dgm:cxn modelId="{96B831B0-9C57-4661-8C7A-A3AAFED3E41C}" type="presParOf" srcId="{6C760604-DA32-4DBE-9292-806AB3FB085E}" destId="{FDF625C2-7C18-4E1B-9619-DAFAC0240A32}" srcOrd="12" destOrd="0" presId="urn:microsoft.com/office/officeart/2005/8/layout/process5"/>
    <dgm:cxn modelId="{12441FF0-9798-41B5-A3C1-43334ECB9DB8}" type="presParOf" srcId="{6C760604-DA32-4DBE-9292-806AB3FB085E}" destId="{6052261B-DBA4-4127-8675-2D1CB5A99130}" srcOrd="13" destOrd="0" presId="urn:microsoft.com/office/officeart/2005/8/layout/process5"/>
    <dgm:cxn modelId="{0296514C-7D84-4807-97FD-778C67DBAC93}" type="presParOf" srcId="{6052261B-DBA4-4127-8675-2D1CB5A99130}" destId="{4F5171EB-DF3E-4F37-831D-F30F96F1B2C1}" srcOrd="0" destOrd="0" presId="urn:microsoft.com/office/officeart/2005/8/layout/process5"/>
    <dgm:cxn modelId="{088BC130-B7B9-46C8-8BFE-47452037F1C1}" type="presParOf" srcId="{6C760604-DA32-4DBE-9292-806AB3FB085E}" destId="{0E9A13B6-CB34-4BCF-A487-6556DDF0760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193635-E90C-4EB6-AA29-AF18EE97B69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FB541-BA54-4D87-9032-6776864C0A39}">
      <dgm:prSet phldrT="[Text]" custT="1"/>
      <dgm:spPr>
        <a:ln>
          <a:noFill/>
        </a:ln>
      </dgm:spPr>
      <dgm:t>
        <a:bodyPr/>
        <a:lstStyle/>
        <a:p>
          <a:r>
            <a:rPr lang="hr-HR" sz="2400"/>
            <a:t>Anketa iz 2021.</a:t>
          </a:r>
        </a:p>
      </dgm:t>
    </dgm:pt>
    <dgm:pt modelId="{009FAC04-809D-4290-B4E1-5CB4EDAD7055}" type="parTrans" cxnId="{EA54F3B7-9D3D-4ABA-9209-CC336C9F0D28}">
      <dgm:prSet/>
      <dgm:spPr/>
      <dgm:t>
        <a:bodyPr/>
        <a:lstStyle/>
        <a:p>
          <a:endParaRPr lang="en-GB"/>
        </a:p>
      </dgm:t>
    </dgm:pt>
    <dgm:pt modelId="{F52249EF-C607-403C-B678-AC5C27D9CD76}" type="sibTrans" cxnId="{EA54F3B7-9D3D-4ABA-9209-CC336C9F0D28}">
      <dgm:prSet/>
      <dgm:spPr/>
      <dgm:t>
        <a:bodyPr/>
        <a:lstStyle/>
        <a:p>
          <a:endParaRPr lang="en-GB"/>
        </a:p>
      </dgm:t>
    </dgm:pt>
    <dgm:pt modelId="{84AC955F-802B-494B-B2AE-39F2906CE7BE}">
      <dgm:prSet/>
      <dgm:spPr/>
      <dgm:t>
        <a:bodyPr/>
        <a:lstStyle/>
        <a:p>
          <a:r>
            <a:rPr lang="hr-HR"/>
            <a:t>osam zemalja navelo je da bi mogle ulagati oročene depozite u središnjoj banci</a:t>
          </a:r>
        </a:p>
      </dgm:t>
    </dgm:pt>
    <dgm:pt modelId="{503D4CF6-3360-4012-AF12-94E3E08D4567}" type="parTrans" cxnId="{E1D6DF14-E4AC-464C-A64A-2D7C33F07598}">
      <dgm:prSet/>
      <dgm:spPr/>
      <dgm:t>
        <a:bodyPr/>
        <a:lstStyle/>
        <a:p>
          <a:endParaRPr lang="en-GB"/>
        </a:p>
      </dgm:t>
    </dgm:pt>
    <dgm:pt modelId="{73D9822A-BC8B-4657-BA18-238F95C2D720}" type="sibTrans" cxnId="{E1D6DF14-E4AC-464C-A64A-2D7C33F07598}">
      <dgm:prSet/>
      <dgm:spPr/>
      <dgm:t>
        <a:bodyPr/>
        <a:lstStyle/>
        <a:p>
          <a:endParaRPr lang="en-GB"/>
        </a:p>
      </dgm:t>
    </dgm:pt>
    <dgm:pt modelId="{5E63FCF6-B56C-4A21-8180-AA1946A412F3}">
      <dgm:prSet/>
      <dgm:spPr/>
      <dgm:t>
        <a:bodyPr/>
        <a:lstStyle/>
        <a:p>
          <a:r>
            <a:rPr lang="hr-HR"/>
            <a:t>tri su zemlje navele da bi mogle oboje</a:t>
          </a:r>
        </a:p>
      </dgm:t>
    </dgm:pt>
    <dgm:pt modelId="{AEBFAB8E-6A2D-45DE-BEF4-B5130FC524A1}" type="parTrans" cxnId="{43F9E988-4FC7-498E-9C60-215C8BBCA3E6}">
      <dgm:prSet/>
      <dgm:spPr/>
      <dgm:t>
        <a:bodyPr/>
        <a:lstStyle/>
        <a:p>
          <a:endParaRPr lang="en-GB"/>
        </a:p>
      </dgm:t>
    </dgm:pt>
    <dgm:pt modelId="{20353447-58F3-48EE-8F9F-04FBDFD0BD61}" type="sibTrans" cxnId="{43F9E988-4FC7-498E-9C60-215C8BBCA3E6}">
      <dgm:prSet/>
      <dgm:spPr/>
      <dgm:t>
        <a:bodyPr/>
        <a:lstStyle/>
        <a:p>
          <a:endParaRPr lang="en-GB"/>
        </a:p>
      </dgm:t>
    </dgm:pt>
    <dgm:pt modelId="{21C48BC4-4BF9-4EC9-9D17-5148689B6ADA}">
      <dgm:prSet/>
      <dgm:spPr/>
      <dgm:t>
        <a:bodyPr/>
        <a:lstStyle/>
        <a:p>
          <a:r>
            <a:rPr lang="hr-HR"/>
            <a:t>vjerojatno će iskustva s dostupnim dospijećima, primljenim kolateralom itd. biti raznolika (anketom se to pitanje nije dodatno razmotrilo)</a:t>
          </a:r>
        </a:p>
      </dgm:t>
    </dgm:pt>
    <dgm:pt modelId="{288FE47B-87B2-4DAC-89C9-DC2D19D239B0}" type="parTrans" cxnId="{E7933A92-35B9-4B40-B705-289353A7B45F}">
      <dgm:prSet/>
      <dgm:spPr/>
      <dgm:t>
        <a:bodyPr/>
        <a:lstStyle/>
        <a:p>
          <a:endParaRPr lang="en-GB"/>
        </a:p>
      </dgm:t>
    </dgm:pt>
    <dgm:pt modelId="{4002A66E-380D-4D6A-8F3C-093D783BAC06}" type="sibTrans" cxnId="{E7933A92-35B9-4B40-B705-289353A7B45F}">
      <dgm:prSet/>
      <dgm:spPr/>
      <dgm:t>
        <a:bodyPr/>
        <a:lstStyle/>
        <a:p>
          <a:endParaRPr lang="en-GB"/>
        </a:p>
      </dgm:t>
    </dgm:pt>
    <dgm:pt modelId="{C5051620-939C-4450-976F-200875364C54}">
      <dgm:prSet custT="1"/>
      <dgm:spPr>
        <a:ln>
          <a:noFill/>
        </a:ln>
      </dgm:spPr>
      <dgm:t>
        <a:bodyPr/>
        <a:lstStyle/>
        <a:p>
          <a:r>
            <a:rPr lang="hr-HR" sz="2400"/>
            <a:t>Samo tri zemlje imaju mogućnost zaduživati se i pozajmljivati putem </a:t>
          </a:r>
          <a:r>
            <a:rPr lang="hr-HR" sz="2400" u="sng"/>
            <a:t>repo</a:t>
          </a:r>
          <a:r>
            <a:rPr lang="hr-HR" sz="2400"/>
            <a:t> transakcija </a:t>
          </a:r>
        </a:p>
      </dgm:t>
    </dgm:pt>
    <dgm:pt modelId="{9EF7898B-B1A0-480D-A51F-F58FDBCCD4AD}" type="parTrans" cxnId="{00CF581B-C4BA-4C00-88B1-F906F2F00D6D}">
      <dgm:prSet/>
      <dgm:spPr/>
      <dgm:t>
        <a:bodyPr/>
        <a:lstStyle/>
        <a:p>
          <a:endParaRPr lang="en-GB"/>
        </a:p>
      </dgm:t>
    </dgm:pt>
    <dgm:pt modelId="{9133CB1B-6A34-4BA7-97B7-739CBE64CF62}" type="sibTrans" cxnId="{00CF581B-C4BA-4C00-88B1-F906F2F00D6D}">
      <dgm:prSet/>
      <dgm:spPr/>
      <dgm:t>
        <a:bodyPr/>
        <a:lstStyle/>
        <a:p>
          <a:endParaRPr lang="en-GB"/>
        </a:p>
      </dgm:t>
    </dgm:pt>
    <dgm:pt modelId="{E7FA6E98-99C8-42D3-8C50-11BBC292337C}">
      <dgm:prSet custT="1"/>
      <dgm:spPr>
        <a:ln>
          <a:noFill/>
        </a:ln>
      </dgm:spPr>
      <dgm:t>
        <a:bodyPr/>
        <a:lstStyle/>
        <a:p>
          <a:r>
            <a:rPr lang="hr-HR" sz="2400"/>
            <a:t>Više pojedinosti o Turskoj i Gruziji dostupno je u dodatku</a:t>
          </a:r>
        </a:p>
      </dgm:t>
    </dgm:pt>
    <dgm:pt modelId="{168572AF-6CF1-4C03-8FDB-C3F132093FD4}" type="parTrans" cxnId="{A3043C83-B593-42B7-9FEB-770CEF101D8D}">
      <dgm:prSet/>
      <dgm:spPr/>
      <dgm:t>
        <a:bodyPr/>
        <a:lstStyle/>
        <a:p>
          <a:endParaRPr lang="en-GB"/>
        </a:p>
      </dgm:t>
    </dgm:pt>
    <dgm:pt modelId="{EB4E1CD8-9E75-48E9-8711-C3EB7E3D8603}" type="sibTrans" cxnId="{A3043C83-B593-42B7-9FEB-770CEF101D8D}">
      <dgm:prSet/>
      <dgm:spPr/>
      <dgm:t>
        <a:bodyPr/>
        <a:lstStyle/>
        <a:p>
          <a:endParaRPr lang="en-GB"/>
        </a:p>
      </dgm:t>
    </dgm:pt>
    <dgm:pt modelId="{B72DA62E-4EAF-48DC-BDAF-4CED6C64ADC5}">
      <dgm:prSet/>
      <dgm:spPr/>
      <dgm:t>
        <a:bodyPr/>
        <a:lstStyle/>
        <a:p>
          <a:r>
            <a:rPr lang="hr-HR"/>
            <a:t>osam zemalja navelo je da bi mogle ulagati u poslovnim bankama</a:t>
          </a:r>
        </a:p>
      </dgm:t>
    </dgm:pt>
    <dgm:pt modelId="{2ECD5D05-8DE9-485C-8F63-49785B8DFB1D}" type="parTrans" cxnId="{573D6DB3-CACC-43E7-A861-26A40CF8EDBA}">
      <dgm:prSet/>
      <dgm:spPr/>
      <dgm:t>
        <a:bodyPr/>
        <a:lstStyle/>
        <a:p>
          <a:endParaRPr lang="en-GB"/>
        </a:p>
      </dgm:t>
    </dgm:pt>
    <dgm:pt modelId="{F5BC7E74-D9E2-4575-9D2A-E4034AF49D60}" type="sibTrans" cxnId="{573D6DB3-CACC-43E7-A861-26A40CF8EDBA}">
      <dgm:prSet/>
      <dgm:spPr/>
      <dgm:t>
        <a:bodyPr/>
        <a:lstStyle/>
        <a:p>
          <a:endParaRPr lang="en-GB"/>
        </a:p>
      </dgm:t>
    </dgm:pt>
    <dgm:pt modelId="{9D44B268-7129-4C93-9137-EB7A6720F9DB}" type="pres">
      <dgm:prSet presAssocID="{30193635-E90C-4EB6-AA29-AF18EE97B692}" presName="linear" presStyleCnt="0">
        <dgm:presLayoutVars>
          <dgm:animLvl val="lvl"/>
          <dgm:resizeHandles val="exact"/>
        </dgm:presLayoutVars>
      </dgm:prSet>
      <dgm:spPr/>
    </dgm:pt>
    <dgm:pt modelId="{911D7320-97E8-41AB-9135-2CF6FC648212}" type="pres">
      <dgm:prSet presAssocID="{62AFB541-BA54-4D87-9032-6776864C0A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9A11CC-2958-4C14-8553-2A5860230AD1}" type="pres">
      <dgm:prSet presAssocID="{62AFB541-BA54-4D87-9032-6776864C0A39}" presName="childText" presStyleLbl="revTx" presStyleIdx="0" presStyleCnt="1">
        <dgm:presLayoutVars>
          <dgm:bulletEnabled val="1"/>
        </dgm:presLayoutVars>
      </dgm:prSet>
      <dgm:spPr/>
    </dgm:pt>
    <dgm:pt modelId="{841ED006-CD0C-4CE5-9051-681678400747}" type="pres">
      <dgm:prSet presAssocID="{C5051620-939C-4450-976F-200875364C54}" presName="parentText" presStyleLbl="node1" presStyleIdx="1" presStyleCnt="3" custLinFactNeighborX="340">
        <dgm:presLayoutVars>
          <dgm:chMax val="0"/>
          <dgm:bulletEnabled val="1"/>
        </dgm:presLayoutVars>
      </dgm:prSet>
      <dgm:spPr/>
    </dgm:pt>
    <dgm:pt modelId="{9B6D7878-E9C7-49EB-950C-B4555BBA5B19}" type="pres">
      <dgm:prSet presAssocID="{9133CB1B-6A34-4BA7-97B7-739CBE64CF62}" presName="spacer" presStyleCnt="0"/>
      <dgm:spPr/>
    </dgm:pt>
    <dgm:pt modelId="{5C966068-DAE1-455F-A0DF-D597F401E719}" type="pres">
      <dgm:prSet presAssocID="{E7FA6E98-99C8-42D3-8C50-11BBC29233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D6DF14-E4AC-464C-A64A-2D7C33F07598}" srcId="{62AFB541-BA54-4D87-9032-6776864C0A39}" destId="{84AC955F-802B-494B-B2AE-39F2906CE7BE}" srcOrd="0" destOrd="0" parTransId="{503D4CF6-3360-4012-AF12-94E3E08D4567}" sibTransId="{73D9822A-BC8B-4657-BA18-238F95C2D720}"/>
    <dgm:cxn modelId="{54DA2918-AC87-46BD-B1C6-ED3BBE09DCBA}" type="presOf" srcId="{B72DA62E-4EAF-48DC-BDAF-4CED6C64ADC5}" destId="{4F9A11CC-2958-4C14-8553-2A5860230AD1}" srcOrd="0" destOrd="1" presId="urn:microsoft.com/office/officeart/2005/8/layout/vList2"/>
    <dgm:cxn modelId="{00CF581B-C4BA-4C00-88B1-F906F2F00D6D}" srcId="{30193635-E90C-4EB6-AA29-AF18EE97B692}" destId="{C5051620-939C-4450-976F-200875364C54}" srcOrd="1" destOrd="0" parTransId="{9EF7898B-B1A0-480D-A51F-F58FDBCCD4AD}" sibTransId="{9133CB1B-6A34-4BA7-97B7-739CBE64CF62}"/>
    <dgm:cxn modelId="{250BDE5C-CCEF-45CB-955F-5F3BE58867CB}" type="presOf" srcId="{21C48BC4-4BF9-4EC9-9D17-5148689B6ADA}" destId="{4F9A11CC-2958-4C14-8553-2A5860230AD1}" srcOrd="0" destOrd="3" presId="urn:microsoft.com/office/officeart/2005/8/layout/vList2"/>
    <dgm:cxn modelId="{B2F8866C-C1AB-4B36-A6C2-3E00812BB13C}" type="presOf" srcId="{C5051620-939C-4450-976F-200875364C54}" destId="{841ED006-CD0C-4CE5-9051-681678400747}" srcOrd="0" destOrd="0" presId="urn:microsoft.com/office/officeart/2005/8/layout/vList2"/>
    <dgm:cxn modelId="{2A10976F-4257-4F32-825A-2DC84D205931}" type="presOf" srcId="{62AFB541-BA54-4D87-9032-6776864C0A39}" destId="{911D7320-97E8-41AB-9135-2CF6FC648212}" srcOrd="0" destOrd="0" presId="urn:microsoft.com/office/officeart/2005/8/layout/vList2"/>
    <dgm:cxn modelId="{A3043C83-B593-42B7-9FEB-770CEF101D8D}" srcId="{30193635-E90C-4EB6-AA29-AF18EE97B692}" destId="{E7FA6E98-99C8-42D3-8C50-11BBC292337C}" srcOrd="2" destOrd="0" parTransId="{168572AF-6CF1-4C03-8FDB-C3F132093FD4}" sibTransId="{EB4E1CD8-9E75-48E9-8711-C3EB7E3D8603}"/>
    <dgm:cxn modelId="{43F9E988-4FC7-498E-9C60-215C8BBCA3E6}" srcId="{62AFB541-BA54-4D87-9032-6776864C0A39}" destId="{5E63FCF6-B56C-4A21-8180-AA1946A412F3}" srcOrd="2" destOrd="0" parTransId="{AEBFAB8E-6A2D-45DE-BEF4-B5130FC524A1}" sibTransId="{20353447-58F3-48EE-8F9F-04FBDFD0BD61}"/>
    <dgm:cxn modelId="{E7933A92-35B9-4B40-B705-289353A7B45F}" srcId="{62AFB541-BA54-4D87-9032-6776864C0A39}" destId="{21C48BC4-4BF9-4EC9-9D17-5148689B6ADA}" srcOrd="3" destOrd="0" parTransId="{288FE47B-87B2-4DAC-89C9-DC2D19D239B0}" sibTransId="{4002A66E-380D-4D6A-8F3C-093D783BAC06}"/>
    <dgm:cxn modelId="{842A899F-EC21-41F7-A88F-84F0D56EF133}" type="presOf" srcId="{5E63FCF6-B56C-4A21-8180-AA1946A412F3}" destId="{4F9A11CC-2958-4C14-8553-2A5860230AD1}" srcOrd="0" destOrd="2" presId="urn:microsoft.com/office/officeart/2005/8/layout/vList2"/>
    <dgm:cxn modelId="{573D6DB3-CACC-43E7-A861-26A40CF8EDBA}" srcId="{62AFB541-BA54-4D87-9032-6776864C0A39}" destId="{B72DA62E-4EAF-48DC-BDAF-4CED6C64ADC5}" srcOrd="1" destOrd="0" parTransId="{2ECD5D05-8DE9-485C-8F63-49785B8DFB1D}" sibTransId="{F5BC7E74-D9E2-4575-9D2A-E4034AF49D60}"/>
    <dgm:cxn modelId="{EA54F3B7-9D3D-4ABA-9209-CC336C9F0D28}" srcId="{30193635-E90C-4EB6-AA29-AF18EE97B692}" destId="{62AFB541-BA54-4D87-9032-6776864C0A39}" srcOrd="0" destOrd="0" parTransId="{009FAC04-809D-4290-B4E1-5CB4EDAD7055}" sibTransId="{F52249EF-C607-403C-B678-AC5C27D9CD76}"/>
    <dgm:cxn modelId="{40537BBD-808E-4EE8-8C9F-6BA09688F170}" type="presOf" srcId="{84AC955F-802B-494B-B2AE-39F2906CE7BE}" destId="{4F9A11CC-2958-4C14-8553-2A5860230AD1}" srcOrd="0" destOrd="0" presId="urn:microsoft.com/office/officeart/2005/8/layout/vList2"/>
    <dgm:cxn modelId="{E37D68BF-CF26-4D07-AC94-D4469776CE46}" type="presOf" srcId="{30193635-E90C-4EB6-AA29-AF18EE97B692}" destId="{9D44B268-7129-4C93-9137-EB7A6720F9DB}" srcOrd="0" destOrd="0" presId="urn:microsoft.com/office/officeart/2005/8/layout/vList2"/>
    <dgm:cxn modelId="{5632EDCC-5454-4E5A-BDA4-DDBFF608294C}" type="presOf" srcId="{E7FA6E98-99C8-42D3-8C50-11BBC292337C}" destId="{5C966068-DAE1-455F-A0DF-D597F401E719}" srcOrd="0" destOrd="0" presId="urn:microsoft.com/office/officeart/2005/8/layout/vList2"/>
    <dgm:cxn modelId="{AB5301BB-2DDE-481C-A5AC-21880F347696}" type="presParOf" srcId="{9D44B268-7129-4C93-9137-EB7A6720F9DB}" destId="{911D7320-97E8-41AB-9135-2CF6FC648212}" srcOrd="0" destOrd="0" presId="urn:microsoft.com/office/officeart/2005/8/layout/vList2"/>
    <dgm:cxn modelId="{57677445-6DCC-4662-BF40-284742E60B99}" type="presParOf" srcId="{9D44B268-7129-4C93-9137-EB7A6720F9DB}" destId="{4F9A11CC-2958-4C14-8553-2A5860230AD1}" srcOrd="1" destOrd="0" presId="urn:microsoft.com/office/officeart/2005/8/layout/vList2"/>
    <dgm:cxn modelId="{80B603BA-5C68-4B22-93E3-903FD5F37D85}" type="presParOf" srcId="{9D44B268-7129-4C93-9137-EB7A6720F9DB}" destId="{841ED006-CD0C-4CE5-9051-681678400747}" srcOrd="2" destOrd="0" presId="urn:microsoft.com/office/officeart/2005/8/layout/vList2"/>
    <dgm:cxn modelId="{AD61EB49-0AE2-43BD-BC5B-D1857329A3C0}" type="presParOf" srcId="{9D44B268-7129-4C93-9137-EB7A6720F9DB}" destId="{9B6D7878-E9C7-49EB-950C-B4555BBA5B19}" srcOrd="3" destOrd="0" presId="urn:microsoft.com/office/officeart/2005/8/layout/vList2"/>
    <dgm:cxn modelId="{1C05ACD7-AF23-47DE-9A6D-5F6BD0240F6D}" type="presParOf" srcId="{9D44B268-7129-4C93-9137-EB7A6720F9DB}" destId="{5C966068-DAE1-455F-A0DF-D597F401E7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EA9151-91C7-453B-9688-10C81284A39B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CB7BB8F4-CEA5-4DEF-B663-1CC841E7C6AB}">
      <dgm:prSet phldrT="[Text]"/>
      <dgm:spPr/>
      <dgm:t>
        <a:bodyPr/>
        <a:lstStyle/>
        <a:p>
          <a:r>
            <a:rPr lang="hr-HR"/>
            <a:t>2019.: donesena odluka o razvoju mogućnosti obratnih repo transakcija (prethodna ulaganja uglavnom u bankovne depozite) kao dijela razvoja funkcije modernog upravljanja gotovinskim sredstvima</a:t>
          </a:r>
        </a:p>
      </dgm:t>
    </dgm:pt>
    <dgm:pt modelId="{00A44891-0C64-4769-9E6A-848B43DEEE74}" type="parTrans" cxnId="{EE3C535F-F035-41A2-95E9-841CD7FE2AC3}">
      <dgm:prSet/>
      <dgm:spPr/>
      <dgm:t>
        <a:bodyPr/>
        <a:lstStyle/>
        <a:p>
          <a:endParaRPr lang="en-GB"/>
        </a:p>
      </dgm:t>
    </dgm:pt>
    <dgm:pt modelId="{73EF5A3B-BC03-4A44-8381-B54E19A628A8}" type="sibTrans" cxnId="{EE3C535F-F035-41A2-95E9-841CD7FE2AC3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dirty="0"/>
        </a:p>
      </dgm:t>
    </dgm:pt>
    <dgm:pt modelId="{AE9AFBA1-2FA4-4FA1-96E0-FB8B77F6059A}">
      <dgm:prSet phldrT="[Text]"/>
      <dgm:spPr/>
      <dgm:t>
        <a:bodyPr/>
        <a:lstStyle/>
        <a:p>
          <a:r>
            <a:rPr lang="hr-HR"/>
            <a:t>Odluke o politici na visokoj razini</a:t>
          </a:r>
        </a:p>
      </dgm:t>
    </dgm:pt>
    <dgm:pt modelId="{33069131-A91B-4B88-866A-9C79F10BE1A5}" type="parTrans" cxnId="{03687362-DA12-4FDA-A66C-D973CC0CE132}">
      <dgm:prSet/>
      <dgm:spPr/>
      <dgm:t>
        <a:bodyPr/>
        <a:lstStyle/>
        <a:p>
          <a:endParaRPr lang="en-GB"/>
        </a:p>
      </dgm:t>
    </dgm:pt>
    <dgm:pt modelId="{469E3FCF-25A5-4678-93CE-A74F2F2CA9B8}" type="sibTrans" cxnId="{03687362-DA12-4FDA-A66C-D973CC0CE13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dirty="0"/>
        </a:p>
      </dgm:t>
    </dgm:pt>
    <dgm:pt modelId="{238FB2D9-CCE7-40C0-A251-48082A9DF960}">
      <dgm:prSet/>
      <dgm:spPr/>
      <dgm:t>
        <a:bodyPr/>
        <a:lstStyle/>
        <a:p>
          <a:r>
            <a:rPr lang="hr-HR"/>
            <a:t>slijediti tržišnu praksu (npr. u pogledu početnih marža, kolaterala)</a:t>
          </a:r>
        </a:p>
      </dgm:t>
    </dgm:pt>
    <dgm:pt modelId="{B028F3A8-E639-4E7E-A566-0DF8E9EB26EC}" type="parTrans" cxnId="{3F1F3043-5A45-4C65-A997-D4A84F971AA6}">
      <dgm:prSet/>
      <dgm:spPr/>
      <dgm:t>
        <a:bodyPr/>
        <a:lstStyle/>
        <a:p>
          <a:endParaRPr lang="en-GB"/>
        </a:p>
      </dgm:t>
    </dgm:pt>
    <dgm:pt modelId="{6592DA17-C8AD-4BE9-8C58-95D54B18B831}" type="sibTrans" cxnId="{3F1F3043-5A45-4C65-A997-D4A84F971AA6}">
      <dgm:prSet/>
      <dgm:spPr/>
      <dgm:t>
        <a:bodyPr/>
        <a:lstStyle/>
        <a:p>
          <a:endParaRPr lang="en-GB"/>
        </a:p>
      </dgm:t>
    </dgm:pt>
    <dgm:pt modelId="{332CD76A-7635-42A9-ACDF-67D136089F91}">
      <dgm:prSet/>
      <dgm:spPr/>
      <dgm:t>
        <a:bodyPr/>
        <a:lstStyle/>
        <a:p>
          <a:r>
            <a:rPr lang="hr-HR"/>
            <a:t>ulagati po tržišnim stopama</a:t>
          </a:r>
        </a:p>
      </dgm:t>
    </dgm:pt>
    <dgm:pt modelId="{CD1C6B3F-8815-46F5-BF14-F218851C519B}" type="parTrans" cxnId="{FADC3B75-8D32-4C3C-8AF3-79B3BAAD49DA}">
      <dgm:prSet/>
      <dgm:spPr/>
      <dgm:t>
        <a:bodyPr/>
        <a:lstStyle/>
        <a:p>
          <a:endParaRPr lang="en-GB"/>
        </a:p>
      </dgm:t>
    </dgm:pt>
    <dgm:pt modelId="{FE8B3C3A-0F34-4A41-974F-31481AFB03B5}" type="sibTrans" cxnId="{FADC3B75-8D32-4C3C-8AF3-79B3BAAD49DA}">
      <dgm:prSet/>
      <dgm:spPr/>
      <dgm:t>
        <a:bodyPr/>
        <a:lstStyle/>
        <a:p>
          <a:endParaRPr lang="en-GB"/>
        </a:p>
      </dgm:t>
    </dgm:pt>
    <dgm:pt modelId="{CD8E6F92-FF1A-4F2A-B523-9E8877F45C31}">
      <dgm:prSet/>
      <dgm:spPr/>
      <dgm:t>
        <a:bodyPr/>
        <a:lstStyle/>
        <a:p>
          <a:r>
            <a:rPr lang="hr-HR"/>
            <a:t>Oprezan pristup riziku</a:t>
          </a:r>
        </a:p>
      </dgm:t>
    </dgm:pt>
    <dgm:pt modelId="{E1EABBF9-8AFD-4B77-96C2-FE5398DA8DEE}" type="parTrans" cxnId="{3847D1E9-7BD4-435F-BC75-D15FDD3BA92D}">
      <dgm:prSet/>
      <dgm:spPr/>
      <dgm:t>
        <a:bodyPr/>
        <a:lstStyle/>
        <a:p>
          <a:endParaRPr lang="en-GB"/>
        </a:p>
      </dgm:t>
    </dgm:pt>
    <dgm:pt modelId="{10313A1B-BCD0-40ED-A329-7A36E6CBD99E}" type="sibTrans" cxnId="{3847D1E9-7BD4-435F-BC75-D15FDD3BA92D}">
      <dgm:prSet/>
      <dgm:spPr/>
      <dgm:t>
        <a:bodyPr/>
        <a:lstStyle/>
        <a:p>
          <a:endParaRPr lang="en-GB"/>
        </a:p>
      </dgm:t>
    </dgm:pt>
    <dgm:pt modelId="{D5AE00B1-3B56-4183-B538-D11820A5B0AD}">
      <dgm:prSet/>
      <dgm:spPr/>
      <dgm:t>
        <a:bodyPr/>
        <a:lstStyle/>
        <a:p>
          <a:r>
            <a:rPr lang="hr-HR"/>
            <a:t>sudjelovati na aukcijama ili natječajima radi uspostavljanja konkurentne stope</a:t>
          </a:r>
        </a:p>
      </dgm:t>
    </dgm:pt>
    <dgm:pt modelId="{3C20869F-7883-4F08-8103-AD15DC0FBE11}" type="parTrans" cxnId="{2D9C5D7E-576C-47D4-AD87-7F0EDC718263}">
      <dgm:prSet/>
      <dgm:spPr/>
      <dgm:t>
        <a:bodyPr/>
        <a:lstStyle/>
        <a:p>
          <a:endParaRPr lang="en-GB"/>
        </a:p>
      </dgm:t>
    </dgm:pt>
    <dgm:pt modelId="{C2C91B0F-943D-4DB1-B020-60B6380687E3}" type="sibTrans" cxnId="{2D9C5D7E-576C-47D4-AD87-7F0EDC718263}">
      <dgm:prSet/>
      <dgm:spPr/>
      <dgm:t>
        <a:bodyPr/>
        <a:lstStyle/>
        <a:p>
          <a:endParaRPr lang="en-GB"/>
        </a:p>
      </dgm:t>
    </dgm:pt>
    <dgm:pt modelId="{0DB115B6-6CCE-4617-AB19-78478406BA3D}">
      <dgm:prSet/>
      <dgm:spPr/>
      <dgm:t>
        <a:bodyPr/>
        <a:lstStyle/>
        <a:p>
          <a:r>
            <a:rPr lang="hr-HR"/>
            <a:t>metodologija o kreditnom riziku koja slijedi metodologiju koja je prethodno uspostavljena za oročene depozite</a:t>
          </a:r>
        </a:p>
      </dgm:t>
    </dgm:pt>
    <dgm:pt modelId="{E0BABF63-B724-45DD-96F7-EE2FDC5A42DB}" type="parTrans" cxnId="{C6E04635-9950-406D-AD3F-25372327858B}">
      <dgm:prSet/>
      <dgm:spPr/>
      <dgm:t>
        <a:bodyPr/>
        <a:lstStyle/>
        <a:p>
          <a:endParaRPr lang="en-GB"/>
        </a:p>
      </dgm:t>
    </dgm:pt>
    <dgm:pt modelId="{30313808-FD79-4265-B321-91CC1EE41F12}" type="sibTrans" cxnId="{C6E04635-9950-406D-AD3F-25372327858B}">
      <dgm:prSet/>
      <dgm:spPr/>
      <dgm:t>
        <a:bodyPr/>
        <a:lstStyle/>
        <a:p>
          <a:endParaRPr lang="en-GB"/>
        </a:p>
      </dgm:t>
    </dgm:pt>
    <dgm:pt modelId="{0FDD1E05-49D5-43A9-AA52-622B97F781F0}">
      <dgm:prSet/>
      <dgm:spPr/>
      <dgm:t>
        <a:bodyPr/>
        <a:lstStyle/>
        <a:p>
          <a:r>
            <a:rPr lang="hr-HR"/>
            <a:t>u početku utemeljen na procjenama kreditnog rizika koje provodi središnja banka, no sad se razvija vlastiti okvir politike – koji obuhvaća kreditni rizik i rizik povezan s koncentracijom</a:t>
          </a:r>
        </a:p>
      </dgm:t>
    </dgm:pt>
    <dgm:pt modelId="{204CBCFA-7555-4AC9-936B-E06732D7D706}" type="parTrans" cxnId="{5108A254-A556-43DD-B3A4-8F25F08B8B17}">
      <dgm:prSet/>
      <dgm:spPr/>
      <dgm:t>
        <a:bodyPr/>
        <a:lstStyle/>
        <a:p>
          <a:endParaRPr lang="en-GB"/>
        </a:p>
      </dgm:t>
    </dgm:pt>
    <dgm:pt modelId="{B2DC7405-802F-4C47-B5F4-C38520044150}" type="sibTrans" cxnId="{5108A254-A556-43DD-B3A4-8F25F08B8B17}">
      <dgm:prSet/>
      <dgm:spPr/>
      <dgm:t>
        <a:bodyPr/>
        <a:lstStyle/>
        <a:p>
          <a:endParaRPr lang="en-GB"/>
        </a:p>
      </dgm:t>
    </dgm:pt>
    <dgm:pt modelId="{368F9994-4F17-4883-8222-0F968CE959A7}" type="pres">
      <dgm:prSet presAssocID="{8CEA9151-91C7-453B-9688-10C81284A39B}" presName="outerComposite" presStyleCnt="0">
        <dgm:presLayoutVars>
          <dgm:chMax val="5"/>
          <dgm:dir/>
          <dgm:resizeHandles val="exact"/>
        </dgm:presLayoutVars>
      </dgm:prSet>
      <dgm:spPr/>
    </dgm:pt>
    <dgm:pt modelId="{7E6A5E3F-88AE-4F6F-8FBD-E669160DFDB0}" type="pres">
      <dgm:prSet presAssocID="{8CEA9151-91C7-453B-9688-10C81284A39B}" presName="dummyMaxCanvas" presStyleCnt="0">
        <dgm:presLayoutVars/>
      </dgm:prSet>
      <dgm:spPr/>
    </dgm:pt>
    <dgm:pt modelId="{DEBC4C59-B08E-437B-908E-9E9A33483A0B}" type="pres">
      <dgm:prSet presAssocID="{8CEA9151-91C7-453B-9688-10C81284A39B}" presName="ThreeNodes_1" presStyleLbl="node1" presStyleIdx="0" presStyleCnt="3">
        <dgm:presLayoutVars>
          <dgm:bulletEnabled val="1"/>
        </dgm:presLayoutVars>
      </dgm:prSet>
      <dgm:spPr/>
    </dgm:pt>
    <dgm:pt modelId="{F60F62A4-4FCC-48FB-AFE8-D80682311FE7}" type="pres">
      <dgm:prSet presAssocID="{8CEA9151-91C7-453B-9688-10C81284A39B}" presName="ThreeNodes_2" presStyleLbl="node1" presStyleIdx="1" presStyleCnt="3">
        <dgm:presLayoutVars>
          <dgm:bulletEnabled val="1"/>
        </dgm:presLayoutVars>
      </dgm:prSet>
      <dgm:spPr/>
    </dgm:pt>
    <dgm:pt modelId="{04DD2D6F-B094-4735-8995-E77729C5D27D}" type="pres">
      <dgm:prSet presAssocID="{8CEA9151-91C7-453B-9688-10C81284A39B}" presName="ThreeNodes_3" presStyleLbl="node1" presStyleIdx="2" presStyleCnt="3">
        <dgm:presLayoutVars>
          <dgm:bulletEnabled val="1"/>
        </dgm:presLayoutVars>
      </dgm:prSet>
      <dgm:spPr/>
    </dgm:pt>
    <dgm:pt modelId="{35705A42-3894-4F77-ADEF-E74EC324CD01}" type="pres">
      <dgm:prSet presAssocID="{8CEA9151-91C7-453B-9688-10C81284A39B}" presName="ThreeConn_1-2" presStyleLbl="fgAccFollowNode1" presStyleIdx="0" presStyleCnt="2">
        <dgm:presLayoutVars>
          <dgm:bulletEnabled val="1"/>
        </dgm:presLayoutVars>
      </dgm:prSet>
      <dgm:spPr/>
    </dgm:pt>
    <dgm:pt modelId="{9F3BD78E-FF2E-46B0-B672-F705BDEFCA86}" type="pres">
      <dgm:prSet presAssocID="{8CEA9151-91C7-453B-9688-10C81284A39B}" presName="ThreeConn_2-3" presStyleLbl="fgAccFollowNode1" presStyleIdx="1" presStyleCnt="2">
        <dgm:presLayoutVars>
          <dgm:bulletEnabled val="1"/>
        </dgm:presLayoutVars>
      </dgm:prSet>
      <dgm:spPr/>
    </dgm:pt>
    <dgm:pt modelId="{F354BCA6-3E67-4521-B225-9592D9341603}" type="pres">
      <dgm:prSet presAssocID="{8CEA9151-91C7-453B-9688-10C81284A39B}" presName="ThreeNodes_1_text" presStyleLbl="node1" presStyleIdx="2" presStyleCnt="3">
        <dgm:presLayoutVars>
          <dgm:bulletEnabled val="1"/>
        </dgm:presLayoutVars>
      </dgm:prSet>
      <dgm:spPr/>
    </dgm:pt>
    <dgm:pt modelId="{6ECF1111-F926-463B-BB72-0DEBBF50C391}" type="pres">
      <dgm:prSet presAssocID="{8CEA9151-91C7-453B-9688-10C81284A39B}" presName="ThreeNodes_2_text" presStyleLbl="node1" presStyleIdx="2" presStyleCnt="3">
        <dgm:presLayoutVars>
          <dgm:bulletEnabled val="1"/>
        </dgm:presLayoutVars>
      </dgm:prSet>
      <dgm:spPr/>
    </dgm:pt>
    <dgm:pt modelId="{18D4DE78-AC36-4AD3-A61D-7881F5DCB00C}" type="pres">
      <dgm:prSet presAssocID="{8CEA9151-91C7-453B-9688-10C81284A39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4679C16-AB32-4857-8D9F-6AF422DD4F30}" type="presOf" srcId="{0FDD1E05-49D5-43A9-AA52-622B97F781F0}" destId="{18D4DE78-AC36-4AD3-A61D-7881F5DCB00C}" srcOrd="1" destOrd="2" presId="urn:microsoft.com/office/officeart/2005/8/layout/vProcess5"/>
    <dgm:cxn modelId="{49CAFD1A-AFA1-4B4F-9E8E-878A7E5EA614}" type="presOf" srcId="{332CD76A-7635-42A9-ACDF-67D136089F91}" destId="{F60F62A4-4FCC-48FB-AFE8-D80682311FE7}" srcOrd="0" destOrd="2" presId="urn:microsoft.com/office/officeart/2005/8/layout/vProcess5"/>
    <dgm:cxn modelId="{F2A6BC1B-3379-4A73-90D7-1F809AAAC3C4}" type="presOf" srcId="{AE9AFBA1-2FA4-4FA1-96E0-FB8B77F6059A}" destId="{F60F62A4-4FCC-48FB-AFE8-D80682311FE7}" srcOrd="0" destOrd="0" presId="urn:microsoft.com/office/officeart/2005/8/layout/vProcess5"/>
    <dgm:cxn modelId="{E69ACE33-138E-4B73-A688-3A6BCE61BC3C}" type="presOf" srcId="{238FB2D9-CCE7-40C0-A251-48082A9DF960}" destId="{F60F62A4-4FCC-48FB-AFE8-D80682311FE7}" srcOrd="0" destOrd="1" presId="urn:microsoft.com/office/officeart/2005/8/layout/vProcess5"/>
    <dgm:cxn modelId="{C6E04635-9950-406D-AD3F-25372327858B}" srcId="{CD8E6F92-FF1A-4F2A-B523-9E8877F45C31}" destId="{0DB115B6-6CCE-4617-AB19-78478406BA3D}" srcOrd="0" destOrd="0" parTransId="{E0BABF63-B724-45DD-96F7-EE2FDC5A42DB}" sibTransId="{30313808-FD79-4265-B321-91CC1EE41F12}"/>
    <dgm:cxn modelId="{F2EFE035-A538-42BE-9ED3-192E7A63D029}" type="presOf" srcId="{D5AE00B1-3B56-4183-B538-D11820A5B0AD}" destId="{F60F62A4-4FCC-48FB-AFE8-D80682311FE7}" srcOrd="0" destOrd="3" presId="urn:microsoft.com/office/officeart/2005/8/layout/vProcess5"/>
    <dgm:cxn modelId="{9CFFF539-5CF9-40BD-BE77-7AFD159F9D68}" type="presOf" srcId="{CB7BB8F4-CEA5-4DEF-B663-1CC841E7C6AB}" destId="{DEBC4C59-B08E-437B-908E-9E9A33483A0B}" srcOrd="0" destOrd="0" presId="urn:microsoft.com/office/officeart/2005/8/layout/vProcess5"/>
    <dgm:cxn modelId="{661FA73A-63A0-4C8F-9B4B-074777BEF5D1}" type="presOf" srcId="{CB7BB8F4-CEA5-4DEF-B663-1CC841E7C6AB}" destId="{F354BCA6-3E67-4521-B225-9592D9341603}" srcOrd="1" destOrd="0" presId="urn:microsoft.com/office/officeart/2005/8/layout/vProcess5"/>
    <dgm:cxn modelId="{FD949640-5202-4BF2-B63E-26337D33DF1A}" type="presOf" srcId="{AE9AFBA1-2FA4-4FA1-96E0-FB8B77F6059A}" destId="{6ECF1111-F926-463B-BB72-0DEBBF50C391}" srcOrd="1" destOrd="0" presId="urn:microsoft.com/office/officeart/2005/8/layout/vProcess5"/>
    <dgm:cxn modelId="{EE3C535F-F035-41A2-95E9-841CD7FE2AC3}" srcId="{8CEA9151-91C7-453B-9688-10C81284A39B}" destId="{CB7BB8F4-CEA5-4DEF-B663-1CC841E7C6AB}" srcOrd="0" destOrd="0" parTransId="{00A44891-0C64-4769-9E6A-848B43DEEE74}" sibTransId="{73EF5A3B-BC03-4A44-8381-B54E19A628A8}"/>
    <dgm:cxn modelId="{03687362-DA12-4FDA-A66C-D973CC0CE132}" srcId="{8CEA9151-91C7-453B-9688-10C81284A39B}" destId="{AE9AFBA1-2FA4-4FA1-96E0-FB8B77F6059A}" srcOrd="1" destOrd="0" parTransId="{33069131-A91B-4B88-866A-9C79F10BE1A5}" sibTransId="{469E3FCF-25A5-4678-93CE-A74F2F2CA9B8}"/>
    <dgm:cxn modelId="{3F1F3043-5A45-4C65-A997-D4A84F971AA6}" srcId="{AE9AFBA1-2FA4-4FA1-96E0-FB8B77F6059A}" destId="{238FB2D9-CCE7-40C0-A251-48082A9DF960}" srcOrd="0" destOrd="0" parTransId="{B028F3A8-E639-4E7E-A566-0DF8E9EB26EC}" sibTransId="{6592DA17-C8AD-4BE9-8C58-95D54B18B831}"/>
    <dgm:cxn modelId="{4A900D52-2520-40C5-AF12-99E75BF1F355}" type="presOf" srcId="{8CEA9151-91C7-453B-9688-10C81284A39B}" destId="{368F9994-4F17-4883-8222-0F968CE959A7}" srcOrd="0" destOrd="0" presId="urn:microsoft.com/office/officeart/2005/8/layout/vProcess5"/>
    <dgm:cxn modelId="{5108A254-A556-43DD-B3A4-8F25F08B8B17}" srcId="{CD8E6F92-FF1A-4F2A-B523-9E8877F45C31}" destId="{0FDD1E05-49D5-43A9-AA52-622B97F781F0}" srcOrd="1" destOrd="0" parTransId="{204CBCFA-7555-4AC9-936B-E06732D7D706}" sibTransId="{B2DC7405-802F-4C47-B5F4-C38520044150}"/>
    <dgm:cxn modelId="{FADC3B75-8D32-4C3C-8AF3-79B3BAAD49DA}" srcId="{AE9AFBA1-2FA4-4FA1-96E0-FB8B77F6059A}" destId="{332CD76A-7635-42A9-ACDF-67D136089F91}" srcOrd="1" destOrd="0" parTransId="{CD1C6B3F-8815-46F5-BF14-F218851C519B}" sibTransId="{FE8B3C3A-0F34-4A41-974F-31481AFB03B5}"/>
    <dgm:cxn modelId="{2D9C5D7E-576C-47D4-AD87-7F0EDC718263}" srcId="{AE9AFBA1-2FA4-4FA1-96E0-FB8B77F6059A}" destId="{D5AE00B1-3B56-4183-B538-D11820A5B0AD}" srcOrd="2" destOrd="0" parTransId="{3C20869F-7883-4F08-8103-AD15DC0FBE11}" sibTransId="{C2C91B0F-943D-4DB1-B020-60B6380687E3}"/>
    <dgm:cxn modelId="{0D591A80-B73F-4546-82EA-A3C81B9481CC}" type="presOf" srcId="{CD8E6F92-FF1A-4F2A-B523-9E8877F45C31}" destId="{18D4DE78-AC36-4AD3-A61D-7881F5DCB00C}" srcOrd="1" destOrd="0" presId="urn:microsoft.com/office/officeart/2005/8/layout/vProcess5"/>
    <dgm:cxn modelId="{3A8CEF8B-3816-4D59-B3A3-99EA705F4E22}" type="presOf" srcId="{CD8E6F92-FF1A-4F2A-B523-9E8877F45C31}" destId="{04DD2D6F-B094-4735-8995-E77729C5D27D}" srcOrd="0" destOrd="0" presId="urn:microsoft.com/office/officeart/2005/8/layout/vProcess5"/>
    <dgm:cxn modelId="{A9263E93-9582-42FB-83C1-4DE985948B5B}" type="presOf" srcId="{73EF5A3B-BC03-4A44-8381-B54E19A628A8}" destId="{35705A42-3894-4F77-ADEF-E74EC324CD01}" srcOrd="0" destOrd="0" presId="urn:microsoft.com/office/officeart/2005/8/layout/vProcess5"/>
    <dgm:cxn modelId="{8DF77DA6-7694-4FCE-ADE6-5F02F36A48E6}" type="presOf" srcId="{D5AE00B1-3B56-4183-B538-D11820A5B0AD}" destId="{6ECF1111-F926-463B-BB72-0DEBBF50C391}" srcOrd="1" destOrd="3" presId="urn:microsoft.com/office/officeart/2005/8/layout/vProcess5"/>
    <dgm:cxn modelId="{1DC43EBB-30F2-4FCE-A3B5-44260D068446}" type="presOf" srcId="{238FB2D9-CCE7-40C0-A251-48082A9DF960}" destId="{6ECF1111-F926-463B-BB72-0DEBBF50C391}" srcOrd="1" destOrd="1" presId="urn:microsoft.com/office/officeart/2005/8/layout/vProcess5"/>
    <dgm:cxn modelId="{59EE21BE-FBA6-459C-B9CE-0D5F5659B5BB}" type="presOf" srcId="{332CD76A-7635-42A9-ACDF-67D136089F91}" destId="{6ECF1111-F926-463B-BB72-0DEBBF50C391}" srcOrd="1" destOrd="2" presId="urn:microsoft.com/office/officeart/2005/8/layout/vProcess5"/>
    <dgm:cxn modelId="{2B2C80CF-E0E8-4246-A24E-E46F907D38DA}" type="presOf" srcId="{0FDD1E05-49D5-43A9-AA52-622B97F781F0}" destId="{04DD2D6F-B094-4735-8995-E77729C5D27D}" srcOrd="0" destOrd="2" presId="urn:microsoft.com/office/officeart/2005/8/layout/vProcess5"/>
    <dgm:cxn modelId="{90C760E4-06D9-41A1-9164-A9D78363A509}" type="presOf" srcId="{0DB115B6-6CCE-4617-AB19-78478406BA3D}" destId="{18D4DE78-AC36-4AD3-A61D-7881F5DCB00C}" srcOrd="1" destOrd="1" presId="urn:microsoft.com/office/officeart/2005/8/layout/vProcess5"/>
    <dgm:cxn modelId="{3847D1E9-7BD4-435F-BC75-D15FDD3BA92D}" srcId="{8CEA9151-91C7-453B-9688-10C81284A39B}" destId="{CD8E6F92-FF1A-4F2A-B523-9E8877F45C31}" srcOrd="2" destOrd="0" parTransId="{E1EABBF9-8AFD-4B77-96C2-FE5398DA8DEE}" sibTransId="{10313A1B-BCD0-40ED-A329-7A36E6CBD99E}"/>
    <dgm:cxn modelId="{C6AFDDED-B595-4A1A-A7DE-34EA61862E99}" type="presOf" srcId="{0DB115B6-6CCE-4617-AB19-78478406BA3D}" destId="{04DD2D6F-B094-4735-8995-E77729C5D27D}" srcOrd="0" destOrd="1" presId="urn:microsoft.com/office/officeart/2005/8/layout/vProcess5"/>
    <dgm:cxn modelId="{037461F2-30B9-4F65-9D54-19E44049FD76}" type="presOf" srcId="{469E3FCF-25A5-4678-93CE-A74F2F2CA9B8}" destId="{9F3BD78E-FF2E-46B0-B672-F705BDEFCA86}" srcOrd="0" destOrd="0" presId="urn:microsoft.com/office/officeart/2005/8/layout/vProcess5"/>
    <dgm:cxn modelId="{3D5E0B5D-8F79-4391-ADA0-5F9E3923FBCD}" type="presParOf" srcId="{368F9994-4F17-4883-8222-0F968CE959A7}" destId="{7E6A5E3F-88AE-4F6F-8FBD-E669160DFDB0}" srcOrd="0" destOrd="0" presId="urn:microsoft.com/office/officeart/2005/8/layout/vProcess5"/>
    <dgm:cxn modelId="{00518CFC-15EE-482A-8304-2D72C0B9DA01}" type="presParOf" srcId="{368F9994-4F17-4883-8222-0F968CE959A7}" destId="{DEBC4C59-B08E-437B-908E-9E9A33483A0B}" srcOrd="1" destOrd="0" presId="urn:microsoft.com/office/officeart/2005/8/layout/vProcess5"/>
    <dgm:cxn modelId="{20D3ADDC-F213-4762-B191-07CE95B34F14}" type="presParOf" srcId="{368F9994-4F17-4883-8222-0F968CE959A7}" destId="{F60F62A4-4FCC-48FB-AFE8-D80682311FE7}" srcOrd="2" destOrd="0" presId="urn:microsoft.com/office/officeart/2005/8/layout/vProcess5"/>
    <dgm:cxn modelId="{E5E79F28-2CDD-41D3-8520-2BE50A218780}" type="presParOf" srcId="{368F9994-4F17-4883-8222-0F968CE959A7}" destId="{04DD2D6F-B094-4735-8995-E77729C5D27D}" srcOrd="3" destOrd="0" presId="urn:microsoft.com/office/officeart/2005/8/layout/vProcess5"/>
    <dgm:cxn modelId="{7E96F329-432A-4158-851A-244321EF02F9}" type="presParOf" srcId="{368F9994-4F17-4883-8222-0F968CE959A7}" destId="{35705A42-3894-4F77-ADEF-E74EC324CD01}" srcOrd="4" destOrd="0" presId="urn:microsoft.com/office/officeart/2005/8/layout/vProcess5"/>
    <dgm:cxn modelId="{076D0D77-5C71-4319-AE7A-2F5854E6699B}" type="presParOf" srcId="{368F9994-4F17-4883-8222-0F968CE959A7}" destId="{9F3BD78E-FF2E-46B0-B672-F705BDEFCA86}" srcOrd="5" destOrd="0" presId="urn:microsoft.com/office/officeart/2005/8/layout/vProcess5"/>
    <dgm:cxn modelId="{A82B0286-98E4-4D51-8B91-1134F84DCDC4}" type="presParOf" srcId="{368F9994-4F17-4883-8222-0F968CE959A7}" destId="{F354BCA6-3E67-4521-B225-9592D9341603}" srcOrd="6" destOrd="0" presId="urn:microsoft.com/office/officeart/2005/8/layout/vProcess5"/>
    <dgm:cxn modelId="{820B8CB2-59ED-4450-90C3-6204D4E39466}" type="presParOf" srcId="{368F9994-4F17-4883-8222-0F968CE959A7}" destId="{6ECF1111-F926-463B-BB72-0DEBBF50C391}" srcOrd="7" destOrd="0" presId="urn:microsoft.com/office/officeart/2005/8/layout/vProcess5"/>
    <dgm:cxn modelId="{A1408763-6D6A-42A8-9845-8901A3F4DF2E}" type="presParOf" srcId="{368F9994-4F17-4883-8222-0F968CE959A7}" destId="{18D4DE78-AC36-4AD3-A61D-7881F5DCB00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5D175-5238-4848-8D70-F7FD5ED4ADDF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EA4AD6-F85D-4E0E-96A5-0268D4E64A05}">
      <dgm:prSet phldrT="[Text]" custT="1"/>
      <dgm:spPr/>
      <dgm:t>
        <a:bodyPr/>
        <a:lstStyle/>
        <a:p>
          <a:r>
            <a:rPr lang="hr-HR" sz="2400"/>
            <a:t>Ulaganje viška gotovinskih sredstava nije samo proizvoljan dodatak</a:t>
          </a:r>
        </a:p>
      </dgm:t>
    </dgm:pt>
    <dgm:pt modelId="{DE96E047-DAA4-44CF-B0B5-C355E57F95C5}" type="parTrans" cxnId="{C3BBDA87-C499-487C-837C-FA7CC810FFD1}">
      <dgm:prSet/>
      <dgm:spPr/>
      <dgm:t>
        <a:bodyPr/>
        <a:lstStyle/>
        <a:p>
          <a:endParaRPr lang="en-US"/>
        </a:p>
      </dgm:t>
    </dgm:pt>
    <dgm:pt modelId="{9F4D0272-363A-44E9-A0C8-9C463D3B271D}" type="sibTrans" cxnId="{C3BBDA87-C499-487C-837C-FA7CC810FFD1}">
      <dgm:prSet/>
      <dgm:spPr/>
      <dgm:t>
        <a:bodyPr/>
        <a:lstStyle/>
        <a:p>
          <a:endParaRPr lang="en-US"/>
        </a:p>
      </dgm:t>
    </dgm:pt>
    <dgm:pt modelId="{B9310E31-0900-4774-ADE8-A7994EEFA5E8}">
      <dgm:prSet custT="1"/>
      <dgm:spPr>
        <a:ln>
          <a:noFill/>
        </a:ln>
      </dgm:spPr>
      <dgm:t>
        <a:bodyPr/>
        <a:lstStyle/>
        <a:p>
          <a:r>
            <a:rPr lang="hr-HR" sz="2000"/>
            <a:t>uravnoteženje novčanih tokova podrazumijeva ulaganje viškova</a:t>
          </a:r>
        </a:p>
      </dgm:t>
    </dgm:pt>
    <dgm:pt modelId="{DD6E29E9-4168-4C6B-BF2F-17E23956E23D}" type="parTrans" cxnId="{2599E28E-8747-46D4-AAF4-95810B14620B}">
      <dgm:prSet/>
      <dgm:spPr/>
      <dgm:t>
        <a:bodyPr/>
        <a:lstStyle/>
        <a:p>
          <a:endParaRPr lang="en-US"/>
        </a:p>
      </dgm:t>
    </dgm:pt>
    <dgm:pt modelId="{70986822-251B-4C81-A92E-A67BF1AFE9F0}" type="sibTrans" cxnId="{2599E28E-8747-46D4-AAF4-95810B14620B}">
      <dgm:prSet/>
      <dgm:spPr/>
      <dgm:t>
        <a:bodyPr/>
        <a:lstStyle/>
        <a:p>
          <a:endParaRPr lang="en-US"/>
        </a:p>
      </dgm:t>
    </dgm:pt>
    <dgm:pt modelId="{328ECA4F-D741-42FE-A73A-B3199978A977}">
      <dgm:prSet custT="1"/>
      <dgm:spPr>
        <a:ln>
          <a:noFill/>
        </a:ln>
      </dgm:spPr>
      <dgm:t>
        <a:bodyPr/>
        <a:lstStyle/>
        <a:p>
          <a:r>
            <a:rPr lang="hr-HR" sz="2000"/>
            <a:t>uravnoteženje ima svoje prednosti: smanjuje volatilnost novčanih tokova, omogućuje smanjeni gotovinski saldo uz troškovne koristi, olakšava provođenje monetarne politike</a:t>
          </a:r>
        </a:p>
      </dgm:t>
    </dgm:pt>
    <dgm:pt modelId="{669D1B37-0CEF-44A4-99F9-38DAAA533955}" type="parTrans" cxnId="{E2412C9B-0C31-4308-AD94-54272F7F0722}">
      <dgm:prSet/>
      <dgm:spPr/>
      <dgm:t>
        <a:bodyPr/>
        <a:lstStyle/>
        <a:p>
          <a:endParaRPr lang="en-US"/>
        </a:p>
      </dgm:t>
    </dgm:pt>
    <dgm:pt modelId="{073A2E59-1855-42EE-A14D-AF18E588CD65}" type="sibTrans" cxnId="{E2412C9B-0C31-4308-AD94-54272F7F0722}">
      <dgm:prSet/>
      <dgm:spPr/>
      <dgm:t>
        <a:bodyPr/>
        <a:lstStyle/>
        <a:p>
          <a:endParaRPr lang="en-US"/>
        </a:p>
      </dgm:t>
    </dgm:pt>
    <dgm:pt modelId="{4AC417B2-2AB0-4EA0-9152-8CFAF5608190}">
      <dgm:prSet custT="1"/>
      <dgm:spPr>
        <a:ln>
          <a:noFill/>
        </a:ln>
      </dgm:spPr>
      <dgm:t>
        <a:bodyPr/>
        <a:lstStyle/>
        <a:p>
          <a:r>
            <a:rPr lang="hr-HR" sz="2000" dirty="0"/>
            <a:t>dobro upravljanje ulaganjima samo je po sebi troškovno učinkovito: smanjuje kamate na neto dug</a:t>
          </a:r>
        </a:p>
      </dgm:t>
    </dgm:pt>
    <dgm:pt modelId="{BEE533F4-3B9D-4E56-A641-CA5ADC61E512}" type="parTrans" cxnId="{618876E1-60A1-4269-B207-F50EBEB151F3}">
      <dgm:prSet/>
      <dgm:spPr/>
      <dgm:t>
        <a:bodyPr/>
        <a:lstStyle/>
        <a:p>
          <a:endParaRPr lang="en-US"/>
        </a:p>
      </dgm:t>
    </dgm:pt>
    <dgm:pt modelId="{D2CFFC3E-D965-4E20-9685-B89752C862C7}" type="sibTrans" cxnId="{618876E1-60A1-4269-B207-F50EBEB151F3}">
      <dgm:prSet/>
      <dgm:spPr/>
      <dgm:t>
        <a:bodyPr/>
        <a:lstStyle/>
        <a:p>
          <a:endParaRPr lang="en-US"/>
        </a:p>
      </dgm:t>
    </dgm:pt>
    <dgm:pt modelId="{36BE8059-716A-4F91-8A49-8FEE5646AD64}">
      <dgm:prSet custT="1"/>
      <dgm:spPr/>
      <dgm:t>
        <a:bodyPr/>
        <a:lstStyle/>
        <a:p>
          <a:r>
            <a:rPr lang="hr-HR" sz="2400"/>
            <a:t>Utjecaj pandemije bolesti COVID-19</a:t>
          </a:r>
        </a:p>
      </dgm:t>
    </dgm:pt>
    <dgm:pt modelId="{C66EF0BF-A1AA-4A20-BD9A-58F4CB728D46}" type="parTrans" cxnId="{E8F9E437-B33D-4A58-8E1B-4B3D9558133D}">
      <dgm:prSet/>
      <dgm:spPr/>
      <dgm:t>
        <a:bodyPr/>
        <a:lstStyle/>
        <a:p>
          <a:endParaRPr lang="en-US"/>
        </a:p>
      </dgm:t>
    </dgm:pt>
    <dgm:pt modelId="{C15C48C3-B398-4AAF-BAA6-341F2A34F255}" type="sibTrans" cxnId="{E8F9E437-B33D-4A58-8E1B-4B3D9558133D}">
      <dgm:prSet/>
      <dgm:spPr/>
      <dgm:t>
        <a:bodyPr/>
        <a:lstStyle/>
        <a:p>
          <a:endParaRPr lang="en-US"/>
        </a:p>
      </dgm:t>
    </dgm:pt>
    <dgm:pt modelId="{DE0AC991-4E24-42D1-A8A9-685F24A44677}">
      <dgm:prSet custT="1"/>
      <dgm:spPr>
        <a:ln>
          <a:noFill/>
        </a:ln>
      </dgm:spPr>
      <dgm:t>
        <a:bodyPr/>
        <a:lstStyle/>
        <a:p>
          <a:r>
            <a:rPr lang="hr-HR" sz="2000" dirty="0"/>
            <a:t>odražava se u cilju upravljanja gotovinskim sredstvima brojnih zemalja [„upotreba viška gotovinskih sredstava na najbolji način”]</a:t>
          </a:r>
        </a:p>
      </dgm:t>
    </dgm:pt>
    <dgm:pt modelId="{B4B7C362-F86B-4133-B0B7-AF3FA417F0FC}" type="parTrans" cxnId="{670C75F5-C137-4074-8977-80AF0305FEC1}">
      <dgm:prSet/>
      <dgm:spPr/>
      <dgm:t>
        <a:bodyPr/>
        <a:lstStyle/>
        <a:p>
          <a:endParaRPr lang="en-GB"/>
        </a:p>
      </dgm:t>
    </dgm:pt>
    <dgm:pt modelId="{FA48B4D6-D9D2-4890-AAB7-C4B56F1B8303}" type="sibTrans" cxnId="{670C75F5-C137-4074-8977-80AF0305FEC1}">
      <dgm:prSet/>
      <dgm:spPr/>
      <dgm:t>
        <a:bodyPr/>
        <a:lstStyle/>
        <a:p>
          <a:endParaRPr lang="en-GB"/>
        </a:p>
      </dgm:t>
    </dgm:pt>
    <dgm:pt modelId="{D0D8CA1D-2355-4F9A-A4C1-AF3F05DAE767}">
      <dgm:prSet custT="1"/>
      <dgm:spPr>
        <a:ln>
          <a:noFill/>
        </a:ln>
      </dgm:spPr>
      <dgm:t>
        <a:bodyPr/>
        <a:lstStyle/>
        <a:p>
          <a:r>
            <a:rPr lang="hr-HR" sz="2000" dirty="0"/>
            <a:t>no volatilnost novčanih tokova i tržišta, tada i sada, podrazumijeva privremeni višak likvidnosti, što učinkovito ulaganje čini još važnijim</a:t>
          </a:r>
        </a:p>
      </dgm:t>
    </dgm:pt>
    <dgm:pt modelId="{68017F6F-111D-4145-B316-0AB59C3F3403}" type="parTrans" cxnId="{BCDC2653-4A41-4379-9D8C-E75CA6464DAF}">
      <dgm:prSet/>
      <dgm:spPr/>
      <dgm:t>
        <a:bodyPr/>
        <a:lstStyle/>
        <a:p>
          <a:endParaRPr lang="en-GB"/>
        </a:p>
      </dgm:t>
    </dgm:pt>
    <dgm:pt modelId="{531CCFFD-A37E-4A74-A2CE-66E3CB0CA28E}" type="sibTrans" cxnId="{BCDC2653-4A41-4379-9D8C-E75CA6464DAF}">
      <dgm:prSet/>
      <dgm:spPr/>
      <dgm:t>
        <a:bodyPr/>
        <a:lstStyle/>
        <a:p>
          <a:endParaRPr lang="en-GB"/>
        </a:p>
      </dgm:t>
    </dgm:pt>
    <dgm:pt modelId="{A1DDB875-C3A3-4AD1-A1BC-E613133760E3}">
      <dgm:prSet custT="1"/>
      <dgm:spPr>
        <a:ln>
          <a:noFill/>
        </a:ln>
      </dgm:spPr>
      <dgm:t>
        <a:bodyPr/>
        <a:lstStyle/>
        <a:p>
          <a:r>
            <a:rPr lang="hr-HR" sz="2000"/>
            <a:t>pandemija bolesti COVID-19 dovela je do određenih izazova – i većeg naglaska na zahtjeve u pogledu gotovinske rezerve</a:t>
          </a:r>
        </a:p>
      </dgm:t>
    </dgm:pt>
    <dgm:pt modelId="{4FEA433B-2A09-4852-9066-33AC7EB805A6}" type="parTrans" cxnId="{8185C694-EDB5-4376-A133-26B7BE0FEBC5}">
      <dgm:prSet/>
      <dgm:spPr/>
      <dgm:t>
        <a:bodyPr/>
        <a:lstStyle/>
        <a:p>
          <a:endParaRPr lang="en-GB"/>
        </a:p>
      </dgm:t>
    </dgm:pt>
    <dgm:pt modelId="{88033ED5-1732-401E-9E0F-DD9D752C0D53}" type="sibTrans" cxnId="{8185C694-EDB5-4376-A133-26B7BE0FEBC5}">
      <dgm:prSet/>
      <dgm:spPr/>
      <dgm:t>
        <a:bodyPr/>
        <a:lstStyle/>
        <a:p>
          <a:endParaRPr lang="en-GB"/>
        </a:p>
      </dgm:t>
    </dgm:pt>
    <dgm:pt modelId="{9086AAED-DB0B-4659-B1CD-658BD89ECF01}" type="pres">
      <dgm:prSet presAssocID="{B5A5D175-5238-4848-8D70-F7FD5ED4ADDF}" presName="Name0" presStyleCnt="0">
        <dgm:presLayoutVars>
          <dgm:dir/>
          <dgm:animLvl val="lvl"/>
          <dgm:resizeHandles val="exact"/>
        </dgm:presLayoutVars>
      </dgm:prSet>
      <dgm:spPr/>
    </dgm:pt>
    <dgm:pt modelId="{C58C5715-CF41-47E5-A763-EF69F994134F}" type="pres">
      <dgm:prSet presAssocID="{AFEA4AD6-F85D-4E0E-96A5-0268D4E64A05}" presName="linNode" presStyleCnt="0"/>
      <dgm:spPr/>
    </dgm:pt>
    <dgm:pt modelId="{D869CBEF-D981-4B90-89CD-55312BD30529}" type="pres">
      <dgm:prSet presAssocID="{AFEA4AD6-F85D-4E0E-96A5-0268D4E64A05}" presName="parTx" presStyleLbl="revTx" presStyleIdx="0" presStyleCnt="2">
        <dgm:presLayoutVars>
          <dgm:chMax val="1"/>
          <dgm:bulletEnabled val="1"/>
        </dgm:presLayoutVars>
      </dgm:prSet>
      <dgm:spPr/>
    </dgm:pt>
    <dgm:pt modelId="{19F3F365-C300-4844-9EDC-1896A6026795}" type="pres">
      <dgm:prSet presAssocID="{AFEA4AD6-F85D-4E0E-96A5-0268D4E64A05}" presName="bracket" presStyleLbl="parChTrans1D1" presStyleIdx="0" presStyleCnt="2"/>
      <dgm:spPr/>
    </dgm:pt>
    <dgm:pt modelId="{F370FC85-1EE5-40C5-9CE8-A498C99E7F07}" type="pres">
      <dgm:prSet presAssocID="{AFEA4AD6-F85D-4E0E-96A5-0268D4E64A05}" presName="spH" presStyleCnt="0"/>
      <dgm:spPr/>
    </dgm:pt>
    <dgm:pt modelId="{C9039590-9DC1-4342-9E6B-7545ECDC0DEA}" type="pres">
      <dgm:prSet presAssocID="{AFEA4AD6-F85D-4E0E-96A5-0268D4E64A05}" presName="desTx" presStyleLbl="node1" presStyleIdx="0" presStyleCnt="2" custScaleY="96555">
        <dgm:presLayoutVars>
          <dgm:bulletEnabled val="1"/>
        </dgm:presLayoutVars>
      </dgm:prSet>
      <dgm:spPr/>
    </dgm:pt>
    <dgm:pt modelId="{0A8E5305-DB68-4221-93CB-575B33402B28}" type="pres">
      <dgm:prSet presAssocID="{9F4D0272-363A-44E9-A0C8-9C463D3B271D}" presName="spV" presStyleCnt="0"/>
      <dgm:spPr/>
    </dgm:pt>
    <dgm:pt modelId="{D13079BD-0B1A-4145-A41F-C691A1A73385}" type="pres">
      <dgm:prSet presAssocID="{36BE8059-716A-4F91-8A49-8FEE5646AD64}" presName="linNode" presStyleCnt="0"/>
      <dgm:spPr/>
    </dgm:pt>
    <dgm:pt modelId="{796F0C1F-1776-4F37-B47B-4720BDFE6471}" type="pres">
      <dgm:prSet presAssocID="{36BE8059-716A-4F91-8A49-8FEE5646AD64}" presName="parTx" presStyleLbl="revTx" presStyleIdx="1" presStyleCnt="2">
        <dgm:presLayoutVars>
          <dgm:chMax val="1"/>
          <dgm:bulletEnabled val="1"/>
        </dgm:presLayoutVars>
      </dgm:prSet>
      <dgm:spPr/>
    </dgm:pt>
    <dgm:pt modelId="{1552D372-90E1-4E96-B2CF-69FFB7C96746}" type="pres">
      <dgm:prSet presAssocID="{36BE8059-716A-4F91-8A49-8FEE5646AD64}" presName="bracket" presStyleLbl="parChTrans1D1" presStyleIdx="1" presStyleCnt="2"/>
      <dgm:spPr/>
    </dgm:pt>
    <dgm:pt modelId="{DE19CB34-E080-4A5C-B399-01BE0FF6D64D}" type="pres">
      <dgm:prSet presAssocID="{36BE8059-716A-4F91-8A49-8FEE5646AD64}" presName="spH" presStyleCnt="0"/>
      <dgm:spPr/>
    </dgm:pt>
    <dgm:pt modelId="{998FF9B9-276B-40D3-887B-83634E59D602}" type="pres">
      <dgm:prSet presAssocID="{36BE8059-716A-4F91-8A49-8FEE5646AD64}" presName="desTx" presStyleLbl="node1" presStyleIdx="1" presStyleCnt="2">
        <dgm:presLayoutVars>
          <dgm:bulletEnabled val="1"/>
        </dgm:presLayoutVars>
      </dgm:prSet>
      <dgm:spPr/>
    </dgm:pt>
  </dgm:ptLst>
  <dgm:cxnLst>
    <dgm:cxn modelId="{126B1C0E-DF70-426A-8D2E-3A3A5F214627}" type="presOf" srcId="{4AC417B2-2AB0-4EA0-9152-8CFAF5608190}" destId="{C9039590-9DC1-4342-9E6B-7545ECDC0DEA}" srcOrd="0" destOrd="2" presId="urn:diagrams.loki3.com/BracketList"/>
    <dgm:cxn modelId="{42414116-1B5F-447C-B82B-39CA2D033A9C}" type="presOf" srcId="{A1DDB875-C3A3-4AD1-A1BC-E613133760E3}" destId="{998FF9B9-276B-40D3-887B-83634E59D602}" srcOrd="0" destOrd="0" presId="urn:diagrams.loki3.com/BracketList"/>
    <dgm:cxn modelId="{D7BCAC1A-0457-49C8-8F43-76A9C11ED1C1}" type="presOf" srcId="{328ECA4F-D741-42FE-A73A-B3199978A977}" destId="{C9039590-9DC1-4342-9E6B-7545ECDC0DEA}" srcOrd="0" destOrd="1" presId="urn:diagrams.loki3.com/BracketList"/>
    <dgm:cxn modelId="{E8F9E437-B33D-4A58-8E1B-4B3D9558133D}" srcId="{B5A5D175-5238-4848-8D70-F7FD5ED4ADDF}" destId="{36BE8059-716A-4F91-8A49-8FEE5646AD64}" srcOrd="1" destOrd="0" parTransId="{C66EF0BF-A1AA-4A20-BD9A-58F4CB728D46}" sibTransId="{C15C48C3-B398-4AAF-BAA6-341F2A34F255}"/>
    <dgm:cxn modelId="{907DFA68-8239-438D-8E7F-88FD279249BE}" type="presOf" srcId="{B9310E31-0900-4774-ADE8-A7994EEFA5E8}" destId="{C9039590-9DC1-4342-9E6B-7545ECDC0DEA}" srcOrd="0" destOrd="0" presId="urn:diagrams.loki3.com/BracketList"/>
    <dgm:cxn modelId="{3A01A74B-7957-4E63-A67F-C170E616563F}" type="presOf" srcId="{AFEA4AD6-F85D-4E0E-96A5-0268D4E64A05}" destId="{D869CBEF-D981-4B90-89CD-55312BD30529}" srcOrd="0" destOrd="0" presId="urn:diagrams.loki3.com/BracketList"/>
    <dgm:cxn modelId="{8DC8326F-01A3-402A-80B4-4620AEC6923B}" type="presOf" srcId="{36BE8059-716A-4F91-8A49-8FEE5646AD64}" destId="{796F0C1F-1776-4F37-B47B-4720BDFE6471}" srcOrd="0" destOrd="0" presId="urn:diagrams.loki3.com/BracketList"/>
    <dgm:cxn modelId="{BCDC2653-4A41-4379-9D8C-E75CA6464DAF}" srcId="{36BE8059-716A-4F91-8A49-8FEE5646AD64}" destId="{D0D8CA1D-2355-4F9A-A4C1-AF3F05DAE767}" srcOrd="1" destOrd="0" parTransId="{68017F6F-111D-4145-B316-0AB59C3F3403}" sibTransId="{531CCFFD-A37E-4A74-A2CE-66E3CB0CA28E}"/>
    <dgm:cxn modelId="{BDF25558-9751-4D74-9C50-1A4C7FC7A7C2}" type="presOf" srcId="{DE0AC991-4E24-42D1-A8A9-685F24A44677}" destId="{C9039590-9DC1-4342-9E6B-7545ECDC0DEA}" srcOrd="0" destOrd="3" presId="urn:diagrams.loki3.com/BracketList"/>
    <dgm:cxn modelId="{B0508383-9195-4E2A-BB9D-0C01DEDAC18F}" type="presOf" srcId="{D0D8CA1D-2355-4F9A-A4C1-AF3F05DAE767}" destId="{998FF9B9-276B-40D3-887B-83634E59D602}" srcOrd="0" destOrd="1" presId="urn:diagrams.loki3.com/BracketList"/>
    <dgm:cxn modelId="{C3BBDA87-C499-487C-837C-FA7CC810FFD1}" srcId="{B5A5D175-5238-4848-8D70-F7FD5ED4ADDF}" destId="{AFEA4AD6-F85D-4E0E-96A5-0268D4E64A05}" srcOrd="0" destOrd="0" parTransId="{DE96E047-DAA4-44CF-B0B5-C355E57F95C5}" sibTransId="{9F4D0272-363A-44E9-A0C8-9C463D3B271D}"/>
    <dgm:cxn modelId="{2599E28E-8747-46D4-AAF4-95810B14620B}" srcId="{AFEA4AD6-F85D-4E0E-96A5-0268D4E64A05}" destId="{B9310E31-0900-4774-ADE8-A7994EEFA5E8}" srcOrd="0" destOrd="0" parTransId="{DD6E29E9-4168-4C6B-BF2F-17E23956E23D}" sibTransId="{70986822-251B-4C81-A92E-A67BF1AFE9F0}"/>
    <dgm:cxn modelId="{8185C694-EDB5-4376-A133-26B7BE0FEBC5}" srcId="{36BE8059-716A-4F91-8A49-8FEE5646AD64}" destId="{A1DDB875-C3A3-4AD1-A1BC-E613133760E3}" srcOrd="0" destOrd="0" parTransId="{4FEA433B-2A09-4852-9066-33AC7EB805A6}" sibTransId="{88033ED5-1732-401E-9E0F-DD9D752C0D53}"/>
    <dgm:cxn modelId="{E2412C9B-0C31-4308-AD94-54272F7F0722}" srcId="{AFEA4AD6-F85D-4E0E-96A5-0268D4E64A05}" destId="{328ECA4F-D741-42FE-A73A-B3199978A977}" srcOrd="1" destOrd="0" parTransId="{669D1B37-0CEF-44A4-99F9-38DAAA533955}" sibTransId="{073A2E59-1855-42EE-A14D-AF18E588CD65}"/>
    <dgm:cxn modelId="{24501AC6-4265-4F4D-8B52-6801FF6B554E}" type="presOf" srcId="{B5A5D175-5238-4848-8D70-F7FD5ED4ADDF}" destId="{9086AAED-DB0B-4659-B1CD-658BD89ECF01}" srcOrd="0" destOrd="0" presId="urn:diagrams.loki3.com/BracketList"/>
    <dgm:cxn modelId="{618876E1-60A1-4269-B207-F50EBEB151F3}" srcId="{AFEA4AD6-F85D-4E0E-96A5-0268D4E64A05}" destId="{4AC417B2-2AB0-4EA0-9152-8CFAF5608190}" srcOrd="2" destOrd="0" parTransId="{BEE533F4-3B9D-4E56-A641-CA5ADC61E512}" sibTransId="{D2CFFC3E-D965-4E20-9685-B89752C862C7}"/>
    <dgm:cxn modelId="{670C75F5-C137-4074-8977-80AF0305FEC1}" srcId="{AFEA4AD6-F85D-4E0E-96A5-0268D4E64A05}" destId="{DE0AC991-4E24-42D1-A8A9-685F24A44677}" srcOrd="3" destOrd="0" parTransId="{B4B7C362-F86B-4133-B0B7-AF3FA417F0FC}" sibTransId="{FA48B4D6-D9D2-4890-AAB7-C4B56F1B8303}"/>
    <dgm:cxn modelId="{A2F222BD-59E8-4119-A00A-7A0A2C29D55E}" type="presParOf" srcId="{9086AAED-DB0B-4659-B1CD-658BD89ECF01}" destId="{C58C5715-CF41-47E5-A763-EF69F994134F}" srcOrd="0" destOrd="0" presId="urn:diagrams.loki3.com/BracketList"/>
    <dgm:cxn modelId="{BB1B3EF8-C17A-4057-AEAE-53A9C2D254C4}" type="presParOf" srcId="{C58C5715-CF41-47E5-A763-EF69F994134F}" destId="{D869CBEF-D981-4B90-89CD-55312BD30529}" srcOrd="0" destOrd="0" presId="urn:diagrams.loki3.com/BracketList"/>
    <dgm:cxn modelId="{A73A6E8B-6058-4FB4-BCDB-1139DA67A5EC}" type="presParOf" srcId="{C58C5715-CF41-47E5-A763-EF69F994134F}" destId="{19F3F365-C300-4844-9EDC-1896A6026795}" srcOrd="1" destOrd="0" presId="urn:diagrams.loki3.com/BracketList"/>
    <dgm:cxn modelId="{40D55C91-35A9-4D60-B07D-F252DA305C72}" type="presParOf" srcId="{C58C5715-CF41-47E5-A763-EF69F994134F}" destId="{F370FC85-1EE5-40C5-9CE8-A498C99E7F07}" srcOrd="2" destOrd="0" presId="urn:diagrams.loki3.com/BracketList"/>
    <dgm:cxn modelId="{7411786B-BB73-4003-82F0-DC9550D466D8}" type="presParOf" srcId="{C58C5715-CF41-47E5-A763-EF69F994134F}" destId="{C9039590-9DC1-4342-9E6B-7545ECDC0DEA}" srcOrd="3" destOrd="0" presId="urn:diagrams.loki3.com/BracketList"/>
    <dgm:cxn modelId="{97A6FF0F-BA3E-406B-A3A5-7FB26678FB8F}" type="presParOf" srcId="{9086AAED-DB0B-4659-B1CD-658BD89ECF01}" destId="{0A8E5305-DB68-4221-93CB-575B33402B28}" srcOrd="1" destOrd="0" presId="urn:diagrams.loki3.com/BracketList"/>
    <dgm:cxn modelId="{1A7B405A-146E-4114-A300-F3FA15060A3C}" type="presParOf" srcId="{9086AAED-DB0B-4659-B1CD-658BD89ECF01}" destId="{D13079BD-0B1A-4145-A41F-C691A1A73385}" srcOrd="2" destOrd="0" presId="urn:diagrams.loki3.com/BracketList"/>
    <dgm:cxn modelId="{D4F54D49-7134-46E6-B92C-0D7EFD1E77EB}" type="presParOf" srcId="{D13079BD-0B1A-4145-A41F-C691A1A73385}" destId="{796F0C1F-1776-4F37-B47B-4720BDFE6471}" srcOrd="0" destOrd="0" presId="urn:diagrams.loki3.com/BracketList"/>
    <dgm:cxn modelId="{57A7060C-B0D6-4AAF-9398-C793B2A1A819}" type="presParOf" srcId="{D13079BD-0B1A-4145-A41F-C691A1A73385}" destId="{1552D372-90E1-4E96-B2CF-69FFB7C96746}" srcOrd="1" destOrd="0" presId="urn:diagrams.loki3.com/BracketList"/>
    <dgm:cxn modelId="{C4BC8C0C-EB51-4257-85B4-31EC7D5B66F3}" type="presParOf" srcId="{D13079BD-0B1A-4145-A41F-C691A1A73385}" destId="{DE19CB34-E080-4A5C-B399-01BE0FF6D64D}" srcOrd="2" destOrd="0" presId="urn:diagrams.loki3.com/BracketList"/>
    <dgm:cxn modelId="{ADBC4887-3CED-40B7-B564-3473DECEBF64}" type="presParOf" srcId="{D13079BD-0B1A-4145-A41F-C691A1A73385}" destId="{998FF9B9-276B-40D3-887B-83634E59D60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26071C-4C07-4033-9141-2076BD385A31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FB86405-BA18-4E62-9FDD-8FE51541AD2D}">
      <dgm:prSet phldrT="[Text]" custT="1"/>
      <dgm:spPr/>
      <dgm:t>
        <a:bodyPr/>
        <a:lstStyle/>
        <a:p>
          <a:r>
            <a:rPr lang="hr-HR" sz="1800"/>
            <a:t>Zakonodavstvo i memorandumi o razumijevanju</a:t>
          </a:r>
        </a:p>
      </dgm:t>
    </dgm:pt>
    <dgm:pt modelId="{DC054D3D-5040-4D66-94C8-41E9C48A6F86}" type="parTrans" cxnId="{88EBB74D-1EA2-41C1-94AD-F677CA47F824}">
      <dgm:prSet/>
      <dgm:spPr/>
      <dgm:t>
        <a:bodyPr/>
        <a:lstStyle/>
        <a:p>
          <a:endParaRPr lang="en-GB"/>
        </a:p>
      </dgm:t>
    </dgm:pt>
    <dgm:pt modelId="{C2016B3F-3267-4DFD-9292-717B32284113}" type="sibTrans" cxnId="{88EBB74D-1EA2-41C1-94AD-F677CA47F824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dirty="0"/>
        </a:p>
      </dgm:t>
    </dgm:pt>
    <dgm:pt modelId="{A399B3F6-E478-4943-A7D1-692FE5CC9B95}">
      <dgm:prSet custT="1"/>
      <dgm:spPr/>
      <dgm:t>
        <a:bodyPr/>
        <a:lstStyle/>
        <a:p>
          <a:r>
            <a:rPr lang="hr-HR" sz="1500"/>
            <a:t>tržišni cirkular iz prosinca/decembra 2020. kao smjernica za repo transakcije MF-a (upravljanje transakcijama, odgovornosti svakog uključenog subjekta, tržišna formula za utvrđivanje vrijednosti transakcija)</a:t>
          </a:r>
        </a:p>
      </dgm:t>
    </dgm:pt>
    <dgm:pt modelId="{5FB4BC8B-0D15-431F-8CA3-49020F52E79F}" type="parTrans" cxnId="{4EE03853-495B-42F7-8F06-8CAE76234E85}">
      <dgm:prSet/>
      <dgm:spPr/>
      <dgm:t>
        <a:bodyPr/>
        <a:lstStyle/>
        <a:p>
          <a:endParaRPr lang="en-GB"/>
        </a:p>
      </dgm:t>
    </dgm:pt>
    <dgm:pt modelId="{70C78C3A-D160-4683-9E3A-49D9C816FA68}" type="sibTrans" cxnId="{4EE03853-495B-42F7-8F06-8CAE76234E85}">
      <dgm:prSet/>
      <dgm:spPr/>
      <dgm:t>
        <a:bodyPr/>
        <a:lstStyle/>
        <a:p>
          <a:endParaRPr lang="en-GB"/>
        </a:p>
      </dgm:t>
    </dgm:pt>
    <dgm:pt modelId="{2E93E7CB-69B5-4E46-8E5F-93FD1A259E67}">
      <dgm:prSet custT="1"/>
      <dgm:spPr/>
      <dgm:t>
        <a:bodyPr/>
        <a:lstStyle/>
        <a:p>
          <a:r>
            <a:rPr lang="hr-HR" sz="1500"/>
            <a:t>memorandumi o razumijevanju između državne riznice, burze u Hanoiju i središnjeg depozitorija vrijednosnih papira Vijetnama</a:t>
          </a:r>
        </a:p>
      </dgm:t>
    </dgm:pt>
    <dgm:pt modelId="{F7BFC7F1-65F3-4410-9C36-16CBD6466D27}" type="parTrans" cxnId="{088BBD34-0794-4355-AD3C-1D4ACD692C17}">
      <dgm:prSet/>
      <dgm:spPr/>
      <dgm:t>
        <a:bodyPr/>
        <a:lstStyle/>
        <a:p>
          <a:endParaRPr lang="en-GB"/>
        </a:p>
      </dgm:t>
    </dgm:pt>
    <dgm:pt modelId="{7519DC35-008E-4382-8FC3-BBC2128CF94E}" type="sibTrans" cxnId="{088BBD34-0794-4355-AD3C-1D4ACD692C17}">
      <dgm:prSet/>
      <dgm:spPr/>
      <dgm:t>
        <a:bodyPr/>
        <a:lstStyle/>
        <a:p>
          <a:endParaRPr lang="en-GB"/>
        </a:p>
      </dgm:t>
    </dgm:pt>
    <dgm:pt modelId="{09229B27-EFF8-4E04-9E27-16DA5D609082}">
      <dgm:prSet phldrT="[Text]" custT="1"/>
      <dgm:spPr/>
      <dgm:t>
        <a:bodyPr/>
        <a:lstStyle/>
        <a:p>
          <a:r>
            <a:rPr lang="hr-HR" sz="1800"/>
            <a:t>Okvir i interni procesi povezani s operativnim rizikom</a:t>
          </a:r>
        </a:p>
      </dgm:t>
    </dgm:pt>
    <dgm:pt modelId="{71946A79-B975-4905-94EB-8257413DF36F}" type="parTrans" cxnId="{A3E6A0E0-1ABB-4D79-AA18-61409CCE24CF}">
      <dgm:prSet/>
      <dgm:spPr/>
      <dgm:t>
        <a:bodyPr/>
        <a:lstStyle/>
        <a:p>
          <a:endParaRPr lang="en-GB"/>
        </a:p>
      </dgm:t>
    </dgm:pt>
    <dgm:pt modelId="{2FDB82AE-2051-450A-807C-46959EA49F54}" type="sibTrans" cxnId="{A3E6A0E0-1ABB-4D79-AA18-61409CCE24CF}">
      <dgm:prSet/>
      <dgm:spPr>
        <a:solidFill>
          <a:srgbClr val="CFD5EA">
            <a:alpha val="90000"/>
          </a:srgbClr>
        </a:solidFill>
      </dgm:spPr>
      <dgm:t>
        <a:bodyPr/>
        <a:lstStyle/>
        <a:p>
          <a:endParaRPr lang="en-GB" dirty="0"/>
        </a:p>
      </dgm:t>
    </dgm:pt>
    <dgm:pt modelId="{00EE314A-16E9-4169-A799-0C6132F95B6E}">
      <dgm:prSet phldrT="[Text]" custT="1"/>
      <dgm:spPr/>
      <dgm:t>
        <a:bodyPr/>
        <a:lstStyle/>
        <a:p>
          <a:r>
            <a:rPr lang="hr-HR" sz="1600"/>
            <a:t>interni propisi o procesima i donošenju odluka</a:t>
          </a:r>
        </a:p>
      </dgm:t>
    </dgm:pt>
    <dgm:pt modelId="{14881BE0-8315-4149-A288-504FF4DAC30E}" type="parTrans" cxnId="{DEB94689-8618-4D3E-AF6C-8BABD99F837D}">
      <dgm:prSet/>
      <dgm:spPr/>
      <dgm:t>
        <a:bodyPr/>
        <a:lstStyle/>
        <a:p>
          <a:endParaRPr lang="en-GB"/>
        </a:p>
      </dgm:t>
    </dgm:pt>
    <dgm:pt modelId="{488BCCF1-8A6E-473E-B302-03DD039E8016}" type="sibTrans" cxnId="{DEB94689-8618-4D3E-AF6C-8BABD99F837D}">
      <dgm:prSet/>
      <dgm:spPr/>
      <dgm:t>
        <a:bodyPr/>
        <a:lstStyle/>
        <a:p>
          <a:endParaRPr lang="en-GB"/>
        </a:p>
      </dgm:t>
    </dgm:pt>
    <dgm:pt modelId="{314C50B1-AA83-4B77-B4C0-7F7A8F0DA744}">
      <dgm:prSet phldrT="[Text]" custT="1"/>
      <dgm:spPr/>
      <dgm:t>
        <a:bodyPr/>
        <a:lstStyle/>
        <a:p>
          <a:r>
            <a:rPr lang="hr-HR" sz="1600"/>
            <a:t>razvoj u detaljne postupke i povezane kontrole, koje podržava kontrolni popis kojim se dokazuje provedba kontrola</a:t>
          </a:r>
        </a:p>
      </dgm:t>
    </dgm:pt>
    <dgm:pt modelId="{172A2DA0-CF65-4226-A4D0-39F7D3F8C87E}" type="parTrans" cxnId="{B84AF88F-79D0-4479-8610-9693F6C120B8}">
      <dgm:prSet/>
      <dgm:spPr/>
      <dgm:t>
        <a:bodyPr/>
        <a:lstStyle/>
        <a:p>
          <a:endParaRPr lang="en-GB"/>
        </a:p>
      </dgm:t>
    </dgm:pt>
    <dgm:pt modelId="{DBD558B7-1147-4144-AAAE-BC61012BE482}" type="sibTrans" cxnId="{B84AF88F-79D0-4479-8610-9693F6C120B8}">
      <dgm:prSet/>
      <dgm:spPr/>
      <dgm:t>
        <a:bodyPr/>
        <a:lstStyle/>
        <a:p>
          <a:endParaRPr lang="en-GB"/>
        </a:p>
      </dgm:t>
    </dgm:pt>
    <dgm:pt modelId="{66C03EFE-45D6-42C4-B21E-D0751A59BFC6}">
      <dgm:prSet custT="1"/>
      <dgm:spPr/>
      <dgm:t>
        <a:bodyPr/>
        <a:lstStyle/>
        <a:p>
          <a:r>
            <a:rPr lang="hr-HR" sz="1500"/>
            <a:t>glavni ugovor s bankama – u skladu s cirkularom br. 107</a:t>
          </a:r>
        </a:p>
      </dgm:t>
    </dgm:pt>
    <dgm:pt modelId="{1AD9C17C-B41F-4482-8C4B-41590F7B2112}" type="parTrans" cxnId="{3CC6C19C-132E-4DA2-B4AE-458149EBCC95}">
      <dgm:prSet/>
      <dgm:spPr/>
      <dgm:t>
        <a:bodyPr/>
        <a:lstStyle/>
        <a:p>
          <a:endParaRPr lang="en-GB"/>
        </a:p>
      </dgm:t>
    </dgm:pt>
    <dgm:pt modelId="{13BC3AEE-7569-4EAD-A37A-7F43738891A0}" type="sibTrans" cxnId="{3CC6C19C-132E-4DA2-B4AE-458149EBCC95}">
      <dgm:prSet/>
      <dgm:spPr/>
      <dgm:t>
        <a:bodyPr/>
        <a:lstStyle/>
        <a:p>
          <a:endParaRPr lang="en-GB"/>
        </a:p>
      </dgm:t>
    </dgm:pt>
    <dgm:pt modelId="{CE0D3A08-05AD-40D6-9973-358F6D3CAE0F}">
      <dgm:prSet custT="1"/>
      <dgm:spPr/>
      <dgm:t>
        <a:bodyPr/>
        <a:lstStyle/>
        <a:p>
          <a:r>
            <a:rPr lang="hr-HR" sz="1800"/>
            <a:t>Uvođenje 2022.</a:t>
          </a:r>
        </a:p>
      </dgm:t>
    </dgm:pt>
    <dgm:pt modelId="{06FC258C-0BF7-40EC-A049-237B5378B05F}" type="parTrans" cxnId="{2B7B52DE-D232-4342-B7AC-10AEA866B6E4}">
      <dgm:prSet/>
      <dgm:spPr/>
      <dgm:t>
        <a:bodyPr/>
        <a:lstStyle/>
        <a:p>
          <a:endParaRPr lang="en-GB"/>
        </a:p>
      </dgm:t>
    </dgm:pt>
    <dgm:pt modelId="{51A4B9F5-96B9-44DE-BB18-7365ECD062A1}" type="sibTrans" cxnId="{2B7B52DE-D232-4342-B7AC-10AEA866B6E4}">
      <dgm:prSet/>
      <dgm:spPr/>
      <dgm:t>
        <a:bodyPr/>
        <a:lstStyle/>
        <a:p>
          <a:endParaRPr lang="en-GB"/>
        </a:p>
      </dgm:t>
    </dgm:pt>
    <dgm:pt modelId="{A6F41F43-AB45-4F52-93C5-C61FEEB57FCA}">
      <dgm:prSet custT="1"/>
      <dgm:spPr/>
      <dgm:t>
        <a:bodyPr/>
        <a:lstStyle/>
        <a:p>
          <a:r>
            <a:rPr lang="hr-HR" sz="1600"/>
            <a:t>(isprva odgođeno zbog uloge riznice u pružanju odgovora na pandemiju koronavirusne bolesti COVID-19)</a:t>
          </a:r>
        </a:p>
      </dgm:t>
    </dgm:pt>
    <dgm:pt modelId="{C4C717FE-3FB6-4F3E-BE73-0ECBD8ED01AD}" type="parTrans" cxnId="{5AED1A11-85FF-44E3-9B38-A7ED8F1128AE}">
      <dgm:prSet/>
      <dgm:spPr/>
      <dgm:t>
        <a:bodyPr/>
        <a:lstStyle/>
        <a:p>
          <a:endParaRPr lang="en-GB"/>
        </a:p>
      </dgm:t>
    </dgm:pt>
    <dgm:pt modelId="{3BA79439-27A8-4A59-99BE-CBA114F31D28}" type="sibTrans" cxnId="{5AED1A11-85FF-44E3-9B38-A7ED8F1128AE}">
      <dgm:prSet/>
      <dgm:spPr/>
      <dgm:t>
        <a:bodyPr/>
        <a:lstStyle/>
        <a:p>
          <a:endParaRPr lang="en-GB"/>
        </a:p>
      </dgm:t>
    </dgm:pt>
    <dgm:pt modelId="{F1486708-15BD-4D77-8E82-3B57CE69880D}">
      <dgm:prSet custT="1"/>
      <dgm:spPr/>
      <dgm:t>
        <a:bodyPr/>
        <a:lstStyle/>
        <a:p>
          <a:r>
            <a:rPr lang="hr-HR" sz="1600"/>
            <a:t>spremnost na promjenu zbog odgovora tržišta (npr. proširenje prihvatljivog dospijeća kolaterala)</a:t>
          </a:r>
        </a:p>
      </dgm:t>
    </dgm:pt>
    <dgm:pt modelId="{76F0F01C-B629-439B-9972-C7DF5DBC614F}" type="parTrans" cxnId="{CB5745BF-941A-4EB7-9065-528E837DA556}">
      <dgm:prSet/>
      <dgm:spPr/>
      <dgm:t>
        <a:bodyPr/>
        <a:lstStyle/>
        <a:p>
          <a:endParaRPr lang="en-GB"/>
        </a:p>
      </dgm:t>
    </dgm:pt>
    <dgm:pt modelId="{91B677AD-937F-4543-B6B1-801C00E1B8D0}" type="sibTrans" cxnId="{CB5745BF-941A-4EB7-9065-528E837DA556}">
      <dgm:prSet/>
      <dgm:spPr/>
      <dgm:t>
        <a:bodyPr/>
        <a:lstStyle/>
        <a:p>
          <a:endParaRPr lang="en-GB"/>
        </a:p>
      </dgm:t>
    </dgm:pt>
    <dgm:pt modelId="{2EBDB630-6BBD-4894-BEA7-8E986ECE14FA}" type="pres">
      <dgm:prSet presAssocID="{AF26071C-4C07-4033-9141-2076BD385A31}" presName="outerComposite" presStyleCnt="0">
        <dgm:presLayoutVars>
          <dgm:chMax val="5"/>
          <dgm:dir/>
          <dgm:resizeHandles val="exact"/>
        </dgm:presLayoutVars>
      </dgm:prSet>
      <dgm:spPr/>
    </dgm:pt>
    <dgm:pt modelId="{087BFCBB-8CA1-4BD0-BC97-303F624EEED2}" type="pres">
      <dgm:prSet presAssocID="{AF26071C-4C07-4033-9141-2076BD385A31}" presName="dummyMaxCanvas" presStyleCnt="0">
        <dgm:presLayoutVars/>
      </dgm:prSet>
      <dgm:spPr/>
    </dgm:pt>
    <dgm:pt modelId="{0B44EC36-7ACD-42D8-BE03-516FA0E9E3D1}" type="pres">
      <dgm:prSet presAssocID="{AF26071C-4C07-4033-9141-2076BD385A31}" presName="ThreeNodes_1" presStyleLbl="node1" presStyleIdx="0" presStyleCnt="3" custScaleY="93024">
        <dgm:presLayoutVars>
          <dgm:bulletEnabled val="1"/>
        </dgm:presLayoutVars>
      </dgm:prSet>
      <dgm:spPr/>
    </dgm:pt>
    <dgm:pt modelId="{79205AD2-B151-4BF3-A755-58A00DE994AF}" type="pres">
      <dgm:prSet presAssocID="{AF26071C-4C07-4033-9141-2076BD385A31}" presName="ThreeNodes_2" presStyleLbl="node1" presStyleIdx="1" presStyleCnt="3" custScaleY="122980">
        <dgm:presLayoutVars>
          <dgm:bulletEnabled val="1"/>
        </dgm:presLayoutVars>
      </dgm:prSet>
      <dgm:spPr/>
    </dgm:pt>
    <dgm:pt modelId="{ECF80F6A-0D4D-4A43-A8FC-CBBF1CC7793D}" type="pres">
      <dgm:prSet presAssocID="{AF26071C-4C07-4033-9141-2076BD385A31}" presName="ThreeNodes_3" presStyleLbl="node1" presStyleIdx="2" presStyleCnt="3" custScaleY="83885">
        <dgm:presLayoutVars>
          <dgm:bulletEnabled val="1"/>
        </dgm:presLayoutVars>
      </dgm:prSet>
      <dgm:spPr/>
    </dgm:pt>
    <dgm:pt modelId="{F677C88E-A665-4497-AC25-BBD940A690E6}" type="pres">
      <dgm:prSet presAssocID="{AF26071C-4C07-4033-9141-2076BD385A31}" presName="ThreeConn_1-2" presStyleLbl="fgAccFollowNode1" presStyleIdx="0" presStyleCnt="2">
        <dgm:presLayoutVars>
          <dgm:bulletEnabled val="1"/>
        </dgm:presLayoutVars>
      </dgm:prSet>
      <dgm:spPr/>
    </dgm:pt>
    <dgm:pt modelId="{12DFAF4B-1685-42AA-8182-39BB55993EA6}" type="pres">
      <dgm:prSet presAssocID="{AF26071C-4C07-4033-9141-2076BD385A31}" presName="ThreeConn_2-3" presStyleLbl="fgAccFollowNode1" presStyleIdx="1" presStyleCnt="2" custLinFactNeighborX="3046" custLinFactNeighborY="11170">
        <dgm:presLayoutVars>
          <dgm:bulletEnabled val="1"/>
        </dgm:presLayoutVars>
      </dgm:prSet>
      <dgm:spPr/>
    </dgm:pt>
    <dgm:pt modelId="{A9F036C4-C08A-4EEF-A198-72717F791C60}" type="pres">
      <dgm:prSet presAssocID="{AF26071C-4C07-4033-9141-2076BD385A31}" presName="ThreeNodes_1_text" presStyleLbl="node1" presStyleIdx="2" presStyleCnt="3">
        <dgm:presLayoutVars>
          <dgm:bulletEnabled val="1"/>
        </dgm:presLayoutVars>
      </dgm:prSet>
      <dgm:spPr/>
    </dgm:pt>
    <dgm:pt modelId="{C1A67A73-B5F4-455C-9035-475AD0227DCC}" type="pres">
      <dgm:prSet presAssocID="{AF26071C-4C07-4033-9141-2076BD385A31}" presName="ThreeNodes_2_text" presStyleLbl="node1" presStyleIdx="2" presStyleCnt="3">
        <dgm:presLayoutVars>
          <dgm:bulletEnabled val="1"/>
        </dgm:presLayoutVars>
      </dgm:prSet>
      <dgm:spPr/>
    </dgm:pt>
    <dgm:pt modelId="{4F91103C-F568-4CAE-B125-469CC8B509EF}" type="pres">
      <dgm:prSet presAssocID="{AF26071C-4C07-4033-9141-2076BD385A3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2AA150D-0CE0-400F-8C79-24CB01FF16A4}" type="presOf" srcId="{66C03EFE-45D6-42C4-B21E-D0751A59BFC6}" destId="{C1A67A73-B5F4-455C-9035-475AD0227DCC}" srcOrd="1" destOrd="3" presId="urn:microsoft.com/office/officeart/2005/8/layout/vProcess5"/>
    <dgm:cxn modelId="{6ED6170D-3678-4A15-8986-0A9327FDD9C8}" type="presOf" srcId="{3FB86405-BA18-4E62-9FDD-8FE51541AD2D}" destId="{C1A67A73-B5F4-455C-9035-475AD0227DCC}" srcOrd="1" destOrd="0" presId="urn:microsoft.com/office/officeart/2005/8/layout/vProcess5"/>
    <dgm:cxn modelId="{5AED1A11-85FF-44E3-9B38-A7ED8F1128AE}" srcId="{CE0D3A08-05AD-40D6-9973-358F6D3CAE0F}" destId="{A6F41F43-AB45-4F52-93C5-C61FEEB57FCA}" srcOrd="0" destOrd="0" parTransId="{C4C717FE-3FB6-4F3E-BE73-0ECBD8ED01AD}" sibTransId="{3BA79439-27A8-4A59-99BE-CBA114F31D28}"/>
    <dgm:cxn modelId="{3A31D81B-1331-4E9A-ACB4-0D399CDBD35E}" type="presOf" srcId="{09229B27-EFF8-4E04-9E27-16DA5D609082}" destId="{0B44EC36-7ACD-42D8-BE03-516FA0E9E3D1}" srcOrd="0" destOrd="0" presId="urn:microsoft.com/office/officeart/2005/8/layout/vProcess5"/>
    <dgm:cxn modelId="{94A81524-7AAE-43E1-A807-647F69566422}" type="presOf" srcId="{F1486708-15BD-4D77-8E82-3B57CE69880D}" destId="{ECF80F6A-0D4D-4A43-A8FC-CBBF1CC7793D}" srcOrd="0" destOrd="2" presId="urn:microsoft.com/office/officeart/2005/8/layout/vProcess5"/>
    <dgm:cxn modelId="{4CDC012D-4DBB-4162-B285-56C66D3AA3B4}" type="presOf" srcId="{AF26071C-4C07-4033-9141-2076BD385A31}" destId="{2EBDB630-6BBD-4894-BEA7-8E986ECE14FA}" srcOrd="0" destOrd="0" presId="urn:microsoft.com/office/officeart/2005/8/layout/vProcess5"/>
    <dgm:cxn modelId="{088BBD34-0794-4355-AD3C-1D4ACD692C17}" srcId="{3FB86405-BA18-4E62-9FDD-8FE51541AD2D}" destId="{2E93E7CB-69B5-4E46-8E5F-93FD1A259E67}" srcOrd="1" destOrd="0" parTransId="{F7BFC7F1-65F3-4410-9C36-16CBD6466D27}" sibTransId="{7519DC35-008E-4382-8FC3-BBC2128CF94E}"/>
    <dgm:cxn modelId="{8E58903A-9362-4F75-81D7-174A55823D6E}" type="presOf" srcId="{09229B27-EFF8-4E04-9E27-16DA5D609082}" destId="{A9F036C4-C08A-4EEF-A198-72717F791C60}" srcOrd="1" destOrd="0" presId="urn:microsoft.com/office/officeart/2005/8/layout/vProcess5"/>
    <dgm:cxn modelId="{0A760A65-AF18-4E7F-B75F-5FCB54D426FA}" type="presOf" srcId="{2FDB82AE-2051-450A-807C-46959EA49F54}" destId="{F677C88E-A665-4497-AC25-BBD940A690E6}" srcOrd="0" destOrd="0" presId="urn:microsoft.com/office/officeart/2005/8/layout/vProcess5"/>
    <dgm:cxn modelId="{8C2D5D66-5CAB-42E6-B123-21C9C25A3B2A}" type="presOf" srcId="{3FB86405-BA18-4E62-9FDD-8FE51541AD2D}" destId="{79205AD2-B151-4BF3-A755-58A00DE994AF}" srcOrd="0" destOrd="0" presId="urn:microsoft.com/office/officeart/2005/8/layout/vProcess5"/>
    <dgm:cxn modelId="{F333D76C-5D02-4A40-965C-6C92B7EA2834}" type="presOf" srcId="{66C03EFE-45D6-42C4-B21E-D0751A59BFC6}" destId="{79205AD2-B151-4BF3-A755-58A00DE994AF}" srcOrd="0" destOrd="3" presId="urn:microsoft.com/office/officeart/2005/8/layout/vProcess5"/>
    <dgm:cxn modelId="{88EBB74D-1EA2-41C1-94AD-F677CA47F824}" srcId="{AF26071C-4C07-4033-9141-2076BD385A31}" destId="{3FB86405-BA18-4E62-9FDD-8FE51541AD2D}" srcOrd="1" destOrd="0" parTransId="{DC054D3D-5040-4D66-94C8-41E9C48A6F86}" sibTransId="{C2016B3F-3267-4DFD-9292-717B32284113}"/>
    <dgm:cxn modelId="{FA18B44E-5598-4491-89CA-DC40F3049BA7}" type="presOf" srcId="{314C50B1-AA83-4B77-B4C0-7F7A8F0DA744}" destId="{A9F036C4-C08A-4EEF-A198-72717F791C60}" srcOrd="1" destOrd="2" presId="urn:microsoft.com/office/officeart/2005/8/layout/vProcess5"/>
    <dgm:cxn modelId="{BFD5E54F-F35E-4154-9319-97BF0CDE6246}" type="presOf" srcId="{A399B3F6-E478-4943-A7D1-692FE5CC9B95}" destId="{79205AD2-B151-4BF3-A755-58A00DE994AF}" srcOrd="0" destOrd="1" presId="urn:microsoft.com/office/officeart/2005/8/layout/vProcess5"/>
    <dgm:cxn modelId="{4EE03853-495B-42F7-8F06-8CAE76234E85}" srcId="{3FB86405-BA18-4E62-9FDD-8FE51541AD2D}" destId="{A399B3F6-E478-4943-A7D1-692FE5CC9B95}" srcOrd="0" destOrd="0" parTransId="{5FB4BC8B-0D15-431F-8CA3-49020F52E79F}" sibTransId="{70C78C3A-D160-4683-9E3A-49D9C816FA68}"/>
    <dgm:cxn modelId="{839F5A56-3C90-4BDE-A2F2-A42172368222}" type="presOf" srcId="{A6F41F43-AB45-4F52-93C5-C61FEEB57FCA}" destId="{4F91103C-F568-4CAE-B125-469CC8B509EF}" srcOrd="1" destOrd="1" presId="urn:microsoft.com/office/officeart/2005/8/layout/vProcess5"/>
    <dgm:cxn modelId="{DEACBC7B-AACD-43DC-9238-83577B02AEE2}" type="presOf" srcId="{CE0D3A08-05AD-40D6-9973-358F6D3CAE0F}" destId="{4F91103C-F568-4CAE-B125-469CC8B509EF}" srcOrd="1" destOrd="0" presId="urn:microsoft.com/office/officeart/2005/8/layout/vProcess5"/>
    <dgm:cxn modelId="{E795687E-7E8B-4893-94C0-092C9F1F2B85}" type="presOf" srcId="{F1486708-15BD-4D77-8E82-3B57CE69880D}" destId="{4F91103C-F568-4CAE-B125-469CC8B509EF}" srcOrd="1" destOrd="2" presId="urn:microsoft.com/office/officeart/2005/8/layout/vProcess5"/>
    <dgm:cxn modelId="{DEB94689-8618-4D3E-AF6C-8BABD99F837D}" srcId="{09229B27-EFF8-4E04-9E27-16DA5D609082}" destId="{00EE314A-16E9-4169-A799-0C6132F95B6E}" srcOrd="0" destOrd="0" parTransId="{14881BE0-8315-4149-A288-504FF4DAC30E}" sibTransId="{488BCCF1-8A6E-473E-B302-03DD039E8016}"/>
    <dgm:cxn modelId="{B84AF88F-79D0-4479-8610-9693F6C120B8}" srcId="{09229B27-EFF8-4E04-9E27-16DA5D609082}" destId="{314C50B1-AA83-4B77-B4C0-7F7A8F0DA744}" srcOrd="1" destOrd="0" parTransId="{172A2DA0-CF65-4226-A4D0-39F7D3F8C87E}" sibTransId="{DBD558B7-1147-4144-AAAE-BC61012BE482}"/>
    <dgm:cxn modelId="{3CC6C19C-132E-4DA2-B4AE-458149EBCC95}" srcId="{3FB86405-BA18-4E62-9FDD-8FE51541AD2D}" destId="{66C03EFE-45D6-42C4-B21E-D0751A59BFC6}" srcOrd="2" destOrd="0" parTransId="{1AD9C17C-B41F-4482-8C4B-41590F7B2112}" sibTransId="{13BC3AEE-7569-4EAD-A37A-7F43738891A0}"/>
    <dgm:cxn modelId="{E74A12AF-C1D0-4DBF-904A-CB3813FCE7F4}" type="presOf" srcId="{00EE314A-16E9-4169-A799-0C6132F95B6E}" destId="{0B44EC36-7ACD-42D8-BE03-516FA0E9E3D1}" srcOrd="0" destOrd="1" presId="urn:microsoft.com/office/officeart/2005/8/layout/vProcess5"/>
    <dgm:cxn modelId="{D3C37BB4-2132-479D-A1B8-38E081C2EB27}" type="presOf" srcId="{00EE314A-16E9-4169-A799-0C6132F95B6E}" destId="{A9F036C4-C08A-4EEF-A198-72717F791C60}" srcOrd="1" destOrd="1" presId="urn:microsoft.com/office/officeart/2005/8/layout/vProcess5"/>
    <dgm:cxn modelId="{2979E5B8-051E-4B9C-A876-2FAF7E64DA13}" type="presOf" srcId="{A6F41F43-AB45-4F52-93C5-C61FEEB57FCA}" destId="{ECF80F6A-0D4D-4A43-A8FC-CBBF1CC7793D}" srcOrd="0" destOrd="1" presId="urn:microsoft.com/office/officeart/2005/8/layout/vProcess5"/>
    <dgm:cxn modelId="{567CFCBC-BEFB-432B-8591-F6E3E70ED025}" type="presOf" srcId="{314C50B1-AA83-4B77-B4C0-7F7A8F0DA744}" destId="{0B44EC36-7ACD-42D8-BE03-516FA0E9E3D1}" srcOrd="0" destOrd="2" presId="urn:microsoft.com/office/officeart/2005/8/layout/vProcess5"/>
    <dgm:cxn modelId="{CB5745BF-941A-4EB7-9065-528E837DA556}" srcId="{CE0D3A08-05AD-40D6-9973-358F6D3CAE0F}" destId="{F1486708-15BD-4D77-8E82-3B57CE69880D}" srcOrd="1" destOrd="0" parTransId="{76F0F01C-B629-439B-9972-C7DF5DBC614F}" sibTransId="{91B677AD-937F-4543-B6B1-801C00E1B8D0}"/>
    <dgm:cxn modelId="{CFE8E5CE-8952-4C74-B21B-BD038A09462E}" type="presOf" srcId="{A399B3F6-E478-4943-A7D1-692FE5CC9B95}" destId="{C1A67A73-B5F4-455C-9035-475AD0227DCC}" srcOrd="1" destOrd="1" presId="urn:microsoft.com/office/officeart/2005/8/layout/vProcess5"/>
    <dgm:cxn modelId="{2B7B52DE-D232-4342-B7AC-10AEA866B6E4}" srcId="{AF26071C-4C07-4033-9141-2076BD385A31}" destId="{CE0D3A08-05AD-40D6-9973-358F6D3CAE0F}" srcOrd="2" destOrd="0" parTransId="{06FC258C-0BF7-40EC-A049-237B5378B05F}" sibTransId="{51A4B9F5-96B9-44DE-BB18-7365ECD062A1}"/>
    <dgm:cxn modelId="{A3E6A0E0-1ABB-4D79-AA18-61409CCE24CF}" srcId="{AF26071C-4C07-4033-9141-2076BD385A31}" destId="{09229B27-EFF8-4E04-9E27-16DA5D609082}" srcOrd="0" destOrd="0" parTransId="{71946A79-B975-4905-94EB-8257413DF36F}" sibTransId="{2FDB82AE-2051-450A-807C-46959EA49F54}"/>
    <dgm:cxn modelId="{364F1CEB-5A72-4110-8D5C-6E5964F4F8B8}" type="presOf" srcId="{2E93E7CB-69B5-4E46-8E5F-93FD1A259E67}" destId="{C1A67A73-B5F4-455C-9035-475AD0227DCC}" srcOrd="1" destOrd="2" presId="urn:microsoft.com/office/officeart/2005/8/layout/vProcess5"/>
    <dgm:cxn modelId="{651B70F3-058E-4909-9ACE-96A4C1881E83}" type="presOf" srcId="{2E93E7CB-69B5-4E46-8E5F-93FD1A259E67}" destId="{79205AD2-B151-4BF3-A755-58A00DE994AF}" srcOrd="0" destOrd="2" presId="urn:microsoft.com/office/officeart/2005/8/layout/vProcess5"/>
    <dgm:cxn modelId="{442F55F7-919F-4BC2-8B99-E5A66CF48EE6}" type="presOf" srcId="{CE0D3A08-05AD-40D6-9973-358F6D3CAE0F}" destId="{ECF80F6A-0D4D-4A43-A8FC-CBBF1CC7793D}" srcOrd="0" destOrd="0" presId="urn:microsoft.com/office/officeart/2005/8/layout/vProcess5"/>
    <dgm:cxn modelId="{B723DBF8-A621-4BB7-A77E-252DEAFEB64A}" type="presOf" srcId="{C2016B3F-3267-4DFD-9292-717B32284113}" destId="{12DFAF4B-1685-42AA-8182-39BB55993EA6}" srcOrd="0" destOrd="0" presId="urn:microsoft.com/office/officeart/2005/8/layout/vProcess5"/>
    <dgm:cxn modelId="{5D3D1C76-D2C2-4ABB-ACB7-3C84DE80533D}" type="presParOf" srcId="{2EBDB630-6BBD-4894-BEA7-8E986ECE14FA}" destId="{087BFCBB-8CA1-4BD0-BC97-303F624EEED2}" srcOrd="0" destOrd="0" presId="urn:microsoft.com/office/officeart/2005/8/layout/vProcess5"/>
    <dgm:cxn modelId="{AB28D045-C792-4004-B93C-59746868079E}" type="presParOf" srcId="{2EBDB630-6BBD-4894-BEA7-8E986ECE14FA}" destId="{0B44EC36-7ACD-42D8-BE03-516FA0E9E3D1}" srcOrd="1" destOrd="0" presId="urn:microsoft.com/office/officeart/2005/8/layout/vProcess5"/>
    <dgm:cxn modelId="{09444FA8-9C27-451F-91C6-713FC8C020BE}" type="presParOf" srcId="{2EBDB630-6BBD-4894-BEA7-8E986ECE14FA}" destId="{79205AD2-B151-4BF3-A755-58A00DE994AF}" srcOrd="2" destOrd="0" presId="urn:microsoft.com/office/officeart/2005/8/layout/vProcess5"/>
    <dgm:cxn modelId="{7BD33042-5EAA-441F-9BC2-1C5E91188AF1}" type="presParOf" srcId="{2EBDB630-6BBD-4894-BEA7-8E986ECE14FA}" destId="{ECF80F6A-0D4D-4A43-A8FC-CBBF1CC7793D}" srcOrd="3" destOrd="0" presId="urn:microsoft.com/office/officeart/2005/8/layout/vProcess5"/>
    <dgm:cxn modelId="{8B5601E3-4E08-4015-B870-626DF039FAFD}" type="presParOf" srcId="{2EBDB630-6BBD-4894-BEA7-8E986ECE14FA}" destId="{F677C88E-A665-4497-AC25-BBD940A690E6}" srcOrd="4" destOrd="0" presId="urn:microsoft.com/office/officeart/2005/8/layout/vProcess5"/>
    <dgm:cxn modelId="{4888EA79-DD76-4177-9AB0-124D7B6E5B14}" type="presParOf" srcId="{2EBDB630-6BBD-4894-BEA7-8E986ECE14FA}" destId="{12DFAF4B-1685-42AA-8182-39BB55993EA6}" srcOrd="5" destOrd="0" presId="urn:microsoft.com/office/officeart/2005/8/layout/vProcess5"/>
    <dgm:cxn modelId="{E5B601AC-64F2-4C3F-A44F-A7C4E174449C}" type="presParOf" srcId="{2EBDB630-6BBD-4894-BEA7-8E986ECE14FA}" destId="{A9F036C4-C08A-4EEF-A198-72717F791C60}" srcOrd="6" destOrd="0" presId="urn:microsoft.com/office/officeart/2005/8/layout/vProcess5"/>
    <dgm:cxn modelId="{A5149D2A-181E-4D04-8A81-C7A99F76D1C4}" type="presParOf" srcId="{2EBDB630-6BBD-4894-BEA7-8E986ECE14FA}" destId="{C1A67A73-B5F4-455C-9035-475AD0227DCC}" srcOrd="7" destOrd="0" presId="urn:microsoft.com/office/officeart/2005/8/layout/vProcess5"/>
    <dgm:cxn modelId="{EDDB0712-872C-4A14-9C01-372D5A0B6E1D}" type="presParOf" srcId="{2EBDB630-6BBD-4894-BEA7-8E986ECE14FA}" destId="{4F91103C-F568-4CAE-B125-469CC8B509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E5B8A3-8DEC-4535-AF0A-84260C892EDC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E2CFCBF-A2A2-4EE6-AEFD-E2E6C7BFA3C8}">
      <dgm:prSet phldrT="[Text]" custT="1"/>
      <dgm:spPr>
        <a:ln>
          <a:noFill/>
        </a:ln>
      </dgm:spPr>
      <dgm:t>
        <a:bodyPr/>
        <a:lstStyle/>
        <a:p>
          <a:r>
            <a:rPr lang="hr-HR" sz="1800"/>
            <a:t>Pravo u području javnih financija: predviđa se remuneracija gotovinskih resursa riznice u središnjoj banci i drugim državnim bankama</a:t>
          </a:r>
        </a:p>
      </dgm:t>
    </dgm:pt>
    <dgm:pt modelId="{55FF3029-80DE-4DF3-A44B-C77EF154CBC6}" type="parTrans" cxnId="{793A1150-C2FB-4E31-A064-E67C56A65CA2}">
      <dgm:prSet/>
      <dgm:spPr/>
      <dgm:t>
        <a:bodyPr/>
        <a:lstStyle/>
        <a:p>
          <a:endParaRPr lang="en-GB"/>
        </a:p>
      </dgm:t>
    </dgm:pt>
    <dgm:pt modelId="{AF0DFFC9-C9AF-420D-9F97-8981B380DEC3}" type="sibTrans" cxnId="{793A1150-C2FB-4E31-A064-E67C56A65CA2}">
      <dgm:prSet/>
      <dgm:spPr>
        <a:solidFill>
          <a:srgbClr val="CFD5EA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endParaRPr lang="en-GB" dirty="0"/>
        </a:p>
      </dgm:t>
    </dgm:pt>
    <dgm:pt modelId="{4742867C-F3A4-4C5E-8343-2FD1B20F6598}">
      <dgm:prSet custT="1"/>
      <dgm:spPr>
        <a:ln>
          <a:noFill/>
        </a:ln>
      </dgm:spPr>
      <dgm:t>
        <a:bodyPr/>
        <a:lstStyle/>
        <a:p>
          <a:r>
            <a:rPr lang="hr-HR" sz="1800"/>
            <a:t>Regulativa Odbora za upravljanje dugom i rizicima „Pravila i postupci u području upravljanja gotovinskim resursima riznice”  </a:t>
          </a:r>
        </a:p>
      </dgm:t>
    </dgm:pt>
    <dgm:pt modelId="{EA0337AC-C5DE-4B51-AB2A-08F004046324}" type="parTrans" cxnId="{B1DE3C6B-38DE-4157-8CB4-0D72A065E96E}">
      <dgm:prSet/>
      <dgm:spPr/>
      <dgm:t>
        <a:bodyPr/>
        <a:lstStyle/>
        <a:p>
          <a:endParaRPr lang="en-GB"/>
        </a:p>
      </dgm:t>
    </dgm:pt>
    <dgm:pt modelId="{1E4DC7AC-90B9-4387-863F-FE4174C530D7}" type="sibTrans" cxnId="{B1DE3C6B-38DE-4157-8CB4-0D72A065E96E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7BB27E9C-0E8A-459B-BE62-48B3A1E2F7CB}">
      <dgm:prSet custT="1"/>
      <dgm:spPr>
        <a:ln>
          <a:noFill/>
        </a:ln>
      </dgm:spPr>
      <dgm:t>
        <a:bodyPr/>
        <a:lstStyle/>
        <a:p>
          <a:r>
            <a:rPr lang="hr-HR" sz="1800"/>
            <a:t>Odluka ministra. Odobrava glavnoj upravi za javne financije aranžmane između riznice i bankama remuneraciju. </a:t>
          </a:r>
        </a:p>
      </dgm:t>
    </dgm:pt>
    <dgm:pt modelId="{4DB16560-DDBE-432F-B8A2-B9B6A3C3D790}" type="parTrans" cxnId="{2CC77CDE-8865-4068-AC53-F9C97B01E74F}">
      <dgm:prSet/>
      <dgm:spPr/>
      <dgm:t>
        <a:bodyPr/>
        <a:lstStyle/>
        <a:p>
          <a:endParaRPr lang="en-GB"/>
        </a:p>
      </dgm:t>
    </dgm:pt>
    <dgm:pt modelId="{A2E71BF8-7495-43A6-91FB-F3CA38E8EC06}" type="sibTrans" cxnId="{2CC77CDE-8865-4068-AC53-F9C97B01E74F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2703CD21-2BD1-48BC-BE54-0995BCF06F04}">
      <dgm:prSet custT="1"/>
      <dgm:spPr>
        <a:ln>
          <a:noFill/>
        </a:ln>
      </dgm:spPr>
      <dgm:t>
        <a:bodyPr/>
        <a:lstStyle/>
        <a:p>
          <a:r>
            <a:rPr lang="hr-HR" sz="1600"/>
            <a:t>utvrđeno je koji se instrumenti mogu upotrebljavati, koje banke, postupci o bankovnim računima, pitanja koja treba uzeti u obzir pri utvrđivanju kamatnih stopa, pravila o utvrđivanju viška koji se ulaže, okolnosti u kojima se oročeni depoziti razročuju prije dospijeća, raspodjela gotovinskih resursa koji se ulažu među bankama</a:t>
          </a:r>
        </a:p>
      </dgm:t>
    </dgm:pt>
    <dgm:pt modelId="{174D7EC2-2A12-4150-81B9-041127C8AFF0}" type="parTrans" cxnId="{54F3B104-2DF0-4F0D-BF58-839BFDE30BA6}">
      <dgm:prSet/>
      <dgm:spPr/>
      <dgm:t>
        <a:bodyPr/>
        <a:lstStyle/>
        <a:p>
          <a:endParaRPr lang="en-GB"/>
        </a:p>
      </dgm:t>
    </dgm:pt>
    <dgm:pt modelId="{CF5C5912-7CDF-4FBD-A820-EDD94B6F67B6}" type="sibTrans" cxnId="{54F3B104-2DF0-4F0D-BF58-839BFDE30BA6}">
      <dgm:prSet/>
      <dgm:spPr/>
      <dgm:t>
        <a:bodyPr/>
        <a:lstStyle/>
        <a:p>
          <a:endParaRPr lang="en-GB"/>
        </a:p>
      </dgm:t>
    </dgm:pt>
    <dgm:pt modelId="{564C2A77-3AE5-43B2-9A92-383D8EF35C77}">
      <dgm:prSet custT="1"/>
      <dgm:spPr>
        <a:ln>
          <a:noFill/>
        </a:ln>
      </dgm:spPr>
      <dgm:t>
        <a:bodyPr/>
        <a:lstStyle/>
        <a:p>
          <a:r>
            <a:rPr lang="hr-HR" sz="1600"/>
            <a:t>postupci nisu vrlo konkretni, već su formulirani kao nužna načela</a:t>
          </a:r>
        </a:p>
      </dgm:t>
    </dgm:pt>
    <dgm:pt modelId="{AE0670A6-D428-4269-B6BB-95629F24EF3D}" type="parTrans" cxnId="{C5ABEB47-7166-434F-8BF9-95411B6A14B0}">
      <dgm:prSet/>
      <dgm:spPr/>
      <dgm:t>
        <a:bodyPr/>
        <a:lstStyle/>
        <a:p>
          <a:endParaRPr lang="en-GB"/>
        </a:p>
      </dgm:t>
    </dgm:pt>
    <dgm:pt modelId="{486879B4-4B2B-44BE-8A57-154F3375E18A}" type="sibTrans" cxnId="{C5ABEB47-7166-434F-8BF9-95411B6A14B0}">
      <dgm:prSet/>
      <dgm:spPr/>
      <dgm:t>
        <a:bodyPr/>
        <a:lstStyle/>
        <a:p>
          <a:endParaRPr lang="en-GB"/>
        </a:p>
      </dgm:t>
    </dgm:pt>
    <dgm:pt modelId="{7CB02A04-486C-4B5B-90FB-F20A842E3F8C}">
      <dgm:prSet custT="1"/>
      <dgm:spPr>
        <a:ln>
          <a:noFill/>
        </a:ln>
      </dgm:spPr>
      <dgm:t>
        <a:bodyPr/>
        <a:lstStyle/>
        <a:p>
          <a:r>
            <a:rPr lang="hr-HR" sz="1800"/>
            <a:t>Protokol sa središnjom bankom, ugovori s državnim bankama</a:t>
          </a:r>
        </a:p>
      </dgm:t>
    </dgm:pt>
    <dgm:pt modelId="{B9798266-5EDE-4ED3-9CDE-7471B5E12B5F}" type="parTrans" cxnId="{C9878FBD-D92C-415A-BFD4-2C4EF5BECEF7}">
      <dgm:prSet/>
      <dgm:spPr/>
      <dgm:t>
        <a:bodyPr/>
        <a:lstStyle/>
        <a:p>
          <a:endParaRPr lang="en-GB"/>
        </a:p>
      </dgm:t>
    </dgm:pt>
    <dgm:pt modelId="{E8C7DADE-3B5E-4A08-8F99-0A2CC7F9C5F8}" type="sibTrans" cxnId="{C9878FBD-D92C-415A-BFD4-2C4EF5BECEF7}">
      <dgm:prSet/>
      <dgm:spPr/>
      <dgm:t>
        <a:bodyPr/>
        <a:lstStyle/>
        <a:p>
          <a:endParaRPr lang="en-GB"/>
        </a:p>
      </dgm:t>
    </dgm:pt>
    <dgm:pt modelId="{09D5331A-A1A7-461B-A4EB-AC89BFA24E96}">
      <dgm:prSet custT="1"/>
      <dgm:spPr>
        <a:ln>
          <a:noFill/>
        </a:ln>
      </dgm:spPr>
      <dgm:t>
        <a:bodyPr/>
        <a:lstStyle/>
        <a:p>
          <a:r>
            <a:rPr lang="hr-HR" sz="1600"/>
            <a:t>dospijeća za remuneraciju, kamatne stope koje se primjenjuju i njihova metodologija (tržište povezano formulom nije konkurentno)</a:t>
          </a:r>
        </a:p>
      </dgm:t>
    </dgm:pt>
    <dgm:pt modelId="{071E4708-6691-4CEA-8564-29F61559EB24}" type="parTrans" cxnId="{D1B00128-4FBF-440E-AA46-4AEEDCA80D1F}">
      <dgm:prSet/>
      <dgm:spPr/>
      <dgm:t>
        <a:bodyPr/>
        <a:lstStyle/>
        <a:p>
          <a:endParaRPr lang="en-GB"/>
        </a:p>
      </dgm:t>
    </dgm:pt>
    <dgm:pt modelId="{51DEF006-814A-4106-AD39-112D63068F1E}" type="sibTrans" cxnId="{D1B00128-4FBF-440E-AA46-4AEEDCA80D1F}">
      <dgm:prSet/>
      <dgm:spPr/>
      <dgm:t>
        <a:bodyPr/>
        <a:lstStyle/>
        <a:p>
          <a:endParaRPr lang="en-GB"/>
        </a:p>
      </dgm:t>
    </dgm:pt>
    <dgm:pt modelId="{3167DF23-748E-4131-B8F9-1E61E88DAF57}" type="pres">
      <dgm:prSet presAssocID="{B6E5B8A3-8DEC-4535-AF0A-84260C892EDC}" presName="outerComposite" presStyleCnt="0">
        <dgm:presLayoutVars>
          <dgm:chMax val="5"/>
          <dgm:dir/>
          <dgm:resizeHandles val="exact"/>
        </dgm:presLayoutVars>
      </dgm:prSet>
      <dgm:spPr/>
    </dgm:pt>
    <dgm:pt modelId="{819E6DDD-BFFE-451E-BC5F-E5AC34A99F0B}" type="pres">
      <dgm:prSet presAssocID="{B6E5B8A3-8DEC-4535-AF0A-84260C892EDC}" presName="dummyMaxCanvas" presStyleCnt="0">
        <dgm:presLayoutVars/>
      </dgm:prSet>
      <dgm:spPr/>
    </dgm:pt>
    <dgm:pt modelId="{0BC3F2C9-74E0-4D63-99E6-5F1E10E09FA0}" type="pres">
      <dgm:prSet presAssocID="{B6E5B8A3-8DEC-4535-AF0A-84260C892EDC}" presName="FourNodes_1" presStyleLbl="node1" presStyleIdx="0" presStyleCnt="4" custScaleY="74038">
        <dgm:presLayoutVars>
          <dgm:bulletEnabled val="1"/>
        </dgm:presLayoutVars>
      </dgm:prSet>
      <dgm:spPr/>
    </dgm:pt>
    <dgm:pt modelId="{C380EDBF-6286-4104-8146-A259C846341F}" type="pres">
      <dgm:prSet presAssocID="{B6E5B8A3-8DEC-4535-AF0A-84260C892EDC}" presName="FourNodes_2" presStyleLbl="node1" presStyleIdx="1" presStyleCnt="4" custScaleX="112043" custScaleY="165517" custLinFactNeighborX="-47" custLinFactNeighborY="13397">
        <dgm:presLayoutVars>
          <dgm:bulletEnabled val="1"/>
        </dgm:presLayoutVars>
      </dgm:prSet>
      <dgm:spPr/>
    </dgm:pt>
    <dgm:pt modelId="{78A4755D-D1E5-4176-9484-BF214BA94FA6}" type="pres">
      <dgm:prSet presAssocID="{B6E5B8A3-8DEC-4535-AF0A-84260C892EDC}" presName="FourNodes_3" presStyleLbl="node1" presStyleIdx="2" presStyleCnt="4" custScaleY="75184" custLinFactNeighborX="574" custLinFactNeighborY="24570">
        <dgm:presLayoutVars>
          <dgm:bulletEnabled val="1"/>
        </dgm:presLayoutVars>
      </dgm:prSet>
      <dgm:spPr/>
    </dgm:pt>
    <dgm:pt modelId="{CDB98F1A-D95B-4FBE-8114-8FF3F74AA963}" type="pres">
      <dgm:prSet presAssocID="{B6E5B8A3-8DEC-4535-AF0A-84260C892EDC}" presName="FourNodes_4" presStyleLbl="node1" presStyleIdx="3" presStyleCnt="4" custScaleY="92465">
        <dgm:presLayoutVars>
          <dgm:bulletEnabled val="1"/>
        </dgm:presLayoutVars>
      </dgm:prSet>
      <dgm:spPr/>
    </dgm:pt>
    <dgm:pt modelId="{CE2F7B3F-1BE4-446D-A18A-A1CAE4D59581}" type="pres">
      <dgm:prSet presAssocID="{B6E5B8A3-8DEC-4535-AF0A-84260C892EDC}" presName="FourConn_1-2" presStyleLbl="fgAccFollowNode1" presStyleIdx="0" presStyleCnt="3">
        <dgm:presLayoutVars>
          <dgm:bulletEnabled val="1"/>
        </dgm:presLayoutVars>
      </dgm:prSet>
      <dgm:spPr/>
    </dgm:pt>
    <dgm:pt modelId="{090AB247-2BA7-498A-B4E2-69BFE4331F7F}" type="pres">
      <dgm:prSet presAssocID="{B6E5B8A3-8DEC-4535-AF0A-84260C892EDC}" presName="FourConn_2-3" presStyleLbl="fgAccFollowNode1" presStyleIdx="1" presStyleCnt="3" custLinFactNeighborX="-599" custLinFactNeighborY="57416">
        <dgm:presLayoutVars>
          <dgm:bulletEnabled val="1"/>
        </dgm:presLayoutVars>
      </dgm:prSet>
      <dgm:spPr>
        <a:xfrm>
          <a:off x="8989519" y="2491866"/>
          <a:ext cx="697872" cy="697872"/>
        </a:xfrm>
        <a:prstGeom prst="downArrow">
          <a:avLst>
            <a:gd name="adj1" fmla="val 55000"/>
            <a:gd name="adj2" fmla="val 45000"/>
          </a:avLst>
        </a:prstGeom>
      </dgm:spPr>
    </dgm:pt>
    <dgm:pt modelId="{58809527-9B35-487B-84DB-CB640DB59298}" type="pres">
      <dgm:prSet presAssocID="{B6E5B8A3-8DEC-4535-AF0A-84260C892EDC}" presName="FourConn_3-4" presStyleLbl="fgAccFollowNode1" presStyleIdx="2" presStyleCnt="3">
        <dgm:presLayoutVars>
          <dgm:bulletEnabled val="1"/>
        </dgm:presLayoutVars>
      </dgm:prSet>
      <dgm:spPr>
        <a:xfrm>
          <a:off x="9731466" y="3360034"/>
          <a:ext cx="697872" cy="697872"/>
        </a:xfrm>
        <a:prstGeom prst="downArrow">
          <a:avLst>
            <a:gd name="adj1" fmla="val 55000"/>
            <a:gd name="adj2" fmla="val 45000"/>
          </a:avLst>
        </a:prstGeom>
      </dgm:spPr>
    </dgm:pt>
    <dgm:pt modelId="{C9280B5F-297A-42F5-9D3F-545A53495BE6}" type="pres">
      <dgm:prSet presAssocID="{B6E5B8A3-8DEC-4535-AF0A-84260C892EDC}" presName="FourNodes_1_text" presStyleLbl="node1" presStyleIdx="3" presStyleCnt="4">
        <dgm:presLayoutVars>
          <dgm:bulletEnabled val="1"/>
        </dgm:presLayoutVars>
      </dgm:prSet>
      <dgm:spPr/>
    </dgm:pt>
    <dgm:pt modelId="{864F96B0-0441-4520-8648-1442B4302407}" type="pres">
      <dgm:prSet presAssocID="{B6E5B8A3-8DEC-4535-AF0A-84260C892EDC}" presName="FourNodes_2_text" presStyleLbl="node1" presStyleIdx="3" presStyleCnt="4">
        <dgm:presLayoutVars>
          <dgm:bulletEnabled val="1"/>
        </dgm:presLayoutVars>
      </dgm:prSet>
      <dgm:spPr/>
    </dgm:pt>
    <dgm:pt modelId="{FBB485AA-E145-4BA1-BCD1-704260861651}" type="pres">
      <dgm:prSet presAssocID="{B6E5B8A3-8DEC-4535-AF0A-84260C892EDC}" presName="FourNodes_3_text" presStyleLbl="node1" presStyleIdx="3" presStyleCnt="4">
        <dgm:presLayoutVars>
          <dgm:bulletEnabled val="1"/>
        </dgm:presLayoutVars>
      </dgm:prSet>
      <dgm:spPr/>
    </dgm:pt>
    <dgm:pt modelId="{C94E5AEA-5F32-465E-A426-5528CF916ED7}" type="pres">
      <dgm:prSet presAssocID="{B6E5B8A3-8DEC-4535-AF0A-84260C892ED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A621603-5D85-4132-8819-A95A2474D3A9}" type="presOf" srcId="{564C2A77-3AE5-43B2-9A92-383D8EF35C77}" destId="{C380EDBF-6286-4104-8146-A259C846341F}" srcOrd="0" destOrd="2" presId="urn:microsoft.com/office/officeart/2005/8/layout/vProcess5"/>
    <dgm:cxn modelId="{54F3B104-2DF0-4F0D-BF58-839BFDE30BA6}" srcId="{4742867C-F3A4-4C5E-8343-2FD1B20F6598}" destId="{2703CD21-2BD1-48BC-BE54-0995BCF06F04}" srcOrd="0" destOrd="0" parTransId="{174D7EC2-2A12-4150-81B9-041127C8AFF0}" sibTransId="{CF5C5912-7CDF-4FBD-A820-EDD94B6F67B6}"/>
    <dgm:cxn modelId="{DED70E1D-6609-47FE-A44C-B8246CEF37C7}" type="presOf" srcId="{4742867C-F3A4-4C5E-8343-2FD1B20F6598}" destId="{C380EDBF-6286-4104-8146-A259C846341F}" srcOrd="0" destOrd="0" presId="urn:microsoft.com/office/officeart/2005/8/layout/vProcess5"/>
    <dgm:cxn modelId="{D1B00128-4FBF-440E-AA46-4AEEDCA80D1F}" srcId="{7CB02A04-486C-4B5B-90FB-F20A842E3F8C}" destId="{09D5331A-A1A7-461B-A4EB-AC89BFA24E96}" srcOrd="0" destOrd="0" parTransId="{071E4708-6691-4CEA-8564-29F61559EB24}" sibTransId="{51DEF006-814A-4106-AD39-112D63068F1E}"/>
    <dgm:cxn modelId="{F9BCBC43-7C2B-428D-BC29-68ED7463ED23}" type="presOf" srcId="{564C2A77-3AE5-43B2-9A92-383D8EF35C77}" destId="{864F96B0-0441-4520-8648-1442B4302407}" srcOrd="1" destOrd="2" presId="urn:microsoft.com/office/officeart/2005/8/layout/vProcess5"/>
    <dgm:cxn modelId="{4FB6E065-EE99-4BC5-8E76-809FC5CDC370}" type="presOf" srcId="{4742867C-F3A4-4C5E-8343-2FD1B20F6598}" destId="{864F96B0-0441-4520-8648-1442B4302407}" srcOrd="1" destOrd="0" presId="urn:microsoft.com/office/officeart/2005/8/layout/vProcess5"/>
    <dgm:cxn modelId="{C5ABEB47-7166-434F-8BF9-95411B6A14B0}" srcId="{4742867C-F3A4-4C5E-8343-2FD1B20F6598}" destId="{564C2A77-3AE5-43B2-9A92-383D8EF35C77}" srcOrd="1" destOrd="0" parTransId="{AE0670A6-D428-4269-B6BB-95629F24EF3D}" sibTransId="{486879B4-4B2B-44BE-8A57-154F3375E18A}"/>
    <dgm:cxn modelId="{088D024A-5BAE-49D2-A5FD-4A0371EDD254}" type="presOf" srcId="{A2E71BF8-7495-43A6-91FB-F3CA38E8EC06}" destId="{58809527-9B35-487B-84DB-CB640DB59298}" srcOrd="0" destOrd="0" presId="urn:microsoft.com/office/officeart/2005/8/layout/vProcess5"/>
    <dgm:cxn modelId="{B1DE3C6B-38DE-4157-8CB4-0D72A065E96E}" srcId="{B6E5B8A3-8DEC-4535-AF0A-84260C892EDC}" destId="{4742867C-F3A4-4C5E-8343-2FD1B20F6598}" srcOrd="1" destOrd="0" parTransId="{EA0337AC-C5DE-4B51-AB2A-08F004046324}" sibTransId="{1E4DC7AC-90B9-4387-863F-FE4174C530D7}"/>
    <dgm:cxn modelId="{793A1150-C2FB-4E31-A064-E67C56A65CA2}" srcId="{B6E5B8A3-8DEC-4535-AF0A-84260C892EDC}" destId="{CE2CFCBF-A2A2-4EE6-AEFD-E2E6C7BFA3C8}" srcOrd="0" destOrd="0" parTransId="{55FF3029-80DE-4DF3-A44B-C77EF154CBC6}" sibTransId="{AF0DFFC9-C9AF-420D-9F97-8981B380DEC3}"/>
    <dgm:cxn modelId="{F413EA51-A72F-430E-8D69-6DBFBAC3AA3B}" type="presOf" srcId="{CE2CFCBF-A2A2-4EE6-AEFD-E2E6C7BFA3C8}" destId="{C9280B5F-297A-42F5-9D3F-545A53495BE6}" srcOrd="1" destOrd="0" presId="urn:microsoft.com/office/officeart/2005/8/layout/vProcess5"/>
    <dgm:cxn modelId="{182D6C79-953A-4C21-B8AB-786560781318}" type="presOf" srcId="{7BB27E9C-0E8A-459B-BE62-48B3A1E2F7CB}" destId="{FBB485AA-E145-4BA1-BCD1-704260861651}" srcOrd="1" destOrd="0" presId="urn:microsoft.com/office/officeart/2005/8/layout/vProcess5"/>
    <dgm:cxn modelId="{A072907B-1F80-421E-8ABB-C4971A861C41}" type="presOf" srcId="{CE2CFCBF-A2A2-4EE6-AEFD-E2E6C7BFA3C8}" destId="{0BC3F2C9-74E0-4D63-99E6-5F1E10E09FA0}" srcOrd="0" destOrd="0" presId="urn:microsoft.com/office/officeart/2005/8/layout/vProcess5"/>
    <dgm:cxn modelId="{D2CCBD80-7A30-48AC-873F-BC636E6DEB7B}" type="presOf" srcId="{B6E5B8A3-8DEC-4535-AF0A-84260C892EDC}" destId="{3167DF23-748E-4131-B8F9-1E61E88DAF57}" srcOrd="0" destOrd="0" presId="urn:microsoft.com/office/officeart/2005/8/layout/vProcess5"/>
    <dgm:cxn modelId="{42133C90-0ACD-4CE8-BCB6-2DF5268994D2}" type="presOf" srcId="{7CB02A04-486C-4B5B-90FB-F20A842E3F8C}" destId="{CDB98F1A-D95B-4FBE-8114-8FF3F74AA963}" srcOrd="0" destOrd="0" presId="urn:microsoft.com/office/officeart/2005/8/layout/vProcess5"/>
    <dgm:cxn modelId="{042F32AC-EE2F-45FE-AE1F-C5D8F5308F34}" type="presOf" srcId="{2703CD21-2BD1-48BC-BE54-0995BCF06F04}" destId="{864F96B0-0441-4520-8648-1442B4302407}" srcOrd="1" destOrd="1" presId="urn:microsoft.com/office/officeart/2005/8/layout/vProcess5"/>
    <dgm:cxn modelId="{BFF979AD-C176-4F1A-A2E3-A2E41E3C8568}" type="presOf" srcId="{7CB02A04-486C-4B5B-90FB-F20A842E3F8C}" destId="{C94E5AEA-5F32-465E-A426-5528CF916ED7}" srcOrd="1" destOrd="0" presId="urn:microsoft.com/office/officeart/2005/8/layout/vProcess5"/>
    <dgm:cxn modelId="{14F40EB3-4E66-46F3-976C-B99A54CF400A}" type="presOf" srcId="{7BB27E9C-0E8A-459B-BE62-48B3A1E2F7CB}" destId="{78A4755D-D1E5-4176-9484-BF214BA94FA6}" srcOrd="0" destOrd="0" presId="urn:microsoft.com/office/officeart/2005/8/layout/vProcess5"/>
    <dgm:cxn modelId="{C2EA8BBA-7CF1-49AD-829B-C19AE4712DE7}" type="presOf" srcId="{09D5331A-A1A7-461B-A4EB-AC89BFA24E96}" destId="{C94E5AEA-5F32-465E-A426-5528CF916ED7}" srcOrd="1" destOrd="1" presId="urn:microsoft.com/office/officeart/2005/8/layout/vProcess5"/>
    <dgm:cxn modelId="{C9878FBD-D92C-415A-BFD4-2C4EF5BECEF7}" srcId="{B6E5B8A3-8DEC-4535-AF0A-84260C892EDC}" destId="{7CB02A04-486C-4B5B-90FB-F20A842E3F8C}" srcOrd="3" destOrd="0" parTransId="{B9798266-5EDE-4ED3-9CDE-7471B5E12B5F}" sibTransId="{E8C7DADE-3B5E-4A08-8F99-0A2CC7F9C5F8}"/>
    <dgm:cxn modelId="{2CC77CDE-8865-4068-AC53-F9C97B01E74F}" srcId="{B6E5B8A3-8DEC-4535-AF0A-84260C892EDC}" destId="{7BB27E9C-0E8A-459B-BE62-48B3A1E2F7CB}" srcOrd="2" destOrd="0" parTransId="{4DB16560-DDBE-432F-B8A2-B9B6A3C3D790}" sibTransId="{A2E71BF8-7495-43A6-91FB-F3CA38E8EC06}"/>
    <dgm:cxn modelId="{52F771E4-B671-4960-A83D-3F0A0D559929}" type="presOf" srcId="{09D5331A-A1A7-461B-A4EB-AC89BFA24E96}" destId="{CDB98F1A-D95B-4FBE-8114-8FF3F74AA963}" srcOrd="0" destOrd="1" presId="urn:microsoft.com/office/officeart/2005/8/layout/vProcess5"/>
    <dgm:cxn modelId="{C88CA7FA-1AB7-454A-B71C-64149A992027}" type="presOf" srcId="{2703CD21-2BD1-48BC-BE54-0995BCF06F04}" destId="{C380EDBF-6286-4104-8146-A259C846341F}" srcOrd="0" destOrd="1" presId="urn:microsoft.com/office/officeart/2005/8/layout/vProcess5"/>
    <dgm:cxn modelId="{F339A5FC-02FD-422A-A922-8384AE87F3D8}" type="presOf" srcId="{AF0DFFC9-C9AF-420D-9F97-8981B380DEC3}" destId="{CE2F7B3F-1BE4-446D-A18A-A1CAE4D59581}" srcOrd="0" destOrd="0" presId="urn:microsoft.com/office/officeart/2005/8/layout/vProcess5"/>
    <dgm:cxn modelId="{4DCEA7FC-6E76-4688-B400-9AEEA2B63B17}" type="presOf" srcId="{1E4DC7AC-90B9-4387-863F-FE4174C530D7}" destId="{090AB247-2BA7-498A-B4E2-69BFE4331F7F}" srcOrd="0" destOrd="0" presId="urn:microsoft.com/office/officeart/2005/8/layout/vProcess5"/>
    <dgm:cxn modelId="{F79876CA-BBC3-46E4-8B5E-67782CEF4321}" type="presParOf" srcId="{3167DF23-748E-4131-B8F9-1E61E88DAF57}" destId="{819E6DDD-BFFE-451E-BC5F-E5AC34A99F0B}" srcOrd="0" destOrd="0" presId="urn:microsoft.com/office/officeart/2005/8/layout/vProcess5"/>
    <dgm:cxn modelId="{CF1FD462-DF18-4643-8439-64AF2991AC3F}" type="presParOf" srcId="{3167DF23-748E-4131-B8F9-1E61E88DAF57}" destId="{0BC3F2C9-74E0-4D63-99E6-5F1E10E09FA0}" srcOrd="1" destOrd="0" presId="urn:microsoft.com/office/officeart/2005/8/layout/vProcess5"/>
    <dgm:cxn modelId="{46E23A02-EC7C-4FF6-ABEE-64F3206E7DE3}" type="presParOf" srcId="{3167DF23-748E-4131-B8F9-1E61E88DAF57}" destId="{C380EDBF-6286-4104-8146-A259C846341F}" srcOrd="2" destOrd="0" presId="urn:microsoft.com/office/officeart/2005/8/layout/vProcess5"/>
    <dgm:cxn modelId="{B5CDD12C-0EBD-439A-8B00-7C470FCD6F25}" type="presParOf" srcId="{3167DF23-748E-4131-B8F9-1E61E88DAF57}" destId="{78A4755D-D1E5-4176-9484-BF214BA94FA6}" srcOrd="3" destOrd="0" presId="urn:microsoft.com/office/officeart/2005/8/layout/vProcess5"/>
    <dgm:cxn modelId="{C7B60558-9A0A-4B74-B910-FA9201512876}" type="presParOf" srcId="{3167DF23-748E-4131-B8F9-1E61E88DAF57}" destId="{CDB98F1A-D95B-4FBE-8114-8FF3F74AA963}" srcOrd="4" destOrd="0" presId="urn:microsoft.com/office/officeart/2005/8/layout/vProcess5"/>
    <dgm:cxn modelId="{E67E749A-59CC-46BB-B35F-F9825AC7768F}" type="presParOf" srcId="{3167DF23-748E-4131-B8F9-1E61E88DAF57}" destId="{CE2F7B3F-1BE4-446D-A18A-A1CAE4D59581}" srcOrd="5" destOrd="0" presId="urn:microsoft.com/office/officeart/2005/8/layout/vProcess5"/>
    <dgm:cxn modelId="{8F3DCEC7-E902-4582-A4AE-514AF1885CC3}" type="presParOf" srcId="{3167DF23-748E-4131-B8F9-1E61E88DAF57}" destId="{090AB247-2BA7-498A-B4E2-69BFE4331F7F}" srcOrd="6" destOrd="0" presId="urn:microsoft.com/office/officeart/2005/8/layout/vProcess5"/>
    <dgm:cxn modelId="{67E00B26-B44E-4884-B87D-53DA7DE17CAC}" type="presParOf" srcId="{3167DF23-748E-4131-B8F9-1E61E88DAF57}" destId="{58809527-9B35-487B-84DB-CB640DB59298}" srcOrd="7" destOrd="0" presId="urn:microsoft.com/office/officeart/2005/8/layout/vProcess5"/>
    <dgm:cxn modelId="{CFF24A4D-56AC-4EEF-BFB7-957D4925A7A1}" type="presParOf" srcId="{3167DF23-748E-4131-B8F9-1E61E88DAF57}" destId="{C9280B5F-297A-42F5-9D3F-545A53495BE6}" srcOrd="8" destOrd="0" presId="urn:microsoft.com/office/officeart/2005/8/layout/vProcess5"/>
    <dgm:cxn modelId="{0820F7C1-7921-4CFF-8086-203FA404E6E3}" type="presParOf" srcId="{3167DF23-748E-4131-B8F9-1E61E88DAF57}" destId="{864F96B0-0441-4520-8648-1442B4302407}" srcOrd="9" destOrd="0" presId="urn:microsoft.com/office/officeart/2005/8/layout/vProcess5"/>
    <dgm:cxn modelId="{D5CF826F-0037-494D-9963-B140865005A4}" type="presParOf" srcId="{3167DF23-748E-4131-B8F9-1E61E88DAF57}" destId="{FBB485AA-E145-4BA1-BCD1-704260861651}" srcOrd="10" destOrd="0" presId="urn:microsoft.com/office/officeart/2005/8/layout/vProcess5"/>
    <dgm:cxn modelId="{D2044114-23CA-4759-916D-CF1C75551A75}" type="presParOf" srcId="{3167DF23-748E-4131-B8F9-1E61E88DAF57}" destId="{C94E5AEA-5F32-465E-A426-5528CF916ED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BC402B-159C-4E0E-A219-DC9CA633235A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D8B11CB-77E3-451B-A0EB-1042A0705748}">
      <dgm:prSet phldrT="[Text]" custT="1"/>
      <dgm:spPr>
        <a:solidFill>
          <a:srgbClr val="CFD5EA"/>
        </a:solidFill>
      </dgm:spPr>
      <dgm:t>
        <a:bodyPr/>
        <a:lstStyle/>
        <a:p>
          <a:r>
            <a:rPr lang="hr-HR" sz="1800"/>
            <a:t>Ministar ima ovlasti provoditi funkcije upravljanje gotovinskim sredstvima (u širem smislu), zatim delegirane glavnoj upravi za riznicu, uključujući plasman viška gotovinskih sredstava</a:t>
          </a:r>
        </a:p>
      </dgm:t>
    </dgm:pt>
    <dgm:pt modelId="{D5AE2DD4-29A4-438D-914D-D97653B31535}" type="parTrans" cxnId="{3F39E4FC-B56E-4928-824E-461956A9706B}">
      <dgm:prSet/>
      <dgm:spPr/>
      <dgm:t>
        <a:bodyPr/>
        <a:lstStyle/>
        <a:p>
          <a:endParaRPr lang="en-GB" sz="1800"/>
        </a:p>
      </dgm:t>
    </dgm:pt>
    <dgm:pt modelId="{5C0B98D3-E0AC-4170-9246-51EAB65CC952}" type="sibTrans" cxnId="{3F39E4FC-B56E-4928-824E-461956A9706B}">
      <dgm:prSet/>
      <dgm:spPr/>
      <dgm:t>
        <a:bodyPr/>
        <a:lstStyle/>
        <a:p>
          <a:endParaRPr lang="en-GB" sz="1800"/>
        </a:p>
      </dgm:t>
    </dgm:pt>
    <dgm:pt modelId="{473574AA-534C-4684-8D97-5F792FBFF325}">
      <dgm:prSet custT="1"/>
      <dgm:spPr>
        <a:solidFill>
          <a:srgbClr val="CFD5EA"/>
        </a:solidFill>
      </dgm:spPr>
      <dgm:t>
        <a:bodyPr/>
        <a:lstStyle/>
        <a:p>
          <a:r>
            <a:rPr lang="hr-HR" sz="1800"/>
            <a:t>Odluka ministra iz 2010.: utvrđuje ciljeve upravljanja viškom gotovinskih sredstava, vrste ulaganja, postupke za odabir banaka, vrste depozita (uključujući prekonoćne depozite, depozite po viđenju, oročene depozite i repo transakcije), mehanizam za kupnju obveznica i provedbu obratnih repo transakcija te uspostavljanje upravljanja rizicima i odgovornosti</a:t>
          </a:r>
        </a:p>
      </dgm:t>
    </dgm:pt>
    <dgm:pt modelId="{9A5696D0-E08C-4631-850E-AAEC055AC9D9}" type="parTrans" cxnId="{CA839284-76DA-49FF-8CE0-4C844CD95EBA}">
      <dgm:prSet/>
      <dgm:spPr/>
      <dgm:t>
        <a:bodyPr/>
        <a:lstStyle/>
        <a:p>
          <a:endParaRPr lang="en-GB" sz="1800"/>
        </a:p>
      </dgm:t>
    </dgm:pt>
    <dgm:pt modelId="{E0268EE6-BCF3-46EC-86A6-92BE0F23C964}" type="sibTrans" cxnId="{CA839284-76DA-49FF-8CE0-4C844CD95EBA}">
      <dgm:prSet/>
      <dgm:spPr/>
      <dgm:t>
        <a:bodyPr/>
        <a:lstStyle/>
        <a:p>
          <a:endParaRPr lang="en-GB" sz="1800"/>
        </a:p>
      </dgm:t>
    </dgm:pt>
    <dgm:pt modelId="{32815740-741D-4620-B2CD-C422474F4168}">
      <dgm:prSet custT="1"/>
      <dgm:spPr>
        <a:solidFill>
          <a:srgbClr val="CFD5EA"/>
        </a:solidFill>
      </dgm:spPr>
      <dgm:t>
        <a:bodyPr/>
        <a:lstStyle/>
        <a:p>
          <a:r>
            <a:rPr lang="hr-HR" sz="1800"/>
            <a:t>Regulativa MF-a iz 2014.: opisuje pravila i postupke za plasman u bankama, zahtjeve za odabir, vrste depozita, maksimalni iznos u pojedinoj banci, minimalnu kamatnu stopu (&gt;= 70 % stope središnje banke Indonezije).</a:t>
          </a:r>
        </a:p>
      </dgm:t>
    </dgm:pt>
    <dgm:pt modelId="{9B3C60F1-570A-48BE-8521-C69E88873A58}" type="parTrans" cxnId="{20D7476C-81FB-4806-B0B2-9EBD6FA49C7F}">
      <dgm:prSet/>
      <dgm:spPr/>
      <dgm:t>
        <a:bodyPr/>
        <a:lstStyle/>
        <a:p>
          <a:endParaRPr lang="en-GB" sz="1800"/>
        </a:p>
      </dgm:t>
    </dgm:pt>
    <dgm:pt modelId="{489FB82C-A94B-4062-9AE4-ECAABD2D3397}" type="sibTrans" cxnId="{20D7476C-81FB-4806-B0B2-9EBD6FA49C7F}">
      <dgm:prSet/>
      <dgm:spPr/>
      <dgm:t>
        <a:bodyPr/>
        <a:lstStyle/>
        <a:p>
          <a:endParaRPr lang="en-GB" sz="1800"/>
        </a:p>
      </dgm:t>
    </dgm:pt>
    <dgm:pt modelId="{92227EA3-C295-423E-BC6E-907BEAFD591E}" type="pres">
      <dgm:prSet presAssocID="{36BC402B-159C-4E0E-A219-DC9CA633235A}" presName="Name0" presStyleCnt="0">
        <dgm:presLayoutVars>
          <dgm:dir/>
          <dgm:animLvl val="lvl"/>
          <dgm:resizeHandles val="exact"/>
        </dgm:presLayoutVars>
      </dgm:prSet>
      <dgm:spPr/>
    </dgm:pt>
    <dgm:pt modelId="{A0740CE8-9B05-438B-9B33-334216F1FC8A}" type="pres">
      <dgm:prSet presAssocID="{32815740-741D-4620-B2CD-C422474F4168}" presName="boxAndChildren" presStyleCnt="0"/>
      <dgm:spPr/>
    </dgm:pt>
    <dgm:pt modelId="{71EFF1B0-05BB-4105-B12E-528834D700F0}" type="pres">
      <dgm:prSet presAssocID="{32815740-741D-4620-B2CD-C422474F4168}" presName="parentTextBox" presStyleLbl="node1" presStyleIdx="0" presStyleCnt="3"/>
      <dgm:spPr/>
    </dgm:pt>
    <dgm:pt modelId="{11452125-27FF-4217-A4B5-9BB9150FD344}" type="pres">
      <dgm:prSet presAssocID="{E0268EE6-BCF3-46EC-86A6-92BE0F23C964}" presName="sp" presStyleCnt="0"/>
      <dgm:spPr/>
    </dgm:pt>
    <dgm:pt modelId="{94C29253-E287-4FCB-A0E4-38E78505743D}" type="pres">
      <dgm:prSet presAssocID="{473574AA-534C-4684-8D97-5F792FBFF325}" presName="arrowAndChildren" presStyleCnt="0"/>
      <dgm:spPr/>
    </dgm:pt>
    <dgm:pt modelId="{839EAF72-1574-4225-9173-6AF720C5F552}" type="pres">
      <dgm:prSet presAssocID="{473574AA-534C-4684-8D97-5F792FBFF325}" presName="parentTextArrow" presStyleLbl="node1" presStyleIdx="1" presStyleCnt="3" custScaleY="130419"/>
      <dgm:spPr/>
    </dgm:pt>
    <dgm:pt modelId="{4EA3783C-0D46-4F95-A4B3-C81971CE2FD4}" type="pres">
      <dgm:prSet presAssocID="{5C0B98D3-E0AC-4170-9246-51EAB65CC952}" presName="sp" presStyleCnt="0"/>
      <dgm:spPr/>
    </dgm:pt>
    <dgm:pt modelId="{66FEBCC3-B260-43DE-9F02-6AE1D962D06F}" type="pres">
      <dgm:prSet presAssocID="{DD8B11CB-77E3-451B-A0EB-1042A0705748}" presName="arrowAndChildren" presStyleCnt="0"/>
      <dgm:spPr/>
    </dgm:pt>
    <dgm:pt modelId="{19098859-C68D-47EE-B7D7-337912BEED30}" type="pres">
      <dgm:prSet presAssocID="{DD8B11CB-77E3-451B-A0EB-1042A0705748}" presName="parentTextArrow" presStyleLbl="node1" presStyleIdx="2" presStyleCnt="3" custScaleY="88826" custLinFactNeighborX="-393" custLinFactNeighborY="-341"/>
      <dgm:spPr/>
    </dgm:pt>
  </dgm:ptLst>
  <dgm:cxnLst>
    <dgm:cxn modelId="{0B083713-BAC0-465E-B5ED-76C4202BD178}" type="presOf" srcId="{473574AA-534C-4684-8D97-5F792FBFF325}" destId="{839EAF72-1574-4225-9173-6AF720C5F552}" srcOrd="0" destOrd="0" presId="urn:microsoft.com/office/officeart/2005/8/layout/process4"/>
    <dgm:cxn modelId="{CFFF6E63-71A4-4752-9D00-5A4990539B7E}" type="presOf" srcId="{32815740-741D-4620-B2CD-C422474F4168}" destId="{71EFF1B0-05BB-4105-B12E-528834D700F0}" srcOrd="0" destOrd="0" presId="urn:microsoft.com/office/officeart/2005/8/layout/process4"/>
    <dgm:cxn modelId="{20D7476C-81FB-4806-B0B2-9EBD6FA49C7F}" srcId="{36BC402B-159C-4E0E-A219-DC9CA633235A}" destId="{32815740-741D-4620-B2CD-C422474F4168}" srcOrd="2" destOrd="0" parTransId="{9B3C60F1-570A-48BE-8521-C69E88873A58}" sibTransId="{489FB82C-A94B-4062-9AE4-ECAABD2D3397}"/>
    <dgm:cxn modelId="{CA839284-76DA-49FF-8CE0-4C844CD95EBA}" srcId="{36BC402B-159C-4E0E-A219-DC9CA633235A}" destId="{473574AA-534C-4684-8D97-5F792FBFF325}" srcOrd="1" destOrd="0" parTransId="{9A5696D0-E08C-4631-850E-AAEC055AC9D9}" sibTransId="{E0268EE6-BCF3-46EC-86A6-92BE0F23C964}"/>
    <dgm:cxn modelId="{40354F97-5BE9-4F2D-9D83-AC5604CC978F}" type="presOf" srcId="{36BC402B-159C-4E0E-A219-DC9CA633235A}" destId="{92227EA3-C295-423E-BC6E-907BEAFD591E}" srcOrd="0" destOrd="0" presId="urn:microsoft.com/office/officeart/2005/8/layout/process4"/>
    <dgm:cxn modelId="{49464FB7-936C-4380-A4DD-9257E8C96CAD}" type="presOf" srcId="{DD8B11CB-77E3-451B-A0EB-1042A0705748}" destId="{19098859-C68D-47EE-B7D7-337912BEED30}" srcOrd="0" destOrd="0" presId="urn:microsoft.com/office/officeart/2005/8/layout/process4"/>
    <dgm:cxn modelId="{3F39E4FC-B56E-4928-824E-461956A9706B}" srcId="{36BC402B-159C-4E0E-A219-DC9CA633235A}" destId="{DD8B11CB-77E3-451B-A0EB-1042A0705748}" srcOrd="0" destOrd="0" parTransId="{D5AE2DD4-29A4-438D-914D-D97653B31535}" sibTransId="{5C0B98D3-E0AC-4170-9246-51EAB65CC952}"/>
    <dgm:cxn modelId="{A941B778-A9B0-4847-8121-01AE03357F93}" type="presParOf" srcId="{92227EA3-C295-423E-BC6E-907BEAFD591E}" destId="{A0740CE8-9B05-438B-9B33-334216F1FC8A}" srcOrd="0" destOrd="0" presId="urn:microsoft.com/office/officeart/2005/8/layout/process4"/>
    <dgm:cxn modelId="{DDFAD0FE-FB0C-42C5-892B-541550C6B40C}" type="presParOf" srcId="{A0740CE8-9B05-438B-9B33-334216F1FC8A}" destId="{71EFF1B0-05BB-4105-B12E-528834D700F0}" srcOrd="0" destOrd="0" presId="urn:microsoft.com/office/officeart/2005/8/layout/process4"/>
    <dgm:cxn modelId="{5D78DE1F-5233-4D97-8E99-DF79108792A2}" type="presParOf" srcId="{92227EA3-C295-423E-BC6E-907BEAFD591E}" destId="{11452125-27FF-4217-A4B5-9BB9150FD344}" srcOrd="1" destOrd="0" presId="urn:microsoft.com/office/officeart/2005/8/layout/process4"/>
    <dgm:cxn modelId="{DFE04F5C-CDD7-466E-94C1-22A30970C96D}" type="presParOf" srcId="{92227EA3-C295-423E-BC6E-907BEAFD591E}" destId="{94C29253-E287-4FCB-A0E4-38E78505743D}" srcOrd="2" destOrd="0" presId="urn:microsoft.com/office/officeart/2005/8/layout/process4"/>
    <dgm:cxn modelId="{BE99CF1E-B540-4202-9B72-35E531B06706}" type="presParOf" srcId="{94C29253-E287-4FCB-A0E4-38E78505743D}" destId="{839EAF72-1574-4225-9173-6AF720C5F552}" srcOrd="0" destOrd="0" presId="urn:microsoft.com/office/officeart/2005/8/layout/process4"/>
    <dgm:cxn modelId="{EF31ECDC-6DBA-4B90-BD47-30BBDB378F60}" type="presParOf" srcId="{92227EA3-C295-423E-BC6E-907BEAFD591E}" destId="{4EA3783C-0D46-4F95-A4B3-C81971CE2FD4}" srcOrd="3" destOrd="0" presId="urn:microsoft.com/office/officeart/2005/8/layout/process4"/>
    <dgm:cxn modelId="{8F553FD1-A806-4255-B928-8135F3E1FE9D}" type="presParOf" srcId="{92227EA3-C295-423E-BC6E-907BEAFD591E}" destId="{66FEBCC3-B260-43DE-9F02-6AE1D962D06F}" srcOrd="4" destOrd="0" presId="urn:microsoft.com/office/officeart/2005/8/layout/process4"/>
    <dgm:cxn modelId="{17326E61-0CC6-4801-8739-37A27C598454}" type="presParOf" srcId="{66FEBCC3-B260-43DE-9F02-6AE1D962D06F}" destId="{19098859-C68D-47EE-B7D7-337912BEED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B998D5-3DC3-4DD6-B6BA-8DE6BDA0A11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14163F-996A-4ADC-A859-6D7EC40DE647}">
      <dgm:prSet phldrT="[Text]"/>
      <dgm:spPr>
        <a:ln>
          <a:noFill/>
        </a:ln>
      </dgm:spPr>
      <dgm:t>
        <a:bodyPr/>
        <a:lstStyle/>
        <a:p>
          <a:r>
            <a:rPr lang="hr-HR"/>
            <a:t>Gruzija polaže oročene depozite na aukcijama</a:t>
          </a:r>
        </a:p>
      </dgm:t>
    </dgm:pt>
    <dgm:pt modelId="{13DF0AED-9F3E-4CEF-A3E0-1198B076AC48}" type="parTrans" cxnId="{B34F3B67-E2E7-4871-BA46-A0F4F484D611}">
      <dgm:prSet/>
      <dgm:spPr/>
      <dgm:t>
        <a:bodyPr/>
        <a:lstStyle/>
        <a:p>
          <a:endParaRPr lang="en-GB"/>
        </a:p>
      </dgm:t>
    </dgm:pt>
    <dgm:pt modelId="{6D33FE58-4250-438B-9770-AD7778E4FFBF}" type="sibTrans" cxnId="{B34F3B67-E2E7-4871-BA46-A0F4F484D611}">
      <dgm:prSet/>
      <dgm:spPr>
        <a:solidFill>
          <a:srgbClr val="CFD5EA"/>
        </a:solidFill>
      </dgm:spPr>
      <dgm:t>
        <a:bodyPr/>
        <a:lstStyle/>
        <a:p>
          <a:endParaRPr lang="en-GB"/>
        </a:p>
      </dgm:t>
    </dgm:pt>
    <dgm:pt modelId="{6556126F-7940-448B-B1E9-ED6DFFD4E92E}">
      <dgm:prSet/>
      <dgm:spPr>
        <a:ln>
          <a:noFill/>
        </a:ln>
      </dgm:spPr>
      <dgm:t>
        <a:bodyPr/>
        <a:lstStyle/>
        <a:p>
          <a:r>
            <a:rPr lang="hr-HR"/>
            <a:t>Uređeno vladinom uredbom, uključujući vrstu, trajanje, iznos i kolateral</a:t>
          </a:r>
        </a:p>
      </dgm:t>
    </dgm:pt>
    <dgm:pt modelId="{5C4CE38D-429A-4B6A-897F-ABE88094AC05}" type="parTrans" cxnId="{DEC579DC-1980-4B13-B50D-D3495581238E}">
      <dgm:prSet/>
      <dgm:spPr/>
      <dgm:t>
        <a:bodyPr/>
        <a:lstStyle/>
        <a:p>
          <a:endParaRPr lang="en-GB"/>
        </a:p>
      </dgm:t>
    </dgm:pt>
    <dgm:pt modelId="{BE62FBE1-136E-4667-B08B-D54E6EE02E39}" type="sibTrans" cxnId="{DEC579DC-1980-4B13-B50D-D3495581238E}">
      <dgm:prSet/>
      <dgm:spPr>
        <a:solidFill>
          <a:srgbClr val="CFD5EA"/>
        </a:solidFill>
      </dgm:spPr>
      <dgm:t>
        <a:bodyPr/>
        <a:lstStyle/>
        <a:p>
          <a:endParaRPr lang="en-GB"/>
        </a:p>
      </dgm:t>
    </dgm:pt>
    <dgm:pt modelId="{CC52AEBE-A3A1-42DB-AFEF-CB218F158AEF}">
      <dgm:prSet/>
      <dgm:spPr>
        <a:ln>
          <a:noFill/>
        </a:ln>
      </dgm:spPr>
      <dgm:t>
        <a:bodyPr/>
        <a:lstStyle/>
        <a:p>
          <a:r>
            <a:rPr lang="hr-HR"/>
            <a:t>Jasne prednosti od nižeg prosječnog (i manje volatilnog) salda JRR-a i zarađene kamate </a:t>
          </a:r>
        </a:p>
      </dgm:t>
    </dgm:pt>
    <dgm:pt modelId="{2AA5A537-05F1-4374-B0E2-35051DBCE3FA}" type="parTrans" cxnId="{3A6C1ECD-AF38-4129-BC8F-4FC0082403B7}">
      <dgm:prSet/>
      <dgm:spPr/>
      <dgm:t>
        <a:bodyPr/>
        <a:lstStyle/>
        <a:p>
          <a:endParaRPr lang="en-GB"/>
        </a:p>
      </dgm:t>
    </dgm:pt>
    <dgm:pt modelId="{AF6051D8-1C26-43B2-9B8D-4DCCC567123D}" type="sibTrans" cxnId="{3A6C1ECD-AF38-4129-BC8F-4FC0082403B7}">
      <dgm:prSet/>
      <dgm:spPr/>
      <dgm:t>
        <a:bodyPr/>
        <a:lstStyle/>
        <a:p>
          <a:endParaRPr lang="en-GB"/>
        </a:p>
      </dgm:t>
    </dgm:pt>
    <dgm:pt modelId="{F455C73D-9950-463D-BF4B-A39585D13F8E}" type="pres">
      <dgm:prSet presAssocID="{B8B998D5-3DC3-4DD6-B6BA-8DE6BDA0A111}" presName="Name0" presStyleCnt="0">
        <dgm:presLayoutVars>
          <dgm:dir/>
          <dgm:resizeHandles val="exact"/>
        </dgm:presLayoutVars>
      </dgm:prSet>
      <dgm:spPr/>
    </dgm:pt>
    <dgm:pt modelId="{B942F591-3485-40E5-8DCA-30B93575794E}" type="pres">
      <dgm:prSet presAssocID="{0E14163F-996A-4ADC-A859-6D7EC40DE647}" presName="node" presStyleLbl="node1" presStyleIdx="0" presStyleCnt="3">
        <dgm:presLayoutVars>
          <dgm:bulletEnabled val="1"/>
        </dgm:presLayoutVars>
      </dgm:prSet>
      <dgm:spPr/>
    </dgm:pt>
    <dgm:pt modelId="{DF2E74B1-839C-48A7-9597-1870432BC642}" type="pres">
      <dgm:prSet presAssocID="{6D33FE58-4250-438B-9770-AD7778E4FFBF}" presName="sibTrans" presStyleLbl="sibTrans2D1" presStyleIdx="0" presStyleCnt="2"/>
      <dgm:spPr/>
    </dgm:pt>
    <dgm:pt modelId="{963ECC49-C2B1-41A3-AB2D-F345CC663BC0}" type="pres">
      <dgm:prSet presAssocID="{6D33FE58-4250-438B-9770-AD7778E4FFBF}" presName="connectorText" presStyleLbl="sibTrans2D1" presStyleIdx="0" presStyleCnt="2"/>
      <dgm:spPr/>
    </dgm:pt>
    <dgm:pt modelId="{1F1B9398-1B89-4A33-B6AA-40792EF08A70}" type="pres">
      <dgm:prSet presAssocID="{6556126F-7940-448B-B1E9-ED6DFFD4E92E}" presName="node" presStyleLbl="node1" presStyleIdx="1" presStyleCnt="3">
        <dgm:presLayoutVars>
          <dgm:bulletEnabled val="1"/>
        </dgm:presLayoutVars>
      </dgm:prSet>
      <dgm:spPr/>
    </dgm:pt>
    <dgm:pt modelId="{5AAF72FB-AF40-490E-84D3-5466A705874E}" type="pres">
      <dgm:prSet presAssocID="{BE62FBE1-136E-4667-B08B-D54E6EE02E39}" presName="sibTrans" presStyleLbl="sibTrans2D1" presStyleIdx="1" presStyleCnt="2"/>
      <dgm:spPr/>
    </dgm:pt>
    <dgm:pt modelId="{F26EA5A9-2600-466A-BFA4-923284878570}" type="pres">
      <dgm:prSet presAssocID="{BE62FBE1-136E-4667-B08B-D54E6EE02E39}" presName="connectorText" presStyleLbl="sibTrans2D1" presStyleIdx="1" presStyleCnt="2"/>
      <dgm:spPr/>
    </dgm:pt>
    <dgm:pt modelId="{5A18BF03-E349-48BC-AA8A-6F15A0F92D76}" type="pres">
      <dgm:prSet presAssocID="{CC52AEBE-A3A1-42DB-AFEF-CB218F158AEF}" presName="node" presStyleLbl="node1" presStyleIdx="2" presStyleCnt="3">
        <dgm:presLayoutVars>
          <dgm:bulletEnabled val="1"/>
        </dgm:presLayoutVars>
      </dgm:prSet>
      <dgm:spPr/>
    </dgm:pt>
  </dgm:ptLst>
  <dgm:cxnLst>
    <dgm:cxn modelId="{EC1A803D-0746-46D3-9BC5-0CCB65A950A9}" type="presOf" srcId="{B8B998D5-3DC3-4DD6-B6BA-8DE6BDA0A111}" destId="{F455C73D-9950-463D-BF4B-A39585D13F8E}" srcOrd="0" destOrd="0" presId="urn:microsoft.com/office/officeart/2005/8/layout/process1"/>
    <dgm:cxn modelId="{99D89B43-2B53-4AE8-97B2-CFB2F4C859AF}" type="presOf" srcId="{BE62FBE1-136E-4667-B08B-D54E6EE02E39}" destId="{F26EA5A9-2600-466A-BFA4-923284878570}" srcOrd="1" destOrd="0" presId="urn:microsoft.com/office/officeart/2005/8/layout/process1"/>
    <dgm:cxn modelId="{B34F3B67-E2E7-4871-BA46-A0F4F484D611}" srcId="{B8B998D5-3DC3-4DD6-B6BA-8DE6BDA0A111}" destId="{0E14163F-996A-4ADC-A859-6D7EC40DE647}" srcOrd="0" destOrd="0" parTransId="{13DF0AED-9F3E-4CEF-A3E0-1198B076AC48}" sibTransId="{6D33FE58-4250-438B-9770-AD7778E4FFBF}"/>
    <dgm:cxn modelId="{E2F8CD6A-4EF2-42EC-A3D0-5F8C496E68A3}" type="presOf" srcId="{CC52AEBE-A3A1-42DB-AFEF-CB218F158AEF}" destId="{5A18BF03-E349-48BC-AA8A-6F15A0F92D76}" srcOrd="0" destOrd="0" presId="urn:microsoft.com/office/officeart/2005/8/layout/process1"/>
    <dgm:cxn modelId="{E25B8A82-9A9B-419D-9BA8-C78D42340DC5}" type="presOf" srcId="{0E14163F-996A-4ADC-A859-6D7EC40DE647}" destId="{B942F591-3485-40E5-8DCA-30B93575794E}" srcOrd="0" destOrd="0" presId="urn:microsoft.com/office/officeart/2005/8/layout/process1"/>
    <dgm:cxn modelId="{D799818A-5078-4EF1-A86D-F2F91356E83D}" type="presOf" srcId="{6556126F-7940-448B-B1E9-ED6DFFD4E92E}" destId="{1F1B9398-1B89-4A33-B6AA-40792EF08A70}" srcOrd="0" destOrd="0" presId="urn:microsoft.com/office/officeart/2005/8/layout/process1"/>
    <dgm:cxn modelId="{9B27EDBB-6034-4F85-92F0-A6EE09AA6440}" type="presOf" srcId="{BE62FBE1-136E-4667-B08B-D54E6EE02E39}" destId="{5AAF72FB-AF40-490E-84D3-5466A705874E}" srcOrd="0" destOrd="0" presId="urn:microsoft.com/office/officeart/2005/8/layout/process1"/>
    <dgm:cxn modelId="{3A6C1ECD-AF38-4129-BC8F-4FC0082403B7}" srcId="{B8B998D5-3DC3-4DD6-B6BA-8DE6BDA0A111}" destId="{CC52AEBE-A3A1-42DB-AFEF-CB218F158AEF}" srcOrd="2" destOrd="0" parTransId="{2AA5A537-05F1-4374-B0E2-35051DBCE3FA}" sibTransId="{AF6051D8-1C26-43B2-9B8D-4DCCC567123D}"/>
    <dgm:cxn modelId="{DEC579DC-1980-4B13-B50D-D3495581238E}" srcId="{B8B998D5-3DC3-4DD6-B6BA-8DE6BDA0A111}" destId="{6556126F-7940-448B-B1E9-ED6DFFD4E92E}" srcOrd="1" destOrd="0" parTransId="{5C4CE38D-429A-4B6A-897F-ABE88094AC05}" sibTransId="{BE62FBE1-136E-4667-B08B-D54E6EE02E39}"/>
    <dgm:cxn modelId="{EE6534FE-F42A-4417-80F1-51A5031C6196}" type="presOf" srcId="{6D33FE58-4250-438B-9770-AD7778E4FFBF}" destId="{963ECC49-C2B1-41A3-AB2D-F345CC663BC0}" srcOrd="1" destOrd="0" presId="urn:microsoft.com/office/officeart/2005/8/layout/process1"/>
    <dgm:cxn modelId="{EC71A1FF-2E65-41CC-AC42-734E1993111E}" type="presOf" srcId="{6D33FE58-4250-438B-9770-AD7778E4FFBF}" destId="{DF2E74B1-839C-48A7-9597-1870432BC642}" srcOrd="0" destOrd="0" presId="urn:microsoft.com/office/officeart/2005/8/layout/process1"/>
    <dgm:cxn modelId="{77620CAE-49E8-4413-9B08-526C8BCA73CF}" type="presParOf" srcId="{F455C73D-9950-463D-BF4B-A39585D13F8E}" destId="{B942F591-3485-40E5-8DCA-30B93575794E}" srcOrd="0" destOrd="0" presId="urn:microsoft.com/office/officeart/2005/8/layout/process1"/>
    <dgm:cxn modelId="{962332D4-E274-4500-9225-3176CE5713E4}" type="presParOf" srcId="{F455C73D-9950-463D-BF4B-A39585D13F8E}" destId="{DF2E74B1-839C-48A7-9597-1870432BC642}" srcOrd="1" destOrd="0" presId="urn:microsoft.com/office/officeart/2005/8/layout/process1"/>
    <dgm:cxn modelId="{63FBBF0B-4CE2-4193-9307-95E93CE9E779}" type="presParOf" srcId="{DF2E74B1-839C-48A7-9597-1870432BC642}" destId="{963ECC49-C2B1-41A3-AB2D-F345CC663BC0}" srcOrd="0" destOrd="0" presId="urn:microsoft.com/office/officeart/2005/8/layout/process1"/>
    <dgm:cxn modelId="{BD9B5B07-1D58-447B-A5F6-FCF23C3B8981}" type="presParOf" srcId="{F455C73D-9950-463D-BF4B-A39585D13F8E}" destId="{1F1B9398-1B89-4A33-B6AA-40792EF08A70}" srcOrd="2" destOrd="0" presId="urn:microsoft.com/office/officeart/2005/8/layout/process1"/>
    <dgm:cxn modelId="{428AA462-5469-4D84-820D-22313E9751FF}" type="presParOf" srcId="{F455C73D-9950-463D-BF4B-A39585D13F8E}" destId="{5AAF72FB-AF40-490E-84D3-5466A705874E}" srcOrd="3" destOrd="0" presId="urn:microsoft.com/office/officeart/2005/8/layout/process1"/>
    <dgm:cxn modelId="{077A7C27-A7F7-485C-BD9E-B5867B3AF667}" type="presParOf" srcId="{5AAF72FB-AF40-490E-84D3-5466A705874E}" destId="{F26EA5A9-2600-466A-BFA4-923284878570}" srcOrd="0" destOrd="0" presId="urn:microsoft.com/office/officeart/2005/8/layout/process1"/>
    <dgm:cxn modelId="{C8D4A5A8-34C9-442E-8E52-6A0DBB028D0D}" type="presParOf" srcId="{F455C73D-9950-463D-BF4B-A39585D13F8E}" destId="{5A18BF03-E349-48BC-AA8A-6F15A0F92D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F492017-794D-4386-A2FC-18497095833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5EA2BC2-E431-44FA-9FC4-C4D3530B4D5D}">
      <dgm:prSet phldrT="[Text]"/>
      <dgm:spPr>
        <a:ln>
          <a:noFill/>
        </a:ln>
      </dgm:spPr>
      <dgm:t>
        <a:bodyPr/>
        <a:lstStyle/>
        <a:p>
          <a:r>
            <a:rPr lang="hr-HR"/>
            <a:t>Potpuno drukčiji pristup: bez sekundarnog zakonodavstva ili formalne regulative</a:t>
          </a:r>
        </a:p>
      </dgm:t>
    </dgm:pt>
    <dgm:pt modelId="{2B772E49-F142-43B4-BD90-31E969ECE2C3}" type="parTrans" cxnId="{87F6C923-31F3-40DF-AE63-3A0EBDAD9E8D}">
      <dgm:prSet/>
      <dgm:spPr/>
      <dgm:t>
        <a:bodyPr/>
        <a:lstStyle/>
        <a:p>
          <a:endParaRPr lang="en-GB"/>
        </a:p>
      </dgm:t>
    </dgm:pt>
    <dgm:pt modelId="{721094D9-D14C-4BC0-B25D-EBB88E4E12DC}" type="sibTrans" cxnId="{87F6C923-31F3-40DF-AE63-3A0EBDAD9E8D}">
      <dgm:prSet/>
      <dgm:spPr/>
      <dgm:t>
        <a:bodyPr/>
        <a:lstStyle/>
        <a:p>
          <a:endParaRPr lang="en-GB"/>
        </a:p>
      </dgm:t>
    </dgm:pt>
    <dgm:pt modelId="{BF23B1B5-BB1C-4133-A157-C3F37DA204E2}">
      <dgm:prSet/>
      <dgm:spPr>
        <a:ln>
          <a:noFill/>
        </a:ln>
      </dgm:spPr>
      <dgm:t>
        <a:bodyPr/>
        <a:lstStyle/>
        <a:p>
          <a:r>
            <a:rPr lang="hr-HR"/>
            <a:t>Umjesto toga, ured za upravljanje dugom UK-a objavljuje „operativnu obavijest” u kojoj se navodi sljedeće:</a:t>
          </a:r>
        </a:p>
      </dgm:t>
    </dgm:pt>
    <dgm:pt modelId="{CA03A87A-5648-48A7-B2E5-EDB16E33E8F8}" type="parTrans" cxnId="{D40F2C67-2E3F-4EF0-940C-36BCD79EAFD7}">
      <dgm:prSet/>
      <dgm:spPr/>
      <dgm:t>
        <a:bodyPr/>
        <a:lstStyle/>
        <a:p>
          <a:endParaRPr lang="en-GB"/>
        </a:p>
      </dgm:t>
    </dgm:pt>
    <dgm:pt modelId="{21D2084C-2904-4D75-B349-68F5F28593E1}" type="sibTrans" cxnId="{D40F2C67-2E3F-4EF0-940C-36BCD79EAFD7}">
      <dgm:prSet/>
      <dgm:spPr/>
      <dgm:t>
        <a:bodyPr/>
        <a:lstStyle/>
        <a:p>
          <a:endParaRPr lang="en-GB"/>
        </a:p>
      </dgm:t>
    </dgm:pt>
    <dgm:pt modelId="{7D578881-6166-41FC-B67D-9000437770AB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cilj upravljanja gotovinskim sredstvima koji utvrđuju ministri riznice</a:t>
          </a:r>
        </a:p>
      </dgm:t>
    </dgm:pt>
    <dgm:pt modelId="{F76B395B-3761-4C65-ACBC-6CA94C525F54}" type="parTrans" cxnId="{5CFB462F-9BBA-4080-9888-1C64A8CCB3F3}">
      <dgm:prSet/>
      <dgm:spPr/>
      <dgm:t>
        <a:bodyPr/>
        <a:lstStyle/>
        <a:p>
          <a:endParaRPr lang="en-GB"/>
        </a:p>
      </dgm:t>
    </dgm:pt>
    <dgm:pt modelId="{588D00AA-7BE9-4236-9322-D40B5D4F2104}" type="sibTrans" cxnId="{5CFB462F-9BBA-4080-9888-1C64A8CCB3F3}">
      <dgm:prSet/>
      <dgm:spPr/>
      <dgm:t>
        <a:bodyPr/>
        <a:lstStyle/>
        <a:p>
          <a:endParaRPr lang="en-GB"/>
        </a:p>
      </dgm:t>
    </dgm:pt>
    <dgm:pt modelId="{67F28254-BE81-4206-897E-E3DF8C1AFDC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odabir druge ugovorne strane – regulirane institucije koje moraju ispuniti pravnu dokumentaciju (ponajprije GMRA), prihvatiti operativnu obavijest itd.</a:t>
          </a:r>
        </a:p>
      </dgm:t>
    </dgm:pt>
    <dgm:pt modelId="{95BFBAD1-47C9-4811-93BB-77E22D7B5A41}" type="parTrans" cxnId="{E9842E2F-C42B-4E6F-9D7F-3457642A603F}">
      <dgm:prSet/>
      <dgm:spPr/>
      <dgm:t>
        <a:bodyPr/>
        <a:lstStyle/>
        <a:p>
          <a:endParaRPr lang="en-GB"/>
        </a:p>
      </dgm:t>
    </dgm:pt>
    <dgm:pt modelId="{34484C5B-4D44-4BB9-8D40-7C865FAC4F7F}" type="sibTrans" cxnId="{E9842E2F-C42B-4E6F-9D7F-3457642A603F}">
      <dgm:prSet/>
      <dgm:spPr/>
      <dgm:t>
        <a:bodyPr/>
        <a:lstStyle/>
        <a:p>
          <a:endParaRPr lang="en-GB"/>
        </a:p>
      </dgm:t>
    </dgm:pt>
    <dgm:pt modelId="{46CC9854-4F61-4699-AFDA-5010F3488407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niz instrumenata (vrlo opsežan, uključujući swapove) i dospijeća (do jedne godine)</a:t>
          </a:r>
        </a:p>
      </dgm:t>
    </dgm:pt>
    <dgm:pt modelId="{A3AE5EAF-7233-47B7-8BCF-3E471C61FC26}" type="parTrans" cxnId="{005AC61B-8AE1-4FAF-BD49-774D7A85E0B1}">
      <dgm:prSet/>
      <dgm:spPr/>
      <dgm:t>
        <a:bodyPr/>
        <a:lstStyle/>
        <a:p>
          <a:endParaRPr lang="en-GB"/>
        </a:p>
      </dgm:t>
    </dgm:pt>
    <dgm:pt modelId="{5E124A2B-2AAD-44FD-8CE4-54ACA6007C24}" type="sibTrans" cxnId="{005AC61B-8AE1-4FAF-BD49-774D7A85E0B1}">
      <dgm:prSet/>
      <dgm:spPr/>
      <dgm:t>
        <a:bodyPr/>
        <a:lstStyle/>
        <a:p>
          <a:endParaRPr lang="en-GB"/>
        </a:p>
      </dgm:t>
    </dgm:pt>
    <dgm:pt modelId="{AC8F0ECD-792E-47B8-BBD6-35D41E93F992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aranžmani trgovanja za neosigurane depozite i repo transakcije (uglavnom bilateralno ili putem ovlaštenih brokera ili platformi)</a:t>
          </a:r>
        </a:p>
      </dgm:t>
    </dgm:pt>
    <dgm:pt modelId="{C3E68ACD-47C7-4377-96CD-82B410E02514}" type="parTrans" cxnId="{8A3E4750-2F6C-4C47-BF1B-40174F0CD6D5}">
      <dgm:prSet/>
      <dgm:spPr/>
      <dgm:t>
        <a:bodyPr/>
        <a:lstStyle/>
        <a:p>
          <a:endParaRPr lang="en-GB"/>
        </a:p>
      </dgm:t>
    </dgm:pt>
    <dgm:pt modelId="{39C0D75D-B8DD-4505-985C-8F367DEC613D}" type="sibTrans" cxnId="{8A3E4750-2F6C-4C47-BF1B-40174F0CD6D5}">
      <dgm:prSet/>
      <dgm:spPr/>
      <dgm:t>
        <a:bodyPr/>
        <a:lstStyle/>
        <a:p>
          <a:endParaRPr lang="en-GB"/>
        </a:p>
      </dgm:t>
    </dgm:pt>
    <dgm:pt modelId="{18DC6DF5-C2D2-4CAF-AC4A-D0DF29AD1420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aranžmani namire – uglavnom isti dan</a:t>
          </a:r>
        </a:p>
      </dgm:t>
    </dgm:pt>
    <dgm:pt modelId="{B883B69B-E82C-4CD9-A195-A7C940942FB2}" type="parTrans" cxnId="{74C45B55-F690-4529-BAC5-D3B75E8AC3A8}">
      <dgm:prSet/>
      <dgm:spPr/>
      <dgm:t>
        <a:bodyPr/>
        <a:lstStyle/>
        <a:p>
          <a:endParaRPr lang="en-GB"/>
        </a:p>
      </dgm:t>
    </dgm:pt>
    <dgm:pt modelId="{30CB0FF7-750A-4F7D-AF46-1C24707181AE}" type="sibTrans" cxnId="{74C45B55-F690-4529-BAC5-D3B75E8AC3A8}">
      <dgm:prSet/>
      <dgm:spPr/>
      <dgm:t>
        <a:bodyPr/>
        <a:lstStyle/>
        <a:p>
          <a:endParaRPr lang="en-GB"/>
        </a:p>
      </dgm:t>
    </dgm:pt>
    <dgm:pt modelId="{06217B5B-78C4-404A-AD9B-B224B92054AC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postupci trgovanja – telefonski ili putem platformi, odnosne obveze</a:t>
          </a:r>
        </a:p>
      </dgm:t>
    </dgm:pt>
    <dgm:pt modelId="{9B0A70A1-9AB5-41F4-B209-0520FA6139A4}" type="parTrans" cxnId="{5177BDDC-B1A1-45E2-A175-5573114677E0}">
      <dgm:prSet/>
      <dgm:spPr/>
      <dgm:t>
        <a:bodyPr/>
        <a:lstStyle/>
        <a:p>
          <a:endParaRPr lang="en-GB"/>
        </a:p>
      </dgm:t>
    </dgm:pt>
    <dgm:pt modelId="{2C4AC624-BC00-470C-9AC1-18ED91AE265D}" type="sibTrans" cxnId="{5177BDDC-B1A1-45E2-A175-5573114677E0}">
      <dgm:prSet/>
      <dgm:spPr/>
      <dgm:t>
        <a:bodyPr/>
        <a:lstStyle/>
        <a:p>
          <a:endParaRPr lang="en-GB"/>
        </a:p>
      </dgm:t>
    </dgm:pt>
    <dgm:pt modelId="{22B4F815-BF39-464B-A1B5-4AB6C5B54AD3}">
      <dgm:prSet/>
      <dgm:spPr>
        <a:solidFill>
          <a:srgbClr val="CFD5EA">
            <a:alpha val="90000"/>
          </a:srgbClr>
        </a:solidFill>
      </dgm:spPr>
      <dgm:t>
        <a:bodyPr/>
        <a:lstStyle/>
        <a:p>
          <a:pPr>
            <a:spcBef>
              <a:spcPts val="600"/>
            </a:spcBef>
          </a:pPr>
          <a:r>
            <a:rPr lang="hr-HR"/>
            <a:t>[postupci i kontrole pripremljeni u okviru ureda za upravljanje dugom]</a:t>
          </a:r>
        </a:p>
      </dgm:t>
    </dgm:pt>
    <dgm:pt modelId="{90A46FC5-CD10-444E-8418-274E1DA0231E}" type="parTrans" cxnId="{8CD6782D-2827-40EC-88B2-E84E7B7C3D16}">
      <dgm:prSet/>
      <dgm:spPr/>
      <dgm:t>
        <a:bodyPr/>
        <a:lstStyle/>
        <a:p>
          <a:endParaRPr lang="en-GB"/>
        </a:p>
      </dgm:t>
    </dgm:pt>
    <dgm:pt modelId="{99D90338-31D6-4955-B765-406767F7F663}" type="sibTrans" cxnId="{8CD6782D-2827-40EC-88B2-E84E7B7C3D16}">
      <dgm:prSet/>
      <dgm:spPr/>
      <dgm:t>
        <a:bodyPr/>
        <a:lstStyle/>
        <a:p>
          <a:endParaRPr lang="en-GB"/>
        </a:p>
      </dgm:t>
    </dgm:pt>
    <dgm:pt modelId="{2B784823-D7AE-4E60-8CC7-17046AC68B23}" type="pres">
      <dgm:prSet presAssocID="{8F492017-794D-4386-A2FC-18497095833B}" presName="linear" presStyleCnt="0">
        <dgm:presLayoutVars>
          <dgm:dir/>
          <dgm:animLvl val="lvl"/>
          <dgm:resizeHandles val="exact"/>
        </dgm:presLayoutVars>
      </dgm:prSet>
      <dgm:spPr/>
    </dgm:pt>
    <dgm:pt modelId="{DBEC9DC8-A71A-4E7B-97D7-5E911B1BFB15}" type="pres">
      <dgm:prSet presAssocID="{65EA2BC2-E431-44FA-9FC4-C4D3530B4D5D}" presName="parentLin" presStyleCnt="0"/>
      <dgm:spPr/>
    </dgm:pt>
    <dgm:pt modelId="{89D7D5C6-06F6-4B74-9815-5156ABE2557E}" type="pres">
      <dgm:prSet presAssocID="{65EA2BC2-E431-44FA-9FC4-C4D3530B4D5D}" presName="parentLeftMargin" presStyleLbl="node1" presStyleIdx="0" presStyleCnt="2"/>
      <dgm:spPr/>
    </dgm:pt>
    <dgm:pt modelId="{AF6E4244-87FF-47E7-BD4D-FA463E97C515}" type="pres">
      <dgm:prSet presAssocID="{65EA2BC2-E431-44FA-9FC4-C4D3530B4D5D}" presName="parentText" presStyleLbl="node1" presStyleIdx="0" presStyleCnt="2" custScaleX="136101">
        <dgm:presLayoutVars>
          <dgm:chMax val="0"/>
          <dgm:bulletEnabled val="1"/>
        </dgm:presLayoutVars>
      </dgm:prSet>
      <dgm:spPr/>
    </dgm:pt>
    <dgm:pt modelId="{93BC84D4-2272-46C2-9A30-1A0570FE46F9}" type="pres">
      <dgm:prSet presAssocID="{65EA2BC2-E431-44FA-9FC4-C4D3530B4D5D}" presName="negativeSpace" presStyleCnt="0"/>
      <dgm:spPr/>
    </dgm:pt>
    <dgm:pt modelId="{5EBEF0E2-574B-4CAA-88BA-F9026A5D6EB6}" type="pres">
      <dgm:prSet presAssocID="{65EA2BC2-E431-44FA-9FC4-C4D3530B4D5D}" presName="childText" presStyleLbl="conFgAcc1" presStyleIdx="0" presStyleCnt="2" custLinFactNeighborX="609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7801BA2F-5920-413A-9747-DD1C08B9EBFD}" type="pres">
      <dgm:prSet presAssocID="{721094D9-D14C-4BC0-B25D-EBB88E4E12DC}" presName="spaceBetweenRectangles" presStyleCnt="0"/>
      <dgm:spPr/>
    </dgm:pt>
    <dgm:pt modelId="{3BC4708B-DC37-4674-B2D0-82D1CA2A8227}" type="pres">
      <dgm:prSet presAssocID="{BF23B1B5-BB1C-4133-A157-C3F37DA204E2}" presName="parentLin" presStyleCnt="0"/>
      <dgm:spPr/>
    </dgm:pt>
    <dgm:pt modelId="{4BDF7E91-0278-4AE2-B407-158BD2C78012}" type="pres">
      <dgm:prSet presAssocID="{BF23B1B5-BB1C-4133-A157-C3F37DA204E2}" presName="parentLeftMargin" presStyleLbl="node1" presStyleIdx="0" presStyleCnt="2"/>
      <dgm:spPr/>
    </dgm:pt>
    <dgm:pt modelId="{322D8367-2D82-42B4-8D99-6F47522814EA}" type="pres">
      <dgm:prSet presAssocID="{BF23B1B5-BB1C-4133-A157-C3F37DA204E2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38E8C580-CFC9-483C-8EA4-3B33803F0152}" type="pres">
      <dgm:prSet presAssocID="{BF23B1B5-BB1C-4133-A157-C3F37DA204E2}" presName="negativeSpace" presStyleCnt="0"/>
      <dgm:spPr/>
    </dgm:pt>
    <dgm:pt modelId="{E34AA936-418F-4B2D-A8C0-258B247F9CC6}" type="pres">
      <dgm:prSet presAssocID="{BF23B1B5-BB1C-4133-A157-C3F37DA204E2}" presName="childText" presStyleLbl="conFgAcc1" presStyleIdx="1" presStyleCnt="2" custLinFactNeighborX="-3044">
        <dgm:presLayoutVars>
          <dgm:bulletEnabled val="1"/>
        </dgm:presLayoutVars>
      </dgm:prSet>
      <dgm:spPr/>
    </dgm:pt>
  </dgm:ptLst>
  <dgm:cxnLst>
    <dgm:cxn modelId="{4712FA0E-A1DF-441C-8FEC-48D1B13DAB47}" type="presOf" srcId="{BF23B1B5-BB1C-4133-A157-C3F37DA204E2}" destId="{4BDF7E91-0278-4AE2-B407-158BD2C78012}" srcOrd="0" destOrd="0" presId="urn:microsoft.com/office/officeart/2005/8/layout/list1"/>
    <dgm:cxn modelId="{005AC61B-8AE1-4FAF-BD49-774D7A85E0B1}" srcId="{BF23B1B5-BB1C-4133-A157-C3F37DA204E2}" destId="{46CC9854-4F61-4699-AFDA-5010F3488407}" srcOrd="2" destOrd="0" parTransId="{A3AE5EAF-7233-47B7-8BCF-3E471C61FC26}" sibTransId="{5E124A2B-2AAD-44FD-8CE4-54ACA6007C24}"/>
    <dgm:cxn modelId="{87F6C923-31F3-40DF-AE63-3A0EBDAD9E8D}" srcId="{8F492017-794D-4386-A2FC-18497095833B}" destId="{65EA2BC2-E431-44FA-9FC4-C4D3530B4D5D}" srcOrd="0" destOrd="0" parTransId="{2B772E49-F142-43B4-BD90-31E969ECE2C3}" sibTransId="{721094D9-D14C-4BC0-B25D-EBB88E4E12DC}"/>
    <dgm:cxn modelId="{8CD6782D-2827-40EC-88B2-E84E7B7C3D16}" srcId="{BF23B1B5-BB1C-4133-A157-C3F37DA204E2}" destId="{22B4F815-BF39-464B-A1B5-4AB6C5B54AD3}" srcOrd="6" destOrd="0" parTransId="{90A46FC5-CD10-444E-8418-274E1DA0231E}" sibTransId="{99D90338-31D6-4955-B765-406767F7F663}"/>
    <dgm:cxn modelId="{E9842E2F-C42B-4E6F-9D7F-3457642A603F}" srcId="{BF23B1B5-BB1C-4133-A157-C3F37DA204E2}" destId="{67F28254-BE81-4206-897E-E3DF8C1AFDC2}" srcOrd="1" destOrd="0" parTransId="{95BFBAD1-47C9-4811-93BB-77E22D7B5A41}" sibTransId="{34484C5B-4D44-4BB9-8D40-7C865FAC4F7F}"/>
    <dgm:cxn modelId="{5CFB462F-9BBA-4080-9888-1C64A8CCB3F3}" srcId="{BF23B1B5-BB1C-4133-A157-C3F37DA204E2}" destId="{7D578881-6166-41FC-B67D-9000437770AB}" srcOrd="0" destOrd="0" parTransId="{F76B395B-3761-4C65-ACBC-6CA94C525F54}" sibTransId="{588D00AA-7BE9-4236-9322-D40B5D4F2104}"/>
    <dgm:cxn modelId="{0A419731-54B2-4D1A-97CB-802C2DDCBCA2}" type="presOf" srcId="{65EA2BC2-E431-44FA-9FC4-C4D3530B4D5D}" destId="{89D7D5C6-06F6-4B74-9815-5156ABE2557E}" srcOrd="0" destOrd="0" presId="urn:microsoft.com/office/officeart/2005/8/layout/list1"/>
    <dgm:cxn modelId="{F1B64B41-751E-431E-BB88-21761239D486}" type="presOf" srcId="{06217B5B-78C4-404A-AD9B-B224B92054AC}" destId="{E34AA936-418F-4B2D-A8C0-258B247F9CC6}" srcOrd="0" destOrd="5" presId="urn:microsoft.com/office/officeart/2005/8/layout/list1"/>
    <dgm:cxn modelId="{D40F2C67-2E3F-4EF0-940C-36BCD79EAFD7}" srcId="{8F492017-794D-4386-A2FC-18497095833B}" destId="{BF23B1B5-BB1C-4133-A157-C3F37DA204E2}" srcOrd="1" destOrd="0" parTransId="{CA03A87A-5648-48A7-B2E5-EDB16E33E8F8}" sibTransId="{21D2084C-2904-4D75-B349-68F5F28593E1}"/>
    <dgm:cxn modelId="{2F8E146B-79EC-4276-AECC-93A869D0868F}" type="presOf" srcId="{22B4F815-BF39-464B-A1B5-4AB6C5B54AD3}" destId="{E34AA936-418F-4B2D-A8C0-258B247F9CC6}" srcOrd="0" destOrd="6" presId="urn:microsoft.com/office/officeart/2005/8/layout/list1"/>
    <dgm:cxn modelId="{8A3E4750-2F6C-4C47-BF1B-40174F0CD6D5}" srcId="{BF23B1B5-BB1C-4133-A157-C3F37DA204E2}" destId="{AC8F0ECD-792E-47B8-BBD6-35D41E93F992}" srcOrd="3" destOrd="0" parTransId="{C3E68ACD-47C7-4377-96CD-82B410E02514}" sibTransId="{39C0D75D-B8DD-4505-985C-8F367DEC613D}"/>
    <dgm:cxn modelId="{74C45B55-F690-4529-BAC5-D3B75E8AC3A8}" srcId="{BF23B1B5-BB1C-4133-A157-C3F37DA204E2}" destId="{18DC6DF5-C2D2-4CAF-AC4A-D0DF29AD1420}" srcOrd="4" destOrd="0" parTransId="{B883B69B-E82C-4CD9-A195-A7C940942FB2}" sibTransId="{30CB0FF7-750A-4F7D-AF46-1C24707181AE}"/>
    <dgm:cxn modelId="{B651AFA5-4D7E-4BD4-8FD8-E78AD6022E00}" type="presOf" srcId="{67F28254-BE81-4206-897E-E3DF8C1AFDC2}" destId="{E34AA936-418F-4B2D-A8C0-258B247F9CC6}" srcOrd="0" destOrd="1" presId="urn:microsoft.com/office/officeart/2005/8/layout/list1"/>
    <dgm:cxn modelId="{8E9691AC-39EA-4DCB-8894-5D44CEF46C73}" type="presOf" srcId="{46CC9854-4F61-4699-AFDA-5010F3488407}" destId="{E34AA936-418F-4B2D-A8C0-258B247F9CC6}" srcOrd="0" destOrd="2" presId="urn:microsoft.com/office/officeart/2005/8/layout/list1"/>
    <dgm:cxn modelId="{23D25CB0-7B6E-4C13-869E-7DF489524546}" type="presOf" srcId="{18DC6DF5-C2D2-4CAF-AC4A-D0DF29AD1420}" destId="{E34AA936-418F-4B2D-A8C0-258B247F9CC6}" srcOrd="0" destOrd="4" presId="urn:microsoft.com/office/officeart/2005/8/layout/list1"/>
    <dgm:cxn modelId="{60CE8BB5-DB74-405A-A0A4-C7767B692F59}" type="presOf" srcId="{BF23B1B5-BB1C-4133-A157-C3F37DA204E2}" destId="{322D8367-2D82-42B4-8D99-6F47522814EA}" srcOrd="1" destOrd="0" presId="urn:microsoft.com/office/officeart/2005/8/layout/list1"/>
    <dgm:cxn modelId="{F3844ABF-5AAC-4CE6-AE58-63E6FEF66E8E}" type="presOf" srcId="{7D578881-6166-41FC-B67D-9000437770AB}" destId="{E34AA936-418F-4B2D-A8C0-258B247F9CC6}" srcOrd="0" destOrd="0" presId="urn:microsoft.com/office/officeart/2005/8/layout/list1"/>
    <dgm:cxn modelId="{DD9DCFBF-95DA-432F-9C71-3398C43EFE0A}" type="presOf" srcId="{AC8F0ECD-792E-47B8-BBD6-35D41E93F992}" destId="{E34AA936-418F-4B2D-A8C0-258B247F9CC6}" srcOrd="0" destOrd="3" presId="urn:microsoft.com/office/officeart/2005/8/layout/list1"/>
    <dgm:cxn modelId="{0CB077D9-62A6-46C5-9B5C-65A4FD86492C}" type="presOf" srcId="{8F492017-794D-4386-A2FC-18497095833B}" destId="{2B784823-D7AE-4E60-8CC7-17046AC68B23}" srcOrd="0" destOrd="0" presId="urn:microsoft.com/office/officeart/2005/8/layout/list1"/>
    <dgm:cxn modelId="{5177BDDC-B1A1-45E2-A175-5573114677E0}" srcId="{BF23B1B5-BB1C-4133-A157-C3F37DA204E2}" destId="{06217B5B-78C4-404A-AD9B-B224B92054AC}" srcOrd="5" destOrd="0" parTransId="{9B0A70A1-9AB5-41F4-B209-0520FA6139A4}" sibTransId="{2C4AC624-BC00-470C-9AC1-18ED91AE265D}"/>
    <dgm:cxn modelId="{46846BEC-7267-4F3E-A31A-C78E24B59073}" type="presOf" srcId="{65EA2BC2-E431-44FA-9FC4-C4D3530B4D5D}" destId="{AF6E4244-87FF-47E7-BD4D-FA463E97C515}" srcOrd="1" destOrd="0" presId="urn:microsoft.com/office/officeart/2005/8/layout/list1"/>
    <dgm:cxn modelId="{6D3D09B3-5F0A-4AFD-8224-85235306603B}" type="presParOf" srcId="{2B784823-D7AE-4E60-8CC7-17046AC68B23}" destId="{DBEC9DC8-A71A-4E7B-97D7-5E911B1BFB15}" srcOrd="0" destOrd="0" presId="urn:microsoft.com/office/officeart/2005/8/layout/list1"/>
    <dgm:cxn modelId="{0AE8FB80-4361-49A0-91F6-6CAD30A25FB7}" type="presParOf" srcId="{DBEC9DC8-A71A-4E7B-97D7-5E911B1BFB15}" destId="{89D7D5C6-06F6-4B74-9815-5156ABE2557E}" srcOrd="0" destOrd="0" presId="urn:microsoft.com/office/officeart/2005/8/layout/list1"/>
    <dgm:cxn modelId="{00103069-EC2A-48EF-BEE7-220C76BCE8AD}" type="presParOf" srcId="{DBEC9DC8-A71A-4E7B-97D7-5E911B1BFB15}" destId="{AF6E4244-87FF-47E7-BD4D-FA463E97C515}" srcOrd="1" destOrd="0" presId="urn:microsoft.com/office/officeart/2005/8/layout/list1"/>
    <dgm:cxn modelId="{3BCFE59F-0B3F-4D5B-8610-BC6D171CEC12}" type="presParOf" srcId="{2B784823-D7AE-4E60-8CC7-17046AC68B23}" destId="{93BC84D4-2272-46C2-9A30-1A0570FE46F9}" srcOrd="1" destOrd="0" presId="urn:microsoft.com/office/officeart/2005/8/layout/list1"/>
    <dgm:cxn modelId="{C29FA07F-82C6-4BE9-81E1-FB833772132E}" type="presParOf" srcId="{2B784823-D7AE-4E60-8CC7-17046AC68B23}" destId="{5EBEF0E2-574B-4CAA-88BA-F9026A5D6EB6}" srcOrd="2" destOrd="0" presId="urn:microsoft.com/office/officeart/2005/8/layout/list1"/>
    <dgm:cxn modelId="{A858E4E8-2D2A-4ADC-BDBC-2C89EAC797E6}" type="presParOf" srcId="{2B784823-D7AE-4E60-8CC7-17046AC68B23}" destId="{7801BA2F-5920-413A-9747-DD1C08B9EBFD}" srcOrd="3" destOrd="0" presId="urn:microsoft.com/office/officeart/2005/8/layout/list1"/>
    <dgm:cxn modelId="{70CBA64D-6A28-4E41-944C-D616D15E7287}" type="presParOf" srcId="{2B784823-D7AE-4E60-8CC7-17046AC68B23}" destId="{3BC4708B-DC37-4674-B2D0-82D1CA2A8227}" srcOrd="4" destOrd="0" presId="urn:microsoft.com/office/officeart/2005/8/layout/list1"/>
    <dgm:cxn modelId="{3BBBF369-926E-48A9-A451-6BDC744468E3}" type="presParOf" srcId="{3BC4708B-DC37-4674-B2D0-82D1CA2A8227}" destId="{4BDF7E91-0278-4AE2-B407-158BD2C78012}" srcOrd="0" destOrd="0" presId="urn:microsoft.com/office/officeart/2005/8/layout/list1"/>
    <dgm:cxn modelId="{B6142216-0BB0-47FE-9721-ED46404B8040}" type="presParOf" srcId="{3BC4708B-DC37-4674-B2D0-82D1CA2A8227}" destId="{322D8367-2D82-42B4-8D99-6F47522814EA}" srcOrd="1" destOrd="0" presId="urn:microsoft.com/office/officeart/2005/8/layout/list1"/>
    <dgm:cxn modelId="{206023BB-7E2B-4F30-BB4F-AEFE0EE207FB}" type="presParOf" srcId="{2B784823-D7AE-4E60-8CC7-17046AC68B23}" destId="{38E8C580-CFC9-483C-8EA4-3B33803F0152}" srcOrd="5" destOrd="0" presId="urn:microsoft.com/office/officeart/2005/8/layout/list1"/>
    <dgm:cxn modelId="{7A001DA1-E992-4F36-BD5D-437455380DE8}" type="presParOf" srcId="{2B784823-D7AE-4E60-8CC7-17046AC68B23}" destId="{E34AA936-418F-4B2D-A8C0-258B247F9C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76264-A111-4D95-A693-3B26495D4D1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1D6F2F-E0C0-469A-A1EB-C5B6DA3F2CFE}">
      <dgm:prSet phldrT="[Text]"/>
      <dgm:spPr>
        <a:ln>
          <a:noFill/>
        </a:ln>
      </dgm:spPr>
      <dgm:t>
        <a:bodyPr/>
        <a:lstStyle/>
        <a:p>
          <a:r>
            <a:rPr lang="hr-HR"/>
            <a:t>Riznica/ured za upravljanje dugom ili upravitelj gotovinskih sredstava odgovorni su samo za kratkoročna ulaganja</a:t>
          </a:r>
        </a:p>
      </dgm:t>
    </dgm:pt>
    <dgm:pt modelId="{A51BB0A5-EDC7-424D-B0F3-0EF045340FD2}" type="parTrans" cxnId="{362C0DA2-3106-4444-AFC4-E969AFE96E0C}">
      <dgm:prSet/>
      <dgm:spPr/>
      <dgm:t>
        <a:bodyPr/>
        <a:lstStyle/>
        <a:p>
          <a:endParaRPr lang="en-GB"/>
        </a:p>
      </dgm:t>
    </dgm:pt>
    <dgm:pt modelId="{D928A81A-D473-41F4-839B-6A1A9C746AE8}" type="sibTrans" cxnId="{362C0DA2-3106-4444-AFC4-E969AFE96E0C}">
      <dgm:prSet/>
      <dgm:spPr/>
      <dgm:t>
        <a:bodyPr/>
        <a:lstStyle/>
        <a:p>
          <a:endParaRPr lang="en-GB"/>
        </a:p>
      </dgm:t>
    </dgm:pt>
    <dgm:pt modelId="{A5D3A64C-152F-45F7-95C1-521811AB7326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/>
            <a:t>višak povrh gotovinske rezerve</a:t>
          </a:r>
        </a:p>
      </dgm:t>
    </dgm:pt>
    <dgm:pt modelId="{040BEA37-8959-4720-80A6-0CE403D61FC9}" type="parTrans" cxnId="{D973EEE1-D9F2-4F4D-A30C-B0E68B26CAEE}">
      <dgm:prSet/>
      <dgm:spPr/>
      <dgm:t>
        <a:bodyPr/>
        <a:lstStyle/>
        <a:p>
          <a:endParaRPr lang="en-GB"/>
        </a:p>
      </dgm:t>
    </dgm:pt>
    <dgm:pt modelId="{6151B15E-7CB5-492F-9354-C0BF800909A8}" type="sibTrans" cxnId="{D973EEE1-D9F2-4F4D-A30C-B0E68B26CAEE}">
      <dgm:prSet/>
      <dgm:spPr/>
      <dgm:t>
        <a:bodyPr/>
        <a:lstStyle/>
        <a:p>
          <a:endParaRPr lang="en-GB"/>
        </a:p>
      </dgm:t>
    </dgm:pt>
    <dgm:pt modelId="{40294C0C-CCCD-454E-A57B-E1076F0BC7CB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/>
            <a:t>kratkoročniji viškovi kratkog horizonta – prijelazni, ne očekuje se da budu održani – upravitelji gotovinskih sredstava rijetko ulažu gotovinska sredstva &gt; od 3 – 6 mjeseci</a:t>
          </a:r>
        </a:p>
      </dgm:t>
    </dgm:pt>
    <dgm:pt modelId="{C5BCEAC5-F041-4863-8FE3-F79EFBE19B55}" type="parTrans" cxnId="{75FAAA56-A2F4-47D3-9D2A-0C1A0F0E89FA}">
      <dgm:prSet/>
      <dgm:spPr/>
      <dgm:t>
        <a:bodyPr/>
        <a:lstStyle/>
        <a:p>
          <a:endParaRPr lang="en-GB"/>
        </a:p>
      </dgm:t>
    </dgm:pt>
    <dgm:pt modelId="{69BE1DC0-2A6C-41EE-A809-FBC232947505}" type="sibTrans" cxnId="{75FAAA56-A2F4-47D3-9D2A-0C1A0F0E89FA}">
      <dgm:prSet/>
      <dgm:spPr/>
      <dgm:t>
        <a:bodyPr/>
        <a:lstStyle/>
        <a:p>
          <a:endParaRPr lang="en-GB"/>
        </a:p>
      </dgm:t>
    </dgm:pt>
    <dgm:pt modelId="{7783579E-24EA-4E4D-A27C-E0F2AF828AC7}">
      <dgm:prSet/>
      <dgm:spPr>
        <a:ln>
          <a:noFill/>
        </a:ln>
      </dgm:spPr>
      <dgm:t>
        <a:bodyPr/>
        <a:lstStyle/>
        <a:p>
          <a:r>
            <a:rPr lang="hr-HR"/>
            <a:t>Strukturnim ili stalnim viškovima treba upravljati zasebno</a:t>
          </a:r>
        </a:p>
      </dgm:t>
    </dgm:pt>
    <dgm:pt modelId="{B00751F0-F41A-41A0-8D6C-9A0A54F75C0A}" type="parTrans" cxnId="{3770C613-31BD-4CE5-B571-70A9FCB7E946}">
      <dgm:prSet/>
      <dgm:spPr/>
      <dgm:t>
        <a:bodyPr/>
        <a:lstStyle/>
        <a:p>
          <a:endParaRPr lang="en-GB"/>
        </a:p>
      </dgm:t>
    </dgm:pt>
    <dgm:pt modelId="{4ABC4C79-1FDD-4D9B-8767-A57C8038C445}" type="sibTrans" cxnId="{3770C613-31BD-4CE5-B571-70A9FCB7E946}">
      <dgm:prSet/>
      <dgm:spPr/>
      <dgm:t>
        <a:bodyPr/>
        <a:lstStyle/>
        <a:p>
          <a:endParaRPr lang="en-GB"/>
        </a:p>
      </dgm:t>
    </dgm:pt>
    <dgm:pt modelId="{02596EBD-BC34-451F-B509-22737D72E4F9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/>
            <a:t>ulaganja u tržište novca </a:t>
          </a:r>
        </a:p>
      </dgm:t>
    </dgm:pt>
    <dgm:pt modelId="{79DD9F14-433B-44A0-8A13-F8EBD57DCC4E}" type="parTrans" cxnId="{4555AC10-56D9-4D89-AD14-A3CF164DBD5F}">
      <dgm:prSet/>
      <dgm:spPr/>
      <dgm:t>
        <a:bodyPr/>
        <a:lstStyle/>
        <a:p>
          <a:endParaRPr lang="en-GB"/>
        </a:p>
      </dgm:t>
    </dgm:pt>
    <dgm:pt modelId="{06A7CC5A-7335-4A86-B4D6-869E4A7193F3}" type="sibTrans" cxnId="{4555AC10-56D9-4D89-AD14-A3CF164DBD5F}">
      <dgm:prSet/>
      <dgm:spPr/>
      <dgm:t>
        <a:bodyPr/>
        <a:lstStyle/>
        <a:p>
          <a:endParaRPr lang="en-GB"/>
        </a:p>
      </dgm:t>
    </dgm:pt>
    <dgm:pt modelId="{19A3B642-78EC-47BC-B2B0-F133B7D2A84C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/>
            <a:t>napomena: naglasak je na </a:t>
          </a:r>
          <a:r>
            <a:rPr lang="hr-HR" u="sng"/>
            <a:t>ulaganju</a:t>
          </a:r>
          <a:r>
            <a:rPr lang="hr-HR"/>
            <a:t>: kupovinom i prodajom povezanom s držanjem vrijednosnih papira MF-a riskira se nanošenje štete tržištu obveznica; upotrebljavati samo kao kolateral</a:t>
          </a:r>
        </a:p>
      </dgm:t>
    </dgm:pt>
    <dgm:pt modelId="{8BEDD448-0683-4B8E-B885-73490862F033}" type="parTrans" cxnId="{A5EB5B84-EA17-4619-91AC-F0481179B01E}">
      <dgm:prSet/>
      <dgm:spPr/>
      <dgm:t>
        <a:bodyPr/>
        <a:lstStyle/>
        <a:p>
          <a:endParaRPr lang="en-GB"/>
        </a:p>
      </dgm:t>
    </dgm:pt>
    <dgm:pt modelId="{6FAE93C6-E87E-4156-B982-F049A5A7FCE6}" type="sibTrans" cxnId="{A5EB5B84-EA17-4619-91AC-F0481179B01E}">
      <dgm:prSet/>
      <dgm:spPr/>
      <dgm:t>
        <a:bodyPr/>
        <a:lstStyle/>
        <a:p>
          <a:endParaRPr lang="en-GB"/>
        </a:p>
      </dgm:t>
    </dgm:pt>
    <dgm:pt modelId="{B7163DC1-E2A7-4099-B167-0E959B12259D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hr-HR"/>
            <a:t>u tom se kontekstu „višak” utvrđuje projekcijom (prostor za oprez odražava se u veličini ili dospijeću ulaganja)</a:t>
          </a:r>
        </a:p>
      </dgm:t>
    </dgm:pt>
    <dgm:pt modelId="{7FC38293-2162-49FF-9B7B-60978FADA51E}" type="parTrans" cxnId="{FF171E98-9CD7-40D7-AF47-521F0CE1A48E}">
      <dgm:prSet/>
      <dgm:spPr/>
      <dgm:t>
        <a:bodyPr/>
        <a:lstStyle/>
        <a:p>
          <a:endParaRPr lang="en-GB"/>
        </a:p>
      </dgm:t>
    </dgm:pt>
    <dgm:pt modelId="{031863E7-30A2-4597-BB51-9523BA95486F}" type="sibTrans" cxnId="{FF171E98-9CD7-40D7-AF47-521F0CE1A48E}">
      <dgm:prSet/>
      <dgm:spPr/>
      <dgm:t>
        <a:bodyPr/>
        <a:lstStyle/>
        <a:p>
          <a:endParaRPr lang="en-GB"/>
        </a:p>
      </dgm:t>
    </dgm:pt>
    <dgm:pt modelId="{26784DB2-9413-4732-AF86-C9B7BD1E5F15}" type="pres">
      <dgm:prSet presAssocID="{21A76264-A111-4D95-A693-3B26495D4D1D}" presName="linear" presStyleCnt="0">
        <dgm:presLayoutVars>
          <dgm:animLvl val="lvl"/>
          <dgm:resizeHandles val="exact"/>
        </dgm:presLayoutVars>
      </dgm:prSet>
      <dgm:spPr/>
    </dgm:pt>
    <dgm:pt modelId="{9172C171-BA51-49D9-B638-34AB677958D0}" type="pres">
      <dgm:prSet presAssocID="{921D6F2F-E0C0-469A-A1EB-C5B6DA3F2CFE}" presName="parentText" presStyleLbl="node1" presStyleIdx="0" presStyleCnt="2" custScaleY="67693">
        <dgm:presLayoutVars>
          <dgm:chMax val="0"/>
          <dgm:bulletEnabled val="1"/>
        </dgm:presLayoutVars>
      </dgm:prSet>
      <dgm:spPr/>
    </dgm:pt>
    <dgm:pt modelId="{5207338B-23A6-42FF-BCF6-261C411D266C}" type="pres">
      <dgm:prSet presAssocID="{921D6F2F-E0C0-469A-A1EB-C5B6DA3F2CFE}" presName="childText" presStyleLbl="revTx" presStyleIdx="0" presStyleCnt="1" custScaleX="92900" custScaleY="89679">
        <dgm:presLayoutVars>
          <dgm:bulletEnabled val="1"/>
        </dgm:presLayoutVars>
      </dgm:prSet>
      <dgm:spPr/>
    </dgm:pt>
    <dgm:pt modelId="{A3AEFB34-A6B9-41A1-AE35-05AD44F29769}" type="pres">
      <dgm:prSet presAssocID="{7783579E-24EA-4E4D-A27C-E0F2AF828AC7}" presName="parentText" presStyleLbl="node1" presStyleIdx="1" presStyleCnt="2" custScaleY="58505" custLinFactNeighborX="0" custLinFactNeighborY="-4361">
        <dgm:presLayoutVars>
          <dgm:chMax val="0"/>
          <dgm:bulletEnabled val="1"/>
        </dgm:presLayoutVars>
      </dgm:prSet>
      <dgm:spPr/>
    </dgm:pt>
  </dgm:ptLst>
  <dgm:cxnLst>
    <dgm:cxn modelId="{4555AC10-56D9-4D89-AD14-A3CF164DBD5F}" srcId="{921D6F2F-E0C0-469A-A1EB-C5B6DA3F2CFE}" destId="{02596EBD-BC34-451F-B509-22737D72E4F9}" srcOrd="1" destOrd="0" parTransId="{79DD9F14-433B-44A0-8A13-F8EBD57DCC4E}" sibTransId="{06A7CC5A-7335-4A86-B4D6-869E4A7193F3}"/>
    <dgm:cxn modelId="{3770C613-31BD-4CE5-B571-70A9FCB7E946}" srcId="{21A76264-A111-4D95-A693-3B26495D4D1D}" destId="{7783579E-24EA-4E4D-A27C-E0F2AF828AC7}" srcOrd="1" destOrd="0" parTransId="{B00751F0-F41A-41A0-8D6C-9A0A54F75C0A}" sibTransId="{4ABC4C79-1FDD-4D9B-8767-A57C8038C445}"/>
    <dgm:cxn modelId="{1E593125-0A21-42CE-8282-178F2E9B2388}" type="presOf" srcId="{A5D3A64C-152F-45F7-95C1-521811AB7326}" destId="{5207338B-23A6-42FF-BCF6-261C411D266C}" srcOrd="0" destOrd="0" presId="urn:microsoft.com/office/officeart/2005/8/layout/vList2"/>
    <dgm:cxn modelId="{BB850C64-3C73-4867-B2C1-554FB96BBE79}" type="presOf" srcId="{921D6F2F-E0C0-469A-A1EB-C5B6DA3F2CFE}" destId="{9172C171-BA51-49D9-B638-34AB677958D0}" srcOrd="0" destOrd="0" presId="urn:microsoft.com/office/officeart/2005/8/layout/vList2"/>
    <dgm:cxn modelId="{75FAAA56-A2F4-47D3-9D2A-0C1A0F0E89FA}" srcId="{921D6F2F-E0C0-469A-A1EB-C5B6DA3F2CFE}" destId="{40294C0C-CCCD-454E-A57B-E1076F0BC7CB}" srcOrd="2" destOrd="0" parTransId="{C5BCEAC5-F041-4863-8FE3-F79EFBE19B55}" sibTransId="{69BE1DC0-2A6C-41EE-A809-FBC232947505}"/>
    <dgm:cxn modelId="{A5EB5B84-EA17-4619-91AC-F0481179B01E}" srcId="{921D6F2F-E0C0-469A-A1EB-C5B6DA3F2CFE}" destId="{19A3B642-78EC-47BC-B2B0-F133B7D2A84C}" srcOrd="4" destOrd="0" parTransId="{8BEDD448-0683-4B8E-B885-73490862F033}" sibTransId="{6FAE93C6-E87E-4156-B982-F049A5A7FCE6}"/>
    <dgm:cxn modelId="{FF171E98-9CD7-40D7-AF47-521F0CE1A48E}" srcId="{921D6F2F-E0C0-469A-A1EB-C5B6DA3F2CFE}" destId="{B7163DC1-E2A7-4099-B167-0E959B12259D}" srcOrd="3" destOrd="0" parTransId="{7FC38293-2162-49FF-9B7B-60978FADA51E}" sibTransId="{031863E7-30A2-4597-BB51-9523BA95486F}"/>
    <dgm:cxn modelId="{362C0DA2-3106-4444-AFC4-E969AFE96E0C}" srcId="{21A76264-A111-4D95-A693-3B26495D4D1D}" destId="{921D6F2F-E0C0-469A-A1EB-C5B6DA3F2CFE}" srcOrd="0" destOrd="0" parTransId="{A51BB0A5-EDC7-424D-B0F3-0EF045340FD2}" sibTransId="{D928A81A-D473-41F4-839B-6A1A9C746AE8}"/>
    <dgm:cxn modelId="{8FB720A9-38CB-4899-848B-B2A9C059740E}" type="presOf" srcId="{40294C0C-CCCD-454E-A57B-E1076F0BC7CB}" destId="{5207338B-23A6-42FF-BCF6-261C411D266C}" srcOrd="0" destOrd="2" presId="urn:microsoft.com/office/officeart/2005/8/layout/vList2"/>
    <dgm:cxn modelId="{87F331B1-B5DA-41D3-BE42-13FADA32C1CC}" type="presOf" srcId="{B7163DC1-E2A7-4099-B167-0E959B12259D}" destId="{5207338B-23A6-42FF-BCF6-261C411D266C}" srcOrd="0" destOrd="3" presId="urn:microsoft.com/office/officeart/2005/8/layout/vList2"/>
    <dgm:cxn modelId="{1FCDF2BB-CFA5-4336-98B9-72CBF064A348}" type="presOf" srcId="{02596EBD-BC34-451F-B509-22737D72E4F9}" destId="{5207338B-23A6-42FF-BCF6-261C411D266C}" srcOrd="0" destOrd="1" presId="urn:microsoft.com/office/officeart/2005/8/layout/vList2"/>
    <dgm:cxn modelId="{AB92B9CC-276C-4A69-B54E-DBABE53C5A90}" type="presOf" srcId="{21A76264-A111-4D95-A693-3B26495D4D1D}" destId="{26784DB2-9413-4732-AF86-C9B7BD1E5F15}" srcOrd="0" destOrd="0" presId="urn:microsoft.com/office/officeart/2005/8/layout/vList2"/>
    <dgm:cxn modelId="{00262AD3-5B7D-4556-AA12-675D761C8BDE}" type="presOf" srcId="{7783579E-24EA-4E4D-A27C-E0F2AF828AC7}" destId="{A3AEFB34-A6B9-41A1-AE35-05AD44F29769}" srcOrd="0" destOrd="0" presId="urn:microsoft.com/office/officeart/2005/8/layout/vList2"/>
    <dgm:cxn modelId="{D973EEE1-D9F2-4F4D-A30C-B0E68B26CAEE}" srcId="{921D6F2F-E0C0-469A-A1EB-C5B6DA3F2CFE}" destId="{A5D3A64C-152F-45F7-95C1-521811AB7326}" srcOrd="0" destOrd="0" parTransId="{040BEA37-8959-4720-80A6-0CE403D61FC9}" sibTransId="{6151B15E-7CB5-492F-9354-C0BF800909A8}"/>
    <dgm:cxn modelId="{9DF834FC-48DD-4692-AD72-135CD0EA2B5B}" type="presOf" srcId="{19A3B642-78EC-47BC-B2B0-F133B7D2A84C}" destId="{5207338B-23A6-42FF-BCF6-261C411D266C}" srcOrd="0" destOrd="4" presId="urn:microsoft.com/office/officeart/2005/8/layout/vList2"/>
    <dgm:cxn modelId="{896CB20D-E6D5-4176-992F-8F8A61510482}" type="presParOf" srcId="{26784DB2-9413-4732-AF86-C9B7BD1E5F15}" destId="{9172C171-BA51-49D9-B638-34AB677958D0}" srcOrd="0" destOrd="0" presId="urn:microsoft.com/office/officeart/2005/8/layout/vList2"/>
    <dgm:cxn modelId="{AE8A5A03-BC0A-4FB9-AF68-3E2D29DFE661}" type="presParOf" srcId="{26784DB2-9413-4732-AF86-C9B7BD1E5F15}" destId="{5207338B-23A6-42FF-BCF6-261C411D266C}" srcOrd="1" destOrd="0" presId="urn:microsoft.com/office/officeart/2005/8/layout/vList2"/>
    <dgm:cxn modelId="{2618772D-F75B-4061-9EDC-A6B958314A6A}" type="presParOf" srcId="{26784DB2-9413-4732-AF86-C9B7BD1E5F15}" destId="{A3AEFB34-A6B9-41A1-AE35-05AD44F297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DA972-B82A-452E-9C8D-8DB7BAA10C29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988209B-17F6-45FE-8CD0-45D258C01963}">
      <dgm:prSet phldrT="[Text]" custT="1"/>
      <dgm:spPr/>
      <dgm:t>
        <a:bodyPr/>
        <a:lstStyle/>
        <a:p>
          <a:r>
            <a:rPr lang="hr-HR" sz="2400"/>
            <a:t>Strukturni višak </a:t>
          </a:r>
        </a:p>
      </dgm:t>
    </dgm:pt>
    <dgm:pt modelId="{D77C2153-A877-4DEC-9E8D-BCA1393ECE44}" type="parTrans" cxnId="{3242C058-D408-42FA-9C13-D77206C34086}">
      <dgm:prSet/>
      <dgm:spPr/>
      <dgm:t>
        <a:bodyPr/>
        <a:lstStyle/>
        <a:p>
          <a:endParaRPr lang="en-GB"/>
        </a:p>
      </dgm:t>
    </dgm:pt>
    <dgm:pt modelId="{70E4C614-720F-42DC-87C8-DA94366C2632}" type="sibTrans" cxnId="{3242C058-D408-42FA-9C13-D77206C34086}">
      <dgm:prSet/>
      <dgm:spPr/>
      <dgm:t>
        <a:bodyPr/>
        <a:lstStyle/>
        <a:p>
          <a:endParaRPr lang="en-GB"/>
        </a:p>
      </dgm:t>
    </dgm:pt>
    <dgm:pt modelId="{3F20F5D8-6D45-4E15-BA01-4D18E1121B5D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tx1"/>
              </a:solidFill>
            </a:rPr>
            <a:t>strukturni višak gotovinskih sredstava treba zasebno utvrditi te upravljati njime</a:t>
          </a:r>
        </a:p>
      </dgm:t>
    </dgm:pt>
    <dgm:pt modelId="{C8B07CD7-7762-4619-BD0A-9588CEDCCE19}" type="parTrans" cxnId="{D72D9FCB-04EB-4EF8-A188-6FFA591F40B2}">
      <dgm:prSet/>
      <dgm:spPr/>
      <dgm:t>
        <a:bodyPr/>
        <a:lstStyle/>
        <a:p>
          <a:endParaRPr lang="en-GB"/>
        </a:p>
      </dgm:t>
    </dgm:pt>
    <dgm:pt modelId="{1B7B35D4-FC3C-4FC3-BBC1-77023A527F66}" type="sibTrans" cxnId="{D72D9FCB-04EB-4EF8-A188-6FFA591F40B2}">
      <dgm:prSet/>
      <dgm:spPr/>
      <dgm:t>
        <a:bodyPr/>
        <a:lstStyle/>
        <a:p>
          <a:endParaRPr lang="en-GB"/>
        </a:p>
      </dgm:t>
    </dgm:pt>
    <dgm:pt modelId="{35A362DF-B094-48EB-ACC5-ED61247BB101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>
              <a:solidFill>
                <a:schemeClr val="tx1"/>
              </a:solidFill>
            </a:rPr>
            <a:t>dugoročni štedni ili stabilizacijski fond – vlastiti aranžmani upravljanja i vlastito upravljanje: ulaganje u skladu sa strateškom raspodjelom imovine koja odražava rizik i ciljeve bilance</a:t>
          </a:r>
        </a:p>
      </dgm:t>
    </dgm:pt>
    <dgm:pt modelId="{5CB3BA02-14AD-4B6D-9357-A459A2CE9136}" type="parTrans" cxnId="{4CB794E6-75D2-47F5-AD5D-5A6919F20E9E}">
      <dgm:prSet/>
      <dgm:spPr/>
      <dgm:t>
        <a:bodyPr/>
        <a:lstStyle/>
        <a:p>
          <a:endParaRPr lang="en-GB"/>
        </a:p>
      </dgm:t>
    </dgm:pt>
    <dgm:pt modelId="{A6F84064-27DC-47F4-B236-4A18327630D2}" type="sibTrans" cxnId="{4CB794E6-75D2-47F5-AD5D-5A6919F20E9E}">
      <dgm:prSet/>
      <dgm:spPr/>
      <dgm:t>
        <a:bodyPr/>
        <a:lstStyle/>
        <a:p>
          <a:endParaRPr lang="en-GB"/>
        </a:p>
      </dgm:t>
    </dgm:pt>
    <dgm:pt modelId="{716855CD-8EE6-4164-88DF-40FDCE7502FC}">
      <dgm:prSet custT="1"/>
      <dgm:spPr/>
      <dgm:t>
        <a:bodyPr/>
        <a:lstStyle/>
        <a:p>
          <a:r>
            <a:rPr lang="hr-HR" sz="2000" dirty="0"/>
            <a:t>Fond gotovinskih rezervi</a:t>
          </a:r>
        </a:p>
      </dgm:t>
    </dgm:pt>
    <dgm:pt modelId="{96E76F16-144A-4E69-B3E9-6043AE836ED5}" type="parTrans" cxnId="{8315F586-11FA-4E80-A126-E1911ABB0C9F}">
      <dgm:prSet/>
      <dgm:spPr/>
      <dgm:t>
        <a:bodyPr/>
        <a:lstStyle/>
        <a:p>
          <a:endParaRPr lang="en-GB"/>
        </a:p>
      </dgm:t>
    </dgm:pt>
    <dgm:pt modelId="{882C2BE2-D2AD-4C72-A7F1-2F10846A63B4}" type="sibTrans" cxnId="{8315F586-11FA-4E80-A126-E1911ABB0C9F}">
      <dgm:prSet/>
      <dgm:spPr/>
      <dgm:t>
        <a:bodyPr/>
        <a:lstStyle/>
        <a:p>
          <a:endParaRPr lang="en-GB"/>
        </a:p>
      </dgm:t>
    </dgm:pt>
    <dgm:pt modelId="{651AB98F-449E-449A-BA04-D536F53060F3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marL="174625" lvl="1" indent="-1746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razborito ako će se strukturni višak vjerojatno smanjiti u srednjoročnom razdoblju ili kao rezerva zbog zabrinjavajućeg budućeg scenarija (npr. Peru – tromjesečni fond zbog moguće bankarske krize)</a:t>
          </a:r>
        </a:p>
      </dgm:t>
    </dgm:pt>
    <dgm:pt modelId="{4B887C01-06D4-44A3-A05F-9323642CACF3}" type="parTrans" cxnId="{8CE23DDE-2032-4C6C-ADE0-8AF48166C42B}">
      <dgm:prSet/>
      <dgm:spPr/>
      <dgm:t>
        <a:bodyPr/>
        <a:lstStyle/>
        <a:p>
          <a:endParaRPr lang="en-GB"/>
        </a:p>
      </dgm:t>
    </dgm:pt>
    <dgm:pt modelId="{4C7E5629-42C7-433B-9577-DEC1ECCC7D80}" type="sibTrans" cxnId="{8CE23DDE-2032-4C6C-ADE0-8AF48166C42B}">
      <dgm:prSet/>
      <dgm:spPr/>
      <dgm:t>
        <a:bodyPr/>
        <a:lstStyle/>
        <a:p>
          <a:endParaRPr lang="en-GB"/>
        </a:p>
      </dgm:t>
    </dgm:pt>
    <dgm:pt modelId="{4D7F83C6-90F3-4BE8-AFD3-D40675E845E8}">
      <dgm:prSet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>
              <a:solidFill>
                <a:schemeClr val="tx1"/>
              </a:solidFill>
            </a:rPr>
            <a:t>obična krivulja prinosa s pozitivnim nagibom =&gt; nije troškovno učinkovito držati gotovinska sredstva kao dugoročno ulaganje; višak se može bolje upotrijebiti smanjivanjem duga ili ulaganjem u drugu imovinu</a:t>
          </a:r>
        </a:p>
      </dgm:t>
    </dgm:pt>
    <dgm:pt modelId="{9AB611C2-A351-4A5B-ADBA-D02AA1CF0608}" type="parTrans" cxnId="{E73C14D1-2A5C-4A57-9FC0-102BC1108D26}">
      <dgm:prSet/>
      <dgm:spPr/>
      <dgm:t>
        <a:bodyPr/>
        <a:lstStyle/>
        <a:p>
          <a:endParaRPr lang="en-GB"/>
        </a:p>
      </dgm:t>
    </dgm:pt>
    <dgm:pt modelId="{05FF7836-3E4E-42B7-A2F1-6E4EDB9284D3}" type="sibTrans" cxnId="{E73C14D1-2A5C-4A57-9FC0-102BC1108D26}">
      <dgm:prSet/>
      <dgm:spPr/>
      <dgm:t>
        <a:bodyPr/>
        <a:lstStyle/>
        <a:p>
          <a:endParaRPr lang="en-GB"/>
        </a:p>
      </dgm:t>
    </dgm:pt>
    <dgm:pt modelId="{40E0FAE2-4100-44AC-8D81-A20B3009AB9D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marL="174625" lvl="1" indent="-1746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r-HR" sz="17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može biti zasebni fond ili tranša stabilizacije ili štedni fond</a:t>
          </a:r>
        </a:p>
      </dgm:t>
    </dgm:pt>
    <dgm:pt modelId="{14EE856F-01C2-4319-BCCD-2B7F8AD21D1A}" type="parTrans" cxnId="{2DC1AB3B-D64B-41C0-8899-EA5D52CA1F91}">
      <dgm:prSet/>
      <dgm:spPr/>
      <dgm:t>
        <a:bodyPr/>
        <a:lstStyle/>
        <a:p>
          <a:endParaRPr lang="en-GB"/>
        </a:p>
      </dgm:t>
    </dgm:pt>
    <dgm:pt modelId="{DFA2BE59-1300-4415-B973-8BE3E5942764}" type="sibTrans" cxnId="{2DC1AB3B-D64B-41C0-8899-EA5D52CA1F91}">
      <dgm:prSet/>
      <dgm:spPr/>
      <dgm:t>
        <a:bodyPr/>
        <a:lstStyle/>
        <a:p>
          <a:endParaRPr lang="en-GB"/>
        </a:p>
      </dgm:t>
    </dgm:pt>
    <dgm:pt modelId="{10A1C092-A49C-40F2-B895-15250F8DFC9F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marL="174625" lvl="1" indent="-1746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r-HR" sz="17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često ulaganje u tržište novca: nešto dugoročnije od ulaganja kao dijela upravljanja gotovinskim sredstvima</a:t>
          </a:r>
        </a:p>
      </dgm:t>
    </dgm:pt>
    <dgm:pt modelId="{9322B1C0-52B8-49F1-A676-AC5213BBE64D}" type="parTrans" cxnId="{DA619CED-FFAE-412D-A37F-96A044EB5651}">
      <dgm:prSet/>
      <dgm:spPr/>
      <dgm:t>
        <a:bodyPr/>
        <a:lstStyle/>
        <a:p>
          <a:endParaRPr lang="en-GB"/>
        </a:p>
      </dgm:t>
    </dgm:pt>
    <dgm:pt modelId="{4069338D-8C9B-44ED-94E3-B534A9106BC4}" type="sibTrans" cxnId="{DA619CED-FFAE-412D-A37F-96A044EB5651}">
      <dgm:prSet/>
      <dgm:spPr/>
      <dgm:t>
        <a:bodyPr/>
        <a:lstStyle/>
        <a:p>
          <a:endParaRPr lang="en-GB"/>
        </a:p>
      </dgm:t>
    </dgm:pt>
    <dgm:pt modelId="{3EC98489-39AD-49F7-B786-5D35FF81C0F7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marL="174625" lvl="1" indent="-1746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hr-HR" sz="17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pruža dodatnu „sigurnosnu mrežu za likvidnost”</a:t>
          </a:r>
        </a:p>
      </dgm:t>
    </dgm:pt>
    <dgm:pt modelId="{59C17C82-9EAC-47E1-9F74-125FDC3348F5}" type="parTrans" cxnId="{FC207DB9-F748-48DE-BF76-30864B0E4AE1}">
      <dgm:prSet/>
      <dgm:spPr/>
      <dgm:t>
        <a:bodyPr/>
        <a:lstStyle/>
        <a:p>
          <a:endParaRPr lang="en-GB"/>
        </a:p>
      </dgm:t>
    </dgm:pt>
    <dgm:pt modelId="{B1088DC7-CDCE-4A8D-BE84-86C977472C29}" type="sibTrans" cxnId="{FC207DB9-F748-48DE-BF76-30864B0E4AE1}">
      <dgm:prSet/>
      <dgm:spPr/>
      <dgm:t>
        <a:bodyPr/>
        <a:lstStyle/>
        <a:p>
          <a:endParaRPr lang="en-GB"/>
        </a:p>
      </dgm:t>
    </dgm:pt>
    <dgm:pt modelId="{2062EA9F-0A25-42D5-80AD-994DF8D843DC}" type="pres">
      <dgm:prSet presAssocID="{E46DA972-B82A-452E-9C8D-8DB7BAA10C29}" presName="Name0" presStyleCnt="0">
        <dgm:presLayoutVars>
          <dgm:dir/>
          <dgm:animLvl val="lvl"/>
          <dgm:resizeHandles val="exact"/>
        </dgm:presLayoutVars>
      </dgm:prSet>
      <dgm:spPr/>
    </dgm:pt>
    <dgm:pt modelId="{3EEBF31F-1252-4114-B399-640E94AD6080}" type="pres">
      <dgm:prSet presAssocID="{6988209B-17F6-45FE-8CD0-45D258C01963}" presName="linNode" presStyleCnt="0"/>
      <dgm:spPr/>
    </dgm:pt>
    <dgm:pt modelId="{2BD57E38-0CD8-4C40-AE03-8A5B7FC78E9F}" type="pres">
      <dgm:prSet presAssocID="{6988209B-17F6-45FE-8CD0-45D258C01963}" presName="parTx" presStyleLbl="revTx" presStyleIdx="0" presStyleCnt="2">
        <dgm:presLayoutVars>
          <dgm:chMax val="1"/>
          <dgm:bulletEnabled val="1"/>
        </dgm:presLayoutVars>
      </dgm:prSet>
      <dgm:spPr/>
    </dgm:pt>
    <dgm:pt modelId="{11583960-0AF7-4E07-8E94-6ECB6A26DD36}" type="pres">
      <dgm:prSet presAssocID="{6988209B-17F6-45FE-8CD0-45D258C01963}" presName="bracket" presStyleLbl="parChTrans1D1" presStyleIdx="0" presStyleCnt="2"/>
      <dgm:spPr/>
    </dgm:pt>
    <dgm:pt modelId="{EA21D22A-14C4-4A25-973D-5B259F50302F}" type="pres">
      <dgm:prSet presAssocID="{6988209B-17F6-45FE-8CD0-45D258C01963}" presName="spH" presStyleCnt="0"/>
      <dgm:spPr/>
    </dgm:pt>
    <dgm:pt modelId="{7658F03C-E4F6-4C97-9C8A-69221E8AF78F}" type="pres">
      <dgm:prSet presAssocID="{6988209B-17F6-45FE-8CD0-45D258C01963}" presName="desTx" presStyleLbl="node1" presStyleIdx="0" presStyleCnt="2" custLinFactNeighborX="6187" custLinFactNeighborY="175">
        <dgm:presLayoutVars>
          <dgm:bulletEnabled val="1"/>
        </dgm:presLayoutVars>
      </dgm:prSet>
      <dgm:spPr/>
    </dgm:pt>
    <dgm:pt modelId="{224166A0-759C-4CAA-A548-3F728D27E50F}" type="pres">
      <dgm:prSet presAssocID="{70E4C614-720F-42DC-87C8-DA94366C2632}" presName="spV" presStyleCnt="0"/>
      <dgm:spPr/>
    </dgm:pt>
    <dgm:pt modelId="{B35ED3CB-C931-4AD5-83A6-81C6A44D58E3}" type="pres">
      <dgm:prSet presAssocID="{716855CD-8EE6-4164-88DF-40FDCE7502FC}" presName="linNode" presStyleCnt="0"/>
      <dgm:spPr/>
    </dgm:pt>
    <dgm:pt modelId="{7EFAAC0E-2CE6-4462-978F-CD6E7B5ED813}" type="pres">
      <dgm:prSet presAssocID="{716855CD-8EE6-4164-88DF-40FDCE7502FC}" presName="parTx" presStyleLbl="revTx" presStyleIdx="1" presStyleCnt="2">
        <dgm:presLayoutVars>
          <dgm:chMax val="1"/>
          <dgm:bulletEnabled val="1"/>
        </dgm:presLayoutVars>
      </dgm:prSet>
      <dgm:spPr/>
    </dgm:pt>
    <dgm:pt modelId="{5F1CCB01-04BF-4481-BFBD-00ABFD3C5DB7}" type="pres">
      <dgm:prSet presAssocID="{716855CD-8EE6-4164-88DF-40FDCE7502FC}" presName="bracket" presStyleLbl="parChTrans1D1" presStyleIdx="1" presStyleCnt="2"/>
      <dgm:spPr/>
    </dgm:pt>
    <dgm:pt modelId="{116D58E3-ADE7-44F6-BE81-F309F9B5CEB2}" type="pres">
      <dgm:prSet presAssocID="{716855CD-8EE6-4164-88DF-40FDCE7502FC}" presName="spH" presStyleCnt="0"/>
      <dgm:spPr/>
    </dgm:pt>
    <dgm:pt modelId="{2F0C7C27-1ACB-41D9-8EDD-83DB33B12AA9}" type="pres">
      <dgm:prSet presAssocID="{716855CD-8EE6-4164-88DF-40FDCE7502FC}" presName="desTx" presStyleLbl="node1" presStyleIdx="1" presStyleCnt="2" custScaleX="100993">
        <dgm:presLayoutVars>
          <dgm:bulletEnabled val="1"/>
        </dgm:presLayoutVars>
      </dgm:prSet>
      <dgm:spPr/>
    </dgm:pt>
  </dgm:ptLst>
  <dgm:cxnLst>
    <dgm:cxn modelId="{2DC1AB3B-D64B-41C0-8899-EA5D52CA1F91}" srcId="{716855CD-8EE6-4164-88DF-40FDCE7502FC}" destId="{40E0FAE2-4100-44AC-8D81-A20B3009AB9D}" srcOrd="1" destOrd="0" parTransId="{14EE856F-01C2-4319-BCCD-2B7F8AD21D1A}" sibTransId="{DFA2BE59-1300-4415-B973-8BE3E5942764}"/>
    <dgm:cxn modelId="{4AC69C5D-E423-485F-A011-94BEDEF3C868}" type="presOf" srcId="{4D7F83C6-90F3-4BE8-AFD3-D40675E845E8}" destId="{7658F03C-E4F6-4C97-9C8A-69221E8AF78F}" srcOrd="0" destOrd="1" presId="urn:diagrams.loki3.com/BracketList"/>
    <dgm:cxn modelId="{95947C62-41B2-428B-BB7A-2FDDC23AD339}" type="presOf" srcId="{3F20F5D8-6D45-4E15-BA01-4D18E1121B5D}" destId="{7658F03C-E4F6-4C97-9C8A-69221E8AF78F}" srcOrd="0" destOrd="0" presId="urn:diagrams.loki3.com/BracketList"/>
    <dgm:cxn modelId="{854CC54B-860A-4E24-80C6-4E239A6F6D34}" type="presOf" srcId="{651AB98F-449E-449A-BA04-D536F53060F3}" destId="{2F0C7C27-1ACB-41D9-8EDD-83DB33B12AA9}" srcOrd="0" destOrd="0" presId="urn:diagrams.loki3.com/BracketList"/>
    <dgm:cxn modelId="{2E469E4F-AFA5-4E5F-983C-CC3364D3EA72}" type="presOf" srcId="{716855CD-8EE6-4164-88DF-40FDCE7502FC}" destId="{7EFAAC0E-2CE6-4462-978F-CD6E7B5ED813}" srcOrd="0" destOrd="0" presId="urn:diagrams.loki3.com/BracketList"/>
    <dgm:cxn modelId="{3242C058-D408-42FA-9C13-D77206C34086}" srcId="{E46DA972-B82A-452E-9C8D-8DB7BAA10C29}" destId="{6988209B-17F6-45FE-8CD0-45D258C01963}" srcOrd="0" destOrd="0" parTransId="{D77C2153-A877-4DEC-9E8D-BCA1393ECE44}" sibTransId="{70E4C614-720F-42DC-87C8-DA94366C2632}"/>
    <dgm:cxn modelId="{8315F586-11FA-4E80-A126-E1911ABB0C9F}" srcId="{E46DA972-B82A-452E-9C8D-8DB7BAA10C29}" destId="{716855CD-8EE6-4164-88DF-40FDCE7502FC}" srcOrd="1" destOrd="0" parTransId="{96E76F16-144A-4E69-B3E9-6043AE836ED5}" sibTransId="{882C2BE2-D2AD-4C72-A7F1-2F10846A63B4}"/>
    <dgm:cxn modelId="{0E943C9F-65CB-445C-B8E6-852CE7C64A25}" type="presOf" srcId="{E46DA972-B82A-452E-9C8D-8DB7BAA10C29}" destId="{2062EA9F-0A25-42D5-80AD-994DF8D843DC}" srcOrd="0" destOrd="0" presId="urn:diagrams.loki3.com/BracketList"/>
    <dgm:cxn modelId="{23D3E3A2-EA3C-4203-9424-3B06B63BB1AD}" type="presOf" srcId="{10A1C092-A49C-40F2-B895-15250F8DFC9F}" destId="{2F0C7C27-1ACB-41D9-8EDD-83DB33B12AA9}" srcOrd="0" destOrd="2" presId="urn:diagrams.loki3.com/BracketList"/>
    <dgm:cxn modelId="{FC207DB9-F748-48DE-BF76-30864B0E4AE1}" srcId="{716855CD-8EE6-4164-88DF-40FDCE7502FC}" destId="{3EC98489-39AD-49F7-B786-5D35FF81C0F7}" srcOrd="3" destOrd="0" parTransId="{59C17C82-9EAC-47E1-9F74-125FDC3348F5}" sibTransId="{B1088DC7-CDCE-4A8D-BE84-86C977472C29}"/>
    <dgm:cxn modelId="{D72D9FCB-04EB-4EF8-A188-6FFA591F40B2}" srcId="{6988209B-17F6-45FE-8CD0-45D258C01963}" destId="{3F20F5D8-6D45-4E15-BA01-4D18E1121B5D}" srcOrd="0" destOrd="0" parTransId="{C8B07CD7-7762-4619-BD0A-9588CEDCCE19}" sibTransId="{1B7B35D4-FC3C-4FC3-BBC1-77023A527F66}"/>
    <dgm:cxn modelId="{E76CC6CD-0870-4F50-9F94-ACD5961260EF}" type="presOf" srcId="{40E0FAE2-4100-44AC-8D81-A20B3009AB9D}" destId="{2F0C7C27-1ACB-41D9-8EDD-83DB33B12AA9}" srcOrd="0" destOrd="1" presId="urn:diagrams.loki3.com/BracketList"/>
    <dgm:cxn modelId="{E73C14D1-2A5C-4A57-9FC0-102BC1108D26}" srcId="{6988209B-17F6-45FE-8CD0-45D258C01963}" destId="{4D7F83C6-90F3-4BE8-AFD3-D40675E845E8}" srcOrd="1" destOrd="0" parTransId="{9AB611C2-A351-4A5B-ADBA-D02AA1CF0608}" sibTransId="{05FF7836-3E4E-42B7-A2F1-6E4EDB9284D3}"/>
    <dgm:cxn modelId="{CA7A88D3-C18E-46B8-B2CA-83AA24BEDDF8}" type="presOf" srcId="{3EC98489-39AD-49F7-B786-5D35FF81C0F7}" destId="{2F0C7C27-1ACB-41D9-8EDD-83DB33B12AA9}" srcOrd="0" destOrd="3" presId="urn:diagrams.loki3.com/BracketList"/>
    <dgm:cxn modelId="{8CE23DDE-2032-4C6C-ADE0-8AF48166C42B}" srcId="{716855CD-8EE6-4164-88DF-40FDCE7502FC}" destId="{651AB98F-449E-449A-BA04-D536F53060F3}" srcOrd="0" destOrd="0" parTransId="{4B887C01-06D4-44A3-A05F-9323642CACF3}" sibTransId="{4C7E5629-42C7-433B-9577-DEC1ECCC7D80}"/>
    <dgm:cxn modelId="{4CB794E6-75D2-47F5-AD5D-5A6919F20E9E}" srcId="{6988209B-17F6-45FE-8CD0-45D258C01963}" destId="{35A362DF-B094-48EB-ACC5-ED61247BB101}" srcOrd="2" destOrd="0" parTransId="{5CB3BA02-14AD-4B6D-9357-A459A2CE9136}" sibTransId="{A6F84064-27DC-47F4-B236-4A18327630D2}"/>
    <dgm:cxn modelId="{38C2D6EC-D74D-4C13-B6BA-A929D5503FB0}" type="presOf" srcId="{35A362DF-B094-48EB-ACC5-ED61247BB101}" destId="{7658F03C-E4F6-4C97-9C8A-69221E8AF78F}" srcOrd="0" destOrd="2" presId="urn:diagrams.loki3.com/BracketList"/>
    <dgm:cxn modelId="{DA619CED-FFAE-412D-A37F-96A044EB5651}" srcId="{716855CD-8EE6-4164-88DF-40FDCE7502FC}" destId="{10A1C092-A49C-40F2-B895-15250F8DFC9F}" srcOrd="2" destOrd="0" parTransId="{9322B1C0-52B8-49F1-A676-AC5213BBE64D}" sibTransId="{4069338D-8C9B-44ED-94E3-B534A9106BC4}"/>
    <dgm:cxn modelId="{A53D63FA-28E5-406A-AF9D-3A22143B8C40}" type="presOf" srcId="{6988209B-17F6-45FE-8CD0-45D258C01963}" destId="{2BD57E38-0CD8-4C40-AE03-8A5B7FC78E9F}" srcOrd="0" destOrd="0" presId="urn:diagrams.loki3.com/BracketList"/>
    <dgm:cxn modelId="{23DB5674-6F08-4D0E-888A-340F30028730}" type="presParOf" srcId="{2062EA9F-0A25-42D5-80AD-994DF8D843DC}" destId="{3EEBF31F-1252-4114-B399-640E94AD6080}" srcOrd="0" destOrd="0" presId="urn:diagrams.loki3.com/BracketList"/>
    <dgm:cxn modelId="{6C01886D-BA79-4EFA-A832-E000E42BF397}" type="presParOf" srcId="{3EEBF31F-1252-4114-B399-640E94AD6080}" destId="{2BD57E38-0CD8-4C40-AE03-8A5B7FC78E9F}" srcOrd="0" destOrd="0" presId="urn:diagrams.loki3.com/BracketList"/>
    <dgm:cxn modelId="{D745B3DC-E99D-4A7B-89BA-5FF900F8BED0}" type="presParOf" srcId="{3EEBF31F-1252-4114-B399-640E94AD6080}" destId="{11583960-0AF7-4E07-8E94-6ECB6A26DD36}" srcOrd="1" destOrd="0" presId="urn:diagrams.loki3.com/BracketList"/>
    <dgm:cxn modelId="{7DDEAB6F-5F4F-48D3-BAFF-1A285A95C3F9}" type="presParOf" srcId="{3EEBF31F-1252-4114-B399-640E94AD6080}" destId="{EA21D22A-14C4-4A25-973D-5B259F50302F}" srcOrd="2" destOrd="0" presId="urn:diagrams.loki3.com/BracketList"/>
    <dgm:cxn modelId="{843A2AD1-2AED-4569-A9C6-D39915565A8B}" type="presParOf" srcId="{3EEBF31F-1252-4114-B399-640E94AD6080}" destId="{7658F03C-E4F6-4C97-9C8A-69221E8AF78F}" srcOrd="3" destOrd="0" presId="urn:diagrams.loki3.com/BracketList"/>
    <dgm:cxn modelId="{336CB2B7-0A9A-44E8-8822-2B9D2A8976C5}" type="presParOf" srcId="{2062EA9F-0A25-42D5-80AD-994DF8D843DC}" destId="{224166A0-759C-4CAA-A548-3F728D27E50F}" srcOrd="1" destOrd="0" presId="urn:diagrams.loki3.com/BracketList"/>
    <dgm:cxn modelId="{D1B47EA8-7A96-463B-A3A8-1068E69A68B0}" type="presParOf" srcId="{2062EA9F-0A25-42D5-80AD-994DF8D843DC}" destId="{B35ED3CB-C931-4AD5-83A6-81C6A44D58E3}" srcOrd="2" destOrd="0" presId="urn:diagrams.loki3.com/BracketList"/>
    <dgm:cxn modelId="{238209E1-4793-42B2-81A2-8A227AEEBC91}" type="presParOf" srcId="{B35ED3CB-C931-4AD5-83A6-81C6A44D58E3}" destId="{7EFAAC0E-2CE6-4462-978F-CD6E7B5ED813}" srcOrd="0" destOrd="0" presId="urn:diagrams.loki3.com/BracketList"/>
    <dgm:cxn modelId="{7843BE8C-EFF6-4FEE-8AAD-302AAF6BFD3C}" type="presParOf" srcId="{B35ED3CB-C931-4AD5-83A6-81C6A44D58E3}" destId="{5F1CCB01-04BF-4481-BFBD-00ABFD3C5DB7}" srcOrd="1" destOrd="0" presId="urn:diagrams.loki3.com/BracketList"/>
    <dgm:cxn modelId="{973E92A6-1E24-4B25-A15E-4F86CAA77D07}" type="presParOf" srcId="{B35ED3CB-C931-4AD5-83A6-81C6A44D58E3}" destId="{116D58E3-ADE7-44F6-BE81-F309F9B5CEB2}" srcOrd="2" destOrd="0" presId="urn:diagrams.loki3.com/BracketList"/>
    <dgm:cxn modelId="{612C4DC4-BF83-4E9F-9E17-A25F41CAB8F6}" type="presParOf" srcId="{B35ED3CB-C931-4AD5-83A6-81C6A44D58E3}" destId="{2F0C7C27-1ACB-41D9-8EDD-83DB33B12AA9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EB857-6A4C-4BA5-A5BF-0EB271D2E61A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1397B5DF-56AC-4A45-8AE8-A44E1FEB43EB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Ulaganje kao dio upravljanja gotovinskim sredstvima</a:t>
          </a:r>
        </a:p>
      </dgm:t>
    </dgm:pt>
    <dgm:pt modelId="{1B695244-9752-4154-9B49-5FC24BF4F409}" type="parTrans" cxnId="{04588646-6498-48E7-B0B1-92487852A1D0}">
      <dgm:prSet/>
      <dgm:spPr/>
      <dgm:t>
        <a:bodyPr/>
        <a:lstStyle/>
        <a:p>
          <a:endParaRPr lang="en-US" sz="2000"/>
        </a:p>
      </dgm:t>
    </dgm:pt>
    <dgm:pt modelId="{6596B99E-AD1D-48D3-A400-0BE922CEC678}" type="sibTrans" cxnId="{04588646-6498-48E7-B0B1-92487852A1D0}">
      <dgm:prSet/>
      <dgm:spPr/>
      <dgm:t>
        <a:bodyPr/>
        <a:lstStyle/>
        <a:p>
          <a:endParaRPr lang="en-US" sz="2000"/>
        </a:p>
      </dgm:t>
    </dgm:pt>
    <dgm:pt modelId="{A1449BD6-9017-44CE-8808-90582E69B63E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Institucionalni aranžmani i procesi</a:t>
          </a:r>
        </a:p>
      </dgm:t>
    </dgm:pt>
    <dgm:pt modelId="{A21603BD-AA38-4C06-8C24-C1C1E84B9B5C}" type="parTrans" cxnId="{3DE8D654-BCFE-4387-B47E-C865BC913EA2}">
      <dgm:prSet/>
      <dgm:spPr/>
      <dgm:t>
        <a:bodyPr/>
        <a:lstStyle/>
        <a:p>
          <a:endParaRPr lang="en-US" sz="2000"/>
        </a:p>
      </dgm:t>
    </dgm:pt>
    <dgm:pt modelId="{D67F4456-8885-4267-B98F-9A6F88E4FBA0}" type="sibTrans" cxnId="{3DE8D654-BCFE-4387-B47E-C865BC913EA2}">
      <dgm:prSet/>
      <dgm:spPr/>
      <dgm:t>
        <a:bodyPr/>
        <a:lstStyle/>
        <a:p>
          <a:endParaRPr lang="en-US" sz="2000"/>
        </a:p>
      </dgm:t>
    </dgm:pt>
    <dgm:pt modelId="{4FDAF966-08AA-4390-9A7C-09499202F281}">
      <dgm:prSet phldrT="[Text]" custT="1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rgbClr val="004C97"/>
              </a:solidFill>
            </a:rPr>
            <a:t>Ulaganja u praksi</a:t>
          </a:r>
        </a:p>
      </dgm:t>
    </dgm:pt>
    <dgm:pt modelId="{E9E4AAD0-8EED-4609-A0F7-A2E63C79A134}" type="parTrans" cxnId="{BA1D38C0-3DEF-49C7-92A9-4E5EB897654C}">
      <dgm:prSet/>
      <dgm:spPr/>
      <dgm:t>
        <a:bodyPr/>
        <a:lstStyle/>
        <a:p>
          <a:endParaRPr lang="en-US" sz="2000"/>
        </a:p>
      </dgm:t>
    </dgm:pt>
    <dgm:pt modelId="{A979AE14-7611-4E18-B321-4A5F2024BF30}" type="sibTrans" cxnId="{BA1D38C0-3DEF-49C7-92A9-4E5EB897654C}">
      <dgm:prSet/>
      <dgm:spPr/>
      <dgm:t>
        <a:bodyPr/>
        <a:lstStyle/>
        <a:p>
          <a:endParaRPr lang="en-US" sz="2000"/>
        </a:p>
      </dgm:t>
    </dgm:pt>
    <dgm:pt modelId="{B2AE60B0-8F2C-451B-8BA5-FE1ED4654821}">
      <dgm:prSet phldrT="[Text]" custT="1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Rizici i instrumenti</a:t>
          </a:r>
        </a:p>
      </dgm:t>
    </dgm:pt>
    <dgm:pt modelId="{3B1545D1-F51A-4417-B3A6-087A5ACBE34E}" type="parTrans" cxnId="{AC1E5A11-B34E-491F-B85C-2174BDED3FD7}">
      <dgm:prSet/>
      <dgm:spPr/>
      <dgm:t>
        <a:bodyPr/>
        <a:lstStyle/>
        <a:p>
          <a:endParaRPr lang="en-US" sz="2000"/>
        </a:p>
      </dgm:t>
    </dgm:pt>
    <dgm:pt modelId="{665F30BE-AA95-4BC1-BAF2-E772CE5A999B}" type="sibTrans" cxnId="{AC1E5A11-B34E-491F-B85C-2174BDED3FD7}">
      <dgm:prSet/>
      <dgm:spPr/>
      <dgm:t>
        <a:bodyPr/>
        <a:lstStyle/>
        <a:p>
          <a:endParaRPr lang="en-US" sz="2000"/>
        </a:p>
      </dgm:t>
    </dgm:pt>
    <dgm:pt modelId="{DABED190-9BAE-4898-B402-FFD72E713DAD}" type="pres">
      <dgm:prSet presAssocID="{3F5EB857-6A4C-4BA5-A5BF-0EB271D2E61A}" presName="CompostProcess" presStyleCnt="0">
        <dgm:presLayoutVars>
          <dgm:dir/>
          <dgm:resizeHandles val="exact"/>
        </dgm:presLayoutVars>
      </dgm:prSet>
      <dgm:spPr/>
    </dgm:pt>
    <dgm:pt modelId="{8FE5C3DC-3D49-4B1C-B92E-3CCAEF4FA3A2}" type="pres">
      <dgm:prSet presAssocID="{3F5EB857-6A4C-4BA5-A5BF-0EB271D2E61A}" presName="arrow" presStyleLbl="bgShp" presStyleIdx="0" presStyleCnt="1"/>
      <dgm:spPr>
        <a:solidFill>
          <a:srgbClr val="CFD5EA"/>
        </a:solidFill>
      </dgm:spPr>
    </dgm:pt>
    <dgm:pt modelId="{7C8F3878-CE5C-4A94-B18C-5864ACB550F0}" type="pres">
      <dgm:prSet presAssocID="{3F5EB857-6A4C-4BA5-A5BF-0EB271D2E61A}" presName="linearProcess" presStyleCnt="0"/>
      <dgm:spPr/>
    </dgm:pt>
    <dgm:pt modelId="{3EA0AED2-2B5F-44BB-8625-0C901B179790}" type="pres">
      <dgm:prSet presAssocID="{1397B5DF-56AC-4A45-8AE8-A44E1FEB43EB}" presName="textNode" presStyleLbl="node1" presStyleIdx="0" presStyleCnt="4">
        <dgm:presLayoutVars>
          <dgm:bulletEnabled val="1"/>
        </dgm:presLayoutVars>
      </dgm:prSet>
      <dgm:spPr/>
    </dgm:pt>
    <dgm:pt modelId="{8EF901FE-8794-4C9A-88A2-E759EAE7631E}" type="pres">
      <dgm:prSet presAssocID="{6596B99E-AD1D-48D3-A400-0BE922CEC678}" presName="sibTrans" presStyleCnt="0"/>
      <dgm:spPr/>
    </dgm:pt>
    <dgm:pt modelId="{DD6B1AD6-1BBE-4AEF-8C7A-E3D8E4EF2676}" type="pres">
      <dgm:prSet presAssocID="{B2AE60B0-8F2C-451B-8BA5-FE1ED4654821}" presName="textNode" presStyleLbl="node1" presStyleIdx="1" presStyleCnt="4">
        <dgm:presLayoutVars>
          <dgm:bulletEnabled val="1"/>
        </dgm:presLayoutVars>
      </dgm:prSet>
      <dgm:spPr/>
    </dgm:pt>
    <dgm:pt modelId="{10783DCF-B478-498F-8727-2468BFE1447F}" type="pres">
      <dgm:prSet presAssocID="{665F30BE-AA95-4BC1-BAF2-E772CE5A999B}" presName="sibTrans" presStyleCnt="0"/>
      <dgm:spPr/>
    </dgm:pt>
    <dgm:pt modelId="{51ED3736-DEFA-4D1E-875C-FB79F4810B9B}" type="pres">
      <dgm:prSet presAssocID="{A1449BD6-9017-44CE-8808-90582E69B63E}" presName="textNode" presStyleLbl="node1" presStyleIdx="2" presStyleCnt="4" custScaleX="100717">
        <dgm:presLayoutVars>
          <dgm:bulletEnabled val="1"/>
        </dgm:presLayoutVars>
      </dgm:prSet>
      <dgm:spPr/>
    </dgm:pt>
    <dgm:pt modelId="{D10E6DFA-0EE7-42A7-98D2-77B03004DEBA}" type="pres">
      <dgm:prSet presAssocID="{D67F4456-8885-4267-B98F-9A6F88E4FBA0}" presName="sibTrans" presStyleCnt="0"/>
      <dgm:spPr/>
    </dgm:pt>
    <dgm:pt modelId="{10497EF5-8FE6-4F1D-A6C3-DBDCDA509D1E}" type="pres">
      <dgm:prSet presAssocID="{4FDAF966-08AA-4390-9A7C-09499202F281}" presName="textNode" presStyleLbl="node1" presStyleIdx="3" presStyleCnt="4" custScaleX="99970" custLinFactNeighborX="8310" custLinFactNeighborY="-1422">
        <dgm:presLayoutVars>
          <dgm:bulletEnabled val="1"/>
        </dgm:presLayoutVars>
      </dgm:prSet>
      <dgm:spPr/>
    </dgm:pt>
  </dgm:ptLst>
  <dgm:cxnLst>
    <dgm:cxn modelId="{AC1E5A11-B34E-491F-B85C-2174BDED3FD7}" srcId="{3F5EB857-6A4C-4BA5-A5BF-0EB271D2E61A}" destId="{B2AE60B0-8F2C-451B-8BA5-FE1ED4654821}" srcOrd="1" destOrd="0" parTransId="{3B1545D1-F51A-4417-B3A6-087A5ACBE34E}" sibTransId="{665F30BE-AA95-4BC1-BAF2-E772CE5A999B}"/>
    <dgm:cxn modelId="{273DCE1F-C8FC-468C-8149-B995BA3B23EF}" type="presOf" srcId="{4FDAF966-08AA-4390-9A7C-09499202F281}" destId="{10497EF5-8FE6-4F1D-A6C3-DBDCDA509D1E}" srcOrd="0" destOrd="0" presId="urn:microsoft.com/office/officeart/2005/8/layout/hProcess9"/>
    <dgm:cxn modelId="{9D94A221-5C6F-4CE4-89EB-B6BF008C3BEB}" type="presOf" srcId="{3F5EB857-6A4C-4BA5-A5BF-0EB271D2E61A}" destId="{DABED190-9BAE-4898-B402-FFD72E713DAD}" srcOrd="0" destOrd="0" presId="urn:microsoft.com/office/officeart/2005/8/layout/hProcess9"/>
    <dgm:cxn modelId="{ED695C27-5199-4E09-A869-A7DB048B8AC7}" type="presOf" srcId="{1397B5DF-56AC-4A45-8AE8-A44E1FEB43EB}" destId="{3EA0AED2-2B5F-44BB-8625-0C901B179790}" srcOrd="0" destOrd="0" presId="urn:microsoft.com/office/officeart/2005/8/layout/hProcess9"/>
    <dgm:cxn modelId="{A1B9B234-74B0-4BDF-81FE-82EB85075805}" type="presOf" srcId="{A1449BD6-9017-44CE-8808-90582E69B63E}" destId="{51ED3736-DEFA-4D1E-875C-FB79F4810B9B}" srcOrd="0" destOrd="0" presId="urn:microsoft.com/office/officeart/2005/8/layout/hProcess9"/>
    <dgm:cxn modelId="{04588646-6498-48E7-B0B1-92487852A1D0}" srcId="{3F5EB857-6A4C-4BA5-A5BF-0EB271D2E61A}" destId="{1397B5DF-56AC-4A45-8AE8-A44E1FEB43EB}" srcOrd="0" destOrd="0" parTransId="{1B695244-9752-4154-9B49-5FC24BF4F409}" sibTransId="{6596B99E-AD1D-48D3-A400-0BE922CEC678}"/>
    <dgm:cxn modelId="{3DE8D654-BCFE-4387-B47E-C865BC913EA2}" srcId="{3F5EB857-6A4C-4BA5-A5BF-0EB271D2E61A}" destId="{A1449BD6-9017-44CE-8808-90582E69B63E}" srcOrd="2" destOrd="0" parTransId="{A21603BD-AA38-4C06-8C24-C1C1E84B9B5C}" sibTransId="{D67F4456-8885-4267-B98F-9A6F88E4FBA0}"/>
    <dgm:cxn modelId="{83D39A99-9679-4681-9C41-4D17B08233D5}" type="presOf" srcId="{B2AE60B0-8F2C-451B-8BA5-FE1ED4654821}" destId="{DD6B1AD6-1BBE-4AEF-8C7A-E3D8E4EF2676}" srcOrd="0" destOrd="0" presId="urn:microsoft.com/office/officeart/2005/8/layout/hProcess9"/>
    <dgm:cxn modelId="{BA1D38C0-3DEF-49C7-92A9-4E5EB897654C}" srcId="{3F5EB857-6A4C-4BA5-A5BF-0EB271D2E61A}" destId="{4FDAF966-08AA-4390-9A7C-09499202F281}" srcOrd="3" destOrd="0" parTransId="{E9E4AAD0-8EED-4609-A0F7-A2E63C79A134}" sibTransId="{A979AE14-7611-4E18-B321-4A5F2024BF30}"/>
    <dgm:cxn modelId="{3F2FB5BB-8EA8-4ABE-A601-DAE2710060DE}" type="presParOf" srcId="{DABED190-9BAE-4898-B402-FFD72E713DAD}" destId="{8FE5C3DC-3D49-4B1C-B92E-3CCAEF4FA3A2}" srcOrd="0" destOrd="0" presId="urn:microsoft.com/office/officeart/2005/8/layout/hProcess9"/>
    <dgm:cxn modelId="{88C25FB1-64CC-4D08-AD76-4080C92750C6}" type="presParOf" srcId="{DABED190-9BAE-4898-B402-FFD72E713DAD}" destId="{7C8F3878-CE5C-4A94-B18C-5864ACB550F0}" srcOrd="1" destOrd="0" presId="urn:microsoft.com/office/officeart/2005/8/layout/hProcess9"/>
    <dgm:cxn modelId="{7937FA1A-2309-48FB-8A22-EE5242BBDD49}" type="presParOf" srcId="{7C8F3878-CE5C-4A94-B18C-5864ACB550F0}" destId="{3EA0AED2-2B5F-44BB-8625-0C901B179790}" srcOrd="0" destOrd="0" presId="urn:microsoft.com/office/officeart/2005/8/layout/hProcess9"/>
    <dgm:cxn modelId="{02D526D2-90FF-44E8-82C9-DEBF5E4FC401}" type="presParOf" srcId="{7C8F3878-CE5C-4A94-B18C-5864ACB550F0}" destId="{8EF901FE-8794-4C9A-88A2-E759EAE7631E}" srcOrd="1" destOrd="0" presId="urn:microsoft.com/office/officeart/2005/8/layout/hProcess9"/>
    <dgm:cxn modelId="{5C94A1AF-EE0A-48A3-BBC8-1D76B4575134}" type="presParOf" srcId="{7C8F3878-CE5C-4A94-B18C-5864ACB550F0}" destId="{DD6B1AD6-1BBE-4AEF-8C7A-E3D8E4EF2676}" srcOrd="2" destOrd="0" presId="urn:microsoft.com/office/officeart/2005/8/layout/hProcess9"/>
    <dgm:cxn modelId="{7F899DBC-CEA5-462E-BB67-5E193166A477}" type="presParOf" srcId="{7C8F3878-CE5C-4A94-B18C-5864ACB550F0}" destId="{10783DCF-B478-498F-8727-2468BFE1447F}" srcOrd="3" destOrd="0" presId="urn:microsoft.com/office/officeart/2005/8/layout/hProcess9"/>
    <dgm:cxn modelId="{8AC9CDD2-7B2F-4300-B8D8-73AF5B956428}" type="presParOf" srcId="{7C8F3878-CE5C-4A94-B18C-5864ACB550F0}" destId="{51ED3736-DEFA-4D1E-875C-FB79F4810B9B}" srcOrd="4" destOrd="0" presId="urn:microsoft.com/office/officeart/2005/8/layout/hProcess9"/>
    <dgm:cxn modelId="{F586E361-F9BB-48CC-B686-EE0177075274}" type="presParOf" srcId="{7C8F3878-CE5C-4A94-B18C-5864ACB550F0}" destId="{D10E6DFA-0EE7-42A7-98D2-77B03004DEBA}" srcOrd="5" destOrd="0" presId="urn:microsoft.com/office/officeart/2005/8/layout/hProcess9"/>
    <dgm:cxn modelId="{4A67F6C0-E130-4A40-8860-EC98BB1E8C46}" type="presParOf" srcId="{7C8F3878-CE5C-4A94-B18C-5864ACB550F0}" destId="{10497EF5-8FE6-4F1D-A6C3-DBDCDA509D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A2A177-EB31-44B0-AA75-60616FC5BE5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AEC1B1-44FC-4E1B-A9F3-C1CEEEFFA264}">
      <dgm:prSet phldrT="[Text]" custT="1"/>
      <dgm:spPr>
        <a:solidFill>
          <a:srgbClr val="004C97"/>
        </a:solidFill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Glavni rizici kod upravljanja kratkoročnim ulaganjima</a:t>
          </a:r>
        </a:p>
      </dgm:t>
    </dgm:pt>
    <dgm:pt modelId="{76956E84-243B-435B-9D39-69A3BCF4D5A3}" type="parTrans" cxnId="{F54348E1-A2C6-4E20-B8FD-4F6034296A9D}">
      <dgm:prSet/>
      <dgm:spPr/>
      <dgm:t>
        <a:bodyPr/>
        <a:lstStyle/>
        <a:p>
          <a:endParaRPr lang="en-US" sz="1800"/>
        </a:p>
      </dgm:t>
    </dgm:pt>
    <dgm:pt modelId="{6D7998AF-E161-40E4-BBC2-9170F24CF21D}" type="sibTrans" cxnId="{F54348E1-A2C6-4E20-B8FD-4F6034296A9D}">
      <dgm:prSet/>
      <dgm:spPr/>
      <dgm:t>
        <a:bodyPr/>
        <a:lstStyle/>
        <a:p>
          <a:endParaRPr lang="en-US" sz="1800"/>
        </a:p>
      </dgm:t>
    </dgm:pt>
    <dgm:pt modelId="{F19326EC-9297-4D7A-BCFD-27A6DAB5001F}">
      <dgm:prSet custT="1"/>
      <dgm:spPr/>
      <dgm:t>
        <a:bodyPr/>
        <a:lstStyle/>
        <a:p>
          <a:r>
            <a:rPr lang="hr-HR" sz="1600" b="1"/>
            <a:t>rizik likvidnosti</a:t>
          </a:r>
          <a:r>
            <a:rPr lang="hr-HR" sz="1600"/>
            <a:t>: sposobnost pretvaranja ulaganja u gotovinska sredstva prije roka dospijeća bez neprihvatljive štete od gubitka glavnice; potreban je naglasak na tržišnim kratkoročnim ulaganjima</a:t>
          </a:r>
        </a:p>
      </dgm:t>
    </dgm:pt>
    <dgm:pt modelId="{C878D315-0B80-4C10-803B-3B0AD2C68A27}" type="parTrans" cxnId="{654F3425-3764-416D-9281-88566F0E5409}">
      <dgm:prSet/>
      <dgm:spPr/>
      <dgm:t>
        <a:bodyPr/>
        <a:lstStyle/>
        <a:p>
          <a:endParaRPr lang="en-US" sz="1800"/>
        </a:p>
      </dgm:t>
    </dgm:pt>
    <dgm:pt modelId="{4A58A346-62CC-40FE-95D8-288E34A8F91A}" type="sibTrans" cxnId="{654F3425-3764-416D-9281-88566F0E5409}">
      <dgm:prSet/>
      <dgm:spPr/>
      <dgm:t>
        <a:bodyPr/>
        <a:lstStyle/>
        <a:p>
          <a:endParaRPr lang="en-US" sz="1800"/>
        </a:p>
      </dgm:t>
    </dgm:pt>
    <dgm:pt modelId="{BFC192F8-4B9C-4821-BFA0-71964392D0A9}">
      <dgm:prSet custT="1"/>
      <dgm:spPr/>
      <dgm:t>
        <a:bodyPr/>
        <a:lstStyle/>
        <a:p>
          <a:r>
            <a:rPr lang="hr-HR" sz="1600" b="1" dirty="0"/>
            <a:t>kreditni rizik</a:t>
          </a:r>
          <a:r>
            <a:rPr lang="hr-HR" sz="1600" dirty="0"/>
            <a:t>: mogućnost da izdavatelj instrumenta ili deponent (ili bilo koja druga ugovorna strana) ne ispuni obvezu povrata glavnice i/ili kamate u cijelosti, na vrijeme i u skladu s uvjetima transakcije; potrebna je visokokvalitetna imovina i </a:t>
          </a:r>
          <a:r>
            <a:rPr lang="hr-HR" sz="1600" dirty="0" err="1"/>
            <a:t>kolateral</a:t>
          </a:r>
          <a:r>
            <a:rPr lang="hr-HR" sz="1600" dirty="0"/>
            <a:t>, diversifikacija i vrednovanje po tržišnoj vrijednosti</a:t>
          </a:r>
        </a:p>
      </dgm:t>
    </dgm:pt>
    <dgm:pt modelId="{15B2EB03-88EB-47F4-A0C4-4C2DCEB9868E}" type="parTrans" cxnId="{B7352E6A-3AC4-4619-9FC8-A7064194DD39}">
      <dgm:prSet/>
      <dgm:spPr/>
      <dgm:t>
        <a:bodyPr/>
        <a:lstStyle/>
        <a:p>
          <a:endParaRPr lang="en-US" sz="1800"/>
        </a:p>
      </dgm:t>
    </dgm:pt>
    <dgm:pt modelId="{6F22B1F3-D0D2-4C62-9847-B736ABCC13FD}" type="sibTrans" cxnId="{B7352E6A-3AC4-4619-9FC8-A7064194DD39}">
      <dgm:prSet/>
      <dgm:spPr/>
      <dgm:t>
        <a:bodyPr/>
        <a:lstStyle/>
        <a:p>
          <a:endParaRPr lang="en-US" sz="1800"/>
        </a:p>
      </dgm:t>
    </dgm:pt>
    <dgm:pt modelId="{C3678BC2-6212-4DFC-AF26-6A781F97B10D}">
      <dgm:prSet custT="1"/>
      <dgm:spPr>
        <a:solidFill>
          <a:srgbClr val="004C97"/>
        </a:solidFill>
      </dgm:spPr>
      <dgm:t>
        <a:bodyPr/>
        <a:lstStyle/>
        <a:p>
          <a:r>
            <a:rPr lang="hr-HR" sz="2400">
              <a:solidFill>
                <a:schemeClr val="bg1"/>
              </a:solidFill>
            </a:rPr>
            <a:t>Ostali rizici su važni</a:t>
          </a:r>
        </a:p>
      </dgm:t>
    </dgm:pt>
    <dgm:pt modelId="{D60CEC6D-5277-4B6E-92A4-14C8105A1A12}" type="parTrans" cxnId="{EC410ACA-7BAB-4625-870D-8DCB9AB3B0F1}">
      <dgm:prSet/>
      <dgm:spPr/>
      <dgm:t>
        <a:bodyPr/>
        <a:lstStyle/>
        <a:p>
          <a:endParaRPr lang="en-US" sz="1800"/>
        </a:p>
      </dgm:t>
    </dgm:pt>
    <dgm:pt modelId="{AAA0337B-162A-4B2E-801E-A2DBE688B8F5}" type="sibTrans" cxnId="{EC410ACA-7BAB-4625-870D-8DCB9AB3B0F1}">
      <dgm:prSet/>
      <dgm:spPr/>
      <dgm:t>
        <a:bodyPr/>
        <a:lstStyle/>
        <a:p>
          <a:endParaRPr lang="en-US" sz="1800"/>
        </a:p>
      </dgm:t>
    </dgm:pt>
    <dgm:pt modelId="{0E821056-2713-4470-B04C-E40B341526DA}">
      <dgm:prSet custT="1"/>
      <dgm:spPr/>
      <dgm:t>
        <a:bodyPr/>
        <a:lstStyle/>
        <a:p>
          <a:r>
            <a:rPr lang="hr-HR" sz="1600" b="1"/>
            <a:t>tržišni rizik</a:t>
          </a:r>
          <a:r>
            <a:rPr lang="hr-HR" sz="1600"/>
            <a:t>: rizik proizlazi iz nepovoljnih promjena tržišnih stopa: bit će malen ako su instrumenti kratkoročni</a:t>
          </a:r>
        </a:p>
      </dgm:t>
    </dgm:pt>
    <dgm:pt modelId="{B1BB9B26-840F-49A9-8FCF-D417A2FED85A}" type="parTrans" cxnId="{5BE7B8EF-2677-4DF1-A303-C062AB463A29}">
      <dgm:prSet/>
      <dgm:spPr/>
      <dgm:t>
        <a:bodyPr/>
        <a:lstStyle/>
        <a:p>
          <a:endParaRPr lang="en-US" sz="1800"/>
        </a:p>
      </dgm:t>
    </dgm:pt>
    <dgm:pt modelId="{FE384945-F3B3-43A9-B33B-9DDCE8069A71}" type="sibTrans" cxnId="{5BE7B8EF-2677-4DF1-A303-C062AB463A29}">
      <dgm:prSet/>
      <dgm:spPr/>
      <dgm:t>
        <a:bodyPr/>
        <a:lstStyle/>
        <a:p>
          <a:endParaRPr lang="en-US" sz="1800"/>
        </a:p>
      </dgm:t>
    </dgm:pt>
    <dgm:pt modelId="{C2818F09-41D7-4D7F-8272-205A08613344}">
      <dgm:prSet custT="1"/>
      <dgm:spPr/>
      <dgm:t>
        <a:bodyPr/>
        <a:lstStyle/>
        <a:p>
          <a:r>
            <a:rPr lang="hr-HR" sz="1600" b="1" dirty="0"/>
            <a:t>pravni rizik</a:t>
          </a:r>
          <a:r>
            <a:rPr lang="hr-HR" sz="1600" dirty="0"/>
            <a:t>: rizik da ugovori nisu pravno obvezujući: potrebni su jasno dokumentirani ugovori s partnerima (npr. okvirni ugovor o povratnoj kupnji (engl. „Global Master </a:t>
          </a:r>
          <a:r>
            <a:rPr lang="hr-HR" sz="1600" dirty="0" err="1"/>
            <a:t>Repurchase</a:t>
          </a:r>
          <a:r>
            <a:rPr lang="hr-HR" sz="1600" dirty="0"/>
            <a:t> </a:t>
          </a:r>
          <a:r>
            <a:rPr lang="hr-HR" sz="1600" dirty="0" err="1"/>
            <a:t>Agreement</a:t>
          </a:r>
          <a:r>
            <a:rPr lang="hr-HR" sz="1600" dirty="0"/>
            <a:t>” – GMRA)</a:t>
          </a:r>
        </a:p>
      </dgm:t>
    </dgm:pt>
    <dgm:pt modelId="{C5A89826-8C32-4637-B611-CB6146D915DE}" type="parTrans" cxnId="{40995A0C-CEE9-4F8C-A437-81A5FA54B009}">
      <dgm:prSet/>
      <dgm:spPr/>
      <dgm:t>
        <a:bodyPr/>
        <a:lstStyle/>
        <a:p>
          <a:endParaRPr lang="en-US" sz="1800"/>
        </a:p>
      </dgm:t>
    </dgm:pt>
    <dgm:pt modelId="{0E4C27EA-C9FF-4A0D-A4C6-CD5903500E0D}" type="sibTrans" cxnId="{40995A0C-CEE9-4F8C-A437-81A5FA54B009}">
      <dgm:prSet/>
      <dgm:spPr/>
      <dgm:t>
        <a:bodyPr/>
        <a:lstStyle/>
        <a:p>
          <a:endParaRPr lang="en-US" sz="1800"/>
        </a:p>
      </dgm:t>
    </dgm:pt>
    <dgm:pt modelId="{E19C8374-2270-4742-B0FC-D694789238CC}">
      <dgm:prSet custT="1"/>
      <dgm:spPr/>
      <dgm:t>
        <a:bodyPr/>
        <a:lstStyle/>
        <a:p>
          <a:r>
            <a:rPr lang="hr-HR" sz="1600" b="1"/>
            <a:t>operativni rizik</a:t>
          </a:r>
          <a:r>
            <a:rPr lang="hr-HR" sz="1600"/>
            <a:t>: posljedica neadekvatnih ili loših internih procesa, ljudskog djelovanja i sustava ili vanjskih događaja; potrebni su definiranje postupaka, razdvajanje dužnosti, unutarnja kontrola i plan kontinuiteta poslovanja</a:t>
          </a:r>
        </a:p>
      </dgm:t>
    </dgm:pt>
    <dgm:pt modelId="{AD5ABA67-927C-4110-A69F-24138044A426}" type="parTrans" cxnId="{93F4E7D5-9AF5-459D-8A95-F7684A434D57}">
      <dgm:prSet/>
      <dgm:spPr/>
      <dgm:t>
        <a:bodyPr/>
        <a:lstStyle/>
        <a:p>
          <a:endParaRPr lang="en-US" sz="1800"/>
        </a:p>
      </dgm:t>
    </dgm:pt>
    <dgm:pt modelId="{9900029F-2448-4B25-8EEA-2D239850899F}" type="sibTrans" cxnId="{93F4E7D5-9AF5-459D-8A95-F7684A434D57}">
      <dgm:prSet/>
      <dgm:spPr/>
      <dgm:t>
        <a:bodyPr/>
        <a:lstStyle/>
        <a:p>
          <a:endParaRPr lang="en-US" sz="1800"/>
        </a:p>
      </dgm:t>
    </dgm:pt>
    <dgm:pt modelId="{DEB9A6C9-82C0-4D18-91B6-0FA092071FD2}">
      <dgm:prSet custT="1"/>
      <dgm:spPr/>
      <dgm:t>
        <a:bodyPr/>
        <a:lstStyle/>
        <a:p>
          <a:r>
            <a:rPr lang="hr-HR" sz="1600" b="1" dirty="0"/>
            <a:t>rizik namire</a:t>
          </a:r>
          <a:r>
            <a:rPr lang="hr-HR" sz="1600" dirty="0"/>
            <a:t>: druga ugovorna strana ne ispunjava svoj dio ugovora – rješava se uspostavljanjem učinkovitih aranžmana o skrbništvu te točnim i pravodobnim evidentiranjem</a:t>
          </a:r>
        </a:p>
      </dgm:t>
    </dgm:pt>
    <dgm:pt modelId="{681A8405-BD61-4097-9610-4560892909CB}" type="parTrans" cxnId="{2176B9D9-07BB-4221-858E-4AD0FF068848}">
      <dgm:prSet/>
      <dgm:spPr/>
      <dgm:t>
        <a:bodyPr/>
        <a:lstStyle/>
        <a:p>
          <a:endParaRPr lang="en-GB"/>
        </a:p>
      </dgm:t>
    </dgm:pt>
    <dgm:pt modelId="{7D429513-4D07-44E4-A370-98CAF244A90C}" type="sibTrans" cxnId="{2176B9D9-07BB-4221-858E-4AD0FF068848}">
      <dgm:prSet/>
      <dgm:spPr/>
      <dgm:t>
        <a:bodyPr/>
        <a:lstStyle/>
        <a:p>
          <a:endParaRPr lang="en-GB"/>
        </a:p>
      </dgm:t>
    </dgm:pt>
    <dgm:pt modelId="{1E37CE4C-C0CA-4A41-B8E1-0CC4D27D2C5E}" type="pres">
      <dgm:prSet presAssocID="{0CA2A177-EB31-44B0-AA75-60616FC5BE59}" presName="Name0" presStyleCnt="0">
        <dgm:presLayoutVars>
          <dgm:dir/>
          <dgm:animLvl val="lvl"/>
          <dgm:resizeHandles val="exact"/>
        </dgm:presLayoutVars>
      </dgm:prSet>
      <dgm:spPr/>
    </dgm:pt>
    <dgm:pt modelId="{CA65B355-A079-4C60-B9DD-AC0475D1E012}" type="pres">
      <dgm:prSet presAssocID="{DBAEC1B1-44FC-4E1B-A9F3-C1CEEEFFA264}" presName="linNode" presStyleCnt="0"/>
      <dgm:spPr/>
    </dgm:pt>
    <dgm:pt modelId="{64C38FFB-1466-48B7-9409-A3F3EC539C77}" type="pres">
      <dgm:prSet presAssocID="{DBAEC1B1-44FC-4E1B-A9F3-C1CEEEFFA264}" presName="parentText" presStyleLbl="node1" presStyleIdx="0" presStyleCnt="2" custScaleX="54735" custScaleY="78162">
        <dgm:presLayoutVars>
          <dgm:chMax val="1"/>
          <dgm:bulletEnabled val="1"/>
        </dgm:presLayoutVars>
      </dgm:prSet>
      <dgm:spPr/>
    </dgm:pt>
    <dgm:pt modelId="{2F39F680-CD32-4206-A062-5517B5145CE7}" type="pres">
      <dgm:prSet presAssocID="{DBAEC1B1-44FC-4E1B-A9F3-C1CEEEFFA264}" presName="descendantText" presStyleLbl="alignAccFollowNode1" presStyleIdx="0" presStyleCnt="2" custScaleX="100921" custLinFactNeighborX="1786" custLinFactNeighborY="-1508">
        <dgm:presLayoutVars>
          <dgm:bulletEnabled val="1"/>
        </dgm:presLayoutVars>
      </dgm:prSet>
      <dgm:spPr/>
    </dgm:pt>
    <dgm:pt modelId="{17355F7D-5EC4-4707-AB37-1C4BEEC21FE9}" type="pres">
      <dgm:prSet presAssocID="{6D7998AF-E161-40E4-BBC2-9170F24CF21D}" presName="sp" presStyleCnt="0"/>
      <dgm:spPr/>
    </dgm:pt>
    <dgm:pt modelId="{16DD3145-D89C-4CE4-B364-92417ACA6727}" type="pres">
      <dgm:prSet presAssocID="{C3678BC2-6212-4DFC-AF26-6A781F97B10D}" presName="linNode" presStyleCnt="0"/>
      <dgm:spPr/>
    </dgm:pt>
    <dgm:pt modelId="{3A5918A3-9D62-4560-8AFA-1FEBB3681BBC}" type="pres">
      <dgm:prSet presAssocID="{C3678BC2-6212-4DFC-AF26-6A781F97B10D}" presName="parentText" presStyleLbl="node1" presStyleIdx="1" presStyleCnt="2" custScaleX="54735" custScaleY="87076">
        <dgm:presLayoutVars>
          <dgm:chMax val="1"/>
          <dgm:bulletEnabled val="1"/>
        </dgm:presLayoutVars>
      </dgm:prSet>
      <dgm:spPr/>
    </dgm:pt>
    <dgm:pt modelId="{AF0F063B-5CFE-433B-80AF-DFDA89DFE390}" type="pres">
      <dgm:prSet presAssocID="{C3678BC2-6212-4DFC-AF26-6A781F97B10D}" presName="descendantText" presStyleLbl="alignAccFollowNode1" presStyleIdx="1" presStyleCnt="2" custScaleX="103103" custScaleY="139743" custLinFactNeighborX="1822" custLinFactNeighborY="2069">
        <dgm:presLayoutVars>
          <dgm:bulletEnabled val="1"/>
        </dgm:presLayoutVars>
      </dgm:prSet>
      <dgm:spPr/>
    </dgm:pt>
  </dgm:ptLst>
  <dgm:cxnLst>
    <dgm:cxn modelId="{A0C72208-A99F-484F-BF0F-465AF0E6EFEB}" type="presOf" srcId="{E19C8374-2270-4742-B0FC-D694789238CC}" destId="{AF0F063B-5CFE-433B-80AF-DFDA89DFE390}" srcOrd="0" destOrd="2" presId="urn:microsoft.com/office/officeart/2005/8/layout/vList5"/>
    <dgm:cxn modelId="{C9B00009-B1B9-49E3-BD83-EFB9C2A34F38}" type="presOf" srcId="{0E821056-2713-4470-B04C-E40B341526DA}" destId="{AF0F063B-5CFE-433B-80AF-DFDA89DFE390}" srcOrd="0" destOrd="0" presId="urn:microsoft.com/office/officeart/2005/8/layout/vList5"/>
    <dgm:cxn modelId="{40995A0C-CEE9-4F8C-A437-81A5FA54B009}" srcId="{C3678BC2-6212-4DFC-AF26-6A781F97B10D}" destId="{C2818F09-41D7-4D7F-8272-205A08613344}" srcOrd="1" destOrd="0" parTransId="{C5A89826-8C32-4637-B611-CB6146D915DE}" sibTransId="{0E4C27EA-C9FF-4A0D-A4C6-CD5903500E0D}"/>
    <dgm:cxn modelId="{654F3425-3764-416D-9281-88566F0E5409}" srcId="{DBAEC1B1-44FC-4E1B-A9F3-C1CEEEFFA264}" destId="{F19326EC-9297-4D7A-BCFD-27A6DAB5001F}" srcOrd="0" destOrd="0" parTransId="{C878D315-0B80-4C10-803B-3B0AD2C68A27}" sibTransId="{4A58A346-62CC-40FE-95D8-288E34A8F91A}"/>
    <dgm:cxn modelId="{5E310631-05C7-4224-AA3F-8AD958EF80D6}" type="presOf" srcId="{C2818F09-41D7-4D7F-8272-205A08613344}" destId="{AF0F063B-5CFE-433B-80AF-DFDA89DFE390}" srcOrd="0" destOrd="1" presId="urn:microsoft.com/office/officeart/2005/8/layout/vList5"/>
    <dgm:cxn modelId="{CB721B36-71FC-48C5-8B8D-BC2774E956BF}" type="presOf" srcId="{BFC192F8-4B9C-4821-BFA0-71964392D0A9}" destId="{2F39F680-CD32-4206-A062-5517B5145CE7}" srcOrd="0" destOrd="1" presId="urn:microsoft.com/office/officeart/2005/8/layout/vList5"/>
    <dgm:cxn modelId="{0245A83E-DDC5-4CC5-B071-BCD633937D09}" type="presOf" srcId="{C3678BC2-6212-4DFC-AF26-6A781F97B10D}" destId="{3A5918A3-9D62-4560-8AFA-1FEBB3681BBC}" srcOrd="0" destOrd="0" presId="urn:microsoft.com/office/officeart/2005/8/layout/vList5"/>
    <dgm:cxn modelId="{B7352E6A-3AC4-4619-9FC8-A7064194DD39}" srcId="{DBAEC1B1-44FC-4E1B-A9F3-C1CEEEFFA264}" destId="{BFC192F8-4B9C-4821-BFA0-71964392D0A9}" srcOrd="1" destOrd="0" parTransId="{15B2EB03-88EB-47F4-A0C4-4C2DCEB9868E}" sibTransId="{6F22B1F3-D0D2-4C62-9847-B736ABCC13FD}"/>
    <dgm:cxn modelId="{EB579A6D-EE28-49B1-B389-848215C625D7}" type="presOf" srcId="{F19326EC-9297-4D7A-BCFD-27A6DAB5001F}" destId="{2F39F680-CD32-4206-A062-5517B5145CE7}" srcOrd="0" destOrd="0" presId="urn:microsoft.com/office/officeart/2005/8/layout/vList5"/>
    <dgm:cxn modelId="{47D85058-D7AD-45A2-A389-7999A71C8AF2}" type="presOf" srcId="{0CA2A177-EB31-44B0-AA75-60616FC5BE59}" destId="{1E37CE4C-C0CA-4A41-B8E1-0CC4D27D2C5E}" srcOrd="0" destOrd="0" presId="urn:microsoft.com/office/officeart/2005/8/layout/vList5"/>
    <dgm:cxn modelId="{CBF1E258-9A63-4D56-98DE-88D9D7E0C43A}" type="presOf" srcId="{DEB9A6C9-82C0-4D18-91B6-0FA092071FD2}" destId="{AF0F063B-5CFE-433B-80AF-DFDA89DFE390}" srcOrd="0" destOrd="3" presId="urn:microsoft.com/office/officeart/2005/8/layout/vList5"/>
    <dgm:cxn modelId="{C7966481-D2B5-4A32-B2FE-7DDBE0952D7A}" type="presOf" srcId="{DBAEC1B1-44FC-4E1B-A9F3-C1CEEEFFA264}" destId="{64C38FFB-1466-48B7-9409-A3F3EC539C77}" srcOrd="0" destOrd="0" presId="urn:microsoft.com/office/officeart/2005/8/layout/vList5"/>
    <dgm:cxn modelId="{EC410ACA-7BAB-4625-870D-8DCB9AB3B0F1}" srcId="{0CA2A177-EB31-44B0-AA75-60616FC5BE59}" destId="{C3678BC2-6212-4DFC-AF26-6A781F97B10D}" srcOrd="1" destOrd="0" parTransId="{D60CEC6D-5277-4B6E-92A4-14C8105A1A12}" sibTransId="{AAA0337B-162A-4B2E-801E-A2DBE688B8F5}"/>
    <dgm:cxn modelId="{93F4E7D5-9AF5-459D-8A95-F7684A434D57}" srcId="{C3678BC2-6212-4DFC-AF26-6A781F97B10D}" destId="{E19C8374-2270-4742-B0FC-D694789238CC}" srcOrd="2" destOrd="0" parTransId="{AD5ABA67-927C-4110-A69F-24138044A426}" sibTransId="{9900029F-2448-4B25-8EEA-2D239850899F}"/>
    <dgm:cxn modelId="{2176B9D9-07BB-4221-858E-4AD0FF068848}" srcId="{C3678BC2-6212-4DFC-AF26-6A781F97B10D}" destId="{DEB9A6C9-82C0-4D18-91B6-0FA092071FD2}" srcOrd="3" destOrd="0" parTransId="{681A8405-BD61-4097-9610-4560892909CB}" sibTransId="{7D429513-4D07-44E4-A370-98CAF244A90C}"/>
    <dgm:cxn modelId="{F54348E1-A2C6-4E20-B8FD-4F6034296A9D}" srcId="{0CA2A177-EB31-44B0-AA75-60616FC5BE59}" destId="{DBAEC1B1-44FC-4E1B-A9F3-C1CEEEFFA264}" srcOrd="0" destOrd="0" parTransId="{76956E84-243B-435B-9D39-69A3BCF4D5A3}" sibTransId="{6D7998AF-E161-40E4-BBC2-9170F24CF21D}"/>
    <dgm:cxn modelId="{5BE7B8EF-2677-4DF1-A303-C062AB463A29}" srcId="{C3678BC2-6212-4DFC-AF26-6A781F97B10D}" destId="{0E821056-2713-4470-B04C-E40B341526DA}" srcOrd="0" destOrd="0" parTransId="{B1BB9B26-840F-49A9-8FCF-D417A2FED85A}" sibTransId="{FE384945-F3B3-43A9-B33B-9DDCE8069A71}"/>
    <dgm:cxn modelId="{3FF146FB-8A6A-4B39-81B6-D6C32B331AB6}" type="presParOf" srcId="{1E37CE4C-C0CA-4A41-B8E1-0CC4D27D2C5E}" destId="{CA65B355-A079-4C60-B9DD-AC0475D1E012}" srcOrd="0" destOrd="0" presId="urn:microsoft.com/office/officeart/2005/8/layout/vList5"/>
    <dgm:cxn modelId="{6DC5CD13-FEAD-41A5-9B5D-21E4B0ADD3A6}" type="presParOf" srcId="{CA65B355-A079-4C60-B9DD-AC0475D1E012}" destId="{64C38FFB-1466-48B7-9409-A3F3EC539C77}" srcOrd="0" destOrd="0" presId="urn:microsoft.com/office/officeart/2005/8/layout/vList5"/>
    <dgm:cxn modelId="{E4023A9B-BCEE-4969-BC81-9E82E17BB6D1}" type="presParOf" srcId="{CA65B355-A079-4C60-B9DD-AC0475D1E012}" destId="{2F39F680-CD32-4206-A062-5517B5145CE7}" srcOrd="1" destOrd="0" presId="urn:microsoft.com/office/officeart/2005/8/layout/vList5"/>
    <dgm:cxn modelId="{D2AD3DCE-3E50-43D8-ABBD-B2E66C5A1E2D}" type="presParOf" srcId="{1E37CE4C-C0CA-4A41-B8E1-0CC4D27D2C5E}" destId="{17355F7D-5EC4-4707-AB37-1C4BEEC21FE9}" srcOrd="1" destOrd="0" presId="urn:microsoft.com/office/officeart/2005/8/layout/vList5"/>
    <dgm:cxn modelId="{BC0A954A-E6CA-489A-AE72-2B7FD836E581}" type="presParOf" srcId="{1E37CE4C-C0CA-4A41-B8E1-0CC4D27D2C5E}" destId="{16DD3145-D89C-4CE4-B364-92417ACA6727}" srcOrd="2" destOrd="0" presId="urn:microsoft.com/office/officeart/2005/8/layout/vList5"/>
    <dgm:cxn modelId="{3E13AEC7-C86F-45C3-8FE0-457A38530819}" type="presParOf" srcId="{16DD3145-D89C-4CE4-B364-92417ACA6727}" destId="{3A5918A3-9D62-4560-8AFA-1FEBB3681BBC}" srcOrd="0" destOrd="0" presId="urn:microsoft.com/office/officeart/2005/8/layout/vList5"/>
    <dgm:cxn modelId="{88DE7809-7183-4F2E-BC2B-33AF3C67B865}" type="presParOf" srcId="{16DD3145-D89C-4CE4-B364-92417ACA6727}" destId="{AF0F063B-5CFE-433B-80AF-DFDA89DFE3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C1F683-7680-4808-BA8A-94A9E733A7F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28202A4-C2AE-474D-8CE5-F51C939413C6}">
      <dgm:prSet phldrT="[Text]" custT="1"/>
      <dgm:spPr>
        <a:ln>
          <a:noFill/>
        </a:ln>
      </dgm:spPr>
      <dgm:t>
        <a:bodyPr/>
        <a:lstStyle/>
        <a:p>
          <a:r>
            <a:rPr lang="hr-HR" sz="1800"/>
            <a:t>Često zahtijeva izgradnju nove mogućnosti: opcije:</a:t>
          </a:r>
        </a:p>
      </dgm:t>
    </dgm:pt>
    <dgm:pt modelId="{530FE02C-4608-42C3-ABAF-95D1C9A139C0}" type="parTrans" cxnId="{61CDB3A4-6FC6-45F3-AFE6-735BD66A791C}">
      <dgm:prSet/>
      <dgm:spPr/>
      <dgm:t>
        <a:bodyPr/>
        <a:lstStyle/>
        <a:p>
          <a:endParaRPr lang="en-GB"/>
        </a:p>
      </dgm:t>
    </dgm:pt>
    <dgm:pt modelId="{436DE449-724A-4F52-9E88-61539A6932EE}" type="sibTrans" cxnId="{61CDB3A4-6FC6-45F3-AFE6-735BD66A791C}">
      <dgm:prSet/>
      <dgm:spPr/>
      <dgm:t>
        <a:bodyPr/>
        <a:lstStyle/>
        <a:p>
          <a:endParaRPr lang="en-GB"/>
        </a:p>
      </dgm:t>
    </dgm:pt>
    <dgm:pt modelId="{6A4BC912-74E5-4C18-9920-30D40E1FE8E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 b="1"/>
            <a:t>oslanjanje na vanjsku procjenu</a:t>
          </a:r>
          <a:r>
            <a:rPr lang="hr-HR" sz="1600"/>
            <a:t>: ali teško je odrediti ponder za utvrđene vjerojatnosti neispunjavanja obveza – mali za visokokvalitetne banke, ali promjenjiv iz godine u godinu i koji će odražavati događaje u raznim okruženjima</a:t>
          </a:r>
        </a:p>
      </dgm:t>
    </dgm:pt>
    <dgm:pt modelId="{E7A82C36-3F67-442D-BDCA-533BD20A57A6}" type="parTrans" cxnId="{BB7C6003-1D24-4093-A967-2086836FA7CB}">
      <dgm:prSet/>
      <dgm:spPr/>
      <dgm:t>
        <a:bodyPr/>
        <a:lstStyle/>
        <a:p>
          <a:endParaRPr lang="en-GB"/>
        </a:p>
      </dgm:t>
    </dgm:pt>
    <dgm:pt modelId="{77FF43C0-C01B-45FB-8CC8-94BD89923079}" type="sibTrans" cxnId="{BB7C6003-1D24-4093-A967-2086836FA7CB}">
      <dgm:prSet/>
      <dgm:spPr/>
      <dgm:t>
        <a:bodyPr/>
        <a:lstStyle/>
        <a:p>
          <a:endParaRPr lang="en-GB"/>
        </a:p>
      </dgm:t>
    </dgm:pt>
    <dgm:pt modelId="{6A643E3C-493B-4E5F-B002-39F98E03266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 b="1"/>
            <a:t>uspostavljanje procesa unutarnje procjene</a:t>
          </a:r>
          <a:r>
            <a:rPr lang="hr-HR" sz="1600"/>
            <a:t>:  slično agencijama za rejting, ali s ponderima kojima se odražavaju lokalni uvjeti,  no riječ je o procesu koji zahtijeva puno vremena i resursa te koji vjerojatno neće biti troškovno učinkovit ako se primjenjuje oprezan pristup ulaganju</a:t>
          </a:r>
        </a:p>
      </dgm:t>
    </dgm:pt>
    <dgm:pt modelId="{070AA1DD-4470-4CF0-9CC0-D3EF93288499}" type="parTrans" cxnId="{189674B9-913D-4D8E-A32F-F79AA96E302F}">
      <dgm:prSet/>
      <dgm:spPr/>
      <dgm:t>
        <a:bodyPr/>
        <a:lstStyle/>
        <a:p>
          <a:endParaRPr lang="en-GB"/>
        </a:p>
      </dgm:t>
    </dgm:pt>
    <dgm:pt modelId="{A15DBFD6-594D-4AF2-9C3D-C5C25FEB0C77}" type="sibTrans" cxnId="{189674B9-913D-4D8E-A32F-F79AA96E302F}">
      <dgm:prSet/>
      <dgm:spPr/>
      <dgm:t>
        <a:bodyPr/>
        <a:lstStyle/>
        <a:p>
          <a:endParaRPr lang="en-GB"/>
        </a:p>
      </dgm:t>
    </dgm:pt>
    <dgm:pt modelId="{548DFA10-7AAE-4088-96C3-14E88F066BE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 b="1"/>
            <a:t>primjena metodologije procjene</a:t>
          </a:r>
          <a:r>
            <a:rPr lang="hr-HR" sz="1600"/>
            <a:t> koju upotrebljava središnja banka ili drugo tijelo koje utvrđuje bonitetnu regulativu u lokalnom gospodarstvu – veći potencijal</a:t>
          </a:r>
        </a:p>
      </dgm:t>
    </dgm:pt>
    <dgm:pt modelId="{45BAD947-B0FE-4609-9D1C-C64E05226A09}" type="parTrans" cxnId="{C959833C-2260-41EA-907D-7BCC82B0D005}">
      <dgm:prSet/>
      <dgm:spPr/>
      <dgm:t>
        <a:bodyPr/>
        <a:lstStyle/>
        <a:p>
          <a:endParaRPr lang="en-GB"/>
        </a:p>
      </dgm:t>
    </dgm:pt>
    <dgm:pt modelId="{48907A56-3BB4-4B34-BA30-D5EBC7B8D04F}" type="sibTrans" cxnId="{C959833C-2260-41EA-907D-7BCC82B0D005}">
      <dgm:prSet/>
      <dgm:spPr/>
      <dgm:t>
        <a:bodyPr/>
        <a:lstStyle/>
        <a:p>
          <a:endParaRPr lang="en-GB"/>
        </a:p>
      </dgm:t>
    </dgm:pt>
    <dgm:pt modelId="{A443284D-16BE-471C-9888-248354BD5485}">
      <dgm:prSet custT="1"/>
      <dgm:spPr>
        <a:ln>
          <a:noFill/>
        </a:ln>
      </dgm:spPr>
      <dgm:t>
        <a:bodyPr/>
        <a:lstStyle/>
        <a:p>
          <a:r>
            <a:rPr lang="hr-HR" sz="1800"/>
            <a:t>Oprezan pristup</a:t>
          </a:r>
        </a:p>
      </dgm:t>
    </dgm:pt>
    <dgm:pt modelId="{DFCBAA60-4C6B-459F-AA14-E09367C73BAF}" type="parTrans" cxnId="{93D8B4AA-F459-4EA9-8203-4DBFC80EC13E}">
      <dgm:prSet/>
      <dgm:spPr/>
      <dgm:t>
        <a:bodyPr/>
        <a:lstStyle/>
        <a:p>
          <a:endParaRPr lang="en-GB"/>
        </a:p>
      </dgm:t>
    </dgm:pt>
    <dgm:pt modelId="{DA55536D-903F-4D72-B011-AF2A0238FACB}" type="sibTrans" cxnId="{93D8B4AA-F459-4EA9-8203-4DBFC80EC13E}">
      <dgm:prSet/>
      <dgm:spPr/>
      <dgm:t>
        <a:bodyPr/>
        <a:lstStyle/>
        <a:p>
          <a:endParaRPr lang="en-GB"/>
        </a:p>
      </dgm:t>
    </dgm:pt>
    <dgm:pt modelId="{065807DF-01CF-46DF-B8CB-A58AA82480B7}">
      <dgm:prSet custT="1"/>
      <dgm:spPr>
        <a:ln>
          <a:noFill/>
        </a:ln>
      </dgm:spPr>
      <dgm:t>
        <a:bodyPr/>
        <a:lstStyle/>
        <a:p>
          <a:r>
            <a:rPr lang="hr-HR" sz="1800"/>
            <a:t>Ograničenje maksimalne izloženosti određenoj banci </a:t>
          </a:r>
        </a:p>
      </dgm:t>
    </dgm:pt>
    <dgm:pt modelId="{D5C09E9A-4EE2-4E0E-9A06-73CFA4EA5D1F}" type="parTrans" cxnId="{21904E28-E38F-421A-8AF9-0B370E9F84AA}">
      <dgm:prSet/>
      <dgm:spPr/>
      <dgm:t>
        <a:bodyPr/>
        <a:lstStyle/>
        <a:p>
          <a:endParaRPr lang="en-GB"/>
        </a:p>
      </dgm:t>
    </dgm:pt>
    <dgm:pt modelId="{01530800-E3CF-4862-862A-EDA392EEDC52}" type="sibTrans" cxnId="{21904E28-E38F-421A-8AF9-0B370E9F84AA}">
      <dgm:prSet/>
      <dgm:spPr/>
      <dgm:t>
        <a:bodyPr/>
        <a:lstStyle/>
        <a:p>
          <a:endParaRPr lang="en-GB"/>
        </a:p>
      </dgm:t>
    </dgm:pt>
    <dgm:pt modelId="{D3047FAF-605D-46EE-97DB-08CAA372AE1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/>
            <a:t>ograničavanje ulaganja na visokokvalitetne banke na lokalnom tržištu – utvrđivanje dovoljno velikog broja za postizanje dostatne konkurentnosti i adekvatne agregatne potražnje za depozite ili druga ulaganja koja će se vjerojatno nuditi</a:t>
          </a:r>
        </a:p>
      </dgm:t>
    </dgm:pt>
    <dgm:pt modelId="{30BE023C-96EC-46C0-B1E4-C5FBD40EDEC6}" type="parTrans" cxnId="{AA7257CA-F175-4830-B71A-17FEC49D3A54}">
      <dgm:prSet/>
      <dgm:spPr/>
      <dgm:t>
        <a:bodyPr/>
        <a:lstStyle/>
        <a:p>
          <a:endParaRPr lang="en-GB"/>
        </a:p>
      </dgm:t>
    </dgm:pt>
    <dgm:pt modelId="{A9889927-B0D6-4DDD-A610-CF335365966C}" type="sibTrans" cxnId="{AA7257CA-F175-4830-B71A-17FEC49D3A54}">
      <dgm:prSet/>
      <dgm:spPr/>
      <dgm:t>
        <a:bodyPr/>
        <a:lstStyle/>
        <a:p>
          <a:endParaRPr lang="en-GB"/>
        </a:p>
      </dgm:t>
    </dgm:pt>
    <dgm:pt modelId="{7623C8B4-9E44-48A4-9435-656E3AA76C7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/>
            <a:t>ne postoji jedinstven način za utvrđivanje ograničenja u pogledu pojedinačnih rizika – potrebno je odreći se veličine u korist potrebe za smanjenjem neangažiranih gotovinskih sredstava; važne su jednostavnost i fleksibilnost</a:t>
          </a:r>
        </a:p>
      </dgm:t>
    </dgm:pt>
    <dgm:pt modelId="{6708A223-EBC5-42FE-BE49-B6AA09AF2918}" type="parTrans" cxnId="{6EE5829E-70D1-44E6-B3DE-5627D422B961}">
      <dgm:prSet/>
      <dgm:spPr/>
      <dgm:t>
        <a:bodyPr/>
        <a:lstStyle/>
        <a:p>
          <a:endParaRPr lang="en-GB"/>
        </a:p>
      </dgm:t>
    </dgm:pt>
    <dgm:pt modelId="{900C6F72-9848-4253-AD6C-E2E90507535B}" type="sibTrans" cxnId="{6EE5829E-70D1-44E6-B3DE-5627D422B961}">
      <dgm:prSet/>
      <dgm:spPr/>
      <dgm:t>
        <a:bodyPr/>
        <a:lstStyle/>
        <a:p>
          <a:endParaRPr lang="en-GB"/>
        </a:p>
      </dgm:t>
    </dgm:pt>
    <dgm:pt modelId="{6079571B-32B5-4DAE-A986-3F98981A5A1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600"/>
            <a:t>proizvoljno uspostavljanje početnih ograničenja te njihova prilagodba ako postane očito da se propuštaju prilike za ulaganja niskog rizika</a:t>
          </a:r>
        </a:p>
      </dgm:t>
    </dgm:pt>
    <dgm:pt modelId="{4970DCCE-A521-4DBB-AAC0-91D9C3180A68}" type="parTrans" cxnId="{95C09BD7-CB46-4930-BA18-C15635DAAF43}">
      <dgm:prSet/>
      <dgm:spPr/>
      <dgm:t>
        <a:bodyPr/>
        <a:lstStyle/>
        <a:p>
          <a:endParaRPr lang="en-GB"/>
        </a:p>
      </dgm:t>
    </dgm:pt>
    <dgm:pt modelId="{68FB2EE7-88AB-4D2C-8DA2-1C1E7C88D1E8}" type="sibTrans" cxnId="{95C09BD7-CB46-4930-BA18-C15635DAAF43}">
      <dgm:prSet/>
      <dgm:spPr/>
      <dgm:t>
        <a:bodyPr/>
        <a:lstStyle/>
        <a:p>
          <a:endParaRPr lang="en-GB"/>
        </a:p>
      </dgm:t>
    </dgm:pt>
    <dgm:pt modelId="{1C29A5D0-345B-463C-9F48-C1C7ABFBA7C5}" type="pres">
      <dgm:prSet presAssocID="{FFC1F683-7680-4808-BA8A-94A9E733A7F8}" presName="linear" presStyleCnt="0">
        <dgm:presLayoutVars>
          <dgm:dir/>
          <dgm:animLvl val="lvl"/>
          <dgm:resizeHandles val="exact"/>
        </dgm:presLayoutVars>
      </dgm:prSet>
      <dgm:spPr/>
    </dgm:pt>
    <dgm:pt modelId="{E87991C4-D697-4DDF-8B29-239B4BEFBF47}" type="pres">
      <dgm:prSet presAssocID="{428202A4-C2AE-474D-8CE5-F51C939413C6}" presName="parentLin" presStyleCnt="0"/>
      <dgm:spPr/>
    </dgm:pt>
    <dgm:pt modelId="{E93AD1CE-7F9D-465D-BF1E-B2910F767469}" type="pres">
      <dgm:prSet presAssocID="{428202A4-C2AE-474D-8CE5-F51C939413C6}" presName="parentLeftMargin" presStyleLbl="node1" presStyleIdx="0" presStyleCnt="3"/>
      <dgm:spPr/>
    </dgm:pt>
    <dgm:pt modelId="{F3E2F53C-CAB5-4420-9132-938D4AAC2668}" type="pres">
      <dgm:prSet presAssocID="{428202A4-C2AE-474D-8CE5-F51C939413C6}" presName="parentText" presStyleLbl="node1" presStyleIdx="0" presStyleCnt="3" custLinFactNeighborX="7976" custLinFactNeighborY="-14565">
        <dgm:presLayoutVars>
          <dgm:chMax val="0"/>
          <dgm:bulletEnabled val="1"/>
        </dgm:presLayoutVars>
      </dgm:prSet>
      <dgm:spPr/>
    </dgm:pt>
    <dgm:pt modelId="{FDA1776F-7FB9-4D11-9E15-FDA250217D8B}" type="pres">
      <dgm:prSet presAssocID="{428202A4-C2AE-474D-8CE5-F51C939413C6}" presName="negativeSpace" presStyleCnt="0"/>
      <dgm:spPr/>
    </dgm:pt>
    <dgm:pt modelId="{2F17524E-329D-4C2F-BF30-61D35F3CC28C}" type="pres">
      <dgm:prSet presAssocID="{428202A4-C2AE-474D-8CE5-F51C939413C6}" presName="childText" presStyleLbl="conFgAcc1" presStyleIdx="0" presStyleCnt="3">
        <dgm:presLayoutVars>
          <dgm:bulletEnabled val="1"/>
        </dgm:presLayoutVars>
      </dgm:prSet>
      <dgm:spPr/>
    </dgm:pt>
    <dgm:pt modelId="{C8F86958-8C85-425D-BF6B-30CE5A86FB65}" type="pres">
      <dgm:prSet presAssocID="{436DE449-724A-4F52-9E88-61539A6932EE}" presName="spaceBetweenRectangles" presStyleCnt="0"/>
      <dgm:spPr/>
    </dgm:pt>
    <dgm:pt modelId="{9A44A1CD-443B-4827-9D74-1FCE52913F00}" type="pres">
      <dgm:prSet presAssocID="{A443284D-16BE-471C-9888-248354BD5485}" presName="parentLin" presStyleCnt="0"/>
      <dgm:spPr/>
    </dgm:pt>
    <dgm:pt modelId="{CB1D1BC3-D3A8-4916-A8D7-092BB1FBFE6A}" type="pres">
      <dgm:prSet presAssocID="{A443284D-16BE-471C-9888-248354BD5485}" presName="parentLeftMargin" presStyleLbl="node1" presStyleIdx="0" presStyleCnt="3"/>
      <dgm:spPr/>
    </dgm:pt>
    <dgm:pt modelId="{7742E895-2FD4-407A-9FDD-0592E13B2BF3}" type="pres">
      <dgm:prSet presAssocID="{A443284D-16BE-471C-9888-248354BD54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8D231C-9952-4C1C-8A56-9914A80E5324}" type="pres">
      <dgm:prSet presAssocID="{A443284D-16BE-471C-9888-248354BD5485}" presName="negativeSpace" presStyleCnt="0"/>
      <dgm:spPr/>
    </dgm:pt>
    <dgm:pt modelId="{4691DD4A-8AC3-4186-8533-8E76F9C6D2AE}" type="pres">
      <dgm:prSet presAssocID="{A443284D-16BE-471C-9888-248354BD5485}" presName="childText" presStyleLbl="conFgAcc1" presStyleIdx="1" presStyleCnt="3">
        <dgm:presLayoutVars>
          <dgm:bulletEnabled val="1"/>
        </dgm:presLayoutVars>
      </dgm:prSet>
      <dgm:spPr/>
    </dgm:pt>
    <dgm:pt modelId="{B0E7BFE6-65D2-4C87-B7A1-D3D62AD66D49}" type="pres">
      <dgm:prSet presAssocID="{DA55536D-903F-4D72-B011-AF2A0238FACB}" presName="spaceBetweenRectangles" presStyleCnt="0"/>
      <dgm:spPr/>
    </dgm:pt>
    <dgm:pt modelId="{3A66EF8D-1C22-4C3A-9DED-7C5B0F7C9CB4}" type="pres">
      <dgm:prSet presAssocID="{065807DF-01CF-46DF-B8CB-A58AA82480B7}" presName="parentLin" presStyleCnt="0"/>
      <dgm:spPr/>
    </dgm:pt>
    <dgm:pt modelId="{35E91173-54A1-4CA9-8320-A1474AB25E8B}" type="pres">
      <dgm:prSet presAssocID="{065807DF-01CF-46DF-B8CB-A58AA82480B7}" presName="parentLeftMargin" presStyleLbl="node1" presStyleIdx="1" presStyleCnt="3"/>
      <dgm:spPr/>
    </dgm:pt>
    <dgm:pt modelId="{48C20957-88EC-40B6-9CE5-A4BBF448AC54}" type="pres">
      <dgm:prSet presAssocID="{065807DF-01CF-46DF-B8CB-A58AA82480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D26402-5989-43DA-BFD4-971E60205CAF}" type="pres">
      <dgm:prSet presAssocID="{065807DF-01CF-46DF-B8CB-A58AA82480B7}" presName="negativeSpace" presStyleCnt="0"/>
      <dgm:spPr/>
    </dgm:pt>
    <dgm:pt modelId="{3DA1C12B-0993-4931-8733-100AD1B09ACA}" type="pres">
      <dgm:prSet presAssocID="{065807DF-01CF-46DF-B8CB-A58AA82480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7C6003-1D24-4093-A967-2086836FA7CB}" srcId="{428202A4-C2AE-474D-8CE5-F51C939413C6}" destId="{6A4BC912-74E5-4C18-9920-30D40E1FE8E3}" srcOrd="0" destOrd="0" parTransId="{E7A82C36-3F67-442D-BDCA-533BD20A57A6}" sibTransId="{77FF43C0-C01B-45FB-8CC8-94BD89923079}"/>
    <dgm:cxn modelId="{02791E11-5111-4FBA-B6E7-0A1F25315B92}" type="presOf" srcId="{A443284D-16BE-471C-9888-248354BD5485}" destId="{7742E895-2FD4-407A-9FDD-0592E13B2BF3}" srcOrd="1" destOrd="0" presId="urn:microsoft.com/office/officeart/2005/8/layout/list1"/>
    <dgm:cxn modelId="{21904E28-E38F-421A-8AF9-0B370E9F84AA}" srcId="{FFC1F683-7680-4808-BA8A-94A9E733A7F8}" destId="{065807DF-01CF-46DF-B8CB-A58AA82480B7}" srcOrd="2" destOrd="0" parTransId="{D5C09E9A-4EE2-4E0E-9A06-73CFA4EA5D1F}" sibTransId="{01530800-E3CF-4862-862A-EDA392EEDC52}"/>
    <dgm:cxn modelId="{C1765929-F4CC-4104-B71E-091DA02B650D}" type="presOf" srcId="{6079571B-32B5-4DAE-A986-3F98981A5A18}" destId="{3DA1C12B-0993-4931-8733-100AD1B09ACA}" srcOrd="0" destOrd="1" presId="urn:microsoft.com/office/officeart/2005/8/layout/list1"/>
    <dgm:cxn modelId="{E401D429-951B-410C-B9EA-D101FE00C672}" type="presOf" srcId="{A443284D-16BE-471C-9888-248354BD5485}" destId="{CB1D1BC3-D3A8-4916-A8D7-092BB1FBFE6A}" srcOrd="0" destOrd="0" presId="urn:microsoft.com/office/officeart/2005/8/layout/list1"/>
    <dgm:cxn modelId="{08CABD2E-303C-47D2-B0E0-BC45A1507B5D}" type="presOf" srcId="{6A4BC912-74E5-4C18-9920-30D40E1FE8E3}" destId="{2F17524E-329D-4C2F-BF30-61D35F3CC28C}" srcOrd="0" destOrd="0" presId="urn:microsoft.com/office/officeart/2005/8/layout/list1"/>
    <dgm:cxn modelId="{4BC6AC33-42C1-452F-9528-8F4BBC3B541F}" type="presOf" srcId="{D3047FAF-605D-46EE-97DB-08CAA372AE1D}" destId="{4691DD4A-8AC3-4186-8533-8E76F9C6D2AE}" srcOrd="0" destOrd="0" presId="urn:microsoft.com/office/officeart/2005/8/layout/list1"/>
    <dgm:cxn modelId="{C959833C-2260-41EA-907D-7BCC82B0D005}" srcId="{428202A4-C2AE-474D-8CE5-F51C939413C6}" destId="{548DFA10-7AAE-4088-96C3-14E88F066BE2}" srcOrd="2" destOrd="0" parTransId="{45BAD947-B0FE-4609-9D1C-C64E05226A09}" sibTransId="{48907A56-3BB4-4B34-BA30-D5EBC7B8D04F}"/>
    <dgm:cxn modelId="{2C02E266-4B61-4A49-9638-4C565DF985B4}" type="presOf" srcId="{7623C8B4-9E44-48A4-9435-656E3AA76C7A}" destId="{3DA1C12B-0993-4931-8733-100AD1B09ACA}" srcOrd="0" destOrd="0" presId="urn:microsoft.com/office/officeart/2005/8/layout/list1"/>
    <dgm:cxn modelId="{6F233B54-F9D5-4D70-8231-C9CCAE11A38C}" type="presOf" srcId="{428202A4-C2AE-474D-8CE5-F51C939413C6}" destId="{E93AD1CE-7F9D-465D-BF1E-B2910F767469}" srcOrd="0" destOrd="0" presId="urn:microsoft.com/office/officeart/2005/8/layout/list1"/>
    <dgm:cxn modelId="{15561455-4664-4DBC-A6C5-F94F5668878C}" type="presOf" srcId="{6A643E3C-493B-4E5F-B002-39F98E032669}" destId="{2F17524E-329D-4C2F-BF30-61D35F3CC28C}" srcOrd="0" destOrd="1" presId="urn:microsoft.com/office/officeart/2005/8/layout/list1"/>
    <dgm:cxn modelId="{6480F48B-7DFC-4ADD-98CD-4CD59DC87709}" type="presOf" srcId="{428202A4-C2AE-474D-8CE5-F51C939413C6}" destId="{F3E2F53C-CAB5-4420-9132-938D4AAC2668}" srcOrd="1" destOrd="0" presId="urn:microsoft.com/office/officeart/2005/8/layout/list1"/>
    <dgm:cxn modelId="{B7CEFD8D-7569-4883-BD29-E3ECB0E04B0A}" type="presOf" srcId="{FFC1F683-7680-4808-BA8A-94A9E733A7F8}" destId="{1C29A5D0-345B-463C-9F48-C1C7ABFBA7C5}" srcOrd="0" destOrd="0" presId="urn:microsoft.com/office/officeart/2005/8/layout/list1"/>
    <dgm:cxn modelId="{CC83B09D-86AA-4D5E-B998-D72423FF7B06}" type="presOf" srcId="{065807DF-01CF-46DF-B8CB-A58AA82480B7}" destId="{48C20957-88EC-40B6-9CE5-A4BBF448AC54}" srcOrd="1" destOrd="0" presId="urn:microsoft.com/office/officeart/2005/8/layout/list1"/>
    <dgm:cxn modelId="{6EE5829E-70D1-44E6-B3DE-5627D422B961}" srcId="{065807DF-01CF-46DF-B8CB-A58AA82480B7}" destId="{7623C8B4-9E44-48A4-9435-656E3AA76C7A}" srcOrd="0" destOrd="0" parTransId="{6708A223-EBC5-42FE-BE49-B6AA09AF2918}" sibTransId="{900C6F72-9848-4253-AD6C-E2E90507535B}"/>
    <dgm:cxn modelId="{61CDB3A4-6FC6-45F3-AFE6-735BD66A791C}" srcId="{FFC1F683-7680-4808-BA8A-94A9E733A7F8}" destId="{428202A4-C2AE-474D-8CE5-F51C939413C6}" srcOrd="0" destOrd="0" parTransId="{530FE02C-4608-42C3-ABAF-95D1C9A139C0}" sibTransId="{436DE449-724A-4F52-9E88-61539A6932EE}"/>
    <dgm:cxn modelId="{93D8B4AA-F459-4EA9-8203-4DBFC80EC13E}" srcId="{FFC1F683-7680-4808-BA8A-94A9E733A7F8}" destId="{A443284D-16BE-471C-9888-248354BD5485}" srcOrd="1" destOrd="0" parTransId="{DFCBAA60-4C6B-459F-AA14-E09367C73BAF}" sibTransId="{DA55536D-903F-4D72-B011-AF2A0238FACB}"/>
    <dgm:cxn modelId="{189674B9-913D-4D8E-A32F-F79AA96E302F}" srcId="{428202A4-C2AE-474D-8CE5-F51C939413C6}" destId="{6A643E3C-493B-4E5F-B002-39F98E032669}" srcOrd="1" destOrd="0" parTransId="{070AA1DD-4470-4CF0-9CC0-D3EF93288499}" sibTransId="{A15DBFD6-594D-4AF2-9C3D-C5C25FEB0C77}"/>
    <dgm:cxn modelId="{AA7257CA-F175-4830-B71A-17FEC49D3A54}" srcId="{A443284D-16BE-471C-9888-248354BD5485}" destId="{D3047FAF-605D-46EE-97DB-08CAA372AE1D}" srcOrd="0" destOrd="0" parTransId="{30BE023C-96EC-46C0-B1E4-C5FBD40EDEC6}" sibTransId="{A9889927-B0D6-4DDD-A610-CF335365966C}"/>
    <dgm:cxn modelId="{95C09BD7-CB46-4930-BA18-C15635DAAF43}" srcId="{065807DF-01CF-46DF-B8CB-A58AA82480B7}" destId="{6079571B-32B5-4DAE-A986-3F98981A5A18}" srcOrd="1" destOrd="0" parTransId="{4970DCCE-A521-4DBB-AAC0-91D9C3180A68}" sibTransId="{68FB2EE7-88AB-4D2C-8DA2-1C1E7C88D1E8}"/>
    <dgm:cxn modelId="{204AF1D9-2097-499F-8377-E8A3486CB30B}" type="presOf" srcId="{065807DF-01CF-46DF-B8CB-A58AA82480B7}" destId="{35E91173-54A1-4CA9-8320-A1474AB25E8B}" srcOrd="0" destOrd="0" presId="urn:microsoft.com/office/officeart/2005/8/layout/list1"/>
    <dgm:cxn modelId="{5D91AADF-FB95-482B-B368-89E5D91B5752}" type="presOf" srcId="{548DFA10-7AAE-4088-96C3-14E88F066BE2}" destId="{2F17524E-329D-4C2F-BF30-61D35F3CC28C}" srcOrd="0" destOrd="2" presId="urn:microsoft.com/office/officeart/2005/8/layout/list1"/>
    <dgm:cxn modelId="{FC44B631-DCF9-4D95-BEC1-E393A09A28EC}" type="presParOf" srcId="{1C29A5D0-345B-463C-9F48-C1C7ABFBA7C5}" destId="{E87991C4-D697-4DDF-8B29-239B4BEFBF47}" srcOrd="0" destOrd="0" presId="urn:microsoft.com/office/officeart/2005/8/layout/list1"/>
    <dgm:cxn modelId="{B52EB710-7BA4-4956-BD6C-FDFAED8114A2}" type="presParOf" srcId="{E87991C4-D697-4DDF-8B29-239B4BEFBF47}" destId="{E93AD1CE-7F9D-465D-BF1E-B2910F767469}" srcOrd="0" destOrd="0" presId="urn:microsoft.com/office/officeart/2005/8/layout/list1"/>
    <dgm:cxn modelId="{7BD2B798-0914-4E66-B15F-5D7082CDCE42}" type="presParOf" srcId="{E87991C4-D697-4DDF-8B29-239B4BEFBF47}" destId="{F3E2F53C-CAB5-4420-9132-938D4AAC2668}" srcOrd="1" destOrd="0" presId="urn:microsoft.com/office/officeart/2005/8/layout/list1"/>
    <dgm:cxn modelId="{E29842EC-1074-45EF-B664-C3CEA3FFD15A}" type="presParOf" srcId="{1C29A5D0-345B-463C-9F48-C1C7ABFBA7C5}" destId="{FDA1776F-7FB9-4D11-9E15-FDA250217D8B}" srcOrd="1" destOrd="0" presId="urn:microsoft.com/office/officeart/2005/8/layout/list1"/>
    <dgm:cxn modelId="{070CF66E-9AF6-4AC1-A9E4-87742FC0D115}" type="presParOf" srcId="{1C29A5D0-345B-463C-9F48-C1C7ABFBA7C5}" destId="{2F17524E-329D-4C2F-BF30-61D35F3CC28C}" srcOrd="2" destOrd="0" presId="urn:microsoft.com/office/officeart/2005/8/layout/list1"/>
    <dgm:cxn modelId="{4EB2309A-567A-4277-8AFC-356263EF2E10}" type="presParOf" srcId="{1C29A5D0-345B-463C-9F48-C1C7ABFBA7C5}" destId="{C8F86958-8C85-425D-BF6B-30CE5A86FB65}" srcOrd="3" destOrd="0" presId="urn:microsoft.com/office/officeart/2005/8/layout/list1"/>
    <dgm:cxn modelId="{596017D8-FE4D-439F-A9BA-56243C588311}" type="presParOf" srcId="{1C29A5D0-345B-463C-9F48-C1C7ABFBA7C5}" destId="{9A44A1CD-443B-4827-9D74-1FCE52913F00}" srcOrd="4" destOrd="0" presId="urn:microsoft.com/office/officeart/2005/8/layout/list1"/>
    <dgm:cxn modelId="{EC9B28E9-35B8-4446-9A2A-93BB19BF3AF2}" type="presParOf" srcId="{9A44A1CD-443B-4827-9D74-1FCE52913F00}" destId="{CB1D1BC3-D3A8-4916-A8D7-092BB1FBFE6A}" srcOrd="0" destOrd="0" presId="urn:microsoft.com/office/officeart/2005/8/layout/list1"/>
    <dgm:cxn modelId="{9684F128-4455-4B99-BA82-D29176738D8B}" type="presParOf" srcId="{9A44A1CD-443B-4827-9D74-1FCE52913F00}" destId="{7742E895-2FD4-407A-9FDD-0592E13B2BF3}" srcOrd="1" destOrd="0" presId="urn:microsoft.com/office/officeart/2005/8/layout/list1"/>
    <dgm:cxn modelId="{32681CCC-E02A-49B1-BDE1-3EB1650B2568}" type="presParOf" srcId="{1C29A5D0-345B-463C-9F48-C1C7ABFBA7C5}" destId="{BF8D231C-9952-4C1C-8A56-9914A80E5324}" srcOrd="5" destOrd="0" presId="urn:microsoft.com/office/officeart/2005/8/layout/list1"/>
    <dgm:cxn modelId="{BA968F0C-C092-40A2-BC1D-9AAEBB4F61CE}" type="presParOf" srcId="{1C29A5D0-345B-463C-9F48-C1C7ABFBA7C5}" destId="{4691DD4A-8AC3-4186-8533-8E76F9C6D2AE}" srcOrd="6" destOrd="0" presId="urn:microsoft.com/office/officeart/2005/8/layout/list1"/>
    <dgm:cxn modelId="{EAF82C62-846C-4376-9EF4-1591B0277C62}" type="presParOf" srcId="{1C29A5D0-345B-463C-9F48-C1C7ABFBA7C5}" destId="{B0E7BFE6-65D2-4C87-B7A1-D3D62AD66D49}" srcOrd="7" destOrd="0" presId="urn:microsoft.com/office/officeart/2005/8/layout/list1"/>
    <dgm:cxn modelId="{200182A0-B7B3-45D6-BA3C-5B7B373DF91C}" type="presParOf" srcId="{1C29A5D0-345B-463C-9F48-C1C7ABFBA7C5}" destId="{3A66EF8D-1C22-4C3A-9DED-7C5B0F7C9CB4}" srcOrd="8" destOrd="0" presId="urn:microsoft.com/office/officeart/2005/8/layout/list1"/>
    <dgm:cxn modelId="{1A9D5F2D-8EC8-4B6C-956D-36195A6EC302}" type="presParOf" srcId="{3A66EF8D-1C22-4C3A-9DED-7C5B0F7C9CB4}" destId="{35E91173-54A1-4CA9-8320-A1474AB25E8B}" srcOrd="0" destOrd="0" presId="urn:microsoft.com/office/officeart/2005/8/layout/list1"/>
    <dgm:cxn modelId="{D64B4EBA-D36B-4A99-B3FF-1BCED83C73FF}" type="presParOf" srcId="{3A66EF8D-1C22-4C3A-9DED-7C5B0F7C9CB4}" destId="{48C20957-88EC-40B6-9CE5-A4BBF448AC54}" srcOrd="1" destOrd="0" presId="urn:microsoft.com/office/officeart/2005/8/layout/list1"/>
    <dgm:cxn modelId="{5D6E60FD-A243-404E-9362-EC73CA6E5BCE}" type="presParOf" srcId="{1C29A5D0-345B-463C-9F48-C1C7ABFBA7C5}" destId="{3AD26402-5989-43DA-BFD4-971E60205CAF}" srcOrd="9" destOrd="0" presId="urn:microsoft.com/office/officeart/2005/8/layout/list1"/>
    <dgm:cxn modelId="{029A8F07-3C01-4224-AF37-1B646988511C}" type="presParOf" srcId="{1C29A5D0-345B-463C-9F48-C1C7ABFBA7C5}" destId="{3DA1C12B-0993-4931-8733-100AD1B09A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327DF4-D362-446D-A3AA-2F35872335F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D2FD3C-099D-4747-84B8-6A4FAB3FABDF}">
      <dgm:prSet phldrT="[Text]"/>
      <dgm:spPr>
        <a:ln>
          <a:noFill/>
        </a:ln>
      </dgm:spPr>
      <dgm:t>
        <a:bodyPr/>
        <a:lstStyle/>
        <a:p>
          <a:r>
            <a:rPr lang="hr-HR"/>
            <a:t>Repo i obratni repo</a:t>
          </a:r>
        </a:p>
      </dgm:t>
    </dgm:pt>
    <dgm:pt modelId="{83FD34BC-CF29-4D92-A319-72D90B1BE167}" type="parTrans" cxnId="{4E1CF34E-A76E-4AE8-A39F-30DA5DAA672F}">
      <dgm:prSet/>
      <dgm:spPr/>
      <dgm:t>
        <a:bodyPr/>
        <a:lstStyle/>
        <a:p>
          <a:endParaRPr lang="en-US"/>
        </a:p>
      </dgm:t>
    </dgm:pt>
    <dgm:pt modelId="{60B3EE76-E022-402C-9938-5939EB594B76}" type="sibTrans" cxnId="{4E1CF34E-A76E-4AE8-A39F-30DA5DAA672F}">
      <dgm:prSet/>
      <dgm:spPr/>
      <dgm:t>
        <a:bodyPr/>
        <a:lstStyle/>
        <a:p>
          <a:endParaRPr lang="en-US"/>
        </a:p>
      </dgm:t>
    </dgm:pt>
    <dgm:pt modelId="{9DB39D81-EA36-4239-8EF7-00C125D2D451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400" dirty="0"/>
            <a:t>važni na većini tržišta novca, nude konkurentne kratkoročne kamatne stope (fiksne ili promjenjive), koje upotrebljavaju središnje banke za poslove na otvorenom tržištu</a:t>
          </a:r>
        </a:p>
      </dgm:t>
    </dgm:pt>
    <dgm:pt modelId="{A37342C3-C047-4CFB-A34F-47BA62233BBE}" type="parTrans" cxnId="{DC8CC301-C12A-4AA2-9D21-0D7620B339B0}">
      <dgm:prSet/>
      <dgm:spPr/>
      <dgm:t>
        <a:bodyPr/>
        <a:lstStyle/>
        <a:p>
          <a:endParaRPr lang="en-US"/>
        </a:p>
      </dgm:t>
    </dgm:pt>
    <dgm:pt modelId="{0030138D-DB9F-4433-B4F9-F228704C9BDD}" type="sibTrans" cxnId="{DC8CC301-C12A-4AA2-9D21-0D7620B339B0}">
      <dgm:prSet/>
      <dgm:spPr/>
      <dgm:t>
        <a:bodyPr/>
        <a:lstStyle/>
        <a:p>
          <a:endParaRPr lang="en-US"/>
        </a:p>
      </dgm:t>
    </dgm:pt>
    <dgm:pt modelId="{D5C0708F-B44D-4906-AC9E-E3EB7480C9E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400" dirty="0"/>
            <a:t>prodaja i ponovna kupnja temeljnih vrijednosnih papira – služi kao </a:t>
          </a:r>
          <a:r>
            <a:rPr lang="hr-HR" sz="1400" dirty="0" err="1"/>
            <a:t>kolateral</a:t>
          </a:r>
          <a:endParaRPr lang="hr-HR" sz="1400" dirty="0"/>
        </a:p>
      </dgm:t>
    </dgm:pt>
    <dgm:pt modelId="{9A4789FE-3E79-4025-8B84-EDE042C93595}" type="parTrans" cxnId="{103FB155-82B7-4AD2-9629-CE6F2DA9392B}">
      <dgm:prSet/>
      <dgm:spPr/>
      <dgm:t>
        <a:bodyPr/>
        <a:lstStyle/>
        <a:p>
          <a:endParaRPr lang="en-US"/>
        </a:p>
      </dgm:t>
    </dgm:pt>
    <dgm:pt modelId="{C61919E3-B648-40C9-B992-CDC174FCE492}" type="sibTrans" cxnId="{103FB155-82B7-4AD2-9629-CE6F2DA9392B}">
      <dgm:prSet/>
      <dgm:spPr/>
      <dgm:t>
        <a:bodyPr/>
        <a:lstStyle/>
        <a:p>
          <a:endParaRPr lang="en-US"/>
        </a:p>
      </dgm:t>
    </dgm:pt>
    <dgm:pt modelId="{542BA6B6-8FB1-40DE-A017-B5C16BB7724F}">
      <dgm:prSet/>
      <dgm:spPr>
        <a:ln>
          <a:noFill/>
        </a:ln>
      </dgm:spPr>
      <dgm:t>
        <a:bodyPr/>
        <a:lstStyle/>
        <a:p>
          <a:r>
            <a:rPr lang="hr-HR"/>
            <a:t>Oročeni depoziti u poslovnim bankama</a:t>
          </a:r>
        </a:p>
      </dgm:t>
    </dgm:pt>
    <dgm:pt modelId="{F99CF620-9ED3-4B6A-8FFB-739209A076F4}" type="parTrans" cxnId="{7FDFB412-C1D7-4A13-BC64-7243EAD308CF}">
      <dgm:prSet/>
      <dgm:spPr/>
      <dgm:t>
        <a:bodyPr/>
        <a:lstStyle/>
        <a:p>
          <a:endParaRPr lang="en-US"/>
        </a:p>
      </dgm:t>
    </dgm:pt>
    <dgm:pt modelId="{F95A361F-342F-4733-B282-D9E35CA4F6B0}" type="sibTrans" cxnId="{7FDFB412-C1D7-4A13-BC64-7243EAD308CF}">
      <dgm:prSet/>
      <dgm:spPr/>
      <dgm:t>
        <a:bodyPr/>
        <a:lstStyle/>
        <a:p>
          <a:endParaRPr lang="en-US"/>
        </a:p>
      </dgm:t>
    </dgm:pt>
    <dgm:pt modelId="{33F3430C-1B86-40DF-AC9C-8669F4E05E80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400" dirty="0"/>
            <a:t>slični kamatnim stopama u repo transakcijama (obično uključuju plaćanje naknade ako se isplaćuju ranije)</a:t>
          </a:r>
        </a:p>
      </dgm:t>
    </dgm:pt>
    <dgm:pt modelId="{99A30F38-C666-4B2A-A07E-CBAB8491026A}" type="parTrans" cxnId="{6EBD9584-855F-4A21-8152-19AE6E6FDB3B}">
      <dgm:prSet/>
      <dgm:spPr/>
      <dgm:t>
        <a:bodyPr/>
        <a:lstStyle/>
        <a:p>
          <a:endParaRPr lang="en-US"/>
        </a:p>
      </dgm:t>
    </dgm:pt>
    <dgm:pt modelId="{C7487427-20C4-4F7C-8FA7-37DB29924A8A}" type="sibTrans" cxnId="{6EBD9584-855F-4A21-8152-19AE6E6FDB3B}">
      <dgm:prSet/>
      <dgm:spPr/>
      <dgm:t>
        <a:bodyPr/>
        <a:lstStyle/>
        <a:p>
          <a:endParaRPr lang="en-US"/>
        </a:p>
      </dgm:t>
    </dgm:pt>
    <dgm:pt modelId="{6C78B975-4F55-4511-A562-5D226E8D67B0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400"/>
            <a:t>moraju osigurati kolateral</a:t>
          </a:r>
        </a:p>
      </dgm:t>
    </dgm:pt>
    <dgm:pt modelId="{D9C27C27-9A1F-4A7F-847C-D1DF9200DC55}" type="parTrans" cxnId="{32EBF493-0D38-4F82-88BA-012D88D2F8F7}">
      <dgm:prSet/>
      <dgm:spPr/>
      <dgm:t>
        <a:bodyPr/>
        <a:lstStyle/>
        <a:p>
          <a:endParaRPr lang="en-US"/>
        </a:p>
      </dgm:t>
    </dgm:pt>
    <dgm:pt modelId="{DAA89102-92E7-414A-9C5D-EA990D4E306F}" type="sibTrans" cxnId="{32EBF493-0D38-4F82-88BA-012D88D2F8F7}">
      <dgm:prSet/>
      <dgm:spPr/>
      <dgm:t>
        <a:bodyPr/>
        <a:lstStyle/>
        <a:p>
          <a:endParaRPr lang="en-US"/>
        </a:p>
      </dgm:t>
    </dgm:pt>
    <dgm:pt modelId="{1E991765-58C5-4BDB-8BAA-7102DC4B2A1C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400" dirty="0"/>
            <a:t>potreban je konkurentni postupak</a:t>
          </a:r>
        </a:p>
      </dgm:t>
    </dgm:pt>
    <dgm:pt modelId="{C0594D86-D2E3-4944-BCC8-20F88877F077}" type="parTrans" cxnId="{EDEC0AD5-8732-4C76-86D9-63FB361F27C9}">
      <dgm:prSet/>
      <dgm:spPr/>
      <dgm:t>
        <a:bodyPr/>
        <a:lstStyle/>
        <a:p>
          <a:endParaRPr lang="en-US"/>
        </a:p>
      </dgm:t>
    </dgm:pt>
    <dgm:pt modelId="{075945C8-9094-4F8C-9C5D-B78970346EB7}" type="sibTrans" cxnId="{EDEC0AD5-8732-4C76-86D9-63FB361F27C9}">
      <dgm:prSet/>
      <dgm:spPr/>
      <dgm:t>
        <a:bodyPr/>
        <a:lstStyle/>
        <a:p>
          <a:endParaRPr lang="en-US"/>
        </a:p>
      </dgm:t>
    </dgm:pt>
    <dgm:pt modelId="{DCFA369A-1334-4B9B-AB15-744081DC0D60}">
      <dgm:prSet/>
      <dgm:spPr>
        <a:ln>
          <a:noFill/>
        </a:ln>
      </dgm:spPr>
      <dgm:t>
        <a:bodyPr/>
        <a:lstStyle/>
        <a:p>
          <a:r>
            <a:rPr lang="hr-HR"/>
            <a:t>Potvrde o depozitu</a:t>
          </a:r>
        </a:p>
      </dgm:t>
    </dgm:pt>
    <dgm:pt modelId="{E26D21F9-D51A-4BCE-9E17-D75646766169}" type="parTrans" cxnId="{4AAE9B05-688C-44A2-8D3A-D884A2C5DDF6}">
      <dgm:prSet/>
      <dgm:spPr/>
      <dgm:t>
        <a:bodyPr/>
        <a:lstStyle/>
        <a:p>
          <a:endParaRPr lang="en-US"/>
        </a:p>
      </dgm:t>
    </dgm:pt>
    <dgm:pt modelId="{62CE8699-F7DF-446A-953B-0414EC07878C}" type="sibTrans" cxnId="{4AAE9B05-688C-44A2-8D3A-D884A2C5DDF6}">
      <dgm:prSet/>
      <dgm:spPr/>
      <dgm:t>
        <a:bodyPr/>
        <a:lstStyle/>
        <a:p>
          <a:endParaRPr lang="en-US"/>
        </a:p>
      </dgm:t>
    </dgm:pt>
    <dgm:pt modelId="{2144290B-5A41-4D8F-BFC5-2DAF1B20A985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nizak rizik likvidnosti (ako se može dogovoriti)</a:t>
          </a:r>
        </a:p>
      </dgm:t>
    </dgm:pt>
    <dgm:pt modelId="{044F94BC-3490-4166-9723-AD1E41F957E1}" type="parTrans" cxnId="{413A9119-1E43-4D13-984C-A1575A2A6A16}">
      <dgm:prSet/>
      <dgm:spPr/>
      <dgm:t>
        <a:bodyPr/>
        <a:lstStyle/>
        <a:p>
          <a:endParaRPr lang="en-US"/>
        </a:p>
      </dgm:t>
    </dgm:pt>
    <dgm:pt modelId="{312A6C02-695C-43EC-B6B7-112D831065E4}" type="sibTrans" cxnId="{413A9119-1E43-4D13-984C-A1575A2A6A16}">
      <dgm:prSet/>
      <dgm:spPr/>
      <dgm:t>
        <a:bodyPr/>
        <a:lstStyle/>
        <a:p>
          <a:endParaRPr lang="en-US"/>
        </a:p>
      </dgm:t>
    </dgm:pt>
    <dgm:pt modelId="{37871E66-4516-44F9-8C1E-FE42BE7108B0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viši kreditni rizik – ne može osigurati kolateral</a:t>
          </a:r>
        </a:p>
      </dgm:t>
    </dgm:pt>
    <dgm:pt modelId="{5403E618-5FA7-4975-8F8C-2284983054AB}" type="parTrans" cxnId="{A4C8594D-E35E-4E18-B934-DB692E7D7E1B}">
      <dgm:prSet/>
      <dgm:spPr/>
      <dgm:t>
        <a:bodyPr/>
        <a:lstStyle/>
        <a:p>
          <a:endParaRPr lang="en-US"/>
        </a:p>
      </dgm:t>
    </dgm:pt>
    <dgm:pt modelId="{430A5A7B-ADB9-422C-896C-E2AF204C07A9}" type="sibTrans" cxnId="{A4C8594D-E35E-4E18-B934-DB692E7D7E1B}">
      <dgm:prSet/>
      <dgm:spPr/>
      <dgm:t>
        <a:bodyPr/>
        <a:lstStyle/>
        <a:p>
          <a:endParaRPr lang="en-US"/>
        </a:p>
      </dgm:t>
    </dgm:pt>
    <dgm:pt modelId="{99EC769A-DA8B-4CCA-8C87-B19C0A4EDD3A}">
      <dgm:prSet/>
      <dgm:spPr>
        <a:ln>
          <a:noFill/>
        </a:ln>
      </dgm:spPr>
      <dgm:t>
        <a:bodyPr/>
        <a:lstStyle/>
        <a:p>
          <a:r>
            <a:rPr lang="hr-HR"/>
            <a:t>Uzajamni fondovi tržišta novca</a:t>
          </a:r>
        </a:p>
      </dgm:t>
    </dgm:pt>
    <dgm:pt modelId="{63233416-2155-48D4-8554-BFA8E42B8D2C}" type="parTrans" cxnId="{20326A32-9DA3-4645-A2E4-1FB57BD0FDEB}">
      <dgm:prSet/>
      <dgm:spPr/>
      <dgm:t>
        <a:bodyPr/>
        <a:lstStyle/>
        <a:p>
          <a:endParaRPr lang="en-US"/>
        </a:p>
      </dgm:t>
    </dgm:pt>
    <dgm:pt modelId="{31136249-EC4F-4017-A455-079289D74AF8}" type="sibTrans" cxnId="{20326A32-9DA3-4645-A2E4-1FB57BD0FDEB}">
      <dgm:prSet/>
      <dgm:spPr/>
      <dgm:t>
        <a:bodyPr/>
        <a:lstStyle/>
        <a:p>
          <a:endParaRPr lang="en-US"/>
        </a:p>
      </dgm:t>
    </dgm:pt>
    <dgm:pt modelId="{A34F21CB-7B3F-4DFD-AAA5-E6A8664FAFA8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fondovi ulažu u kratkoročne instrumente</a:t>
          </a:r>
        </a:p>
      </dgm:t>
    </dgm:pt>
    <dgm:pt modelId="{7B43EE7E-7C79-49EE-9174-599AC613D2B9}" type="parTrans" cxnId="{BDDB0807-8DAB-46AF-94B3-CEDF6D8E167A}">
      <dgm:prSet/>
      <dgm:spPr/>
      <dgm:t>
        <a:bodyPr/>
        <a:lstStyle/>
        <a:p>
          <a:endParaRPr lang="en-US"/>
        </a:p>
      </dgm:t>
    </dgm:pt>
    <dgm:pt modelId="{A4DA09B8-87B0-4E24-9C55-F03F875C3102}" type="sibTrans" cxnId="{BDDB0807-8DAB-46AF-94B3-CEDF6D8E167A}">
      <dgm:prSet/>
      <dgm:spPr/>
      <dgm:t>
        <a:bodyPr/>
        <a:lstStyle/>
        <a:p>
          <a:endParaRPr lang="en-US"/>
        </a:p>
      </dgm:t>
    </dgm:pt>
    <dgm:pt modelId="{4A6CB0A2-7AB7-4731-8B84-AA12CF361AFD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hr-HR" sz="1600"/>
            <a:t>imaju koristi od raznolikog pristupa tržištu, ali učinak se može razlikovati te je prisutan rizik</a:t>
          </a:r>
        </a:p>
      </dgm:t>
    </dgm:pt>
    <dgm:pt modelId="{E5E97BE9-F5C5-42D5-A12C-27583E8D101A}" type="parTrans" cxnId="{7F0E296E-86E2-4265-9F3F-02AC1EEB1B91}">
      <dgm:prSet/>
      <dgm:spPr/>
      <dgm:t>
        <a:bodyPr/>
        <a:lstStyle/>
        <a:p>
          <a:endParaRPr lang="en-US"/>
        </a:p>
      </dgm:t>
    </dgm:pt>
    <dgm:pt modelId="{FBEEC37C-EC11-4739-B593-C507928E7C5C}" type="sibTrans" cxnId="{7F0E296E-86E2-4265-9F3F-02AC1EEB1B91}">
      <dgm:prSet/>
      <dgm:spPr/>
      <dgm:t>
        <a:bodyPr/>
        <a:lstStyle/>
        <a:p>
          <a:endParaRPr lang="en-US"/>
        </a:p>
      </dgm:t>
    </dgm:pt>
    <dgm:pt modelId="{C85712A1-2B5B-4FC6-A34D-ACDFD4EC15E8}">
      <dgm:prSet/>
      <dgm:spPr>
        <a:ln>
          <a:noFill/>
        </a:ln>
      </dgm:spPr>
      <dgm:t>
        <a:bodyPr/>
        <a:lstStyle/>
        <a:p>
          <a:r>
            <a:rPr lang="hr-HR"/>
            <a:t>Komercijalni zapisi</a:t>
          </a:r>
        </a:p>
      </dgm:t>
    </dgm:pt>
    <dgm:pt modelId="{189AD2E2-7270-4165-BD2B-A7DCD4E76F60}" type="parTrans" cxnId="{6403C5E5-CD35-4AB5-B8B7-1DD105E807A3}">
      <dgm:prSet/>
      <dgm:spPr/>
      <dgm:t>
        <a:bodyPr/>
        <a:lstStyle/>
        <a:p>
          <a:endParaRPr lang="en-US"/>
        </a:p>
      </dgm:t>
    </dgm:pt>
    <dgm:pt modelId="{62C0186F-3FDC-4B85-A625-34B08457388E}" type="sibTrans" cxnId="{6403C5E5-CD35-4AB5-B8B7-1DD105E807A3}">
      <dgm:prSet/>
      <dgm:spPr/>
      <dgm:t>
        <a:bodyPr/>
        <a:lstStyle/>
        <a:p>
          <a:endParaRPr lang="en-US"/>
        </a:p>
      </dgm:t>
    </dgm:pt>
    <dgm:pt modelId="{89A533D3-CBD8-43CB-A9C5-B5E1F88E840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>
              <a:latin typeface="Arial" panose="020B0604020202020204"/>
              <a:ea typeface="+mn-ea"/>
              <a:cs typeface="+mn-cs"/>
            </a:rPr>
            <a:t>izdaju ih visoko rangirane najveće kreditne banke te nefinancijske korporacije</a:t>
          </a:r>
        </a:p>
      </dgm:t>
    </dgm:pt>
    <dgm:pt modelId="{D1F5D719-E676-4F31-AEB9-52849D398F81}" type="parTrans" cxnId="{157FFFD1-4DA8-4CC8-BE2C-285D009BCE87}">
      <dgm:prSet/>
      <dgm:spPr/>
      <dgm:t>
        <a:bodyPr/>
        <a:lstStyle/>
        <a:p>
          <a:endParaRPr lang="en-US"/>
        </a:p>
      </dgm:t>
    </dgm:pt>
    <dgm:pt modelId="{B8EEC53A-2964-4804-8931-FFCCDE2E59D3}" type="sibTrans" cxnId="{157FFFD1-4DA8-4CC8-BE2C-285D009BCE87}">
      <dgm:prSet/>
      <dgm:spPr/>
      <dgm:t>
        <a:bodyPr/>
        <a:lstStyle/>
        <a:p>
          <a:endParaRPr lang="en-US"/>
        </a:p>
      </dgm:t>
    </dgm:pt>
    <dgm:pt modelId="{8F7EC93E-9A1B-4752-B771-25DFB154AC50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>
              <a:latin typeface="Arial" panose="020B0604020202020204"/>
              <a:ea typeface="+mn-ea"/>
              <a:cs typeface="+mn-cs"/>
            </a:rPr>
            <a:t>veliki učinak, ali potencijalno riskantniji</a:t>
          </a:r>
        </a:p>
      </dgm:t>
    </dgm:pt>
    <dgm:pt modelId="{F575B6D3-22BC-466C-8DA3-4D9DE8A33872}" type="parTrans" cxnId="{8AD6D2C2-F978-4828-9D3A-500516F4648A}">
      <dgm:prSet/>
      <dgm:spPr/>
      <dgm:t>
        <a:bodyPr/>
        <a:lstStyle/>
        <a:p>
          <a:endParaRPr lang="en-US"/>
        </a:p>
      </dgm:t>
    </dgm:pt>
    <dgm:pt modelId="{A713981A-7462-4D1F-8859-BCEB9EE8C4BE}" type="sibTrans" cxnId="{8AD6D2C2-F978-4828-9D3A-500516F4648A}">
      <dgm:prSet/>
      <dgm:spPr/>
      <dgm:t>
        <a:bodyPr/>
        <a:lstStyle/>
        <a:p>
          <a:endParaRPr lang="en-US"/>
        </a:p>
      </dgm:t>
    </dgm:pt>
    <dgm:pt modelId="{A3DF0F60-DE9B-4DBF-8F8E-5541C995DB29}" type="pres">
      <dgm:prSet presAssocID="{31327DF4-D362-446D-A3AA-2F35872335F7}" presName="Name0" presStyleCnt="0">
        <dgm:presLayoutVars>
          <dgm:dir/>
          <dgm:animLvl val="lvl"/>
          <dgm:resizeHandles val="exact"/>
        </dgm:presLayoutVars>
      </dgm:prSet>
      <dgm:spPr/>
    </dgm:pt>
    <dgm:pt modelId="{AFB73528-0210-49BE-B0A0-BE5DF671A761}" type="pres">
      <dgm:prSet presAssocID="{BCD2FD3C-099D-4747-84B8-6A4FAB3FABDF}" presName="linNode" presStyleCnt="0"/>
      <dgm:spPr/>
    </dgm:pt>
    <dgm:pt modelId="{999FA16E-E263-47C4-A888-0935762FD961}" type="pres">
      <dgm:prSet presAssocID="{BCD2FD3C-099D-4747-84B8-6A4FAB3FABD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A4C7820-2499-4D4F-9D0D-6D57AC64EFA8}" type="pres">
      <dgm:prSet presAssocID="{BCD2FD3C-099D-4747-84B8-6A4FAB3FABDF}" presName="descendantText" presStyleLbl="alignAccFollowNode1" presStyleIdx="0" presStyleCnt="5" custScaleY="130567">
        <dgm:presLayoutVars>
          <dgm:bulletEnabled val="1"/>
        </dgm:presLayoutVars>
      </dgm:prSet>
      <dgm:spPr/>
    </dgm:pt>
    <dgm:pt modelId="{F666166F-EC1F-431A-824D-6868BD622638}" type="pres">
      <dgm:prSet presAssocID="{60B3EE76-E022-402C-9938-5939EB594B76}" presName="sp" presStyleCnt="0"/>
      <dgm:spPr/>
    </dgm:pt>
    <dgm:pt modelId="{49094CBB-E4C3-43F0-9E50-BD4438BD93C9}" type="pres">
      <dgm:prSet presAssocID="{542BA6B6-8FB1-40DE-A017-B5C16BB7724F}" presName="linNode" presStyleCnt="0"/>
      <dgm:spPr/>
    </dgm:pt>
    <dgm:pt modelId="{DE429603-7780-4B85-A058-94E9C2C976F8}" type="pres">
      <dgm:prSet presAssocID="{542BA6B6-8FB1-40DE-A017-B5C16BB7724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DC07120-6DE5-4BB2-B985-D55A0CE01E13}" type="pres">
      <dgm:prSet presAssocID="{542BA6B6-8FB1-40DE-A017-B5C16BB7724F}" presName="descendantText" presStyleLbl="alignAccFollowNode1" presStyleIdx="1" presStyleCnt="5">
        <dgm:presLayoutVars>
          <dgm:bulletEnabled val="1"/>
        </dgm:presLayoutVars>
      </dgm:prSet>
      <dgm:spPr/>
    </dgm:pt>
    <dgm:pt modelId="{6DA8C079-2E43-4D9A-B2BB-CDB657651DB1}" type="pres">
      <dgm:prSet presAssocID="{F95A361F-342F-4733-B282-D9E35CA4F6B0}" presName="sp" presStyleCnt="0"/>
      <dgm:spPr/>
    </dgm:pt>
    <dgm:pt modelId="{75725AC3-4B53-4687-A263-7C6986717106}" type="pres">
      <dgm:prSet presAssocID="{DCFA369A-1334-4B9B-AB15-744081DC0D60}" presName="linNode" presStyleCnt="0"/>
      <dgm:spPr/>
    </dgm:pt>
    <dgm:pt modelId="{6D46FC77-6CD3-4183-B784-9184B636F668}" type="pres">
      <dgm:prSet presAssocID="{DCFA369A-1334-4B9B-AB15-744081DC0D6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E9AAD68-FF7C-43A7-B8A0-300BFA0A4A30}" type="pres">
      <dgm:prSet presAssocID="{DCFA369A-1334-4B9B-AB15-744081DC0D60}" presName="descendantText" presStyleLbl="alignAccFollowNode1" presStyleIdx="2" presStyleCnt="5" custLinFactNeighborY="-4021">
        <dgm:presLayoutVars>
          <dgm:bulletEnabled val="1"/>
        </dgm:presLayoutVars>
      </dgm:prSet>
      <dgm:spPr/>
    </dgm:pt>
    <dgm:pt modelId="{9DE2D542-E854-42D4-9876-93D807DBB4C0}" type="pres">
      <dgm:prSet presAssocID="{62CE8699-F7DF-446A-953B-0414EC07878C}" presName="sp" presStyleCnt="0"/>
      <dgm:spPr/>
    </dgm:pt>
    <dgm:pt modelId="{C4E10EB8-174C-451E-A6D9-A43CCE5D4B62}" type="pres">
      <dgm:prSet presAssocID="{99EC769A-DA8B-4CCA-8C87-B19C0A4EDD3A}" presName="linNode" presStyleCnt="0"/>
      <dgm:spPr/>
    </dgm:pt>
    <dgm:pt modelId="{D23970DF-E509-4C88-81CA-531045430C52}" type="pres">
      <dgm:prSet presAssocID="{99EC769A-DA8B-4CCA-8C87-B19C0A4EDD3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1077372-6943-441E-A1D6-B3AB71849A94}" type="pres">
      <dgm:prSet presAssocID="{99EC769A-DA8B-4CCA-8C87-B19C0A4EDD3A}" presName="descendantText" presStyleLbl="alignAccFollowNode1" presStyleIdx="3" presStyleCnt="5">
        <dgm:presLayoutVars>
          <dgm:bulletEnabled val="1"/>
        </dgm:presLayoutVars>
      </dgm:prSet>
      <dgm:spPr/>
    </dgm:pt>
    <dgm:pt modelId="{4A7F5CDF-8068-4DFA-A265-94296BB1D3D4}" type="pres">
      <dgm:prSet presAssocID="{31136249-EC4F-4017-A455-079289D74AF8}" presName="sp" presStyleCnt="0"/>
      <dgm:spPr/>
    </dgm:pt>
    <dgm:pt modelId="{6D6CC4F0-867B-432F-BC80-B0622CA71323}" type="pres">
      <dgm:prSet presAssocID="{C85712A1-2B5B-4FC6-A34D-ACDFD4EC15E8}" presName="linNode" presStyleCnt="0"/>
      <dgm:spPr/>
    </dgm:pt>
    <dgm:pt modelId="{291C6768-4C09-4E5A-8962-2C8F5C4FB101}" type="pres">
      <dgm:prSet presAssocID="{C85712A1-2B5B-4FC6-A34D-ACDFD4EC15E8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E75BF59-6B2F-4080-B55F-FC58EA21C2E5}" type="pres">
      <dgm:prSet presAssocID="{C85712A1-2B5B-4FC6-A34D-ACDFD4EC15E8}" presName="descendantText" presStyleLbl="alignAccFollowNode1" presStyleIdx="4" presStyleCnt="5" custLinFactNeighborX="1039" custLinFactNeighborY="-4021">
        <dgm:presLayoutVars>
          <dgm:bulletEnabled val="1"/>
        </dgm:presLayoutVars>
      </dgm:prSet>
      <dgm:spPr/>
    </dgm:pt>
  </dgm:ptLst>
  <dgm:cxnLst>
    <dgm:cxn modelId="{DC8CC301-C12A-4AA2-9D21-0D7620B339B0}" srcId="{BCD2FD3C-099D-4747-84B8-6A4FAB3FABDF}" destId="{9DB39D81-EA36-4239-8EF7-00C125D2D451}" srcOrd="0" destOrd="0" parTransId="{A37342C3-C047-4CFB-A34F-47BA62233BBE}" sibTransId="{0030138D-DB9F-4433-B4F9-F228704C9BDD}"/>
    <dgm:cxn modelId="{4AAE9B05-688C-44A2-8D3A-D884A2C5DDF6}" srcId="{31327DF4-D362-446D-A3AA-2F35872335F7}" destId="{DCFA369A-1334-4B9B-AB15-744081DC0D60}" srcOrd="2" destOrd="0" parTransId="{E26D21F9-D51A-4BCE-9E17-D75646766169}" sibTransId="{62CE8699-F7DF-446A-953B-0414EC07878C}"/>
    <dgm:cxn modelId="{BDDB0807-8DAB-46AF-94B3-CEDF6D8E167A}" srcId="{99EC769A-DA8B-4CCA-8C87-B19C0A4EDD3A}" destId="{A34F21CB-7B3F-4DFD-AAA5-E6A8664FAFA8}" srcOrd="0" destOrd="0" parTransId="{7B43EE7E-7C79-49EE-9174-599AC613D2B9}" sibTransId="{A4DA09B8-87B0-4E24-9C55-F03F875C3102}"/>
    <dgm:cxn modelId="{7FDFB412-C1D7-4A13-BC64-7243EAD308CF}" srcId="{31327DF4-D362-446D-A3AA-2F35872335F7}" destId="{542BA6B6-8FB1-40DE-A017-B5C16BB7724F}" srcOrd="1" destOrd="0" parTransId="{F99CF620-9ED3-4B6A-8FFB-739209A076F4}" sibTransId="{F95A361F-342F-4733-B282-D9E35CA4F6B0}"/>
    <dgm:cxn modelId="{413A9119-1E43-4D13-984C-A1575A2A6A16}" srcId="{DCFA369A-1334-4B9B-AB15-744081DC0D60}" destId="{2144290B-5A41-4D8F-BFC5-2DAF1B20A985}" srcOrd="0" destOrd="0" parTransId="{044F94BC-3490-4166-9723-AD1E41F957E1}" sibTransId="{312A6C02-695C-43EC-B6B7-112D831065E4}"/>
    <dgm:cxn modelId="{7282C122-D6A2-40CB-8AE2-CE019EBEB4E7}" type="presOf" srcId="{542BA6B6-8FB1-40DE-A017-B5C16BB7724F}" destId="{DE429603-7780-4B85-A058-94E9C2C976F8}" srcOrd="0" destOrd="0" presId="urn:microsoft.com/office/officeart/2005/8/layout/vList5"/>
    <dgm:cxn modelId="{40A2762B-9F6C-4D6C-9FC6-4E1CE4C6D2D3}" type="presOf" srcId="{6C78B975-4F55-4511-A562-5D226E8D67B0}" destId="{8DC07120-6DE5-4BB2-B985-D55A0CE01E13}" srcOrd="0" destOrd="1" presId="urn:microsoft.com/office/officeart/2005/8/layout/vList5"/>
    <dgm:cxn modelId="{20326A32-9DA3-4645-A2E4-1FB57BD0FDEB}" srcId="{31327DF4-D362-446D-A3AA-2F35872335F7}" destId="{99EC769A-DA8B-4CCA-8C87-B19C0A4EDD3A}" srcOrd="3" destOrd="0" parTransId="{63233416-2155-48D4-8554-BFA8E42B8D2C}" sibTransId="{31136249-EC4F-4017-A455-079289D74AF8}"/>
    <dgm:cxn modelId="{3F80B13A-15FA-461B-8D56-F63AB3C257A9}" type="presOf" srcId="{4A6CB0A2-7AB7-4731-8B84-AA12CF361AFD}" destId="{61077372-6943-441E-A1D6-B3AB71849A94}" srcOrd="0" destOrd="1" presId="urn:microsoft.com/office/officeart/2005/8/layout/vList5"/>
    <dgm:cxn modelId="{71ED0D45-5455-4FEF-9760-A483A537EA62}" type="presOf" srcId="{1E991765-58C5-4BDB-8BAA-7102DC4B2A1C}" destId="{8DC07120-6DE5-4BB2-B985-D55A0CE01E13}" srcOrd="0" destOrd="2" presId="urn:microsoft.com/office/officeart/2005/8/layout/vList5"/>
    <dgm:cxn modelId="{A4C8594D-E35E-4E18-B934-DB692E7D7E1B}" srcId="{DCFA369A-1334-4B9B-AB15-744081DC0D60}" destId="{37871E66-4516-44F9-8C1E-FE42BE7108B0}" srcOrd="1" destOrd="0" parTransId="{5403E618-5FA7-4975-8F8C-2284983054AB}" sibTransId="{430A5A7B-ADB9-422C-896C-E2AF204C07A9}"/>
    <dgm:cxn modelId="{7F0E296E-86E2-4265-9F3F-02AC1EEB1B91}" srcId="{99EC769A-DA8B-4CCA-8C87-B19C0A4EDD3A}" destId="{4A6CB0A2-7AB7-4731-8B84-AA12CF361AFD}" srcOrd="1" destOrd="0" parTransId="{E5E97BE9-F5C5-42D5-A12C-27583E8D101A}" sibTransId="{FBEEC37C-EC11-4739-B593-C507928E7C5C}"/>
    <dgm:cxn modelId="{DD82866E-78B8-47C3-9862-838A10197652}" type="presOf" srcId="{DCFA369A-1334-4B9B-AB15-744081DC0D60}" destId="{6D46FC77-6CD3-4183-B784-9184B636F668}" srcOrd="0" destOrd="0" presId="urn:microsoft.com/office/officeart/2005/8/layout/vList5"/>
    <dgm:cxn modelId="{4E1CF34E-A76E-4AE8-A39F-30DA5DAA672F}" srcId="{31327DF4-D362-446D-A3AA-2F35872335F7}" destId="{BCD2FD3C-099D-4747-84B8-6A4FAB3FABDF}" srcOrd="0" destOrd="0" parTransId="{83FD34BC-CF29-4D92-A319-72D90B1BE167}" sibTransId="{60B3EE76-E022-402C-9938-5939EB594B76}"/>
    <dgm:cxn modelId="{714D3952-E99E-4551-9A95-FD75329465B0}" type="presOf" srcId="{31327DF4-D362-446D-A3AA-2F35872335F7}" destId="{A3DF0F60-DE9B-4DBF-8F8E-5541C995DB29}" srcOrd="0" destOrd="0" presId="urn:microsoft.com/office/officeart/2005/8/layout/vList5"/>
    <dgm:cxn modelId="{103FB155-82B7-4AD2-9629-CE6F2DA9392B}" srcId="{BCD2FD3C-099D-4747-84B8-6A4FAB3FABDF}" destId="{D5C0708F-B44D-4906-AC9E-E3EB7480C9E5}" srcOrd="1" destOrd="0" parTransId="{9A4789FE-3E79-4025-8B84-EDE042C93595}" sibTransId="{C61919E3-B648-40C9-B992-CDC174FCE492}"/>
    <dgm:cxn modelId="{B1B9CF59-956E-474E-8014-AD99FB893C2A}" type="presOf" srcId="{A34F21CB-7B3F-4DFD-AAA5-E6A8664FAFA8}" destId="{61077372-6943-441E-A1D6-B3AB71849A94}" srcOrd="0" destOrd="0" presId="urn:microsoft.com/office/officeart/2005/8/layout/vList5"/>
    <dgm:cxn modelId="{8C697A82-D818-47A0-91A4-60D3DA11B822}" type="presOf" srcId="{D5C0708F-B44D-4906-AC9E-E3EB7480C9E5}" destId="{0A4C7820-2499-4D4F-9D0D-6D57AC64EFA8}" srcOrd="0" destOrd="1" presId="urn:microsoft.com/office/officeart/2005/8/layout/vList5"/>
    <dgm:cxn modelId="{6EBD9584-855F-4A21-8152-19AE6E6FDB3B}" srcId="{542BA6B6-8FB1-40DE-A017-B5C16BB7724F}" destId="{33F3430C-1B86-40DF-AC9C-8669F4E05E80}" srcOrd="0" destOrd="0" parTransId="{99A30F38-C666-4B2A-A07E-CBAB8491026A}" sibTransId="{C7487427-20C4-4F7C-8FA7-37DB29924A8A}"/>
    <dgm:cxn modelId="{F333CD92-473F-4079-8DA4-478693C97CDA}" type="presOf" srcId="{9DB39D81-EA36-4239-8EF7-00C125D2D451}" destId="{0A4C7820-2499-4D4F-9D0D-6D57AC64EFA8}" srcOrd="0" destOrd="0" presId="urn:microsoft.com/office/officeart/2005/8/layout/vList5"/>
    <dgm:cxn modelId="{32EBF493-0D38-4F82-88BA-012D88D2F8F7}" srcId="{542BA6B6-8FB1-40DE-A017-B5C16BB7724F}" destId="{6C78B975-4F55-4511-A562-5D226E8D67B0}" srcOrd="1" destOrd="0" parTransId="{D9C27C27-9A1F-4A7F-847C-D1DF9200DC55}" sibTransId="{DAA89102-92E7-414A-9C5D-EA990D4E306F}"/>
    <dgm:cxn modelId="{13362F9A-AB6D-4D94-98A9-4322DCD22615}" type="presOf" srcId="{99EC769A-DA8B-4CCA-8C87-B19C0A4EDD3A}" destId="{D23970DF-E509-4C88-81CA-531045430C52}" srcOrd="0" destOrd="0" presId="urn:microsoft.com/office/officeart/2005/8/layout/vList5"/>
    <dgm:cxn modelId="{0FA152A0-13F1-4657-8F55-2AC329DDE311}" type="presOf" srcId="{37871E66-4516-44F9-8C1E-FE42BE7108B0}" destId="{CE9AAD68-FF7C-43A7-B8A0-300BFA0A4A30}" srcOrd="0" destOrd="1" presId="urn:microsoft.com/office/officeart/2005/8/layout/vList5"/>
    <dgm:cxn modelId="{2371C7A6-CD07-443B-B4AE-9D4E01FD3A30}" type="presOf" srcId="{BCD2FD3C-099D-4747-84B8-6A4FAB3FABDF}" destId="{999FA16E-E263-47C4-A888-0935762FD961}" srcOrd="0" destOrd="0" presId="urn:microsoft.com/office/officeart/2005/8/layout/vList5"/>
    <dgm:cxn modelId="{A99544B1-4138-4188-8C6B-20051FA37448}" type="presOf" srcId="{8F7EC93E-9A1B-4752-B771-25DFB154AC50}" destId="{0E75BF59-6B2F-4080-B55F-FC58EA21C2E5}" srcOrd="0" destOrd="1" presId="urn:microsoft.com/office/officeart/2005/8/layout/vList5"/>
    <dgm:cxn modelId="{8AD6D2C2-F978-4828-9D3A-500516F4648A}" srcId="{C85712A1-2B5B-4FC6-A34D-ACDFD4EC15E8}" destId="{8F7EC93E-9A1B-4752-B771-25DFB154AC50}" srcOrd="1" destOrd="0" parTransId="{F575B6D3-22BC-466C-8DA3-4D9DE8A33872}" sibTransId="{A713981A-7462-4D1F-8859-BCEB9EE8C4BE}"/>
    <dgm:cxn modelId="{F8223AC9-F393-4270-8FE4-43B0D07C10D5}" type="presOf" srcId="{2144290B-5A41-4D8F-BFC5-2DAF1B20A985}" destId="{CE9AAD68-FF7C-43A7-B8A0-300BFA0A4A30}" srcOrd="0" destOrd="0" presId="urn:microsoft.com/office/officeart/2005/8/layout/vList5"/>
    <dgm:cxn modelId="{B4FFA9C9-3F9E-454A-B5F4-B0227D2ACB6D}" type="presOf" srcId="{89A533D3-CBD8-43CB-A9C5-B5E1F88E840F}" destId="{0E75BF59-6B2F-4080-B55F-FC58EA21C2E5}" srcOrd="0" destOrd="0" presId="urn:microsoft.com/office/officeart/2005/8/layout/vList5"/>
    <dgm:cxn modelId="{157FFFD1-4DA8-4CC8-BE2C-285D009BCE87}" srcId="{C85712A1-2B5B-4FC6-A34D-ACDFD4EC15E8}" destId="{89A533D3-CBD8-43CB-A9C5-B5E1F88E840F}" srcOrd="0" destOrd="0" parTransId="{D1F5D719-E676-4F31-AEB9-52849D398F81}" sibTransId="{B8EEC53A-2964-4804-8931-FFCCDE2E59D3}"/>
    <dgm:cxn modelId="{DB7D0DD4-AC8A-4B56-AA0F-438A5B10ADFD}" type="presOf" srcId="{C85712A1-2B5B-4FC6-A34D-ACDFD4EC15E8}" destId="{291C6768-4C09-4E5A-8962-2C8F5C4FB101}" srcOrd="0" destOrd="0" presId="urn:microsoft.com/office/officeart/2005/8/layout/vList5"/>
    <dgm:cxn modelId="{EDEC0AD5-8732-4C76-86D9-63FB361F27C9}" srcId="{542BA6B6-8FB1-40DE-A017-B5C16BB7724F}" destId="{1E991765-58C5-4BDB-8BAA-7102DC4B2A1C}" srcOrd="2" destOrd="0" parTransId="{C0594D86-D2E3-4944-BCC8-20F88877F077}" sibTransId="{075945C8-9094-4F8C-9C5D-B78970346EB7}"/>
    <dgm:cxn modelId="{6403C5E5-CD35-4AB5-B8B7-1DD105E807A3}" srcId="{31327DF4-D362-446D-A3AA-2F35872335F7}" destId="{C85712A1-2B5B-4FC6-A34D-ACDFD4EC15E8}" srcOrd="4" destOrd="0" parTransId="{189AD2E2-7270-4165-BD2B-A7DCD4E76F60}" sibTransId="{62C0186F-3FDC-4B85-A625-34B08457388E}"/>
    <dgm:cxn modelId="{83A207F6-55B2-4C5E-AF57-4A6F4F0363F1}" type="presOf" srcId="{33F3430C-1B86-40DF-AC9C-8669F4E05E80}" destId="{8DC07120-6DE5-4BB2-B985-D55A0CE01E13}" srcOrd="0" destOrd="0" presId="urn:microsoft.com/office/officeart/2005/8/layout/vList5"/>
    <dgm:cxn modelId="{E9CA4A40-B31D-42BD-967B-55F0F5070FD9}" type="presParOf" srcId="{A3DF0F60-DE9B-4DBF-8F8E-5541C995DB29}" destId="{AFB73528-0210-49BE-B0A0-BE5DF671A761}" srcOrd="0" destOrd="0" presId="urn:microsoft.com/office/officeart/2005/8/layout/vList5"/>
    <dgm:cxn modelId="{5F4C4029-A4F6-4F09-80D8-88B169AB6079}" type="presParOf" srcId="{AFB73528-0210-49BE-B0A0-BE5DF671A761}" destId="{999FA16E-E263-47C4-A888-0935762FD961}" srcOrd="0" destOrd="0" presId="urn:microsoft.com/office/officeart/2005/8/layout/vList5"/>
    <dgm:cxn modelId="{9EC5828F-5E31-4F25-AFF4-9BF1943837AB}" type="presParOf" srcId="{AFB73528-0210-49BE-B0A0-BE5DF671A761}" destId="{0A4C7820-2499-4D4F-9D0D-6D57AC64EFA8}" srcOrd="1" destOrd="0" presId="urn:microsoft.com/office/officeart/2005/8/layout/vList5"/>
    <dgm:cxn modelId="{E71DBBA0-3B41-4A91-B2F8-8E6C07DDA713}" type="presParOf" srcId="{A3DF0F60-DE9B-4DBF-8F8E-5541C995DB29}" destId="{F666166F-EC1F-431A-824D-6868BD622638}" srcOrd="1" destOrd="0" presId="urn:microsoft.com/office/officeart/2005/8/layout/vList5"/>
    <dgm:cxn modelId="{12F606B0-36DB-45E5-9DE5-A46ECA16BB04}" type="presParOf" srcId="{A3DF0F60-DE9B-4DBF-8F8E-5541C995DB29}" destId="{49094CBB-E4C3-43F0-9E50-BD4438BD93C9}" srcOrd="2" destOrd="0" presId="urn:microsoft.com/office/officeart/2005/8/layout/vList5"/>
    <dgm:cxn modelId="{3CAAD119-8B6C-4A48-9EB5-D219EEBC0C46}" type="presParOf" srcId="{49094CBB-E4C3-43F0-9E50-BD4438BD93C9}" destId="{DE429603-7780-4B85-A058-94E9C2C976F8}" srcOrd="0" destOrd="0" presId="urn:microsoft.com/office/officeart/2005/8/layout/vList5"/>
    <dgm:cxn modelId="{F069ED47-D881-46EB-80D9-BBE15ADAC074}" type="presParOf" srcId="{49094CBB-E4C3-43F0-9E50-BD4438BD93C9}" destId="{8DC07120-6DE5-4BB2-B985-D55A0CE01E13}" srcOrd="1" destOrd="0" presId="urn:microsoft.com/office/officeart/2005/8/layout/vList5"/>
    <dgm:cxn modelId="{F6D1DC78-518B-4E98-9CBF-F3724CAE9644}" type="presParOf" srcId="{A3DF0F60-DE9B-4DBF-8F8E-5541C995DB29}" destId="{6DA8C079-2E43-4D9A-B2BB-CDB657651DB1}" srcOrd="3" destOrd="0" presId="urn:microsoft.com/office/officeart/2005/8/layout/vList5"/>
    <dgm:cxn modelId="{62D0BD01-9953-4A07-940E-59596A31E770}" type="presParOf" srcId="{A3DF0F60-DE9B-4DBF-8F8E-5541C995DB29}" destId="{75725AC3-4B53-4687-A263-7C6986717106}" srcOrd="4" destOrd="0" presId="urn:microsoft.com/office/officeart/2005/8/layout/vList5"/>
    <dgm:cxn modelId="{EFB37FF1-1001-4AB4-8E15-09527045627A}" type="presParOf" srcId="{75725AC3-4B53-4687-A263-7C6986717106}" destId="{6D46FC77-6CD3-4183-B784-9184B636F668}" srcOrd="0" destOrd="0" presId="urn:microsoft.com/office/officeart/2005/8/layout/vList5"/>
    <dgm:cxn modelId="{39617F70-C35B-465B-AF34-5A00EA9AFFC2}" type="presParOf" srcId="{75725AC3-4B53-4687-A263-7C6986717106}" destId="{CE9AAD68-FF7C-43A7-B8A0-300BFA0A4A30}" srcOrd="1" destOrd="0" presId="urn:microsoft.com/office/officeart/2005/8/layout/vList5"/>
    <dgm:cxn modelId="{CEFAEFF9-7123-4894-8924-C0BCDFF05D85}" type="presParOf" srcId="{A3DF0F60-DE9B-4DBF-8F8E-5541C995DB29}" destId="{9DE2D542-E854-42D4-9876-93D807DBB4C0}" srcOrd="5" destOrd="0" presId="urn:microsoft.com/office/officeart/2005/8/layout/vList5"/>
    <dgm:cxn modelId="{388A8F5E-C483-4F1A-8DF0-E52E5C493558}" type="presParOf" srcId="{A3DF0F60-DE9B-4DBF-8F8E-5541C995DB29}" destId="{C4E10EB8-174C-451E-A6D9-A43CCE5D4B62}" srcOrd="6" destOrd="0" presId="urn:microsoft.com/office/officeart/2005/8/layout/vList5"/>
    <dgm:cxn modelId="{E323B0DE-14A2-4E97-93FC-FA6D61CDC24F}" type="presParOf" srcId="{C4E10EB8-174C-451E-A6D9-A43CCE5D4B62}" destId="{D23970DF-E509-4C88-81CA-531045430C52}" srcOrd="0" destOrd="0" presId="urn:microsoft.com/office/officeart/2005/8/layout/vList5"/>
    <dgm:cxn modelId="{6654D298-1590-427C-AF7A-8A9D8E0135B3}" type="presParOf" srcId="{C4E10EB8-174C-451E-A6D9-A43CCE5D4B62}" destId="{61077372-6943-441E-A1D6-B3AB71849A94}" srcOrd="1" destOrd="0" presId="urn:microsoft.com/office/officeart/2005/8/layout/vList5"/>
    <dgm:cxn modelId="{798B7259-A1C0-46F9-AF29-484B9BE82AB5}" type="presParOf" srcId="{A3DF0F60-DE9B-4DBF-8F8E-5541C995DB29}" destId="{4A7F5CDF-8068-4DFA-A265-94296BB1D3D4}" srcOrd="7" destOrd="0" presId="urn:microsoft.com/office/officeart/2005/8/layout/vList5"/>
    <dgm:cxn modelId="{D88034E6-D13B-42BA-B923-CBFA97120811}" type="presParOf" srcId="{A3DF0F60-DE9B-4DBF-8F8E-5541C995DB29}" destId="{6D6CC4F0-867B-432F-BC80-B0622CA71323}" srcOrd="8" destOrd="0" presId="urn:microsoft.com/office/officeart/2005/8/layout/vList5"/>
    <dgm:cxn modelId="{DEC5AAFD-B6E1-4FF5-BA8C-EAEA716E3711}" type="presParOf" srcId="{6D6CC4F0-867B-432F-BC80-B0622CA71323}" destId="{291C6768-4C09-4E5A-8962-2C8F5C4FB101}" srcOrd="0" destOrd="0" presId="urn:microsoft.com/office/officeart/2005/8/layout/vList5"/>
    <dgm:cxn modelId="{C2A80EBA-0AE2-4637-BC72-AEAD9D2B0C25}" type="presParOf" srcId="{6D6CC4F0-867B-432F-BC80-B0622CA71323}" destId="{0E75BF59-6B2F-4080-B55F-FC58EA21C2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A1F5E4-0181-4B9A-919B-A9FA1A358D4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1C816D2A-B412-43C7-B723-0653D07F7FE7}">
      <dgm:prSet phldrT="[Text]"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1800"/>
            <a:t>Repo (od engleske riječi za „ponovnu kupnju”; ili ponekad za „prodaju i ponovnu kupnju”) transakcija odnosi se na kupnju ili prodaju vrijednosnih papira uz ugovor o njihovom ponovnom otkupu na utvrđeni budući datum i po utvrđenoj cijeni</a:t>
          </a:r>
        </a:p>
      </dgm:t>
    </dgm:pt>
    <dgm:pt modelId="{6B4651BB-BE0D-49C2-B939-367AC3F06B0B}" type="parTrans" cxnId="{F7CC7060-28BE-4493-9403-10F343429EEF}">
      <dgm:prSet/>
      <dgm:spPr/>
      <dgm:t>
        <a:bodyPr/>
        <a:lstStyle/>
        <a:p>
          <a:endParaRPr lang="en-GB" sz="4800"/>
        </a:p>
      </dgm:t>
    </dgm:pt>
    <dgm:pt modelId="{2B01A29A-0BEF-4F72-8E1C-E81C426A7852}" type="sibTrans" cxnId="{F7CC7060-28BE-4493-9403-10F343429EEF}">
      <dgm:prSet/>
      <dgm:spPr/>
      <dgm:t>
        <a:bodyPr/>
        <a:lstStyle/>
        <a:p>
          <a:endParaRPr lang="en-GB" sz="4800"/>
        </a:p>
      </dgm:t>
    </dgm:pt>
    <dgm:pt modelId="{2BDDEEA5-0B14-4B0A-B551-7BC343E3E3A5}">
      <dgm:prSet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000"/>
            <a:t>Kamatna stopa u repo transakcijama odnosi se na razliku između cijene prodaje i „ponovne kupnje”</a:t>
          </a:r>
        </a:p>
      </dgm:t>
    </dgm:pt>
    <dgm:pt modelId="{128F79D1-4651-43DE-B313-3BED041C2146}" type="parTrans" cxnId="{4EDEF4FC-EA08-48AC-A004-890FD3CE156A}">
      <dgm:prSet/>
      <dgm:spPr/>
      <dgm:t>
        <a:bodyPr/>
        <a:lstStyle/>
        <a:p>
          <a:endParaRPr lang="en-GB" sz="4800"/>
        </a:p>
      </dgm:t>
    </dgm:pt>
    <dgm:pt modelId="{3AD6A636-21E9-4485-B606-599E777F3B6A}" type="sibTrans" cxnId="{4EDEF4FC-EA08-48AC-A004-890FD3CE156A}">
      <dgm:prSet/>
      <dgm:spPr/>
      <dgm:t>
        <a:bodyPr/>
        <a:lstStyle/>
        <a:p>
          <a:endParaRPr lang="en-GB" sz="4800"/>
        </a:p>
      </dgm:t>
    </dgm:pt>
    <dgm:pt modelId="{BB574EF3-5826-49FD-9F88-4598EB3BAFD3}">
      <dgm:prSet custT="1"/>
      <dgm:spPr>
        <a:ln>
          <a:solidFill>
            <a:srgbClr val="004C97"/>
          </a:solidFill>
        </a:ln>
      </dgm:spPr>
      <dgm:t>
        <a:bodyPr/>
        <a:lstStyle/>
        <a:p>
          <a:r>
            <a:rPr lang="hr-HR" sz="2000"/>
            <a:t>U ekonomskom smislu isto je kolateraliziranom pozajmljivanju/zaduživanju, ali</a:t>
          </a:r>
        </a:p>
      </dgm:t>
    </dgm:pt>
    <dgm:pt modelId="{4200DC9B-12E1-407F-89AC-30DF7A6142A2}" type="parTrans" cxnId="{BBF751B2-D0DC-4D5C-80C6-B78F83B0E1F7}">
      <dgm:prSet/>
      <dgm:spPr/>
      <dgm:t>
        <a:bodyPr/>
        <a:lstStyle/>
        <a:p>
          <a:endParaRPr lang="en-GB" sz="4800"/>
        </a:p>
      </dgm:t>
    </dgm:pt>
    <dgm:pt modelId="{91003E6B-0DC3-4EAC-BF17-DD9AA1E67F3C}" type="sibTrans" cxnId="{BBF751B2-D0DC-4D5C-80C6-B78F83B0E1F7}">
      <dgm:prSet/>
      <dgm:spPr/>
      <dgm:t>
        <a:bodyPr/>
        <a:lstStyle/>
        <a:p>
          <a:endParaRPr lang="en-GB" sz="4800"/>
        </a:p>
      </dgm:t>
    </dgm:pt>
    <dgm:pt modelId="{394274DA-27E5-4863-8F14-5F6352B96BB7}">
      <dgm:prSet custT="1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1800"/>
            <a:t>za razliku od kolateraliziranih kredita, pravno uključuje prijenos imovine (što zajmodavcu daje bolji pristup kolateralu u slučaju neispunjenja obveza)</a:t>
          </a:r>
        </a:p>
      </dgm:t>
    </dgm:pt>
    <dgm:pt modelId="{07DC62FC-0181-45D1-8D70-D9635035B7FA}" type="parTrans" cxnId="{F3F76D92-C96B-4D6F-B888-9C5D57E155E2}">
      <dgm:prSet/>
      <dgm:spPr/>
      <dgm:t>
        <a:bodyPr/>
        <a:lstStyle/>
        <a:p>
          <a:endParaRPr lang="en-GB" sz="4800"/>
        </a:p>
      </dgm:t>
    </dgm:pt>
    <dgm:pt modelId="{691AB5FE-738B-4A4C-A609-5050BCEFB00A}" type="sibTrans" cxnId="{F3F76D92-C96B-4D6F-B888-9C5D57E155E2}">
      <dgm:prSet/>
      <dgm:spPr/>
      <dgm:t>
        <a:bodyPr/>
        <a:lstStyle/>
        <a:p>
          <a:endParaRPr lang="en-GB" sz="4800"/>
        </a:p>
      </dgm:t>
    </dgm:pt>
    <dgm:pt modelId="{4EC84355-3CFC-40F9-BAD1-BF6F73CC9260}">
      <dgm:prSet custT="1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hr-HR" sz="1800"/>
            <a:t>fleksibilnija je: održava likvidnost – kredit je učinkovito sekuritiziran i može se dalje prodavati – te omogućuje kolateraliziranje</a:t>
          </a:r>
        </a:p>
      </dgm:t>
    </dgm:pt>
    <dgm:pt modelId="{3F40E38A-FBA7-4C55-BB58-137CA977494B}" type="parTrans" cxnId="{6F656AE4-DE1B-4F92-87E0-2385C3AE4DFB}">
      <dgm:prSet/>
      <dgm:spPr/>
      <dgm:t>
        <a:bodyPr/>
        <a:lstStyle/>
        <a:p>
          <a:endParaRPr lang="en-GB" sz="4800"/>
        </a:p>
      </dgm:t>
    </dgm:pt>
    <dgm:pt modelId="{3060A240-7E59-4D07-A8EF-8F7F28D9DFEE}" type="sibTrans" cxnId="{6F656AE4-DE1B-4F92-87E0-2385C3AE4DFB}">
      <dgm:prSet/>
      <dgm:spPr/>
      <dgm:t>
        <a:bodyPr/>
        <a:lstStyle/>
        <a:p>
          <a:endParaRPr lang="en-GB" sz="4800"/>
        </a:p>
      </dgm:t>
    </dgm:pt>
    <dgm:pt modelId="{C4332576-639F-4298-B93E-647CFFE0E2BB}" type="pres">
      <dgm:prSet presAssocID="{70A1F5E4-0181-4B9A-919B-A9FA1A358D48}" presName="linear" presStyleCnt="0">
        <dgm:presLayoutVars>
          <dgm:dir/>
          <dgm:animLvl val="lvl"/>
          <dgm:resizeHandles val="exact"/>
        </dgm:presLayoutVars>
      </dgm:prSet>
      <dgm:spPr/>
    </dgm:pt>
    <dgm:pt modelId="{9EF302EA-7EA8-44E4-B955-72E528202A6D}" type="pres">
      <dgm:prSet presAssocID="{1C816D2A-B412-43C7-B723-0653D07F7FE7}" presName="parentLin" presStyleCnt="0"/>
      <dgm:spPr/>
    </dgm:pt>
    <dgm:pt modelId="{5ACEEB82-4BA8-41E2-9F36-4BBBDD8ED960}" type="pres">
      <dgm:prSet presAssocID="{1C816D2A-B412-43C7-B723-0653D07F7FE7}" presName="parentLeftMargin" presStyleLbl="node1" presStyleIdx="0" presStyleCnt="3"/>
      <dgm:spPr/>
    </dgm:pt>
    <dgm:pt modelId="{89194A18-4FB5-499B-9369-D6A941331E0C}" type="pres">
      <dgm:prSet presAssocID="{1C816D2A-B412-43C7-B723-0653D07F7FE7}" presName="parentText" presStyleLbl="node1" presStyleIdx="0" presStyleCnt="3" custScaleX="133277">
        <dgm:presLayoutVars>
          <dgm:chMax val="0"/>
          <dgm:bulletEnabled val="1"/>
        </dgm:presLayoutVars>
      </dgm:prSet>
      <dgm:spPr/>
    </dgm:pt>
    <dgm:pt modelId="{94E86347-A4E5-4DAD-A21E-E5F39F9856EA}" type="pres">
      <dgm:prSet presAssocID="{1C816D2A-B412-43C7-B723-0653D07F7FE7}" presName="negativeSpace" presStyleCnt="0"/>
      <dgm:spPr/>
    </dgm:pt>
    <dgm:pt modelId="{12CBF518-446D-4D7E-B592-9E2681B84121}" type="pres">
      <dgm:prSet presAssocID="{1C816D2A-B412-43C7-B723-0653D07F7FE7}" presName="childText" presStyleLbl="conFgAcc1" presStyleIdx="0" presStyleCnt="3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</dgm:pt>
    <dgm:pt modelId="{F76F0F63-D1DC-4F86-B81D-B9ACCEA0E903}" type="pres">
      <dgm:prSet presAssocID="{2B01A29A-0BEF-4F72-8E1C-E81C426A7852}" presName="spaceBetweenRectangles" presStyleCnt="0"/>
      <dgm:spPr/>
    </dgm:pt>
    <dgm:pt modelId="{B7A93784-C107-4615-AC34-6583531C3037}" type="pres">
      <dgm:prSet presAssocID="{2BDDEEA5-0B14-4B0A-B551-7BC343E3E3A5}" presName="parentLin" presStyleCnt="0"/>
      <dgm:spPr/>
    </dgm:pt>
    <dgm:pt modelId="{B63AFCA8-B6B5-4E68-BAFD-4884F7D9CC83}" type="pres">
      <dgm:prSet presAssocID="{2BDDEEA5-0B14-4B0A-B551-7BC343E3E3A5}" presName="parentLeftMargin" presStyleLbl="node1" presStyleIdx="0" presStyleCnt="3"/>
      <dgm:spPr/>
    </dgm:pt>
    <dgm:pt modelId="{979E5581-9BA8-4568-943B-116119358CCD}" type="pres">
      <dgm:prSet presAssocID="{2BDDEEA5-0B14-4B0A-B551-7BC343E3E3A5}" presName="parentText" presStyleLbl="node1" presStyleIdx="1" presStyleCnt="3" custScaleX="133285" custLinFactNeighborY="1669">
        <dgm:presLayoutVars>
          <dgm:chMax val="0"/>
          <dgm:bulletEnabled val="1"/>
        </dgm:presLayoutVars>
      </dgm:prSet>
      <dgm:spPr/>
    </dgm:pt>
    <dgm:pt modelId="{DDEFB4B8-ECB6-4AAF-A339-6A593AB64EF6}" type="pres">
      <dgm:prSet presAssocID="{2BDDEEA5-0B14-4B0A-B551-7BC343E3E3A5}" presName="negativeSpace" presStyleCnt="0"/>
      <dgm:spPr/>
    </dgm:pt>
    <dgm:pt modelId="{CC47EF96-E1CF-40B7-BB44-30B3AEF90DC7}" type="pres">
      <dgm:prSet presAssocID="{2BDDEEA5-0B14-4B0A-B551-7BC343E3E3A5}" presName="childText" presStyleLbl="conFgAcc1" presStyleIdx="1" presStyleCnt="3" custLinFactNeighborX="-214" custLinFactNeighborY="-13121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</dgm:pt>
    <dgm:pt modelId="{D1598811-2D02-49C0-98CD-A2810183D39E}" type="pres">
      <dgm:prSet presAssocID="{3AD6A636-21E9-4485-B606-599E777F3B6A}" presName="spaceBetweenRectangles" presStyleCnt="0"/>
      <dgm:spPr/>
    </dgm:pt>
    <dgm:pt modelId="{D526C449-BD40-4770-8280-7EB1609B8DEC}" type="pres">
      <dgm:prSet presAssocID="{BB574EF3-5826-49FD-9F88-4598EB3BAFD3}" presName="parentLin" presStyleCnt="0"/>
      <dgm:spPr/>
    </dgm:pt>
    <dgm:pt modelId="{B50E9C66-3D3E-40EF-B6DB-096A53F1C596}" type="pres">
      <dgm:prSet presAssocID="{BB574EF3-5826-49FD-9F88-4598EB3BAFD3}" presName="parentLeftMargin" presStyleLbl="node1" presStyleIdx="1" presStyleCnt="3"/>
      <dgm:spPr/>
    </dgm:pt>
    <dgm:pt modelId="{AE935630-945F-42C4-949A-EFFD726B9DF0}" type="pres">
      <dgm:prSet presAssocID="{BB574EF3-5826-49FD-9F88-4598EB3BAFD3}" presName="parentText" presStyleLbl="node1" presStyleIdx="2" presStyleCnt="3" custScaleX="133552" custLinFactNeighborX="5719" custLinFactNeighborY="-3052">
        <dgm:presLayoutVars>
          <dgm:chMax val="0"/>
          <dgm:bulletEnabled val="1"/>
        </dgm:presLayoutVars>
      </dgm:prSet>
      <dgm:spPr/>
    </dgm:pt>
    <dgm:pt modelId="{A6B262F7-A9A7-4130-AF17-841259C51FF4}" type="pres">
      <dgm:prSet presAssocID="{BB574EF3-5826-49FD-9F88-4598EB3BAFD3}" presName="negativeSpace" presStyleCnt="0"/>
      <dgm:spPr/>
    </dgm:pt>
    <dgm:pt modelId="{0CC4BAC0-7A9C-44C9-ABBC-796038F40C8E}" type="pres">
      <dgm:prSet presAssocID="{BB574EF3-5826-49FD-9F88-4598EB3BAFD3}" presName="childText" presStyleLbl="conFgAcc1" presStyleIdx="2" presStyleCnt="3" custLinFactNeighborX="-214">
        <dgm:presLayoutVars>
          <dgm:bulletEnabled val="1"/>
        </dgm:presLayoutVars>
      </dgm:prSet>
      <dgm:spPr/>
    </dgm:pt>
  </dgm:ptLst>
  <dgm:cxnLst>
    <dgm:cxn modelId="{EB99DA3C-49D5-4133-A502-1E262E23B6D6}" type="presOf" srcId="{BB574EF3-5826-49FD-9F88-4598EB3BAFD3}" destId="{AE935630-945F-42C4-949A-EFFD726B9DF0}" srcOrd="1" destOrd="0" presId="urn:microsoft.com/office/officeart/2005/8/layout/list1"/>
    <dgm:cxn modelId="{F7CC7060-28BE-4493-9403-10F343429EEF}" srcId="{70A1F5E4-0181-4B9A-919B-A9FA1A358D48}" destId="{1C816D2A-B412-43C7-B723-0653D07F7FE7}" srcOrd="0" destOrd="0" parTransId="{6B4651BB-BE0D-49C2-B939-367AC3F06B0B}" sibTransId="{2B01A29A-0BEF-4F72-8E1C-E81C426A7852}"/>
    <dgm:cxn modelId="{7C52B848-0F26-4595-AC54-ECCC7644B1E3}" type="presOf" srcId="{394274DA-27E5-4863-8F14-5F6352B96BB7}" destId="{0CC4BAC0-7A9C-44C9-ABBC-796038F40C8E}" srcOrd="0" destOrd="0" presId="urn:microsoft.com/office/officeart/2005/8/layout/list1"/>
    <dgm:cxn modelId="{0542074B-B449-4BF8-8045-9898D53646E0}" type="presOf" srcId="{1C816D2A-B412-43C7-B723-0653D07F7FE7}" destId="{89194A18-4FB5-499B-9369-D6A941331E0C}" srcOrd="1" destOrd="0" presId="urn:microsoft.com/office/officeart/2005/8/layout/list1"/>
    <dgm:cxn modelId="{58B1C24D-01F0-4C20-B5A6-CC0926BF8AD3}" type="presOf" srcId="{70A1F5E4-0181-4B9A-919B-A9FA1A358D48}" destId="{C4332576-639F-4298-B93E-647CFFE0E2BB}" srcOrd="0" destOrd="0" presId="urn:microsoft.com/office/officeart/2005/8/layout/list1"/>
    <dgm:cxn modelId="{AF71BF56-0CE9-46F5-A956-BE6469BA26AD}" type="presOf" srcId="{1C816D2A-B412-43C7-B723-0653D07F7FE7}" destId="{5ACEEB82-4BA8-41E2-9F36-4BBBDD8ED960}" srcOrd="0" destOrd="0" presId="urn:microsoft.com/office/officeart/2005/8/layout/list1"/>
    <dgm:cxn modelId="{E0BCCF90-9690-4C89-B14F-EC8084E3AD74}" type="presOf" srcId="{4EC84355-3CFC-40F9-BAD1-BF6F73CC9260}" destId="{0CC4BAC0-7A9C-44C9-ABBC-796038F40C8E}" srcOrd="0" destOrd="1" presId="urn:microsoft.com/office/officeart/2005/8/layout/list1"/>
    <dgm:cxn modelId="{F3F76D92-C96B-4D6F-B888-9C5D57E155E2}" srcId="{BB574EF3-5826-49FD-9F88-4598EB3BAFD3}" destId="{394274DA-27E5-4863-8F14-5F6352B96BB7}" srcOrd="0" destOrd="0" parTransId="{07DC62FC-0181-45D1-8D70-D9635035B7FA}" sibTransId="{691AB5FE-738B-4A4C-A609-5050BCEFB00A}"/>
    <dgm:cxn modelId="{BBF751B2-D0DC-4D5C-80C6-B78F83B0E1F7}" srcId="{70A1F5E4-0181-4B9A-919B-A9FA1A358D48}" destId="{BB574EF3-5826-49FD-9F88-4598EB3BAFD3}" srcOrd="2" destOrd="0" parTransId="{4200DC9B-12E1-407F-89AC-30DF7A6142A2}" sibTransId="{91003E6B-0DC3-4EAC-BF17-DD9AA1E67F3C}"/>
    <dgm:cxn modelId="{554845CB-BBC1-46F4-9655-14CA29726802}" type="presOf" srcId="{BB574EF3-5826-49FD-9F88-4598EB3BAFD3}" destId="{B50E9C66-3D3E-40EF-B6DB-096A53F1C596}" srcOrd="0" destOrd="0" presId="urn:microsoft.com/office/officeart/2005/8/layout/list1"/>
    <dgm:cxn modelId="{8B34D1D7-2425-49BE-B2AF-48AF4AE2A5DB}" type="presOf" srcId="{2BDDEEA5-0B14-4B0A-B551-7BC343E3E3A5}" destId="{B63AFCA8-B6B5-4E68-BAFD-4884F7D9CC83}" srcOrd="0" destOrd="0" presId="urn:microsoft.com/office/officeart/2005/8/layout/list1"/>
    <dgm:cxn modelId="{6F656AE4-DE1B-4F92-87E0-2385C3AE4DFB}" srcId="{BB574EF3-5826-49FD-9F88-4598EB3BAFD3}" destId="{4EC84355-3CFC-40F9-BAD1-BF6F73CC9260}" srcOrd="1" destOrd="0" parTransId="{3F40E38A-FBA7-4C55-BB58-137CA977494B}" sibTransId="{3060A240-7E59-4D07-A8EF-8F7F28D9DFEE}"/>
    <dgm:cxn modelId="{77337BF3-7BAE-454B-988C-F25C0EE4221D}" type="presOf" srcId="{2BDDEEA5-0B14-4B0A-B551-7BC343E3E3A5}" destId="{979E5581-9BA8-4568-943B-116119358CCD}" srcOrd="1" destOrd="0" presId="urn:microsoft.com/office/officeart/2005/8/layout/list1"/>
    <dgm:cxn modelId="{4EDEF4FC-EA08-48AC-A004-890FD3CE156A}" srcId="{70A1F5E4-0181-4B9A-919B-A9FA1A358D48}" destId="{2BDDEEA5-0B14-4B0A-B551-7BC343E3E3A5}" srcOrd="1" destOrd="0" parTransId="{128F79D1-4651-43DE-B313-3BED041C2146}" sibTransId="{3AD6A636-21E9-4485-B606-599E777F3B6A}"/>
    <dgm:cxn modelId="{5A1D497B-4994-47CC-A1C7-E05DCC7E7D22}" type="presParOf" srcId="{C4332576-639F-4298-B93E-647CFFE0E2BB}" destId="{9EF302EA-7EA8-44E4-B955-72E528202A6D}" srcOrd="0" destOrd="0" presId="urn:microsoft.com/office/officeart/2005/8/layout/list1"/>
    <dgm:cxn modelId="{E12D1627-5B21-4E99-B349-2ABD92FDDEB9}" type="presParOf" srcId="{9EF302EA-7EA8-44E4-B955-72E528202A6D}" destId="{5ACEEB82-4BA8-41E2-9F36-4BBBDD8ED960}" srcOrd="0" destOrd="0" presId="urn:microsoft.com/office/officeart/2005/8/layout/list1"/>
    <dgm:cxn modelId="{13552A86-7BB7-4A4A-9677-A7046D08B3C1}" type="presParOf" srcId="{9EF302EA-7EA8-44E4-B955-72E528202A6D}" destId="{89194A18-4FB5-499B-9369-D6A941331E0C}" srcOrd="1" destOrd="0" presId="urn:microsoft.com/office/officeart/2005/8/layout/list1"/>
    <dgm:cxn modelId="{3563D00E-75AF-47E8-BDB0-0BA56C829377}" type="presParOf" srcId="{C4332576-639F-4298-B93E-647CFFE0E2BB}" destId="{94E86347-A4E5-4DAD-A21E-E5F39F9856EA}" srcOrd="1" destOrd="0" presId="urn:microsoft.com/office/officeart/2005/8/layout/list1"/>
    <dgm:cxn modelId="{1B345CCC-EC36-494E-AA6B-79BBA30F8F9C}" type="presParOf" srcId="{C4332576-639F-4298-B93E-647CFFE0E2BB}" destId="{12CBF518-446D-4D7E-B592-9E2681B84121}" srcOrd="2" destOrd="0" presId="urn:microsoft.com/office/officeart/2005/8/layout/list1"/>
    <dgm:cxn modelId="{9634AEA3-5515-4B50-9C71-CBE5C4A37B62}" type="presParOf" srcId="{C4332576-639F-4298-B93E-647CFFE0E2BB}" destId="{F76F0F63-D1DC-4F86-B81D-B9ACCEA0E903}" srcOrd="3" destOrd="0" presId="urn:microsoft.com/office/officeart/2005/8/layout/list1"/>
    <dgm:cxn modelId="{2458DBD2-3B8D-4D4D-95D4-08665EF12AEF}" type="presParOf" srcId="{C4332576-639F-4298-B93E-647CFFE0E2BB}" destId="{B7A93784-C107-4615-AC34-6583531C3037}" srcOrd="4" destOrd="0" presId="urn:microsoft.com/office/officeart/2005/8/layout/list1"/>
    <dgm:cxn modelId="{32EAD6AF-D314-41CB-A8BE-9C686A10E705}" type="presParOf" srcId="{B7A93784-C107-4615-AC34-6583531C3037}" destId="{B63AFCA8-B6B5-4E68-BAFD-4884F7D9CC83}" srcOrd="0" destOrd="0" presId="urn:microsoft.com/office/officeart/2005/8/layout/list1"/>
    <dgm:cxn modelId="{E295289E-8224-4A15-9F76-1944240DD041}" type="presParOf" srcId="{B7A93784-C107-4615-AC34-6583531C3037}" destId="{979E5581-9BA8-4568-943B-116119358CCD}" srcOrd="1" destOrd="0" presId="urn:microsoft.com/office/officeart/2005/8/layout/list1"/>
    <dgm:cxn modelId="{E58A7D2A-0DA1-45CF-A26D-0073A540FCCE}" type="presParOf" srcId="{C4332576-639F-4298-B93E-647CFFE0E2BB}" destId="{DDEFB4B8-ECB6-4AAF-A339-6A593AB64EF6}" srcOrd="5" destOrd="0" presId="urn:microsoft.com/office/officeart/2005/8/layout/list1"/>
    <dgm:cxn modelId="{ED906A27-5FF2-4EA0-95E9-607B6D53EB72}" type="presParOf" srcId="{C4332576-639F-4298-B93E-647CFFE0E2BB}" destId="{CC47EF96-E1CF-40B7-BB44-30B3AEF90DC7}" srcOrd="6" destOrd="0" presId="urn:microsoft.com/office/officeart/2005/8/layout/list1"/>
    <dgm:cxn modelId="{31F63071-E78C-4B86-8747-EFD3BF854862}" type="presParOf" srcId="{C4332576-639F-4298-B93E-647CFFE0E2BB}" destId="{D1598811-2D02-49C0-98CD-A2810183D39E}" srcOrd="7" destOrd="0" presId="urn:microsoft.com/office/officeart/2005/8/layout/list1"/>
    <dgm:cxn modelId="{76EBC4F0-93C2-47E9-8D87-E5B474C0B140}" type="presParOf" srcId="{C4332576-639F-4298-B93E-647CFFE0E2BB}" destId="{D526C449-BD40-4770-8280-7EB1609B8DEC}" srcOrd="8" destOrd="0" presId="urn:microsoft.com/office/officeart/2005/8/layout/list1"/>
    <dgm:cxn modelId="{C46D7068-CF1C-4D47-B3E9-499C311BFA58}" type="presParOf" srcId="{D526C449-BD40-4770-8280-7EB1609B8DEC}" destId="{B50E9C66-3D3E-40EF-B6DB-096A53F1C596}" srcOrd="0" destOrd="0" presId="urn:microsoft.com/office/officeart/2005/8/layout/list1"/>
    <dgm:cxn modelId="{FC52C2F8-1BDC-4613-BDA2-452B8077C16F}" type="presParOf" srcId="{D526C449-BD40-4770-8280-7EB1609B8DEC}" destId="{AE935630-945F-42C4-949A-EFFD726B9DF0}" srcOrd="1" destOrd="0" presId="urn:microsoft.com/office/officeart/2005/8/layout/list1"/>
    <dgm:cxn modelId="{56ABCDB6-0734-4B4A-B93D-558EACECEDD2}" type="presParOf" srcId="{C4332576-639F-4298-B93E-647CFFE0E2BB}" destId="{A6B262F7-A9A7-4130-AF17-841259C51FF4}" srcOrd="9" destOrd="0" presId="urn:microsoft.com/office/officeart/2005/8/layout/list1"/>
    <dgm:cxn modelId="{72D64692-43DE-4278-92D2-3F8E021B89C9}" type="presParOf" srcId="{C4332576-639F-4298-B93E-647CFFE0E2BB}" destId="{0CC4BAC0-7A9C-44C9-ABBC-796038F40C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C3DC-3D49-4B1C-B92E-3CCAEF4FA3A2}">
      <dsp:nvSpPr>
        <dsp:cNvPr id="0" name=""/>
        <dsp:cNvSpPr/>
      </dsp:nvSpPr>
      <dsp:spPr>
        <a:xfrm>
          <a:off x="777239" y="0"/>
          <a:ext cx="8808720" cy="541866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AED2-2B5F-44BB-8625-0C901B179790}">
      <dsp:nvSpPr>
        <dsp:cNvPr id="0" name=""/>
        <dsp:cNvSpPr/>
      </dsp:nvSpPr>
      <dsp:spPr>
        <a:xfrm>
          <a:off x="2133" y="1625600"/>
          <a:ext cx="2298322" cy="2167466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Ulaganje kao dio upravljanja gotovinskim sredstvima</a:t>
          </a:r>
        </a:p>
      </dsp:txBody>
      <dsp:txXfrm>
        <a:off x="107940" y="1731407"/>
        <a:ext cx="2086708" cy="1955852"/>
      </dsp:txXfrm>
    </dsp:sp>
    <dsp:sp modelId="{DD6B1AD6-1BBE-4AEF-8C7A-E3D8E4EF2676}">
      <dsp:nvSpPr>
        <dsp:cNvPr id="0" name=""/>
        <dsp:cNvSpPr/>
      </dsp:nvSpPr>
      <dsp:spPr>
        <a:xfrm>
          <a:off x="2683510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Rizici i instrumenti</a:t>
          </a:r>
        </a:p>
      </dsp:txBody>
      <dsp:txXfrm>
        <a:off x="2789317" y="1731407"/>
        <a:ext cx="2086708" cy="1955852"/>
      </dsp:txXfrm>
    </dsp:sp>
    <dsp:sp modelId="{51ED3736-DEFA-4D1E-875C-FB79F4810B9B}">
      <dsp:nvSpPr>
        <dsp:cNvPr id="0" name=""/>
        <dsp:cNvSpPr/>
      </dsp:nvSpPr>
      <dsp:spPr>
        <a:xfrm>
          <a:off x="5364887" y="1625600"/>
          <a:ext cx="2314801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Institucionalni aranžmani i procesi</a:t>
          </a:r>
        </a:p>
      </dsp:txBody>
      <dsp:txXfrm>
        <a:off x="5470694" y="1731407"/>
        <a:ext cx="2103187" cy="1955852"/>
      </dsp:txXfrm>
    </dsp:sp>
    <dsp:sp modelId="{10497EF5-8FE6-4F1D-A6C3-DBDCDA509D1E}">
      <dsp:nvSpPr>
        <dsp:cNvPr id="0" name=""/>
        <dsp:cNvSpPr/>
      </dsp:nvSpPr>
      <dsp:spPr>
        <a:xfrm>
          <a:off x="8064877" y="1594778"/>
          <a:ext cx="2298322" cy="21674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Ulaganja u praksi</a:t>
          </a:r>
        </a:p>
      </dsp:txBody>
      <dsp:txXfrm>
        <a:off x="8170684" y="1700585"/>
        <a:ext cx="2086708" cy="1955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7F040-BA16-43FC-9AFD-73CB56A5E9E2}">
      <dsp:nvSpPr>
        <dsp:cNvPr id="0" name=""/>
        <dsp:cNvSpPr/>
      </dsp:nvSpPr>
      <dsp:spPr>
        <a:xfrm>
          <a:off x="0" y="191897"/>
          <a:ext cx="2640204" cy="5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/>
            <a:t>Tržište novca</a:t>
          </a:r>
        </a:p>
      </dsp:txBody>
      <dsp:txXfrm>
        <a:off x="0" y="191897"/>
        <a:ext cx="2640204" cy="517275"/>
      </dsp:txXfrm>
    </dsp:sp>
    <dsp:sp modelId="{F69FEF78-A4E9-4F67-B3FE-81DDF7BA732A}">
      <dsp:nvSpPr>
        <dsp:cNvPr id="0" name=""/>
        <dsp:cNvSpPr/>
      </dsp:nvSpPr>
      <dsp:spPr>
        <a:xfrm>
          <a:off x="2640203" y="6002"/>
          <a:ext cx="528040" cy="88906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C886E-4084-479A-AAA4-CE92D6C53E10}">
      <dsp:nvSpPr>
        <dsp:cNvPr id="0" name=""/>
        <dsp:cNvSpPr/>
      </dsp:nvSpPr>
      <dsp:spPr>
        <a:xfrm>
          <a:off x="3379461" y="6002"/>
          <a:ext cx="7181354" cy="889066"/>
        </a:xfrm>
        <a:prstGeom prst="rect">
          <a:avLst/>
        </a:prstGeom>
        <a:solidFill>
          <a:srgbClr val="004C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4625" lvl="1" indent="-1746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smanjuju zabrinutost u pogledu kredita; pomažu u razvoju međubankarskog tržišta</a:t>
          </a:r>
        </a:p>
        <a:p>
          <a:pPr marL="174625" lvl="1" indent="-1746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fleksibilnost =&gt; idealni instrument za provođenje monetarne politike</a:t>
          </a:r>
        </a:p>
      </dsp:txBody>
      <dsp:txXfrm>
        <a:off x="3379461" y="6002"/>
        <a:ext cx="7181354" cy="889066"/>
      </dsp:txXfrm>
    </dsp:sp>
    <dsp:sp modelId="{1B0B40A9-83B2-4249-BF9E-B4120FCFDF22}">
      <dsp:nvSpPr>
        <dsp:cNvPr id="0" name=""/>
        <dsp:cNvSpPr/>
      </dsp:nvSpPr>
      <dsp:spPr>
        <a:xfrm>
          <a:off x="0" y="1887156"/>
          <a:ext cx="2640204" cy="201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800" b="0" kern="1200"/>
            <a:t>Podržavaju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2800" b="0" kern="1200"/>
            <a:t> upravljanje dugom i gotovinskim sredstvima</a:t>
          </a:r>
        </a:p>
      </dsp:txBody>
      <dsp:txXfrm>
        <a:off x="0" y="1887156"/>
        <a:ext cx="2640204" cy="2014650"/>
      </dsp:txXfrm>
    </dsp:sp>
    <dsp:sp modelId="{355B7486-D036-4FC1-AF1C-9D558F256680}">
      <dsp:nvSpPr>
        <dsp:cNvPr id="0" name=""/>
        <dsp:cNvSpPr/>
      </dsp:nvSpPr>
      <dsp:spPr>
        <a:xfrm>
          <a:off x="2640203" y="974268"/>
          <a:ext cx="528040" cy="38404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72563-0A4D-4519-8D92-0C354A3491B4}">
      <dsp:nvSpPr>
        <dsp:cNvPr id="0" name=""/>
        <dsp:cNvSpPr/>
      </dsp:nvSpPr>
      <dsp:spPr>
        <a:xfrm>
          <a:off x="3369187" y="980270"/>
          <a:ext cx="7181354" cy="3840426"/>
        </a:xfrm>
        <a:prstGeom prst="rect">
          <a:avLst/>
        </a:prstGeom>
        <a:solidFill>
          <a:srgbClr val="004C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>
              <a:solidFill>
                <a:schemeClr val="bg1"/>
              </a:solidFill>
            </a:rPr>
            <a:t>Podržavaju razvoj tržišta duga i novca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mogućnost zajmodavca da upotrebljava kolateral pridonosi aktivnosti i likvidnosti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bg1"/>
              </a:solidFill>
            </a:rPr>
            <a:t>omogućuju prodaju u kratkoj poziciji – vrijednosni papiri prodani u kratkoj poziciji mogu služiti kao </a:t>
          </a:r>
          <a:r>
            <a:rPr lang="hr-HR" sz="1600" kern="1200" dirty="0" err="1">
              <a:solidFill>
                <a:schemeClr val="bg1"/>
              </a:solidFill>
            </a:rPr>
            <a:t>kolateral</a:t>
          </a:r>
          <a:r>
            <a:rPr lang="hr-HR" sz="1600" kern="1200" dirty="0">
              <a:solidFill>
                <a:schemeClr val="bg1"/>
              </a:solidFill>
            </a:rPr>
            <a:t> u repo transakciji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>
              <a:solidFill>
                <a:schemeClr val="bg1"/>
              </a:solidFill>
            </a:rPr>
            <a:t>Promiču arbitražu između tržišta duga i novca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omogućuju kontinuiranu krivulju prinosa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>
              <a:solidFill>
                <a:schemeClr val="bg1"/>
              </a:solidFill>
            </a:rPr>
            <a:t>Osiguravaju mehanizam za financijske položaje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primarni dileri mogu sklopiti repo ugovore za vrijednosne papire kako bi financirali kupnje istih vrijednosnih papira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podržavaju aktivno upravljanje rizicima koje provode sudionici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smanjuju rizik od neuspjele aukcije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>
              <a:solidFill>
                <a:schemeClr val="bg1"/>
              </a:solidFill>
            </a:rPr>
            <a:t>Za upravitelje gotovinskih sredstava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solidFill>
                <a:schemeClr val="bg1"/>
              </a:solidFill>
            </a:rPr>
            <a:t>pristup domaćem kratkoročnom financiranju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solidFill>
                <a:schemeClr val="bg1"/>
              </a:solidFill>
            </a:rPr>
            <a:t>sigurno ulaganje viška gotovinskog salda</a:t>
          </a:r>
        </a:p>
      </dsp:txBody>
      <dsp:txXfrm>
        <a:off x="3369187" y="980270"/>
        <a:ext cx="7181354" cy="38404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C3DC-3D49-4B1C-B92E-3CCAEF4FA3A2}">
      <dsp:nvSpPr>
        <dsp:cNvPr id="0" name=""/>
        <dsp:cNvSpPr/>
      </dsp:nvSpPr>
      <dsp:spPr>
        <a:xfrm>
          <a:off x="777239" y="0"/>
          <a:ext cx="8808720" cy="541866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AED2-2B5F-44BB-8625-0C901B179790}">
      <dsp:nvSpPr>
        <dsp:cNvPr id="0" name=""/>
        <dsp:cNvSpPr/>
      </dsp:nvSpPr>
      <dsp:spPr>
        <a:xfrm>
          <a:off x="2133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Ulaganje kao dio upravljanja gotovinskim sredstvima</a:t>
          </a:r>
        </a:p>
      </dsp:txBody>
      <dsp:txXfrm>
        <a:off x="107940" y="1731407"/>
        <a:ext cx="2086708" cy="1955852"/>
      </dsp:txXfrm>
    </dsp:sp>
    <dsp:sp modelId="{DD6B1AD6-1BBE-4AEF-8C7A-E3D8E4EF2676}">
      <dsp:nvSpPr>
        <dsp:cNvPr id="0" name=""/>
        <dsp:cNvSpPr/>
      </dsp:nvSpPr>
      <dsp:spPr>
        <a:xfrm>
          <a:off x="2683510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Rizici i instrumenti</a:t>
          </a:r>
        </a:p>
      </dsp:txBody>
      <dsp:txXfrm>
        <a:off x="2789317" y="1731407"/>
        <a:ext cx="2086708" cy="1955852"/>
      </dsp:txXfrm>
    </dsp:sp>
    <dsp:sp modelId="{51ED3736-DEFA-4D1E-875C-FB79F4810B9B}">
      <dsp:nvSpPr>
        <dsp:cNvPr id="0" name=""/>
        <dsp:cNvSpPr/>
      </dsp:nvSpPr>
      <dsp:spPr>
        <a:xfrm>
          <a:off x="5364887" y="1625600"/>
          <a:ext cx="2314801" cy="2167466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Institucionalni aranžmani i procesi</a:t>
          </a:r>
        </a:p>
      </dsp:txBody>
      <dsp:txXfrm>
        <a:off x="5470694" y="1731407"/>
        <a:ext cx="2103187" cy="1955852"/>
      </dsp:txXfrm>
    </dsp:sp>
    <dsp:sp modelId="{10497EF5-8FE6-4F1D-A6C3-DBDCDA509D1E}">
      <dsp:nvSpPr>
        <dsp:cNvPr id="0" name=""/>
        <dsp:cNvSpPr/>
      </dsp:nvSpPr>
      <dsp:spPr>
        <a:xfrm>
          <a:off x="8064877" y="1594778"/>
          <a:ext cx="2298322" cy="21674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Ulaganja u praksi</a:t>
          </a:r>
        </a:p>
      </dsp:txBody>
      <dsp:txXfrm>
        <a:off x="8170684" y="1700585"/>
        <a:ext cx="2086708" cy="19558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F829-FB28-4E14-925A-214E46CDAE73}">
      <dsp:nvSpPr>
        <dsp:cNvPr id="0" name=""/>
        <dsp:cNvSpPr/>
      </dsp:nvSpPr>
      <dsp:spPr>
        <a:xfrm>
          <a:off x="2397" y="779609"/>
          <a:ext cx="2964418" cy="1871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Politikom ulaganja mora se na operativnoj razini utvrditi sljedeće</a:t>
          </a:r>
        </a:p>
      </dsp:txBody>
      <dsp:txXfrm>
        <a:off x="2397" y="779609"/>
        <a:ext cx="2964418" cy="1871100"/>
      </dsp:txXfrm>
    </dsp:sp>
    <dsp:sp modelId="{65DB515D-2907-4019-9FBC-34539BBE9649}">
      <dsp:nvSpPr>
        <dsp:cNvPr id="0" name=""/>
        <dsp:cNvSpPr/>
      </dsp:nvSpPr>
      <dsp:spPr>
        <a:xfrm>
          <a:off x="2966816" y="77946"/>
          <a:ext cx="498012" cy="3274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57E9-0301-4599-8CCC-CEB544EFE3F4}">
      <dsp:nvSpPr>
        <dsp:cNvPr id="0" name=""/>
        <dsp:cNvSpPr/>
      </dsp:nvSpPr>
      <dsp:spPr>
        <a:xfrm>
          <a:off x="3664033" y="77946"/>
          <a:ext cx="6772968" cy="32744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ciljni iznos gotovinske rezerve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ovlast za ulaganje viška gotovinskih sredstava i povezanost s ciljevima upravljanja gotovinskim sredstvima visoke razine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koja su ulaganja moguća i prihvatljiva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ciljevi u pogledu rizika, likvidnosti i prinosa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politika u pogledu tržišnog kredita, likvidnosti, pravnih i operativnih rizika; među ostalim uključuje: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ograničenja u pogledu izloženosti kreditnom riziku, u obliku zahtjeva povezanih s diversifikacijom ili koncentracijom drugih ugovornih strana ili izdavatelja, kreditne rejtinge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okvir upravljanja kolateralom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odabir upravitelja – ako se neke zadaće eksternaliziraju</a:t>
          </a:r>
        </a:p>
      </dsp:txBody>
      <dsp:txXfrm>
        <a:off x="3664033" y="77946"/>
        <a:ext cx="6772968" cy="3274425"/>
      </dsp:txXfrm>
    </dsp:sp>
    <dsp:sp modelId="{3F818C58-6DDE-4A09-AF41-B415F3C73624}">
      <dsp:nvSpPr>
        <dsp:cNvPr id="0" name=""/>
        <dsp:cNvSpPr/>
      </dsp:nvSpPr>
      <dsp:spPr>
        <a:xfrm>
          <a:off x="2397" y="3983792"/>
          <a:ext cx="2946084" cy="82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Mjerenje učinka i učinak</a:t>
          </a:r>
        </a:p>
      </dsp:txBody>
      <dsp:txXfrm>
        <a:off x="2397" y="3983792"/>
        <a:ext cx="2946084" cy="824175"/>
      </dsp:txXfrm>
    </dsp:sp>
    <dsp:sp modelId="{026063D0-1AA4-4E2A-B981-077B5FBA7413}">
      <dsp:nvSpPr>
        <dsp:cNvPr id="0" name=""/>
        <dsp:cNvSpPr/>
      </dsp:nvSpPr>
      <dsp:spPr>
        <a:xfrm>
          <a:off x="2948482" y="3417171"/>
          <a:ext cx="499031" cy="195741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379D-A4B4-413F-B424-CEDFF3391266}">
      <dsp:nvSpPr>
        <dsp:cNvPr id="0" name=""/>
        <dsp:cNvSpPr/>
      </dsp:nvSpPr>
      <dsp:spPr>
        <a:xfrm>
          <a:off x="3647126" y="3417171"/>
          <a:ext cx="6786833" cy="1957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potrebna gotovinska sredstva radi ispunjavanja preuzetih obveza – nužno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ušteda na kamatama može se procijeniti usporedbom sa situacijom neaktivnosti; npr. prinos na depozit u središnjoj banci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prednosti uravnoteženja teško je izmjeriti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razmatranje drugih ciljeva, npr. nekomplicirana monetarna politika</a:t>
          </a:r>
        </a:p>
      </dsp:txBody>
      <dsp:txXfrm>
        <a:off x="3647126" y="3417171"/>
        <a:ext cx="6786833" cy="19574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2A16-B6F3-410F-B005-9A752A9CA132}">
      <dsp:nvSpPr>
        <dsp:cNvPr id="0" name=""/>
        <dsp:cNvSpPr/>
      </dsp:nvSpPr>
      <dsp:spPr>
        <a:xfrm>
          <a:off x="0" y="15537"/>
          <a:ext cx="5130801" cy="46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hr-HR" sz="2000" kern="1200"/>
            <a:t>Koordiniran pristup dionicima</a:t>
          </a:r>
        </a:p>
      </dsp:txBody>
      <dsp:txXfrm>
        <a:off x="22846" y="38383"/>
        <a:ext cx="5085109" cy="422308"/>
      </dsp:txXfrm>
    </dsp:sp>
    <dsp:sp modelId="{1CE02BC2-16AF-4A69-AF72-1D49D0DDFD1E}">
      <dsp:nvSpPr>
        <dsp:cNvPr id="0" name=""/>
        <dsp:cNvSpPr/>
      </dsp:nvSpPr>
      <dsp:spPr>
        <a:xfrm>
          <a:off x="0" y="520632"/>
          <a:ext cx="513080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jedinstveno sučelje s tržištem za transakcije</a:t>
          </a:r>
        </a:p>
      </dsp:txBody>
      <dsp:txXfrm>
        <a:off x="0" y="520632"/>
        <a:ext cx="5130801" cy="331200"/>
      </dsp:txXfrm>
    </dsp:sp>
    <dsp:sp modelId="{7C52D22E-FA25-4A67-B5AB-30E188C3D1F7}">
      <dsp:nvSpPr>
        <dsp:cNvPr id="0" name=""/>
        <dsp:cNvSpPr/>
      </dsp:nvSpPr>
      <dsp:spPr>
        <a:xfrm>
          <a:off x="0" y="851832"/>
          <a:ext cx="5130801" cy="46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Zajedničke službe podrške</a:t>
          </a:r>
        </a:p>
      </dsp:txBody>
      <dsp:txXfrm>
        <a:off x="22846" y="874678"/>
        <a:ext cx="5085109" cy="422308"/>
      </dsp:txXfrm>
    </dsp:sp>
    <dsp:sp modelId="{E55B33D1-6E30-42B6-B50F-F1039904049C}">
      <dsp:nvSpPr>
        <dsp:cNvPr id="0" name=""/>
        <dsp:cNvSpPr/>
      </dsp:nvSpPr>
      <dsp:spPr>
        <a:xfrm>
          <a:off x="0" y="1319832"/>
          <a:ext cx="5130801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posebno IT usluge, uključujući oporavak u slučaju katastrofe i planiranje kontinuiteta poslovanja</a:t>
          </a:r>
        </a:p>
      </dsp:txBody>
      <dsp:txXfrm>
        <a:off x="0" y="1319832"/>
        <a:ext cx="5130801" cy="476100"/>
      </dsp:txXfrm>
    </dsp:sp>
    <dsp:sp modelId="{FBA178AA-228E-4FA0-94AD-A3566A2B17A9}">
      <dsp:nvSpPr>
        <dsp:cNvPr id="0" name=""/>
        <dsp:cNvSpPr/>
      </dsp:nvSpPr>
      <dsp:spPr>
        <a:xfrm>
          <a:off x="0" y="1795932"/>
          <a:ext cx="5130801" cy="46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Zajednički okvir operativnog rizika</a:t>
          </a:r>
        </a:p>
      </dsp:txBody>
      <dsp:txXfrm>
        <a:off x="22846" y="1818778"/>
        <a:ext cx="5085109" cy="422308"/>
      </dsp:txXfrm>
    </dsp:sp>
    <dsp:sp modelId="{1EDD4ABE-B41A-4790-A58A-C5C1221EAB96}">
      <dsp:nvSpPr>
        <dsp:cNvPr id="0" name=""/>
        <dsp:cNvSpPr/>
      </dsp:nvSpPr>
      <dsp:spPr>
        <a:xfrm>
          <a:off x="0" y="2263932"/>
          <a:ext cx="5130801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utvrđivanje, procjena i izvještavanje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uključivanje uloge unutarnje kontrole i unutarnje revizije</a:t>
          </a:r>
        </a:p>
      </dsp:txBody>
      <dsp:txXfrm>
        <a:off x="0" y="2263932"/>
        <a:ext cx="5130801" cy="745200"/>
      </dsp:txXfrm>
    </dsp:sp>
    <dsp:sp modelId="{DF6D5573-50CD-4B0E-9D35-83B035CB9899}">
      <dsp:nvSpPr>
        <dsp:cNvPr id="0" name=""/>
        <dsp:cNvSpPr/>
      </dsp:nvSpPr>
      <dsp:spPr>
        <a:xfrm>
          <a:off x="0" y="3009132"/>
          <a:ext cx="5130801" cy="46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Sustavna razmjena informacija</a:t>
          </a:r>
        </a:p>
      </dsp:txBody>
      <dsp:txXfrm>
        <a:off x="22846" y="3031978"/>
        <a:ext cx="5085109" cy="422308"/>
      </dsp:txXfrm>
    </dsp:sp>
    <dsp:sp modelId="{065A522A-E4E1-4531-840A-D2D7608EF38A}">
      <dsp:nvSpPr>
        <dsp:cNvPr id="0" name=""/>
        <dsp:cNvSpPr/>
      </dsp:nvSpPr>
      <dsp:spPr>
        <a:xfrm>
          <a:off x="0" y="3534732"/>
          <a:ext cx="5130801" cy="46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Koordinacija u donošenju odluka</a:t>
          </a:r>
        </a:p>
      </dsp:txBody>
      <dsp:txXfrm>
        <a:off x="22846" y="3557578"/>
        <a:ext cx="5085109" cy="422308"/>
      </dsp:txXfrm>
    </dsp:sp>
    <dsp:sp modelId="{F884813E-4609-4552-B821-5A57B7C86A28}">
      <dsp:nvSpPr>
        <dsp:cNvPr id="0" name=""/>
        <dsp:cNvSpPr/>
      </dsp:nvSpPr>
      <dsp:spPr>
        <a:xfrm>
          <a:off x="0" y="4002732"/>
          <a:ext cx="5130801" cy="12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0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strateška: aktivno upravljanje gotovinskim sredstvima koje podupire strategiju upravljanja dugom i godišnji plan zaduživanja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taktička: obrazac i dospijeća ulaganja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kern="1200"/>
            <a:t>implikacije za okvir upravljanja</a:t>
          </a:r>
        </a:p>
      </dsp:txBody>
      <dsp:txXfrm>
        <a:off x="0" y="4002732"/>
        <a:ext cx="5130801" cy="1200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0344-1CC3-46CE-B0B9-205E5B6F9F14}">
      <dsp:nvSpPr>
        <dsp:cNvPr id="0" name=""/>
        <dsp:cNvSpPr/>
      </dsp:nvSpPr>
      <dsp:spPr>
        <a:xfrm>
          <a:off x="0" y="355635"/>
          <a:ext cx="9509648" cy="2116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054" tIns="437388" rIns="7380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zajednički program za razvoj tržišta novca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odnosni poslovi, bilo poslovi ulaganja, izdavanja blagajničkih zapisa ili poslovi na otvorenom tržištu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vrijeme dana za poslove te raspored i oblici obavijesti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razmjena informacija; središnja banka isto tako mora znati parametre očekivanih poslova na tržištu novca, na primjer ciljni saldo na kraju dana</a:t>
          </a:r>
        </a:p>
      </dsp:txBody>
      <dsp:txXfrm>
        <a:off x="0" y="355635"/>
        <a:ext cx="9509648" cy="2116800"/>
      </dsp:txXfrm>
    </dsp:sp>
    <dsp:sp modelId="{8B9CA700-212F-4FC7-8B8A-820D58075738}">
      <dsp:nvSpPr>
        <dsp:cNvPr id="0" name=""/>
        <dsp:cNvSpPr/>
      </dsp:nvSpPr>
      <dsp:spPr>
        <a:xfrm>
          <a:off x="475482" y="45675"/>
          <a:ext cx="87465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09" tIns="0" rIns="2516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Koordinacija zahtijeva neku vrstu memoranduma o razumijevanju</a:t>
          </a:r>
        </a:p>
      </dsp:txBody>
      <dsp:txXfrm>
        <a:off x="505744" y="75937"/>
        <a:ext cx="8685984" cy="559396"/>
      </dsp:txXfrm>
    </dsp:sp>
    <dsp:sp modelId="{6911E8C1-00BB-439D-9B8F-E5A405142F76}">
      <dsp:nvSpPr>
        <dsp:cNvPr id="0" name=""/>
        <dsp:cNvSpPr/>
      </dsp:nvSpPr>
      <dsp:spPr>
        <a:xfrm>
          <a:off x="0" y="2895795"/>
          <a:ext cx="9509648" cy="5292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F9FAA-5D55-4639-8E61-BD3A606EFB68}">
      <dsp:nvSpPr>
        <dsp:cNvPr id="0" name=""/>
        <dsp:cNvSpPr/>
      </dsp:nvSpPr>
      <dsp:spPr>
        <a:xfrm>
          <a:off x="475482" y="2585835"/>
          <a:ext cx="874790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09" tIns="0" rIns="2516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Gotovinska sredstva u središnjoj banci trebaju biti isplaćena po tržišnoj stopi bez rizika („tržišna nerizična kamatna stopa”)</a:t>
          </a:r>
        </a:p>
      </dsp:txBody>
      <dsp:txXfrm>
        <a:off x="505744" y="2616097"/>
        <a:ext cx="8687382" cy="559396"/>
      </dsp:txXfrm>
    </dsp:sp>
    <dsp:sp modelId="{22286728-9EE1-4D7A-95E8-3CB06F8DBC01}">
      <dsp:nvSpPr>
        <dsp:cNvPr id="0" name=""/>
        <dsp:cNvSpPr/>
      </dsp:nvSpPr>
      <dsp:spPr>
        <a:xfrm>
          <a:off x="0" y="3848355"/>
          <a:ext cx="9509648" cy="5292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E83A9-48D5-403F-BA1A-BB33CE220A01}">
      <dsp:nvSpPr>
        <dsp:cNvPr id="0" name=""/>
        <dsp:cNvSpPr/>
      </dsp:nvSpPr>
      <dsp:spPr>
        <a:xfrm>
          <a:off x="475482" y="3538395"/>
          <a:ext cx="87465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09" tIns="0" rIns="2516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Uzimanje u obzir depozita (oročenih i remuneriranih) u središnjoj banci samo ako postoji monetarna neravnoteža, tj. kada je riječ o reakciji na strukturni problem</a:t>
          </a:r>
        </a:p>
      </dsp:txBody>
      <dsp:txXfrm>
        <a:off x="505744" y="3568657"/>
        <a:ext cx="8685984" cy="5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C3DC-3D49-4B1C-B92E-3CCAEF4FA3A2}">
      <dsp:nvSpPr>
        <dsp:cNvPr id="0" name=""/>
        <dsp:cNvSpPr/>
      </dsp:nvSpPr>
      <dsp:spPr>
        <a:xfrm>
          <a:off x="777239" y="0"/>
          <a:ext cx="8808720" cy="541866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AED2-2B5F-44BB-8625-0C901B179790}">
      <dsp:nvSpPr>
        <dsp:cNvPr id="0" name=""/>
        <dsp:cNvSpPr/>
      </dsp:nvSpPr>
      <dsp:spPr>
        <a:xfrm>
          <a:off x="2133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Ulaganje kao dio upravljanja gotovinskim sredstvima</a:t>
          </a:r>
        </a:p>
      </dsp:txBody>
      <dsp:txXfrm>
        <a:off x="107940" y="1731407"/>
        <a:ext cx="2086708" cy="1955852"/>
      </dsp:txXfrm>
    </dsp:sp>
    <dsp:sp modelId="{DD6B1AD6-1BBE-4AEF-8C7A-E3D8E4EF2676}">
      <dsp:nvSpPr>
        <dsp:cNvPr id="0" name=""/>
        <dsp:cNvSpPr/>
      </dsp:nvSpPr>
      <dsp:spPr>
        <a:xfrm>
          <a:off x="2683510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Rizici i instrumenti</a:t>
          </a:r>
        </a:p>
      </dsp:txBody>
      <dsp:txXfrm>
        <a:off x="2789317" y="1731407"/>
        <a:ext cx="2086708" cy="1955852"/>
      </dsp:txXfrm>
    </dsp:sp>
    <dsp:sp modelId="{51ED3736-DEFA-4D1E-875C-FB79F4810B9B}">
      <dsp:nvSpPr>
        <dsp:cNvPr id="0" name=""/>
        <dsp:cNvSpPr/>
      </dsp:nvSpPr>
      <dsp:spPr>
        <a:xfrm>
          <a:off x="5364887" y="1625600"/>
          <a:ext cx="2314801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Institucionalni aranžmani i procesi</a:t>
          </a:r>
        </a:p>
      </dsp:txBody>
      <dsp:txXfrm>
        <a:off x="5470694" y="1731407"/>
        <a:ext cx="2103187" cy="1955852"/>
      </dsp:txXfrm>
    </dsp:sp>
    <dsp:sp modelId="{10497EF5-8FE6-4F1D-A6C3-DBDCDA509D1E}">
      <dsp:nvSpPr>
        <dsp:cNvPr id="0" name=""/>
        <dsp:cNvSpPr/>
      </dsp:nvSpPr>
      <dsp:spPr>
        <a:xfrm>
          <a:off x="8064877" y="1594778"/>
          <a:ext cx="2298322" cy="2167466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Ulaganja u praksi</a:t>
          </a:r>
        </a:p>
      </dsp:txBody>
      <dsp:txXfrm>
        <a:off x="8170684" y="1700585"/>
        <a:ext cx="2086708" cy="19558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A8E3-283B-441B-B65D-E2CF466A0EB0}">
      <dsp:nvSpPr>
        <dsp:cNvPr id="0" name=""/>
        <dsp:cNvSpPr/>
      </dsp:nvSpPr>
      <dsp:spPr>
        <a:xfrm>
          <a:off x="3335" y="205892"/>
          <a:ext cx="3252493" cy="10977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Obratni repo poželjni je instrument ako je tržište dovoljno likvidno</a:t>
          </a:r>
        </a:p>
      </dsp:txBody>
      <dsp:txXfrm>
        <a:off x="3335" y="205892"/>
        <a:ext cx="3252493" cy="1097705"/>
      </dsp:txXfrm>
    </dsp:sp>
    <dsp:sp modelId="{27C5A1A0-799A-48B1-831B-AC058DA0D8F3}">
      <dsp:nvSpPr>
        <dsp:cNvPr id="0" name=""/>
        <dsp:cNvSpPr/>
      </dsp:nvSpPr>
      <dsp:spPr>
        <a:xfrm>
          <a:off x="0" y="1291215"/>
          <a:ext cx="3252493" cy="3458699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266700" lvl="1" indent="-2667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266700" algn="l"/>
            </a:tabLst>
          </a:pPr>
          <a:r>
            <a:rPr lang="hr-HR" sz="1800" kern="1200"/>
            <a:t>siguran je i fleksibilan</a:t>
          </a:r>
        </a:p>
        <a:p>
          <a:pPr marL="266700" lvl="1" indent="-2667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266700" algn="l"/>
            </a:tabLst>
          </a:pPr>
          <a:r>
            <a:rPr lang="hr-HR" sz="1800" kern="1200"/>
            <a:t>često osiguran vrijednosnim papirima vlade (ili središnje banke)</a:t>
          </a:r>
        </a:p>
        <a:p>
          <a:pPr marL="266700" lvl="1" indent="-2667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266700" algn="l"/>
            </a:tabLst>
          </a:pPr>
          <a:r>
            <a:rPr lang="hr-HR" sz="1800" kern="1200"/>
            <a:t>kolateral se svakodnevno vrednuje po tržišnoj vrijednosti</a:t>
          </a:r>
        </a:p>
        <a:p>
          <a:pPr marL="266700" lvl="1" indent="-2667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266700" algn="l"/>
            </a:tabLst>
          </a:pPr>
          <a:r>
            <a:rPr lang="hr-HR" sz="1800" kern="1200"/>
            <a:t>kolateralom može upravljati središnja banka (kao posrednik) ili središnji depozitorij vrijednosnih papira (ako nudi trostrani repo posao)</a:t>
          </a:r>
        </a:p>
      </dsp:txBody>
      <dsp:txXfrm>
        <a:off x="0" y="1291215"/>
        <a:ext cx="3252493" cy="3458699"/>
      </dsp:txXfrm>
    </dsp:sp>
    <dsp:sp modelId="{49D0DA0C-9811-4157-95E1-1843D080B2B2}">
      <dsp:nvSpPr>
        <dsp:cNvPr id="0" name=""/>
        <dsp:cNvSpPr/>
      </dsp:nvSpPr>
      <dsp:spPr>
        <a:xfrm>
          <a:off x="3711177" y="205892"/>
          <a:ext cx="3252493" cy="10977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Mnoge zemlje ulažu u bankovne depozite</a:t>
          </a:r>
        </a:p>
      </dsp:txBody>
      <dsp:txXfrm>
        <a:off x="3711177" y="205892"/>
        <a:ext cx="3252493" cy="1097705"/>
      </dsp:txXfrm>
    </dsp:sp>
    <dsp:sp modelId="{176CDE8B-300F-43A4-9F31-190E01FD8F67}">
      <dsp:nvSpPr>
        <dsp:cNvPr id="0" name=""/>
        <dsp:cNvSpPr/>
      </dsp:nvSpPr>
      <dsp:spPr>
        <a:xfrm>
          <a:off x="3711177" y="1303597"/>
          <a:ext cx="3252493" cy="3458699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krediti po tržišnim stopama:  oročeni ili prekonoćni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konkurentni proces (ili aukcija ako nema transparentnih tržišnih cijena)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može biti diferencijalni, uzimajući u obzir npr. prekonoćne stope (Španjolska)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ali obavezno kolateralizirani: smanjiti kreditni rizik</a:t>
          </a:r>
        </a:p>
      </dsp:txBody>
      <dsp:txXfrm>
        <a:off x="3711177" y="1303597"/>
        <a:ext cx="3252493" cy="3458699"/>
      </dsp:txXfrm>
    </dsp:sp>
    <dsp:sp modelId="{0434C0CB-56EB-4993-A7E0-FEF654F11AA9}">
      <dsp:nvSpPr>
        <dsp:cNvPr id="0" name=""/>
        <dsp:cNvSpPr/>
      </dsp:nvSpPr>
      <dsp:spPr>
        <a:xfrm>
          <a:off x="7419020" y="205892"/>
          <a:ext cx="3252493" cy="10977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Za repo transakcije ili bankovne depozite obično se izrađuje popis prethodno odobrenih banaka</a:t>
          </a:r>
        </a:p>
      </dsp:txBody>
      <dsp:txXfrm>
        <a:off x="7419020" y="205892"/>
        <a:ext cx="3252493" cy="1097705"/>
      </dsp:txXfrm>
    </dsp:sp>
    <dsp:sp modelId="{72EB485F-DFDD-4FC5-A7A9-60B237CA2EAA}">
      <dsp:nvSpPr>
        <dsp:cNvPr id="0" name=""/>
        <dsp:cNvSpPr/>
      </dsp:nvSpPr>
      <dsp:spPr>
        <a:xfrm>
          <a:off x="7419020" y="1303597"/>
          <a:ext cx="3252493" cy="3458699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prethodno potpisati svu dokumentaciju, npr. GMRA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pojednostavniti svaku aukciju: potrebna je kratka najava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politika opreza kod kreditnih rizika – ali kolateral znatno smanjuje rizik</a:t>
          </a:r>
        </a:p>
      </dsp:txBody>
      <dsp:txXfrm>
        <a:off x="7419020" y="1303597"/>
        <a:ext cx="3252493" cy="34586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8000A-7510-401F-B1E5-804B232FF54A}">
      <dsp:nvSpPr>
        <dsp:cNvPr id="0" name=""/>
        <dsp:cNvSpPr/>
      </dsp:nvSpPr>
      <dsp:spPr>
        <a:xfrm>
          <a:off x="4398" y="912146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Utvrditi ciljni iznos rezerve</a:t>
          </a:r>
        </a:p>
      </dsp:txBody>
      <dsp:txXfrm>
        <a:off x="38195" y="945943"/>
        <a:ext cx="1855574" cy="1086307"/>
      </dsp:txXfrm>
    </dsp:sp>
    <dsp:sp modelId="{C523487E-CF8F-4194-8D76-E0F3B78CF82E}">
      <dsp:nvSpPr>
        <dsp:cNvPr id="0" name=""/>
        <dsp:cNvSpPr/>
      </dsp:nvSpPr>
      <dsp:spPr>
        <a:xfrm>
          <a:off x="2096806" y="1250624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>
        <a:off x="2096806" y="1346013"/>
        <a:ext cx="285398" cy="286167"/>
      </dsp:txXfrm>
    </dsp:sp>
    <dsp:sp modelId="{7E2CDB7E-DCC5-4D15-93C0-BA8C2861159D}">
      <dsp:nvSpPr>
        <dsp:cNvPr id="0" name=""/>
        <dsp:cNvSpPr/>
      </dsp:nvSpPr>
      <dsp:spPr>
        <a:xfrm>
          <a:off x="2696834" y="912146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Istražiti mogućnosti ulaganja</a:t>
          </a:r>
        </a:p>
      </dsp:txBody>
      <dsp:txXfrm>
        <a:off x="2730631" y="945943"/>
        <a:ext cx="1855574" cy="1086307"/>
      </dsp:txXfrm>
    </dsp:sp>
    <dsp:sp modelId="{B3782119-966B-4337-871B-E16DB1F3ECE5}">
      <dsp:nvSpPr>
        <dsp:cNvPr id="0" name=""/>
        <dsp:cNvSpPr/>
      </dsp:nvSpPr>
      <dsp:spPr>
        <a:xfrm>
          <a:off x="4789242" y="1250624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4789242" y="1346013"/>
        <a:ext cx="285398" cy="286167"/>
      </dsp:txXfrm>
    </dsp:sp>
    <dsp:sp modelId="{9657C642-C18C-47C3-9C93-E2517E54A6E9}">
      <dsp:nvSpPr>
        <dsp:cNvPr id="0" name=""/>
        <dsp:cNvSpPr/>
      </dsp:nvSpPr>
      <dsp:spPr>
        <a:xfrm>
          <a:off x="5389270" y="912146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Dogovoriti interne odgovornosti i platformu</a:t>
          </a:r>
        </a:p>
      </dsp:txBody>
      <dsp:txXfrm>
        <a:off x="5423067" y="945943"/>
        <a:ext cx="1855574" cy="1086307"/>
      </dsp:txXfrm>
    </dsp:sp>
    <dsp:sp modelId="{449785E8-AB64-4DE9-BDDE-3214CBF8A3C5}">
      <dsp:nvSpPr>
        <dsp:cNvPr id="0" name=""/>
        <dsp:cNvSpPr/>
      </dsp:nvSpPr>
      <dsp:spPr>
        <a:xfrm>
          <a:off x="7481678" y="1250624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7481678" y="1346013"/>
        <a:ext cx="285398" cy="286167"/>
      </dsp:txXfrm>
    </dsp:sp>
    <dsp:sp modelId="{950514EE-FBDA-4059-9B70-D1E6D533DCC2}">
      <dsp:nvSpPr>
        <dsp:cNvPr id="0" name=""/>
        <dsp:cNvSpPr/>
      </dsp:nvSpPr>
      <dsp:spPr>
        <a:xfrm>
          <a:off x="8081706" y="912146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Utvrditi proces i vremenski okvir ulaganja</a:t>
          </a:r>
        </a:p>
      </dsp:txBody>
      <dsp:txXfrm>
        <a:off x="8115503" y="945943"/>
        <a:ext cx="1855574" cy="1086307"/>
      </dsp:txXfrm>
    </dsp:sp>
    <dsp:sp modelId="{1EAF9022-4B67-4843-A98C-9F62D7DB0DB7}">
      <dsp:nvSpPr>
        <dsp:cNvPr id="0" name=""/>
        <dsp:cNvSpPr/>
      </dsp:nvSpPr>
      <dsp:spPr>
        <a:xfrm rot="5400000">
          <a:off x="8839435" y="2200669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8900208" y="2235286"/>
        <a:ext cx="286167" cy="285398"/>
      </dsp:txXfrm>
    </dsp:sp>
    <dsp:sp modelId="{35062990-F0EA-4FF1-9593-BF93822A7D3F}">
      <dsp:nvSpPr>
        <dsp:cNvPr id="0" name=""/>
        <dsp:cNvSpPr/>
      </dsp:nvSpPr>
      <dsp:spPr>
        <a:xfrm>
          <a:off x="8081706" y="2835315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Diskutirati sa središnjom bankom, središnjim depozitorijem vrijednosnih papira (i regulatorom?)</a:t>
          </a:r>
        </a:p>
      </dsp:txBody>
      <dsp:txXfrm>
        <a:off x="8115503" y="2869112"/>
        <a:ext cx="1855574" cy="1086307"/>
      </dsp:txXfrm>
    </dsp:sp>
    <dsp:sp modelId="{40746A75-7E1D-4204-805C-96F7489EA26E}">
      <dsp:nvSpPr>
        <dsp:cNvPr id="0" name=""/>
        <dsp:cNvSpPr/>
      </dsp:nvSpPr>
      <dsp:spPr>
        <a:xfrm rot="10800000">
          <a:off x="7504756" y="3173792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7627069" y="3269181"/>
        <a:ext cx="285398" cy="286167"/>
      </dsp:txXfrm>
    </dsp:sp>
    <dsp:sp modelId="{AA5CA0EB-1B82-4E7A-A6F7-0D315F34D193}">
      <dsp:nvSpPr>
        <dsp:cNvPr id="0" name=""/>
        <dsp:cNvSpPr/>
      </dsp:nvSpPr>
      <dsp:spPr>
        <a:xfrm>
          <a:off x="5389270" y="2835315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Izraditi savjetodavni dokument radi objašnjavanja namjera tržištu</a:t>
          </a:r>
        </a:p>
      </dsp:txBody>
      <dsp:txXfrm>
        <a:off x="5423067" y="2869112"/>
        <a:ext cx="1855574" cy="1086307"/>
      </dsp:txXfrm>
    </dsp:sp>
    <dsp:sp modelId="{4174517C-F303-42BA-821C-6F442ED25D10}">
      <dsp:nvSpPr>
        <dsp:cNvPr id="0" name=""/>
        <dsp:cNvSpPr/>
      </dsp:nvSpPr>
      <dsp:spPr>
        <a:xfrm rot="10800000">
          <a:off x="4812320" y="3173792"/>
          <a:ext cx="407711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4934633" y="3269181"/>
        <a:ext cx="285398" cy="286167"/>
      </dsp:txXfrm>
    </dsp:sp>
    <dsp:sp modelId="{FDF625C2-7C18-4E1B-9619-DAFAC0240A32}">
      <dsp:nvSpPr>
        <dsp:cNvPr id="0" name=""/>
        <dsp:cNvSpPr/>
      </dsp:nvSpPr>
      <dsp:spPr>
        <a:xfrm>
          <a:off x="2696834" y="2835315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Izraditi ugovorne dokumente</a:t>
          </a:r>
        </a:p>
      </dsp:txBody>
      <dsp:txXfrm>
        <a:off x="2730631" y="2869112"/>
        <a:ext cx="1855574" cy="1086307"/>
      </dsp:txXfrm>
    </dsp:sp>
    <dsp:sp modelId="{6052261B-DBA4-4127-8675-2D1CB5A99130}">
      <dsp:nvSpPr>
        <dsp:cNvPr id="0" name=""/>
        <dsp:cNvSpPr/>
      </dsp:nvSpPr>
      <dsp:spPr>
        <a:xfrm rot="10813068">
          <a:off x="2142657" y="3168775"/>
          <a:ext cx="391620" cy="476945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260143" y="3264387"/>
        <a:ext cx="274134" cy="286167"/>
      </dsp:txXfrm>
    </dsp:sp>
    <dsp:sp modelId="{0E9A13B6-CB34-4BCF-A487-6556DDF07608}">
      <dsp:nvSpPr>
        <dsp:cNvPr id="0" name=""/>
        <dsp:cNvSpPr/>
      </dsp:nvSpPr>
      <dsp:spPr>
        <a:xfrm>
          <a:off x="34765" y="2825195"/>
          <a:ext cx="1923168" cy="11539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/>
            <a:t>Dokumentirati interne postupke,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/>
            <a:t>testirati IT postupke</a:t>
          </a:r>
        </a:p>
      </dsp:txBody>
      <dsp:txXfrm>
        <a:off x="68562" y="2858992"/>
        <a:ext cx="1855574" cy="10863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7320-97E8-41AB-9135-2CF6FC648212}">
      <dsp:nvSpPr>
        <dsp:cNvPr id="0" name=""/>
        <dsp:cNvSpPr/>
      </dsp:nvSpPr>
      <dsp:spPr>
        <a:xfrm>
          <a:off x="0" y="10780"/>
          <a:ext cx="9489440" cy="912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Anketa iz 2021.</a:t>
          </a:r>
        </a:p>
      </dsp:txBody>
      <dsp:txXfrm>
        <a:off x="44549" y="55329"/>
        <a:ext cx="9400342" cy="823502"/>
      </dsp:txXfrm>
    </dsp:sp>
    <dsp:sp modelId="{4F9A11CC-2958-4C14-8553-2A5860230AD1}">
      <dsp:nvSpPr>
        <dsp:cNvPr id="0" name=""/>
        <dsp:cNvSpPr/>
      </dsp:nvSpPr>
      <dsp:spPr>
        <a:xfrm>
          <a:off x="0" y="923380"/>
          <a:ext cx="948944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osam zemalja navelo je da bi mogle ulagati oročene depozite u središnjoj banci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osam zemalja navelo je da bi mogle ulagati u poslovnim bankama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tri su zemlje navele da bi mogle oboje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300" kern="1200"/>
            <a:t>vjerojatno će iskustva s dostupnim dospijećima, primljenim kolateralom itd. biti raznolika (anketom se to pitanje nije dodatno razmotrilo)</a:t>
          </a:r>
        </a:p>
      </dsp:txBody>
      <dsp:txXfrm>
        <a:off x="0" y="923380"/>
        <a:ext cx="9489440" cy="2421900"/>
      </dsp:txXfrm>
    </dsp:sp>
    <dsp:sp modelId="{841ED006-CD0C-4CE5-9051-681678400747}">
      <dsp:nvSpPr>
        <dsp:cNvPr id="0" name=""/>
        <dsp:cNvSpPr/>
      </dsp:nvSpPr>
      <dsp:spPr>
        <a:xfrm>
          <a:off x="0" y="3345280"/>
          <a:ext cx="9489440" cy="912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Samo tri zemlje imaju mogućnost zaduživati se i pozajmljivati putem </a:t>
          </a:r>
          <a:r>
            <a:rPr lang="hr-HR" sz="2400" u="sng" kern="1200"/>
            <a:t>repo</a:t>
          </a:r>
          <a:r>
            <a:rPr lang="hr-HR" sz="2400" kern="1200"/>
            <a:t> transakcija </a:t>
          </a:r>
        </a:p>
      </dsp:txBody>
      <dsp:txXfrm>
        <a:off x="44549" y="3389829"/>
        <a:ext cx="9400342" cy="823502"/>
      </dsp:txXfrm>
    </dsp:sp>
    <dsp:sp modelId="{5C966068-DAE1-455F-A0DF-D597F401E719}">
      <dsp:nvSpPr>
        <dsp:cNvPr id="0" name=""/>
        <dsp:cNvSpPr/>
      </dsp:nvSpPr>
      <dsp:spPr>
        <a:xfrm>
          <a:off x="0" y="4344280"/>
          <a:ext cx="9489440" cy="912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Više pojedinosti o Turskoj i Gruziji dostupno je u dodatku</a:t>
          </a:r>
        </a:p>
      </dsp:txBody>
      <dsp:txXfrm>
        <a:off x="44549" y="4388829"/>
        <a:ext cx="9400342" cy="8235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C4C59-B08E-437B-908E-9E9A33483A0B}">
      <dsp:nvSpPr>
        <dsp:cNvPr id="0" name=""/>
        <dsp:cNvSpPr/>
      </dsp:nvSpPr>
      <dsp:spPr>
        <a:xfrm>
          <a:off x="0" y="0"/>
          <a:ext cx="8412981" cy="14496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2019.: donesena odluka o razvoju mogućnosti obratnih repo transakcija (prethodna ulaganja uglavnom u bankovne depozite) kao dijela razvoja funkcije modernog upravljanja gotovinskim sredstvima</a:t>
          </a:r>
        </a:p>
      </dsp:txBody>
      <dsp:txXfrm>
        <a:off x="42458" y="42458"/>
        <a:ext cx="6848734" cy="1364698"/>
      </dsp:txXfrm>
    </dsp:sp>
    <dsp:sp modelId="{F60F62A4-4FCC-48FB-AFE8-D80682311FE7}">
      <dsp:nvSpPr>
        <dsp:cNvPr id="0" name=""/>
        <dsp:cNvSpPr/>
      </dsp:nvSpPr>
      <dsp:spPr>
        <a:xfrm>
          <a:off x="742321" y="1691216"/>
          <a:ext cx="8412981" cy="14496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Odluke o politici na visokoj razini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slijediti tržišnu praksu (npr. u pogledu početnih marža, kolaterala)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ulagati po tržišnim stopama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sudjelovati na aukcijama ili natječajima radi uspostavljanja konkurentne stope</a:t>
          </a:r>
        </a:p>
      </dsp:txBody>
      <dsp:txXfrm>
        <a:off x="784779" y="1733674"/>
        <a:ext cx="6643494" cy="1364698"/>
      </dsp:txXfrm>
    </dsp:sp>
    <dsp:sp modelId="{04DD2D6F-B094-4735-8995-E77729C5D27D}">
      <dsp:nvSpPr>
        <dsp:cNvPr id="0" name=""/>
        <dsp:cNvSpPr/>
      </dsp:nvSpPr>
      <dsp:spPr>
        <a:xfrm>
          <a:off x="1484643" y="3382432"/>
          <a:ext cx="8412981" cy="14496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Oprezan pristup riziku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metodologija o kreditnom riziku koja slijedi metodologiju koja je prethodno uspostavljena za oročene depozite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/>
            <a:t>u početku utemeljen na procjenama kreditnog rizika koje provodi središnja banka, no sad se razvija vlastiti okvir politike – koji obuhvaća kreditni rizik i rizik povezan s koncentracijom</a:t>
          </a:r>
        </a:p>
      </dsp:txBody>
      <dsp:txXfrm>
        <a:off x="1527101" y="3424890"/>
        <a:ext cx="6643494" cy="1364698"/>
      </dsp:txXfrm>
    </dsp:sp>
    <dsp:sp modelId="{35705A42-3894-4F77-ADEF-E74EC324CD01}">
      <dsp:nvSpPr>
        <dsp:cNvPr id="0" name=""/>
        <dsp:cNvSpPr/>
      </dsp:nvSpPr>
      <dsp:spPr>
        <a:xfrm>
          <a:off x="7470732" y="1099290"/>
          <a:ext cx="942249" cy="94224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7682738" y="1099290"/>
        <a:ext cx="518237" cy="709042"/>
      </dsp:txXfrm>
    </dsp:sp>
    <dsp:sp modelId="{9F3BD78E-FF2E-46B0-B672-F705BDEFCA86}">
      <dsp:nvSpPr>
        <dsp:cNvPr id="0" name=""/>
        <dsp:cNvSpPr/>
      </dsp:nvSpPr>
      <dsp:spPr>
        <a:xfrm>
          <a:off x="8213053" y="2780843"/>
          <a:ext cx="942249" cy="94224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8425059" y="2780843"/>
        <a:ext cx="518237" cy="709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9CBEF-D981-4B90-89CD-55312BD30529}">
      <dsp:nvSpPr>
        <dsp:cNvPr id="0" name=""/>
        <dsp:cNvSpPr/>
      </dsp:nvSpPr>
      <dsp:spPr>
        <a:xfrm>
          <a:off x="0" y="739398"/>
          <a:ext cx="2733675" cy="170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Ulaganje viška gotovinskih sredstava nije samo proizvoljan dodatak</a:t>
          </a:r>
        </a:p>
      </dsp:txBody>
      <dsp:txXfrm>
        <a:off x="0" y="739398"/>
        <a:ext cx="2733675" cy="1701137"/>
      </dsp:txXfrm>
    </dsp:sp>
    <dsp:sp modelId="{19F3F365-C300-4844-9EDC-1896A6026795}">
      <dsp:nvSpPr>
        <dsp:cNvPr id="0" name=""/>
        <dsp:cNvSpPr/>
      </dsp:nvSpPr>
      <dsp:spPr>
        <a:xfrm>
          <a:off x="2733674" y="128051"/>
          <a:ext cx="546735" cy="29238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39590-9DC1-4342-9E6B-7545ECDC0DEA}">
      <dsp:nvSpPr>
        <dsp:cNvPr id="0" name=""/>
        <dsp:cNvSpPr/>
      </dsp:nvSpPr>
      <dsp:spPr>
        <a:xfrm>
          <a:off x="3499103" y="178414"/>
          <a:ext cx="7435596" cy="28231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uravnoteženje novčanih tokova podrazumijeva ulaganje viškova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uravnoteženje ima svoje prednosti: smanjuje volatilnost novčanih tokova, omogućuje smanjeni gotovinski saldo uz troškovne koristi, olakšava provođenje monetarne politike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dobro upravljanje ulaganjima samo je po sebi troškovno učinkovito: smanjuje kamate na neto dug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odražava se u cilju upravljanja gotovinskim sredstvima brojnih zemalja [„upotreba viška gotovinskih sredstava na najbolji način”]</a:t>
          </a:r>
        </a:p>
      </dsp:txBody>
      <dsp:txXfrm>
        <a:off x="3499103" y="178414"/>
        <a:ext cx="7435596" cy="2823103"/>
      </dsp:txXfrm>
    </dsp:sp>
    <dsp:sp modelId="{796F0C1F-1776-4F37-B47B-4720BDFE6471}">
      <dsp:nvSpPr>
        <dsp:cNvPr id="0" name=""/>
        <dsp:cNvSpPr/>
      </dsp:nvSpPr>
      <dsp:spPr>
        <a:xfrm>
          <a:off x="0" y="3420520"/>
          <a:ext cx="2733675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Utjecaj pandemije bolesti COVID-19</a:t>
          </a:r>
        </a:p>
      </dsp:txBody>
      <dsp:txXfrm>
        <a:off x="0" y="3420520"/>
        <a:ext cx="2733675" cy="1265962"/>
      </dsp:txXfrm>
    </dsp:sp>
    <dsp:sp modelId="{1552D372-90E1-4E96-B2CF-69FFB7C96746}">
      <dsp:nvSpPr>
        <dsp:cNvPr id="0" name=""/>
        <dsp:cNvSpPr/>
      </dsp:nvSpPr>
      <dsp:spPr>
        <a:xfrm>
          <a:off x="2733674" y="3282056"/>
          <a:ext cx="546735" cy="154289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FF9B9-276B-40D3-887B-83634E59D602}">
      <dsp:nvSpPr>
        <dsp:cNvPr id="0" name=""/>
        <dsp:cNvSpPr/>
      </dsp:nvSpPr>
      <dsp:spPr>
        <a:xfrm>
          <a:off x="3499103" y="3282056"/>
          <a:ext cx="7435596" cy="15428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pandemija bolesti COVID-19 dovela je do određenih izazova – i većeg naglaska na zahtjeve u pogledu gotovinske rezerve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no volatilnost novčanih tokova i tržišta, tada i sada, podrazumijeva privremeni višak likvidnosti, što učinkovito ulaganje čini još važnijim</a:t>
          </a:r>
        </a:p>
      </dsp:txBody>
      <dsp:txXfrm>
        <a:off x="3499103" y="3282056"/>
        <a:ext cx="7435596" cy="15428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EC36-7ACD-42D8-BE03-516FA0E9E3D1}">
      <dsp:nvSpPr>
        <dsp:cNvPr id="0" name=""/>
        <dsp:cNvSpPr/>
      </dsp:nvSpPr>
      <dsp:spPr>
        <a:xfrm>
          <a:off x="0" y="51404"/>
          <a:ext cx="8404322" cy="1370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Okvir i interni procesi povezani s operativnim rizikom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interni propisi o procesima i donošenju odluka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razvoj u detaljne postupke i povezane kontrole, koje podržava kontrolni popis kojim se dokazuje provedba kontrola</a:t>
          </a:r>
        </a:p>
      </dsp:txBody>
      <dsp:txXfrm>
        <a:off x="40153" y="91557"/>
        <a:ext cx="6820064" cy="1290625"/>
      </dsp:txXfrm>
    </dsp:sp>
    <dsp:sp modelId="{79205AD2-B151-4BF3-A755-58A00DE994AF}">
      <dsp:nvSpPr>
        <dsp:cNvPr id="0" name=""/>
        <dsp:cNvSpPr/>
      </dsp:nvSpPr>
      <dsp:spPr>
        <a:xfrm>
          <a:off x="741557" y="1550030"/>
          <a:ext cx="8404322" cy="1812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Zakonodavstvo i memorandumi o razumijevanju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tržišni cirkular iz prosinca/decembra 2020. kao smjernica za repo transakcije MF-a (upravljanje transakcijama, odgovornosti svakog uključenog subjekta, tržišna formula za utvrđivanje vrijednosti transakcija)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memorandumi o razumijevanju između državne riznice, burze u Hanoiju i središnjeg depozitorija vrijednosnih papira Vijetnama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/>
            <a:t>glavni ugovor s bankama – u skladu s cirkularom br. 107</a:t>
          </a:r>
        </a:p>
      </dsp:txBody>
      <dsp:txXfrm>
        <a:off x="794641" y="1603114"/>
        <a:ext cx="6598665" cy="1706237"/>
      </dsp:txXfrm>
    </dsp:sp>
    <dsp:sp modelId="{ECF80F6A-0D4D-4A43-A8FC-CBBF1CC7793D}">
      <dsp:nvSpPr>
        <dsp:cNvPr id="0" name=""/>
        <dsp:cNvSpPr/>
      </dsp:nvSpPr>
      <dsp:spPr>
        <a:xfrm>
          <a:off x="1483115" y="3557473"/>
          <a:ext cx="8404322" cy="123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Uvođenje 2022.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(isprva odgođeno zbog uloge riznice u pružanju odgovora na pandemiju koronavirusne bolesti COVID-19)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spremnost na promjenu zbog odgovora tržišta (npr. proširenje prihvatljivog dospijeća kolaterala)</a:t>
          </a:r>
        </a:p>
      </dsp:txBody>
      <dsp:txXfrm>
        <a:off x="1519323" y="3593681"/>
        <a:ext cx="6632417" cy="1163830"/>
      </dsp:txXfrm>
    </dsp:sp>
    <dsp:sp modelId="{F677C88E-A665-4497-AC25-BBD940A690E6}">
      <dsp:nvSpPr>
        <dsp:cNvPr id="0" name=""/>
        <dsp:cNvSpPr/>
      </dsp:nvSpPr>
      <dsp:spPr>
        <a:xfrm>
          <a:off x="7446391" y="1117586"/>
          <a:ext cx="957931" cy="957931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7661925" y="1117586"/>
        <a:ext cx="526863" cy="720843"/>
      </dsp:txXfrm>
    </dsp:sp>
    <dsp:sp modelId="{12DFAF4B-1685-42AA-8182-39BB55993EA6}">
      <dsp:nvSpPr>
        <dsp:cNvPr id="0" name=""/>
        <dsp:cNvSpPr/>
      </dsp:nvSpPr>
      <dsp:spPr>
        <a:xfrm>
          <a:off x="8217127" y="2934125"/>
          <a:ext cx="957931" cy="957931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8432661" y="2934125"/>
        <a:ext cx="526863" cy="7208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3F2C9-74E0-4D63-99E6-5F1E10E09FA0}">
      <dsp:nvSpPr>
        <dsp:cNvPr id="0" name=""/>
        <dsp:cNvSpPr/>
      </dsp:nvSpPr>
      <dsp:spPr>
        <a:xfrm>
          <a:off x="0" y="139370"/>
          <a:ext cx="8942626" cy="7949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Pravo u području javnih financija: predviđa se remuneracija gotovinskih resursa riznice u središnjoj banci i drugim državnim bankama</a:t>
          </a:r>
        </a:p>
      </dsp:txBody>
      <dsp:txXfrm>
        <a:off x="23282" y="162652"/>
        <a:ext cx="7709679" cy="748344"/>
      </dsp:txXfrm>
    </dsp:sp>
    <dsp:sp modelId="{C380EDBF-6286-4104-8146-A259C846341F}">
      <dsp:nvSpPr>
        <dsp:cNvPr id="0" name=""/>
        <dsp:cNvSpPr/>
      </dsp:nvSpPr>
      <dsp:spPr>
        <a:xfrm>
          <a:off x="206261" y="1060983"/>
          <a:ext cx="10019586" cy="17770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Regulativa Odbora za upravljanje dugom i rizicima „Pravila i postupci u području upravljanja gotovinskim resursima riznice”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utvrđeno je koji se instrumenti mogu upotrebljavati, koje banke, postupci o bankovnim računima, pitanja koja treba uzeti u obzir pri utvrđivanju kamatnih stopa, pravila o utvrđivanju viška koji se ulaže, okolnosti u kojima se oročeni depoziti razročuju prije dospijeća, raspodjela gotovinskih resursa koji se ulažu među bankama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postupci nisu vrlo konkretni, već su formulirani kao nužna načela</a:t>
          </a:r>
        </a:p>
      </dsp:txBody>
      <dsp:txXfrm>
        <a:off x="258310" y="1113032"/>
        <a:ext cx="8294431" cy="1672974"/>
      </dsp:txXfrm>
    </dsp:sp>
    <dsp:sp modelId="{78A4755D-D1E5-4176-9484-BF214BA94FA6}">
      <dsp:nvSpPr>
        <dsp:cNvPr id="0" name=""/>
        <dsp:cNvSpPr/>
      </dsp:nvSpPr>
      <dsp:spPr>
        <a:xfrm>
          <a:off x="1538042" y="2934730"/>
          <a:ext cx="8942626" cy="8072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Odluka ministra. Odobrava glavnoj upravi za javne financije aranžmane između riznice i bankama remuneraciju. </a:t>
          </a:r>
        </a:p>
      </dsp:txBody>
      <dsp:txXfrm>
        <a:off x="1561684" y="2958372"/>
        <a:ext cx="7459703" cy="759928"/>
      </dsp:txXfrm>
    </dsp:sp>
    <dsp:sp modelId="{CDB98F1A-D95B-4FBE-8114-8FF3F74AA963}">
      <dsp:nvSpPr>
        <dsp:cNvPr id="0" name=""/>
        <dsp:cNvSpPr/>
      </dsp:nvSpPr>
      <dsp:spPr>
        <a:xfrm>
          <a:off x="2235656" y="3847024"/>
          <a:ext cx="8942626" cy="9927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Protokol sa središnjom bankom, ugovori s državnim bankama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dospijeća za remuneraciju, kamatne stope koje se primjenjuju i njihova metodologija (tržište povezano formulom nije konkurentno)</a:t>
          </a:r>
        </a:p>
      </dsp:txBody>
      <dsp:txXfrm>
        <a:off x="2264733" y="3876101"/>
        <a:ext cx="7437655" cy="934595"/>
      </dsp:txXfrm>
    </dsp:sp>
    <dsp:sp modelId="{CE2F7B3F-1BE4-446D-A18A-A1CAE4D59581}">
      <dsp:nvSpPr>
        <dsp:cNvPr id="0" name=""/>
        <dsp:cNvSpPr/>
      </dsp:nvSpPr>
      <dsp:spPr>
        <a:xfrm>
          <a:off x="8244754" y="822317"/>
          <a:ext cx="697872" cy="697872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/>
        </a:p>
      </dsp:txBody>
      <dsp:txXfrm>
        <a:off x="8401775" y="822317"/>
        <a:ext cx="383830" cy="525149"/>
      </dsp:txXfrm>
    </dsp:sp>
    <dsp:sp modelId="{090AB247-2BA7-498A-B4E2-69BFE4331F7F}">
      <dsp:nvSpPr>
        <dsp:cNvPr id="0" name=""/>
        <dsp:cNvSpPr/>
      </dsp:nvSpPr>
      <dsp:spPr>
        <a:xfrm>
          <a:off x="8989519" y="2491866"/>
          <a:ext cx="697872" cy="697872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9146540" y="2491866"/>
        <a:ext cx="383830" cy="525149"/>
      </dsp:txXfrm>
    </dsp:sp>
    <dsp:sp modelId="{58809527-9B35-487B-84DB-CB640DB59298}">
      <dsp:nvSpPr>
        <dsp:cNvPr id="0" name=""/>
        <dsp:cNvSpPr/>
      </dsp:nvSpPr>
      <dsp:spPr>
        <a:xfrm>
          <a:off x="9731466" y="3360034"/>
          <a:ext cx="697872" cy="697872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9888487" y="3360034"/>
        <a:ext cx="383830" cy="5251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FF1B0-05BB-4105-B12E-528834D700F0}">
      <dsp:nvSpPr>
        <dsp:cNvPr id="0" name=""/>
        <dsp:cNvSpPr/>
      </dsp:nvSpPr>
      <dsp:spPr>
        <a:xfrm>
          <a:off x="0" y="2792483"/>
          <a:ext cx="10518843" cy="835375"/>
        </a:xfrm>
        <a:prstGeom prst="rect">
          <a:avLst/>
        </a:prstGeom>
        <a:solidFill>
          <a:srgbClr val="CFD5EA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Regulativa MF-a iz 2014.: opisuje pravila i postupke za plasman u bankama, zahtjeve za odabir, vrste depozita, maksimalni iznos u pojedinoj banci, minimalnu kamatnu stopu (&gt;= 70 % stope središnje banke Indonezije).</a:t>
          </a:r>
        </a:p>
      </dsp:txBody>
      <dsp:txXfrm>
        <a:off x="0" y="2792483"/>
        <a:ext cx="10518843" cy="835375"/>
      </dsp:txXfrm>
    </dsp:sp>
    <dsp:sp modelId="{839EAF72-1574-4225-9173-6AF720C5F552}">
      <dsp:nvSpPr>
        <dsp:cNvPr id="0" name=""/>
        <dsp:cNvSpPr/>
      </dsp:nvSpPr>
      <dsp:spPr>
        <a:xfrm rot="10800000">
          <a:off x="0" y="1129379"/>
          <a:ext cx="10518843" cy="1675634"/>
        </a:xfrm>
        <a:prstGeom prst="upArrowCallout">
          <a:avLst/>
        </a:prstGeom>
        <a:solidFill>
          <a:srgbClr val="CFD5EA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Odluka ministra iz 2010.: utvrđuje ciljeve upravljanja viškom gotovinskih sredstava, vrste ulaganja, postupke za odabir banaka, vrste depozita (uključujući prekonoćne depozite, depozite po viđenju, oročene depozite i repo transakcije), mehanizam za kupnju obveznica i provedbu obratnih repo transakcija te uspostavljanje upravljanja rizicima i odgovornosti</a:t>
          </a:r>
        </a:p>
      </dsp:txBody>
      <dsp:txXfrm rot="10800000">
        <a:off x="0" y="1129379"/>
        <a:ext cx="10518843" cy="1088777"/>
      </dsp:txXfrm>
    </dsp:sp>
    <dsp:sp modelId="{19098859-C68D-47EE-B7D7-337912BEED30}">
      <dsp:nvSpPr>
        <dsp:cNvPr id="0" name=""/>
        <dsp:cNvSpPr/>
      </dsp:nvSpPr>
      <dsp:spPr>
        <a:xfrm rot="10800000">
          <a:off x="0" y="0"/>
          <a:ext cx="10518843" cy="1141243"/>
        </a:xfrm>
        <a:prstGeom prst="upArrowCallout">
          <a:avLst/>
        </a:prstGeom>
        <a:solidFill>
          <a:srgbClr val="CFD5EA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Ministar ima ovlasti provoditi funkcije upravljanje gotovinskim sredstvima (u širem smislu), zatim delegirane glavnoj upravi za riznicu, uključujući plasman viška gotovinskih sredstava</a:t>
          </a:r>
        </a:p>
      </dsp:txBody>
      <dsp:txXfrm rot="10800000">
        <a:off x="0" y="0"/>
        <a:ext cx="10518843" cy="7415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2F591-3485-40E5-8DCA-30B93575794E}">
      <dsp:nvSpPr>
        <dsp:cNvPr id="0" name=""/>
        <dsp:cNvSpPr/>
      </dsp:nvSpPr>
      <dsp:spPr>
        <a:xfrm>
          <a:off x="9156" y="283847"/>
          <a:ext cx="2736844" cy="164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Gruzija polaže oročene depozite na aukcijama</a:t>
          </a:r>
        </a:p>
      </dsp:txBody>
      <dsp:txXfrm>
        <a:off x="57252" y="331943"/>
        <a:ext cx="2640652" cy="1545914"/>
      </dsp:txXfrm>
    </dsp:sp>
    <dsp:sp modelId="{DF2E74B1-839C-48A7-9597-1870432BC642}">
      <dsp:nvSpPr>
        <dsp:cNvPr id="0" name=""/>
        <dsp:cNvSpPr/>
      </dsp:nvSpPr>
      <dsp:spPr>
        <a:xfrm>
          <a:off x="3019686" y="765531"/>
          <a:ext cx="580211" cy="678737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3019686" y="901278"/>
        <a:ext cx="406148" cy="407243"/>
      </dsp:txXfrm>
    </dsp:sp>
    <dsp:sp modelId="{1F1B9398-1B89-4A33-B6AA-40792EF08A70}">
      <dsp:nvSpPr>
        <dsp:cNvPr id="0" name=""/>
        <dsp:cNvSpPr/>
      </dsp:nvSpPr>
      <dsp:spPr>
        <a:xfrm>
          <a:off x="3840739" y="283847"/>
          <a:ext cx="2736844" cy="164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Uređeno vladinom uredbom, uključujući vrstu, trajanje, iznos i kolateral</a:t>
          </a:r>
        </a:p>
      </dsp:txBody>
      <dsp:txXfrm>
        <a:off x="3888835" y="331943"/>
        <a:ext cx="2640652" cy="1545914"/>
      </dsp:txXfrm>
    </dsp:sp>
    <dsp:sp modelId="{5AAF72FB-AF40-490E-84D3-5466A705874E}">
      <dsp:nvSpPr>
        <dsp:cNvPr id="0" name=""/>
        <dsp:cNvSpPr/>
      </dsp:nvSpPr>
      <dsp:spPr>
        <a:xfrm>
          <a:off x="6851268" y="765531"/>
          <a:ext cx="580211" cy="678737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851268" y="901278"/>
        <a:ext cx="406148" cy="407243"/>
      </dsp:txXfrm>
    </dsp:sp>
    <dsp:sp modelId="{5A18BF03-E349-48BC-AA8A-6F15A0F92D76}">
      <dsp:nvSpPr>
        <dsp:cNvPr id="0" name=""/>
        <dsp:cNvSpPr/>
      </dsp:nvSpPr>
      <dsp:spPr>
        <a:xfrm>
          <a:off x="7672322" y="283847"/>
          <a:ext cx="2736844" cy="164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Jasne prednosti od nižeg prosječnog (i manje volatilnog) salda JRR-a i zarađene kamate </a:t>
          </a:r>
        </a:p>
      </dsp:txBody>
      <dsp:txXfrm>
        <a:off x="7720418" y="331943"/>
        <a:ext cx="2640652" cy="154591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F0E2-574B-4CAA-88BA-F9026A5D6EB6}">
      <dsp:nvSpPr>
        <dsp:cNvPr id="0" name=""/>
        <dsp:cNvSpPr/>
      </dsp:nvSpPr>
      <dsp:spPr>
        <a:xfrm>
          <a:off x="0" y="444440"/>
          <a:ext cx="10325100" cy="504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E4244-87FF-47E7-BD4D-FA463E97C515}">
      <dsp:nvSpPr>
        <dsp:cNvPr id="0" name=""/>
        <dsp:cNvSpPr/>
      </dsp:nvSpPr>
      <dsp:spPr>
        <a:xfrm>
          <a:off x="514742" y="149240"/>
          <a:ext cx="9807976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5" tIns="0" rIns="2731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Potpuno drukčiji pristup: bez sekundarnog zakonodavstva ili formalne regulative</a:t>
          </a:r>
        </a:p>
      </dsp:txBody>
      <dsp:txXfrm>
        <a:off x="543563" y="178061"/>
        <a:ext cx="9750334" cy="532758"/>
      </dsp:txXfrm>
    </dsp:sp>
    <dsp:sp modelId="{E34AA936-418F-4B2D-A8C0-258B247F9CC6}">
      <dsp:nvSpPr>
        <dsp:cNvPr id="0" name=""/>
        <dsp:cNvSpPr/>
      </dsp:nvSpPr>
      <dsp:spPr>
        <a:xfrm>
          <a:off x="0" y="1351640"/>
          <a:ext cx="10325100" cy="3465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42" tIns="416560" rIns="8013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cilj upravljanja gotovinskim sredstvima koji utvrđuju ministri riznice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odabir druge ugovorne strane – regulirane institucije koje moraju ispuniti pravnu dokumentaciju (ponajprije GMRA), prihvatiti operativnu obavijest itd.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niz instrumenata (vrlo opsežan, uključujući swapove) i dospijeća (do jedne godine)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aranžmani trgovanja za neosigurane depozite i repo transakcije (uglavnom bilateralno ili putem ovlaštenih brokera ili platformi)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aranžmani namire – uglavnom isti dan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postupci trgovanja – telefonski ili putem platformi, odnosne obveze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/>
            <a:t>[postupci i kontrole pripremljeni u okviru ureda za upravljanje dugom]</a:t>
          </a:r>
        </a:p>
      </dsp:txBody>
      <dsp:txXfrm>
        <a:off x="0" y="1351640"/>
        <a:ext cx="10325100" cy="3465000"/>
      </dsp:txXfrm>
    </dsp:sp>
    <dsp:sp modelId="{322D8367-2D82-42B4-8D99-6F47522814EA}">
      <dsp:nvSpPr>
        <dsp:cNvPr id="0" name=""/>
        <dsp:cNvSpPr/>
      </dsp:nvSpPr>
      <dsp:spPr>
        <a:xfrm>
          <a:off x="491551" y="1056440"/>
          <a:ext cx="983101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5" tIns="0" rIns="27318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Umjesto toga, ured za upravljanje dugom UK-a objavljuje „operativnu obavijest” u kojoj se navodi sljedeće:</a:t>
          </a:r>
        </a:p>
      </dsp:txBody>
      <dsp:txXfrm>
        <a:off x="520372" y="1085261"/>
        <a:ext cx="9773376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C171-BA51-49D9-B638-34AB677958D0}">
      <dsp:nvSpPr>
        <dsp:cNvPr id="0" name=""/>
        <dsp:cNvSpPr/>
      </dsp:nvSpPr>
      <dsp:spPr>
        <a:xfrm>
          <a:off x="0" y="19731"/>
          <a:ext cx="5402364" cy="7484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Riznica/ured za upravljanje dugom ili upravitelj gotovinskih sredstava odgovorni su samo za kratkoročna ulaganja</a:t>
          </a:r>
        </a:p>
      </dsp:txBody>
      <dsp:txXfrm>
        <a:off x="36536" y="56267"/>
        <a:ext cx="5329292" cy="675375"/>
      </dsp:txXfrm>
    </dsp:sp>
    <dsp:sp modelId="{5207338B-23A6-42FF-BCF6-261C411D266C}">
      <dsp:nvSpPr>
        <dsp:cNvPr id="0" name=""/>
        <dsp:cNvSpPr/>
      </dsp:nvSpPr>
      <dsp:spPr>
        <a:xfrm>
          <a:off x="191783" y="768179"/>
          <a:ext cx="5018797" cy="311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2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200" kern="1200"/>
            <a:t>višak povrh gotovinske rezerve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200" kern="1200"/>
            <a:t>ulaganja u tržište novca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200" kern="1200"/>
            <a:t>kratkoročniji viškovi kratkog horizonta – prijelazni, ne očekuje se da budu održani – upravitelji gotovinskih sredstava rijetko ulažu gotovinska sredstva &gt; od 3 – 6 mjeseci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200" kern="1200"/>
            <a:t>u tom se kontekstu „višak” utvrđuje projekcijom (prostor za oprez odražava se u veličini ili dospijeću ulaganja)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hr-HR" sz="1200" kern="1200"/>
            <a:t>napomena: naglasak je na </a:t>
          </a:r>
          <a:r>
            <a:rPr lang="hr-HR" sz="1200" u="sng" kern="1200"/>
            <a:t>ulaganju</a:t>
          </a:r>
          <a:r>
            <a:rPr lang="hr-HR" sz="1200" kern="1200"/>
            <a:t>: kupovinom i prodajom povezanom s držanjem vrijednosnih papira MF-a riskira se nanošenje štete tržištu obveznica; upotrebljavati samo kao kolateral</a:t>
          </a:r>
        </a:p>
      </dsp:txBody>
      <dsp:txXfrm>
        <a:off x="191783" y="768179"/>
        <a:ext cx="5018797" cy="3118676"/>
      </dsp:txXfrm>
    </dsp:sp>
    <dsp:sp modelId="{A3AEFB34-A6B9-41A1-AE35-05AD44F29769}">
      <dsp:nvSpPr>
        <dsp:cNvPr id="0" name=""/>
        <dsp:cNvSpPr/>
      </dsp:nvSpPr>
      <dsp:spPr>
        <a:xfrm>
          <a:off x="0" y="3735197"/>
          <a:ext cx="5402364" cy="6468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Strukturnim ili stalnim viškovima treba upravljati zasebno</a:t>
          </a:r>
        </a:p>
      </dsp:txBody>
      <dsp:txXfrm>
        <a:off x="31577" y="3766774"/>
        <a:ext cx="5339210" cy="583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57E38-0CD8-4C40-AE03-8A5B7FC78E9F}">
      <dsp:nvSpPr>
        <dsp:cNvPr id="0" name=""/>
        <dsp:cNvSpPr/>
      </dsp:nvSpPr>
      <dsp:spPr>
        <a:xfrm>
          <a:off x="459" y="791114"/>
          <a:ext cx="1769013" cy="76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Strukturni višak </a:t>
          </a:r>
        </a:p>
      </dsp:txBody>
      <dsp:txXfrm>
        <a:off x="459" y="791114"/>
        <a:ext cx="1769013" cy="761062"/>
      </dsp:txXfrm>
    </dsp:sp>
    <dsp:sp modelId="{11583960-0AF7-4E07-8E94-6ECB6A26DD36}">
      <dsp:nvSpPr>
        <dsp:cNvPr id="0" name=""/>
        <dsp:cNvSpPr/>
      </dsp:nvSpPr>
      <dsp:spPr>
        <a:xfrm>
          <a:off x="1769473" y="77618"/>
          <a:ext cx="353802" cy="218805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8F03C-E4F6-4C97-9C8A-69221E8AF78F}">
      <dsp:nvSpPr>
        <dsp:cNvPr id="0" name=""/>
        <dsp:cNvSpPr/>
      </dsp:nvSpPr>
      <dsp:spPr>
        <a:xfrm>
          <a:off x="2271254" y="81448"/>
          <a:ext cx="4811717" cy="2188054"/>
        </a:xfrm>
        <a:prstGeom prst="rect">
          <a:avLst/>
        </a:prstGeom>
        <a:solidFill>
          <a:srgbClr val="CFD5EA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>
              <a:solidFill>
                <a:schemeClr val="tx1"/>
              </a:solidFill>
            </a:rPr>
            <a:t>strukturni višak gotovinskih sredstava treba zasebno utvrditi te upravljati njime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>
              <a:solidFill>
                <a:schemeClr val="tx1"/>
              </a:solidFill>
            </a:rPr>
            <a:t>obična krivulja prinosa s pozitivnim nagibom =&gt; nije troškovno učinkovito držati gotovinska sredstva kao dugoročno ulaganje; višak se može bolje upotrijebiti smanjivanjem duga ili ulaganjem u drugu imovinu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>
              <a:solidFill>
                <a:schemeClr val="tx1"/>
              </a:solidFill>
            </a:rPr>
            <a:t>dugoročni štedni ili stabilizacijski fond – vlastiti aranžmani upravljanja i vlastito upravljanje: ulaganje u skladu sa strateškom raspodjelom imovine koja odražava rizik i ciljeve bilance</a:t>
          </a:r>
        </a:p>
      </dsp:txBody>
      <dsp:txXfrm>
        <a:off x="2271254" y="81448"/>
        <a:ext cx="4811717" cy="2188054"/>
      </dsp:txXfrm>
    </dsp:sp>
    <dsp:sp modelId="{7EFAAC0E-2CE6-4462-978F-CD6E7B5ED813}">
      <dsp:nvSpPr>
        <dsp:cNvPr id="0" name=""/>
        <dsp:cNvSpPr/>
      </dsp:nvSpPr>
      <dsp:spPr>
        <a:xfrm>
          <a:off x="459" y="3349892"/>
          <a:ext cx="1758638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Fond gotovinskih rezervi</a:t>
          </a:r>
        </a:p>
      </dsp:txBody>
      <dsp:txXfrm>
        <a:off x="459" y="3349892"/>
        <a:ext cx="1758638" cy="891000"/>
      </dsp:txXfrm>
    </dsp:sp>
    <dsp:sp modelId="{5F1CCB01-04BF-4481-BFBD-00ABFD3C5DB7}">
      <dsp:nvSpPr>
        <dsp:cNvPr id="0" name=""/>
        <dsp:cNvSpPr/>
      </dsp:nvSpPr>
      <dsp:spPr>
        <a:xfrm>
          <a:off x="1759097" y="2319673"/>
          <a:ext cx="351727" cy="2951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C7C27-1ACB-41D9-8EDD-83DB33B12AA9}">
      <dsp:nvSpPr>
        <dsp:cNvPr id="0" name=""/>
        <dsp:cNvSpPr/>
      </dsp:nvSpPr>
      <dsp:spPr>
        <a:xfrm>
          <a:off x="2251516" y="2319673"/>
          <a:ext cx="4830996" cy="2951437"/>
        </a:xfrm>
        <a:prstGeom prst="rect">
          <a:avLst/>
        </a:prstGeom>
        <a:solidFill>
          <a:srgbClr val="CFD5EA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4625" lvl="1" indent="-1746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razborito ako će se strukturni višak vjerojatno smanjiti u srednjoročnom razdoblju ili kao rezerva zbog zabrinjavajućeg budućeg scenarija (npr. Peru – tromjesečni fond zbog moguće bankarske krize)</a:t>
          </a:r>
        </a:p>
        <a:p>
          <a:pPr marL="174625" lvl="1" indent="-1746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može biti zasebni fond ili tranša stabilizacije ili štedni fond</a:t>
          </a:r>
        </a:p>
        <a:p>
          <a:pPr marL="174625" lvl="1" indent="-1746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često ulaganje u tržište novca: nešto dugoročnije od ulaganja kao dijela upravljanja gotovinskim sredstvima</a:t>
          </a:r>
        </a:p>
        <a:p>
          <a:pPr marL="174625" lvl="1" indent="-1746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pruža dodatnu „sigurnosnu mrežu za likvidnost”</a:t>
          </a:r>
        </a:p>
      </dsp:txBody>
      <dsp:txXfrm>
        <a:off x="2251516" y="2319673"/>
        <a:ext cx="4830996" cy="2951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C3DC-3D49-4B1C-B92E-3CCAEF4FA3A2}">
      <dsp:nvSpPr>
        <dsp:cNvPr id="0" name=""/>
        <dsp:cNvSpPr/>
      </dsp:nvSpPr>
      <dsp:spPr>
        <a:xfrm>
          <a:off x="777239" y="0"/>
          <a:ext cx="8808720" cy="5418667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AED2-2B5F-44BB-8625-0C901B179790}">
      <dsp:nvSpPr>
        <dsp:cNvPr id="0" name=""/>
        <dsp:cNvSpPr/>
      </dsp:nvSpPr>
      <dsp:spPr>
        <a:xfrm>
          <a:off x="2133" y="1625600"/>
          <a:ext cx="2298322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Ulaganje kao dio upravljanja gotovinskim sredstvima</a:t>
          </a:r>
        </a:p>
      </dsp:txBody>
      <dsp:txXfrm>
        <a:off x="107940" y="1731407"/>
        <a:ext cx="2086708" cy="1955852"/>
      </dsp:txXfrm>
    </dsp:sp>
    <dsp:sp modelId="{DD6B1AD6-1BBE-4AEF-8C7A-E3D8E4EF2676}">
      <dsp:nvSpPr>
        <dsp:cNvPr id="0" name=""/>
        <dsp:cNvSpPr/>
      </dsp:nvSpPr>
      <dsp:spPr>
        <a:xfrm>
          <a:off x="2683510" y="1625600"/>
          <a:ext cx="2298322" cy="2167466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Rizici i instrumenti</a:t>
          </a:r>
        </a:p>
      </dsp:txBody>
      <dsp:txXfrm>
        <a:off x="2789317" y="1731407"/>
        <a:ext cx="2086708" cy="1955852"/>
      </dsp:txXfrm>
    </dsp:sp>
    <dsp:sp modelId="{51ED3736-DEFA-4D1E-875C-FB79F4810B9B}">
      <dsp:nvSpPr>
        <dsp:cNvPr id="0" name=""/>
        <dsp:cNvSpPr/>
      </dsp:nvSpPr>
      <dsp:spPr>
        <a:xfrm>
          <a:off x="5364887" y="1625600"/>
          <a:ext cx="2314801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Institucionalni aranžmani i procesi</a:t>
          </a:r>
        </a:p>
      </dsp:txBody>
      <dsp:txXfrm>
        <a:off x="5470694" y="1731407"/>
        <a:ext cx="2103187" cy="1955852"/>
      </dsp:txXfrm>
    </dsp:sp>
    <dsp:sp modelId="{10497EF5-8FE6-4F1D-A6C3-DBDCDA509D1E}">
      <dsp:nvSpPr>
        <dsp:cNvPr id="0" name=""/>
        <dsp:cNvSpPr/>
      </dsp:nvSpPr>
      <dsp:spPr>
        <a:xfrm>
          <a:off x="8064877" y="1594778"/>
          <a:ext cx="2298322" cy="21674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rgbClr val="004C97"/>
              </a:solidFill>
            </a:rPr>
            <a:t>Ulaganja u praksi</a:t>
          </a:r>
        </a:p>
      </dsp:txBody>
      <dsp:txXfrm>
        <a:off x="8170684" y="1700585"/>
        <a:ext cx="2086708" cy="1955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9F680-CD32-4206-A062-5517B5145CE7}">
      <dsp:nvSpPr>
        <dsp:cNvPr id="0" name=""/>
        <dsp:cNvSpPr/>
      </dsp:nvSpPr>
      <dsp:spPr>
        <a:xfrm rot="5400000">
          <a:off x="6106249" y="-2811034"/>
          <a:ext cx="2105025" cy="77270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rizik likvidnosti</a:t>
          </a:r>
          <a:r>
            <a:rPr lang="hr-HR" sz="1600" kern="1200"/>
            <a:t>: sposobnost pretvaranja ulaganja u gotovinska sredstva prije roka dospijeća bez neprihvatljive štete od gubitka glavnice; potreban je naglasak na tržišnim kratkoročnim ulaganjima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 dirty="0"/>
            <a:t>kreditni rizik</a:t>
          </a:r>
          <a:r>
            <a:rPr lang="hr-HR" sz="1600" kern="1200" dirty="0"/>
            <a:t>: mogućnost da izdavatelj instrumenta ili deponent (ili bilo koja druga ugovorna strana) ne ispuni obvezu povrata glavnice i/ili kamate u cijelosti, na vrijeme i u skladu s uvjetima transakcije; potrebna je visokokvalitetna imovina i </a:t>
          </a:r>
          <a:r>
            <a:rPr lang="hr-HR" sz="1600" kern="1200" dirty="0" err="1"/>
            <a:t>kolateral</a:t>
          </a:r>
          <a:r>
            <a:rPr lang="hr-HR" sz="1600" kern="1200" dirty="0"/>
            <a:t>, diversifikacija i vrednovanje po tržišnoj vrijednosti</a:t>
          </a:r>
        </a:p>
      </dsp:txBody>
      <dsp:txXfrm rot="-5400000">
        <a:off x="3295216" y="102758"/>
        <a:ext cx="7624334" cy="1899507"/>
      </dsp:txXfrm>
    </dsp:sp>
    <dsp:sp modelId="{64C38FFB-1466-48B7-9409-A3F3EC539C77}">
      <dsp:nvSpPr>
        <dsp:cNvPr id="0" name=""/>
        <dsp:cNvSpPr/>
      </dsp:nvSpPr>
      <dsp:spPr>
        <a:xfrm>
          <a:off x="860955" y="25874"/>
          <a:ext cx="2357340" cy="2056662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Glavni rizici kod upravljanja kratkoročnim ulaganjima</a:t>
          </a:r>
        </a:p>
      </dsp:txBody>
      <dsp:txXfrm>
        <a:off x="961353" y="126272"/>
        <a:ext cx="2156544" cy="1855866"/>
      </dsp:txXfrm>
    </dsp:sp>
    <dsp:sp modelId="{AF0F063B-5CFE-433B-80AF-DFDA89DFE390}">
      <dsp:nvSpPr>
        <dsp:cNvPr id="0" name=""/>
        <dsp:cNvSpPr/>
      </dsp:nvSpPr>
      <dsp:spPr>
        <a:xfrm rot="5400000">
          <a:off x="5766800" y="-232437"/>
          <a:ext cx="2941625" cy="78864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tržišni rizik</a:t>
          </a:r>
          <a:r>
            <a:rPr lang="hr-HR" sz="1600" kern="1200"/>
            <a:t>: rizik proizlazi iz nepovoljnih promjena tržišnih stopa: bit će malen ako su instrumenti kratkoročni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 dirty="0"/>
            <a:t>pravni rizik</a:t>
          </a:r>
          <a:r>
            <a:rPr lang="hr-HR" sz="1600" kern="1200" dirty="0"/>
            <a:t>: rizik da ugovori nisu pravno obvezujući: potrebni su jasno dokumentirani ugovori s partnerima (npr. okvirni ugovor o povratnoj kupnji (engl. „Global Master </a:t>
          </a:r>
          <a:r>
            <a:rPr lang="hr-HR" sz="1600" kern="1200" dirty="0" err="1"/>
            <a:t>Repurchase</a:t>
          </a:r>
          <a:r>
            <a:rPr lang="hr-HR" sz="1600" kern="1200" dirty="0"/>
            <a:t> </a:t>
          </a:r>
          <a:r>
            <a:rPr lang="hr-HR" sz="1600" kern="1200" dirty="0" err="1"/>
            <a:t>Agreement</a:t>
          </a:r>
          <a:r>
            <a:rPr lang="hr-HR" sz="1600" kern="1200" dirty="0"/>
            <a:t>” – GMRA)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operativni rizik</a:t>
          </a:r>
          <a:r>
            <a:rPr lang="hr-HR" sz="1600" kern="1200"/>
            <a:t>: posljedica neadekvatnih ili loših internih procesa, ljudskog djelovanja i sustava ili vanjskih događaja; potrebni su definiranje postupaka, razdvajanje dužnosti, unutarnja kontrola i plan kontinuiteta poslovanja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 dirty="0"/>
            <a:t>rizik namire</a:t>
          </a:r>
          <a:r>
            <a:rPr lang="hr-HR" sz="1600" kern="1200" dirty="0"/>
            <a:t>: druga ugovorna strana ne ispunjava svoj dio ugovora – rješava se uspostavljanjem učinkovitih aranžmana o skrbništvu te točnim i pravodobnim evidentiranjem</a:t>
          </a:r>
        </a:p>
      </dsp:txBody>
      <dsp:txXfrm rot="-5400000">
        <a:off x="3294388" y="2383573"/>
        <a:ext cx="7742852" cy="2654429"/>
      </dsp:txXfrm>
    </dsp:sp>
    <dsp:sp modelId="{3A5918A3-9D62-4560-8AFA-1FEBB3681BBC}">
      <dsp:nvSpPr>
        <dsp:cNvPr id="0" name=""/>
        <dsp:cNvSpPr/>
      </dsp:nvSpPr>
      <dsp:spPr>
        <a:xfrm>
          <a:off x="860955" y="2563487"/>
          <a:ext cx="2355038" cy="2291214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bg1"/>
              </a:solidFill>
            </a:rPr>
            <a:t>Ostali rizici su važni</a:t>
          </a:r>
        </a:p>
      </dsp:txBody>
      <dsp:txXfrm>
        <a:off x="972803" y="2675335"/>
        <a:ext cx="2131342" cy="2067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7524E-329D-4C2F-BF30-61D35F3CC28C}">
      <dsp:nvSpPr>
        <dsp:cNvPr id="0" name=""/>
        <dsp:cNvSpPr/>
      </dsp:nvSpPr>
      <dsp:spPr>
        <a:xfrm>
          <a:off x="0" y="164765"/>
          <a:ext cx="10363200" cy="21136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299" tIns="229108" rIns="804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oslanjanje na vanjsku procjenu</a:t>
          </a:r>
          <a:r>
            <a:rPr lang="hr-HR" sz="1600" kern="1200"/>
            <a:t>: ali teško je odrediti ponder za utvrđene vjerojatnosti neispunjavanja obveza – mali za visokokvalitetne banke, ali promjenjiv iz godine u godinu i koji će odražavati događaje u raznim okruženjima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uspostavljanje procesa unutarnje procjene</a:t>
          </a:r>
          <a:r>
            <a:rPr lang="hr-HR" sz="1600" kern="1200"/>
            <a:t>:  slično agencijama za rejting, ali s ponderima kojima se odražavaju lokalni uvjeti,  no riječ je o procesu koji zahtijeva puno vremena i resursa te koji vjerojatno neće biti troškovno učinkovit ako se primjenjuje oprezan pristup ulaganju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b="1" kern="1200"/>
            <a:t>primjena metodologije procjene</a:t>
          </a:r>
          <a:r>
            <a:rPr lang="hr-HR" sz="1600" kern="1200"/>
            <a:t> koju upotrebljava središnja banka ili drugo tijelo koje utvrđuje bonitetnu regulativu u lokalnom gospodarstvu – veći potencijal</a:t>
          </a:r>
        </a:p>
      </dsp:txBody>
      <dsp:txXfrm>
        <a:off x="0" y="164765"/>
        <a:ext cx="10363200" cy="2113650"/>
      </dsp:txXfrm>
    </dsp:sp>
    <dsp:sp modelId="{F3E2F53C-CAB5-4420-9132-938D4AAC2668}">
      <dsp:nvSpPr>
        <dsp:cNvPr id="0" name=""/>
        <dsp:cNvSpPr/>
      </dsp:nvSpPr>
      <dsp:spPr>
        <a:xfrm>
          <a:off x="559488" y="0"/>
          <a:ext cx="725424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Često zahtijeva izgradnju nove mogućnosti: opcije:</a:t>
          </a:r>
        </a:p>
      </dsp:txBody>
      <dsp:txXfrm>
        <a:off x="575340" y="15852"/>
        <a:ext cx="7222536" cy="293016"/>
      </dsp:txXfrm>
    </dsp:sp>
    <dsp:sp modelId="{4691DD4A-8AC3-4186-8533-8E76F9C6D2AE}">
      <dsp:nvSpPr>
        <dsp:cNvPr id="0" name=""/>
        <dsp:cNvSpPr/>
      </dsp:nvSpPr>
      <dsp:spPr>
        <a:xfrm>
          <a:off x="0" y="2500175"/>
          <a:ext cx="10363200" cy="987525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299" tIns="229108" rIns="804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ograničavanje ulaganja na visokokvalitetne banke na lokalnom tržištu – utvrđivanje dovoljno velikog broja za postizanje dostatne konkurentnosti i adekvatne agregatne potražnje za depozite ili druga ulaganja koja će se vjerojatno nuditi</a:t>
          </a:r>
        </a:p>
      </dsp:txBody>
      <dsp:txXfrm>
        <a:off x="0" y="2500175"/>
        <a:ext cx="10363200" cy="987525"/>
      </dsp:txXfrm>
    </dsp:sp>
    <dsp:sp modelId="{7742E895-2FD4-407A-9FDD-0592E13B2BF3}">
      <dsp:nvSpPr>
        <dsp:cNvPr id="0" name=""/>
        <dsp:cNvSpPr/>
      </dsp:nvSpPr>
      <dsp:spPr>
        <a:xfrm>
          <a:off x="518160" y="2337815"/>
          <a:ext cx="725424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Oprezan pristup</a:t>
          </a:r>
        </a:p>
      </dsp:txBody>
      <dsp:txXfrm>
        <a:off x="534012" y="2353667"/>
        <a:ext cx="7222536" cy="293016"/>
      </dsp:txXfrm>
    </dsp:sp>
    <dsp:sp modelId="{3DA1C12B-0993-4931-8733-100AD1B09ACA}">
      <dsp:nvSpPr>
        <dsp:cNvPr id="0" name=""/>
        <dsp:cNvSpPr/>
      </dsp:nvSpPr>
      <dsp:spPr>
        <a:xfrm>
          <a:off x="0" y="3709460"/>
          <a:ext cx="10363200" cy="14553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299" tIns="229108" rIns="804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ne postoji jedinstven način za utvrđivanje ograničenja u pogledu pojedinačnih rizika – potrebno je odreći se veličine u korist potrebe za smanjenjem neangažiranih gotovinskih sredstava; važne su jednostavnost i fleksibilnost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proizvoljno uspostavljanje početnih ograničenja te njihova prilagodba ako postane očito da se propuštaju prilike za ulaganja niskog rizika</a:t>
          </a:r>
        </a:p>
      </dsp:txBody>
      <dsp:txXfrm>
        <a:off x="0" y="3709460"/>
        <a:ext cx="10363200" cy="1455300"/>
      </dsp:txXfrm>
    </dsp:sp>
    <dsp:sp modelId="{48C20957-88EC-40B6-9CE5-A4BBF448AC54}">
      <dsp:nvSpPr>
        <dsp:cNvPr id="0" name=""/>
        <dsp:cNvSpPr/>
      </dsp:nvSpPr>
      <dsp:spPr>
        <a:xfrm>
          <a:off x="518160" y="3547100"/>
          <a:ext cx="725424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Ograničenje maksimalne izloženosti određenoj banci </a:t>
          </a:r>
        </a:p>
      </dsp:txBody>
      <dsp:txXfrm>
        <a:off x="534012" y="3562952"/>
        <a:ext cx="7222536" cy="293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C7820-2499-4D4F-9D0D-6D57AC64EFA8}">
      <dsp:nvSpPr>
        <dsp:cNvPr id="0" name=""/>
        <dsp:cNvSpPr/>
      </dsp:nvSpPr>
      <dsp:spPr>
        <a:xfrm rot="5400000">
          <a:off x="6806147" y="-2945776"/>
          <a:ext cx="971291" cy="6862864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važni na većini tržišta novca, nude konkurentne kratkoročne kamatne stope (fiksne ili promjenjive), koje upotrebljavaju središnje banke za poslove na otvorenom tržištu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prodaja i ponovna kupnja temeljnih vrijednosnih papira – služi kao </a:t>
          </a:r>
          <a:r>
            <a:rPr lang="hr-HR" sz="1400" kern="1200" dirty="0" err="1"/>
            <a:t>kolateral</a:t>
          </a:r>
          <a:endParaRPr lang="hr-HR" sz="1400" kern="1200" dirty="0"/>
        </a:p>
      </dsp:txBody>
      <dsp:txXfrm rot="-5400000">
        <a:off x="3860361" y="47425"/>
        <a:ext cx="6815449" cy="876461"/>
      </dsp:txXfrm>
    </dsp:sp>
    <dsp:sp modelId="{999FA16E-E263-47C4-A888-0935762FD961}">
      <dsp:nvSpPr>
        <dsp:cNvPr id="0" name=""/>
        <dsp:cNvSpPr/>
      </dsp:nvSpPr>
      <dsp:spPr>
        <a:xfrm>
          <a:off x="0" y="20716"/>
          <a:ext cx="3860361" cy="929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Repo i obratni repo</a:t>
          </a:r>
        </a:p>
      </dsp:txBody>
      <dsp:txXfrm>
        <a:off x="45393" y="66109"/>
        <a:ext cx="3769575" cy="839092"/>
      </dsp:txXfrm>
    </dsp:sp>
    <dsp:sp modelId="{8DC07120-6DE5-4BB2-B985-D55A0CE01E13}">
      <dsp:nvSpPr>
        <dsp:cNvPr id="0" name=""/>
        <dsp:cNvSpPr/>
      </dsp:nvSpPr>
      <dsp:spPr>
        <a:xfrm rot="5400000">
          <a:off x="6934104" y="-1955409"/>
          <a:ext cx="743902" cy="6876288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slični kamatnim stopama u repo transakcijama (obično uključuju plaćanje naknade ako se isplaćuju ranije)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moraju osigurati kolateral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potreban je konkurentni postupak</a:t>
          </a:r>
        </a:p>
      </dsp:txBody>
      <dsp:txXfrm rot="-5400000">
        <a:off x="3867911" y="1147098"/>
        <a:ext cx="6839974" cy="671274"/>
      </dsp:txXfrm>
    </dsp:sp>
    <dsp:sp modelId="{DE429603-7780-4B85-A058-94E9C2C976F8}">
      <dsp:nvSpPr>
        <dsp:cNvPr id="0" name=""/>
        <dsp:cNvSpPr/>
      </dsp:nvSpPr>
      <dsp:spPr>
        <a:xfrm>
          <a:off x="0" y="1017795"/>
          <a:ext cx="3867912" cy="929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Oročeni depoziti u poslovnim bankama</a:t>
          </a:r>
        </a:p>
      </dsp:txBody>
      <dsp:txXfrm>
        <a:off x="45393" y="1063188"/>
        <a:ext cx="3777126" cy="839092"/>
      </dsp:txXfrm>
    </dsp:sp>
    <dsp:sp modelId="{CE9AAD68-FF7C-43A7-B8A0-300BFA0A4A30}">
      <dsp:nvSpPr>
        <dsp:cNvPr id="0" name=""/>
        <dsp:cNvSpPr/>
      </dsp:nvSpPr>
      <dsp:spPr>
        <a:xfrm rot="5400000">
          <a:off x="6934104" y="-1008949"/>
          <a:ext cx="743902" cy="6876288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nizak rizik likvidnosti (ako se može dogovoriti)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viši kreditni rizik – ne može osigurati kolateral</a:t>
          </a:r>
        </a:p>
      </dsp:txBody>
      <dsp:txXfrm rot="-5400000">
        <a:off x="3867911" y="2093558"/>
        <a:ext cx="6839974" cy="671274"/>
      </dsp:txXfrm>
    </dsp:sp>
    <dsp:sp modelId="{6D46FC77-6CD3-4183-B784-9184B636F668}">
      <dsp:nvSpPr>
        <dsp:cNvPr id="0" name=""/>
        <dsp:cNvSpPr/>
      </dsp:nvSpPr>
      <dsp:spPr>
        <a:xfrm>
          <a:off x="0" y="1994167"/>
          <a:ext cx="3867912" cy="929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Potvrde o depozitu</a:t>
          </a:r>
        </a:p>
      </dsp:txBody>
      <dsp:txXfrm>
        <a:off x="45393" y="2039560"/>
        <a:ext cx="3777126" cy="839092"/>
      </dsp:txXfrm>
    </dsp:sp>
    <dsp:sp modelId="{61077372-6943-441E-A1D6-B3AB71849A94}">
      <dsp:nvSpPr>
        <dsp:cNvPr id="0" name=""/>
        <dsp:cNvSpPr/>
      </dsp:nvSpPr>
      <dsp:spPr>
        <a:xfrm rot="5400000">
          <a:off x="6934104" y="-2665"/>
          <a:ext cx="743902" cy="6876288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fondovi ulažu u kratkoročne instrumente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imaju koristi od raznolikog pristupa tržištu, ali učinak se može razlikovati te je prisutan rizik</a:t>
          </a:r>
        </a:p>
      </dsp:txBody>
      <dsp:txXfrm rot="-5400000">
        <a:off x="3867911" y="3099842"/>
        <a:ext cx="6839974" cy="671274"/>
      </dsp:txXfrm>
    </dsp:sp>
    <dsp:sp modelId="{D23970DF-E509-4C88-81CA-531045430C52}">
      <dsp:nvSpPr>
        <dsp:cNvPr id="0" name=""/>
        <dsp:cNvSpPr/>
      </dsp:nvSpPr>
      <dsp:spPr>
        <a:xfrm>
          <a:off x="0" y="2970539"/>
          <a:ext cx="3867912" cy="929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Uzajamni fondovi tržišta novca</a:t>
          </a:r>
        </a:p>
      </dsp:txBody>
      <dsp:txXfrm>
        <a:off x="45393" y="3015932"/>
        <a:ext cx="3777126" cy="839092"/>
      </dsp:txXfrm>
    </dsp:sp>
    <dsp:sp modelId="{0E75BF59-6B2F-4080-B55F-FC58EA21C2E5}">
      <dsp:nvSpPr>
        <dsp:cNvPr id="0" name=""/>
        <dsp:cNvSpPr/>
      </dsp:nvSpPr>
      <dsp:spPr>
        <a:xfrm rot="5400000">
          <a:off x="6934104" y="943794"/>
          <a:ext cx="743902" cy="6876288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latin typeface="Arial" panose="020B0604020202020204"/>
              <a:ea typeface="+mn-ea"/>
              <a:cs typeface="+mn-cs"/>
            </a:rPr>
            <a:t>izdaju ih visoko rangirane najveće kreditne banke te nefinancijske korporacije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>
              <a:latin typeface="Arial" panose="020B0604020202020204"/>
              <a:ea typeface="+mn-ea"/>
              <a:cs typeface="+mn-cs"/>
            </a:rPr>
            <a:t>veliki učinak, ali potencijalno riskantniji</a:t>
          </a:r>
        </a:p>
      </dsp:txBody>
      <dsp:txXfrm rot="-5400000">
        <a:off x="3867911" y="4046301"/>
        <a:ext cx="6839974" cy="671274"/>
      </dsp:txXfrm>
    </dsp:sp>
    <dsp:sp modelId="{291C6768-4C09-4E5A-8962-2C8F5C4FB101}">
      <dsp:nvSpPr>
        <dsp:cNvPr id="0" name=""/>
        <dsp:cNvSpPr/>
      </dsp:nvSpPr>
      <dsp:spPr>
        <a:xfrm>
          <a:off x="0" y="3946911"/>
          <a:ext cx="3867912" cy="929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/>
            <a:t>Komercijalni zapisi</a:t>
          </a:r>
        </a:p>
      </dsp:txBody>
      <dsp:txXfrm>
        <a:off x="45393" y="3992304"/>
        <a:ext cx="3777126" cy="839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BF518-446D-4D7E-B592-9E2681B84121}">
      <dsp:nvSpPr>
        <dsp:cNvPr id="0" name=""/>
        <dsp:cNvSpPr/>
      </dsp:nvSpPr>
      <dsp:spPr>
        <a:xfrm>
          <a:off x="0" y="452031"/>
          <a:ext cx="10387172" cy="730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94A18-4FB5-499B-9369-D6A941331E0C}">
      <dsp:nvSpPr>
        <dsp:cNvPr id="0" name=""/>
        <dsp:cNvSpPr/>
      </dsp:nvSpPr>
      <dsp:spPr>
        <a:xfrm>
          <a:off x="519358" y="23991"/>
          <a:ext cx="969059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27" tIns="0" rIns="2748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Repo (od engleske riječi za „ponovnu kupnju”; ili ponekad za „prodaju i ponovnu kupnju”) transakcija odnosi se na kupnju ili prodaju vrijednosnih papira uz ugovor o njihovom ponovnom otkupu na utvrđeni budući datum i po utvrđenoj cijeni</a:t>
          </a:r>
        </a:p>
      </dsp:txBody>
      <dsp:txXfrm>
        <a:off x="561148" y="65781"/>
        <a:ext cx="9607017" cy="772500"/>
      </dsp:txXfrm>
    </dsp:sp>
    <dsp:sp modelId="{CC47EF96-E1CF-40B7-BB44-30B3AEF90DC7}">
      <dsp:nvSpPr>
        <dsp:cNvPr id="0" name=""/>
        <dsp:cNvSpPr/>
      </dsp:nvSpPr>
      <dsp:spPr>
        <a:xfrm>
          <a:off x="0" y="1746924"/>
          <a:ext cx="10387172" cy="730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E5581-9BA8-4568-943B-116119358CCD}">
      <dsp:nvSpPr>
        <dsp:cNvPr id="0" name=""/>
        <dsp:cNvSpPr/>
      </dsp:nvSpPr>
      <dsp:spPr>
        <a:xfrm>
          <a:off x="519358" y="1353719"/>
          <a:ext cx="969117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27" tIns="0" rIns="2748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Kamatna stopa u repo transakcijama odnosi se na razliku između cijene prodaje i „ponovne kupnje”</a:t>
          </a:r>
        </a:p>
      </dsp:txBody>
      <dsp:txXfrm>
        <a:off x="561148" y="1395509"/>
        <a:ext cx="9607599" cy="772500"/>
      </dsp:txXfrm>
    </dsp:sp>
    <dsp:sp modelId="{0CC4BAC0-7A9C-44C9-ABBC-796038F40C8E}">
      <dsp:nvSpPr>
        <dsp:cNvPr id="0" name=""/>
        <dsp:cNvSpPr/>
      </dsp:nvSpPr>
      <dsp:spPr>
        <a:xfrm>
          <a:off x="0" y="3082911"/>
          <a:ext cx="10387172" cy="17356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160" tIns="604012" rIns="8061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za razliku od kolateraliziranih kredita, pravno uključuje prijenos imovine (što zajmodavcu daje bolji pristup kolateralu u slučaju neispunjenja obveza)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fleksibilnija je: održava likvidnost – kredit je učinkovito sekuritiziran i može se dalje prodavati – te omogućuje kolateraliziranje</a:t>
          </a:r>
        </a:p>
      </dsp:txBody>
      <dsp:txXfrm>
        <a:off x="0" y="3082911"/>
        <a:ext cx="10387172" cy="1735650"/>
      </dsp:txXfrm>
    </dsp:sp>
    <dsp:sp modelId="{AE935630-945F-42C4-949A-EFFD726B9DF0}">
      <dsp:nvSpPr>
        <dsp:cNvPr id="0" name=""/>
        <dsp:cNvSpPr/>
      </dsp:nvSpPr>
      <dsp:spPr>
        <a:xfrm>
          <a:off x="549060" y="2628743"/>
          <a:ext cx="971059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827" tIns="0" rIns="2748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 ekonomskom smislu isto je kolateraliziranom pozajmljivanju/zaduživanju, ali</a:t>
          </a:r>
        </a:p>
      </dsp:txBody>
      <dsp:txXfrm>
        <a:off x="590850" y="2670533"/>
        <a:ext cx="962701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0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fld id="{0644573E-E965-4D68-83A9-E1300D6AF06F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88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600202"/>
            <a:ext cx="103886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800" y="482138"/>
            <a:ext cx="103886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60CC-D070-3F15-3B02-6A7AD370B7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0" r:id="rId10"/>
    <p:sldLayoutId id="2147483751" r:id="rId11"/>
    <p:sldLayoutId id="2147483752" r:id="rId12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hyperlink" Target="http://www.mj-w.net/pdfs/MoF-CB-PEMPAL-Mar17.pdf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n/Publications/Fiscal-Affairs-Department-How-To-Notes/Issues/2020/12/21/How-to-Develop-A-Framework-for-the-Investment-of-Temporary-Government-Cash-Surpluses-49954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 Williams</a:t>
            </a:r>
          </a:p>
          <a:p>
            <a:pPr algn="ctr"/>
            <a:r>
              <a:rPr lang="hr-HR" sz="200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/>
              <a:t>Zajednica prakse za riznicu PEMPAL-a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1"/>
            <a:ext cx="9309763" cy="177800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004C97"/>
                </a:solidFill>
              </a:rPr>
              <a:t>Ulaganje viška gotovinskih sredstava – mogućnosti i institucionalni aranžmani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956631" y="4576065"/>
            <a:ext cx="486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004C97"/>
                </a:solidFill>
              </a:rPr>
              <a:t>Beč, studeni/novembar 2023.</a:t>
            </a: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Digresija: repo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27B8D7-4A09-4FFF-8392-CE73FF4C8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332715"/>
              </p:ext>
            </p:extLst>
          </p:nvPr>
        </p:nvGraphicFramePr>
        <p:xfrm>
          <a:off x="924675" y="1219200"/>
          <a:ext cx="10387172" cy="484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8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Klasični repo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74" y="3887861"/>
            <a:ext cx="10287000" cy="24155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4500"/>
              <a:t>Repo transakcija može uključivati „opći” kolateral ili posebnu obveznicu (npr. potrebnu da pokrije kratku poziciju – repo stopa obično će biti manja)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4500"/>
              <a:t>ako je potrebna početna marža, plaća se kolateral od 100/(1–V), pri čemu V označava maržu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4500"/>
              <a:t>ako tijekom trajanja repo transakcije dospije kupon, on se prenosi na prodavatelja (vrijednost kolaterala možda će se trebati prilagoditi padu obračunane cijene); tržišta zbog tog razloga često izbjegavaju kolateral blizu datuma dospijeća kupona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4500"/>
              <a:t>kamatna stopa može biti fiksna ili promjenjiva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B6E4B-09D4-F7E0-1D0A-F8A2BD59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1107049"/>
            <a:ext cx="6134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Zašto su repo transakcije važne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F7DD92-9C9D-41B4-90C2-7AF37F0F0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436550"/>
              </p:ext>
            </p:extLst>
          </p:nvPr>
        </p:nvGraphicFramePr>
        <p:xfrm>
          <a:off x="815592" y="1507732"/>
          <a:ext cx="10560816" cy="482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3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23" y="198362"/>
            <a:ext cx="8839200" cy="1219200"/>
          </a:xfrm>
        </p:spPr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321025"/>
              </p:ext>
            </p:extLst>
          </p:nvPr>
        </p:nvGraphicFramePr>
        <p:xfrm>
          <a:off x="1048657" y="1174338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77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9603132"/>
              </p:ext>
            </p:extLst>
          </p:nvPr>
        </p:nvGraphicFramePr>
        <p:xfrm>
          <a:off x="876300" y="1219200"/>
          <a:ext cx="10439400" cy="545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7920" y="0"/>
            <a:ext cx="8839200" cy="1219200"/>
          </a:xfrm>
        </p:spPr>
        <p:txBody>
          <a:bodyPr/>
          <a:lstStyle/>
          <a:p>
            <a:r>
              <a:rPr lang="hr-HR"/>
              <a:t>Izjava o politici ulaganja</a:t>
            </a:r>
          </a:p>
        </p:txBody>
      </p:sp>
    </p:spTree>
    <p:extLst>
      <p:ext uri="{BB962C8B-B14F-4D97-AF65-F5344CB8AC3E}">
        <p14:creationId xmlns:p14="http://schemas.microsoft.com/office/powerpoint/2010/main" val="309727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88A9-3E52-4F71-9BEC-9C7BFE0A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0"/>
            <a:ext cx="9525000" cy="1219200"/>
          </a:xfrm>
        </p:spPr>
        <p:txBody>
          <a:bodyPr/>
          <a:lstStyle/>
          <a:p>
            <a:r>
              <a:rPr lang="hr-HR" b="1"/>
              <a:t>Koordinacija s funkcijom upravljanja dugom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C1A8-2157-45E7-BB08-CB11BF15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187799"/>
            <a:ext cx="9630229" cy="5274646"/>
          </a:xfrm>
        </p:spPr>
        <p:txBody>
          <a:bodyPr>
            <a:noAutofit/>
          </a:bodyPr>
          <a:lstStyle/>
          <a:p>
            <a:r>
              <a:rPr lang="hr-HR" sz="1600" dirty="0"/>
              <a:t>institucijski zahtjevi i zahtjevi u pogledu upravljanja i donošenja odluka koji se primjenjuju na ulaganje viška gotovinskih sredstava u načelu se ne razlikuju od zahtjeva koji se primjenjuju na druge transakcije za upravljanje gotovinskim sredstvima ili dugom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hr-HR" sz="1600" dirty="0"/>
              <a:t>za ulaganje viška gotovinskih sredstava prirodno je nadležan integrirani ured za upravljanje dugom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89B5A2-36C7-442A-8BC4-A75B60651116}"/>
              </a:ext>
            </a:extLst>
          </p:cNvPr>
          <p:cNvSpPr txBox="1">
            <a:spLocks/>
          </p:cNvSpPr>
          <p:nvPr/>
        </p:nvSpPr>
        <p:spPr>
          <a:xfrm>
            <a:off x="7325474" y="2077632"/>
            <a:ext cx="4304872" cy="3526381"/>
          </a:xfrm>
          <a:prstGeom prst="rect">
            <a:avLst/>
          </a:prstGeom>
          <a:ln w="12700">
            <a:solidFill>
              <a:srgbClr val="004C97"/>
            </a:solidFill>
          </a:ln>
        </p:spPr>
        <p:txBody>
          <a:bodyPr vert="horz" lIns="72000" tIns="137160" rIns="72000" bIns="0" rtlCol="0">
            <a:normAutofit fontScale="92500" lnSpcReduction="10000"/>
          </a:bodyPr>
          <a:lstStyle>
            <a:lvl1pPr marL="342900" indent="-342900" algn="l" defTabSz="914314" rtl="0" eaLnBrk="1" latinLnBrk="0" hangingPunct="1">
              <a:spcBef>
                <a:spcPts val="2400"/>
              </a:spcBef>
              <a:buClr>
                <a:srgbClr val="004C97"/>
              </a:buClr>
              <a:buSzPct val="11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za ulaganje viška gotovinskih sredstava u nekim je zemljama zadužena riznica, što je odraz njezine povijesne uloge (uglavnom pasivnog) upravitelja gotovinskih sredstava </a:t>
            </a:r>
          </a:p>
          <a:p>
            <a:pPr marL="252000" indent="-25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nadživjelo je razvoj ureda za moderno upravljanje dugom koji je odgovoran za izdavanje dugoročnih obveznica i blagajničkih zapisa (npr. Meksiko; u Čileu je na temelju naslijeđenog zakonodavstva ulaganje viška ostalo u nadležnosti uprave za proračun)</a:t>
            </a:r>
          </a:p>
          <a:p>
            <a:pPr marL="252000" indent="-25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odvojene odgovornosti za ulaganja i izdavanje mogu dovesti do zbunjujućih signala za tržište (i nepotrebnog udvostručavanja vještina)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FA062-95E3-3352-2F89-6CF75DA7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650835"/>
            <a:ext cx="5556830" cy="27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B5A113-5A29-4A86-9365-F35341E8E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14738"/>
              </p:ext>
            </p:extLst>
          </p:nvPr>
        </p:nvGraphicFramePr>
        <p:xfrm>
          <a:off x="1023256" y="1300502"/>
          <a:ext cx="5130801" cy="525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01BFDCCC-D24F-412B-9EC1-2EFA9BE0CAC2}"/>
              </a:ext>
            </a:extLst>
          </p:cNvPr>
          <p:cNvSpPr txBox="1">
            <a:spLocks/>
          </p:cNvSpPr>
          <p:nvPr/>
        </p:nvSpPr>
        <p:spPr>
          <a:xfrm>
            <a:off x="1023257" y="235974"/>
            <a:ext cx="10588640" cy="763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Zasebne funkcije zahtijevaju koordinaciju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81800" y="1221036"/>
            <a:ext cx="4955480" cy="5408364"/>
          </a:xfrm>
          <a:prstGeom prst="rect">
            <a:avLst/>
          </a:prstGeom>
          <a:ln w="12700">
            <a:solidFill>
              <a:srgbClr val="3333CC"/>
            </a:solidFill>
          </a:ln>
        </p:spPr>
        <p:txBody>
          <a:bodyPr lIns="108000" tIns="144000" rIns="10800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+mn-lt"/>
              </a:defRPr>
            </a:lvl9pPr>
          </a:lstStyle>
          <a:p>
            <a:pPr marL="0" marR="0" lvl="0" indent="0" algn="ctr" defTabSz="914314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Odbor za koordinaciju gotovinskih sredstava</a:t>
            </a:r>
          </a:p>
          <a:p>
            <a:pPr marL="342900" marR="0" lvl="0" indent="-342900" algn="l" defTabSz="914314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Koristan i naširoko upotrebljavan mehanizam koordinacije za odluke o kratkoročnom upravljanju gotovinskim sredstvima</a:t>
            </a:r>
          </a:p>
          <a:p>
            <a:pPr marL="342900" marR="0" lvl="0" indent="-342900" algn="l" defTabSz="914314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Sastaje se tjedno, npr. predsjeda glavni rizničar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uključuje odjel za proračun, </a:t>
            </a:r>
            <a:r>
              <a:rPr kumimoji="0" lang="hr-HR" sz="1200" b="0" i="0" u="none" strike="noStrike" cap="none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makrofiskalnu</a:t>
            </a: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jedinicu, upravitelje duga, središnju banku, porezna tijela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delegirano tijelo za donošenje odluka unutar dogovorenih parametara</a:t>
            </a:r>
          </a:p>
          <a:p>
            <a:pPr marL="342900" marR="0" lvl="0" indent="-342900" algn="l" defTabSz="914314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Glavne zadaće: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1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pregledati ostvareni novčani tok i usporediti s projekcijama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1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pregledati projekcije novčanih tokova za nadolazeće razdoblje</a:t>
            </a:r>
          </a:p>
          <a:p>
            <a:pPr marL="712788" indent="-265113" defTabSz="914314">
              <a:lnSpc>
                <a:spcPct val="110000"/>
              </a:lnSpc>
              <a:buClrTx/>
              <a:buFontTx/>
              <a:buChar char="–"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odlučiti o potrebnim mjerama za osiguravanje dostupnosti gotovinskih sredstava tijekom nadolazećeg razdoblja</a:t>
            </a:r>
          </a:p>
          <a:p>
            <a:pPr marL="342900" marR="0" lvl="0" indent="-342900" algn="l" defTabSz="914314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hr-HR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Potpora Jedinice za upravljanje gotovinskim sredstvima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1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odgovorna za izradu projekcija, bazu podataka, analizu pogrešaka itd.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1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također priprema moguće i potencijalne buduće scenarije </a:t>
            </a:r>
          </a:p>
          <a:p>
            <a:pPr marL="742950" marR="0" lvl="1" indent="-285750" algn="l" defTabSz="914314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1100" b="0" i="0" u="none" strike="noStrike" cap="none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preporuke u pogledu politike (dogovoreno s upraviteljima duga)</a:t>
            </a:r>
          </a:p>
          <a:p>
            <a:pPr marL="342900" marR="0" lvl="0" indent="-342900" algn="l" defTabSz="9143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248400" y="1221036"/>
            <a:ext cx="533400" cy="5255964"/>
          </a:xfrm>
          <a:prstGeom prst="rightBrace">
            <a:avLst/>
          </a:prstGeom>
          <a:noFill/>
          <a:ln w="15875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BF55-9C3A-4CA0-A9A7-32EE1E7E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3" y="257394"/>
            <a:ext cx="10286163" cy="1118064"/>
          </a:xfrm>
        </p:spPr>
        <p:txBody>
          <a:bodyPr/>
          <a:lstStyle/>
          <a:p>
            <a:r>
              <a:rPr lang="hr-HR"/>
              <a:t>Suradnja sa središnjom bankom*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BC20F0-9F7D-4CB8-9E01-C89623155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260467"/>
              </p:ext>
            </p:extLst>
          </p:nvPr>
        </p:nvGraphicFramePr>
        <p:xfrm>
          <a:off x="1567544" y="1362695"/>
          <a:ext cx="9509648" cy="442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F87200-882C-3834-9092-42B9928997A6}"/>
              </a:ext>
            </a:extLst>
          </p:cNvPr>
          <p:cNvSpPr txBox="1"/>
          <p:nvPr/>
        </p:nvSpPr>
        <p:spPr>
          <a:xfrm>
            <a:off x="3581400" y="5954275"/>
            <a:ext cx="814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* Dodatnu diskusiju o ovoj temi možete pronaći u prezentaciji PEMPAL-a iz 2017.: </a:t>
            </a:r>
            <a:r>
              <a:rPr lang="hr-HR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http://www.mj-w.net/pdfs/MoF-CB-PEMPAL-Mar17.pdf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hr-HR" sz="18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0236-DFCD-48DD-986D-596FA9C5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275628"/>
            <a:ext cx="9476241" cy="978486"/>
          </a:xfrm>
        </p:spPr>
        <p:txBody>
          <a:bodyPr>
            <a:normAutofit/>
          </a:bodyPr>
          <a:lstStyle/>
          <a:p>
            <a:r>
              <a:rPr lang="hr-HR" sz="3600"/>
              <a:t>Interni postupci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3703-3273-45C3-99DA-CD349AEC7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0170" y="1496418"/>
            <a:ext cx="6596009" cy="4637256"/>
          </a:xfrm>
          <a:ln w="15875">
            <a:solidFill>
              <a:srgbClr val="004C97"/>
            </a:solidFill>
          </a:ln>
        </p:spPr>
        <p:txBody>
          <a:bodyPr lIns="72000" rIns="72000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4C97"/>
              </a:buClr>
              <a:buSzPct val="120000"/>
            </a:pPr>
            <a:r>
              <a:rPr lang="hr-HR" sz="2200"/>
              <a:t>Postupci, koji uključuju kontrole, sastavni su dio okvira upravljanja rizicima</a:t>
            </a:r>
          </a:p>
          <a:p>
            <a:pPr lvl="2">
              <a:lnSpc>
                <a:spcPct val="110000"/>
              </a:lnSpc>
              <a:buClr>
                <a:srgbClr val="004C97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900"/>
              <a:t>pružati kontrolni popis za člana osoblja ili upravitelja kako bi se osiguralo da su sve potrebne radnje na kojima se temelji neka aktivnost provedene i da postoje dokazi za relevantne kontrole, tj. </a:t>
            </a:r>
          </a:p>
          <a:p>
            <a:pPr lvl="3">
              <a:lnSpc>
                <a:spcPct val="110000"/>
              </a:lnSpc>
              <a:buClr>
                <a:srgbClr val="004C97"/>
              </a:buClr>
            </a:pPr>
            <a:r>
              <a:rPr lang="hr-HR" sz="1700"/>
              <a:t>odobrenja</a:t>
            </a:r>
          </a:p>
          <a:p>
            <a:pPr lvl="3">
              <a:lnSpc>
                <a:spcPct val="110000"/>
              </a:lnSpc>
              <a:buClr>
                <a:srgbClr val="004C97"/>
              </a:buClr>
            </a:pPr>
            <a:r>
              <a:rPr lang="hr-HR" sz="1700"/>
              <a:t>suglasnosti</a:t>
            </a:r>
          </a:p>
          <a:p>
            <a:pPr lvl="3">
              <a:lnSpc>
                <a:spcPct val="110000"/>
              </a:lnSpc>
              <a:buClr>
                <a:srgbClr val="004C97"/>
              </a:buClr>
            </a:pPr>
            <a:r>
              <a:rPr lang="hr-HR" sz="1700"/>
              <a:t>provjere</a:t>
            </a:r>
          </a:p>
          <a:p>
            <a:pPr lvl="3">
              <a:lnSpc>
                <a:spcPct val="110000"/>
              </a:lnSpc>
              <a:buClr>
                <a:srgbClr val="004C97"/>
              </a:buClr>
            </a:pPr>
            <a:r>
              <a:rPr lang="hr-HR" sz="1700"/>
              <a:t>usklađivanja</a:t>
            </a:r>
          </a:p>
          <a:p>
            <a:pPr lvl="3">
              <a:lnSpc>
                <a:spcPct val="110000"/>
              </a:lnSpc>
              <a:buClr>
                <a:srgbClr val="004C97"/>
              </a:buClr>
            </a:pPr>
            <a:r>
              <a:rPr lang="hr-HR" sz="1700"/>
              <a:t>razdvajanje dužnosti</a:t>
            </a:r>
          </a:p>
          <a:p>
            <a:pPr lvl="2">
              <a:lnSpc>
                <a:spcPct val="110000"/>
              </a:lnSpc>
              <a:buClr>
                <a:srgbClr val="004C97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900"/>
              <a:t>osigurati da se proces može u potpunosti i sigurno provesti čak i bez prisutnosti člana osoblja   </a:t>
            </a:r>
          </a:p>
          <a:p>
            <a:pPr lvl="2">
              <a:lnSpc>
                <a:spcPct val="110000"/>
              </a:lnSpc>
              <a:buClr>
                <a:srgbClr val="004C97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900"/>
              <a:t>pružiti temelj za upravitelja rizika, revizora ili službenika za poštovanje postupaka kako bi se osiguralo da se radnje provode u skladu s dogovorenim postupcima te da su uključene kontrole učinkovite, efikasne i odgovarajuće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6FF4-C6C4-48D1-A7EA-BEDE61FAE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9873" y="1469872"/>
            <a:ext cx="3010329" cy="4663802"/>
          </a:xfrm>
          <a:ln w="15875">
            <a:solidFill>
              <a:srgbClr val="004C97"/>
            </a:solidFill>
          </a:ln>
        </p:spPr>
        <p:txBody>
          <a:bodyPr lIns="72000" rIns="7200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hr-HR" dirty="0"/>
              <a:t>U slučaju ulaganja viška gotovinskih sredstava, potrebno je napraviti razliku između</a:t>
            </a:r>
          </a:p>
          <a:p>
            <a:pPr marL="552450" lvl="3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Ø"/>
            </a:pPr>
            <a:r>
              <a:rPr lang="hr-HR" dirty="0"/>
              <a:t>odluka rukovodstva (npr. Odbor za koordinaciju gotovinskih sredstava)</a:t>
            </a:r>
          </a:p>
          <a:p>
            <a:pPr marL="552450" lvl="3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Ø"/>
            </a:pPr>
            <a:r>
              <a:rPr lang="hr-HR" dirty="0"/>
              <a:t>funkcija prednjeg, srednjeg i pozadinskog ureda</a:t>
            </a:r>
          </a:p>
          <a:p>
            <a:pPr marL="534988" lvl="3" indent="-303213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Ø"/>
            </a:pPr>
            <a:r>
              <a:rPr lang="hr-HR" dirty="0"/>
              <a:t>interakcije s drugima (središnjom bankom, burzom, središnjim </a:t>
            </a:r>
            <a:r>
              <a:rPr lang="hr-HR" dirty="0" err="1"/>
              <a:t>depozitorijem</a:t>
            </a:r>
            <a:r>
              <a:rPr lang="hr-HR" dirty="0"/>
              <a:t> vrijednosnih papira itd.) – i tržištem (</a:t>
            </a:r>
            <a:r>
              <a:rPr lang="hr-HR" dirty="0" err="1"/>
              <a:t>uklj</a:t>
            </a:r>
            <a:r>
              <a:rPr lang="hr-HR" dirty="0"/>
              <a:t>. aukcijsku platformu)</a:t>
            </a:r>
          </a:p>
          <a:p>
            <a:pPr marL="301626" lvl="2" indent="-303213">
              <a:lnSpc>
                <a:spcPct val="90000"/>
              </a:lnSpc>
              <a:buClr>
                <a:srgbClr val="004C97"/>
              </a:buClr>
              <a:buSzPct val="100000"/>
              <a:buFont typeface="Wingdings" panose="05000000000000000000" pitchFamily="2" charset="2"/>
              <a:buChar char="§"/>
            </a:pPr>
            <a:r>
              <a:rPr lang="hr-HR" dirty="0"/>
              <a:t>od ključne važnosti je i vremenski okvir</a:t>
            </a:r>
          </a:p>
          <a:p>
            <a:pPr marL="0" lvl="2" indent="0">
              <a:lnSpc>
                <a:spcPct val="90000"/>
              </a:lnSpc>
              <a:buNone/>
            </a:pPr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30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11424"/>
            <a:ext cx="8839200" cy="1219200"/>
          </a:xfrm>
        </p:spPr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4960502"/>
              </p:ext>
            </p:extLst>
          </p:nvPr>
        </p:nvGraphicFramePr>
        <p:xfrm>
          <a:off x="1150257" y="1174338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63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98" y="257738"/>
            <a:ext cx="8839200" cy="1219200"/>
          </a:xfrm>
        </p:spPr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6116254"/>
              </p:ext>
            </p:extLst>
          </p:nvPr>
        </p:nvGraphicFramePr>
        <p:xfrm>
          <a:off x="1054100" y="1181595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04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474" y="120943"/>
            <a:ext cx="7772400" cy="1219200"/>
          </a:xfrm>
        </p:spPr>
        <p:txBody>
          <a:bodyPr/>
          <a:lstStyle/>
          <a:p>
            <a:r>
              <a:rPr lang="hr-HR"/>
              <a:t>Ulaganja u praksi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BFF1AE-7B06-481A-9646-64D94EDBE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946495"/>
              </p:ext>
            </p:extLst>
          </p:nvPr>
        </p:nvGraphicFramePr>
        <p:xfrm>
          <a:off x="1164812" y="1425924"/>
          <a:ext cx="10674849" cy="496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2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FE25-A660-4098-A85A-25C02901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20" y="431075"/>
            <a:ext cx="9233766" cy="1219200"/>
          </a:xfrm>
        </p:spPr>
        <p:txBody>
          <a:bodyPr>
            <a:normAutofit/>
          </a:bodyPr>
          <a:lstStyle/>
          <a:p>
            <a:r>
              <a:rPr lang="hr-HR"/>
              <a:t>Koraci u uspostavljanju kapaciteta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EFF7B0-1150-4231-B7B2-576059C85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57719"/>
              </p:ext>
            </p:extLst>
          </p:nvPr>
        </p:nvGraphicFramePr>
        <p:xfrm>
          <a:off x="1204686" y="1378856"/>
          <a:ext cx="10009274" cy="490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42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9D63-55A1-2D4F-134B-0965469E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0"/>
            <a:ext cx="10652461" cy="1219200"/>
          </a:xfrm>
        </p:spPr>
        <p:txBody>
          <a:bodyPr/>
          <a:lstStyle/>
          <a:p>
            <a:r>
              <a:rPr lang="hr-HR"/>
              <a:t>Iskustvo među zemljama članicama PEMPAL-a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E01328-44C9-5465-8DA6-6E2906F0F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198851"/>
              </p:ext>
            </p:extLst>
          </p:nvPr>
        </p:nvGraphicFramePr>
        <p:xfrm>
          <a:off x="2032000" y="1219200"/>
          <a:ext cx="9489440" cy="526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81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B837-B7FD-44E4-8F21-2B34B6F9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51" y="87086"/>
            <a:ext cx="10629900" cy="1219200"/>
          </a:xfrm>
        </p:spPr>
        <p:txBody>
          <a:bodyPr/>
          <a:lstStyle/>
          <a:p>
            <a:r>
              <a:rPr lang="hr-HR"/>
              <a:t>Razvoj mogućnosti repo transakcija: primjer Vijetnama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DDEA13-8BAF-41EB-9D73-532188951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776789"/>
              </p:ext>
            </p:extLst>
          </p:nvPr>
        </p:nvGraphicFramePr>
        <p:xfrm>
          <a:off x="1215851" y="1306286"/>
          <a:ext cx="9897625" cy="483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B318F1-DF61-4E45-A2EF-67D852E30C6C}"/>
              </a:ext>
            </a:extLst>
          </p:cNvPr>
          <p:cNvGrpSpPr/>
          <p:nvPr/>
        </p:nvGrpSpPr>
        <p:grpSpPr>
          <a:xfrm rot="16200000">
            <a:off x="10779680" y="4947449"/>
            <a:ext cx="942249" cy="942249"/>
            <a:chOff x="8213053" y="2780843"/>
            <a:chExt cx="942249" cy="942249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CC96187F-94DD-4F8B-8F07-7E2521A8A6AF}"/>
                </a:ext>
              </a:extLst>
            </p:cNvPr>
            <p:cNvSpPr/>
            <p:nvPr/>
          </p:nvSpPr>
          <p:spPr>
            <a:xfrm>
              <a:off x="8213053" y="2780843"/>
              <a:ext cx="942249" cy="9422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5EA">
                <a:alpha val="90000"/>
              </a:srgbClr>
            </a:solidFill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Arrow: Down 4">
              <a:extLst>
                <a:ext uri="{FF2B5EF4-FFF2-40B4-BE49-F238E27FC236}">
                  <a16:creationId xmlns:a16="http://schemas.microsoft.com/office/drawing/2014/main" id="{474D1679-82B1-4B5B-A07D-53A254C82239}"/>
                </a:ext>
              </a:extLst>
            </p:cNvPr>
            <p:cNvSpPr txBox="1"/>
            <p:nvPr/>
          </p:nvSpPr>
          <p:spPr>
            <a:xfrm>
              <a:off x="8425059" y="2780843"/>
              <a:ext cx="518237" cy="709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511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69A7EB-4688-491F-A306-098A3074D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74399"/>
              </p:ext>
            </p:extLst>
          </p:nvPr>
        </p:nvGraphicFramePr>
        <p:xfrm>
          <a:off x="1477247" y="1400783"/>
          <a:ext cx="9887438" cy="491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5F068B1-32EE-4C68-A5E7-F4ECBD48159C}"/>
              </a:ext>
            </a:extLst>
          </p:cNvPr>
          <p:cNvGrpSpPr/>
          <p:nvPr/>
        </p:nvGrpSpPr>
        <p:grpSpPr>
          <a:xfrm rot="16200000">
            <a:off x="534998" y="1852557"/>
            <a:ext cx="942249" cy="942249"/>
            <a:chOff x="8213053" y="2780843"/>
            <a:chExt cx="942249" cy="942249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614A9F2-7687-4266-A8D7-704FD0DD419D}"/>
                </a:ext>
              </a:extLst>
            </p:cNvPr>
            <p:cNvSpPr/>
            <p:nvPr/>
          </p:nvSpPr>
          <p:spPr>
            <a:xfrm>
              <a:off x="8213053" y="2780843"/>
              <a:ext cx="942249" cy="9422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5EA">
                <a:alpha val="90000"/>
              </a:srgbClr>
            </a:solidFill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Arrow: Down 4">
              <a:extLst>
                <a:ext uri="{FF2B5EF4-FFF2-40B4-BE49-F238E27FC236}">
                  <a16:creationId xmlns:a16="http://schemas.microsoft.com/office/drawing/2014/main" id="{960394F3-8FEB-4168-844F-0F15C36243C0}"/>
                </a:ext>
              </a:extLst>
            </p:cNvPr>
            <p:cNvSpPr txBox="1"/>
            <p:nvPr/>
          </p:nvSpPr>
          <p:spPr>
            <a:xfrm>
              <a:off x="8425059" y="2780843"/>
              <a:ext cx="518237" cy="709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B999F80-2DB6-4504-AD80-CC3B22FF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22" y="106902"/>
            <a:ext cx="10801978" cy="1219200"/>
          </a:xfrm>
        </p:spPr>
        <p:txBody>
          <a:bodyPr/>
          <a:lstStyle/>
          <a:p>
            <a:r>
              <a:rPr lang="hr-HR"/>
              <a:t>Razvoj mogućnosti repo transakcija: primjer Vijetnama</a:t>
            </a:r>
          </a:p>
        </p:txBody>
      </p:sp>
    </p:spTree>
    <p:extLst>
      <p:ext uri="{BB962C8B-B14F-4D97-AF65-F5344CB8AC3E}">
        <p14:creationId xmlns:p14="http://schemas.microsoft.com/office/powerpoint/2010/main" val="15524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E77E-9069-404C-A18C-C4E9D7B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Referentna literatura i dodaci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AD0F-D1B2-4A3D-892A-D5C63E74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004C97"/>
                </a:solidFill>
              </a:rPr>
              <a:t>Glavna referentna literatura</a:t>
            </a:r>
          </a:p>
          <a:p>
            <a:pPr lvl="2"/>
            <a:r>
              <a:rPr lang="hr-HR" dirty="0"/>
              <a:t>Israel Fainboim, Sandeep Saxena i Mike Williams „How to Develop a Framework for the Investment of Temporary Government Cash Surpluses” (Kako razviti okvir za ulaganje privremenog vladinog viška gotovinska sredstava) (MMF, Odjel za fiskalne poslove, praktična uputa, prosinac/decembar 2020.) na stranici: </a:t>
            </a:r>
            <a:r>
              <a:rPr lang="hr-HR" dirty="0">
                <a:hlinkClick r:id="rId2"/>
              </a:rPr>
              <a:t>https://www.imf.org/en/Publications/Fiscal-Affairs-Department-How-To-Notes/Issues/2020/12/21/How-to-Develop-A-Framework-for-the-Investment-of-Temporary-Government-Cash-Surpluses-49954</a:t>
            </a:r>
            <a:r>
              <a:rPr lang="en-US" dirty="0"/>
              <a:t> </a:t>
            </a:r>
            <a:endParaRPr lang="hr-HR" dirty="0"/>
          </a:p>
          <a:p>
            <a:r>
              <a:rPr lang="hr-HR" sz="2400" b="1" dirty="0">
                <a:solidFill>
                  <a:srgbClr val="004C97"/>
                </a:solidFill>
              </a:rPr>
              <a:t>Dodaci</a:t>
            </a:r>
          </a:p>
          <a:p>
            <a:pPr lvl="2"/>
            <a:r>
              <a:rPr lang="hr-HR" dirty="0"/>
              <a:t>Instrumenti tržišta novca: rizici i upravljanje njima (iz praktične upute)</a:t>
            </a:r>
          </a:p>
          <a:p>
            <a:pPr lvl="2"/>
            <a:r>
              <a:rPr lang="hr-HR" dirty="0"/>
              <a:t>Međunarodni primjeri iz Turske, Indonezije, Gruzije i UK-a</a:t>
            </a:r>
          </a:p>
          <a:p>
            <a:pPr lvl="2"/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					</a:t>
            </a:r>
            <a:r>
              <a:rPr lang="hr-HR" sz="3600" b="1" dirty="0">
                <a:solidFill>
                  <a:srgbClr val="004C97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1695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A8D831-52EB-4F0E-B7F6-61386F91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69" y="0"/>
            <a:ext cx="10305985" cy="1219200"/>
          </a:xfrm>
        </p:spPr>
        <p:txBody>
          <a:bodyPr>
            <a:normAutofit/>
          </a:bodyPr>
          <a:lstStyle/>
          <a:p>
            <a:r>
              <a:rPr lang="hr-HR" sz="2400" dirty="0"/>
              <a:t>Dodatak: Instrumenti tržišta novca: rizici i upravljanje njima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036CE-799B-263E-77B8-4176BC72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908393"/>
            <a:ext cx="8743950" cy="55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76EC-FEAA-4735-A6E5-4BBC43CA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9" y="260279"/>
            <a:ext cx="8551990" cy="1219200"/>
          </a:xfrm>
        </p:spPr>
        <p:txBody>
          <a:bodyPr/>
          <a:lstStyle/>
          <a:p>
            <a:r>
              <a:rPr lang="hr-HR"/>
              <a:t>Međunarodni primjer: Turska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FFA8B8-EA53-4CFB-AC53-2EEB0CB19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708310"/>
              </p:ext>
            </p:extLst>
          </p:nvPr>
        </p:nvGraphicFramePr>
        <p:xfrm>
          <a:off x="1098559" y="1470626"/>
          <a:ext cx="11178283" cy="488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AE04CF-BD77-1595-F3EA-F1B9F8AB0947}"/>
              </a:ext>
            </a:extLst>
          </p:cNvPr>
          <p:cNvSpPr txBox="1"/>
          <p:nvPr/>
        </p:nvSpPr>
        <p:spPr>
          <a:xfrm>
            <a:off x="1098559" y="5827630"/>
            <a:ext cx="197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diskusije na radionicama PEMPAL-a</a:t>
            </a:r>
          </a:p>
        </p:txBody>
      </p:sp>
    </p:spTree>
    <p:extLst>
      <p:ext uri="{BB962C8B-B14F-4D97-AF65-F5344CB8AC3E}">
        <p14:creationId xmlns:p14="http://schemas.microsoft.com/office/powerpoint/2010/main" val="1862565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6B6C91-2094-4EB9-B470-1F340800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7" y="-34247"/>
            <a:ext cx="9275985" cy="1544548"/>
          </a:xfrm>
        </p:spPr>
        <p:txBody>
          <a:bodyPr/>
          <a:lstStyle/>
          <a:p>
            <a:r>
              <a:rPr lang="hr-HR"/>
              <a:t>Međunarodni primjer: Indonezija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358F7-35D7-48D6-9EA6-683DF46F7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137982"/>
              </p:ext>
            </p:extLst>
          </p:nvPr>
        </p:nvGraphicFramePr>
        <p:xfrm>
          <a:off x="1089496" y="2042809"/>
          <a:ext cx="10518843" cy="362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02D942-4020-4ADA-AA38-EA8CF0CC77D0}"/>
              </a:ext>
            </a:extLst>
          </p:cNvPr>
          <p:cNvSpPr txBox="1"/>
          <p:nvPr/>
        </p:nvSpPr>
        <p:spPr>
          <a:xfrm>
            <a:off x="1089496" y="1335640"/>
            <a:ext cx="10518843" cy="400110"/>
          </a:xfrm>
          <a:prstGeom prst="rect">
            <a:avLst/>
          </a:prstGeom>
          <a:solidFill>
            <a:srgbClr val="004C97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Izdavanje obveznica na početku =&gt; višak gotovinskih sredstava.  Početkom 2010-ih dovelo do niza novih reformi.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12491-D6EC-46B1-BF14-20DB4B0D91AB}"/>
              </a:ext>
            </a:extLst>
          </p:cNvPr>
          <p:cNvSpPr txBox="1"/>
          <p:nvPr/>
        </p:nvSpPr>
        <p:spPr>
          <a:xfrm>
            <a:off x="1048146" y="6000108"/>
            <a:ext cx="10518843" cy="646331"/>
          </a:xfrm>
          <a:prstGeom prst="rect">
            <a:avLst/>
          </a:prstGeom>
          <a:solidFill>
            <a:srgbClr val="004C97"/>
          </a:solidFill>
          <a:ln w="12700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Središnja banka Indonezije u praksi može zahtijevati da se prekonoćna gotovinska sredstva drže na JRR-u kako bi olakšala upravljanje viškom likvidnosti</a:t>
            </a:r>
          </a:p>
        </p:txBody>
      </p:sp>
    </p:spTree>
    <p:extLst>
      <p:ext uri="{BB962C8B-B14F-4D97-AF65-F5344CB8AC3E}">
        <p14:creationId xmlns:p14="http://schemas.microsoft.com/office/powerpoint/2010/main" val="209071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CA2607-053E-9074-F8B4-FF29AA7D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-1"/>
            <a:ext cx="8839200" cy="1498153"/>
          </a:xfrm>
        </p:spPr>
        <p:txBody>
          <a:bodyPr/>
          <a:lstStyle/>
          <a:p>
            <a:r>
              <a:rPr lang="hr-HR"/>
              <a:t>Međunarodni primjer: Gruzija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9D8F0-4646-B9B0-5ED3-84D4301FDB99}"/>
              </a:ext>
            </a:extLst>
          </p:cNvPr>
          <p:cNvSpPr txBox="1"/>
          <p:nvPr/>
        </p:nvSpPr>
        <p:spPr>
          <a:xfrm>
            <a:off x="8444753" y="5828889"/>
            <a:ext cx="33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prezentacija Davita Gamkrelidzea, rujan/septembar 2023.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97149A-0C02-AE7F-23F7-96E8F29D1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725446"/>
              </p:ext>
            </p:extLst>
          </p:nvPr>
        </p:nvGraphicFramePr>
        <p:xfrm>
          <a:off x="1320800" y="1498153"/>
          <a:ext cx="10418324" cy="220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A06EAC-1CC1-20F9-556E-505B698CE083}"/>
              </a:ext>
            </a:extLst>
          </p:cNvPr>
          <p:cNvSpPr txBox="1"/>
          <p:nvPr/>
        </p:nvSpPr>
        <p:spPr>
          <a:xfrm>
            <a:off x="1391055" y="3900791"/>
            <a:ext cx="9552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2000"/>
              <a:t>prva aukcija: srpanj/jul 2017.; aukcije se sad održavaju na tjednoj osnovi</a:t>
            </a:r>
          </a:p>
          <a:p>
            <a:pPr marL="342900" indent="-342900"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2000"/>
              <a:t>kolateralizirano – kolateralom upravlja središnji depozitorij vrijednosnih papira</a:t>
            </a:r>
          </a:p>
          <a:p>
            <a:pPr marL="342900" indent="-342900"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2000"/>
              <a:t>konkurentni proces – banke daju ponude za kamatnu stopu koja se nudi; više procesa prikupljanja ponuda</a:t>
            </a:r>
          </a:p>
          <a:p>
            <a:pPr marL="342900" indent="-342900"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2000"/>
              <a:t>aukcijama se upravlja putem Bloombergove platforme</a:t>
            </a:r>
          </a:p>
          <a:p>
            <a:pPr marL="342900" indent="-342900"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hr-HR" sz="2000"/>
              <a:t>računovodstvom, monitoringom i plaćanjima upravlja se putem platforme e-Riznice</a:t>
            </a:r>
          </a:p>
        </p:txBody>
      </p:sp>
    </p:spTree>
    <p:extLst>
      <p:ext uri="{BB962C8B-B14F-4D97-AF65-F5344CB8AC3E}">
        <p14:creationId xmlns:p14="http://schemas.microsoft.com/office/powerpoint/2010/main" val="233626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03" y="140677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hr-HR"/>
              <a:t>Ulaganje je sastavni dio modernog upravljanja gotovinskim sredstvima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9581329"/>
              </p:ext>
            </p:extLst>
          </p:nvPr>
        </p:nvGraphicFramePr>
        <p:xfrm>
          <a:off x="800100" y="1524000"/>
          <a:ext cx="109347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948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7C0F-C085-40FE-9238-0D1724FC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9" y="-1"/>
            <a:ext cx="10063129" cy="1274323"/>
          </a:xfrm>
        </p:spPr>
        <p:txBody>
          <a:bodyPr/>
          <a:lstStyle/>
          <a:p>
            <a:r>
              <a:rPr lang="hr-HR"/>
              <a:t>Međunarodni primjer: Ujedinjena Kraljevina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F07A6B-D20A-4812-8115-2FA8DAF0D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056771"/>
              </p:ext>
            </p:extLst>
          </p:nvPr>
        </p:nvGraphicFramePr>
        <p:xfrm>
          <a:off x="1289050" y="1365249"/>
          <a:ext cx="10325100" cy="496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44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466" y="203771"/>
            <a:ext cx="9252520" cy="1219200"/>
          </a:xfrm>
        </p:spPr>
        <p:txBody>
          <a:bodyPr/>
          <a:lstStyle/>
          <a:p>
            <a:r>
              <a:rPr lang="hr-HR"/>
              <a:t>Ulaganje kratkoročnih viškova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3CCF-01E3-4283-AC8D-B277A1E7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806" y="1969616"/>
            <a:ext cx="5112833" cy="307862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D2416E-ED24-4A0D-8AA9-6C3326F8A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925261"/>
              </p:ext>
            </p:extLst>
          </p:nvPr>
        </p:nvGraphicFramePr>
        <p:xfrm>
          <a:off x="997131" y="1682751"/>
          <a:ext cx="5402365" cy="455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2EA8B4-0733-4F24-8208-82392415D55C}"/>
              </a:ext>
            </a:extLst>
          </p:cNvPr>
          <p:cNvSpPr txBox="1"/>
          <p:nvPr/>
        </p:nvSpPr>
        <p:spPr>
          <a:xfrm>
            <a:off x="6924783" y="5525673"/>
            <a:ext cx="427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Ogledni primjer – dostatno uravnoteženje čak i kod ulaganja s dospijećem kraćim od jednog tjedna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1B9270-56C6-45A1-84EF-820ACB8FBEB0}"/>
              </a:ext>
            </a:extLst>
          </p:cNvPr>
          <p:cNvCxnSpPr/>
          <p:nvPr/>
        </p:nvCxnSpPr>
        <p:spPr>
          <a:xfrm flipV="1">
            <a:off x="7263829" y="5048237"/>
            <a:ext cx="380144" cy="386792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6263"/>
            <a:ext cx="10998199" cy="1219200"/>
          </a:xfrm>
        </p:spPr>
        <p:txBody>
          <a:bodyPr>
            <a:normAutofit/>
          </a:bodyPr>
          <a:lstStyle/>
          <a:p>
            <a:r>
              <a:rPr lang="hr-HR" sz="3200"/>
              <a:t>Strukturne uštede i fond gotovinskih rezervi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5643562"/>
            <a:ext cx="2133600" cy="357188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99FE57-B04B-4B7C-816D-A15AF53620B8}" type="slidenum">
              <a:rPr lang="en-US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76" y="1371600"/>
            <a:ext cx="3705739" cy="483828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50E5A6-C52A-4A87-8622-2D0DA5A82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34112"/>
              </p:ext>
            </p:extLst>
          </p:nvPr>
        </p:nvGraphicFramePr>
        <p:xfrm>
          <a:off x="878114" y="1295400"/>
          <a:ext cx="7082972" cy="534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954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486" y="130628"/>
            <a:ext cx="8839200" cy="1219200"/>
          </a:xfrm>
        </p:spPr>
        <p:txBody>
          <a:bodyPr/>
          <a:lstStyle/>
          <a:p>
            <a:r>
              <a:rPr lang="hr-HR"/>
              <a:t>Pregled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9691352"/>
              </p:ext>
            </p:extLst>
          </p:nvPr>
        </p:nvGraphicFramePr>
        <p:xfrm>
          <a:off x="1092200" y="1167081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9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Rizici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2079871"/>
              </p:ext>
            </p:extLst>
          </p:nvPr>
        </p:nvGraphicFramePr>
        <p:xfrm>
          <a:off x="76200" y="1219200"/>
          <a:ext cx="1196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79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E9ED-4DD4-4ECB-B620-33F17227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Kreditni rizik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600949C-AC2A-4FB8-AF02-7E555F3AA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572713"/>
              </p:ext>
            </p:extLst>
          </p:nvPr>
        </p:nvGraphicFramePr>
        <p:xfrm>
          <a:off x="1110343" y="1110343"/>
          <a:ext cx="10363200" cy="516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4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1724925"/>
              </p:ext>
            </p:extLst>
          </p:nvPr>
        </p:nvGraphicFramePr>
        <p:xfrm>
          <a:off x="940357" y="1529321"/>
          <a:ext cx="10744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1771" y="-7091"/>
            <a:ext cx="8839200" cy="1219200"/>
          </a:xfrm>
        </p:spPr>
        <p:txBody>
          <a:bodyPr/>
          <a:lstStyle/>
          <a:p>
            <a:r>
              <a:rPr lang="hr-HR"/>
              <a:t>Instrumenti tržišta novca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ABD4C3-F579-4FFB-944C-D5AC46208318}"/>
              </a:ext>
            </a:extLst>
          </p:cNvPr>
          <p:cNvSpPr/>
          <p:nvPr/>
        </p:nvSpPr>
        <p:spPr>
          <a:xfrm>
            <a:off x="730597" y="1367169"/>
            <a:ext cx="11163719" cy="2301073"/>
          </a:xfrm>
          <a:prstGeom prst="roundRect">
            <a:avLst/>
          </a:prstGeom>
          <a:noFill/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142E9-CAF4-4E2D-B59C-68DE30C86E9C}"/>
              </a:ext>
            </a:extLst>
          </p:cNvPr>
          <p:cNvSpPr txBox="1"/>
          <p:nvPr/>
        </p:nvSpPr>
        <p:spPr>
          <a:xfrm>
            <a:off x="9274630" y="472273"/>
            <a:ext cx="229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Glavne opcije u većini gospodarstava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664E71-E7A1-418C-AE30-8A53AC07BBBD}"/>
              </a:ext>
            </a:extLst>
          </p:cNvPr>
          <p:cNvCxnSpPr>
            <a:stCxn id="3" idx="1"/>
          </p:cNvCxnSpPr>
          <p:nvPr/>
        </p:nvCxnSpPr>
        <p:spPr>
          <a:xfrm flipH="1">
            <a:off x="8802356" y="764661"/>
            <a:ext cx="472274" cy="591866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23</TotalTime>
  <Words>3314</Words>
  <Application>Microsoft Office PowerPoint</Application>
  <PresentationFormat>Widescreen</PresentationFormat>
  <Paragraphs>298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.HelveticaNeueDeskInterface-Regular</vt:lpstr>
      <vt:lpstr>Arial</vt:lpstr>
      <vt:lpstr>Arial Black</vt:lpstr>
      <vt:lpstr>ArialMT</vt:lpstr>
      <vt:lpstr>Calibri</vt:lpstr>
      <vt:lpstr>LucidaGrande</vt:lpstr>
      <vt:lpstr>Segoe UI</vt:lpstr>
      <vt:lpstr>Times New Roman</vt:lpstr>
      <vt:lpstr>Wingdings</vt:lpstr>
      <vt:lpstr>Custom Design</vt:lpstr>
      <vt:lpstr>PowerPoint Presentation</vt:lpstr>
      <vt:lpstr>Pregled</vt:lpstr>
      <vt:lpstr>Ulaganje je sastavni dio modernog upravljanja gotovinskim sredstvima</vt:lpstr>
      <vt:lpstr>Ulaganje kratkoročnih viškova</vt:lpstr>
      <vt:lpstr>Strukturne uštede i fond gotovinskih rezervi</vt:lpstr>
      <vt:lpstr>Pregled</vt:lpstr>
      <vt:lpstr>Rizici</vt:lpstr>
      <vt:lpstr>Kreditni rizik</vt:lpstr>
      <vt:lpstr>Instrumenti tržišta novca</vt:lpstr>
      <vt:lpstr>Digresija: repo</vt:lpstr>
      <vt:lpstr>Klasični repo</vt:lpstr>
      <vt:lpstr>Zašto su repo transakcije važne</vt:lpstr>
      <vt:lpstr>Pregled</vt:lpstr>
      <vt:lpstr>Izjava o politici ulaganja</vt:lpstr>
      <vt:lpstr>Koordinacija s funkcijom upravljanja dugom</vt:lpstr>
      <vt:lpstr>PowerPoint Presentation</vt:lpstr>
      <vt:lpstr>Suradnja sa središnjom bankom*</vt:lpstr>
      <vt:lpstr>Interni postupci</vt:lpstr>
      <vt:lpstr>Pregled</vt:lpstr>
      <vt:lpstr>Ulaganja u praksi</vt:lpstr>
      <vt:lpstr>Koraci u uspostavljanju kapaciteta</vt:lpstr>
      <vt:lpstr>Iskustvo među zemljama članicama PEMPAL-a</vt:lpstr>
      <vt:lpstr>Razvoj mogućnosti repo transakcija: primjer Vijetnama</vt:lpstr>
      <vt:lpstr>Razvoj mogućnosti repo transakcija: primjer Vijetnama</vt:lpstr>
      <vt:lpstr>Referentna literatura i dodaci</vt:lpstr>
      <vt:lpstr>Dodatak: Instrumenti tržišta novca: rizici i upravljanje njima</vt:lpstr>
      <vt:lpstr>Međunarodni primjer: Turska</vt:lpstr>
      <vt:lpstr>Međunarodni primjer: Indonezija</vt:lpstr>
      <vt:lpstr>Međunarodni primjer: Gruzija</vt:lpstr>
      <vt:lpstr>Međunarodni primjer: Ujedinjena Kraljevina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267</cp:revision>
  <cp:lastPrinted>2017-12-21T20:31:56Z</cp:lastPrinted>
  <dcterms:created xsi:type="dcterms:W3CDTF">2018-03-12T18:37:20Z</dcterms:created>
  <dcterms:modified xsi:type="dcterms:W3CDTF">2023-11-20T19:07:49Z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