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1373" r:id="rId2"/>
    <p:sldId id="1321" r:id="rId3"/>
    <p:sldId id="1301" r:id="rId4"/>
    <p:sldId id="1214" r:id="rId5"/>
    <p:sldId id="1215" r:id="rId6"/>
    <p:sldId id="1320" r:id="rId7"/>
    <p:sldId id="1304" r:id="rId8"/>
    <p:sldId id="1306" r:id="rId9"/>
    <p:sldId id="1011" r:id="rId10"/>
    <p:sldId id="1003" r:id="rId11"/>
    <p:sldId id="1004" r:id="rId12"/>
    <p:sldId id="1015" r:id="rId13"/>
    <p:sldId id="1319" r:id="rId14"/>
    <p:sldId id="1010" r:id="rId15"/>
    <p:sldId id="1309" r:id="rId16"/>
    <p:sldId id="1310" r:id="rId17"/>
    <p:sldId id="1311" r:id="rId18"/>
    <p:sldId id="1298" r:id="rId19"/>
    <p:sldId id="1008" r:id="rId20"/>
    <p:sldId id="990" r:id="rId21"/>
    <p:sldId id="1314" r:id="rId22"/>
    <p:sldId id="1375" r:id="rId23"/>
    <p:sldId id="1312" r:id="rId24"/>
    <p:sldId id="1313" r:id="rId25"/>
    <p:sldId id="1315" r:id="rId26"/>
    <p:sldId id="1308" r:id="rId27"/>
    <p:sldId id="1284" r:id="rId28"/>
    <p:sldId id="1297" r:id="rId29"/>
    <p:sldId id="1374" r:id="rId30"/>
    <p:sldId id="1300" r:id="rId31"/>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373"/>
            <p14:sldId id="1321"/>
            <p14:sldId id="1301"/>
            <p14:sldId id="1214"/>
            <p14:sldId id="1215"/>
            <p14:sldId id="1320"/>
            <p14:sldId id="1304"/>
            <p14:sldId id="1306"/>
            <p14:sldId id="1011"/>
            <p14:sldId id="1003"/>
            <p14:sldId id="1004"/>
            <p14:sldId id="1015"/>
            <p14:sldId id="1319"/>
            <p14:sldId id="1010"/>
            <p14:sldId id="1309"/>
            <p14:sldId id="1310"/>
            <p14:sldId id="1311"/>
            <p14:sldId id="1298"/>
            <p14:sldId id="1008"/>
            <p14:sldId id="990"/>
            <p14:sldId id="1314"/>
            <p14:sldId id="1375"/>
            <p14:sldId id="1312"/>
            <p14:sldId id="1313"/>
            <p14:sldId id="1315"/>
            <p14:sldId id="1308"/>
            <p14:sldId id="1284"/>
            <p14:sldId id="1297"/>
            <p14:sldId id="1374"/>
            <p14:sldId id="130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Mike Williams" initials="MW" lastIdx="1" clrIdx="6">
    <p:extLst>
      <p:ext uri="{19B8F6BF-5375-455C-9EA6-DF929625EA0E}">
        <p15:presenceInfo xmlns:p15="http://schemas.microsoft.com/office/powerpoint/2012/main" userId="Mike Williams" providerId="None"/>
      </p:ext>
    </p:extLst>
  </p:cmAuthor>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CFD5EA"/>
    <a:srgbClr val="DC4234"/>
    <a:srgbClr val="D9FFFF"/>
    <a:srgbClr val="CCFFFF"/>
    <a:srgbClr val="E46C0A"/>
    <a:srgbClr val="25D129"/>
    <a:srgbClr val="00AEB3"/>
    <a:srgbClr val="FFC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18BA4-060D-4FB1-8F54-1952AE15F6F5}" v="3" dt="2023-11-03T18:45:41.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5039" autoAdjust="0"/>
  </p:normalViewPr>
  <p:slideViewPr>
    <p:cSldViewPr snapToGrid="0">
      <p:cViewPr varScale="1">
        <p:scale>
          <a:sx n="57" d="100"/>
          <a:sy n="57" d="100"/>
        </p:scale>
        <p:origin x="744" y="44"/>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67" d="100"/>
          <a:sy n="167" d="100"/>
        </p:scale>
        <p:origin x="4152" y="184"/>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solidFill>
          <a:srgbClr val="004C97"/>
        </a:solidFill>
        <a:ln>
          <a:solidFill>
            <a:srgbClr val="004C97"/>
          </a:solidFill>
        </a:ln>
      </dgm:spPr>
      <dgm:t>
        <a:bodyPr/>
        <a:lstStyle/>
        <a:p>
          <a:r>
            <a:rPr lang="en-US" sz="2400" dirty="0">
              <a:solidFill>
                <a:schemeClr val="bg1"/>
              </a:solidFill>
            </a:rPr>
            <a:t>Investment as part of Cash Management</a:t>
          </a: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en-US" sz="2400" dirty="0">
              <a:solidFill>
                <a:srgbClr val="004C97"/>
              </a:solidFill>
            </a:rPr>
            <a:t>Institutional Arrangements &amp; Processes</a:t>
          </a: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en-US" sz="2400" dirty="0">
              <a:solidFill>
                <a:srgbClr val="004C97"/>
              </a:solidFill>
            </a:rPr>
            <a:t>Investment in Practice</a:t>
          </a: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en-US" sz="2400" dirty="0">
              <a:solidFill>
                <a:srgbClr val="004C97"/>
              </a:solidFill>
            </a:rPr>
            <a:t>Risks and Instruments</a:t>
          </a: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00717">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99970"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7DF0B-046F-44AB-BC16-BB654C967A46}" type="doc">
      <dgm:prSet loTypeId="urn:diagrams.loki3.com/BracketList" loCatId="list" qsTypeId="urn:microsoft.com/office/officeart/2005/8/quickstyle/simple1" qsCatId="simple" csTypeId="urn:microsoft.com/office/officeart/2005/8/colors/accent0_2" csCatId="mainScheme" phldr="1"/>
      <dgm:spPr/>
      <dgm:t>
        <a:bodyPr/>
        <a:lstStyle/>
        <a:p>
          <a:endParaRPr lang="en-GB"/>
        </a:p>
      </dgm:t>
    </dgm:pt>
    <dgm:pt modelId="{C8E48E7E-0EA4-4D3A-A56B-D6A53BA02E0C}">
      <dgm:prSet phldrT="[Text]" custT="1"/>
      <dgm:spPr/>
      <dgm:t>
        <a:bodyPr/>
        <a:lstStyle/>
        <a:p>
          <a:pPr algn="ctr"/>
          <a:r>
            <a:rPr lang="en-GB" sz="2800" b="0" dirty="0"/>
            <a:t>Money Market</a:t>
          </a:r>
        </a:p>
      </dgm:t>
    </dgm:pt>
    <dgm:pt modelId="{953737A8-724A-4BE2-B3E0-0E9F2351FBC5}" type="parTrans" cxnId="{485D785C-91E1-452B-8947-9EC8AEE750DB}">
      <dgm:prSet/>
      <dgm:spPr/>
      <dgm:t>
        <a:bodyPr/>
        <a:lstStyle/>
        <a:p>
          <a:endParaRPr lang="en-GB"/>
        </a:p>
      </dgm:t>
    </dgm:pt>
    <dgm:pt modelId="{EAAAD3A5-8D12-4EA7-BAC9-C5CF653D23CA}" type="sibTrans" cxnId="{485D785C-91E1-452B-8947-9EC8AEE750DB}">
      <dgm:prSet/>
      <dgm:spPr/>
      <dgm:t>
        <a:bodyPr/>
        <a:lstStyle/>
        <a:p>
          <a:endParaRPr lang="en-GB"/>
        </a:p>
      </dgm:t>
    </dgm:pt>
    <dgm:pt modelId="{9521D58E-6742-45CE-AF6D-3A4A86937E7A}">
      <dgm:prSet custT="1"/>
      <dgm:spPr>
        <a:solidFill>
          <a:srgbClr val="004C97"/>
        </a:solidFill>
        <a:ln>
          <a:solidFill>
            <a:schemeClr val="bg1"/>
          </a:solidFill>
        </a:ln>
      </dgm:spPr>
      <dgm:t>
        <a:bodyPr/>
        <a:lstStyle/>
        <a:p>
          <a:pPr marL="174625" indent="-174625"/>
          <a:r>
            <a:rPr lang="en-GB" sz="1900" dirty="0">
              <a:solidFill>
                <a:schemeClr val="bg1"/>
              </a:solidFill>
            </a:rPr>
            <a:t>Reduces credit concerns; helps to develop interbank market</a:t>
          </a:r>
        </a:p>
      </dgm:t>
    </dgm:pt>
    <dgm:pt modelId="{9C68FC5E-5C7F-4293-8A38-9597C96BC40F}" type="parTrans" cxnId="{7F131264-7596-4A79-AC49-A87255143AE6}">
      <dgm:prSet/>
      <dgm:spPr/>
      <dgm:t>
        <a:bodyPr/>
        <a:lstStyle/>
        <a:p>
          <a:endParaRPr lang="en-GB"/>
        </a:p>
      </dgm:t>
    </dgm:pt>
    <dgm:pt modelId="{251E000F-23DA-48F3-9493-976907671346}" type="sibTrans" cxnId="{7F131264-7596-4A79-AC49-A87255143AE6}">
      <dgm:prSet/>
      <dgm:spPr/>
      <dgm:t>
        <a:bodyPr/>
        <a:lstStyle/>
        <a:p>
          <a:endParaRPr lang="en-GB"/>
        </a:p>
      </dgm:t>
    </dgm:pt>
    <dgm:pt modelId="{A971A72C-47CD-4478-AD2D-2C0163A07C16}">
      <dgm:prSet custT="1"/>
      <dgm:spPr>
        <a:solidFill>
          <a:srgbClr val="004C97"/>
        </a:solidFill>
        <a:ln>
          <a:solidFill>
            <a:schemeClr val="bg1"/>
          </a:solidFill>
        </a:ln>
      </dgm:spPr>
      <dgm:t>
        <a:bodyPr/>
        <a:lstStyle/>
        <a:p>
          <a:pPr marL="174625" indent="-174625"/>
          <a:r>
            <a:rPr lang="en-GB" sz="1900" dirty="0">
              <a:solidFill>
                <a:schemeClr val="bg1"/>
              </a:solidFill>
            </a:rPr>
            <a:t>Flexibility =&gt; ideal instrument for monetary policy operations</a:t>
          </a:r>
        </a:p>
      </dgm:t>
    </dgm:pt>
    <dgm:pt modelId="{D59EE938-B423-43CB-A7D6-F6FFFF8E9AB9}" type="parTrans" cxnId="{D91CDB2F-2603-4C01-A8A1-AF7F9078C88D}">
      <dgm:prSet/>
      <dgm:spPr/>
      <dgm:t>
        <a:bodyPr/>
        <a:lstStyle/>
        <a:p>
          <a:endParaRPr lang="en-GB"/>
        </a:p>
      </dgm:t>
    </dgm:pt>
    <dgm:pt modelId="{881AB5A6-B147-4429-AB40-E7B8283F4BAB}" type="sibTrans" cxnId="{D91CDB2F-2603-4C01-A8A1-AF7F9078C88D}">
      <dgm:prSet/>
      <dgm:spPr/>
      <dgm:t>
        <a:bodyPr/>
        <a:lstStyle/>
        <a:p>
          <a:endParaRPr lang="en-GB"/>
        </a:p>
      </dgm:t>
    </dgm:pt>
    <dgm:pt modelId="{9D655C71-44EF-494E-BBE1-109F851DD819}">
      <dgm:prSet custT="1"/>
      <dgm:spPr/>
      <dgm:t>
        <a:bodyPr/>
        <a:lstStyle/>
        <a:p>
          <a:pPr algn="ctr">
            <a:spcAft>
              <a:spcPts val="0"/>
            </a:spcAft>
          </a:pPr>
          <a:r>
            <a:rPr lang="en-GB" sz="2800" b="0" dirty="0"/>
            <a:t>Supports</a:t>
          </a:r>
        </a:p>
        <a:p>
          <a:pPr algn="ctr">
            <a:spcAft>
              <a:spcPts val="0"/>
            </a:spcAft>
          </a:pPr>
          <a:r>
            <a:rPr lang="en-GB" sz="2800" b="0" dirty="0"/>
            <a:t> debt &amp; cash management</a:t>
          </a:r>
        </a:p>
      </dgm:t>
    </dgm:pt>
    <dgm:pt modelId="{8FDF18CC-4F41-4060-9DF9-216A893A8B04}" type="parTrans" cxnId="{37157FEB-5300-4B58-8E47-5A4413B33083}">
      <dgm:prSet/>
      <dgm:spPr/>
      <dgm:t>
        <a:bodyPr/>
        <a:lstStyle/>
        <a:p>
          <a:endParaRPr lang="en-GB"/>
        </a:p>
      </dgm:t>
    </dgm:pt>
    <dgm:pt modelId="{036089F1-1FF8-4B32-91FD-E6C3E66D4D57}" type="sibTrans" cxnId="{37157FEB-5300-4B58-8E47-5A4413B33083}">
      <dgm:prSet/>
      <dgm:spPr/>
      <dgm:t>
        <a:bodyPr/>
        <a:lstStyle/>
        <a:p>
          <a:endParaRPr lang="en-GB"/>
        </a:p>
      </dgm:t>
    </dgm:pt>
    <dgm:pt modelId="{1650E00D-BAE5-4006-85B9-295F38C11CE1}">
      <dgm:prSet custT="1"/>
      <dgm:spPr>
        <a:solidFill>
          <a:srgbClr val="004C97"/>
        </a:solidFill>
        <a:ln>
          <a:solidFill>
            <a:schemeClr val="bg1"/>
          </a:solidFill>
        </a:ln>
      </dgm:spPr>
      <dgm:t>
        <a:bodyPr/>
        <a:lstStyle/>
        <a:p>
          <a:r>
            <a:rPr lang="en-GB" sz="1900" b="1" dirty="0">
              <a:solidFill>
                <a:schemeClr val="bg1"/>
              </a:solidFill>
            </a:rPr>
            <a:t>Supports debt and money market development</a:t>
          </a:r>
        </a:p>
      </dgm:t>
    </dgm:pt>
    <dgm:pt modelId="{0B644EFC-3695-44DC-AD25-59BB9C7924C0}" type="parTrans" cxnId="{1A80DBD8-04FD-4E15-88CB-C2341BD0B1FE}">
      <dgm:prSet/>
      <dgm:spPr/>
      <dgm:t>
        <a:bodyPr/>
        <a:lstStyle/>
        <a:p>
          <a:endParaRPr lang="en-GB"/>
        </a:p>
      </dgm:t>
    </dgm:pt>
    <dgm:pt modelId="{401E99AE-45F2-427A-9C73-BE8031D177C0}" type="sibTrans" cxnId="{1A80DBD8-04FD-4E15-88CB-C2341BD0B1FE}">
      <dgm:prSet/>
      <dgm:spPr/>
      <dgm:t>
        <a:bodyPr/>
        <a:lstStyle/>
        <a:p>
          <a:endParaRPr lang="en-GB"/>
        </a:p>
      </dgm:t>
    </dgm:pt>
    <dgm:pt modelId="{41925663-2C94-48D3-A489-549A97CC8C21}">
      <dgm:prSet/>
      <dgm:spPr>
        <a:solidFill>
          <a:srgbClr val="004C97"/>
        </a:solidFill>
        <a:ln>
          <a:solidFill>
            <a:schemeClr val="bg1"/>
          </a:solidFill>
        </a:ln>
      </dgm:spPr>
      <dgm:t>
        <a:bodyPr/>
        <a:lstStyle/>
        <a:p>
          <a:r>
            <a:rPr lang="en-GB" sz="1800" dirty="0">
              <a:solidFill>
                <a:schemeClr val="bg1"/>
              </a:solidFill>
            </a:rPr>
            <a:t>Ability of lender to use collateral promotes activity &amp; liquidity</a:t>
          </a:r>
        </a:p>
      </dgm:t>
    </dgm:pt>
    <dgm:pt modelId="{B0A1AA79-44A3-4EBB-BBFC-F5EC4477ED79}" type="parTrans" cxnId="{53BBCA95-2E71-4542-B4F9-D0A8CE220A84}">
      <dgm:prSet/>
      <dgm:spPr/>
      <dgm:t>
        <a:bodyPr/>
        <a:lstStyle/>
        <a:p>
          <a:endParaRPr lang="en-GB"/>
        </a:p>
      </dgm:t>
    </dgm:pt>
    <dgm:pt modelId="{43BA756B-7D89-41E1-982B-0421BE778EB5}" type="sibTrans" cxnId="{53BBCA95-2E71-4542-B4F9-D0A8CE220A84}">
      <dgm:prSet/>
      <dgm:spPr/>
      <dgm:t>
        <a:bodyPr/>
        <a:lstStyle/>
        <a:p>
          <a:endParaRPr lang="en-GB"/>
        </a:p>
      </dgm:t>
    </dgm:pt>
    <dgm:pt modelId="{4D5AB29C-7924-41B0-9228-DA985FF52CF2}">
      <dgm:prSet/>
      <dgm:spPr>
        <a:solidFill>
          <a:srgbClr val="004C97"/>
        </a:solidFill>
        <a:ln>
          <a:solidFill>
            <a:schemeClr val="bg1"/>
          </a:solidFill>
        </a:ln>
      </dgm:spPr>
      <dgm:t>
        <a:bodyPr/>
        <a:lstStyle/>
        <a:p>
          <a:r>
            <a:rPr lang="en-GB" sz="1800" dirty="0">
              <a:solidFill>
                <a:schemeClr val="bg1"/>
              </a:solidFill>
            </a:rPr>
            <a:t>Facilitates short-selling – the security sold short can be repoed in as collateral</a:t>
          </a:r>
        </a:p>
      </dgm:t>
    </dgm:pt>
    <dgm:pt modelId="{AD0BC677-EE7C-4B1F-83E6-EA8EC3834AE7}" type="parTrans" cxnId="{0F8ED745-2103-4A7A-A996-A37F08540116}">
      <dgm:prSet/>
      <dgm:spPr/>
      <dgm:t>
        <a:bodyPr/>
        <a:lstStyle/>
        <a:p>
          <a:endParaRPr lang="en-GB"/>
        </a:p>
      </dgm:t>
    </dgm:pt>
    <dgm:pt modelId="{79A63A1F-B48C-4B75-91A9-144A724168D9}" type="sibTrans" cxnId="{0F8ED745-2103-4A7A-A996-A37F08540116}">
      <dgm:prSet/>
      <dgm:spPr/>
      <dgm:t>
        <a:bodyPr/>
        <a:lstStyle/>
        <a:p>
          <a:endParaRPr lang="en-GB"/>
        </a:p>
      </dgm:t>
    </dgm:pt>
    <dgm:pt modelId="{877C2F92-B2F7-4D26-8870-F7A795FC4730}">
      <dgm:prSet custT="1"/>
      <dgm:spPr>
        <a:solidFill>
          <a:srgbClr val="004C97"/>
        </a:solidFill>
        <a:ln>
          <a:solidFill>
            <a:schemeClr val="bg1"/>
          </a:solidFill>
        </a:ln>
      </dgm:spPr>
      <dgm:t>
        <a:bodyPr/>
        <a:lstStyle/>
        <a:p>
          <a:r>
            <a:rPr lang="en-GB" sz="1900" b="1" dirty="0">
              <a:solidFill>
                <a:schemeClr val="bg1"/>
              </a:solidFill>
            </a:rPr>
            <a:t>Promotes arbitrage between debt and money markets</a:t>
          </a:r>
        </a:p>
      </dgm:t>
    </dgm:pt>
    <dgm:pt modelId="{22959DC4-9386-4131-BE35-DD6D002DFC86}" type="parTrans" cxnId="{FC3377F7-D738-4D58-B368-DE7031FAFAE5}">
      <dgm:prSet/>
      <dgm:spPr/>
      <dgm:t>
        <a:bodyPr/>
        <a:lstStyle/>
        <a:p>
          <a:endParaRPr lang="en-GB"/>
        </a:p>
      </dgm:t>
    </dgm:pt>
    <dgm:pt modelId="{82632C86-7350-478F-B3AB-D9775B7C947A}" type="sibTrans" cxnId="{FC3377F7-D738-4D58-B368-DE7031FAFAE5}">
      <dgm:prSet/>
      <dgm:spPr/>
      <dgm:t>
        <a:bodyPr/>
        <a:lstStyle/>
        <a:p>
          <a:endParaRPr lang="en-GB"/>
        </a:p>
      </dgm:t>
    </dgm:pt>
    <dgm:pt modelId="{0177F5FD-9878-4111-A481-3E732A83F4F4}">
      <dgm:prSet/>
      <dgm:spPr>
        <a:solidFill>
          <a:srgbClr val="004C97"/>
        </a:solidFill>
        <a:ln>
          <a:solidFill>
            <a:schemeClr val="bg1"/>
          </a:solidFill>
        </a:ln>
      </dgm:spPr>
      <dgm:t>
        <a:bodyPr/>
        <a:lstStyle/>
        <a:p>
          <a:r>
            <a:rPr lang="en-GB" sz="1800" dirty="0">
              <a:solidFill>
                <a:schemeClr val="bg1"/>
              </a:solidFill>
            </a:rPr>
            <a:t>Creates a more continuous yield curve </a:t>
          </a:r>
        </a:p>
      </dgm:t>
    </dgm:pt>
    <dgm:pt modelId="{F8B4688E-5718-465A-962E-BFC6BB4E1F41}" type="parTrans" cxnId="{FD38BAE3-A643-4D6C-9646-8445138D880C}">
      <dgm:prSet/>
      <dgm:spPr/>
      <dgm:t>
        <a:bodyPr/>
        <a:lstStyle/>
        <a:p>
          <a:endParaRPr lang="en-GB"/>
        </a:p>
      </dgm:t>
    </dgm:pt>
    <dgm:pt modelId="{D3888399-2EBA-4A2F-BE40-35C2C3CEA88C}" type="sibTrans" cxnId="{FD38BAE3-A643-4D6C-9646-8445138D880C}">
      <dgm:prSet/>
      <dgm:spPr/>
      <dgm:t>
        <a:bodyPr/>
        <a:lstStyle/>
        <a:p>
          <a:endParaRPr lang="en-GB"/>
        </a:p>
      </dgm:t>
    </dgm:pt>
    <dgm:pt modelId="{AB44AA4E-FEBF-4C54-9888-2C9E40F6CD18}">
      <dgm:prSet custT="1"/>
      <dgm:spPr>
        <a:solidFill>
          <a:srgbClr val="004C97"/>
        </a:solidFill>
        <a:ln>
          <a:solidFill>
            <a:schemeClr val="bg1"/>
          </a:solidFill>
        </a:ln>
      </dgm:spPr>
      <dgm:t>
        <a:bodyPr/>
        <a:lstStyle/>
        <a:p>
          <a:r>
            <a:rPr lang="en-GB" sz="1900" b="1">
              <a:solidFill>
                <a:schemeClr val="bg1"/>
              </a:solidFill>
            </a:rPr>
            <a:t>Provides mechanism for financing positions </a:t>
          </a:r>
          <a:endParaRPr lang="en-GB" sz="1900" b="1" dirty="0">
            <a:solidFill>
              <a:schemeClr val="bg1"/>
            </a:solidFill>
          </a:endParaRPr>
        </a:p>
      </dgm:t>
    </dgm:pt>
    <dgm:pt modelId="{25D2C93D-79EE-4580-BE4D-A1E187295858}" type="parTrans" cxnId="{880047C7-0C28-4C85-A076-1DD5C9DF43E7}">
      <dgm:prSet/>
      <dgm:spPr/>
      <dgm:t>
        <a:bodyPr/>
        <a:lstStyle/>
        <a:p>
          <a:endParaRPr lang="en-GB"/>
        </a:p>
      </dgm:t>
    </dgm:pt>
    <dgm:pt modelId="{3415F845-C8FD-4CE4-B5F7-4611EACA738E}" type="sibTrans" cxnId="{880047C7-0C28-4C85-A076-1DD5C9DF43E7}">
      <dgm:prSet/>
      <dgm:spPr/>
      <dgm:t>
        <a:bodyPr/>
        <a:lstStyle/>
        <a:p>
          <a:endParaRPr lang="en-GB"/>
        </a:p>
      </dgm:t>
    </dgm:pt>
    <dgm:pt modelId="{5CF09157-0271-4B2A-8F03-F86BF61B7A8D}">
      <dgm:prSet/>
      <dgm:spPr>
        <a:solidFill>
          <a:srgbClr val="004C97"/>
        </a:solidFill>
        <a:ln>
          <a:solidFill>
            <a:schemeClr val="bg1"/>
          </a:solidFill>
        </a:ln>
      </dgm:spPr>
      <dgm:t>
        <a:bodyPr/>
        <a:lstStyle/>
        <a:p>
          <a:r>
            <a:rPr lang="en-GB" sz="1800" dirty="0">
              <a:solidFill>
                <a:schemeClr val="bg1"/>
              </a:solidFill>
            </a:rPr>
            <a:t>Primary dealers can repo out securities to finance purchases of same securities</a:t>
          </a:r>
        </a:p>
      </dgm:t>
    </dgm:pt>
    <dgm:pt modelId="{563B8728-555A-499E-8DA0-DE95F98C5A91}" type="parTrans" cxnId="{3400C95C-42BA-41F7-B08D-236517E55F47}">
      <dgm:prSet/>
      <dgm:spPr/>
      <dgm:t>
        <a:bodyPr/>
        <a:lstStyle/>
        <a:p>
          <a:endParaRPr lang="en-GB"/>
        </a:p>
      </dgm:t>
    </dgm:pt>
    <dgm:pt modelId="{3A6B35A1-C64B-4A2F-96CA-7EA5CDB745B6}" type="sibTrans" cxnId="{3400C95C-42BA-41F7-B08D-236517E55F47}">
      <dgm:prSet/>
      <dgm:spPr/>
      <dgm:t>
        <a:bodyPr/>
        <a:lstStyle/>
        <a:p>
          <a:endParaRPr lang="en-GB"/>
        </a:p>
      </dgm:t>
    </dgm:pt>
    <dgm:pt modelId="{98CDCBFA-F95C-4CDC-B3A0-50ADEB2C91C8}">
      <dgm:prSet/>
      <dgm:spPr>
        <a:solidFill>
          <a:srgbClr val="004C97"/>
        </a:solidFill>
        <a:ln>
          <a:solidFill>
            <a:schemeClr val="bg1"/>
          </a:solidFill>
        </a:ln>
      </dgm:spPr>
      <dgm:t>
        <a:bodyPr/>
        <a:lstStyle/>
        <a:p>
          <a:r>
            <a:rPr lang="en-GB" sz="1800">
              <a:solidFill>
                <a:schemeClr val="bg1"/>
              </a:solidFill>
            </a:rPr>
            <a:t>Supports active risk management by participants</a:t>
          </a:r>
          <a:endParaRPr lang="en-GB" sz="1800" dirty="0">
            <a:solidFill>
              <a:schemeClr val="bg1"/>
            </a:solidFill>
          </a:endParaRPr>
        </a:p>
      </dgm:t>
    </dgm:pt>
    <dgm:pt modelId="{FC46496C-844D-40E2-940D-CA98BF947CE9}" type="parTrans" cxnId="{F229B29D-08C0-445B-8BF1-65E96D07CCF3}">
      <dgm:prSet/>
      <dgm:spPr/>
      <dgm:t>
        <a:bodyPr/>
        <a:lstStyle/>
        <a:p>
          <a:endParaRPr lang="en-GB"/>
        </a:p>
      </dgm:t>
    </dgm:pt>
    <dgm:pt modelId="{1678D5C5-2C9A-49CC-B5A2-200CDFE11D31}" type="sibTrans" cxnId="{F229B29D-08C0-445B-8BF1-65E96D07CCF3}">
      <dgm:prSet/>
      <dgm:spPr/>
      <dgm:t>
        <a:bodyPr/>
        <a:lstStyle/>
        <a:p>
          <a:endParaRPr lang="en-GB"/>
        </a:p>
      </dgm:t>
    </dgm:pt>
    <dgm:pt modelId="{928DA300-9DF1-4FB2-9D6D-B475B5B20BEE}">
      <dgm:prSet/>
      <dgm:spPr>
        <a:solidFill>
          <a:srgbClr val="004C97"/>
        </a:solidFill>
        <a:ln>
          <a:solidFill>
            <a:schemeClr val="bg1"/>
          </a:solidFill>
        </a:ln>
      </dgm:spPr>
      <dgm:t>
        <a:bodyPr/>
        <a:lstStyle/>
        <a:p>
          <a:r>
            <a:rPr lang="en-GB" sz="1800">
              <a:solidFill>
                <a:schemeClr val="bg1"/>
              </a:solidFill>
            </a:rPr>
            <a:t>Reduces risk of auction failure</a:t>
          </a:r>
          <a:endParaRPr lang="en-GB" sz="1800" dirty="0">
            <a:solidFill>
              <a:schemeClr val="bg1"/>
            </a:solidFill>
          </a:endParaRPr>
        </a:p>
      </dgm:t>
    </dgm:pt>
    <dgm:pt modelId="{5A11F1B1-1845-4141-B389-EF6A866D24EA}" type="parTrans" cxnId="{A5C7832C-B026-4667-9E0D-13B28CE61FD2}">
      <dgm:prSet/>
      <dgm:spPr/>
      <dgm:t>
        <a:bodyPr/>
        <a:lstStyle/>
        <a:p>
          <a:endParaRPr lang="en-GB"/>
        </a:p>
      </dgm:t>
    </dgm:pt>
    <dgm:pt modelId="{03703C26-CF44-4C35-BCF0-B5B75DE851D7}" type="sibTrans" cxnId="{A5C7832C-B026-4667-9E0D-13B28CE61FD2}">
      <dgm:prSet/>
      <dgm:spPr/>
      <dgm:t>
        <a:bodyPr/>
        <a:lstStyle/>
        <a:p>
          <a:endParaRPr lang="en-GB"/>
        </a:p>
      </dgm:t>
    </dgm:pt>
    <dgm:pt modelId="{6979B3E6-69BC-4853-BCC3-331C0C13C9C0}">
      <dgm:prSet custT="1"/>
      <dgm:spPr>
        <a:solidFill>
          <a:srgbClr val="004C97"/>
        </a:solidFill>
        <a:ln>
          <a:solidFill>
            <a:schemeClr val="bg1"/>
          </a:solidFill>
        </a:ln>
      </dgm:spPr>
      <dgm:t>
        <a:bodyPr/>
        <a:lstStyle/>
        <a:p>
          <a:r>
            <a:rPr lang="en-GB" sz="1900" b="1" dirty="0">
              <a:solidFill>
                <a:schemeClr val="bg1"/>
              </a:solidFill>
            </a:rPr>
            <a:t>For cash managers</a:t>
          </a:r>
        </a:p>
      </dgm:t>
    </dgm:pt>
    <dgm:pt modelId="{03F8A72B-26F1-46BC-A554-C7D277ED5744}" type="parTrans" cxnId="{CA867745-1C24-407A-BCE0-FEE31E2BA897}">
      <dgm:prSet/>
      <dgm:spPr/>
      <dgm:t>
        <a:bodyPr/>
        <a:lstStyle/>
        <a:p>
          <a:endParaRPr lang="en-GB"/>
        </a:p>
      </dgm:t>
    </dgm:pt>
    <dgm:pt modelId="{338D0A4B-B147-4A9C-8FD9-A5228FE30028}" type="sibTrans" cxnId="{CA867745-1C24-407A-BCE0-FEE31E2BA897}">
      <dgm:prSet/>
      <dgm:spPr/>
      <dgm:t>
        <a:bodyPr/>
        <a:lstStyle/>
        <a:p>
          <a:endParaRPr lang="en-GB"/>
        </a:p>
      </dgm:t>
    </dgm:pt>
    <dgm:pt modelId="{69F1EAA8-D165-443D-AEE8-C9E85CB0B532}">
      <dgm:prSet/>
      <dgm:spPr>
        <a:solidFill>
          <a:srgbClr val="004C97"/>
        </a:solidFill>
        <a:ln>
          <a:solidFill>
            <a:schemeClr val="bg1"/>
          </a:solidFill>
        </a:ln>
      </dgm:spPr>
      <dgm:t>
        <a:bodyPr/>
        <a:lstStyle/>
        <a:p>
          <a:r>
            <a:rPr lang="en-GB" sz="1800" dirty="0">
              <a:solidFill>
                <a:schemeClr val="bg1"/>
              </a:solidFill>
            </a:rPr>
            <a:t>Access to domestic short-term funding</a:t>
          </a:r>
        </a:p>
      </dgm:t>
    </dgm:pt>
    <dgm:pt modelId="{7AD43677-118C-42EE-BDBD-CD4F11A03F06}" type="parTrans" cxnId="{1792EA33-29B6-46D8-9DC5-E1434F4587A4}">
      <dgm:prSet/>
      <dgm:spPr/>
      <dgm:t>
        <a:bodyPr/>
        <a:lstStyle/>
        <a:p>
          <a:endParaRPr lang="en-GB"/>
        </a:p>
      </dgm:t>
    </dgm:pt>
    <dgm:pt modelId="{F7E73859-D28F-4D1F-AAAC-02C4372F534A}" type="sibTrans" cxnId="{1792EA33-29B6-46D8-9DC5-E1434F4587A4}">
      <dgm:prSet/>
      <dgm:spPr/>
      <dgm:t>
        <a:bodyPr/>
        <a:lstStyle/>
        <a:p>
          <a:endParaRPr lang="en-GB"/>
        </a:p>
      </dgm:t>
    </dgm:pt>
    <dgm:pt modelId="{17639B18-E105-4FE8-B94E-C1EF96DD9477}">
      <dgm:prSet/>
      <dgm:spPr>
        <a:solidFill>
          <a:srgbClr val="004C97"/>
        </a:solidFill>
        <a:ln>
          <a:solidFill>
            <a:schemeClr val="bg1"/>
          </a:solidFill>
        </a:ln>
      </dgm:spPr>
      <dgm:t>
        <a:bodyPr/>
        <a:lstStyle/>
        <a:p>
          <a:r>
            <a:rPr lang="en-GB" sz="1800" dirty="0">
              <a:solidFill>
                <a:schemeClr val="bg1"/>
              </a:solidFill>
            </a:rPr>
            <a:t>Secure investment of excess cash balances</a:t>
          </a:r>
        </a:p>
      </dgm:t>
    </dgm:pt>
    <dgm:pt modelId="{42452056-4D1C-4C36-B960-6948C002641B}" type="parTrans" cxnId="{2460F42A-7A59-4B09-B132-4748A0705B2B}">
      <dgm:prSet/>
      <dgm:spPr/>
      <dgm:t>
        <a:bodyPr/>
        <a:lstStyle/>
        <a:p>
          <a:endParaRPr lang="en-GB"/>
        </a:p>
      </dgm:t>
    </dgm:pt>
    <dgm:pt modelId="{56897826-9EB2-4A31-8B30-02B4C4D79EC6}" type="sibTrans" cxnId="{2460F42A-7A59-4B09-B132-4748A0705B2B}">
      <dgm:prSet/>
      <dgm:spPr/>
      <dgm:t>
        <a:bodyPr/>
        <a:lstStyle/>
        <a:p>
          <a:endParaRPr lang="en-GB"/>
        </a:p>
      </dgm:t>
    </dgm:pt>
    <dgm:pt modelId="{47895222-B860-4B30-8A83-587734DDFB5B}" type="pres">
      <dgm:prSet presAssocID="{5277DF0B-046F-44AB-BC16-BB654C967A46}" presName="Name0" presStyleCnt="0">
        <dgm:presLayoutVars>
          <dgm:dir/>
          <dgm:animLvl val="lvl"/>
          <dgm:resizeHandles val="exact"/>
        </dgm:presLayoutVars>
      </dgm:prSet>
      <dgm:spPr/>
    </dgm:pt>
    <dgm:pt modelId="{40C272B6-9B34-4607-9CC8-DF62EC9AED43}" type="pres">
      <dgm:prSet presAssocID="{C8E48E7E-0EA4-4D3A-A56B-D6A53BA02E0C}" presName="linNode" presStyleCnt="0"/>
      <dgm:spPr/>
    </dgm:pt>
    <dgm:pt modelId="{9297F040-BA16-43FC-9AFD-73CB56A5E9E2}" type="pres">
      <dgm:prSet presAssocID="{C8E48E7E-0EA4-4D3A-A56B-D6A53BA02E0C}" presName="parTx" presStyleLbl="revTx" presStyleIdx="0" presStyleCnt="2">
        <dgm:presLayoutVars>
          <dgm:chMax val="1"/>
          <dgm:bulletEnabled val="1"/>
        </dgm:presLayoutVars>
      </dgm:prSet>
      <dgm:spPr/>
    </dgm:pt>
    <dgm:pt modelId="{F69FEF78-A4E9-4F67-B3FE-81DDF7BA732A}" type="pres">
      <dgm:prSet presAssocID="{C8E48E7E-0EA4-4D3A-A56B-D6A53BA02E0C}" presName="bracket" presStyleLbl="parChTrans1D1" presStyleIdx="0" presStyleCnt="2"/>
      <dgm:spPr/>
    </dgm:pt>
    <dgm:pt modelId="{2D70A61C-82EE-49EE-B7B5-BE6837964C58}" type="pres">
      <dgm:prSet presAssocID="{C8E48E7E-0EA4-4D3A-A56B-D6A53BA02E0C}" presName="spH" presStyleCnt="0"/>
      <dgm:spPr/>
    </dgm:pt>
    <dgm:pt modelId="{A99C886E-4084-479A-AAA4-CE92D6C53E10}" type="pres">
      <dgm:prSet presAssocID="{C8E48E7E-0EA4-4D3A-A56B-D6A53BA02E0C}" presName="desTx" presStyleLbl="node1" presStyleIdx="0" presStyleCnt="2">
        <dgm:presLayoutVars>
          <dgm:bulletEnabled val="1"/>
        </dgm:presLayoutVars>
      </dgm:prSet>
      <dgm:spPr/>
    </dgm:pt>
    <dgm:pt modelId="{363F7A3D-7E17-41A3-ABBD-10991CABFC77}" type="pres">
      <dgm:prSet presAssocID="{EAAAD3A5-8D12-4EA7-BAC9-C5CF653D23CA}" presName="spV" presStyleCnt="0"/>
      <dgm:spPr/>
    </dgm:pt>
    <dgm:pt modelId="{F516DBA8-E9C2-4D22-B073-B56D1D76618B}" type="pres">
      <dgm:prSet presAssocID="{9D655C71-44EF-494E-BBE1-109F851DD819}" presName="linNode" presStyleCnt="0"/>
      <dgm:spPr/>
    </dgm:pt>
    <dgm:pt modelId="{1B0B40A9-83B2-4249-BF9E-B4120FCFDF22}" type="pres">
      <dgm:prSet presAssocID="{9D655C71-44EF-494E-BBE1-109F851DD819}" presName="parTx" presStyleLbl="revTx" presStyleIdx="1" presStyleCnt="2">
        <dgm:presLayoutVars>
          <dgm:chMax val="1"/>
          <dgm:bulletEnabled val="1"/>
        </dgm:presLayoutVars>
      </dgm:prSet>
      <dgm:spPr/>
    </dgm:pt>
    <dgm:pt modelId="{355B7486-D036-4FC1-AF1C-9D558F256680}" type="pres">
      <dgm:prSet presAssocID="{9D655C71-44EF-494E-BBE1-109F851DD819}" presName="bracket" presStyleLbl="parChTrans1D1" presStyleIdx="1" presStyleCnt="2"/>
      <dgm:spPr/>
    </dgm:pt>
    <dgm:pt modelId="{A12C4AA3-2B22-4B67-A168-FF80D2E35BFB}" type="pres">
      <dgm:prSet presAssocID="{9D655C71-44EF-494E-BBE1-109F851DD819}" presName="spH" presStyleCnt="0"/>
      <dgm:spPr/>
    </dgm:pt>
    <dgm:pt modelId="{FE672563-0A4D-4519-8D92-0C354A3491B4}" type="pres">
      <dgm:prSet presAssocID="{9D655C71-44EF-494E-BBE1-109F851DD819}" presName="desTx" presStyleLbl="node1" presStyleIdx="1" presStyleCnt="2" custLinFactNeighborX="-4864" custLinFactNeighborY="2096">
        <dgm:presLayoutVars>
          <dgm:bulletEnabled val="1"/>
        </dgm:presLayoutVars>
      </dgm:prSet>
      <dgm:spPr/>
    </dgm:pt>
  </dgm:ptLst>
  <dgm:cxnLst>
    <dgm:cxn modelId="{014CC50D-6CF8-4F3A-A64D-A3D765D0EECD}" type="presOf" srcId="{928DA300-9DF1-4FB2-9D6D-B475B5B20BEE}" destId="{FE672563-0A4D-4519-8D92-0C354A3491B4}" srcOrd="0" destOrd="8" presId="urn:diagrams.loki3.com/BracketList"/>
    <dgm:cxn modelId="{BD0ECD10-C085-4F6B-90EC-17213E9ED0F5}" type="presOf" srcId="{4D5AB29C-7924-41B0-9228-DA985FF52CF2}" destId="{FE672563-0A4D-4519-8D92-0C354A3491B4}" srcOrd="0" destOrd="2" presId="urn:diagrams.loki3.com/BracketList"/>
    <dgm:cxn modelId="{2460F42A-7A59-4B09-B132-4748A0705B2B}" srcId="{6979B3E6-69BC-4853-BCC3-331C0C13C9C0}" destId="{17639B18-E105-4FE8-B94E-C1EF96DD9477}" srcOrd="1" destOrd="0" parTransId="{42452056-4D1C-4C36-B960-6948C002641B}" sibTransId="{56897826-9EB2-4A31-8B30-02B4C4D79EC6}"/>
    <dgm:cxn modelId="{A5C7832C-B026-4667-9E0D-13B28CE61FD2}" srcId="{AB44AA4E-FEBF-4C54-9888-2C9E40F6CD18}" destId="{928DA300-9DF1-4FB2-9D6D-B475B5B20BEE}" srcOrd="2" destOrd="0" parTransId="{5A11F1B1-1845-4141-B389-EF6A866D24EA}" sibTransId="{03703C26-CF44-4C35-BCF0-B5B75DE851D7}"/>
    <dgm:cxn modelId="{D91CDB2F-2603-4C01-A8A1-AF7F9078C88D}" srcId="{C8E48E7E-0EA4-4D3A-A56B-D6A53BA02E0C}" destId="{A971A72C-47CD-4478-AD2D-2C0163A07C16}" srcOrd="1" destOrd="0" parTransId="{D59EE938-B423-43CB-A7D6-F6FFFF8E9AB9}" sibTransId="{881AB5A6-B147-4429-AB40-E7B8283F4BAB}"/>
    <dgm:cxn modelId="{DD8C2B32-DFD7-4F59-9782-488DE887C1AC}" type="presOf" srcId="{69F1EAA8-D165-443D-AEE8-C9E85CB0B532}" destId="{FE672563-0A4D-4519-8D92-0C354A3491B4}" srcOrd="0" destOrd="10" presId="urn:diagrams.loki3.com/BracketList"/>
    <dgm:cxn modelId="{1792EA33-29B6-46D8-9DC5-E1434F4587A4}" srcId="{6979B3E6-69BC-4853-BCC3-331C0C13C9C0}" destId="{69F1EAA8-D165-443D-AEE8-C9E85CB0B532}" srcOrd="0" destOrd="0" parTransId="{7AD43677-118C-42EE-BDBD-CD4F11A03F06}" sibTransId="{F7E73859-D28F-4D1F-AAAC-02C4372F534A}"/>
    <dgm:cxn modelId="{CB2CE539-3BCD-4493-B668-9049621A6F72}" type="presOf" srcId="{877C2F92-B2F7-4D26-8870-F7A795FC4730}" destId="{FE672563-0A4D-4519-8D92-0C354A3491B4}" srcOrd="0" destOrd="3" presId="urn:diagrams.loki3.com/BracketList"/>
    <dgm:cxn modelId="{1CB1855B-A89B-4F6A-82CC-6827082E5189}" type="presOf" srcId="{0177F5FD-9878-4111-A481-3E732A83F4F4}" destId="{FE672563-0A4D-4519-8D92-0C354A3491B4}" srcOrd="0" destOrd="4" presId="urn:diagrams.loki3.com/BracketList"/>
    <dgm:cxn modelId="{485D785C-91E1-452B-8947-9EC8AEE750DB}" srcId="{5277DF0B-046F-44AB-BC16-BB654C967A46}" destId="{C8E48E7E-0EA4-4D3A-A56B-D6A53BA02E0C}" srcOrd="0" destOrd="0" parTransId="{953737A8-724A-4BE2-B3E0-0E9F2351FBC5}" sibTransId="{EAAAD3A5-8D12-4EA7-BAC9-C5CF653D23CA}"/>
    <dgm:cxn modelId="{3400C95C-42BA-41F7-B08D-236517E55F47}" srcId="{AB44AA4E-FEBF-4C54-9888-2C9E40F6CD18}" destId="{5CF09157-0271-4B2A-8F03-F86BF61B7A8D}" srcOrd="0" destOrd="0" parTransId="{563B8728-555A-499E-8DA0-DE95F98C5A91}" sibTransId="{3A6B35A1-C64B-4A2F-96CA-7EA5CDB745B6}"/>
    <dgm:cxn modelId="{7F131264-7596-4A79-AC49-A87255143AE6}" srcId="{C8E48E7E-0EA4-4D3A-A56B-D6A53BA02E0C}" destId="{9521D58E-6742-45CE-AF6D-3A4A86937E7A}" srcOrd="0" destOrd="0" parTransId="{9C68FC5E-5C7F-4293-8A38-9597C96BC40F}" sibTransId="{251E000F-23DA-48F3-9493-976907671346}"/>
    <dgm:cxn modelId="{CA867745-1C24-407A-BCE0-FEE31E2BA897}" srcId="{9D655C71-44EF-494E-BBE1-109F851DD819}" destId="{6979B3E6-69BC-4853-BCC3-331C0C13C9C0}" srcOrd="3" destOrd="0" parTransId="{03F8A72B-26F1-46BC-A554-C7D277ED5744}" sibTransId="{338D0A4B-B147-4A9C-8FD9-A5228FE30028}"/>
    <dgm:cxn modelId="{0F8ED745-2103-4A7A-A996-A37F08540116}" srcId="{1650E00D-BAE5-4006-85B9-295F38C11CE1}" destId="{4D5AB29C-7924-41B0-9228-DA985FF52CF2}" srcOrd="1" destOrd="0" parTransId="{AD0BC677-EE7C-4B1F-83E6-EA8EC3834AE7}" sibTransId="{79A63A1F-B48C-4B75-91A9-144A724168D9}"/>
    <dgm:cxn modelId="{D9B4366E-FE16-49EA-BFC3-DEF03B62A3F3}" type="presOf" srcId="{AB44AA4E-FEBF-4C54-9888-2C9E40F6CD18}" destId="{FE672563-0A4D-4519-8D92-0C354A3491B4}" srcOrd="0" destOrd="5" presId="urn:diagrams.loki3.com/BracketList"/>
    <dgm:cxn modelId="{E1045C55-9B40-478F-91A2-8CE67CBD5128}" type="presOf" srcId="{98CDCBFA-F95C-4CDC-B3A0-50ADEB2C91C8}" destId="{FE672563-0A4D-4519-8D92-0C354A3491B4}" srcOrd="0" destOrd="7" presId="urn:diagrams.loki3.com/BracketList"/>
    <dgm:cxn modelId="{943D3293-C537-4D63-A99B-627FCE038E97}" type="presOf" srcId="{C8E48E7E-0EA4-4D3A-A56B-D6A53BA02E0C}" destId="{9297F040-BA16-43FC-9AFD-73CB56A5E9E2}" srcOrd="0" destOrd="0" presId="urn:diagrams.loki3.com/BracketList"/>
    <dgm:cxn modelId="{53BBCA95-2E71-4542-B4F9-D0A8CE220A84}" srcId="{1650E00D-BAE5-4006-85B9-295F38C11CE1}" destId="{41925663-2C94-48D3-A489-549A97CC8C21}" srcOrd="0" destOrd="0" parTransId="{B0A1AA79-44A3-4EBB-BBFC-F5EC4477ED79}" sibTransId="{43BA756B-7D89-41E1-982B-0421BE778EB5}"/>
    <dgm:cxn modelId="{AAC3FE99-152D-405A-83FC-E797FACA1D9D}" type="presOf" srcId="{6979B3E6-69BC-4853-BCC3-331C0C13C9C0}" destId="{FE672563-0A4D-4519-8D92-0C354A3491B4}" srcOrd="0" destOrd="9" presId="urn:diagrams.loki3.com/BracketList"/>
    <dgm:cxn modelId="{F229B29D-08C0-445B-8BF1-65E96D07CCF3}" srcId="{AB44AA4E-FEBF-4C54-9888-2C9E40F6CD18}" destId="{98CDCBFA-F95C-4CDC-B3A0-50ADEB2C91C8}" srcOrd="1" destOrd="0" parTransId="{FC46496C-844D-40E2-940D-CA98BF947CE9}" sibTransId="{1678D5C5-2C9A-49CC-B5A2-200CDFE11D31}"/>
    <dgm:cxn modelId="{C2E881AD-2E7E-4B8E-B651-30A556D5BB95}" type="presOf" srcId="{1650E00D-BAE5-4006-85B9-295F38C11CE1}" destId="{FE672563-0A4D-4519-8D92-0C354A3491B4}" srcOrd="0" destOrd="0" presId="urn:diagrams.loki3.com/BracketList"/>
    <dgm:cxn modelId="{3EACE4AF-EC11-4A98-B088-EBBE9773C4CA}" type="presOf" srcId="{5277DF0B-046F-44AB-BC16-BB654C967A46}" destId="{47895222-B860-4B30-8A83-587734DDFB5B}" srcOrd="0" destOrd="0" presId="urn:diagrams.loki3.com/BracketList"/>
    <dgm:cxn modelId="{880047C7-0C28-4C85-A076-1DD5C9DF43E7}" srcId="{9D655C71-44EF-494E-BBE1-109F851DD819}" destId="{AB44AA4E-FEBF-4C54-9888-2C9E40F6CD18}" srcOrd="2" destOrd="0" parTransId="{25D2C93D-79EE-4580-BE4D-A1E187295858}" sibTransId="{3415F845-C8FD-4CE4-B5F7-4611EACA738E}"/>
    <dgm:cxn modelId="{AF9E99CE-64F5-47FD-B530-25C01C3E6B8E}" type="presOf" srcId="{9D655C71-44EF-494E-BBE1-109F851DD819}" destId="{1B0B40A9-83B2-4249-BF9E-B4120FCFDF22}" srcOrd="0" destOrd="0" presId="urn:diagrams.loki3.com/BracketList"/>
    <dgm:cxn modelId="{1A80DBD8-04FD-4E15-88CB-C2341BD0B1FE}" srcId="{9D655C71-44EF-494E-BBE1-109F851DD819}" destId="{1650E00D-BAE5-4006-85B9-295F38C11CE1}" srcOrd="0" destOrd="0" parTransId="{0B644EFC-3695-44DC-AD25-59BB9C7924C0}" sibTransId="{401E99AE-45F2-427A-9C73-BE8031D177C0}"/>
    <dgm:cxn modelId="{FD38BAE3-A643-4D6C-9646-8445138D880C}" srcId="{877C2F92-B2F7-4D26-8870-F7A795FC4730}" destId="{0177F5FD-9878-4111-A481-3E732A83F4F4}" srcOrd="0" destOrd="0" parTransId="{F8B4688E-5718-465A-962E-BFC6BB4E1F41}" sibTransId="{D3888399-2EBA-4A2F-BE40-35C2C3CEA88C}"/>
    <dgm:cxn modelId="{37157FEB-5300-4B58-8E47-5A4413B33083}" srcId="{5277DF0B-046F-44AB-BC16-BB654C967A46}" destId="{9D655C71-44EF-494E-BBE1-109F851DD819}" srcOrd="1" destOrd="0" parTransId="{8FDF18CC-4F41-4060-9DF9-216A893A8B04}" sibTransId="{036089F1-1FF8-4B32-91FD-E6C3E66D4D57}"/>
    <dgm:cxn modelId="{A68CCBEC-9320-4A5A-8ABC-0D7FBB46683A}" type="presOf" srcId="{5CF09157-0271-4B2A-8F03-F86BF61B7A8D}" destId="{FE672563-0A4D-4519-8D92-0C354A3491B4}" srcOrd="0" destOrd="6" presId="urn:diagrams.loki3.com/BracketList"/>
    <dgm:cxn modelId="{62E050EF-AE01-4A57-A506-F2DB7D655A06}" type="presOf" srcId="{41925663-2C94-48D3-A489-549A97CC8C21}" destId="{FE672563-0A4D-4519-8D92-0C354A3491B4}" srcOrd="0" destOrd="1" presId="urn:diagrams.loki3.com/BracketList"/>
    <dgm:cxn modelId="{FC3377F7-D738-4D58-B368-DE7031FAFAE5}" srcId="{9D655C71-44EF-494E-BBE1-109F851DD819}" destId="{877C2F92-B2F7-4D26-8870-F7A795FC4730}" srcOrd="1" destOrd="0" parTransId="{22959DC4-9386-4131-BE35-DD6D002DFC86}" sibTransId="{82632C86-7350-478F-B3AB-D9775B7C947A}"/>
    <dgm:cxn modelId="{BD8D28F9-FC5C-4810-8635-9D01E126DFF7}" type="presOf" srcId="{A971A72C-47CD-4478-AD2D-2C0163A07C16}" destId="{A99C886E-4084-479A-AAA4-CE92D6C53E10}" srcOrd="0" destOrd="1" presId="urn:diagrams.loki3.com/BracketList"/>
    <dgm:cxn modelId="{7E4A0DFA-F24C-4996-B404-E825B27AB6CD}" type="presOf" srcId="{17639B18-E105-4FE8-B94E-C1EF96DD9477}" destId="{FE672563-0A4D-4519-8D92-0C354A3491B4}" srcOrd="0" destOrd="11" presId="urn:diagrams.loki3.com/BracketList"/>
    <dgm:cxn modelId="{D17514FB-66D6-4609-BF52-23F64B215084}" type="presOf" srcId="{9521D58E-6742-45CE-AF6D-3A4A86937E7A}" destId="{A99C886E-4084-479A-AAA4-CE92D6C53E10}" srcOrd="0" destOrd="0" presId="urn:diagrams.loki3.com/BracketList"/>
    <dgm:cxn modelId="{441F1550-0EE5-4574-9E3B-470004271EB0}" type="presParOf" srcId="{47895222-B860-4B30-8A83-587734DDFB5B}" destId="{40C272B6-9B34-4607-9CC8-DF62EC9AED43}" srcOrd="0" destOrd="0" presId="urn:diagrams.loki3.com/BracketList"/>
    <dgm:cxn modelId="{E10EFA66-9638-4BA0-A77A-7491E380186F}" type="presParOf" srcId="{40C272B6-9B34-4607-9CC8-DF62EC9AED43}" destId="{9297F040-BA16-43FC-9AFD-73CB56A5E9E2}" srcOrd="0" destOrd="0" presId="urn:diagrams.loki3.com/BracketList"/>
    <dgm:cxn modelId="{4439843A-1043-4820-9F01-3353668F236F}" type="presParOf" srcId="{40C272B6-9B34-4607-9CC8-DF62EC9AED43}" destId="{F69FEF78-A4E9-4F67-B3FE-81DDF7BA732A}" srcOrd="1" destOrd="0" presId="urn:diagrams.loki3.com/BracketList"/>
    <dgm:cxn modelId="{855F3FE7-1B02-4FE1-BC3F-05BAB269E46A}" type="presParOf" srcId="{40C272B6-9B34-4607-9CC8-DF62EC9AED43}" destId="{2D70A61C-82EE-49EE-B7B5-BE6837964C58}" srcOrd="2" destOrd="0" presId="urn:diagrams.loki3.com/BracketList"/>
    <dgm:cxn modelId="{1E9207E6-64BF-4817-94CC-F0FAF7EFF444}" type="presParOf" srcId="{40C272B6-9B34-4607-9CC8-DF62EC9AED43}" destId="{A99C886E-4084-479A-AAA4-CE92D6C53E10}" srcOrd="3" destOrd="0" presId="urn:diagrams.loki3.com/BracketList"/>
    <dgm:cxn modelId="{89358C3A-34C8-45AC-91C8-948F5A30AC2B}" type="presParOf" srcId="{47895222-B860-4B30-8A83-587734DDFB5B}" destId="{363F7A3D-7E17-41A3-ABBD-10991CABFC77}" srcOrd="1" destOrd="0" presId="urn:diagrams.loki3.com/BracketList"/>
    <dgm:cxn modelId="{0BC298C2-63E1-42D5-8055-FCE82F33B196}" type="presParOf" srcId="{47895222-B860-4B30-8A83-587734DDFB5B}" destId="{F516DBA8-E9C2-4D22-B073-B56D1D76618B}" srcOrd="2" destOrd="0" presId="urn:diagrams.loki3.com/BracketList"/>
    <dgm:cxn modelId="{7173D891-DE03-4644-9EF9-0E3ED98ED11A}" type="presParOf" srcId="{F516DBA8-E9C2-4D22-B073-B56D1D76618B}" destId="{1B0B40A9-83B2-4249-BF9E-B4120FCFDF22}" srcOrd="0" destOrd="0" presId="urn:diagrams.loki3.com/BracketList"/>
    <dgm:cxn modelId="{CB740F6D-359F-46FA-8A5B-B7225AA9D7AF}" type="presParOf" srcId="{F516DBA8-E9C2-4D22-B073-B56D1D76618B}" destId="{355B7486-D036-4FC1-AF1C-9D558F256680}" srcOrd="1" destOrd="0" presId="urn:diagrams.loki3.com/BracketList"/>
    <dgm:cxn modelId="{D3B7FD18-02EF-49C4-963F-845E494AAB73}" type="presParOf" srcId="{F516DBA8-E9C2-4D22-B073-B56D1D76618B}" destId="{A12C4AA3-2B22-4B67-A168-FF80D2E35BFB}" srcOrd="2" destOrd="0" presId="urn:diagrams.loki3.com/BracketList"/>
    <dgm:cxn modelId="{73EEBE12-B1F2-4A4A-B4A4-D0FCD62C840C}" type="presParOf" srcId="{F516DBA8-E9C2-4D22-B073-B56D1D76618B}" destId="{FE672563-0A4D-4519-8D92-0C354A3491B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en-US" sz="2400" dirty="0">
              <a:solidFill>
                <a:srgbClr val="004C97"/>
              </a:solidFill>
            </a:rPr>
            <a:t>Investment as part of Cash Management</a:t>
          </a: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solidFill>
          <a:srgbClr val="004C97"/>
        </a:solidFill>
        <a:ln>
          <a:solidFill>
            <a:srgbClr val="004C97"/>
          </a:solidFill>
        </a:ln>
      </dgm:spPr>
      <dgm:t>
        <a:bodyPr/>
        <a:lstStyle/>
        <a:p>
          <a:r>
            <a:rPr lang="en-US" sz="2400" dirty="0">
              <a:solidFill>
                <a:schemeClr val="bg1"/>
              </a:solidFill>
            </a:rPr>
            <a:t>Institutional Arrangements &amp; Processes</a:t>
          </a: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en-US" sz="2400" dirty="0">
              <a:solidFill>
                <a:srgbClr val="004C97"/>
              </a:solidFill>
            </a:rPr>
            <a:t>Investment in Practice</a:t>
          </a: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en-US" sz="2400" dirty="0">
              <a:solidFill>
                <a:srgbClr val="004C97"/>
              </a:solidFill>
            </a:rPr>
            <a:t>Risks and Instruments</a:t>
          </a: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00717">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99970"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0FD800-546C-4FCB-B9E2-85201AAF3CEA}"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36255EB9-8708-4818-84B7-F02264F79BE7}">
      <dgm:prSet phldrT="[Text]" custT="1"/>
      <dgm:spPr/>
      <dgm:t>
        <a:bodyPr/>
        <a:lstStyle/>
        <a:p>
          <a:r>
            <a:rPr lang="en-GB" sz="2600" dirty="0"/>
            <a:t>The investment policy at the operational level must specify</a:t>
          </a:r>
          <a:endParaRPr lang="en-US" sz="2600" dirty="0"/>
        </a:p>
      </dgm:t>
    </dgm:pt>
    <dgm:pt modelId="{84EF3BCB-D02C-45B1-BFF4-8A4D1E84071B}" type="parTrans" cxnId="{2B099BD7-8D97-48BB-A179-9AAC333EA3AF}">
      <dgm:prSet/>
      <dgm:spPr/>
      <dgm:t>
        <a:bodyPr/>
        <a:lstStyle/>
        <a:p>
          <a:endParaRPr lang="en-US"/>
        </a:p>
      </dgm:t>
    </dgm:pt>
    <dgm:pt modelId="{B7F65CCF-236B-44B6-8CF5-F7941DEDCB8A}" type="sibTrans" cxnId="{2B099BD7-8D97-48BB-A179-9AAC333EA3AF}">
      <dgm:prSet/>
      <dgm:spPr/>
      <dgm:t>
        <a:bodyPr/>
        <a:lstStyle/>
        <a:p>
          <a:endParaRPr lang="en-US"/>
        </a:p>
      </dgm:t>
    </dgm:pt>
    <dgm:pt modelId="{F4326B72-49F2-4F50-8112-F0606570B6D6}">
      <dgm:prSet/>
      <dgm:spPr>
        <a:ln>
          <a:noFill/>
        </a:ln>
      </dgm:spPr>
      <dgm:t>
        <a:bodyPr/>
        <a:lstStyle/>
        <a:p>
          <a:r>
            <a:rPr lang="en-GB" dirty="0"/>
            <a:t>Target cash buffer</a:t>
          </a:r>
          <a:endParaRPr lang="en-US" dirty="0"/>
        </a:p>
      </dgm:t>
    </dgm:pt>
    <dgm:pt modelId="{79CD81B5-DAA7-4E8C-9BDF-2DA36F4E0FB6}" type="parTrans" cxnId="{3E9C5CF8-1051-4EFC-848F-39BE6E16100B}">
      <dgm:prSet/>
      <dgm:spPr/>
      <dgm:t>
        <a:bodyPr/>
        <a:lstStyle/>
        <a:p>
          <a:endParaRPr lang="en-US"/>
        </a:p>
      </dgm:t>
    </dgm:pt>
    <dgm:pt modelId="{C23FA142-D0EF-4002-A02F-73DE6624C782}" type="sibTrans" cxnId="{3E9C5CF8-1051-4EFC-848F-39BE6E16100B}">
      <dgm:prSet/>
      <dgm:spPr/>
      <dgm:t>
        <a:bodyPr/>
        <a:lstStyle/>
        <a:p>
          <a:endParaRPr lang="en-US"/>
        </a:p>
      </dgm:t>
    </dgm:pt>
    <dgm:pt modelId="{D140CE0D-4AC5-4F9D-90DC-FE7414EA8C32}">
      <dgm:prSet/>
      <dgm:spPr>
        <a:ln>
          <a:noFill/>
        </a:ln>
      </dgm:spPr>
      <dgm:t>
        <a:bodyPr/>
        <a:lstStyle/>
        <a:p>
          <a:r>
            <a:rPr lang="en-GB" dirty="0"/>
            <a:t>Objectives in terms of risk, liquidity and yield</a:t>
          </a:r>
          <a:endParaRPr lang="en-US" dirty="0"/>
        </a:p>
      </dgm:t>
    </dgm:pt>
    <dgm:pt modelId="{4831A05A-6743-4466-8A34-868AAAD4E7B3}" type="parTrans" cxnId="{081BFC8A-49FF-4B5E-BEC9-88E4EA330000}">
      <dgm:prSet/>
      <dgm:spPr/>
      <dgm:t>
        <a:bodyPr/>
        <a:lstStyle/>
        <a:p>
          <a:endParaRPr lang="en-US"/>
        </a:p>
      </dgm:t>
    </dgm:pt>
    <dgm:pt modelId="{49D0DE92-C96E-4BEB-AB9F-0EA7CA9F1514}" type="sibTrans" cxnId="{081BFC8A-49FF-4B5E-BEC9-88E4EA330000}">
      <dgm:prSet/>
      <dgm:spPr/>
      <dgm:t>
        <a:bodyPr/>
        <a:lstStyle/>
        <a:p>
          <a:endParaRPr lang="en-US"/>
        </a:p>
      </dgm:t>
    </dgm:pt>
    <dgm:pt modelId="{3BB8B49A-CCDC-4A88-AAE2-EACF9DA319C6}">
      <dgm:prSet/>
      <dgm:spPr>
        <a:ln>
          <a:noFill/>
        </a:ln>
      </dgm:spPr>
      <dgm:t>
        <a:bodyPr/>
        <a:lstStyle/>
        <a:p>
          <a:r>
            <a:rPr lang="en-GB" dirty="0"/>
            <a:t>Policy towards market credit, liquidity, legal and operational risks. Includes for example:</a:t>
          </a:r>
          <a:endParaRPr lang="en-US" dirty="0"/>
        </a:p>
      </dgm:t>
    </dgm:pt>
    <dgm:pt modelId="{55FF997B-5041-47F0-9FE5-0D016104D49D}" type="parTrans" cxnId="{AAE401CF-70CA-4002-BB8D-EFBF0C1D4691}">
      <dgm:prSet/>
      <dgm:spPr/>
      <dgm:t>
        <a:bodyPr/>
        <a:lstStyle/>
        <a:p>
          <a:endParaRPr lang="en-US"/>
        </a:p>
      </dgm:t>
    </dgm:pt>
    <dgm:pt modelId="{4EE1A372-F4FD-44C0-9E4E-F9D1D8DA2AB1}" type="sibTrans" cxnId="{AAE401CF-70CA-4002-BB8D-EFBF0C1D4691}">
      <dgm:prSet/>
      <dgm:spPr/>
      <dgm:t>
        <a:bodyPr/>
        <a:lstStyle/>
        <a:p>
          <a:endParaRPr lang="en-US"/>
        </a:p>
      </dgm:t>
    </dgm:pt>
    <dgm:pt modelId="{189CF142-3E5C-440C-B8B5-C90A576B09AC}">
      <dgm:prSet/>
      <dgm:spPr>
        <a:ln>
          <a:noFill/>
        </a:ln>
      </dgm:spPr>
      <dgm:t>
        <a:bodyPr/>
        <a:lstStyle/>
        <a:p>
          <a:r>
            <a:rPr lang="en-GB" dirty="0"/>
            <a:t>Exposure limits to credit risk, as counterparty or issuer diversification or concentration requirements, credit ratings</a:t>
          </a:r>
          <a:endParaRPr lang="en-US" dirty="0"/>
        </a:p>
      </dgm:t>
    </dgm:pt>
    <dgm:pt modelId="{5991B652-B2F4-40E9-A800-E1561FDBBFAE}" type="parTrans" cxnId="{70EFFB3C-2D87-4356-8B9F-BC59E7BF8A0F}">
      <dgm:prSet/>
      <dgm:spPr/>
      <dgm:t>
        <a:bodyPr/>
        <a:lstStyle/>
        <a:p>
          <a:endParaRPr lang="en-US"/>
        </a:p>
      </dgm:t>
    </dgm:pt>
    <dgm:pt modelId="{347FB118-14E5-43FF-9E23-B7130F9100F7}" type="sibTrans" cxnId="{70EFFB3C-2D87-4356-8B9F-BC59E7BF8A0F}">
      <dgm:prSet/>
      <dgm:spPr/>
      <dgm:t>
        <a:bodyPr/>
        <a:lstStyle/>
        <a:p>
          <a:endParaRPr lang="en-US"/>
        </a:p>
      </dgm:t>
    </dgm:pt>
    <dgm:pt modelId="{2520F588-999C-44B4-BF7D-1524A5178CA6}">
      <dgm:prSet/>
      <dgm:spPr>
        <a:ln>
          <a:noFill/>
        </a:ln>
      </dgm:spPr>
      <dgm:t>
        <a:bodyPr/>
        <a:lstStyle/>
        <a:p>
          <a:r>
            <a:rPr lang="en-GB" dirty="0"/>
            <a:t>Manager Selection - if some responsibilities contracted out</a:t>
          </a:r>
          <a:endParaRPr lang="en-US" dirty="0"/>
        </a:p>
      </dgm:t>
    </dgm:pt>
    <dgm:pt modelId="{E7E50D38-6E74-478F-87E2-89B0B4CABDD9}" type="parTrans" cxnId="{24246022-C70D-436A-8E2C-0A3DD90641BD}">
      <dgm:prSet/>
      <dgm:spPr/>
      <dgm:t>
        <a:bodyPr/>
        <a:lstStyle/>
        <a:p>
          <a:endParaRPr lang="en-US"/>
        </a:p>
      </dgm:t>
    </dgm:pt>
    <dgm:pt modelId="{68BD9DC0-1AE5-4387-BEA5-98F9CC03E8DF}" type="sibTrans" cxnId="{24246022-C70D-436A-8E2C-0A3DD90641BD}">
      <dgm:prSet/>
      <dgm:spPr/>
      <dgm:t>
        <a:bodyPr/>
        <a:lstStyle/>
        <a:p>
          <a:endParaRPr lang="en-US"/>
        </a:p>
      </dgm:t>
    </dgm:pt>
    <dgm:pt modelId="{5CDDAE32-394E-4969-B367-1555514EF02C}">
      <dgm:prSet custT="1"/>
      <dgm:spPr/>
      <dgm:t>
        <a:bodyPr/>
        <a:lstStyle/>
        <a:p>
          <a:r>
            <a:rPr lang="en-US" sz="2600" dirty="0"/>
            <a:t>Performance measurement and performance</a:t>
          </a:r>
        </a:p>
      </dgm:t>
    </dgm:pt>
    <dgm:pt modelId="{1E6207E6-88F4-41CD-8488-74FD1625ADCA}" type="parTrans" cxnId="{6001E4E3-31CE-424D-BE86-4CEA9E642209}">
      <dgm:prSet/>
      <dgm:spPr/>
      <dgm:t>
        <a:bodyPr/>
        <a:lstStyle/>
        <a:p>
          <a:endParaRPr lang="en-US"/>
        </a:p>
      </dgm:t>
    </dgm:pt>
    <dgm:pt modelId="{0707EBDB-E283-40C0-AD25-8D0D14907A15}" type="sibTrans" cxnId="{6001E4E3-31CE-424D-BE86-4CEA9E642209}">
      <dgm:prSet/>
      <dgm:spPr/>
      <dgm:t>
        <a:bodyPr/>
        <a:lstStyle/>
        <a:p>
          <a:endParaRPr lang="en-US"/>
        </a:p>
      </dgm:t>
    </dgm:pt>
    <dgm:pt modelId="{1478AA65-8EFB-4E00-9C90-B95AD5473289}">
      <dgm:prSet/>
      <dgm:spPr>
        <a:ln>
          <a:noFill/>
        </a:ln>
      </dgm:spPr>
      <dgm:t>
        <a:bodyPr/>
        <a:lstStyle/>
        <a:p>
          <a:r>
            <a:rPr lang="en-GB" dirty="0"/>
            <a:t>Must have cash to meet commitments - essential</a:t>
          </a:r>
          <a:endParaRPr lang="en-US" dirty="0"/>
        </a:p>
      </dgm:t>
    </dgm:pt>
    <dgm:pt modelId="{85D2E46B-1C19-4B2F-9F28-108E47076FB4}" type="parTrans" cxnId="{B5CEDB30-730F-4621-A528-F9A886DFB61C}">
      <dgm:prSet/>
      <dgm:spPr/>
      <dgm:t>
        <a:bodyPr/>
        <a:lstStyle/>
        <a:p>
          <a:endParaRPr lang="en-US"/>
        </a:p>
      </dgm:t>
    </dgm:pt>
    <dgm:pt modelId="{1EE7C899-5885-406C-9416-12F310056655}" type="sibTrans" cxnId="{B5CEDB30-730F-4621-A528-F9A886DFB61C}">
      <dgm:prSet/>
      <dgm:spPr/>
      <dgm:t>
        <a:bodyPr/>
        <a:lstStyle/>
        <a:p>
          <a:endParaRPr lang="en-US"/>
        </a:p>
      </dgm:t>
    </dgm:pt>
    <dgm:pt modelId="{6A177E92-C2E5-4C3A-9E2B-628359763C6C}">
      <dgm:prSet/>
      <dgm:spPr>
        <a:ln>
          <a:noFill/>
        </a:ln>
      </dgm:spPr>
      <dgm:t>
        <a:bodyPr/>
        <a:lstStyle/>
        <a:p>
          <a:r>
            <a:rPr lang="en-GB" dirty="0"/>
            <a:t>Saving of interest can be estimated by comparing with a situation of inactivity; eg return on deposits at central bank</a:t>
          </a:r>
          <a:endParaRPr lang="en-US" dirty="0"/>
        </a:p>
      </dgm:t>
    </dgm:pt>
    <dgm:pt modelId="{A6CDD445-FEF7-4265-A290-C1E822940262}" type="parTrans" cxnId="{9B8F83EE-B1F1-4285-9A59-A19ADC5AC13A}">
      <dgm:prSet/>
      <dgm:spPr/>
      <dgm:t>
        <a:bodyPr/>
        <a:lstStyle/>
        <a:p>
          <a:endParaRPr lang="en-US"/>
        </a:p>
      </dgm:t>
    </dgm:pt>
    <dgm:pt modelId="{3AED88D9-E3FD-4BAD-8086-840495E735B4}" type="sibTrans" cxnId="{9B8F83EE-B1F1-4285-9A59-A19ADC5AC13A}">
      <dgm:prSet/>
      <dgm:spPr/>
      <dgm:t>
        <a:bodyPr/>
        <a:lstStyle/>
        <a:p>
          <a:endParaRPr lang="en-US"/>
        </a:p>
      </dgm:t>
    </dgm:pt>
    <dgm:pt modelId="{7B2F295A-5561-4C7B-9F4F-D5E280BCD9FD}">
      <dgm:prSet/>
      <dgm:spPr>
        <a:ln>
          <a:noFill/>
        </a:ln>
      </dgm:spPr>
      <dgm:t>
        <a:bodyPr/>
        <a:lstStyle/>
        <a:p>
          <a:r>
            <a:rPr lang="en-GB" dirty="0"/>
            <a:t>Smoothing benefits are difficult to measure</a:t>
          </a:r>
          <a:endParaRPr lang="en-US" dirty="0"/>
        </a:p>
      </dgm:t>
    </dgm:pt>
    <dgm:pt modelId="{7146CC9A-4430-4782-A059-F11D307BCA0F}" type="parTrans" cxnId="{4A85024D-3C1A-45D2-8FBD-AA4E5FA0C20C}">
      <dgm:prSet/>
      <dgm:spPr/>
      <dgm:t>
        <a:bodyPr/>
        <a:lstStyle/>
        <a:p>
          <a:endParaRPr lang="en-US"/>
        </a:p>
      </dgm:t>
    </dgm:pt>
    <dgm:pt modelId="{B4F522DA-9D30-463D-A7B1-EFFB7AAE3D0D}" type="sibTrans" cxnId="{4A85024D-3C1A-45D2-8FBD-AA4E5FA0C20C}">
      <dgm:prSet/>
      <dgm:spPr/>
      <dgm:t>
        <a:bodyPr/>
        <a:lstStyle/>
        <a:p>
          <a:endParaRPr lang="en-US"/>
        </a:p>
      </dgm:t>
    </dgm:pt>
    <dgm:pt modelId="{BBB9E00C-34F9-4DE2-8488-53C49CEF4063}">
      <dgm:prSet/>
      <dgm:spPr>
        <a:ln>
          <a:noFill/>
        </a:ln>
      </dgm:spPr>
      <dgm:t>
        <a:bodyPr/>
        <a:lstStyle/>
        <a:p>
          <a:r>
            <a:rPr lang="en-GB" dirty="0"/>
            <a:t>Consider other objectives, eg not complicate monetary policy</a:t>
          </a:r>
          <a:endParaRPr lang="en-US" dirty="0"/>
        </a:p>
      </dgm:t>
    </dgm:pt>
    <dgm:pt modelId="{8B8ACA6F-897C-4872-A3DD-59B59C808652}" type="parTrans" cxnId="{0B3AEAEB-600C-4A91-BFD1-F70258706CD6}">
      <dgm:prSet/>
      <dgm:spPr/>
      <dgm:t>
        <a:bodyPr/>
        <a:lstStyle/>
        <a:p>
          <a:endParaRPr lang="en-US"/>
        </a:p>
      </dgm:t>
    </dgm:pt>
    <dgm:pt modelId="{CA6F348D-D170-4963-AF02-86E1252FC304}" type="sibTrans" cxnId="{0B3AEAEB-600C-4A91-BFD1-F70258706CD6}">
      <dgm:prSet/>
      <dgm:spPr/>
      <dgm:t>
        <a:bodyPr/>
        <a:lstStyle/>
        <a:p>
          <a:endParaRPr lang="en-US"/>
        </a:p>
      </dgm:t>
    </dgm:pt>
    <dgm:pt modelId="{F12C66E5-3B73-4669-857D-C9A16FDAD623}">
      <dgm:prSet/>
      <dgm:spPr>
        <a:ln>
          <a:noFill/>
        </a:ln>
      </dgm:spPr>
      <dgm:t>
        <a:bodyPr/>
        <a:lstStyle/>
        <a:p>
          <a:r>
            <a:rPr lang="en-US" dirty="0"/>
            <a:t>Collateral Management Framework</a:t>
          </a:r>
        </a:p>
      </dgm:t>
    </dgm:pt>
    <dgm:pt modelId="{0A18D896-CC1C-49B6-9152-DF8FB2CA898E}" type="parTrans" cxnId="{7E2BFF7F-A198-4E0D-8866-800282A213F3}">
      <dgm:prSet/>
      <dgm:spPr/>
      <dgm:t>
        <a:bodyPr/>
        <a:lstStyle/>
        <a:p>
          <a:endParaRPr lang="en-GB"/>
        </a:p>
      </dgm:t>
    </dgm:pt>
    <dgm:pt modelId="{122076CC-A6B4-4005-B32F-A05DDF2D587E}" type="sibTrans" cxnId="{7E2BFF7F-A198-4E0D-8866-800282A213F3}">
      <dgm:prSet/>
      <dgm:spPr/>
      <dgm:t>
        <a:bodyPr/>
        <a:lstStyle/>
        <a:p>
          <a:endParaRPr lang="en-GB"/>
        </a:p>
      </dgm:t>
    </dgm:pt>
    <dgm:pt modelId="{AD5A0F22-C21B-4993-A787-BA535BFF7D8C}">
      <dgm:prSet/>
      <dgm:spPr>
        <a:ln>
          <a:noFill/>
        </a:ln>
      </dgm:spPr>
      <dgm:t>
        <a:bodyPr/>
        <a:lstStyle/>
        <a:p>
          <a:r>
            <a:rPr lang="en-GB" dirty="0"/>
            <a:t>What investments are possible and acceptable</a:t>
          </a:r>
          <a:endParaRPr lang="en-US" dirty="0"/>
        </a:p>
      </dgm:t>
    </dgm:pt>
    <dgm:pt modelId="{CFDF5FB1-AE72-4DA3-AA84-F51147C896E7}" type="parTrans" cxnId="{951C8F04-07AF-4CAD-827B-72D586763391}">
      <dgm:prSet/>
      <dgm:spPr/>
    </dgm:pt>
    <dgm:pt modelId="{7B88AC82-DA71-479D-88A0-1F54B50318A5}" type="sibTrans" cxnId="{951C8F04-07AF-4CAD-827B-72D586763391}">
      <dgm:prSet/>
      <dgm:spPr/>
    </dgm:pt>
    <dgm:pt modelId="{9D879F0E-299B-4FE4-9F62-223E412CDF44}">
      <dgm:prSet/>
      <dgm:spPr>
        <a:ln>
          <a:noFill/>
        </a:ln>
      </dgm:spPr>
      <dgm:t>
        <a:bodyPr/>
        <a:lstStyle/>
        <a:p>
          <a:r>
            <a:rPr lang="en-GB" dirty="0"/>
            <a:t>Authority to invest surplus cash – and link to high-level cash management objectives</a:t>
          </a:r>
          <a:endParaRPr lang="en-US" dirty="0"/>
        </a:p>
      </dgm:t>
    </dgm:pt>
    <dgm:pt modelId="{C59E1A6A-3313-41B3-A0BB-3BA47414416C}" type="parTrans" cxnId="{BBE9060D-7125-4329-A981-684E1B28E55E}">
      <dgm:prSet/>
      <dgm:spPr/>
    </dgm:pt>
    <dgm:pt modelId="{0843656E-10B4-4A5C-9950-F70517AE9AC5}" type="sibTrans" cxnId="{BBE9060D-7125-4329-A981-684E1B28E55E}">
      <dgm:prSet/>
      <dgm:spPr/>
    </dgm:pt>
    <dgm:pt modelId="{5A6D933D-448D-41C2-87F7-048FCEAF9F26}" type="pres">
      <dgm:prSet presAssocID="{0E0FD800-546C-4FCB-B9E2-85201AAF3CEA}" presName="Name0" presStyleCnt="0">
        <dgm:presLayoutVars>
          <dgm:dir/>
          <dgm:animLvl val="lvl"/>
          <dgm:resizeHandles val="exact"/>
        </dgm:presLayoutVars>
      </dgm:prSet>
      <dgm:spPr/>
    </dgm:pt>
    <dgm:pt modelId="{427466FC-6CAE-4884-ABD1-8B88B039563B}" type="pres">
      <dgm:prSet presAssocID="{36255EB9-8708-4818-84B7-F02264F79BE7}" presName="linNode" presStyleCnt="0"/>
      <dgm:spPr/>
    </dgm:pt>
    <dgm:pt modelId="{0CFBF829-FB28-4E14-925A-214E46CDAE73}" type="pres">
      <dgm:prSet presAssocID="{36255EB9-8708-4818-84B7-F02264F79BE7}" presName="parTx" presStyleLbl="revTx" presStyleIdx="0" presStyleCnt="2" custScaleX="119050">
        <dgm:presLayoutVars>
          <dgm:chMax val="1"/>
          <dgm:bulletEnabled val="1"/>
        </dgm:presLayoutVars>
      </dgm:prSet>
      <dgm:spPr/>
    </dgm:pt>
    <dgm:pt modelId="{65DB515D-2907-4019-9FBC-34539BBE9649}" type="pres">
      <dgm:prSet presAssocID="{36255EB9-8708-4818-84B7-F02264F79BE7}" presName="bracket" presStyleLbl="parChTrans1D1" presStyleIdx="0" presStyleCnt="2"/>
      <dgm:spPr/>
    </dgm:pt>
    <dgm:pt modelId="{75CC4C3D-9604-4271-9113-76C2AD181C8B}" type="pres">
      <dgm:prSet presAssocID="{36255EB9-8708-4818-84B7-F02264F79BE7}" presName="spH" presStyleCnt="0"/>
      <dgm:spPr/>
    </dgm:pt>
    <dgm:pt modelId="{60A857E9-0301-4599-8CCC-CEB544EFE3F4}" type="pres">
      <dgm:prSet presAssocID="{36255EB9-8708-4818-84B7-F02264F79BE7}" presName="desTx" presStyleLbl="node1" presStyleIdx="0" presStyleCnt="2">
        <dgm:presLayoutVars>
          <dgm:bulletEnabled val="1"/>
        </dgm:presLayoutVars>
      </dgm:prSet>
      <dgm:spPr/>
    </dgm:pt>
    <dgm:pt modelId="{43CDE7A2-90F0-4264-A427-01463831FD8C}" type="pres">
      <dgm:prSet presAssocID="{B7F65CCF-236B-44B6-8CF5-F7941DEDCB8A}" presName="spV" presStyleCnt="0"/>
      <dgm:spPr/>
    </dgm:pt>
    <dgm:pt modelId="{61BE5134-3E59-4F6B-ACE8-4854F8D31D2C}" type="pres">
      <dgm:prSet presAssocID="{5CDDAE32-394E-4969-B367-1555514EF02C}" presName="linNode" presStyleCnt="0"/>
      <dgm:spPr/>
    </dgm:pt>
    <dgm:pt modelId="{3F818C58-6DDE-4A09-AF41-B415F3C73624}" type="pres">
      <dgm:prSet presAssocID="{5CDDAE32-394E-4969-B367-1555514EF02C}" presName="parTx" presStyleLbl="revTx" presStyleIdx="1" presStyleCnt="2" custScaleX="118072">
        <dgm:presLayoutVars>
          <dgm:chMax val="1"/>
          <dgm:bulletEnabled val="1"/>
        </dgm:presLayoutVars>
      </dgm:prSet>
      <dgm:spPr/>
    </dgm:pt>
    <dgm:pt modelId="{026063D0-1AA4-4E2A-B981-077B5FBA7413}" type="pres">
      <dgm:prSet presAssocID="{5CDDAE32-394E-4969-B367-1555514EF02C}" presName="bracket" presStyleLbl="parChTrans1D1" presStyleIdx="1" presStyleCnt="2"/>
      <dgm:spPr/>
    </dgm:pt>
    <dgm:pt modelId="{FFDFFD9E-6079-4137-8FEB-F4D00E9DA432}" type="pres">
      <dgm:prSet presAssocID="{5CDDAE32-394E-4969-B367-1555514EF02C}" presName="spH" presStyleCnt="0"/>
      <dgm:spPr/>
    </dgm:pt>
    <dgm:pt modelId="{068D379D-A4B4-413F-B424-CEDFF3391266}" type="pres">
      <dgm:prSet presAssocID="{5CDDAE32-394E-4969-B367-1555514EF02C}" presName="desTx" presStyleLbl="node1" presStyleIdx="1" presStyleCnt="2">
        <dgm:presLayoutVars>
          <dgm:bulletEnabled val="1"/>
        </dgm:presLayoutVars>
      </dgm:prSet>
      <dgm:spPr/>
    </dgm:pt>
  </dgm:ptLst>
  <dgm:cxnLst>
    <dgm:cxn modelId="{951C8F04-07AF-4CAD-827B-72D586763391}" srcId="{36255EB9-8708-4818-84B7-F02264F79BE7}" destId="{AD5A0F22-C21B-4993-A787-BA535BFF7D8C}" srcOrd="2" destOrd="0" parTransId="{CFDF5FB1-AE72-4DA3-AA84-F51147C896E7}" sibTransId="{7B88AC82-DA71-479D-88A0-1F54B50318A5}"/>
    <dgm:cxn modelId="{BBE9060D-7125-4329-A981-684E1B28E55E}" srcId="{36255EB9-8708-4818-84B7-F02264F79BE7}" destId="{9D879F0E-299B-4FE4-9F62-223E412CDF44}" srcOrd="1" destOrd="0" parTransId="{C59E1A6A-3313-41B3-A0BB-3BA47414416C}" sibTransId="{0843656E-10B4-4A5C-9950-F70517AE9AC5}"/>
    <dgm:cxn modelId="{B2120E14-1ECE-4C54-85D8-2BDF017A5432}" type="presOf" srcId="{3BB8B49A-CCDC-4A88-AAE2-EACF9DA319C6}" destId="{60A857E9-0301-4599-8CCC-CEB544EFE3F4}" srcOrd="0" destOrd="4" presId="urn:diagrams.loki3.com/BracketList"/>
    <dgm:cxn modelId="{24246022-C70D-436A-8E2C-0A3DD90641BD}" srcId="{36255EB9-8708-4818-84B7-F02264F79BE7}" destId="{2520F588-999C-44B4-BF7D-1524A5178CA6}" srcOrd="5" destOrd="0" parTransId="{E7E50D38-6E74-478F-87E2-89B0B4CABDD9}" sibTransId="{68BD9DC0-1AE5-4387-BEA5-98F9CC03E8DF}"/>
    <dgm:cxn modelId="{B5CEDB30-730F-4621-A528-F9A886DFB61C}" srcId="{5CDDAE32-394E-4969-B367-1555514EF02C}" destId="{1478AA65-8EFB-4E00-9C90-B95AD5473289}" srcOrd="0" destOrd="0" parTransId="{85D2E46B-1C19-4B2F-9F28-108E47076FB4}" sibTransId="{1EE7C899-5885-406C-9416-12F310056655}"/>
    <dgm:cxn modelId="{70EFFB3C-2D87-4356-8B9F-BC59E7BF8A0F}" srcId="{3BB8B49A-CCDC-4A88-AAE2-EACF9DA319C6}" destId="{189CF142-3E5C-440C-B8B5-C90A576B09AC}" srcOrd="0" destOrd="0" parTransId="{5991B652-B2F4-40E9-A800-E1561FDBBFAE}" sibTransId="{347FB118-14E5-43FF-9E23-B7130F9100F7}"/>
    <dgm:cxn modelId="{E6AB253D-4C88-4CDA-A0AB-2681C7E3CEE1}" type="presOf" srcId="{1478AA65-8EFB-4E00-9C90-B95AD5473289}" destId="{068D379D-A4B4-413F-B424-CEDFF3391266}" srcOrd="0" destOrd="0" presId="urn:diagrams.loki3.com/BracketList"/>
    <dgm:cxn modelId="{D83AA65F-EE1A-49F5-A45E-4509F24ED781}" type="presOf" srcId="{36255EB9-8708-4818-84B7-F02264F79BE7}" destId="{0CFBF829-FB28-4E14-925A-214E46CDAE73}" srcOrd="0" destOrd="0" presId="urn:diagrams.loki3.com/BracketList"/>
    <dgm:cxn modelId="{09679247-2872-4F20-A26E-EC4D76763CE7}" type="presOf" srcId="{D140CE0D-4AC5-4F9D-90DC-FE7414EA8C32}" destId="{60A857E9-0301-4599-8CCC-CEB544EFE3F4}" srcOrd="0" destOrd="3" presId="urn:diagrams.loki3.com/BracketList"/>
    <dgm:cxn modelId="{4A85024D-3C1A-45D2-8FBD-AA4E5FA0C20C}" srcId="{5CDDAE32-394E-4969-B367-1555514EF02C}" destId="{7B2F295A-5561-4C7B-9F4F-D5E280BCD9FD}" srcOrd="2" destOrd="0" parTransId="{7146CC9A-4430-4782-A059-F11D307BCA0F}" sibTransId="{B4F522DA-9D30-463D-A7B1-EFFB7AAE3D0D}"/>
    <dgm:cxn modelId="{7E2BFF7F-A198-4E0D-8866-800282A213F3}" srcId="{3BB8B49A-CCDC-4A88-AAE2-EACF9DA319C6}" destId="{F12C66E5-3B73-4669-857D-C9A16FDAD623}" srcOrd="1" destOrd="0" parTransId="{0A18D896-CC1C-49B6-9152-DF8FB2CA898E}" sibTransId="{122076CC-A6B4-4005-B32F-A05DDF2D587E}"/>
    <dgm:cxn modelId="{081BFC8A-49FF-4B5E-BEC9-88E4EA330000}" srcId="{36255EB9-8708-4818-84B7-F02264F79BE7}" destId="{D140CE0D-4AC5-4F9D-90DC-FE7414EA8C32}" srcOrd="3" destOrd="0" parTransId="{4831A05A-6743-4466-8A34-868AAAD4E7B3}" sibTransId="{49D0DE92-C96E-4BEB-AB9F-0EA7CA9F1514}"/>
    <dgm:cxn modelId="{DED26090-ABC9-4182-B6A7-DC32EBC073F7}" type="presOf" srcId="{BBB9E00C-34F9-4DE2-8488-53C49CEF4063}" destId="{068D379D-A4B4-413F-B424-CEDFF3391266}" srcOrd="0" destOrd="3" presId="urn:diagrams.loki3.com/BracketList"/>
    <dgm:cxn modelId="{1BDAC597-E4A5-4876-A3B1-CDB570862208}" type="presOf" srcId="{189CF142-3E5C-440C-B8B5-C90A576B09AC}" destId="{60A857E9-0301-4599-8CCC-CEB544EFE3F4}" srcOrd="0" destOrd="5" presId="urn:diagrams.loki3.com/BracketList"/>
    <dgm:cxn modelId="{FE08EE9D-A475-4DFE-A4A4-C231577288D9}" type="presOf" srcId="{7B2F295A-5561-4C7B-9F4F-D5E280BCD9FD}" destId="{068D379D-A4B4-413F-B424-CEDFF3391266}" srcOrd="0" destOrd="2" presId="urn:diagrams.loki3.com/BracketList"/>
    <dgm:cxn modelId="{4F11CFA3-4AD4-4D57-9A1F-301BE3E6A6AF}" type="presOf" srcId="{6A177E92-C2E5-4C3A-9E2B-628359763C6C}" destId="{068D379D-A4B4-413F-B424-CEDFF3391266}" srcOrd="0" destOrd="1" presId="urn:diagrams.loki3.com/BracketList"/>
    <dgm:cxn modelId="{C65735AA-4F6D-4B5B-8DBE-8F5439EB7E3A}" type="presOf" srcId="{AD5A0F22-C21B-4993-A787-BA535BFF7D8C}" destId="{60A857E9-0301-4599-8CCC-CEB544EFE3F4}" srcOrd="0" destOrd="2" presId="urn:diagrams.loki3.com/BracketList"/>
    <dgm:cxn modelId="{4A9B13C5-B912-4B4A-8000-C24ED90D16B7}" type="presOf" srcId="{F4326B72-49F2-4F50-8112-F0606570B6D6}" destId="{60A857E9-0301-4599-8CCC-CEB544EFE3F4}" srcOrd="0" destOrd="0" presId="urn:diagrams.loki3.com/BracketList"/>
    <dgm:cxn modelId="{34EF1ACD-0318-496B-ABDE-1A6185B5225C}" type="presOf" srcId="{F12C66E5-3B73-4669-857D-C9A16FDAD623}" destId="{60A857E9-0301-4599-8CCC-CEB544EFE3F4}" srcOrd="0" destOrd="6" presId="urn:diagrams.loki3.com/BracketList"/>
    <dgm:cxn modelId="{AAE401CF-70CA-4002-BB8D-EFBF0C1D4691}" srcId="{36255EB9-8708-4818-84B7-F02264F79BE7}" destId="{3BB8B49A-CCDC-4A88-AAE2-EACF9DA319C6}" srcOrd="4" destOrd="0" parTransId="{55FF997B-5041-47F0-9FE5-0D016104D49D}" sibTransId="{4EE1A372-F4FD-44C0-9E4E-F9D1D8DA2AB1}"/>
    <dgm:cxn modelId="{2C15DFD0-805F-47F1-9457-88C166AC0B57}" type="presOf" srcId="{5CDDAE32-394E-4969-B367-1555514EF02C}" destId="{3F818C58-6DDE-4A09-AF41-B415F3C73624}" srcOrd="0" destOrd="0" presId="urn:diagrams.loki3.com/BracketList"/>
    <dgm:cxn modelId="{2EF9E6D6-7E68-4D4C-86B3-64E19CAFEFF1}" type="presOf" srcId="{0E0FD800-546C-4FCB-B9E2-85201AAF3CEA}" destId="{5A6D933D-448D-41C2-87F7-048FCEAF9F26}" srcOrd="0" destOrd="0" presId="urn:diagrams.loki3.com/BracketList"/>
    <dgm:cxn modelId="{2B099BD7-8D97-48BB-A179-9AAC333EA3AF}" srcId="{0E0FD800-546C-4FCB-B9E2-85201AAF3CEA}" destId="{36255EB9-8708-4818-84B7-F02264F79BE7}" srcOrd="0" destOrd="0" parTransId="{84EF3BCB-D02C-45B1-BFF4-8A4D1E84071B}" sibTransId="{B7F65CCF-236B-44B6-8CF5-F7941DEDCB8A}"/>
    <dgm:cxn modelId="{6001E4E3-31CE-424D-BE86-4CEA9E642209}" srcId="{0E0FD800-546C-4FCB-B9E2-85201AAF3CEA}" destId="{5CDDAE32-394E-4969-B367-1555514EF02C}" srcOrd="1" destOrd="0" parTransId="{1E6207E6-88F4-41CD-8488-74FD1625ADCA}" sibTransId="{0707EBDB-E283-40C0-AD25-8D0D14907A15}"/>
    <dgm:cxn modelId="{0B3AEAEB-600C-4A91-BFD1-F70258706CD6}" srcId="{5CDDAE32-394E-4969-B367-1555514EF02C}" destId="{BBB9E00C-34F9-4DE2-8488-53C49CEF4063}" srcOrd="3" destOrd="0" parTransId="{8B8ACA6F-897C-4872-A3DD-59B59C808652}" sibTransId="{CA6F348D-D170-4963-AF02-86E1252FC304}"/>
    <dgm:cxn modelId="{9B8F83EE-B1F1-4285-9A59-A19ADC5AC13A}" srcId="{5CDDAE32-394E-4969-B367-1555514EF02C}" destId="{6A177E92-C2E5-4C3A-9E2B-628359763C6C}" srcOrd="1" destOrd="0" parTransId="{A6CDD445-FEF7-4265-A290-C1E822940262}" sibTransId="{3AED88D9-E3FD-4BAD-8086-840495E735B4}"/>
    <dgm:cxn modelId="{63CF94EF-FDF8-4439-A015-33F0A5BFFD0B}" type="presOf" srcId="{2520F588-999C-44B4-BF7D-1524A5178CA6}" destId="{60A857E9-0301-4599-8CCC-CEB544EFE3F4}" srcOrd="0" destOrd="7" presId="urn:diagrams.loki3.com/BracketList"/>
    <dgm:cxn modelId="{3E9C5CF8-1051-4EFC-848F-39BE6E16100B}" srcId="{36255EB9-8708-4818-84B7-F02264F79BE7}" destId="{F4326B72-49F2-4F50-8112-F0606570B6D6}" srcOrd="0" destOrd="0" parTransId="{79CD81B5-DAA7-4E8C-9BDF-2DA36F4E0FB6}" sibTransId="{C23FA142-D0EF-4002-A02F-73DE6624C782}"/>
    <dgm:cxn modelId="{306CF6F8-DD6C-46E8-ADFE-3A6140835374}" type="presOf" srcId="{9D879F0E-299B-4FE4-9F62-223E412CDF44}" destId="{60A857E9-0301-4599-8CCC-CEB544EFE3F4}" srcOrd="0" destOrd="1" presId="urn:diagrams.loki3.com/BracketList"/>
    <dgm:cxn modelId="{A40BBFCF-F677-41CF-A6A9-E38B7ABEB7B3}" type="presParOf" srcId="{5A6D933D-448D-41C2-87F7-048FCEAF9F26}" destId="{427466FC-6CAE-4884-ABD1-8B88B039563B}" srcOrd="0" destOrd="0" presId="urn:diagrams.loki3.com/BracketList"/>
    <dgm:cxn modelId="{B0BFA636-8D6A-47E0-86FE-80BB1777ADF5}" type="presParOf" srcId="{427466FC-6CAE-4884-ABD1-8B88B039563B}" destId="{0CFBF829-FB28-4E14-925A-214E46CDAE73}" srcOrd="0" destOrd="0" presId="urn:diagrams.loki3.com/BracketList"/>
    <dgm:cxn modelId="{1C734C1F-88D5-45D3-8BFC-452C5E0FA519}" type="presParOf" srcId="{427466FC-6CAE-4884-ABD1-8B88B039563B}" destId="{65DB515D-2907-4019-9FBC-34539BBE9649}" srcOrd="1" destOrd="0" presId="urn:diagrams.loki3.com/BracketList"/>
    <dgm:cxn modelId="{2058A793-709A-4FD3-AC7C-335BB101E2DB}" type="presParOf" srcId="{427466FC-6CAE-4884-ABD1-8B88B039563B}" destId="{75CC4C3D-9604-4271-9113-76C2AD181C8B}" srcOrd="2" destOrd="0" presId="urn:diagrams.loki3.com/BracketList"/>
    <dgm:cxn modelId="{43895F0E-2F03-4C62-99D4-8EE70C6F0FCF}" type="presParOf" srcId="{427466FC-6CAE-4884-ABD1-8B88B039563B}" destId="{60A857E9-0301-4599-8CCC-CEB544EFE3F4}" srcOrd="3" destOrd="0" presId="urn:diagrams.loki3.com/BracketList"/>
    <dgm:cxn modelId="{6561D673-246F-4956-BD2D-9F05B292C9B3}" type="presParOf" srcId="{5A6D933D-448D-41C2-87F7-048FCEAF9F26}" destId="{43CDE7A2-90F0-4264-A427-01463831FD8C}" srcOrd="1" destOrd="0" presId="urn:diagrams.loki3.com/BracketList"/>
    <dgm:cxn modelId="{8D2792AB-0EFA-428C-B42E-F1D3B93435A6}" type="presParOf" srcId="{5A6D933D-448D-41C2-87F7-048FCEAF9F26}" destId="{61BE5134-3E59-4F6B-ACE8-4854F8D31D2C}" srcOrd="2" destOrd="0" presId="urn:diagrams.loki3.com/BracketList"/>
    <dgm:cxn modelId="{7C9DFDD9-C3E4-4388-8FA4-682A0BFD1CD2}" type="presParOf" srcId="{61BE5134-3E59-4F6B-ACE8-4854F8D31D2C}" destId="{3F818C58-6DDE-4A09-AF41-B415F3C73624}" srcOrd="0" destOrd="0" presId="urn:diagrams.loki3.com/BracketList"/>
    <dgm:cxn modelId="{A756A862-FFF8-4FF8-80D3-39CB5A4BC89D}" type="presParOf" srcId="{61BE5134-3E59-4F6B-ACE8-4854F8D31D2C}" destId="{026063D0-1AA4-4E2A-B981-077B5FBA7413}" srcOrd="1" destOrd="0" presId="urn:diagrams.loki3.com/BracketList"/>
    <dgm:cxn modelId="{445F19D1-EDC9-4476-82D4-837609F6D181}" type="presParOf" srcId="{61BE5134-3E59-4F6B-ACE8-4854F8D31D2C}" destId="{FFDFFD9E-6079-4137-8FEB-F4D00E9DA432}" srcOrd="2" destOrd="0" presId="urn:diagrams.loki3.com/BracketList"/>
    <dgm:cxn modelId="{D602F3DF-CFA7-409F-B59B-68FBAD6D7CD2}" type="presParOf" srcId="{61BE5134-3E59-4F6B-ACE8-4854F8D31D2C}" destId="{068D379D-A4B4-413F-B424-CEDFF33912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5E60AA-0E86-4AB9-8D0C-41AEF8127B3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04F7BF36-D5DD-4EA6-8517-643555E1CBFB}">
      <dgm:prSet phldrT="[Text]"/>
      <dgm:spPr>
        <a:ln>
          <a:noFill/>
        </a:ln>
      </dgm:spPr>
      <dgm:t>
        <a:bodyPr/>
        <a:lstStyle/>
        <a:p>
          <a:pPr>
            <a:buClr>
              <a:schemeClr val="tx1"/>
            </a:buClr>
          </a:pPr>
          <a:r>
            <a:rPr lang="en-GB" dirty="0"/>
            <a:t>Coordinated approach to stakeholders</a:t>
          </a:r>
        </a:p>
      </dgm:t>
    </dgm:pt>
    <dgm:pt modelId="{D7B6EB07-1543-4DD6-BA70-E9E3A14647F9}" type="parTrans" cxnId="{523C127C-BDFB-4222-961A-5C177935C397}">
      <dgm:prSet/>
      <dgm:spPr/>
      <dgm:t>
        <a:bodyPr/>
        <a:lstStyle/>
        <a:p>
          <a:endParaRPr lang="en-GB"/>
        </a:p>
      </dgm:t>
    </dgm:pt>
    <dgm:pt modelId="{EB28EE33-30C3-4130-A2F5-20DB38C309DF}" type="sibTrans" cxnId="{523C127C-BDFB-4222-961A-5C177935C397}">
      <dgm:prSet/>
      <dgm:spPr/>
      <dgm:t>
        <a:bodyPr/>
        <a:lstStyle/>
        <a:p>
          <a:endParaRPr lang="en-GB"/>
        </a:p>
      </dgm:t>
    </dgm:pt>
    <dgm:pt modelId="{D2EDF46E-4B49-48ED-9683-49ACB91EBCCD}">
      <dgm:prSet/>
      <dgm:spPr/>
      <dgm:t>
        <a:bodyPr/>
        <a:lstStyle/>
        <a:p>
          <a:r>
            <a:rPr lang="en-GB" dirty="0"/>
            <a:t>Single interface with the market for transactions</a:t>
          </a:r>
        </a:p>
      </dgm:t>
    </dgm:pt>
    <dgm:pt modelId="{DD0902F0-E460-4463-BFAE-F57AF56F5667}" type="parTrans" cxnId="{606B7B29-27F7-4E6A-92EE-EC35010F1190}">
      <dgm:prSet/>
      <dgm:spPr/>
      <dgm:t>
        <a:bodyPr/>
        <a:lstStyle/>
        <a:p>
          <a:endParaRPr lang="en-GB"/>
        </a:p>
      </dgm:t>
    </dgm:pt>
    <dgm:pt modelId="{70A19471-7179-4BE7-B2E1-6EF81AC0B0AA}" type="sibTrans" cxnId="{606B7B29-27F7-4E6A-92EE-EC35010F1190}">
      <dgm:prSet/>
      <dgm:spPr/>
      <dgm:t>
        <a:bodyPr/>
        <a:lstStyle/>
        <a:p>
          <a:endParaRPr lang="en-GB"/>
        </a:p>
      </dgm:t>
    </dgm:pt>
    <dgm:pt modelId="{DCA652A2-9E4F-4481-86E8-1E8D3F32E558}">
      <dgm:prSet/>
      <dgm:spPr>
        <a:ln>
          <a:noFill/>
        </a:ln>
      </dgm:spPr>
      <dgm:t>
        <a:bodyPr/>
        <a:lstStyle/>
        <a:p>
          <a:r>
            <a:rPr lang="en-GB" dirty="0"/>
            <a:t>Shared support services</a:t>
          </a:r>
        </a:p>
      </dgm:t>
    </dgm:pt>
    <dgm:pt modelId="{53BD361F-DA8A-4CDB-9047-33A7186C2081}" type="parTrans" cxnId="{AED1FFAD-7C47-4A3D-8BC4-30BF8FD464CC}">
      <dgm:prSet/>
      <dgm:spPr/>
      <dgm:t>
        <a:bodyPr/>
        <a:lstStyle/>
        <a:p>
          <a:endParaRPr lang="en-GB"/>
        </a:p>
      </dgm:t>
    </dgm:pt>
    <dgm:pt modelId="{6A4813CD-9B6E-4A2B-85A9-2DCAAA898204}" type="sibTrans" cxnId="{AED1FFAD-7C47-4A3D-8BC4-30BF8FD464CC}">
      <dgm:prSet/>
      <dgm:spPr/>
      <dgm:t>
        <a:bodyPr/>
        <a:lstStyle/>
        <a:p>
          <a:endParaRPr lang="en-GB"/>
        </a:p>
      </dgm:t>
    </dgm:pt>
    <dgm:pt modelId="{74C2C182-F680-4DF4-A27B-FAD48870A688}">
      <dgm:prSet/>
      <dgm:spPr/>
      <dgm:t>
        <a:bodyPr/>
        <a:lstStyle/>
        <a:p>
          <a:r>
            <a:rPr lang="en-GB" dirty="0"/>
            <a:t>Especially IT, including disaster recovery and BCP</a:t>
          </a:r>
        </a:p>
      </dgm:t>
    </dgm:pt>
    <dgm:pt modelId="{D1EE46F3-523C-444D-B37A-5457C171CED4}" type="parTrans" cxnId="{CDBD98DC-4C44-46EF-8344-753573F7609E}">
      <dgm:prSet/>
      <dgm:spPr/>
      <dgm:t>
        <a:bodyPr/>
        <a:lstStyle/>
        <a:p>
          <a:endParaRPr lang="en-GB"/>
        </a:p>
      </dgm:t>
    </dgm:pt>
    <dgm:pt modelId="{1652682D-7AF8-42FF-A60C-F115A9D1CB05}" type="sibTrans" cxnId="{CDBD98DC-4C44-46EF-8344-753573F7609E}">
      <dgm:prSet/>
      <dgm:spPr/>
      <dgm:t>
        <a:bodyPr/>
        <a:lstStyle/>
        <a:p>
          <a:endParaRPr lang="en-GB"/>
        </a:p>
      </dgm:t>
    </dgm:pt>
    <dgm:pt modelId="{8855578A-755F-40AF-9483-DE14486B1783}">
      <dgm:prSet/>
      <dgm:spPr>
        <a:ln>
          <a:noFill/>
        </a:ln>
      </dgm:spPr>
      <dgm:t>
        <a:bodyPr/>
        <a:lstStyle/>
        <a:p>
          <a:r>
            <a:rPr lang="en-GB" dirty="0"/>
            <a:t>Common operational risk framework</a:t>
          </a:r>
        </a:p>
      </dgm:t>
    </dgm:pt>
    <dgm:pt modelId="{3E0217E2-BABB-4AAC-910A-F90469D8354E}" type="parTrans" cxnId="{35EF61E8-125D-49E2-BCFF-97557FFA3F93}">
      <dgm:prSet/>
      <dgm:spPr/>
      <dgm:t>
        <a:bodyPr/>
        <a:lstStyle/>
        <a:p>
          <a:endParaRPr lang="en-GB"/>
        </a:p>
      </dgm:t>
    </dgm:pt>
    <dgm:pt modelId="{7E263DE0-BF6B-4EC6-BA48-50635A13B1BA}" type="sibTrans" cxnId="{35EF61E8-125D-49E2-BCFF-97557FFA3F93}">
      <dgm:prSet/>
      <dgm:spPr/>
      <dgm:t>
        <a:bodyPr/>
        <a:lstStyle/>
        <a:p>
          <a:endParaRPr lang="en-GB"/>
        </a:p>
      </dgm:t>
    </dgm:pt>
    <dgm:pt modelId="{626FAF24-D930-41EF-BE82-41DFB244153B}">
      <dgm:prSet/>
      <dgm:spPr/>
      <dgm:t>
        <a:bodyPr/>
        <a:lstStyle/>
        <a:p>
          <a:r>
            <a:rPr lang="en-GB" dirty="0"/>
            <a:t>Identification, assessment and reporting</a:t>
          </a:r>
        </a:p>
      </dgm:t>
    </dgm:pt>
    <dgm:pt modelId="{D911FBF5-A132-44D3-9F69-220CE648833F}" type="parTrans" cxnId="{BF3D3FBD-59EA-454E-9797-7F220AE650E2}">
      <dgm:prSet/>
      <dgm:spPr/>
      <dgm:t>
        <a:bodyPr/>
        <a:lstStyle/>
        <a:p>
          <a:endParaRPr lang="en-GB"/>
        </a:p>
      </dgm:t>
    </dgm:pt>
    <dgm:pt modelId="{AF34307C-C14E-4A2C-A7DE-C7DD4FB0AD96}" type="sibTrans" cxnId="{BF3D3FBD-59EA-454E-9797-7F220AE650E2}">
      <dgm:prSet/>
      <dgm:spPr/>
      <dgm:t>
        <a:bodyPr/>
        <a:lstStyle/>
        <a:p>
          <a:endParaRPr lang="en-GB"/>
        </a:p>
      </dgm:t>
    </dgm:pt>
    <dgm:pt modelId="{525C7C8E-F6E1-4564-A554-8B86CEE68FEE}">
      <dgm:prSet/>
      <dgm:spPr/>
      <dgm:t>
        <a:bodyPr/>
        <a:lstStyle/>
        <a:p>
          <a:r>
            <a:rPr lang="en-GB" dirty="0"/>
            <a:t>Including role of internal control and internal audit</a:t>
          </a:r>
        </a:p>
      </dgm:t>
    </dgm:pt>
    <dgm:pt modelId="{0D398842-4155-4C77-B274-65FB1F93024C}" type="parTrans" cxnId="{D0DDB666-4AC8-4977-B112-B8335791CA97}">
      <dgm:prSet/>
      <dgm:spPr/>
      <dgm:t>
        <a:bodyPr/>
        <a:lstStyle/>
        <a:p>
          <a:endParaRPr lang="en-GB"/>
        </a:p>
      </dgm:t>
    </dgm:pt>
    <dgm:pt modelId="{AAA35B94-AEBB-4CD8-87BD-CB049ACB3F58}" type="sibTrans" cxnId="{D0DDB666-4AC8-4977-B112-B8335791CA97}">
      <dgm:prSet/>
      <dgm:spPr/>
      <dgm:t>
        <a:bodyPr/>
        <a:lstStyle/>
        <a:p>
          <a:endParaRPr lang="en-GB"/>
        </a:p>
      </dgm:t>
    </dgm:pt>
    <dgm:pt modelId="{8EDD61FB-D9E9-463F-9F49-779553219CB8}">
      <dgm:prSet/>
      <dgm:spPr>
        <a:ln>
          <a:noFill/>
        </a:ln>
      </dgm:spPr>
      <dgm:t>
        <a:bodyPr/>
        <a:lstStyle/>
        <a:p>
          <a:r>
            <a:rPr lang="en-GB" dirty="0"/>
            <a:t>Systematic exchange of information</a:t>
          </a:r>
        </a:p>
      </dgm:t>
    </dgm:pt>
    <dgm:pt modelId="{ED02118C-A82A-4707-A124-7C245CA6573C}" type="parTrans" cxnId="{925A1A24-39B6-445C-B4FC-B2B2BE5556A3}">
      <dgm:prSet/>
      <dgm:spPr/>
      <dgm:t>
        <a:bodyPr/>
        <a:lstStyle/>
        <a:p>
          <a:endParaRPr lang="en-GB"/>
        </a:p>
      </dgm:t>
    </dgm:pt>
    <dgm:pt modelId="{E46EA02B-AA66-47FD-BDC6-17EBC7E88AC2}" type="sibTrans" cxnId="{925A1A24-39B6-445C-B4FC-B2B2BE5556A3}">
      <dgm:prSet/>
      <dgm:spPr/>
      <dgm:t>
        <a:bodyPr/>
        <a:lstStyle/>
        <a:p>
          <a:endParaRPr lang="en-GB"/>
        </a:p>
      </dgm:t>
    </dgm:pt>
    <dgm:pt modelId="{7BC3E84D-A563-4B7D-90BF-F192D6F57837}">
      <dgm:prSet/>
      <dgm:spPr>
        <a:ln>
          <a:noFill/>
        </a:ln>
      </dgm:spPr>
      <dgm:t>
        <a:bodyPr/>
        <a:lstStyle/>
        <a:p>
          <a:r>
            <a:rPr lang="en-GB" dirty="0"/>
            <a:t>Coordination of decision making</a:t>
          </a:r>
        </a:p>
      </dgm:t>
    </dgm:pt>
    <dgm:pt modelId="{0F6B752F-7192-4973-8E40-C6B95697B4B6}" type="parTrans" cxnId="{23B9DDE8-625E-4E27-86DE-313227C6F94A}">
      <dgm:prSet/>
      <dgm:spPr/>
      <dgm:t>
        <a:bodyPr/>
        <a:lstStyle/>
        <a:p>
          <a:endParaRPr lang="en-GB"/>
        </a:p>
      </dgm:t>
    </dgm:pt>
    <dgm:pt modelId="{BAE9D4EE-F2E7-4782-ADBF-268B0E0E1C1B}" type="sibTrans" cxnId="{23B9DDE8-625E-4E27-86DE-313227C6F94A}">
      <dgm:prSet/>
      <dgm:spPr/>
      <dgm:t>
        <a:bodyPr/>
        <a:lstStyle/>
        <a:p>
          <a:endParaRPr lang="en-GB"/>
        </a:p>
      </dgm:t>
    </dgm:pt>
    <dgm:pt modelId="{5A02C090-087C-4188-9F31-C100D375487F}">
      <dgm:prSet/>
      <dgm:spPr/>
      <dgm:t>
        <a:bodyPr/>
        <a:lstStyle/>
        <a:p>
          <a:r>
            <a:rPr lang="en-GB" dirty="0"/>
            <a:t>Strategic: active cash management supporting debt management strategy and annual borrowing plan </a:t>
          </a:r>
        </a:p>
      </dgm:t>
    </dgm:pt>
    <dgm:pt modelId="{CC1708D4-269C-45DC-B1DB-60DC16E31D96}" type="parTrans" cxnId="{E3DA298C-C6C7-4383-ABFC-95A18E7438B8}">
      <dgm:prSet/>
      <dgm:spPr/>
      <dgm:t>
        <a:bodyPr/>
        <a:lstStyle/>
        <a:p>
          <a:endParaRPr lang="en-GB"/>
        </a:p>
      </dgm:t>
    </dgm:pt>
    <dgm:pt modelId="{D0092EBB-09F3-45DD-8F52-6BE6D270CC0B}" type="sibTrans" cxnId="{E3DA298C-C6C7-4383-ABFC-95A18E7438B8}">
      <dgm:prSet/>
      <dgm:spPr/>
      <dgm:t>
        <a:bodyPr/>
        <a:lstStyle/>
        <a:p>
          <a:endParaRPr lang="en-GB"/>
        </a:p>
      </dgm:t>
    </dgm:pt>
    <dgm:pt modelId="{7CBE12C0-4C2D-4F8B-AEC2-0616A3E6E172}">
      <dgm:prSet/>
      <dgm:spPr/>
      <dgm:t>
        <a:bodyPr/>
        <a:lstStyle/>
        <a:p>
          <a:r>
            <a:rPr lang="en-GB" dirty="0"/>
            <a:t>Tactical: the pattern and maturities of investment</a:t>
          </a:r>
        </a:p>
      </dgm:t>
    </dgm:pt>
    <dgm:pt modelId="{8DE69B52-20E8-4406-9696-3E356DC323FE}" type="parTrans" cxnId="{AE4A7213-1B4C-46CA-8E36-15D2B3F4FD98}">
      <dgm:prSet/>
      <dgm:spPr/>
      <dgm:t>
        <a:bodyPr/>
        <a:lstStyle/>
        <a:p>
          <a:endParaRPr lang="en-GB"/>
        </a:p>
      </dgm:t>
    </dgm:pt>
    <dgm:pt modelId="{E37404EE-42F8-4657-9AF8-3A5B2000C84C}" type="sibTrans" cxnId="{AE4A7213-1B4C-46CA-8E36-15D2B3F4FD98}">
      <dgm:prSet/>
      <dgm:spPr/>
      <dgm:t>
        <a:bodyPr/>
        <a:lstStyle/>
        <a:p>
          <a:endParaRPr lang="en-GB"/>
        </a:p>
      </dgm:t>
    </dgm:pt>
    <dgm:pt modelId="{C3323C2E-35E6-4C84-9022-E70D9ECEF2E2}">
      <dgm:prSet/>
      <dgm:spPr/>
      <dgm:t>
        <a:bodyPr/>
        <a:lstStyle/>
        <a:p>
          <a:r>
            <a:rPr lang="en-GB" dirty="0"/>
            <a:t>Implications for governance framework</a:t>
          </a:r>
        </a:p>
      </dgm:t>
    </dgm:pt>
    <dgm:pt modelId="{0B379055-D57B-42C6-AF1A-CFC01ED3EEA5}" type="parTrans" cxnId="{777EFBF6-8129-4C76-9D96-6794D4E3321D}">
      <dgm:prSet/>
      <dgm:spPr/>
      <dgm:t>
        <a:bodyPr/>
        <a:lstStyle/>
        <a:p>
          <a:endParaRPr lang="en-GB"/>
        </a:p>
      </dgm:t>
    </dgm:pt>
    <dgm:pt modelId="{ADD33A64-2DE8-4E43-8FFD-DBC3AA70D85B}" type="sibTrans" cxnId="{777EFBF6-8129-4C76-9D96-6794D4E3321D}">
      <dgm:prSet/>
      <dgm:spPr/>
      <dgm:t>
        <a:bodyPr/>
        <a:lstStyle/>
        <a:p>
          <a:endParaRPr lang="en-GB"/>
        </a:p>
      </dgm:t>
    </dgm:pt>
    <dgm:pt modelId="{00611808-3E21-4885-90F8-1F28EEAB7F78}" type="pres">
      <dgm:prSet presAssocID="{3D5E60AA-0E86-4AB9-8D0C-41AEF8127B31}" presName="linear" presStyleCnt="0">
        <dgm:presLayoutVars>
          <dgm:animLvl val="lvl"/>
          <dgm:resizeHandles val="exact"/>
        </dgm:presLayoutVars>
      </dgm:prSet>
      <dgm:spPr/>
    </dgm:pt>
    <dgm:pt modelId="{6CE42A16-B6F3-410F-B005-9A752A9CA132}" type="pres">
      <dgm:prSet presAssocID="{04F7BF36-D5DD-4EA6-8517-643555E1CBFB}" presName="parentText" presStyleLbl="node1" presStyleIdx="0" presStyleCnt="5" custLinFactNeighborY="-11200">
        <dgm:presLayoutVars>
          <dgm:chMax val="0"/>
          <dgm:bulletEnabled val="1"/>
        </dgm:presLayoutVars>
      </dgm:prSet>
      <dgm:spPr/>
    </dgm:pt>
    <dgm:pt modelId="{1CE02BC2-16AF-4A69-AF72-1D49D0DDFD1E}" type="pres">
      <dgm:prSet presAssocID="{04F7BF36-D5DD-4EA6-8517-643555E1CBFB}" presName="childText" presStyleLbl="revTx" presStyleIdx="0" presStyleCnt="4">
        <dgm:presLayoutVars>
          <dgm:bulletEnabled val="1"/>
        </dgm:presLayoutVars>
      </dgm:prSet>
      <dgm:spPr/>
    </dgm:pt>
    <dgm:pt modelId="{7C52D22E-FA25-4A67-B5AB-30E188C3D1F7}" type="pres">
      <dgm:prSet presAssocID="{DCA652A2-9E4F-4481-86E8-1E8D3F32E558}" presName="parentText" presStyleLbl="node1" presStyleIdx="1" presStyleCnt="5">
        <dgm:presLayoutVars>
          <dgm:chMax val="0"/>
          <dgm:bulletEnabled val="1"/>
        </dgm:presLayoutVars>
      </dgm:prSet>
      <dgm:spPr/>
    </dgm:pt>
    <dgm:pt modelId="{E55B33D1-6E30-42B6-B50F-F1039904049C}" type="pres">
      <dgm:prSet presAssocID="{DCA652A2-9E4F-4481-86E8-1E8D3F32E558}" presName="childText" presStyleLbl="revTx" presStyleIdx="1" presStyleCnt="4">
        <dgm:presLayoutVars>
          <dgm:bulletEnabled val="1"/>
        </dgm:presLayoutVars>
      </dgm:prSet>
      <dgm:spPr/>
    </dgm:pt>
    <dgm:pt modelId="{FBA178AA-228E-4FA0-94AD-A3566A2B17A9}" type="pres">
      <dgm:prSet presAssocID="{8855578A-755F-40AF-9483-DE14486B1783}" presName="parentText" presStyleLbl="node1" presStyleIdx="2" presStyleCnt="5">
        <dgm:presLayoutVars>
          <dgm:chMax val="0"/>
          <dgm:bulletEnabled val="1"/>
        </dgm:presLayoutVars>
      </dgm:prSet>
      <dgm:spPr/>
    </dgm:pt>
    <dgm:pt modelId="{1EDD4ABE-B41A-4790-A58A-C5C1221EAB96}" type="pres">
      <dgm:prSet presAssocID="{8855578A-755F-40AF-9483-DE14486B1783}" presName="childText" presStyleLbl="revTx" presStyleIdx="2" presStyleCnt="4">
        <dgm:presLayoutVars>
          <dgm:bulletEnabled val="1"/>
        </dgm:presLayoutVars>
      </dgm:prSet>
      <dgm:spPr/>
    </dgm:pt>
    <dgm:pt modelId="{DF6D5573-50CD-4B0E-9D35-83B035CB9899}" type="pres">
      <dgm:prSet presAssocID="{8EDD61FB-D9E9-463F-9F49-779553219CB8}" presName="parentText" presStyleLbl="node1" presStyleIdx="3" presStyleCnt="5">
        <dgm:presLayoutVars>
          <dgm:chMax val="0"/>
          <dgm:bulletEnabled val="1"/>
        </dgm:presLayoutVars>
      </dgm:prSet>
      <dgm:spPr/>
    </dgm:pt>
    <dgm:pt modelId="{491BD898-0788-4090-8C52-3D7634994242}" type="pres">
      <dgm:prSet presAssocID="{E46EA02B-AA66-47FD-BDC6-17EBC7E88AC2}" presName="spacer" presStyleCnt="0"/>
      <dgm:spPr/>
    </dgm:pt>
    <dgm:pt modelId="{065A522A-E4E1-4531-840A-D2D7608EF38A}" type="pres">
      <dgm:prSet presAssocID="{7BC3E84D-A563-4B7D-90BF-F192D6F57837}" presName="parentText" presStyleLbl="node1" presStyleIdx="4" presStyleCnt="5">
        <dgm:presLayoutVars>
          <dgm:chMax val="0"/>
          <dgm:bulletEnabled val="1"/>
        </dgm:presLayoutVars>
      </dgm:prSet>
      <dgm:spPr/>
    </dgm:pt>
    <dgm:pt modelId="{F884813E-4609-4552-B821-5A57B7C86A28}" type="pres">
      <dgm:prSet presAssocID="{7BC3E84D-A563-4B7D-90BF-F192D6F57837}" presName="childText" presStyleLbl="revTx" presStyleIdx="3" presStyleCnt="4">
        <dgm:presLayoutVars>
          <dgm:bulletEnabled val="1"/>
        </dgm:presLayoutVars>
      </dgm:prSet>
      <dgm:spPr/>
    </dgm:pt>
  </dgm:ptLst>
  <dgm:cxnLst>
    <dgm:cxn modelId="{AE4A7213-1B4C-46CA-8E36-15D2B3F4FD98}" srcId="{7BC3E84D-A563-4B7D-90BF-F192D6F57837}" destId="{7CBE12C0-4C2D-4F8B-AEC2-0616A3E6E172}" srcOrd="1" destOrd="0" parTransId="{8DE69B52-20E8-4406-9696-3E356DC323FE}" sibTransId="{E37404EE-42F8-4657-9AF8-3A5B2000C84C}"/>
    <dgm:cxn modelId="{925A1A24-39B6-445C-B4FC-B2B2BE5556A3}" srcId="{3D5E60AA-0E86-4AB9-8D0C-41AEF8127B31}" destId="{8EDD61FB-D9E9-463F-9F49-779553219CB8}" srcOrd="3" destOrd="0" parTransId="{ED02118C-A82A-4707-A124-7C245CA6573C}" sibTransId="{E46EA02B-AA66-47FD-BDC6-17EBC7E88AC2}"/>
    <dgm:cxn modelId="{606B7B29-27F7-4E6A-92EE-EC35010F1190}" srcId="{04F7BF36-D5DD-4EA6-8517-643555E1CBFB}" destId="{D2EDF46E-4B49-48ED-9683-49ACB91EBCCD}" srcOrd="0" destOrd="0" parTransId="{DD0902F0-E460-4463-BFAE-F57AF56F5667}" sibTransId="{70A19471-7179-4BE7-B2E1-6EF81AC0B0AA}"/>
    <dgm:cxn modelId="{CD667533-9023-4A5E-8FAF-E04F7FA99FFA}" type="presOf" srcId="{3D5E60AA-0E86-4AB9-8D0C-41AEF8127B31}" destId="{00611808-3E21-4885-90F8-1F28EEAB7F78}" srcOrd="0" destOrd="0" presId="urn:microsoft.com/office/officeart/2005/8/layout/vList2"/>
    <dgm:cxn modelId="{CA6DE95C-A921-4B1E-8C56-379996D9E4D8}" type="presOf" srcId="{7BC3E84D-A563-4B7D-90BF-F192D6F57837}" destId="{065A522A-E4E1-4531-840A-D2D7608EF38A}" srcOrd="0" destOrd="0" presId="urn:microsoft.com/office/officeart/2005/8/layout/vList2"/>
    <dgm:cxn modelId="{7095015F-1104-47B6-9228-BCE1CA6BCA62}" type="presOf" srcId="{626FAF24-D930-41EF-BE82-41DFB244153B}" destId="{1EDD4ABE-B41A-4790-A58A-C5C1221EAB96}" srcOrd="0" destOrd="0" presId="urn:microsoft.com/office/officeart/2005/8/layout/vList2"/>
    <dgm:cxn modelId="{5D83A965-36D2-4C5D-8A17-6A7F26BE7BD4}" type="presOf" srcId="{8EDD61FB-D9E9-463F-9F49-779553219CB8}" destId="{DF6D5573-50CD-4B0E-9D35-83B035CB9899}" srcOrd="0" destOrd="0" presId="urn:microsoft.com/office/officeart/2005/8/layout/vList2"/>
    <dgm:cxn modelId="{C060DD65-1D58-41AD-B163-27B004B88442}" type="presOf" srcId="{525C7C8E-F6E1-4564-A554-8B86CEE68FEE}" destId="{1EDD4ABE-B41A-4790-A58A-C5C1221EAB96}" srcOrd="0" destOrd="1" presId="urn:microsoft.com/office/officeart/2005/8/layout/vList2"/>
    <dgm:cxn modelId="{D0DDB666-4AC8-4977-B112-B8335791CA97}" srcId="{8855578A-755F-40AF-9483-DE14486B1783}" destId="{525C7C8E-F6E1-4564-A554-8B86CEE68FEE}" srcOrd="1" destOrd="0" parTransId="{0D398842-4155-4C77-B274-65FB1F93024C}" sibTransId="{AAA35B94-AEBB-4CD8-87BD-CB049ACB3F58}"/>
    <dgm:cxn modelId="{523C127C-BDFB-4222-961A-5C177935C397}" srcId="{3D5E60AA-0E86-4AB9-8D0C-41AEF8127B31}" destId="{04F7BF36-D5DD-4EA6-8517-643555E1CBFB}" srcOrd="0" destOrd="0" parTransId="{D7B6EB07-1543-4DD6-BA70-E9E3A14647F9}" sibTransId="{EB28EE33-30C3-4130-A2F5-20DB38C309DF}"/>
    <dgm:cxn modelId="{0CB75A7D-AFA1-49AC-9BB3-2CBA5F63F935}" type="presOf" srcId="{DCA652A2-9E4F-4481-86E8-1E8D3F32E558}" destId="{7C52D22E-FA25-4A67-B5AB-30E188C3D1F7}" srcOrd="0" destOrd="0" presId="urn:microsoft.com/office/officeart/2005/8/layout/vList2"/>
    <dgm:cxn modelId="{28670B84-64E7-43A3-8449-634C15E916EC}" type="presOf" srcId="{74C2C182-F680-4DF4-A27B-FAD48870A688}" destId="{E55B33D1-6E30-42B6-B50F-F1039904049C}" srcOrd="0" destOrd="0" presId="urn:microsoft.com/office/officeart/2005/8/layout/vList2"/>
    <dgm:cxn modelId="{E3DA298C-C6C7-4383-ABFC-95A18E7438B8}" srcId="{7BC3E84D-A563-4B7D-90BF-F192D6F57837}" destId="{5A02C090-087C-4188-9F31-C100D375487F}" srcOrd="0" destOrd="0" parTransId="{CC1708D4-269C-45DC-B1DB-60DC16E31D96}" sibTransId="{D0092EBB-09F3-45DD-8F52-6BE6D270CC0B}"/>
    <dgm:cxn modelId="{E1BDCF9F-0DE9-47EB-A2D3-9082014ACCD3}" type="presOf" srcId="{8855578A-755F-40AF-9483-DE14486B1783}" destId="{FBA178AA-228E-4FA0-94AD-A3566A2B17A9}" srcOrd="0" destOrd="0" presId="urn:microsoft.com/office/officeart/2005/8/layout/vList2"/>
    <dgm:cxn modelId="{AED1FFAD-7C47-4A3D-8BC4-30BF8FD464CC}" srcId="{3D5E60AA-0E86-4AB9-8D0C-41AEF8127B31}" destId="{DCA652A2-9E4F-4481-86E8-1E8D3F32E558}" srcOrd="1" destOrd="0" parTransId="{53BD361F-DA8A-4CDB-9047-33A7186C2081}" sibTransId="{6A4813CD-9B6E-4A2B-85A9-2DCAAA898204}"/>
    <dgm:cxn modelId="{542AC3AE-2B1F-4A79-92E4-9994F9062697}" type="presOf" srcId="{D2EDF46E-4B49-48ED-9683-49ACB91EBCCD}" destId="{1CE02BC2-16AF-4A69-AF72-1D49D0DDFD1E}" srcOrd="0" destOrd="0" presId="urn:microsoft.com/office/officeart/2005/8/layout/vList2"/>
    <dgm:cxn modelId="{BF3D3FBD-59EA-454E-9797-7F220AE650E2}" srcId="{8855578A-755F-40AF-9483-DE14486B1783}" destId="{626FAF24-D930-41EF-BE82-41DFB244153B}" srcOrd="0" destOrd="0" parTransId="{D911FBF5-A132-44D3-9F69-220CE648833F}" sibTransId="{AF34307C-C14E-4A2C-A7DE-C7DD4FB0AD96}"/>
    <dgm:cxn modelId="{CDBD98DC-4C44-46EF-8344-753573F7609E}" srcId="{DCA652A2-9E4F-4481-86E8-1E8D3F32E558}" destId="{74C2C182-F680-4DF4-A27B-FAD48870A688}" srcOrd="0" destOrd="0" parTransId="{D1EE46F3-523C-444D-B37A-5457C171CED4}" sibTransId="{1652682D-7AF8-42FF-A60C-F115A9D1CB05}"/>
    <dgm:cxn modelId="{93F202DE-FF72-43F3-BEFE-F5377605E676}" type="presOf" srcId="{7CBE12C0-4C2D-4F8B-AEC2-0616A3E6E172}" destId="{F884813E-4609-4552-B821-5A57B7C86A28}" srcOrd="0" destOrd="1" presId="urn:microsoft.com/office/officeart/2005/8/layout/vList2"/>
    <dgm:cxn modelId="{35EF61E8-125D-49E2-BCFF-97557FFA3F93}" srcId="{3D5E60AA-0E86-4AB9-8D0C-41AEF8127B31}" destId="{8855578A-755F-40AF-9483-DE14486B1783}" srcOrd="2" destOrd="0" parTransId="{3E0217E2-BABB-4AAC-910A-F90469D8354E}" sibTransId="{7E263DE0-BF6B-4EC6-BA48-50635A13B1BA}"/>
    <dgm:cxn modelId="{23B9DDE8-625E-4E27-86DE-313227C6F94A}" srcId="{3D5E60AA-0E86-4AB9-8D0C-41AEF8127B31}" destId="{7BC3E84D-A563-4B7D-90BF-F192D6F57837}" srcOrd="4" destOrd="0" parTransId="{0F6B752F-7192-4973-8E40-C6B95697B4B6}" sibTransId="{BAE9D4EE-F2E7-4782-ADBF-268B0E0E1C1B}"/>
    <dgm:cxn modelId="{CB9C82F4-C6C7-474D-A595-93943CCD3B10}" type="presOf" srcId="{04F7BF36-D5DD-4EA6-8517-643555E1CBFB}" destId="{6CE42A16-B6F3-410F-B005-9A752A9CA132}" srcOrd="0" destOrd="0" presId="urn:microsoft.com/office/officeart/2005/8/layout/vList2"/>
    <dgm:cxn modelId="{C4C424F5-A3F5-4331-AD8A-9E3F6A23E4C4}" type="presOf" srcId="{C3323C2E-35E6-4C84-9022-E70D9ECEF2E2}" destId="{F884813E-4609-4552-B821-5A57B7C86A28}" srcOrd="0" destOrd="2" presId="urn:microsoft.com/office/officeart/2005/8/layout/vList2"/>
    <dgm:cxn modelId="{777EFBF6-8129-4C76-9D96-6794D4E3321D}" srcId="{7BC3E84D-A563-4B7D-90BF-F192D6F57837}" destId="{C3323C2E-35E6-4C84-9022-E70D9ECEF2E2}" srcOrd="2" destOrd="0" parTransId="{0B379055-D57B-42C6-AF1A-CFC01ED3EEA5}" sibTransId="{ADD33A64-2DE8-4E43-8FFD-DBC3AA70D85B}"/>
    <dgm:cxn modelId="{3342ECFD-0DBC-4181-A3FF-A7979E15598D}" type="presOf" srcId="{5A02C090-087C-4188-9F31-C100D375487F}" destId="{F884813E-4609-4552-B821-5A57B7C86A28}" srcOrd="0" destOrd="0" presId="urn:microsoft.com/office/officeart/2005/8/layout/vList2"/>
    <dgm:cxn modelId="{ECBD3661-122C-4D43-A5C3-E3966B632784}" type="presParOf" srcId="{00611808-3E21-4885-90F8-1F28EEAB7F78}" destId="{6CE42A16-B6F3-410F-B005-9A752A9CA132}" srcOrd="0" destOrd="0" presId="urn:microsoft.com/office/officeart/2005/8/layout/vList2"/>
    <dgm:cxn modelId="{ACEF16E6-BC73-480E-A8AB-49B1BF78813C}" type="presParOf" srcId="{00611808-3E21-4885-90F8-1F28EEAB7F78}" destId="{1CE02BC2-16AF-4A69-AF72-1D49D0DDFD1E}" srcOrd="1" destOrd="0" presId="urn:microsoft.com/office/officeart/2005/8/layout/vList2"/>
    <dgm:cxn modelId="{8F7A2914-E6E6-4F39-82D0-451F3AF48647}" type="presParOf" srcId="{00611808-3E21-4885-90F8-1F28EEAB7F78}" destId="{7C52D22E-FA25-4A67-B5AB-30E188C3D1F7}" srcOrd="2" destOrd="0" presId="urn:microsoft.com/office/officeart/2005/8/layout/vList2"/>
    <dgm:cxn modelId="{304B89B0-F7BE-43DC-8C83-E9C7677E1846}" type="presParOf" srcId="{00611808-3E21-4885-90F8-1F28EEAB7F78}" destId="{E55B33D1-6E30-42B6-B50F-F1039904049C}" srcOrd="3" destOrd="0" presId="urn:microsoft.com/office/officeart/2005/8/layout/vList2"/>
    <dgm:cxn modelId="{8DD3272B-19CD-4C70-BC13-8C39AA97B33A}" type="presParOf" srcId="{00611808-3E21-4885-90F8-1F28EEAB7F78}" destId="{FBA178AA-228E-4FA0-94AD-A3566A2B17A9}" srcOrd="4" destOrd="0" presId="urn:microsoft.com/office/officeart/2005/8/layout/vList2"/>
    <dgm:cxn modelId="{52E9FCB3-705C-4B5E-A448-C8911FD3A7ED}" type="presParOf" srcId="{00611808-3E21-4885-90F8-1F28EEAB7F78}" destId="{1EDD4ABE-B41A-4790-A58A-C5C1221EAB96}" srcOrd="5" destOrd="0" presId="urn:microsoft.com/office/officeart/2005/8/layout/vList2"/>
    <dgm:cxn modelId="{48C2A5BD-D2B3-49B7-9678-D7FCA3876388}" type="presParOf" srcId="{00611808-3E21-4885-90F8-1F28EEAB7F78}" destId="{DF6D5573-50CD-4B0E-9D35-83B035CB9899}" srcOrd="6" destOrd="0" presId="urn:microsoft.com/office/officeart/2005/8/layout/vList2"/>
    <dgm:cxn modelId="{3E9F6BE7-4678-46F1-865A-E6068BA9201E}" type="presParOf" srcId="{00611808-3E21-4885-90F8-1F28EEAB7F78}" destId="{491BD898-0788-4090-8C52-3D7634994242}" srcOrd="7" destOrd="0" presId="urn:microsoft.com/office/officeart/2005/8/layout/vList2"/>
    <dgm:cxn modelId="{DF9B78AC-3449-47D0-9BEC-968A3F1C2D8D}" type="presParOf" srcId="{00611808-3E21-4885-90F8-1F28EEAB7F78}" destId="{065A522A-E4E1-4531-840A-D2D7608EF38A}" srcOrd="8" destOrd="0" presId="urn:microsoft.com/office/officeart/2005/8/layout/vList2"/>
    <dgm:cxn modelId="{7CAA5214-F7B8-483A-ABA1-CBE3D22C81F0}" type="presParOf" srcId="{00611808-3E21-4885-90F8-1F28EEAB7F78}" destId="{F884813E-4609-4552-B821-5A57B7C86A2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B435B4-2FD6-46BB-B664-14A7EDA54F5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8332BC44-F532-4048-B7D7-1E378A1BF5AA}">
      <dgm:prSet phldrT="[Text]" custT="1"/>
      <dgm:spPr/>
      <dgm:t>
        <a:bodyPr/>
        <a:lstStyle/>
        <a:p>
          <a:r>
            <a:rPr lang="en-GB" sz="1800" dirty="0"/>
            <a:t>Coordination requires some form of a Memorandum of Understanding</a:t>
          </a:r>
        </a:p>
      </dgm:t>
    </dgm:pt>
    <dgm:pt modelId="{99B5771E-0A60-4299-A27E-BC3B4AEA743E}" type="parTrans" cxnId="{8F925952-382B-4790-B0B7-2EE8B350D29B}">
      <dgm:prSet/>
      <dgm:spPr/>
      <dgm:t>
        <a:bodyPr/>
        <a:lstStyle/>
        <a:p>
          <a:endParaRPr lang="en-GB" sz="2400"/>
        </a:p>
      </dgm:t>
    </dgm:pt>
    <dgm:pt modelId="{03B3E8B4-A1B3-4E5D-BEB5-530895AB1EBE}" type="sibTrans" cxnId="{8F925952-382B-4790-B0B7-2EE8B350D29B}">
      <dgm:prSet/>
      <dgm:spPr/>
      <dgm:t>
        <a:bodyPr/>
        <a:lstStyle/>
        <a:p>
          <a:endParaRPr lang="en-GB" sz="2400"/>
        </a:p>
      </dgm:t>
    </dgm:pt>
    <dgm:pt modelId="{290308BC-C695-4A6D-B1D5-9204912A8B98}">
      <dgm:prSet custT="1"/>
      <dgm:spPr/>
      <dgm:t>
        <a:bodyPr/>
        <a:lstStyle/>
        <a:p>
          <a:r>
            <a:rPr lang="en-GB" sz="1800" dirty="0"/>
            <a:t>Cash held at the central bank should be remunerated at market rates without risk ("market-related risk-free interest rate")</a:t>
          </a:r>
        </a:p>
      </dgm:t>
    </dgm:pt>
    <dgm:pt modelId="{DDC64B5D-9CBD-47CB-ACF9-5F16E17734B4}" type="parTrans" cxnId="{6F7D8EBF-0DD2-4684-8248-F14B93E562A8}">
      <dgm:prSet/>
      <dgm:spPr/>
      <dgm:t>
        <a:bodyPr/>
        <a:lstStyle/>
        <a:p>
          <a:endParaRPr lang="en-GB" sz="2400"/>
        </a:p>
      </dgm:t>
    </dgm:pt>
    <dgm:pt modelId="{A8F2DB9A-7D74-4888-A5FC-15C09E7CCF4A}" type="sibTrans" cxnId="{6F7D8EBF-0DD2-4684-8248-F14B93E562A8}">
      <dgm:prSet/>
      <dgm:spPr/>
      <dgm:t>
        <a:bodyPr/>
        <a:lstStyle/>
        <a:p>
          <a:endParaRPr lang="en-GB" sz="2400"/>
        </a:p>
      </dgm:t>
    </dgm:pt>
    <dgm:pt modelId="{2101E6B4-3108-4800-BA25-395BF679AC97}">
      <dgm:prSet custT="1"/>
      <dgm:spPr/>
      <dgm:t>
        <a:bodyPr/>
        <a:lstStyle/>
        <a:p>
          <a:r>
            <a:rPr lang="en-GB" sz="1800" dirty="0"/>
            <a:t>Consider deposits (term and remunerated) at the central bank only if there is a monetary imbalance, i.e., when it is a response to a structural problem</a:t>
          </a:r>
        </a:p>
      </dgm:t>
    </dgm:pt>
    <dgm:pt modelId="{36327203-20F1-484A-B6B5-FC51E8356A0F}" type="parTrans" cxnId="{6EE332BC-549D-4CD3-B748-E70B811083EB}">
      <dgm:prSet/>
      <dgm:spPr/>
      <dgm:t>
        <a:bodyPr/>
        <a:lstStyle/>
        <a:p>
          <a:endParaRPr lang="en-GB" sz="2400"/>
        </a:p>
      </dgm:t>
    </dgm:pt>
    <dgm:pt modelId="{63E25B69-797A-427F-A875-BF4C71749792}" type="sibTrans" cxnId="{6EE332BC-549D-4CD3-B748-E70B811083EB}">
      <dgm:prSet/>
      <dgm:spPr/>
      <dgm:t>
        <a:bodyPr/>
        <a:lstStyle/>
        <a:p>
          <a:endParaRPr lang="en-GB" sz="2400"/>
        </a:p>
      </dgm:t>
    </dgm:pt>
    <dgm:pt modelId="{C94C0E35-AF8E-4A95-A1DE-075A9B4C0976}">
      <dgm:prSet phldrT="[Text]" custT="1"/>
      <dgm:spPr>
        <a:solidFill>
          <a:srgbClr val="CFD5EA">
            <a:alpha val="90000"/>
          </a:srgbClr>
        </a:solidFill>
      </dgm:spPr>
      <dgm:t>
        <a:bodyPr/>
        <a:lstStyle/>
        <a:p>
          <a:r>
            <a:rPr lang="en-GB" sz="1800" dirty="0"/>
            <a:t>The joint program for money market development</a:t>
          </a:r>
        </a:p>
      </dgm:t>
    </dgm:pt>
    <dgm:pt modelId="{7FCA49AF-7A1D-4041-A088-C8E7B34A2F30}" type="parTrans" cxnId="{6CFFDB67-236F-44BC-9AE2-92151775C0F7}">
      <dgm:prSet/>
      <dgm:spPr/>
      <dgm:t>
        <a:bodyPr/>
        <a:lstStyle/>
        <a:p>
          <a:endParaRPr lang="en-GB" sz="2400"/>
        </a:p>
      </dgm:t>
    </dgm:pt>
    <dgm:pt modelId="{9305F147-2481-4149-890B-EDF64CF0344D}" type="sibTrans" cxnId="{6CFFDB67-236F-44BC-9AE2-92151775C0F7}">
      <dgm:prSet/>
      <dgm:spPr/>
      <dgm:t>
        <a:bodyPr/>
        <a:lstStyle/>
        <a:p>
          <a:endParaRPr lang="en-GB" sz="2400"/>
        </a:p>
      </dgm:t>
    </dgm:pt>
    <dgm:pt modelId="{57F8C002-F79C-48CD-B4B3-B49E75C9882F}">
      <dgm:prSet phldrT="[Text]" custT="1"/>
      <dgm:spPr>
        <a:solidFill>
          <a:srgbClr val="CFD5EA">
            <a:alpha val="90000"/>
          </a:srgbClr>
        </a:solidFill>
      </dgm:spPr>
      <dgm:t>
        <a:bodyPr/>
        <a:lstStyle/>
        <a:p>
          <a:r>
            <a:rPr lang="en-GB" sz="1800" dirty="0"/>
            <a:t>Respective operations, whether investments, T-bill issues, or open market operations</a:t>
          </a:r>
        </a:p>
      </dgm:t>
    </dgm:pt>
    <dgm:pt modelId="{82C99B8C-0CED-4DD4-91F3-F9FEEA719F05}" type="parTrans" cxnId="{5E13566A-6D11-4707-B8BC-829949996325}">
      <dgm:prSet/>
      <dgm:spPr/>
      <dgm:t>
        <a:bodyPr/>
        <a:lstStyle/>
        <a:p>
          <a:endParaRPr lang="en-GB" sz="2400"/>
        </a:p>
      </dgm:t>
    </dgm:pt>
    <dgm:pt modelId="{DE48D2B6-DD2F-44E8-8783-BEB69B4405EC}" type="sibTrans" cxnId="{5E13566A-6D11-4707-B8BC-829949996325}">
      <dgm:prSet/>
      <dgm:spPr/>
      <dgm:t>
        <a:bodyPr/>
        <a:lstStyle/>
        <a:p>
          <a:endParaRPr lang="en-GB" sz="2400"/>
        </a:p>
      </dgm:t>
    </dgm:pt>
    <dgm:pt modelId="{8F479924-1733-4200-85A6-0892386C2042}">
      <dgm:prSet phldrT="[Text]" custT="1"/>
      <dgm:spPr>
        <a:solidFill>
          <a:srgbClr val="CFD5EA">
            <a:alpha val="90000"/>
          </a:srgbClr>
        </a:solidFill>
      </dgm:spPr>
      <dgm:t>
        <a:bodyPr/>
        <a:lstStyle/>
        <a:p>
          <a:r>
            <a:rPr lang="en-GB" sz="1800" dirty="0"/>
            <a:t>The times of day for operations and the timing and forms of announcements</a:t>
          </a:r>
        </a:p>
      </dgm:t>
    </dgm:pt>
    <dgm:pt modelId="{D43CB9BB-7577-4395-AD40-85E094569A83}" type="parTrans" cxnId="{10620C94-B881-47BF-A8FB-4220C555CD1A}">
      <dgm:prSet/>
      <dgm:spPr/>
      <dgm:t>
        <a:bodyPr/>
        <a:lstStyle/>
        <a:p>
          <a:endParaRPr lang="en-GB" sz="2400"/>
        </a:p>
      </dgm:t>
    </dgm:pt>
    <dgm:pt modelId="{AE122800-2549-476F-AD39-B2AE44977865}" type="sibTrans" cxnId="{10620C94-B881-47BF-A8FB-4220C555CD1A}">
      <dgm:prSet/>
      <dgm:spPr/>
      <dgm:t>
        <a:bodyPr/>
        <a:lstStyle/>
        <a:p>
          <a:endParaRPr lang="en-GB" sz="2400"/>
        </a:p>
      </dgm:t>
    </dgm:pt>
    <dgm:pt modelId="{C636391D-F101-41A8-B465-EE943AEA1710}">
      <dgm:prSet phldrT="[Text]" custT="1"/>
      <dgm:spPr>
        <a:solidFill>
          <a:srgbClr val="CFD5EA">
            <a:alpha val="90000"/>
          </a:srgbClr>
        </a:solidFill>
      </dgm:spPr>
      <dgm:t>
        <a:bodyPr/>
        <a:lstStyle/>
        <a:p>
          <a:r>
            <a:rPr lang="en-GB" sz="1800" dirty="0"/>
            <a:t>Information exchanges. The central bank must also know the parameters of expected operations in the money market, for example, the target end-of-day balance</a:t>
          </a:r>
        </a:p>
      </dgm:t>
    </dgm:pt>
    <dgm:pt modelId="{1E0DE5A9-2930-4DB8-91BA-A4B429B5A492}" type="parTrans" cxnId="{86A0ADEF-8FE2-467F-9A0B-8740C389DE0B}">
      <dgm:prSet/>
      <dgm:spPr/>
      <dgm:t>
        <a:bodyPr/>
        <a:lstStyle/>
        <a:p>
          <a:endParaRPr lang="en-GB" sz="2400"/>
        </a:p>
      </dgm:t>
    </dgm:pt>
    <dgm:pt modelId="{91C14B5C-3CCB-4FD9-961C-E06561A6FE06}" type="sibTrans" cxnId="{86A0ADEF-8FE2-467F-9A0B-8740C389DE0B}">
      <dgm:prSet/>
      <dgm:spPr/>
      <dgm:t>
        <a:bodyPr/>
        <a:lstStyle/>
        <a:p>
          <a:endParaRPr lang="en-GB" sz="2400"/>
        </a:p>
      </dgm:t>
    </dgm:pt>
    <dgm:pt modelId="{BAFB55FB-2330-46A6-A16F-F83040EA0DB2}" type="pres">
      <dgm:prSet presAssocID="{D6B435B4-2FD6-46BB-B664-14A7EDA54F50}" presName="linear" presStyleCnt="0">
        <dgm:presLayoutVars>
          <dgm:dir/>
          <dgm:animLvl val="lvl"/>
          <dgm:resizeHandles val="exact"/>
        </dgm:presLayoutVars>
      </dgm:prSet>
      <dgm:spPr/>
    </dgm:pt>
    <dgm:pt modelId="{84600035-8074-4A64-8D1B-805826EC9D9F}" type="pres">
      <dgm:prSet presAssocID="{8332BC44-F532-4048-B7D7-1E378A1BF5AA}" presName="parentLin" presStyleCnt="0"/>
      <dgm:spPr/>
    </dgm:pt>
    <dgm:pt modelId="{470973E9-7A6D-4D8C-846F-9ADFE8FD4B56}" type="pres">
      <dgm:prSet presAssocID="{8332BC44-F532-4048-B7D7-1E378A1BF5AA}" presName="parentLeftMargin" presStyleLbl="node1" presStyleIdx="0" presStyleCnt="3"/>
      <dgm:spPr/>
    </dgm:pt>
    <dgm:pt modelId="{8B9CA700-212F-4FC7-8B8A-820D58075738}" type="pres">
      <dgm:prSet presAssocID="{8332BC44-F532-4048-B7D7-1E378A1BF5AA}" presName="parentText" presStyleLbl="node1" presStyleIdx="0" presStyleCnt="3" custScaleX="131393">
        <dgm:presLayoutVars>
          <dgm:chMax val="0"/>
          <dgm:bulletEnabled val="1"/>
        </dgm:presLayoutVars>
      </dgm:prSet>
      <dgm:spPr/>
    </dgm:pt>
    <dgm:pt modelId="{6C484824-1772-49A8-80ED-D3A3A6466C1D}" type="pres">
      <dgm:prSet presAssocID="{8332BC44-F532-4048-B7D7-1E378A1BF5AA}" presName="negativeSpace" presStyleCnt="0"/>
      <dgm:spPr/>
    </dgm:pt>
    <dgm:pt modelId="{38700344-1CC3-46CE-B0B9-205E5B6F9F14}" type="pres">
      <dgm:prSet presAssocID="{8332BC44-F532-4048-B7D7-1E378A1BF5AA}" presName="childText" presStyleLbl="conFgAcc1" presStyleIdx="0" presStyleCnt="3">
        <dgm:presLayoutVars>
          <dgm:bulletEnabled val="1"/>
        </dgm:presLayoutVars>
      </dgm:prSet>
      <dgm:spPr/>
    </dgm:pt>
    <dgm:pt modelId="{81302B94-F865-4F9F-9EE7-1677CF3BCAF6}" type="pres">
      <dgm:prSet presAssocID="{03B3E8B4-A1B3-4E5D-BEB5-530895AB1EBE}" presName="spaceBetweenRectangles" presStyleCnt="0"/>
      <dgm:spPr/>
    </dgm:pt>
    <dgm:pt modelId="{FBC7837C-F2DE-45EC-8128-AB431D3CC0A3}" type="pres">
      <dgm:prSet presAssocID="{290308BC-C695-4A6D-B1D5-9204912A8B98}" presName="parentLin" presStyleCnt="0"/>
      <dgm:spPr/>
    </dgm:pt>
    <dgm:pt modelId="{12D90104-DEF0-4385-8597-62111C29112B}" type="pres">
      <dgm:prSet presAssocID="{290308BC-C695-4A6D-B1D5-9204912A8B98}" presName="parentLeftMargin" presStyleLbl="node1" presStyleIdx="0" presStyleCnt="3"/>
      <dgm:spPr/>
    </dgm:pt>
    <dgm:pt modelId="{39AF9FAA-5D55-4639-8E61-BD3A606EFB68}" type="pres">
      <dgm:prSet presAssocID="{290308BC-C695-4A6D-B1D5-9204912A8B98}" presName="parentText" presStyleLbl="node1" presStyleIdx="1" presStyleCnt="3" custScaleX="131414">
        <dgm:presLayoutVars>
          <dgm:chMax val="0"/>
          <dgm:bulletEnabled val="1"/>
        </dgm:presLayoutVars>
      </dgm:prSet>
      <dgm:spPr/>
    </dgm:pt>
    <dgm:pt modelId="{C747AB97-9792-4F58-A21C-540E648B4596}" type="pres">
      <dgm:prSet presAssocID="{290308BC-C695-4A6D-B1D5-9204912A8B98}" presName="negativeSpace" presStyleCnt="0"/>
      <dgm:spPr/>
    </dgm:pt>
    <dgm:pt modelId="{6911E8C1-00BB-439D-9B8F-E5A405142F76}" type="pres">
      <dgm:prSet presAssocID="{290308BC-C695-4A6D-B1D5-9204912A8B98}" presName="childText" presStyleLbl="conFgAcc1" presStyleIdx="1" presStyleCnt="3">
        <dgm:presLayoutVars>
          <dgm:bulletEnabled val="1"/>
        </dgm:presLayoutVars>
      </dgm:prSet>
      <dgm:spPr>
        <a:solidFill>
          <a:srgbClr val="CFD5EA">
            <a:alpha val="90000"/>
          </a:srgbClr>
        </a:solidFill>
      </dgm:spPr>
    </dgm:pt>
    <dgm:pt modelId="{43A53623-6084-4D11-B1D2-9719CB3D71FD}" type="pres">
      <dgm:prSet presAssocID="{A8F2DB9A-7D74-4888-A5FC-15C09E7CCF4A}" presName="spaceBetweenRectangles" presStyleCnt="0"/>
      <dgm:spPr/>
    </dgm:pt>
    <dgm:pt modelId="{48936AC8-FDD8-4F07-9020-EF73C7700208}" type="pres">
      <dgm:prSet presAssocID="{2101E6B4-3108-4800-BA25-395BF679AC97}" presName="parentLin" presStyleCnt="0"/>
      <dgm:spPr/>
    </dgm:pt>
    <dgm:pt modelId="{17AC4D31-AA24-46C4-94F5-543944BFFA86}" type="pres">
      <dgm:prSet presAssocID="{2101E6B4-3108-4800-BA25-395BF679AC97}" presName="parentLeftMargin" presStyleLbl="node1" presStyleIdx="1" presStyleCnt="3"/>
      <dgm:spPr/>
    </dgm:pt>
    <dgm:pt modelId="{A7DE83A9-48D5-403F-BA1A-BB33CE220A01}" type="pres">
      <dgm:prSet presAssocID="{2101E6B4-3108-4800-BA25-395BF679AC97}" presName="parentText" presStyleLbl="node1" presStyleIdx="2" presStyleCnt="3" custScaleX="131393">
        <dgm:presLayoutVars>
          <dgm:chMax val="0"/>
          <dgm:bulletEnabled val="1"/>
        </dgm:presLayoutVars>
      </dgm:prSet>
      <dgm:spPr/>
    </dgm:pt>
    <dgm:pt modelId="{E57C1CAA-09F2-408A-8985-8E52AE1E24AB}" type="pres">
      <dgm:prSet presAssocID="{2101E6B4-3108-4800-BA25-395BF679AC97}" presName="negativeSpace" presStyleCnt="0"/>
      <dgm:spPr/>
    </dgm:pt>
    <dgm:pt modelId="{22286728-9EE1-4D7A-95E8-3CB06F8DBC01}" type="pres">
      <dgm:prSet presAssocID="{2101E6B4-3108-4800-BA25-395BF679AC97}" presName="childText" presStyleLbl="conFgAcc1" presStyleIdx="2" presStyleCnt="3">
        <dgm:presLayoutVars>
          <dgm:bulletEnabled val="1"/>
        </dgm:presLayoutVars>
      </dgm:prSet>
      <dgm:spPr>
        <a:solidFill>
          <a:srgbClr val="CFD5EA">
            <a:alpha val="90000"/>
          </a:srgbClr>
        </a:solidFill>
      </dgm:spPr>
    </dgm:pt>
  </dgm:ptLst>
  <dgm:cxnLst>
    <dgm:cxn modelId="{B75EDC09-CA15-4C55-A60D-686915884309}" type="presOf" srcId="{8332BC44-F532-4048-B7D7-1E378A1BF5AA}" destId="{470973E9-7A6D-4D8C-846F-9ADFE8FD4B56}" srcOrd="0" destOrd="0" presId="urn:microsoft.com/office/officeart/2005/8/layout/list1"/>
    <dgm:cxn modelId="{F5DF110C-F308-49D5-A486-DF56AB79AF07}" type="presOf" srcId="{D6B435B4-2FD6-46BB-B664-14A7EDA54F50}" destId="{BAFB55FB-2330-46A6-A16F-F83040EA0DB2}" srcOrd="0" destOrd="0" presId="urn:microsoft.com/office/officeart/2005/8/layout/list1"/>
    <dgm:cxn modelId="{0850D647-34BD-4767-9EF6-7532CE8177BD}" type="presOf" srcId="{2101E6B4-3108-4800-BA25-395BF679AC97}" destId="{17AC4D31-AA24-46C4-94F5-543944BFFA86}" srcOrd="0" destOrd="0" presId="urn:microsoft.com/office/officeart/2005/8/layout/list1"/>
    <dgm:cxn modelId="{6CFFDB67-236F-44BC-9AE2-92151775C0F7}" srcId="{8332BC44-F532-4048-B7D7-1E378A1BF5AA}" destId="{C94C0E35-AF8E-4A95-A1DE-075A9B4C0976}" srcOrd="0" destOrd="0" parTransId="{7FCA49AF-7A1D-4041-A088-C8E7B34A2F30}" sibTransId="{9305F147-2481-4149-890B-EDF64CF0344D}"/>
    <dgm:cxn modelId="{5E13566A-6D11-4707-B8BC-829949996325}" srcId="{8332BC44-F532-4048-B7D7-1E378A1BF5AA}" destId="{57F8C002-F79C-48CD-B4B3-B49E75C9882F}" srcOrd="1" destOrd="0" parTransId="{82C99B8C-0CED-4DD4-91F3-F9FEEA719F05}" sibTransId="{DE48D2B6-DD2F-44E8-8783-BEB69B4405EC}"/>
    <dgm:cxn modelId="{9F95216E-EC86-456A-A4ED-454A815F20C2}" type="presOf" srcId="{8332BC44-F532-4048-B7D7-1E378A1BF5AA}" destId="{8B9CA700-212F-4FC7-8B8A-820D58075738}" srcOrd="1" destOrd="0" presId="urn:microsoft.com/office/officeart/2005/8/layout/list1"/>
    <dgm:cxn modelId="{BE22206F-DFE2-4924-A11A-B8391E45DB72}" type="presOf" srcId="{290308BC-C695-4A6D-B1D5-9204912A8B98}" destId="{39AF9FAA-5D55-4639-8E61-BD3A606EFB68}" srcOrd="1" destOrd="0" presId="urn:microsoft.com/office/officeart/2005/8/layout/list1"/>
    <dgm:cxn modelId="{8F925952-382B-4790-B0B7-2EE8B350D29B}" srcId="{D6B435B4-2FD6-46BB-B664-14A7EDA54F50}" destId="{8332BC44-F532-4048-B7D7-1E378A1BF5AA}" srcOrd="0" destOrd="0" parTransId="{99B5771E-0A60-4299-A27E-BC3B4AEA743E}" sibTransId="{03B3E8B4-A1B3-4E5D-BEB5-530895AB1EBE}"/>
    <dgm:cxn modelId="{BC5E9153-2E6B-4363-BDCF-0E3227168F02}" type="presOf" srcId="{57F8C002-F79C-48CD-B4B3-B49E75C9882F}" destId="{38700344-1CC3-46CE-B0B9-205E5B6F9F14}" srcOrd="0" destOrd="1" presId="urn:microsoft.com/office/officeart/2005/8/layout/list1"/>
    <dgm:cxn modelId="{56F45F84-D67D-4510-B9B0-B9D06BF3AC24}" type="presOf" srcId="{C636391D-F101-41A8-B465-EE943AEA1710}" destId="{38700344-1CC3-46CE-B0B9-205E5B6F9F14}" srcOrd="0" destOrd="3" presId="urn:microsoft.com/office/officeart/2005/8/layout/list1"/>
    <dgm:cxn modelId="{10620C94-B881-47BF-A8FB-4220C555CD1A}" srcId="{8332BC44-F532-4048-B7D7-1E378A1BF5AA}" destId="{8F479924-1733-4200-85A6-0892386C2042}" srcOrd="2" destOrd="0" parTransId="{D43CB9BB-7577-4395-AD40-85E094569A83}" sibTransId="{AE122800-2549-476F-AD39-B2AE44977865}"/>
    <dgm:cxn modelId="{414CC19B-2F91-49B4-AF67-5C3441194139}" type="presOf" srcId="{8F479924-1733-4200-85A6-0892386C2042}" destId="{38700344-1CC3-46CE-B0B9-205E5B6F9F14}" srcOrd="0" destOrd="2" presId="urn:microsoft.com/office/officeart/2005/8/layout/list1"/>
    <dgm:cxn modelId="{6EE332BC-549D-4CD3-B748-E70B811083EB}" srcId="{D6B435B4-2FD6-46BB-B664-14A7EDA54F50}" destId="{2101E6B4-3108-4800-BA25-395BF679AC97}" srcOrd="2" destOrd="0" parTransId="{36327203-20F1-484A-B6B5-FC51E8356A0F}" sibTransId="{63E25B69-797A-427F-A875-BF4C71749792}"/>
    <dgm:cxn modelId="{BED570BC-E956-4AF5-B5FB-EDDECECD01F7}" type="presOf" srcId="{2101E6B4-3108-4800-BA25-395BF679AC97}" destId="{A7DE83A9-48D5-403F-BA1A-BB33CE220A01}" srcOrd="1" destOrd="0" presId="urn:microsoft.com/office/officeart/2005/8/layout/list1"/>
    <dgm:cxn modelId="{6F7D8EBF-0DD2-4684-8248-F14B93E562A8}" srcId="{D6B435B4-2FD6-46BB-B664-14A7EDA54F50}" destId="{290308BC-C695-4A6D-B1D5-9204912A8B98}" srcOrd="1" destOrd="0" parTransId="{DDC64B5D-9CBD-47CB-ACF9-5F16E17734B4}" sibTransId="{A8F2DB9A-7D74-4888-A5FC-15C09E7CCF4A}"/>
    <dgm:cxn modelId="{8576BAD8-B2E1-4441-9662-7FC72E85A56F}" type="presOf" srcId="{C94C0E35-AF8E-4A95-A1DE-075A9B4C0976}" destId="{38700344-1CC3-46CE-B0B9-205E5B6F9F14}" srcOrd="0" destOrd="0" presId="urn:microsoft.com/office/officeart/2005/8/layout/list1"/>
    <dgm:cxn modelId="{86A0ADEF-8FE2-467F-9A0B-8740C389DE0B}" srcId="{8332BC44-F532-4048-B7D7-1E378A1BF5AA}" destId="{C636391D-F101-41A8-B465-EE943AEA1710}" srcOrd="3" destOrd="0" parTransId="{1E0DE5A9-2930-4DB8-91BA-A4B429B5A492}" sibTransId="{91C14B5C-3CCB-4FD9-961C-E06561A6FE06}"/>
    <dgm:cxn modelId="{335F23F8-5E52-46E1-96D9-29EEA39728DF}" type="presOf" srcId="{290308BC-C695-4A6D-B1D5-9204912A8B98}" destId="{12D90104-DEF0-4385-8597-62111C29112B}" srcOrd="0" destOrd="0" presId="urn:microsoft.com/office/officeart/2005/8/layout/list1"/>
    <dgm:cxn modelId="{DC3738CC-FE53-463E-AF1F-8869F160C193}" type="presParOf" srcId="{BAFB55FB-2330-46A6-A16F-F83040EA0DB2}" destId="{84600035-8074-4A64-8D1B-805826EC9D9F}" srcOrd="0" destOrd="0" presId="urn:microsoft.com/office/officeart/2005/8/layout/list1"/>
    <dgm:cxn modelId="{996713C4-1302-4E88-870D-14BE7E1497F9}" type="presParOf" srcId="{84600035-8074-4A64-8D1B-805826EC9D9F}" destId="{470973E9-7A6D-4D8C-846F-9ADFE8FD4B56}" srcOrd="0" destOrd="0" presId="urn:microsoft.com/office/officeart/2005/8/layout/list1"/>
    <dgm:cxn modelId="{C09C3F67-D213-46C3-BC58-11781E4B87EF}" type="presParOf" srcId="{84600035-8074-4A64-8D1B-805826EC9D9F}" destId="{8B9CA700-212F-4FC7-8B8A-820D58075738}" srcOrd="1" destOrd="0" presId="urn:microsoft.com/office/officeart/2005/8/layout/list1"/>
    <dgm:cxn modelId="{300984D6-3314-4806-91D0-CDD1B61858E5}" type="presParOf" srcId="{BAFB55FB-2330-46A6-A16F-F83040EA0DB2}" destId="{6C484824-1772-49A8-80ED-D3A3A6466C1D}" srcOrd="1" destOrd="0" presId="urn:microsoft.com/office/officeart/2005/8/layout/list1"/>
    <dgm:cxn modelId="{44A28EBA-DE4D-48CB-B71F-A87B438BC8A7}" type="presParOf" srcId="{BAFB55FB-2330-46A6-A16F-F83040EA0DB2}" destId="{38700344-1CC3-46CE-B0B9-205E5B6F9F14}" srcOrd="2" destOrd="0" presId="urn:microsoft.com/office/officeart/2005/8/layout/list1"/>
    <dgm:cxn modelId="{280C8B10-786C-4D40-A8F2-49336391D1B3}" type="presParOf" srcId="{BAFB55FB-2330-46A6-A16F-F83040EA0DB2}" destId="{81302B94-F865-4F9F-9EE7-1677CF3BCAF6}" srcOrd="3" destOrd="0" presId="urn:microsoft.com/office/officeart/2005/8/layout/list1"/>
    <dgm:cxn modelId="{42578383-C6E2-46F6-8788-45B67EAB7CF1}" type="presParOf" srcId="{BAFB55FB-2330-46A6-A16F-F83040EA0DB2}" destId="{FBC7837C-F2DE-45EC-8128-AB431D3CC0A3}" srcOrd="4" destOrd="0" presId="urn:microsoft.com/office/officeart/2005/8/layout/list1"/>
    <dgm:cxn modelId="{022576C7-F5D6-4184-A23B-771C1F78464C}" type="presParOf" srcId="{FBC7837C-F2DE-45EC-8128-AB431D3CC0A3}" destId="{12D90104-DEF0-4385-8597-62111C29112B}" srcOrd="0" destOrd="0" presId="urn:microsoft.com/office/officeart/2005/8/layout/list1"/>
    <dgm:cxn modelId="{34162248-0CC8-4F2F-B248-8C22D3AE9A6B}" type="presParOf" srcId="{FBC7837C-F2DE-45EC-8128-AB431D3CC0A3}" destId="{39AF9FAA-5D55-4639-8E61-BD3A606EFB68}" srcOrd="1" destOrd="0" presId="urn:microsoft.com/office/officeart/2005/8/layout/list1"/>
    <dgm:cxn modelId="{B74D13CB-48B2-4179-B6E7-717149388795}" type="presParOf" srcId="{BAFB55FB-2330-46A6-A16F-F83040EA0DB2}" destId="{C747AB97-9792-4F58-A21C-540E648B4596}" srcOrd="5" destOrd="0" presId="urn:microsoft.com/office/officeart/2005/8/layout/list1"/>
    <dgm:cxn modelId="{F260E904-9773-4C22-905F-A131B124C555}" type="presParOf" srcId="{BAFB55FB-2330-46A6-A16F-F83040EA0DB2}" destId="{6911E8C1-00BB-439D-9B8F-E5A405142F76}" srcOrd="6" destOrd="0" presId="urn:microsoft.com/office/officeart/2005/8/layout/list1"/>
    <dgm:cxn modelId="{4FB75ADC-4DE5-46D5-857F-B4919E6F89DD}" type="presParOf" srcId="{BAFB55FB-2330-46A6-A16F-F83040EA0DB2}" destId="{43A53623-6084-4D11-B1D2-9719CB3D71FD}" srcOrd="7" destOrd="0" presId="urn:microsoft.com/office/officeart/2005/8/layout/list1"/>
    <dgm:cxn modelId="{0CB27E4E-E9BC-498B-9F05-1EC59C5941E5}" type="presParOf" srcId="{BAFB55FB-2330-46A6-A16F-F83040EA0DB2}" destId="{48936AC8-FDD8-4F07-9020-EF73C7700208}" srcOrd="8" destOrd="0" presId="urn:microsoft.com/office/officeart/2005/8/layout/list1"/>
    <dgm:cxn modelId="{A9EA771B-8C7A-4E0C-B161-312C6A2BEC8E}" type="presParOf" srcId="{48936AC8-FDD8-4F07-9020-EF73C7700208}" destId="{17AC4D31-AA24-46C4-94F5-543944BFFA86}" srcOrd="0" destOrd="0" presId="urn:microsoft.com/office/officeart/2005/8/layout/list1"/>
    <dgm:cxn modelId="{6B4C190A-C57D-4251-8C69-101853352866}" type="presParOf" srcId="{48936AC8-FDD8-4F07-9020-EF73C7700208}" destId="{A7DE83A9-48D5-403F-BA1A-BB33CE220A01}" srcOrd="1" destOrd="0" presId="urn:microsoft.com/office/officeart/2005/8/layout/list1"/>
    <dgm:cxn modelId="{863DB471-F6DE-4BB5-92BE-AA1FB5757038}" type="presParOf" srcId="{BAFB55FB-2330-46A6-A16F-F83040EA0DB2}" destId="{E57C1CAA-09F2-408A-8985-8E52AE1E24AB}" srcOrd="9" destOrd="0" presId="urn:microsoft.com/office/officeart/2005/8/layout/list1"/>
    <dgm:cxn modelId="{1B22BFD7-8731-4759-8557-95222F2B7B09}" type="presParOf" srcId="{BAFB55FB-2330-46A6-A16F-F83040EA0DB2}" destId="{22286728-9EE1-4D7A-95E8-3CB06F8DBC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en-US" sz="2400" dirty="0">
              <a:solidFill>
                <a:srgbClr val="004C97"/>
              </a:solidFill>
            </a:rPr>
            <a:t>Investment as part of Cash Management</a:t>
          </a: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en-US" sz="2400" dirty="0">
              <a:solidFill>
                <a:srgbClr val="004C97"/>
              </a:solidFill>
            </a:rPr>
            <a:t>Institutional Arrangements &amp; Processes</a:t>
          </a: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rgbClr val="004C97"/>
        </a:solidFill>
        <a:ln>
          <a:solidFill>
            <a:srgbClr val="004C97"/>
          </a:solidFill>
        </a:ln>
      </dgm:spPr>
      <dgm:t>
        <a:bodyPr/>
        <a:lstStyle/>
        <a:p>
          <a:r>
            <a:rPr lang="en-US" sz="2400" dirty="0">
              <a:solidFill>
                <a:schemeClr val="bg1"/>
              </a:solidFill>
            </a:rPr>
            <a:t>Investment in Practice</a:t>
          </a: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en-US" sz="2400" dirty="0">
              <a:solidFill>
                <a:srgbClr val="004C97"/>
              </a:solidFill>
            </a:rPr>
            <a:t>Risks and Instruments</a:t>
          </a: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00717">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99970"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F26F40-841F-4BAB-849D-794E39DD1E3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333077B0-62A5-400D-8946-4CDF1A476CEF}">
      <dgm:prSet phldrT="[Text]" custT="1"/>
      <dgm:spPr/>
      <dgm:t>
        <a:bodyPr/>
        <a:lstStyle/>
        <a:p>
          <a:r>
            <a:rPr lang="en-GB" sz="2000" dirty="0"/>
            <a:t>Reverse repo is preferred instrument if market sufficiently liquid</a:t>
          </a:r>
        </a:p>
      </dgm:t>
    </dgm:pt>
    <dgm:pt modelId="{1C040D40-E270-4D0A-91D3-D1190C9C2CE5}" type="parTrans" cxnId="{841C0B98-A994-41DC-82F0-F4A30CA9CAD7}">
      <dgm:prSet/>
      <dgm:spPr/>
      <dgm:t>
        <a:bodyPr/>
        <a:lstStyle/>
        <a:p>
          <a:endParaRPr lang="en-GB"/>
        </a:p>
      </dgm:t>
    </dgm:pt>
    <dgm:pt modelId="{6F28045A-1D53-4D92-B2BA-26B46057D124}" type="sibTrans" cxnId="{841C0B98-A994-41DC-82F0-F4A30CA9CAD7}">
      <dgm:prSet/>
      <dgm:spPr/>
      <dgm:t>
        <a:bodyPr/>
        <a:lstStyle/>
        <a:p>
          <a:endParaRPr lang="en-GB"/>
        </a:p>
      </dgm:t>
    </dgm:pt>
    <dgm:pt modelId="{763EA29A-1F6F-4BBE-8C8D-163B1C931B54}">
      <dgm:prSet/>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en-GB" dirty="0"/>
            <a:t>It is secure and flexible</a:t>
          </a:r>
        </a:p>
      </dgm:t>
    </dgm:pt>
    <dgm:pt modelId="{37390123-6B17-45E3-B68F-9B2A5454D85A}" type="parTrans" cxnId="{8287A88E-97BB-4A8B-BCE9-F643A02318A2}">
      <dgm:prSet/>
      <dgm:spPr/>
      <dgm:t>
        <a:bodyPr/>
        <a:lstStyle/>
        <a:p>
          <a:endParaRPr lang="en-GB"/>
        </a:p>
      </dgm:t>
    </dgm:pt>
    <dgm:pt modelId="{ED081DBD-8CDC-4C60-BE36-F7F74CD3AB08}" type="sibTrans" cxnId="{8287A88E-97BB-4A8B-BCE9-F643A02318A2}">
      <dgm:prSet/>
      <dgm:spPr/>
      <dgm:t>
        <a:bodyPr/>
        <a:lstStyle/>
        <a:p>
          <a:endParaRPr lang="en-GB"/>
        </a:p>
      </dgm:t>
    </dgm:pt>
    <dgm:pt modelId="{C5085BB4-A042-46BD-95ED-51555CF3E3AA}">
      <dgm:prSet/>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en-GB" dirty="0"/>
            <a:t>The collateral is marked to market daily</a:t>
          </a:r>
        </a:p>
      </dgm:t>
    </dgm:pt>
    <dgm:pt modelId="{29778083-F943-4B55-807E-07D4664BF8DE}" type="parTrans" cxnId="{7AAE6F3A-2AD4-475E-BCE2-40356456C0AE}">
      <dgm:prSet/>
      <dgm:spPr/>
      <dgm:t>
        <a:bodyPr/>
        <a:lstStyle/>
        <a:p>
          <a:endParaRPr lang="en-GB"/>
        </a:p>
      </dgm:t>
    </dgm:pt>
    <dgm:pt modelId="{69F9E74C-FE02-403B-AA04-B23BC3EE84A7}" type="sibTrans" cxnId="{7AAE6F3A-2AD4-475E-BCE2-40356456C0AE}">
      <dgm:prSet/>
      <dgm:spPr/>
      <dgm:t>
        <a:bodyPr/>
        <a:lstStyle/>
        <a:p>
          <a:endParaRPr lang="en-GB"/>
        </a:p>
      </dgm:t>
    </dgm:pt>
    <dgm:pt modelId="{56C51A84-B716-40EB-BD84-3E8A240ABCA8}">
      <dgm:prSet custT="1"/>
      <dgm:spPr/>
      <dgm:t>
        <a:bodyPr/>
        <a:lstStyle/>
        <a:p>
          <a:r>
            <a:rPr lang="en-GB" sz="2200" dirty="0"/>
            <a:t>Many countries invest in bank deposits</a:t>
          </a:r>
        </a:p>
      </dgm:t>
    </dgm:pt>
    <dgm:pt modelId="{A6600F8F-DAFC-4A7E-B137-5DDC00B36144}" type="parTrans" cxnId="{25B4F04E-6829-4039-82E4-2D5C227FCD43}">
      <dgm:prSet/>
      <dgm:spPr/>
      <dgm:t>
        <a:bodyPr/>
        <a:lstStyle/>
        <a:p>
          <a:endParaRPr lang="en-GB"/>
        </a:p>
      </dgm:t>
    </dgm:pt>
    <dgm:pt modelId="{0AEE4583-84BF-4427-B147-BACC13377D1D}" type="sibTrans" cxnId="{25B4F04E-6829-4039-82E4-2D5C227FCD43}">
      <dgm:prSet/>
      <dgm:spPr/>
      <dgm:t>
        <a:bodyPr/>
        <a:lstStyle/>
        <a:p>
          <a:endParaRPr lang="en-GB"/>
        </a:p>
      </dgm:t>
    </dgm:pt>
    <dgm:pt modelId="{5D37E6F6-A1A3-40CC-8FED-0A441B1B46F7}">
      <dgm:prSet/>
      <dgm:spPr>
        <a:solidFill>
          <a:srgbClr val="CFD5EA">
            <a:alpha val="90000"/>
          </a:srgbClr>
        </a:solidFill>
      </dgm:spPr>
      <dgm:t>
        <a:bodyPr/>
        <a:lstStyle/>
        <a:p>
          <a:r>
            <a:rPr lang="en-GB" dirty="0"/>
            <a:t>Loans at market rates:  term or overnight</a:t>
          </a:r>
        </a:p>
      </dgm:t>
    </dgm:pt>
    <dgm:pt modelId="{4A2EEB22-6946-4329-924E-6A5CC9D3DC12}" type="parTrans" cxnId="{93727223-4CF9-4A92-AA77-177650D553DA}">
      <dgm:prSet/>
      <dgm:spPr/>
      <dgm:t>
        <a:bodyPr/>
        <a:lstStyle/>
        <a:p>
          <a:endParaRPr lang="en-GB"/>
        </a:p>
      </dgm:t>
    </dgm:pt>
    <dgm:pt modelId="{BA21164A-E4D2-485F-90CB-3FB5C84993F0}" type="sibTrans" cxnId="{93727223-4CF9-4A92-AA77-177650D553DA}">
      <dgm:prSet/>
      <dgm:spPr/>
      <dgm:t>
        <a:bodyPr/>
        <a:lstStyle/>
        <a:p>
          <a:endParaRPr lang="en-GB"/>
        </a:p>
      </dgm:t>
    </dgm:pt>
    <dgm:pt modelId="{249ACF41-149D-4535-9098-42E9C938A412}">
      <dgm:prSet/>
      <dgm:spPr>
        <a:solidFill>
          <a:srgbClr val="CFD5EA">
            <a:alpha val="90000"/>
          </a:srgbClr>
        </a:solidFill>
      </dgm:spPr>
      <dgm:t>
        <a:bodyPr/>
        <a:lstStyle/>
        <a:p>
          <a:r>
            <a:rPr lang="en-GB" dirty="0"/>
            <a:t>Competitive process (or auction if no transparent market prices)</a:t>
          </a:r>
        </a:p>
      </dgm:t>
    </dgm:pt>
    <dgm:pt modelId="{B5DA7F58-F885-4630-A78E-1D6010630152}" type="parTrans" cxnId="{5975F0AF-CDFF-438B-9FF2-C1D805BC8E99}">
      <dgm:prSet/>
      <dgm:spPr/>
      <dgm:t>
        <a:bodyPr/>
        <a:lstStyle/>
        <a:p>
          <a:endParaRPr lang="en-GB"/>
        </a:p>
      </dgm:t>
    </dgm:pt>
    <dgm:pt modelId="{F2BA5B0C-102C-4F1A-8C86-A6C78FBFFB54}" type="sibTrans" cxnId="{5975F0AF-CDFF-438B-9FF2-C1D805BC8E99}">
      <dgm:prSet/>
      <dgm:spPr/>
      <dgm:t>
        <a:bodyPr/>
        <a:lstStyle/>
        <a:p>
          <a:endParaRPr lang="en-GB"/>
        </a:p>
      </dgm:t>
    </dgm:pt>
    <dgm:pt modelId="{86203FC4-7049-4DCF-85D7-34CB89AE84F8}">
      <dgm:prSet/>
      <dgm:spPr>
        <a:solidFill>
          <a:srgbClr val="CFD5EA">
            <a:alpha val="90000"/>
          </a:srgbClr>
        </a:solidFill>
      </dgm:spPr>
      <dgm:t>
        <a:bodyPr/>
        <a:lstStyle/>
        <a:p>
          <a:r>
            <a:rPr lang="en-GB" dirty="0"/>
            <a:t>But should be collateralized: reduce credit risk</a:t>
          </a:r>
        </a:p>
      </dgm:t>
    </dgm:pt>
    <dgm:pt modelId="{38DC8DE2-ABDF-403E-9189-9A667F589A46}" type="parTrans" cxnId="{90A167CB-1E3E-4304-8DCE-8326EFCA0569}">
      <dgm:prSet/>
      <dgm:spPr/>
      <dgm:t>
        <a:bodyPr/>
        <a:lstStyle/>
        <a:p>
          <a:endParaRPr lang="en-GB"/>
        </a:p>
      </dgm:t>
    </dgm:pt>
    <dgm:pt modelId="{54F8A796-0657-46C8-839D-DDF30CCEE882}" type="sibTrans" cxnId="{90A167CB-1E3E-4304-8DCE-8326EFCA0569}">
      <dgm:prSet/>
      <dgm:spPr/>
      <dgm:t>
        <a:bodyPr/>
        <a:lstStyle/>
        <a:p>
          <a:endParaRPr lang="en-GB"/>
        </a:p>
      </dgm:t>
    </dgm:pt>
    <dgm:pt modelId="{6CFA7C45-230E-4606-9CD9-5C22E5E1560B}">
      <dgm:prSet/>
      <dgm:spPr/>
      <dgm:t>
        <a:bodyPr/>
        <a:lstStyle/>
        <a:p>
          <a:r>
            <a:rPr lang="en-GB" dirty="0"/>
            <a:t>For repos or bank deposits a list of pre-approved banks is usually established</a:t>
          </a:r>
        </a:p>
      </dgm:t>
    </dgm:pt>
    <dgm:pt modelId="{D7E9FD57-6EF1-469A-9342-D1EEFD192B7E}" type="parTrans" cxnId="{C155FB83-2B0B-4992-A415-195DFF8D4301}">
      <dgm:prSet/>
      <dgm:spPr/>
      <dgm:t>
        <a:bodyPr/>
        <a:lstStyle/>
        <a:p>
          <a:endParaRPr lang="en-GB"/>
        </a:p>
      </dgm:t>
    </dgm:pt>
    <dgm:pt modelId="{87559270-D529-4B62-A6B8-3311CD4C3181}" type="sibTrans" cxnId="{C155FB83-2B0B-4992-A415-195DFF8D4301}">
      <dgm:prSet/>
      <dgm:spPr/>
      <dgm:t>
        <a:bodyPr/>
        <a:lstStyle/>
        <a:p>
          <a:endParaRPr lang="en-GB"/>
        </a:p>
      </dgm:t>
    </dgm:pt>
    <dgm:pt modelId="{1FBE9185-0D94-4216-8848-3F536E356AA3}">
      <dgm:prSet/>
      <dgm:spPr>
        <a:solidFill>
          <a:srgbClr val="CFD5EA">
            <a:alpha val="90000"/>
          </a:srgbClr>
        </a:solidFill>
      </dgm:spPr>
      <dgm:t>
        <a:bodyPr/>
        <a:lstStyle/>
        <a:p>
          <a:r>
            <a:rPr lang="en-GB" dirty="0"/>
            <a:t>Sign all documentation beforehand eg GMRAs</a:t>
          </a:r>
        </a:p>
      </dgm:t>
    </dgm:pt>
    <dgm:pt modelId="{3E59C8E1-B587-4DF3-BD9A-1CFF1F395A2A}" type="parTrans" cxnId="{C5B38DDD-90DB-45D7-A20D-7FB01670C241}">
      <dgm:prSet/>
      <dgm:spPr/>
      <dgm:t>
        <a:bodyPr/>
        <a:lstStyle/>
        <a:p>
          <a:endParaRPr lang="en-GB"/>
        </a:p>
      </dgm:t>
    </dgm:pt>
    <dgm:pt modelId="{FFB87A8D-E286-41FA-AB38-C093D27C0706}" type="sibTrans" cxnId="{C5B38DDD-90DB-45D7-A20D-7FB01670C241}">
      <dgm:prSet/>
      <dgm:spPr/>
      <dgm:t>
        <a:bodyPr/>
        <a:lstStyle/>
        <a:p>
          <a:endParaRPr lang="en-GB"/>
        </a:p>
      </dgm:t>
    </dgm:pt>
    <dgm:pt modelId="{33B62F3C-221C-433A-9CBA-A7678AA8730F}">
      <dgm:prSet/>
      <dgm:spPr>
        <a:solidFill>
          <a:srgbClr val="CFD5EA">
            <a:alpha val="90000"/>
          </a:srgbClr>
        </a:solidFill>
      </dgm:spPr>
      <dgm:t>
        <a:bodyPr/>
        <a:lstStyle/>
        <a:p>
          <a:r>
            <a:rPr lang="en-GB"/>
            <a:t>Simplify each auction: just short notice is required</a:t>
          </a:r>
          <a:endParaRPr lang="en-GB" dirty="0"/>
        </a:p>
      </dgm:t>
    </dgm:pt>
    <dgm:pt modelId="{7C1087EA-619C-4F84-8ED3-81C5EE446246}" type="parTrans" cxnId="{64B21060-D476-4A52-A058-29134FDF39B1}">
      <dgm:prSet/>
      <dgm:spPr/>
      <dgm:t>
        <a:bodyPr/>
        <a:lstStyle/>
        <a:p>
          <a:endParaRPr lang="en-GB"/>
        </a:p>
      </dgm:t>
    </dgm:pt>
    <dgm:pt modelId="{6B7A2C03-059F-4456-8CA1-0D90F97E6F6A}" type="sibTrans" cxnId="{64B21060-D476-4A52-A058-29134FDF39B1}">
      <dgm:prSet/>
      <dgm:spPr/>
      <dgm:t>
        <a:bodyPr/>
        <a:lstStyle/>
        <a:p>
          <a:endParaRPr lang="en-GB"/>
        </a:p>
      </dgm:t>
    </dgm:pt>
    <dgm:pt modelId="{B911EA36-0E63-4759-9718-3260832E8C89}">
      <dgm:prSet/>
      <dgm:spPr>
        <a:solidFill>
          <a:srgbClr val="CFD5EA">
            <a:alpha val="90000"/>
          </a:srgbClr>
        </a:solidFill>
      </dgm:spPr>
      <dgm:t>
        <a:bodyPr/>
        <a:lstStyle/>
        <a:p>
          <a:r>
            <a:rPr lang="en-GB"/>
            <a:t>Cautious credit risk policy - but the collateral greatly reduces the risk</a:t>
          </a:r>
          <a:endParaRPr lang="en-GB" dirty="0"/>
        </a:p>
      </dgm:t>
    </dgm:pt>
    <dgm:pt modelId="{B7A4EDDF-3166-4DD1-A282-10821A90B216}" type="parTrans" cxnId="{52E265FD-FDC0-4DDA-A869-049914A0343D}">
      <dgm:prSet/>
      <dgm:spPr/>
      <dgm:t>
        <a:bodyPr/>
        <a:lstStyle/>
        <a:p>
          <a:endParaRPr lang="en-GB"/>
        </a:p>
      </dgm:t>
    </dgm:pt>
    <dgm:pt modelId="{DEB7DF7D-5C7C-41D1-8C2C-5A3F71E16ED2}" type="sibTrans" cxnId="{52E265FD-FDC0-4DDA-A869-049914A0343D}">
      <dgm:prSet/>
      <dgm:spPr/>
      <dgm:t>
        <a:bodyPr/>
        <a:lstStyle/>
        <a:p>
          <a:endParaRPr lang="en-GB"/>
        </a:p>
      </dgm:t>
    </dgm:pt>
    <dgm:pt modelId="{2224F054-C08B-4824-A9DD-7A9BDAFF98D5}">
      <dgm:prSet/>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en-GB" dirty="0"/>
            <a:t>Often backed by government (or central bank) securities</a:t>
          </a:r>
        </a:p>
      </dgm:t>
    </dgm:pt>
    <dgm:pt modelId="{F52969E6-2469-4A34-8DEC-38D63031088F}" type="parTrans" cxnId="{81201A5B-1A7F-48FC-938C-6F282B4BB42D}">
      <dgm:prSet/>
      <dgm:spPr/>
      <dgm:t>
        <a:bodyPr/>
        <a:lstStyle/>
        <a:p>
          <a:endParaRPr lang="en-GB"/>
        </a:p>
      </dgm:t>
    </dgm:pt>
    <dgm:pt modelId="{7BFA314C-29B1-41B4-9A46-E8ABA5548FAA}" type="sibTrans" cxnId="{81201A5B-1A7F-48FC-938C-6F282B4BB42D}">
      <dgm:prSet/>
      <dgm:spPr/>
      <dgm:t>
        <a:bodyPr/>
        <a:lstStyle/>
        <a:p>
          <a:endParaRPr lang="en-GB"/>
        </a:p>
      </dgm:t>
    </dgm:pt>
    <dgm:pt modelId="{2E93471B-C52F-4EEA-9114-9DD91510C03D}">
      <dgm:prSet/>
      <dgm:spPr>
        <a:solidFill>
          <a:srgbClr val="CFD5EA">
            <a:alpha val="90000"/>
          </a:srgbClr>
        </a:solidFill>
      </dgm:spPr>
      <dgm:t>
        <a:bodyPr/>
        <a:lstStyle/>
        <a:p>
          <a:r>
            <a:rPr lang="en-GB" dirty="0"/>
            <a:t>Possible as differential with respect to, eg, overnight rates (Spain)</a:t>
          </a:r>
        </a:p>
      </dgm:t>
    </dgm:pt>
    <dgm:pt modelId="{C47E4B35-1FE5-43EA-A5CC-72F3D032D2CB}" type="parTrans" cxnId="{FDB1969B-B2EE-454A-B9C1-C2861E0CF10E}">
      <dgm:prSet/>
      <dgm:spPr/>
      <dgm:t>
        <a:bodyPr/>
        <a:lstStyle/>
        <a:p>
          <a:endParaRPr lang="en-GB"/>
        </a:p>
      </dgm:t>
    </dgm:pt>
    <dgm:pt modelId="{18BFC00F-B231-4A41-9900-F1673B652726}" type="sibTrans" cxnId="{FDB1969B-B2EE-454A-B9C1-C2861E0CF10E}">
      <dgm:prSet/>
      <dgm:spPr/>
      <dgm:t>
        <a:bodyPr/>
        <a:lstStyle/>
        <a:p>
          <a:endParaRPr lang="en-GB"/>
        </a:p>
      </dgm:t>
    </dgm:pt>
    <dgm:pt modelId="{49F7E624-4C7D-40D1-8C23-7F38B3DF6F5C}">
      <dgm:prSet/>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en-GB" dirty="0"/>
            <a:t>Collateral may be managed by central bank (as agent) or Central Securities Depository, CSD (if it offers tri-party repo)</a:t>
          </a:r>
        </a:p>
      </dgm:t>
    </dgm:pt>
    <dgm:pt modelId="{17B77951-2086-4B3F-9F09-BBD21FCDC43C}" type="parTrans" cxnId="{20C52A4C-283F-4ACF-BC61-F978D785C0E1}">
      <dgm:prSet/>
      <dgm:spPr/>
      <dgm:t>
        <a:bodyPr/>
        <a:lstStyle/>
        <a:p>
          <a:endParaRPr lang="en-GB"/>
        </a:p>
      </dgm:t>
    </dgm:pt>
    <dgm:pt modelId="{5E2D8D8B-A581-41AD-91BC-53A829F7BD38}" type="sibTrans" cxnId="{20C52A4C-283F-4ACF-BC61-F978D785C0E1}">
      <dgm:prSet/>
      <dgm:spPr/>
      <dgm:t>
        <a:bodyPr/>
        <a:lstStyle/>
        <a:p>
          <a:endParaRPr lang="en-GB"/>
        </a:p>
      </dgm:t>
    </dgm:pt>
    <dgm:pt modelId="{F0E99557-AD90-478F-857F-967AB95F5529}" type="pres">
      <dgm:prSet presAssocID="{A3F26F40-841F-4BAB-849D-794E39DD1E3B}" presName="Name0" presStyleCnt="0">
        <dgm:presLayoutVars>
          <dgm:dir/>
          <dgm:animLvl val="lvl"/>
          <dgm:resizeHandles val="exact"/>
        </dgm:presLayoutVars>
      </dgm:prSet>
      <dgm:spPr/>
    </dgm:pt>
    <dgm:pt modelId="{8098F7BF-A82A-4484-ABF2-D458F3005966}" type="pres">
      <dgm:prSet presAssocID="{333077B0-62A5-400D-8946-4CDF1A476CEF}" presName="composite" presStyleCnt="0"/>
      <dgm:spPr/>
    </dgm:pt>
    <dgm:pt modelId="{0B3BA8E3-283B-441B-B65D-E2CF466A0EB0}" type="pres">
      <dgm:prSet presAssocID="{333077B0-62A5-400D-8946-4CDF1A476CEF}" presName="parTx" presStyleLbl="alignNode1" presStyleIdx="0" presStyleCnt="3">
        <dgm:presLayoutVars>
          <dgm:chMax val="0"/>
          <dgm:chPref val="0"/>
          <dgm:bulletEnabled val="1"/>
        </dgm:presLayoutVars>
      </dgm:prSet>
      <dgm:spPr/>
    </dgm:pt>
    <dgm:pt modelId="{27C5A1A0-799A-48B1-831B-AC058DA0D8F3}" type="pres">
      <dgm:prSet presAssocID="{333077B0-62A5-400D-8946-4CDF1A476CEF}" presName="desTx" presStyleLbl="alignAccFollowNode1" presStyleIdx="0" presStyleCnt="3" custLinFactNeighborX="-391" custLinFactNeighborY="-358">
        <dgm:presLayoutVars>
          <dgm:bulletEnabled val="1"/>
        </dgm:presLayoutVars>
      </dgm:prSet>
      <dgm:spPr/>
    </dgm:pt>
    <dgm:pt modelId="{3BC8EF66-5230-4427-8376-1A1BF7D47456}" type="pres">
      <dgm:prSet presAssocID="{6F28045A-1D53-4D92-B2BA-26B46057D124}" presName="space" presStyleCnt="0"/>
      <dgm:spPr/>
    </dgm:pt>
    <dgm:pt modelId="{7A5EC446-E00C-465C-B2DB-67151653CDE8}" type="pres">
      <dgm:prSet presAssocID="{56C51A84-B716-40EB-BD84-3E8A240ABCA8}" presName="composite" presStyleCnt="0"/>
      <dgm:spPr/>
    </dgm:pt>
    <dgm:pt modelId="{49D0DA0C-9811-4157-95E1-1843D080B2B2}" type="pres">
      <dgm:prSet presAssocID="{56C51A84-B716-40EB-BD84-3E8A240ABCA8}" presName="parTx" presStyleLbl="alignNode1" presStyleIdx="1" presStyleCnt="3">
        <dgm:presLayoutVars>
          <dgm:chMax val="0"/>
          <dgm:chPref val="0"/>
          <dgm:bulletEnabled val="1"/>
        </dgm:presLayoutVars>
      </dgm:prSet>
      <dgm:spPr/>
    </dgm:pt>
    <dgm:pt modelId="{176CDE8B-300F-43A4-9F31-190E01FD8F67}" type="pres">
      <dgm:prSet presAssocID="{56C51A84-B716-40EB-BD84-3E8A240ABCA8}" presName="desTx" presStyleLbl="alignAccFollowNode1" presStyleIdx="1" presStyleCnt="3">
        <dgm:presLayoutVars>
          <dgm:bulletEnabled val="1"/>
        </dgm:presLayoutVars>
      </dgm:prSet>
      <dgm:spPr/>
    </dgm:pt>
    <dgm:pt modelId="{86DD9A43-9254-4BF9-9BCE-13CE4BF40CE4}" type="pres">
      <dgm:prSet presAssocID="{0AEE4583-84BF-4427-B147-BACC13377D1D}" presName="space" presStyleCnt="0"/>
      <dgm:spPr/>
    </dgm:pt>
    <dgm:pt modelId="{CB23BC45-CC61-4AE6-B02E-DEC573A69D75}" type="pres">
      <dgm:prSet presAssocID="{6CFA7C45-230E-4606-9CD9-5C22E5E1560B}" presName="composite" presStyleCnt="0"/>
      <dgm:spPr/>
    </dgm:pt>
    <dgm:pt modelId="{0434C0CB-56EB-4993-A7E0-FEF654F11AA9}" type="pres">
      <dgm:prSet presAssocID="{6CFA7C45-230E-4606-9CD9-5C22E5E1560B}" presName="parTx" presStyleLbl="alignNode1" presStyleIdx="2" presStyleCnt="3">
        <dgm:presLayoutVars>
          <dgm:chMax val="0"/>
          <dgm:chPref val="0"/>
          <dgm:bulletEnabled val="1"/>
        </dgm:presLayoutVars>
      </dgm:prSet>
      <dgm:spPr/>
    </dgm:pt>
    <dgm:pt modelId="{72EB485F-DFDD-4FC5-A7A9-60B237CA2EAA}" type="pres">
      <dgm:prSet presAssocID="{6CFA7C45-230E-4606-9CD9-5C22E5E1560B}" presName="desTx" presStyleLbl="alignAccFollowNode1" presStyleIdx="2" presStyleCnt="3">
        <dgm:presLayoutVars>
          <dgm:bulletEnabled val="1"/>
        </dgm:presLayoutVars>
      </dgm:prSet>
      <dgm:spPr/>
    </dgm:pt>
  </dgm:ptLst>
  <dgm:cxnLst>
    <dgm:cxn modelId="{1F53DC04-453C-4199-8BDF-FE026884150F}" type="presOf" srcId="{249ACF41-149D-4535-9098-42E9C938A412}" destId="{176CDE8B-300F-43A4-9F31-190E01FD8F67}" srcOrd="0" destOrd="1" presId="urn:microsoft.com/office/officeart/2005/8/layout/hList1"/>
    <dgm:cxn modelId="{AAC1420D-A857-4231-956D-140D6CE65528}" type="presOf" srcId="{333077B0-62A5-400D-8946-4CDF1A476CEF}" destId="{0B3BA8E3-283B-441B-B65D-E2CF466A0EB0}" srcOrd="0" destOrd="0" presId="urn:microsoft.com/office/officeart/2005/8/layout/hList1"/>
    <dgm:cxn modelId="{93727223-4CF9-4A92-AA77-177650D553DA}" srcId="{56C51A84-B716-40EB-BD84-3E8A240ABCA8}" destId="{5D37E6F6-A1A3-40CC-8FED-0A441B1B46F7}" srcOrd="0" destOrd="0" parTransId="{4A2EEB22-6946-4329-924E-6A5CC9D3DC12}" sibTransId="{BA21164A-E4D2-485F-90CB-3FB5C84993F0}"/>
    <dgm:cxn modelId="{3AA1622F-FA61-499D-A40A-8FED8B0396E6}" type="presOf" srcId="{56C51A84-B716-40EB-BD84-3E8A240ABCA8}" destId="{49D0DA0C-9811-4157-95E1-1843D080B2B2}" srcOrd="0" destOrd="0" presId="urn:microsoft.com/office/officeart/2005/8/layout/hList1"/>
    <dgm:cxn modelId="{D83EBA36-4CAE-4941-97FC-BBB333C9B2E6}" type="presOf" srcId="{6CFA7C45-230E-4606-9CD9-5C22E5E1560B}" destId="{0434C0CB-56EB-4993-A7E0-FEF654F11AA9}" srcOrd="0" destOrd="0" presId="urn:microsoft.com/office/officeart/2005/8/layout/hList1"/>
    <dgm:cxn modelId="{7AAE6F3A-2AD4-475E-BCE2-40356456C0AE}" srcId="{333077B0-62A5-400D-8946-4CDF1A476CEF}" destId="{C5085BB4-A042-46BD-95ED-51555CF3E3AA}" srcOrd="2" destOrd="0" parTransId="{29778083-F943-4B55-807E-07D4664BF8DE}" sibTransId="{69F9E74C-FE02-403B-AA04-B23BC3EE84A7}"/>
    <dgm:cxn modelId="{81201A5B-1A7F-48FC-938C-6F282B4BB42D}" srcId="{333077B0-62A5-400D-8946-4CDF1A476CEF}" destId="{2224F054-C08B-4824-A9DD-7A9BDAFF98D5}" srcOrd="1" destOrd="0" parTransId="{F52969E6-2469-4A34-8DEC-38D63031088F}" sibTransId="{7BFA314C-29B1-41B4-9A46-E8ABA5548FAA}"/>
    <dgm:cxn modelId="{E2EEB75B-397E-4415-893D-3D5A88EDFAA4}" type="presOf" srcId="{5D37E6F6-A1A3-40CC-8FED-0A441B1B46F7}" destId="{176CDE8B-300F-43A4-9F31-190E01FD8F67}" srcOrd="0" destOrd="0" presId="urn:microsoft.com/office/officeart/2005/8/layout/hList1"/>
    <dgm:cxn modelId="{BE11AA5E-C060-42C4-9C49-76ADF44BC8B4}" type="presOf" srcId="{2E93471B-C52F-4EEA-9114-9DD91510C03D}" destId="{176CDE8B-300F-43A4-9F31-190E01FD8F67}" srcOrd="0" destOrd="2" presId="urn:microsoft.com/office/officeart/2005/8/layout/hList1"/>
    <dgm:cxn modelId="{64B21060-D476-4A52-A058-29134FDF39B1}" srcId="{6CFA7C45-230E-4606-9CD9-5C22E5E1560B}" destId="{33B62F3C-221C-433A-9CBA-A7678AA8730F}" srcOrd="1" destOrd="0" parTransId="{7C1087EA-619C-4F84-8ED3-81C5EE446246}" sibTransId="{6B7A2C03-059F-4456-8CA1-0D90F97E6F6A}"/>
    <dgm:cxn modelId="{C27DA563-DF9A-4F15-B980-56DED94CE197}" type="presOf" srcId="{A3F26F40-841F-4BAB-849D-794E39DD1E3B}" destId="{F0E99557-AD90-478F-857F-967AB95F5529}" srcOrd="0" destOrd="0" presId="urn:microsoft.com/office/officeart/2005/8/layout/hList1"/>
    <dgm:cxn modelId="{3975C06B-64F6-4591-AE73-254CA3CCB0FE}" type="presOf" srcId="{49F7E624-4C7D-40D1-8C23-7F38B3DF6F5C}" destId="{27C5A1A0-799A-48B1-831B-AC058DA0D8F3}" srcOrd="0" destOrd="3" presId="urn:microsoft.com/office/officeart/2005/8/layout/hList1"/>
    <dgm:cxn modelId="{20C52A4C-283F-4ACF-BC61-F978D785C0E1}" srcId="{333077B0-62A5-400D-8946-4CDF1A476CEF}" destId="{49F7E624-4C7D-40D1-8C23-7F38B3DF6F5C}" srcOrd="3" destOrd="0" parTransId="{17B77951-2086-4B3F-9F09-BBD21FCDC43C}" sibTransId="{5E2D8D8B-A581-41AD-91BC-53A829F7BD38}"/>
    <dgm:cxn modelId="{25B4F04E-6829-4039-82E4-2D5C227FCD43}" srcId="{A3F26F40-841F-4BAB-849D-794E39DD1E3B}" destId="{56C51A84-B716-40EB-BD84-3E8A240ABCA8}" srcOrd="1" destOrd="0" parTransId="{A6600F8F-DAFC-4A7E-B137-5DDC00B36144}" sibTransId="{0AEE4583-84BF-4427-B147-BACC13377D1D}"/>
    <dgm:cxn modelId="{D783E472-712D-4636-B349-5268901BC0A4}" type="presOf" srcId="{763EA29A-1F6F-4BBE-8C8D-163B1C931B54}" destId="{27C5A1A0-799A-48B1-831B-AC058DA0D8F3}" srcOrd="0" destOrd="0" presId="urn:microsoft.com/office/officeart/2005/8/layout/hList1"/>
    <dgm:cxn modelId="{AA105773-9E02-4DFF-886D-38C8002656CD}" type="presOf" srcId="{86203FC4-7049-4DCF-85D7-34CB89AE84F8}" destId="{176CDE8B-300F-43A4-9F31-190E01FD8F67}" srcOrd="0" destOrd="3" presId="urn:microsoft.com/office/officeart/2005/8/layout/hList1"/>
    <dgm:cxn modelId="{0FA6FB56-F58D-46F7-9D6C-64C190E769A6}" type="presOf" srcId="{2224F054-C08B-4824-A9DD-7A9BDAFF98D5}" destId="{27C5A1A0-799A-48B1-831B-AC058DA0D8F3}" srcOrd="0" destOrd="1" presId="urn:microsoft.com/office/officeart/2005/8/layout/hList1"/>
    <dgm:cxn modelId="{C155FB83-2B0B-4992-A415-195DFF8D4301}" srcId="{A3F26F40-841F-4BAB-849D-794E39DD1E3B}" destId="{6CFA7C45-230E-4606-9CD9-5C22E5E1560B}" srcOrd="2" destOrd="0" parTransId="{D7E9FD57-6EF1-469A-9342-D1EEFD192B7E}" sibTransId="{87559270-D529-4B62-A6B8-3311CD4C3181}"/>
    <dgm:cxn modelId="{CAC83B84-1C7C-4D4D-B889-F9DF1B5C5041}" type="presOf" srcId="{1FBE9185-0D94-4216-8848-3F536E356AA3}" destId="{72EB485F-DFDD-4FC5-A7A9-60B237CA2EAA}" srcOrd="0" destOrd="0" presId="urn:microsoft.com/office/officeart/2005/8/layout/hList1"/>
    <dgm:cxn modelId="{0E2A6F87-B77E-4351-B9D5-D098905A0487}" type="presOf" srcId="{33B62F3C-221C-433A-9CBA-A7678AA8730F}" destId="{72EB485F-DFDD-4FC5-A7A9-60B237CA2EAA}" srcOrd="0" destOrd="1" presId="urn:microsoft.com/office/officeart/2005/8/layout/hList1"/>
    <dgm:cxn modelId="{8287A88E-97BB-4A8B-BCE9-F643A02318A2}" srcId="{333077B0-62A5-400D-8946-4CDF1A476CEF}" destId="{763EA29A-1F6F-4BBE-8C8D-163B1C931B54}" srcOrd="0" destOrd="0" parTransId="{37390123-6B17-45E3-B68F-9B2A5454D85A}" sibTransId="{ED081DBD-8CDC-4C60-BE36-F7F74CD3AB08}"/>
    <dgm:cxn modelId="{841C0B98-A994-41DC-82F0-F4A30CA9CAD7}" srcId="{A3F26F40-841F-4BAB-849D-794E39DD1E3B}" destId="{333077B0-62A5-400D-8946-4CDF1A476CEF}" srcOrd="0" destOrd="0" parTransId="{1C040D40-E270-4D0A-91D3-D1190C9C2CE5}" sibTransId="{6F28045A-1D53-4D92-B2BA-26B46057D124}"/>
    <dgm:cxn modelId="{FDB1969B-B2EE-454A-B9C1-C2861E0CF10E}" srcId="{249ACF41-149D-4535-9098-42E9C938A412}" destId="{2E93471B-C52F-4EEA-9114-9DD91510C03D}" srcOrd="0" destOrd="0" parTransId="{C47E4B35-1FE5-43EA-A5CC-72F3D032D2CB}" sibTransId="{18BFC00F-B231-4A41-9900-F1673B652726}"/>
    <dgm:cxn modelId="{5975F0AF-CDFF-438B-9FF2-C1D805BC8E99}" srcId="{56C51A84-B716-40EB-BD84-3E8A240ABCA8}" destId="{249ACF41-149D-4535-9098-42E9C938A412}" srcOrd="1" destOrd="0" parTransId="{B5DA7F58-F885-4630-A78E-1D6010630152}" sibTransId="{F2BA5B0C-102C-4F1A-8C86-A6C78FBFFB54}"/>
    <dgm:cxn modelId="{90A167CB-1E3E-4304-8DCE-8326EFCA0569}" srcId="{56C51A84-B716-40EB-BD84-3E8A240ABCA8}" destId="{86203FC4-7049-4DCF-85D7-34CB89AE84F8}" srcOrd="2" destOrd="0" parTransId="{38DC8DE2-ABDF-403E-9189-9A667F589A46}" sibTransId="{54F8A796-0657-46C8-839D-DDF30CCEE882}"/>
    <dgm:cxn modelId="{E43AD5CB-A750-4D7F-B00E-3ACFC6C07C3C}" type="presOf" srcId="{B911EA36-0E63-4759-9718-3260832E8C89}" destId="{72EB485F-DFDD-4FC5-A7A9-60B237CA2EAA}" srcOrd="0" destOrd="2" presId="urn:microsoft.com/office/officeart/2005/8/layout/hList1"/>
    <dgm:cxn modelId="{75A8FFD5-E69B-4138-BD09-1996124BBF95}" type="presOf" srcId="{C5085BB4-A042-46BD-95ED-51555CF3E3AA}" destId="{27C5A1A0-799A-48B1-831B-AC058DA0D8F3}" srcOrd="0" destOrd="2" presId="urn:microsoft.com/office/officeart/2005/8/layout/hList1"/>
    <dgm:cxn modelId="{C5B38DDD-90DB-45D7-A20D-7FB01670C241}" srcId="{6CFA7C45-230E-4606-9CD9-5C22E5E1560B}" destId="{1FBE9185-0D94-4216-8848-3F536E356AA3}" srcOrd="0" destOrd="0" parTransId="{3E59C8E1-B587-4DF3-BD9A-1CFF1F395A2A}" sibTransId="{FFB87A8D-E286-41FA-AB38-C093D27C0706}"/>
    <dgm:cxn modelId="{52E265FD-FDC0-4DDA-A869-049914A0343D}" srcId="{6CFA7C45-230E-4606-9CD9-5C22E5E1560B}" destId="{B911EA36-0E63-4759-9718-3260832E8C89}" srcOrd="2" destOrd="0" parTransId="{B7A4EDDF-3166-4DD1-A282-10821A90B216}" sibTransId="{DEB7DF7D-5C7C-41D1-8C2C-5A3F71E16ED2}"/>
    <dgm:cxn modelId="{A9E20294-4E40-4AA7-993D-D085CC570FCB}" type="presParOf" srcId="{F0E99557-AD90-478F-857F-967AB95F5529}" destId="{8098F7BF-A82A-4484-ABF2-D458F3005966}" srcOrd="0" destOrd="0" presId="urn:microsoft.com/office/officeart/2005/8/layout/hList1"/>
    <dgm:cxn modelId="{2ED6D5DA-184D-4DBA-B35F-21E2E34668C3}" type="presParOf" srcId="{8098F7BF-A82A-4484-ABF2-D458F3005966}" destId="{0B3BA8E3-283B-441B-B65D-E2CF466A0EB0}" srcOrd="0" destOrd="0" presId="urn:microsoft.com/office/officeart/2005/8/layout/hList1"/>
    <dgm:cxn modelId="{B14AB4C7-9ABA-4A6A-BB41-D8223EF9741A}" type="presParOf" srcId="{8098F7BF-A82A-4484-ABF2-D458F3005966}" destId="{27C5A1A0-799A-48B1-831B-AC058DA0D8F3}" srcOrd="1" destOrd="0" presId="urn:microsoft.com/office/officeart/2005/8/layout/hList1"/>
    <dgm:cxn modelId="{F71C34B0-0DF8-44A3-9765-AA8310083722}" type="presParOf" srcId="{F0E99557-AD90-478F-857F-967AB95F5529}" destId="{3BC8EF66-5230-4427-8376-1A1BF7D47456}" srcOrd="1" destOrd="0" presId="urn:microsoft.com/office/officeart/2005/8/layout/hList1"/>
    <dgm:cxn modelId="{1BA66371-F2BF-432E-A04B-EC594090ABE7}" type="presParOf" srcId="{F0E99557-AD90-478F-857F-967AB95F5529}" destId="{7A5EC446-E00C-465C-B2DB-67151653CDE8}" srcOrd="2" destOrd="0" presId="urn:microsoft.com/office/officeart/2005/8/layout/hList1"/>
    <dgm:cxn modelId="{A57F4CE8-24D4-4494-86B4-F55127FD802B}" type="presParOf" srcId="{7A5EC446-E00C-465C-B2DB-67151653CDE8}" destId="{49D0DA0C-9811-4157-95E1-1843D080B2B2}" srcOrd="0" destOrd="0" presId="urn:microsoft.com/office/officeart/2005/8/layout/hList1"/>
    <dgm:cxn modelId="{34C1E6AF-0B0E-4728-9FF1-D140D9AB91C5}" type="presParOf" srcId="{7A5EC446-E00C-465C-B2DB-67151653CDE8}" destId="{176CDE8B-300F-43A4-9F31-190E01FD8F67}" srcOrd="1" destOrd="0" presId="urn:microsoft.com/office/officeart/2005/8/layout/hList1"/>
    <dgm:cxn modelId="{B2D98608-7841-41A9-8655-AE307EA3BE9D}" type="presParOf" srcId="{F0E99557-AD90-478F-857F-967AB95F5529}" destId="{86DD9A43-9254-4BF9-9BCE-13CE4BF40CE4}" srcOrd="3" destOrd="0" presId="urn:microsoft.com/office/officeart/2005/8/layout/hList1"/>
    <dgm:cxn modelId="{7E578C65-EB2D-4BDC-8354-4B8A52BBE74B}" type="presParOf" srcId="{F0E99557-AD90-478F-857F-967AB95F5529}" destId="{CB23BC45-CC61-4AE6-B02E-DEC573A69D75}" srcOrd="4" destOrd="0" presId="urn:microsoft.com/office/officeart/2005/8/layout/hList1"/>
    <dgm:cxn modelId="{8449D179-2C2F-4C84-A5B1-4536BD9C83D1}" type="presParOf" srcId="{CB23BC45-CC61-4AE6-B02E-DEC573A69D75}" destId="{0434C0CB-56EB-4993-A7E0-FEF654F11AA9}" srcOrd="0" destOrd="0" presId="urn:microsoft.com/office/officeart/2005/8/layout/hList1"/>
    <dgm:cxn modelId="{1762A5EA-EF1E-4581-8429-5C8CBA268D84}" type="presParOf" srcId="{CB23BC45-CC61-4AE6-B02E-DEC573A69D75}" destId="{72EB485F-DFDD-4FC5-A7A9-60B237CA2E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C8D9AC-80CC-4682-8CFE-9432CABEC944}"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GB"/>
        </a:p>
      </dgm:t>
    </dgm:pt>
    <dgm:pt modelId="{FF26F9EA-5DF8-46CB-B617-ED40020223A9}">
      <dgm:prSet phldrT="[Text]"/>
      <dgm:spPr>
        <a:ln>
          <a:noFill/>
        </a:ln>
      </dgm:spPr>
      <dgm:t>
        <a:bodyPr/>
        <a:lstStyle/>
        <a:p>
          <a:r>
            <a:rPr lang="en-GB" dirty="0"/>
            <a:t>Identify the target buffer</a:t>
          </a:r>
        </a:p>
      </dgm:t>
    </dgm:pt>
    <dgm:pt modelId="{B894038E-EBF6-4795-BAAF-AFDCD2AC1A16}" type="parTrans" cxnId="{053C03E6-9054-45BE-9DD8-294475787CB4}">
      <dgm:prSet/>
      <dgm:spPr/>
      <dgm:t>
        <a:bodyPr/>
        <a:lstStyle/>
        <a:p>
          <a:endParaRPr lang="en-GB"/>
        </a:p>
      </dgm:t>
    </dgm:pt>
    <dgm:pt modelId="{453C88D2-7B5B-475B-82DD-7BB0207BC697}" type="sibTrans" cxnId="{053C03E6-9054-45BE-9DD8-294475787CB4}">
      <dgm:prSet/>
      <dgm:spPr>
        <a:solidFill>
          <a:srgbClr val="CFD5EA"/>
        </a:solidFill>
      </dgm:spPr>
      <dgm:t>
        <a:bodyPr/>
        <a:lstStyle/>
        <a:p>
          <a:endParaRPr lang="en-GB" dirty="0"/>
        </a:p>
      </dgm:t>
    </dgm:pt>
    <dgm:pt modelId="{3F21855E-6BE6-4FA8-84B8-826C05D8EBB2}">
      <dgm:prSet phldrT="[Text]"/>
      <dgm:spPr>
        <a:ln>
          <a:noFill/>
        </a:ln>
      </dgm:spPr>
      <dgm:t>
        <a:bodyPr/>
        <a:lstStyle/>
        <a:p>
          <a:r>
            <a:rPr lang="en-GB" dirty="0"/>
            <a:t>Research the investment options</a:t>
          </a:r>
        </a:p>
      </dgm:t>
    </dgm:pt>
    <dgm:pt modelId="{AED9E109-DF19-44FD-9364-0C6063687E19}" type="parTrans" cxnId="{D8930AFC-C5E3-4E3F-B6F4-4A3D139BD359}">
      <dgm:prSet/>
      <dgm:spPr/>
      <dgm:t>
        <a:bodyPr/>
        <a:lstStyle/>
        <a:p>
          <a:endParaRPr lang="en-GB"/>
        </a:p>
      </dgm:t>
    </dgm:pt>
    <dgm:pt modelId="{290D16A7-1BF8-436C-BB7D-6FEB66587BAC}" type="sibTrans" cxnId="{D8930AFC-C5E3-4E3F-B6F4-4A3D139BD359}">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84A4C963-4764-443F-A2CB-59E5E321BFCC}">
      <dgm:prSet phldrT="[Text]"/>
      <dgm:spPr>
        <a:ln>
          <a:noFill/>
        </a:ln>
      </dgm:spPr>
      <dgm:t>
        <a:bodyPr/>
        <a:lstStyle/>
        <a:p>
          <a:r>
            <a:rPr lang="en-GB" dirty="0"/>
            <a:t>Agree on internal responsibilities &amp; platform</a:t>
          </a:r>
        </a:p>
      </dgm:t>
    </dgm:pt>
    <dgm:pt modelId="{D4794504-7F05-4C23-BFEF-08EB64D967DA}" type="parTrans" cxnId="{63DE7449-EBC5-453E-A5EB-C60167F563FB}">
      <dgm:prSet/>
      <dgm:spPr/>
      <dgm:t>
        <a:bodyPr/>
        <a:lstStyle/>
        <a:p>
          <a:endParaRPr lang="en-GB"/>
        </a:p>
      </dgm:t>
    </dgm:pt>
    <dgm:pt modelId="{BEC14F4B-56CB-40EA-BEF0-B078D0A83344}" type="sibTrans" cxnId="{63DE7449-EBC5-453E-A5EB-C60167F563FB}">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E4087D46-1DDB-49F4-BEDA-6B060C3600DB}">
      <dgm:prSet phldrT="[Text]"/>
      <dgm:spPr>
        <a:ln>
          <a:noFill/>
        </a:ln>
      </dgm:spPr>
      <dgm:t>
        <a:bodyPr/>
        <a:lstStyle/>
        <a:p>
          <a:r>
            <a:rPr lang="en-GB" dirty="0"/>
            <a:t>Define investment process and timeline</a:t>
          </a:r>
        </a:p>
      </dgm:t>
    </dgm:pt>
    <dgm:pt modelId="{4DCC835B-3243-41FB-9975-03646562AF61}" type="parTrans" cxnId="{2F11DB53-65ED-44A3-B535-52C99DA5F605}">
      <dgm:prSet/>
      <dgm:spPr/>
      <dgm:t>
        <a:bodyPr/>
        <a:lstStyle/>
        <a:p>
          <a:endParaRPr lang="en-GB"/>
        </a:p>
      </dgm:t>
    </dgm:pt>
    <dgm:pt modelId="{D9A545A3-88FA-4CAE-BFD5-A0F7BC999DE5}" type="sibTrans" cxnId="{2F11DB53-65ED-44A3-B535-52C99DA5F605}">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0DEA26B2-EBCF-457F-99CC-4FCC03FCDFF7}">
      <dgm:prSet phldrT="[Text]"/>
      <dgm:spPr>
        <a:ln>
          <a:noFill/>
        </a:ln>
      </dgm:spPr>
      <dgm:t>
        <a:bodyPr/>
        <a:lstStyle/>
        <a:p>
          <a:r>
            <a:rPr lang="en-GB" dirty="0"/>
            <a:t>Discuss with central bank, CSD (and regulator?)</a:t>
          </a:r>
        </a:p>
      </dgm:t>
    </dgm:pt>
    <dgm:pt modelId="{8426101B-152E-426E-AF18-89B6DEB22791}" type="parTrans" cxnId="{F3FB7099-E853-45DA-8246-587324287CE9}">
      <dgm:prSet/>
      <dgm:spPr/>
      <dgm:t>
        <a:bodyPr/>
        <a:lstStyle/>
        <a:p>
          <a:endParaRPr lang="en-GB"/>
        </a:p>
      </dgm:t>
    </dgm:pt>
    <dgm:pt modelId="{C2087C50-B13F-41AA-B452-7A0A50DC99D9}" type="sibTrans" cxnId="{F3FB7099-E853-45DA-8246-587324287CE9}">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DA18308A-2845-47B5-890E-BC35F0E0591B}">
      <dgm:prSet phldrT="[Text]"/>
      <dgm:spPr>
        <a:ln>
          <a:noFill/>
        </a:ln>
      </dgm:spPr>
      <dgm:t>
        <a:bodyPr/>
        <a:lstStyle/>
        <a:p>
          <a:r>
            <a:rPr lang="en-GB" dirty="0"/>
            <a:t>ConDoc to  explain intentions to the market</a:t>
          </a:r>
        </a:p>
      </dgm:t>
    </dgm:pt>
    <dgm:pt modelId="{0477CFE5-4636-4247-9003-FF6FD58BA060}" type="parTrans" cxnId="{A722A786-0A15-4F33-A370-9EA9FF57D727}">
      <dgm:prSet/>
      <dgm:spPr/>
      <dgm:t>
        <a:bodyPr/>
        <a:lstStyle/>
        <a:p>
          <a:endParaRPr lang="en-GB"/>
        </a:p>
      </dgm:t>
    </dgm:pt>
    <dgm:pt modelId="{7154C2CC-02BB-4DF4-BC29-CC423F327790}" type="sibTrans" cxnId="{A722A786-0A15-4F33-A370-9EA9FF57D727}">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E487A3C0-D8FE-49B2-9A98-0D2F088ACE40}">
      <dgm:prSet phldrT="[Text]"/>
      <dgm:spPr>
        <a:ln>
          <a:noFill/>
        </a:ln>
      </dgm:spPr>
      <dgm:t>
        <a:bodyPr/>
        <a:lstStyle/>
        <a:p>
          <a:r>
            <a:rPr lang="en-GB" dirty="0"/>
            <a:t>Prepare contractual documents</a:t>
          </a:r>
        </a:p>
      </dgm:t>
    </dgm:pt>
    <dgm:pt modelId="{AEEF7018-3B4C-44C0-9234-9B62B2B9C74E}" type="parTrans" cxnId="{275503E8-DEF7-40C2-8888-E4EA68760602}">
      <dgm:prSet/>
      <dgm:spPr/>
      <dgm:t>
        <a:bodyPr/>
        <a:lstStyle/>
        <a:p>
          <a:endParaRPr lang="en-GB"/>
        </a:p>
      </dgm:t>
    </dgm:pt>
    <dgm:pt modelId="{DECD5F57-7A2C-4ABD-B45D-008C7F8C25EA}" type="sibTrans" cxnId="{275503E8-DEF7-40C2-8888-E4EA68760602}">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1BCE73F8-5E64-4B7D-9E32-7D02252BBBFE}">
      <dgm:prSet phldrT="[Text]"/>
      <dgm:spPr>
        <a:ln>
          <a:noFill/>
        </a:ln>
      </dgm:spPr>
      <dgm:t>
        <a:bodyPr/>
        <a:lstStyle/>
        <a:p>
          <a:pPr>
            <a:spcAft>
              <a:spcPts val="0"/>
            </a:spcAft>
          </a:pPr>
          <a:r>
            <a:rPr lang="en-GB" dirty="0"/>
            <a:t>Document internal procedures, </a:t>
          </a:r>
        </a:p>
        <a:p>
          <a:pPr>
            <a:spcAft>
              <a:spcPts val="0"/>
            </a:spcAft>
          </a:pPr>
          <a:r>
            <a:rPr lang="en-GB" dirty="0"/>
            <a:t>test IT</a:t>
          </a:r>
        </a:p>
      </dgm:t>
    </dgm:pt>
    <dgm:pt modelId="{B53A759B-B2ED-475E-8408-C3B489ACC808}" type="parTrans" cxnId="{D8E360E9-C34D-4A2E-9288-3ACCEB4AEE26}">
      <dgm:prSet/>
      <dgm:spPr/>
      <dgm:t>
        <a:bodyPr/>
        <a:lstStyle/>
        <a:p>
          <a:endParaRPr lang="en-GB"/>
        </a:p>
      </dgm:t>
    </dgm:pt>
    <dgm:pt modelId="{53A72778-5F50-41EA-AE48-79C0A69A817A}" type="sibTrans" cxnId="{D8E360E9-C34D-4A2E-9288-3ACCEB4AEE26}">
      <dgm:prSet/>
      <dgm:spPr/>
      <dgm:t>
        <a:bodyPr/>
        <a:lstStyle/>
        <a:p>
          <a:endParaRPr lang="en-GB"/>
        </a:p>
      </dgm:t>
    </dgm:pt>
    <dgm:pt modelId="{6C760604-DA32-4DBE-9292-806AB3FB085E}" type="pres">
      <dgm:prSet presAssocID="{D3C8D9AC-80CC-4682-8CFE-9432CABEC944}" presName="diagram" presStyleCnt="0">
        <dgm:presLayoutVars>
          <dgm:dir/>
          <dgm:resizeHandles val="exact"/>
        </dgm:presLayoutVars>
      </dgm:prSet>
      <dgm:spPr/>
    </dgm:pt>
    <dgm:pt modelId="{D1D8000A-7510-401F-B1E5-804B232FF54A}" type="pres">
      <dgm:prSet presAssocID="{FF26F9EA-5DF8-46CB-B617-ED40020223A9}" presName="node" presStyleLbl="node1" presStyleIdx="0" presStyleCnt="8">
        <dgm:presLayoutVars>
          <dgm:bulletEnabled val="1"/>
        </dgm:presLayoutVars>
      </dgm:prSet>
      <dgm:spPr/>
    </dgm:pt>
    <dgm:pt modelId="{C523487E-CF8F-4194-8D76-E0F3B78CF82E}" type="pres">
      <dgm:prSet presAssocID="{453C88D2-7B5B-475B-82DD-7BB0207BC697}" presName="sibTrans" presStyleLbl="sibTrans2D1" presStyleIdx="0" presStyleCnt="7"/>
      <dgm:spPr/>
    </dgm:pt>
    <dgm:pt modelId="{242FDA8E-7520-4D79-A647-B36D64C2DF50}" type="pres">
      <dgm:prSet presAssocID="{453C88D2-7B5B-475B-82DD-7BB0207BC697}" presName="connectorText" presStyleLbl="sibTrans2D1" presStyleIdx="0" presStyleCnt="7"/>
      <dgm:spPr/>
    </dgm:pt>
    <dgm:pt modelId="{7E2CDB7E-DCC5-4D15-93C0-BA8C2861159D}" type="pres">
      <dgm:prSet presAssocID="{3F21855E-6BE6-4FA8-84B8-826C05D8EBB2}" presName="node" presStyleLbl="node1" presStyleIdx="1" presStyleCnt="8">
        <dgm:presLayoutVars>
          <dgm:bulletEnabled val="1"/>
        </dgm:presLayoutVars>
      </dgm:prSet>
      <dgm:spPr/>
    </dgm:pt>
    <dgm:pt modelId="{B3782119-966B-4337-871B-E16DB1F3ECE5}" type="pres">
      <dgm:prSet presAssocID="{290D16A7-1BF8-436C-BB7D-6FEB66587BAC}" presName="sibTrans" presStyleLbl="sibTrans2D1" presStyleIdx="1" presStyleCnt="7"/>
      <dgm:spPr>
        <a:xfrm>
          <a:off x="5062760" y="1213349"/>
          <a:ext cx="430996" cy="504184"/>
        </a:xfrm>
        <a:prstGeom prst="rightArrow">
          <a:avLst>
            <a:gd name="adj1" fmla="val 60000"/>
            <a:gd name="adj2" fmla="val 50000"/>
          </a:avLst>
        </a:prstGeom>
      </dgm:spPr>
    </dgm:pt>
    <dgm:pt modelId="{73972850-FEB0-4BB4-918E-12EED486FC8C}" type="pres">
      <dgm:prSet presAssocID="{290D16A7-1BF8-436C-BB7D-6FEB66587BAC}" presName="connectorText" presStyleLbl="sibTrans2D1" presStyleIdx="1" presStyleCnt="7"/>
      <dgm:spPr/>
    </dgm:pt>
    <dgm:pt modelId="{9657C642-C18C-47C3-9C93-E2517E54A6E9}" type="pres">
      <dgm:prSet presAssocID="{84A4C963-4764-443F-A2CB-59E5E321BFCC}" presName="node" presStyleLbl="node1" presStyleIdx="2" presStyleCnt="8">
        <dgm:presLayoutVars>
          <dgm:bulletEnabled val="1"/>
        </dgm:presLayoutVars>
      </dgm:prSet>
      <dgm:spPr/>
    </dgm:pt>
    <dgm:pt modelId="{449785E8-AB64-4DE9-BDDE-3214CBF8A3C5}" type="pres">
      <dgm:prSet presAssocID="{BEC14F4B-56CB-40EA-BEF0-B078D0A83344}" presName="sibTrans" presStyleLbl="sibTrans2D1" presStyleIdx="2" presStyleCnt="7"/>
      <dgm:spPr>
        <a:xfrm>
          <a:off x="7908964" y="1213349"/>
          <a:ext cx="430996" cy="504184"/>
        </a:xfrm>
        <a:prstGeom prst="rightArrow">
          <a:avLst>
            <a:gd name="adj1" fmla="val 60000"/>
            <a:gd name="adj2" fmla="val 50000"/>
          </a:avLst>
        </a:prstGeom>
      </dgm:spPr>
    </dgm:pt>
    <dgm:pt modelId="{E5C2C789-220E-4EE0-83E1-C9AB51D7E6B6}" type="pres">
      <dgm:prSet presAssocID="{BEC14F4B-56CB-40EA-BEF0-B078D0A83344}" presName="connectorText" presStyleLbl="sibTrans2D1" presStyleIdx="2" presStyleCnt="7"/>
      <dgm:spPr/>
    </dgm:pt>
    <dgm:pt modelId="{950514EE-FBDA-4059-9B70-D1E6D533DCC2}" type="pres">
      <dgm:prSet presAssocID="{E4087D46-1DDB-49F4-BEDA-6B060C3600DB}" presName="node" presStyleLbl="node1" presStyleIdx="3" presStyleCnt="8">
        <dgm:presLayoutVars>
          <dgm:bulletEnabled val="1"/>
        </dgm:presLayoutVars>
      </dgm:prSet>
      <dgm:spPr/>
    </dgm:pt>
    <dgm:pt modelId="{1EAF9022-4B67-4843-A98C-9F62D7DB0DB7}" type="pres">
      <dgm:prSet presAssocID="{D9A545A3-88FA-4CAE-BFD5-A0F7BC999DE5}" presName="sibTrans" presStyleLbl="sibTrans2D1" presStyleIdx="3" presStyleCnt="7"/>
      <dgm:spPr>
        <a:xfrm rot="5400000">
          <a:off x="9344264" y="2217652"/>
          <a:ext cx="430996" cy="504184"/>
        </a:xfrm>
        <a:prstGeom prst="rightArrow">
          <a:avLst>
            <a:gd name="adj1" fmla="val 60000"/>
            <a:gd name="adj2" fmla="val 50000"/>
          </a:avLst>
        </a:prstGeom>
      </dgm:spPr>
    </dgm:pt>
    <dgm:pt modelId="{DD403117-AB0C-4AA8-A3CF-898C0FDD82E7}" type="pres">
      <dgm:prSet presAssocID="{D9A545A3-88FA-4CAE-BFD5-A0F7BC999DE5}" presName="connectorText" presStyleLbl="sibTrans2D1" presStyleIdx="3" presStyleCnt="7"/>
      <dgm:spPr/>
    </dgm:pt>
    <dgm:pt modelId="{35062990-F0EA-4FF1-9593-BF93822A7D3F}" type="pres">
      <dgm:prSet presAssocID="{0DEA26B2-EBCF-457F-99CC-4FCC03FCDFF7}" presName="node" presStyleLbl="node1" presStyleIdx="4" presStyleCnt="8">
        <dgm:presLayoutVars>
          <dgm:bulletEnabled val="1"/>
        </dgm:presLayoutVars>
      </dgm:prSet>
      <dgm:spPr/>
    </dgm:pt>
    <dgm:pt modelId="{40746A75-7E1D-4204-805C-96F7489EA26E}" type="pres">
      <dgm:prSet presAssocID="{C2087C50-B13F-41AA-B452-7A0A50DC99D9}" presName="sibTrans" presStyleLbl="sibTrans2D1" presStyleIdx="4" presStyleCnt="7"/>
      <dgm:spPr>
        <a:xfrm rot="10800000">
          <a:off x="7933360" y="3246352"/>
          <a:ext cx="430996" cy="504184"/>
        </a:xfrm>
        <a:prstGeom prst="rightArrow">
          <a:avLst>
            <a:gd name="adj1" fmla="val 60000"/>
            <a:gd name="adj2" fmla="val 50000"/>
          </a:avLst>
        </a:prstGeom>
      </dgm:spPr>
    </dgm:pt>
    <dgm:pt modelId="{8A3E9523-1369-492C-BF1F-C0AEFB11384A}" type="pres">
      <dgm:prSet presAssocID="{C2087C50-B13F-41AA-B452-7A0A50DC99D9}" presName="connectorText" presStyleLbl="sibTrans2D1" presStyleIdx="4" presStyleCnt="7"/>
      <dgm:spPr/>
    </dgm:pt>
    <dgm:pt modelId="{AA5CA0EB-1B82-4E7A-A6F7-0D315F34D193}" type="pres">
      <dgm:prSet presAssocID="{DA18308A-2845-47B5-890E-BC35F0E0591B}" presName="node" presStyleLbl="node1" presStyleIdx="5" presStyleCnt="8">
        <dgm:presLayoutVars>
          <dgm:bulletEnabled val="1"/>
        </dgm:presLayoutVars>
      </dgm:prSet>
      <dgm:spPr/>
    </dgm:pt>
    <dgm:pt modelId="{4174517C-F303-42BA-821C-6F442ED25D10}" type="pres">
      <dgm:prSet presAssocID="{7154C2CC-02BB-4DF4-BC29-CC423F327790}" presName="sibTrans" presStyleLbl="sibTrans2D1" presStyleIdx="5" presStyleCnt="7"/>
      <dgm:spPr>
        <a:xfrm rot="10800000">
          <a:off x="5087156" y="3246352"/>
          <a:ext cx="430996" cy="504184"/>
        </a:xfrm>
        <a:prstGeom prst="rightArrow">
          <a:avLst>
            <a:gd name="adj1" fmla="val 60000"/>
            <a:gd name="adj2" fmla="val 50000"/>
          </a:avLst>
        </a:prstGeom>
      </dgm:spPr>
    </dgm:pt>
    <dgm:pt modelId="{D7E1249C-341F-48CE-9F31-A754038851D2}" type="pres">
      <dgm:prSet presAssocID="{7154C2CC-02BB-4DF4-BC29-CC423F327790}" presName="connectorText" presStyleLbl="sibTrans2D1" presStyleIdx="5" presStyleCnt="7"/>
      <dgm:spPr/>
    </dgm:pt>
    <dgm:pt modelId="{FDF625C2-7C18-4E1B-9619-DAFAC0240A32}" type="pres">
      <dgm:prSet presAssocID="{E487A3C0-D8FE-49B2-9A98-0D2F088ACE40}" presName="node" presStyleLbl="node1" presStyleIdx="6" presStyleCnt="8">
        <dgm:presLayoutVars>
          <dgm:bulletEnabled val="1"/>
        </dgm:presLayoutVars>
      </dgm:prSet>
      <dgm:spPr/>
    </dgm:pt>
    <dgm:pt modelId="{6052261B-DBA4-4127-8675-2D1CB5A99130}" type="pres">
      <dgm:prSet presAssocID="{DECD5F57-7A2C-4ABD-B45D-008C7F8C25EA}" presName="sibTrans" presStyleLbl="sibTrans2D1" presStyleIdx="6" presStyleCnt="7"/>
      <dgm:spPr>
        <a:xfrm rot="10813068">
          <a:off x="2265027" y="3241047"/>
          <a:ext cx="413985" cy="504184"/>
        </a:xfrm>
        <a:prstGeom prst="rightArrow">
          <a:avLst>
            <a:gd name="adj1" fmla="val 60000"/>
            <a:gd name="adj2" fmla="val 50000"/>
          </a:avLst>
        </a:prstGeom>
      </dgm:spPr>
    </dgm:pt>
    <dgm:pt modelId="{4F5171EB-DF3E-4F37-831D-F30F96F1B2C1}" type="pres">
      <dgm:prSet presAssocID="{DECD5F57-7A2C-4ABD-B45D-008C7F8C25EA}" presName="connectorText" presStyleLbl="sibTrans2D1" presStyleIdx="6" presStyleCnt="7"/>
      <dgm:spPr/>
    </dgm:pt>
    <dgm:pt modelId="{0E9A13B6-CB34-4BCF-A487-6556DDF07608}" type="pres">
      <dgm:prSet presAssocID="{1BCE73F8-5E64-4B7D-9E32-7D02252BBBFE}" presName="node" presStyleLbl="node1" presStyleIdx="7" presStyleCnt="8" custLinFactNeighborX="1579" custLinFactNeighborY="-877">
        <dgm:presLayoutVars>
          <dgm:bulletEnabled val="1"/>
        </dgm:presLayoutVars>
      </dgm:prSet>
      <dgm:spPr/>
    </dgm:pt>
  </dgm:ptLst>
  <dgm:cxnLst>
    <dgm:cxn modelId="{FA3EED09-A47B-44D7-BAEB-375127B92C89}" type="presOf" srcId="{1BCE73F8-5E64-4B7D-9E32-7D02252BBBFE}" destId="{0E9A13B6-CB34-4BCF-A487-6556DDF07608}" srcOrd="0" destOrd="0" presId="urn:microsoft.com/office/officeart/2005/8/layout/process5"/>
    <dgm:cxn modelId="{799C1F0C-73D3-4A46-80C4-173CA50FE125}" type="presOf" srcId="{BEC14F4B-56CB-40EA-BEF0-B078D0A83344}" destId="{449785E8-AB64-4DE9-BDDE-3214CBF8A3C5}" srcOrd="0" destOrd="0" presId="urn:microsoft.com/office/officeart/2005/8/layout/process5"/>
    <dgm:cxn modelId="{D579CB1B-0B5B-444F-8A4D-D2489285614C}" type="presOf" srcId="{D3C8D9AC-80CC-4682-8CFE-9432CABEC944}" destId="{6C760604-DA32-4DBE-9292-806AB3FB085E}" srcOrd="0" destOrd="0" presId="urn:microsoft.com/office/officeart/2005/8/layout/process5"/>
    <dgm:cxn modelId="{765CDF22-6FCE-4D8B-A8F6-0C82F447C6E9}" type="presOf" srcId="{7154C2CC-02BB-4DF4-BC29-CC423F327790}" destId="{4174517C-F303-42BA-821C-6F442ED25D10}" srcOrd="0" destOrd="0" presId="urn:microsoft.com/office/officeart/2005/8/layout/process5"/>
    <dgm:cxn modelId="{D3BC4026-318F-4F63-84BB-CC2BFE9910A6}" type="presOf" srcId="{D9A545A3-88FA-4CAE-BFD5-A0F7BC999DE5}" destId="{1EAF9022-4B67-4843-A98C-9F62D7DB0DB7}" srcOrd="0" destOrd="0" presId="urn:microsoft.com/office/officeart/2005/8/layout/process5"/>
    <dgm:cxn modelId="{08FDFE2E-85B4-4739-8081-1F62DDBBFAF4}" type="presOf" srcId="{290D16A7-1BF8-436C-BB7D-6FEB66587BAC}" destId="{73972850-FEB0-4BB4-918E-12EED486FC8C}" srcOrd="1" destOrd="0" presId="urn:microsoft.com/office/officeart/2005/8/layout/process5"/>
    <dgm:cxn modelId="{ECAF3934-7484-4782-AECF-923294C5ED7C}" type="presOf" srcId="{453C88D2-7B5B-475B-82DD-7BB0207BC697}" destId="{C523487E-CF8F-4194-8D76-E0F3B78CF82E}" srcOrd="0" destOrd="0" presId="urn:microsoft.com/office/officeart/2005/8/layout/process5"/>
    <dgm:cxn modelId="{7A7B3C3A-63A5-476C-9C64-9F5004900F0C}" type="presOf" srcId="{290D16A7-1BF8-436C-BB7D-6FEB66587BAC}" destId="{B3782119-966B-4337-871B-E16DB1F3ECE5}" srcOrd="0" destOrd="0" presId="urn:microsoft.com/office/officeart/2005/8/layout/process5"/>
    <dgm:cxn modelId="{868D4C3B-E159-4822-B55A-770E3B29C97D}" type="presOf" srcId="{3F21855E-6BE6-4FA8-84B8-826C05D8EBB2}" destId="{7E2CDB7E-DCC5-4D15-93C0-BA8C2861159D}" srcOrd="0" destOrd="0" presId="urn:microsoft.com/office/officeart/2005/8/layout/process5"/>
    <dgm:cxn modelId="{60E8825F-02C9-4523-B2BC-0EFDDEB43E76}" type="presOf" srcId="{D9A545A3-88FA-4CAE-BFD5-A0F7BC999DE5}" destId="{DD403117-AB0C-4AA8-A3CF-898C0FDD82E7}" srcOrd="1" destOrd="0" presId="urn:microsoft.com/office/officeart/2005/8/layout/process5"/>
    <dgm:cxn modelId="{436C7243-6E0F-421E-A80E-CCBEE2DB29FE}" type="presOf" srcId="{453C88D2-7B5B-475B-82DD-7BB0207BC697}" destId="{242FDA8E-7520-4D79-A647-B36D64C2DF50}" srcOrd="1" destOrd="0" presId="urn:microsoft.com/office/officeart/2005/8/layout/process5"/>
    <dgm:cxn modelId="{2E33C863-85E5-44C9-8530-7B8FAFC1A95F}" type="presOf" srcId="{FF26F9EA-5DF8-46CB-B617-ED40020223A9}" destId="{D1D8000A-7510-401F-B1E5-804B232FF54A}" srcOrd="0" destOrd="0" presId="urn:microsoft.com/office/officeart/2005/8/layout/process5"/>
    <dgm:cxn modelId="{63DE7449-EBC5-453E-A5EB-C60167F563FB}" srcId="{D3C8D9AC-80CC-4682-8CFE-9432CABEC944}" destId="{84A4C963-4764-443F-A2CB-59E5E321BFCC}" srcOrd="2" destOrd="0" parTransId="{D4794504-7F05-4C23-BFEF-08EB64D967DA}" sibTransId="{BEC14F4B-56CB-40EA-BEF0-B078D0A83344}"/>
    <dgm:cxn modelId="{F18AD351-F650-445B-A62C-97A9AF163CD9}" type="presOf" srcId="{DECD5F57-7A2C-4ABD-B45D-008C7F8C25EA}" destId="{6052261B-DBA4-4127-8675-2D1CB5A99130}" srcOrd="0" destOrd="0" presId="urn:microsoft.com/office/officeart/2005/8/layout/process5"/>
    <dgm:cxn modelId="{2F11DB53-65ED-44A3-B535-52C99DA5F605}" srcId="{D3C8D9AC-80CC-4682-8CFE-9432CABEC944}" destId="{E4087D46-1DDB-49F4-BEDA-6B060C3600DB}" srcOrd="3" destOrd="0" parTransId="{4DCC835B-3243-41FB-9975-03646562AF61}" sibTransId="{D9A545A3-88FA-4CAE-BFD5-A0F7BC999DE5}"/>
    <dgm:cxn modelId="{5F092555-9A97-4BD0-882A-E3FB05A21AA2}" type="presOf" srcId="{E4087D46-1DDB-49F4-BEDA-6B060C3600DB}" destId="{950514EE-FBDA-4059-9B70-D1E6D533DCC2}" srcOrd="0" destOrd="0" presId="urn:microsoft.com/office/officeart/2005/8/layout/process5"/>
    <dgm:cxn modelId="{4C31FE77-94BA-4669-979F-E8D3762979D6}" type="presOf" srcId="{DA18308A-2845-47B5-890E-BC35F0E0591B}" destId="{AA5CA0EB-1B82-4E7A-A6F7-0D315F34D193}" srcOrd="0" destOrd="0" presId="urn:microsoft.com/office/officeart/2005/8/layout/process5"/>
    <dgm:cxn modelId="{97394380-5DCA-46C8-B9B8-CC3828891384}" type="presOf" srcId="{84A4C963-4764-443F-A2CB-59E5E321BFCC}" destId="{9657C642-C18C-47C3-9C93-E2517E54A6E9}" srcOrd="0" destOrd="0" presId="urn:microsoft.com/office/officeart/2005/8/layout/process5"/>
    <dgm:cxn modelId="{A722A786-0A15-4F33-A370-9EA9FF57D727}" srcId="{D3C8D9AC-80CC-4682-8CFE-9432CABEC944}" destId="{DA18308A-2845-47B5-890E-BC35F0E0591B}" srcOrd="5" destOrd="0" parTransId="{0477CFE5-4636-4247-9003-FF6FD58BA060}" sibTransId="{7154C2CC-02BB-4DF4-BC29-CC423F327790}"/>
    <dgm:cxn modelId="{F3FB7099-E853-45DA-8246-587324287CE9}" srcId="{D3C8D9AC-80CC-4682-8CFE-9432CABEC944}" destId="{0DEA26B2-EBCF-457F-99CC-4FCC03FCDFF7}" srcOrd="4" destOrd="0" parTransId="{8426101B-152E-426E-AF18-89B6DEB22791}" sibTransId="{C2087C50-B13F-41AA-B452-7A0A50DC99D9}"/>
    <dgm:cxn modelId="{E92B35A0-10A8-4CA2-8F24-429067CE09CB}" type="presOf" srcId="{C2087C50-B13F-41AA-B452-7A0A50DC99D9}" destId="{40746A75-7E1D-4204-805C-96F7489EA26E}" srcOrd="0" destOrd="0" presId="urn:microsoft.com/office/officeart/2005/8/layout/process5"/>
    <dgm:cxn modelId="{460E73A0-5D7D-4762-BC79-D8EC29EABD25}" type="presOf" srcId="{E487A3C0-D8FE-49B2-9A98-0D2F088ACE40}" destId="{FDF625C2-7C18-4E1B-9619-DAFAC0240A32}" srcOrd="0" destOrd="0" presId="urn:microsoft.com/office/officeart/2005/8/layout/process5"/>
    <dgm:cxn modelId="{CC2C42A1-C64D-457B-BFC7-816A43F2003E}" type="presOf" srcId="{7154C2CC-02BB-4DF4-BC29-CC423F327790}" destId="{D7E1249C-341F-48CE-9F31-A754038851D2}" srcOrd="1" destOrd="0" presId="urn:microsoft.com/office/officeart/2005/8/layout/process5"/>
    <dgm:cxn modelId="{A4CAF1B0-E9BD-46C4-A044-9C25E93B0A47}" type="presOf" srcId="{C2087C50-B13F-41AA-B452-7A0A50DC99D9}" destId="{8A3E9523-1369-492C-BF1F-C0AEFB11384A}" srcOrd="1" destOrd="0" presId="urn:microsoft.com/office/officeart/2005/8/layout/process5"/>
    <dgm:cxn modelId="{053C03E6-9054-45BE-9DD8-294475787CB4}" srcId="{D3C8D9AC-80CC-4682-8CFE-9432CABEC944}" destId="{FF26F9EA-5DF8-46CB-B617-ED40020223A9}" srcOrd="0" destOrd="0" parTransId="{B894038E-EBF6-4795-BAAF-AFDCD2AC1A16}" sibTransId="{453C88D2-7B5B-475B-82DD-7BB0207BC697}"/>
    <dgm:cxn modelId="{275503E8-DEF7-40C2-8888-E4EA68760602}" srcId="{D3C8D9AC-80CC-4682-8CFE-9432CABEC944}" destId="{E487A3C0-D8FE-49B2-9A98-0D2F088ACE40}" srcOrd="6" destOrd="0" parTransId="{AEEF7018-3B4C-44C0-9234-9B62B2B9C74E}" sibTransId="{DECD5F57-7A2C-4ABD-B45D-008C7F8C25EA}"/>
    <dgm:cxn modelId="{D8E360E9-C34D-4A2E-9288-3ACCEB4AEE26}" srcId="{D3C8D9AC-80CC-4682-8CFE-9432CABEC944}" destId="{1BCE73F8-5E64-4B7D-9E32-7D02252BBBFE}" srcOrd="7" destOrd="0" parTransId="{B53A759B-B2ED-475E-8408-C3B489ACC808}" sibTransId="{53A72778-5F50-41EA-AE48-79C0A69A817A}"/>
    <dgm:cxn modelId="{7C6111F1-6166-4764-8F50-ADFA3F1EE4D1}" type="presOf" srcId="{BEC14F4B-56CB-40EA-BEF0-B078D0A83344}" destId="{E5C2C789-220E-4EE0-83E1-C9AB51D7E6B6}" srcOrd="1" destOrd="0" presId="urn:microsoft.com/office/officeart/2005/8/layout/process5"/>
    <dgm:cxn modelId="{2123D9F5-2263-4530-8AC1-59192EEC8A01}" type="presOf" srcId="{0DEA26B2-EBCF-457F-99CC-4FCC03FCDFF7}" destId="{35062990-F0EA-4FF1-9593-BF93822A7D3F}" srcOrd="0" destOrd="0" presId="urn:microsoft.com/office/officeart/2005/8/layout/process5"/>
    <dgm:cxn modelId="{68E567FA-98F6-4706-8D35-07F6C1CC164B}" type="presOf" srcId="{DECD5F57-7A2C-4ABD-B45D-008C7F8C25EA}" destId="{4F5171EB-DF3E-4F37-831D-F30F96F1B2C1}" srcOrd="1" destOrd="0" presId="urn:microsoft.com/office/officeart/2005/8/layout/process5"/>
    <dgm:cxn modelId="{D8930AFC-C5E3-4E3F-B6F4-4A3D139BD359}" srcId="{D3C8D9AC-80CC-4682-8CFE-9432CABEC944}" destId="{3F21855E-6BE6-4FA8-84B8-826C05D8EBB2}" srcOrd="1" destOrd="0" parTransId="{AED9E109-DF19-44FD-9364-0C6063687E19}" sibTransId="{290D16A7-1BF8-436C-BB7D-6FEB66587BAC}"/>
    <dgm:cxn modelId="{4F4539B5-2504-404A-B787-900700F1188B}" type="presParOf" srcId="{6C760604-DA32-4DBE-9292-806AB3FB085E}" destId="{D1D8000A-7510-401F-B1E5-804B232FF54A}" srcOrd="0" destOrd="0" presId="urn:microsoft.com/office/officeart/2005/8/layout/process5"/>
    <dgm:cxn modelId="{6519804B-B2FF-431B-B852-EE190F7F3A34}" type="presParOf" srcId="{6C760604-DA32-4DBE-9292-806AB3FB085E}" destId="{C523487E-CF8F-4194-8D76-E0F3B78CF82E}" srcOrd="1" destOrd="0" presId="urn:microsoft.com/office/officeart/2005/8/layout/process5"/>
    <dgm:cxn modelId="{2CDB4770-F3F4-4687-B3E7-883805245B56}" type="presParOf" srcId="{C523487E-CF8F-4194-8D76-E0F3B78CF82E}" destId="{242FDA8E-7520-4D79-A647-B36D64C2DF50}" srcOrd="0" destOrd="0" presId="urn:microsoft.com/office/officeart/2005/8/layout/process5"/>
    <dgm:cxn modelId="{78B724A5-C32F-4602-AFF1-44690F2903D3}" type="presParOf" srcId="{6C760604-DA32-4DBE-9292-806AB3FB085E}" destId="{7E2CDB7E-DCC5-4D15-93C0-BA8C2861159D}" srcOrd="2" destOrd="0" presId="urn:microsoft.com/office/officeart/2005/8/layout/process5"/>
    <dgm:cxn modelId="{75845440-56BD-4AAC-B727-66149C293A5F}" type="presParOf" srcId="{6C760604-DA32-4DBE-9292-806AB3FB085E}" destId="{B3782119-966B-4337-871B-E16DB1F3ECE5}" srcOrd="3" destOrd="0" presId="urn:microsoft.com/office/officeart/2005/8/layout/process5"/>
    <dgm:cxn modelId="{C810BC4A-C17A-43B9-9397-1CB49A0C69C0}" type="presParOf" srcId="{B3782119-966B-4337-871B-E16DB1F3ECE5}" destId="{73972850-FEB0-4BB4-918E-12EED486FC8C}" srcOrd="0" destOrd="0" presId="urn:microsoft.com/office/officeart/2005/8/layout/process5"/>
    <dgm:cxn modelId="{30071519-5DEA-4FB0-BCA6-81650B4D7B27}" type="presParOf" srcId="{6C760604-DA32-4DBE-9292-806AB3FB085E}" destId="{9657C642-C18C-47C3-9C93-E2517E54A6E9}" srcOrd="4" destOrd="0" presId="urn:microsoft.com/office/officeart/2005/8/layout/process5"/>
    <dgm:cxn modelId="{9878E4E5-D40D-4112-AF02-BF163EA0DCBC}" type="presParOf" srcId="{6C760604-DA32-4DBE-9292-806AB3FB085E}" destId="{449785E8-AB64-4DE9-BDDE-3214CBF8A3C5}" srcOrd="5" destOrd="0" presId="urn:microsoft.com/office/officeart/2005/8/layout/process5"/>
    <dgm:cxn modelId="{E0C2B43E-2B7C-4C79-A5EA-D1F3BB76126E}" type="presParOf" srcId="{449785E8-AB64-4DE9-BDDE-3214CBF8A3C5}" destId="{E5C2C789-220E-4EE0-83E1-C9AB51D7E6B6}" srcOrd="0" destOrd="0" presId="urn:microsoft.com/office/officeart/2005/8/layout/process5"/>
    <dgm:cxn modelId="{63DDC76E-2F7D-4A9C-9334-BB9D90E85745}" type="presParOf" srcId="{6C760604-DA32-4DBE-9292-806AB3FB085E}" destId="{950514EE-FBDA-4059-9B70-D1E6D533DCC2}" srcOrd="6" destOrd="0" presId="urn:microsoft.com/office/officeart/2005/8/layout/process5"/>
    <dgm:cxn modelId="{9B6356C5-BF38-4AB2-AF49-645B58889F86}" type="presParOf" srcId="{6C760604-DA32-4DBE-9292-806AB3FB085E}" destId="{1EAF9022-4B67-4843-A98C-9F62D7DB0DB7}" srcOrd="7" destOrd="0" presId="urn:microsoft.com/office/officeart/2005/8/layout/process5"/>
    <dgm:cxn modelId="{47FC369F-2E32-49DC-91AC-AED96071EF57}" type="presParOf" srcId="{1EAF9022-4B67-4843-A98C-9F62D7DB0DB7}" destId="{DD403117-AB0C-4AA8-A3CF-898C0FDD82E7}" srcOrd="0" destOrd="0" presId="urn:microsoft.com/office/officeart/2005/8/layout/process5"/>
    <dgm:cxn modelId="{636336A6-361F-4A04-9A4F-DD8ABA122228}" type="presParOf" srcId="{6C760604-DA32-4DBE-9292-806AB3FB085E}" destId="{35062990-F0EA-4FF1-9593-BF93822A7D3F}" srcOrd="8" destOrd="0" presId="urn:microsoft.com/office/officeart/2005/8/layout/process5"/>
    <dgm:cxn modelId="{DE9756EB-1906-4255-8737-A4980DF6D190}" type="presParOf" srcId="{6C760604-DA32-4DBE-9292-806AB3FB085E}" destId="{40746A75-7E1D-4204-805C-96F7489EA26E}" srcOrd="9" destOrd="0" presId="urn:microsoft.com/office/officeart/2005/8/layout/process5"/>
    <dgm:cxn modelId="{0CA50044-63F8-48A1-93BF-786DC9D82316}" type="presParOf" srcId="{40746A75-7E1D-4204-805C-96F7489EA26E}" destId="{8A3E9523-1369-492C-BF1F-C0AEFB11384A}" srcOrd="0" destOrd="0" presId="urn:microsoft.com/office/officeart/2005/8/layout/process5"/>
    <dgm:cxn modelId="{E941632F-4A72-48AE-8654-606273BD59C9}" type="presParOf" srcId="{6C760604-DA32-4DBE-9292-806AB3FB085E}" destId="{AA5CA0EB-1B82-4E7A-A6F7-0D315F34D193}" srcOrd="10" destOrd="0" presId="urn:microsoft.com/office/officeart/2005/8/layout/process5"/>
    <dgm:cxn modelId="{89D5DAF6-9B49-4D9B-B626-58D428848E7F}" type="presParOf" srcId="{6C760604-DA32-4DBE-9292-806AB3FB085E}" destId="{4174517C-F303-42BA-821C-6F442ED25D10}" srcOrd="11" destOrd="0" presId="urn:microsoft.com/office/officeart/2005/8/layout/process5"/>
    <dgm:cxn modelId="{A4DE4EC5-2635-4840-AE8F-836D819B94DC}" type="presParOf" srcId="{4174517C-F303-42BA-821C-6F442ED25D10}" destId="{D7E1249C-341F-48CE-9F31-A754038851D2}" srcOrd="0" destOrd="0" presId="urn:microsoft.com/office/officeart/2005/8/layout/process5"/>
    <dgm:cxn modelId="{96B831B0-9C57-4661-8C7A-A3AAFED3E41C}" type="presParOf" srcId="{6C760604-DA32-4DBE-9292-806AB3FB085E}" destId="{FDF625C2-7C18-4E1B-9619-DAFAC0240A32}" srcOrd="12" destOrd="0" presId="urn:microsoft.com/office/officeart/2005/8/layout/process5"/>
    <dgm:cxn modelId="{12441FF0-9798-41B5-A3C1-43334ECB9DB8}" type="presParOf" srcId="{6C760604-DA32-4DBE-9292-806AB3FB085E}" destId="{6052261B-DBA4-4127-8675-2D1CB5A99130}" srcOrd="13" destOrd="0" presId="urn:microsoft.com/office/officeart/2005/8/layout/process5"/>
    <dgm:cxn modelId="{0296514C-7D84-4807-97FD-778C67DBAC93}" type="presParOf" srcId="{6052261B-DBA4-4127-8675-2D1CB5A99130}" destId="{4F5171EB-DF3E-4F37-831D-F30F96F1B2C1}" srcOrd="0" destOrd="0" presId="urn:microsoft.com/office/officeart/2005/8/layout/process5"/>
    <dgm:cxn modelId="{088BC130-B7B9-46C8-8BFE-47452037F1C1}" type="presParOf" srcId="{6C760604-DA32-4DBE-9292-806AB3FB085E}" destId="{0E9A13B6-CB34-4BCF-A487-6556DDF07608}"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193635-E90C-4EB6-AA29-AF18EE97B6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2AFB541-BA54-4D87-9032-6776864C0A39}">
      <dgm:prSet phldrT="[Text]" custT="1"/>
      <dgm:spPr>
        <a:ln>
          <a:noFill/>
        </a:ln>
      </dgm:spPr>
      <dgm:t>
        <a:bodyPr/>
        <a:lstStyle/>
        <a:p>
          <a:r>
            <a:rPr lang="en-GB" sz="2400" dirty="0"/>
            <a:t>2021 Survey</a:t>
          </a:r>
        </a:p>
      </dgm:t>
    </dgm:pt>
    <dgm:pt modelId="{009FAC04-809D-4290-B4E1-5CB4EDAD7055}" type="parTrans" cxnId="{EA54F3B7-9D3D-4ABA-9209-CC336C9F0D28}">
      <dgm:prSet/>
      <dgm:spPr/>
      <dgm:t>
        <a:bodyPr/>
        <a:lstStyle/>
        <a:p>
          <a:endParaRPr lang="en-GB"/>
        </a:p>
      </dgm:t>
    </dgm:pt>
    <dgm:pt modelId="{F52249EF-C607-403C-B678-AC5C27D9CD76}" type="sibTrans" cxnId="{EA54F3B7-9D3D-4ABA-9209-CC336C9F0D28}">
      <dgm:prSet/>
      <dgm:spPr/>
      <dgm:t>
        <a:bodyPr/>
        <a:lstStyle/>
        <a:p>
          <a:endParaRPr lang="en-GB"/>
        </a:p>
      </dgm:t>
    </dgm:pt>
    <dgm:pt modelId="{84AC955F-802B-494B-B2AE-39F2906CE7BE}">
      <dgm:prSet/>
      <dgm:spPr/>
      <dgm:t>
        <a:bodyPr/>
        <a:lstStyle/>
        <a:p>
          <a:r>
            <a:rPr lang="en-GB" dirty="0"/>
            <a:t>8 countries reported that they could invest term deposits with the central bank</a:t>
          </a:r>
        </a:p>
      </dgm:t>
    </dgm:pt>
    <dgm:pt modelId="{503D4CF6-3360-4012-AF12-94E3E08D4567}" type="parTrans" cxnId="{E1D6DF14-E4AC-464C-A64A-2D7C33F07598}">
      <dgm:prSet/>
      <dgm:spPr/>
      <dgm:t>
        <a:bodyPr/>
        <a:lstStyle/>
        <a:p>
          <a:endParaRPr lang="en-GB"/>
        </a:p>
      </dgm:t>
    </dgm:pt>
    <dgm:pt modelId="{73D9822A-BC8B-4657-BA18-238F95C2D720}" type="sibTrans" cxnId="{E1D6DF14-E4AC-464C-A64A-2D7C33F07598}">
      <dgm:prSet/>
      <dgm:spPr/>
      <dgm:t>
        <a:bodyPr/>
        <a:lstStyle/>
        <a:p>
          <a:endParaRPr lang="en-GB"/>
        </a:p>
      </dgm:t>
    </dgm:pt>
    <dgm:pt modelId="{5E63FCF6-B56C-4A21-8180-AA1946A412F3}">
      <dgm:prSet/>
      <dgm:spPr/>
      <dgm:t>
        <a:bodyPr/>
        <a:lstStyle/>
        <a:p>
          <a:r>
            <a:rPr lang="en-GB" dirty="0"/>
            <a:t>3 countries indicated that they could do both</a:t>
          </a:r>
        </a:p>
      </dgm:t>
    </dgm:pt>
    <dgm:pt modelId="{AEBFAB8E-6A2D-45DE-BEF4-B5130FC524A1}" type="parTrans" cxnId="{43F9E988-4FC7-498E-9C60-215C8BBCA3E6}">
      <dgm:prSet/>
      <dgm:spPr/>
      <dgm:t>
        <a:bodyPr/>
        <a:lstStyle/>
        <a:p>
          <a:endParaRPr lang="en-GB"/>
        </a:p>
      </dgm:t>
    </dgm:pt>
    <dgm:pt modelId="{20353447-58F3-48EE-8F9F-04FBDFD0BD61}" type="sibTrans" cxnId="{43F9E988-4FC7-498E-9C60-215C8BBCA3E6}">
      <dgm:prSet/>
      <dgm:spPr/>
      <dgm:t>
        <a:bodyPr/>
        <a:lstStyle/>
        <a:p>
          <a:endParaRPr lang="en-GB"/>
        </a:p>
      </dgm:t>
    </dgm:pt>
    <dgm:pt modelId="{21C48BC4-4BF9-4EC9-9D17-5148689B6ADA}">
      <dgm:prSet/>
      <dgm:spPr/>
      <dgm:t>
        <a:bodyPr/>
        <a:lstStyle/>
        <a:p>
          <a:r>
            <a:rPr lang="en-GB" dirty="0"/>
            <a:t>Likely to be a range of experiences in relation to maturities available, collateral taken etc (Survey did not explore this further detail)</a:t>
          </a:r>
        </a:p>
      </dgm:t>
    </dgm:pt>
    <dgm:pt modelId="{288FE47B-87B2-4DAC-89C9-DC2D19D239B0}" type="parTrans" cxnId="{E7933A92-35B9-4B40-B705-289353A7B45F}">
      <dgm:prSet/>
      <dgm:spPr/>
      <dgm:t>
        <a:bodyPr/>
        <a:lstStyle/>
        <a:p>
          <a:endParaRPr lang="en-GB"/>
        </a:p>
      </dgm:t>
    </dgm:pt>
    <dgm:pt modelId="{4002A66E-380D-4D6A-8F3C-093D783BAC06}" type="sibTrans" cxnId="{E7933A92-35B9-4B40-B705-289353A7B45F}">
      <dgm:prSet/>
      <dgm:spPr/>
      <dgm:t>
        <a:bodyPr/>
        <a:lstStyle/>
        <a:p>
          <a:endParaRPr lang="en-GB"/>
        </a:p>
      </dgm:t>
    </dgm:pt>
    <dgm:pt modelId="{C5051620-939C-4450-976F-200875364C54}">
      <dgm:prSet custT="1"/>
      <dgm:spPr>
        <a:ln>
          <a:noFill/>
        </a:ln>
      </dgm:spPr>
      <dgm:t>
        <a:bodyPr/>
        <a:lstStyle/>
        <a:p>
          <a:r>
            <a:rPr lang="en-GB" sz="2400" dirty="0"/>
            <a:t>Just 3 countries have capabilities to borrow and lend through </a:t>
          </a:r>
          <a:r>
            <a:rPr lang="en-GB" sz="2400" u="sng" dirty="0"/>
            <a:t>repo</a:t>
          </a:r>
          <a:r>
            <a:rPr lang="en-GB" sz="2400" dirty="0"/>
            <a:t> </a:t>
          </a:r>
        </a:p>
      </dgm:t>
    </dgm:pt>
    <dgm:pt modelId="{9EF7898B-B1A0-480D-A51F-F58FDBCCD4AD}" type="parTrans" cxnId="{00CF581B-C4BA-4C00-88B1-F906F2F00D6D}">
      <dgm:prSet/>
      <dgm:spPr/>
      <dgm:t>
        <a:bodyPr/>
        <a:lstStyle/>
        <a:p>
          <a:endParaRPr lang="en-GB"/>
        </a:p>
      </dgm:t>
    </dgm:pt>
    <dgm:pt modelId="{9133CB1B-6A34-4BA7-97B7-739CBE64CF62}" type="sibTrans" cxnId="{00CF581B-C4BA-4C00-88B1-F906F2F00D6D}">
      <dgm:prSet/>
      <dgm:spPr/>
      <dgm:t>
        <a:bodyPr/>
        <a:lstStyle/>
        <a:p>
          <a:endParaRPr lang="en-GB"/>
        </a:p>
      </dgm:t>
    </dgm:pt>
    <dgm:pt modelId="{E7FA6E98-99C8-42D3-8C50-11BBC292337C}">
      <dgm:prSet custT="1"/>
      <dgm:spPr>
        <a:ln>
          <a:noFill/>
        </a:ln>
      </dgm:spPr>
      <dgm:t>
        <a:bodyPr/>
        <a:lstStyle/>
        <a:p>
          <a:r>
            <a:rPr lang="en-GB" sz="2400" dirty="0"/>
            <a:t>More details on Turkey and Georgia in annex</a:t>
          </a:r>
        </a:p>
      </dgm:t>
    </dgm:pt>
    <dgm:pt modelId="{168572AF-6CF1-4C03-8FDB-C3F132093FD4}" type="parTrans" cxnId="{A3043C83-B593-42B7-9FEB-770CEF101D8D}">
      <dgm:prSet/>
      <dgm:spPr/>
      <dgm:t>
        <a:bodyPr/>
        <a:lstStyle/>
        <a:p>
          <a:endParaRPr lang="en-GB"/>
        </a:p>
      </dgm:t>
    </dgm:pt>
    <dgm:pt modelId="{EB4E1CD8-9E75-48E9-8711-C3EB7E3D8603}" type="sibTrans" cxnId="{A3043C83-B593-42B7-9FEB-770CEF101D8D}">
      <dgm:prSet/>
      <dgm:spPr/>
      <dgm:t>
        <a:bodyPr/>
        <a:lstStyle/>
        <a:p>
          <a:endParaRPr lang="en-GB"/>
        </a:p>
      </dgm:t>
    </dgm:pt>
    <dgm:pt modelId="{B72DA62E-4EAF-48DC-BDAF-4CED6C64ADC5}">
      <dgm:prSet/>
      <dgm:spPr/>
      <dgm:t>
        <a:bodyPr/>
        <a:lstStyle/>
        <a:p>
          <a:r>
            <a:rPr lang="en-GB" dirty="0"/>
            <a:t>8 countries reported that they could invest with commercial banks</a:t>
          </a:r>
        </a:p>
      </dgm:t>
    </dgm:pt>
    <dgm:pt modelId="{2ECD5D05-8DE9-485C-8F63-49785B8DFB1D}" type="parTrans" cxnId="{573D6DB3-CACC-43E7-A861-26A40CF8EDBA}">
      <dgm:prSet/>
      <dgm:spPr/>
      <dgm:t>
        <a:bodyPr/>
        <a:lstStyle/>
        <a:p>
          <a:endParaRPr lang="en-GB"/>
        </a:p>
      </dgm:t>
    </dgm:pt>
    <dgm:pt modelId="{F5BC7E74-D9E2-4575-9D2A-E4034AF49D60}" type="sibTrans" cxnId="{573D6DB3-CACC-43E7-A861-26A40CF8EDBA}">
      <dgm:prSet/>
      <dgm:spPr/>
      <dgm:t>
        <a:bodyPr/>
        <a:lstStyle/>
        <a:p>
          <a:endParaRPr lang="en-GB"/>
        </a:p>
      </dgm:t>
    </dgm:pt>
    <dgm:pt modelId="{9D44B268-7129-4C93-9137-EB7A6720F9DB}" type="pres">
      <dgm:prSet presAssocID="{30193635-E90C-4EB6-AA29-AF18EE97B692}" presName="linear" presStyleCnt="0">
        <dgm:presLayoutVars>
          <dgm:animLvl val="lvl"/>
          <dgm:resizeHandles val="exact"/>
        </dgm:presLayoutVars>
      </dgm:prSet>
      <dgm:spPr/>
    </dgm:pt>
    <dgm:pt modelId="{911D7320-97E8-41AB-9135-2CF6FC648212}" type="pres">
      <dgm:prSet presAssocID="{62AFB541-BA54-4D87-9032-6776864C0A39}" presName="parentText" presStyleLbl="node1" presStyleIdx="0" presStyleCnt="3">
        <dgm:presLayoutVars>
          <dgm:chMax val="0"/>
          <dgm:bulletEnabled val="1"/>
        </dgm:presLayoutVars>
      </dgm:prSet>
      <dgm:spPr/>
    </dgm:pt>
    <dgm:pt modelId="{4F9A11CC-2958-4C14-8553-2A5860230AD1}" type="pres">
      <dgm:prSet presAssocID="{62AFB541-BA54-4D87-9032-6776864C0A39}" presName="childText" presStyleLbl="revTx" presStyleIdx="0" presStyleCnt="1">
        <dgm:presLayoutVars>
          <dgm:bulletEnabled val="1"/>
        </dgm:presLayoutVars>
      </dgm:prSet>
      <dgm:spPr/>
    </dgm:pt>
    <dgm:pt modelId="{841ED006-CD0C-4CE5-9051-681678400747}" type="pres">
      <dgm:prSet presAssocID="{C5051620-939C-4450-976F-200875364C54}" presName="parentText" presStyleLbl="node1" presStyleIdx="1" presStyleCnt="3" custLinFactNeighborX="340">
        <dgm:presLayoutVars>
          <dgm:chMax val="0"/>
          <dgm:bulletEnabled val="1"/>
        </dgm:presLayoutVars>
      </dgm:prSet>
      <dgm:spPr/>
    </dgm:pt>
    <dgm:pt modelId="{9B6D7878-E9C7-49EB-950C-B4555BBA5B19}" type="pres">
      <dgm:prSet presAssocID="{9133CB1B-6A34-4BA7-97B7-739CBE64CF62}" presName="spacer" presStyleCnt="0"/>
      <dgm:spPr/>
    </dgm:pt>
    <dgm:pt modelId="{5C966068-DAE1-455F-A0DF-D597F401E719}" type="pres">
      <dgm:prSet presAssocID="{E7FA6E98-99C8-42D3-8C50-11BBC292337C}" presName="parentText" presStyleLbl="node1" presStyleIdx="2" presStyleCnt="3">
        <dgm:presLayoutVars>
          <dgm:chMax val="0"/>
          <dgm:bulletEnabled val="1"/>
        </dgm:presLayoutVars>
      </dgm:prSet>
      <dgm:spPr/>
    </dgm:pt>
  </dgm:ptLst>
  <dgm:cxnLst>
    <dgm:cxn modelId="{E1D6DF14-E4AC-464C-A64A-2D7C33F07598}" srcId="{62AFB541-BA54-4D87-9032-6776864C0A39}" destId="{84AC955F-802B-494B-B2AE-39F2906CE7BE}" srcOrd="0" destOrd="0" parTransId="{503D4CF6-3360-4012-AF12-94E3E08D4567}" sibTransId="{73D9822A-BC8B-4657-BA18-238F95C2D720}"/>
    <dgm:cxn modelId="{54DA2918-AC87-46BD-B1C6-ED3BBE09DCBA}" type="presOf" srcId="{B72DA62E-4EAF-48DC-BDAF-4CED6C64ADC5}" destId="{4F9A11CC-2958-4C14-8553-2A5860230AD1}" srcOrd="0" destOrd="1" presId="urn:microsoft.com/office/officeart/2005/8/layout/vList2"/>
    <dgm:cxn modelId="{00CF581B-C4BA-4C00-88B1-F906F2F00D6D}" srcId="{30193635-E90C-4EB6-AA29-AF18EE97B692}" destId="{C5051620-939C-4450-976F-200875364C54}" srcOrd="1" destOrd="0" parTransId="{9EF7898B-B1A0-480D-A51F-F58FDBCCD4AD}" sibTransId="{9133CB1B-6A34-4BA7-97B7-739CBE64CF62}"/>
    <dgm:cxn modelId="{250BDE5C-CCEF-45CB-955F-5F3BE58867CB}" type="presOf" srcId="{21C48BC4-4BF9-4EC9-9D17-5148689B6ADA}" destId="{4F9A11CC-2958-4C14-8553-2A5860230AD1}" srcOrd="0" destOrd="3" presId="urn:microsoft.com/office/officeart/2005/8/layout/vList2"/>
    <dgm:cxn modelId="{B2F8866C-C1AB-4B36-A6C2-3E00812BB13C}" type="presOf" srcId="{C5051620-939C-4450-976F-200875364C54}" destId="{841ED006-CD0C-4CE5-9051-681678400747}" srcOrd="0" destOrd="0" presId="urn:microsoft.com/office/officeart/2005/8/layout/vList2"/>
    <dgm:cxn modelId="{2A10976F-4257-4F32-825A-2DC84D205931}" type="presOf" srcId="{62AFB541-BA54-4D87-9032-6776864C0A39}" destId="{911D7320-97E8-41AB-9135-2CF6FC648212}" srcOrd="0" destOrd="0" presId="urn:microsoft.com/office/officeart/2005/8/layout/vList2"/>
    <dgm:cxn modelId="{A3043C83-B593-42B7-9FEB-770CEF101D8D}" srcId="{30193635-E90C-4EB6-AA29-AF18EE97B692}" destId="{E7FA6E98-99C8-42D3-8C50-11BBC292337C}" srcOrd="2" destOrd="0" parTransId="{168572AF-6CF1-4C03-8FDB-C3F132093FD4}" sibTransId="{EB4E1CD8-9E75-48E9-8711-C3EB7E3D8603}"/>
    <dgm:cxn modelId="{43F9E988-4FC7-498E-9C60-215C8BBCA3E6}" srcId="{62AFB541-BA54-4D87-9032-6776864C0A39}" destId="{5E63FCF6-B56C-4A21-8180-AA1946A412F3}" srcOrd="2" destOrd="0" parTransId="{AEBFAB8E-6A2D-45DE-BEF4-B5130FC524A1}" sibTransId="{20353447-58F3-48EE-8F9F-04FBDFD0BD61}"/>
    <dgm:cxn modelId="{E7933A92-35B9-4B40-B705-289353A7B45F}" srcId="{62AFB541-BA54-4D87-9032-6776864C0A39}" destId="{21C48BC4-4BF9-4EC9-9D17-5148689B6ADA}" srcOrd="3" destOrd="0" parTransId="{288FE47B-87B2-4DAC-89C9-DC2D19D239B0}" sibTransId="{4002A66E-380D-4D6A-8F3C-093D783BAC06}"/>
    <dgm:cxn modelId="{842A899F-EC21-41F7-A88F-84F0D56EF133}" type="presOf" srcId="{5E63FCF6-B56C-4A21-8180-AA1946A412F3}" destId="{4F9A11CC-2958-4C14-8553-2A5860230AD1}" srcOrd="0" destOrd="2" presId="urn:microsoft.com/office/officeart/2005/8/layout/vList2"/>
    <dgm:cxn modelId="{573D6DB3-CACC-43E7-A861-26A40CF8EDBA}" srcId="{62AFB541-BA54-4D87-9032-6776864C0A39}" destId="{B72DA62E-4EAF-48DC-BDAF-4CED6C64ADC5}" srcOrd="1" destOrd="0" parTransId="{2ECD5D05-8DE9-485C-8F63-49785B8DFB1D}" sibTransId="{F5BC7E74-D9E2-4575-9D2A-E4034AF49D60}"/>
    <dgm:cxn modelId="{EA54F3B7-9D3D-4ABA-9209-CC336C9F0D28}" srcId="{30193635-E90C-4EB6-AA29-AF18EE97B692}" destId="{62AFB541-BA54-4D87-9032-6776864C0A39}" srcOrd="0" destOrd="0" parTransId="{009FAC04-809D-4290-B4E1-5CB4EDAD7055}" sibTransId="{F52249EF-C607-403C-B678-AC5C27D9CD76}"/>
    <dgm:cxn modelId="{40537BBD-808E-4EE8-8C9F-6BA09688F170}" type="presOf" srcId="{84AC955F-802B-494B-B2AE-39F2906CE7BE}" destId="{4F9A11CC-2958-4C14-8553-2A5860230AD1}" srcOrd="0" destOrd="0" presId="urn:microsoft.com/office/officeart/2005/8/layout/vList2"/>
    <dgm:cxn modelId="{E37D68BF-CF26-4D07-AC94-D4469776CE46}" type="presOf" srcId="{30193635-E90C-4EB6-AA29-AF18EE97B692}" destId="{9D44B268-7129-4C93-9137-EB7A6720F9DB}" srcOrd="0" destOrd="0" presId="urn:microsoft.com/office/officeart/2005/8/layout/vList2"/>
    <dgm:cxn modelId="{5632EDCC-5454-4E5A-BDA4-DDBFF608294C}" type="presOf" srcId="{E7FA6E98-99C8-42D3-8C50-11BBC292337C}" destId="{5C966068-DAE1-455F-A0DF-D597F401E719}" srcOrd="0" destOrd="0" presId="urn:microsoft.com/office/officeart/2005/8/layout/vList2"/>
    <dgm:cxn modelId="{AB5301BB-2DDE-481C-A5AC-21880F347696}" type="presParOf" srcId="{9D44B268-7129-4C93-9137-EB7A6720F9DB}" destId="{911D7320-97E8-41AB-9135-2CF6FC648212}" srcOrd="0" destOrd="0" presId="urn:microsoft.com/office/officeart/2005/8/layout/vList2"/>
    <dgm:cxn modelId="{57677445-6DCC-4662-BF40-284742E60B99}" type="presParOf" srcId="{9D44B268-7129-4C93-9137-EB7A6720F9DB}" destId="{4F9A11CC-2958-4C14-8553-2A5860230AD1}" srcOrd="1" destOrd="0" presId="urn:microsoft.com/office/officeart/2005/8/layout/vList2"/>
    <dgm:cxn modelId="{80B603BA-5C68-4B22-93E3-903FD5F37D85}" type="presParOf" srcId="{9D44B268-7129-4C93-9137-EB7A6720F9DB}" destId="{841ED006-CD0C-4CE5-9051-681678400747}" srcOrd="2" destOrd="0" presId="urn:microsoft.com/office/officeart/2005/8/layout/vList2"/>
    <dgm:cxn modelId="{AD61EB49-0AE2-43BD-BC5B-D1857329A3C0}" type="presParOf" srcId="{9D44B268-7129-4C93-9137-EB7A6720F9DB}" destId="{9B6D7878-E9C7-49EB-950C-B4555BBA5B19}" srcOrd="3" destOrd="0" presId="urn:microsoft.com/office/officeart/2005/8/layout/vList2"/>
    <dgm:cxn modelId="{1C05ACD7-AF23-47DE-9A6D-5F6BD0240F6D}" type="presParOf" srcId="{9D44B268-7129-4C93-9137-EB7A6720F9DB}" destId="{5C966068-DAE1-455F-A0DF-D597F401E7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9151-91C7-453B-9688-10C81284A39B}"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CB7BB8F4-CEA5-4DEF-B663-1CC841E7C6AB}">
      <dgm:prSet phldrT="[Text]"/>
      <dgm:spPr/>
      <dgm:t>
        <a:bodyPr/>
        <a:lstStyle/>
        <a:p>
          <a:r>
            <a:rPr lang="en-GB" dirty="0"/>
            <a:t>2019: Decided to develop reverse repo capability (previous investment primarily in bank deposits) as part of developing a modern cash management function</a:t>
          </a:r>
        </a:p>
      </dgm:t>
    </dgm:pt>
    <dgm:pt modelId="{00A44891-0C64-4769-9E6A-848B43DEEE74}" type="parTrans" cxnId="{EE3C535F-F035-41A2-95E9-841CD7FE2AC3}">
      <dgm:prSet/>
      <dgm:spPr/>
      <dgm:t>
        <a:bodyPr/>
        <a:lstStyle/>
        <a:p>
          <a:endParaRPr lang="en-GB"/>
        </a:p>
      </dgm:t>
    </dgm:pt>
    <dgm:pt modelId="{73EF5A3B-BC03-4A44-8381-B54E19A628A8}" type="sibTrans" cxnId="{EE3C535F-F035-41A2-95E9-841CD7FE2AC3}">
      <dgm:prSet/>
      <dgm:spPr>
        <a:solidFill>
          <a:srgbClr val="CFD5EA">
            <a:alpha val="90000"/>
          </a:srgbClr>
        </a:solidFill>
      </dgm:spPr>
      <dgm:t>
        <a:bodyPr/>
        <a:lstStyle/>
        <a:p>
          <a:endParaRPr lang="en-GB" dirty="0"/>
        </a:p>
      </dgm:t>
    </dgm:pt>
    <dgm:pt modelId="{AE9AFBA1-2FA4-4FA1-96E0-FB8B77F6059A}">
      <dgm:prSet phldrT="[Text]"/>
      <dgm:spPr/>
      <dgm:t>
        <a:bodyPr/>
        <a:lstStyle/>
        <a:p>
          <a:r>
            <a:rPr lang="en-GB" dirty="0"/>
            <a:t>High-level policy decisions</a:t>
          </a:r>
        </a:p>
      </dgm:t>
    </dgm:pt>
    <dgm:pt modelId="{33069131-A91B-4B88-866A-9C79F10BE1A5}" type="parTrans" cxnId="{03687362-DA12-4FDA-A66C-D973CC0CE132}">
      <dgm:prSet/>
      <dgm:spPr/>
      <dgm:t>
        <a:bodyPr/>
        <a:lstStyle/>
        <a:p>
          <a:endParaRPr lang="en-GB"/>
        </a:p>
      </dgm:t>
    </dgm:pt>
    <dgm:pt modelId="{469E3FCF-25A5-4678-93CE-A74F2F2CA9B8}" type="sibTrans" cxnId="{03687362-DA12-4FDA-A66C-D973CC0CE132}">
      <dgm:prSet/>
      <dgm:spPr>
        <a:solidFill>
          <a:srgbClr val="CFD5EA">
            <a:alpha val="90000"/>
          </a:srgbClr>
        </a:solidFill>
      </dgm:spPr>
      <dgm:t>
        <a:bodyPr/>
        <a:lstStyle/>
        <a:p>
          <a:endParaRPr lang="en-GB" dirty="0"/>
        </a:p>
      </dgm:t>
    </dgm:pt>
    <dgm:pt modelId="{238FB2D9-CCE7-40C0-A251-48082A9DF960}">
      <dgm:prSet/>
      <dgm:spPr/>
      <dgm:t>
        <a:bodyPr/>
        <a:lstStyle/>
        <a:p>
          <a:r>
            <a:rPr lang="en-GB" dirty="0"/>
            <a:t>Follow market practice (eg in relation to haircuts, collateral)</a:t>
          </a:r>
        </a:p>
      </dgm:t>
    </dgm:pt>
    <dgm:pt modelId="{B028F3A8-E639-4E7E-A566-0DF8E9EB26EC}" type="parTrans" cxnId="{3F1F3043-5A45-4C65-A997-D4A84F971AA6}">
      <dgm:prSet/>
      <dgm:spPr/>
      <dgm:t>
        <a:bodyPr/>
        <a:lstStyle/>
        <a:p>
          <a:endParaRPr lang="en-GB"/>
        </a:p>
      </dgm:t>
    </dgm:pt>
    <dgm:pt modelId="{6592DA17-C8AD-4BE9-8C58-95D54B18B831}" type="sibTrans" cxnId="{3F1F3043-5A45-4C65-A997-D4A84F971AA6}">
      <dgm:prSet/>
      <dgm:spPr/>
      <dgm:t>
        <a:bodyPr/>
        <a:lstStyle/>
        <a:p>
          <a:endParaRPr lang="en-GB"/>
        </a:p>
      </dgm:t>
    </dgm:pt>
    <dgm:pt modelId="{332CD76A-7635-42A9-ACDF-67D136089F91}">
      <dgm:prSet/>
      <dgm:spPr/>
      <dgm:t>
        <a:bodyPr/>
        <a:lstStyle/>
        <a:p>
          <a:r>
            <a:rPr lang="en-GB" dirty="0"/>
            <a:t>Invest at market rates</a:t>
          </a:r>
        </a:p>
      </dgm:t>
    </dgm:pt>
    <dgm:pt modelId="{CD1C6B3F-8815-46F5-BF14-F218851C519B}" type="parTrans" cxnId="{FADC3B75-8D32-4C3C-8AF3-79B3BAAD49DA}">
      <dgm:prSet/>
      <dgm:spPr/>
      <dgm:t>
        <a:bodyPr/>
        <a:lstStyle/>
        <a:p>
          <a:endParaRPr lang="en-GB"/>
        </a:p>
      </dgm:t>
    </dgm:pt>
    <dgm:pt modelId="{FE8B3C3A-0F34-4A41-974F-31481AFB03B5}" type="sibTrans" cxnId="{FADC3B75-8D32-4C3C-8AF3-79B3BAAD49DA}">
      <dgm:prSet/>
      <dgm:spPr/>
      <dgm:t>
        <a:bodyPr/>
        <a:lstStyle/>
        <a:p>
          <a:endParaRPr lang="en-GB"/>
        </a:p>
      </dgm:t>
    </dgm:pt>
    <dgm:pt modelId="{CD8E6F92-FF1A-4F2A-B523-9E8877F45C31}">
      <dgm:prSet/>
      <dgm:spPr/>
      <dgm:t>
        <a:bodyPr/>
        <a:lstStyle/>
        <a:p>
          <a:r>
            <a:rPr lang="en-GB" dirty="0"/>
            <a:t>Cautious approach to risk</a:t>
          </a:r>
        </a:p>
      </dgm:t>
    </dgm:pt>
    <dgm:pt modelId="{E1EABBF9-8AFD-4B77-96C2-FE5398DA8DEE}" type="parTrans" cxnId="{3847D1E9-7BD4-435F-BC75-D15FDD3BA92D}">
      <dgm:prSet/>
      <dgm:spPr/>
      <dgm:t>
        <a:bodyPr/>
        <a:lstStyle/>
        <a:p>
          <a:endParaRPr lang="en-GB"/>
        </a:p>
      </dgm:t>
    </dgm:pt>
    <dgm:pt modelId="{10313A1B-BCD0-40ED-A329-7A36E6CBD99E}" type="sibTrans" cxnId="{3847D1E9-7BD4-435F-BC75-D15FDD3BA92D}">
      <dgm:prSet/>
      <dgm:spPr/>
      <dgm:t>
        <a:bodyPr/>
        <a:lstStyle/>
        <a:p>
          <a:endParaRPr lang="en-GB"/>
        </a:p>
      </dgm:t>
    </dgm:pt>
    <dgm:pt modelId="{D5AE00B1-3B56-4183-B538-D11820A5B0AD}">
      <dgm:prSet/>
      <dgm:spPr/>
      <dgm:t>
        <a:bodyPr/>
        <a:lstStyle/>
        <a:p>
          <a:r>
            <a:rPr lang="en-GB" dirty="0"/>
            <a:t>Auction or tender to establish a competitive rate</a:t>
          </a:r>
        </a:p>
      </dgm:t>
    </dgm:pt>
    <dgm:pt modelId="{3C20869F-7883-4F08-8103-AD15DC0FBE11}" type="parTrans" cxnId="{2D9C5D7E-576C-47D4-AD87-7F0EDC718263}">
      <dgm:prSet/>
      <dgm:spPr/>
      <dgm:t>
        <a:bodyPr/>
        <a:lstStyle/>
        <a:p>
          <a:endParaRPr lang="en-GB"/>
        </a:p>
      </dgm:t>
    </dgm:pt>
    <dgm:pt modelId="{C2C91B0F-943D-4DB1-B020-60B6380687E3}" type="sibTrans" cxnId="{2D9C5D7E-576C-47D4-AD87-7F0EDC718263}">
      <dgm:prSet/>
      <dgm:spPr/>
      <dgm:t>
        <a:bodyPr/>
        <a:lstStyle/>
        <a:p>
          <a:endParaRPr lang="en-GB"/>
        </a:p>
      </dgm:t>
    </dgm:pt>
    <dgm:pt modelId="{0DB115B6-6CCE-4617-AB19-78478406BA3D}">
      <dgm:prSet/>
      <dgm:spPr/>
      <dgm:t>
        <a:bodyPr/>
        <a:lstStyle/>
        <a:p>
          <a:r>
            <a:rPr lang="en-GB" dirty="0"/>
            <a:t>Credit risk methodology followed that previously established for term deposits</a:t>
          </a:r>
        </a:p>
      </dgm:t>
    </dgm:pt>
    <dgm:pt modelId="{E0BABF63-B724-45DD-96F7-EE2FDC5A42DB}" type="parTrans" cxnId="{C6E04635-9950-406D-AD3F-25372327858B}">
      <dgm:prSet/>
      <dgm:spPr/>
      <dgm:t>
        <a:bodyPr/>
        <a:lstStyle/>
        <a:p>
          <a:endParaRPr lang="en-GB"/>
        </a:p>
      </dgm:t>
    </dgm:pt>
    <dgm:pt modelId="{30313808-FD79-4265-B321-91CC1EE41F12}" type="sibTrans" cxnId="{C6E04635-9950-406D-AD3F-25372327858B}">
      <dgm:prSet/>
      <dgm:spPr/>
      <dgm:t>
        <a:bodyPr/>
        <a:lstStyle/>
        <a:p>
          <a:endParaRPr lang="en-GB"/>
        </a:p>
      </dgm:t>
    </dgm:pt>
    <dgm:pt modelId="{0FDD1E05-49D5-43A9-AA52-622B97F781F0}">
      <dgm:prSet/>
      <dgm:spPr/>
      <dgm:t>
        <a:bodyPr/>
        <a:lstStyle/>
        <a:p>
          <a:r>
            <a:rPr lang="en-GB" dirty="0"/>
            <a:t>Initially drew on central bank credit assessments, but now developing own policy framework – addressing both credit risk and concentration risk</a:t>
          </a:r>
        </a:p>
      </dgm:t>
    </dgm:pt>
    <dgm:pt modelId="{204CBCFA-7555-4AC9-936B-E06732D7D706}" type="parTrans" cxnId="{5108A254-A556-43DD-B3A4-8F25F08B8B17}">
      <dgm:prSet/>
      <dgm:spPr/>
      <dgm:t>
        <a:bodyPr/>
        <a:lstStyle/>
        <a:p>
          <a:endParaRPr lang="en-GB"/>
        </a:p>
      </dgm:t>
    </dgm:pt>
    <dgm:pt modelId="{B2DC7405-802F-4C47-B5F4-C38520044150}" type="sibTrans" cxnId="{5108A254-A556-43DD-B3A4-8F25F08B8B17}">
      <dgm:prSet/>
      <dgm:spPr/>
      <dgm:t>
        <a:bodyPr/>
        <a:lstStyle/>
        <a:p>
          <a:endParaRPr lang="en-GB"/>
        </a:p>
      </dgm:t>
    </dgm:pt>
    <dgm:pt modelId="{368F9994-4F17-4883-8222-0F968CE959A7}" type="pres">
      <dgm:prSet presAssocID="{8CEA9151-91C7-453B-9688-10C81284A39B}" presName="outerComposite" presStyleCnt="0">
        <dgm:presLayoutVars>
          <dgm:chMax val="5"/>
          <dgm:dir/>
          <dgm:resizeHandles val="exact"/>
        </dgm:presLayoutVars>
      </dgm:prSet>
      <dgm:spPr/>
    </dgm:pt>
    <dgm:pt modelId="{7E6A5E3F-88AE-4F6F-8FBD-E669160DFDB0}" type="pres">
      <dgm:prSet presAssocID="{8CEA9151-91C7-453B-9688-10C81284A39B}" presName="dummyMaxCanvas" presStyleCnt="0">
        <dgm:presLayoutVars/>
      </dgm:prSet>
      <dgm:spPr/>
    </dgm:pt>
    <dgm:pt modelId="{DEBC4C59-B08E-437B-908E-9E9A33483A0B}" type="pres">
      <dgm:prSet presAssocID="{8CEA9151-91C7-453B-9688-10C81284A39B}" presName="ThreeNodes_1" presStyleLbl="node1" presStyleIdx="0" presStyleCnt="3">
        <dgm:presLayoutVars>
          <dgm:bulletEnabled val="1"/>
        </dgm:presLayoutVars>
      </dgm:prSet>
      <dgm:spPr/>
    </dgm:pt>
    <dgm:pt modelId="{F60F62A4-4FCC-48FB-AFE8-D80682311FE7}" type="pres">
      <dgm:prSet presAssocID="{8CEA9151-91C7-453B-9688-10C81284A39B}" presName="ThreeNodes_2" presStyleLbl="node1" presStyleIdx="1" presStyleCnt="3">
        <dgm:presLayoutVars>
          <dgm:bulletEnabled val="1"/>
        </dgm:presLayoutVars>
      </dgm:prSet>
      <dgm:spPr/>
    </dgm:pt>
    <dgm:pt modelId="{04DD2D6F-B094-4735-8995-E77729C5D27D}" type="pres">
      <dgm:prSet presAssocID="{8CEA9151-91C7-453B-9688-10C81284A39B}" presName="ThreeNodes_3" presStyleLbl="node1" presStyleIdx="2" presStyleCnt="3">
        <dgm:presLayoutVars>
          <dgm:bulletEnabled val="1"/>
        </dgm:presLayoutVars>
      </dgm:prSet>
      <dgm:spPr/>
    </dgm:pt>
    <dgm:pt modelId="{35705A42-3894-4F77-ADEF-E74EC324CD01}" type="pres">
      <dgm:prSet presAssocID="{8CEA9151-91C7-453B-9688-10C81284A39B}" presName="ThreeConn_1-2" presStyleLbl="fgAccFollowNode1" presStyleIdx="0" presStyleCnt="2">
        <dgm:presLayoutVars>
          <dgm:bulletEnabled val="1"/>
        </dgm:presLayoutVars>
      </dgm:prSet>
      <dgm:spPr/>
    </dgm:pt>
    <dgm:pt modelId="{9F3BD78E-FF2E-46B0-B672-F705BDEFCA86}" type="pres">
      <dgm:prSet presAssocID="{8CEA9151-91C7-453B-9688-10C81284A39B}" presName="ThreeConn_2-3" presStyleLbl="fgAccFollowNode1" presStyleIdx="1" presStyleCnt="2">
        <dgm:presLayoutVars>
          <dgm:bulletEnabled val="1"/>
        </dgm:presLayoutVars>
      </dgm:prSet>
      <dgm:spPr/>
    </dgm:pt>
    <dgm:pt modelId="{F354BCA6-3E67-4521-B225-9592D9341603}" type="pres">
      <dgm:prSet presAssocID="{8CEA9151-91C7-453B-9688-10C81284A39B}" presName="ThreeNodes_1_text" presStyleLbl="node1" presStyleIdx="2" presStyleCnt="3">
        <dgm:presLayoutVars>
          <dgm:bulletEnabled val="1"/>
        </dgm:presLayoutVars>
      </dgm:prSet>
      <dgm:spPr/>
    </dgm:pt>
    <dgm:pt modelId="{6ECF1111-F926-463B-BB72-0DEBBF50C391}" type="pres">
      <dgm:prSet presAssocID="{8CEA9151-91C7-453B-9688-10C81284A39B}" presName="ThreeNodes_2_text" presStyleLbl="node1" presStyleIdx="2" presStyleCnt="3">
        <dgm:presLayoutVars>
          <dgm:bulletEnabled val="1"/>
        </dgm:presLayoutVars>
      </dgm:prSet>
      <dgm:spPr/>
    </dgm:pt>
    <dgm:pt modelId="{18D4DE78-AC36-4AD3-A61D-7881F5DCB00C}" type="pres">
      <dgm:prSet presAssocID="{8CEA9151-91C7-453B-9688-10C81284A39B}" presName="ThreeNodes_3_text" presStyleLbl="node1" presStyleIdx="2" presStyleCnt="3">
        <dgm:presLayoutVars>
          <dgm:bulletEnabled val="1"/>
        </dgm:presLayoutVars>
      </dgm:prSet>
      <dgm:spPr/>
    </dgm:pt>
  </dgm:ptLst>
  <dgm:cxnLst>
    <dgm:cxn modelId="{94679C16-AB32-4857-8D9F-6AF422DD4F30}" type="presOf" srcId="{0FDD1E05-49D5-43A9-AA52-622B97F781F0}" destId="{18D4DE78-AC36-4AD3-A61D-7881F5DCB00C}" srcOrd="1" destOrd="2" presId="urn:microsoft.com/office/officeart/2005/8/layout/vProcess5"/>
    <dgm:cxn modelId="{49CAFD1A-AFA1-4B4F-9E8E-878A7E5EA614}" type="presOf" srcId="{332CD76A-7635-42A9-ACDF-67D136089F91}" destId="{F60F62A4-4FCC-48FB-AFE8-D80682311FE7}" srcOrd="0" destOrd="2" presId="urn:microsoft.com/office/officeart/2005/8/layout/vProcess5"/>
    <dgm:cxn modelId="{F2A6BC1B-3379-4A73-90D7-1F809AAAC3C4}" type="presOf" srcId="{AE9AFBA1-2FA4-4FA1-96E0-FB8B77F6059A}" destId="{F60F62A4-4FCC-48FB-AFE8-D80682311FE7}" srcOrd="0" destOrd="0" presId="urn:microsoft.com/office/officeart/2005/8/layout/vProcess5"/>
    <dgm:cxn modelId="{E69ACE33-138E-4B73-A688-3A6BCE61BC3C}" type="presOf" srcId="{238FB2D9-CCE7-40C0-A251-48082A9DF960}" destId="{F60F62A4-4FCC-48FB-AFE8-D80682311FE7}" srcOrd="0" destOrd="1" presId="urn:microsoft.com/office/officeart/2005/8/layout/vProcess5"/>
    <dgm:cxn modelId="{C6E04635-9950-406D-AD3F-25372327858B}" srcId="{CD8E6F92-FF1A-4F2A-B523-9E8877F45C31}" destId="{0DB115B6-6CCE-4617-AB19-78478406BA3D}" srcOrd="0" destOrd="0" parTransId="{E0BABF63-B724-45DD-96F7-EE2FDC5A42DB}" sibTransId="{30313808-FD79-4265-B321-91CC1EE41F12}"/>
    <dgm:cxn modelId="{F2EFE035-A538-42BE-9ED3-192E7A63D029}" type="presOf" srcId="{D5AE00B1-3B56-4183-B538-D11820A5B0AD}" destId="{F60F62A4-4FCC-48FB-AFE8-D80682311FE7}" srcOrd="0" destOrd="3" presId="urn:microsoft.com/office/officeart/2005/8/layout/vProcess5"/>
    <dgm:cxn modelId="{9CFFF539-5CF9-40BD-BE77-7AFD159F9D68}" type="presOf" srcId="{CB7BB8F4-CEA5-4DEF-B663-1CC841E7C6AB}" destId="{DEBC4C59-B08E-437B-908E-9E9A33483A0B}" srcOrd="0" destOrd="0" presId="urn:microsoft.com/office/officeart/2005/8/layout/vProcess5"/>
    <dgm:cxn modelId="{661FA73A-63A0-4C8F-9B4B-074777BEF5D1}" type="presOf" srcId="{CB7BB8F4-CEA5-4DEF-B663-1CC841E7C6AB}" destId="{F354BCA6-3E67-4521-B225-9592D9341603}" srcOrd="1" destOrd="0" presId="urn:microsoft.com/office/officeart/2005/8/layout/vProcess5"/>
    <dgm:cxn modelId="{FD949640-5202-4BF2-B63E-26337D33DF1A}" type="presOf" srcId="{AE9AFBA1-2FA4-4FA1-96E0-FB8B77F6059A}" destId="{6ECF1111-F926-463B-BB72-0DEBBF50C391}" srcOrd="1" destOrd="0" presId="urn:microsoft.com/office/officeart/2005/8/layout/vProcess5"/>
    <dgm:cxn modelId="{EE3C535F-F035-41A2-95E9-841CD7FE2AC3}" srcId="{8CEA9151-91C7-453B-9688-10C81284A39B}" destId="{CB7BB8F4-CEA5-4DEF-B663-1CC841E7C6AB}" srcOrd="0" destOrd="0" parTransId="{00A44891-0C64-4769-9E6A-848B43DEEE74}" sibTransId="{73EF5A3B-BC03-4A44-8381-B54E19A628A8}"/>
    <dgm:cxn modelId="{03687362-DA12-4FDA-A66C-D973CC0CE132}" srcId="{8CEA9151-91C7-453B-9688-10C81284A39B}" destId="{AE9AFBA1-2FA4-4FA1-96E0-FB8B77F6059A}" srcOrd="1" destOrd="0" parTransId="{33069131-A91B-4B88-866A-9C79F10BE1A5}" sibTransId="{469E3FCF-25A5-4678-93CE-A74F2F2CA9B8}"/>
    <dgm:cxn modelId="{3F1F3043-5A45-4C65-A997-D4A84F971AA6}" srcId="{AE9AFBA1-2FA4-4FA1-96E0-FB8B77F6059A}" destId="{238FB2D9-CCE7-40C0-A251-48082A9DF960}" srcOrd="0" destOrd="0" parTransId="{B028F3A8-E639-4E7E-A566-0DF8E9EB26EC}" sibTransId="{6592DA17-C8AD-4BE9-8C58-95D54B18B831}"/>
    <dgm:cxn modelId="{4A900D52-2520-40C5-AF12-99E75BF1F355}" type="presOf" srcId="{8CEA9151-91C7-453B-9688-10C81284A39B}" destId="{368F9994-4F17-4883-8222-0F968CE959A7}" srcOrd="0" destOrd="0" presId="urn:microsoft.com/office/officeart/2005/8/layout/vProcess5"/>
    <dgm:cxn modelId="{5108A254-A556-43DD-B3A4-8F25F08B8B17}" srcId="{CD8E6F92-FF1A-4F2A-B523-9E8877F45C31}" destId="{0FDD1E05-49D5-43A9-AA52-622B97F781F0}" srcOrd="1" destOrd="0" parTransId="{204CBCFA-7555-4AC9-936B-E06732D7D706}" sibTransId="{B2DC7405-802F-4C47-B5F4-C38520044150}"/>
    <dgm:cxn modelId="{FADC3B75-8D32-4C3C-8AF3-79B3BAAD49DA}" srcId="{AE9AFBA1-2FA4-4FA1-96E0-FB8B77F6059A}" destId="{332CD76A-7635-42A9-ACDF-67D136089F91}" srcOrd="1" destOrd="0" parTransId="{CD1C6B3F-8815-46F5-BF14-F218851C519B}" sibTransId="{FE8B3C3A-0F34-4A41-974F-31481AFB03B5}"/>
    <dgm:cxn modelId="{2D9C5D7E-576C-47D4-AD87-7F0EDC718263}" srcId="{AE9AFBA1-2FA4-4FA1-96E0-FB8B77F6059A}" destId="{D5AE00B1-3B56-4183-B538-D11820A5B0AD}" srcOrd="2" destOrd="0" parTransId="{3C20869F-7883-4F08-8103-AD15DC0FBE11}" sibTransId="{C2C91B0F-943D-4DB1-B020-60B6380687E3}"/>
    <dgm:cxn modelId="{0D591A80-B73F-4546-82EA-A3C81B9481CC}" type="presOf" srcId="{CD8E6F92-FF1A-4F2A-B523-9E8877F45C31}" destId="{18D4DE78-AC36-4AD3-A61D-7881F5DCB00C}" srcOrd="1" destOrd="0" presId="urn:microsoft.com/office/officeart/2005/8/layout/vProcess5"/>
    <dgm:cxn modelId="{3A8CEF8B-3816-4D59-B3A3-99EA705F4E22}" type="presOf" srcId="{CD8E6F92-FF1A-4F2A-B523-9E8877F45C31}" destId="{04DD2D6F-B094-4735-8995-E77729C5D27D}" srcOrd="0" destOrd="0" presId="urn:microsoft.com/office/officeart/2005/8/layout/vProcess5"/>
    <dgm:cxn modelId="{A9263E93-9582-42FB-83C1-4DE985948B5B}" type="presOf" srcId="{73EF5A3B-BC03-4A44-8381-B54E19A628A8}" destId="{35705A42-3894-4F77-ADEF-E74EC324CD01}" srcOrd="0" destOrd="0" presId="urn:microsoft.com/office/officeart/2005/8/layout/vProcess5"/>
    <dgm:cxn modelId="{8DF77DA6-7694-4FCE-ADE6-5F02F36A48E6}" type="presOf" srcId="{D5AE00B1-3B56-4183-B538-D11820A5B0AD}" destId="{6ECF1111-F926-463B-BB72-0DEBBF50C391}" srcOrd="1" destOrd="3" presId="urn:microsoft.com/office/officeart/2005/8/layout/vProcess5"/>
    <dgm:cxn modelId="{1DC43EBB-30F2-4FCE-A3B5-44260D068446}" type="presOf" srcId="{238FB2D9-CCE7-40C0-A251-48082A9DF960}" destId="{6ECF1111-F926-463B-BB72-0DEBBF50C391}" srcOrd="1" destOrd="1" presId="urn:microsoft.com/office/officeart/2005/8/layout/vProcess5"/>
    <dgm:cxn modelId="{59EE21BE-FBA6-459C-B9CE-0D5F5659B5BB}" type="presOf" srcId="{332CD76A-7635-42A9-ACDF-67D136089F91}" destId="{6ECF1111-F926-463B-BB72-0DEBBF50C391}" srcOrd="1" destOrd="2" presId="urn:microsoft.com/office/officeart/2005/8/layout/vProcess5"/>
    <dgm:cxn modelId="{2B2C80CF-E0E8-4246-A24E-E46F907D38DA}" type="presOf" srcId="{0FDD1E05-49D5-43A9-AA52-622B97F781F0}" destId="{04DD2D6F-B094-4735-8995-E77729C5D27D}" srcOrd="0" destOrd="2" presId="urn:microsoft.com/office/officeart/2005/8/layout/vProcess5"/>
    <dgm:cxn modelId="{90C760E4-06D9-41A1-9164-A9D78363A509}" type="presOf" srcId="{0DB115B6-6CCE-4617-AB19-78478406BA3D}" destId="{18D4DE78-AC36-4AD3-A61D-7881F5DCB00C}" srcOrd="1" destOrd="1" presId="urn:microsoft.com/office/officeart/2005/8/layout/vProcess5"/>
    <dgm:cxn modelId="{3847D1E9-7BD4-435F-BC75-D15FDD3BA92D}" srcId="{8CEA9151-91C7-453B-9688-10C81284A39B}" destId="{CD8E6F92-FF1A-4F2A-B523-9E8877F45C31}" srcOrd="2" destOrd="0" parTransId="{E1EABBF9-8AFD-4B77-96C2-FE5398DA8DEE}" sibTransId="{10313A1B-BCD0-40ED-A329-7A36E6CBD99E}"/>
    <dgm:cxn modelId="{C6AFDDED-B595-4A1A-A7DE-34EA61862E99}" type="presOf" srcId="{0DB115B6-6CCE-4617-AB19-78478406BA3D}" destId="{04DD2D6F-B094-4735-8995-E77729C5D27D}" srcOrd="0" destOrd="1" presId="urn:microsoft.com/office/officeart/2005/8/layout/vProcess5"/>
    <dgm:cxn modelId="{037461F2-30B9-4F65-9D54-19E44049FD76}" type="presOf" srcId="{469E3FCF-25A5-4678-93CE-A74F2F2CA9B8}" destId="{9F3BD78E-FF2E-46B0-B672-F705BDEFCA86}" srcOrd="0" destOrd="0" presId="urn:microsoft.com/office/officeart/2005/8/layout/vProcess5"/>
    <dgm:cxn modelId="{3D5E0B5D-8F79-4391-ADA0-5F9E3923FBCD}" type="presParOf" srcId="{368F9994-4F17-4883-8222-0F968CE959A7}" destId="{7E6A5E3F-88AE-4F6F-8FBD-E669160DFDB0}" srcOrd="0" destOrd="0" presId="urn:microsoft.com/office/officeart/2005/8/layout/vProcess5"/>
    <dgm:cxn modelId="{00518CFC-15EE-482A-8304-2D72C0B9DA01}" type="presParOf" srcId="{368F9994-4F17-4883-8222-0F968CE959A7}" destId="{DEBC4C59-B08E-437B-908E-9E9A33483A0B}" srcOrd="1" destOrd="0" presId="urn:microsoft.com/office/officeart/2005/8/layout/vProcess5"/>
    <dgm:cxn modelId="{20D3ADDC-F213-4762-B191-07CE95B34F14}" type="presParOf" srcId="{368F9994-4F17-4883-8222-0F968CE959A7}" destId="{F60F62A4-4FCC-48FB-AFE8-D80682311FE7}" srcOrd="2" destOrd="0" presId="urn:microsoft.com/office/officeart/2005/8/layout/vProcess5"/>
    <dgm:cxn modelId="{E5E79F28-2CDD-41D3-8520-2BE50A218780}" type="presParOf" srcId="{368F9994-4F17-4883-8222-0F968CE959A7}" destId="{04DD2D6F-B094-4735-8995-E77729C5D27D}" srcOrd="3" destOrd="0" presId="urn:microsoft.com/office/officeart/2005/8/layout/vProcess5"/>
    <dgm:cxn modelId="{7E96F329-432A-4158-851A-244321EF02F9}" type="presParOf" srcId="{368F9994-4F17-4883-8222-0F968CE959A7}" destId="{35705A42-3894-4F77-ADEF-E74EC324CD01}" srcOrd="4" destOrd="0" presId="urn:microsoft.com/office/officeart/2005/8/layout/vProcess5"/>
    <dgm:cxn modelId="{076D0D77-5C71-4319-AE7A-2F5854E6699B}" type="presParOf" srcId="{368F9994-4F17-4883-8222-0F968CE959A7}" destId="{9F3BD78E-FF2E-46B0-B672-F705BDEFCA86}" srcOrd="5" destOrd="0" presId="urn:microsoft.com/office/officeart/2005/8/layout/vProcess5"/>
    <dgm:cxn modelId="{A82B0286-98E4-4D51-8B91-1134F84DCDC4}" type="presParOf" srcId="{368F9994-4F17-4883-8222-0F968CE959A7}" destId="{F354BCA6-3E67-4521-B225-9592D9341603}" srcOrd="6" destOrd="0" presId="urn:microsoft.com/office/officeart/2005/8/layout/vProcess5"/>
    <dgm:cxn modelId="{820B8CB2-59ED-4450-90C3-6204D4E39466}" type="presParOf" srcId="{368F9994-4F17-4883-8222-0F968CE959A7}" destId="{6ECF1111-F926-463B-BB72-0DEBBF50C391}" srcOrd="7" destOrd="0" presId="urn:microsoft.com/office/officeart/2005/8/layout/vProcess5"/>
    <dgm:cxn modelId="{A1408763-6D6A-42A8-9845-8901A3F4DF2E}" type="presParOf" srcId="{368F9994-4F17-4883-8222-0F968CE959A7}" destId="{18D4DE78-AC36-4AD3-A61D-7881F5DCB0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5D175-5238-4848-8D70-F7FD5ED4ADDF}"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AFEA4AD6-F85D-4E0E-96A5-0268D4E64A05}">
      <dgm:prSet phldrT="[Text]" custT="1"/>
      <dgm:spPr/>
      <dgm:t>
        <a:bodyPr/>
        <a:lstStyle/>
        <a:p>
          <a:r>
            <a:rPr lang="en-GB" sz="2400" dirty="0"/>
            <a:t>The investment of surplus cash is not simply an arbitrary add-on</a:t>
          </a:r>
          <a:endParaRPr lang="en-US" sz="2400" dirty="0"/>
        </a:p>
      </dgm:t>
    </dgm:pt>
    <dgm:pt modelId="{DE96E047-DAA4-44CF-B0B5-C355E57F95C5}" type="parTrans" cxnId="{C3BBDA87-C499-487C-837C-FA7CC810FFD1}">
      <dgm:prSet/>
      <dgm:spPr/>
      <dgm:t>
        <a:bodyPr/>
        <a:lstStyle/>
        <a:p>
          <a:endParaRPr lang="en-US"/>
        </a:p>
      </dgm:t>
    </dgm:pt>
    <dgm:pt modelId="{9F4D0272-363A-44E9-A0C8-9C463D3B271D}" type="sibTrans" cxnId="{C3BBDA87-C499-487C-837C-FA7CC810FFD1}">
      <dgm:prSet/>
      <dgm:spPr/>
      <dgm:t>
        <a:bodyPr/>
        <a:lstStyle/>
        <a:p>
          <a:endParaRPr lang="en-US"/>
        </a:p>
      </dgm:t>
    </dgm:pt>
    <dgm:pt modelId="{B9310E31-0900-4774-ADE8-A7994EEFA5E8}">
      <dgm:prSet custT="1"/>
      <dgm:spPr>
        <a:ln>
          <a:noFill/>
        </a:ln>
      </dgm:spPr>
      <dgm:t>
        <a:bodyPr/>
        <a:lstStyle/>
        <a:p>
          <a:r>
            <a:rPr lang="en-GB" sz="2200" dirty="0"/>
            <a:t>Smoothing of the cash flows implies investment of surpluses</a:t>
          </a:r>
        </a:p>
      </dgm:t>
    </dgm:pt>
    <dgm:pt modelId="{DD6E29E9-4168-4C6B-BF2F-17E23956E23D}" type="parTrans" cxnId="{2599E28E-8747-46D4-AAF4-95810B14620B}">
      <dgm:prSet/>
      <dgm:spPr/>
      <dgm:t>
        <a:bodyPr/>
        <a:lstStyle/>
        <a:p>
          <a:endParaRPr lang="en-US"/>
        </a:p>
      </dgm:t>
    </dgm:pt>
    <dgm:pt modelId="{70986822-251B-4C81-A92E-A67BF1AFE9F0}" type="sibTrans" cxnId="{2599E28E-8747-46D4-AAF4-95810B14620B}">
      <dgm:prSet/>
      <dgm:spPr/>
      <dgm:t>
        <a:bodyPr/>
        <a:lstStyle/>
        <a:p>
          <a:endParaRPr lang="en-US"/>
        </a:p>
      </dgm:t>
    </dgm:pt>
    <dgm:pt modelId="{328ECA4F-D741-42FE-A73A-B3199978A977}">
      <dgm:prSet custT="1"/>
      <dgm:spPr>
        <a:ln>
          <a:noFill/>
        </a:ln>
      </dgm:spPr>
      <dgm:t>
        <a:bodyPr/>
        <a:lstStyle/>
        <a:p>
          <a:r>
            <a:rPr lang="en-GB" sz="2200" dirty="0"/>
            <a:t>Smoothing brings benefits: reduces the volatility of cash, allows a reduced cash balance with cost benefits, facilitates monetary policy operations</a:t>
          </a:r>
        </a:p>
      </dgm:t>
    </dgm:pt>
    <dgm:pt modelId="{669D1B37-0CEF-44A4-99F9-38DAAA533955}" type="parTrans" cxnId="{E2412C9B-0C31-4308-AD94-54272F7F0722}">
      <dgm:prSet/>
      <dgm:spPr/>
      <dgm:t>
        <a:bodyPr/>
        <a:lstStyle/>
        <a:p>
          <a:endParaRPr lang="en-US"/>
        </a:p>
      </dgm:t>
    </dgm:pt>
    <dgm:pt modelId="{073A2E59-1855-42EE-A14D-AF18E588CD65}" type="sibTrans" cxnId="{E2412C9B-0C31-4308-AD94-54272F7F0722}">
      <dgm:prSet/>
      <dgm:spPr/>
      <dgm:t>
        <a:bodyPr/>
        <a:lstStyle/>
        <a:p>
          <a:endParaRPr lang="en-US"/>
        </a:p>
      </dgm:t>
    </dgm:pt>
    <dgm:pt modelId="{4AC417B2-2AB0-4EA0-9152-8CFAF5608190}">
      <dgm:prSet custT="1"/>
      <dgm:spPr>
        <a:ln>
          <a:noFill/>
        </a:ln>
      </dgm:spPr>
      <dgm:t>
        <a:bodyPr/>
        <a:lstStyle/>
        <a:p>
          <a:r>
            <a:rPr lang="en-GB" sz="2200" dirty="0"/>
            <a:t>Well-managed investment is inherently cost-effective: reduces net debt interest</a:t>
          </a:r>
        </a:p>
      </dgm:t>
    </dgm:pt>
    <dgm:pt modelId="{BEE533F4-3B9D-4E56-A641-CA5ADC61E512}" type="parTrans" cxnId="{618876E1-60A1-4269-B207-F50EBEB151F3}">
      <dgm:prSet/>
      <dgm:spPr/>
      <dgm:t>
        <a:bodyPr/>
        <a:lstStyle/>
        <a:p>
          <a:endParaRPr lang="en-US"/>
        </a:p>
      </dgm:t>
    </dgm:pt>
    <dgm:pt modelId="{D2CFFC3E-D965-4E20-9685-B89752C862C7}" type="sibTrans" cxnId="{618876E1-60A1-4269-B207-F50EBEB151F3}">
      <dgm:prSet/>
      <dgm:spPr/>
      <dgm:t>
        <a:bodyPr/>
        <a:lstStyle/>
        <a:p>
          <a:endParaRPr lang="en-US"/>
        </a:p>
      </dgm:t>
    </dgm:pt>
    <dgm:pt modelId="{36BE8059-716A-4F91-8A49-8FEE5646AD64}">
      <dgm:prSet custT="1"/>
      <dgm:spPr/>
      <dgm:t>
        <a:bodyPr/>
        <a:lstStyle/>
        <a:p>
          <a:r>
            <a:rPr lang="en-GB" sz="2400" dirty="0"/>
            <a:t>Impact of Covid</a:t>
          </a:r>
        </a:p>
      </dgm:t>
    </dgm:pt>
    <dgm:pt modelId="{C66EF0BF-A1AA-4A20-BD9A-58F4CB728D46}" type="parTrans" cxnId="{E8F9E437-B33D-4A58-8E1B-4B3D9558133D}">
      <dgm:prSet/>
      <dgm:spPr/>
      <dgm:t>
        <a:bodyPr/>
        <a:lstStyle/>
        <a:p>
          <a:endParaRPr lang="en-US"/>
        </a:p>
      </dgm:t>
    </dgm:pt>
    <dgm:pt modelId="{C15C48C3-B398-4AAF-BAA6-341F2A34F255}" type="sibTrans" cxnId="{E8F9E437-B33D-4A58-8E1B-4B3D9558133D}">
      <dgm:prSet/>
      <dgm:spPr/>
      <dgm:t>
        <a:bodyPr/>
        <a:lstStyle/>
        <a:p>
          <a:endParaRPr lang="en-US"/>
        </a:p>
      </dgm:t>
    </dgm:pt>
    <dgm:pt modelId="{DE0AC991-4E24-42D1-A8A9-685F24A44677}">
      <dgm:prSet custT="1"/>
      <dgm:spPr>
        <a:ln>
          <a:noFill/>
        </a:ln>
      </dgm:spPr>
      <dgm:t>
        <a:bodyPr/>
        <a:lstStyle/>
        <a:p>
          <a:r>
            <a:rPr lang="en-GB" sz="2200" dirty="0"/>
            <a:t>Reflected in many countries’ cash management objective [“using surplus cash to best advantage”]</a:t>
          </a:r>
        </a:p>
      </dgm:t>
    </dgm:pt>
    <dgm:pt modelId="{B4B7C362-F86B-4133-B0B7-AF3FA417F0FC}" type="parTrans" cxnId="{670C75F5-C137-4074-8977-80AF0305FEC1}">
      <dgm:prSet/>
      <dgm:spPr/>
      <dgm:t>
        <a:bodyPr/>
        <a:lstStyle/>
        <a:p>
          <a:endParaRPr lang="en-GB"/>
        </a:p>
      </dgm:t>
    </dgm:pt>
    <dgm:pt modelId="{FA48B4D6-D9D2-4890-AAB7-C4B56F1B8303}" type="sibTrans" cxnId="{670C75F5-C137-4074-8977-80AF0305FEC1}">
      <dgm:prSet/>
      <dgm:spPr/>
      <dgm:t>
        <a:bodyPr/>
        <a:lstStyle/>
        <a:p>
          <a:endParaRPr lang="en-GB"/>
        </a:p>
      </dgm:t>
    </dgm:pt>
    <dgm:pt modelId="{D0D8CA1D-2355-4F9A-A4C1-AF3F05DAE767}">
      <dgm:prSet custT="1"/>
      <dgm:spPr>
        <a:ln>
          <a:noFill/>
        </a:ln>
      </dgm:spPr>
      <dgm:t>
        <a:bodyPr/>
        <a:lstStyle/>
        <a:p>
          <a:r>
            <a:rPr lang="en-GB" sz="2200" dirty="0"/>
            <a:t>But volatility of cash flow and markets – then and now implies temporary liquidity surpluses – makes effective investment more important</a:t>
          </a:r>
        </a:p>
      </dgm:t>
    </dgm:pt>
    <dgm:pt modelId="{68017F6F-111D-4145-B316-0AB59C3F3403}" type="parTrans" cxnId="{BCDC2653-4A41-4379-9D8C-E75CA6464DAF}">
      <dgm:prSet/>
      <dgm:spPr/>
      <dgm:t>
        <a:bodyPr/>
        <a:lstStyle/>
        <a:p>
          <a:endParaRPr lang="en-GB"/>
        </a:p>
      </dgm:t>
    </dgm:pt>
    <dgm:pt modelId="{531CCFFD-A37E-4A74-A2CE-66E3CB0CA28E}" type="sibTrans" cxnId="{BCDC2653-4A41-4379-9D8C-E75CA6464DAF}">
      <dgm:prSet/>
      <dgm:spPr/>
      <dgm:t>
        <a:bodyPr/>
        <a:lstStyle/>
        <a:p>
          <a:endParaRPr lang="en-GB"/>
        </a:p>
      </dgm:t>
    </dgm:pt>
    <dgm:pt modelId="{A1DDB875-C3A3-4AD1-A1BC-E613133760E3}">
      <dgm:prSet custT="1"/>
      <dgm:spPr>
        <a:ln>
          <a:noFill/>
        </a:ln>
      </dgm:spPr>
      <dgm:t>
        <a:bodyPr/>
        <a:lstStyle/>
        <a:p>
          <a:r>
            <a:rPr lang="en-GB" sz="2200" dirty="0"/>
            <a:t>Covid brought some challenges – and more focus on cash buffer requirements</a:t>
          </a:r>
        </a:p>
      </dgm:t>
    </dgm:pt>
    <dgm:pt modelId="{4FEA433B-2A09-4852-9066-33AC7EB805A6}" type="parTrans" cxnId="{8185C694-EDB5-4376-A133-26B7BE0FEBC5}">
      <dgm:prSet/>
      <dgm:spPr/>
      <dgm:t>
        <a:bodyPr/>
        <a:lstStyle/>
        <a:p>
          <a:endParaRPr lang="en-GB"/>
        </a:p>
      </dgm:t>
    </dgm:pt>
    <dgm:pt modelId="{88033ED5-1732-401E-9E0F-DD9D752C0D53}" type="sibTrans" cxnId="{8185C694-EDB5-4376-A133-26B7BE0FEBC5}">
      <dgm:prSet/>
      <dgm:spPr/>
      <dgm:t>
        <a:bodyPr/>
        <a:lstStyle/>
        <a:p>
          <a:endParaRPr lang="en-GB"/>
        </a:p>
      </dgm:t>
    </dgm:pt>
    <dgm:pt modelId="{9086AAED-DB0B-4659-B1CD-658BD89ECF01}" type="pres">
      <dgm:prSet presAssocID="{B5A5D175-5238-4848-8D70-F7FD5ED4ADDF}" presName="Name0" presStyleCnt="0">
        <dgm:presLayoutVars>
          <dgm:dir/>
          <dgm:animLvl val="lvl"/>
          <dgm:resizeHandles val="exact"/>
        </dgm:presLayoutVars>
      </dgm:prSet>
      <dgm:spPr/>
    </dgm:pt>
    <dgm:pt modelId="{C58C5715-CF41-47E5-A763-EF69F994134F}" type="pres">
      <dgm:prSet presAssocID="{AFEA4AD6-F85D-4E0E-96A5-0268D4E64A05}" presName="linNode" presStyleCnt="0"/>
      <dgm:spPr/>
    </dgm:pt>
    <dgm:pt modelId="{D869CBEF-D981-4B90-89CD-55312BD30529}" type="pres">
      <dgm:prSet presAssocID="{AFEA4AD6-F85D-4E0E-96A5-0268D4E64A05}" presName="parTx" presStyleLbl="revTx" presStyleIdx="0" presStyleCnt="2">
        <dgm:presLayoutVars>
          <dgm:chMax val="1"/>
          <dgm:bulletEnabled val="1"/>
        </dgm:presLayoutVars>
      </dgm:prSet>
      <dgm:spPr/>
    </dgm:pt>
    <dgm:pt modelId="{19F3F365-C300-4844-9EDC-1896A6026795}" type="pres">
      <dgm:prSet presAssocID="{AFEA4AD6-F85D-4E0E-96A5-0268D4E64A05}" presName="bracket" presStyleLbl="parChTrans1D1" presStyleIdx="0" presStyleCnt="2"/>
      <dgm:spPr/>
    </dgm:pt>
    <dgm:pt modelId="{F370FC85-1EE5-40C5-9CE8-A498C99E7F07}" type="pres">
      <dgm:prSet presAssocID="{AFEA4AD6-F85D-4E0E-96A5-0268D4E64A05}" presName="spH" presStyleCnt="0"/>
      <dgm:spPr/>
    </dgm:pt>
    <dgm:pt modelId="{C9039590-9DC1-4342-9E6B-7545ECDC0DEA}" type="pres">
      <dgm:prSet presAssocID="{AFEA4AD6-F85D-4E0E-96A5-0268D4E64A05}" presName="desTx" presStyleLbl="node1" presStyleIdx="0" presStyleCnt="2" custScaleY="96555">
        <dgm:presLayoutVars>
          <dgm:bulletEnabled val="1"/>
        </dgm:presLayoutVars>
      </dgm:prSet>
      <dgm:spPr/>
    </dgm:pt>
    <dgm:pt modelId="{0A8E5305-DB68-4221-93CB-575B33402B28}" type="pres">
      <dgm:prSet presAssocID="{9F4D0272-363A-44E9-A0C8-9C463D3B271D}" presName="spV" presStyleCnt="0"/>
      <dgm:spPr/>
    </dgm:pt>
    <dgm:pt modelId="{D13079BD-0B1A-4145-A41F-C691A1A73385}" type="pres">
      <dgm:prSet presAssocID="{36BE8059-716A-4F91-8A49-8FEE5646AD64}" presName="linNode" presStyleCnt="0"/>
      <dgm:spPr/>
    </dgm:pt>
    <dgm:pt modelId="{796F0C1F-1776-4F37-B47B-4720BDFE6471}" type="pres">
      <dgm:prSet presAssocID="{36BE8059-716A-4F91-8A49-8FEE5646AD64}" presName="parTx" presStyleLbl="revTx" presStyleIdx="1" presStyleCnt="2">
        <dgm:presLayoutVars>
          <dgm:chMax val="1"/>
          <dgm:bulletEnabled val="1"/>
        </dgm:presLayoutVars>
      </dgm:prSet>
      <dgm:spPr/>
    </dgm:pt>
    <dgm:pt modelId="{1552D372-90E1-4E96-B2CF-69FFB7C96746}" type="pres">
      <dgm:prSet presAssocID="{36BE8059-716A-4F91-8A49-8FEE5646AD64}" presName="bracket" presStyleLbl="parChTrans1D1" presStyleIdx="1" presStyleCnt="2"/>
      <dgm:spPr/>
    </dgm:pt>
    <dgm:pt modelId="{DE19CB34-E080-4A5C-B399-01BE0FF6D64D}" type="pres">
      <dgm:prSet presAssocID="{36BE8059-716A-4F91-8A49-8FEE5646AD64}" presName="spH" presStyleCnt="0"/>
      <dgm:spPr/>
    </dgm:pt>
    <dgm:pt modelId="{998FF9B9-276B-40D3-887B-83634E59D602}" type="pres">
      <dgm:prSet presAssocID="{36BE8059-716A-4F91-8A49-8FEE5646AD64}" presName="desTx" presStyleLbl="node1" presStyleIdx="1" presStyleCnt="2">
        <dgm:presLayoutVars>
          <dgm:bulletEnabled val="1"/>
        </dgm:presLayoutVars>
      </dgm:prSet>
      <dgm:spPr/>
    </dgm:pt>
  </dgm:ptLst>
  <dgm:cxnLst>
    <dgm:cxn modelId="{126B1C0E-DF70-426A-8D2E-3A3A5F214627}" type="presOf" srcId="{4AC417B2-2AB0-4EA0-9152-8CFAF5608190}" destId="{C9039590-9DC1-4342-9E6B-7545ECDC0DEA}" srcOrd="0" destOrd="2" presId="urn:diagrams.loki3.com/BracketList"/>
    <dgm:cxn modelId="{42414116-1B5F-447C-B82B-39CA2D033A9C}" type="presOf" srcId="{A1DDB875-C3A3-4AD1-A1BC-E613133760E3}" destId="{998FF9B9-276B-40D3-887B-83634E59D602}" srcOrd="0" destOrd="0" presId="urn:diagrams.loki3.com/BracketList"/>
    <dgm:cxn modelId="{D7BCAC1A-0457-49C8-8F43-76A9C11ED1C1}" type="presOf" srcId="{328ECA4F-D741-42FE-A73A-B3199978A977}" destId="{C9039590-9DC1-4342-9E6B-7545ECDC0DEA}" srcOrd="0" destOrd="1" presId="urn:diagrams.loki3.com/BracketList"/>
    <dgm:cxn modelId="{E8F9E437-B33D-4A58-8E1B-4B3D9558133D}" srcId="{B5A5D175-5238-4848-8D70-F7FD5ED4ADDF}" destId="{36BE8059-716A-4F91-8A49-8FEE5646AD64}" srcOrd="1" destOrd="0" parTransId="{C66EF0BF-A1AA-4A20-BD9A-58F4CB728D46}" sibTransId="{C15C48C3-B398-4AAF-BAA6-341F2A34F255}"/>
    <dgm:cxn modelId="{907DFA68-8239-438D-8E7F-88FD279249BE}" type="presOf" srcId="{B9310E31-0900-4774-ADE8-A7994EEFA5E8}" destId="{C9039590-9DC1-4342-9E6B-7545ECDC0DEA}" srcOrd="0" destOrd="0" presId="urn:diagrams.loki3.com/BracketList"/>
    <dgm:cxn modelId="{3A01A74B-7957-4E63-A67F-C170E616563F}" type="presOf" srcId="{AFEA4AD6-F85D-4E0E-96A5-0268D4E64A05}" destId="{D869CBEF-D981-4B90-89CD-55312BD30529}" srcOrd="0" destOrd="0" presId="urn:diagrams.loki3.com/BracketList"/>
    <dgm:cxn modelId="{8DC8326F-01A3-402A-80B4-4620AEC6923B}" type="presOf" srcId="{36BE8059-716A-4F91-8A49-8FEE5646AD64}" destId="{796F0C1F-1776-4F37-B47B-4720BDFE6471}" srcOrd="0" destOrd="0" presId="urn:diagrams.loki3.com/BracketList"/>
    <dgm:cxn modelId="{BCDC2653-4A41-4379-9D8C-E75CA6464DAF}" srcId="{36BE8059-716A-4F91-8A49-8FEE5646AD64}" destId="{D0D8CA1D-2355-4F9A-A4C1-AF3F05DAE767}" srcOrd="1" destOrd="0" parTransId="{68017F6F-111D-4145-B316-0AB59C3F3403}" sibTransId="{531CCFFD-A37E-4A74-A2CE-66E3CB0CA28E}"/>
    <dgm:cxn modelId="{BDF25558-9751-4D74-9C50-1A4C7FC7A7C2}" type="presOf" srcId="{DE0AC991-4E24-42D1-A8A9-685F24A44677}" destId="{C9039590-9DC1-4342-9E6B-7545ECDC0DEA}" srcOrd="0" destOrd="3" presId="urn:diagrams.loki3.com/BracketList"/>
    <dgm:cxn modelId="{B0508383-9195-4E2A-BB9D-0C01DEDAC18F}" type="presOf" srcId="{D0D8CA1D-2355-4F9A-A4C1-AF3F05DAE767}" destId="{998FF9B9-276B-40D3-887B-83634E59D602}" srcOrd="0" destOrd="1" presId="urn:diagrams.loki3.com/BracketList"/>
    <dgm:cxn modelId="{C3BBDA87-C499-487C-837C-FA7CC810FFD1}" srcId="{B5A5D175-5238-4848-8D70-F7FD5ED4ADDF}" destId="{AFEA4AD6-F85D-4E0E-96A5-0268D4E64A05}" srcOrd="0" destOrd="0" parTransId="{DE96E047-DAA4-44CF-B0B5-C355E57F95C5}" sibTransId="{9F4D0272-363A-44E9-A0C8-9C463D3B271D}"/>
    <dgm:cxn modelId="{2599E28E-8747-46D4-AAF4-95810B14620B}" srcId="{AFEA4AD6-F85D-4E0E-96A5-0268D4E64A05}" destId="{B9310E31-0900-4774-ADE8-A7994EEFA5E8}" srcOrd="0" destOrd="0" parTransId="{DD6E29E9-4168-4C6B-BF2F-17E23956E23D}" sibTransId="{70986822-251B-4C81-A92E-A67BF1AFE9F0}"/>
    <dgm:cxn modelId="{8185C694-EDB5-4376-A133-26B7BE0FEBC5}" srcId="{36BE8059-716A-4F91-8A49-8FEE5646AD64}" destId="{A1DDB875-C3A3-4AD1-A1BC-E613133760E3}" srcOrd="0" destOrd="0" parTransId="{4FEA433B-2A09-4852-9066-33AC7EB805A6}" sibTransId="{88033ED5-1732-401E-9E0F-DD9D752C0D53}"/>
    <dgm:cxn modelId="{E2412C9B-0C31-4308-AD94-54272F7F0722}" srcId="{AFEA4AD6-F85D-4E0E-96A5-0268D4E64A05}" destId="{328ECA4F-D741-42FE-A73A-B3199978A977}" srcOrd="1" destOrd="0" parTransId="{669D1B37-0CEF-44A4-99F9-38DAAA533955}" sibTransId="{073A2E59-1855-42EE-A14D-AF18E588CD65}"/>
    <dgm:cxn modelId="{24501AC6-4265-4F4D-8B52-6801FF6B554E}" type="presOf" srcId="{B5A5D175-5238-4848-8D70-F7FD5ED4ADDF}" destId="{9086AAED-DB0B-4659-B1CD-658BD89ECF01}" srcOrd="0" destOrd="0" presId="urn:diagrams.loki3.com/BracketList"/>
    <dgm:cxn modelId="{618876E1-60A1-4269-B207-F50EBEB151F3}" srcId="{AFEA4AD6-F85D-4E0E-96A5-0268D4E64A05}" destId="{4AC417B2-2AB0-4EA0-9152-8CFAF5608190}" srcOrd="2" destOrd="0" parTransId="{BEE533F4-3B9D-4E56-A641-CA5ADC61E512}" sibTransId="{D2CFFC3E-D965-4E20-9685-B89752C862C7}"/>
    <dgm:cxn modelId="{670C75F5-C137-4074-8977-80AF0305FEC1}" srcId="{AFEA4AD6-F85D-4E0E-96A5-0268D4E64A05}" destId="{DE0AC991-4E24-42D1-A8A9-685F24A44677}" srcOrd="3" destOrd="0" parTransId="{B4B7C362-F86B-4133-B0B7-AF3FA417F0FC}" sibTransId="{FA48B4D6-D9D2-4890-AAB7-C4B56F1B8303}"/>
    <dgm:cxn modelId="{A2F222BD-59E8-4119-A00A-7A0A2C29D55E}" type="presParOf" srcId="{9086AAED-DB0B-4659-B1CD-658BD89ECF01}" destId="{C58C5715-CF41-47E5-A763-EF69F994134F}" srcOrd="0" destOrd="0" presId="urn:diagrams.loki3.com/BracketList"/>
    <dgm:cxn modelId="{BB1B3EF8-C17A-4057-AEAE-53A9C2D254C4}" type="presParOf" srcId="{C58C5715-CF41-47E5-A763-EF69F994134F}" destId="{D869CBEF-D981-4B90-89CD-55312BD30529}" srcOrd="0" destOrd="0" presId="urn:diagrams.loki3.com/BracketList"/>
    <dgm:cxn modelId="{A73A6E8B-6058-4FB4-BCDB-1139DA67A5EC}" type="presParOf" srcId="{C58C5715-CF41-47E5-A763-EF69F994134F}" destId="{19F3F365-C300-4844-9EDC-1896A6026795}" srcOrd="1" destOrd="0" presId="urn:diagrams.loki3.com/BracketList"/>
    <dgm:cxn modelId="{40D55C91-35A9-4D60-B07D-F252DA305C72}" type="presParOf" srcId="{C58C5715-CF41-47E5-A763-EF69F994134F}" destId="{F370FC85-1EE5-40C5-9CE8-A498C99E7F07}" srcOrd="2" destOrd="0" presId="urn:diagrams.loki3.com/BracketList"/>
    <dgm:cxn modelId="{7411786B-BB73-4003-82F0-DC9550D466D8}" type="presParOf" srcId="{C58C5715-CF41-47E5-A763-EF69F994134F}" destId="{C9039590-9DC1-4342-9E6B-7545ECDC0DEA}" srcOrd="3" destOrd="0" presId="urn:diagrams.loki3.com/BracketList"/>
    <dgm:cxn modelId="{97A6FF0F-BA3E-406B-A3A5-7FB26678FB8F}" type="presParOf" srcId="{9086AAED-DB0B-4659-B1CD-658BD89ECF01}" destId="{0A8E5305-DB68-4221-93CB-575B33402B28}" srcOrd="1" destOrd="0" presId="urn:diagrams.loki3.com/BracketList"/>
    <dgm:cxn modelId="{1A7B405A-146E-4114-A300-F3FA15060A3C}" type="presParOf" srcId="{9086AAED-DB0B-4659-B1CD-658BD89ECF01}" destId="{D13079BD-0B1A-4145-A41F-C691A1A73385}" srcOrd="2" destOrd="0" presId="urn:diagrams.loki3.com/BracketList"/>
    <dgm:cxn modelId="{D4F54D49-7134-46E6-B92C-0D7EFD1E77EB}" type="presParOf" srcId="{D13079BD-0B1A-4145-A41F-C691A1A73385}" destId="{796F0C1F-1776-4F37-B47B-4720BDFE6471}" srcOrd="0" destOrd="0" presId="urn:diagrams.loki3.com/BracketList"/>
    <dgm:cxn modelId="{57A7060C-B0D6-4AAF-9398-C793B2A1A819}" type="presParOf" srcId="{D13079BD-0B1A-4145-A41F-C691A1A73385}" destId="{1552D372-90E1-4E96-B2CF-69FFB7C96746}" srcOrd="1" destOrd="0" presId="urn:diagrams.loki3.com/BracketList"/>
    <dgm:cxn modelId="{C4BC8C0C-EB51-4257-85B4-31EC7D5B66F3}" type="presParOf" srcId="{D13079BD-0B1A-4145-A41F-C691A1A73385}" destId="{DE19CB34-E080-4A5C-B399-01BE0FF6D64D}" srcOrd="2" destOrd="0" presId="urn:diagrams.loki3.com/BracketList"/>
    <dgm:cxn modelId="{ADBC4887-3CED-40B7-B564-3473DECEBF64}" type="presParOf" srcId="{D13079BD-0B1A-4145-A41F-C691A1A73385}" destId="{998FF9B9-276B-40D3-887B-83634E59D60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26071C-4C07-4033-9141-2076BD385A31}"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3FB86405-BA18-4E62-9FDD-8FE51541AD2D}">
      <dgm:prSet phldrT="[Text]" custT="1"/>
      <dgm:spPr/>
      <dgm:t>
        <a:bodyPr/>
        <a:lstStyle/>
        <a:p>
          <a:r>
            <a:rPr lang="en-GB" sz="1800" dirty="0"/>
            <a:t>Legislation and </a:t>
          </a:r>
          <a:r>
            <a:rPr lang="en-GB" sz="1800" dirty="0" err="1"/>
            <a:t>MoUs</a:t>
          </a:r>
          <a:endParaRPr lang="en-GB" sz="1800" dirty="0"/>
        </a:p>
      </dgm:t>
    </dgm:pt>
    <dgm:pt modelId="{DC054D3D-5040-4D66-94C8-41E9C48A6F86}" type="parTrans" cxnId="{88EBB74D-1EA2-41C1-94AD-F677CA47F824}">
      <dgm:prSet/>
      <dgm:spPr/>
      <dgm:t>
        <a:bodyPr/>
        <a:lstStyle/>
        <a:p>
          <a:endParaRPr lang="en-GB"/>
        </a:p>
      </dgm:t>
    </dgm:pt>
    <dgm:pt modelId="{C2016B3F-3267-4DFD-9292-717B32284113}" type="sibTrans" cxnId="{88EBB74D-1EA2-41C1-94AD-F677CA47F824}">
      <dgm:prSet/>
      <dgm:spPr>
        <a:solidFill>
          <a:srgbClr val="CFD5EA">
            <a:alpha val="90000"/>
          </a:srgbClr>
        </a:solidFill>
      </dgm:spPr>
      <dgm:t>
        <a:bodyPr/>
        <a:lstStyle/>
        <a:p>
          <a:endParaRPr lang="en-GB" dirty="0"/>
        </a:p>
      </dgm:t>
    </dgm:pt>
    <dgm:pt modelId="{A399B3F6-E478-4943-A7D1-692FE5CC9B95}">
      <dgm:prSet custT="1"/>
      <dgm:spPr/>
      <dgm:t>
        <a:bodyPr/>
        <a:lstStyle/>
        <a:p>
          <a:r>
            <a:rPr lang="en-GB" sz="1500" dirty="0"/>
            <a:t>December 2020 Market Circular to guide MoF’s repo transactions (handling transactions, respective responsibilities of entities involved, market formula for setting transactions value)</a:t>
          </a:r>
        </a:p>
      </dgm:t>
    </dgm:pt>
    <dgm:pt modelId="{5FB4BC8B-0D15-431F-8CA3-49020F52E79F}" type="parTrans" cxnId="{4EE03853-495B-42F7-8F06-8CAE76234E85}">
      <dgm:prSet/>
      <dgm:spPr/>
      <dgm:t>
        <a:bodyPr/>
        <a:lstStyle/>
        <a:p>
          <a:endParaRPr lang="en-GB"/>
        </a:p>
      </dgm:t>
    </dgm:pt>
    <dgm:pt modelId="{70C78C3A-D160-4683-9E3A-49D9C816FA68}" type="sibTrans" cxnId="{4EE03853-495B-42F7-8F06-8CAE76234E85}">
      <dgm:prSet/>
      <dgm:spPr/>
      <dgm:t>
        <a:bodyPr/>
        <a:lstStyle/>
        <a:p>
          <a:endParaRPr lang="en-GB"/>
        </a:p>
      </dgm:t>
    </dgm:pt>
    <dgm:pt modelId="{2E93E7CB-69B5-4E46-8E5F-93FD1A259E67}">
      <dgm:prSet custT="1"/>
      <dgm:spPr/>
      <dgm:t>
        <a:bodyPr/>
        <a:lstStyle/>
        <a:p>
          <a:r>
            <a:rPr lang="en-GB" sz="1500" dirty="0"/>
            <a:t>Memorandums of Understanding (MoU) between the State Treasury, the Hanoi Stock Exchange and the Vietnam Securities Depository </a:t>
          </a:r>
          <a:r>
            <a:rPr lang="en-GB" sz="1500" dirty="0" err="1"/>
            <a:t>Center</a:t>
          </a:r>
          <a:endParaRPr lang="en-GB" sz="1500" dirty="0"/>
        </a:p>
      </dgm:t>
    </dgm:pt>
    <dgm:pt modelId="{F7BFC7F1-65F3-4410-9C36-16CBD6466D27}" type="parTrans" cxnId="{088BBD34-0794-4355-AD3C-1D4ACD692C17}">
      <dgm:prSet/>
      <dgm:spPr/>
      <dgm:t>
        <a:bodyPr/>
        <a:lstStyle/>
        <a:p>
          <a:endParaRPr lang="en-GB"/>
        </a:p>
      </dgm:t>
    </dgm:pt>
    <dgm:pt modelId="{7519DC35-008E-4382-8FC3-BBC2128CF94E}" type="sibTrans" cxnId="{088BBD34-0794-4355-AD3C-1D4ACD692C17}">
      <dgm:prSet/>
      <dgm:spPr/>
      <dgm:t>
        <a:bodyPr/>
        <a:lstStyle/>
        <a:p>
          <a:endParaRPr lang="en-GB"/>
        </a:p>
      </dgm:t>
    </dgm:pt>
    <dgm:pt modelId="{09229B27-EFF8-4E04-9E27-16DA5D609082}">
      <dgm:prSet phldrT="[Text]" custT="1"/>
      <dgm:spPr/>
      <dgm:t>
        <a:bodyPr/>
        <a:lstStyle/>
        <a:p>
          <a:r>
            <a:rPr lang="en-GB" sz="1800" dirty="0"/>
            <a:t>Operational Risk Framework and Internal Processes</a:t>
          </a:r>
        </a:p>
      </dgm:t>
    </dgm:pt>
    <dgm:pt modelId="{71946A79-B975-4905-94EB-8257413DF36F}" type="parTrans" cxnId="{A3E6A0E0-1ABB-4D79-AA18-61409CCE24CF}">
      <dgm:prSet/>
      <dgm:spPr/>
      <dgm:t>
        <a:bodyPr/>
        <a:lstStyle/>
        <a:p>
          <a:endParaRPr lang="en-GB"/>
        </a:p>
      </dgm:t>
    </dgm:pt>
    <dgm:pt modelId="{2FDB82AE-2051-450A-807C-46959EA49F54}" type="sibTrans" cxnId="{A3E6A0E0-1ABB-4D79-AA18-61409CCE24CF}">
      <dgm:prSet/>
      <dgm:spPr>
        <a:solidFill>
          <a:srgbClr val="CFD5EA">
            <a:alpha val="90000"/>
          </a:srgbClr>
        </a:solidFill>
      </dgm:spPr>
      <dgm:t>
        <a:bodyPr/>
        <a:lstStyle/>
        <a:p>
          <a:endParaRPr lang="en-GB" dirty="0"/>
        </a:p>
      </dgm:t>
    </dgm:pt>
    <dgm:pt modelId="{00EE314A-16E9-4169-A799-0C6132F95B6E}">
      <dgm:prSet phldrT="[Text]" custT="1"/>
      <dgm:spPr/>
      <dgm:t>
        <a:bodyPr/>
        <a:lstStyle/>
        <a:p>
          <a:r>
            <a:rPr lang="en-GB" sz="1600" dirty="0"/>
            <a:t>Internal regulation on processes and decision making</a:t>
          </a:r>
        </a:p>
      </dgm:t>
    </dgm:pt>
    <dgm:pt modelId="{14881BE0-8315-4149-A288-504FF4DAC30E}" type="parTrans" cxnId="{DEB94689-8618-4D3E-AF6C-8BABD99F837D}">
      <dgm:prSet/>
      <dgm:spPr/>
      <dgm:t>
        <a:bodyPr/>
        <a:lstStyle/>
        <a:p>
          <a:endParaRPr lang="en-GB"/>
        </a:p>
      </dgm:t>
    </dgm:pt>
    <dgm:pt modelId="{488BCCF1-8A6E-473E-B302-03DD039E8016}" type="sibTrans" cxnId="{DEB94689-8618-4D3E-AF6C-8BABD99F837D}">
      <dgm:prSet/>
      <dgm:spPr/>
      <dgm:t>
        <a:bodyPr/>
        <a:lstStyle/>
        <a:p>
          <a:endParaRPr lang="en-GB"/>
        </a:p>
      </dgm:t>
    </dgm:pt>
    <dgm:pt modelId="{314C50B1-AA83-4B77-B4C0-7F7A8F0DA744}">
      <dgm:prSet phldrT="[Text]" custT="1"/>
      <dgm:spPr/>
      <dgm:t>
        <a:bodyPr/>
        <a:lstStyle/>
        <a:p>
          <a:r>
            <a:rPr lang="en-GB" sz="1600" dirty="0"/>
            <a:t>Developed into detail procedures and associated controls, supported by a check list with evidenced controls</a:t>
          </a:r>
        </a:p>
      </dgm:t>
    </dgm:pt>
    <dgm:pt modelId="{172A2DA0-CF65-4226-A4D0-39F7D3F8C87E}" type="parTrans" cxnId="{B84AF88F-79D0-4479-8610-9693F6C120B8}">
      <dgm:prSet/>
      <dgm:spPr/>
      <dgm:t>
        <a:bodyPr/>
        <a:lstStyle/>
        <a:p>
          <a:endParaRPr lang="en-GB"/>
        </a:p>
      </dgm:t>
    </dgm:pt>
    <dgm:pt modelId="{DBD558B7-1147-4144-AAAE-BC61012BE482}" type="sibTrans" cxnId="{B84AF88F-79D0-4479-8610-9693F6C120B8}">
      <dgm:prSet/>
      <dgm:spPr/>
      <dgm:t>
        <a:bodyPr/>
        <a:lstStyle/>
        <a:p>
          <a:endParaRPr lang="en-GB"/>
        </a:p>
      </dgm:t>
    </dgm:pt>
    <dgm:pt modelId="{66C03EFE-45D6-42C4-B21E-D0751A59BFC6}">
      <dgm:prSet custT="1"/>
      <dgm:spPr/>
      <dgm:t>
        <a:bodyPr/>
        <a:lstStyle/>
        <a:p>
          <a:r>
            <a:rPr lang="en-GB" sz="1500" dirty="0"/>
            <a:t>Master Contract with Banks - follows Circular 107</a:t>
          </a:r>
        </a:p>
      </dgm:t>
    </dgm:pt>
    <dgm:pt modelId="{1AD9C17C-B41F-4482-8C4B-41590F7B2112}" type="parTrans" cxnId="{3CC6C19C-132E-4DA2-B4AE-458149EBCC95}">
      <dgm:prSet/>
      <dgm:spPr/>
      <dgm:t>
        <a:bodyPr/>
        <a:lstStyle/>
        <a:p>
          <a:endParaRPr lang="en-GB"/>
        </a:p>
      </dgm:t>
    </dgm:pt>
    <dgm:pt modelId="{13BC3AEE-7569-4EAD-A37A-7F43738891A0}" type="sibTrans" cxnId="{3CC6C19C-132E-4DA2-B4AE-458149EBCC95}">
      <dgm:prSet/>
      <dgm:spPr/>
      <dgm:t>
        <a:bodyPr/>
        <a:lstStyle/>
        <a:p>
          <a:endParaRPr lang="en-GB"/>
        </a:p>
      </dgm:t>
    </dgm:pt>
    <dgm:pt modelId="{CE0D3A08-05AD-40D6-9973-358F6D3CAE0F}">
      <dgm:prSet custT="1"/>
      <dgm:spPr/>
      <dgm:t>
        <a:bodyPr/>
        <a:lstStyle/>
        <a:p>
          <a:r>
            <a:rPr lang="en-GB" sz="1800" dirty="0"/>
            <a:t>Launched in 2022</a:t>
          </a:r>
        </a:p>
      </dgm:t>
    </dgm:pt>
    <dgm:pt modelId="{06FC258C-0BF7-40EC-A049-237B5378B05F}" type="parTrans" cxnId="{2B7B52DE-D232-4342-B7AC-10AEA866B6E4}">
      <dgm:prSet/>
      <dgm:spPr/>
      <dgm:t>
        <a:bodyPr/>
        <a:lstStyle/>
        <a:p>
          <a:endParaRPr lang="en-GB"/>
        </a:p>
      </dgm:t>
    </dgm:pt>
    <dgm:pt modelId="{51A4B9F5-96B9-44DE-BB18-7365ECD062A1}" type="sibTrans" cxnId="{2B7B52DE-D232-4342-B7AC-10AEA866B6E4}">
      <dgm:prSet/>
      <dgm:spPr/>
      <dgm:t>
        <a:bodyPr/>
        <a:lstStyle/>
        <a:p>
          <a:endParaRPr lang="en-GB"/>
        </a:p>
      </dgm:t>
    </dgm:pt>
    <dgm:pt modelId="{A6F41F43-AB45-4F52-93C5-C61FEEB57FCA}">
      <dgm:prSet custT="1"/>
      <dgm:spPr/>
      <dgm:t>
        <a:bodyPr/>
        <a:lstStyle/>
        <a:p>
          <a:r>
            <a:rPr lang="en-GB" sz="1600" dirty="0"/>
            <a:t>(Initially delayed by Treasury’s role in managing Covid response).</a:t>
          </a:r>
        </a:p>
      </dgm:t>
    </dgm:pt>
    <dgm:pt modelId="{C4C717FE-3FB6-4F3E-BE73-0ECBD8ED01AD}" type="parTrans" cxnId="{5AED1A11-85FF-44E3-9B38-A7ED8F1128AE}">
      <dgm:prSet/>
      <dgm:spPr/>
      <dgm:t>
        <a:bodyPr/>
        <a:lstStyle/>
        <a:p>
          <a:endParaRPr lang="en-GB"/>
        </a:p>
      </dgm:t>
    </dgm:pt>
    <dgm:pt modelId="{3BA79439-27A8-4A59-99BE-CBA114F31D28}" type="sibTrans" cxnId="{5AED1A11-85FF-44E3-9B38-A7ED8F1128AE}">
      <dgm:prSet/>
      <dgm:spPr/>
      <dgm:t>
        <a:bodyPr/>
        <a:lstStyle/>
        <a:p>
          <a:endParaRPr lang="en-GB"/>
        </a:p>
      </dgm:t>
    </dgm:pt>
    <dgm:pt modelId="{F1486708-15BD-4D77-8E82-3B57CE69880D}">
      <dgm:prSet custT="1"/>
      <dgm:spPr/>
      <dgm:t>
        <a:bodyPr/>
        <a:lstStyle/>
        <a:p>
          <a:r>
            <a:rPr lang="en-GB" sz="1600" dirty="0"/>
            <a:t>Shown willingness to modify in light of market’s response (eg widening acceptable collateral maturity)</a:t>
          </a:r>
        </a:p>
      </dgm:t>
    </dgm:pt>
    <dgm:pt modelId="{76F0F01C-B629-439B-9972-C7DF5DBC614F}" type="parTrans" cxnId="{CB5745BF-941A-4EB7-9065-528E837DA556}">
      <dgm:prSet/>
      <dgm:spPr/>
      <dgm:t>
        <a:bodyPr/>
        <a:lstStyle/>
        <a:p>
          <a:endParaRPr lang="en-GB"/>
        </a:p>
      </dgm:t>
    </dgm:pt>
    <dgm:pt modelId="{91B677AD-937F-4543-B6B1-801C00E1B8D0}" type="sibTrans" cxnId="{CB5745BF-941A-4EB7-9065-528E837DA556}">
      <dgm:prSet/>
      <dgm:spPr/>
      <dgm:t>
        <a:bodyPr/>
        <a:lstStyle/>
        <a:p>
          <a:endParaRPr lang="en-GB"/>
        </a:p>
      </dgm:t>
    </dgm:pt>
    <dgm:pt modelId="{2EBDB630-6BBD-4894-BEA7-8E986ECE14FA}" type="pres">
      <dgm:prSet presAssocID="{AF26071C-4C07-4033-9141-2076BD385A31}" presName="outerComposite" presStyleCnt="0">
        <dgm:presLayoutVars>
          <dgm:chMax val="5"/>
          <dgm:dir/>
          <dgm:resizeHandles val="exact"/>
        </dgm:presLayoutVars>
      </dgm:prSet>
      <dgm:spPr/>
    </dgm:pt>
    <dgm:pt modelId="{087BFCBB-8CA1-4BD0-BC97-303F624EEED2}" type="pres">
      <dgm:prSet presAssocID="{AF26071C-4C07-4033-9141-2076BD385A31}" presName="dummyMaxCanvas" presStyleCnt="0">
        <dgm:presLayoutVars/>
      </dgm:prSet>
      <dgm:spPr/>
    </dgm:pt>
    <dgm:pt modelId="{0B44EC36-7ACD-42D8-BE03-516FA0E9E3D1}" type="pres">
      <dgm:prSet presAssocID="{AF26071C-4C07-4033-9141-2076BD385A31}" presName="ThreeNodes_1" presStyleLbl="node1" presStyleIdx="0" presStyleCnt="3" custScaleY="93024">
        <dgm:presLayoutVars>
          <dgm:bulletEnabled val="1"/>
        </dgm:presLayoutVars>
      </dgm:prSet>
      <dgm:spPr/>
    </dgm:pt>
    <dgm:pt modelId="{79205AD2-B151-4BF3-A755-58A00DE994AF}" type="pres">
      <dgm:prSet presAssocID="{AF26071C-4C07-4033-9141-2076BD385A31}" presName="ThreeNodes_2" presStyleLbl="node1" presStyleIdx="1" presStyleCnt="3" custScaleY="122980">
        <dgm:presLayoutVars>
          <dgm:bulletEnabled val="1"/>
        </dgm:presLayoutVars>
      </dgm:prSet>
      <dgm:spPr/>
    </dgm:pt>
    <dgm:pt modelId="{ECF80F6A-0D4D-4A43-A8FC-CBBF1CC7793D}" type="pres">
      <dgm:prSet presAssocID="{AF26071C-4C07-4033-9141-2076BD385A31}" presName="ThreeNodes_3" presStyleLbl="node1" presStyleIdx="2" presStyleCnt="3" custScaleY="83885">
        <dgm:presLayoutVars>
          <dgm:bulletEnabled val="1"/>
        </dgm:presLayoutVars>
      </dgm:prSet>
      <dgm:spPr/>
    </dgm:pt>
    <dgm:pt modelId="{F677C88E-A665-4497-AC25-BBD940A690E6}" type="pres">
      <dgm:prSet presAssocID="{AF26071C-4C07-4033-9141-2076BD385A31}" presName="ThreeConn_1-2" presStyleLbl="fgAccFollowNode1" presStyleIdx="0" presStyleCnt="2">
        <dgm:presLayoutVars>
          <dgm:bulletEnabled val="1"/>
        </dgm:presLayoutVars>
      </dgm:prSet>
      <dgm:spPr/>
    </dgm:pt>
    <dgm:pt modelId="{12DFAF4B-1685-42AA-8182-39BB55993EA6}" type="pres">
      <dgm:prSet presAssocID="{AF26071C-4C07-4033-9141-2076BD385A31}" presName="ThreeConn_2-3" presStyleLbl="fgAccFollowNode1" presStyleIdx="1" presStyleCnt="2" custLinFactNeighborX="3046" custLinFactNeighborY="11170">
        <dgm:presLayoutVars>
          <dgm:bulletEnabled val="1"/>
        </dgm:presLayoutVars>
      </dgm:prSet>
      <dgm:spPr/>
    </dgm:pt>
    <dgm:pt modelId="{A9F036C4-C08A-4EEF-A198-72717F791C60}" type="pres">
      <dgm:prSet presAssocID="{AF26071C-4C07-4033-9141-2076BD385A31}" presName="ThreeNodes_1_text" presStyleLbl="node1" presStyleIdx="2" presStyleCnt="3">
        <dgm:presLayoutVars>
          <dgm:bulletEnabled val="1"/>
        </dgm:presLayoutVars>
      </dgm:prSet>
      <dgm:spPr/>
    </dgm:pt>
    <dgm:pt modelId="{C1A67A73-B5F4-455C-9035-475AD0227DCC}" type="pres">
      <dgm:prSet presAssocID="{AF26071C-4C07-4033-9141-2076BD385A31}" presName="ThreeNodes_2_text" presStyleLbl="node1" presStyleIdx="2" presStyleCnt="3">
        <dgm:presLayoutVars>
          <dgm:bulletEnabled val="1"/>
        </dgm:presLayoutVars>
      </dgm:prSet>
      <dgm:spPr/>
    </dgm:pt>
    <dgm:pt modelId="{4F91103C-F568-4CAE-B125-469CC8B509EF}" type="pres">
      <dgm:prSet presAssocID="{AF26071C-4C07-4033-9141-2076BD385A31}" presName="ThreeNodes_3_text" presStyleLbl="node1" presStyleIdx="2" presStyleCnt="3">
        <dgm:presLayoutVars>
          <dgm:bulletEnabled val="1"/>
        </dgm:presLayoutVars>
      </dgm:prSet>
      <dgm:spPr/>
    </dgm:pt>
  </dgm:ptLst>
  <dgm:cxnLst>
    <dgm:cxn modelId="{E2AA150D-0CE0-400F-8C79-24CB01FF16A4}" type="presOf" srcId="{66C03EFE-45D6-42C4-B21E-D0751A59BFC6}" destId="{C1A67A73-B5F4-455C-9035-475AD0227DCC}" srcOrd="1" destOrd="3" presId="urn:microsoft.com/office/officeart/2005/8/layout/vProcess5"/>
    <dgm:cxn modelId="{6ED6170D-3678-4A15-8986-0A9327FDD9C8}" type="presOf" srcId="{3FB86405-BA18-4E62-9FDD-8FE51541AD2D}" destId="{C1A67A73-B5F4-455C-9035-475AD0227DCC}" srcOrd="1" destOrd="0" presId="urn:microsoft.com/office/officeart/2005/8/layout/vProcess5"/>
    <dgm:cxn modelId="{5AED1A11-85FF-44E3-9B38-A7ED8F1128AE}" srcId="{CE0D3A08-05AD-40D6-9973-358F6D3CAE0F}" destId="{A6F41F43-AB45-4F52-93C5-C61FEEB57FCA}" srcOrd="0" destOrd="0" parTransId="{C4C717FE-3FB6-4F3E-BE73-0ECBD8ED01AD}" sibTransId="{3BA79439-27A8-4A59-99BE-CBA114F31D28}"/>
    <dgm:cxn modelId="{3A31D81B-1331-4E9A-ACB4-0D399CDBD35E}" type="presOf" srcId="{09229B27-EFF8-4E04-9E27-16DA5D609082}" destId="{0B44EC36-7ACD-42D8-BE03-516FA0E9E3D1}" srcOrd="0" destOrd="0" presId="urn:microsoft.com/office/officeart/2005/8/layout/vProcess5"/>
    <dgm:cxn modelId="{94A81524-7AAE-43E1-A807-647F69566422}" type="presOf" srcId="{F1486708-15BD-4D77-8E82-3B57CE69880D}" destId="{ECF80F6A-0D4D-4A43-A8FC-CBBF1CC7793D}" srcOrd="0" destOrd="2" presId="urn:microsoft.com/office/officeart/2005/8/layout/vProcess5"/>
    <dgm:cxn modelId="{4CDC012D-4DBB-4162-B285-56C66D3AA3B4}" type="presOf" srcId="{AF26071C-4C07-4033-9141-2076BD385A31}" destId="{2EBDB630-6BBD-4894-BEA7-8E986ECE14FA}" srcOrd="0" destOrd="0" presId="urn:microsoft.com/office/officeart/2005/8/layout/vProcess5"/>
    <dgm:cxn modelId="{088BBD34-0794-4355-AD3C-1D4ACD692C17}" srcId="{3FB86405-BA18-4E62-9FDD-8FE51541AD2D}" destId="{2E93E7CB-69B5-4E46-8E5F-93FD1A259E67}" srcOrd="1" destOrd="0" parTransId="{F7BFC7F1-65F3-4410-9C36-16CBD6466D27}" sibTransId="{7519DC35-008E-4382-8FC3-BBC2128CF94E}"/>
    <dgm:cxn modelId="{8E58903A-9362-4F75-81D7-174A55823D6E}" type="presOf" srcId="{09229B27-EFF8-4E04-9E27-16DA5D609082}" destId="{A9F036C4-C08A-4EEF-A198-72717F791C60}" srcOrd="1" destOrd="0" presId="urn:microsoft.com/office/officeart/2005/8/layout/vProcess5"/>
    <dgm:cxn modelId="{0A760A65-AF18-4E7F-B75F-5FCB54D426FA}" type="presOf" srcId="{2FDB82AE-2051-450A-807C-46959EA49F54}" destId="{F677C88E-A665-4497-AC25-BBD940A690E6}" srcOrd="0" destOrd="0" presId="urn:microsoft.com/office/officeart/2005/8/layout/vProcess5"/>
    <dgm:cxn modelId="{8C2D5D66-5CAB-42E6-B123-21C9C25A3B2A}" type="presOf" srcId="{3FB86405-BA18-4E62-9FDD-8FE51541AD2D}" destId="{79205AD2-B151-4BF3-A755-58A00DE994AF}" srcOrd="0" destOrd="0" presId="urn:microsoft.com/office/officeart/2005/8/layout/vProcess5"/>
    <dgm:cxn modelId="{F333D76C-5D02-4A40-965C-6C92B7EA2834}" type="presOf" srcId="{66C03EFE-45D6-42C4-B21E-D0751A59BFC6}" destId="{79205AD2-B151-4BF3-A755-58A00DE994AF}" srcOrd="0" destOrd="3" presId="urn:microsoft.com/office/officeart/2005/8/layout/vProcess5"/>
    <dgm:cxn modelId="{88EBB74D-1EA2-41C1-94AD-F677CA47F824}" srcId="{AF26071C-4C07-4033-9141-2076BD385A31}" destId="{3FB86405-BA18-4E62-9FDD-8FE51541AD2D}" srcOrd="1" destOrd="0" parTransId="{DC054D3D-5040-4D66-94C8-41E9C48A6F86}" sibTransId="{C2016B3F-3267-4DFD-9292-717B32284113}"/>
    <dgm:cxn modelId="{FA18B44E-5598-4491-89CA-DC40F3049BA7}" type="presOf" srcId="{314C50B1-AA83-4B77-B4C0-7F7A8F0DA744}" destId="{A9F036C4-C08A-4EEF-A198-72717F791C60}" srcOrd="1" destOrd="2" presId="urn:microsoft.com/office/officeart/2005/8/layout/vProcess5"/>
    <dgm:cxn modelId="{BFD5E54F-F35E-4154-9319-97BF0CDE6246}" type="presOf" srcId="{A399B3F6-E478-4943-A7D1-692FE5CC9B95}" destId="{79205AD2-B151-4BF3-A755-58A00DE994AF}" srcOrd="0" destOrd="1" presId="urn:microsoft.com/office/officeart/2005/8/layout/vProcess5"/>
    <dgm:cxn modelId="{4EE03853-495B-42F7-8F06-8CAE76234E85}" srcId="{3FB86405-BA18-4E62-9FDD-8FE51541AD2D}" destId="{A399B3F6-E478-4943-A7D1-692FE5CC9B95}" srcOrd="0" destOrd="0" parTransId="{5FB4BC8B-0D15-431F-8CA3-49020F52E79F}" sibTransId="{70C78C3A-D160-4683-9E3A-49D9C816FA68}"/>
    <dgm:cxn modelId="{839F5A56-3C90-4BDE-A2F2-A42172368222}" type="presOf" srcId="{A6F41F43-AB45-4F52-93C5-C61FEEB57FCA}" destId="{4F91103C-F568-4CAE-B125-469CC8B509EF}" srcOrd="1" destOrd="1" presId="urn:microsoft.com/office/officeart/2005/8/layout/vProcess5"/>
    <dgm:cxn modelId="{DEACBC7B-AACD-43DC-9238-83577B02AEE2}" type="presOf" srcId="{CE0D3A08-05AD-40D6-9973-358F6D3CAE0F}" destId="{4F91103C-F568-4CAE-B125-469CC8B509EF}" srcOrd="1" destOrd="0" presId="urn:microsoft.com/office/officeart/2005/8/layout/vProcess5"/>
    <dgm:cxn modelId="{E795687E-7E8B-4893-94C0-092C9F1F2B85}" type="presOf" srcId="{F1486708-15BD-4D77-8E82-3B57CE69880D}" destId="{4F91103C-F568-4CAE-B125-469CC8B509EF}" srcOrd="1" destOrd="2" presId="urn:microsoft.com/office/officeart/2005/8/layout/vProcess5"/>
    <dgm:cxn modelId="{DEB94689-8618-4D3E-AF6C-8BABD99F837D}" srcId="{09229B27-EFF8-4E04-9E27-16DA5D609082}" destId="{00EE314A-16E9-4169-A799-0C6132F95B6E}" srcOrd="0" destOrd="0" parTransId="{14881BE0-8315-4149-A288-504FF4DAC30E}" sibTransId="{488BCCF1-8A6E-473E-B302-03DD039E8016}"/>
    <dgm:cxn modelId="{B84AF88F-79D0-4479-8610-9693F6C120B8}" srcId="{09229B27-EFF8-4E04-9E27-16DA5D609082}" destId="{314C50B1-AA83-4B77-B4C0-7F7A8F0DA744}" srcOrd="1" destOrd="0" parTransId="{172A2DA0-CF65-4226-A4D0-39F7D3F8C87E}" sibTransId="{DBD558B7-1147-4144-AAAE-BC61012BE482}"/>
    <dgm:cxn modelId="{3CC6C19C-132E-4DA2-B4AE-458149EBCC95}" srcId="{3FB86405-BA18-4E62-9FDD-8FE51541AD2D}" destId="{66C03EFE-45D6-42C4-B21E-D0751A59BFC6}" srcOrd="2" destOrd="0" parTransId="{1AD9C17C-B41F-4482-8C4B-41590F7B2112}" sibTransId="{13BC3AEE-7569-4EAD-A37A-7F43738891A0}"/>
    <dgm:cxn modelId="{E74A12AF-C1D0-4DBF-904A-CB3813FCE7F4}" type="presOf" srcId="{00EE314A-16E9-4169-A799-0C6132F95B6E}" destId="{0B44EC36-7ACD-42D8-BE03-516FA0E9E3D1}" srcOrd="0" destOrd="1" presId="urn:microsoft.com/office/officeart/2005/8/layout/vProcess5"/>
    <dgm:cxn modelId="{D3C37BB4-2132-479D-A1B8-38E081C2EB27}" type="presOf" srcId="{00EE314A-16E9-4169-A799-0C6132F95B6E}" destId="{A9F036C4-C08A-4EEF-A198-72717F791C60}" srcOrd="1" destOrd="1" presId="urn:microsoft.com/office/officeart/2005/8/layout/vProcess5"/>
    <dgm:cxn modelId="{2979E5B8-051E-4B9C-A876-2FAF7E64DA13}" type="presOf" srcId="{A6F41F43-AB45-4F52-93C5-C61FEEB57FCA}" destId="{ECF80F6A-0D4D-4A43-A8FC-CBBF1CC7793D}" srcOrd="0" destOrd="1" presId="urn:microsoft.com/office/officeart/2005/8/layout/vProcess5"/>
    <dgm:cxn modelId="{567CFCBC-BEFB-432B-8591-F6E3E70ED025}" type="presOf" srcId="{314C50B1-AA83-4B77-B4C0-7F7A8F0DA744}" destId="{0B44EC36-7ACD-42D8-BE03-516FA0E9E3D1}" srcOrd="0" destOrd="2" presId="urn:microsoft.com/office/officeart/2005/8/layout/vProcess5"/>
    <dgm:cxn modelId="{CB5745BF-941A-4EB7-9065-528E837DA556}" srcId="{CE0D3A08-05AD-40D6-9973-358F6D3CAE0F}" destId="{F1486708-15BD-4D77-8E82-3B57CE69880D}" srcOrd="1" destOrd="0" parTransId="{76F0F01C-B629-439B-9972-C7DF5DBC614F}" sibTransId="{91B677AD-937F-4543-B6B1-801C00E1B8D0}"/>
    <dgm:cxn modelId="{CFE8E5CE-8952-4C74-B21B-BD038A09462E}" type="presOf" srcId="{A399B3F6-E478-4943-A7D1-692FE5CC9B95}" destId="{C1A67A73-B5F4-455C-9035-475AD0227DCC}" srcOrd="1" destOrd="1" presId="urn:microsoft.com/office/officeart/2005/8/layout/vProcess5"/>
    <dgm:cxn modelId="{2B7B52DE-D232-4342-B7AC-10AEA866B6E4}" srcId="{AF26071C-4C07-4033-9141-2076BD385A31}" destId="{CE0D3A08-05AD-40D6-9973-358F6D3CAE0F}" srcOrd="2" destOrd="0" parTransId="{06FC258C-0BF7-40EC-A049-237B5378B05F}" sibTransId="{51A4B9F5-96B9-44DE-BB18-7365ECD062A1}"/>
    <dgm:cxn modelId="{A3E6A0E0-1ABB-4D79-AA18-61409CCE24CF}" srcId="{AF26071C-4C07-4033-9141-2076BD385A31}" destId="{09229B27-EFF8-4E04-9E27-16DA5D609082}" srcOrd="0" destOrd="0" parTransId="{71946A79-B975-4905-94EB-8257413DF36F}" sibTransId="{2FDB82AE-2051-450A-807C-46959EA49F54}"/>
    <dgm:cxn modelId="{364F1CEB-5A72-4110-8D5C-6E5964F4F8B8}" type="presOf" srcId="{2E93E7CB-69B5-4E46-8E5F-93FD1A259E67}" destId="{C1A67A73-B5F4-455C-9035-475AD0227DCC}" srcOrd="1" destOrd="2" presId="urn:microsoft.com/office/officeart/2005/8/layout/vProcess5"/>
    <dgm:cxn modelId="{651B70F3-058E-4909-9ACE-96A4C1881E83}" type="presOf" srcId="{2E93E7CB-69B5-4E46-8E5F-93FD1A259E67}" destId="{79205AD2-B151-4BF3-A755-58A00DE994AF}" srcOrd="0" destOrd="2" presId="urn:microsoft.com/office/officeart/2005/8/layout/vProcess5"/>
    <dgm:cxn modelId="{442F55F7-919F-4BC2-8B99-E5A66CF48EE6}" type="presOf" srcId="{CE0D3A08-05AD-40D6-9973-358F6D3CAE0F}" destId="{ECF80F6A-0D4D-4A43-A8FC-CBBF1CC7793D}" srcOrd="0" destOrd="0" presId="urn:microsoft.com/office/officeart/2005/8/layout/vProcess5"/>
    <dgm:cxn modelId="{B723DBF8-A621-4BB7-A77E-252DEAFEB64A}" type="presOf" srcId="{C2016B3F-3267-4DFD-9292-717B32284113}" destId="{12DFAF4B-1685-42AA-8182-39BB55993EA6}" srcOrd="0" destOrd="0" presId="urn:microsoft.com/office/officeart/2005/8/layout/vProcess5"/>
    <dgm:cxn modelId="{5D3D1C76-D2C2-4ABB-ACB7-3C84DE80533D}" type="presParOf" srcId="{2EBDB630-6BBD-4894-BEA7-8E986ECE14FA}" destId="{087BFCBB-8CA1-4BD0-BC97-303F624EEED2}" srcOrd="0" destOrd="0" presId="urn:microsoft.com/office/officeart/2005/8/layout/vProcess5"/>
    <dgm:cxn modelId="{AB28D045-C792-4004-B93C-59746868079E}" type="presParOf" srcId="{2EBDB630-6BBD-4894-BEA7-8E986ECE14FA}" destId="{0B44EC36-7ACD-42D8-BE03-516FA0E9E3D1}" srcOrd="1" destOrd="0" presId="urn:microsoft.com/office/officeart/2005/8/layout/vProcess5"/>
    <dgm:cxn modelId="{09444FA8-9C27-451F-91C6-713FC8C020BE}" type="presParOf" srcId="{2EBDB630-6BBD-4894-BEA7-8E986ECE14FA}" destId="{79205AD2-B151-4BF3-A755-58A00DE994AF}" srcOrd="2" destOrd="0" presId="urn:microsoft.com/office/officeart/2005/8/layout/vProcess5"/>
    <dgm:cxn modelId="{7BD33042-5EAA-441F-9BC2-1C5E91188AF1}" type="presParOf" srcId="{2EBDB630-6BBD-4894-BEA7-8E986ECE14FA}" destId="{ECF80F6A-0D4D-4A43-A8FC-CBBF1CC7793D}" srcOrd="3" destOrd="0" presId="urn:microsoft.com/office/officeart/2005/8/layout/vProcess5"/>
    <dgm:cxn modelId="{8B5601E3-4E08-4015-B870-626DF039FAFD}" type="presParOf" srcId="{2EBDB630-6BBD-4894-BEA7-8E986ECE14FA}" destId="{F677C88E-A665-4497-AC25-BBD940A690E6}" srcOrd="4" destOrd="0" presId="urn:microsoft.com/office/officeart/2005/8/layout/vProcess5"/>
    <dgm:cxn modelId="{4888EA79-DD76-4177-9AB0-124D7B6E5B14}" type="presParOf" srcId="{2EBDB630-6BBD-4894-BEA7-8E986ECE14FA}" destId="{12DFAF4B-1685-42AA-8182-39BB55993EA6}" srcOrd="5" destOrd="0" presId="urn:microsoft.com/office/officeart/2005/8/layout/vProcess5"/>
    <dgm:cxn modelId="{E5B601AC-64F2-4C3F-A44F-A7C4E174449C}" type="presParOf" srcId="{2EBDB630-6BBD-4894-BEA7-8E986ECE14FA}" destId="{A9F036C4-C08A-4EEF-A198-72717F791C60}" srcOrd="6" destOrd="0" presId="urn:microsoft.com/office/officeart/2005/8/layout/vProcess5"/>
    <dgm:cxn modelId="{A5149D2A-181E-4D04-8A81-C7A99F76D1C4}" type="presParOf" srcId="{2EBDB630-6BBD-4894-BEA7-8E986ECE14FA}" destId="{C1A67A73-B5F4-455C-9035-475AD0227DCC}" srcOrd="7" destOrd="0" presId="urn:microsoft.com/office/officeart/2005/8/layout/vProcess5"/>
    <dgm:cxn modelId="{EDDB0712-872C-4A14-9C01-372D5A0B6E1D}" type="presParOf" srcId="{2EBDB630-6BBD-4894-BEA7-8E986ECE14FA}" destId="{4F91103C-F568-4CAE-B125-469CC8B509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E5B8A3-8DEC-4535-AF0A-84260C892ED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CE2CFCBF-A2A2-4EE6-AEFD-E2E6C7BFA3C8}">
      <dgm:prSet phldrT="[Text]" custT="1"/>
      <dgm:spPr>
        <a:ln>
          <a:noFill/>
        </a:ln>
      </dgm:spPr>
      <dgm:t>
        <a:bodyPr/>
        <a:lstStyle/>
        <a:p>
          <a:r>
            <a:rPr lang="en-GB" sz="1800" dirty="0"/>
            <a:t>Public Finance Law: Envisages that Treasury cash resources could be remunerated at the Central Bank and other state banks</a:t>
          </a:r>
        </a:p>
      </dgm:t>
    </dgm:pt>
    <dgm:pt modelId="{55FF3029-80DE-4DF3-A44B-C77EF154CBC6}" type="parTrans" cxnId="{793A1150-C2FB-4E31-A064-E67C56A65CA2}">
      <dgm:prSet/>
      <dgm:spPr/>
      <dgm:t>
        <a:bodyPr/>
        <a:lstStyle/>
        <a:p>
          <a:endParaRPr lang="en-GB"/>
        </a:p>
      </dgm:t>
    </dgm:pt>
    <dgm:pt modelId="{AF0DFFC9-C9AF-420D-9F97-8981B380DEC3}" type="sibTrans" cxnId="{793A1150-C2FB-4E31-A064-E67C56A65CA2}">
      <dgm:prSet/>
      <dgm:spPr>
        <a:solidFill>
          <a:srgbClr val="CFD5EA">
            <a:alpha val="90000"/>
          </a:srgbClr>
        </a:solidFill>
        <a:ln>
          <a:solidFill>
            <a:srgbClr val="004C97">
              <a:alpha val="90000"/>
            </a:srgbClr>
          </a:solidFill>
        </a:ln>
      </dgm:spPr>
      <dgm:t>
        <a:bodyPr/>
        <a:lstStyle/>
        <a:p>
          <a:endParaRPr lang="en-GB" dirty="0"/>
        </a:p>
      </dgm:t>
    </dgm:pt>
    <dgm:pt modelId="{4742867C-F3A4-4C5E-8343-2FD1B20F6598}">
      <dgm:prSet custT="1"/>
      <dgm:spPr>
        <a:ln>
          <a:noFill/>
        </a:ln>
      </dgm:spPr>
      <dgm:t>
        <a:bodyPr/>
        <a:lstStyle/>
        <a:p>
          <a:r>
            <a:rPr lang="en-GB" sz="1800" dirty="0"/>
            <a:t>Debt and Risk Management Committee Regulation “Rules &amp; Procedures on Management of the Treasury Cash Resources”  </a:t>
          </a:r>
        </a:p>
      </dgm:t>
    </dgm:pt>
    <dgm:pt modelId="{EA0337AC-C5DE-4B51-AB2A-08F004046324}" type="parTrans" cxnId="{B1DE3C6B-38DE-4157-8CB4-0D72A065E96E}">
      <dgm:prSet/>
      <dgm:spPr/>
      <dgm:t>
        <a:bodyPr/>
        <a:lstStyle/>
        <a:p>
          <a:endParaRPr lang="en-GB"/>
        </a:p>
      </dgm:t>
    </dgm:pt>
    <dgm:pt modelId="{1E4DC7AC-90B9-4387-863F-FE4174C530D7}" type="sibTrans" cxnId="{B1DE3C6B-38DE-4157-8CB4-0D72A065E96E}">
      <dgm:prSet custT="1"/>
      <dgm:spPr>
        <a:solidFill>
          <a:srgbClr val="CFD5EA">
            <a:alpha val="90000"/>
          </a:srgbClr>
        </a:solidFill>
        <a:ln w="25400" cap="flat" cmpd="sng" algn="ctr">
          <a:solidFill>
            <a:srgbClr val="004C97">
              <a:alpha val="90000"/>
            </a:srgbClr>
          </a:solidFill>
          <a:prstDash val="solid"/>
        </a:ln>
        <a:effectLst/>
      </dgm:spPr>
      <dgm:t>
        <a:bodyPr spcFirstLastPara="0" vert="horz" wrap="square" lIns="41910" tIns="41910" rIns="41910" bIns="41910" numCol="1" spcCol="1270" anchor="ctr" anchorCtr="0"/>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gm:t>
    </dgm:pt>
    <dgm:pt modelId="{7BB27E9C-0E8A-459B-BE62-48B3A1E2F7CB}">
      <dgm:prSet custT="1"/>
      <dgm:spPr>
        <a:ln>
          <a:noFill/>
        </a:ln>
      </dgm:spPr>
      <dgm:t>
        <a:bodyPr/>
        <a:lstStyle/>
        <a:p>
          <a:r>
            <a:rPr lang="en-GB" sz="1800" dirty="0"/>
            <a:t>Minister’s Decree. Authorizes Directorate General of Public Finance for the arrangements between Treasury and banks for the remuneration. </a:t>
          </a:r>
        </a:p>
      </dgm:t>
    </dgm:pt>
    <dgm:pt modelId="{4DB16560-DDBE-432F-B8A2-B9B6A3C3D790}" type="parTrans" cxnId="{2CC77CDE-8865-4068-AC53-F9C97B01E74F}">
      <dgm:prSet/>
      <dgm:spPr/>
      <dgm:t>
        <a:bodyPr/>
        <a:lstStyle/>
        <a:p>
          <a:endParaRPr lang="en-GB"/>
        </a:p>
      </dgm:t>
    </dgm:pt>
    <dgm:pt modelId="{A2E71BF8-7495-43A6-91FB-F3CA38E8EC06}" type="sibTrans" cxnId="{2CC77CDE-8865-4068-AC53-F9C97B01E74F}">
      <dgm:prSet custT="1"/>
      <dgm:spPr>
        <a:solidFill>
          <a:srgbClr val="CFD5EA">
            <a:alpha val="90000"/>
          </a:srgbClr>
        </a:solidFill>
        <a:ln w="25400" cap="flat" cmpd="sng" algn="ctr">
          <a:solidFill>
            <a:srgbClr val="004C97">
              <a:alpha val="90000"/>
            </a:srgbClr>
          </a:solidFill>
          <a:prstDash val="solid"/>
        </a:ln>
        <a:effectLst/>
      </dgm:spPr>
      <dgm:t>
        <a:bodyPr spcFirstLastPara="0" vert="horz" wrap="square" lIns="41910" tIns="41910" rIns="41910" bIns="41910" numCol="1" spcCol="1270" anchor="ctr" anchorCtr="0"/>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gm:t>
    </dgm:pt>
    <dgm:pt modelId="{2703CD21-2BD1-48BC-BE54-0995BCF06F04}">
      <dgm:prSet custT="1"/>
      <dgm:spPr>
        <a:ln>
          <a:noFill/>
        </a:ln>
      </dgm:spPr>
      <dgm:t>
        <a:bodyPr/>
        <a:lstStyle/>
        <a:p>
          <a:r>
            <a:rPr lang="en-GB" sz="1600" dirty="0"/>
            <a:t>Determines which instruments can be used, which  banks, procedures on bank accounts, issues to be considered in determination interest rates, rules on the determination of surplus to be invested, circumstances when to terminate term deposits before due date, the distribution of the cash resources to be invested among banks</a:t>
          </a:r>
        </a:p>
      </dgm:t>
    </dgm:pt>
    <dgm:pt modelId="{174D7EC2-2A12-4150-81B9-041127C8AFF0}" type="parTrans" cxnId="{54F3B104-2DF0-4F0D-BF58-839BFDE30BA6}">
      <dgm:prSet/>
      <dgm:spPr/>
      <dgm:t>
        <a:bodyPr/>
        <a:lstStyle/>
        <a:p>
          <a:endParaRPr lang="en-GB"/>
        </a:p>
      </dgm:t>
    </dgm:pt>
    <dgm:pt modelId="{CF5C5912-7CDF-4FBD-A820-EDD94B6F67B6}" type="sibTrans" cxnId="{54F3B104-2DF0-4F0D-BF58-839BFDE30BA6}">
      <dgm:prSet/>
      <dgm:spPr/>
      <dgm:t>
        <a:bodyPr/>
        <a:lstStyle/>
        <a:p>
          <a:endParaRPr lang="en-GB"/>
        </a:p>
      </dgm:t>
    </dgm:pt>
    <dgm:pt modelId="{564C2A77-3AE5-43B2-9A92-383D8EF35C77}">
      <dgm:prSet custT="1"/>
      <dgm:spPr>
        <a:ln>
          <a:noFill/>
        </a:ln>
      </dgm:spPr>
      <dgm:t>
        <a:bodyPr/>
        <a:lstStyle/>
        <a:p>
          <a:r>
            <a:rPr lang="en-GB" sz="1600" dirty="0"/>
            <a:t>Not very specific procedures, they are rather formulated as essential principles</a:t>
          </a:r>
        </a:p>
      </dgm:t>
    </dgm:pt>
    <dgm:pt modelId="{AE0670A6-D428-4269-B6BB-95629F24EF3D}" type="parTrans" cxnId="{C5ABEB47-7166-434F-8BF9-95411B6A14B0}">
      <dgm:prSet/>
      <dgm:spPr/>
      <dgm:t>
        <a:bodyPr/>
        <a:lstStyle/>
        <a:p>
          <a:endParaRPr lang="en-GB"/>
        </a:p>
      </dgm:t>
    </dgm:pt>
    <dgm:pt modelId="{486879B4-4B2B-44BE-8A57-154F3375E18A}" type="sibTrans" cxnId="{C5ABEB47-7166-434F-8BF9-95411B6A14B0}">
      <dgm:prSet/>
      <dgm:spPr/>
      <dgm:t>
        <a:bodyPr/>
        <a:lstStyle/>
        <a:p>
          <a:endParaRPr lang="en-GB"/>
        </a:p>
      </dgm:t>
    </dgm:pt>
    <dgm:pt modelId="{7CB02A04-486C-4B5B-90FB-F20A842E3F8C}">
      <dgm:prSet custT="1"/>
      <dgm:spPr>
        <a:ln>
          <a:noFill/>
        </a:ln>
      </dgm:spPr>
      <dgm:t>
        <a:bodyPr/>
        <a:lstStyle/>
        <a:p>
          <a:r>
            <a:rPr lang="en-GB" sz="1800" dirty="0"/>
            <a:t>Protocol with Central Bank, contracts with state banks</a:t>
          </a:r>
        </a:p>
      </dgm:t>
    </dgm:pt>
    <dgm:pt modelId="{B9798266-5EDE-4ED3-9CDE-7471B5E12B5F}" type="parTrans" cxnId="{C9878FBD-D92C-415A-BFD4-2C4EF5BECEF7}">
      <dgm:prSet/>
      <dgm:spPr/>
      <dgm:t>
        <a:bodyPr/>
        <a:lstStyle/>
        <a:p>
          <a:endParaRPr lang="en-GB"/>
        </a:p>
      </dgm:t>
    </dgm:pt>
    <dgm:pt modelId="{E8C7DADE-3B5E-4A08-8F99-0A2CC7F9C5F8}" type="sibTrans" cxnId="{C9878FBD-D92C-415A-BFD4-2C4EF5BECEF7}">
      <dgm:prSet/>
      <dgm:spPr/>
      <dgm:t>
        <a:bodyPr/>
        <a:lstStyle/>
        <a:p>
          <a:endParaRPr lang="en-GB"/>
        </a:p>
      </dgm:t>
    </dgm:pt>
    <dgm:pt modelId="{09D5331A-A1A7-461B-A4EB-AC89BFA24E96}">
      <dgm:prSet custT="1"/>
      <dgm:spPr>
        <a:ln>
          <a:noFill/>
        </a:ln>
      </dgm:spPr>
      <dgm:t>
        <a:bodyPr/>
        <a:lstStyle/>
        <a:p>
          <a:r>
            <a:rPr lang="en-GB" sz="1600" dirty="0"/>
            <a:t>Maturities for remuneration, interest rates to apply and their methodology (market related by formula not  competitive)</a:t>
          </a:r>
        </a:p>
      </dgm:t>
    </dgm:pt>
    <dgm:pt modelId="{071E4708-6691-4CEA-8564-29F61559EB24}" type="parTrans" cxnId="{D1B00128-4FBF-440E-AA46-4AEEDCA80D1F}">
      <dgm:prSet/>
      <dgm:spPr/>
      <dgm:t>
        <a:bodyPr/>
        <a:lstStyle/>
        <a:p>
          <a:endParaRPr lang="en-GB"/>
        </a:p>
      </dgm:t>
    </dgm:pt>
    <dgm:pt modelId="{51DEF006-814A-4106-AD39-112D63068F1E}" type="sibTrans" cxnId="{D1B00128-4FBF-440E-AA46-4AEEDCA80D1F}">
      <dgm:prSet/>
      <dgm:spPr/>
      <dgm:t>
        <a:bodyPr/>
        <a:lstStyle/>
        <a:p>
          <a:endParaRPr lang="en-GB"/>
        </a:p>
      </dgm:t>
    </dgm:pt>
    <dgm:pt modelId="{3167DF23-748E-4131-B8F9-1E61E88DAF57}" type="pres">
      <dgm:prSet presAssocID="{B6E5B8A3-8DEC-4535-AF0A-84260C892EDC}" presName="outerComposite" presStyleCnt="0">
        <dgm:presLayoutVars>
          <dgm:chMax val="5"/>
          <dgm:dir/>
          <dgm:resizeHandles val="exact"/>
        </dgm:presLayoutVars>
      </dgm:prSet>
      <dgm:spPr/>
    </dgm:pt>
    <dgm:pt modelId="{819E6DDD-BFFE-451E-BC5F-E5AC34A99F0B}" type="pres">
      <dgm:prSet presAssocID="{B6E5B8A3-8DEC-4535-AF0A-84260C892EDC}" presName="dummyMaxCanvas" presStyleCnt="0">
        <dgm:presLayoutVars/>
      </dgm:prSet>
      <dgm:spPr/>
    </dgm:pt>
    <dgm:pt modelId="{0BC3F2C9-74E0-4D63-99E6-5F1E10E09FA0}" type="pres">
      <dgm:prSet presAssocID="{B6E5B8A3-8DEC-4535-AF0A-84260C892EDC}" presName="FourNodes_1" presStyleLbl="node1" presStyleIdx="0" presStyleCnt="4" custScaleY="74038">
        <dgm:presLayoutVars>
          <dgm:bulletEnabled val="1"/>
        </dgm:presLayoutVars>
      </dgm:prSet>
      <dgm:spPr/>
    </dgm:pt>
    <dgm:pt modelId="{C380EDBF-6286-4104-8146-A259C846341F}" type="pres">
      <dgm:prSet presAssocID="{B6E5B8A3-8DEC-4535-AF0A-84260C892EDC}" presName="FourNodes_2" presStyleLbl="node1" presStyleIdx="1" presStyleCnt="4" custScaleX="112043" custScaleY="165517" custLinFactNeighborX="-47" custLinFactNeighborY="13397">
        <dgm:presLayoutVars>
          <dgm:bulletEnabled val="1"/>
        </dgm:presLayoutVars>
      </dgm:prSet>
      <dgm:spPr/>
    </dgm:pt>
    <dgm:pt modelId="{78A4755D-D1E5-4176-9484-BF214BA94FA6}" type="pres">
      <dgm:prSet presAssocID="{B6E5B8A3-8DEC-4535-AF0A-84260C892EDC}" presName="FourNodes_3" presStyleLbl="node1" presStyleIdx="2" presStyleCnt="4" custScaleY="75184" custLinFactNeighborX="574" custLinFactNeighborY="24570">
        <dgm:presLayoutVars>
          <dgm:bulletEnabled val="1"/>
        </dgm:presLayoutVars>
      </dgm:prSet>
      <dgm:spPr/>
    </dgm:pt>
    <dgm:pt modelId="{CDB98F1A-D95B-4FBE-8114-8FF3F74AA963}" type="pres">
      <dgm:prSet presAssocID="{B6E5B8A3-8DEC-4535-AF0A-84260C892EDC}" presName="FourNodes_4" presStyleLbl="node1" presStyleIdx="3" presStyleCnt="4" custScaleY="92465">
        <dgm:presLayoutVars>
          <dgm:bulletEnabled val="1"/>
        </dgm:presLayoutVars>
      </dgm:prSet>
      <dgm:spPr/>
    </dgm:pt>
    <dgm:pt modelId="{CE2F7B3F-1BE4-446D-A18A-A1CAE4D59581}" type="pres">
      <dgm:prSet presAssocID="{B6E5B8A3-8DEC-4535-AF0A-84260C892EDC}" presName="FourConn_1-2" presStyleLbl="fgAccFollowNode1" presStyleIdx="0" presStyleCnt="3">
        <dgm:presLayoutVars>
          <dgm:bulletEnabled val="1"/>
        </dgm:presLayoutVars>
      </dgm:prSet>
      <dgm:spPr/>
    </dgm:pt>
    <dgm:pt modelId="{090AB247-2BA7-498A-B4E2-69BFE4331F7F}" type="pres">
      <dgm:prSet presAssocID="{B6E5B8A3-8DEC-4535-AF0A-84260C892EDC}" presName="FourConn_2-3" presStyleLbl="fgAccFollowNode1" presStyleIdx="1" presStyleCnt="3" custLinFactNeighborX="-599" custLinFactNeighborY="57416">
        <dgm:presLayoutVars>
          <dgm:bulletEnabled val="1"/>
        </dgm:presLayoutVars>
      </dgm:prSet>
      <dgm:spPr>
        <a:xfrm>
          <a:off x="8989519" y="2491866"/>
          <a:ext cx="697872" cy="697872"/>
        </a:xfrm>
        <a:prstGeom prst="downArrow">
          <a:avLst>
            <a:gd name="adj1" fmla="val 55000"/>
            <a:gd name="adj2" fmla="val 45000"/>
          </a:avLst>
        </a:prstGeom>
      </dgm:spPr>
    </dgm:pt>
    <dgm:pt modelId="{58809527-9B35-487B-84DB-CB640DB59298}" type="pres">
      <dgm:prSet presAssocID="{B6E5B8A3-8DEC-4535-AF0A-84260C892EDC}" presName="FourConn_3-4" presStyleLbl="fgAccFollowNode1" presStyleIdx="2" presStyleCnt="3">
        <dgm:presLayoutVars>
          <dgm:bulletEnabled val="1"/>
        </dgm:presLayoutVars>
      </dgm:prSet>
      <dgm:spPr>
        <a:xfrm>
          <a:off x="9731466" y="3360034"/>
          <a:ext cx="697872" cy="697872"/>
        </a:xfrm>
        <a:prstGeom prst="downArrow">
          <a:avLst>
            <a:gd name="adj1" fmla="val 55000"/>
            <a:gd name="adj2" fmla="val 45000"/>
          </a:avLst>
        </a:prstGeom>
      </dgm:spPr>
    </dgm:pt>
    <dgm:pt modelId="{C9280B5F-297A-42F5-9D3F-545A53495BE6}" type="pres">
      <dgm:prSet presAssocID="{B6E5B8A3-8DEC-4535-AF0A-84260C892EDC}" presName="FourNodes_1_text" presStyleLbl="node1" presStyleIdx="3" presStyleCnt="4">
        <dgm:presLayoutVars>
          <dgm:bulletEnabled val="1"/>
        </dgm:presLayoutVars>
      </dgm:prSet>
      <dgm:spPr/>
    </dgm:pt>
    <dgm:pt modelId="{864F96B0-0441-4520-8648-1442B4302407}" type="pres">
      <dgm:prSet presAssocID="{B6E5B8A3-8DEC-4535-AF0A-84260C892EDC}" presName="FourNodes_2_text" presStyleLbl="node1" presStyleIdx="3" presStyleCnt="4">
        <dgm:presLayoutVars>
          <dgm:bulletEnabled val="1"/>
        </dgm:presLayoutVars>
      </dgm:prSet>
      <dgm:spPr/>
    </dgm:pt>
    <dgm:pt modelId="{FBB485AA-E145-4BA1-BCD1-704260861651}" type="pres">
      <dgm:prSet presAssocID="{B6E5B8A3-8DEC-4535-AF0A-84260C892EDC}" presName="FourNodes_3_text" presStyleLbl="node1" presStyleIdx="3" presStyleCnt="4">
        <dgm:presLayoutVars>
          <dgm:bulletEnabled val="1"/>
        </dgm:presLayoutVars>
      </dgm:prSet>
      <dgm:spPr/>
    </dgm:pt>
    <dgm:pt modelId="{C94E5AEA-5F32-465E-A426-5528CF916ED7}" type="pres">
      <dgm:prSet presAssocID="{B6E5B8A3-8DEC-4535-AF0A-84260C892EDC}" presName="FourNodes_4_text" presStyleLbl="node1" presStyleIdx="3" presStyleCnt="4">
        <dgm:presLayoutVars>
          <dgm:bulletEnabled val="1"/>
        </dgm:presLayoutVars>
      </dgm:prSet>
      <dgm:spPr/>
    </dgm:pt>
  </dgm:ptLst>
  <dgm:cxnLst>
    <dgm:cxn modelId="{EA621603-5D85-4132-8819-A95A2474D3A9}" type="presOf" srcId="{564C2A77-3AE5-43B2-9A92-383D8EF35C77}" destId="{C380EDBF-6286-4104-8146-A259C846341F}" srcOrd="0" destOrd="2" presId="urn:microsoft.com/office/officeart/2005/8/layout/vProcess5"/>
    <dgm:cxn modelId="{54F3B104-2DF0-4F0D-BF58-839BFDE30BA6}" srcId="{4742867C-F3A4-4C5E-8343-2FD1B20F6598}" destId="{2703CD21-2BD1-48BC-BE54-0995BCF06F04}" srcOrd="0" destOrd="0" parTransId="{174D7EC2-2A12-4150-81B9-041127C8AFF0}" sibTransId="{CF5C5912-7CDF-4FBD-A820-EDD94B6F67B6}"/>
    <dgm:cxn modelId="{DED70E1D-6609-47FE-A44C-B8246CEF37C7}" type="presOf" srcId="{4742867C-F3A4-4C5E-8343-2FD1B20F6598}" destId="{C380EDBF-6286-4104-8146-A259C846341F}" srcOrd="0" destOrd="0" presId="urn:microsoft.com/office/officeart/2005/8/layout/vProcess5"/>
    <dgm:cxn modelId="{D1B00128-4FBF-440E-AA46-4AEEDCA80D1F}" srcId="{7CB02A04-486C-4B5B-90FB-F20A842E3F8C}" destId="{09D5331A-A1A7-461B-A4EB-AC89BFA24E96}" srcOrd="0" destOrd="0" parTransId="{071E4708-6691-4CEA-8564-29F61559EB24}" sibTransId="{51DEF006-814A-4106-AD39-112D63068F1E}"/>
    <dgm:cxn modelId="{F9BCBC43-7C2B-428D-BC29-68ED7463ED23}" type="presOf" srcId="{564C2A77-3AE5-43B2-9A92-383D8EF35C77}" destId="{864F96B0-0441-4520-8648-1442B4302407}" srcOrd="1" destOrd="2" presId="urn:microsoft.com/office/officeart/2005/8/layout/vProcess5"/>
    <dgm:cxn modelId="{4FB6E065-EE99-4BC5-8E76-809FC5CDC370}" type="presOf" srcId="{4742867C-F3A4-4C5E-8343-2FD1B20F6598}" destId="{864F96B0-0441-4520-8648-1442B4302407}" srcOrd="1" destOrd="0" presId="urn:microsoft.com/office/officeart/2005/8/layout/vProcess5"/>
    <dgm:cxn modelId="{C5ABEB47-7166-434F-8BF9-95411B6A14B0}" srcId="{4742867C-F3A4-4C5E-8343-2FD1B20F6598}" destId="{564C2A77-3AE5-43B2-9A92-383D8EF35C77}" srcOrd="1" destOrd="0" parTransId="{AE0670A6-D428-4269-B6BB-95629F24EF3D}" sibTransId="{486879B4-4B2B-44BE-8A57-154F3375E18A}"/>
    <dgm:cxn modelId="{088D024A-5BAE-49D2-A5FD-4A0371EDD254}" type="presOf" srcId="{A2E71BF8-7495-43A6-91FB-F3CA38E8EC06}" destId="{58809527-9B35-487B-84DB-CB640DB59298}" srcOrd="0" destOrd="0" presId="urn:microsoft.com/office/officeart/2005/8/layout/vProcess5"/>
    <dgm:cxn modelId="{B1DE3C6B-38DE-4157-8CB4-0D72A065E96E}" srcId="{B6E5B8A3-8DEC-4535-AF0A-84260C892EDC}" destId="{4742867C-F3A4-4C5E-8343-2FD1B20F6598}" srcOrd="1" destOrd="0" parTransId="{EA0337AC-C5DE-4B51-AB2A-08F004046324}" sibTransId="{1E4DC7AC-90B9-4387-863F-FE4174C530D7}"/>
    <dgm:cxn modelId="{793A1150-C2FB-4E31-A064-E67C56A65CA2}" srcId="{B6E5B8A3-8DEC-4535-AF0A-84260C892EDC}" destId="{CE2CFCBF-A2A2-4EE6-AEFD-E2E6C7BFA3C8}" srcOrd="0" destOrd="0" parTransId="{55FF3029-80DE-4DF3-A44B-C77EF154CBC6}" sibTransId="{AF0DFFC9-C9AF-420D-9F97-8981B380DEC3}"/>
    <dgm:cxn modelId="{F413EA51-A72F-430E-8D69-6DBFBAC3AA3B}" type="presOf" srcId="{CE2CFCBF-A2A2-4EE6-AEFD-E2E6C7BFA3C8}" destId="{C9280B5F-297A-42F5-9D3F-545A53495BE6}" srcOrd="1" destOrd="0" presId="urn:microsoft.com/office/officeart/2005/8/layout/vProcess5"/>
    <dgm:cxn modelId="{182D6C79-953A-4C21-B8AB-786560781318}" type="presOf" srcId="{7BB27E9C-0E8A-459B-BE62-48B3A1E2F7CB}" destId="{FBB485AA-E145-4BA1-BCD1-704260861651}" srcOrd="1" destOrd="0" presId="urn:microsoft.com/office/officeart/2005/8/layout/vProcess5"/>
    <dgm:cxn modelId="{A072907B-1F80-421E-8ABB-C4971A861C41}" type="presOf" srcId="{CE2CFCBF-A2A2-4EE6-AEFD-E2E6C7BFA3C8}" destId="{0BC3F2C9-74E0-4D63-99E6-5F1E10E09FA0}" srcOrd="0" destOrd="0" presId="urn:microsoft.com/office/officeart/2005/8/layout/vProcess5"/>
    <dgm:cxn modelId="{D2CCBD80-7A30-48AC-873F-BC636E6DEB7B}" type="presOf" srcId="{B6E5B8A3-8DEC-4535-AF0A-84260C892EDC}" destId="{3167DF23-748E-4131-B8F9-1E61E88DAF57}" srcOrd="0" destOrd="0" presId="urn:microsoft.com/office/officeart/2005/8/layout/vProcess5"/>
    <dgm:cxn modelId="{42133C90-0ACD-4CE8-BCB6-2DF5268994D2}" type="presOf" srcId="{7CB02A04-486C-4B5B-90FB-F20A842E3F8C}" destId="{CDB98F1A-D95B-4FBE-8114-8FF3F74AA963}" srcOrd="0" destOrd="0" presId="urn:microsoft.com/office/officeart/2005/8/layout/vProcess5"/>
    <dgm:cxn modelId="{042F32AC-EE2F-45FE-AE1F-C5D8F5308F34}" type="presOf" srcId="{2703CD21-2BD1-48BC-BE54-0995BCF06F04}" destId="{864F96B0-0441-4520-8648-1442B4302407}" srcOrd="1" destOrd="1" presId="urn:microsoft.com/office/officeart/2005/8/layout/vProcess5"/>
    <dgm:cxn modelId="{BFF979AD-C176-4F1A-A2E3-A2E41E3C8568}" type="presOf" srcId="{7CB02A04-486C-4B5B-90FB-F20A842E3F8C}" destId="{C94E5AEA-5F32-465E-A426-5528CF916ED7}" srcOrd="1" destOrd="0" presId="urn:microsoft.com/office/officeart/2005/8/layout/vProcess5"/>
    <dgm:cxn modelId="{14F40EB3-4E66-46F3-976C-B99A54CF400A}" type="presOf" srcId="{7BB27E9C-0E8A-459B-BE62-48B3A1E2F7CB}" destId="{78A4755D-D1E5-4176-9484-BF214BA94FA6}" srcOrd="0" destOrd="0" presId="urn:microsoft.com/office/officeart/2005/8/layout/vProcess5"/>
    <dgm:cxn modelId="{C2EA8BBA-7CF1-49AD-829B-C19AE4712DE7}" type="presOf" srcId="{09D5331A-A1A7-461B-A4EB-AC89BFA24E96}" destId="{C94E5AEA-5F32-465E-A426-5528CF916ED7}" srcOrd="1" destOrd="1" presId="urn:microsoft.com/office/officeart/2005/8/layout/vProcess5"/>
    <dgm:cxn modelId="{C9878FBD-D92C-415A-BFD4-2C4EF5BECEF7}" srcId="{B6E5B8A3-8DEC-4535-AF0A-84260C892EDC}" destId="{7CB02A04-486C-4B5B-90FB-F20A842E3F8C}" srcOrd="3" destOrd="0" parTransId="{B9798266-5EDE-4ED3-9CDE-7471B5E12B5F}" sibTransId="{E8C7DADE-3B5E-4A08-8F99-0A2CC7F9C5F8}"/>
    <dgm:cxn modelId="{2CC77CDE-8865-4068-AC53-F9C97B01E74F}" srcId="{B6E5B8A3-8DEC-4535-AF0A-84260C892EDC}" destId="{7BB27E9C-0E8A-459B-BE62-48B3A1E2F7CB}" srcOrd="2" destOrd="0" parTransId="{4DB16560-DDBE-432F-B8A2-B9B6A3C3D790}" sibTransId="{A2E71BF8-7495-43A6-91FB-F3CA38E8EC06}"/>
    <dgm:cxn modelId="{52F771E4-B671-4960-A83D-3F0A0D559929}" type="presOf" srcId="{09D5331A-A1A7-461B-A4EB-AC89BFA24E96}" destId="{CDB98F1A-D95B-4FBE-8114-8FF3F74AA963}" srcOrd="0" destOrd="1" presId="urn:microsoft.com/office/officeart/2005/8/layout/vProcess5"/>
    <dgm:cxn modelId="{C88CA7FA-1AB7-454A-B71C-64149A992027}" type="presOf" srcId="{2703CD21-2BD1-48BC-BE54-0995BCF06F04}" destId="{C380EDBF-6286-4104-8146-A259C846341F}" srcOrd="0" destOrd="1" presId="urn:microsoft.com/office/officeart/2005/8/layout/vProcess5"/>
    <dgm:cxn modelId="{F339A5FC-02FD-422A-A922-8384AE87F3D8}" type="presOf" srcId="{AF0DFFC9-C9AF-420D-9F97-8981B380DEC3}" destId="{CE2F7B3F-1BE4-446D-A18A-A1CAE4D59581}" srcOrd="0" destOrd="0" presId="urn:microsoft.com/office/officeart/2005/8/layout/vProcess5"/>
    <dgm:cxn modelId="{4DCEA7FC-6E76-4688-B400-9AEEA2B63B17}" type="presOf" srcId="{1E4DC7AC-90B9-4387-863F-FE4174C530D7}" destId="{090AB247-2BA7-498A-B4E2-69BFE4331F7F}" srcOrd="0" destOrd="0" presId="urn:microsoft.com/office/officeart/2005/8/layout/vProcess5"/>
    <dgm:cxn modelId="{F79876CA-BBC3-46E4-8B5E-67782CEF4321}" type="presParOf" srcId="{3167DF23-748E-4131-B8F9-1E61E88DAF57}" destId="{819E6DDD-BFFE-451E-BC5F-E5AC34A99F0B}" srcOrd="0" destOrd="0" presId="urn:microsoft.com/office/officeart/2005/8/layout/vProcess5"/>
    <dgm:cxn modelId="{CF1FD462-DF18-4643-8439-64AF2991AC3F}" type="presParOf" srcId="{3167DF23-748E-4131-B8F9-1E61E88DAF57}" destId="{0BC3F2C9-74E0-4D63-99E6-5F1E10E09FA0}" srcOrd="1" destOrd="0" presId="urn:microsoft.com/office/officeart/2005/8/layout/vProcess5"/>
    <dgm:cxn modelId="{46E23A02-EC7C-4FF6-ABEE-64F3206E7DE3}" type="presParOf" srcId="{3167DF23-748E-4131-B8F9-1E61E88DAF57}" destId="{C380EDBF-6286-4104-8146-A259C846341F}" srcOrd="2" destOrd="0" presId="urn:microsoft.com/office/officeart/2005/8/layout/vProcess5"/>
    <dgm:cxn modelId="{B5CDD12C-0EBD-439A-8B00-7C470FCD6F25}" type="presParOf" srcId="{3167DF23-748E-4131-B8F9-1E61E88DAF57}" destId="{78A4755D-D1E5-4176-9484-BF214BA94FA6}" srcOrd="3" destOrd="0" presId="urn:microsoft.com/office/officeart/2005/8/layout/vProcess5"/>
    <dgm:cxn modelId="{C7B60558-9A0A-4B74-B910-FA9201512876}" type="presParOf" srcId="{3167DF23-748E-4131-B8F9-1E61E88DAF57}" destId="{CDB98F1A-D95B-4FBE-8114-8FF3F74AA963}" srcOrd="4" destOrd="0" presId="urn:microsoft.com/office/officeart/2005/8/layout/vProcess5"/>
    <dgm:cxn modelId="{E67E749A-59CC-46BB-B35F-F9825AC7768F}" type="presParOf" srcId="{3167DF23-748E-4131-B8F9-1E61E88DAF57}" destId="{CE2F7B3F-1BE4-446D-A18A-A1CAE4D59581}" srcOrd="5" destOrd="0" presId="urn:microsoft.com/office/officeart/2005/8/layout/vProcess5"/>
    <dgm:cxn modelId="{8F3DCEC7-E902-4582-A4AE-514AF1885CC3}" type="presParOf" srcId="{3167DF23-748E-4131-B8F9-1E61E88DAF57}" destId="{090AB247-2BA7-498A-B4E2-69BFE4331F7F}" srcOrd="6" destOrd="0" presId="urn:microsoft.com/office/officeart/2005/8/layout/vProcess5"/>
    <dgm:cxn modelId="{67E00B26-B44E-4884-B87D-53DA7DE17CAC}" type="presParOf" srcId="{3167DF23-748E-4131-B8F9-1E61E88DAF57}" destId="{58809527-9B35-487B-84DB-CB640DB59298}" srcOrd="7" destOrd="0" presId="urn:microsoft.com/office/officeart/2005/8/layout/vProcess5"/>
    <dgm:cxn modelId="{CFF24A4D-56AC-4EEF-BFB7-957D4925A7A1}" type="presParOf" srcId="{3167DF23-748E-4131-B8F9-1E61E88DAF57}" destId="{C9280B5F-297A-42F5-9D3F-545A53495BE6}" srcOrd="8" destOrd="0" presId="urn:microsoft.com/office/officeart/2005/8/layout/vProcess5"/>
    <dgm:cxn modelId="{0820F7C1-7921-4CFF-8086-203FA404E6E3}" type="presParOf" srcId="{3167DF23-748E-4131-B8F9-1E61E88DAF57}" destId="{864F96B0-0441-4520-8648-1442B4302407}" srcOrd="9" destOrd="0" presId="urn:microsoft.com/office/officeart/2005/8/layout/vProcess5"/>
    <dgm:cxn modelId="{D5CF826F-0037-494D-9963-B140865005A4}" type="presParOf" srcId="{3167DF23-748E-4131-B8F9-1E61E88DAF57}" destId="{FBB485AA-E145-4BA1-BCD1-704260861651}" srcOrd="10" destOrd="0" presId="urn:microsoft.com/office/officeart/2005/8/layout/vProcess5"/>
    <dgm:cxn modelId="{D2044114-23CA-4759-916D-CF1C75551A75}" type="presParOf" srcId="{3167DF23-748E-4131-B8F9-1E61E88DAF57}" destId="{C94E5AEA-5F32-465E-A426-5528CF916ED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BC402B-159C-4E0E-A219-DC9CA633235A}"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en-GB"/>
        </a:p>
      </dgm:t>
    </dgm:pt>
    <dgm:pt modelId="{DD8B11CB-77E3-451B-A0EB-1042A0705748}">
      <dgm:prSet phldrT="[Text]" custT="1"/>
      <dgm:spPr>
        <a:solidFill>
          <a:srgbClr val="CFD5EA"/>
        </a:solidFill>
      </dgm:spPr>
      <dgm:t>
        <a:bodyPr/>
        <a:lstStyle/>
        <a:p>
          <a:r>
            <a:rPr lang="en-GB" sz="1800" dirty="0"/>
            <a:t>Minister has authority to perform cash management functions (defined broadly), then delegated to DG Treasury, including placement of surplus cash</a:t>
          </a:r>
        </a:p>
      </dgm:t>
    </dgm:pt>
    <dgm:pt modelId="{D5AE2DD4-29A4-438D-914D-D97653B31535}" type="parTrans" cxnId="{3F39E4FC-B56E-4928-824E-461956A9706B}">
      <dgm:prSet/>
      <dgm:spPr/>
      <dgm:t>
        <a:bodyPr/>
        <a:lstStyle/>
        <a:p>
          <a:endParaRPr lang="en-GB" sz="1800"/>
        </a:p>
      </dgm:t>
    </dgm:pt>
    <dgm:pt modelId="{5C0B98D3-E0AC-4170-9246-51EAB65CC952}" type="sibTrans" cxnId="{3F39E4FC-B56E-4928-824E-461956A9706B}">
      <dgm:prSet/>
      <dgm:spPr/>
      <dgm:t>
        <a:bodyPr/>
        <a:lstStyle/>
        <a:p>
          <a:endParaRPr lang="en-GB" sz="1800"/>
        </a:p>
      </dgm:t>
    </dgm:pt>
    <dgm:pt modelId="{473574AA-534C-4684-8D97-5F792FBFF325}">
      <dgm:prSet custT="1"/>
      <dgm:spPr>
        <a:solidFill>
          <a:srgbClr val="CFD5EA"/>
        </a:solidFill>
      </dgm:spPr>
      <dgm:t>
        <a:bodyPr/>
        <a:lstStyle/>
        <a:p>
          <a:r>
            <a:rPr lang="en-GB" sz="1800" dirty="0"/>
            <a:t>Ministerial Decree 2010: defines objectives of management of surplus, types of investment, procedures for selection of banks, types of deposit (includes overnight, call depos, time depos &amp; repo), mechanism to purchase bonds and implement reverse repo, and provisions for risk management and accountability.</a:t>
          </a:r>
        </a:p>
      </dgm:t>
    </dgm:pt>
    <dgm:pt modelId="{9A5696D0-E08C-4631-850E-AAEC055AC9D9}" type="parTrans" cxnId="{CA839284-76DA-49FF-8CE0-4C844CD95EBA}">
      <dgm:prSet/>
      <dgm:spPr/>
      <dgm:t>
        <a:bodyPr/>
        <a:lstStyle/>
        <a:p>
          <a:endParaRPr lang="en-GB" sz="1800"/>
        </a:p>
      </dgm:t>
    </dgm:pt>
    <dgm:pt modelId="{E0268EE6-BCF3-46EC-86A6-92BE0F23C964}" type="sibTrans" cxnId="{CA839284-76DA-49FF-8CE0-4C844CD95EBA}">
      <dgm:prSet/>
      <dgm:spPr/>
      <dgm:t>
        <a:bodyPr/>
        <a:lstStyle/>
        <a:p>
          <a:endParaRPr lang="en-GB" sz="1800"/>
        </a:p>
      </dgm:t>
    </dgm:pt>
    <dgm:pt modelId="{32815740-741D-4620-B2CD-C422474F4168}">
      <dgm:prSet custT="1"/>
      <dgm:spPr>
        <a:solidFill>
          <a:srgbClr val="CFD5EA"/>
        </a:solidFill>
      </dgm:spPr>
      <dgm:t>
        <a:bodyPr/>
        <a:lstStyle/>
        <a:p>
          <a:r>
            <a:rPr lang="en-GB" sz="1800" dirty="0"/>
            <a:t>MoF Regulations 2014: elaborates rules &amp; procedures for placement in banks, requirements for selection, the types of deposit, the maximum amount in one bank, the minimum interest rate (&gt;= 70% of BI rate).</a:t>
          </a:r>
        </a:p>
      </dgm:t>
    </dgm:pt>
    <dgm:pt modelId="{9B3C60F1-570A-48BE-8521-C69E88873A58}" type="parTrans" cxnId="{20D7476C-81FB-4806-B0B2-9EBD6FA49C7F}">
      <dgm:prSet/>
      <dgm:spPr/>
      <dgm:t>
        <a:bodyPr/>
        <a:lstStyle/>
        <a:p>
          <a:endParaRPr lang="en-GB" sz="1800"/>
        </a:p>
      </dgm:t>
    </dgm:pt>
    <dgm:pt modelId="{489FB82C-A94B-4062-9AE4-ECAABD2D3397}" type="sibTrans" cxnId="{20D7476C-81FB-4806-B0B2-9EBD6FA49C7F}">
      <dgm:prSet/>
      <dgm:spPr/>
      <dgm:t>
        <a:bodyPr/>
        <a:lstStyle/>
        <a:p>
          <a:endParaRPr lang="en-GB" sz="1800"/>
        </a:p>
      </dgm:t>
    </dgm:pt>
    <dgm:pt modelId="{92227EA3-C295-423E-BC6E-907BEAFD591E}" type="pres">
      <dgm:prSet presAssocID="{36BC402B-159C-4E0E-A219-DC9CA633235A}" presName="Name0" presStyleCnt="0">
        <dgm:presLayoutVars>
          <dgm:dir/>
          <dgm:animLvl val="lvl"/>
          <dgm:resizeHandles val="exact"/>
        </dgm:presLayoutVars>
      </dgm:prSet>
      <dgm:spPr/>
    </dgm:pt>
    <dgm:pt modelId="{A0740CE8-9B05-438B-9B33-334216F1FC8A}" type="pres">
      <dgm:prSet presAssocID="{32815740-741D-4620-B2CD-C422474F4168}" presName="boxAndChildren" presStyleCnt="0"/>
      <dgm:spPr/>
    </dgm:pt>
    <dgm:pt modelId="{71EFF1B0-05BB-4105-B12E-528834D700F0}" type="pres">
      <dgm:prSet presAssocID="{32815740-741D-4620-B2CD-C422474F4168}" presName="parentTextBox" presStyleLbl="node1" presStyleIdx="0" presStyleCnt="3"/>
      <dgm:spPr/>
    </dgm:pt>
    <dgm:pt modelId="{11452125-27FF-4217-A4B5-9BB9150FD344}" type="pres">
      <dgm:prSet presAssocID="{E0268EE6-BCF3-46EC-86A6-92BE0F23C964}" presName="sp" presStyleCnt="0"/>
      <dgm:spPr/>
    </dgm:pt>
    <dgm:pt modelId="{94C29253-E287-4FCB-A0E4-38E78505743D}" type="pres">
      <dgm:prSet presAssocID="{473574AA-534C-4684-8D97-5F792FBFF325}" presName="arrowAndChildren" presStyleCnt="0"/>
      <dgm:spPr/>
    </dgm:pt>
    <dgm:pt modelId="{839EAF72-1574-4225-9173-6AF720C5F552}" type="pres">
      <dgm:prSet presAssocID="{473574AA-534C-4684-8D97-5F792FBFF325}" presName="parentTextArrow" presStyleLbl="node1" presStyleIdx="1" presStyleCnt="3" custScaleY="130419"/>
      <dgm:spPr/>
    </dgm:pt>
    <dgm:pt modelId="{4EA3783C-0D46-4F95-A4B3-C81971CE2FD4}" type="pres">
      <dgm:prSet presAssocID="{5C0B98D3-E0AC-4170-9246-51EAB65CC952}" presName="sp" presStyleCnt="0"/>
      <dgm:spPr/>
    </dgm:pt>
    <dgm:pt modelId="{66FEBCC3-B260-43DE-9F02-6AE1D962D06F}" type="pres">
      <dgm:prSet presAssocID="{DD8B11CB-77E3-451B-A0EB-1042A0705748}" presName="arrowAndChildren" presStyleCnt="0"/>
      <dgm:spPr/>
    </dgm:pt>
    <dgm:pt modelId="{19098859-C68D-47EE-B7D7-337912BEED30}" type="pres">
      <dgm:prSet presAssocID="{DD8B11CB-77E3-451B-A0EB-1042A0705748}" presName="parentTextArrow" presStyleLbl="node1" presStyleIdx="2" presStyleCnt="3" custScaleY="88826" custLinFactNeighborX="-393" custLinFactNeighborY="-341"/>
      <dgm:spPr/>
    </dgm:pt>
  </dgm:ptLst>
  <dgm:cxnLst>
    <dgm:cxn modelId="{0B083713-BAC0-465E-B5ED-76C4202BD178}" type="presOf" srcId="{473574AA-534C-4684-8D97-5F792FBFF325}" destId="{839EAF72-1574-4225-9173-6AF720C5F552}" srcOrd="0" destOrd="0" presId="urn:microsoft.com/office/officeart/2005/8/layout/process4"/>
    <dgm:cxn modelId="{CFFF6E63-71A4-4752-9D00-5A4990539B7E}" type="presOf" srcId="{32815740-741D-4620-B2CD-C422474F4168}" destId="{71EFF1B0-05BB-4105-B12E-528834D700F0}" srcOrd="0" destOrd="0" presId="urn:microsoft.com/office/officeart/2005/8/layout/process4"/>
    <dgm:cxn modelId="{20D7476C-81FB-4806-B0B2-9EBD6FA49C7F}" srcId="{36BC402B-159C-4E0E-A219-DC9CA633235A}" destId="{32815740-741D-4620-B2CD-C422474F4168}" srcOrd="2" destOrd="0" parTransId="{9B3C60F1-570A-48BE-8521-C69E88873A58}" sibTransId="{489FB82C-A94B-4062-9AE4-ECAABD2D3397}"/>
    <dgm:cxn modelId="{CA839284-76DA-49FF-8CE0-4C844CD95EBA}" srcId="{36BC402B-159C-4E0E-A219-DC9CA633235A}" destId="{473574AA-534C-4684-8D97-5F792FBFF325}" srcOrd="1" destOrd="0" parTransId="{9A5696D0-E08C-4631-850E-AAEC055AC9D9}" sibTransId="{E0268EE6-BCF3-46EC-86A6-92BE0F23C964}"/>
    <dgm:cxn modelId="{40354F97-5BE9-4F2D-9D83-AC5604CC978F}" type="presOf" srcId="{36BC402B-159C-4E0E-A219-DC9CA633235A}" destId="{92227EA3-C295-423E-BC6E-907BEAFD591E}" srcOrd="0" destOrd="0" presId="urn:microsoft.com/office/officeart/2005/8/layout/process4"/>
    <dgm:cxn modelId="{49464FB7-936C-4380-A4DD-9257E8C96CAD}" type="presOf" srcId="{DD8B11CB-77E3-451B-A0EB-1042A0705748}" destId="{19098859-C68D-47EE-B7D7-337912BEED30}" srcOrd="0" destOrd="0" presId="urn:microsoft.com/office/officeart/2005/8/layout/process4"/>
    <dgm:cxn modelId="{3F39E4FC-B56E-4928-824E-461956A9706B}" srcId="{36BC402B-159C-4E0E-A219-DC9CA633235A}" destId="{DD8B11CB-77E3-451B-A0EB-1042A0705748}" srcOrd="0" destOrd="0" parTransId="{D5AE2DD4-29A4-438D-914D-D97653B31535}" sibTransId="{5C0B98D3-E0AC-4170-9246-51EAB65CC952}"/>
    <dgm:cxn modelId="{A941B778-A9B0-4847-8121-01AE03357F93}" type="presParOf" srcId="{92227EA3-C295-423E-BC6E-907BEAFD591E}" destId="{A0740CE8-9B05-438B-9B33-334216F1FC8A}" srcOrd="0" destOrd="0" presId="urn:microsoft.com/office/officeart/2005/8/layout/process4"/>
    <dgm:cxn modelId="{DDFAD0FE-FB0C-42C5-892B-541550C6B40C}" type="presParOf" srcId="{A0740CE8-9B05-438B-9B33-334216F1FC8A}" destId="{71EFF1B0-05BB-4105-B12E-528834D700F0}" srcOrd="0" destOrd="0" presId="urn:microsoft.com/office/officeart/2005/8/layout/process4"/>
    <dgm:cxn modelId="{5D78DE1F-5233-4D97-8E99-DF79108792A2}" type="presParOf" srcId="{92227EA3-C295-423E-BC6E-907BEAFD591E}" destId="{11452125-27FF-4217-A4B5-9BB9150FD344}" srcOrd="1" destOrd="0" presId="urn:microsoft.com/office/officeart/2005/8/layout/process4"/>
    <dgm:cxn modelId="{DFE04F5C-CDD7-466E-94C1-22A30970C96D}" type="presParOf" srcId="{92227EA3-C295-423E-BC6E-907BEAFD591E}" destId="{94C29253-E287-4FCB-A0E4-38E78505743D}" srcOrd="2" destOrd="0" presId="urn:microsoft.com/office/officeart/2005/8/layout/process4"/>
    <dgm:cxn modelId="{BE99CF1E-B540-4202-9B72-35E531B06706}" type="presParOf" srcId="{94C29253-E287-4FCB-A0E4-38E78505743D}" destId="{839EAF72-1574-4225-9173-6AF720C5F552}" srcOrd="0" destOrd="0" presId="urn:microsoft.com/office/officeart/2005/8/layout/process4"/>
    <dgm:cxn modelId="{EF31ECDC-6DBA-4B90-BD47-30BBDB378F60}" type="presParOf" srcId="{92227EA3-C295-423E-BC6E-907BEAFD591E}" destId="{4EA3783C-0D46-4F95-A4B3-C81971CE2FD4}" srcOrd="3" destOrd="0" presId="urn:microsoft.com/office/officeart/2005/8/layout/process4"/>
    <dgm:cxn modelId="{8F553FD1-A806-4255-B928-8135F3E1FE9D}" type="presParOf" srcId="{92227EA3-C295-423E-BC6E-907BEAFD591E}" destId="{66FEBCC3-B260-43DE-9F02-6AE1D962D06F}" srcOrd="4" destOrd="0" presId="urn:microsoft.com/office/officeart/2005/8/layout/process4"/>
    <dgm:cxn modelId="{17326E61-0CC6-4801-8739-37A27C598454}" type="presParOf" srcId="{66FEBCC3-B260-43DE-9F02-6AE1D962D06F}" destId="{19098859-C68D-47EE-B7D7-337912BEED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B998D5-3DC3-4DD6-B6BA-8DE6BDA0A111}"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0E14163F-996A-4ADC-A859-6D7EC40DE647}">
      <dgm:prSet phldrT="[Text]"/>
      <dgm:spPr>
        <a:ln>
          <a:noFill/>
        </a:ln>
      </dgm:spPr>
      <dgm:t>
        <a:bodyPr/>
        <a:lstStyle/>
        <a:p>
          <a:r>
            <a:rPr lang="en-GB" dirty="0"/>
            <a:t>Georgia auctions term deposits</a:t>
          </a:r>
        </a:p>
      </dgm:t>
    </dgm:pt>
    <dgm:pt modelId="{13DF0AED-9F3E-4CEF-A3E0-1198B076AC48}" type="parTrans" cxnId="{B34F3B67-E2E7-4871-BA46-A0F4F484D611}">
      <dgm:prSet/>
      <dgm:spPr/>
      <dgm:t>
        <a:bodyPr/>
        <a:lstStyle/>
        <a:p>
          <a:endParaRPr lang="en-GB"/>
        </a:p>
      </dgm:t>
    </dgm:pt>
    <dgm:pt modelId="{6D33FE58-4250-438B-9770-AD7778E4FFBF}" type="sibTrans" cxnId="{B34F3B67-E2E7-4871-BA46-A0F4F484D611}">
      <dgm:prSet/>
      <dgm:spPr>
        <a:solidFill>
          <a:srgbClr val="CFD5EA"/>
        </a:solidFill>
      </dgm:spPr>
      <dgm:t>
        <a:bodyPr/>
        <a:lstStyle/>
        <a:p>
          <a:endParaRPr lang="en-GB"/>
        </a:p>
      </dgm:t>
    </dgm:pt>
    <dgm:pt modelId="{6556126F-7940-448B-B1E9-ED6DFFD4E92E}">
      <dgm:prSet/>
      <dgm:spPr>
        <a:ln>
          <a:noFill/>
        </a:ln>
      </dgm:spPr>
      <dgm:t>
        <a:bodyPr/>
        <a:lstStyle/>
        <a:p>
          <a:r>
            <a:rPr lang="en-GB" dirty="0"/>
            <a:t>Regulated by Government decree, covering type, duration, amount, and collateral</a:t>
          </a:r>
        </a:p>
      </dgm:t>
    </dgm:pt>
    <dgm:pt modelId="{5C4CE38D-429A-4B6A-897F-ABE88094AC05}" type="parTrans" cxnId="{DEC579DC-1980-4B13-B50D-D3495581238E}">
      <dgm:prSet/>
      <dgm:spPr/>
      <dgm:t>
        <a:bodyPr/>
        <a:lstStyle/>
        <a:p>
          <a:endParaRPr lang="en-GB"/>
        </a:p>
      </dgm:t>
    </dgm:pt>
    <dgm:pt modelId="{BE62FBE1-136E-4667-B08B-D54E6EE02E39}" type="sibTrans" cxnId="{DEC579DC-1980-4B13-B50D-D3495581238E}">
      <dgm:prSet/>
      <dgm:spPr>
        <a:solidFill>
          <a:srgbClr val="CFD5EA"/>
        </a:solidFill>
      </dgm:spPr>
      <dgm:t>
        <a:bodyPr/>
        <a:lstStyle/>
        <a:p>
          <a:endParaRPr lang="en-GB"/>
        </a:p>
      </dgm:t>
    </dgm:pt>
    <dgm:pt modelId="{CC52AEBE-A3A1-42DB-AFEF-CB218F158AEF}">
      <dgm:prSet/>
      <dgm:spPr>
        <a:ln>
          <a:noFill/>
        </a:ln>
      </dgm:spPr>
      <dgm:t>
        <a:bodyPr/>
        <a:lstStyle/>
        <a:p>
          <a:r>
            <a:rPr lang="en-GB" dirty="0"/>
            <a:t>Clear benefits from lower average (and less volatile) TSA balance, and interest earned </a:t>
          </a:r>
        </a:p>
      </dgm:t>
    </dgm:pt>
    <dgm:pt modelId="{2AA5A537-05F1-4374-B0E2-35051DBCE3FA}" type="parTrans" cxnId="{3A6C1ECD-AF38-4129-BC8F-4FC0082403B7}">
      <dgm:prSet/>
      <dgm:spPr/>
      <dgm:t>
        <a:bodyPr/>
        <a:lstStyle/>
        <a:p>
          <a:endParaRPr lang="en-GB"/>
        </a:p>
      </dgm:t>
    </dgm:pt>
    <dgm:pt modelId="{AF6051D8-1C26-43B2-9B8D-4DCCC567123D}" type="sibTrans" cxnId="{3A6C1ECD-AF38-4129-BC8F-4FC0082403B7}">
      <dgm:prSet/>
      <dgm:spPr/>
      <dgm:t>
        <a:bodyPr/>
        <a:lstStyle/>
        <a:p>
          <a:endParaRPr lang="en-GB"/>
        </a:p>
      </dgm:t>
    </dgm:pt>
    <dgm:pt modelId="{F455C73D-9950-463D-BF4B-A39585D13F8E}" type="pres">
      <dgm:prSet presAssocID="{B8B998D5-3DC3-4DD6-B6BA-8DE6BDA0A111}" presName="Name0" presStyleCnt="0">
        <dgm:presLayoutVars>
          <dgm:dir/>
          <dgm:resizeHandles val="exact"/>
        </dgm:presLayoutVars>
      </dgm:prSet>
      <dgm:spPr/>
    </dgm:pt>
    <dgm:pt modelId="{B942F591-3485-40E5-8DCA-30B93575794E}" type="pres">
      <dgm:prSet presAssocID="{0E14163F-996A-4ADC-A859-6D7EC40DE647}" presName="node" presStyleLbl="node1" presStyleIdx="0" presStyleCnt="3">
        <dgm:presLayoutVars>
          <dgm:bulletEnabled val="1"/>
        </dgm:presLayoutVars>
      </dgm:prSet>
      <dgm:spPr/>
    </dgm:pt>
    <dgm:pt modelId="{DF2E74B1-839C-48A7-9597-1870432BC642}" type="pres">
      <dgm:prSet presAssocID="{6D33FE58-4250-438B-9770-AD7778E4FFBF}" presName="sibTrans" presStyleLbl="sibTrans2D1" presStyleIdx="0" presStyleCnt="2"/>
      <dgm:spPr/>
    </dgm:pt>
    <dgm:pt modelId="{963ECC49-C2B1-41A3-AB2D-F345CC663BC0}" type="pres">
      <dgm:prSet presAssocID="{6D33FE58-4250-438B-9770-AD7778E4FFBF}" presName="connectorText" presStyleLbl="sibTrans2D1" presStyleIdx="0" presStyleCnt="2"/>
      <dgm:spPr/>
    </dgm:pt>
    <dgm:pt modelId="{1F1B9398-1B89-4A33-B6AA-40792EF08A70}" type="pres">
      <dgm:prSet presAssocID="{6556126F-7940-448B-B1E9-ED6DFFD4E92E}" presName="node" presStyleLbl="node1" presStyleIdx="1" presStyleCnt="3">
        <dgm:presLayoutVars>
          <dgm:bulletEnabled val="1"/>
        </dgm:presLayoutVars>
      </dgm:prSet>
      <dgm:spPr/>
    </dgm:pt>
    <dgm:pt modelId="{5AAF72FB-AF40-490E-84D3-5466A705874E}" type="pres">
      <dgm:prSet presAssocID="{BE62FBE1-136E-4667-B08B-D54E6EE02E39}" presName="sibTrans" presStyleLbl="sibTrans2D1" presStyleIdx="1" presStyleCnt="2"/>
      <dgm:spPr/>
    </dgm:pt>
    <dgm:pt modelId="{F26EA5A9-2600-466A-BFA4-923284878570}" type="pres">
      <dgm:prSet presAssocID="{BE62FBE1-136E-4667-B08B-D54E6EE02E39}" presName="connectorText" presStyleLbl="sibTrans2D1" presStyleIdx="1" presStyleCnt="2"/>
      <dgm:spPr/>
    </dgm:pt>
    <dgm:pt modelId="{5A18BF03-E349-48BC-AA8A-6F15A0F92D76}" type="pres">
      <dgm:prSet presAssocID="{CC52AEBE-A3A1-42DB-AFEF-CB218F158AEF}" presName="node" presStyleLbl="node1" presStyleIdx="2" presStyleCnt="3">
        <dgm:presLayoutVars>
          <dgm:bulletEnabled val="1"/>
        </dgm:presLayoutVars>
      </dgm:prSet>
      <dgm:spPr/>
    </dgm:pt>
  </dgm:ptLst>
  <dgm:cxnLst>
    <dgm:cxn modelId="{EC1A803D-0746-46D3-9BC5-0CCB65A950A9}" type="presOf" srcId="{B8B998D5-3DC3-4DD6-B6BA-8DE6BDA0A111}" destId="{F455C73D-9950-463D-BF4B-A39585D13F8E}" srcOrd="0" destOrd="0" presId="urn:microsoft.com/office/officeart/2005/8/layout/process1"/>
    <dgm:cxn modelId="{99D89B43-2B53-4AE8-97B2-CFB2F4C859AF}" type="presOf" srcId="{BE62FBE1-136E-4667-B08B-D54E6EE02E39}" destId="{F26EA5A9-2600-466A-BFA4-923284878570}" srcOrd="1" destOrd="0" presId="urn:microsoft.com/office/officeart/2005/8/layout/process1"/>
    <dgm:cxn modelId="{B34F3B67-E2E7-4871-BA46-A0F4F484D611}" srcId="{B8B998D5-3DC3-4DD6-B6BA-8DE6BDA0A111}" destId="{0E14163F-996A-4ADC-A859-6D7EC40DE647}" srcOrd="0" destOrd="0" parTransId="{13DF0AED-9F3E-4CEF-A3E0-1198B076AC48}" sibTransId="{6D33FE58-4250-438B-9770-AD7778E4FFBF}"/>
    <dgm:cxn modelId="{E2F8CD6A-4EF2-42EC-A3D0-5F8C496E68A3}" type="presOf" srcId="{CC52AEBE-A3A1-42DB-AFEF-CB218F158AEF}" destId="{5A18BF03-E349-48BC-AA8A-6F15A0F92D76}" srcOrd="0" destOrd="0" presId="urn:microsoft.com/office/officeart/2005/8/layout/process1"/>
    <dgm:cxn modelId="{E25B8A82-9A9B-419D-9BA8-C78D42340DC5}" type="presOf" srcId="{0E14163F-996A-4ADC-A859-6D7EC40DE647}" destId="{B942F591-3485-40E5-8DCA-30B93575794E}" srcOrd="0" destOrd="0" presId="urn:microsoft.com/office/officeart/2005/8/layout/process1"/>
    <dgm:cxn modelId="{D799818A-5078-4EF1-A86D-F2F91356E83D}" type="presOf" srcId="{6556126F-7940-448B-B1E9-ED6DFFD4E92E}" destId="{1F1B9398-1B89-4A33-B6AA-40792EF08A70}" srcOrd="0" destOrd="0" presId="urn:microsoft.com/office/officeart/2005/8/layout/process1"/>
    <dgm:cxn modelId="{9B27EDBB-6034-4F85-92F0-A6EE09AA6440}" type="presOf" srcId="{BE62FBE1-136E-4667-B08B-D54E6EE02E39}" destId="{5AAF72FB-AF40-490E-84D3-5466A705874E}" srcOrd="0" destOrd="0" presId="urn:microsoft.com/office/officeart/2005/8/layout/process1"/>
    <dgm:cxn modelId="{3A6C1ECD-AF38-4129-BC8F-4FC0082403B7}" srcId="{B8B998D5-3DC3-4DD6-B6BA-8DE6BDA0A111}" destId="{CC52AEBE-A3A1-42DB-AFEF-CB218F158AEF}" srcOrd="2" destOrd="0" parTransId="{2AA5A537-05F1-4374-B0E2-35051DBCE3FA}" sibTransId="{AF6051D8-1C26-43B2-9B8D-4DCCC567123D}"/>
    <dgm:cxn modelId="{DEC579DC-1980-4B13-B50D-D3495581238E}" srcId="{B8B998D5-3DC3-4DD6-B6BA-8DE6BDA0A111}" destId="{6556126F-7940-448B-B1E9-ED6DFFD4E92E}" srcOrd="1" destOrd="0" parTransId="{5C4CE38D-429A-4B6A-897F-ABE88094AC05}" sibTransId="{BE62FBE1-136E-4667-B08B-D54E6EE02E39}"/>
    <dgm:cxn modelId="{EE6534FE-F42A-4417-80F1-51A5031C6196}" type="presOf" srcId="{6D33FE58-4250-438B-9770-AD7778E4FFBF}" destId="{963ECC49-C2B1-41A3-AB2D-F345CC663BC0}" srcOrd="1" destOrd="0" presId="urn:microsoft.com/office/officeart/2005/8/layout/process1"/>
    <dgm:cxn modelId="{EC71A1FF-2E65-41CC-AC42-734E1993111E}" type="presOf" srcId="{6D33FE58-4250-438B-9770-AD7778E4FFBF}" destId="{DF2E74B1-839C-48A7-9597-1870432BC642}" srcOrd="0" destOrd="0" presId="urn:microsoft.com/office/officeart/2005/8/layout/process1"/>
    <dgm:cxn modelId="{77620CAE-49E8-4413-9B08-526C8BCA73CF}" type="presParOf" srcId="{F455C73D-9950-463D-BF4B-A39585D13F8E}" destId="{B942F591-3485-40E5-8DCA-30B93575794E}" srcOrd="0" destOrd="0" presId="urn:microsoft.com/office/officeart/2005/8/layout/process1"/>
    <dgm:cxn modelId="{962332D4-E274-4500-9225-3176CE5713E4}" type="presParOf" srcId="{F455C73D-9950-463D-BF4B-A39585D13F8E}" destId="{DF2E74B1-839C-48A7-9597-1870432BC642}" srcOrd="1" destOrd="0" presId="urn:microsoft.com/office/officeart/2005/8/layout/process1"/>
    <dgm:cxn modelId="{63FBBF0B-4CE2-4193-9307-95E93CE9E779}" type="presParOf" srcId="{DF2E74B1-839C-48A7-9597-1870432BC642}" destId="{963ECC49-C2B1-41A3-AB2D-F345CC663BC0}" srcOrd="0" destOrd="0" presId="urn:microsoft.com/office/officeart/2005/8/layout/process1"/>
    <dgm:cxn modelId="{BD9B5B07-1D58-447B-A5F6-FCF23C3B8981}" type="presParOf" srcId="{F455C73D-9950-463D-BF4B-A39585D13F8E}" destId="{1F1B9398-1B89-4A33-B6AA-40792EF08A70}" srcOrd="2" destOrd="0" presId="urn:microsoft.com/office/officeart/2005/8/layout/process1"/>
    <dgm:cxn modelId="{428AA462-5469-4D84-820D-22313E9751FF}" type="presParOf" srcId="{F455C73D-9950-463D-BF4B-A39585D13F8E}" destId="{5AAF72FB-AF40-490E-84D3-5466A705874E}" srcOrd="3" destOrd="0" presId="urn:microsoft.com/office/officeart/2005/8/layout/process1"/>
    <dgm:cxn modelId="{077A7C27-A7F7-485C-BD9E-B5867B3AF667}" type="presParOf" srcId="{5AAF72FB-AF40-490E-84D3-5466A705874E}" destId="{F26EA5A9-2600-466A-BFA4-923284878570}" srcOrd="0" destOrd="0" presId="urn:microsoft.com/office/officeart/2005/8/layout/process1"/>
    <dgm:cxn modelId="{C8D4A5A8-34C9-442E-8E52-6A0DBB028D0D}" type="presParOf" srcId="{F455C73D-9950-463D-BF4B-A39585D13F8E}" destId="{5A18BF03-E349-48BC-AA8A-6F15A0F92D7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492017-794D-4386-A2FC-18497095833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65EA2BC2-E431-44FA-9FC4-C4D3530B4D5D}">
      <dgm:prSet phldrT="[Text]"/>
      <dgm:spPr>
        <a:ln>
          <a:noFill/>
        </a:ln>
      </dgm:spPr>
      <dgm:t>
        <a:bodyPr/>
        <a:lstStyle/>
        <a:p>
          <a:r>
            <a:rPr lang="en-GB" dirty="0"/>
            <a:t>Very different approach: no secondary legislation or formal regulations</a:t>
          </a:r>
        </a:p>
      </dgm:t>
    </dgm:pt>
    <dgm:pt modelId="{2B772E49-F142-43B4-BD90-31E969ECE2C3}" type="parTrans" cxnId="{87F6C923-31F3-40DF-AE63-3A0EBDAD9E8D}">
      <dgm:prSet/>
      <dgm:spPr/>
      <dgm:t>
        <a:bodyPr/>
        <a:lstStyle/>
        <a:p>
          <a:endParaRPr lang="en-GB"/>
        </a:p>
      </dgm:t>
    </dgm:pt>
    <dgm:pt modelId="{721094D9-D14C-4BC0-B25D-EBB88E4E12DC}" type="sibTrans" cxnId="{87F6C923-31F3-40DF-AE63-3A0EBDAD9E8D}">
      <dgm:prSet/>
      <dgm:spPr/>
      <dgm:t>
        <a:bodyPr/>
        <a:lstStyle/>
        <a:p>
          <a:endParaRPr lang="en-GB"/>
        </a:p>
      </dgm:t>
    </dgm:pt>
    <dgm:pt modelId="{BF23B1B5-BB1C-4133-A157-C3F37DA204E2}">
      <dgm:prSet/>
      <dgm:spPr>
        <a:ln>
          <a:noFill/>
        </a:ln>
      </dgm:spPr>
      <dgm:t>
        <a:bodyPr/>
        <a:lstStyle/>
        <a:p>
          <a:r>
            <a:rPr lang="en-GB" dirty="0"/>
            <a:t>UK DMO instead publishes an “operational notice” which specifies:</a:t>
          </a:r>
        </a:p>
      </dgm:t>
    </dgm:pt>
    <dgm:pt modelId="{CA03A87A-5648-48A7-B2E5-EDB16E33E8F8}" type="parTrans" cxnId="{D40F2C67-2E3F-4EF0-940C-36BCD79EAFD7}">
      <dgm:prSet/>
      <dgm:spPr/>
      <dgm:t>
        <a:bodyPr/>
        <a:lstStyle/>
        <a:p>
          <a:endParaRPr lang="en-GB"/>
        </a:p>
      </dgm:t>
    </dgm:pt>
    <dgm:pt modelId="{21D2084C-2904-4D75-B349-68F5F28593E1}" type="sibTrans" cxnId="{D40F2C67-2E3F-4EF0-940C-36BCD79EAFD7}">
      <dgm:prSet/>
      <dgm:spPr/>
      <dgm:t>
        <a:bodyPr/>
        <a:lstStyle/>
        <a:p>
          <a:endParaRPr lang="en-GB"/>
        </a:p>
      </dgm:t>
    </dgm:pt>
    <dgm:pt modelId="{7D578881-6166-41FC-B67D-9000437770AB}">
      <dgm:prSet/>
      <dgm:spPr>
        <a:solidFill>
          <a:srgbClr val="CFD5EA">
            <a:alpha val="90000"/>
          </a:srgbClr>
        </a:solidFill>
      </dgm:spPr>
      <dgm:t>
        <a:bodyPr/>
        <a:lstStyle/>
        <a:p>
          <a:pPr>
            <a:spcBef>
              <a:spcPts val="600"/>
            </a:spcBef>
          </a:pPr>
          <a:r>
            <a:rPr lang="en-GB" dirty="0"/>
            <a:t>Cash management objective – as set by Treasury Ministers</a:t>
          </a:r>
        </a:p>
      </dgm:t>
    </dgm:pt>
    <dgm:pt modelId="{F76B395B-3761-4C65-ACBC-6CA94C525F54}" type="parTrans" cxnId="{5CFB462F-9BBA-4080-9888-1C64A8CCB3F3}">
      <dgm:prSet/>
      <dgm:spPr/>
      <dgm:t>
        <a:bodyPr/>
        <a:lstStyle/>
        <a:p>
          <a:endParaRPr lang="en-GB"/>
        </a:p>
      </dgm:t>
    </dgm:pt>
    <dgm:pt modelId="{588D00AA-7BE9-4236-9322-D40B5D4F2104}" type="sibTrans" cxnId="{5CFB462F-9BBA-4080-9888-1C64A8CCB3F3}">
      <dgm:prSet/>
      <dgm:spPr/>
      <dgm:t>
        <a:bodyPr/>
        <a:lstStyle/>
        <a:p>
          <a:endParaRPr lang="en-GB"/>
        </a:p>
      </dgm:t>
    </dgm:pt>
    <dgm:pt modelId="{67F28254-BE81-4206-897E-E3DF8C1AFDC2}">
      <dgm:prSet/>
      <dgm:spPr>
        <a:solidFill>
          <a:srgbClr val="CFD5EA">
            <a:alpha val="90000"/>
          </a:srgbClr>
        </a:solidFill>
      </dgm:spPr>
      <dgm:t>
        <a:bodyPr/>
        <a:lstStyle/>
        <a:p>
          <a:pPr>
            <a:spcBef>
              <a:spcPts val="600"/>
            </a:spcBef>
          </a:pPr>
          <a:r>
            <a:rPr lang="en-GB" dirty="0"/>
            <a:t>Counterparty selection – regulated institutions who must complete legal documentation (primarily GRMA), accept operational notice, etc</a:t>
          </a:r>
        </a:p>
      </dgm:t>
    </dgm:pt>
    <dgm:pt modelId="{95BFBAD1-47C9-4811-93BB-77E22D7B5A41}" type="parTrans" cxnId="{E9842E2F-C42B-4E6F-9D7F-3457642A603F}">
      <dgm:prSet/>
      <dgm:spPr/>
      <dgm:t>
        <a:bodyPr/>
        <a:lstStyle/>
        <a:p>
          <a:endParaRPr lang="en-GB"/>
        </a:p>
      </dgm:t>
    </dgm:pt>
    <dgm:pt modelId="{34484C5B-4D44-4BB9-8D40-7C865FAC4F7F}" type="sibTrans" cxnId="{E9842E2F-C42B-4E6F-9D7F-3457642A603F}">
      <dgm:prSet/>
      <dgm:spPr/>
      <dgm:t>
        <a:bodyPr/>
        <a:lstStyle/>
        <a:p>
          <a:endParaRPr lang="en-GB"/>
        </a:p>
      </dgm:t>
    </dgm:pt>
    <dgm:pt modelId="{46CC9854-4F61-4699-AFDA-5010F3488407}">
      <dgm:prSet/>
      <dgm:spPr>
        <a:solidFill>
          <a:srgbClr val="CFD5EA">
            <a:alpha val="90000"/>
          </a:srgbClr>
        </a:solidFill>
      </dgm:spPr>
      <dgm:t>
        <a:bodyPr/>
        <a:lstStyle/>
        <a:p>
          <a:pPr>
            <a:spcBef>
              <a:spcPts val="600"/>
            </a:spcBef>
          </a:pPr>
          <a:r>
            <a:rPr lang="en-GB" dirty="0"/>
            <a:t>Range of instruments (very wide, including swaps) &amp; maturities (to 1yr)</a:t>
          </a:r>
        </a:p>
      </dgm:t>
    </dgm:pt>
    <dgm:pt modelId="{A3AE5EAF-7233-47B7-8BCF-3E471C61FC26}" type="parTrans" cxnId="{005AC61B-8AE1-4FAF-BD49-774D7A85E0B1}">
      <dgm:prSet/>
      <dgm:spPr/>
      <dgm:t>
        <a:bodyPr/>
        <a:lstStyle/>
        <a:p>
          <a:endParaRPr lang="en-GB"/>
        </a:p>
      </dgm:t>
    </dgm:pt>
    <dgm:pt modelId="{5E124A2B-2AAD-44FD-8CE4-54ACA6007C24}" type="sibTrans" cxnId="{005AC61B-8AE1-4FAF-BD49-774D7A85E0B1}">
      <dgm:prSet/>
      <dgm:spPr/>
      <dgm:t>
        <a:bodyPr/>
        <a:lstStyle/>
        <a:p>
          <a:endParaRPr lang="en-GB"/>
        </a:p>
      </dgm:t>
    </dgm:pt>
    <dgm:pt modelId="{AC8F0ECD-792E-47B8-BBD6-35D41E93F992}">
      <dgm:prSet/>
      <dgm:spPr>
        <a:solidFill>
          <a:srgbClr val="CFD5EA">
            <a:alpha val="90000"/>
          </a:srgbClr>
        </a:solidFill>
      </dgm:spPr>
      <dgm:t>
        <a:bodyPr/>
        <a:lstStyle/>
        <a:p>
          <a:pPr>
            <a:spcBef>
              <a:spcPts val="600"/>
            </a:spcBef>
          </a:pPr>
          <a:r>
            <a:rPr lang="en-GB" dirty="0"/>
            <a:t>Dealing arrangements for unsecured deposits and repo (mostly bilateral or through recognised brokers or platforms)</a:t>
          </a:r>
        </a:p>
      </dgm:t>
    </dgm:pt>
    <dgm:pt modelId="{C3E68ACD-47C7-4377-96CD-82B410E02514}" type="parTrans" cxnId="{8A3E4750-2F6C-4C47-BF1B-40174F0CD6D5}">
      <dgm:prSet/>
      <dgm:spPr/>
      <dgm:t>
        <a:bodyPr/>
        <a:lstStyle/>
        <a:p>
          <a:endParaRPr lang="en-GB"/>
        </a:p>
      </dgm:t>
    </dgm:pt>
    <dgm:pt modelId="{39C0D75D-B8DD-4505-985C-8F367DEC613D}" type="sibTrans" cxnId="{8A3E4750-2F6C-4C47-BF1B-40174F0CD6D5}">
      <dgm:prSet/>
      <dgm:spPr/>
      <dgm:t>
        <a:bodyPr/>
        <a:lstStyle/>
        <a:p>
          <a:endParaRPr lang="en-GB"/>
        </a:p>
      </dgm:t>
    </dgm:pt>
    <dgm:pt modelId="{18DC6DF5-C2D2-4CAF-AC4A-D0DF29AD1420}">
      <dgm:prSet/>
      <dgm:spPr>
        <a:solidFill>
          <a:srgbClr val="CFD5EA">
            <a:alpha val="90000"/>
          </a:srgbClr>
        </a:solidFill>
      </dgm:spPr>
      <dgm:t>
        <a:bodyPr/>
        <a:lstStyle/>
        <a:p>
          <a:pPr>
            <a:spcBef>
              <a:spcPts val="600"/>
            </a:spcBef>
          </a:pPr>
          <a:r>
            <a:rPr lang="en-GB" dirty="0"/>
            <a:t>Settlement arrangements – mostly same day</a:t>
          </a:r>
        </a:p>
      </dgm:t>
    </dgm:pt>
    <dgm:pt modelId="{B883B69B-E82C-4CD9-A195-A7C940942FB2}" type="parTrans" cxnId="{74C45B55-F690-4529-BAC5-D3B75E8AC3A8}">
      <dgm:prSet/>
      <dgm:spPr/>
      <dgm:t>
        <a:bodyPr/>
        <a:lstStyle/>
        <a:p>
          <a:endParaRPr lang="en-GB"/>
        </a:p>
      </dgm:t>
    </dgm:pt>
    <dgm:pt modelId="{30CB0FF7-750A-4F7D-AF46-1C24707181AE}" type="sibTrans" cxnId="{74C45B55-F690-4529-BAC5-D3B75E8AC3A8}">
      <dgm:prSet/>
      <dgm:spPr/>
      <dgm:t>
        <a:bodyPr/>
        <a:lstStyle/>
        <a:p>
          <a:endParaRPr lang="en-GB"/>
        </a:p>
      </dgm:t>
    </dgm:pt>
    <dgm:pt modelId="{06217B5B-78C4-404A-AD9B-B224B92054AC}">
      <dgm:prSet/>
      <dgm:spPr>
        <a:solidFill>
          <a:srgbClr val="CFD5EA">
            <a:alpha val="90000"/>
          </a:srgbClr>
        </a:solidFill>
      </dgm:spPr>
      <dgm:t>
        <a:bodyPr/>
        <a:lstStyle/>
        <a:p>
          <a:pPr>
            <a:spcBef>
              <a:spcPts val="600"/>
            </a:spcBef>
          </a:pPr>
          <a:r>
            <a:rPr lang="en-GB" dirty="0"/>
            <a:t>Dealing procedures – telephone or via platforms, respective obligations</a:t>
          </a:r>
        </a:p>
      </dgm:t>
    </dgm:pt>
    <dgm:pt modelId="{9B0A70A1-9AB5-41F4-B209-0520FA6139A4}" type="parTrans" cxnId="{5177BDDC-B1A1-45E2-A175-5573114677E0}">
      <dgm:prSet/>
      <dgm:spPr/>
      <dgm:t>
        <a:bodyPr/>
        <a:lstStyle/>
        <a:p>
          <a:endParaRPr lang="en-GB"/>
        </a:p>
      </dgm:t>
    </dgm:pt>
    <dgm:pt modelId="{2C4AC624-BC00-470C-9AC1-18ED91AE265D}" type="sibTrans" cxnId="{5177BDDC-B1A1-45E2-A175-5573114677E0}">
      <dgm:prSet/>
      <dgm:spPr/>
      <dgm:t>
        <a:bodyPr/>
        <a:lstStyle/>
        <a:p>
          <a:endParaRPr lang="en-GB"/>
        </a:p>
      </dgm:t>
    </dgm:pt>
    <dgm:pt modelId="{22B4F815-BF39-464B-A1B5-4AB6C5B54AD3}">
      <dgm:prSet/>
      <dgm:spPr>
        <a:solidFill>
          <a:srgbClr val="CFD5EA">
            <a:alpha val="90000"/>
          </a:srgbClr>
        </a:solidFill>
      </dgm:spPr>
      <dgm:t>
        <a:bodyPr/>
        <a:lstStyle/>
        <a:p>
          <a:pPr>
            <a:spcBef>
              <a:spcPts val="600"/>
            </a:spcBef>
          </a:pPr>
          <a:r>
            <a:rPr lang="en-GB" dirty="0"/>
            <a:t>[Procedures and controls prepared within the DMO]</a:t>
          </a:r>
        </a:p>
      </dgm:t>
    </dgm:pt>
    <dgm:pt modelId="{90A46FC5-CD10-444E-8418-274E1DA0231E}" type="parTrans" cxnId="{8CD6782D-2827-40EC-88B2-E84E7B7C3D16}">
      <dgm:prSet/>
      <dgm:spPr/>
      <dgm:t>
        <a:bodyPr/>
        <a:lstStyle/>
        <a:p>
          <a:endParaRPr lang="en-GB"/>
        </a:p>
      </dgm:t>
    </dgm:pt>
    <dgm:pt modelId="{99D90338-31D6-4955-B765-406767F7F663}" type="sibTrans" cxnId="{8CD6782D-2827-40EC-88B2-E84E7B7C3D16}">
      <dgm:prSet/>
      <dgm:spPr/>
      <dgm:t>
        <a:bodyPr/>
        <a:lstStyle/>
        <a:p>
          <a:endParaRPr lang="en-GB"/>
        </a:p>
      </dgm:t>
    </dgm:pt>
    <dgm:pt modelId="{2B784823-D7AE-4E60-8CC7-17046AC68B23}" type="pres">
      <dgm:prSet presAssocID="{8F492017-794D-4386-A2FC-18497095833B}" presName="linear" presStyleCnt="0">
        <dgm:presLayoutVars>
          <dgm:dir/>
          <dgm:animLvl val="lvl"/>
          <dgm:resizeHandles val="exact"/>
        </dgm:presLayoutVars>
      </dgm:prSet>
      <dgm:spPr/>
    </dgm:pt>
    <dgm:pt modelId="{DBEC9DC8-A71A-4E7B-97D7-5E911B1BFB15}" type="pres">
      <dgm:prSet presAssocID="{65EA2BC2-E431-44FA-9FC4-C4D3530B4D5D}" presName="parentLin" presStyleCnt="0"/>
      <dgm:spPr/>
    </dgm:pt>
    <dgm:pt modelId="{89D7D5C6-06F6-4B74-9815-5156ABE2557E}" type="pres">
      <dgm:prSet presAssocID="{65EA2BC2-E431-44FA-9FC4-C4D3530B4D5D}" presName="parentLeftMargin" presStyleLbl="node1" presStyleIdx="0" presStyleCnt="2"/>
      <dgm:spPr/>
    </dgm:pt>
    <dgm:pt modelId="{AF6E4244-87FF-47E7-BD4D-FA463E97C515}" type="pres">
      <dgm:prSet presAssocID="{65EA2BC2-E431-44FA-9FC4-C4D3530B4D5D}" presName="parentText" presStyleLbl="node1" presStyleIdx="0" presStyleCnt="2" custScaleX="136101">
        <dgm:presLayoutVars>
          <dgm:chMax val="0"/>
          <dgm:bulletEnabled val="1"/>
        </dgm:presLayoutVars>
      </dgm:prSet>
      <dgm:spPr/>
    </dgm:pt>
    <dgm:pt modelId="{93BC84D4-2272-46C2-9A30-1A0570FE46F9}" type="pres">
      <dgm:prSet presAssocID="{65EA2BC2-E431-44FA-9FC4-C4D3530B4D5D}" presName="negativeSpace" presStyleCnt="0"/>
      <dgm:spPr/>
    </dgm:pt>
    <dgm:pt modelId="{5EBEF0E2-574B-4CAA-88BA-F9026A5D6EB6}" type="pres">
      <dgm:prSet presAssocID="{65EA2BC2-E431-44FA-9FC4-C4D3530B4D5D}" presName="childText" presStyleLbl="conFgAcc1" presStyleIdx="0" presStyleCnt="2" custLinFactNeighborX="609">
        <dgm:presLayoutVars>
          <dgm:bulletEnabled val="1"/>
        </dgm:presLayoutVars>
      </dgm:prSet>
      <dgm:spPr>
        <a:solidFill>
          <a:srgbClr val="CFD5EA">
            <a:alpha val="90000"/>
          </a:srgbClr>
        </a:solidFill>
      </dgm:spPr>
    </dgm:pt>
    <dgm:pt modelId="{7801BA2F-5920-413A-9747-DD1C08B9EBFD}" type="pres">
      <dgm:prSet presAssocID="{721094D9-D14C-4BC0-B25D-EBB88E4E12DC}" presName="spaceBetweenRectangles" presStyleCnt="0"/>
      <dgm:spPr/>
    </dgm:pt>
    <dgm:pt modelId="{3BC4708B-DC37-4674-B2D0-82D1CA2A8227}" type="pres">
      <dgm:prSet presAssocID="{BF23B1B5-BB1C-4133-A157-C3F37DA204E2}" presName="parentLin" presStyleCnt="0"/>
      <dgm:spPr/>
    </dgm:pt>
    <dgm:pt modelId="{4BDF7E91-0278-4AE2-B407-158BD2C78012}" type="pres">
      <dgm:prSet presAssocID="{BF23B1B5-BB1C-4133-A157-C3F37DA204E2}" presName="parentLeftMargin" presStyleLbl="node1" presStyleIdx="0" presStyleCnt="2"/>
      <dgm:spPr/>
    </dgm:pt>
    <dgm:pt modelId="{322D8367-2D82-42B4-8D99-6F47522814EA}" type="pres">
      <dgm:prSet presAssocID="{BF23B1B5-BB1C-4133-A157-C3F37DA204E2}" presName="parentText" presStyleLbl="node1" presStyleIdx="1" presStyleCnt="2" custScaleX="142857">
        <dgm:presLayoutVars>
          <dgm:chMax val="0"/>
          <dgm:bulletEnabled val="1"/>
        </dgm:presLayoutVars>
      </dgm:prSet>
      <dgm:spPr/>
    </dgm:pt>
    <dgm:pt modelId="{38E8C580-CFC9-483C-8EA4-3B33803F0152}" type="pres">
      <dgm:prSet presAssocID="{BF23B1B5-BB1C-4133-A157-C3F37DA204E2}" presName="negativeSpace" presStyleCnt="0"/>
      <dgm:spPr/>
    </dgm:pt>
    <dgm:pt modelId="{E34AA936-418F-4B2D-A8C0-258B247F9CC6}" type="pres">
      <dgm:prSet presAssocID="{BF23B1B5-BB1C-4133-A157-C3F37DA204E2}" presName="childText" presStyleLbl="conFgAcc1" presStyleIdx="1" presStyleCnt="2" custLinFactNeighborX="-3044">
        <dgm:presLayoutVars>
          <dgm:bulletEnabled val="1"/>
        </dgm:presLayoutVars>
      </dgm:prSet>
      <dgm:spPr/>
    </dgm:pt>
  </dgm:ptLst>
  <dgm:cxnLst>
    <dgm:cxn modelId="{4712FA0E-A1DF-441C-8FEC-48D1B13DAB47}" type="presOf" srcId="{BF23B1B5-BB1C-4133-A157-C3F37DA204E2}" destId="{4BDF7E91-0278-4AE2-B407-158BD2C78012}" srcOrd="0" destOrd="0" presId="urn:microsoft.com/office/officeart/2005/8/layout/list1"/>
    <dgm:cxn modelId="{005AC61B-8AE1-4FAF-BD49-774D7A85E0B1}" srcId="{BF23B1B5-BB1C-4133-A157-C3F37DA204E2}" destId="{46CC9854-4F61-4699-AFDA-5010F3488407}" srcOrd="2" destOrd="0" parTransId="{A3AE5EAF-7233-47B7-8BCF-3E471C61FC26}" sibTransId="{5E124A2B-2AAD-44FD-8CE4-54ACA6007C24}"/>
    <dgm:cxn modelId="{87F6C923-31F3-40DF-AE63-3A0EBDAD9E8D}" srcId="{8F492017-794D-4386-A2FC-18497095833B}" destId="{65EA2BC2-E431-44FA-9FC4-C4D3530B4D5D}" srcOrd="0" destOrd="0" parTransId="{2B772E49-F142-43B4-BD90-31E969ECE2C3}" sibTransId="{721094D9-D14C-4BC0-B25D-EBB88E4E12DC}"/>
    <dgm:cxn modelId="{8CD6782D-2827-40EC-88B2-E84E7B7C3D16}" srcId="{BF23B1B5-BB1C-4133-A157-C3F37DA204E2}" destId="{22B4F815-BF39-464B-A1B5-4AB6C5B54AD3}" srcOrd="6" destOrd="0" parTransId="{90A46FC5-CD10-444E-8418-274E1DA0231E}" sibTransId="{99D90338-31D6-4955-B765-406767F7F663}"/>
    <dgm:cxn modelId="{E9842E2F-C42B-4E6F-9D7F-3457642A603F}" srcId="{BF23B1B5-BB1C-4133-A157-C3F37DA204E2}" destId="{67F28254-BE81-4206-897E-E3DF8C1AFDC2}" srcOrd="1" destOrd="0" parTransId="{95BFBAD1-47C9-4811-93BB-77E22D7B5A41}" sibTransId="{34484C5B-4D44-4BB9-8D40-7C865FAC4F7F}"/>
    <dgm:cxn modelId="{5CFB462F-9BBA-4080-9888-1C64A8CCB3F3}" srcId="{BF23B1B5-BB1C-4133-A157-C3F37DA204E2}" destId="{7D578881-6166-41FC-B67D-9000437770AB}" srcOrd="0" destOrd="0" parTransId="{F76B395B-3761-4C65-ACBC-6CA94C525F54}" sibTransId="{588D00AA-7BE9-4236-9322-D40B5D4F2104}"/>
    <dgm:cxn modelId="{0A419731-54B2-4D1A-97CB-802C2DDCBCA2}" type="presOf" srcId="{65EA2BC2-E431-44FA-9FC4-C4D3530B4D5D}" destId="{89D7D5C6-06F6-4B74-9815-5156ABE2557E}" srcOrd="0" destOrd="0" presId="urn:microsoft.com/office/officeart/2005/8/layout/list1"/>
    <dgm:cxn modelId="{F1B64B41-751E-431E-BB88-21761239D486}" type="presOf" srcId="{06217B5B-78C4-404A-AD9B-B224B92054AC}" destId="{E34AA936-418F-4B2D-A8C0-258B247F9CC6}" srcOrd="0" destOrd="5" presId="urn:microsoft.com/office/officeart/2005/8/layout/list1"/>
    <dgm:cxn modelId="{D40F2C67-2E3F-4EF0-940C-36BCD79EAFD7}" srcId="{8F492017-794D-4386-A2FC-18497095833B}" destId="{BF23B1B5-BB1C-4133-A157-C3F37DA204E2}" srcOrd="1" destOrd="0" parTransId="{CA03A87A-5648-48A7-B2E5-EDB16E33E8F8}" sibTransId="{21D2084C-2904-4D75-B349-68F5F28593E1}"/>
    <dgm:cxn modelId="{2F8E146B-79EC-4276-AECC-93A869D0868F}" type="presOf" srcId="{22B4F815-BF39-464B-A1B5-4AB6C5B54AD3}" destId="{E34AA936-418F-4B2D-A8C0-258B247F9CC6}" srcOrd="0" destOrd="6" presId="urn:microsoft.com/office/officeart/2005/8/layout/list1"/>
    <dgm:cxn modelId="{8A3E4750-2F6C-4C47-BF1B-40174F0CD6D5}" srcId="{BF23B1B5-BB1C-4133-A157-C3F37DA204E2}" destId="{AC8F0ECD-792E-47B8-BBD6-35D41E93F992}" srcOrd="3" destOrd="0" parTransId="{C3E68ACD-47C7-4377-96CD-82B410E02514}" sibTransId="{39C0D75D-B8DD-4505-985C-8F367DEC613D}"/>
    <dgm:cxn modelId="{74C45B55-F690-4529-BAC5-D3B75E8AC3A8}" srcId="{BF23B1B5-BB1C-4133-A157-C3F37DA204E2}" destId="{18DC6DF5-C2D2-4CAF-AC4A-D0DF29AD1420}" srcOrd="4" destOrd="0" parTransId="{B883B69B-E82C-4CD9-A195-A7C940942FB2}" sibTransId="{30CB0FF7-750A-4F7D-AF46-1C24707181AE}"/>
    <dgm:cxn modelId="{B651AFA5-4D7E-4BD4-8FD8-E78AD6022E00}" type="presOf" srcId="{67F28254-BE81-4206-897E-E3DF8C1AFDC2}" destId="{E34AA936-418F-4B2D-A8C0-258B247F9CC6}" srcOrd="0" destOrd="1" presId="urn:microsoft.com/office/officeart/2005/8/layout/list1"/>
    <dgm:cxn modelId="{8E9691AC-39EA-4DCB-8894-5D44CEF46C73}" type="presOf" srcId="{46CC9854-4F61-4699-AFDA-5010F3488407}" destId="{E34AA936-418F-4B2D-A8C0-258B247F9CC6}" srcOrd="0" destOrd="2" presId="urn:microsoft.com/office/officeart/2005/8/layout/list1"/>
    <dgm:cxn modelId="{23D25CB0-7B6E-4C13-869E-7DF489524546}" type="presOf" srcId="{18DC6DF5-C2D2-4CAF-AC4A-D0DF29AD1420}" destId="{E34AA936-418F-4B2D-A8C0-258B247F9CC6}" srcOrd="0" destOrd="4" presId="urn:microsoft.com/office/officeart/2005/8/layout/list1"/>
    <dgm:cxn modelId="{60CE8BB5-DB74-405A-A0A4-C7767B692F59}" type="presOf" srcId="{BF23B1B5-BB1C-4133-A157-C3F37DA204E2}" destId="{322D8367-2D82-42B4-8D99-6F47522814EA}" srcOrd="1" destOrd="0" presId="urn:microsoft.com/office/officeart/2005/8/layout/list1"/>
    <dgm:cxn modelId="{F3844ABF-5AAC-4CE6-AE58-63E6FEF66E8E}" type="presOf" srcId="{7D578881-6166-41FC-B67D-9000437770AB}" destId="{E34AA936-418F-4B2D-A8C0-258B247F9CC6}" srcOrd="0" destOrd="0" presId="urn:microsoft.com/office/officeart/2005/8/layout/list1"/>
    <dgm:cxn modelId="{DD9DCFBF-95DA-432F-9C71-3398C43EFE0A}" type="presOf" srcId="{AC8F0ECD-792E-47B8-BBD6-35D41E93F992}" destId="{E34AA936-418F-4B2D-A8C0-258B247F9CC6}" srcOrd="0" destOrd="3" presId="urn:microsoft.com/office/officeart/2005/8/layout/list1"/>
    <dgm:cxn modelId="{0CB077D9-62A6-46C5-9B5C-65A4FD86492C}" type="presOf" srcId="{8F492017-794D-4386-A2FC-18497095833B}" destId="{2B784823-D7AE-4E60-8CC7-17046AC68B23}" srcOrd="0" destOrd="0" presId="urn:microsoft.com/office/officeart/2005/8/layout/list1"/>
    <dgm:cxn modelId="{5177BDDC-B1A1-45E2-A175-5573114677E0}" srcId="{BF23B1B5-BB1C-4133-A157-C3F37DA204E2}" destId="{06217B5B-78C4-404A-AD9B-B224B92054AC}" srcOrd="5" destOrd="0" parTransId="{9B0A70A1-9AB5-41F4-B209-0520FA6139A4}" sibTransId="{2C4AC624-BC00-470C-9AC1-18ED91AE265D}"/>
    <dgm:cxn modelId="{46846BEC-7267-4F3E-A31A-C78E24B59073}" type="presOf" srcId="{65EA2BC2-E431-44FA-9FC4-C4D3530B4D5D}" destId="{AF6E4244-87FF-47E7-BD4D-FA463E97C515}" srcOrd="1" destOrd="0" presId="urn:microsoft.com/office/officeart/2005/8/layout/list1"/>
    <dgm:cxn modelId="{6D3D09B3-5F0A-4AFD-8224-85235306603B}" type="presParOf" srcId="{2B784823-D7AE-4E60-8CC7-17046AC68B23}" destId="{DBEC9DC8-A71A-4E7B-97D7-5E911B1BFB15}" srcOrd="0" destOrd="0" presId="urn:microsoft.com/office/officeart/2005/8/layout/list1"/>
    <dgm:cxn modelId="{0AE8FB80-4361-49A0-91F6-6CAD30A25FB7}" type="presParOf" srcId="{DBEC9DC8-A71A-4E7B-97D7-5E911B1BFB15}" destId="{89D7D5C6-06F6-4B74-9815-5156ABE2557E}" srcOrd="0" destOrd="0" presId="urn:microsoft.com/office/officeart/2005/8/layout/list1"/>
    <dgm:cxn modelId="{00103069-EC2A-48EF-BEE7-220C76BCE8AD}" type="presParOf" srcId="{DBEC9DC8-A71A-4E7B-97D7-5E911B1BFB15}" destId="{AF6E4244-87FF-47E7-BD4D-FA463E97C515}" srcOrd="1" destOrd="0" presId="urn:microsoft.com/office/officeart/2005/8/layout/list1"/>
    <dgm:cxn modelId="{3BCFE59F-0B3F-4D5B-8610-BC6D171CEC12}" type="presParOf" srcId="{2B784823-D7AE-4E60-8CC7-17046AC68B23}" destId="{93BC84D4-2272-46C2-9A30-1A0570FE46F9}" srcOrd="1" destOrd="0" presId="urn:microsoft.com/office/officeart/2005/8/layout/list1"/>
    <dgm:cxn modelId="{C29FA07F-82C6-4BE9-81E1-FB833772132E}" type="presParOf" srcId="{2B784823-D7AE-4E60-8CC7-17046AC68B23}" destId="{5EBEF0E2-574B-4CAA-88BA-F9026A5D6EB6}" srcOrd="2" destOrd="0" presId="urn:microsoft.com/office/officeart/2005/8/layout/list1"/>
    <dgm:cxn modelId="{A858E4E8-2D2A-4ADC-BDBC-2C89EAC797E6}" type="presParOf" srcId="{2B784823-D7AE-4E60-8CC7-17046AC68B23}" destId="{7801BA2F-5920-413A-9747-DD1C08B9EBFD}" srcOrd="3" destOrd="0" presId="urn:microsoft.com/office/officeart/2005/8/layout/list1"/>
    <dgm:cxn modelId="{70CBA64D-6A28-4E41-944C-D616D15E7287}" type="presParOf" srcId="{2B784823-D7AE-4E60-8CC7-17046AC68B23}" destId="{3BC4708B-DC37-4674-B2D0-82D1CA2A8227}" srcOrd="4" destOrd="0" presId="urn:microsoft.com/office/officeart/2005/8/layout/list1"/>
    <dgm:cxn modelId="{3BBBF369-926E-48A9-A451-6BDC744468E3}" type="presParOf" srcId="{3BC4708B-DC37-4674-B2D0-82D1CA2A8227}" destId="{4BDF7E91-0278-4AE2-B407-158BD2C78012}" srcOrd="0" destOrd="0" presId="urn:microsoft.com/office/officeart/2005/8/layout/list1"/>
    <dgm:cxn modelId="{B6142216-0BB0-47FE-9721-ED46404B8040}" type="presParOf" srcId="{3BC4708B-DC37-4674-B2D0-82D1CA2A8227}" destId="{322D8367-2D82-42B4-8D99-6F47522814EA}" srcOrd="1" destOrd="0" presId="urn:microsoft.com/office/officeart/2005/8/layout/list1"/>
    <dgm:cxn modelId="{206023BB-7E2B-4F30-BB4F-AEFE0EE207FB}" type="presParOf" srcId="{2B784823-D7AE-4E60-8CC7-17046AC68B23}" destId="{38E8C580-CFC9-483C-8EA4-3B33803F0152}" srcOrd="5" destOrd="0" presId="urn:microsoft.com/office/officeart/2005/8/layout/list1"/>
    <dgm:cxn modelId="{7A001DA1-E992-4F36-BD5D-437455380DE8}" type="presParOf" srcId="{2B784823-D7AE-4E60-8CC7-17046AC68B23}" destId="{E34AA936-418F-4B2D-A8C0-258B247F9CC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76264-A111-4D95-A693-3B26495D4D1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1D6F2F-E0C0-469A-A1EB-C5B6DA3F2CFE}">
      <dgm:prSet phldrT="[Text]"/>
      <dgm:spPr>
        <a:ln>
          <a:noFill/>
        </a:ln>
      </dgm:spPr>
      <dgm:t>
        <a:bodyPr/>
        <a:lstStyle/>
        <a:p>
          <a:r>
            <a:rPr lang="en-GB" dirty="0"/>
            <a:t>The Treasury/DMO or cash manager has responsibility for only short-term investments</a:t>
          </a:r>
        </a:p>
      </dgm:t>
    </dgm:pt>
    <dgm:pt modelId="{A51BB0A5-EDC7-424D-B0F3-0EF045340FD2}" type="parTrans" cxnId="{362C0DA2-3106-4444-AFC4-E969AFE96E0C}">
      <dgm:prSet/>
      <dgm:spPr/>
      <dgm:t>
        <a:bodyPr/>
        <a:lstStyle/>
        <a:p>
          <a:endParaRPr lang="en-GB"/>
        </a:p>
      </dgm:t>
    </dgm:pt>
    <dgm:pt modelId="{D928A81A-D473-41F4-839B-6A1A9C746AE8}" type="sibTrans" cxnId="{362C0DA2-3106-4444-AFC4-E969AFE96E0C}">
      <dgm:prSet/>
      <dgm:spPr/>
      <dgm:t>
        <a:bodyPr/>
        <a:lstStyle/>
        <a:p>
          <a:endParaRPr lang="en-GB"/>
        </a:p>
      </dgm:t>
    </dgm:pt>
    <dgm:pt modelId="{A5D3A64C-152F-45F7-95C1-521811AB7326}">
      <dgm:prSet/>
      <dgm:spPr/>
      <dgm:t>
        <a:bodyPr/>
        <a:lstStyle/>
        <a:p>
          <a:pPr>
            <a:lnSpc>
              <a:spcPct val="100000"/>
            </a:lnSpc>
            <a:spcAft>
              <a:spcPts val="600"/>
            </a:spcAft>
          </a:pPr>
          <a:r>
            <a:rPr lang="en-GB" dirty="0"/>
            <a:t>Surplus over and above the cash buffer</a:t>
          </a:r>
        </a:p>
      </dgm:t>
    </dgm:pt>
    <dgm:pt modelId="{040BEA37-8959-4720-80A6-0CE403D61FC9}" type="parTrans" cxnId="{D973EEE1-D9F2-4F4D-A30C-B0E68B26CAEE}">
      <dgm:prSet/>
      <dgm:spPr/>
      <dgm:t>
        <a:bodyPr/>
        <a:lstStyle/>
        <a:p>
          <a:endParaRPr lang="en-GB"/>
        </a:p>
      </dgm:t>
    </dgm:pt>
    <dgm:pt modelId="{6151B15E-7CB5-492F-9354-C0BF800909A8}" type="sibTrans" cxnId="{D973EEE1-D9F2-4F4D-A30C-B0E68B26CAEE}">
      <dgm:prSet/>
      <dgm:spPr/>
      <dgm:t>
        <a:bodyPr/>
        <a:lstStyle/>
        <a:p>
          <a:endParaRPr lang="en-GB"/>
        </a:p>
      </dgm:t>
    </dgm:pt>
    <dgm:pt modelId="{40294C0C-CCCD-454E-A57B-E1076F0BC7CB}">
      <dgm:prSet/>
      <dgm:spPr/>
      <dgm:t>
        <a:bodyPr/>
        <a:lstStyle/>
        <a:p>
          <a:pPr>
            <a:lnSpc>
              <a:spcPct val="100000"/>
            </a:lnSpc>
            <a:spcAft>
              <a:spcPts val="600"/>
            </a:spcAft>
          </a:pPr>
          <a:r>
            <a:rPr lang="en-GB" dirty="0"/>
            <a:t>Shorter-term surpluses with short time horizon – transitory, not expected to be sustained – cash managers rarely invest cash &gt; than 3-6 months</a:t>
          </a:r>
        </a:p>
      </dgm:t>
    </dgm:pt>
    <dgm:pt modelId="{C5BCEAC5-F041-4863-8FE3-F79EFBE19B55}" type="parTrans" cxnId="{75FAAA56-A2F4-47D3-9D2A-0C1A0F0E89FA}">
      <dgm:prSet/>
      <dgm:spPr/>
      <dgm:t>
        <a:bodyPr/>
        <a:lstStyle/>
        <a:p>
          <a:endParaRPr lang="en-GB"/>
        </a:p>
      </dgm:t>
    </dgm:pt>
    <dgm:pt modelId="{69BE1DC0-2A6C-41EE-A809-FBC232947505}" type="sibTrans" cxnId="{75FAAA56-A2F4-47D3-9D2A-0C1A0F0E89FA}">
      <dgm:prSet/>
      <dgm:spPr/>
      <dgm:t>
        <a:bodyPr/>
        <a:lstStyle/>
        <a:p>
          <a:endParaRPr lang="en-GB"/>
        </a:p>
      </dgm:t>
    </dgm:pt>
    <dgm:pt modelId="{7783579E-24EA-4E4D-A27C-E0F2AF828AC7}">
      <dgm:prSet/>
      <dgm:spPr>
        <a:ln>
          <a:noFill/>
        </a:ln>
      </dgm:spPr>
      <dgm:t>
        <a:bodyPr/>
        <a:lstStyle/>
        <a:p>
          <a:r>
            <a:rPr lang="en-GB" dirty="0"/>
            <a:t>Structural or persistent surpluses should be handled separately</a:t>
          </a:r>
        </a:p>
      </dgm:t>
    </dgm:pt>
    <dgm:pt modelId="{B00751F0-F41A-41A0-8D6C-9A0A54F75C0A}" type="parTrans" cxnId="{3770C613-31BD-4CE5-B571-70A9FCB7E946}">
      <dgm:prSet/>
      <dgm:spPr/>
      <dgm:t>
        <a:bodyPr/>
        <a:lstStyle/>
        <a:p>
          <a:endParaRPr lang="en-GB"/>
        </a:p>
      </dgm:t>
    </dgm:pt>
    <dgm:pt modelId="{4ABC4C79-1FDD-4D9B-8767-A57C8038C445}" type="sibTrans" cxnId="{3770C613-31BD-4CE5-B571-70A9FCB7E946}">
      <dgm:prSet/>
      <dgm:spPr/>
      <dgm:t>
        <a:bodyPr/>
        <a:lstStyle/>
        <a:p>
          <a:endParaRPr lang="en-GB"/>
        </a:p>
      </dgm:t>
    </dgm:pt>
    <dgm:pt modelId="{02596EBD-BC34-451F-B509-22737D72E4F9}">
      <dgm:prSet/>
      <dgm:spPr/>
      <dgm:t>
        <a:bodyPr/>
        <a:lstStyle/>
        <a:p>
          <a:pPr>
            <a:lnSpc>
              <a:spcPct val="100000"/>
            </a:lnSpc>
            <a:spcAft>
              <a:spcPts val="600"/>
            </a:spcAft>
          </a:pPr>
          <a:r>
            <a:rPr lang="en-GB" dirty="0"/>
            <a:t>Invested in the money market </a:t>
          </a:r>
        </a:p>
      </dgm:t>
    </dgm:pt>
    <dgm:pt modelId="{79DD9F14-433B-44A0-8A13-F8EBD57DCC4E}" type="parTrans" cxnId="{4555AC10-56D9-4D89-AD14-A3CF164DBD5F}">
      <dgm:prSet/>
      <dgm:spPr/>
      <dgm:t>
        <a:bodyPr/>
        <a:lstStyle/>
        <a:p>
          <a:endParaRPr lang="en-GB"/>
        </a:p>
      </dgm:t>
    </dgm:pt>
    <dgm:pt modelId="{06A7CC5A-7335-4A86-B4D6-869E4A7193F3}" type="sibTrans" cxnId="{4555AC10-56D9-4D89-AD14-A3CF164DBD5F}">
      <dgm:prSet/>
      <dgm:spPr/>
      <dgm:t>
        <a:bodyPr/>
        <a:lstStyle/>
        <a:p>
          <a:endParaRPr lang="en-GB"/>
        </a:p>
      </dgm:t>
    </dgm:pt>
    <dgm:pt modelId="{19A3B642-78EC-47BC-B2B0-F133B7D2A84C}">
      <dgm:prSet/>
      <dgm:spPr/>
      <dgm:t>
        <a:bodyPr/>
        <a:lstStyle/>
        <a:p>
          <a:pPr>
            <a:lnSpc>
              <a:spcPct val="100000"/>
            </a:lnSpc>
            <a:spcAft>
              <a:spcPts val="600"/>
            </a:spcAft>
          </a:pPr>
          <a:r>
            <a:rPr lang="en-GB" dirty="0"/>
            <a:t>Note: the focus is on </a:t>
          </a:r>
          <a:r>
            <a:rPr lang="en-GB" u="sng" dirty="0"/>
            <a:t>investment</a:t>
          </a:r>
          <a:r>
            <a:rPr lang="en-GB" dirty="0"/>
            <a:t>: buying and selling MoF’s holdings of securities risks damaging the bond market; use only as collateral</a:t>
          </a:r>
        </a:p>
      </dgm:t>
    </dgm:pt>
    <dgm:pt modelId="{8BEDD448-0683-4B8E-B885-73490862F033}" type="parTrans" cxnId="{A5EB5B84-EA17-4619-91AC-F0481179B01E}">
      <dgm:prSet/>
      <dgm:spPr/>
      <dgm:t>
        <a:bodyPr/>
        <a:lstStyle/>
        <a:p>
          <a:endParaRPr lang="en-GB"/>
        </a:p>
      </dgm:t>
    </dgm:pt>
    <dgm:pt modelId="{6FAE93C6-E87E-4156-B982-F049A5A7FCE6}" type="sibTrans" cxnId="{A5EB5B84-EA17-4619-91AC-F0481179B01E}">
      <dgm:prSet/>
      <dgm:spPr/>
      <dgm:t>
        <a:bodyPr/>
        <a:lstStyle/>
        <a:p>
          <a:endParaRPr lang="en-GB"/>
        </a:p>
      </dgm:t>
    </dgm:pt>
    <dgm:pt modelId="{B7163DC1-E2A7-4099-B167-0E959B12259D}">
      <dgm:prSet/>
      <dgm:spPr/>
      <dgm:t>
        <a:bodyPr/>
        <a:lstStyle/>
        <a:p>
          <a:pPr>
            <a:lnSpc>
              <a:spcPct val="100000"/>
            </a:lnSpc>
            <a:spcAft>
              <a:spcPts val="600"/>
            </a:spcAft>
          </a:pPr>
          <a:r>
            <a:rPr lang="en-GB" dirty="0"/>
            <a:t>The “surplus” in this context is identified by the forecast (an allowance for caution may be reflected in either the size or maturity of the investment)</a:t>
          </a:r>
        </a:p>
      </dgm:t>
    </dgm:pt>
    <dgm:pt modelId="{7FC38293-2162-49FF-9B7B-60978FADA51E}" type="parTrans" cxnId="{FF171E98-9CD7-40D7-AF47-521F0CE1A48E}">
      <dgm:prSet/>
      <dgm:spPr/>
      <dgm:t>
        <a:bodyPr/>
        <a:lstStyle/>
        <a:p>
          <a:endParaRPr lang="en-GB"/>
        </a:p>
      </dgm:t>
    </dgm:pt>
    <dgm:pt modelId="{031863E7-30A2-4597-BB51-9523BA95486F}" type="sibTrans" cxnId="{FF171E98-9CD7-40D7-AF47-521F0CE1A48E}">
      <dgm:prSet/>
      <dgm:spPr/>
      <dgm:t>
        <a:bodyPr/>
        <a:lstStyle/>
        <a:p>
          <a:endParaRPr lang="en-GB"/>
        </a:p>
      </dgm:t>
    </dgm:pt>
    <dgm:pt modelId="{26784DB2-9413-4732-AF86-C9B7BD1E5F15}" type="pres">
      <dgm:prSet presAssocID="{21A76264-A111-4D95-A693-3B26495D4D1D}" presName="linear" presStyleCnt="0">
        <dgm:presLayoutVars>
          <dgm:animLvl val="lvl"/>
          <dgm:resizeHandles val="exact"/>
        </dgm:presLayoutVars>
      </dgm:prSet>
      <dgm:spPr/>
    </dgm:pt>
    <dgm:pt modelId="{9172C171-BA51-49D9-B638-34AB677958D0}" type="pres">
      <dgm:prSet presAssocID="{921D6F2F-E0C0-469A-A1EB-C5B6DA3F2CFE}" presName="parentText" presStyleLbl="node1" presStyleIdx="0" presStyleCnt="2" custScaleY="67693">
        <dgm:presLayoutVars>
          <dgm:chMax val="0"/>
          <dgm:bulletEnabled val="1"/>
        </dgm:presLayoutVars>
      </dgm:prSet>
      <dgm:spPr/>
    </dgm:pt>
    <dgm:pt modelId="{5207338B-23A6-42FF-BCF6-261C411D266C}" type="pres">
      <dgm:prSet presAssocID="{921D6F2F-E0C0-469A-A1EB-C5B6DA3F2CFE}" presName="childText" presStyleLbl="revTx" presStyleIdx="0" presStyleCnt="1" custScaleX="92900" custScaleY="89679">
        <dgm:presLayoutVars>
          <dgm:bulletEnabled val="1"/>
        </dgm:presLayoutVars>
      </dgm:prSet>
      <dgm:spPr/>
    </dgm:pt>
    <dgm:pt modelId="{A3AEFB34-A6B9-41A1-AE35-05AD44F29769}" type="pres">
      <dgm:prSet presAssocID="{7783579E-24EA-4E4D-A27C-E0F2AF828AC7}" presName="parentText" presStyleLbl="node1" presStyleIdx="1" presStyleCnt="2" custScaleY="58505" custLinFactNeighborX="0" custLinFactNeighborY="-4361">
        <dgm:presLayoutVars>
          <dgm:chMax val="0"/>
          <dgm:bulletEnabled val="1"/>
        </dgm:presLayoutVars>
      </dgm:prSet>
      <dgm:spPr/>
    </dgm:pt>
  </dgm:ptLst>
  <dgm:cxnLst>
    <dgm:cxn modelId="{4555AC10-56D9-4D89-AD14-A3CF164DBD5F}" srcId="{921D6F2F-E0C0-469A-A1EB-C5B6DA3F2CFE}" destId="{02596EBD-BC34-451F-B509-22737D72E4F9}" srcOrd="1" destOrd="0" parTransId="{79DD9F14-433B-44A0-8A13-F8EBD57DCC4E}" sibTransId="{06A7CC5A-7335-4A86-B4D6-869E4A7193F3}"/>
    <dgm:cxn modelId="{3770C613-31BD-4CE5-B571-70A9FCB7E946}" srcId="{21A76264-A111-4D95-A693-3B26495D4D1D}" destId="{7783579E-24EA-4E4D-A27C-E0F2AF828AC7}" srcOrd="1" destOrd="0" parTransId="{B00751F0-F41A-41A0-8D6C-9A0A54F75C0A}" sibTransId="{4ABC4C79-1FDD-4D9B-8767-A57C8038C445}"/>
    <dgm:cxn modelId="{1E593125-0A21-42CE-8282-178F2E9B2388}" type="presOf" srcId="{A5D3A64C-152F-45F7-95C1-521811AB7326}" destId="{5207338B-23A6-42FF-BCF6-261C411D266C}" srcOrd="0" destOrd="0" presId="urn:microsoft.com/office/officeart/2005/8/layout/vList2"/>
    <dgm:cxn modelId="{BB850C64-3C73-4867-B2C1-554FB96BBE79}" type="presOf" srcId="{921D6F2F-E0C0-469A-A1EB-C5B6DA3F2CFE}" destId="{9172C171-BA51-49D9-B638-34AB677958D0}" srcOrd="0" destOrd="0" presId="urn:microsoft.com/office/officeart/2005/8/layout/vList2"/>
    <dgm:cxn modelId="{75FAAA56-A2F4-47D3-9D2A-0C1A0F0E89FA}" srcId="{921D6F2F-E0C0-469A-A1EB-C5B6DA3F2CFE}" destId="{40294C0C-CCCD-454E-A57B-E1076F0BC7CB}" srcOrd="2" destOrd="0" parTransId="{C5BCEAC5-F041-4863-8FE3-F79EFBE19B55}" sibTransId="{69BE1DC0-2A6C-41EE-A809-FBC232947505}"/>
    <dgm:cxn modelId="{A5EB5B84-EA17-4619-91AC-F0481179B01E}" srcId="{921D6F2F-E0C0-469A-A1EB-C5B6DA3F2CFE}" destId="{19A3B642-78EC-47BC-B2B0-F133B7D2A84C}" srcOrd="4" destOrd="0" parTransId="{8BEDD448-0683-4B8E-B885-73490862F033}" sibTransId="{6FAE93C6-E87E-4156-B982-F049A5A7FCE6}"/>
    <dgm:cxn modelId="{FF171E98-9CD7-40D7-AF47-521F0CE1A48E}" srcId="{921D6F2F-E0C0-469A-A1EB-C5B6DA3F2CFE}" destId="{B7163DC1-E2A7-4099-B167-0E959B12259D}" srcOrd="3" destOrd="0" parTransId="{7FC38293-2162-49FF-9B7B-60978FADA51E}" sibTransId="{031863E7-30A2-4597-BB51-9523BA95486F}"/>
    <dgm:cxn modelId="{362C0DA2-3106-4444-AFC4-E969AFE96E0C}" srcId="{21A76264-A111-4D95-A693-3B26495D4D1D}" destId="{921D6F2F-E0C0-469A-A1EB-C5B6DA3F2CFE}" srcOrd="0" destOrd="0" parTransId="{A51BB0A5-EDC7-424D-B0F3-0EF045340FD2}" sibTransId="{D928A81A-D473-41F4-839B-6A1A9C746AE8}"/>
    <dgm:cxn modelId="{8FB720A9-38CB-4899-848B-B2A9C059740E}" type="presOf" srcId="{40294C0C-CCCD-454E-A57B-E1076F0BC7CB}" destId="{5207338B-23A6-42FF-BCF6-261C411D266C}" srcOrd="0" destOrd="2" presId="urn:microsoft.com/office/officeart/2005/8/layout/vList2"/>
    <dgm:cxn modelId="{87F331B1-B5DA-41D3-BE42-13FADA32C1CC}" type="presOf" srcId="{B7163DC1-E2A7-4099-B167-0E959B12259D}" destId="{5207338B-23A6-42FF-BCF6-261C411D266C}" srcOrd="0" destOrd="3" presId="urn:microsoft.com/office/officeart/2005/8/layout/vList2"/>
    <dgm:cxn modelId="{1FCDF2BB-CFA5-4336-98B9-72CBF064A348}" type="presOf" srcId="{02596EBD-BC34-451F-B509-22737D72E4F9}" destId="{5207338B-23A6-42FF-BCF6-261C411D266C}" srcOrd="0" destOrd="1" presId="urn:microsoft.com/office/officeart/2005/8/layout/vList2"/>
    <dgm:cxn modelId="{AB92B9CC-276C-4A69-B54E-DBABE53C5A90}" type="presOf" srcId="{21A76264-A111-4D95-A693-3B26495D4D1D}" destId="{26784DB2-9413-4732-AF86-C9B7BD1E5F15}" srcOrd="0" destOrd="0" presId="urn:microsoft.com/office/officeart/2005/8/layout/vList2"/>
    <dgm:cxn modelId="{00262AD3-5B7D-4556-AA12-675D761C8BDE}" type="presOf" srcId="{7783579E-24EA-4E4D-A27C-E0F2AF828AC7}" destId="{A3AEFB34-A6B9-41A1-AE35-05AD44F29769}" srcOrd="0" destOrd="0" presId="urn:microsoft.com/office/officeart/2005/8/layout/vList2"/>
    <dgm:cxn modelId="{D973EEE1-D9F2-4F4D-A30C-B0E68B26CAEE}" srcId="{921D6F2F-E0C0-469A-A1EB-C5B6DA3F2CFE}" destId="{A5D3A64C-152F-45F7-95C1-521811AB7326}" srcOrd="0" destOrd="0" parTransId="{040BEA37-8959-4720-80A6-0CE403D61FC9}" sibTransId="{6151B15E-7CB5-492F-9354-C0BF800909A8}"/>
    <dgm:cxn modelId="{9DF834FC-48DD-4692-AD72-135CD0EA2B5B}" type="presOf" srcId="{19A3B642-78EC-47BC-B2B0-F133B7D2A84C}" destId="{5207338B-23A6-42FF-BCF6-261C411D266C}" srcOrd="0" destOrd="4" presId="urn:microsoft.com/office/officeart/2005/8/layout/vList2"/>
    <dgm:cxn modelId="{896CB20D-E6D5-4176-992F-8F8A61510482}" type="presParOf" srcId="{26784DB2-9413-4732-AF86-C9B7BD1E5F15}" destId="{9172C171-BA51-49D9-B638-34AB677958D0}" srcOrd="0" destOrd="0" presId="urn:microsoft.com/office/officeart/2005/8/layout/vList2"/>
    <dgm:cxn modelId="{AE8A5A03-BC0A-4FB9-AF68-3E2D29DFE661}" type="presParOf" srcId="{26784DB2-9413-4732-AF86-C9B7BD1E5F15}" destId="{5207338B-23A6-42FF-BCF6-261C411D266C}" srcOrd="1" destOrd="0" presId="urn:microsoft.com/office/officeart/2005/8/layout/vList2"/>
    <dgm:cxn modelId="{2618772D-F75B-4061-9EDC-A6B958314A6A}" type="presParOf" srcId="{26784DB2-9413-4732-AF86-C9B7BD1E5F15}" destId="{A3AEFB34-A6B9-41A1-AE35-05AD44F297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DA972-B82A-452E-9C8D-8DB7BAA10C29}"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6988209B-17F6-45FE-8CD0-45D258C01963}">
      <dgm:prSet phldrT="[Text]" custT="1"/>
      <dgm:spPr/>
      <dgm:t>
        <a:bodyPr/>
        <a:lstStyle/>
        <a:p>
          <a:r>
            <a:rPr lang="en-GB" sz="2400" dirty="0"/>
            <a:t>Structural Surplus </a:t>
          </a:r>
        </a:p>
      </dgm:t>
    </dgm:pt>
    <dgm:pt modelId="{D77C2153-A877-4DEC-9E8D-BCA1393ECE44}" type="parTrans" cxnId="{3242C058-D408-42FA-9C13-D77206C34086}">
      <dgm:prSet/>
      <dgm:spPr/>
      <dgm:t>
        <a:bodyPr/>
        <a:lstStyle/>
        <a:p>
          <a:endParaRPr lang="en-GB"/>
        </a:p>
      </dgm:t>
    </dgm:pt>
    <dgm:pt modelId="{70E4C614-720F-42DC-87C8-DA94366C2632}" type="sibTrans" cxnId="{3242C058-D408-42FA-9C13-D77206C34086}">
      <dgm:prSet/>
      <dgm:spPr/>
      <dgm:t>
        <a:bodyPr/>
        <a:lstStyle/>
        <a:p>
          <a:endParaRPr lang="en-GB"/>
        </a:p>
      </dgm:t>
    </dgm:pt>
    <dgm:pt modelId="{3F20F5D8-6D45-4E15-BA01-4D18E1121B5D}">
      <dgm:prSet/>
      <dgm:spPr>
        <a:solidFill>
          <a:srgbClr val="CFD5EA"/>
        </a:solidFill>
        <a:ln>
          <a:solidFill>
            <a:srgbClr val="004C97"/>
          </a:solidFill>
        </a:ln>
      </dgm:spPr>
      <dgm:t>
        <a:bodyPr/>
        <a:lstStyle/>
        <a:p>
          <a:r>
            <a:rPr lang="en-GB" dirty="0">
              <a:solidFill>
                <a:schemeClr val="tx1"/>
              </a:solidFill>
            </a:rPr>
            <a:t>Structurally surplus cash should be identified and managed separately</a:t>
          </a:r>
        </a:p>
      </dgm:t>
    </dgm:pt>
    <dgm:pt modelId="{C8B07CD7-7762-4619-BD0A-9588CEDCCE19}" type="parTrans" cxnId="{D72D9FCB-04EB-4EF8-A188-6FFA591F40B2}">
      <dgm:prSet/>
      <dgm:spPr/>
      <dgm:t>
        <a:bodyPr/>
        <a:lstStyle/>
        <a:p>
          <a:endParaRPr lang="en-GB"/>
        </a:p>
      </dgm:t>
    </dgm:pt>
    <dgm:pt modelId="{1B7B35D4-FC3C-4FC3-BBC1-77023A527F66}" type="sibTrans" cxnId="{D72D9FCB-04EB-4EF8-A188-6FFA591F40B2}">
      <dgm:prSet/>
      <dgm:spPr/>
      <dgm:t>
        <a:bodyPr/>
        <a:lstStyle/>
        <a:p>
          <a:endParaRPr lang="en-GB"/>
        </a:p>
      </dgm:t>
    </dgm:pt>
    <dgm:pt modelId="{35A362DF-B094-48EB-ACC5-ED61247BB101}">
      <dgm:prSet/>
      <dgm:spPr>
        <a:solidFill>
          <a:srgbClr val="CFD5EA"/>
        </a:solidFill>
        <a:ln>
          <a:solidFill>
            <a:srgbClr val="004C97"/>
          </a:solidFill>
        </a:ln>
      </dgm:spPr>
      <dgm:t>
        <a:bodyPr/>
        <a:lstStyle/>
        <a:p>
          <a:pPr>
            <a:buFont typeface="Arial" panose="020B0604020202020204" pitchFamily="34" charset="0"/>
            <a:buChar char="•"/>
          </a:pPr>
          <a:r>
            <a:rPr lang="en-GB" dirty="0">
              <a:solidFill>
                <a:schemeClr val="tx1"/>
              </a:solidFill>
            </a:rPr>
            <a:t>Long-term savings or stabilisation fund – own governance arrangements &amp; own management: invested according to a strategic asset allocation reflecting risk and balance sheet objectives</a:t>
          </a:r>
        </a:p>
      </dgm:t>
    </dgm:pt>
    <dgm:pt modelId="{5CB3BA02-14AD-4B6D-9357-A459A2CE9136}" type="parTrans" cxnId="{4CB794E6-75D2-47F5-AD5D-5A6919F20E9E}">
      <dgm:prSet/>
      <dgm:spPr/>
      <dgm:t>
        <a:bodyPr/>
        <a:lstStyle/>
        <a:p>
          <a:endParaRPr lang="en-GB"/>
        </a:p>
      </dgm:t>
    </dgm:pt>
    <dgm:pt modelId="{A6F84064-27DC-47F4-B236-4A18327630D2}" type="sibTrans" cxnId="{4CB794E6-75D2-47F5-AD5D-5A6919F20E9E}">
      <dgm:prSet/>
      <dgm:spPr/>
      <dgm:t>
        <a:bodyPr/>
        <a:lstStyle/>
        <a:p>
          <a:endParaRPr lang="en-GB"/>
        </a:p>
      </dgm:t>
    </dgm:pt>
    <dgm:pt modelId="{716855CD-8EE6-4164-88DF-40FDCE7502FC}">
      <dgm:prSet custT="1"/>
      <dgm:spPr/>
      <dgm:t>
        <a:bodyPr/>
        <a:lstStyle/>
        <a:p>
          <a:r>
            <a:rPr lang="en-GB" sz="2400" dirty="0"/>
            <a:t>Cash Reserve Fund</a:t>
          </a:r>
        </a:p>
      </dgm:t>
    </dgm:pt>
    <dgm:pt modelId="{96E76F16-144A-4E69-B3E9-6043AE836ED5}" type="parTrans" cxnId="{8315F586-11FA-4E80-A126-E1911ABB0C9F}">
      <dgm:prSet/>
      <dgm:spPr/>
      <dgm:t>
        <a:bodyPr/>
        <a:lstStyle/>
        <a:p>
          <a:endParaRPr lang="en-GB"/>
        </a:p>
      </dgm:t>
    </dgm:pt>
    <dgm:pt modelId="{882C2BE2-D2AD-4C72-A7F1-2F10846A63B4}" type="sibTrans" cxnId="{8315F586-11FA-4E80-A126-E1911ABB0C9F}">
      <dgm:prSet/>
      <dgm:spPr/>
      <dgm:t>
        <a:bodyPr/>
        <a:lstStyle/>
        <a:p>
          <a:endParaRPr lang="en-GB"/>
        </a:p>
      </dgm:t>
    </dgm:pt>
    <dgm:pt modelId="{651AB98F-449E-449A-BA04-D536F53060F3}">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buFont typeface="Arial" panose="020B0604020202020204" pitchFamily="34" charset="0"/>
            <a:buChar char="•"/>
          </a:pPr>
          <a:r>
            <a:rPr lang="en-GB" sz="1700" kern="1200" dirty="0">
              <a:solidFill>
                <a:schemeClr val="tx1"/>
              </a:solidFill>
              <a:latin typeface="Arial" panose="020B0604020202020204"/>
              <a:ea typeface="+mn-ea"/>
              <a:cs typeface="+mn-cs"/>
            </a:rPr>
            <a:t>Sensible if the structural surplus is likely to be run down in the medium term or as a cushion against a concerning future scenario (eg Peru – 3-month fund v possible future banking crisis)</a:t>
          </a:r>
        </a:p>
      </dgm:t>
    </dgm:pt>
    <dgm:pt modelId="{4B887C01-06D4-44A3-A05F-9323642CACF3}" type="parTrans" cxnId="{8CE23DDE-2032-4C6C-ADE0-8AF48166C42B}">
      <dgm:prSet/>
      <dgm:spPr/>
      <dgm:t>
        <a:bodyPr/>
        <a:lstStyle/>
        <a:p>
          <a:endParaRPr lang="en-GB"/>
        </a:p>
      </dgm:t>
    </dgm:pt>
    <dgm:pt modelId="{4C7E5629-42C7-433B-9577-DEC1ECCC7D80}" type="sibTrans" cxnId="{8CE23DDE-2032-4C6C-ADE0-8AF48166C42B}">
      <dgm:prSet/>
      <dgm:spPr/>
      <dgm:t>
        <a:bodyPr/>
        <a:lstStyle/>
        <a:p>
          <a:endParaRPr lang="en-GB"/>
        </a:p>
      </dgm:t>
    </dgm:pt>
    <dgm:pt modelId="{4D7F83C6-90F3-4BE8-AFD3-D40675E845E8}">
      <dgm:prSet/>
      <dgm:spPr>
        <a:solidFill>
          <a:srgbClr val="CFD5EA"/>
        </a:solidFill>
        <a:ln>
          <a:solidFill>
            <a:srgbClr val="004C97"/>
          </a:solidFill>
        </a:ln>
      </dgm:spPr>
      <dgm:t>
        <a:bodyPr/>
        <a:lstStyle/>
        <a:p>
          <a:r>
            <a:rPr lang="en-GB" dirty="0">
              <a:solidFill>
                <a:schemeClr val="tx1"/>
              </a:solidFill>
            </a:rPr>
            <a:t>Usual upward sloping yield curve =&gt; not cost-effective to hold cash as a longer-term investment. Better use of any surplus is to reduce debt or to invest in other assets.</a:t>
          </a:r>
        </a:p>
      </dgm:t>
    </dgm:pt>
    <dgm:pt modelId="{9AB611C2-A351-4A5B-ADBA-D02AA1CF0608}" type="parTrans" cxnId="{E73C14D1-2A5C-4A57-9FC0-102BC1108D26}">
      <dgm:prSet/>
      <dgm:spPr/>
      <dgm:t>
        <a:bodyPr/>
        <a:lstStyle/>
        <a:p>
          <a:endParaRPr lang="en-GB"/>
        </a:p>
      </dgm:t>
    </dgm:pt>
    <dgm:pt modelId="{05FF7836-3E4E-42B7-A2F1-6E4EDB9284D3}" type="sibTrans" cxnId="{E73C14D1-2A5C-4A57-9FC0-102BC1108D26}">
      <dgm:prSet/>
      <dgm:spPr/>
      <dgm:t>
        <a:bodyPr/>
        <a:lstStyle/>
        <a:p>
          <a:endParaRPr lang="en-GB"/>
        </a:p>
      </dgm:t>
    </dgm:pt>
    <dgm:pt modelId="{40E0FAE2-4100-44AC-8D81-A20B3009AB9D}">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en-GB" sz="1700" kern="1200" dirty="0">
              <a:solidFill>
                <a:schemeClr val="tx1"/>
              </a:solidFill>
              <a:latin typeface="Arial" panose="020B0604020202020204"/>
              <a:ea typeface="+mn-ea"/>
              <a:cs typeface="+mn-cs"/>
            </a:rPr>
            <a:t>May be a separate fund or tranche of stabilization or savings fund</a:t>
          </a:r>
        </a:p>
      </dgm:t>
    </dgm:pt>
    <dgm:pt modelId="{14EE856F-01C2-4319-BCCD-2B7F8AD21D1A}" type="parTrans" cxnId="{2DC1AB3B-D64B-41C0-8899-EA5D52CA1F91}">
      <dgm:prSet/>
      <dgm:spPr/>
      <dgm:t>
        <a:bodyPr/>
        <a:lstStyle/>
        <a:p>
          <a:endParaRPr lang="en-GB"/>
        </a:p>
      </dgm:t>
    </dgm:pt>
    <dgm:pt modelId="{DFA2BE59-1300-4415-B973-8BE3E5942764}" type="sibTrans" cxnId="{2DC1AB3B-D64B-41C0-8899-EA5D52CA1F91}">
      <dgm:prSet/>
      <dgm:spPr/>
      <dgm:t>
        <a:bodyPr/>
        <a:lstStyle/>
        <a:p>
          <a:endParaRPr lang="en-GB"/>
        </a:p>
      </dgm:t>
    </dgm:pt>
    <dgm:pt modelId="{10A1C092-A49C-40F2-B895-15250F8DFC9F}">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en-GB" sz="1700" kern="1200" dirty="0">
              <a:solidFill>
                <a:schemeClr val="tx1"/>
              </a:solidFill>
              <a:latin typeface="Arial" panose="020B0604020202020204"/>
              <a:ea typeface="+mn-ea"/>
              <a:cs typeface="+mn-cs"/>
            </a:rPr>
            <a:t>Often invested in money market: slightly longer term than cash management investments</a:t>
          </a:r>
        </a:p>
      </dgm:t>
    </dgm:pt>
    <dgm:pt modelId="{9322B1C0-52B8-49F1-A676-AC5213BBE64D}" type="parTrans" cxnId="{DA619CED-FFAE-412D-A37F-96A044EB5651}">
      <dgm:prSet/>
      <dgm:spPr/>
      <dgm:t>
        <a:bodyPr/>
        <a:lstStyle/>
        <a:p>
          <a:endParaRPr lang="en-GB"/>
        </a:p>
      </dgm:t>
    </dgm:pt>
    <dgm:pt modelId="{4069338D-8C9B-44ED-94E3-B534A9106BC4}" type="sibTrans" cxnId="{DA619CED-FFAE-412D-A37F-96A044EB5651}">
      <dgm:prSet/>
      <dgm:spPr/>
      <dgm:t>
        <a:bodyPr/>
        <a:lstStyle/>
        <a:p>
          <a:endParaRPr lang="en-GB"/>
        </a:p>
      </dgm:t>
    </dgm:pt>
    <dgm:pt modelId="{3EC98489-39AD-49F7-B786-5D35FF81C0F7}">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en-GB" sz="1700" kern="1200" dirty="0">
              <a:solidFill>
                <a:schemeClr val="tx1"/>
              </a:solidFill>
              <a:latin typeface="Arial" panose="020B0604020202020204"/>
              <a:ea typeface="+mn-ea"/>
              <a:cs typeface="+mn-cs"/>
            </a:rPr>
            <a:t>Provides additional "liquidity safety net”</a:t>
          </a:r>
        </a:p>
      </dgm:t>
    </dgm:pt>
    <dgm:pt modelId="{59C17C82-9EAC-47E1-9F74-125FDC3348F5}" type="parTrans" cxnId="{FC207DB9-F748-48DE-BF76-30864B0E4AE1}">
      <dgm:prSet/>
      <dgm:spPr/>
      <dgm:t>
        <a:bodyPr/>
        <a:lstStyle/>
        <a:p>
          <a:endParaRPr lang="en-GB"/>
        </a:p>
      </dgm:t>
    </dgm:pt>
    <dgm:pt modelId="{B1088DC7-CDCE-4A8D-BE84-86C977472C29}" type="sibTrans" cxnId="{FC207DB9-F748-48DE-BF76-30864B0E4AE1}">
      <dgm:prSet/>
      <dgm:spPr/>
      <dgm:t>
        <a:bodyPr/>
        <a:lstStyle/>
        <a:p>
          <a:endParaRPr lang="en-GB"/>
        </a:p>
      </dgm:t>
    </dgm:pt>
    <dgm:pt modelId="{2062EA9F-0A25-42D5-80AD-994DF8D843DC}" type="pres">
      <dgm:prSet presAssocID="{E46DA972-B82A-452E-9C8D-8DB7BAA10C29}" presName="Name0" presStyleCnt="0">
        <dgm:presLayoutVars>
          <dgm:dir/>
          <dgm:animLvl val="lvl"/>
          <dgm:resizeHandles val="exact"/>
        </dgm:presLayoutVars>
      </dgm:prSet>
      <dgm:spPr/>
    </dgm:pt>
    <dgm:pt modelId="{3EEBF31F-1252-4114-B399-640E94AD6080}" type="pres">
      <dgm:prSet presAssocID="{6988209B-17F6-45FE-8CD0-45D258C01963}" presName="linNode" presStyleCnt="0"/>
      <dgm:spPr/>
    </dgm:pt>
    <dgm:pt modelId="{2BD57E38-0CD8-4C40-AE03-8A5B7FC78E9F}" type="pres">
      <dgm:prSet presAssocID="{6988209B-17F6-45FE-8CD0-45D258C01963}" presName="parTx" presStyleLbl="revTx" presStyleIdx="0" presStyleCnt="2">
        <dgm:presLayoutVars>
          <dgm:chMax val="1"/>
          <dgm:bulletEnabled val="1"/>
        </dgm:presLayoutVars>
      </dgm:prSet>
      <dgm:spPr/>
    </dgm:pt>
    <dgm:pt modelId="{11583960-0AF7-4E07-8E94-6ECB6A26DD36}" type="pres">
      <dgm:prSet presAssocID="{6988209B-17F6-45FE-8CD0-45D258C01963}" presName="bracket" presStyleLbl="parChTrans1D1" presStyleIdx="0" presStyleCnt="2"/>
      <dgm:spPr/>
    </dgm:pt>
    <dgm:pt modelId="{EA21D22A-14C4-4A25-973D-5B259F50302F}" type="pres">
      <dgm:prSet presAssocID="{6988209B-17F6-45FE-8CD0-45D258C01963}" presName="spH" presStyleCnt="0"/>
      <dgm:spPr/>
    </dgm:pt>
    <dgm:pt modelId="{7658F03C-E4F6-4C97-9C8A-69221E8AF78F}" type="pres">
      <dgm:prSet presAssocID="{6988209B-17F6-45FE-8CD0-45D258C01963}" presName="desTx" presStyleLbl="node1" presStyleIdx="0" presStyleCnt="2" custLinFactNeighborX="6187" custLinFactNeighborY="175">
        <dgm:presLayoutVars>
          <dgm:bulletEnabled val="1"/>
        </dgm:presLayoutVars>
      </dgm:prSet>
      <dgm:spPr/>
    </dgm:pt>
    <dgm:pt modelId="{224166A0-759C-4CAA-A548-3F728D27E50F}" type="pres">
      <dgm:prSet presAssocID="{70E4C614-720F-42DC-87C8-DA94366C2632}" presName="spV" presStyleCnt="0"/>
      <dgm:spPr/>
    </dgm:pt>
    <dgm:pt modelId="{B35ED3CB-C931-4AD5-83A6-81C6A44D58E3}" type="pres">
      <dgm:prSet presAssocID="{716855CD-8EE6-4164-88DF-40FDCE7502FC}" presName="linNode" presStyleCnt="0"/>
      <dgm:spPr/>
    </dgm:pt>
    <dgm:pt modelId="{7EFAAC0E-2CE6-4462-978F-CD6E7B5ED813}" type="pres">
      <dgm:prSet presAssocID="{716855CD-8EE6-4164-88DF-40FDCE7502FC}" presName="parTx" presStyleLbl="revTx" presStyleIdx="1" presStyleCnt="2">
        <dgm:presLayoutVars>
          <dgm:chMax val="1"/>
          <dgm:bulletEnabled val="1"/>
        </dgm:presLayoutVars>
      </dgm:prSet>
      <dgm:spPr/>
    </dgm:pt>
    <dgm:pt modelId="{5F1CCB01-04BF-4481-BFBD-00ABFD3C5DB7}" type="pres">
      <dgm:prSet presAssocID="{716855CD-8EE6-4164-88DF-40FDCE7502FC}" presName="bracket" presStyleLbl="parChTrans1D1" presStyleIdx="1" presStyleCnt="2"/>
      <dgm:spPr/>
    </dgm:pt>
    <dgm:pt modelId="{116D58E3-ADE7-44F6-BE81-F309F9B5CEB2}" type="pres">
      <dgm:prSet presAssocID="{716855CD-8EE6-4164-88DF-40FDCE7502FC}" presName="spH" presStyleCnt="0"/>
      <dgm:spPr/>
    </dgm:pt>
    <dgm:pt modelId="{2F0C7C27-1ACB-41D9-8EDD-83DB33B12AA9}" type="pres">
      <dgm:prSet presAssocID="{716855CD-8EE6-4164-88DF-40FDCE7502FC}" presName="desTx" presStyleLbl="node1" presStyleIdx="1" presStyleCnt="2" custScaleX="100993">
        <dgm:presLayoutVars>
          <dgm:bulletEnabled val="1"/>
        </dgm:presLayoutVars>
      </dgm:prSet>
      <dgm:spPr/>
    </dgm:pt>
  </dgm:ptLst>
  <dgm:cxnLst>
    <dgm:cxn modelId="{2DC1AB3B-D64B-41C0-8899-EA5D52CA1F91}" srcId="{716855CD-8EE6-4164-88DF-40FDCE7502FC}" destId="{40E0FAE2-4100-44AC-8D81-A20B3009AB9D}" srcOrd="1" destOrd="0" parTransId="{14EE856F-01C2-4319-BCCD-2B7F8AD21D1A}" sibTransId="{DFA2BE59-1300-4415-B973-8BE3E5942764}"/>
    <dgm:cxn modelId="{4AC69C5D-E423-485F-A011-94BEDEF3C868}" type="presOf" srcId="{4D7F83C6-90F3-4BE8-AFD3-D40675E845E8}" destId="{7658F03C-E4F6-4C97-9C8A-69221E8AF78F}" srcOrd="0" destOrd="1" presId="urn:diagrams.loki3.com/BracketList"/>
    <dgm:cxn modelId="{95947C62-41B2-428B-BB7A-2FDDC23AD339}" type="presOf" srcId="{3F20F5D8-6D45-4E15-BA01-4D18E1121B5D}" destId="{7658F03C-E4F6-4C97-9C8A-69221E8AF78F}" srcOrd="0" destOrd="0" presId="urn:diagrams.loki3.com/BracketList"/>
    <dgm:cxn modelId="{854CC54B-860A-4E24-80C6-4E239A6F6D34}" type="presOf" srcId="{651AB98F-449E-449A-BA04-D536F53060F3}" destId="{2F0C7C27-1ACB-41D9-8EDD-83DB33B12AA9}" srcOrd="0" destOrd="0" presId="urn:diagrams.loki3.com/BracketList"/>
    <dgm:cxn modelId="{2E469E4F-AFA5-4E5F-983C-CC3364D3EA72}" type="presOf" srcId="{716855CD-8EE6-4164-88DF-40FDCE7502FC}" destId="{7EFAAC0E-2CE6-4462-978F-CD6E7B5ED813}" srcOrd="0" destOrd="0" presId="urn:diagrams.loki3.com/BracketList"/>
    <dgm:cxn modelId="{3242C058-D408-42FA-9C13-D77206C34086}" srcId="{E46DA972-B82A-452E-9C8D-8DB7BAA10C29}" destId="{6988209B-17F6-45FE-8CD0-45D258C01963}" srcOrd="0" destOrd="0" parTransId="{D77C2153-A877-4DEC-9E8D-BCA1393ECE44}" sibTransId="{70E4C614-720F-42DC-87C8-DA94366C2632}"/>
    <dgm:cxn modelId="{8315F586-11FA-4E80-A126-E1911ABB0C9F}" srcId="{E46DA972-B82A-452E-9C8D-8DB7BAA10C29}" destId="{716855CD-8EE6-4164-88DF-40FDCE7502FC}" srcOrd="1" destOrd="0" parTransId="{96E76F16-144A-4E69-B3E9-6043AE836ED5}" sibTransId="{882C2BE2-D2AD-4C72-A7F1-2F10846A63B4}"/>
    <dgm:cxn modelId="{0E943C9F-65CB-445C-B8E6-852CE7C64A25}" type="presOf" srcId="{E46DA972-B82A-452E-9C8D-8DB7BAA10C29}" destId="{2062EA9F-0A25-42D5-80AD-994DF8D843DC}" srcOrd="0" destOrd="0" presId="urn:diagrams.loki3.com/BracketList"/>
    <dgm:cxn modelId="{23D3E3A2-EA3C-4203-9424-3B06B63BB1AD}" type="presOf" srcId="{10A1C092-A49C-40F2-B895-15250F8DFC9F}" destId="{2F0C7C27-1ACB-41D9-8EDD-83DB33B12AA9}" srcOrd="0" destOrd="2" presId="urn:diagrams.loki3.com/BracketList"/>
    <dgm:cxn modelId="{FC207DB9-F748-48DE-BF76-30864B0E4AE1}" srcId="{716855CD-8EE6-4164-88DF-40FDCE7502FC}" destId="{3EC98489-39AD-49F7-B786-5D35FF81C0F7}" srcOrd="3" destOrd="0" parTransId="{59C17C82-9EAC-47E1-9F74-125FDC3348F5}" sibTransId="{B1088DC7-CDCE-4A8D-BE84-86C977472C29}"/>
    <dgm:cxn modelId="{D72D9FCB-04EB-4EF8-A188-6FFA591F40B2}" srcId="{6988209B-17F6-45FE-8CD0-45D258C01963}" destId="{3F20F5D8-6D45-4E15-BA01-4D18E1121B5D}" srcOrd="0" destOrd="0" parTransId="{C8B07CD7-7762-4619-BD0A-9588CEDCCE19}" sibTransId="{1B7B35D4-FC3C-4FC3-BBC1-77023A527F66}"/>
    <dgm:cxn modelId="{E76CC6CD-0870-4F50-9F94-ACD5961260EF}" type="presOf" srcId="{40E0FAE2-4100-44AC-8D81-A20B3009AB9D}" destId="{2F0C7C27-1ACB-41D9-8EDD-83DB33B12AA9}" srcOrd="0" destOrd="1" presId="urn:diagrams.loki3.com/BracketList"/>
    <dgm:cxn modelId="{E73C14D1-2A5C-4A57-9FC0-102BC1108D26}" srcId="{6988209B-17F6-45FE-8CD0-45D258C01963}" destId="{4D7F83C6-90F3-4BE8-AFD3-D40675E845E8}" srcOrd="1" destOrd="0" parTransId="{9AB611C2-A351-4A5B-ADBA-D02AA1CF0608}" sibTransId="{05FF7836-3E4E-42B7-A2F1-6E4EDB9284D3}"/>
    <dgm:cxn modelId="{CA7A88D3-C18E-46B8-B2CA-83AA24BEDDF8}" type="presOf" srcId="{3EC98489-39AD-49F7-B786-5D35FF81C0F7}" destId="{2F0C7C27-1ACB-41D9-8EDD-83DB33B12AA9}" srcOrd="0" destOrd="3" presId="urn:diagrams.loki3.com/BracketList"/>
    <dgm:cxn modelId="{8CE23DDE-2032-4C6C-ADE0-8AF48166C42B}" srcId="{716855CD-8EE6-4164-88DF-40FDCE7502FC}" destId="{651AB98F-449E-449A-BA04-D536F53060F3}" srcOrd="0" destOrd="0" parTransId="{4B887C01-06D4-44A3-A05F-9323642CACF3}" sibTransId="{4C7E5629-42C7-433B-9577-DEC1ECCC7D80}"/>
    <dgm:cxn modelId="{4CB794E6-75D2-47F5-AD5D-5A6919F20E9E}" srcId="{6988209B-17F6-45FE-8CD0-45D258C01963}" destId="{35A362DF-B094-48EB-ACC5-ED61247BB101}" srcOrd="2" destOrd="0" parTransId="{5CB3BA02-14AD-4B6D-9357-A459A2CE9136}" sibTransId="{A6F84064-27DC-47F4-B236-4A18327630D2}"/>
    <dgm:cxn modelId="{38C2D6EC-D74D-4C13-B6BA-A929D5503FB0}" type="presOf" srcId="{35A362DF-B094-48EB-ACC5-ED61247BB101}" destId="{7658F03C-E4F6-4C97-9C8A-69221E8AF78F}" srcOrd="0" destOrd="2" presId="urn:diagrams.loki3.com/BracketList"/>
    <dgm:cxn modelId="{DA619CED-FFAE-412D-A37F-96A044EB5651}" srcId="{716855CD-8EE6-4164-88DF-40FDCE7502FC}" destId="{10A1C092-A49C-40F2-B895-15250F8DFC9F}" srcOrd="2" destOrd="0" parTransId="{9322B1C0-52B8-49F1-A676-AC5213BBE64D}" sibTransId="{4069338D-8C9B-44ED-94E3-B534A9106BC4}"/>
    <dgm:cxn modelId="{A53D63FA-28E5-406A-AF9D-3A22143B8C40}" type="presOf" srcId="{6988209B-17F6-45FE-8CD0-45D258C01963}" destId="{2BD57E38-0CD8-4C40-AE03-8A5B7FC78E9F}" srcOrd="0" destOrd="0" presId="urn:diagrams.loki3.com/BracketList"/>
    <dgm:cxn modelId="{23DB5674-6F08-4D0E-888A-340F30028730}" type="presParOf" srcId="{2062EA9F-0A25-42D5-80AD-994DF8D843DC}" destId="{3EEBF31F-1252-4114-B399-640E94AD6080}" srcOrd="0" destOrd="0" presId="urn:diagrams.loki3.com/BracketList"/>
    <dgm:cxn modelId="{6C01886D-BA79-4EFA-A832-E000E42BF397}" type="presParOf" srcId="{3EEBF31F-1252-4114-B399-640E94AD6080}" destId="{2BD57E38-0CD8-4C40-AE03-8A5B7FC78E9F}" srcOrd="0" destOrd="0" presId="urn:diagrams.loki3.com/BracketList"/>
    <dgm:cxn modelId="{D745B3DC-E99D-4A7B-89BA-5FF900F8BED0}" type="presParOf" srcId="{3EEBF31F-1252-4114-B399-640E94AD6080}" destId="{11583960-0AF7-4E07-8E94-6ECB6A26DD36}" srcOrd="1" destOrd="0" presId="urn:diagrams.loki3.com/BracketList"/>
    <dgm:cxn modelId="{7DDEAB6F-5F4F-48D3-BAFF-1A285A95C3F9}" type="presParOf" srcId="{3EEBF31F-1252-4114-B399-640E94AD6080}" destId="{EA21D22A-14C4-4A25-973D-5B259F50302F}" srcOrd="2" destOrd="0" presId="urn:diagrams.loki3.com/BracketList"/>
    <dgm:cxn modelId="{843A2AD1-2AED-4569-A9C6-D39915565A8B}" type="presParOf" srcId="{3EEBF31F-1252-4114-B399-640E94AD6080}" destId="{7658F03C-E4F6-4C97-9C8A-69221E8AF78F}" srcOrd="3" destOrd="0" presId="urn:diagrams.loki3.com/BracketList"/>
    <dgm:cxn modelId="{336CB2B7-0A9A-44E8-8822-2B9D2A8976C5}" type="presParOf" srcId="{2062EA9F-0A25-42D5-80AD-994DF8D843DC}" destId="{224166A0-759C-4CAA-A548-3F728D27E50F}" srcOrd="1" destOrd="0" presId="urn:diagrams.loki3.com/BracketList"/>
    <dgm:cxn modelId="{D1B47EA8-7A96-463B-A3A8-1068E69A68B0}" type="presParOf" srcId="{2062EA9F-0A25-42D5-80AD-994DF8D843DC}" destId="{B35ED3CB-C931-4AD5-83A6-81C6A44D58E3}" srcOrd="2" destOrd="0" presId="urn:diagrams.loki3.com/BracketList"/>
    <dgm:cxn modelId="{238209E1-4793-42B2-81A2-8A227AEEBC91}" type="presParOf" srcId="{B35ED3CB-C931-4AD5-83A6-81C6A44D58E3}" destId="{7EFAAC0E-2CE6-4462-978F-CD6E7B5ED813}" srcOrd="0" destOrd="0" presId="urn:diagrams.loki3.com/BracketList"/>
    <dgm:cxn modelId="{7843BE8C-EFF6-4FEE-8AAD-302AAF6BFD3C}" type="presParOf" srcId="{B35ED3CB-C931-4AD5-83A6-81C6A44D58E3}" destId="{5F1CCB01-04BF-4481-BFBD-00ABFD3C5DB7}" srcOrd="1" destOrd="0" presId="urn:diagrams.loki3.com/BracketList"/>
    <dgm:cxn modelId="{973E92A6-1E24-4B25-A15E-4F86CAA77D07}" type="presParOf" srcId="{B35ED3CB-C931-4AD5-83A6-81C6A44D58E3}" destId="{116D58E3-ADE7-44F6-BE81-F309F9B5CEB2}" srcOrd="2" destOrd="0" presId="urn:diagrams.loki3.com/BracketList"/>
    <dgm:cxn modelId="{612C4DC4-BF83-4E9F-9E17-A25F41CAB8F6}" type="presParOf" srcId="{B35ED3CB-C931-4AD5-83A6-81C6A44D58E3}" destId="{2F0C7C27-1ACB-41D9-8EDD-83DB33B12AA9}"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en-US" sz="2400" dirty="0">
              <a:solidFill>
                <a:srgbClr val="004C97"/>
              </a:solidFill>
            </a:rPr>
            <a:t>Investment as part of Cash Management</a:t>
          </a: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en-US" sz="2400" dirty="0">
              <a:solidFill>
                <a:srgbClr val="004C97"/>
              </a:solidFill>
            </a:rPr>
            <a:t>Institutional Arrangements &amp; Processes</a:t>
          </a: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en-US" sz="2400" dirty="0">
              <a:solidFill>
                <a:srgbClr val="004C97"/>
              </a:solidFill>
            </a:rPr>
            <a:t>Investment in Practice</a:t>
          </a: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solidFill>
          <a:srgbClr val="004C97"/>
        </a:solidFill>
        <a:ln>
          <a:solidFill>
            <a:srgbClr val="004C97"/>
          </a:solidFill>
        </a:ln>
      </dgm:spPr>
      <dgm:t>
        <a:bodyPr/>
        <a:lstStyle/>
        <a:p>
          <a:r>
            <a:rPr lang="en-US" sz="2400" dirty="0">
              <a:solidFill>
                <a:schemeClr val="bg1"/>
              </a:solidFill>
            </a:rPr>
            <a:t>Risks and Instruments</a:t>
          </a: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00717">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99970"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A2A177-EB31-44B0-AA75-60616FC5BE59}"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DBAEC1B1-44FC-4E1B-A9F3-C1CEEEFFA264}">
      <dgm:prSet phldrT="[Text]" custT="1"/>
      <dgm:spPr>
        <a:solidFill>
          <a:srgbClr val="004C97"/>
        </a:solidFill>
      </dgm:spPr>
      <dgm:t>
        <a:bodyPr/>
        <a:lstStyle/>
        <a:p>
          <a:r>
            <a:rPr lang="en-GB" sz="2400" dirty="0">
              <a:solidFill>
                <a:schemeClr val="bg1"/>
              </a:solidFill>
            </a:rPr>
            <a:t>Main risks when managing short-term investments</a:t>
          </a:r>
          <a:endParaRPr lang="en-US" sz="2400" dirty="0">
            <a:solidFill>
              <a:schemeClr val="bg1"/>
            </a:solidFill>
          </a:endParaRPr>
        </a:p>
      </dgm:t>
    </dgm:pt>
    <dgm:pt modelId="{76956E84-243B-435B-9D39-69A3BCF4D5A3}" type="parTrans" cxnId="{F54348E1-A2C6-4E20-B8FD-4F6034296A9D}">
      <dgm:prSet/>
      <dgm:spPr/>
      <dgm:t>
        <a:bodyPr/>
        <a:lstStyle/>
        <a:p>
          <a:endParaRPr lang="en-US" sz="1800"/>
        </a:p>
      </dgm:t>
    </dgm:pt>
    <dgm:pt modelId="{6D7998AF-E161-40E4-BBC2-9170F24CF21D}" type="sibTrans" cxnId="{F54348E1-A2C6-4E20-B8FD-4F6034296A9D}">
      <dgm:prSet/>
      <dgm:spPr/>
      <dgm:t>
        <a:bodyPr/>
        <a:lstStyle/>
        <a:p>
          <a:endParaRPr lang="en-US" sz="1800"/>
        </a:p>
      </dgm:t>
    </dgm:pt>
    <dgm:pt modelId="{F19326EC-9297-4D7A-BCFD-27A6DAB5001F}">
      <dgm:prSet custT="1"/>
      <dgm:spPr/>
      <dgm:t>
        <a:bodyPr/>
        <a:lstStyle/>
        <a:p>
          <a:r>
            <a:rPr lang="en-GB" sz="1800" b="1" dirty="0"/>
            <a:t>Liquidity</a:t>
          </a:r>
          <a:r>
            <a:rPr lang="en-GB" sz="1800" dirty="0"/>
            <a:t>: ability to convert an investment into cash before maturity without suffering an unacceptable loss of principal. Requires emphasis on market-based short-term investments</a:t>
          </a:r>
        </a:p>
      </dgm:t>
    </dgm:pt>
    <dgm:pt modelId="{C878D315-0B80-4C10-803B-3B0AD2C68A27}" type="parTrans" cxnId="{654F3425-3764-416D-9281-88566F0E5409}">
      <dgm:prSet/>
      <dgm:spPr/>
      <dgm:t>
        <a:bodyPr/>
        <a:lstStyle/>
        <a:p>
          <a:endParaRPr lang="en-US" sz="1800"/>
        </a:p>
      </dgm:t>
    </dgm:pt>
    <dgm:pt modelId="{4A58A346-62CC-40FE-95D8-288E34A8F91A}" type="sibTrans" cxnId="{654F3425-3764-416D-9281-88566F0E5409}">
      <dgm:prSet/>
      <dgm:spPr/>
      <dgm:t>
        <a:bodyPr/>
        <a:lstStyle/>
        <a:p>
          <a:endParaRPr lang="en-US" sz="1800"/>
        </a:p>
      </dgm:t>
    </dgm:pt>
    <dgm:pt modelId="{BFC192F8-4B9C-4821-BFA0-71964392D0A9}">
      <dgm:prSet custT="1"/>
      <dgm:spPr/>
      <dgm:t>
        <a:bodyPr/>
        <a:lstStyle/>
        <a:p>
          <a:r>
            <a:rPr lang="en-GB" sz="1800" b="1" dirty="0"/>
            <a:t>Credit</a:t>
          </a:r>
          <a:r>
            <a:rPr lang="en-GB" sz="1800" dirty="0"/>
            <a:t>: possibility that the issuer of an instrument or holder of a deposit (or any counterparty) does not meet the repayment of principal and / or interest in full, on time and in accordance with the terms of the transaction. Requires high quality assets and collateral; diversification and "marking to market"</a:t>
          </a:r>
        </a:p>
      </dgm:t>
    </dgm:pt>
    <dgm:pt modelId="{15B2EB03-88EB-47F4-A0C4-4C2DCEB9868E}" type="parTrans" cxnId="{B7352E6A-3AC4-4619-9FC8-A7064194DD39}">
      <dgm:prSet/>
      <dgm:spPr/>
      <dgm:t>
        <a:bodyPr/>
        <a:lstStyle/>
        <a:p>
          <a:endParaRPr lang="en-US" sz="1800"/>
        </a:p>
      </dgm:t>
    </dgm:pt>
    <dgm:pt modelId="{6F22B1F3-D0D2-4C62-9847-B736ABCC13FD}" type="sibTrans" cxnId="{B7352E6A-3AC4-4619-9FC8-A7064194DD39}">
      <dgm:prSet/>
      <dgm:spPr/>
      <dgm:t>
        <a:bodyPr/>
        <a:lstStyle/>
        <a:p>
          <a:endParaRPr lang="en-US" sz="1800"/>
        </a:p>
      </dgm:t>
    </dgm:pt>
    <dgm:pt modelId="{C3678BC2-6212-4DFC-AF26-6A781F97B10D}">
      <dgm:prSet custT="1"/>
      <dgm:spPr>
        <a:solidFill>
          <a:srgbClr val="004C97"/>
        </a:solidFill>
      </dgm:spPr>
      <dgm:t>
        <a:bodyPr/>
        <a:lstStyle/>
        <a:p>
          <a:r>
            <a:rPr lang="en-GB" sz="2400" dirty="0">
              <a:solidFill>
                <a:schemeClr val="bg1"/>
              </a:solidFill>
            </a:rPr>
            <a:t>Other risks are important</a:t>
          </a:r>
        </a:p>
      </dgm:t>
    </dgm:pt>
    <dgm:pt modelId="{D60CEC6D-5277-4B6E-92A4-14C8105A1A12}" type="parTrans" cxnId="{EC410ACA-7BAB-4625-870D-8DCB9AB3B0F1}">
      <dgm:prSet/>
      <dgm:spPr/>
      <dgm:t>
        <a:bodyPr/>
        <a:lstStyle/>
        <a:p>
          <a:endParaRPr lang="en-US" sz="1800"/>
        </a:p>
      </dgm:t>
    </dgm:pt>
    <dgm:pt modelId="{AAA0337B-162A-4B2E-801E-A2DBE688B8F5}" type="sibTrans" cxnId="{EC410ACA-7BAB-4625-870D-8DCB9AB3B0F1}">
      <dgm:prSet/>
      <dgm:spPr/>
      <dgm:t>
        <a:bodyPr/>
        <a:lstStyle/>
        <a:p>
          <a:endParaRPr lang="en-US" sz="1800"/>
        </a:p>
      </dgm:t>
    </dgm:pt>
    <dgm:pt modelId="{0E821056-2713-4470-B04C-E40B341526DA}">
      <dgm:prSet custT="1"/>
      <dgm:spPr/>
      <dgm:t>
        <a:bodyPr/>
        <a:lstStyle/>
        <a:p>
          <a:r>
            <a:rPr lang="en-GB" sz="1800" b="1" dirty="0"/>
            <a:t>Market: </a:t>
          </a:r>
          <a:r>
            <a:rPr lang="en-GB" sz="1800" dirty="0"/>
            <a:t>risk arising from adverse changes in market rates: will be small if the instruments are short term</a:t>
          </a:r>
        </a:p>
      </dgm:t>
    </dgm:pt>
    <dgm:pt modelId="{B1BB9B26-840F-49A9-8FCF-D417A2FED85A}" type="parTrans" cxnId="{5BE7B8EF-2677-4DF1-A303-C062AB463A29}">
      <dgm:prSet/>
      <dgm:spPr/>
      <dgm:t>
        <a:bodyPr/>
        <a:lstStyle/>
        <a:p>
          <a:endParaRPr lang="en-US" sz="1800"/>
        </a:p>
      </dgm:t>
    </dgm:pt>
    <dgm:pt modelId="{FE384945-F3B3-43A9-B33B-9DDCE8069A71}" type="sibTrans" cxnId="{5BE7B8EF-2677-4DF1-A303-C062AB463A29}">
      <dgm:prSet/>
      <dgm:spPr/>
      <dgm:t>
        <a:bodyPr/>
        <a:lstStyle/>
        <a:p>
          <a:endParaRPr lang="en-US" sz="1800"/>
        </a:p>
      </dgm:t>
    </dgm:pt>
    <dgm:pt modelId="{C2818F09-41D7-4D7F-8272-205A08613344}">
      <dgm:prSet custT="1"/>
      <dgm:spPr/>
      <dgm:t>
        <a:bodyPr/>
        <a:lstStyle/>
        <a:p>
          <a:r>
            <a:rPr lang="en-GB" sz="1800" b="1" dirty="0"/>
            <a:t>Legal: </a:t>
          </a:r>
          <a:r>
            <a:rPr lang="en-GB" sz="1800" dirty="0"/>
            <a:t>that contracts are not legally enforceable: requires clearly documented agreements with partners (eg the global master repurchase agreement (GMRA) for repos)</a:t>
          </a:r>
        </a:p>
      </dgm:t>
    </dgm:pt>
    <dgm:pt modelId="{C5A89826-8C32-4637-B611-CB6146D915DE}" type="parTrans" cxnId="{40995A0C-CEE9-4F8C-A437-81A5FA54B009}">
      <dgm:prSet/>
      <dgm:spPr/>
      <dgm:t>
        <a:bodyPr/>
        <a:lstStyle/>
        <a:p>
          <a:endParaRPr lang="en-US" sz="1800"/>
        </a:p>
      </dgm:t>
    </dgm:pt>
    <dgm:pt modelId="{0E4C27EA-C9FF-4A0D-A4C6-CD5903500E0D}" type="sibTrans" cxnId="{40995A0C-CEE9-4F8C-A437-81A5FA54B009}">
      <dgm:prSet/>
      <dgm:spPr/>
      <dgm:t>
        <a:bodyPr/>
        <a:lstStyle/>
        <a:p>
          <a:endParaRPr lang="en-US" sz="1800"/>
        </a:p>
      </dgm:t>
    </dgm:pt>
    <dgm:pt modelId="{E19C8374-2270-4742-B0FC-D694789238CC}">
      <dgm:prSet custT="1"/>
      <dgm:spPr/>
      <dgm:t>
        <a:bodyPr/>
        <a:lstStyle/>
        <a:p>
          <a:r>
            <a:rPr lang="en-GB" sz="1800" b="1" dirty="0"/>
            <a:t>Operational</a:t>
          </a:r>
          <a:r>
            <a:rPr lang="en-GB" sz="1800" dirty="0"/>
            <a:t>: resulting from inadequate or failed internal processes, people and systems or external events. Requires defined procedures, segregation of duties, internal control &amp; business continuity plan</a:t>
          </a:r>
        </a:p>
      </dgm:t>
    </dgm:pt>
    <dgm:pt modelId="{AD5ABA67-927C-4110-A69F-24138044A426}" type="parTrans" cxnId="{93F4E7D5-9AF5-459D-8A95-F7684A434D57}">
      <dgm:prSet/>
      <dgm:spPr/>
      <dgm:t>
        <a:bodyPr/>
        <a:lstStyle/>
        <a:p>
          <a:endParaRPr lang="en-US" sz="1800"/>
        </a:p>
      </dgm:t>
    </dgm:pt>
    <dgm:pt modelId="{9900029F-2448-4B25-8EEA-2D239850899F}" type="sibTrans" cxnId="{93F4E7D5-9AF5-459D-8A95-F7684A434D57}">
      <dgm:prSet/>
      <dgm:spPr/>
      <dgm:t>
        <a:bodyPr/>
        <a:lstStyle/>
        <a:p>
          <a:endParaRPr lang="en-US" sz="1800"/>
        </a:p>
      </dgm:t>
    </dgm:pt>
    <dgm:pt modelId="{DEB9A6C9-82C0-4D18-91B6-0FA092071FD2}">
      <dgm:prSet custT="1"/>
      <dgm:spPr/>
      <dgm:t>
        <a:bodyPr/>
        <a:lstStyle/>
        <a:p>
          <a:r>
            <a:rPr lang="en-GB" sz="1800" b="1" dirty="0"/>
            <a:t>Settlement</a:t>
          </a:r>
          <a:r>
            <a:rPr lang="en-GB" sz="1800" dirty="0"/>
            <a:t>: the  counterparty does not fulfil its part of the contract - managed by adopting effective custody arrangements and maintaining accurate and timely records</a:t>
          </a:r>
        </a:p>
      </dgm:t>
    </dgm:pt>
    <dgm:pt modelId="{681A8405-BD61-4097-9610-4560892909CB}" type="parTrans" cxnId="{2176B9D9-07BB-4221-858E-4AD0FF068848}">
      <dgm:prSet/>
      <dgm:spPr/>
      <dgm:t>
        <a:bodyPr/>
        <a:lstStyle/>
        <a:p>
          <a:endParaRPr lang="en-GB"/>
        </a:p>
      </dgm:t>
    </dgm:pt>
    <dgm:pt modelId="{7D429513-4D07-44E4-A370-98CAF244A90C}" type="sibTrans" cxnId="{2176B9D9-07BB-4221-858E-4AD0FF068848}">
      <dgm:prSet/>
      <dgm:spPr/>
      <dgm:t>
        <a:bodyPr/>
        <a:lstStyle/>
        <a:p>
          <a:endParaRPr lang="en-GB"/>
        </a:p>
      </dgm:t>
    </dgm:pt>
    <dgm:pt modelId="{1E37CE4C-C0CA-4A41-B8E1-0CC4D27D2C5E}" type="pres">
      <dgm:prSet presAssocID="{0CA2A177-EB31-44B0-AA75-60616FC5BE59}" presName="Name0" presStyleCnt="0">
        <dgm:presLayoutVars>
          <dgm:dir/>
          <dgm:animLvl val="lvl"/>
          <dgm:resizeHandles val="exact"/>
        </dgm:presLayoutVars>
      </dgm:prSet>
      <dgm:spPr/>
    </dgm:pt>
    <dgm:pt modelId="{CA65B355-A079-4C60-B9DD-AC0475D1E012}" type="pres">
      <dgm:prSet presAssocID="{DBAEC1B1-44FC-4E1B-A9F3-C1CEEEFFA264}" presName="linNode" presStyleCnt="0"/>
      <dgm:spPr/>
    </dgm:pt>
    <dgm:pt modelId="{64C38FFB-1466-48B7-9409-A3F3EC539C77}" type="pres">
      <dgm:prSet presAssocID="{DBAEC1B1-44FC-4E1B-A9F3-C1CEEEFFA264}" presName="parentText" presStyleLbl="node1" presStyleIdx="0" presStyleCnt="2" custScaleX="54735" custScaleY="78162">
        <dgm:presLayoutVars>
          <dgm:chMax val="1"/>
          <dgm:bulletEnabled val="1"/>
        </dgm:presLayoutVars>
      </dgm:prSet>
      <dgm:spPr/>
    </dgm:pt>
    <dgm:pt modelId="{2F39F680-CD32-4206-A062-5517B5145CE7}" type="pres">
      <dgm:prSet presAssocID="{DBAEC1B1-44FC-4E1B-A9F3-C1CEEEFFA264}" presName="descendantText" presStyleLbl="alignAccFollowNode1" presStyleIdx="0" presStyleCnt="2" custScaleX="100921" custLinFactNeighborX="1786" custLinFactNeighborY="-1508">
        <dgm:presLayoutVars>
          <dgm:bulletEnabled val="1"/>
        </dgm:presLayoutVars>
      </dgm:prSet>
      <dgm:spPr/>
    </dgm:pt>
    <dgm:pt modelId="{17355F7D-5EC4-4707-AB37-1C4BEEC21FE9}" type="pres">
      <dgm:prSet presAssocID="{6D7998AF-E161-40E4-BBC2-9170F24CF21D}" presName="sp" presStyleCnt="0"/>
      <dgm:spPr/>
    </dgm:pt>
    <dgm:pt modelId="{16DD3145-D89C-4CE4-B364-92417ACA6727}" type="pres">
      <dgm:prSet presAssocID="{C3678BC2-6212-4DFC-AF26-6A781F97B10D}" presName="linNode" presStyleCnt="0"/>
      <dgm:spPr/>
    </dgm:pt>
    <dgm:pt modelId="{3A5918A3-9D62-4560-8AFA-1FEBB3681BBC}" type="pres">
      <dgm:prSet presAssocID="{C3678BC2-6212-4DFC-AF26-6A781F97B10D}" presName="parentText" presStyleLbl="node1" presStyleIdx="1" presStyleCnt="2" custScaleX="54735" custScaleY="87076">
        <dgm:presLayoutVars>
          <dgm:chMax val="1"/>
          <dgm:bulletEnabled val="1"/>
        </dgm:presLayoutVars>
      </dgm:prSet>
      <dgm:spPr/>
    </dgm:pt>
    <dgm:pt modelId="{AF0F063B-5CFE-433B-80AF-DFDA89DFE390}" type="pres">
      <dgm:prSet presAssocID="{C3678BC2-6212-4DFC-AF26-6A781F97B10D}" presName="descendantText" presStyleLbl="alignAccFollowNode1" presStyleIdx="1" presStyleCnt="2" custScaleX="103103" custScaleY="139743" custLinFactNeighborX="1822" custLinFactNeighborY="2069">
        <dgm:presLayoutVars>
          <dgm:bulletEnabled val="1"/>
        </dgm:presLayoutVars>
      </dgm:prSet>
      <dgm:spPr/>
    </dgm:pt>
  </dgm:ptLst>
  <dgm:cxnLst>
    <dgm:cxn modelId="{A0C72208-A99F-484F-BF0F-465AF0E6EFEB}" type="presOf" srcId="{E19C8374-2270-4742-B0FC-D694789238CC}" destId="{AF0F063B-5CFE-433B-80AF-DFDA89DFE390}" srcOrd="0" destOrd="2" presId="urn:microsoft.com/office/officeart/2005/8/layout/vList5"/>
    <dgm:cxn modelId="{C9B00009-B1B9-49E3-BD83-EFB9C2A34F38}" type="presOf" srcId="{0E821056-2713-4470-B04C-E40B341526DA}" destId="{AF0F063B-5CFE-433B-80AF-DFDA89DFE390}" srcOrd="0" destOrd="0" presId="urn:microsoft.com/office/officeart/2005/8/layout/vList5"/>
    <dgm:cxn modelId="{40995A0C-CEE9-4F8C-A437-81A5FA54B009}" srcId="{C3678BC2-6212-4DFC-AF26-6A781F97B10D}" destId="{C2818F09-41D7-4D7F-8272-205A08613344}" srcOrd="1" destOrd="0" parTransId="{C5A89826-8C32-4637-B611-CB6146D915DE}" sibTransId="{0E4C27EA-C9FF-4A0D-A4C6-CD5903500E0D}"/>
    <dgm:cxn modelId="{654F3425-3764-416D-9281-88566F0E5409}" srcId="{DBAEC1B1-44FC-4E1B-A9F3-C1CEEEFFA264}" destId="{F19326EC-9297-4D7A-BCFD-27A6DAB5001F}" srcOrd="0" destOrd="0" parTransId="{C878D315-0B80-4C10-803B-3B0AD2C68A27}" sibTransId="{4A58A346-62CC-40FE-95D8-288E34A8F91A}"/>
    <dgm:cxn modelId="{5E310631-05C7-4224-AA3F-8AD958EF80D6}" type="presOf" srcId="{C2818F09-41D7-4D7F-8272-205A08613344}" destId="{AF0F063B-5CFE-433B-80AF-DFDA89DFE390}" srcOrd="0" destOrd="1" presId="urn:microsoft.com/office/officeart/2005/8/layout/vList5"/>
    <dgm:cxn modelId="{CB721B36-71FC-48C5-8B8D-BC2774E956BF}" type="presOf" srcId="{BFC192F8-4B9C-4821-BFA0-71964392D0A9}" destId="{2F39F680-CD32-4206-A062-5517B5145CE7}" srcOrd="0" destOrd="1" presId="urn:microsoft.com/office/officeart/2005/8/layout/vList5"/>
    <dgm:cxn modelId="{0245A83E-DDC5-4CC5-B071-BCD633937D09}" type="presOf" srcId="{C3678BC2-6212-4DFC-AF26-6A781F97B10D}" destId="{3A5918A3-9D62-4560-8AFA-1FEBB3681BBC}" srcOrd="0" destOrd="0" presId="urn:microsoft.com/office/officeart/2005/8/layout/vList5"/>
    <dgm:cxn modelId="{B7352E6A-3AC4-4619-9FC8-A7064194DD39}" srcId="{DBAEC1B1-44FC-4E1B-A9F3-C1CEEEFFA264}" destId="{BFC192F8-4B9C-4821-BFA0-71964392D0A9}" srcOrd="1" destOrd="0" parTransId="{15B2EB03-88EB-47F4-A0C4-4C2DCEB9868E}" sibTransId="{6F22B1F3-D0D2-4C62-9847-B736ABCC13FD}"/>
    <dgm:cxn modelId="{EB579A6D-EE28-49B1-B389-848215C625D7}" type="presOf" srcId="{F19326EC-9297-4D7A-BCFD-27A6DAB5001F}" destId="{2F39F680-CD32-4206-A062-5517B5145CE7}" srcOrd="0" destOrd="0" presId="urn:microsoft.com/office/officeart/2005/8/layout/vList5"/>
    <dgm:cxn modelId="{47D85058-D7AD-45A2-A389-7999A71C8AF2}" type="presOf" srcId="{0CA2A177-EB31-44B0-AA75-60616FC5BE59}" destId="{1E37CE4C-C0CA-4A41-B8E1-0CC4D27D2C5E}" srcOrd="0" destOrd="0" presId="urn:microsoft.com/office/officeart/2005/8/layout/vList5"/>
    <dgm:cxn modelId="{CBF1E258-9A63-4D56-98DE-88D9D7E0C43A}" type="presOf" srcId="{DEB9A6C9-82C0-4D18-91B6-0FA092071FD2}" destId="{AF0F063B-5CFE-433B-80AF-DFDA89DFE390}" srcOrd="0" destOrd="3" presId="urn:microsoft.com/office/officeart/2005/8/layout/vList5"/>
    <dgm:cxn modelId="{C7966481-D2B5-4A32-B2FE-7DDBE0952D7A}" type="presOf" srcId="{DBAEC1B1-44FC-4E1B-A9F3-C1CEEEFFA264}" destId="{64C38FFB-1466-48B7-9409-A3F3EC539C77}" srcOrd="0" destOrd="0" presId="urn:microsoft.com/office/officeart/2005/8/layout/vList5"/>
    <dgm:cxn modelId="{EC410ACA-7BAB-4625-870D-8DCB9AB3B0F1}" srcId="{0CA2A177-EB31-44B0-AA75-60616FC5BE59}" destId="{C3678BC2-6212-4DFC-AF26-6A781F97B10D}" srcOrd="1" destOrd="0" parTransId="{D60CEC6D-5277-4B6E-92A4-14C8105A1A12}" sibTransId="{AAA0337B-162A-4B2E-801E-A2DBE688B8F5}"/>
    <dgm:cxn modelId="{93F4E7D5-9AF5-459D-8A95-F7684A434D57}" srcId="{C3678BC2-6212-4DFC-AF26-6A781F97B10D}" destId="{E19C8374-2270-4742-B0FC-D694789238CC}" srcOrd="2" destOrd="0" parTransId="{AD5ABA67-927C-4110-A69F-24138044A426}" sibTransId="{9900029F-2448-4B25-8EEA-2D239850899F}"/>
    <dgm:cxn modelId="{2176B9D9-07BB-4221-858E-4AD0FF068848}" srcId="{C3678BC2-6212-4DFC-AF26-6A781F97B10D}" destId="{DEB9A6C9-82C0-4D18-91B6-0FA092071FD2}" srcOrd="3" destOrd="0" parTransId="{681A8405-BD61-4097-9610-4560892909CB}" sibTransId="{7D429513-4D07-44E4-A370-98CAF244A90C}"/>
    <dgm:cxn modelId="{F54348E1-A2C6-4E20-B8FD-4F6034296A9D}" srcId="{0CA2A177-EB31-44B0-AA75-60616FC5BE59}" destId="{DBAEC1B1-44FC-4E1B-A9F3-C1CEEEFFA264}" srcOrd="0" destOrd="0" parTransId="{76956E84-243B-435B-9D39-69A3BCF4D5A3}" sibTransId="{6D7998AF-E161-40E4-BBC2-9170F24CF21D}"/>
    <dgm:cxn modelId="{5BE7B8EF-2677-4DF1-A303-C062AB463A29}" srcId="{C3678BC2-6212-4DFC-AF26-6A781F97B10D}" destId="{0E821056-2713-4470-B04C-E40B341526DA}" srcOrd="0" destOrd="0" parTransId="{B1BB9B26-840F-49A9-8FCF-D417A2FED85A}" sibTransId="{FE384945-F3B3-43A9-B33B-9DDCE8069A71}"/>
    <dgm:cxn modelId="{3FF146FB-8A6A-4B39-81B6-D6C32B331AB6}" type="presParOf" srcId="{1E37CE4C-C0CA-4A41-B8E1-0CC4D27D2C5E}" destId="{CA65B355-A079-4C60-B9DD-AC0475D1E012}" srcOrd="0" destOrd="0" presId="urn:microsoft.com/office/officeart/2005/8/layout/vList5"/>
    <dgm:cxn modelId="{6DC5CD13-FEAD-41A5-9B5D-21E4B0ADD3A6}" type="presParOf" srcId="{CA65B355-A079-4C60-B9DD-AC0475D1E012}" destId="{64C38FFB-1466-48B7-9409-A3F3EC539C77}" srcOrd="0" destOrd="0" presId="urn:microsoft.com/office/officeart/2005/8/layout/vList5"/>
    <dgm:cxn modelId="{E4023A9B-BCEE-4969-BC81-9E82E17BB6D1}" type="presParOf" srcId="{CA65B355-A079-4C60-B9DD-AC0475D1E012}" destId="{2F39F680-CD32-4206-A062-5517B5145CE7}" srcOrd="1" destOrd="0" presId="urn:microsoft.com/office/officeart/2005/8/layout/vList5"/>
    <dgm:cxn modelId="{D2AD3DCE-3E50-43D8-ABBD-B2E66C5A1E2D}" type="presParOf" srcId="{1E37CE4C-C0CA-4A41-B8E1-0CC4D27D2C5E}" destId="{17355F7D-5EC4-4707-AB37-1C4BEEC21FE9}" srcOrd="1" destOrd="0" presId="urn:microsoft.com/office/officeart/2005/8/layout/vList5"/>
    <dgm:cxn modelId="{BC0A954A-E6CA-489A-AE72-2B7FD836E581}" type="presParOf" srcId="{1E37CE4C-C0CA-4A41-B8E1-0CC4D27D2C5E}" destId="{16DD3145-D89C-4CE4-B364-92417ACA6727}" srcOrd="2" destOrd="0" presId="urn:microsoft.com/office/officeart/2005/8/layout/vList5"/>
    <dgm:cxn modelId="{3E13AEC7-C86F-45C3-8FE0-457A38530819}" type="presParOf" srcId="{16DD3145-D89C-4CE4-B364-92417ACA6727}" destId="{3A5918A3-9D62-4560-8AFA-1FEBB3681BBC}" srcOrd="0" destOrd="0" presId="urn:microsoft.com/office/officeart/2005/8/layout/vList5"/>
    <dgm:cxn modelId="{88DE7809-7183-4F2E-BC2B-33AF3C67B865}" type="presParOf" srcId="{16DD3145-D89C-4CE4-B364-92417ACA6727}" destId="{AF0F063B-5CFE-433B-80AF-DFDA89DFE3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1F683-7680-4808-BA8A-94A9E733A7F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428202A4-C2AE-474D-8CE5-F51C939413C6}">
      <dgm:prSet phldrT="[Text]" custT="1"/>
      <dgm:spPr>
        <a:ln>
          <a:noFill/>
        </a:ln>
      </dgm:spPr>
      <dgm:t>
        <a:bodyPr/>
        <a:lstStyle/>
        <a:p>
          <a:r>
            <a:rPr lang="en-GB" sz="1800" dirty="0"/>
            <a:t>Often requires building a new capability: Options:</a:t>
          </a:r>
        </a:p>
      </dgm:t>
    </dgm:pt>
    <dgm:pt modelId="{530FE02C-4608-42C3-ABAF-95D1C9A139C0}" type="parTrans" cxnId="{61CDB3A4-6FC6-45F3-AFE6-735BD66A791C}">
      <dgm:prSet/>
      <dgm:spPr/>
      <dgm:t>
        <a:bodyPr/>
        <a:lstStyle/>
        <a:p>
          <a:endParaRPr lang="en-GB"/>
        </a:p>
      </dgm:t>
    </dgm:pt>
    <dgm:pt modelId="{436DE449-724A-4F52-9E88-61539A6932EE}" type="sibTrans" cxnId="{61CDB3A4-6FC6-45F3-AFE6-735BD66A791C}">
      <dgm:prSet/>
      <dgm:spPr/>
      <dgm:t>
        <a:bodyPr/>
        <a:lstStyle/>
        <a:p>
          <a:endParaRPr lang="en-GB"/>
        </a:p>
      </dgm:t>
    </dgm:pt>
    <dgm:pt modelId="{6A4BC912-74E5-4C18-9920-30D40E1FE8E3}">
      <dgm:prSet custT="1"/>
      <dgm:spPr>
        <a:solidFill>
          <a:schemeClr val="bg1">
            <a:alpha val="90000"/>
          </a:schemeClr>
        </a:solidFill>
      </dgm:spPr>
      <dgm:t>
        <a:bodyPr/>
        <a:lstStyle/>
        <a:p>
          <a:r>
            <a:rPr lang="en-GB" sz="1600" b="1" dirty="0"/>
            <a:t>Relying on external assessment</a:t>
          </a:r>
          <a:r>
            <a:rPr lang="en-GB" sz="1600" dirty="0"/>
            <a:t>. But difficult to put weight on identified default probabilities </a:t>
          </a:r>
          <a:r>
            <a:rPr lang="en-GB" sz="1600" dirty="0">
              <a:latin typeface="Segoe UI" panose="020B0502040204020203" pitchFamily="34" charset="0"/>
              <a:cs typeface="Segoe UI" panose="020B0502040204020203" pitchFamily="34" charset="0"/>
            </a:rPr>
            <a:t>–</a:t>
          </a:r>
          <a:r>
            <a:rPr lang="en-GB" sz="1600" dirty="0"/>
            <a:t>small for high-quality banks but variable from year to year and which will reflect events in different environments.</a:t>
          </a:r>
        </a:p>
      </dgm:t>
    </dgm:pt>
    <dgm:pt modelId="{E7A82C36-3F67-442D-BDCA-533BD20A57A6}" type="parTrans" cxnId="{BB7C6003-1D24-4093-A967-2086836FA7CB}">
      <dgm:prSet/>
      <dgm:spPr/>
      <dgm:t>
        <a:bodyPr/>
        <a:lstStyle/>
        <a:p>
          <a:endParaRPr lang="en-GB"/>
        </a:p>
      </dgm:t>
    </dgm:pt>
    <dgm:pt modelId="{77FF43C0-C01B-45FB-8CC8-94BD89923079}" type="sibTrans" cxnId="{BB7C6003-1D24-4093-A967-2086836FA7CB}">
      <dgm:prSet/>
      <dgm:spPr/>
      <dgm:t>
        <a:bodyPr/>
        <a:lstStyle/>
        <a:p>
          <a:endParaRPr lang="en-GB"/>
        </a:p>
      </dgm:t>
    </dgm:pt>
    <dgm:pt modelId="{6A643E3C-493B-4E5F-B002-39F98E032669}">
      <dgm:prSet custT="1"/>
      <dgm:spPr>
        <a:solidFill>
          <a:schemeClr val="bg1">
            <a:alpha val="90000"/>
          </a:schemeClr>
        </a:solidFill>
      </dgm:spPr>
      <dgm:t>
        <a:bodyPr/>
        <a:lstStyle/>
        <a:p>
          <a:r>
            <a:rPr lang="en-GB" sz="1600" b="1" dirty="0"/>
            <a:t>Building an internal assessment process</a:t>
          </a:r>
          <a:r>
            <a:rPr lang="en-GB" sz="1600" dirty="0"/>
            <a:t>.  Similar to the rating agencies, but with weights reflecting local conditions.  But process is time consuming and resource intensive; and, with a cautious approach to investment, unlikely to be cost effective.</a:t>
          </a:r>
        </a:p>
      </dgm:t>
    </dgm:pt>
    <dgm:pt modelId="{070AA1DD-4470-4CF0-9CC0-D3EF93288499}" type="parTrans" cxnId="{189674B9-913D-4D8E-A32F-F79AA96E302F}">
      <dgm:prSet/>
      <dgm:spPr/>
      <dgm:t>
        <a:bodyPr/>
        <a:lstStyle/>
        <a:p>
          <a:endParaRPr lang="en-GB"/>
        </a:p>
      </dgm:t>
    </dgm:pt>
    <dgm:pt modelId="{A15DBFD6-594D-4AF2-9C3D-C5C25FEB0C77}" type="sibTrans" cxnId="{189674B9-913D-4D8E-A32F-F79AA96E302F}">
      <dgm:prSet/>
      <dgm:spPr/>
      <dgm:t>
        <a:bodyPr/>
        <a:lstStyle/>
        <a:p>
          <a:endParaRPr lang="en-GB"/>
        </a:p>
      </dgm:t>
    </dgm:pt>
    <dgm:pt modelId="{548DFA10-7AAE-4088-96C3-14E88F066BE2}">
      <dgm:prSet custT="1"/>
      <dgm:spPr>
        <a:solidFill>
          <a:schemeClr val="bg1">
            <a:alpha val="90000"/>
          </a:schemeClr>
        </a:solidFill>
      </dgm:spPr>
      <dgm:t>
        <a:bodyPr/>
        <a:lstStyle/>
        <a:p>
          <a:r>
            <a:rPr lang="en-GB" sz="1600" b="1" dirty="0"/>
            <a:t>Drawing on the assessment methodology </a:t>
          </a:r>
          <a:r>
            <a:rPr lang="en-GB" sz="1600" dirty="0"/>
            <a:t>used by the central bank or other prudential regulator in the local economy – more promising</a:t>
          </a:r>
        </a:p>
      </dgm:t>
    </dgm:pt>
    <dgm:pt modelId="{45BAD947-B0FE-4609-9D1C-C64E05226A09}" type="parTrans" cxnId="{C959833C-2260-41EA-907D-7BCC82B0D005}">
      <dgm:prSet/>
      <dgm:spPr/>
      <dgm:t>
        <a:bodyPr/>
        <a:lstStyle/>
        <a:p>
          <a:endParaRPr lang="en-GB"/>
        </a:p>
      </dgm:t>
    </dgm:pt>
    <dgm:pt modelId="{48907A56-3BB4-4B34-BA30-D5EBC7B8D04F}" type="sibTrans" cxnId="{C959833C-2260-41EA-907D-7BCC82B0D005}">
      <dgm:prSet/>
      <dgm:spPr/>
      <dgm:t>
        <a:bodyPr/>
        <a:lstStyle/>
        <a:p>
          <a:endParaRPr lang="en-GB"/>
        </a:p>
      </dgm:t>
    </dgm:pt>
    <dgm:pt modelId="{A443284D-16BE-471C-9888-248354BD5485}">
      <dgm:prSet custT="1"/>
      <dgm:spPr>
        <a:ln>
          <a:noFill/>
        </a:ln>
      </dgm:spPr>
      <dgm:t>
        <a:bodyPr/>
        <a:lstStyle/>
        <a:p>
          <a:r>
            <a:rPr lang="en-GB" sz="1800" dirty="0"/>
            <a:t>A cautious approach</a:t>
          </a:r>
        </a:p>
      </dgm:t>
    </dgm:pt>
    <dgm:pt modelId="{DFCBAA60-4C6B-459F-AA14-E09367C73BAF}" type="parTrans" cxnId="{93D8B4AA-F459-4EA9-8203-4DBFC80EC13E}">
      <dgm:prSet/>
      <dgm:spPr/>
      <dgm:t>
        <a:bodyPr/>
        <a:lstStyle/>
        <a:p>
          <a:endParaRPr lang="en-GB"/>
        </a:p>
      </dgm:t>
    </dgm:pt>
    <dgm:pt modelId="{DA55536D-903F-4D72-B011-AF2A0238FACB}" type="sibTrans" cxnId="{93D8B4AA-F459-4EA9-8203-4DBFC80EC13E}">
      <dgm:prSet/>
      <dgm:spPr/>
      <dgm:t>
        <a:bodyPr/>
        <a:lstStyle/>
        <a:p>
          <a:endParaRPr lang="en-GB"/>
        </a:p>
      </dgm:t>
    </dgm:pt>
    <dgm:pt modelId="{065807DF-01CF-46DF-B8CB-A58AA82480B7}">
      <dgm:prSet custT="1"/>
      <dgm:spPr>
        <a:ln>
          <a:noFill/>
        </a:ln>
      </dgm:spPr>
      <dgm:t>
        <a:bodyPr/>
        <a:lstStyle/>
        <a:p>
          <a:r>
            <a:rPr lang="en-GB" sz="1800" dirty="0"/>
            <a:t>Maximum exposure limit to any one bank </a:t>
          </a:r>
        </a:p>
      </dgm:t>
    </dgm:pt>
    <dgm:pt modelId="{D5C09E9A-4EE2-4E0E-9A06-73CFA4EA5D1F}" type="parTrans" cxnId="{21904E28-E38F-421A-8AF9-0B370E9F84AA}">
      <dgm:prSet/>
      <dgm:spPr/>
      <dgm:t>
        <a:bodyPr/>
        <a:lstStyle/>
        <a:p>
          <a:endParaRPr lang="en-GB"/>
        </a:p>
      </dgm:t>
    </dgm:pt>
    <dgm:pt modelId="{01530800-E3CF-4862-862A-EDA392EEDC52}" type="sibTrans" cxnId="{21904E28-E38F-421A-8AF9-0B370E9F84AA}">
      <dgm:prSet/>
      <dgm:spPr/>
      <dgm:t>
        <a:bodyPr/>
        <a:lstStyle/>
        <a:p>
          <a:endParaRPr lang="en-GB"/>
        </a:p>
      </dgm:t>
    </dgm:pt>
    <dgm:pt modelId="{D3047FAF-605D-46EE-97DB-08CAA372AE1D}">
      <dgm:prSet custT="1"/>
      <dgm:spPr>
        <a:solidFill>
          <a:schemeClr val="bg1">
            <a:alpha val="90000"/>
          </a:schemeClr>
        </a:solidFill>
      </dgm:spPr>
      <dgm:t>
        <a:bodyPr/>
        <a:lstStyle/>
        <a:p>
          <a:r>
            <a:rPr lang="en-GB" sz="1600" dirty="0"/>
            <a:t>Confine investment to higher-quality banks in the local market – identifying enough of them to provide sufficient competition and adequate aggregate demand for the deposits or other investments likely to be on offer</a:t>
          </a:r>
        </a:p>
      </dgm:t>
    </dgm:pt>
    <dgm:pt modelId="{30BE023C-96EC-46C0-B1E4-C5FBD40EDEC6}" type="parTrans" cxnId="{AA7257CA-F175-4830-B71A-17FEC49D3A54}">
      <dgm:prSet/>
      <dgm:spPr/>
      <dgm:t>
        <a:bodyPr/>
        <a:lstStyle/>
        <a:p>
          <a:endParaRPr lang="en-GB"/>
        </a:p>
      </dgm:t>
    </dgm:pt>
    <dgm:pt modelId="{A9889927-B0D6-4DDD-A610-CF335365966C}" type="sibTrans" cxnId="{AA7257CA-F175-4830-B71A-17FEC49D3A54}">
      <dgm:prSet/>
      <dgm:spPr/>
      <dgm:t>
        <a:bodyPr/>
        <a:lstStyle/>
        <a:p>
          <a:endParaRPr lang="en-GB"/>
        </a:p>
      </dgm:t>
    </dgm:pt>
    <dgm:pt modelId="{7623C8B4-9E44-48A4-9435-656E3AA76C7A}">
      <dgm:prSet custT="1"/>
      <dgm:spPr>
        <a:solidFill>
          <a:schemeClr val="bg1">
            <a:alpha val="90000"/>
          </a:schemeClr>
        </a:solidFill>
      </dgm:spPr>
      <dgm:t>
        <a:bodyPr/>
        <a:lstStyle/>
        <a:p>
          <a:r>
            <a:rPr lang="en-GB" sz="1600" dirty="0"/>
            <a:t>No single way to set individual risk limits – have to trade off size against need to minimize idle cash. Simplicity and flexibility are important.</a:t>
          </a:r>
        </a:p>
      </dgm:t>
    </dgm:pt>
    <dgm:pt modelId="{6708A223-EBC5-42FE-BE49-B6AA09AF2918}" type="parTrans" cxnId="{6EE5829E-70D1-44E6-B3DE-5627D422B961}">
      <dgm:prSet/>
      <dgm:spPr/>
      <dgm:t>
        <a:bodyPr/>
        <a:lstStyle/>
        <a:p>
          <a:endParaRPr lang="en-GB"/>
        </a:p>
      </dgm:t>
    </dgm:pt>
    <dgm:pt modelId="{900C6F72-9848-4253-AD6C-E2E90507535B}" type="sibTrans" cxnId="{6EE5829E-70D1-44E6-B3DE-5627D422B961}">
      <dgm:prSet/>
      <dgm:spPr/>
      <dgm:t>
        <a:bodyPr/>
        <a:lstStyle/>
        <a:p>
          <a:endParaRPr lang="en-GB"/>
        </a:p>
      </dgm:t>
    </dgm:pt>
    <dgm:pt modelId="{6079571B-32B5-4DAE-A986-3F98981A5A18}">
      <dgm:prSet custT="1"/>
      <dgm:spPr>
        <a:solidFill>
          <a:schemeClr val="bg1">
            <a:alpha val="90000"/>
          </a:schemeClr>
        </a:solidFill>
      </dgm:spPr>
      <dgm:t>
        <a:bodyPr/>
        <a:lstStyle/>
        <a:p>
          <a:r>
            <a:rPr lang="en-GB" sz="1600" dirty="0"/>
            <a:t>Set initial limits somewhat arbitrarily; and adjust if it becomes apparent that low-risk investment opportunities are being missed</a:t>
          </a:r>
        </a:p>
      </dgm:t>
    </dgm:pt>
    <dgm:pt modelId="{4970DCCE-A521-4DBB-AAC0-91D9C3180A68}" type="parTrans" cxnId="{95C09BD7-CB46-4930-BA18-C15635DAAF43}">
      <dgm:prSet/>
      <dgm:spPr/>
      <dgm:t>
        <a:bodyPr/>
        <a:lstStyle/>
        <a:p>
          <a:endParaRPr lang="en-GB"/>
        </a:p>
      </dgm:t>
    </dgm:pt>
    <dgm:pt modelId="{68FB2EE7-88AB-4D2C-8DA2-1C1E7C88D1E8}" type="sibTrans" cxnId="{95C09BD7-CB46-4930-BA18-C15635DAAF43}">
      <dgm:prSet/>
      <dgm:spPr/>
      <dgm:t>
        <a:bodyPr/>
        <a:lstStyle/>
        <a:p>
          <a:endParaRPr lang="en-GB"/>
        </a:p>
      </dgm:t>
    </dgm:pt>
    <dgm:pt modelId="{1C29A5D0-345B-463C-9F48-C1C7ABFBA7C5}" type="pres">
      <dgm:prSet presAssocID="{FFC1F683-7680-4808-BA8A-94A9E733A7F8}" presName="linear" presStyleCnt="0">
        <dgm:presLayoutVars>
          <dgm:dir/>
          <dgm:animLvl val="lvl"/>
          <dgm:resizeHandles val="exact"/>
        </dgm:presLayoutVars>
      </dgm:prSet>
      <dgm:spPr/>
    </dgm:pt>
    <dgm:pt modelId="{E87991C4-D697-4DDF-8B29-239B4BEFBF47}" type="pres">
      <dgm:prSet presAssocID="{428202A4-C2AE-474D-8CE5-F51C939413C6}" presName="parentLin" presStyleCnt="0"/>
      <dgm:spPr/>
    </dgm:pt>
    <dgm:pt modelId="{E93AD1CE-7F9D-465D-BF1E-B2910F767469}" type="pres">
      <dgm:prSet presAssocID="{428202A4-C2AE-474D-8CE5-F51C939413C6}" presName="parentLeftMargin" presStyleLbl="node1" presStyleIdx="0" presStyleCnt="3"/>
      <dgm:spPr/>
    </dgm:pt>
    <dgm:pt modelId="{F3E2F53C-CAB5-4420-9132-938D4AAC2668}" type="pres">
      <dgm:prSet presAssocID="{428202A4-C2AE-474D-8CE5-F51C939413C6}" presName="parentText" presStyleLbl="node1" presStyleIdx="0" presStyleCnt="3" custLinFactNeighborX="7976" custLinFactNeighborY="-14565">
        <dgm:presLayoutVars>
          <dgm:chMax val="0"/>
          <dgm:bulletEnabled val="1"/>
        </dgm:presLayoutVars>
      </dgm:prSet>
      <dgm:spPr/>
    </dgm:pt>
    <dgm:pt modelId="{FDA1776F-7FB9-4D11-9E15-FDA250217D8B}" type="pres">
      <dgm:prSet presAssocID="{428202A4-C2AE-474D-8CE5-F51C939413C6}" presName="negativeSpace" presStyleCnt="0"/>
      <dgm:spPr/>
    </dgm:pt>
    <dgm:pt modelId="{2F17524E-329D-4C2F-BF30-61D35F3CC28C}" type="pres">
      <dgm:prSet presAssocID="{428202A4-C2AE-474D-8CE5-F51C939413C6}" presName="childText" presStyleLbl="conFgAcc1" presStyleIdx="0" presStyleCnt="3">
        <dgm:presLayoutVars>
          <dgm:bulletEnabled val="1"/>
        </dgm:presLayoutVars>
      </dgm:prSet>
      <dgm:spPr/>
    </dgm:pt>
    <dgm:pt modelId="{C8F86958-8C85-425D-BF6B-30CE5A86FB65}" type="pres">
      <dgm:prSet presAssocID="{436DE449-724A-4F52-9E88-61539A6932EE}" presName="spaceBetweenRectangles" presStyleCnt="0"/>
      <dgm:spPr/>
    </dgm:pt>
    <dgm:pt modelId="{9A44A1CD-443B-4827-9D74-1FCE52913F00}" type="pres">
      <dgm:prSet presAssocID="{A443284D-16BE-471C-9888-248354BD5485}" presName="parentLin" presStyleCnt="0"/>
      <dgm:spPr/>
    </dgm:pt>
    <dgm:pt modelId="{CB1D1BC3-D3A8-4916-A8D7-092BB1FBFE6A}" type="pres">
      <dgm:prSet presAssocID="{A443284D-16BE-471C-9888-248354BD5485}" presName="parentLeftMargin" presStyleLbl="node1" presStyleIdx="0" presStyleCnt="3"/>
      <dgm:spPr/>
    </dgm:pt>
    <dgm:pt modelId="{7742E895-2FD4-407A-9FDD-0592E13B2BF3}" type="pres">
      <dgm:prSet presAssocID="{A443284D-16BE-471C-9888-248354BD5485}" presName="parentText" presStyleLbl="node1" presStyleIdx="1" presStyleCnt="3">
        <dgm:presLayoutVars>
          <dgm:chMax val="0"/>
          <dgm:bulletEnabled val="1"/>
        </dgm:presLayoutVars>
      </dgm:prSet>
      <dgm:spPr/>
    </dgm:pt>
    <dgm:pt modelId="{BF8D231C-9952-4C1C-8A56-9914A80E5324}" type="pres">
      <dgm:prSet presAssocID="{A443284D-16BE-471C-9888-248354BD5485}" presName="negativeSpace" presStyleCnt="0"/>
      <dgm:spPr/>
    </dgm:pt>
    <dgm:pt modelId="{4691DD4A-8AC3-4186-8533-8E76F9C6D2AE}" type="pres">
      <dgm:prSet presAssocID="{A443284D-16BE-471C-9888-248354BD5485}" presName="childText" presStyleLbl="conFgAcc1" presStyleIdx="1" presStyleCnt="3">
        <dgm:presLayoutVars>
          <dgm:bulletEnabled val="1"/>
        </dgm:presLayoutVars>
      </dgm:prSet>
      <dgm:spPr/>
    </dgm:pt>
    <dgm:pt modelId="{B0E7BFE6-65D2-4C87-B7A1-D3D62AD66D49}" type="pres">
      <dgm:prSet presAssocID="{DA55536D-903F-4D72-B011-AF2A0238FACB}" presName="spaceBetweenRectangles" presStyleCnt="0"/>
      <dgm:spPr/>
    </dgm:pt>
    <dgm:pt modelId="{3A66EF8D-1C22-4C3A-9DED-7C5B0F7C9CB4}" type="pres">
      <dgm:prSet presAssocID="{065807DF-01CF-46DF-B8CB-A58AA82480B7}" presName="parentLin" presStyleCnt="0"/>
      <dgm:spPr/>
    </dgm:pt>
    <dgm:pt modelId="{35E91173-54A1-4CA9-8320-A1474AB25E8B}" type="pres">
      <dgm:prSet presAssocID="{065807DF-01CF-46DF-B8CB-A58AA82480B7}" presName="parentLeftMargin" presStyleLbl="node1" presStyleIdx="1" presStyleCnt="3"/>
      <dgm:spPr/>
    </dgm:pt>
    <dgm:pt modelId="{48C20957-88EC-40B6-9CE5-A4BBF448AC54}" type="pres">
      <dgm:prSet presAssocID="{065807DF-01CF-46DF-B8CB-A58AA82480B7}" presName="parentText" presStyleLbl="node1" presStyleIdx="2" presStyleCnt="3">
        <dgm:presLayoutVars>
          <dgm:chMax val="0"/>
          <dgm:bulletEnabled val="1"/>
        </dgm:presLayoutVars>
      </dgm:prSet>
      <dgm:spPr/>
    </dgm:pt>
    <dgm:pt modelId="{3AD26402-5989-43DA-BFD4-971E60205CAF}" type="pres">
      <dgm:prSet presAssocID="{065807DF-01CF-46DF-B8CB-A58AA82480B7}" presName="negativeSpace" presStyleCnt="0"/>
      <dgm:spPr/>
    </dgm:pt>
    <dgm:pt modelId="{3DA1C12B-0993-4931-8733-100AD1B09ACA}" type="pres">
      <dgm:prSet presAssocID="{065807DF-01CF-46DF-B8CB-A58AA82480B7}" presName="childText" presStyleLbl="conFgAcc1" presStyleIdx="2" presStyleCnt="3">
        <dgm:presLayoutVars>
          <dgm:bulletEnabled val="1"/>
        </dgm:presLayoutVars>
      </dgm:prSet>
      <dgm:spPr/>
    </dgm:pt>
  </dgm:ptLst>
  <dgm:cxnLst>
    <dgm:cxn modelId="{BB7C6003-1D24-4093-A967-2086836FA7CB}" srcId="{428202A4-C2AE-474D-8CE5-F51C939413C6}" destId="{6A4BC912-74E5-4C18-9920-30D40E1FE8E3}" srcOrd="0" destOrd="0" parTransId="{E7A82C36-3F67-442D-BDCA-533BD20A57A6}" sibTransId="{77FF43C0-C01B-45FB-8CC8-94BD89923079}"/>
    <dgm:cxn modelId="{02791E11-5111-4FBA-B6E7-0A1F25315B92}" type="presOf" srcId="{A443284D-16BE-471C-9888-248354BD5485}" destId="{7742E895-2FD4-407A-9FDD-0592E13B2BF3}" srcOrd="1" destOrd="0" presId="urn:microsoft.com/office/officeart/2005/8/layout/list1"/>
    <dgm:cxn modelId="{21904E28-E38F-421A-8AF9-0B370E9F84AA}" srcId="{FFC1F683-7680-4808-BA8A-94A9E733A7F8}" destId="{065807DF-01CF-46DF-B8CB-A58AA82480B7}" srcOrd="2" destOrd="0" parTransId="{D5C09E9A-4EE2-4E0E-9A06-73CFA4EA5D1F}" sibTransId="{01530800-E3CF-4862-862A-EDA392EEDC52}"/>
    <dgm:cxn modelId="{C1765929-F4CC-4104-B71E-091DA02B650D}" type="presOf" srcId="{6079571B-32B5-4DAE-A986-3F98981A5A18}" destId="{3DA1C12B-0993-4931-8733-100AD1B09ACA}" srcOrd="0" destOrd="1" presId="urn:microsoft.com/office/officeart/2005/8/layout/list1"/>
    <dgm:cxn modelId="{E401D429-951B-410C-B9EA-D101FE00C672}" type="presOf" srcId="{A443284D-16BE-471C-9888-248354BD5485}" destId="{CB1D1BC3-D3A8-4916-A8D7-092BB1FBFE6A}" srcOrd="0" destOrd="0" presId="urn:microsoft.com/office/officeart/2005/8/layout/list1"/>
    <dgm:cxn modelId="{08CABD2E-303C-47D2-B0E0-BC45A1507B5D}" type="presOf" srcId="{6A4BC912-74E5-4C18-9920-30D40E1FE8E3}" destId="{2F17524E-329D-4C2F-BF30-61D35F3CC28C}" srcOrd="0" destOrd="0" presId="urn:microsoft.com/office/officeart/2005/8/layout/list1"/>
    <dgm:cxn modelId="{4BC6AC33-42C1-452F-9528-8F4BBC3B541F}" type="presOf" srcId="{D3047FAF-605D-46EE-97DB-08CAA372AE1D}" destId="{4691DD4A-8AC3-4186-8533-8E76F9C6D2AE}" srcOrd="0" destOrd="0" presId="urn:microsoft.com/office/officeart/2005/8/layout/list1"/>
    <dgm:cxn modelId="{C959833C-2260-41EA-907D-7BCC82B0D005}" srcId="{428202A4-C2AE-474D-8CE5-F51C939413C6}" destId="{548DFA10-7AAE-4088-96C3-14E88F066BE2}" srcOrd="2" destOrd="0" parTransId="{45BAD947-B0FE-4609-9D1C-C64E05226A09}" sibTransId="{48907A56-3BB4-4B34-BA30-D5EBC7B8D04F}"/>
    <dgm:cxn modelId="{2C02E266-4B61-4A49-9638-4C565DF985B4}" type="presOf" srcId="{7623C8B4-9E44-48A4-9435-656E3AA76C7A}" destId="{3DA1C12B-0993-4931-8733-100AD1B09ACA}" srcOrd="0" destOrd="0" presId="urn:microsoft.com/office/officeart/2005/8/layout/list1"/>
    <dgm:cxn modelId="{6F233B54-F9D5-4D70-8231-C9CCAE11A38C}" type="presOf" srcId="{428202A4-C2AE-474D-8CE5-F51C939413C6}" destId="{E93AD1CE-7F9D-465D-BF1E-B2910F767469}" srcOrd="0" destOrd="0" presId="urn:microsoft.com/office/officeart/2005/8/layout/list1"/>
    <dgm:cxn modelId="{15561455-4664-4DBC-A6C5-F94F5668878C}" type="presOf" srcId="{6A643E3C-493B-4E5F-B002-39F98E032669}" destId="{2F17524E-329D-4C2F-BF30-61D35F3CC28C}" srcOrd="0" destOrd="1" presId="urn:microsoft.com/office/officeart/2005/8/layout/list1"/>
    <dgm:cxn modelId="{6480F48B-7DFC-4ADD-98CD-4CD59DC87709}" type="presOf" srcId="{428202A4-C2AE-474D-8CE5-F51C939413C6}" destId="{F3E2F53C-CAB5-4420-9132-938D4AAC2668}" srcOrd="1" destOrd="0" presId="urn:microsoft.com/office/officeart/2005/8/layout/list1"/>
    <dgm:cxn modelId="{B7CEFD8D-7569-4883-BD29-E3ECB0E04B0A}" type="presOf" srcId="{FFC1F683-7680-4808-BA8A-94A9E733A7F8}" destId="{1C29A5D0-345B-463C-9F48-C1C7ABFBA7C5}" srcOrd="0" destOrd="0" presId="urn:microsoft.com/office/officeart/2005/8/layout/list1"/>
    <dgm:cxn modelId="{CC83B09D-86AA-4D5E-B998-D72423FF7B06}" type="presOf" srcId="{065807DF-01CF-46DF-B8CB-A58AA82480B7}" destId="{48C20957-88EC-40B6-9CE5-A4BBF448AC54}" srcOrd="1" destOrd="0" presId="urn:microsoft.com/office/officeart/2005/8/layout/list1"/>
    <dgm:cxn modelId="{6EE5829E-70D1-44E6-B3DE-5627D422B961}" srcId="{065807DF-01CF-46DF-B8CB-A58AA82480B7}" destId="{7623C8B4-9E44-48A4-9435-656E3AA76C7A}" srcOrd="0" destOrd="0" parTransId="{6708A223-EBC5-42FE-BE49-B6AA09AF2918}" sibTransId="{900C6F72-9848-4253-AD6C-E2E90507535B}"/>
    <dgm:cxn modelId="{61CDB3A4-6FC6-45F3-AFE6-735BD66A791C}" srcId="{FFC1F683-7680-4808-BA8A-94A9E733A7F8}" destId="{428202A4-C2AE-474D-8CE5-F51C939413C6}" srcOrd="0" destOrd="0" parTransId="{530FE02C-4608-42C3-ABAF-95D1C9A139C0}" sibTransId="{436DE449-724A-4F52-9E88-61539A6932EE}"/>
    <dgm:cxn modelId="{93D8B4AA-F459-4EA9-8203-4DBFC80EC13E}" srcId="{FFC1F683-7680-4808-BA8A-94A9E733A7F8}" destId="{A443284D-16BE-471C-9888-248354BD5485}" srcOrd="1" destOrd="0" parTransId="{DFCBAA60-4C6B-459F-AA14-E09367C73BAF}" sibTransId="{DA55536D-903F-4D72-B011-AF2A0238FACB}"/>
    <dgm:cxn modelId="{189674B9-913D-4D8E-A32F-F79AA96E302F}" srcId="{428202A4-C2AE-474D-8CE5-F51C939413C6}" destId="{6A643E3C-493B-4E5F-B002-39F98E032669}" srcOrd="1" destOrd="0" parTransId="{070AA1DD-4470-4CF0-9CC0-D3EF93288499}" sibTransId="{A15DBFD6-594D-4AF2-9C3D-C5C25FEB0C77}"/>
    <dgm:cxn modelId="{AA7257CA-F175-4830-B71A-17FEC49D3A54}" srcId="{A443284D-16BE-471C-9888-248354BD5485}" destId="{D3047FAF-605D-46EE-97DB-08CAA372AE1D}" srcOrd="0" destOrd="0" parTransId="{30BE023C-96EC-46C0-B1E4-C5FBD40EDEC6}" sibTransId="{A9889927-B0D6-4DDD-A610-CF335365966C}"/>
    <dgm:cxn modelId="{95C09BD7-CB46-4930-BA18-C15635DAAF43}" srcId="{065807DF-01CF-46DF-B8CB-A58AA82480B7}" destId="{6079571B-32B5-4DAE-A986-3F98981A5A18}" srcOrd="1" destOrd="0" parTransId="{4970DCCE-A521-4DBB-AAC0-91D9C3180A68}" sibTransId="{68FB2EE7-88AB-4D2C-8DA2-1C1E7C88D1E8}"/>
    <dgm:cxn modelId="{204AF1D9-2097-499F-8377-E8A3486CB30B}" type="presOf" srcId="{065807DF-01CF-46DF-B8CB-A58AA82480B7}" destId="{35E91173-54A1-4CA9-8320-A1474AB25E8B}" srcOrd="0" destOrd="0" presId="urn:microsoft.com/office/officeart/2005/8/layout/list1"/>
    <dgm:cxn modelId="{5D91AADF-FB95-482B-B368-89E5D91B5752}" type="presOf" srcId="{548DFA10-7AAE-4088-96C3-14E88F066BE2}" destId="{2F17524E-329D-4C2F-BF30-61D35F3CC28C}" srcOrd="0" destOrd="2" presId="urn:microsoft.com/office/officeart/2005/8/layout/list1"/>
    <dgm:cxn modelId="{FC44B631-DCF9-4D95-BEC1-E393A09A28EC}" type="presParOf" srcId="{1C29A5D0-345B-463C-9F48-C1C7ABFBA7C5}" destId="{E87991C4-D697-4DDF-8B29-239B4BEFBF47}" srcOrd="0" destOrd="0" presId="urn:microsoft.com/office/officeart/2005/8/layout/list1"/>
    <dgm:cxn modelId="{B52EB710-7BA4-4956-BD6C-FDFAED8114A2}" type="presParOf" srcId="{E87991C4-D697-4DDF-8B29-239B4BEFBF47}" destId="{E93AD1CE-7F9D-465D-BF1E-B2910F767469}" srcOrd="0" destOrd="0" presId="urn:microsoft.com/office/officeart/2005/8/layout/list1"/>
    <dgm:cxn modelId="{7BD2B798-0914-4E66-B15F-5D7082CDCE42}" type="presParOf" srcId="{E87991C4-D697-4DDF-8B29-239B4BEFBF47}" destId="{F3E2F53C-CAB5-4420-9132-938D4AAC2668}" srcOrd="1" destOrd="0" presId="urn:microsoft.com/office/officeart/2005/8/layout/list1"/>
    <dgm:cxn modelId="{E29842EC-1074-45EF-B664-C3CEA3FFD15A}" type="presParOf" srcId="{1C29A5D0-345B-463C-9F48-C1C7ABFBA7C5}" destId="{FDA1776F-7FB9-4D11-9E15-FDA250217D8B}" srcOrd="1" destOrd="0" presId="urn:microsoft.com/office/officeart/2005/8/layout/list1"/>
    <dgm:cxn modelId="{070CF66E-9AF6-4AC1-A9E4-87742FC0D115}" type="presParOf" srcId="{1C29A5D0-345B-463C-9F48-C1C7ABFBA7C5}" destId="{2F17524E-329D-4C2F-BF30-61D35F3CC28C}" srcOrd="2" destOrd="0" presId="urn:microsoft.com/office/officeart/2005/8/layout/list1"/>
    <dgm:cxn modelId="{4EB2309A-567A-4277-8AFC-356263EF2E10}" type="presParOf" srcId="{1C29A5D0-345B-463C-9F48-C1C7ABFBA7C5}" destId="{C8F86958-8C85-425D-BF6B-30CE5A86FB65}" srcOrd="3" destOrd="0" presId="urn:microsoft.com/office/officeart/2005/8/layout/list1"/>
    <dgm:cxn modelId="{596017D8-FE4D-439F-A9BA-56243C588311}" type="presParOf" srcId="{1C29A5D0-345B-463C-9F48-C1C7ABFBA7C5}" destId="{9A44A1CD-443B-4827-9D74-1FCE52913F00}" srcOrd="4" destOrd="0" presId="urn:microsoft.com/office/officeart/2005/8/layout/list1"/>
    <dgm:cxn modelId="{EC9B28E9-35B8-4446-9A2A-93BB19BF3AF2}" type="presParOf" srcId="{9A44A1CD-443B-4827-9D74-1FCE52913F00}" destId="{CB1D1BC3-D3A8-4916-A8D7-092BB1FBFE6A}" srcOrd="0" destOrd="0" presId="urn:microsoft.com/office/officeart/2005/8/layout/list1"/>
    <dgm:cxn modelId="{9684F128-4455-4B99-BA82-D29176738D8B}" type="presParOf" srcId="{9A44A1CD-443B-4827-9D74-1FCE52913F00}" destId="{7742E895-2FD4-407A-9FDD-0592E13B2BF3}" srcOrd="1" destOrd="0" presId="urn:microsoft.com/office/officeart/2005/8/layout/list1"/>
    <dgm:cxn modelId="{32681CCC-E02A-49B1-BDE1-3EB1650B2568}" type="presParOf" srcId="{1C29A5D0-345B-463C-9F48-C1C7ABFBA7C5}" destId="{BF8D231C-9952-4C1C-8A56-9914A80E5324}" srcOrd="5" destOrd="0" presId="urn:microsoft.com/office/officeart/2005/8/layout/list1"/>
    <dgm:cxn modelId="{BA968F0C-C092-40A2-BC1D-9AAEBB4F61CE}" type="presParOf" srcId="{1C29A5D0-345B-463C-9F48-C1C7ABFBA7C5}" destId="{4691DD4A-8AC3-4186-8533-8E76F9C6D2AE}" srcOrd="6" destOrd="0" presId="urn:microsoft.com/office/officeart/2005/8/layout/list1"/>
    <dgm:cxn modelId="{EAF82C62-846C-4376-9EF4-1591B0277C62}" type="presParOf" srcId="{1C29A5D0-345B-463C-9F48-C1C7ABFBA7C5}" destId="{B0E7BFE6-65D2-4C87-B7A1-D3D62AD66D49}" srcOrd="7" destOrd="0" presId="urn:microsoft.com/office/officeart/2005/8/layout/list1"/>
    <dgm:cxn modelId="{200182A0-B7B3-45D6-BA3C-5B7B373DF91C}" type="presParOf" srcId="{1C29A5D0-345B-463C-9F48-C1C7ABFBA7C5}" destId="{3A66EF8D-1C22-4C3A-9DED-7C5B0F7C9CB4}" srcOrd="8" destOrd="0" presId="urn:microsoft.com/office/officeart/2005/8/layout/list1"/>
    <dgm:cxn modelId="{1A9D5F2D-8EC8-4B6C-956D-36195A6EC302}" type="presParOf" srcId="{3A66EF8D-1C22-4C3A-9DED-7C5B0F7C9CB4}" destId="{35E91173-54A1-4CA9-8320-A1474AB25E8B}" srcOrd="0" destOrd="0" presId="urn:microsoft.com/office/officeart/2005/8/layout/list1"/>
    <dgm:cxn modelId="{D64B4EBA-D36B-4A99-B3FF-1BCED83C73FF}" type="presParOf" srcId="{3A66EF8D-1C22-4C3A-9DED-7C5B0F7C9CB4}" destId="{48C20957-88EC-40B6-9CE5-A4BBF448AC54}" srcOrd="1" destOrd="0" presId="urn:microsoft.com/office/officeart/2005/8/layout/list1"/>
    <dgm:cxn modelId="{5D6E60FD-A243-404E-9362-EC73CA6E5BCE}" type="presParOf" srcId="{1C29A5D0-345B-463C-9F48-C1C7ABFBA7C5}" destId="{3AD26402-5989-43DA-BFD4-971E60205CAF}" srcOrd="9" destOrd="0" presId="urn:microsoft.com/office/officeart/2005/8/layout/list1"/>
    <dgm:cxn modelId="{029A8F07-3C01-4224-AF37-1B646988511C}" type="presParOf" srcId="{1C29A5D0-345B-463C-9F48-C1C7ABFBA7C5}" destId="{3DA1C12B-0993-4931-8733-100AD1B09A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327DF4-D362-446D-A3AA-2F35872335F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BCD2FD3C-099D-4747-84B8-6A4FAB3FABDF}">
      <dgm:prSet phldrT="[Text]"/>
      <dgm:spPr>
        <a:ln>
          <a:noFill/>
        </a:ln>
      </dgm:spPr>
      <dgm:t>
        <a:bodyPr/>
        <a:lstStyle/>
        <a:p>
          <a:r>
            <a:rPr lang="en-GB" dirty="0"/>
            <a:t>Repos and reverse repos</a:t>
          </a:r>
          <a:endParaRPr lang="en-US" dirty="0"/>
        </a:p>
      </dgm:t>
    </dgm:pt>
    <dgm:pt modelId="{83FD34BC-CF29-4D92-A319-72D90B1BE167}" type="parTrans" cxnId="{4E1CF34E-A76E-4AE8-A39F-30DA5DAA672F}">
      <dgm:prSet/>
      <dgm:spPr/>
      <dgm:t>
        <a:bodyPr/>
        <a:lstStyle/>
        <a:p>
          <a:endParaRPr lang="en-US"/>
        </a:p>
      </dgm:t>
    </dgm:pt>
    <dgm:pt modelId="{60B3EE76-E022-402C-9938-5939EB594B76}" type="sibTrans" cxnId="{4E1CF34E-A76E-4AE8-A39F-30DA5DAA672F}">
      <dgm:prSet/>
      <dgm:spPr/>
      <dgm:t>
        <a:bodyPr/>
        <a:lstStyle/>
        <a:p>
          <a:endParaRPr lang="en-US"/>
        </a:p>
      </dgm:t>
    </dgm:pt>
    <dgm:pt modelId="{9DB39D81-EA36-4239-8EF7-00C125D2D451}">
      <dgm:prSet custT="1"/>
      <dgm:spPr>
        <a:solidFill>
          <a:srgbClr val="CFD5EA">
            <a:alpha val="90000"/>
          </a:srgbClr>
        </a:solidFill>
      </dgm:spPr>
      <dgm:t>
        <a:bodyPr/>
        <a:lstStyle/>
        <a:p>
          <a:r>
            <a:rPr lang="en-GB" sz="1600" dirty="0"/>
            <a:t>Important in most money markets, offering competitive short-term rates (fixed or variable), used by central banks for open market operations</a:t>
          </a:r>
        </a:p>
      </dgm:t>
    </dgm:pt>
    <dgm:pt modelId="{A37342C3-C047-4CFB-A34F-47BA62233BBE}" type="parTrans" cxnId="{DC8CC301-C12A-4AA2-9D21-0D7620B339B0}">
      <dgm:prSet/>
      <dgm:spPr/>
      <dgm:t>
        <a:bodyPr/>
        <a:lstStyle/>
        <a:p>
          <a:endParaRPr lang="en-US"/>
        </a:p>
      </dgm:t>
    </dgm:pt>
    <dgm:pt modelId="{0030138D-DB9F-4433-B4F9-F228704C9BDD}" type="sibTrans" cxnId="{DC8CC301-C12A-4AA2-9D21-0D7620B339B0}">
      <dgm:prSet/>
      <dgm:spPr/>
      <dgm:t>
        <a:bodyPr/>
        <a:lstStyle/>
        <a:p>
          <a:endParaRPr lang="en-US"/>
        </a:p>
      </dgm:t>
    </dgm:pt>
    <dgm:pt modelId="{D5C0708F-B44D-4906-AC9E-E3EB7480C9E5}">
      <dgm:prSet custT="1"/>
      <dgm:spPr>
        <a:solidFill>
          <a:srgbClr val="CFD5EA">
            <a:alpha val="90000"/>
          </a:srgbClr>
        </a:solidFill>
      </dgm:spPr>
      <dgm:t>
        <a:bodyPr/>
        <a:lstStyle/>
        <a:p>
          <a:r>
            <a:rPr lang="en-GB" sz="1600" dirty="0"/>
            <a:t>Sale and repurchase of an underlying security - serves as collateral</a:t>
          </a:r>
        </a:p>
      </dgm:t>
    </dgm:pt>
    <dgm:pt modelId="{9A4789FE-3E79-4025-8B84-EDE042C93595}" type="parTrans" cxnId="{103FB155-82B7-4AD2-9629-CE6F2DA9392B}">
      <dgm:prSet/>
      <dgm:spPr/>
      <dgm:t>
        <a:bodyPr/>
        <a:lstStyle/>
        <a:p>
          <a:endParaRPr lang="en-US"/>
        </a:p>
      </dgm:t>
    </dgm:pt>
    <dgm:pt modelId="{C61919E3-B648-40C9-B992-CDC174FCE492}" type="sibTrans" cxnId="{103FB155-82B7-4AD2-9629-CE6F2DA9392B}">
      <dgm:prSet/>
      <dgm:spPr/>
      <dgm:t>
        <a:bodyPr/>
        <a:lstStyle/>
        <a:p>
          <a:endParaRPr lang="en-US"/>
        </a:p>
      </dgm:t>
    </dgm:pt>
    <dgm:pt modelId="{542BA6B6-8FB1-40DE-A017-B5C16BB7724F}">
      <dgm:prSet/>
      <dgm:spPr>
        <a:ln>
          <a:noFill/>
        </a:ln>
      </dgm:spPr>
      <dgm:t>
        <a:bodyPr/>
        <a:lstStyle/>
        <a:p>
          <a:r>
            <a:rPr lang="en-GB" dirty="0"/>
            <a:t>Term deposits in commercial banks</a:t>
          </a:r>
        </a:p>
      </dgm:t>
    </dgm:pt>
    <dgm:pt modelId="{F99CF620-9ED3-4B6A-8FFB-739209A076F4}" type="parTrans" cxnId="{7FDFB412-C1D7-4A13-BC64-7243EAD308CF}">
      <dgm:prSet/>
      <dgm:spPr/>
      <dgm:t>
        <a:bodyPr/>
        <a:lstStyle/>
        <a:p>
          <a:endParaRPr lang="en-US"/>
        </a:p>
      </dgm:t>
    </dgm:pt>
    <dgm:pt modelId="{F95A361F-342F-4733-B282-D9E35CA4F6B0}" type="sibTrans" cxnId="{7FDFB412-C1D7-4A13-BC64-7243EAD308CF}">
      <dgm:prSet/>
      <dgm:spPr/>
      <dgm:t>
        <a:bodyPr/>
        <a:lstStyle/>
        <a:p>
          <a:endParaRPr lang="en-US"/>
        </a:p>
      </dgm:t>
    </dgm:pt>
    <dgm:pt modelId="{33F3430C-1B86-40DF-AC9C-8669F4E05E80}">
      <dgm:prSet custT="1"/>
      <dgm:spPr>
        <a:solidFill>
          <a:srgbClr val="CFD5EA">
            <a:alpha val="90000"/>
          </a:srgbClr>
        </a:solidFill>
      </dgm:spPr>
      <dgm:t>
        <a:bodyPr/>
        <a:lstStyle/>
        <a:p>
          <a:r>
            <a:rPr lang="en-GB" sz="1600" dirty="0"/>
            <a:t>Similar to repo rates (usually includes penalty if redeemed early}</a:t>
          </a:r>
        </a:p>
      </dgm:t>
    </dgm:pt>
    <dgm:pt modelId="{99A30F38-C666-4B2A-A07E-CBAB8491026A}" type="parTrans" cxnId="{6EBD9584-855F-4A21-8152-19AE6E6FDB3B}">
      <dgm:prSet/>
      <dgm:spPr/>
      <dgm:t>
        <a:bodyPr/>
        <a:lstStyle/>
        <a:p>
          <a:endParaRPr lang="en-US"/>
        </a:p>
      </dgm:t>
    </dgm:pt>
    <dgm:pt modelId="{C7487427-20C4-4F7C-8FA7-37DB29924A8A}" type="sibTrans" cxnId="{6EBD9584-855F-4A21-8152-19AE6E6FDB3B}">
      <dgm:prSet/>
      <dgm:spPr/>
      <dgm:t>
        <a:bodyPr/>
        <a:lstStyle/>
        <a:p>
          <a:endParaRPr lang="en-US"/>
        </a:p>
      </dgm:t>
    </dgm:pt>
    <dgm:pt modelId="{6C78B975-4F55-4511-A562-5D226E8D67B0}">
      <dgm:prSet custT="1"/>
      <dgm:spPr>
        <a:solidFill>
          <a:srgbClr val="CFD5EA">
            <a:alpha val="90000"/>
          </a:srgbClr>
        </a:solidFill>
      </dgm:spPr>
      <dgm:t>
        <a:bodyPr/>
        <a:lstStyle/>
        <a:p>
          <a:r>
            <a:rPr lang="en-GB" sz="1600" dirty="0"/>
            <a:t>Must collateralise</a:t>
          </a:r>
        </a:p>
      </dgm:t>
    </dgm:pt>
    <dgm:pt modelId="{D9C27C27-9A1F-4A7F-847C-D1DF9200DC55}" type="parTrans" cxnId="{32EBF493-0D38-4F82-88BA-012D88D2F8F7}">
      <dgm:prSet/>
      <dgm:spPr/>
      <dgm:t>
        <a:bodyPr/>
        <a:lstStyle/>
        <a:p>
          <a:endParaRPr lang="en-US"/>
        </a:p>
      </dgm:t>
    </dgm:pt>
    <dgm:pt modelId="{DAA89102-92E7-414A-9C5D-EA990D4E306F}" type="sibTrans" cxnId="{32EBF493-0D38-4F82-88BA-012D88D2F8F7}">
      <dgm:prSet/>
      <dgm:spPr/>
      <dgm:t>
        <a:bodyPr/>
        <a:lstStyle/>
        <a:p>
          <a:endParaRPr lang="en-US"/>
        </a:p>
      </dgm:t>
    </dgm:pt>
    <dgm:pt modelId="{1E991765-58C5-4BDB-8BAA-7102DC4B2A1C}">
      <dgm:prSet custT="1"/>
      <dgm:spPr>
        <a:solidFill>
          <a:srgbClr val="CFD5EA">
            <a:alpha val="90000"/>
          </a:srgbClr>
        </a:solidFill>
      </dgm:spPr>
      <dgm:t>
        <a:bodyPr/>
        <a:lstStyle/>
        <a:p>
          <a:r>
            <a:rPr lang="en-GB" sz="1600" dirty="0"/>
            <a:t>Requires a competitive process</a:t>
          </a:r>
        </a:p>
      </dgm:t>
    </dgm:pt>
    <dgm:pt modelId="{C0594D86-D2E3-4944-BCC8-20F88877F077}" type="parTrans" cxnId="{EDEC0AD5-8732-4C76-86D9-63FB361F27C9}">
      <dgm:prSet/>
      <dgm:spPr/>
      <dgm:t>
        <a:bodyPr/>
        <a:lstStyle/>
        <a:p>
          <a:endParaRPr lang="en-US"/>
        </a:p>
      </dgm:t>
    </dgm:pt>
    <dgm:pt modelId="{075945C8-9094-4F8C-9C5D-B78970346EB7}" type="sibTrans" cxnId="{EDEC0AD5-8732-4C76-86D9-63FB361F27C9}">
      <dgm:prSet/>
      <dgm:spPr/>
      <dgm:t>
        <a:bodyPr/>
        <a:lstStyle/>
        <a:p>
          <a:endParaRPr lang="en-US"/>
        </a:p>
      </dgm:t>
    </dgm:pt>
    <dgm:pt modelId="{DCFA369A-1334-4B9B-AB15-744081DC0D60}">
      <dgm:prSet/>
      <dgm:spPr>
        <a:ln>
          <a:noFill/>
        </a:ln>
      </dgm:spPr>
      <dgm:t>
        <a:bodyPr/>
        <a:lstStyle/>
        <a:p>
          <a:r>
            <a:rPr lang="en-GB" dirty="0"/>
            <a:t>Certificates of Deposit (CDs)</a:t>
          </a:r>
        </a:p>
      </dgm:t>
    </dgm:pt>
    <dgm:pt modelId="{E26D21F9-D51A-4BCE-9E17-D75646766169}" type="parTrans" cxnId="{4AAE9B05-688C-44A2-8D3A-D884A2C5DDF6}">
      <dgm:prSet/>
      <dgm:spPr/>
      <dgm:t>
        <a:bodyPr/>
        <a:lstStyle/>
        <a:p>
          <a:endParaRPr lang="en-US"/>
        </a:p>
      </dgm:t>
    </dgm:pt>
    <dgm:pt modelId="{62CE8699-F7DF-446A-953B-0414EC07878C}" type="sibTrans" cxnId="{4AAE9B05-688C-44A2-8D3A-D884A2C5DDF6}">
      <dgm:prSet/>
      <dgm:spPr/>
      <dgm:t>
        <a:bodyPr/>
        <a:lstStyle/>
        <a:p>
          <a:endParaRPr lang="en-US"/>
        </a:p>
      </dgm:t>
    </dgm:pt>
    <dgm:pt modelId="{2144290B-5A41-4D8F-BFC5-2DAF1B20A985}">
      <dgm:prSet custT="1"/>
      <dgm:spPr>
        <a:solidFill>
          <a:srgbClr val="CFD5EA">
            <a:alpha val="90000"/>
          </a:srgbClr>
        </a:solidFill>
      </dgm:spPr>
      <dgm:t>
        <a:bodyPr/>
        <a:lstStyle/>
        <a:p>
          <a:r>
            <a:rPr lang="en-GB" sz="1600" dirty="0"/>
            <a:t>Low liquidity risk (if negotiable)</a:t>
          </a:r>
        </a:p>
      </dgm:t>
    </dgm:pt>
    <dgm:pt modelId="{044F94BC-3490-4166-9723-AD1E41F957E1}" type="parTrans" cxnId="{413A9119-1E43-4D13-984C-A1575A2A6A16}">
      <dgm:prSet/>
      <dgm:spPr/>
      <dgm:t>
        <a:bodyPr/>
        <a:lstStyle/>
        <a:p>
          <a:endParaRPr lang="en-US"/>
        </a:p>
      </dgm:t>
    </dgm:pt>
    <dgm:pt modelId="{312A6C02-695C-43EC-B6B7-112D831065E4}" type="sibTrans" cxnId="{413A9119-1E43-4D13-984C-A1575A2A6A16}">
      <dgm:prSet/>
      <dgm:spPr/>
      <dgm:t>
        <a:bodyPr/>
        <a:lstStyle/>
        <a:p>
          <a:endParaRPr lang="en-US"/>
        </a:p>
      </dgm:t>
    </dgm:pt>
    <dgm:pt modelId="{37871E66-4516-44F9-8C1E-FE42BE7108B0}">
      <dgm:prSet custT="1"/>
      <dgm:spPr>
        <a:solidFill>
          <a:srgbClr val="CFD5EA">
            <a:alpha val="90000"/>
          </a:srgbClr>
        </a:solidFill>
      </dgm:spPr>
      <dgm:t>
        <a:bodyPr/>
        <a:lstStyle/>
        <a:p>
          <a:r>
            <a:rPr lang="en-GB" sz="1600" dirty="0"/>
            <a:t>Higher credit risk - cannot collateralise</a:t>
          </a:r>
          <a:endParaRPr lang="en-GB" sz="1800" dirty="0"/>
        </a:p>
      </dgm:t>
    </dgm:pt>
    <dgm:pt modelId="{5403E618-5FA7-4975-8F8C-2284983054AB}" type="parTrans" cxnId="{A4C8594D-E35E-4E18-B934-DB692E7D7E1B}">
      <dgm:prSet/>
      <dgm:spPr/>
      <dgm:t>
        <a:bodyPr/>
        <a:lstStyle/>
        <a:p>
          <a:endParaRPr lang="en-US"/>
        </a:p>
      </dgm:t>
    </dgm:pt>
    <dgm:pt modelId="{430A5A7B-ADB9-422C-896C-E2AF204C07A9}" type="sibTrans" cxnId="{A4C8594D-E35E-4E18-B934-DB692E7D7E1B}">
      <dgm:prSet/>
      <dgm:spPr/>
      <dgm:t>
        <a:bodyPr/>
        <a:lstStyle/>
        <a:p>
          <a:endParaRPr lang="en-US"/>
        </a:p>
      </dgm:t>
    </dgm:pt>
    <dgm:pt modelId="{99EC769A-DA8B-4CCA-8C87-B19C0A4EDD3A}">
      <dgm:prSet/>
      <dgm:spPr>
        <a:ln>
          <a:noFill/>
        </a:ln>
      </dgm:spPr>
      <dgm:t>
        <a:bodyPr/>
        <a:lstStyle/>
        <a:p>
          <a:r>
            <a:rPr lang="en-GB" dirty="0"/>
            <a:t>Money Market Mutual Funds</a:t>
          </a:r>
        </a:p>
      </dgm:t>
    </dgm:pt>
    <dgm:pt modelId="{63233416-2155-48D4-8554-BFA8E42B8D2C}" type="parTrans" cxnId="{20326A32-9DA3-4645-A2E4-1FB57BD0FDEB}">
      <dgm:prSet/>
      <dgm:spPr/>
      <dgm:t>
        <a:bodyPr/>
        <a:lstStyle/>
        <a:p>
          <a:endParaRPr lang="en-US"/>
        </a:p>
      </dgm:t>
    </dgm:pt>
    <dgm:pt modelId="{31136249-EC4F-4017-A455-079289D74AF8}" type="sibTrans" cxnId="{20326A32-9DA3-4645-A2E4-1FB57BD0FDEB}">
      <dgm:prSet/>
      <dgm:spPr/>
      <dgm:t>
        <a:bodyPr/>
        <a:lstStyle/>
        <a:p>
          <a:endParaRPr lang="en-US"/>
        </a:p>
      </dgm:t>
    </dgm:pt>
    <dgm:pt modelId="{A34F21CB-7B3F-4DFD-AAA5-E6A8664FAFA8}">
      <dgm:prSet custT="1"/>
      <dgm:spPr>
        <a:solidFill>
          <a:srgbClr val="CFD5EA">
            <a:alpha val="90000"/>
          </a:srgbClr>
        </a:solidFill>
      </dgm:spPr>
      <dgm:t>
        <a:bodyPr/>
        <a:lstStyle/>
        <a:p>
          <a:r>
            <a:rPr lang="en-GB" sz="1600" dirty="0"/>
            <a:t>The Funds invest in short-term instruments</a:t>
          </a:r>
        </a:p>
      </dgm:t>
    </dgm:pt>
    <dgm:pt modelId="{7B43EE7E-7C79-49EE-9174-599AC613D2B9}" type="parTrans" cxnId="{BDDB0807-8DAB-46AF-94B3-CEDF6D8E167A}">
      <dgm:prSet/>
      <dgm:spPr/>
      <dgm:t>
        <a:bodyPr/>
        <a:lstStyle/>
        <a:p>
          <a:endParaRPr lang="en-US"/>
        </a:p>
      </dgm:t>
    </dgm:pt>
    <dgm:pt modelId="{A4DA09B8-87B0-4E24-9C55-F03F875C3102}" type="sibTrans" cxnId="{BDDB0807-8DAB-46AF-94B3-CEDF6D8E167A}">
      <dgm:prSet/>
      <dgm:spPr/>
      <dgm:t>
        <a:bodyPr/>
        <a:lstStyle/>
        <a:p>
          <a:endParaRPr lang="en-US"/>
        </a:p>
      </dgm:t>
    </dgm:pt>
    <dgm:pt modelId="{4A6CB0A2-7AB7-4731-8B84-AA12CF361AFD}">
      <dgm:prSet custT="1"/>
      <dgm:spPr>
        <a:solidFill>
          <a:srgbClr val="CFD5EA">
            <a:alpha val="90000"/>
          </a:srgbClr>
        </a:solidFill>
      </dgm:spPr>
      <dgm:t>
        <a:bodyPr/>
        <a:lstStyle/>
        <a:p>
          <a:r>
            <a:rPr lang="en-GB" sz="1600" dirty="0"/>
            <a:t>They benefit from diversified market access; but performance may vary and is not without risk</a:t>
          </a:r>
        </a:p>
      </dgm:t>
    </dgm:pt>
    <dgm:pt modelId="{E5E97BE9-F5C5-42D5-A12C-27583E8D101A}" type="parTrans" cxnId="{7F0E296E-86E2-4265-9F3F-02AC1EEB1B91}">
      <dgm:prSet/>
      <dgm:spPr/>
      <dgm:t>
        <a:bodyPr/>
        <a:lstStyle/>
        <a:p>
          <a:endParaRPr lang="en-US"/>
        </a:p>
      </dgm:t>
    </dgm:pt>
    <dgm:pt modelId="{FBEEC37C-EC11-4739-B593-C507928E7C5C}" type="sibTrans" cxnId="{7F0E296E-86E2-4265-9F3F-02AC1EEB1B91}">
      <dgm:prSet/>
      <dgm:spPr/>
      <dgm:t>
        <a:bodyPr/>
        <a:lstStyle/>
        <a:p>
          <a:endParaRPr lang="en-US"/>
        </a:p>
      </dgm:t>
    </dgm:pt>
    <dgm:pt modelId="{C85712A1-2B5B-4FC6-A34D-ACDFD4EC15E8}">
      <dgm:prSet/>
      <dgm:spPr>
        <a:ln>
          <a:noFill/>
        </a:ln>
      </dgm:spPr>
      <dgm:t>
        <a:bodyPr/>
        <a:lstStyle/>
        <a:p>
          <a:r>
            <a:rPr lang="en-GB" dirty="0"/>
            <a:t>Commercial paper</a:t>
          </a:r>
        </a:p>
      </dgm:t>
    </dgm:pt>
    <dgm:pt modelId="{189AD2E2-7270-4165-BD2B-A7DCD4E76F60}" type="parTrans" cxnId="{6403C5E5-CD35-4AB5-B8B7-1DD105E807A3}">
      <dgm:prSet/>
      <dgm:spPr/>
      <dgm:t>
        <a:bodyPr/>
        <a:lstStyle/>
        <a:p>
          <a:endParaRPr lang="en-US"/>
        </a:p>
      </dgm:t>
    </dgm:pt>
    <dgm:pt modelId="{62C0186F-3FDC-4B85-A625-34B08457388E}" type="sibTrans" cxnId="{6403C5E5-CD35-4AB5-B8B7-1DD105E807A3}">
      <dgm:prSet/>
      <dgm:spPr/>
      <dgm:t>
        <a:bodyPr/>
        <a:lstStyle/>
        <a:p>
          <a:endParaRPr lang="en-US"/>
        </a:p>
      </dgm:t>
    </dgm:pt>
    <dgm:pt modelId="{89A533D3-CBD8-43CB-A9C5-B5E1F88E840F}">
      <dgm:prSet custT="1"/>
      <dgm:spPr>
        <a:solidFill>
          <a:srgbClr val="CFD5EA">
            <a:alpha val="90000"/>
          </a:srgbClr>
        </a:solidFill>
      </dgm:spPr>
      <dgm:t>
        <a:bodyPr/>
        <a:lstStyle/>
        <a:p>
          <a:pPr marL="171450" lvl="1" indent="-171450" algn="l" defTabSz="800100">
            <a:lnSpc>
              <a:spcPct val="90000"/>
            </a:lnSpc>
            <a:spcBef>
              <a:spcPct val="0"/>
            </a:spcBef>
            <a:spcAft>
              <a:spcPct val="15000"/>
            </a:spcAft>
            <a:buChar char="•"/>
          </a:pPr>
          <a:r>
            <a:rPr lang="en-GB" sz="1600" kern="1200">
              <a:latin typeface="Arial" panose="020B0604020202020204"/>
              <a:ea typeface="+mn-ea"/>
              <a:cs typeface="+mn-cs"/>
            </a:rPr>
            <a:t>Issued by highly rated credit-largest banks and non-financial corporations</a:t>
          </a:r>
          <a:endParaRPr lang="en-GB" sz="1600" kern="1200" dirty="0">
            <a:latin typeface="Arial" panose="020B0604020202020204"/>
            <a:ea typeface="+mn-ea"/>
            <a:cs typeface="+mn-cs"/>
          </a:endParaRPr>
        </a:p>
      </dgm:t>
    </dgm:pt>
    <dgm:pt modelId="{D1F5D719-E676-4F31-AEB9-52849D398F81}" type="parTrans" cxnId="{157FFFD1-4DA8-4CC8-BE2C-285D009BCE87}">
      <dgm:prSet/>
      <dgm:spPr/>
      <dgm:t>
        <a:bodyPr/>
        <a:lstStyle/>
        <a:p>
          <a:endParaRPr lang="en-US"/>
        </a:p>
      </dgm:t>
    </dgm:pt>
    <dgm:pt modelId="{B8EEC53A-2964-4804-8931-FFCCDE2E59D3}" type="sibTrans" cxnId="{157FFFD1-4DA8-4CC8-BE2C-285D009BCE87}">
      <dgm:prSet/>
      <dgm:spPr/>
      <dgm:t>
        <a:bodyPr/>
        <a:lstStyle/>
        <a:p>
          <a:endParaRPr lang="en-US"/>
        </a:p>
      </dgm:t>
    </dgm:pt>
    <dgm:pt modelId="{8F7EC93E-9A1B-4752-B771-25DFB154AC50}">
      <dgm:prSet custT="1"/>
      <dgm:spPr>
        <a:solidFill>
          <a:srgbClr val="CFD5EA">
            <a:alpha val="90000"/>
          </a:srgbClr>
        </a:solidFill>
      </dgm:spPr>
      <dgm:t>
        <a:bodyPr/>
        <a:lstStyle/>
        <a:p>
          <a:pPr marL="171450" lvl="1" indent="-171450" algn="l" defTabSz="800100">
            <a:lnSpc>
              <a:spcPct val="90000"/>
            </a:lnSpc>
            <a:spcBef>
              <a:spcPct val="0"/>
            </a:spcBef>
            <a:spcAft>
              <a:spcPct val="15000"/>
            </a:spcAft>
            <a:buChar char="•"/>
          </a:pPr>
          <a:r>
            <a:rPr lang="en-GB" sz="1600" kern="1200" dirty="0">
              <a:latin typeface="Arial" panose="020B0604020202020204"/>
              <a:ea typeface="+mn-ea"/>
              <a:cs typeface="+mn-cs"/>
            </a:rPr>
            <a:t>High performance but potentially more risky</a:t>
          </a:r>
        </a:p>
      </dgm:t>
    </dgm:pt>
    <dgm:pt modelId="{F575B6D3-22BC-466C-8DA3-4D9DE8A33872}" type="parTrans" cxnId="{8AD6D2C2-F978-4828-9D3A-500516F4648A}">
      <dgm:prSet/>
      <dgm:spPr/>
      <dgm:t>
        <a:bodyPr/>
        <a:lstStyle/>
        <a:p>
          <a:endParaRPr lang="en-US"/>
        </a:p>
      </dgm:t>
    </dgm:pt>
    <dgm:pt modelId="{A713981A-7462-4D1F-8859-BCEB9EE8C4BE}" type="sibTrans" cxnId="{8AD6D2C2-F978-4828-9D3A-500516F4648A}">
      <dgm:prSet/>
      <dgm:spPr/>
      <dgm:t>
        <a:bodyPr/>
        <a:lstStyle/>
        <a:p>
          <a:endParaRPr lang="en-US"/>
        </a:p>
      </dgm:t>
    </dgm:pt>
    <dgm:pt modelId="{A3DF0F60-DE9B-4DBF-8F8E-5541C995DB29}" type="pres">
      <dgm:prSet presAssocID="{31327DF4-D362-446D-A3AA-2F35872335F7}" presName="Name0" presStyleCnt="0">
        <dgm:presLayoutVars>
          <dgm:dir/>
          <dgm:animLvl val="lvl"/>
          <dgm:resizeHandles val="exact"/>
        </dgm:presLayoutVars>
      </dgm:prSet>
      <dgm:spPr/>
    </dgm:pt>
    <dgm:pt modelId="{AFB73528-0210-49BE-B0A0-BE5DF671A761}" type="pres">
      <dgm:prSet presAssocID="{BCD2FD3C-099D-4747-84B8-6A4FAB3FABDF}" presName="linNode" presStyleCnt="0"/>
      <dgm:spPr/>
    </dgm:pt>
    <dgm:pt modelId="{999FA16E-E263-47C4-A888-0935762FD961}" type="pres">
      <dgm:prSet presAssocID="{BCD2FD3C-099D-4747-84B8-6A4FAB3FABDF}" presName="parentText" presStyleLbl="node1" presStyleIdx="0" presStyleCnt="5">
        <dgm:presLayoutVars>
          <dgm:chMax val="1"/>
          <dgm:bulletEnabled val="1"/>
        </dgm:presLayoutVars>
      </dgm:prSet>
      <dgm:spPr/>
    </dgm:pt>
    <dgm:pt modelId="{0A4C7820-2499-4D4F-9D0D-6D57AC64EFA8}" type="pres">
      <dgm:prSet presAssocID="{BCD2FD3C-099D-4747-84B8-6A4FAB3FABDF}" presName="descendantText" presStyleLbl="alignAccFollowNode1" presStyleIdx="0" presStyleCnt="5" custScaleY="130567">
        <dgm:presLayoutVars>
          <dgm:bulletEnabled val="1"/>
        </dgm:presLayoutVars>
      </dgm:prSet>
      <dgm:spPr/>
    </dgm:pt>
    <dgm:pt modelId="{F666166F-EC1F-431A-824D-6868BD622638}" type="pres">
      <dgm:prSet presAssocID="{60B3EE76-E022-402C-9938-5939EB594B76}" presName="sp" presStyleCnt="0"/>
      <dgm:spPr/>
    </dgm:pt>
    <dgm:pt modelId="{49094CBB-E4C3-43F0-9E50-BD4438BD93C9}" type="pres">
      <dgm:prSet presAssocID="{542BA6B6-8FB1-40DE-A017-B5C16BB7724F}" presName="linNode" presStyleCnt="0"/>
      <dgm:spPr/>
    </dgm:pt>
    <dgm:pt modelId="{DE429603-7780-4B85-A058-94E9C2C976F8}" type="pres">
      <dgm:prSet presAssocID="{542BA6B6-8FB1-40DE-A017-B5C16BB7724F}" presName="parentText" presStyleLbl="node1" presStyleIdx="1" presStyleCnt="5">
        <dgm:presLayoutVars>
          <dgm:chMax val="1"/>
          <dgm:bulletEnabled val="1"/>
        </dgm:presLayoutVars>
      </dgm:prSet>
      <dgm:spPr/>
    </dgm:pt>
    <dgm:pt modelId="{8DC07120-6DE5-4BB2-B985-D55A0CE01E13}" type="pres">
      <dgm:prSet presAssocID="{542BA6B6-8FB1-40DE-A017-B5C16BB7724F}" presName="descendantText" presStyleLbl="alignAccFollowNode1" presStyleIdx="1" presStyleCnt="5">
        <dgm:presLayoutVars>
          <dgm:bulletEnabled val="1"/>
        </dgm:presLayoutVars>
      </dgm:prSet>
      <dgm:spPr/>
    </dgm:pt>
    <dgm:pt modelId="{6DA8C079-2E43-4D9A-B2BB-CDB657651DB1}" type="pres">
      <dgm:prSet presAssocID="{F95A361F-342F-4733-B282-D9E35CA4F6B0}" presName="sp" presStyleCnt="0"/>
      <dgm:spPr/>
    </dgm:pt>
    <dgm:pt modelId="{75725AC3-4B53-4687-A263-7C6986717106}" type="pres">
      <dgm:prSet presAssocID="{DCFA369A-1334-4B9B-AB15-744081DC0D60}" presName="linNode" presStyleCnt="0"/>
      <dgm:spPr/>
    </dgm:pt>
    <dgm:pt modelId="{6D46FC77-6CD3-4183-B784-9184B636F668}" type="pres">
      <dgm:prSet presAssocID="{DCFA369A-1334-4B9B-AB15-744081DC0D60}" presName="parentText" presStyleLbl="node1" presStyleIdx="2" presStyleCnt="5">
        <dgm:presLayoutVars>
          <dgm:chMax val="1"/>
          <dgm:bulletEnabled val="1"/>
        </dgm:presLayoutVars>
      </dgm:prSet>
      <dgm:spPr/>
    </dgm:pt>
    <dgm:pt modelId="{CE9AAD68-FF7C-43A7-B8A0-300BFA0A4A30}" type="pres">
      <dgm:prSet presAssocID="{DCFA369A-1334-4B9B-AB15-744081DC0D60}" presName="descendantText" presStyleLbl="alignAccFollowNode1" presStyleIdx="2" presStyleCnt="5" custLinFactNeighborY="-4021">
        <dgm:presLayoutVars>
          <dgm:bulletEnabled val="1"/>
        </dgm:presLayoutVars>
      </dgm:prSet>
      <dgm:spPr/>
    </dgm:pt>
    <dgm:pt modelId="{9DE2D542-E854-42D4-9876-93D807DBB4C0}" type="pres">
      <dgm:prSet presAssocID="{62CE8699-F7DF-446A-953B-0414EC07878C}" presName="sp" presStyleCnt="0"/>
      <dgm:spPr/>
    </dgm:pt>
    <dgm:pt modelId="{C4E10EB8-174C-451E-A6D9-A43CCE5D4B62}" type="pres">
      <dgm:prSet presAssocID="{99EC769A-DA8B-4CCA-8C87-B19C0A4EDD3A}" presName="linNode" presStyleCnt="0"/>
      <dgm:spPr/>
    </dgm:pt>
    <dgm:pt modelId="{D23970DF-E509-4C88-81CA-531045430C52}" type="pres">
      <dgm:prSet presAssocID="{99EC769A-DA8B-4CCA-8C87-B19C0A4EDD3A}" presName="parentText" presStyleLbl="node1" presStyleIdx="3" presStyleCnt="5">
        <dgm:presLayoutVars>
          <dgm:chMax val="1"/>
          <dgm:bulletEnabled val="1"/>
        </dgm:presLayoutVars>
      </dgm:prSet>
      <dgm:spPr/>
    </dgm:pt>
    <dgm:pt modelId="{61077372-6943-441E-A1D6-B3AB71849A94}" type="pres">
      <dgm:prSet presAssocID="{99EC769A-DA8B-4CCA-8C87-B19C0A4EDD3A}" presName="descendantText" presStyleLbl="alignAccFollowNode1" presStyleIdx="3" presStyleCnt="5">
        <dgm:presLayoutVars>
          <dgm:bulletEnabled val="1"/>
        </dgm:presLayoutVars>
      </dgm:prSet>
      <dgm:spPr/>
    </dgm:pt>
    <dgm:pt modelId="{4A7F5CDF-8068-4DFA-A265-94296BB1D3D4}" type="pres">
      <dgm:prSet presAssocID="{31136249-EC4F-4017-A455-079289D74AF8}" presName="sp" presStyleCnt="0"/>
      <dgm:spPr/>
    </dgm:pt>
    <dgm:pt modelId="{6D6CC4F0-867B-432F-BC80-B0622CA71323}" type="pres">
      <dgm:prSet presAssocID="{C85712A1-2B5B-4FC6-A34D-ACDFD4EC15E8}" presName="linNode" presStyleCnt="0"/>
      <dgm:spPr/>
    </dgm:pt>
    <dgm:pt modelId="{291C6768-4C09-4E5A-8962-2C8F5C4FB101}" type="pres">
      <dgm:prSet presAssocID="{C85712A1-2B5B-4FC6-A34D-ACDFD4EC15E8}" presName="parentText" presStyleLbl="node1" presStyleIdx="4" presStyleCnt="5">
        <dgm:presLayoutVars>
          <dgm:chMax val="1"/>
          <dgm:bulletEnabled val="1"/>
        </dgm:presLayoutVars>
      </dgm:prSet>
      <dgm:spPr/>
    </dgm:pt>
    <dgm:pt modelId="{0E75BF59-6B2F-4080-B55F-FC58EA21C2E5}" type="pres">
      <dgm:prSet presAssocID="{C85712A1-2B5B-4FC6-A34D-ACDFD4EC15E8}" presName="descendantText" presStyleLbl="alignAccFollowNode1" presStyleIdx="4" presStyleCnt="5" custLinFactNeighborX="1039" custLinFactNeighborY="-4021">
        <dgm:presLayoutVars>
          <dgm:bulletEnabled val="1"/>
        </dgm:presLayoutVars>
      </dgm:prSet>
      <dgm:spPr/>
    </dgm:pt>
  </dgm:ptLst>
  <dgm:cxnLst>
    <dgm:cxn modelId="{DC8CC301-C12A-4AA2-9D21-0D7620B339B0}" srcId="{BCD2FD3C-099D-4747-84B8-6A4FAB3FABDF}" destId="{9DB39D81-EA36-4239-8EF7-00C125D2D451}" srcOrd="0" destOrd="0" parTransId="{A37342C3-C047-4CFB-A34F-47BA62233BBE}" sibTransId="{0030138D-DB9F-4433-B4F9-F228704C9BDD}"/>
    <dgm:cxn modelId="{4AAE9B05-688C-44A2-8D3A-D884A2C5DDF6}" srcId="{31327DF4-D362-446D-A3AA-2F35872335F7}" destId="{DCFA369A-1334-4B9B-AB15-744081DC0D60}" srcOrd="2" destOrd="0" parTransId="{E26D21F9-D51A-4BCE-9E17-D75646766169}" sibTransId="{62CE8699-F7DF-446A-953B-0414EC07878C}"/>
    <dgm:cxn modelId="{BDDB0807-8DAB-46AF-94B3-CEDF6D8E167A}" srcId="{99EC769A-DA8B-4CCA-8C87-B19C0A4EDD3A}" destId="{A34F21CB-7B3F-4DFD-AAA5-E6A8664FAFA8}" srcOrd="0" destOrd="0" parTransId="{7B43EE7E-7C79-49EE-9174-599AC613D2B9}" sibTransId="{A4DA09B8-87B0-4E24-9C55-F03F875C3102}"/>
    <dgm:cxn modelId="{7FDFB412-C1D7-4A13-BC64-7243EAD308CF}" srcId="{31327DF4-D362-446D-A3AA-2F35872335F7}" destId="{542BA6B6-8FB1-40DE-A017-B5C16BB7724F}" srcOrd="1" destOrd="0" parTransId="{F99CF620-9ED3-4B6A-8FFB-739209A076F4}" sibTransId="{F95A361F-342F-4733-B282-D9E35CA4F6B0}"/>
    <dgm:cxn modelId="{413A9119-1E43-4D13-984C-A1575A2A6A16}" srcId="{DCFA369A-1334-4B9B-AB15-744081DC0D60}" destId="{2144290B-5A41-4D8F-BFC5-2DAF1B20A985}" srcOrd="0" destOrd="0" parTransId="{044F94BC-3490-4166-9723-AD1E41F957E1}" sibTransId="{312A6C02-695C-43EC-B6B7-112D831065E4}"/>
    <dgm:cxn modelId="{7282C122-D6A2-40CB-8AE2-CE019EBEB4E7}" type="presOf" srcId="{542BA6B6-8FB1-40DE-A017-B5C16BB7724F}" destId="{DE429603-7780-4B85-A058-94E9C2C976F8}" srcOrd="0" destOrd="0" presId="urn:microsoft.com/office/officeart/2005/8/layout/vList5"/>
    <dgm:cxn modelId="{40A2762B-9F6C-4D6C-9FC6-4E1CE4C6D2D3}" type="presOf" srcId="{6C78B975-4F55-4511-A562-5D226E8D67B0}" destId="{8DC07120-6DE5-4BB2-B985-D55A0CE01E13}" srcOrd="0" destOrd="1" presId="urn:microsoft.com/office/officeart/2005/8/layout/vList5"/>
    <dgm:cxn modelId="{20326A32-9DA3-4645-A2E4-1FB57BD0FDEB}" srcId="{31327DF4-D362-446D-A3AA-2F35872335F7}" destId="{99EC769A-DA8B-4CCA-8C87-B19C0A4EDD3A}" srcOrd="3" destOrd="0" parTransId="{63233416-2155-48D4-8554-BFA8E42B8D2C}" sibTransId="{31136249-EC4F-4017-A455-079289D74AF8}"/>
    <dgm:cxn modelId="{3F80B13A-15FA-461B-8D56-F63AB3C257A9}" type="presOf" srcId="{4A6CB0A2-7AB7-4731-8B84-AA12CF361AFD}" destId="{61077372-6943-441E-A1D6-B3AB71849A94}" srcOrd="0" destOrd="1" presId="urn:microsoft.com/office/officeart/2005/8/layout/vList5"/>
    <dgm:cxn modelId="{71ED0D45-5455-4FEF-9760-A483A537EA62}" type="presOf" srcId="{1E991765-58C5-4BDB-8BAA-7102DC4B2A1C}" destId="{8DC07120-6DE5-4BB2-B985-D55A0CE01E13}" srcOrd="0" destOrd="2" presId="urn:microsoft.com/office/officeart/2005/8/layout/vList5"/>
    <dgm:cxn modelId="{A4C8594D-E35E-4E18-B934-DB692E7D7E1B}" srcId="{DCFA369A-1334-4B9B-AB15-744081DC0D60}" destId="{37871E66-4516-44F9-8C1E-FE42BE7108B0}" srcOrd="1" destOrd="0" parTransId="{5403E618-5FA7-4975-8F8C-2284983054AB}" sibTransId="{430A5A7B-ADB9-422C-896C-E2AF204C07A9}"/>
    <dgm:cxn modelId="{7F0E296E-86E2-4265-9F3F-02AC1EEB1B91}" srcId="{99EC769A-DA8B-4CCA-8C87-B19C0A4EDD3A}" destId="{4A6CB0A2-7AB7-4731-8B84-AA12CF361AFD}" srcOrd="1" destOrd="0" parTransId="{E5E97BE9-F5C5-42D5-A12C-27583E8D101A}" sibTransId="{FBEEC37C-EC11-4739-B593-C507928E7C5C}"/>
    <dgm:cxn modelId="{DD82866E-78B8-47C3-9862-838A10197652}" type="presOf" srcId="{DCFA369A-1334-4B9B-AB15-744081DC0D60}" destId="{6D46FC77-6CD3-4183-B784-9184B636F668}" srcOrd="0" destOrd="0" presId="urn:microsoft.com/office/officeart/2005/8/layout/vList5"/>
    <dgm:cxn modelId="{4E1CF34E-A76E-4AE8-A39F-30DA5DAA672F}" srcId="{31327DF4-D362-446D-A3AA-2F35872335F7}" destId="{BCD2FD3C-099D-4747-84B8-6A4FAB3FABDF}" srcOrd="0" destOrd="0" parTransId="{83FD34BC-CF29-4D92-A319-72D90B1BE167}" sibTransId="{60B3EE76-E022-402C-9938-5939EB594B76}"/>
    <dgm:cxn modelId="{714D3952-E99E-4551-9A95-FD75329465B0}" type="presOf" srcId="{31327DF4-D362-446D-A3AA-2F35872335F7}" destId="{A3DF0F60-DE9B-4DBF-8F8E-5541C995DB29}" srcOrd="0" destOrd="0" presId="urn:microsoft.com/office/officeart/2005/8/layout/vList5"/>
    <dgm:cxn modelId="{103FB155-82B7-4AD2-9629-CE6F2DA9392B}" srcId="{BCD2FD3C-099D-4747-84B8-6A4FAB3FABDF}" destId="{D5C0708F-B44D-4906-AC9E-E3EB7480C9E5}" srcOrd="1" destOrd="0" parTransId="{9A4789FE-3E79-4025-8B84-EDE042C93595}" sibTransId="{C61919E3-B648-40C9-B992-CDC174FCE492}"/>
    <dgm:cxn modelId="{B1B9CF59-956E-474E-8014-AD99FB893C2A}" type="presOf" srcId="{A34F21CB-7B3F-4DFD-AAA5-E6A8664FAFA8}" destId="{61077372-6943-441E-A1D6-B3AB71849A94}" srcOrd="0" destOrd="0" presId="urn:microsoft.com/office/officeart/2005/8/layout/vList5"/>
    <dgm:cxn modelId="{8C697A82-D818-47A0-91A4-60D3DA11B822}" type="presOf" srcId="{D5C0708F-B44D-4906-AC9E-E3EB7480C9E5}" destId="{0A4C7820-2499-4D4F-9D0D-6D57AC64EFA8}" srcOrd="0" destOrd="1" presId="urn:microsoft.com/office/officeart/2005/8/layout/vList5"/>
    <dgm:cxn modelId="{6EBD9584-855F-4A21-8152-19AE6E6FDB3B}" srcId="{542BA6B6-8FB1-40DE-A017-B5C16BB7724F}" destId="{33F3430C-1B86-40DF-AC9C-8669F4E05E80}" srcOrd="0" destOrd="0" parTransId="{99A30F38-C666-4B2A-A07E-CBAB8491026A}" sibTransId="{C7487427-20C4-4F7C-8FA7-37DB29924A8A}"/>
    <dgm:cxn modelId="{F333CD92-473F-4079-8DA4-478693C97CDA}" type="presOf" srcId="{9DB39D81-EA36-4239-8EF7-00C125D2D451}" destId="{0A4C7820-2499-4D4F-9D0D-6D57AC64EFA8}" srcOrd="0" destOrd="0" presId="urn:microsoft.com/office/officeart/2005/8/layout/vList5"/>
    <dgm:cxn modelId="{32EBF493-0D38-4F82-88BA-012D88D2F8F7}" srcId="{542BA6B6-8FB1-40DE-A017-B5C16BB7724F}" destId="{6C78B975-4F55-4511-A562-5D226E8D67B0}" srcOrd="1" destOrd="0" parTransId="{D9C27C27-9A1F-4A7F-847C-D1DF9200DC55}" sibTransId="{DAA89102-92E7-414A-9C5D-EA990D4E306F}"/>
    <dgm:cxn modelId="{13362F9A-AB6D-4D94-98A9-4322DCD22615}" type="presOf" srcId="{99EC769A-DA8B-4CCA-8C87-B19C0A4EDD3A}" destId="{D23970DF-E509-4C88-81CA-531045430C52}" srcOrd="0" destOrd="0" presId="urn:microsoft.com/office/officeart/2005/8/layout/vList5"/>
    <dgm:cxn modelId="{0FA152A0-13F1-4657-8F55-2AC329DDE311}" type="presOf" srcId="{37871E66-4516-44F9-8C1E-FE42BE7108B0}" destId="{CE9AAD68-FF7C-43A7-B8A0-300BFA0A4A30}" srcOrd="0" destOrd="1" presId="urn:microsoft.com/office/officeart/2005/8/layout/vList5"/>
    <dgm:cxn modelId="{2371C7A6-CD07-443B-B4AE-9D4E01FD3A30}" type="presOf" srcId="{BCD2FD3C-099D-4747-84B8-6A4FAB3FABDF}" destId="{999FA16E-E263-47C4-A888-0935762FD961}" srcOrd="0" destOrd="0" presId="urn:microsoft.com/office/officeart/2005/8/layout/vList5"/>
    <dgm:cxn modelId="{A99544B1-4138-4188-8C6B-20051FA37448}" type="presOf" srcId="{8F7EC93E-9A1B-4752-B771-25DFB154AC50}" destId="{0E75BF59-6B2F-4080-B55F-FC58EA21C2E5}" srcOrd="0" destOrd="1" presId="urn:microsoft.com/office/officeart/2005/8/layout/vList5"/>
    <dgm:cxn modelId="{8AD6D2C2-F978-4828-9D3A-500516F4648A}" srcId="{C85712A1-2B5B-4FC6-A34D-ACDFD4EC15E8}" destId="{8F7EC93E-9A1B-4752-B771-25DFB154AC50}" srcOrd="1" destOrd="0" parTransId="{F575B6D3-22BC-466C-8DA3-4D9DE8A33872}" sibTransId="{A713981A-7462-4D1F-8859-BCEB9EE8C4BE}"/>
    <dgm:cxn modelId="{F8223AC9-F393-4270-8FE4-43B0D07C10D5}" type="presOf" srcId="{2144290B-5A41-4D8F-BFC5-2DAF1B20A985}" destId="{CE9AAD68-FF7C-43A7-B8A0-300BFA0A4A30}" srcOrd="0" destOrd="0" presId="urn:microsoft.com/office/officeart/2005/8/layout/vList5"/>
    <dgm:cxn modelId="{B4FFA9C9-3F9E-454A-B5F4-B0227D2ACB6D}" type="presOf" srcId="{89A533D3-CBD8-43CB-A9C5-B5E1F88E840F}" destId="{0E75BF59-6B2F-4080-B55F-FC58EA21C2E5}" srcOrd="0" destOrd="0" presId="urn:microsoft.com/office/officeart/2005/8/layout/vList5"/>
    <dgm:cxn modelId="{157FFFD1-4DA8-4CC8-BE2C-285D009BCE87}" srcId="{C85712A1-2B5B-4FC6-A34D-ACDFD4EC15E8}" destId="{89A533D3-CBD8-43CB-A9C5-B5E1F88E840F}" srcOrd="0" destOrd="0" parTransId="{D1F5D719-E676-4F31-AEB9-52849D398F81}" sibTransId="{B8EEC53A-2964-4804-8931-FFCCDE2E59D3}"/>
    <dgm:cxn modelId="{DB7D0DD4-AC8A-4B56-AA0F-438A5B10ADFD}" type="presOf" srcId="{C85712A1-2B5B-4FC6-A34D-ACDFD4EC15E8}" destId="{291C6768-4C09-4E5A-8962-2C8F5C4FB101}" srcOrd="0" destOrd="0" presId="urn:microsoft.com/office/officeart/2005/8/layout/vList5"/>
    <dgm:cxn modelId="{EDEC0AD5-8732-4C76-86D9-63FB361F27C9}" srcId="{542BA6B6-8FB1-40DE-A017-B5C16BB7724F}" destId="{1E991765-58C5-4BDB-8BAA-7102DC4B2A1C}" srcOrd="2" destOrd="0" parTransId="{C0594D86-D2E3-4944-BCC8-20F88877F077}" sibTransId="{075945C8-9094-4F8C-9C5D-B78970346EB7}"/>
    <dgm:cxn modelId="{6403C5E5-CD35-4AB5-B8B7-1DD105E807A3}" srcId="{31327DF4-D362-446D-A3AA-2F35872335F7}" destId="{C85712A1-2B5B-4FC6-A34D-ACDFD4EC15E8}" srcOrd="4" destOrd="0" parTransId="{189AD2E2-7270-4165-BD2B-A7DCD4E76F60}" sibTransId="{62C0186F-3FDC-4B85-A625-34B08457388E}"/>
    <dgm:cxn modelId="{83A207F6-55B2-4C5E-AF57-4A6F4F0363F1}" type="presOf" srcId="{33F3430C-1B86-40DF-AC9C-8669F4E05E80}" destId="{8DC07120-6DE5-4BB2-B985-D55A0CE01E13}" srcOrd="0" destOrd="0" presId="urn:microsoft.com/office/officeart/2005/8/layout/vList5"/>
    <dgm:cxn modelId="{E9CA4A40-B31D-42BD-967B-55F0F5070FD9}" type="presParOf" srcId="{A3DF0F60-DE9B-4DBF-8F8E-5541C995DB29}" destId="{AFB73528-0210-49BE-B0A0-BE5DF671A761}" srcOrd="0" destOrd="0" presId="urn:microsoft.com/office/officeart/2005/8/layout/vList5"/>
    <dgm:cxn modelId="{5F4C4029-A4F6-4F09-80D8-88B169AB6079}" type="presParOf" srcId="{AFB73528-0210-49BE-B0A0-BE5DF671A761}" destId="{999FA16E-E263-47C4-A888-0935762FD961}" srcOrd="0" destOrd="0" presId="urn:microsoft.com/office/officeart/2005/8/layout/vList5"/>
    <dgm:cxn modelId="{9EC5828F-5E31-4F25-AFF4-9BF1943837AB}" type="presParOf" srcId="{AFB73528-0210-49BE-B0A0-BE5DF671A761}" destId="{0A4C7820-2499-4D4F-9D0D-6D57AC64EFA8}" srcOrd="1" destOrd="0" presId="urn:microsoft.com/office/officeart/2005/8/layout/vList5"/>
    <dgm:cxn modelId="{E71DBBA0-3B41-4A91-B2F8-8E6C07DDA713}" type="presParOf" srcId="{A3DF0F60-DE9B-4DBF-8F8E-5541C995DB29}" destId="{F666166F-EC1F-431A-824D-6868BD622638}" srcOrd="1" destOrd="0" presId="urn:microsoft.com/office/officeart/2005/8/layout/vList5"/>
    <dgm:cxn modelId="{12F606B0-36DB-45E5-9DE5-A46ECA16BB04}" type="presParOf" srcId="{A3DF0F60-DE9B-4DBF-8F8E-5541C995DB29}" destId="{49094CBB-E4C3-43F0-9E50-BD4438BD93C9}" srcOrd="2" destOrd="0" presId="urn:microsoft.com/office/officeart/2005/8/layout/vList5"/>
    <dgm:cxn modelId="{3CAAD119-8B6C-4A48-9EB5-D219EEBC0C46}" type="presParOf" srcId="{49094CBB-E4C3-43F0-9E50-BD4438BD93C9}" destId="{DE429603-7780-4B85-A058-94E9C2C976F8}" srcOrd="0" destOrd="0" presId="urn:microsoft.com/office/officeart/2005/8/layout/vList5"/>
    <dgm:cxn modelId="{F069ED47-D881-46EB-80D9-BBE15ADAC074}" type="presParOf" srcId="{49094CBB-E4C3-43F0-9E50-BD4438BD93C9}" destId="{8DC07120-6DE5-4BB2-B985-D55A0CE01E13}" srcOrd="1" destOrd="0" presId="urn:microsoft.com/office/officeart/2005/8/layout/vList5"/>
    <dgm:cxn modelId="{F6D1DC78-518B-4E98-9CBF-F3724CAE9644}" type="presParOf" srcId="{A3DF0F60-DE9B-4DBF-8F8E-5541C995DB29}" destId="{6DA8C079-2E43-4D9A-B2BB-CDB657651DB1}" srcOrd="3" destOrd="0" presId="urn:microsoft.com/office/officeart/2005/8/layout/vList5"/>
    <dgm:cxn modelId="{62D0BD01-9953-4A07-940E-59596A31E770}" type="presParOf" srcId="{A3DF0F60-DE9B-4DBF-8F8E-5541C995DB29}" destId="{75725AC3-4B53-4687-A263-7C6986717106}" srcOrd="4" destOrd="0" presId="urn:microsoft.com/office/officeart/2005/8/layout/vList5"/>
    <dgm:cxn modelId="{EFB37FF1-1001-4AB4-8E15-09527045627A}" type="presParOf" srcId="{75725AC3-4B53-4687-A263-7C6986717106}" destId="{6D46FC77-6CD3-4183-B784-9184B636F668}" srcOrd="0" destOrd="0" presId="urn:microsoft.com/office/officeart/2005/8/layout/vList5"/>
    <dgm:cxn modelId="{39617F70-C35B-465B-AF34-5A00EA9AFFC2}" type="presParOf" srcId="{75725AC3-4B53-4687-A263-7C6986717106}" destId="{CE9AAD68-FF7C-43A7-B8A0-300BFA0A4A30}" srcOrd="1" destOrd="0" presId="urn:microsoft.com/office/officeart/2005/8/layout/vList5"/>
    <dgm:cxn modelId="{CEFAEFF9-7123-4894-8924-C0BCDFF05D85}" type="presParOf" srcId="{A3DF0F60-DE9B-4DBF-8F8E-5541C995DB29}" destId="{9DE2D542-E854-42D4-9876-93D807DBB4C0}" srcOrd="5" destOrd="0" presId="urn:microsoft.com/office/officeart/2005/8/layout/vList5"/>
    <dgm:cxn modelId="{388A8F5E-C483-4F1A-8DF0-E52E5C493558}" type="presParOf" srcId="{A3DF0F60-DE9B-4DBF-8F8E-5541C995DB29}" destId="{C4E10EB8-174C-451E-A6D9-A43CCE5D4B62}" srcOrd="6" destOrd="0" presId="urn:microsoft.com/office/officeart/2005/8/layout/vList5"/>
    <dgm:cxn modelId="{E323B0DE-14A2-4E97-93FC-FA6D61CDC24F}" type="presParOf" srcId="{C4E10EB8-174C-451E-A6D9-A43CCE5D4B62}" destId="{D23970DF-E509-4C88-81CA-531045430C52}" srcOrd="0" destOrd="0" presId="urn:microsoft.com/office/officeart/2005/8/layout/vList5"/>
    <dgm:cxn modelId="{6654D298-1590-427C-AF7A-8A9D8E0135B3}" type="presParOf" srcId="{C4E10EB8-174C-451E-A6D9-A43CCE5D4B62}" destId="{61077372-6943-441E-A1D6-B3AB71849A94}" srcOrd="1" destOrd="0" presId="urn:microsoft.com/office/officeart/2005/8/layout/vList5"/>
    <dgm:cxn modelId="{798B7259-A1C0-46F9-AF29-484B9BE82AB5}" type="presParOf" srcId="{A3DF0F60-DE9B-4DBF-8F8E-5541C995DB29}" destId="{4A7F5CDF-8068-4DFA-A265-94296BB1D3D4}" srcOrd="7" destOrd="0" presId="urn:microsoft.com/office/officeart/2005/8/layout/vList5"/>
    <dgm:cxn modelId="{D88034E6-D13B-42BA-B923-CBFA97120811}" type="presParOf" srcId="{A3DF0F60-DE9B-4DBF-8F8E-5541C995DB29}" destId="{6D6CC4F0-867B-432F-BC80-B0622CA71323}" srcOrd="8" destOrd="0" presId="urn:microsoft.com/office/officeart/2005/8/layout/vList5"/>
    <dgm:cxn modelId="{DEC5AAFD-B6E1-4FF5-BA8C-EAEA716E3711}" type="presParOf" srcId="{6D6CC4F0-867B-432F-BC80-B0622CA71323}" destId="{291C6768-4C09-4E5A-8962-2C8F5C4FB101}" srcOrd="0" destOrd="0" presId="urn:microsoft.com/office/officeart/2005/8/layout/vList5"/>
    <dgm:cxn modelId="{C2A80EBA-0AE2-4637-BC72-AEAD9D2B0C25}" type="presParOf" srcId="{6D6CC4F0-867B-432F-BC80-B0622CA71323}" destId="{0E75BF59-6B2F-4080-B55F-FC58EA21C2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A1F5E4-0181-4B9A-919B-A9FA1A358D4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1C816D2A-B412-43C7-B723-0653D07F7FE7}">
      <dgm:prSet phldrT="[Text]" custT="1"/>
      <dgm:spPr>
        <a:ln>
          <a:solidFill>
            <a:srgbClr val="004C97"/>
          </a:solidFill>
        </a:ln>
      </dgm:spPr>
      <dgm:t>
        <a:bodyPr/>
        <a:lstStyle/>
        <a:p>
          <a:r>
            <a:rPr lang="en-GB" sz="1800" dirty="0"/>
            <a:t>A repo (or “repurchase”; or sometimes “sale and repurchase”) transaction is a purchase or sale of securities with a simultaneous agreement to reverse the transaction at an agreed date and price in the future</a:t>
          </a:r>
        </a:p>
      </dgm:t>
    </dgm:pt>
    <dgm:pt modelId="{6B4651BB-BE0D-49C2-B939-367AC3F06B0B}" type="parTrans" cxnId="{F7CC7060-28BE-4493-9403-10F343429EEF}">
      <dgm:prSet/>
      <dgm:spPr/>
      <dgm:t>
        <a:bodyPr/>
        <a:lstStyle/>
        <a:p>
          <a:endParaRPr lang="en-GB" sz="4800"/>
        </a:p>
      </dgm:t>
    </dgm:pt>
    <dgm:pt modelId="{2B01A29A-0BEF-4F72-8E1C-E81C426A7852}" type="sibTrans" cxnId="{F7CC7060-28BE-4493-9403-10F343429EEF}">
      <dgm:prSet/>
      <dgm:spPr/>
      <dgm:t>
        <a:bodyPr/>
        <a:lstStyle/>
        <a:p>
          <a:endParaRPr lang="en-GB" sz="4800"/>
        </a:p>
      </dgm:t>
    </dgm:pt>
    <dgm:pt modelId="{2BDDEEA5-0B14-4B0A-B551-7BC343E3E3A5}">
      <dgm:prSet custT="1"/>
      <dgm:spPr>
        <a:ln>
          <a:solidFill>
            <a:srgbClr val="004C97"/>
          </a:solidFill>
        </a:ln>
      </dgm:spPr>
      <dgm:t>
        <a:bodyPr/>
        <a:lstStyle/>
        <a:p>
          <a:r>
            <a:rPr lang="en-GB" sz="2000" dirty="0"/>
            <a:t>The interest rate implied by the difference between the sale and the “repurchase” price is the repo rate</a:t>
          </a:r>
        </a:p>
      </dgm:t>
    </dgm:pt>
    <dgm:pt modelId="{128F79D1-4651-43DE-B313-3BED041C2146}" type="parTrans" cxnId="{4EDEF4FC-EA08-48AC-A004-890FD3CE156A}">
      <dgm:prSet/>
      <dgm:spPr/>
      <dgm:t>
        <a:bodyPr/>
        <a:lstStyle/>
        <a:p>
          <a:endParaRPr lang="en-GB" sz="4800"/>
        </a:p>
      </dgm:t>
    </dgm:pt>
    <dgm:pt modelId="{3AD6A636-21E9-4485-B606-599E777F3B6A}" type="sibTrans" cxnId="{4EDEF4FC-EA08-48AC-A004-890FD3CE156A}">
      <dgm:prSet/>
      <dgm:spPr/>
      <dgm:t>
        <a:bodyPr/>
        <a:lstStyle/>
        <a:p>
          <a:endParaRPr lang="en-GB" sz="4800"/>
        </a:p>
      </dgm:t>
    </dgm:pt>
    <dgm:pt modelId="{BB574EF3-5826-49FD-9F88-4598EB3BAFD3}">
      <dgm:prSet custT="1"/>
      <dgm:spPr>
        <a:ln>
          <a:solidFill>
            <a:srgbClr val="004C97"/>
          </a:solidFill>
        </a:ln>
      </dgm:spPr>
      <dgm:t>
        <a:bodyPr/>
        <a:lstStyle/>
        <a:p>
          <a:r>
            <a:rPr lang="en-GB" sz="2000" dirty="0"/>
            <a:t>In economic terms it is the same as collateralised lending/borrowing, but</a:t>
          </a:r>
        </a:p>
      </dgm:t>
    </dgm:pt>
    <dgm:pt modelId="{4200DC9B-12E1-407F-89AC-30DF7A6142A2}" type="parTrans" cxnId="{BBF751B2-D0DC-4D5C-80C6-B78F83B0E1F7}">
      <dgm:prSet/>
      <dgm:spPr/>
      <dgm:t>
        <a:bodyPr/>
        <a:lstStyle/>
        <a:p>
          <a:endParaRPr lang="en-GB" sz="4800"/>
        </a:p>
      </dgm:t>
    </dgm:pt>
    <dgm:pt modelId="{91003E6B-0DC3-4EAC-BF17-DD9AA1E67F3C}" type="sibTrans" cxnId="{BBF751B2-D0DC-4D5C-80C6-B78F83B0E1F7}">
      <dgm:prSet/>
      <dgm:spPr/>
      <dgm:t>
        <a:bodyPr/>
        <a:lstStyle/>
        <a:p>
          <a:endParaRPr lang="en-GB" sz="4800"/>
        </a:p>
      </dgm:t>
    </dgm:pt>
    <dgm:pt modelId="{394274DA-27E5-4863-8F14-5F6352B96BB7}">
      <dgm:prSet custT="1"/>
      <dgm:spPr>
        <a:solidFill>
          <a:srgbClr val="CFD5EA">
            <a:alpha val="90000"/>
          </a:srgbClr>
        </a:solidFill>
        <a:ln>
          <a:solidFill>
            <a:srgbClr val="004C97"/>
          </a:solidFill>
        </a:ln>
      </dgm:spPr>
      <dgm:t>
        <a:bodyPr/>
        <a:lstStyle/>
        <a:p>
          <a:r>
            <a:rPr lang="en-GB" sz="1800" dirty="0"/>
            <a:t>Unlike a collateralised loan it legally involves the transfer of an asset (which gives the lender better access to the collateral in the event of default)</a:t>
          </a:r>
        </a:p>
      </dgm:t>
    </dgm:pt>
    <dgm:pt modelId="{07DC62FC-0181-45D1-8D70-D9635035B7FA}" type="parTrans" cxnId="{F3F76D92-C96B-4D6F-B888-9C5D57E155E2}">
      <dgm:prSet/>
      <dgm:spPr/>
      <dgm:t>
        <a:bodyPr/>
        <a:lstStyle/>
        <a:p>
          <a:endParaRPr lang="en-GB" sz="4800"/>
        </a:p>
      </dgm:t>
    </dgm:pt>
    <dgm:pt modelId="{691AB5FE-738B-4A4C-A609-5050BCEFB00A}" type="sibTrans" cxnId="{F3F76D92-C96B-4D6F-B888-9C5D57E155E2}">
      <dgm:prSet/>
      <dgm:spPr/>
      <dgm:t>
        <a:bodyPr/>
        <a:lstStyle/>
        <a:p>
          <a:endParaRPr lang="en-GB" sz="4800"/>
        </a:p>
      </dgm:t>
    </dgm:pt>
    <dgm:pt modelId="{4EC84355-3CFC-40F9-BAD1-BF6F73CC9260}">
      <dgm:prSet custT="1"/>
      <dgm:spPr>
        <a:solidFill>
          <a:srgbClr val="CFD5EA">
            <a:alpha val="90000"/>
          </a:srgbClr>
        </a:solidFill>
        <a:ln>
          <a:solidFill>
            <a:srgbClr val="004C97"/>
          </a:solidFill>
        </a:ln>
      </dgm:spPr>
      <dgm:t>
        <a:bodyPr/>
        <a:lstStyle/>
        <a:p>
          <a:r>
            <a:rPr lang="en-GB" sz="1800"/>
            <a:t>It is more flexible: it maintains liquidity – the loan is effectively securitised and can be on-sold – and it allows for margining</a:t>
          </a:r>
          <a:endParaRPr lang="en-GB" sz="1800" dirty="0"/>
        </a:p>
      </dgm:t>
    </dgm:pt>
    <dgm:pt modelId="{3F40E38A-FBA7-4C55-BB58-137CA977494B}" type="parTrans" cxnId="{6F656AE4-DE1B-4F92-87E0-2385C3AE4DFB}">
      <dgm:prSet/>
      <dgm:spPr/>
      <dgm:t>
        <a:bodyPr/>
        <a:lstStyle/>
        <a:p>
          <a:endParaRPr lang="en-GB" sz="4800"/>
        </a:p>
      </dgm:t>
    </dgm:pt>
    <dgm:pt modelId="{3060A240-7E59-4D07-A8EF-8F7F28D9DFEE}" type="sibTrans" cxnId="{6F656AE4-DE1B-4F92-87E0-2385C3AE4DFB}">
      <dgm:prSet/>
      <dgm:spPr/>
      <dgm:t>
        <a:bodyPr/>
        <a:lstStyle/>
        <a:p>
          <a:endParaRPr lang="en-GB" sz="4800"/>
        </a:p>
      </dgm:t>
    </dgm:pt>
    <dgm:pt modelId="{C4332576-639F-4298-B93E-647CFFE0E2BB}" type="pres">
      <dgm:prSet presAssocID="{70A1F5E4-0181-4B9A-919B-A9FA1A358D48}" presName="linear" presStyleCnt="0">
        <dgm:presLayoutVars>
          <dgm:dir/>
          <dgm:animLvl val="lvl"/>
          <dgm:resizeHandles val="exact"/>
        </dgm:presLayoutVars>
      </dgm:prSet>
      <dgm:spPr/>
    </dgm:pt>
    <dgm:pt modelId="{9EF302EA-7EA8-44E4-B955-72E528202A6D}" type="pres">
      <dgm:prSet presAssocID="{1C816D2A-B412-43C7-B723-0653D07F7FE7}" presName="parentLin" presStyleCnt="0"/>
      <dgm:spPr/>
    </dgm:pt>
    <dgm:pt modelId="{5ACEEB82-4BA8-41E2-9F36-4BBBDD8ED960}" type="pres">
      <dgm:prSet presAssocID="{1C816D2A-B412-43C7-B723-0653D07F7FE7}" presName="parentLeftMargin" presStyleLbl="node1" presStyleIdx="0" presStyleCnt="3"/>
      <dgm:spPr/>
    </dgm:pt>
    <dgm:pt modelId="{89194A18-4FB5-499B-9369-D6A941331E0C}" type="pres">
      <dgm:prSet presAssocID="{1C816D2A-B412-43C7-B723-0653D07F7FE7}" presName="parentText" presStyleLbl="node1" presStyleIdx="0" presStyleCnt="3" custScaleX="133277">
        <dgm:presLayoutVars>
          <dgm:chMax val="0"/>
          <dgm:bulletEnabled val="1"/>
        </dgm:presLayoutVars>
      </dgm:prSet>
      <dgm:spPr/>
    </dgm:pt>
    <dgm:pt modelId="{94E86347-A4E5-4DAD-A21E-E5F39F9856EA}" type="pres">
      <dgm:prSet presAssocID="{1C816D2A-B412-43C7-B723-0653D07F7FE7}" presName="negativeSpace" presStyleCnt="0"/>
      <dgm:spPr/>
    </dgm:pt>
    <dgm:pt modelId="{12CBF518-446D-4D7E-B592-9E2681B84121}" type="pres">
      <dgm:prSet presAssocID="{1C816D2A-B412-43C7-B723-0653D07F7FE7}" presName="childText" presStyleLbl="conFgAcc1" presStyleIdx="0" presStyleCnt="3">
        <dgm:presLayoutVars>
          <dgm:bulletEnabled val="1"/>
        </dgm:presLayoutVars>
      </dgm:prSet>
      <dgm:spPr>
        <a:solidFill>
          <a:srgbClr val="CFD5EA">
            <a:alpha val="90000"/>
          </a:srgbClr>
        </a:solidFill>
        <a:ln>
          <a:solidFill>
            <a:srgbClr val="004C97"/>
          </a:solidFill>
        </a:ln>
      </dgm:spPr>
    </dgm:pt>
    <dgm:pt modelId="{F76F0F63-D1DC-4F86-B81D-B9ACCEA0E903}" type="pres">
      <dgm:prSet presAssocID="{2B01A29A-0BEF-4F72-8E1C-E81C426A7852}" presName="spaceBetweenRectangles" presStyleCnt="0"/>
      <dgm:spPr/>
    </dgm:pt>
    <dgm:pt modelId="{B7A93784-C107-4615-AC34-6583531C3037}" type="pres">
      <dgm:prSet presAssocID="{2BDDEEA5-0B14-4B0A-B551-7BC343E3E3A5}" presName="parentLin" presStyleCnt="0"/>
      <dgm:spPr/>
    </dgm:pt>
    <dgm:pt modelId="{B63AFCA8-B6B5-4E68-BAFD-4884F7D9CC83}" type="pres">
      <dgm:prSet presAssocID="{2BDDEEA5-0B14-4B0A-B551-7BC343E3E3A5}" presName="parentLeftMargin" presStyleLbl="node1" presStyleIdx="0" presStyleCnt="3"/>
      <dgm:spPr/>
    </dgm:pt>
    <dgm:pt modelId="{979E5581-9BA8-4568-943B-116119358CCD}" type="pres">
      <dgm:prSet presAssocID="{2BDDEEA5-0B14-4B0A-B551-7BC343E3E3A5}" presName="parentText" presStyleLbl="node1" presStyleIdx="1" presStyleCnt="3" custScaleX="133285" custLinFactNeighborY="1669">
        <dgm:presLayoutVars>
          <dgm:chMax val="0"/>
          <dgm:bulletEnabled val="1"/>
        </dgm:presLayoutVars>
      </dgm:prSet>
      <dgm:spPr/>
    </dgm:pt>
    <dgm:pt modelId="{DDEFB4B8-ECB6-4AAF-A339-6A593AB64EF6}" type="pres">
      <dgm:prSet presAssocID="{2BDDEEA5-0B14-4B0A-B551-7BC343E3E3A5}" presName="negativeSpace" presStyleCnt="0"/>
      <dgm:spPr/>
    </dgm:pt>
    <dgm:pt modelId="{CC47EF96-E1CF-40B7-BB44-30B3AEF90DC7}" type="pres">
      <dgm:prSet presAssocID="{2BDDEEA5-0B14-4B0A-B551-7BC343E3E3A5}" presName="childText" presStyleLbl="conFgAcc1" presStyleIdx="1" presStyleCnt="3" custLinFactNeighborX="-214" custLinFactNeighborY="-13121">
        <dgm:presLayoutVars>
          <dgm:bulletEnabled val="1"/>
        </dgm:presLayoutVars>
      </dgm:prSet>
      <dgm:spPr>
        <a:solidFill>
          <a:srgbClr val="CFD5EA">
            <a:alpha val="90000"/>
          </a:srgbClr>
        </a:solidFill>
        <a:ln>
          <a:solidFill>
            <a:srgbClr val="004C97"/>
          </a:solidFill>
        </a:ln>
      </dgm:spPr>
    </dgm:pt>
    <dgm:pt modelId="{D1598811-2D02-49C0-98CD-A2810183D39E}" type="pres">
      <dgm:prSet presAssocID="{3AD6A636-21E9-4485-B606-599E777F3B6A}" presName="spaceBetweenRectangles" presStyleCnt="0"/>
      <dgm:spPr/>
    </dgm:pt>
    <dgm:pt modelId="{D526C449-BD40-4770-8280-7EB1609B8DEC}" type="pres">
      <dgm:prSet presAssocID="{BB574EF3-5826-49FD-9F88-4598EB3BAFD3}" presName="parentLin" presStyleCnt="0"/>
      <dgm:spPr/>
    </dgm:pt>
    <dgm:pt modelId="{B50E9C66-3D3E-40EF-B6DB-096A53F1C596}" type="pres">
      <dgm:prSet presAssocID="{BB574EF3-5826-49FD-9F88-4598EB3BAFD3}" presName="parentLeftMargin" presStyleLbl="node1" presStyleIdx="1" presStyleCnt="3"/>
      <dgm:spPr/>
    </dgm:pt>
    <dgm:pt modelId="{AE935630-945F-42C4-949A-EFFD726B9DF0}" type="pres">
      <dgm:prSet presAssocID="{BB574EF3-5826-49FD-9F88-4598EB3BAFD3}" presName="parentText" presStyleLbl="node1" presStyleIdx="2" presStyleCnt="3" custScaleX="133552" custLinFactNeighborX="5719" custLinFactNeighborY="-3052">
        <dgm:presLayoutVars>
          <dgm:chMax val="0"/>
          <dgm:bulletEnabled val="1"/>
        </dgm:presLayoutVars>
      </dgm:prSet>
      <dgm:spPr/>
    </dgm:pt>
    <dgm:pt modelId="{A6B262F7-A9A7-4130-AF17-841259C51FF4}" type="pres">
      <dgm:prSet presAssocID="{BB574EF3-5826-49FD-9F88-4598EB3BAFD3}" presName="negativeSpace" presStyleCnt="0"/>
      <dgm:spPr/>
    </dgm:pt>
    <dgm:pt modelId="{0CC4BAC0-7A9C-44C9-ABBC-796038F40C8E}" type="pres">
      <dgm:prSet presAssocID="{BB574EF3-5826-49FD-9F88-4598EB3BAFD3}" presName="childText" presStyleLbl="conFgAcc1" presStyleIdx="2" presStyleCnt="3" custLinFactNeighborX="-214">
        <dgm:presLayoutVars>
          <dgm:bulletEnabled val="1"/>
        </dgm:presLayoutVars>
      </dgm:prSet>
      <dgm:spPr/>
    </dgm:pt>
  </dgm:ptLst>
  <dgm:cxnLst>
    <dgm:cxn modelId="{EB99DA3C-49D5-4133-A502-1E262E23B6D6}" type="presOf" srcId="{BB574EF3-5826-49FD-9F88-4598EB3BAFD3}" destId="{AE935630-945F-42C4-949A-EFFD726B9DF0}" srcOrd="1" destOrd="0" presId="urn:microsoft.com/office/officeart/2005/8/layout/list1"/>
    <dgm:cxn modelId="{F7CC7060-28BE-4493-9403-10F343429EEF}" srcId="{70A1F5E4-0181-4B9A-919B-A9FA1A358D48}" destId="{1C816D2A-B412-43C7-B723-0653D07F7FE7}" srcOrd="0" destOrd="0" parTransId="{6B4651BB-BE0D-49C2-B939-367AC3F06B0B}" sibTransId="{2B01A29A-0BEF-4F72-8E1C-E81C426A7852}"/>
    <dgm:cxn modelId="{7C52B848-0F26-4595-AC54-ECCC7644B1E3}" type="presOf" srcId="{394274DA-27E5-4863-8F14-5F6352B96BB7}" destId="{0CC4BAC0-7A9C-44C9-ABBC-796038F40C8E}" srcOrd="0" destOrd="0" presId="urn:microsoft.com/office/officeart/2005/8/layout/list1"/>
    <dgm:cxn modelId="{0542074B-B449-4BF8-8045-9898D53646E0}" type="presOf" srcId="{1C816D2A-B412-43C7-B723-0653D07F7FE7}" destId="{89194A18-4FB5-499B-9369-D6A941331E0C}" srcOrd="1" destOrd="0" presId="urn:microsoft.com/office/officeart/2005/8/layout/list1"/>
    <dgm:cxn modelId="{58B1C24D-01F0-4C20-B5A6-CC0926BF8AD3}" type="presOf" srcId="{70A1F5E4-0181-4B9A-919B-A9FA1A358D48}" destId="{C4332576-639F-4298-B93E-647CFFE0E2BB}" srcOrd="0" destOrd="0" presId="urn:microsoft.com/office/officeart/2005/8/layout/list1"/>
    <dgm:cxn modelId="{AF71BF56-0CE9-46F5-A956-BE6469BA26AD}" type="presOf" srcId="{1C816D2A-B412-43C7-B723-0653D07F7FE7}" destId="{5ACEEB82-4BA8-41E2-9F36-4BBBDD8ED960}" srcOrd="0" destOrd="0" presId="urn:microsoft.com/office/officeart/2005/8/layout/list1"/>
    <dgm:cxn modelId="{E0BCCF90-9690-4C89-B14F-EC8084E3AD74}" type="presOf" srcId="{4EC84355-3CFC-40F9-BAD1-BF6F73CC9260}" destId="{0CC4BAC0-7A9C-44C9-ABBC-796038F40C8E}" srcOrd="0" destOrd="1" presId="urn:microsoft.com/office/officeart/2005/8/layout/list1"/>
    <dgm:cxn modelId="{F3F76D92-C96B-4D6F-B888-9C5D57E155E2}" srcId="{BB574EF3-5826-49FD-9F88-4598EB3BAFD3}" destId="{394274DA-27E5-4863-8F14-5F6352B96BB7}" srcOrd="0" destOrd="0" parTransId="{07DC62FC-0181-45D1-8D70-D9635035B7FA}" sibTransId="{691AB5FE-738B-4A4C-A609-5050BCEFB00A}"/>
    <dgm:cxn modelId="{BBF751B2-D0DC-4D5C-80C6-B78F83B0E1F7}" srcId="{70A1F5E4-0181-4B9A-919B-A9FA1A358D48}" destId="{BB574EF3-5826-49FD-9F88-4598EB3BAFD3}" srcOrd="2" destOrd="0" parTransId="{4200DC9B-12E1-407F-89AC-30DF7A6142A2}" sibTransId="{91003E6B-0DC3-4EAC-BF17-DD9AA1E67F3C}"/>
    <dgm:cxn modelId="{554845CB-BBC1-46F4-9655-14CA29726802}" type="presOf" srcId="{BB574EF3-5826-49FD-9F88-4598EB3BAFD3}" destId="{B50E9C66-3D3E-40EF-B6DB-096A53F1C596}" srcOrd="0" destOrd="0" presId="urn:microsoft.com/office/officeart/2005/8/layout/list1"/>
    <dgm:cxn modelId="{8B34D1D7-2425-49BE-B2AF-48AF4AE2A5DB}" type="presOf" srcId="{2BDDEEA5-0B14-4B0A-B551-7BC343E3E3A5}" destId="{B63AFCA8-B6B5-4E68-BAFD-4884F7D9CC83}" srcOrd="0" destOrd="0" presId="urn:microsoft.com/office/officeart/2005/8/layout/list1"/>
    <dgm:cxn modelId="{6F656AE4-DE1B-4F92-87E0-2385C3AE4DFB}" srcId="{BB574EF3-5826-49FD-9F88-4598EB3BAFD3}" destId="{4EC84355-3CFC-40F9-BAD1-BF6F73CC9260}" srcOrd="1" destOrd="0" parTransId="{3F40E38A-FBA7-4C55-BB58-137CA977494B}" sibTransId="{3060A240-7E59-4D07-A8EF-8F7F28D9DFEE}"/>
    <dgm:cxn modelId="{77337BF3-7BAE-454B-988C-F25C0EE4221D}" type="presOf" srcId="{2BDDEEA5-0B14-4B0A-B551-7BC343E3E3A5}" destId="{979E5581-9BA8-4568-943B-116119358CCD}" srcOrd="1" destOrd="0" presId="urn:microsoft.com/office/officeart/2005/8/layout/list1"/>
    <dgm:cxn modelId="{4EDEF4FC-EA08-48AC-A004-890FD3CE156A}" srcId="{70A1F5E4-0181-4B9A-919B-A9FA1A358D48}" destId="{2BDDEEA5-0B14-4B0A-B551-7BC343E3E3A5}" srcOrd="1" destOrd="0" parTransId="{128F79D1-4651-43DE-B313-3BED041C2146}" sibTransId="{3AD6A636-21E9-4485-B606-599E777F3B6A}"/>
    <dgm:cxn modelId="{5A1D497B-4994-47CC-A1C7-E05DCC7E7D22}" type="presParOf" srcId="{C4332576-639F-4298-B93E-647CFFE0E2BB}" destId="{9EF302EA-7EA8-44E4-B955-72E528202A6D}" srcOrd="0" destOrd="0" presId="urn:microsoft.com/office/officeart/2005/8/layout/list1"/>
    <dgm:cxn modelId="{E12D1627-5B21-4E99-B349-2ABD92FDDEB9}" type="presParOf" srcId="{9EF302EA-7EA8-44E4-B955-72E528202A6D}" destId="{5ACEEB82-4BA8-41E2-9F36-4BBBDD8ED960}" srcOrd="0" destOrd="0" presId="urn:microsoft.com/office/officeart/2005/8/layout/list1"/>
    <dgm:cxn modelId="{13552A86-7BB7-4A4A-9677-A7046D08B3C1}" type="presParOf" srcId="{9EF302EA-7EA8-44E4-B955-72E528202A6D}" destId="{89194A18-4FB5-499B-9369-D6A941331E0C}" srcOrd="1" destOrd="0" presId="urn:microsoft.com/office/officeart/2005/8/layout/list1"/>
    <dgm:cxn modelId="{3563D00E-75AF-47E8-BDB0-0BA56C829377}" type="presParOf" srcId="{C4332576-639F-4298-B93E-647CFFE0E2BB}" destId="{94E86347-A4E5-4DAD-A21E-E5F39F9856EA}" srcOrd="1" destOrd="0" presId="urn:microsoft.com/office/officeart/2005/8/layout/list1"/>
    <dgm:cxn modelId="{1B345CCC-EC36-494E-AA6B-79BBA30F8F9C}" type="presParOf" srcId="{C4332576-639F-4298-B93E-647CFFE0E2BB}" destId="{12CBF518-446D-4D7E-B592-9E2681B84121}" srcOrd="2" destOrd="0" presId="urn:microsoft.com/office/officeart/2005/8/layout/list1"/>
    <dgm:cxn modelId="{9634AEA3-5515-4B50-9C71-CBE5C4A37B62}" type="presParOf" srcId="{C4332576-639F-4298-B93E-647CFFE0E2BB}" destId="{F76F0F63-D1DC-4F86-B81D-B9ACCEA0E903}" srcOrd="3" destOrd="0" presId="urn:microsoft.com/office/officeart/2005/8/layout/list1"/>
    <dgm:cxn modelId="{2458DBD2-3B8D-4D4D-95D4-08665EF12AEF}" type="presParOf" srcId="{C4332576-639F-4298-B93E-647CFFE0E2BB}" destId="{B7A93784-C107-4615-AC34-6583531C3037}" srcOrd="4" destOrd="0" presId="urn:microsoft.com/office/officeart/2005/8/layout/list1"/>
    <dgm:cxn modelId="{32EAD6AF-D314-41CB-A8BE-9C686A10E705}" type="presParOf" srcId="{B7A93784-C107-4615-AC34-6583531C3037}" destId="{B63AFCA8-B6B5-4E68-BAFD-4884F7D9CC83}" srcOrd="0" destOrd="0" presId="urn:microsoft.com/office/officeart/2005/8/layout/list1"/>
    <dgm:cxn modelId="{E295289E-8224-4A15-9F76-1944240DD041}" type="presParOf" srcId="{B7A93784-C107-4615-AC34-6583531C3037}" destId="{979E5581-9BA8-4568-943B-116119358CCD}" srcOrd="1" destOrd="0" presId="urn:microsoft.com/office/officeart/2005/8/layout/list1"/>
    <dgm:cxn modelId="{E58A7D2A-0DA1-45CF-A26D-0073A540FCCE}" type="presParOf" srcId="{C4332576-639F-4298-B93E-647CFFE0E2BB}" destId="{DDEFB4B8-ECB6-4AAF-A339-6A593AB64EF6}" srcOrd="5" destOrd="0" presId="urn:microsoft.com/office/officeart/2005/8/layout/list1"/>
    <dgm:cxn modelId="{ED906A27-5FF2-4EA0-95E9-607B6D53EB72}" type="presParOf" srcId="{C4332576-639F-4298-B93E-647CFFE0E2BB}" destId="{CC47EF96-E1CF-40B7-BB44-30B3AEF90DC7}" srcOrd="6" destOrd="0" presId="urn:microsoft.com/office/officeart/2005/8/layout/list1"/>
    <dgm:cxn modelId="{31F63071-E78C-4B86-8747-EFD3BF854862}" type="presParOf" srcId="{C4332576-639F-4298-B93E-647CFFE0E2BB}" destId="{D1598811-2D02-49C0-98CD-A2810183D39E}" srcOrd="7" destOrd="0" presId="urn:microsoft.com/office/officeart/2005/8/layout/list1"/>
    <dgm:cxn modelId="{76EBC4F0-93C2-47E9-8D87-E5B474C0B140}" type="presParOf" srcId="{C4332576-639F-4298-B93E-647CFFE0E2BB}" destId="{D526C449-BD40-4770-8280-7EB1609B8DEC}" srcOrd="8" destOrd="0" presId="urn:microsoft.com/office/officeart/2005/8/layout/list1"/>
    <dgm:cxn modelId="{C46D7068-CF1C-4D47-B3E9-499C311BFA58}" type="presParOf" srcId="{D526C449-BD40-4770-8280-7EB1609B8DEC}" destId="{B50E9C66-3D3E-40EF-B6DB-096A53F1C596}" srcOrd="0" destOrd="0" presId="urn:microsoft.com/office/officeart/2005/8/layout/list1"/>
    <dgm:cxn modelId="{FC52C2F8-1BDC-4613-BDA2-452B8077C16F}" type="presParOf" srcId="{D526C449-BD40-4770-8280-7EB1609B8DEC}" destId="{AE935630-945F-42C4-949A-EFFD726B9DF0}" srcOrd="1" destOrd="0" presId="urn:microsoft.com/office/officeart/2005/8/layout/list1"/>
    <dgm:cxn modelId="{56ABCDB6-0734-4B4A-B93D-558EACECEDD2}" type="presParOf" srcId="{C4332576-639F-4298-B93E-647CFFE0E2BB}" destId="{A6B262F7-A9A7-4130-AF17-841259C51FF4}" srcOrd="9" destOrd="0" presId="urn:microsoft.com/office/officeart/2005/8/layout/list1"/>
    <dgm:cxn modelId="{72D64692-43DE-4278-92D2-3F8E021B89C9}" type="presParOf" srcId="{C4332576-639F-4298-B93E-647CFFE0E2BB}" destId="{0CC4BAC0-7A9C-44C9-ABBC-796038F40C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2133" y="1625600"/>
          <a:ext cx="2298322"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Investment as part of Cash Management</a:t>
          </a:r>
        </a:p>
      </dsp:txBody>
      <dsp:txXfrm>
        <a:off x="107940" y="1731407"/>
        <a:ext cx="2086708" cy="1955852"/>
      </dsp:txXfrm>
    </dsp:sp>
    <dsp:sp modelId="{DD6B1AD6-1BBE-4AEF-8C7A-E3D8E4EF2676}">
      <dsp:nvSpPr>
        <dsp:cNvPr id="0" name=""/>
        <dsp:cNvSpPr/>
      </dsp:nvSpPr>
      <dsp:spPr>
        <a:xfrm>
          <a:off x="2683510"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Risks and Instruments</a:t>
          </a:r>
        </a:p>
      </dsp:txBody>
      <dsp:txXfrm>
        <a:off x="2789317" y="1731407"/>
        <a:ext cx="2086708" cy="1955852"/>
      </dsp:txXfrm>
    </dsp:sp>
    <dsp:sp modelId="{51ED3736-DEFA-4D1E-875C-FB79F4810B9B}">
      <dsp:nvSpPr>
        <dsp:cNvPr id="0" name=""/>
        <dsp:cNvSpPr/>
      </dsp:nvSpPr>
      <dsp:spPr>
        <a:xfrm>
          <a:off x="5364887" y="1625600"/>
          <a:ext cx="2314801"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Institutional Arrangements &amp; Processes</a:t>
          </a:r>
        </a:p>
      </dsp:txBody>
      <dsp:txXfrm>
        <a:off x="5470694" y="1731407"/>
        <a:ext cx="2103187" cy="1955852"/>
      </dsp:txXfrm>
    </dsp:sp>
    <dsp:sp modelId="{10497EF5-8FE6-4F1D-A6C3-DBDCDA509D1E}">
      <dsp:nvSpPr>
        <dsp:cNvPr id="0" name=""/>
        <dsp:cNvSpPr/>
      </dsp:nvSpPr>
      <dsp:spPr>
        <a:xfrm>
          <a:off x="8064877" y="1594778"/>
          <a:ext cx="2298322"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in Practice</a:t>
          </a:r>
        </a:p>
      </dsp:txBody>
      <dsp:txXfrm>
        <a:off x="8170684" y="1700585"/>
        <a:ext cx="2086708" cy="195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F040-BA16-43FC-9AFD-73CB56A5E9E2}">
      <dsp:nvSpPr>
        <dsp:cNvPr id="0" name=""/>
        <dsp:cNvSpPr/>
      </dsp:nvSpPr>
      <dsp:spPr>
        <a:xfrm>
          <a:off x="0" y="4291"/>
          <a:ext cx="2640204" cy="869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GB" sz="2800" b="0" kern="1200" dirty="0"/>
            <a:t>Money Market</a:t>
          </a:r>
        </a:p>
      </dsp:txBody>
      <dsp:txXfrm>
        <a:off x="0" y="4291"/>
        <a:ext cx="2640204" cy="869267"/>
      </dsp:txXfrm>
    </dsp:sp>
    <dsp:sp modelId="{F69FEF78-A4E9-4F67-B3FE-81DDF7BA732A}">
      <dsp:nvSpPr>
        <dsp:cNvPr id="0" name=""/>
        <dsp:cNvSpPr/>
      </dsp:nvSpPr>
      <dsp:spPr>
        <a:xfrm>
          <a:off x="2640203" y="4291"/>
          <a:ext cx="528040" cy="86926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C886E-4084-479A-AAA4-CE92D6C53E10}">
      <dsp:nvSpPr>
        <dsp:cNvPr id="0" name=""/>
        <dsp:cNvSpPr/>
      </dsp:nvSpPr>
      <dsp:spPr>
        <a:xfrm>
          <a:off x="3379461" y="4291"/>
          <a:ext cx="7181354" cy="869267"/>
        </a:xfrm>
        <a:prstGeom prst="rect">
          <a:avLst/>
        </a:prstGeom>
        <a:solidFill>
          <a:srgbClr val="004C9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4625" lvl="1" indent="-174625" algn="l" defTabSz="844550">
            <a:lnSpc>
              <a:spcPct val="90000"/>
            </a:lnSpc>
            <a:spcBef>
              <a:spcPct val="0"/>
            </a:spcBef>
            <a:spcAft>
              <a:spcPct val="15000"/>
            </a:spcAft>
            <a:buChar char="•"/>
          </a:pPr>
          <a:r>
            <a:rPr lang="en-GB" sz="1900" kern="1200" dirty="0">
              <a:solidFill>
                <a:schemeClr val="bg1"/>
              </a:solidFill>
            </a:rPr>
            <a:t>Reduces credit concerns; helps to develop interbank market</a:t>
          </a:r>
        </a:p>
        <a:p>
          <a:pPr marL="174625" lvl="1" indent="-174625" algn="l" defTabSz="844550">
            <a:lnSpc>
              <a:spcPct val="90000"/>
            </a:lnSpc>
            <a:spcBef>
              <a:spcPct val="0"/>
            </a:spcBef>
            <a:spcAft>
              <a:spcPct val="15000"/>
            </a:spcAft>
            <a:buChar char="•"/>
          </a:pPr>
          <a:r>
            <a:rPr lang="en-GB" sz="1900" kern="1200" dirty="0">
              <a:solidFill>
                <a:schemeClr val="bg1"/>
              </a:solidFill>
            </a:rPr>
            <a:t>Flexibility =&gt; ideal instrument for monetary policy operations</a:t>
          </a:r>
        </a:p>
      </dsp:txBody>
      <dsp:txXfrm>
        <a:off x="3379461" y="4291"/>
        <a:ext cx="7181354" cy="869267"/>
      </dsp:txXfrm>
    </dsp:sp>
    <dsp:sp modelId="{1B0B40A9-83B2-4249-BF9E-B4120FCFDF22}">
      <dsp:nvSpPr>
        <dsp:cNvPr id="0" name=""/>
        <dsp:cNvSpPr/>
      </dsp:nvSpPr>
      <dsp:spPr>
        <a:xfrm>
          <a:off x="0" y="2238031"/>
          <a:ext cx="2640204" cy="1231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ts val="0"/>
            </a:spcAft>
            <a:buNone/>
          </a:pPr>
          <a:r>
            <a:rPr lang="en-GB" sz="2800" b="0" kern="1200" dirty="0"/>
            <a:t>Supports</a:t>
          </a:r>
        </a:p>
        <a:p>
          <a:pPr marL="0" lvl="0" indent="0" algn="ctr" defTabSz="1244600">
            <a:lnSpc>
              <a:spcPct val="90000"/>
            </a:lnSpc>
            <a:spcBef>
              <a:spcPct val="0"/>
            </a:spcBef>
            <a:spcAft>
              <a:spcPts val="0"/>
            </a:spcAft>
            <a:buNone/>
          </a:pPr>
          <a:r>
            <a:rPr lang="en-GB" sz="2800" b="0" kern="1200" dirty="0"/>
            <a:t> debt &amp; cash management</a:t>
          </a:r>
        </a:p>
      </dsp:txBody>
      <dsp:txXfrm>
        <a:off x="0" y="2238031"/>
        <a:ext cx="2640204" cy="1231462"/>
      </dsp:txXfrm>
    </dsp:sp>
    <dsp:sp modelId="{355B7486-D036-4FC1-AF1C-9D558F256680}">
      <dsp:nvSpPr>
        <dsp:cNvPr id="0" name=""/>
        <dsp:cNvSpPr/>
      </dsp:nvSpPr>
      <dsp:spPr>
        <a:xfrm>
          <a:off x="2640203" y="891119"/>
          <a:ext cx="528040" cy="392528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72563-0A4D-4519-8D92-0C354A3491B4}">
      <dsp:nvSpPr>
        <dsp:cNvPr id="0" name=""/>
        <dsp:cNvSpPr/>
      </dsp:nvSpPr>
      <dsp:spPr>
        <a:xfrm>
          <a:off x="3369187" y="895411"/>
          <a:ext cx="7181354" cy="3925285"/>
        </a:xfrm>
        <a:prstGeom prst="rect">
          <a:avLst/>
        </a:prstGeom>
        <a:solidFill>
          <a:srgbClr val="004C9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solidFill>
                <a:schemeClr val="bg1"/>
              </a:solidFill>
            </a:rPr>
            <a:t>Supports debt and money market development</a:t>
          </a:r>
        </a:p>
        <a:p>
          <a:pPr marL="342900" lvl="2" indent="-171450" algn="l" defTabSz="800100">
            <a:lnSpc>
              <a:spcPct val="90000"/>
            </a:lnSpc>
            <a:spcBef>
              <a:spcPct val="0"/>
            </a:spcBef>
            <a:spcAft>
              <a:spcPct val="15000"/>
            </a:spcAft>
            <a:buChar char="•"/>
          </a:pPr>
          <a:r>
            <a:rPr lang="en-GB" sz="1800" kern="1200" dirty="0">
              <a:solidFill>
                <a:schemeClr val="bg1"/>
              </a:solidFill>
            </a:rPr>
            <a:t>Ability of lender to use collateral promotes activity &amp; liquidity</a:t>
          </a:r>
        </a:p>
        <a:p>
          <a:pPr marL="342900" lvl="2" indent="-171450" algn="l" defTabSz="800100">
            <a:lnSpc>
              <a:spcPct val="90000"/>
            </a:lnSpc>
            <a:spcBef>
              <a:spcPct val="0"/>
            </a:spcBef>
            <a:spcAft>
              <a:spcPct val="15000"/>
            </a:spcAft>
            <a:buChar char="•"/>
          </a:pPr>
          <a:r>
            <a:rPr lang="en-GB" sz="1800" kern="1200" dirty="0">
              <a:solidFill>
                <a:schemeClr val="bg1"/>
              </a:solidFill>
            </a:rPr>
            <a:t>Facilitates short-selling – the security sold short can be repoed in as collateral</a:t>
          </a:r>
        </a:p>
        <a:p>
          <a:pPr marL="171450" lvl="1" indent="-171450" algn="l" defTabSz="844550">
            <a:lnSpc>
              <a:spcPct val="90000"/>
            </a:lnSpc>
            <a:spcBef>
              <a:spcPct val="0"/>
            </a:spcBef>
            <a:spcAft>
              <a:spcPct val="15000"/>
            </a:spcAft>
            <a:buChar char="•"/>
          </a:pPr>
          <a:r>
            <a:rPr lang="en-GB" sz="1900" b="1" kern="1200" dirty="0">
              <a:solidFill>
                <a:schemeClr val="bg1"/>
              </a:solidFill>
            </a:rPr>
            <a:t>Promotes arbitrage between debt and money markets</a:t>
          </a:r>
        </a:p>
        <a:p>
          <a:pPr marL="342900" lvl="2" indent="-171450" algn="l" defTabSz="800100">
            <a:lnSpc>
              <a:spcPct val="90000"/>
            </a:lnSpc>
            <a:spcBef>
              <a:spcPct val="0"/>
            </a:spcBef>
            <a:spcAft>
              <a:spcPct val="15000"/>
            </a:spcAft>
            <a:buChar char="•"/>
          </a:pPr>
          <a:r>
            <a:rPr lang="en-GB" sz="1800" kern="1200" dirty="0">
              <a:solidFill>
                <a:schemeClr val="bg1"/>
              </a:solidFill>
            </a:rPr>
            <a:t>Creates a more continuous yield curve </a:t>
          </a:r>
        </a:p>
        <a:p>
          <a:pPr marL="171450" lvl="1" indent="-171450" algn="l" defTabSz="844550">
            <a:lnSpc>
              <a:spcPct val="90000"/>
            </a:lnSpc>
            <a:spcBef>
              <a:spcPct val="0"/>
            </a:spcBef>
            <a:spcAft>
              <a:spcPct val="15000"/>
            </a:spcAft>
            <a:buChar char="•"/>
          </a:pPr>
          <a:r>
            <a:rPr lang="en-GB" sz="1900" b="1" kern="1200">
              <a:solidFill>
                <a:schemeClr val="bg1"/>
              </a:solidFill>
            </a:rPr>
            <a:t>Provides mechanism for financing positions </a:t>
          </a:r>
          <a:endParaRPr lang="en-GB" sz="1900" b="1" kern="1200" dirty="0">
            <a:solidFill>
              <a:schemeClr val="bg1"/>
            </a:solidFill>
          </a:endParaRPr>
        </a:p>
        <a:p>
          <a:pPr marL="342900" lvl="2" indent="-171450" algn="l" defTabSz="800100">
            <a:lnSpc>
              <a:spcPct val="90000"/>
            </a:lnSpc>
            <a:spcBef>
              <a:spcPct val="0"/>
            </a:spcBef>
            <a:spcAft>
              <a:spcPct val="15000"/>
            </a:spcAft>
            <a:buChar char="•"/>
          </a:pPr>
          <a:r>
            <a:rPr lang="en-GB" sz="1800" kern="1200" dirty="0">
              <a:solidFill>
                <a:schemeClr val="bg1"/>
              </a:solidFill>
            </a:rPr>
            <a:t>Primary dealers can repo out securities to finance purchases of same securities</a:t>
          </a:r>
        </a:p>
        <a:p>
          <a:pPr marL="342900" lvl="2" indent="-171450" algn="l" defTabSz="800100">
            <a:lnSpc>
              <a:spcPct val="90000"/>
            </a:lnSpc>
            <a:spcBef>
              <a:spcPct val="0"/>
            </a:spcBef>
            <a:spcAft>
              <a:spcPct val="15000"/>
            </a:spcAft>
            <a:buChar char="•"/>
          </a:pPr>
          <a:r>
            <a:rPr lang="en-GB" sz="1800" kern="1200">
              <a:solidFill>
                <a:schemeClr val="bg1"/>
              </a:solidFill>
            </a:rPr>
            <a:t>Supports active risk management by participants</a:t>
          </a:r>
          <a:endParaRPr lang="en-GB" sz="1800" kern="1200" dirty="0">
            <a:solidFill>
              <a:schemeClr val="bg1"/>
            </a:solidFill>
          </a:endParaRPr>
        </a:p>
        <a:p>
          <a:pPr marL="342900" lvl="2" indent="-171450" algn="l" defTabSz="800100">
            <a:lnSpc>
              <a:spcPct val="90000"/>
            </a:lnSpc>
            <a:spcBef>
              <a:spcPct val="0"/>
            </a:spcBef>
            <a:spcAft>
              <a:spcPct val="15000"/>
            </a:spcAft>
            <a:buChar char="•"/>
          </a:pPr>
          <a:r>
            <a:rPr lang="en-GB" sz="1800" kern="1200">
              <a:solidFill>
                <a:schemeClr val="bg1"/>
              </a:solidFill>
            </a:rPr>
            <a:t>Reduces risk of auction failure</a:t>
          </a:r>
          <a:endParaRPr lang="en-GB" sz="1800" kern="1200" dirty="0">
            <a:solidFill>
              <a:schemeClr val="bg1"/>
            </a:solidFill>
          </a:endParaRPr>
        </a:p>
        <a:p>
          <a:pPr marL="171450" lvl="1" indent="-171450" algn="l" defTabSz="844550">
            <a:lnSpc>
              <a:spcPct val="90000"/>
            </a:lnSpc>
            <a:spcBef>
              <a:spcPct val="0"/>
            </a:spcBef>
            <a:spcAft>
              <a:spcPct val="15000"/>
            </a:spcAft>
            <a:buChar char="•"/>
          </a:pPr>
          <a:r>
            <a:rPr lang="en-GB" sz="1900" b="1" kern="1200" dirty="0">
              <a:solidFill>
                <a:schemeClr val="bg1"/>
              </a:solidFill>
            </a:rPr>
            <a:t>For cash managers</a:t>
          </a:r>
        </a:p>
        <a:p>
          <a:pPr marL="342900" lvl="2" indent="-171450" algn="l" defTabSz="800100">
            <a:lnSpc>
              <a:spcPct val="90000"/>
            </a:lnSpc>
            <a:spcBef>
              <a:spcPct val="0"/>
            </a:spcBef>
            <a:spcAft>
              <a:spcPct val="15000"/>
            </a:spcAft>
            <a:buChar char="•"/>
          </a:pPr>
          <a:r>
            <a:rPr lang="en-GB" sz="1800" kern="1200" dirty="0">
              <a:solidFill>
                <a:schemeClr val="bg1"/>
              </a:solidFill>
            </a:rPr>
            <a:t>Access to domestic short-term funding</a:t>
          </a:r>
        </a:p>
        <a:p>
          <a:pPr marL="342900" lvl="2" indent="-171450" algn="l" defTabSz="800100">
            <a:lnSpc>
              <a:spcPct val="90000"/>
            </a:lnSpc>
            <a:spcBef>
              <a:spcPct val="0"/>
            </a:spcBef>
            <a:spcAft>
              <a:spcPct val="15000"/>
            </a:spcAft>
            <a:buChar char="•"/>
          </a:pPr>
          <a:r>
            <a:rPr lang="en-GB" sz="1800" kern="1200" dirty="0">
              <a:solidFill>
                <a:schemeClr val="bg1"/>
              </a:solidFill>
            </a:rPr>
            <a:t>Secure investment of excess cash balances</a:t>
          </a:r>
        </a:p>
      </dsp:txBody>
      <dsp:txXfrm>
        <a:off x="3369187" y="895411"/>
        <a:ext cx="7181354" cy="3925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2133"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as part of Cash Management</a:t>
          </a:r>
        </a:p>
      </dsp:txBody>
      <dsp:txXfrm>
        <a:off x="107940" y="1731407"/>
        <a:ext cx="2086708" cy="1955852"/>
      </dsp:txXfrm>
    </dsp:sp>
    <dsp:sp modelId="{DD6B1AD6-1BBE-4AEF-8C7A-E3D8E4EF2676}">
      <dsp:nvSpPr>
        <dsp:cNvPr id="0" name=""/>
        <dsp:cNvSpPr/>
      </dsp:nvSpPr>
      <dsp:spPr>
        <a:xfrm>
          <a:off x="2683510"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Risks and Instruments</a:t>
          </a:r>
        </a:p>
      </dsp:txBody>
      <dsp:txXfrm>
        <a:off x="2789317" y="1731407"/>
        <a:ext cx="2086708" cy="1955852"/>
      </dsp:txXfrm>
    </dsp:sp>
    <dsp:sp modelId="{51ED3736-DEFA-4D1E-875C-FB79F4810B9B}">
      <dsp:nvSpPr>
        <dsp:cNvPr id="0" name=""/>
        <dsp:cNvSpPr/>
      </dsp:nvSpPr>
      <dsp:spPr>
        <a:xfrm>
          <a:off x="5364887" y="1625600"/>
          <a:ext cx="2314801"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Institutional Arrangements &amp; Processes</a:t>
          </a:r>
        </a:p>
      </dsp:txBody>
      <dsp:txXfrm>
        <a:off x="5470694" y="1731407"/>
        <a:ext cx="2103187" cy="1955852"/>
      </dsp:txXfrm>
    </dsp:sp>
    <dsp:sp modelId="{10497EF5-8FE6-4F1D-A6C3-DBDCDA509D1E}">
      <dsp:nvSpPr>
        <dsp:cNvPr id="0" name=""/>
        <dsp:cNvSpPr/>
      </dsp:nvSpPr>
      <dsp:spPr>
        <a:xfrm>
          <a:off x="8064877" y="1594778"/>
          <a:ext cx="2298322"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in Practice</a:t>
          </a:r>
        </a:p>
      </dsp:txBody>
      <dsp:txXfrm>
        <a:off x="8170684" y="1700585"/>
        <a:ext cx="2086708" cy="1955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BF829-FB28-4E14-925A-214E46CDAE73}">
      <dsp:nvSpPr>
        <dsp:cNvPr id="0" name=""/>
        <dsp:cNvSpPr/>
      </dsp:nvSpPr>
      <dsp:spPr>
        <a:xfrm>
          <a:off x="2397" y="1039579"/>
          <a:ext cx="2964418" cy="15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The investment policy at the operational level must specify</a:t>
          </a:r>
          <a:endParaRPr lang="en-US" sz="2600" kern="1200" dirty="0"/>
        </a:p>
      </dsp:txBody>
      <dsp:txXfrm>
        <a:off x="2397" y="1039579"/>
        <a:ext cx="2964418" cy="1504800"/>
      </dsp:txXfrm>
    </dsp:sp>
    <dsp:sp modelId="{65DB515D-2907-4019-9FBC-34539BBE9649}">
      <dsp:nvSpPr>
        <dsp:cNvPr id="0" name=""/>
        <dsp:cNvSpPr/>
      </dsp:nvSpPr>
      <dsp:spPr>
        <a:xfrm>
          <a:off x="2966816" y="193129"/>
          <a:ext cx="498012" cy="31977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857E9-0301-4599-8CCC-CEB544EFE3F4}">
      <dsp:nvSpPr>
        <dsp:cNvPr id="0" name=""/>
        <dsp:cNvSpPr/>
      </dsp:nvSpPr>
      <dsp:spPr>
        <a:xfrm>
          <a:off x="3664033" y="193129"/>
          <a:ext cx="6772968" cy="31977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Target cash buffer</a:t>
          </a:r>
          <a:endParaRPr lang="en-US" sz="1900" kern="1200" dirty="0"/>
        </a:p>
        <a:p>
          <a:pPr marL="171450" lvl="1" indent="-171450" algn="l" defTabSz="844550">
            <a:lnSpc>
              <a:spcPct val="90000"/>
            </a:lnSpc>
            <a:spcBef>
              <a:spcPct val="0"/>
            </a:spcBef>
            <a:spcAft>
              <a:spcPct val="15000"/>
            </a:spcAft>
            <a:buChar char="•"/>
          </a:pPr>
          <a:r>
            <a:rPr lang="en-GB" sz="1900" kern="1200" dirty="0"/>
            <a:t>Authority to invest surplus cash – and link to high-level cash management objectives</a:t>
          </a:r>
          <a:endParaRPr lang="en-US" sz="1900" kern="1200" dirty="0"/>
        </a:p>
        <a:p>
          <a:pPr marL="171450" lvl="1" indent="-171450" algn="l" defTabSz="844550">
            <a:lnSpc>
              <a:spcPct val="90000"/>
            </a:lnSpc>
            <a:spcBef>
              <a:spcPct val="0"/>
            </a:spcBef>
            <a:spcAft>
              <a:spcPct val="15000"/>
            </a:spcAft>
            <a:buChar char="•"/>
          </a:pPr>
          <a:r>
            <a:rPr lang="en-GB" sz="1900" kern="1200" dirty="0"/>
            <a:t>What investments are possible and acceptable</a:t>
          </a:r>
          <a:endParaRPr lang="en-US" sz="1900" kern="1200" dirty="0"/>
        </a:p>
        <a:p>
          <a:pPr marL="171450" lvl="1" indent="-171450" algn="l" defTabSz="844550">
            <a:lnSpc>
              <a:spcPct val="90000"/>
            </a:lnSpc>
            <a:spcBef>
              <a:spcPct val="0"/>
            </a:spcBef>
            <a:spcAft>
              <a:spcPct val="15000"/>
            </a:spcAft>
            <a:buChar char="•"/>
          </a:pPr>
          <a:r>
            <a:rPr lang="en-GB" sz="1900" kern="1200" dirty="0"/>
            <a:t>Objectives in terms of risk, liquidity and yield</a:t>
          </a:r>
          <a:endParaRPr lang="en-US" sz="1900" kern="1200" dirty="0"/>
        </a:p>
        <a:p>
          <a:pPr marL="171450" lvl="1" indent="-171450" algn="l" defTabSz="844550">
            <a:lnSpc>
              <a:spcPct val="90000"/>
            </a:lnSpc>
            <a:spcBef>
              <a:spcPct val="0"/>
            </a:spcBef>
            <a:spcAft>
              <a:spcPct val="15000"/>
            </a:spcAft>
            <a:buChar char="•"/>
          </a:pPr>
          <a:r>
            <a:rPr lang="en-GB" sz="1900" kern="1200" dirty="0"/>
            <a:t>Policy towards market credit, liquidity, legal and operational risks. Includes for example:</a:t>
          </a:r>
          <a:endParaRPr lang="en-US" sz="1900" kern="1200" dirty="0"/>
        </a:p>
        <a:p>
          <a:pPr marL="342900" lvl="2" indent="-171450" algn="l" defTabSz="844550">
            <a:lnSpc>
              <a:spcPct val="90000"/>
            </a:lnSpc>
            <a:spcBef>
              <a:spcPct val="0"/>
            </a:spcBef>
            <a:spcAft>
              <a:spcPct val="15000"/>
            </a:spcAft>
            <a:buChar char="•"/>
          </a:pPr>
          <a:r>
            <a:rPr lang="en-GB" sz="1900" kern="1200" dirty="0"/>
            <a:t>Exposure limits to credit risk, as counterparty or issuer diversification or concentration requirements, credit ratings</a:t>
          </a:r>
          <a:endParaRPr lang="en-US" sz="1900" kern="1200" dirty="0"/>
        </a:p>
        <a:p>
          <a:pPr marL="342900" lvl="2" indent="-171450" algn="l" defTabSz="844550">
            <a:lnSpc>
              <a:spcPct val="90000"/>
            </a:lnSpc>
            <a:spcBef>
              <a:spcPct val="0"/>
            </a:spcBef>
            <a:spcAft>
              <a:spcPct val="15000"/>
            </a:spcAft>
            <a:buChar char="•"/>
          </a:pPr>
          <a:r>
            <a:rPr lang="en-US" sz="1900" kern="1200" dirty="0"/>
            <a:t>Collateral Management Framework</a:t>
          </a:r>
        </a:p>
        <a:p>
          <a:pPr marL="171450" lvl="1" indent="-171450" algn="l" defTabSz="844550">
            <a:lnSpc>
              <a:spcPct val="90000"/>
            </a:lnSpc>
            <a:spcBef>
              <a:spcPct val="0"/>
            </a:spcBef>
            <a:spcAft>
              <a:spcPct val="15000"/>
            </a:spcAft>
            <a:buChar char="•"/>
          </a:pPr>
          <a:r>
            <a:rPr lang="en-GB" sz="1900" kern="1200" dirty="0"/>
            <a:t>Manager Selection - if some responsibilities contracted out</a:t>
          </a:r>
          <a:endParaRPr lang="en-US" sz="1900" kern="1200" dirty="0"/>
        </a:p>
      </dsp:txBody>
      <dsp:txXfrm>
        <a:off x="3664033" y="193129"/>
        <a:ext cx="6772968" cy="3197700"/>
      </dsp:txXfrm>
    </dsp:sp>
    <dsp:sp modelId="{3F818C58-6DDE-4A09-AF41-B415F3C73624}">
      <dsp:nvSpPr>
        <dsp:cNvPr id="0" name=""/>
        <dsp:cNvSpPr/>
      </dsp:nvSpPr>
      <dsp:spPr>
        <a:xfrm>
          <a:off x="2397" y="3771504"/>
          <a:ext cx="2946084"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t>Performance measurement and performance</a:t>
          </a:r>
        </a:p>
      </dsp:txBody>
      <dsp:txXfrm>
        <a:off x="2397" y="3771504"/>
        <a:ext cx="2946084" cy="1175625"/>
      </dsp:txXfrm>
    </dsp:sp>
    <dsp:sp modelId="{026063D0-1AA4-4E2A-B981-077B5FBA7413}">
      <dsp:nvSpPr>
        <dsp:cNvPr id="0" name=""/>
        <dsp:cNvSpPr/>
      </dsp:nvSpPr>
      <dsp:spPr>
        <a:xfrm>
          <a:off x="2948482" y="3459229"/>
          <a:ext cx="499031" cy="180017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D379D-A4B4-413F-B424-CEDFF3391266}">
      <dsp:nvSpPr>
        <dsp:cNvPr id="0" name=""/>
        <dsp:cNvSpPr/>
      </dsp:nvSpPr>
      <dsp:spPr>
        <a:xfrm>
          <a:off x="3647126" y="3459229"/>
          <a:ext cx="6786833" cy="1800175"/>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Must have cash to meet commitments - essential</a:t>
          </a:r>
          <a:endParaRPr lang="en-US" sz="1900" kern="1200" dirty="0"/>
        </a:p>
        <a:p>
          <a:pPr marL="171450" lvl="1" indent="-171450" algn="l" defTabSz="844550">
            <a:lnSpc>
              <a:spcPct val="90000"/>
            </a:lnSpc>
            <a:spcBef>
              <a:spcPct val="0"/>
            </a:spcBef>
            <a:spcAft>
              <a:spcPct val="15000"/>
            </a:spcAft>
            <a:buChar char="•"/>
          </a:pPr>
          <a:r>
            <a:rPr lang="en-GB" sz="1900" kern="1200" dirty="0"/>
            <a:t>Saving of interest can be estimated by comparing with a situation of inactivity; eg return on deposits at central bank</a:t>
          </a:r>
          <a:endParaRPr lang="en-US" sz="1900" kern="1200" dirty="0"/>
        </a:p>
        <a:p>
          <a:pPr marL="171450" lvl="1" indent="-171450" algn="l" defTabSz="844550">
            <a:lnSpc>
              <a:spcPct val="90000"/>
            </a:lnSpc>
            <a:spcBef>
              <a:spcPct val="0"/>
            </a:spcBef>
            <a:spcAft>
              <a:spcPct val="15000"/>
            </a:spcAft>
            <a:buChar char="•"/>
          </a:pPr>
          <a:r>
            <a:rPr lang="en-GB" sz="1900" kern="1200" dirty="0"/>
            <a:t>Smoothing benefits are difficult to measure</a:t>
          </a:r>
          <a:endParaRPr lang="en-US" sz="1900" kern="1200" dirty="0"/>
        </a:p>
        <a:p>
          <a:pPr marL="171450" lvl="1" indent="-171450" algn="l" defTabSz="844550">
            <a:lnSpc>
              <a:spcPct val="90000"/>
            </a:lnSpc>
            <a:spcBef>
              <a:spcPct val="0"/>
            </a:spcBef>
            <a:spcAft>
              <a:spcPct val="15000"/>
            </a:spcAft>
            <a:buChar char="•"/>
          </a:pPr>
          <a:r>
            <a:rPr lang="en-GB" sz="1900" kern="1200" dirty="0"/>
            <a:t>Consider other objectives, eg not complicate monetary policy</a:t>
          </a:r>
          <a:endParaRPr lang="en-US" sz="1900" kern="1200" dirty="0"/>
        </a:p>
      </dsp:txBody>
      <dsp:txXfrm>
        <a:off x="3647126" y="3459229"/>
        <a:ext cx="6786833" cy="18001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42A16-B6F3-410F-B005-9A752A9CA132}">
      <dsp:nvSpPr>
        <dsp:cNvPr id="0" name=""/>
        <dsp:cNvSpPr/>
      </dsp:nvSpPr>
      <dsp:spPr>
        <a:xfrm>
          <a:off x="0" y="221807"/>
          <a:ext cx="5130801" cy="49139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
              <a:schemeClr val="tx1"/>
            </a:buClr>
            <a:buNone/>
          </a:pPr>
          <a:r>
            <a:rPr lang="en-GB" sz="2100" kern="1200" dirty="0"/>
            <a:t>Coordinated approach to stakeholders</a:t>
          </a:r>
        </a:p>
      </dsp:txBody>
      <dsp:txXfrm>
        <a:off x="23988" y="245795"/>
        <a:ext cx="5082825" cy="443423"/>
      </dsp:txXfrm>
    </dsp:sp>
    <dsp:sp modelId="{1CE02BC2-16AF-4A69-AF72-1D49D0DDFD1E}">
      <dsp:nvSpPr>
        <dsp:cNvPr id="0" name=""/>
        <dsp:cNvSpPr/>
      </dsp:nvSpPr>
      <dsp:spPr>
        <a:xfrm>
          <a:off x="0" y="752156"/>
          <a:ext cx="5130801"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Single interface with the market for transactions</a:t>
          </a:r>
        </a:p>
      </dsp:txBody>
      <dsp:txXfrm>
        <a:off x="0" y="752156"/>
        <a:ext cx="5130801" cy="347760"/>
      </dsp:txXfrm>
    </dsp:sp>
    <dsp:sp modelId="{7C52D22E-FA25-4A67-B5AB-30E188C3D1F7}">
      <dsp:nvSpPr>
        <dsp:cNvPr id="0" name=""/>
        <dsp:cNvSpPr/>
      </dsp:nvSpPr>
      <dsp:spPr>
        <a:xfrm>
          <a:off x="0" y="1099916"/>
          <a:ext cx="5130801" cy="49139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Shared support services</a:t>
          </a:r>
        </a:p>
      </dsp:txBody>
      <dsp:txXfrm>
        <a:off x="23988" y="1123904"/>
        <a:ext cx="5082825" cy="443423"/>
      </dsp:txXfrm>
    </dsp:sp>
    <dsp:sp modelId="{E55B33D1-6E30-42B6-B50F-F1039904049C}">
      <dsp:nvSpPr>
        <dsp:cNvPr id="0" name=""/>
        <dsp:cNvSpPr/>
      </dsp:nvSpPr>
      <dsp:spPr>
        <a:xfrm>
          <a:off x="0" y="1591316"/>
          <a:ext cx="5130801"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Especially IT, including disaster recovery and BCP</a:t>
          </a:r>
        </a:p>
      </dsp:txBody>
      <dsp:txXfrm>
        <a:off x="0" y="1591316"/>
        <a:ext cx="5130801" cy="347760"/>
      </dsp:txXfrm>
    </dsp:sp>
    <dsp:sp modelId="{FBA178AA-228E-4FA0-94AD-A3566A2B17A9}">
      <dsp:nvSpPr>
        <dsp:cNvPr id="0" name=""/>
        <dsp:cNvSpPr/>
      </dsp:nvSpPr>
      <dsp:spPr>
        <a:xfrm>
          <a:off x="0" y="1939076"/>
          <a:ext cx="5130801" cy="49139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Common operational risk framework</a:t>
          </a:r>
        </a:p>
      </dsp:txBody>
      <dsp:txXfrm>
        <a:off x="23988" y="1963064"/>
        <a:ext cx="5082825" cy="443423"/>
      </dsp:txXfrm>
    </dsp:sp>
    <dsp:sp modelId="{1EDD4ABE-B41A-4790-A58A-C5C1221EAB96}">
      <dsp:nvSpPr>
        <dsp:cNvPr id="0" name=""/>
        <dsp:cNvSpPr/>
      </dsp:nvSpPr>
      <dsp:spPr>
        <a:xfrm>
          <a:off x="0" y="2430476"/>
          <a:ext cx="5130801"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Identification, assessment and reporting</a:t>
          </a:r>
        </a:p>
        <a:p>
          <a:pPr marL="171450" lvl="1" indent="-171450" algn="l" defTabSz="711200">
            <a:lnSpc>
              <a:spcPct val="90000"/>
            </a:lnSpc>
            <a:spcBef>
              <a:spcPct val="0"/>
            </a:spcBef>
            <a:spcAft>
              <a:spcPct val="20000"/>
            </a:spcAft>
            <a:buChar char="•"/>
          </a:pPr>
          <a:r>
            <a:rPr lang="en-GB" sz="1600" kern="1200" dirty="0"/>
            <a:t>Including role of internal control and internal audit</a:t>
          </a:r>
        </a:p>
      </dsp:txBody>
      <dsp:txXfrm>
        <a:off x="0" y="2430476"/>
        <a:ext cx="5130801" cy="521640"/>
      </dsp:txXfrm>
    </dsp:sp>
    <dsp:sp modelId="{DF6D5573-50CD-4B0E-9D35-83B035CB9899}">
      <dsp:nvSpPr>
        <dsp:cNvPr id="0" name=""/>
        <dsp:cNvSpPr/>
      </dsp:nvSpPr>
      <dsp:spPr>
        <a:xfrm>
          <a:off x="0" y="2952116"/>
          <a:ext cx="5130801" cy="49139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Systematic exchange of information</a:t>
          </a:r>
        </a:p>
      </dsp:txBody>
      <dsp:txXfrm>
        <a:off x="23988" y="2976104"/>
        <a:ext cx="5082825" cy="443423"/>
      </dsp:txXfrm>
    </dsp:sp>
    <dsp:sp modelId="{065A522A-E4E1-4531-840A-D2D7608EF38A}">
      <dsp:nvSpPr>
        <dsp:cNvPr id="0" name=""/>
        <dsp:cNvSpPr/>
      </dsp:nvSpPr>
      <dsp:spPr>
        <a:xfrm>
          <a:off x="0" y="3503997"/>
          <a:ext cx="5130801" cy="491399"/>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Coordination of decision making</a:t>
          </a:r>
        </a:p>
      </dsp:txBody>
      <dsp:txXfrm>
        <a:off x="23988" y="3527985"/>
        <a:ext cx="5082825" cy="443423"/>
      </dsp:txXfrm>
    </dsp:sp>
    <dsp:sp modelId="{F884813E-4609-4552-B821-5A57B7C86A28}">
      <dsp:nvSpPr>
        <dsp:cNvPr id="0" name=""/>
        <dsp:cNvSpPr/>
      </dsp:nvSpPr>
      <dsp:spPr>
        <a:xfrm>
          <a:off x="0" y="3995397"/>
          <a:ext cx="5130801"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Strategic: active cash management supporting debt management strategy and annual borrowing plan </a:t>
          </a:r>
        </a:p>
        <a:p>
          <a:pPr marL="171450" lvl="1" indent="-171450" algn="l" defTabSz="711200">
            <a:lnSpc>
              <a:spcPct val="90000"/>
            </a:lnSpc>
            <a:spcBef>
              <a:spcPct val="0"/>
            </a:spcBef>
            <a:spcAft>
              <a:spcPct val="20000"/>
            </a:spcAft>
            <a:buChar char="•"/>
          </a:pPr>
          <a:r>
            <a:rPr lang="en-GB" sz="1600" kern="1200" dirty="0"/>
            <a:t>Tactical: the pattern and maturities of investment</a:t>
          </a:r>
        </a:p>
        <a:p>
          <a:pPr marL="171450" lvl="1" indent="-171450" algn="l" defTabSz="711200">
            <a:lnSpc>
              <a:spcPct val="90000"/>
            </a:lnSpc>
            <a:spcBef>
              <a:spcPct val="0"/>
            </a:spcBef>
            <a:spcAft>
              <a:spcPct val="20000"/>
            </a:spcAft>
            <a:buChar char="•"/>
          </a:pPr>
          <a:r>
            <a:rPr lang="en-GB" sz="1600" kern="1200" dirty="0"/>
            <a:t>Implications for governance framework</a:t>
          </a:r>
        </a:p>
      </dsp:txBody>
      <dsp:txXfrm>
        <a:off x="0" y="3995397"/>
        <a:ext cx="5130801" cy="9998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00344-1CC3-46CE-B0B9-205E5B6F9F14}">
      <dsp:nvSpPr>
        <dsp:cNvPr id="0" name=""/>
        <dsp:cNvSpPr/>
      </dsp:nvSpPr>
      <dsp:spPr>
        <a:xfrm>
          <a:off x="0" y="322920"/>
          <a:ext cx="9509648" cy="233415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054" tIns="395732" rIns="73805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The joint program for money market development</a:t>
          </a:r>
        </a:p>
        <a:p>
          <a:pPr marL="171450" lvl="1" indent="-171450" algn="l" defTabSz="800100">
            <a:lnSpc>
              <a:spcPct val="90000"/>
            </a:lnSpc>
            <a:spcBef>
              <a:spcPct val="0"/>
            </a:spcBef>
            <a:spcAft>
              <a:spcPct val="15000"/>
            </a:spcAft>
            <a:buChar char="•"/>
          </a:pPr>
          <a:r>
            <a:rPr lang="en-GB" sz="1800" kern="1200" dirty="0"/>
            <a:t>Respective operations, whether investments, T-bill issues, or open market operations</a:t>
          </a:r>
        </a:p>
        <a:p>
          <a:pPr marL="171450" lvl="1" indent="-171450" algn="l" defTabSz="800100">
            <a:lnSpc>
              <a:spcPct val="90000"/>
            </a:lnSpc>
            <a:spcBef>
              <a:spcPct val="0"/>
            </a:spcBef>
            <a:spcAft>
              <a:spcPct val="15000"/>
            </a:spcAft>
            <a:buChar char="•"/>
          </a:pPr>
          <a:r>
            <a:rPr lang="en-GB" sz="1800" kern="1200" dirty="0"/>
            <a:t>The times of day for operations and the timing and forms of announcements</a:t>
          </a:r>
        </a:p>
        <a:p>
          <a:pPr marL="171450" lvl="1" indent="-171450" algn="l" defTabSz="800100">
            <a:lnSpc>
              <a:spcPct val="90000"/>
            </a:lnSpc>
            <a:spcBef>
              <a:spcPct val="0"/>
            </a:spcBef>
            <a:spcAft>
              <a:spcPct val="15000"/>
            </a:spcAft>
            <a:buChar char="•"/>
          </a:pPr>
          <a:r>
            <a:rPr lang="en-GB" sz="1800" kern="1200" dirty="0"/>
            <a:t>Information exchanges. The central bank must also know the parameters of expected operations in the money market, for example, the target end-of-day balance</a:t>
          </a:r>
        </a:p>
      </dsp:txBody>
      <dsp:txXfrm>
        <a:off x="0" y="322920"/>
        <a:ext cx="9509648" cy="2334150"/>
      </dsp:txXfrm>
    </dsp:sp>
    <dsp:sp modelId="{8B9CA700-212F-4FC7-8B8A-820D58075738}">
      <dsp:nvSpPr>
        <dsp:cNvPr id="0" name=""/>
        <dsp:cNvSpPr/>
      </dsp:nvSpPr>
      <dsp:spPr>
        <a:xfrm>
          <a:off x="475482" y="42480"/>
          <a:ext cx="874650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800100">
            <a:lnSpc>
              <a:spcPct val="90000"/>
            </a:lnSpc>
            <a:spcBef>
              <a:spcPct val="0"/>
            </a:spcBef>
            <a:spcAft>
              <a:spcPct val="35000"/>
            </a:spcAft>
            <a:buNone/>
          </a:pPr>
          <a:r>
            <a:rPr lang="en-GB" sz="1800" kern="1200" dirty="0"/>
            <a:t>Coordination requires some form of a Memorandum of Understanding</a:t>
          </a:r>
        </a:p>
      </dsp:txBody>
      <dsp:txXfrm>
        <a:off x="502862" y="69860"/>
        <a:ext cx="8691748" cy="506120"/>
      </dsp:txXfrm>
    </dsp:sp>
    <dsp:sp modelId="{6911E8C1-00BB-439D-9B8F-E5A405142F76}">
      <dsp:nvSpPr>
        <dsp:cNvPr id="0" name=""/>
        <dsp:cNvSpPr/>
      </dsp:nvSpPr>
      <dsp:spPr>
        <a:xfrm>
          <a:off x="0" y="3040110"/>
          <a:ext cx="9509648" cy="4788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F9FAA-5D55-4639-8E61-BD3A606EFB68}">
      <dsp:nvSpPr>
        <dsp:cNvPr id="0" name=""/>
        <dsp:cNvSpPr/>
      </dsp:nvSpPr>
      <dsp:spPr>
        <a:xfrm>
          <a:off x="475482" y="2759670"/>
          <a:ext cx="8747906"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800100">
            <a:lnSpc>
              <a:spcPct val="90000"/>
            </a:lnSpc>
            <a:spcBef>
              <a:spcPct val="0"/>
            </a:spcBef>
            <a:spcAft>
              <a:spcPct val="35000"/>
            </a:spcAft>
            <a:buNone/>
          </a:pPr>
          <a:r>
            <a:rPr lang="en-GB" sz="1800" kern="1200" dirty="0"/>
            <a:t>Cash held at the central bank should be remunerated at market rates without risk ("market-related risk-free interest rate")</a:t>
          </a:r>
        </a:p>
      </dsp:txBody>
      <dsp:txXfrm>
        <a:off x="502862" y="2787050"/>
        <a:ext cx="8693146" cy="506120"/>
      </dsp:txXfrm>
    </dsp:sp>
    <dsp:sp modelId="{22286728-9EE1-4D7A-95E8-3CB06F8DBC01}">
      <dsp:nvSpPr>
        <dsp:cNvPr id="0" name=""/>
        <dsp:cNvSpPr/>
      </dsp:nvSpPr>
      <dsp:spPr>
        <a:xfrm>
          <a:off x="0" y="3901950"/>
          <a:ext cx="9509648" cy="4788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E83A9-48D5-403F-BA1A-BB33CE220A01}">
      <dsp:nvSpPr>
        <dsp:cNvPr id="0" name=""/>
        <dsp:cNvSpPr/>
      </dsp:nvSpPr>
      <dsp:spPr>
        <a:xfrm>
          <a:off x="475482" y="3621510"/>
          <a:ext cx="874650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800100">
            <a:lnSpc>
              <a:spcPct val="90000"/>
            </a:lnSpc>
            <a:spcBef>
              <a:spcPct val="0"/>
            </a:spcBef>
            <a:spcAft>
              <a:spcPct val="35000"/>
            </a:spcAft>
            <a:buNone/>
          </a:pPr>
          <a:r>
            <a:rPr lang="en-GB" sz="1800" kern="1200" dirty="0"/>
            <a:t>Consider deposits (term and remunerated) at the central bank only if there is a monetary imbalance, i.e., when it is a response to a structural problem</a:t>
          </a:r>
        </a:p>
      </dsp:txBody>
      <dsp:txXfrm>
        <a:off x="502862" y="3648890"/>
        <a:ext cx="8691748"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2133"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as part of Cash Management</a:t>
          </a:r>
        </a:p>
      </dsp:txBody>
      <dsp:txXfrm>
        <a:off x="107940" y="1731407"/>
        <a:ext cx="2086708" cy="1955852"/>
      </dsp:txXfrm>
    </dsp:sp>
    <dsp:sp modelId="{DD6B1AD6-1BBE-4AEF-8C7A-E3D8E4EF2676}">
      <dsp:nvSpPr>
        <dsp:cNvPr id="0" name=""/>
        <dsp:cNvSpPr/>
      </dsp:nvSpPr>
      <dsp:spPr>
        <a:xfrm>
          <a:off x="2683510"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Risks and Instruments</a:t>
          </a:r>
        </a:p>
      </dsp:txBody>
      <dsp:txXfrm>
        <a:off x="2789317" y="1731407"/>
        <a:ext cx="2086708" cy="1955852"/>
      </dsp:txXfrm>
    </dsp:sp>
    <dsp:sp modelId="{51ED3736-DEFA-4D1E-875C-FB79F4810B9B}">
      <dsp:nvSpPr>
        <dsp:cNvPr id="0" name=""/>
        <dsp:cNvSpPr/>
      </dsp:nvSpPr>
      <dsp:spPr>
        <a:xfrm>
          <a:off x="5364887" y="1625600"/>
          <a:ext cx="2314801"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Institutional Arrangements &amp; Processes</a:t>
          </a:r>
        </a:p>
      </dsp:txBody>
      <dsp:txXfrm>
        <a:off x="5470694" y="1731407"/>
        <a:ext cx="2103187" cy="1955852"/>
      </dsp:txXfrm>
    </dsp:sp>
    <dsp:sp modelId="{10497EF5-8FE6-4F1D-A6C3-DBDCDA509D1E}">
      <dsp:nvSpPr>
        <dsp:cNvPr id="0" name=""/>
        <dsp:cNvSpPr/>
      </dsp:nvSpPr>
      <dsp:spPr>
        <a:xfrm>
          <a:off x="8064877" y="1594778"/>
          <a:ext cx="2298322"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Investment in Practice</a:t>
          </a:r>
        </a:p>
      </dsp:txBody>
      <dsp:txXfrm>
        <a:off x="8170684" y="1700585"/>
        <a:ext cx="2086708" cy="19558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BA8E3-283B-441B-B65D-E2CF466A0EB0}">
      <dsp:nvSpPr>
        <dsp:cNvPr id="0" name=""/>
        <dsp:cNvSpPr/>
      </dsp:nvSpPr>
      <dsp:spPr>
        <a:xfrm>
          <a:off x="3335" y="64376"/>
          <a:ext cx="3252493" cy="12160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Reverse repo is preferred instrument if market sufficiently liquid</a:t>
          </a:r>
        </a:p>
      </dsp:txBody>
      <dsp:txXfrm>
        <a:off x="3335" y="64376"/>
        <a:ext cx="3252493" cy="1216036"/>
      </dsp:txXfrm>
    </dsp:sp>
    <dsp:sp modelId="{27C5A1A0-799A-48B1-831B-AC058DA0D8F3}">
      <dsp:nvSpPr>
        <dsp:cNvPr id="0" name=""/>
        <dsp:cNvSpPr/>
      </dsp:nvSpPr>
      <dsp:spPr>
        <a:xfrm>
          <a:off x="0" y="1267441"/>
          <a:ext cx="3252493" cy="3623399"/>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66700" lvl="1" indent="-266700" algn="l" defTabSz="933450">
            <a:lnSpc>
              <a:spcPct val="90000"/>
            </a:lnSpc>
            <a:spcBef>
              <a:spcPct val="0"/>
            </a:spcBef>
            <a:spcAft>
              <a:spcPct val="15000"/>
            </a:spcAft>
            <a:buChar char="•"/>
            <a:tabLst>
              <a:tab pos="266700" algn="l"/>
            </a:tabLst>
          </a:pPr>
          <a:r>
            <a:rPr lang="en-GB" sz="2000" kern="1200" dirty="0"/>
            <a:t>It is secure and flexible</a:t>
          </a:r>
        </a:p>
        <a:p>
          <a:pPr marL="266700" lvl="1" indent="-266700" algn="l" defTabSz="933450">
            <a:lnSpc>
              <a:spcPct val="90000"/>
            </a:lnSpc>
            <a:spcBef>
              <a:spcPct val="0"/>
            </a:spcBef>
            <a:spcAft>
              <a:spcPct val="15000"/>
            </a:spcAft>
            <a:buChar char="•"/>
            <a:tabLst>
              <a:tab pos="266700" algn="l"/>
            </a:tabLst>
          </a:pPr>
          <a:r>
            <a:rPr lang="en-GB" sz="2000" kern="1200" dirty="0"/>
            <a:t>Often backed by government (or central bank) securities</a:t>
          </a:r>
        </a:p>
        <a:p>
          <a:pPr marL="266700" lvl="1" indent="-266700" algn="l" defTabSz="933450">
            <a:lnSpc>
              <a:spcPct val="90000"/>
            </a:lnSpc>
            <a:spcBef>
              <a:spcPct val="0"/>
            </a:spcBef>
            <a:spcAft>
              <a:spcPct val="15000"/>
            </a:spcAft>
            <a:buChar char="•"/>
            <a:tabLst>
              <a:tab pos="266700" algn="l"/>
            </a:tabLst>
          </a:pPr>
          <a:r>
            <a:rPr lang="en-GB" sz="2000" kern="1200" dirty="0"/>
            <a:t>The collateral is marked to market daily</a:t>
          </a:r>
        </a:p>
        <a:p>
          <a:pPr marL="266700" lvl="1" indent="-266700" algn="l" defTabSz="933450">
            <a:lnSpc>
              <a:spcPct val="90000"/>
            </a:lnSpc>
            <a:spcBef>
              <a:spcPct val="0"/>
            </a:spcBef>
            <a:spcAft>
              <a:spcPct val="15000"/>
            </a:spcAft>
            <a:buChar char="•"/>
            <a:tabLst>
              <a:tab pos="266700" algn="l"/>
            </a:tabLst>
          </a:pPr>
          <a:r>
            <a:rPr lang="en-GB" sz="2000" kern="1200" dirty="0"/>
            <a:t>Collateral may be managed by central bank (as agent) or Central Securities Depository, CSD (if it offers tri-party repo)</a:t>
          </a:r>
        </a:p>
      </dsp:txBody>
      <dsp:txXfrm>
        <a:off x="0" y="1267441"/>
        <a:ext cx="3252493" cy="3623399"/>
      </dsp:txXfrm>
    </dsp:sp>
    <dsp:sp modelId="{49D0DA0C-9811-4157-95E1-1843D080B2B2}">
      <dsp:nvSpPr>
        <dsp:cNvPr id="0" name=""/>
        <dsp:cNvSpPr/>
      </dsp:nvSpPr>
      <dsp:spPr>
        <a:xfrm>
          <a:off x="3711177" y="64376"/>
          <a:ext cx="3252493" cy="12160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Many countries invest in bank deposits</a:t>
          </a:r>
        </a:p>
      </dsp:txBody>
      <dsp:txXfrm>
        <a:off x="3711177" y="64376"/>
        <a:ext cx="3252493" cy="1216036"/>
      </dsp:txXfrm>
    </dsp:sp>
    <dsp:sp modelId="{176CDE8B-300F-43A4-9F31-190E01FD8F67}">
      <dsp:nvSpPr>
        <dsp:cNvPr id="0" name=""/>
        <dsp:cNvSpPr/>
      </dsp:nvSpPr>
      <dsp:spPr>
        <a:xfrm>
          <a:off x="3711177" y="1280413"/>
          <a:ext cx="3252493" cy="3623399"/>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Loans at market rates:  term or overnight</a:t>
          </a:r>
        </a:p>
        <a:p>
          <a:pPr marL="228600" lvl="1" indent="-228600" algn="l" defTabSz="889000">
            <a:lnSpc>
              <a:spcPct val="90000"/>
            </a:lnSpc>
            <a:spcBef>
              <a:spcPct val="0"/>
            </a:spcBef>
            <a:spcAft>
              <a:spcPct val="15000"/>
            </a:spcAft>
            <a:buChar char="•"/>
          </a:pPr>
          <a:r>
            <a:rPr lang="en-GB" sz="2000" kern="1200" dirty="0"/>
            <a:t>Competitive process (or auction if no transparent market prices)</a:t>
          </a:r>
        </a:p>
        <a:p>
          <a:pPr marL="457200" lvl="2" indent="-228600" algn="l" defTabSz="889000">
            <a:lnSpc>
              <a:spcPct val="90000"/>
            </a:lnSpc>
            <a:spcBef>
              <a:spcPct val="0"/>
            </a:spcBef>
            <a:spcAft>
              <a:spcPct val="15000"/>
            </a:spcAft>
            <a:buChar char="•"/>
          </a:pPr>
          <a:r>
            <a:rPr lang="en-GB" sz="2000" kern="1200" dirty="0"/>
            <a:t>Possible as differential with respect to, eg, overnight rates (Spain)</a:t>
          </a:r>
        </a:p>
        <a:p>
          <a:pPr marL="228600" lvl="1" indent="-228600" algn="l" defTabSz="889000">
            <a:lnSpc>
              <a:spcPct val="90000"/>
            </a:lnSpc>
            <a:spcBef>
              <a:spcPct val="0"/>
            </a:spcBef>
            <a:spcAft>
              <a:spcPct val="15000"/>
            </a:spcAft>
            <a:buChar char="•"/>
          </a:pPr>
          <a:r>
            <a:rPr lang="en-GB" sz="2000" kern="1200" dirty="0"/>
            <a:t>But should be collateralized: reduce credit risk</a:t>
          </a:r>
        </a:p>
      </dsp:txBody>
      <dsp:txXfrm>
        <a:off x="3711177" y="1280413"/>
        <a:ext cx="3252493" cy="3623399"/>
      </dsp:txXfrm>
    </dsp:sp>
    <dsp:sp modelId="{0434C0CB-56EB-4993-A7E0-FEF654F11AA9}">
      <dsp:nvSpPr>
        <dsp:cNvPr id="0" name=""/>
        <dsp:cNvSpPr/>
      </dsp:nvSpPr>
      <dsp:spPr>
        <a:xfrm>
          <a:off x="7419020" y="64376"/>
          <a:ext cx="3252493" cy="12160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For repos or bank deposits a list of pre-approved banks is usually established</a:t>
          </a:r>
        </a:p>
      </dsp:txBody>
      <dsp:txXfrm>
        <a:off x="7419020" y="64376"/>
        <a:ext cx="3252493" cy="1216036"/>
      </dsp:txXfrm>
    </dsp:sp>
    <dsp:sp modelId="{72EB485F-DFDD-4FC5-A7A9-60B237CA2EAA}">
      <dsp:nvSpPr>
        <dsp:cNvPr id="0" name=""/>
        <dsp:cNvSpPr/>
      </dsp:nvSpPr>
      <dsp:spPr>
        <a:xfrm>
          <a:off x="7419020" y="1280413"/>
          <a:ext cx="3252493" cy="3623399"/>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Sign all documentation beforehand eg GMRAs</a:t>
          </a:r>
        </a:p>
        <a:p>
          <a:pPr marL="228600" lvl="1" indent="-228600" algn="l" defTabSz="889000">
            <a:lnSpc>
              <a:spcPct val="90000"/>
            </a:lnSpc>
            <a:spcBef>
              <a:spcPct val="0"/>
            </a:spcBef>
            <a:spcAft>
              <a:spcPct val="15000"/>
            </a:spcAft>
            <a:buChar char="•"/>
          </a:pPr>
          <a:r>
            <a:rPr lang="en-GB" sz="2000" kern="1200"/>
            <a:t>Simplify each auction: just short notice is required</a:t>
          </a:r>
          <a:endParaRPr lang="en-GB" sz="2000" kern="1200" dirty="0"/>
        </a:p>
        <a:p>
          <a:pPr marL="228600" lvl="1" indent="-228600" algn="l" defTabSz="889000">
            <a:lnSpc>
              <a:spcPct val="90000"/>
            </a:lnSpc>
            <a:spcBef>
              <a:spcPct val="0"/>
            </a:spcBef>
            <a:spcAft>
              <a:spcPct val="15000"/>
            </a:spcAft>
            <a:buChar char="•"/>
          </a:pPr>
          <a:r>
            <a:rPr lang="en-GB" sz="2000" kern="1200"/>
            <a:t>Cautious credit risk policy - but the collateral greatly reduces the risk</a:t>
          </a:r>
          <a:endParaRPr lang="en-GB" sz="2000" kern="1200" dirty="0"/>
        </a:p>
      </dsp:txBody>
      <dsp:txXfrm>
        <a:off x="7419020" y="1280413"/>
        <a:ext cx="3252493" cy="36233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000A-7510-401F-B1E5-804B232FF54A}">
      <dsp:nvSpPr>
        <dsp:cNvPr id="0" name=""/>
        <dsp:cNvSpPr/>
      </dsp:nvSpPr>
      <dsp:spPr>
        <a:xfrm>
          <a:off x="4398"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Identify the target buffer</a:t>
          </a:r>
        </a:p>
      </dsp:txBody>
      <dsp:txXfrm>
        <a:off x="38195" y="945943"/>
        <a:ext cx="1855574" cy="1086307"/>
      </dsp:txXfrm>
    </dsp:sp>
    <dsp:sp modelId="{C523487E-CF8F-4194-8D76-E0F3B78CF82E}">
      <dsp:nvSpPr>
        <dsp:cNvPr id="0" name=""/>
        <dsp:cNvSpPr/>
      </dsp:nvSpPr>
      <dsp:spPr>
        <a:xfrm>
          <a:off x="2096806"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2096806" y="1346013"/>
        <a:ext cx="285398" cy="286167"/>
      </dsp:txXfrm>
    </dsp:sp>
    <dsp:sp modelId="{7E2CDB7E-DCC5-4D15-93C0-BA8C2861159D}">
      <dsp:nvSpPr>
        <dsp:cNvPr id="0" name=""/>
        <dsp:cNvSpPr/>
      </dsp:nvSpPr>
      <dsp:spPr>
        <a:xfrm>
          <a:off x="2696834"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Research the investment options</a:t>
          </a:r>
        </a:p>
      </dsp:txBody>
      <dsp:txXfrm>
        <a:off x="2730631" y="945943"/>
        <a:ext cx="1855574" cy="1086307"/>
      </dsp:txXfrm>
    </dsp:sp>
    <dsp:sp modelId="{B3782119-966B-4337-871B-E16DB1F3ECE5}">
      <dsp:nvSpPr>
        <dsp:cNvPr id="0" name=""/>
        <dsp:cNvSpPr/>
      </dsp:nvSpPr>
      <dsp:spPr>
        <a:xfrm>
          <a:off x="4789242"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a:off x="4789242" y="1346013"/>
        <a:ext cx="285398" cy="286167"/>
      </dsp:txXfrm>
    </dsp:sp>
    <dsp:sp modelId="{9657C642-C18C-47C3-9C93-E2517E54A6E9}">
      <dsp:nvSpPr>
        <dsp:cNvPr id="0" name=""/>
        <dsp:cNvSpPr/>
      </dsp:nvSpPr>
      <dsp:spPr>
        <a:xfrm>
          <a:off x="5389270"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Agree on internal responsibilities &amp; platform</a:t>
          </a:r>
        </a:p>
      </dsp:txBody>
      <dsp:txXfrm>
        <a:off x="5423067" y="945943"/>
        <a:ext cx="1855574" cy="1086307"/>
      </dsp:txXfrm>
    </dsp:sp>
    <dsp:sp modelId="{449785E8-AB64-4DE9-BDDE-3214CBF8A3C5}">
      <dsp:nvSpPr>
        <dsp:cNvPr id="0" name=""/>
        <dsp:cNvSpPr/>
      </dsp:nvSpPr>
      <dsp:spPr>
        <a:xfrm>
          <a:off x="7481678"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a:off x="7481678" y="1346013"/>
        <a:ext cx="285398" cy="286167"/>
      </dsp:txXfrm>
    </dsp:sp>
    <dsp:sp modelId="{950514EE-FBDA-4059-9B70-D1E6D533DCC2}">
      <dsp:nvSpPr>
        <dsp:cNvPr id="0" name=""/>
        <dsp:cNvSpPr/>
      </dsp:nvSpPr>
      <dsp:spPr>
        <a:xfrm>
          <a:off x="8081706"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Define investment process and timeline</a:t>
          </a:r>
        </a:p>
      </dsp:txBody>
      <dsp:txXfrm>
        <a:off x="8115503" y="945943"/>
        <a:ext cx="1855574" cy="1086307"/>
      </dsp:txXfrm>
    </dsp:sp>
    <dsp:sp modelId="{1EAF9022-4B67-4843-A98C-9F62D7DB0DB7}">
      <dsp:nvSpPr>
        <dsp:cNvPr id="0" name=""/>
        <dsp:cNvSpPr/>
      </dsp:nvSpPr>
      <dsp:spPr>
        <a:xfrm rot="5400000">
          <a:off x="8839435" y="2200669"/>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5400000">
        <a:off x="8900208" y="2235286"/>
        <a:ext cx="286167" cy="285398"/>
      </dsp:txXfrm>
    </dsp:sp>
    <dsp:sp modelId="{35062990-F0EA-4FF1-9593-BF93822A7D3F}">
      <dsp:nvSpPr>
        <dsp:cNvPr id="0" name=""/>
        <dsp:cNvSpPr/>
      </dsp:nvSpPr>
      <dsp:spPr>
        <a:xfrm>
          <a:off x="8081706"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Discuss with central bank, CSD (and regulator?)</a:t>
          </a:r>
        </a:p>
      </dsp:txBody>
      <dsp:txXfrm>
        <a:off x="8115503" y="2869112"/>
        <a:ext cx="1855574" cy="1086307"/>
      </dsp:txXfrm>
    </dsp:sp>
    <dsp:sp modelId="{40746A75-7E1D-4204-805C-96F7489EA26E}">
      <dsp:nvSpPr>
        <dsp:cNvPr id="0" name=""/>
        <dsp:cNvSpPr/>
      </dsp:nvSpPr>
      <dsp:spPr>
        <a:xfrm rot="10800000">
          <a:off x="7504756" y="3173792"/>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7627069" y="3269181"/>
        <a:ext cx="285398" cy="286167"/>
      </dsp:txXfrm>
    </dsp:sp>
    <dsp:sp modelId="{AA5CA0EB-1B82-4E7A-A6F7-0D315F34D193}">
      <dsp:nvSpPr>
        <dsp:cNvPr id="0" name=""/>
        <dsp:cNvSpPr/>
      </dsp:nvSpPr>
      <dsp:spPr>
        <a:xfrm>
          <a:off x="5389270"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ConDoc to  explain intentions to the market</a:t>
          </a:r>
        </a:p>
      </dsp:txBody>
      <dsp:txXfrm>
        <a:off x="5423067" y="2869112"/>
        <a:ext cx="1855574" cy="1086307"/>
      </dsp:txXfrm>
    </dsp:sp>
    <dsp:sp modelId="{4174517C-F303-42BA-821C-6F442ED25D10}">
      <dsp:nvSpPr>
        <dsp:cNvPr id="0" name=""/>
        <dsp:cNvSpPr/>
      </dsp:nvSpPr>
      <dsp:spPr>
        <a:xfrm rot="10800000">
          <a:off x="4812320" y="3173792"/>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4934633" y="3269181"/>
        <a:ext cx="285398" cy="286167"/>
      </dsp:txXfrm>
    </dsp:sp>
    <dsp:sp modelId="{FDF625C2-7C18-4E1B-9619-DAFAC0240A32}">
      <dsp:nvSpPr>
        <dsp:cNvPr id="0" name=""/>
        <dsp:cNvSpPr/>
      </dsp:nvSpPr>
      <dsp:spPr>
        <a:xfrm>
          <a:off x="2696834"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Prepare contractual documents</a:t>
          </a:r>
        </a:p>
      </dsp:txBody>
      <dsp:txXfrm>
        <a:off x="2730631" y="2869112"/>
        <a:ext cx="1855574" cy="1086307"/>
      </dsp:txXfrm>
    </dsp:sp>
    <dsp:sp modelId="{6052261B-DBA4-4127-8675-2D1CB5A99130}">
      <dsp:nvSpPr>
        <dsp:cNvPr id="0" name=""/>
        <dsp:cNvSpPr/>
      </dsp:nvSpPr>
      <dsp:spPr>
        <a:xfrm rot="10813068">
          <a:off x="2142657" y="3168775"/>
          <a:ext cx="391620"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2260143" y="3264387"/>
        <a:ext cx="274134" cy="286167"/>
      </dsp:txXfrm>
    </dsp:sp>
    <dsp:sp modelId="{0E9A13B6-CB34-4BCF-A487-6556DDF07608}">
      <dsp:nvSpPr>
        <dsp:cNvPr id="0" name=""/>
        <dsp:cNvSpPr/>
      </dsp:nvSpPr>
      <dsp:spPr>
        <a:xfrm>
          <a:off x="34765" y="282519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GB" sz="1800" kern="1200" dirty="0"/>
            <a:t>Document internal procedures, </a:t>
          </a:r>
        </a:p>
        <a:p>
          <a:pPr marL="0" lvl="0" indent="0" algn="ctr" defTabSz="800100">
            <a:lnSpc>
              <a:spcPct val="90000"/>
            </a:lnSpc>
            <a:spcBef>
              <a:spcPct val="0"/>
            </a:spcBef>
            <a:spcAft>
              <a:spcPts val="0"/>
            </a:spcAft>
            <a:buNone/>
          </a:pPr>
          <a:r>
            <a:rPr lang="en-GB" sz="1800" kern="1200" dirty="0"/>
            <a:t>test IT</a:t>
          </a:r>
        </a:p>
      </dsp:txBody>
      <dsp:txXfrm>
        <a:off x="68562" y="2858992"/>
        <a:ext cx="1855574" cy="10863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D7320-97E8-41AB-9135-2CF6FC648212}">
      <dsp:nvSpPr>
        <dsp:cNvPr id="0" name=""/>
        <dsp:cNvSpPr/>
      </dsp:nvSpPr>
      <dsp:spPr>
        <a:xfrm>
          <a:off x="0" y="6730"/>
          <a:ext cx="9489440" cy="65520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2021 Survey</a:t>
          </a:r>
        </a:p>
      </dsp:txBody>
      <dsp:txXfrm>
        <a:off x="31984" y="38714"/>
        <a:ext cx="9425472" cy="591232"/>
      </dsp:txXfrm>
    </dsp:sp>
    <dsp:sp modelId="{4F9A11CC-2958-4C14-8553-2A5860230AD1}">
      <dsp:nvSpPr>
        <dsp:cNvPr id="0" name=""/>
        <dsp:cNvSpPr/>
      </dsp:nvSpPr>
      <dsp:spPr>
        <a:xfrm>
          <a:off x="0" y="661930"/>
          <a:ext cx="9489440"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8 countries reported that they could invest term deposits with the central bank</a:t>
          </a:r>
        </a:p>
        <a:p>
          <a:pPr marL="228600" lvl="1" indent="-228600" algn="l" defTabSz="1200150">
            <a:lnSpc>
              <a:spcPct val="90000"/>
            </a:lnSpc>
            <a:spcBef>
              <a:spcPct val="0"/>
            </a:spcBef>
            <a:spcAft>
              <a:spcPct val="20000"/>
            </a:spcAft>
            <a:buChar char="•"/>
          </a:pPr>
          <a:r>
            <a:rPr lang="en-GB" sz="2700" kern="1200" dirty="0"/>
            <a:t>8 countries reported that they could invest with commercial banks</a:t>
          </a:r>
        </a:p>
        <a:p>
          <a:pPr marL="228600" lvl="1" indent="-228600" algn="l" defTabSz="1200150">
            <a:lnSpc>
              <a:spcPct val="90000"/>
            </a:lnSpc>
            <a:spcBef>
              <a:spcPct val="0"/>
            </a:spcBef>
            <a:spcAft>
              <a:spcPct val="20000"/>
            </a:spcAft>
            <a:buChar char="•"/>
          </a:pPr>
          <a:r>
            <a:rPr lang="en-GB" sz="2700" kern="1200" dirty="0"/>
            <a:t>3 countries indicated that they could do both</a:t>
          </a:r>
        </a:p>
        <a:p>
          <a:pPr marL="228600" lvl="1" indent="-228600" algn="l" defTabSz="1200150">
            <a:lnSpc>
              <a:spcPct val="90000"/>
            </a:lnSpc>
            <a:spcBef>
              <a:spcPct val="0"/>
            </a:spcBef>
            <a:spcAft>
              <a:spcPct val="20000"/>
            </a:spcAft>
            <a:buChar char="•"/>
          </a:pPr>
          <a:r>
            <a:rPr lang="en-GB" sz="2700" kern="1200" dirty="0"/>
            <a:t>Likely to be a range of experiences in relation to maturities available, collateral taken etc (Survey did not explore this further detail)</a:t>
          </a:r>
        </a:p>
      </dsp:txBody>
      <dsp:txXfrm>
        <a:off x="0" y="661930"/>
        <a:ext cx="9489440" cy="3187800"/>
      </dsp:txXfrm>
    </dsp:sp>
    <dsp:sp modelId="{841ED006-CD0C-4CE5-9051-681678400747}">
      <dsp:nvSpPr>
        <dsp:cNvPr id="0" name=""/>
        <dsp:cNvSpPr/>
      </dsp:nvSpPr>
      <dsp:spPr>
        <a:xfrm>
          <a:off x="0" y="3849730"/>
          <a:ext cx="9489440" cy="65520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Just 3 countries have capabilities to borrow and lend through </a:t>
          </a:r>
          <a:r>
            <a:rPr lang="en-GB" sz="2400" u="sng" kern="1200" dirty="0"/>
            <a:t>repo</a:t>
          </a:r>
          <a:r>
            <a:rPr lang="en-GB" sz="2400" kern="1200" dirty="0"/>
            <a:t> </a:t>
          </a:r>
        </a:p>
      </dsp:txBody>
      <dsp:txXfrm>
        <a:off x="31984" y="3881714"/>
        <a:ext cx="9425472" cy="591232"/>
      </dsp:txXfrm>
    </dsp:sp>
    <dsp:sp modelId="{5C966068-DAE1-455F-A0DF-D597F401E719}">
      <dsp:nvSpPr>
        <dsp:cNvPr id="0" name=""/>
        <dsp:cNvSpPr/>
      </dsp:nvSpPr>
      <dsp:spPr>
        <a:xfrm>
          <a:off x="0" y="4605730"/>
          <a:ext cx="9489440" cy="65520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More details on Turkey and Georgia in annex</a:t>
          </a:r>
        </a:p>
      </dsp:txBody>
      <dsp:txXfrm>
        <a:off x="31984" y="4637714"/>
        <a:ext cx="9425472" cy="5912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4C59-B08E-437B-908E-9E9A33483A0B}">
      <dsp:nvSpPr>
        <dsp:cNvPr id="0" name=""/>
        <dsp:cNvSpPr/>
      </dsp:nvSpPr>
      <dsp:spPr>
        <a:xfrm>
          <a:off x="0" y="0"/>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2019: Decided to develop reverse repo capability (previous investment primarily in bank deposits) as part of developing a modern cash management function</a:t>
          </a:r>
        </a:p>
      </dsp:txBody>
      <dsp:txXfrm>
        <a:off x="42458" y="42458"/>
        <a:ext cx="6848734" cy="1364698"/>
      </dsp:txXfrm>
    </dsp:sp>
    <dsp:sp modelId="{F60F62A4-4FCC-48FB-AFE8-D80682311FE7}">
      <dsp:nvSpPr>
        <dsp:cNvPr id="0" name=""/>
        <dsp:cNvSpPr/>
      </dsp:nvSpPr>
      <dsp:spPr>
        <a:xfrm>
          <a:off x="742321" y="1691216"/>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High-level policy decisions</a:t>
          </a:r>
        </a:p>
        <a:p>
          <a:pPr marL="114300" lvl="1" indent="-114300" algn="l" defTabSz="666750">
            <a:lnSpc>
              <a:spcPct val="90000"/>
            </a:lnSpc>
            <a:spcBef>
              <a:spcPct val="0"/>
            </a:spcBef>
            <a:spcAft>
              <a:spcPct val="15000"/>
            </a:spcAft>
            <a:buChar char="•"/>
          </a:pPr>
          <a:r>
            <a:rPr lang="en-GB" sz="1500" kern="1200" dirty="0"/>
            <a:t>Follow market practice (eg in relation to haircuts, collateral)</a:t>
          </a:r>
        </a:p>
        <a:p>
          <a:pPr marL="114300" lvl="1" indent="-114300" algn="l" defTabSz="666750">
            <a:lnSpc>
              <a:spcPct val="90000"/>
            </a:lnSpc>
            <a:spcBef>
              <a:spcPct val="0"/>
            </a:spcBef>
            <a:spcAft>
              <a:spcPct val="15000"/>
            </a:spcAft>
            <a:buChar char="•"/>
          </a:pPr>
          <a:r>
            <a:rPr lang="en-GB" sz="1500" kern="1200" dirty="0"/>
            <a:t>Invest at market rates</a:t>
          </a:r>
        </a:p>
        <a:p>
          <a:pPr marL="114300" lvl="1" indent="-114300" algn="l" defTabSz="666750">
            <a:lnSpc>
              <a:spcPct val="90000"/>
            </a:lnSpc>
            <a:spcBef>
              <a:spcPct val="0"/>
            </a:spcBef>
            <a:spcAft>
              <a:spcPct val="15000"/>
            </a:spcAft>
            <a:buChar char="•"/>
          </a:pPr>
          <a:r>
            <a:rPr lang="en-GB" sz="1500" kern="1200" dirty="0"/>
            <a:t>Auction or tender to establish a competitive rate</a:t>
          </a:r>
        </a:p>
      </dsp:txBody>
      <dsp:txXfrm>
        <a:off x="784779" y="1733674"/>
        <a:ext cx="6643494" cy="1364698"/>
      </dsp:txXfrm>
    </dsp:sp>
    <dsp:sp modelId="{04DD2D6F-B094-4735-8995-E77729C5D27D}">
      <dsp:nvSpPr>
        <dsp:cNvPr id="0" name=""/>
        <dsp:cNvSpPr/>
      </dsp:nvSpPr>
      <dsp:spPr>
        <a:xfrm>
          <a:off x="1484643" y="3382432"/>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Cautious approach to risk</a:t>
          </a:r>
        </a:p>
        <a:p>
          <a:pPr marL="114300" lvl="1" indent="-114300" algn="l" defTabSz="666750">
            <a:lnSpc>
              <a:spcPct val="90000"/>
            </a:lnSpc>
            <a:spcBef>
              <a:spcPct val="0"/>
            </a:spcBef>
            <a:spcAft>
              <a:spcPct val="15000"/>
            </a:spcAft>
            <a:buChar char="•"/>
          </a:pPr>
          <a:r>
            <a:rPr lang="en-GB" sz="1500" kern="1200" dirty="0"/>
            <a:t>Credit risk methodology followed that previously established for term deposits</a:t>
          </a:r>
        </a:p>
        <a:p>
          <a:pPr marL="114300" lvl="1" indent="-114300" algn="l" defTabSz="666750">
            <a:lnSpc>
              <a:spcPct val="90000"/>
            </a:lnSpc>
            <a:spcBef>
              <a:spcPct val="0"/>
            </a:spcBef>
            <a:spcAft>
              <a:spcPct val="15000"/>
            </a:spcAft>
            <a:buChar char="•"/>
          </a:pPr>
          <a:r>
            <a:rPr lang="en-GB" sz="1500" kern="1200" dirty="0"/>
            <a:t>Initially drew on central bank credit assessments, but now developing own policy framework – addressing both credit risk and concentration risk</a:t>
          </a:r>
        </a:p>
      </dsp:txBody>
      <dsp:txXfrm>
        <a:off x="1527101" y="3424890"/>
        <a:ext cx="6643494" cy="1364698"/>
      </dsp:txXfrm>
    </dsp:sp>
    <dsp:sp modelId="{35705A42-3894-4F77-ADEF-E74EC324CD01}">
      <dsp:nvSpPr>
        <dsp:cNvPr id="0" name=""/>
        <dsp:cNvSpPr/>
      </dsp:nvSpPr>
      <dsp:spPr>
        <a:xfrm>
          <a:off x="7470732" y="1099290"/>
          <a:ext cx="942249" cy="942249"/>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682738" y="1099290"/>
        <a:ext cx="518237" cy="709042"/>
      </dsp:txXfrm>
    </dsp:sp>
    <dsp:sp modelId="{9F3BD78E-FF2E-46B0-B672-F705BDEFCA86}">
      <dsp:nvSpPr>
        <dsp:cNvPr id="0" name=""/>
        <dsp:cNvSpPr/>
      </dsp:nvSpPr>
      <dsp:spPr>
        <a:xfrm>
          <a:off x="8213053" y="2780843"/>
          <a:ext cx="942249" cy="942249"/>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8425059" y="2780843"/>
        <a:ext cx="518237" cy="709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9CBEF-D981-4B90-89CD-55312BD30529}">
      <dsp:nvSpPr>
        <dsp:cNvPr id="0" name=""/>
        <dsp:cNvSpPr/>
      </dsp:nvSpPr>
      <dsp:spPr>
        <a:xfrm>
          <a:off x="0" y="838301"/>
          <a:ext cx="2733675" cy="1384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The investment of surplus cash is not simply an arbitrary add-on</a:t>
          </a:r>
          <a:endParaRPr lang="en-US" sz="2400" kern="1200" dirty="0"/>
        </a:p>
      </dsp:txBody>
      <dsp:txXfrm>
        <a:off x="0" y="838301"/>
        <a:ext cx="2733675" cy="1384646"/>
      </dsp:txXfrm>
    </dsp:sp>
    <dsp:sp modelId="{19F3F365-C300-4844-9EDC-1896A6026795}">
      <dsp:nvSpPr>
        <dsp:cNvPr id="0" name=""/>
        <dsp:cNvSpPr/>
      </dsp:nvSpPr>
      <dsp:spPr>
        <a:xfrm>
          <a:off x="2733674" y="59437"/>
          <a:ext cx="546735" cy="294237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39590-9DC1-4342-9E6B-7545ECDC0DEA}">
      <dsp:nvSpPr>
        <dsp:cNvPr id="0" name=""/>
        <dsp:cNvSpPr/>
      </dsp:nvSpPr>
      <dsp:spPr>
        <a:xfrm>
          <a:off x="3499103" y="110120"/>
          <a:ext cx="7435596" cy="284100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Smoothing of the cash flows implies investment of surpluses</a:t>
          </a:r>
        </a:p>
        <a:p>
          <a:pPr marL="228600" lvl="1" indent="-228600" algn="l" defTabSz="977900">
            <a:lnSpc>
              <a:spcPct val="90000"/>
            </a:lnSpc>
            <a:spcBef>
              <a:spcPct val="0"/>
            </a:spcBef>
            <a:spcAft>
              <a:spcPct val="15000"/>
            </a:spcAft>
            <a:buChar char="•"/>
          </a:pPr>
          <a:r>
            <a:rPr lang="en-GB" sz="2200" kern="1200" dirty="0"/>
            <a:t>Smoothing brings benefits: reduces the volatility of cash, allows a reduced cash balance with cost benefits, facilitates monetary policy operations</a:t>
          </a:r>
        </a:p>
        <a:p>
          <a:pPr marL="228600" lvl="1" indent="-228600" algn="l" defTabSz="977900">
            <a:lnSpc>
              <a:spcPct val="90000"/>
            </a:lnSpc>
            <a:spcBef>
              <a:spcPct val="0"/>
            </a:spcBef>
            <a:spcAft>
              <a:spcPct val="15000"/>
            </a:spcAft>
            <a:buChar char="•"/>
          </a:pPr>
          <a:r>
            <a:rPr lang="en-GB" sz="2200" kern="1200" dirty="0"/>
            <a:t>Well-managed investment is inherently cost-effective: reduces net debt interest</a:t>
          </a:r>
        </a:p>
        <a:p>
          <a:pPr marL="228600" lvl="1" indent="-228600" algn="l" defTabSz="977900">
            <a:lnSpc>
              <a:spcPct val="90000"/>
            </a:lnSpc>
            <a:spcBef>
              <a:spcPct val="0"/>
            </a:spcBef>
            <a:spcAft>
              <a:spcPct val="15000"/>
            </a:spcAft>
            <a:buChar char="•"/>
          </a:pPr>
          <a:r>
            <a:rPr lang="en-GB" sz="2200" kern="1200" dirty="0"/>
            <a:t>Reflected in many countries’ cash management objective [“using surplus cash to best advantage”]</a:t>
          </a:r>
        </a:p>
      </dsp:txBody>
      <dsp:txXfrm>
        <a:off x="3499103" y="110120"/>
        <a:ext cx="7435596" cy="2841009"/>
      </dsp:txXfrm>
    </dsp:sp>
    <dsp:sp modelId="{796F0C1F-1776-4F37-B47B-4720BDFE6471}">
      <dsp:nvSpPr>
        <dsp:cNvPr id="0" name=""/>
        <dsp:cNvSpPr/>
      </dsp:nvSpPr>
      <dsp:spPr>
        <a:xfrm>
          <a:off x="0" y="3429793"/>
          <a:ext cx="2733675"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Impact of Covid</a:t>
          </a:r>
        </a:p>
      </dsp:txBody>
      <dsp:txXfrm>
        <a:off x="0" y="3429793"/>
        <a:ext cx="2733675" cy="1265962"/>
      </dsp:txXfrm>
    </dsp:sp>
    <dsp:sp modelId="{1552D372-90E1-4E96-B2CF-69FFB7C96746}">
      <dsp:nvSpPr>
        <dsp:cNvPr id="0" name=""/>
        <dsp:cNvSpPr/>
      </dsp:nvSpPr>
      <dsp:spPr>
        <a:xfrm>
          <a:off x="2733674" y="3231986"/>
          <a:ext cx="546735" cy="166157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FF9B9-276B-40D3-887B-83634E59D602}">
      <dsp:nvSpPr>
        <dsp:cNvPr id="0" name=""/>
        <dsp:cNvSpPr/>
      </dsp:nvSpPr>
      <dsp:spPr>
        <a:xfrm>
          <a:off x="3499103" y="3231986"/>
          <a:ext cx="7435596" cy="1661575"/>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Covid brought some challenges – and more focus on cash buffer requirements</a:t>
          </a:r>
        </a:p>
        <a:p>
          <a:pPr marL="228600" lvl="1" indent="-228600" algn="l" defTabSz="977900">
            <a:lnSpc>
              <a:spcPct val="90000"/>
            </a:lnSpc>
            <a:spcBef>
              <a:spcPct val="0"/>
            </a:spcBef>
            <a:spcAft>
              <a:spcPct val="15000"/>
            </a:spcAft>
            <a:buChar char="•"/>
          </a:pPr>
          <a:r>
            <a:rPr lang="en-GB" sz="2200" kern="1200" dirty="0"/>
            <a:t>But volatility of cash flow and markets – then and now implies temporary liquidity surpluses – makes effective investment more important</a:t>
          </a:r>
        </a:p>
      </dsp:txBody>
      <dsp:txXfrm>
        <a:off x="3499103" y="3231986"/>
        <a:ext cx="7435596" cy="16615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EC36-7ACD-42D8-BE03-516FA0E9E3D1}">
      <dsp:nvSpPr>
        <dsp:cNvPr id="0" name=""/>
        <dsp:cNvSpPr/>
      </dsp:nvSpPr>
      <dsp:spPr>
        <a:xfrm>
          <a:off x="0" y="51404"/>
          <a:ext cx="8404322" cy="137093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Operational Risk Framework and Internal Processes</a:t>
          </a:r>
        </a:p>
        <a:p>
          <a:pPr marL="171450" lvl="1" indent="-171450" algn="l" defTabSz="711200">
            <a:lnSpc>
              <a:spcPct val="90000"/>
            </a:lnSpc>
            <a:spcBef>
              <a:spcPct val="0"/>
            </a:spcBef>
            <a:spcAft>
              <a:spcPct val="15000"/>
            </a:spcAft>
            <a:buChar char="•"/>
          </a:pPr>
          <a:r>
            <a:rPr lang="en-GB" sz="1600" kern="1200" dirty="0"/>
            <a:t>Internal regulation on processes and decision making</a:t>
          </a:r>
        </a:p>
        <a:p>
          <a:pPr marL="171450" lvl="1" indent="-171450" algn="l" defTabSz="711200">
            <a:lnSpc>
              <a:spcPct val="90000"/>
            </a:lnSpc>
            <a:spcBef>
              <a:spcPct val="0"/>
            </a:spcBef>
            <a:spcAft>
              <a:spcPct val="15000"/>
            </a:spcAft>
            <a:buChar char="•"/>
          </a:pPr>
          <a:r>
            <a:rPr lang="en-GB" sz="1600" kern="1200" dirty="0"/>
            <a:t>Developed into detail procedures and associated controls, supported by a check list with evidenced controls</a:t>
          </a:r>
        </a:p>
      </dsp:txBody>
      <dsp:txXfrm>
        <a:off x="40153" y="91557"/>
        <a:ext cx="6820064" cy="1290625"/>
      </dsp:txXfrm>
    </dsp:sp>
    <dsp:sp modelId="{79205AD2-B151-4BF3-A755-58A00DE994AF}">
      <dsp:nvSpPr>
        <dsp:cNvPr id="0" name=""/>
        <dsp:cNvSpPr/>
      </dsp:nvSpPr>
      <dsp:spPr>
        <a:xfrm>
          <a:off x="741557" y="1550030"/>
          <a:ext cx="8404322" cy="18124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Legislation and </a:t>
          </a:r>
          <a:r>
            <a:rPr lang="en-GB" sz="1800" kern="1200" dirty="0" err="1"/>
            <a:t>MoUs</a:t>
          </a:r>
          <a:endParaRPr lang="en-GB" sz="1800" kern="1200" dirty="0"/>
        </a:p>
        <a:p>
          <a:pPr marL="114300" lvl="1" indent="-114300" algn="l" defTabSz="666750">
            <a:lnSpc>
              <a:spcPct val="90000"/>
            </a:lnSpc>
            <a:spcBef>
              <a:spcPct val="0"/>
            </a:spcBef>
            <a:spcAft>
              <a:spcPct val="15000"/>
            </a:spcAft>
            <a:buChar char="•"/>
          </a:pPr>
          <a:r>
            <a:rPr lang="en-GB" sz="1500" kern="1200" dirty="0"/>
            <a:t>December 2020 Market Circular to guide MoF’s repo transactions (handling transactions, respective responsibilities of entities involved, market formula for setting transactions value)</a:t>
          </a:r>
        </a:p>
        <a:p>
          <a:pPr marL="114300" lvl="1" indent="-114300" algn="l" defTabSz="666750">
            <a:lnSpc>
              <a:spcPct val="90000"/>
            </a:lnSpc>
            <a:spcBef>
              <a:spcPct val="0"/>
            </a:spcBef>
            <a:spcAft>
              <a:spcPct val="15000"/>
            </a:spcAft>
            <a:buChar char="•"/>
          </a:pPr>
          <a:r>
            <a:rPr lang="en-GB" sz="1500" kern="1200" dirty="0"/>
            <a:t>Memorandums of Understanding (MoU) between the State Treasury, the Hanoi Stock Exchange and the Vietnam Securities Depository </a:t>
          </a:r>
          <a:r>
            <a:rPr lang="en-GB" sz="1500" kern="1200" dirty="0" err="1"/>
            <a:t>Center</a:t>
          </a:r>
          <a:endParaRPr lang="en-GB" sz="1500" kern="1200" dirty="0"/>
        </a:p>
        <a:p>
          <a:pPr marL="114300" lvl="1" indent="-114300" algn="l" defTabSz="666750">
            <a:lnSpc>
              <a:spcPct val="90000"/>
            </a:lnSpc>
            <a:spcBef>
              <a:spcPct val="0"/>
            </a:spcBef>
            <a:spcAft>
              <a:spcPct val="15000"/>
            </a:spcAft>
            <a:buChar char="•"/>
          </a:pPr>
          <a:r>
            <a:rPr lang="en-GB" sz="1500" kern="1200" dirty="0"/>
            <a:t>Master Contract with Banks - follows Circular 107</a:t>
          </a:r>
        </a:p>
      </dsp:txBody>
      <dsp:txXfrm>
        <a:off x="794641" y="1603114"/>
        <a:ext cx="6598665" cy="1706237"/>
      </dsp:txXfrm>
    </dsp:sp>
    <dsp:sp modelId="{ECF80F6A-0D4D-4A43-A8FC-CBBF1CC7793D}">
      <dsp:nvSpPr>
        <dsp:cNvPr id="0" name=""/>
        <dsp:cNvSpPr/>
      </dsp:nvSpPr>
      <dsp:spPr>
        <a:xfrm>
          <a:off x="1483115" y="3557473"/>
          <a:ext cx="8404322" cy="12362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Launched in 2022</a:t>
          </a:r>
        </a:p>
        <a:p>
          <a:pPr marL="171450" lvl="1" indent="-171450" algn="l" defTabSz="711200">
            <a:lnSpc>
              <a:spcPct val="90000"/>
            </a:lnSpc>
            <a:spcBef>
              <a:spcPct val="0"/>
            </a:spcBef>
            <a:spcAft>
              <a:spcPct val="15000"/>
            </a:spcAft>
            <a:buChar char="•"/>
          </a:pPr>
          <a:r>
            <a:rPr lang="en-GB" sz="1600" kern="1200" dirty="0"/>
            <a:t>(Initially delayed by Treasury’s role in managing Covid response).</a:t>
          </a:r>
        </a:p>
        <a:p>
          <a:pPr marL="171450" lvl="1" indent="-171450" algn="l" defTabSz="711200">
            <a:lnSpc>
              <a:spcPct val="90000"/>
            </a:lnSpc>
            <a:spcBef>
              <a:spcPct val="0"/>
            </a:spcBef>
            <a:spcAft>
              <a:spcPct val="15000"/>
            </a:spcAft>
            <a:buChar char="•"/>
          </a:pPr>
          <a:r>
            <a:rPr lang="en-GB" sz="1600" kern="1200" dirty="0"/>
            <a:t>Shown willingness to modify in light of market’s response (eg widening acceptable collateral maturity)</a:t>
          </a:r>
        </a:p>
      </dsp:txBody>
      <dsp:txXfrm>
        <a:off x="1519323" y="3593681"/>
        <a:ext cx="6632417" cy="1163830"/>
      </dsp:txXfrm>
    </dsp:sp>
    <dsp:sp modelId="{F677C88E-A665-4497-AC25-BBD940A690E6}">
      <dsp:nvSpPr>
        <dsp:cNvPr id="0" name=""/>
        <dsp:cNvSpPr/>
      </dsp:nvSpPr>
      <dsp:spPr>
        <a:xfrm>
          <a:off x="7446391" y="1117586"/>
          <a:ext cx="957931" cy="957931"/>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661925" y="1117586"/>
        <a:ext cx="526863" cy="720843"/>
      </dsp:txXfrm>
    </dsp:sp>
    <dsp:sp modelId="{12DFAF4B-1685-42AA-8182-39BB55993EA6}">
      <dsp:nvSpPr>
        <dsp:cNvPr id="0" name=""/>
        <dsp:cNvSpPr/>
      </dsp:nvSpPr>
      <dsp:spPr>
        <a:xfrm>
          <a:off x="8217127" y="2934125"/>
          <a:ext cx="957931" cy="957931"/>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8432661" y="2934125"/>
        <a:ext cx="526863" cy="7208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3F2C9-74E0-4D63-99E6-5F1E10E09FA0}">
      <dsp:nvSpPr>
        <dsp:cNvPr id="0" name=""/>
        <dsp:cNvSpPr/>
      </dsp:nvSpPr>
      <dsp:spPr>
        <a:xfrm>
          <a:off x="0" y="139370"/>
          <a:ext cx="8942626" cy="794908"/>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Public Finance Law: Envisages that Treasury cash resources could be remunerated at the Central Bank and other state banks</a:t>
          </a:r>
        </a:p>
      </dsp:txBody>
      <dsp:txXfrm>
        <a:off x="23282" y="162652"/>
        <a:ext cx="7709679" cy="748344"/>
      </dsp:txXfrm>
    </dsp:sp>
    <dsp:sp modelId="{C380EDBF-6286-4104-8146-A259C846341F}">
      <dsp:nvSpPr>
        <dsp:cNvPr id="0" name=""/>
        <dsp:cNvSpPr/>
      </dsp:nvSpPr>
      <dsp:spPr>
        <a:xfrm>
          <a:off x="206261" y="1060983"/>
          <a:ext cx="10019586" cy="177707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Debt and Risk Management Committee Regulation “Rules &amp; Procedures on Management of the Treasury Cash Resources”  </a:t>
          </a:r>
        </a:p>
        <a:p>
          <a:pPr marL="171450" lvl="1" indent="-171450" algn="l" defTabSz="711200">
            <a:lnSpc>
              <a:spcPct val="90000"/>
            </a:lnSpc>
            <a:spcBef>
              <a:spcPct val="0"/>
            </a:spcBef>
            <a:spcAft>
              <a:spcPct val="15000"/>
            </a:spcAft>
            <a:buChar char="•"/>
          </a:pPr>
          <a:r>
            <a:rPr lang="en-GB" sz="1600" kern="1200" dirty="0"/>
            <a:t>Determines which instruments can be used, which  banks, procedures on bank accounts, issues to be considered in determination interest rates, rules on the determination of surplus to be invested, circumstances when to terminate term deposits before due date, the distribution of the cash resources to be invested among banks</a:t>
          </a:r>
        </a:p>
        <a:p>
          <a:pPr marL="171450" lvl="1" indent="-171450" algn="l" defTabSz="711200">
            <a:lnSpc>
              <a:spcPct val="90000"/>
            </a:lnSpc>
            <a:spcBef>
              <a:spcPct val="0"/>
            </a:spcBef>
            <a:spcAft>
              <a:spcPct val="15000"/>
            </a:spcAft>
            <a:buChar char="•"/>
          </a:pPr>
          <a:r>
            <a:rPr lang="en-GB" sz="1600" kern="1200" dirty="0"/>
            <a:t>Not very specific procedures, they are rather formulated as essential principles</a:t>
          </a:r>
        </a:p>
      </dsp:txBody>
      <dsp:txXfrm>
        <a:off x="258310" y="1113032"/>
        <a:ext cx="8294431" cy="1672974"/>
      </dsp:txXfrm>
    </dsp:sp>
    <dsp:sp modelId="{78A4755D-D1E5-4176-9484-BF214BA94FA6}">
      <dsp:nvSpPr>
        <dsp:cNvPr id="0" name=""/>
        <dsp:cNvSpPr/>
      </dsp:nvSpPr>
      <dsp:spPr>
        <a:xfrm>
          <a:off x="1538042" y="2934730"/>
          <a:ext cx="8942626" cy="80721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Minister’s Decree. Authorizes Directorate General of Public Finance for the arrangements between Treasury and banks for the remuneration. </a:t>
          </a:r>
        </a:p>
      </dsp:txBody>
      <dsp:txXfrm>
        <a:off x="1561684" y="2958372"/>
        <a:ext cx="7459703" cy="759928"/>
      </dsp:txXfrm>
    </dsp:sp>
    <dsp:sp modelId="{CDB98F1A-D95B-4FBE-8114-8FF3F74AA963}">
      <dsp:nvSpPr>
        <dsp:cNvPr id="0" name=""/>
        <dsp:cNvSpPr/>
      </dsp:nvSpPr>
      <dsp:spPr>
        <a:xfrm>
          <a:off x="2235656" y="3847024"/>
          <a:ext cx="8942626" cy="99274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Protocol with Central Bank, contracts with state banks</a:t>
          </a:r>
        </a:p>
        <a:p>
          <a:pPr marL="171450" lvl="1" indent="-171450" algn="l" defTabSz="711200">
            <a:lnSpc>
              <a:spcPct val="90000"/>
            </a:lnSpc>
            <a:spcBef>
              <a:spcPct val="0"/>
            </a:spcBef>
            <a:spcAft>
              <a:spcPct val="15000"/>
            </a:spcAft>
            <a:buChar char="•"/>
          </a:pPr>
          <a:r>
            <a:rPr lang="en-GB" sz="1600" kern="1200" dirty="0"/>
            <a:t>Maturities for remuneration, interest rates to apply and their methodology (market related by formula not  competitive)</a:t>
          </a:r>
        </a:p>
      </dsp:txBody>
      <dsp:txXfrm>
        <a:off x="2264733" y="3876101"/>
        <a:ext cx="7437655" cy="934595"/>
      </dsp:txXfrm>
    </dsp:sp>
    <dsp:sp modelId="{CE2F7B3F-1BE4-446D-A18A-A1CAE4D59581}">
      <dsp:nvSpPr>
        <dsp:cNvPr id="0" name=""/>
        <dsp:cNvSpPr/>
      </dsp:nvSpPr>
      <dsp:spPr>
        <a:xfrm>
          <a:off x="8244754" y="822317"/>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8401775" y="822317"/>
        <a:ext cx="383830" cy="525149"/>
      </dsp:txXfrm>
    </dsp:sp>
    <dsp:sp modelId="{090AB247-2BA7-498A-B4E2-69BFE4331F7F}">
      <dsp:nvSpPr>
        <dsp:cNvPr id="0" name=""/>
        <dsp:cNvSpPr/>
      </dsp:nvSpPr>
      <dsp:spPr>
        <a:xfrm>
          <a:off x="8989519" y="2491866"/>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sp:txBody>
      <dsp:txXfrm>
        <a:off x="9146540" y="2491866"/>
        <a:ext cx="383830" cy="525149"/>
      </dsp:txXfrm>
    </dsp:sp>
    <dsp:sp modelId="{58809527-9B35-487B-84DB-CB640DB59298}">
      <dsp:nvSpPr>
        <dsp:cNvPr id="0" name=""/>
        <dsp:cNvSpPr/>
      </dsp:nvSpPr>
      <dsp:spPr>
        <a:xfrm>
          <a:off x="9731466" y="3360034"/>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sp:txBody>
      <dsp:txXfrm>
        <a:off x="9888487" y="3360034"/>
        <a:ext cx="383830" cy="5251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FF1B0-05BB-4105-B12E-528834D700F0}">
      <dsp:nvSpPr>
        <dsp:cNvPr id="0" name=""/>
        <dsp:cNvSpPr/>
      </dsp:nvSpPr>
      <dsp:spPr>
        <a:xfrm>
          <a:off x="0" y="2792483"/>
          <a:ext cx="10518843" cy="835375"/>
        </a:xfrm>
        <a:prstGeom prst="rec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MoF Regulations 2014: elaborates rules &amp; procedures for placement in banks, requirements for selection, the types of deposit, the maximum amount in one bank, the minimum interest rate (&gt;= 70% of BI rate).</a:t>
          </a:r>
        </a:p>
      </dsp:txBody>
      <dsp:txXfrm>
        <a:off x="0" y="2792483"/>
        <a:ext cx="10518843" cy="835375"/>
      </dsp:txXfrm>
    </dsp:sp>
    <dsp:sp modelId="{839EAF72-1574-4225-9173-6AF720C5F552}">
      <dsp:nvSpPr>
        <dsp:cNvPr id="0" name=""/>
        <dsp:cNvSpPr/>
      </dsp:nvSpPr>
      <dsp:spPr>
        <a:xfrm rot="10800000">
          <a:off x="0" y="1129379"/>
          <a:ext cx="10518843" cy="1675634"/>
        </a:xfrm>
        <a:prstGeom prst="upArrowCallou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Ministerial Decree 2010: defines objectives of management of surplus, types of investment, procedures for selection of banks, types of deposit (includes overnight, call depos, time depos &amp; repo), mechanism to purchase bonds and implement reverse repo, and provisions for risk management and accountability.</a:t>
          </a:r>
        </a:p>
      </dsp:txBody>
      <dsp:txXfrm rot="10800000">
        <a:off x="0" y="1129379"/>
        <a:ext cx="10518843" cy="1088777"/>
      </dsp:txXfrm>
    </dsp:sp>
    <dsp:sp modelId="{19098859-C68D-47EE-B7D7-337912BEED30}">
      <dsp:nvSpPr>
        <dsp:cNvPr id="0" name=""/>
        <dsp:cNvSpPr/>
      </dsp:nvSpPr>
      <dsp:spPr>
        <a:xfrm rot="10800000">
          <a:off x="0" y="0"/>
          <a:ext cx="10518843" cy="1141243"/>
        </a:xfrm>
        <a:prstGeom prst="upArrowCallou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Minister has authority to perform cash management functions (defined broadly), then delegated to DG Treasury, including placement of surplus cash</a:t>
          </a:r>
        </a:p>
      </dsp:txBody>
      <dsp:txXfrm rot="10800000">
        <a:off x="0" y="0"/>
        <a:ext cx="10518843" cy="7415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2F591-3485-40E5-8DCA-30B93575794E}">
      <dsp:nvSpPr>
        <dsp:cNvPr id="0" name=""/>
        <dsp:cNvSpPr/>
      </dsp:nvSpPr>
      <dsp:spPr>
        <a:xfrm>
          <a:off x="9156" y="283847"/>
          <a:ext cx="2736844" cy="1642106"/>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Georgia auctions term deposits</a:t>
          </a:r>
        </a:p>
      </dsp:txBody>
      <dsp:txXfrm>
        <a:off x="57252" y="331943"/>
        <a:ext cx="2640652" cy="1545914"/>
      </dsp:txXfrm>
    </dsp:sp>
    <dsp:sp modelId="{DF2E74B1-839C-48A7-9597-1870432BC642}">
      <dsp:nvSpPr>
        <dsp:cNvPr id="0" name=""/>
        <dsp:cNvSpPr/>
      </dsp:nvSpPr>
      <dsp:spPr>
        <a:xfrm>
          <a:off x="3019686" y="765531"/>
          <a:ext cx="580211" cy="678737"/>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019686" y="901278"/>
        <a:ext cx="406148" cy="407243"/>
      </dsp:txXfrm>
    </dsp:sp>
    <dsp:sp modelId="{1F1B9398-1B89-4A33-B6AA-40792EF08A70}">
      <dsp:nvSpPr>
        <dsp:cNvPr id="0" name=""/>
        <dsp:cNvSpPr/>
      </dsp:nvSpPr>
      <dsp:spPr>
        <a:xfrm>
          <a:off x="3840739" y="283847"/>
          <a:ext cx="2736844" cy="1642106"/>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Regulated by Government decree, covering type, duration, amount, and collateral</a:t>
          </a:r>
        </a:p>
      </dsp:txBody>
      <dsp:txXfrm>
        <a:off x="3888835" y="331943"/>
        <a:ext cx="2640652" cy="1545914"/>
      </dsp:txXfrm>
    </dsp:sp>
    <dsp:sp modelId="{5AAF72FB-AF40-490E-84D3-5466A705874E}">
      <dsp:nvSpPr>
        <dsp:cNvPr id="0" name=""/>
        <dsp:cNvSpPr/>
      </dsp:nvSpPr>
      <dsp:spPr>
        <a:xfrm>
          <a:off x="6851268" y="765531"/>
          <a:ext cx="580211" cy="678737"/>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851268" y="901278"/>
        <a:ext cx="406148" cy="407243"/>
      </dsp:txXfrm>
    </dsp:sp>
    <dsp:sp modelId="{5A18BF03-E349-48BC-AA8A-6F15A0F92D76}">
      <dsp:nvSpPr>
        <dsp:cNvPr id="0" name=""/>
        <dsp:cNvSpPr/>
      </dsp:nvSpPr>
      <dsp:spPr>
        <a:xfrm>
          <a:off x="7672322" y="283847"/>
          <a:ext cx="2736844" cy="1642106"/>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Clear benefits from lower average (and less volatile) TSA balance, and interest earned </a:t>
          </a:r>
        </a:p>
      </dsp:txBody>
      <dsp:txXfrm>
        <a:off x="7720418" y="331943"/>
        <a:ext cx="2640652" cy="15459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EF0E2-574B-4CAA-88BA-F9026A5D6EB6}">
      <dsp:nvSpPr>
        <dsp:cNvPr id="0" name=""/>
        <dsp:cNvSpPr/>
      </dsp:nvSpPr>
      <dsp:spPr>
        <a:xfrm>
          <a:off x="0" y="474815"/>
          <a:ext cx="10325100" cy="5292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E4244-87FF-47E7-BD4D-FA463E97C515}">
      <dsp:nvSpPr>
        <dsp:cNvPr id="0" name=""/>
        <dsp:cNvSpPr/>
      </dsp:nvSpPr>
      <dsp:spPr>
        <a:xfrm>
          <a:off x="514742" y="164855"/>
          <a:ext cx="9807976" cy="61992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185" tIns="0" rIns="273185" bIns="0" numCol="1" spcCol="1270" anchor="ctr" anchorCtr="0">
          <a:noAutofit/>
        </a:bodyPr>
        <a:lstStyle/>
        <a:p>
          <a:pPr marL="0" lvl="0" indent="0" algn="l" defTabSz="933450">
            <a:lnSpc>
              <a:spcPct val="90000"/>
            </a:lnSpc>
            <a:spcBef>
              <a:spcPct val="0"/>
            </a:spcBef>
            <a:spcAft>
              <a:spcPct val="35000"/>
            </a:spcAft>
            <a:buNone/>
          </a:pPr>
          <a:r>
            <a:rPr lang="en-GB" sz="2100" kern="1200" dirty="0"/>
            <a:t>Very different approach: no secondary legislation or formal regulations</a:t>
          </a:r>
        </a:p>
      </dsp:txBody>
      <dsp:txXfrm>
        <a:off x="545004" y="195117"/>
        <a:ext cx="9747452" cy="559396"/>
      </dsp:txXfrm>
    </dsp:sp>
    <dsp:sp modelId="{E34AA936-418F-4B2D-A8C0-258B247F9CC6}">
      <dsp:nvSpPr>
        <dsp:cNvPr id="0" name=""/>
        <dsp:cNvSpPr/>
      </dsp:nvSpPr>
      <dsp:spPr>
        <a:xfrm>
          <a:off x="0" y="1427375"/>
          <a:ext cx="10325100" cy="337365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1342" tIns="437388" rIns="80134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Cash management objective – as set by Treasury Ministers</a:t>
          </a:r>
        </a:p>
        <a:p>
          <a:pPr marL="228600" lvl="1" indent="-228600" algn="l" defTabSz="933450">
            <a:lnSpc>
              <a:spcPct val="90000"/>
            </a:lnSpc>
            <a:spcBef>
              <a:spcPct val="0"/>
            </a:spcBef>
            <a:spcAft>
              <a:spcPct val="15000"/>
            </a:spcAft>
            <a:buChar char="•"/>
          </a:pPr>
          <a:r>
            <a:rPr lang="en-GB" sz="2100" kern="1200" dirty="0"/>
            <a:t>Counterparty selection – regulated institutions who must complete legal documentation (primarily GRMA), accept operational notice, etc</a:t>
          </a:r>
        </a:p>
        <a:p>
          <a:pPr marL="228600" lvl="1" indent="-228600" algn="l" defTabSz="933450">
            <a:lnSpc>
              <a:spcPct val="90000"/>
            </a:lnSpc>
            <a:spcBef>
              <a:spcPct val="0"/>
            </a:spcBef>
            <a:spcAft>
              <a:spcPct val="15000"/>
            </a:spcAft>
            <a:buChar char="•"/>
          </a:pPr>
          <a:r>
            <a:rPr lang="en-GB" sz="2100" kern="1200" dirty="0"/>
            <a:t>Range of instruments (very wide, including swaps) &amp; maturities (to 1yr)</a:t>
          </a:r>
        </a:p>
        <a:p>
          <a:pPr marL="228600" lvl="1" indent="-228600" algn="l" defTabSz="933450">
            <a:lnSpc>
              <a:spcPct val="90000"/>
            </a:lnSpc>
            <a:spcBef>
              <a:spcPct val="0"/>
            </a:spcBef>
            <a:spcAft>
              <a:spcPct val="15000"/>
            </a:spcAft>
            <a:buChar char="•"/>
          </a:pPr>
          <a:r>
            <a:rPr lang="en-GB" sz="2100" kern="1200" dirty="0"/>
            <a:t>Dealing arrangements for unsecured deposits and repo (mostly bilateral or through recognised brokers or platforms)</a:t>
          </a:r>
        </a:p>
        <a:p>
          <a:pPr marL="228600" lvl="1" indent="-228600" algn="l" defTabSz="933450">
            <a:lnSpc>
              <a:spcPct val="90000"/>
            </a:lnSpc>
            <a:spcBef>
              <a:spcPct val="0"/>
            </a:spcBef>
            <a:spcAft>
              <a:spcPct val="15000"/>
            </a:spcAft>
            <a:buChar char="•"/>
          </a:pPr>
          <a:r>
            <a:rPr lang="en-GB" sz="2100" kern="1200" dirty="0"/>
            <a:t>Settlement arrangements – mostly same day</a:t>
          </a:r>
        </a:p>
        <a:p>
          <a:pPr marL="228600" lvl="1" indent="-228600" algn="l" defTabSz="933450">
            <a:lnSpc>
              <a:spcPct val="90000"/>
            </a:lnSpc>
            <a:spcBef>
              <a:spcPct val="0"/>
            </a:spcBef>
            <a:spcAft>
              <a:spcPct val="15000"/>
            </a:spcAft>
            <a:buChar char="•"/>
          </a:pPr>
          <a:r>
            <a:rPr lang="en-GB" sz="2100" kern="1200" dirty="0"/>
            <a:t>Dealing procedures – telephone or via platforms, respective obligations</a:t>
          </a:r>
        </a:p>
        <a:p>
          <a:pPr marL="228600" lvl="1" indent="-228600" algn="l" defTabSz="933450">
            <a:lnSpc>
              <a:spcPct val="90000"/>
            </a:lnSpc>
            <a:spcBef>
              <a:spcPct val="0"/>
            </a:spcBef>
            <a:spcAft>
              <a:spcPct val="15000"/>
            </a:spcAft>
            <a:buChar char="•"/>
          </a:pPr>
          <a:r>
            <a:rPr lang="en-GB" sz="2100" kern="1200" dirty="0"/>
            <a:t>[Procedures and controls prepared within the DMO]</a:t>
          </a:r>
        </a:p>
      </dsp:txBody>
      <dsp:txXfrm>
        <a:off x="0" y="1427375"/>
        <a:ext cx="10325100" cy="3373650"/>
      </dsp:txXfrm>
    </dsp:sp>
    <dsp:sp modelId="{322D8367-2D82-42B4-8D99-6F47522814EA}">
      <dsp:nvSpPr>
        <dsp:cNvPr id="0" name=""/>
        <dsp:cNvSpPr/>
      </dsp:nvSpPr>
      <dsp:spPr>
        <a:xfrm>
          <a:off x="491551" y="1117415"/>
          <a:ext cx="9831018" cy="61992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185" tIns="0" rIns="273185" bIns="0" numCol="1" spcCol="1270" anchor="ctr" anchorCtr="0">
          <a:noAutofit/>
        </a:bodyPr>
        <a:lstStyle/>
        <a:p>
          <a:pPr marL="0" lvl="0" indent="0" algn="l" defTabSz="933450">
            <a:lnSpc>
              <a:spcPct val="90000"/>
            </a:lnSpc>
            <a:spcBef>
              <a:spcPct val="0"/>
            </a:spcBef>
            <a:spcAft>
              <a:spcPct val="35000"/>
            </a:spcAft>
            <a:buNone/>
          </a:pPr>
          <a:r>
            <a:rPr lang="en-GB" sz="2100" kern="1200" dirty="0"/>
            <a:t>UK DMO instead publishes an “operational notice” which specifies:</a:t>
          </a:r>
        </a:p>
      </dsp:txBody>
      <dsp:txXfrm>
        <a:off x="521813" y="1147677"/>
        <a:ext cx="9770494"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C171-BA51-49D9-B638-34AB677958D0}">
      <dsp:nvSpPr>
        <dsp:cNvPr id="0" name=""/>
        <dsp:cNvSpPr/>
      </dsp:nvSpPr>
      <dsp:spPr>
        <a:xfrm>
          <a:off x="0" y="157294"/>
          <a:ext cx="5402364" cy="78408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Treasury/DMO or cash manager has responsibility for only short-term investments</a:t>
          </a:r>
        </a:p>
      </dsp:txBody>
      <dsp:txXfrm>
        <a:off x="38276" y="195570"/>
        <a:ext cx="5325812" cy="707536"/>
      </dsp:txXfrm>
    </dsp:sp>
    <dsp:sp modelId="{5207338B-23A6-42FF-BCF6-261C411D266C}">
      <dsp:nvSpPr>
        <dsp:cNvPr id="0" name=""/>
        <dsp:cNvSpPr/>
      </dsp:nvSpPr>
      <dsp:spPr>
        <a:xfrm>
          <a:off x="191783" y="941382"/>
          <a:ext cx="5018797" cy="277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25" tIns="22860" rIns="128016" bIns="22860" numCol="1" spcCol="1270" anchor="t" anchorCtr="0">
          <a:noAutofit/>
        </a:bodyPr>
        <a:lstStyle/>
        <a:p>
          <a:pPr marL="114300" lvl="1" indent="-114300" algn="l" defTabSz="622300">
            <a:lnSpc>
              <a:spcPct val="100000"/>
            </a:lnSpc>
            <a:spcBef>
              <a:spcPct val="0"/>
            </a:spcBef>
            <a:spcAft>
              <a:spcPts val="600"/>
            </a:spcAft>
            <a:buChar char="•"/>
          </a:pPr>
          <a:r>
            <a:rPr lang="en-GB" sz="1400" kern="1200" dirty="0"/>
            <a:t>Surplus over and above the cash buffer</a:t>
          </a:r>
        </a:p>
        <a:p>
          <a:pPr marL="114300" lvl="1" indent="-114300" algn="l" defTabSz="622300">
            <a:lnSpc>
              <a:spcPct val="100000"/>
            </a:lnSpc>
            <a:spcBef>
              <a:spcPct val="0"/>
            </a:spcBef>
            <a:spcAft>
              <a:spcPts val="600"/>
            </a:spcAft>
            <a:buChar char="•"/>
          </a:pPr>
          <a:r>
            <a:rPr lang="en-GB" sz="1400" kern="1200" dirty="0"/>
            <a:t>Invested in the money market </a:t>
          </a:r>
        </a:p>
        <a:p>
          <a:pPr marL="114300" lvl="1" indent="-114300" algn="l" defTabSz="622300">
            <a:lnSpc>
              <a:spcPct val="100000"/>
            </a:lnSpc>
            <a:spcBef>
              <a:spcPct val="0"/>
            </a:spcBef>
            <a:spcAft>
              <a:spcPts val="600"/>
            </a:spcAft>
            <a:buChar char="•"/>
          </a:pPr>
          <a:r>
            <a:rPr lang="en-GB" sz="1400" kern="1200" dirty="0"/>
            <a:t>Shorter-term surpluses with short time horizon – transitory, not expected to be sustained – cash managers rarely invest cash &gt; than 3-6 months</a:t>
          </a:r>
        </a:p>
        <a:p>
          <a:pPr marL="114300" lvl="1" indent="-114300" algn="l" defTabSz="622300">
            <a:lnSpc>
              <a:spcPct val="100000"/>
            </a:lnSpc>
            <a:spcBef>
              <a:spcPct val="0"/>
            </a:spcBef>
            <a:spcAft>
              <a:spcPts val="600"/>
            </a:spcAft>
            <a:buChar char="•"/>
          </a:pPr>
          <a:r>
            <a:rPr lang="en-GB" sz="1400" kern="1200" dirty="0"/>
            <a:t>The “surplus” in this context is identified by the forecast (an allowance for caution may be reflected in either the size or maturity of the investment)</a:t>
          </a:r>
        </a:p>
        <a:p>
          <a:pPr marL="114300" lvl="1" indent="-114300" algn="l" defTabSz="622300">
            <a:lnSpc>
              <a:spcPct val="100000"/>
            </a:lnSpc>
            <a:spcBef>
              <a:spcPct val="0"/>
            </a:spcBef>
            <a:spcAft>
              <a:spcPts val="600"/>
            </a:spcAft>
            <a:buChar char="•"/>
          </a:pPr>
          <a:r>
            <a:rPr lang="en-GB" sz="1400" kern="1200" dirty="0"/>
            <a:t>Note: the focus is on </a:t>
          </a:r>
          <a:r>
            <a:rPr lang="en-GB" sz="1400" u="sng" kern="1200" dirty="0"/>
            <a:t>investment</a:t>
          </a:r>
          <a:r>
            <a:rPr lang="en-GB" sz="1400" kern="1200" dirty="0"/>
            <a:t>: buying and selling MoF’s holdings of securities risks damaging the bond market; use only as collateral</a:t>
          </a:r>
        </a:p>
      </dsp:txBody>
      <dsp:txXfrm>
        <a:off x="191783" y="941382"/>
        <a:ext cx="5018797" cy="2777107"/>
      </dsp:txXfrm>
    </dsp:sp>
    <dsp:sp modelId="{A3AEFB34-A6B9-41A1-AE35-05AD44F29769}">
      <dsp:nvSpPr>
        <dsp:cNvPr id="0" name=""/>
        <dsp:cNvSpPr/>
      </dsp:nvSpPr>
      <dsp:spPr>
        <a:xfrm>
          <a:off x="0" y="3583442"/>
          <a:ext cx="5402364" cy="677663"/>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Structural or persistent surpluses should be handled separately</a:t>
          </a:r>
        </a:p>
      </dsp:txBody>
      <dsp:txXfrm>
        <a:off x="33081" y="3616523"/>
        <a:ext cx="5336202" cy="611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7E38-0CD8-4C40-AE03-8A5B7FC78E9F}">
      <dsp:nvSpPr>
        <dsp:cNvPr id="0" name=""/>
        <dsp:cNvSpPr/>
      </dsp:nvSpPr>
      <dsp:spPr>
        <a:xfrm>
          <a:off x="459" y="1127264"/>
          <a:ext cx="1769013" cy="75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Structural Surplus </a:t>
          </a:r>
        </a:p>
      </dsp:txBody>
      <dsp:txXfrm>
        <a:off x="459" y="1127264"/>
        <a:ext cx="1769013" cy="757350"/>
      </dsp:txXfrm>
    </dsp:sp>
    <dsp:sp modelId="{11583960-0AF7-4E07-8E94-6ECB6A26DD36}">
      <dsp:nvSpPr>
        <dsp:cNvPr id="0" name=""/>
        <dsp:cNvSpPr/>
      </dsp:nvSpPr>
      <dsp:spPr>
        <a:xfrm>
          <a:off x="1769473" y="85908"/>
          <a:ext cx="353802" cy="284006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8F03C-E4F6-4C97-9C8A-69221E8AF78F}">
      <dsp:nvSpPr>
        <dsp:cNvPr id="0" name=""/>
        <dsp:cNvSpPr/>
      </dsp:nvSpPr>
      <dsp:spPr>
        <a:xfrm>
          <a:off x="2271254" y="90878"/>
          <a:ext cx="4811717" cy="2840062"/>
        </a:xfrm>
        <a:prstGeom prst="rect">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Structurally surplus cash should be identified and managed separately</a:t>
          </a:r>
        </a:p>
        <a:p>
          <a:pPr marL="171450" lvl="1" indent="-171450" algn="l" defTabSz="800100">
            <a:lnSpc>
              <a:spcPct val="90000"/>
            </a:lnSpc>
            <a:spcBef>
              <a:spcPct val="0"/>
            </a:spcBef>
            <a:spcAft>
              <a:spcPct val="15000"/>
            </a:spcAft>
            <a:buChar char="•"/>
          </a:pPr>
          <a:r>
            <a:rPr lang="en-GB" sz="1800" kern="1200" dirty="0">
              <a:solidFill>
                <a:schemeClr val="tx1"/>
              </a:solidFill>
            </a:rPr>
            <a:t>Usual upward sloping yield curve =&gt; not cost-effective to hold cash as a longer-term investment. Better use of any surplus is to reduce debt or to invest in other assets.</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solidFill>
                <a:schemeClr val="tx1"/>
              </a:solidFill>
            </a:rPr>
            <a:t>Long-term savings or stabilisation fund – own governance arrangements &amp; own management: invested according to a strategic asset allocation reflecting risk and balance sheet objectives</a:t>
          </a:r>
        </a:p>
      </dsp:txBody>
      <dsp:txXfrm>
        <a:off x="2271254" y="90878"/>
        <a:ext cx="4811717" cy="2840062"/>
      </dsp:txXfrm>
    </dsp:sp>
    <dsp:sp modelId="{7EFAAC0E-2CE6-4462-978F-CD6E7B5ED813}">
      <dsp:nvSpPr>
        <dsp:cNvPr id="0" name=""/>
        <dsp:cNvSpPr/>
      </dsp:nvSpPr>
      <dsp:spPr>
        <a:xfrm>
          <a:off x="459" y="3592196"/>
          <a:ext cx="1758638"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Cash Reserve Fund</a:t>
          </a:r>
        </a:p>
      </dsp:txBody>
      <dsp:txXfrm>
        <a:off x="459" y="3592196"/>
        <a:ext cx="1758638" cy="1069200"/>
      </dsp:txXfrm>
    </dsp:sp>
    <dsp:sp modelId="{5F1CCB01-04BF-4481-BFBD-00ABFD3C5DB7}">
      <dsp:nvSpPr>
        <dsp:cNvPr id="0" name=""/>
        <dsp:cNvSpPr/>
      </dsp:nvSpPr>
      <dsp:spPr>
        <a:xfrm>
          <a:off x="1759097" y="2990771"/>
          <a:ext cx="351727" cy="227205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C7C27-1ACB-41D9-8EDD-83DB33B12AA9}">
      <dsp:nvSpPr>
        <dsp:cNvPr id="0" name=""/>
        <dsp:cNvSpPr/>
      </dsp:nvSpPr>
      <dsp:spPr>
        <a:xfrm>
          <a:off x="2251516" y="2990771"/>
          <a:ext cx="4830996" cy="2272050"/>
        </a:xfrm>
        <a:prstGeom prst="rect">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4625" lvl="1" indent="-174625" algn="l" defTabSz="755650">
            <a:lnSpc>
              <a:spcPct val="90000"/>
            </a:lnSpc>
            <a:spcBef>
              <a:spcPct val="0"/>
            </a:spcBef>
            <a:spcAft>
              <a:spcPct val="15000"/>
            </a:spcAft>
            <a:buFont typeface="Arial" panose="020B0604020202020204" pitchFamily="34" charset="0"/>
            <a:buChar char="•"/>
          </a:pPr>
          <a:r>
            <a:rPr lang="en-GB" sz="1700" kern="1200" dirty="0">
              <a:solidFill>
                <a:schemeClr val="tx1"/>
              </a:solidFill>
              <a:latin typeface="Arial" panose="020B0604020202020204"/>
              <a:ea typeface="+mn-ea"/>
              <a:cs typeface="+mn-cs"/>
            </a:rPr>
            <a:t>Sensible if the structural surplus is likely to be run down in the medium term or as a cushion against a concerning future scenario (eg Peru – 3-month fund v possible future banking crisis)</a:t>
          </a:r>
        </a:p>
        <a:p>
          <a:pPr marL="174625" lvl="1" indent="-174625" algn="l" defTabSz="755650">
            <a:lnSpc>
              <a:spcPct val="90000"/>
            </a:lnSpc>
            <a:spcBef>
              <a:spcPct val="0"/>
            </a:spcBef>
            <a:spcAft>
              <a:spcPct val="15000"/>
            </a:spcAft>
            <a:buChar char="•"/>
          </a:pPr>
          <a:r>
            <a:rPr lang="en-GB" sz="1700" kern="1200" dirty="0">
              <a:solidFill>
                <a:schemeClr val="tx1"/>
              </a:solidFill>
              <a:latin typeface="Arial" panose="020B0604020202020204"/>
              <a:ea typeface="+mn-ea"/>
              <a:cs typeface="+mn-cs"/>
            </a:rPr>
            <a:t>May be a separate fund or tranche of stabilization or savings fund</a:t>
          </a:r>
        </a:p>
        <a:p>
          <a:pPr marL="174625" lvl="1" indent="-174625" algn="l" defTabSz="755650">
            <a:lnSpc>
              <a:spcPct val="90000"/>
            </a:lnSpc>
            <a:spcBef>
              <a:spcPct val="0"/>
            </a:spcBef>
            <a:spcAft>
              <a:spcPct val="15000"/>
            </a:spcAft>
            <a:buChar char="•"/>
          </a:pPr>
          <a:r>
            <a:rPr lang="en-GB" sz="1700" kern="1200" dirty="0">
              <a:solidFill>
                <a:schemeClr val="tx1"/>
              </a:solidFill>
              <a:latin typeface="Arial" panose="020B0604020202020204"/>
              <a:ea typeface="+mn-ea"/>
              <a:cs typeface="+mn-cs"/>
            </a:rPr>
            <a:t>Often invested in money market: slightly longer term than cash management investments</a:t>
          </a:r>
        </a:p>
        <a:p>
          <a:pPr marL="174625" lvl="1" indent="-174625" algn="l" defTabSz="755650">
            <a:lnSpc>
              <a:spcPct val="90000"/>
            </a:lnSpc>
            <a:spcBef>
              <a:spcPct val="0"/>
            </a:spcBef>
            <a:spcAft>
              <a:spcPct val="15000"/>
            </a:spcAft>
            <a:buChar char="•"/>
          </a:pPr>
          <a:r>
            <a:rPr lang="en-GB" sz="1700" kern="1200" dirty="0">
              <a:solidFill>
                <a:schemeClr val="tx1"/>
              </a:solidFill>
              <a:latin typeface="Arial" panose="020B0604020202020204"/>
              <a:ea typeface="+mn-ea"/>
              <a:cs typeface="+mn-cs"/>
            </a:rPr>
            <a:t>Provides additional "liquidity safety net”</a:t>
          </a:r>
        </a:p>
      </dsp:txBody>
      <dsp:txXfrm>
        <a:off x="2251516" y="2990771"/>
        <a:ext cx="4830996" cy="2272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2133" y="1625600"/>
          <a:ext cx="229832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as part of Cash Management</a:t>
          </a:r>
        </a:p>
      </dsp:txBody>
      <dsp:txXfrm>
        <a:off x="107940" y="1731407"/>
        <a:ext cx="2086708" cy="1955852"/>
      </dsp:txXfrm>
    </dsp:sp>
    <dsp:sp modelId="{DD6B1AD6-1BBE-4AEF-8C7A-E3D8E4EF2676}">
      <dsp:nvSpPr>
        <dsp:cNvPr id="0" name=""/>
        <dsp:cNvSpPr/>
      </dsp:nvSpPr>
      <dsp:spPr>
        <a:xfrm>
          <a:off x="2683510" y="1625600"/>
          <a:ext cx="2298322"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Risks and Instruments</a:t>
          </a:r>
        </a:p>
      </dsp:txBody>
      <dsp:txXfrm>
        <a:off x="2789317" y="1731407"/>
        <a:ext cx="2086708" cy="1955852"/>
      </dsp:txXfrm>
    </dsp:sp>
    <dsp:sp modelId="{51ED3736-DEFA-4D1E-875C-FB79F4810B9B}">
      <dsp:nvSpPr>
        <dsp:cNvPr id="0" name=""/>
        <dsp:cNvSpPr/>
      </dsp:nvSpPr>
      <dsp:spPr>
        <a:xfrm>
          <a:off x="5364887" y="1625600"/>
          <a:ext cx="2314801"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Institutional Arrangements &amp; Processes</a:t>
          </a:r>
        </a:p>
      </dsp:txBody>
      <dsp:txXfrm>
        <a:off x="5470694" y="1731407"/>
        <a:ext cx="2103187" cy="1955852"/>
      </dsp:txXfrm>
    </dsp:sp>
    <dsp:sp modelId="{10497EF5-8FE6-4F1D-A6C3-DBDCDA509D1E}">
      <dsp:nvSpPr>
        <dsp:cNvPr id="0" name=""/>
        <dsp:cNvSpPr/>
      </dsp:nvSpPr>
      <dsp:spPr>
        <a:xfrm>
          <a:off x="8064877" y="1594778"/>
          <a:ext cx="2298322"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4C97"/>
              </a:solidFill>
            </a:rPr>
            <a:t>Investment in Practice</a:t>
          </a:r>
        </a:p>
      </dsp:txBody>
      <dsp:txXfrm>
        <a:off x="8170684" y="1700585"/>
        <a:ext cx="2086708" cy="195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F680-CD32-4206-A062-5517B5145CE7}">
      <dsp:nvSpPr>
        <dsp:cNvPr id="0" name=""/>
        <dsp:cNvSpPr/>
      </dsp:nvSpPr>
      <dsp:spPr>
        <a:xfrm rot="5400000">
          <a:off x="6106249" y="-2811034"/>
          <a:ext cx="2105025" cy="7727093"/>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a:t>Liquidity</a:t>
          </a:r>
          <a:r>
            <a:rPr lang="en-GB" sz="1800" kern="1200" dirty="0"/>
            <a:t>: ability to convert an investment into cash before maturity without suffering an unacceptable loss of principal. Requires emphasis on market-based short-term investments</a:t>
          </a:r>
        </a:p>
        <a:p>
          <a:pPr marL="171450" lvl="1" indent="-171450" algn="l" defTabSz="800100">
            <a:lnSpc>
              <a:spcPct val="90000"/>
            </a:lnSpc>
            <a:spcBef>
              <a:spcPct val="0"/>
            </a:spcBef>
            <a:spcAft>
              <a:spcPct val="15000"/>
            </a:spcAft>
            <a:buChar char="•"/>
          </a:pPr>
          <a:r>
            <a:rPr lang="en-GB" sz="1800" b="1" kern="1200" dirty="0"/>
            <a:t>Credit</a:t>
          </a:r>
          <a:r>
            <a:rPr lang="en-GB" sz="1800" kern="1200" dirty="0"/>
            <a:t>: possibility that the issuer of an instrument or holder of a deposit (or any counterparty) does not meet the repayment of principal and / or interest in full, on time and in accordance with the terms of the transaction. Requires high quality assets and collateral; diversification and "marking to market"</a:t>
          </a:r>
        </a:p>
      </dsp:txBody>
      <dsp:txXfrm rot="-5400000">
        <a:off x="3295216" y="102758"/>
        <a:ext cx="7624334" cy="1899507"/>
      </dsp:txXfrm>
    </dsp:sp>
    <dsp:sp modelId="{64C38FFB-1466-48B7-9409-A3F3EC539C77}">
      <dsp:nvSpPr>
        <dsp:cNvPr id="0" name=""/>
        <dsp:cNvSpPr/>
      </dsp:nvSpPr>
      <dsp:spPr>
        <a:xfrm>
          <a:off x="860955" y="25874"/>
          <a:ext cx="2357340" cy="205666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Main risks when managing short-term investments</a:t>
          </a:r>
          <a:endParaRPr lang="en-US" sz="2400" kern="1200" dirty="0">
            <a:solidFill>
              <a:schemeClr val="bg1"/>
            </a:solidFill>
          </a:endParaRPr>
        </a:p>
      </dsp:txBody>
      <dsp:txXfrm>
        <a:off x="961353" y="126272"/>
        <a:ext cx="2156544" cy="1855866"/>
      </dsp:txXfrm>
    </dsp:sp>
    <dsp:sp modelId="{AF0F063B-5CFE-433B-80AF-DFDA89DFE390}">
      <dsp:nvSpPr>
        <dsp:cNvPr id="0" name=""/>
        <dsp:cNvSpPr/>
      </dsp:nvSpPr>
      <dsp:spPr>
        <a:xfrm rot="5400000">
          <a:off x="5766800" y="-232437"/>
          <a:ext cx="2941625" cy="7886450"/>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a:t>Market: </a:t>
          </a:r>
          <a:r>
            <a:rPr lang="en-GB" sz="1800" kern="1200" dirty="0"/>
            <a:t>risk arising from adverse changes in market rates: will be small if the instruments are short term</a:t>
          </a:r>
        </a:p>
        <a:p>
          <a:pPr marL="171450" lvl="1" indent="-171450" algn="l" defTabSz="800100">
            <a:lnSpc>
              <a:spcPct val="90000"/>
            </a:lnSpc>
            <a:spcBef>
              <a:spcPct val="0"/>
            </a:spcBef>
            <a:spcAft>
              <a:spcPct val="15000"/>
            </a:spcAft>
            <a:buChar char="•"/>
          </a:pPr>
          <a:r>
            <a:rPr lang="en-GB" sz="1800" b="1" kern="1200" dirty="0"/>
            <a:t>Legal: </a:t>
          </a:r>
          <a:r>
            <a:rPr lang="en-GB" sz="1800" kern="1200" dirty="0"/>
            <a:t>that contracts are not legally enforceable: requires clearly documented agreements with partners (eg the global master repurchase agreement (GMRA) for repos)</a:t>
          </a:r>
        </a:p>
        <a:p>
          <a:pPr marL="171450" lvl="1" indent="-171450" algn="l" defTabSz="800100">
            <a:lnSpc>
              <a:spcPct val="90000"/>
            </a:lnSpc>
            <a:spcBef>
              <a:spcPct val="0"/>
            </a:spcBef>
            <a:spcAft>
              <a:spcPct val="15000"/>
            </a:spcAft>
            <a:buChar char="•"/>
          </a:pPr>
          <a:r>
            <a:rPr lang="en-GB" sz="1800" b="1" kern="1200" dirty="0"/>
            <a:t>Operational</a:t>
          </a:r>
          <a:r>
            <a:rPr lang="en-GB" sz="1800" kern="1200" dirty="0"/>
            <a:t>: resulting from inadequate or failed internal processes, people and systems or external events. Requires defined procedures, segregation of duties, internal control &amp; business continuity plan</a:t>
          </a:r>
        </a:p>
        <a:p>
          <a:pPr marL="171450" lvl="1" indent="-171450" algn="l" defTabSz="800100">
            <a:lnSpc>
              <a:spcPct val="90000"/>
            </a:lnSpc>
            <a:spcBef>
              <a:spcPct val="0"/>
            </a:spcBef>
            <a:spcAft>
              <a:spcPct val="15000"/>
            </a:spcAft>
            <a:buChar char="•"/>
          </a:pPr>
          <a:r>
            <a:rPr lang="en-GB" sz="1800" b="1" kern="1200" dirty="0"/>
            <a:t>Settlement</a:t>
          </a:r>
          <a:r>
            <a:rPr lang="en-GB" sz="1800" kern="1200" dirty="0"/>
            <a:t>: the  counterparty does not fulfil its part of the contract - managed by adopting effective custody arrangements and maintaining accurate and timely records</a:t>
          </a:r>
        </a:p>
      </dsp:txBody>
      <dsp:txXfrm rot="-5400000">
        <a:off x="3294388" y="2383573"/>
        <a:ext cx="7742852" cy="2654429"/>
      </dsp:txXfrm>
    </dsp:sp>
    <dsp:sp modelId="{3A5918A3-9D62-4560-8AFA-1FEBB3681BBC}">
      <dsp:nvSpPr>
        <dsp:cNvPr id="0" name=""/>
        <dsp:cNvSpPr/>
      </dsp:nvSpPr>
      <dsp:spPr>
        <a:xfrm>
          <a:off x="860955" y="2563487"/>
          <a:ext cx="2355038" cy="2291214"/>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Other risks are important</a:t>
          </a:r>
        </a:p>
      </dsp:txBody>
      <dsp:txXfrm>
        <a:off x="972803" y="2675335"/>
        <a:ext cx="2131342" cy="2067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524E-329D-4C2F-BF30-61D35F3CC28C}">
      <dsp:nvSpPr>
        <dsp:cNvPr id="0" name=""/>
        <dsp:cNvSpPr/>
      </dsp:nvSpPr>
      <dsp:spPr>
        <a:xfrm>
          <a:off x="0" y="228373"/>
          <a:ext cx="10363200" cy="2154600"/>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249936" rIns="804299"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Relying on external assessment</a:t>
          </a:r>
          <a:r>
            <a:rPr lang="en-GB" sz="1600" kern="1200" dirty="0"/>
            <a:t>. But difficult to put weight on identified default probabilities </a:t>
          </a:r>
          <a:r>
            <a:rPr lang="en-GB" sz="1600" kern="1200" dirty="0">
              <a:latin typeface="Segoe UI" panose="020B0502040204020203" pitchFamily="34" charset="0"/>
              <a:cs typeface="Segoe UI" panose="020B0502040204020203" pitchFamily="34" charset="0"/>
            </a:rPr>
            <a:t>–</a:t>
          </a:r>
          <a:r>
            <a:rPr lang="en-GB" sz="1600" kern="1200" dirty="0"/>
            <a:t>small for high-quality banks but variable from year to year and which will reflect events in different environments.</a:t>
          </a:r>
        </a:p>
        <a:p>
          <a:pPr marL="171450" lvl="1" indent="-171450" algn="l" defTabSz="711200">
            <a:lnSpc>
              <a:spcPct val="90000"/>
            </a:lnSpc>
            <a:spcBef>
              <a:spcPct val="0"/>
            </a:spcBef>
            <a:spcAft>
              <a:spcPct val="15000"/>
            </a:spcAft>
            <a:buChar char="•"/>
          </a:pPr>
          <a:r>
            <a:rPr lang="en-GB" sz="1600" b="1" kern="1200" dirty="0"/>
            <a:t>Building an internal assessment process</a:t>
          </a:r>
          <a:r>
            <a:rPr lang="en-GB" sz="1600" kern="1200" dirty="0"/>
            <a:t>.  Similar to the rating agencies, but with weights reflecting local conditions.  But process is time consuming and resource intensive; and, with a cautious approach to investment, unlikely to be cost effective.</a:t>
          </a:r>
        </a:p>
        <a:p>
          <a:pPr marL="171450" lvl="1" indent="-171450" algn="l" defTabSz="711200">
            <a:lnSpc>
              <a:spcPct val="90000"/>
            </a:lnSpc>
            <a:spcBef>
              <a:spcPct val="0"/>
            </a:spcBef>
            <a:spcAft>
              <a:spcPct val="15000"/>
            </a:spcAft>
            <a:buChar char="•"/>
          </a:pPr>
          <a:r>
            <a:rPr lang="en-GB" sz="1600" b="1" kern="1200" dirty="0"/>
            <a:t>Drawing on the assessment methodology </a:t>
          </a:r>
          <a:r>
            <a:rPr lang="en-GB" sz="1600" kern="1200" dirty="0"/>
            <a:t>used by the central bank or other prudential regulator in the local economy – more promising</a:t>
          </a:r>
        </a:p>
      </dsp:txBody>
      <dsp:txXfrm>
        <a:off x="0" y="228373"/>
        <a:ext cx="10363200" cy="2154600"/>
      </dsp:txXfrm>
    </dsp:sp>
    <dsp:sp modelId="{F3E2F53C-CAB5-4420-9132-938D4AAC2668}">
      <dsp:nvSpPr>
        <dsp:cNvPr id="0" name=""/>
        <dsp:cNvSpPr/>
      </dsp:nvSpPr>
      <dsp:spPr>
        <a:xfrm>
          <a:off x="559488" y="0"/>
          <a:ext cx="7254240" cy="3542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en-GB" sz="1800" kern="1200" dirty="0"/>
            <a:t>Often requires building a new capability: Options:</a:t>
          </a:r>
        </a:p>
      </dsp:txBody>
      <dsp:txXfrm>
        <a:off x="576781" y="17293"/>
        <a:ext cx="7219654" cy="319654"/>
      </dsp:txXfrm>
    </dsp:sp>
    <dsp:sp modelId="{4691DD4A-8AC3-4186-8533-8E76F9C6D2AE}">
      <dsp:nvSpPr>
        <dsp:cNvPr id="0" name=""/>
        <dsp:cNvSpPr/>
      </dsp:nvSpPr>
      <dsp:spPr>
        <a:xfrm>
          <a:off x="0" y="2624893"/>
          <a:ext cx="10363200" cy="1001700"/>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249936" rIns="804299"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Confine investment to higher-quality banks in the local market – identifying enough of them to provide sufficient competition and adequate aggregate demand for the deposits or other investments likely to be on offer</a:t>
          </a:r>
        </a:p>
      </dsp:txBody>
      <dsp:txXfrm>
        <a:off x="0" y="2624893"/>
        <a:ext cx="10363200" cy="1001700"/>
      </dsp:txXfrm>
    </dsp:sp>
    <dsp:sp modelId="{7742E895-2FD4-407A-9FDD-0592E13B2BF3}">
      <dsp:nvSpPr>
        <dsp:cNvPr id="0" name=""/>
        <dsp:cNvSpPr/>
      </dsp:nvSpPr>
      <dsp:spPr>
        <a:xfrm>
          <a:off x="518160" y="2447773"/>
          <a:ext cx="7254240" cy="3542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en-GB" sz="1800" kern="1200" dirty="0"/>
            <a:t>A cautious approach</a:t>
          </a:r>
        </a:p>
      </dsp:txBody>
      <dsp:txXfrm>
        <a:off x="535453" y="2465066"/>
        <a:ext cx="7219654" cy="319654"/>
      </dsp:txXfrm>
    </dsp:sp>
    <dsp:sp modelId="{3DA1C12B-0993-4931-8733-100AD1B09ACA}">
      <dsp:nvSpPr>
        <dsp:cNvPr id="0" name=""/>
        <dsp:cNvSpPr/>
      </dsp:nvSpPr>
      <dsp:spPr>
        <a:xfrm>
          <a:off x="0" y="3868513"/>
          <a:ext cx="10363200" cy="1247400"/>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249936" rIns="804299"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No single way to set individual risk limits – have to trade off size against need to minimize idle cash. Simplicity and flexibility are important.</a:t>
          </a:r>
        </a:p>
        <a:p>
          <a:pPr marL="171450" lvl="1" indent="-171450" algn="l" defTabSz="711200">
            <a:lnSpc>
              <a:spcPct val="90000"/>
            </a:lnSpc>
            <a:spcBef>
              <a:spcPct val="0"/>
            </a:spcBef>
            <a:spcAft>
              <a:spcPct val="15000"/>
            </a:spcAft>
            <a:buChar char="•"/>
          </a:pPr>
          <a:r>
            <a:rPr lang="en-GB" sz="1600" kern="1200" dirty="0"/>
            <a:t>Set initial limits somewhat arbitrarily; and adjust if it becomes apparent that low-risk investment opportunities are being missed</a:t>
          </a:r>
        </a:p>
      </dsp:txBody>
      <dsp:txXfrm>
        <a:off x="0" y="3868513"/>
        <a:ext cx="10363200" cy="1247400"/>
      </dsp:txXfrm>
    </dsp:sp>
    <dsp:sp modelId="{48C20957-88EC-40B6-9CE5-A4BBF448AC54}">
      <dsp:nvSpPr>
        <dsp:cNvPr id="0" name=""/>
        <dsp:cNvSpPr/>
      </dsp:nvSpPr>
      <dsp:spPr>
        <a:xfrm>
          <a:off x="518160" y="3691393"/>
          <a:ext cx="7254240" cy="3542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en-GB" sz="1800" kern="1200" dirty="0"/>
            <a:t>Maximum exposure limit to any one bank </a:t>
          </a:r>
        </a:p>
      </dsp:txBody>
      <dsp:txXfrm>
        <a:off x="535453" y="3708686"/>
        <a:ext cx="7219654" cy="31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C7820-2499-4D4F-9D0D-6D57AC64EFA8}">
      <dsp:nvSpPr>
        <dsp:cNvPr id="0" name=""/>
        <dsp:cNvSpPr/>
      </dsp:nvSpPr>
      <dsp:spPr>
        <a:xfrm rot="5400000">
          <a:off x="6806147" y="-2945776"/>
          <a:ext cx="971291" cy="686286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Important in most money markets, offering competitive short-term rates (fixed or variable), used by central banks for open market operations</a:t>
          </a:r>
        </a:p>
        <a:p>
          <a:pPr marL="171450" lvl="1" indent="-171450" algn="l" defTabSz="711200">
            <a:lnSpc>
              <a:spcPct val="90000"/>
            </a:lnSpc>
            <a:spcBef>
              <a:spcPct val="0"/>
            </a:spcBef>
            <a:spcAft>
              <a:spcPct val="15000"/>
            </a:spcAft>
            <a:buChar char="•"/>
          </a:pPr>
          <a:r>
            <a:rPr lang="en-GB" sz="1600" kern="1200" dirty="0"/>
            <a:t>Sale and repurchase of an underlying security - serves as collateral</a:t>
          </a:r>
        </a:p>
      </dsp:txBody>
      <dsp:txXfrm rot="-5400000">
        <a:off x="3860361" y="47425"/>
        <a:ext cx="6815449" cy="876461"/>
      </dsp:txXfrm>
    </dsp:sp>
    <dsp:sp modelId="{999FA16E-E263-47C4-A888-0935762FD961}">
      <dsp:nvSpPr>
        <dsp:cNvPr id="0" name=""/>
        <dsp:cNvSpPr/>
      </dsp:nvSpPr>
      <dsp:spPr>
        <a:xfrm>
          <a:off x="0" y="20716"/>
          <a:ext cx="3860361"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Repos and reverse repos</a:t>
          </a:r>
          <a:endParaRPr lang="en-US" sz="2700" kern="1200" dirty="0"/>
        </a:p>
      </dsp:txBody>
      <dsp:txXfrm>
        <a:off x="45393" y="66109"/>
        <a:ext cx="3769575" cy="839092"/>
      </dsp:txXfrm>
    </dsp:sp>
    <dsp:sp modelId="{8DC07120-6DE5-4BB2-B985-D55A0CE01E13}">
      <dsp:nvSpPr>
        <dsp:cNvPr id="0" name=""/>
        <dsp:cNvSpPr/>
      </dsp:nvSpPr>
      <dsp:spPr>
        <a:xfrm rot="5400000">
          <a:off x="6934104" y="-1955409"/>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Similar to repo rates (usually includes penalty if redeemed early}</a:t>
          </a:r>
        </a:p>
        <a:p>
          <a:pPr marL="171450" lvl="1" indent="-171450" algn="l" defTabSz="711200">
            <a:lnSpc>
              <a:spcPct val="90000"/>
            </a:lnSpc>
            <a:spcBef>
              <a:spcPct val="0"/>
            </a:spcBef>
            <a:spcAft>
              <a:spcPct val="15000"/>
            </a:spcAft>
            <a:buChar char="•"/>
          </a:pPr>
          <a:r>
            <a:rPr lang="en-GB" sz="1600" kern="1200" dirty="0"/>
            <a:t>Must collateralise</a:t>
          </a:r>
        </a:p>
        <a:p>
          <a:pPr marL="171450" lvl="1" indent="-171450" algn="l" defTabSz="711200">
            <a:lnSpc>
              <a:spcPct val="90000"/>
            </a:lnSpc>
            <a:spcBef>
              <a:spcPct val="0"/>
            </a:spcBef>
            <a:spcAft>
              <a:spcPct val="15000"/>
            </a:spcAft>
            <a:buChar char="•"/>
          </a:pPr>
          <a:r>
            <a:rPr lang="en-GB" sz="1600" kern="1200" dirty="0"/>
            <a:t>Requires a competitive process</a:t>
          </a:r>
        </a:p>
      </dsp:txBody>
      <dsp:txXfrm rot="-5400000">
        <a:off x="3867911" y="1147098"/>
        <a:ext cx="6839974" cy="671274"/>
      </dsp:txXfrm>
    </dsp:sp>
    <dsp:sp modelId="{DE429603-7780-4B85-A058-94E9C2C976F8}">
      <dsp:nvSpPr>
        <dsp:cNvPr id="0" name=""/>
        <dsp:cNvSpPr/>
      </dsp:nvSpPr>
      <dsp:spPr>
        <a:xfrm>
          <a:off x="0" y="1017795"/>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Term deposits in commercial banks</a:t>
          </a:r>
        </a:p>
      </dsp:txBody>
      <dsp:txXfrm>
        <a:off x="45393" y="1063188"/>
        <a:ext cx="3777126" cy="839092"/>
      </dsp:txXfrm>
    </dsp:sp>
    <dsp:sp modelId="{CE9AAD68-FF7C-43A7-B8A0-300BFA0A4A30}">
      <dsp:nvSpPr>
        <dsp:cNvPr id="0" name=""/>
        <dsp:cNvSpPr/>
      </dsp:nvSpPr>
      <dsp:spPr>
        <a:xfrm rot="5400000">
          <a:off x="6934104" y="-1008949"/>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Low liquidity risk (if negotiable)</a:t>
          </a:r>
        </a:p>
        <a:p>
          <a:pPr marL="171450" lvl="1" indent="-171450" algn="l" defTabSz="711200">
            <a:lnSpc>
              <a:spcPct val="90000"/>
            </a:lnSpc>
            <a:spcBef>
              <a:spcPct val="0"/>
            </a:spcBef>
            <a:spcAft>
              <a:spcPct val="15000"/>
            </a:spcAft>
            <a:buChar char="•"/>
          </a:pPr>
          <a:r>
            <a:rPr lang="en-GB" sz="1600" kern="1200" dirty="0"/>
            <a:t>Higher credit risk - cannot collateralise</a:t>
          </a:r>
          <a:endParaRPr lang="en-GB" sz="1800" kern="1200" dirty="0"/>
        </a:p>
      </dsp:txBody>
      <dsp:txXfrm rot="-5400000">
        <a:off x="3867911" y="2093558"/>
        <a:ext cx="6839974" cy="671274"/>
      </dsp:txXfrm>
    </dsp:sp>
    <dsp:sp modelId="{6D46FC77-6CD3-4183-B784-9184B636F668}">
      <dsp:nvSpPr>
        <dsp:cNvPr id="0" name=""/>
        <dsp:cNvSpPr/>
      </dsp:nvSpPr>
      <dsp:spPr>
        <a:xfrm>
          <a:off x="0" y="1994167"/>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Certificates of Deposit (CDs)</a:t>
          </a:r>
        </a:p>
      </dsp:txBody>
      <dsp:txXfrm>
        <a:off x="45393" y="2039560"/>
        <a:ext cx="3777126" cy="839092"/>
      </dsp:txXfrm>
    </dsp:sp>
    <dsp:sp modelId="{61077372-6943-441E-A1D6-B3AB71849A94}">
      <dsp:nvSpPr>
        <dsp:cNvPr id="0" name=""/>
        <dsp:cNvSpPr/>
      </dsp:nvSpPr>
      <dsp:spPr>
        <a:xfrm rot="5400000">
          <a:off x="6934104" y="-2665"/>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The Funds invest in short-term instruments</a:t>
          </a:r>
        </a:p>
        <a:p>
          <a:pPr marL="171450" lvl="1" indent="-171450" algn="l" defTabSz="711200">
            <a:lnSpc>
              <a:spcPct val="90000"/>
            </a:lnSpc>
            <a:spcBef>
              <a:spcPct val="0"/>
            </a:spcBef>
            <a:spcAft>
              <a:spcPct val="15000"/>
            </a:spcAft>
            <a:buChar char="•"/>
          </a:pPr>
          <a:r>
            <a:rPr lang="en-GB" sz="1600" kern="1200" dirty="0"/>
            <a:t>They benefit from diversified market access; but performance may vary and is not without risk</a:t>
          </a:r>
        </a:p>
      </dsp:txBody>
      <dsp:txXfrm rot="-5400000">
        <a:off x="3867911" y="3099842"/>
        <a:ext cx="6839974" cy="671274"/>
      </dsp:txXfrm>
    </dsp:sp>
    <dsp:sp modelId="{D23970DF-E509-4C88-81CA-531045430C52}">
      <dsp:nvSpPr>
        <dsp:cNvPr id="0" name=""/>
        <dsp:cNvSpPr/>
      </dsp:nvSpPr>
      <dsp:spPr>
        <a:xfrm>
          <a:off x="0" y="2970539"/>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Money Market Mutual Funds</a:t>
          </a:r>
        </a:p>
      </dsp:txBody>
      <dsp:txXfrm>
        <a:off x="45393" y="3015932"/>
        <a:ext cx="3777126" cy="839092"/>
      </dsp:txXfrm>
    </dsp:sp>
    <dsp:sp modelId="{0E75BF59-6B2F-4080-B55F-FC58EA21C2E5}">
      <dsp:nvSpPr>
        <dsp:cNvPr id="0" name=""/>
        <dsp:cNvSpPr/>
      </dsp:nvSpPr>
      <dsp:spPr>
        <a:xfrm rot="5400000">
          <a:off x="6934104" y="943794"/>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600" kern="1200">
              <a:latin typeface="Arial" panose="020B0604020202020204"/>
              <a:ea typeface="+mn-ea"/>
              <a:cs typeface="+mn-cs"/>
            </a:rPr>
            <a:t>Issued by highly rated credit-largest banks and non-financial corporations</a:t>
          </a:r>
          <a:endParaRPr lang="en-GB" sz="1600" kern="1200" dirty="0">
            <a:latin typeface="Arial" panose="020B0604020202020204"/>
            <a:ea typeface="+mn-ea"/>
            <a:cs typeface="+mn-cs"/>
          </a:endParaRPr>
        </a:p>
        <a:p>
          <a:pPr marL="171450" lvl="1" indent="-171450" algn="l" defTabSz="800100">
            <a:lnSpc>
              <a:spcPct val="90000"/>
            </a:lnSpc>
            <a:spcBef>
              <a:spcPct val="0"/>
            </a:spcBef>
            <a:spcAft>
              <a:spcPct val="15000"/>
            </a:spcAft>
            <a:buChar char="•"/>
          </a:pPr>
          <a:r>
            <a:rPr lang="en-GB" sz="1600" kern="1200" dirty="0">
              <a:latin typeface="Arial" panose="020B0604020202020204"/>
              <a:ea typeface="+mn-ea"/>
              <a:cs typeface="+mn-cs"/>
            </a:rPr>
            <a:t>High performance but potentially more risky</a:t>
          </a:r>
        </a:p>
      </dsp:txBody>
      <dsp:txXfrm rot="-5400000">
        <a:off x="3867911" y="4046301"/>
        <a:ext cx="6839974" cy="671274"/>
      </dsp:txXfrm>
    </dsp:sp>
    <dsp:sp modelId="{291C6768-4C09-4E5A-8962-2C8F5C4FB101}">
      <dsp:nvSpPr>
        <dsp:cNvPr id="0" name=""/>
        <dsp:cNvSpPr/>
      </dsp:nvSpPr>
      <dsp:spPr>
        <a:xfrm>
          <a:off x="0" y="3946911"/>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Commercial paper</a:t>
          </a:r>
        </a:p>
      </dsp:txBody>
      <dsp:txXfrm>
        <a:off x="45393" y="3992304"/>
        <a:ext cx="3777126" cy="839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BF518-446D-4D7E-B592-9E2681B84121}">
      <dsp:nvSpPr>
        <dsp:cNvPr id="0" name=""/>
        <dsp:cNvSpPr/>
      </dsp:nvSpPr>
      <dsp:spPr>
        <a:xfrm>
          <a:off x="0" y="452031"/>
          <a:ext cx="10387172" cy="73080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sp>
    <dsp:sp modelId="{89194A18-4FB5-499B-9369-D6A941331E0C}">
      <dsp:nvSpPr>
        <dsp:cNvPr id="0" name=""/>
        <dsp:cNvSpPr/>
      </dsp:nvSpPr>
      <dsp:spPr>
        <a:xfrm>
          <a:off x="519358" y="23991"/>
          <a:ext cx="9690597" cy="85608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00100">
            <a:lnSpc>
              <a:spcPct val="90000"/>
            </a:lnSpc>
            <a:spcBef>
              <a:spcPct val="0"/>
            </a:spcBef>
            <a:spcAft>
              <a:spcPct val="35000"/>
            </a:spcAft>
            <a:buNone/>
          </a:pPr>
          <a:r>
            <a:rPr lang="en-GB" sz="1800" kern="1200" dirty="0"/>
            <a:t>A repo (or “repurchase”; or sometimes “sale and repurchase”) transaction is a purchase or sale of securities with a simultaneous agreement to reverse the transaction at an agreed date and price in the future</a:t>
          </a:r>
        </a:p>
      </dsp:txBody>
      <dsp:txXfrm>
        <a:off x="561148" y="65781"/>
        <a:ext cx="9607017" cy="772500"/>
      </dsp:txXfrm>
    </dsp:sp>
    <dsp:sp modelId="{CC47EF96-E1CF-40B7-BB44-30B3AEF90DC7}">
      <dsp:nvSpPr>
        <dsp:cNvPr id="0" name=""/>
        <dsp:cNvSpPr/>
      </dsp:nvSpPr>
      <dsp:spPr>
        <a:xfrm>
          <a:off x="0" y="1746924"/>
          <a:ext cx="10387172" cy="73080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sp>
    <dsp:sp modelId="{979E5581-9BA8-4568-943B-116119358CCD}">
      <dsp:nvSpPr>
        <dsp:cNvPr id="0" name=""/>
        <dsp:cNvSpPr/>
      </dsp:nvSpPr>
      <dsp:spPr>
        <a:xfrm>
          <a:off x="519358" y="1353719"/>
          <a:ext cx="9691179" cy="85608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89000">
            <a:lnSpc>
              <a:spcPct val="90000"/>
            </a:lnSpc>
            <a:spcBef>
              <a:spcPct val="0"/>
            </a:spcBef>
            <a:spcAft>
              <a:spcPct val="35000"/>
            </a:spcAft>
            <a:buNone/>
          </a:pPr>
          <a:r>
            <a:rPr lang="en-GB" sz="2000" kern="1200" dirty="0"/>
            <a:t>The interest rate implied by the difference between the sale and the “repurchase” price is the repo rate</a:t>
          </a:r>
        </a:p>
      </dsp:txBody>
      <dsp:txXfrm>
        <a:off x="561148" y="1395509"/>
        <a:ext cx="9607599" cy="772500"/>
      </dsp:txXfrm>
    </dsp:sp>
    <dsp:sp modelId="{0CC4BAC0-7A9C-44C9-ABBC-796038F40C8E}">
      <dsp:nvSpPr>
        <dsp:cNvPr id="0" name=""/>
        <dsp:cNvSpPr/>
      </dsp:nvSpPr>
      <dsp:spPr>
        <a:xfrm>
          <a:off x="0" y="3082911"/>
          <a:ext cx="10387172" cy="173565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txBody>
        <a:bodyPr spcFirstLastPara="0" vert="horz" wrap="square" lIns="806160" tIns="604012" rIns="80616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Unlike a collateralised loan it legally involves the transfer of an asset (which gives the lender better access to the collateral in the event of default)</a:t>
          </a:r>
        </a:p>
        <a:p>
          <a:pPr marL="171450" lvl="1" indent="-171450" algn="l" defTabSz="800100">
            <a:lnSpc>
              <a:spcPct val="90000"/>
            </a:lnSpc>
            <a:spcBef>
              <a:spcPct val="0"/>
            </a:spcBef>
            <a:spcAft>
              <a:spcPct val="15000"/>
            </a:spcAft>
            <a:buChar char="•"/>
          </a:pPr>
          <a:r>
            <a:rPr lang="en-GB" sz="1800" kern="1200"/>
            <a:t>It is more flexible: it maintains liquidity – the loan is effectively securitised and can be on-sold – and it allows for margining</a:t>
          </a:r>
          <a:endParaRPr lang="en-GB" sz="1800" kern="1200" dirty="0"/>
        </a:p>
      </dsp:txBody>
      <dsp:txXfrm>
        <a:off x="0" y="3082911"/>
        <a:ext cx="10387172" cy="1735650"/>
      </dsp:txXfrm>
    </dsp:sp>
    <dsp:sp modelId="{AE935630-945F-42C4-949A-EFFD726B9DF0}">
      <dsp:nvSpPr>
        <dsp:cNvPr id="0" name=""/>
        <dsp:cNvSpPr/>
      </dsp:nvSpPr>
      <dsp:spPr>
        <a:xfrm>
          <a:off x="549060" y="2628743"/>
          <a:ext cx="9710593" cy="85608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89000">
            <a:lnSpc>
              <a:spcPct val="90000"/>
            </a:lnSpc>
            <a:spcBef>
              <a:spcPct val="0"/>
            </a:spcBef>
            <a:spcAft>
              <a:spcPct val="35000"/>
            </a:spcAft>
            <a:buNone/>
          </a:pPr>
          <a:r>
            <a:rPr lang="en-GB" sz="2000" kern="1200" dirty="0"/>
            <a:t>In economic terms it is the same as collateralised lending/borrowing, but</a:t>
          </a:r>
        </a:p>
      </dsp:txBody>
      <dsp:txXfrm>
        <a:off x="590850" y="2670533"/>
        <a:ext cx="962701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dirty="0"/>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dirty="0"/>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11/20/2023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dirty="0"/>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9E4E862-E263-8B4A-AFB5-DFAAA754BCA9}" type="datetime1">
              <a:rPr lang="en-US" smtClean="0"/>
              <a:t>11/20/2023</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28</a:t>
            </a:fld>
            <a:endParaRPr lang="en-US" dirty="0"/>
          </a:p>
        </p:txBody>
      </p:sp>
    </p:spTree>
    <p:extLst>
      <p:ext uri="{BB962C8B-B14F-4D97-AF65-F5344CB8AC3E}">
        <p14:creationId xmlns:p14="http://schemas.microsoft.com/office/powerpoint/2010/main" val="3793546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70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044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5EBC-0B75-41FA-859A-8C2A0B95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C5120-EF25-40DC-8307-078D68635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8A635-4D0A-46E8-915E-76645CF6F4F8}"/>
              </a:ext>
            </a:extLst>
          </p:cNvPr>
          <p:cNvSpPr>
            <a:spLocks noGrp="1"/>
          </p:cNvSpPr>
          <p:nvPr>
            <p:ph type="dt" sz="half" idx="10"/>
          </p:nvPr>
        </p:nvSpPr>
        <p:spPr>
          <a:xfrm>
            <a:off x="1454150" y="6356350"/>
            <a:ext cx="2127250" cy="365125"/>
          </a:xfrm>
        </p:spPr>
        <p:txBody>
          <a:bodyPr/>
          <a:lstStyle/>
          <a:p>
            <a:fld id="{0644573E-E965-4D68-83A9-E1300D6AF06F}" type="datetimeFigureOut">
              <a:rPr lang="en-US" smtClean="0"/>
              <a:t>11/20/2023</a:t>
            </a:fld>
            <a:endParaRPr lang="en-US" dirty="0"/>
          </a:p>
        </p:txBody>
      </p:sp>
      <p:sp>
        <p:nvSpPr>
          <p:cNvPr id="5" name="Footer Placeholder 4">
            <a:extLst>
              <a:ext uri="{FF2B5EF4-FFF2-40B4-BE49-F238E27FC236}">
                <a16:creationId xmlns:a16="http://schemas.microsoft.com/office/drawing/2014/main" id="{9F5D15AC-CD48-419E-872E-95FC8A5F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6660-5CE2-4117-9383-AC0022C18256}"/>
              </a:ext>
            </a:extLst>
          </p:cNvPr>
          <p:cNvSpPr>
            <a:spLocks noGrp="1"/>
          </p:cNvSpPr>
          <p:nvPr>
            <p:ph type="sldNum" sz="quarter" idx="12"/>
          </p:nvPr>
        </p:nvSpPr>
        <p:spPr/>
        <p:txBody>
          <a:bodyPr/>
          <a:lstStyle/>
          <a:p>
            <a:fld id="{409E7B80-5393-4949-B5FC-4FF1A2A11BB3}" type="slidenum">
              <a:rPr lang="en-US" smtClean="0"/>
              <a:t>‹#›</a:t>
            </a:fld>
            <a:endParaRPr lang="en-US"/>
          </a:p>
        </p:txBody>
      </p:sp>
    </p:spTree>
    <p:extLst>
      <p:ext uri="{BB962C8B-B14F-4D97-AF65-F5344CB8AC3E}">
        <p14:creationId xmlns:p14="http://schemas.microsoft.com/office/powerpoint/2010/main" val="38569388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3800" y="1600202"/>
            <a:ext cx="103886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93800" y="482138"/>
            <a:ext cx="10388600"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A3D260CC-D070-3F15-3B02-6A7AD370B7FA}"/>
              </a:ext>
            </a:extLst>
          </p:cNvPr>
          <p:cNvPicPr>
            <a:picLocks noChangeAspect="1"/>
          </p:cNvPicPr>
          <p:nvPr userDrawn="1"/>
        </p:nvPicPr>
        <p:blipFill>
          <a:blip r:embed="rId14"/>
          <a:stretch>
            <a:fillRect/>
          </a:stretch>
        </p:blipFill>
        <p:spPr>
          <a:xfrm>
            <a:off x="0" y="0"/>
            <a:ext cx="871728"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 id="2147483750" r:id="rId10"/>
    <p:sldLayoutId id="2147483751" r:id="rId11"/>
    <p:sldLayoutId id="2147483752" r:id="rId12"/>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www.mj-w.net/pdfs/MoF-CB-PEMPAL-Mar17.pdf" TargetMode="Externa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imf.org/en/Publications/Fiscal-Affairs-Department-How-To-Notes/Issues/2020/12/21/How-to-Develop-A-Framework-for-the-Investment-of-Temporary-Government-Cash-Surpluses-49954"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9FC6E0-9FBE-4E55-A57A-3A0BA1A1C7A1}"/>
              </a:ext>
            </a:extLst>
          </p:cNvPr>
          <p:cNvSpPr>
            <a:spLocks noGrp="1"/>
          </p:cNvSpPr>
          <p:nvPr>
            <p:ph type="subTitle" idx="1"/>
          </p:nvPr>
        </p:nvSpPr>
        <p:spPr>
          <a:xfrm>
            <a:off x="5376673" y="267856"/>
            <a:ext cx="6686018" cy="4124634"/>
          </a:xfrm>
        </p:spPr>
        <p:txBody>
          <a:bodyPr anchor="ctr" anchorCtr="0">
            <a:noAutofit/>
          </a:bodyPr>
          <a:lstStyle/>
          <a:p>
            <a:endParaRPr lang="en-GB" sz="4200" dirty="0"/>
          </a:p>
          <a:p>
            <a:pPr>
              <a:lnSpc>
                <a:spcPct val="120000"/>
              </a:lnSpc>
            </a:pPr>
            <a:endParaRPr lang="en-GB" sz="4200" b="1" dirty="0">
              <a:solidFill>
                <a:srgbClr val="004C97"/>
              </a:solidFill>
            </a:endParaRPr>
          </a:p>
        </p:txBody>
      </p:sp>
      <p:sp>
        <p:nvSpPr>
          <p:cNvPr id="7" name="TextBox 6">
            <a:extLst>
              <a:ext uri="{FF2B5EF4-FFF2-40B4-BE49-F238E27FC236}">
                <a16:creationId xmlns:a16="http://schemas.microsoft.com/office/drawing/2014/main" id="{311F1C12-7637-4A68-8A2F-CAD4C4889CB1}"/>
              </a:ext>
            </a:extLst>
          </p:cNvPr>
          <p:cNvSpPr txBox="1"/>
          <p:nvPr/>
        </p:nvSpPr>
        <p:spPr>
          <a:xfrm>
            <a:off x="7926542" y="5465443"/>
            <a:ext cx="3710611" cy="707886"/>
          </a:xfrm>
          <a:prstGeom prst="rect">
            <a:avLst/>
          </a:prstGeom>
          <a:noFill/>
        </p:spPr>
        <p:txBody>
          <a:bodyPr wrap="square" rtlCol="0">
            <a:spAutoFit/>
          </a:bodyPr>
          <a:lstStyle/>
          <a:p>
            <a:pPr algn="ctr"/>
            <a:r>
              <a:rPr lang="en-GB" sz="2000" dirty="0">
                <a:solidFill>
                  <a:srgbClr val="004C97"/>
                </a:solidFill>
                <a:latin typeface="Segoe UI" panose="020B0502040204020203" pitchFamily="34" charset="0"/>
                <a:cs typeface="Segoe UI" panose="020B0502040204020203" pitchFamily="34" charset="0"/>
              </a:rPr>
              <a:t>Mike Williams</a:t>
            </a:r>
          </a:p>
          <a:p>
            <a:pPr algn="ctr"/>
            <a:r>
              <a:rPr lang="en-GB" sz="2000" dirty="0">
                <a:solidFill>
                  <a:srgbClr val="004C97"/>
                </a:solidFill>
                <a:latin typeface="Segoe UI" panose="020B0502040204020203" pitchFamily="34" charset="0"/>
                <a:cs typeface="Segoe UI" panose="020B0502040204020203" pitchFamily="34" charset="0"/>
              </a:rPr>
              <a:t>mike.williams@mj-w.net</a:t>
            </a:r>
          </a:p>
        </p:txBody>
      </p:sp>
      <p:sp>
        <p:nvSpPr>
          <p:cNvPr id="4" name="Slide Number Placeholder 3">
            <a:extLst>
              <a:ext uri="{FF2B5EF4-FFF2-40B4-BE49-F238E27FC236}">
                <a16:creationId xmlns:a16="http://schemas.microsoft.com/office/drawing/2014/main" id="{0C17723F-D09A-4F48-89E1-5F9B6C60BAF6}"/>
              </a:ext>
            </a:extLst>
          </p:cNvPr>
          <p:cNvSpPr>
            <a:spLocks noGrp="1"/>
          </p:cNvSpPr>
          <p:nvPr>
            <p:ph type="sldNum" sz="quarter" idx="12"/>
          </p:nvPr>
        </p:nvSpPr>
        <p:spPr/>
        <p:txBody>
          <a:bodyPr/>
          <a:lstStyle/>
          <a:p>
            <a:fld id="{4FB41092-3153-49E0-8E33-DBA8C55FBAEA}" type="slidenum">
              <a:rPr lang="en-US" smtClean="0"/>
              <a:pPr/>
              <a:t>1</a:t>
            </a:fld>
            <a:endParaRPr lang="en-US" dirty="0"/>
          </a:p>
        </p:txBody>
      </p:sp>
      <p:sp>
        <p:nvSpPr>
          <p:cNvPr id="9" name="Rectangle: Rounded Corners 8">
            <a:extLst>
              <a:ext uri="{FF2B5EF4-FFF2-40B4-BE49-F238E27FC236}">
                <a16:creationId xmlns:a16="http://schemas.microsoft.com/office/drawing/2014/main" id="{9E547291-3B76-4E6D-8EBB-BF31B800771E}"/>
              </a:ext>
            </a:extLst>
          </p:cNvPr>
          <p:cNvSpPr/>
          <p:nvPr/>
        </p:nvSpPr>
        <p:spPr>
          <a:xfrm>
            <a:off x="1736263" y="403285"/>
            <a:ext cx="9309763" cy="1057216"/>
          </a:xfrm>
          <a:prstGeom prst="roundRect">
            <a:avLst/>
          </a:prstGeom>
          <a:solidFill>
            <a:srgbClr val="004C97"/>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PEMPAL-Treasury COP</a:t>
            </a:r>
          </a:p>
        </p:txBody>
      </p:sp>
      <p:sp>
        <p:nvSpPr>
          <p:cNvPr id="5" name="Rectangle: Rounded Corners 4">
            <a:extLst>
              <a:ext uri="{FF2B5EF4-FFF2-40B4-BE49-F238E27FC236}">
                <a16:creationId xmlns:a16="http://schemas.microsoft.com/office/drawing/2014/main" id="{92B89519-78FF-4127-E93F-8EB386C10F82}"/>
              </a:ext>
            </a:extLst>
          </p:cNvPr>
          <p:cNvSpPr/>
          <p:nvPr/>
        </p:nvSpPr>
        <p:spPr>
          <a:xfrm>
            <a:off x="1736263" y="2228851"/>
            <a:ext cx="9309763" cy="1778000"/>
          </a:xfrm>
          <a:prstGeom prst="roundRect">
            <a:avLst/>
          </a:prstGeom>
          <a:solidFill>
            <a:schemeClr val="bg1"/>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4C97"/>
                </a:solidFill>
              </a:rPr>
              <a:t>Investing Surplus Cash – Options and Institutional Arrangements</a:t>
            </a:r>
          </a:p>
        </p:txBody>
      </p:sp>
      <p:pic>
        <p:nvPicPr>
          <p:cNvPr id="8" name="Picture 7">
            <a:extLst>
              <a:ext uri="{FF2B5EF4-FFF2-40B4-BE49-F238E27FC236}">
                <a16:creationId xmlns:a16="http://schemas.microsoft.com/office/drawing/2014/main" id="{757F3450-F997-9FC6-A838-79E371207F50}"/>
              </a:ext>
            </a:extLst>
          </p:cNvPr>
          <p:cNvPicPr>
            <a:picLocks noChangeAspect="1"/>
          </p:cNvPicPr>
          <p:nvPr/>
        </p:nvPicPr>
        <p:blipFill>
          <a:blip r:embed="rId2"/>
          <a:stretch>
            <a:fillRect/>
          </a:stretch>
        </p:blipFill>
        <p:spPr>
          <a:xfrm>
            <a:off x="1962258" y="5465443"/>
            <a:ext cx="3724979" cy="792549"/>
          </a:xfrm>
          <a:prstGeom prst="rect">
            <a:avLst/>
          </a:prstGeom>
        </p:spPr>
      </p:pic>
      <p:sp>
        <p:nvSpPr>
          <p:cNvPr id="2" name="TextBox 1">
            <a:extLst>
              <a:ext uri="{FF2B5EF4-FFF2-40B4-BE49-F238E27FC236}">
                <a16:creationId xmlns:a16="http://schemas.microsoft.com/office/drawing/2014/main" id="{E9357CF6-53F5-154D-CEEF-77A9A2F3D487}"/>
              </a:ext>
            </a:extLst>
          </p:cNvPr>
          <p:cNvSpPr txBox="1"/>
          <p:nvPr/>
        </p:nvSpPr>
        <p:spPr>
          <a:xfrm>
            <a:off x="3956631" y="4576065"/>
            <a:ext cx="4869025" cy="584775"/>
          </a:xfrm>
          <a:prstGeom prst="rect">
            <a:avLst/>
          </a:prstGeom>
          <a:noFill/>
        </p:spPr>
        <p:txBody>
          <a:bodyPr wrap="none" rtlCol="0">
            <a:spAutoFit/>
          </a:bodyPr>
          <a:lstStyle/>
          <a:p>
            <a:r>
              <a:rPr lang="en-GB" sz="3200" b="1" dirty="0">
                <a:solidFill>
                  <a:srgbClr val="004C97"/>
                </a:solidFill>
              </a:rPr>
              <a:t>Vienna, November 2023</a:t>
            </a:r>
          </a:p>
        </p:txBody>
      </p:sp>
    </p:spTree>
    <p:extLst>
      <p:ext uri="{BB962C8B-B14F-4D97-AF65-F5344CB8AC3E}">
        <p14:creationId xmlns:p14="http://schemas.microsoft.com/office/powerpoint/2010/main" val="19112238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Digression: Repo</a:t>
            </a:r>
          </a:p>
        </p:txBody>
      </p:sp>
      <p:graphicFrame>
        <p:nvGraphicFramePr>
          <p:cNvPr id="7" name="Diagram 6">
            <a:extLst>
              <a:ext uri="{FF2B5EF4-FFF2-40B4-BE49-F238E27FC236}">
                <a16:creationId xmlns:a16="http://schemas.microsoft.com/office/drawing/2014/main" id="{9A27B8D7-4A09-4FFF-8392-CE73FF4C8E98}"/>
              </a:ext>
            </a:extLst>
          </p:cNvPr>
          <p:cNvGraphicFramePr/>
          <p:nvPr>
            <p:extLst>
              <p:ext uri="{D42A27DB-BD31-4B8C-83A1-F6EECF244321}">
                <p14:modId xmlns:p14="http://schemas.microsoft.com/office/powerpoint/2010/main" val="1915332715"/>
              </p:ext>
            </p:extLst>
          </p:nvPr>
        </p:nvGraphicFramePr>
        <p:xfrm>
          <a:off x="924675" y="1219200"/>
          <a:ext cx="10387172" cy="4842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89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Classic Repo</a:t>
            </a:r>
          </a:p>
        </p:txBody>
      </p:sp>
      <p:sp>
        <p:nvSpPr>
          <p:cNvPr id="3" name="Content Placeholder 2"/>
          <p:cNvSpPr>
            <a:spLocks noGrp="1"/>
          </p:cNvSpPr>
          <p:nvPr>
            <p:ph idx="1"/>
          </p:nvPr>
        </p:nvSpPr>
        <p:spPr>
          <a:xfrm>
            <a:off x="1149074" y="3887861"/>
            <a:ext cx="10287000" cy="2415555"/>
          </a:xfrm>
        </p:spPr>
        <p:txBody>
          <a:bodyPr>
            <a:normAutofit fontScale="40000" lnSpcReduction="20000"/>
          </a:bodyPr>
          <a:lstStyle/>
          <a:p>
            <a:pPr>
              <a:lnSpc>
                <a:spcPct val="110000"/>
              </a:lnSpc>
              <a:spcBef>
                <a:spcPts val="1200"/>
              </a:spcBef>
            </a:pPr>
            <a:r>
              <a:rPr lang="en-GB" sz="4500" dirty="0"/>
              <a:t>Repo may be with “general” collateral or a specific bond (</a:t>
            </a:r>
            <a:r>
              <a:rPr lang="en-GB" sz="4500" dirty="0" err="1"/>
              <a:t>eg</a:t>
            </a:r>
            <a:r>
              <a:rPr lang="en-GB" sz="4500" dirty="0"/>
              <a:t> needed to cover a short – the repo rate will usually be less)</a:t>
            </a:r>
          </a:p>
          <a:p>
            <a:pPr>
              <a:lnSpc>
                <a:spcPct val="110000"/>
              </a:lnSpc>
              <a:spcBef>
                <a:spcPts val="1200"/>
              </a:spcBef>
            </a:pPr>
            <a:r>
              <a:rPr lang="en-GB" sz="4500" dirty="0"/>
              <a:t>If initial margin (“haircut”) is required, collateral of 100/(1-V) will be paid – where V is the margin</a:t>
            </a:r>
          </a:p>
          <a:p>
            <a:pPr>
              <a:lnSpc>
                <a:spcPct val="110000"/>
              </a:lnSpc>
              <a:spcBef>
                <a:spcPts val="1200"/>
              </a:spcBef>
            </a:pPr>
            <a:r>
              <a:rPr lang="en-GB" sz="4500" dirty="0"/>
              <a:t>If a coupon is paid during the term of the repo, it will be handed over to the seller (the value of the collateral may need to be restored as the accrued price falls). Markets often avoid collateral near a coupon date for this reason</a:t>
            </a:r>
          </a:p>
          <a:p>
            <a:pPr>
              <a:lnSpc>
                <a:spcPct val="110000"/>
              </a:lnSpc>
              <a:spcBef>
                <a:spcPts val="1200"/>
              </a:spcBef>
            </a:pPr>
            <a:r>
              <a:rPr lang="en-GB" sz="4500" dirty="0"/>
              <a:t>Interest may be fixed or variable rate</a:t>
            </a:r>
          </a:p>
          <a:p>
            <a:endParaRPr lang="en-GB" dirty="0"/>
          </a:p>
        </p:txBody>
      </p:sp>
      <p:pic>
        <p:nvPicPr>
          <p:cNvPr id="4" name="Picture 3"/>
          <p:cNvPicPr>
            <a:picLocks noChangeAspect="1"/>
          </p:cNvPicPr>
          <p:nvPr/>
        </p:nvPicPr>
        <p:blipFill>
          <a:blip r:embed="rId2"/>
          <a:stretch>
            <a:fillRect/>
          </a:stretch>
        </p:blipFill>
        <p:spPr>
          <a:xfrm>
            <a:off x="2590800" y="1116459"/>
            <a:ext cx="6291734" cy="2415554"/>
          </a:xfrm>
          <a:prstGeom prst="rect">
            <a:avLst/>
          </a:prstGeom>
        </p:spPr>
      </p:pic>
    </p:spTree>
    <p:extLst>
      <p:ext uri="{BB962C8B-B14F-4D97-AF65-F5344CB8AC3E}">
        <p14:creationId xmlns:p14="http://schemas.microsoft.com/office/powerpoint/2010/main" val="227651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Repo is Important</a:t>
            </a:r>
            <a:endParaRPr lang="en-GB" dirty="0"/>
          </a:p>
        </p:txBody>
      </p:sp>
      <p:graphicFrame>
        <p:nvGraphicFramePr>
          <p:cNvPr id="6" name="Diagram 5">
            <a:extLst>
              <a:ext uri="{FF2B5EF4-FFF2-40B4-BE49-F238E27FC236}">
                <a16:creationId xmlns:a16="http://schemas.microsoft.com/office/drawing/2014/main" id="{3DF7DD92-9C9D-41B4-90C2-7AF37F0F095F}"/>
              </a:ext>
            </a:extLst>
          </p:cNvPr>
          <p:cNvGraphicFramePr/>
          <p:nvPr>
            <p:extLst>
              <p:ext uri="{D42A27DB-BD31-4B8C-83A1-F6EECF244321}">
                <p14:modId xmlns:p14="http://schemas.microsoft.com/office/powerpoint/2010/main" val="2736561052"/>
              </p:ext>
            </p:extLst>
          </p:nvPr>
        </p:nvGraphicFramePr>
        <p:xfrm>
          <a:off x="815592" y="1507732"/>
          <a:ext cx="10560816" cy="4820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308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23" y="198362"/>
            <a:ext cx="8839200" cy="1219200"/>
          </a:xfrm>
        </p:spPr>
        <p:txBody>
          <a:bodyPr/>
          <a:lstStyle/>
          <a:p>
            <a:r>
              <a:rPr lang="en-GB" dirty="0"/>
              <a:t>Outline</a:t>
            </a:r>
          </a:p>
        </p:txBody>
      </p:sp>
      <p:graphicFrame>
        <p:nvGraphicFramePr>
          <p:cNvPr id="4" name="Diagram 3"/>
          <p:cNvGraphicFramePr/>
          <p:nvPr>
            <p:extLst>
              <p:ext uri="{D42A27DB-BD31-4B8C-83A1-F6EECF244321}">
                <p14:modId xmlns:p14="http://schemas.microsoft.com/office/powerpoint/2010/main" val="263321025"/>
              </p:ext>
            </p:extLst>
          </p:nvPr>
        </p:nvGraphicFramePr>
        <p:xfrm>
          <a:off x="1048657" y="1174338"/>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77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9603132"/>
              </p:ext>
            </p:extLst>
          </p:nvPr>
        </p:nvGraphicFramePr>
        <p:xfrm>
          <a:off x="876300" y="1219200"/>
          <a:ext cx="10439400" cy="545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137920" y="0"/>
            <a:ext cx="8839200" cy="1219200"/>
          </a:xfrm>
        </p:spPr>
        <p:txBody>
          <a:bodyPr/>
          <a:lstStyle/>
          <a:p>
            <a:r>
              <a:rPr lang="en-GB" dirty="0"/>
              <a:t>Investment Policy Statement</a:t>
            </a:r>
          </a:p>
        </p:txBody>
      </p:sp>
    </p:spTree>
    <p:extLst>
      <p:ext uri="{BB962C8B-B14F-4D97-AF65-F5344CB8AC3E}">
        <p14:creationId xmlns:p14="http://schemas.microsoft.com/office/powerpoint/2010/main" val="309727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88A9-3E52-4F71-9BEC-9C7BFE0AFF0E}"/>
              </a:ext>
            </a:extLst>
          </p:cNvPr>
          <p:cNvSpPr>
            <a:spLocks noGrp="1"/>
          </p:cNvSpPr>
          <p:nvPr>
            <p:ph type="title"/>
          </p:nvPr>
        </p:nvSpPr>
        <p:spPr>
          <a:xfrm>
            <a:off x="1320800" y="0"/>
            <a:ext cx="9525000" cy="1219200"/>
          </a:xfrm>
        </p:spPr>
        <p:txBody>
          <a:bodyPr/>
          <a:lstStyle/>
          <a:p>
            <a:r>
              <a:rPr lang="en-GB" dirty="0"/>
              <a:t>Coordination with Debt Management</a:t>
            </a:r>
          </a:p>
        </p:txBody>
      </p:sp>
      <p:sp>
        <p:nvSpPr>
          <p:cNvPr id="3" name="Content Placeholder 2">
            <a:extLst>
              <a:ext uri="{FF2B5EF4-FFF2-40B4-BE49-F238E27FC236}">
                <a16:creationId xmlns:a16="http://schemas.microsoft.com/office/drawing/2014/main" id="{DCCBC1A8-2157-45E7-BB08-CB11BF1551FA}"/>
              </a:ext>
            </a:extLst>
          </p:cNvPr>
          <p:cNvSpPr>
            <a:spLocks noGrp="1"/>
          </p:cNvSpPr>
          <p:nvPr>
            <p:ph idx="1"/>
          </p:nvPr>
        </p:nvSpPr>
        <p:spPr>
          <a:xfrm>
            <a:off x="1240971" y="1187799"/>
            <a:ext cx="9630229" cy="5274646"/>
          </a:xfrm>
        </p:spPr>
        <p:txBody>
          <a:bodyPr>
            <a:normAutofit lnSpcReduction="10000"/>
          </a:bodyPr>
          <a:lstStyle/>
          <a:p>
            <a:r>
              <a:rPr lang="en-GB" dirty="0"/>
              <a:t>The institutional, governance, and decision-making requirements that apply to the investment of cash surpluses are, in principle, no different from those that apply to other cash or debt management transactions </a:t>
            </a:r>
          </a:p>
          <a:p>
            <a:endParaRPr lang="en-GB" dirty="0"/>
          </a:p>
          <a:p>
            <a:endParaRPr lang="en-GB" dirty="0"/>
          </a:p>
          <a:p>
            <a:endParaRPr lang="en-GB" dirty="0"/>
          </a:p>
          <a:p>
            <a:endParaRPr lang="en-GB" dirty="0"/>
          </a:p>
          <a:p>
            <a:endParaRPr lang="en-GB" dirty="0"/>
          </a:p>
          <a:p>
            <a:endParaRPr lang="en-GB" dirty="0"/>
          </a:p>
          <a:p>
            <a:r>
              <a:rPr lang="en-GB" dirty="0"/>
              <a:t>Investment of surplus cash falls naturally into the  integrated debt office</a:t>
            </a:r>
          </a:p>
        </p:txBody>
      </p:sp>
      <p:pic>
        <p:nvPicPr>
          <p:cNvPr id="4" name="Picture 3">
            <a:extLst>
              <a:ext uri="{FF2B5EF4-FFF2-40B4-BE49-F238E27FC236}">
                <a16:creationId xmlns:a16="http://schemas.microsoft.com/office/drawing/2014/main" id="{B77ECD4B-1F4E-4ABA-AD18-32D65E66AE3D}"/>
              </a:ext>
            </a:extLst>
          </p:cNvPr>
          <p:cNvPicPr>
            <a:picLocks noChangeAspect="1"/>
          </p:cNvPicPr>
          <p:nvPr/>
        </p:nvPicPr>
        <p:blipFill rotWithShape="1">
          <a:blip r:embed="rId2"/>
          <a:srcRect b="4876"/>
          <a:stretch/>
        </p:blipFill>
        <p:spPr>
          <a:xfrm>
            <a:off x="953027" y="2238822"/>
            <a:ext cx="6250112" cy="3204000"/>
          </a:xfrm>
          <a:prstGeom prst="rect">
            <a:avLst/>
          </a:prstGeom>
        </p:spPr>
      </p:pic>
      <p:sp>
        <p:nvSpPr>
          <p:cNvPr id="7" name="Content Placeholder 2">
            <a:extLst>
              <a:ext uri="{FF2B5EF4-FFF2-40B4-BE49-F238E27FC236}">
                <a16:creationId xmlns:a16="http://schemas.microsoft.com/office/drawing/2014/main" id="{5C89B5A2-36C7-442A-8BC4-A75B60651116}"/>
              </a:ext>
            </a:extLst>
          </p:cNvPr>
          <p:cNvSpPr txBox="1">
            <a:spLocks/>
          </p:cNvSpPr>
          <p:nvPr/>
        </p:nvSpPr>
        <p:spPr>
          <a:xfrm>
            <a:off x="7325474" y="2077632"/>
            <a:ext cx="4304872" cy="3526381"/>
          </a:xfrm>
          <a:prstGeom prst="rect">
            <a:avLst/>
          </a:prstGeom>
          <a:ln w="12700">
            <a:solidFill>
              <a:srgbClr val="004C97"/>
            </a:solidFill>
          </a:ln>
        </p:spPr>
        <p:txBody>
          <a:bodyPr vert="horz" lIns="72000" tIns="137160" rIns="72000" bIns="0" rtlCol="0">
            <a:normAutofit fontScale="92500" lnSpcReduction="10000"/>
          </a:bodyPr>
          <a:lst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2000" indent="-252000">
              <a:lnSpc>
                <a:spcPct val="110000"/>
              </a:lnSpc>
              <a:spcBef>
                <a:spcPts val="600"/>
              </a:spcBef>
              <a:spcAft>
                <a:spcPts val="600"/>
              </a:spcAft>
            </a:pPr>
            <a:r>
              <a:rPr lang="en-GB" sz="1600" dirty="0"/>
              <a:t>The investment of surpluses in some countries lies with the treasury, reflecting its historical role as the (largely passive) cash manager </a:t>
            </a:r>
          </a:p>
          <a:p>
            <a:pPr marL="252000" indent="-252000">
              <a:lnSpc>
                <a:spcPct val="110000"/>
              </a:lnSpc>
              <a:spcBef>
                <a:spcPts val="600"/>
              </a:spcBef>
              <a:spcAft>
                <a:spcPts val="600"/>
              </a:spcAft>
            </a:pPr>
            <a:r>
              <a:rPr lang="en-GB" sz="1600" dirty="0"/>
              <a:t>It has survived the development of a modern debt management office with responsibility for both T-bond and T-bill issuance (Mexico is an example; in Chile, legacy legislation has left the investment of surpluses with the budget directorate)</a:t>
            </a:r>
          </a:p>
          <a:p>
            <a:pPr marL="252000" indent="-252000">
              <a:lnSpc>
                <a:spcPct val="110000"/>
              </a:lnSpc>
              <a:spcBef>
                <a:spcPts val="600"/>
              </a:spcBef>
              <a:spcAft>
                <a:spcPts val="600"/>
              </a:spcAft>
            </a:pPr>
            <a:r>
              <a:rPr lang="en-GB" sz="1600" dirty="0"/>
              <a:t>Separate responsibilities for investment and issuance risk confusing signals to the market (and unnecessary skill duplication)</a:t>
            </a:r>
          </a:p>
        </p:txBody>
      </p:sp>
    </p:spTree>
    <p:extLst>
      <p:ext uri="{BB962C8B-B14F-4D97-AF65-F5344CB8AC3E}">
        <p14:creationId xmlns:p14="http://schemas.microsoft.com/office/powerpoint/2010/main" val="21692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B5A113-5A29-4A86-9365-F35341E8E27F}"/>
              </a:ext>
            </a:extLst>
          </p:cNvPr>
          <p:cNvGraphicFramePr/>
          <p:nvPr>
            <p:extLst>
              <p:ext uri="{D42A27DB-BD31-4B8C-83A1-F6EECF244321}">
                <p14:modId xmlns:p14="http://schemas.microsoft.com/office/powerpoint/2010/main" val="306814738"/>
              </p:ext>
            </p:extLst>
          </p:nvPr>
        </p:nvGraphicFramePr>
        <p:xfrm>
          <a:off x="1023256" y="1300502"/>
          <a:ext cx="5130801" cy="5255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01BFDCCC-D24F-412B-9EC1-2EFA9BE0CAC2}"/>
              </a:ext>
            </a:extLst>
          </p:cNvPr>
          <p:cNvSpPr txBox="1">
            <a:spLocks/>
          </p:cNvSpPr>
          <p:nvPr/>
        </p:nvSpPr>
        <p:spPr>
          <a:xfrm>
            <a:off x="1023257" y="235974"/>
            <a:ext cx="10588640" cy="763836"/>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0" fontAlgn="auto" latinLnBrk="0" hangingPunct="0">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004C97"/>
                </a:solidFill>
                <a:effectLst/>
                <a:uLnTx/>
                <a:uFillTx/>
                <a:latin typeface="Arial Black" panose="020B0A04020102020204" pitchFamily="34" charset="0"/>
                <a:ea typeface="+mj-ea"/>
                <a:cs typeface="+mj-cs"/>
              </a:rPr>
              <a:t>Separate Functions require Coordination</a:t>
            </a:r>
          </a:p>
        </p:txBody>
      </p:sp>
      <p:sp>
        <p:nvSpPr>
          <p:cNvPr id="6" name="Content Placeholder 2"/>
          <p:cNvSpPr txBox="1">
            <a:spLocks/>
          </p:cNvSpPr>
          <p:nvPr/>
        </p:nvSpPr>
        <p:spPr>
          <a:xfrm>
            <a:off x="6781800" y="1221036"/>
            <a:ext cx="4955480" cy="5408364"/>
          </a:xfrm>
          <a:prstGeom prst="rect">
            <a:avLst/>
          </a:prstGeom>
          <a:ln w="12700">
            <a:solidFill>
              <a:srgbClr val="3333CC"/>
            </a:solidFill>
          </a:ln>
        </p:spPr>
        <p:txBody>
          <a:bodyPr lIns="108000" tIns="144000" rIns="108000">
            <a:normAutofit fontScale="25000" lnSpcReduction="20000"/>
          </a:bodyPr>
          <a:lstStyle>
            <a:lvl1pPr marL="342900" indent="-342900" algn="l" rtl="0" eaLnBrk="0" fontAlgn="base" hangingPunct="0">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marR="0" lvl="0" indent="0" algn="ctr" defTabSz="914314" rtl="0" eaLnBrk="0" fontAlgn="base" latinLnBrk="0" hangingPunct="0">
              <a:lnSpc>
                <a:spcPct val="110000"/>
              </a:lnSpc>
              <a:spcBef>
                <a:spcPts val="600"/>
              </a:spcBef>
              <a:spcAft>
                <a:spcPct val="0"/>
              </a:spcAft>
              <a:buClr>
                <a:srgbClr val="000000"/>
              </a:buClr>
              <a:buSzTx/>
              <a:buFontTx/>
              <a:buNone/>
              <a:tabLst/>
              <a:defRPr/>
            </a:pPr>
            <a:r>
              <a:rPr kumimoji="0" lang="en-GB" sz="9600" b="1" i="0" u="none" strike="noStrike" kern="0" cap="none" spc="0" normalizeH="0" baseline="0" noProof="0" dirty="0">
                <a:ln>
                  <a:noFill/>
                </a:ln>
                <a:solidFill>
                  <a:srgbClr val="004C97"/>
                </a:solidFill>
                <a:effectLst/>
                <a:uLnTx/>
                <a:uFillTx/>
                <a:latin typeface="Arial" panose="020B0604020202020204"/>
                <a:ea typeface="+mn-ea"/>
                <a:cs typeface="+mn-cs"/>
              </a:rPr>
              <a:t>Cash Coordination Committee</a:t>
            </a: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en-GB" sz="6400" b="0" i="0" u="none" strike="noStrike" kern="0" cap="none" spc="0" normalizeH="0" baseline="0" noProof="0" dirty="0">
                <a:ln>
                  <a:noFill/>
                </a:ln>
                <a:solidFill>
                  <a:srgbClr val="000000"/>
                </a:solidFill>
                <a:effectLst/>
                <a:uLnTx/>
                <a:uFillTx/>
                <a:latin typeface="Arial" panose="020B0604020202020204"/>
                <a:ea typeface="+mn-ea"/>
                <a:cs typeface="+mn-cs"/>
              </a:rPr>
              <a:t>Useful and widely used coordination mechanism for short-term cash management decisions</a:t>
            </a: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en-GB" sz="6400" b="0" i="0" u="none" strike="noStrike" kern="0" cap="none" spc="0" normalizeH="0" baseline="0" noProof="0" dirty="0">
                <a:ln>
                  <a:noFill/>
                </a:ln>
                <a:solidFill>
                  <a:srgbClr val="000000"/>
                </a:solidFill>
                <a:effectLst/>
                <a:uLnTx/>
                <a:uFillTx/>
                <a:latin typeface="Arial" panose="020B0604020202020204"/>
                <a:ea typeface="+mn-ea"/>
                <a:cs typeface="+mn-cs"/>
              </a:rPr>
              <a:t>Meets weekly, chaired e.g. by Head Treasury</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6400" b="0" i="0" u="none" strike="noStrike" kern="0" cap="none" spc="0" normalizeH="0" baseline="0" noProof="0" dirty="0">
                <a:ln>
                  <a:noFill/>
                </a:ln>
                <a:solidFill>
                  <a:srgbClr val="004C97"/>
                </a:solidFill>
                <a:effectLst/>
                <a:uLnTx/>
                <a:uFillTx/>
                <a:latin typeface="Arial" panose="020B0604020202020204"/>
                <a:ea typeface="+mn-ea"/>
                <a:cs typeface="+mn-cs"/>
              </a:rPr>
              <a:t>Including also budget division, macro-fiscal unit, debt managers, central bank, tax authorities</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6400" b="0" i="0" u="none" strike="noStrike" kern="0" cap="none" spc="0" normalizeH="0" baseline="0" noProof="0" dirty="0">
                <a:ln>
                  <a:noFill/>
                </a:ln>
                <a:solidFill>
                  <a:srgbClr val="004C97"/>
                </a:solidFill>
                <a:effectLst/>
                <a:uLnTx/>
                <a:uFillTx/>
                <a:latin typeface="Arial" panose="020B0604020202020204"/>
                <a:ea typeface="+mn-ea"/>
                <a:cs typeface="+mn-cs"/>
              </a:rPr>
              <a:t>Delegated authority for decisions within agreed parameters</a:t>
            </a: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en-GB" sz="6400" b="0" i="0" u="none" strike="noStrike" kern="0" cap="none" spc="0" normalizeH="0" baseline="0" noProof="0" dirty="0">
                <a:ln>
                  <a:noFill/>
                </a:ln>
                <a:solidFill>
                  <a:srgbClr val="000000"/>
                </a:solidFill>
                <a:effectLst/>
                <a:uLnTx/>
                <a:uFillTx/>
                <a:latin typeface="Arial" panose="020B0604020202020204"/>
                <a:ea typeface="+mn-ea"/>
                <a:cs typeface="+mn-cs"/>
              </a:rPr>
              <a:t>Main responsibilities:</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5600" b="0" i="0" u="none" strike="noStrike" kern="0" cap="none" spc="0" normalizeH="0" baseline="0" noProof="0" dirty="0">
                <a:ln>
                  <a:noFill/>
                </a:ln>
                <a:solidFill>
                  <a:srgbClr val="004C97"/>
                </a:solidFill>
                <a:effectLst/>
                <a:uLnTx/>
                <a:uFillTx/>
                <a:latin typeface="Arial" panose="020B0604020202020204"/>
                <a:ea typeface="+mn-ea"/>
                <a:cs typeface="+mn-cs"/>
              </a:rPr>
              <a:t>Review cash flow outturns, compare to forecasts</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5600" b="0" i="0" u="none" strike="noStrike" kern="0" cap="none" spc="0" normalizeH="0" baseline="0" noProof="0" dirty="0">
                <a:ln>
                  <a:noFill/>
                </a:ln>
                <a:solidFill>
                  <a:srgbClr val="004C97"/>
                </a:solidFill>
                <a:effectLst/>
                <a:uLnTx/>
                <a:uFillTx/>
                <a:latin typeface="Arial" panose="020B0604020202020204"/>
                <a:ea typeface="+mn-ea"/>
                <a:cs typeface="+mn-cs"/>
              </a:rPr>
              <a:t>Review cash flow forecasts for the period ahead</a:t>
            </a:r>
          </a:p>
          <a:p>
            <a:pPr marL="712788" indent="-265113" defTabSz="914314">
              <a:lnSpc>
                <a:spcPct val="110000"/>
              </a:lnSpc>
              <a:buClrTx/>
              <a:buFontTx/>
              <a:buChar char="–"/>
              <a:defRPr/>
            </a:pPr>
            <a:r>
              <a:rPr kumimoji="0" lang="en-GB" sz="6000" b="0" i="0" u="none" strike="noStrike" kern="0" cap="none" spc="0" normalizeH="0" baseline="0" noProof="0" dirty="0">
                <a:ln>
                  <a:noFill/>
                </a:ln>
                <a:solidFill>
                  <a:srgbClr val="004C97"/>
                </a:solidFill>
                <a:effectLst/>
                <a:uLnTx/>
                <a:uFillTx/>
                <a:latin typeface="Arial" panose="020B0604020202020204"/>
                <a:ea typeface="+mn-ea"/>
                <a:cs typeface="+mn-cs"/>
              </a:rPr>
              <a:t>Decide on action needed to ensure cash adequacy over the period ahead</a:t>
            </a: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en-GB" sz="6400" b="0" i="0" u="none" strike="noStrike" kern="0" cap="none" spc="0" normalizeH="0" baseline="0" noProof="0" dirty="0">
                <a:ln>
                  <a:noFill/>
                </a:ln>
                <a:solidFill>
                  <a:srgbClr val="000000"/>
                </a:solidFill>
                <a:effectLst/>
                <a:uLnTx/>
                <a:uFillTx/>
                <a:latin typeface="Arial" panose="020B0604020202020204"/>
                <a:ea typeface="+mn-ea"/>
                <a:cs typeface="+mn-cs"/>
              </a:rPr>
              <a:t>Supported by Cash Management Unit (CMU)</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5600" b="0" i="0" u="none" strike="noStrike" kern="0" cap="none" spc="0" normalizeH="0" baseline="0" noProof="0" dirty="0">
                <a:ln>
                  <a:noFill/>
                </a:ln>
                <a:solidFill>
                  <a:srgbClr val="004C97"/>
                </a:solidFill>
                <a:effectLst/>
                <a:uLnTx/>
                <a:uFillTx/>
                <a:latin typeface="Arial" panose="020B0604020202020204"/>
                <a:ea typeface="+mn-ea"/>
                <a:cs typeface="+mn-cs"/>
              </a:rPr>
              <a:t>Responsible for forecast preparation, database, error analysis etc</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5600" b="0" i="0" u="none" strike="noStrike" kern="0" cap="none" spc="0" normalizeH="0" baseline="0" noProof="0" dirty="0">
                <a:ln>
                  <a:noFill/>
                </a:ln>
                <a:solidFill>
                  <a:srgbClr val="004C97"/>
                </a:solidFill>
                <a:effectLst/>
                <a:uLnTx/>
                <a:uFillTx/>
                <a:latin typeface="Arial" panose="020B0604020202020204"/>
                <a:ea typeface="+mn-ea"/>
                <a:cs typeface="+mn-cs"/>
              </a:rPr>
              <a:t>Also preparation of scenarios and what-ifs </a:t>
            </a: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en-GB" sz="5600" b="0" i="0" u="none" strike="noStrike" kern="0" cap="none" spc="0" normalizeH="0" baseline="0" noProof="0" dirty="0">
                <a:ln>
                  <a:noFill/>
                </a:ln>
                <a:solidFill>
                  <a:srgbClr val="004C97"/>
                </a:solidFill>
                <a:effectLst/>
                <a:uLnTx/>
                <a:uFillTx/>
                <a:latin typeface="Arial" panose="020B0604020202020204"/>
                <a:ea typeface="+mn-ea"/>
                <a:cs typeface="+mn-cs"/>
              </a:rPr>
              <a:t>Policy recommendations (discussed with debt managers)</a:t>
            </a:r>
          </a:p>
          <a:p>
            <a:pPr marL="342900" marR="0" lvl="0" indent="-342900" algn="l" defTabSz="914314" rtl="0" eaLnBrk="0" fontAlgn="base" latinLnBrk="0" hangingPunct="0">
              <a:lnSpc>
                <a:spcPct val="100000"/>
              </a:lnSpc>
              <a:spcBef>
                <a:spcPct val="20000"/>
              </a:spcBef>
              <a:spcAft>
                <a:spcPct val="0"/>
              </a:spcAft>
              <a:buClr>
                <a:srgbClr val="000000"/>
              </a:buClr>
              <a:buSzTx/>
              <a:buFontTx/>
              <a:buChar char="•"/>
              <a:tabLst/>
              <a:defRPr/>
            </a:pPr>
            <a:endParaRPr kumimoji="0" lang="en-GB" sz="36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 name="Right Brace 6"/>
          <p:cNvSpPr/>
          <p:nvPr/>
        </p:nvSpPr>
        <p:spPr bwMode="auto">
          <a:xfrm>
            <a:off x="6248400" y="1221036"/>
            <a:ext cx="533400" cy="5255964"/>
          </a:xfrm>
          <a:prstGeom prst="rightBrace">
            <a:avLst/>
          </a:prstGeom>
          <a:noFill/>
          <a:ln w="15875" cap="flat" cmpd="sng" algn="ctr">
            <a:solidFill>
              <a:srgbClr val="004C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9877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ppt_y"/>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BF55-9C3A-4CA0-A9A7-32EE1E7E04D6}"/>
              </a:ext>
            </a:extLst>
          </p:cNvPr>
          <p:cNvSpPr>
            <a:spLocks noGrp="1"/>
          </p:cNvSpPr>
          <p:nvPr>
            <p:ph type="title"/>
          </p:nvPr>
        </p:nvSpPr>
        <p:spPr>
          <a:xfrm>
            <a:off x="1436913" y="257394"/>
            <a:ext cx="10286163" cy="1118064"/>
          </a:xfrm>
        </p:spPr>
        <p:txBody>
          <a:bodyPr/>
          <a:lstStyle/>
          <a:p>
            <a:r>
              <a:rPr lang="en-GB" dirty="0"/>
              <a:t>Interaction with Central Bank*</a:t>
            </a:r>
          </a:p>
        </p:txBody>
      </p:sp>
      <p:graphicFrame>
        <p:nvGraphicFramePr>
          <p:cNvPr id="4" name="Diagram 3">
            <a:extLst>
              <a:ext uri="{FF2B5EF4-FFF2-40B4-BE49-F238E27FC236}">
                <a16:creationId xmlns:a16="http://schemas.microsoft.com/office/drawing/2014/main" id="{34BC20F0-9F7D-4CB8-9E01-C89623155C09}"/>
              </a:ext>
            </a:extLst>
          </p:cNvPr>
          <p:cNvGraphicFramePr/>
          <p:nvPr>
            <p:extLst>
              <p:ext uri="{D42A27DB-BD31-4B8C-83A1-F6EECF244321}">
                <p14:modId xmlns:p14="http://schemas.microsoft.com/office/powerpoint/2010/main" val="2100260467"/>
              </p:ext>
            </p:extLst>
          </p:nvPr>
        </p:nvGraphicFramePr>
        <p:xfrm>
          <a:off x="1567544" y="1362695"/>
          <a:ext cx="9509648" cy="4423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9F87200-882C-3834-9092-42B9928997A6}"/>
              </a:ext>
            </a:extLst>
          </p:cNvPr>
          <p:cNvSpPr txBox="1"/>
          <p:nvPr/>
        </p:nvSpPr>
        <p:spPr>
          <a:xfrm>
            <a:off x="4193628" y="5954275"/>
            <a:ext cx="7529448" cy="646331"/>
          </a:xfrm>
          <a:prstGeom prst="rect">
            <a:avLst/>
          </a:prstGeom>
          <a:noFill/>
        </p:spPr>
        <p:txBody>
          <a:bodyPr wrap="square" rtlCol="0">
            <a:spAutoFit/>
          </a:bodyPr>
          <a:lstStyle/>
          <a:p>
            <a:r>
              <a:rPr lang="en-GB" dirty="0"/>
              <a:t>* For further discussion of this topic see the PEMPAL 2017 presentation at: </a:t>
            </a:r>
            <a:r>
              <a:rPr lang="en-US" sz="1800" u="sng" dirty="0">
                <a:effectLst/>
                <a:latin typeface="Calibri" panose="020F0502020204030204" pitchFamily="34" charset="0"/>
                <a:ea typeface="Times New Roman" panose="02020603050405020304" pitchFamily="18" charset="0"/>
                <a:hlinkClick r:id="rId7"/>
              </a:rPr>
              <a:t>http://www.mj-w.net/pdfs/MoF-CB-PEMPAL-Mar17.pdf</a:t>
            </a:r>
            <a:r>
              <a:rPr lang="en-US" sz="1800" u="sng" dirty="0">
                <a:effectLst/>
                <a:latin typeface="Calibri" panose="020F050202020403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3720781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0236-DFCD-48DD-986D-596FA9C58677}"/>
              </a:ext>
            </a:extLst>
          </p:cNvPr>
          <p:cNvSpPr>
            <a:spLocks noGrp="1"/>
          </p:cNvSpPr>
          <p:nvPr>
            <p:ph type="title"/>
          </p:nvPr>
        </p:nvSpPr>
        <p:spPr>
          <a:xfrm>
            <a:off x="1190170" y="275628"/>
            <a:ext cx="9476241" cy="978486"/>
          </a:xfrm>
        </p:spPr>
        <p:txBody>
          <a:bodyPr>
            <a:normAutofit/>
          </a:bodyPr>
          <a:lstStyle/>
          <a:p>
            <a:r>
              <a:rPr lang="en-GB" sz="3600" dirty="0"/>
              <a:t>Internal Procedures</a:t>
            </a:r>
          </a:p>
        </p:txBody>
      </p:sp>
      <p:sp>
        <p:nvSpPr>
          <p:cNvPr id="3" name="Content Placeholder 2">
            <a:extLst>
              <a:ext uri="{FF2B5EF4-FFF2-40B4-BE49-F238E27FC236}">
                <a16:creationId xmlns:a16="http://schemas.microsoft.com/office/drawing/2014/main" id="{C6E23703-3273-45C3-99DA-CD349AEC75B7}"/>
              </a:ext>
            </a:extLst>
          </p:cNvPr>
          <p:cNvSpPr>
            <a:spLocks noGrp="1"/>
          </p:cNvSpPr>
          <p:nvPr>
            <p:ph type="body" sz="quarter" idx="10"/>
          </p:nvPr>
        </p:nvSpPr>
        <p:spPr>
          <a:xfrm>
            <a:off x="1190170" y="1496418"/>
            <a:ext cx="6596009" cy="4637256"/>
          </a:xfrm>
          <a:ln w="15875">
            <a:solidFill>
              <a:srgbClr val="004C97"/>
            </a:solidFill>
          </a:ln>
        </p:spPr>
        <p:txBody>
          <a:bodyPr lIns="72000" rIns="72000">
            <a:normAutofit fontScale="85000" lnSpcReduction="10000"/>
          </a:bodyPr>
          <a:lstStyle/>
          <a:p>
            <a:pPr>
              <a:lnSpc>
                <a:spcPct val="110000"/>
              </a:lnSpc>
              <a:spcBef>
                <a:spcPts val="600"/>
              </a:spcBef>
              <a:buClr>
                <a:srgbClr val="004C97"/>
              </a:buClr>
              <a:buSzPct val="120000"/>
            </a:pPr>
            <a:r>
              <a:rPr lang="en-GB" sz="2200" dirty="0"/>
              <a:t>Procedures, incorporating controls, are an essential part of risk management framework</a:t>
            </a:r>
          </a:p>
          <a:p>
            <a:pPr lvl="2">
              <a:lnSpc>
                <a:spcPct val="110000"/>
              </a:lnSpc>
              <a:buClr>
                <a:srgbClr val="004C97"/>
              </a:buClr>
              <a:buSzPct val="100000"/>
              <a:buFont typeface="Wingdings" panose="05000000000000000000" pitchFamily="2" charset="2"/>
              <a:buChar char="Ø"/>
            </a:pPr>
            <a:r>
              <a:rPr lang="en-GB" sz="1900" dirty="0"/>
              <a:t>To provide a check-list for staff member or manager to ensure that all necessary actions underpinning an activity have been executed and the relevant controls evidenced, i.e. </a:t>
            </a:r>
          </a:p>
          <a:p>
            <a:pPr lvl="3">
              <a:lnSpc>
                <a:spcPct val="110000"/>
              </a:lnSpc>
              <a:buClr>
                <a:srgbClr val="004C97"/>
              </a:buClr>
            </a:pPr>
            <a:r>
              <a:rPr lang="en-GB" sz="1700" dirty="0"/>
              <a:t>Approvals</a:t>
            </a:r>
          </a:p>
          <a:p>
            <a:pPr lvl="3">
              <a:lnSpc>
                <a:spcPct val="110000"/>
              </a:lnSpc>
              <a:buClr>
                <a:srgbClr val="004C97"/>
              </a:buClr>
            </a:pPr>
            <a:r>
              <a:rPr lang="en-GB" sz="1700" dirty="0"/>
              <a:t>Authorisations</a:t>
            </a:r>
          </a:p>
          <a:p>
            <a:pPr lvl="3">
              <a:lnSpc>
                <a:spcPct val="110000"/>
              </a:lnSpc>
              <a:buClr>
                <a:srgbClr val="004C97"/>
              </a:buClr>
            </a:pPr>
            <a:r>
              <a:rPr lang="en-GB" sz="1700" dirty="0"/>
              <a:t>Verifications</a:t>
            </a:r>
          </a:p>
          <a:p>
            <a:pPr lvl="3">
              <a:lnSpc>
                <a:spcPct val="110000"/>
              </a:lnSpc>
              <a:buClr>
                <a:srgbClr val="004C97"/>
              </a:buClr>
            </a:pPr>
            <a:r>
              <a:rPr lang="en-GB" sz="1700" dirty="0"/>
              <a:t>Reconciliations</a:t>
            </a:r>
          </a:p>
          <a:p>
            <a:pPr lvl="3">
              <a:lnSpc>
                <a:spcPct val="110000"/>
              </a:lnSpc>
              <a:buClr>
                <a:srgbClr val="004C97"/>
              </a:buClr>
            </a:pPr>
            <a:r>
              <a:rPr lang="en-GB" sz="1700" dirty="0"/>
              <a:t>Segregation of duties</a:t>
            </a:r>
          </a:p>
          <a:p>
            <a:pPr lvl="2">
              <a:lnSpc>
                <a:spcPct val="110000"/>
              </a:lnSpc>
              <a:buClr>
                <a:srgbClr val="004C97"/>
              </a:buClr>
              <a:buSzPct val="100000"/>
              <a:buFont typeface="Wingdings" panose="05000000000000000000" pitchFamily="2" charset="2"/>
              <a:buChar char="Ø"/>
            </a:pPr>
            <a:r>
              <a:rPr lang="en-GB" sz="1900" dirty="0"/>
              <a:t>To ensure process can be fully and safely discharged even in absence of staff member   </a:t>
            </a:r>
          </a:p>
          <a:p>
            <a:pPr lvl="2">
              <a:lnSpc>
                <a:spcPct val="110000"/>
              </a:lnSpc>
              <a:buClr>
                <a:srgbClr val="004C97"/>
              </a:buClr>
              <a:buSzPct val="100000"/>
              <a:buFont typeface="Wingdings" panose="05000000000000000000" pitchFamily="2" charset="2"/>
              <a:buChar char="Ø"/>
            </a:pPr>
            <a:r>
              <a:rPr lang="en-GB" sz="1900" dirty="0"/>
              <a:t>To provide basis for risk manager, auditor or compliance officer to confirm that actions are in accordance with agreed procedures; and embedded controls are effective, efficient and proportionate</a:t>
            </a:r>
            <a:endParaRPr lang="en-GB" dirty="0"/>
          </a:p>
        </p:txBody>
      </p:sp>
      <p:sp>
        <p:nvSpPr>
          <p:cNvPr id="4" name="Text Placeholder 3">
            <a:extLst>
              <a:ext uri="{FF2B5EF4-FFF2-40B4-BE49-F238E27FC236}">
                <a16:creationId xmlns:a16="http://schemas.microsoft.com/office/drawing/2014/main" id="{10046FF4-C6C4-48D1-A7EA-BEDE61FAE17E}"/>
              </a:ext>
            </a:extLst>
          </p:cNvPr>
          <p:cNvSpPr>
            <a:spLocks noGrp="1"/>
          </p:cNvSpPr>
          <p:nvPr>
            <p:ph type="body" sz="quarter" idx="11"/>
          </p:nvPr>
        </p:nvSpPr>
        <p:spPr>
          <a:xfrm>
            <a:off x="8239873" y="1469872"/>
            <a:ext cx="3010329" cy="4663802"/>
          </a:xfrm>
          <a:ln w="15875">
            <a:solidFill>
              <a:srgbClr val="004C97"/>
            </a:solidFill>
          </a:ln>
        </p:spPr>
        <p:txBody>
          <a:bodyPr lIns="72000" rIns="72000"/>
          <a:lstStyle/>
          <a:p>
            <a:pPr>
              <a:lnSpc>
                <a:spcPct val="90000"/>
              </a:lnSpc>
              <a:spcBef>
                <a:spcPts val="600"/>
              </a:spcBef>
            </a:pPr>
            <a:r>
              <a:rPr lang="en-GB" dirty="0"/>
              <a:t>In case of investment of surplus cash, need to distinguish between</a:t>
            </a:r>
          </a:p>
          <a:p>
            <a:pPr marL="552450" lvl="3" indent="-285750">
              <a:lnSpc>
                <a:spcPct val="90000"/>
              </a:lnSpc>
              <a:buClr>
                <a:srgbClr val="004C97"/>
              </a:buClr>
              <a:buFont typeface="Wingdings" panose="05000000000000000000" pitchFamily="2" charset="2"/>
              <a:buChar char="Ø"/>
            </a:pPr>
            <a:r>
              <a:rPr lang="en-GB" dirty="0"/>
              <a:t>Management decisions (eg of Cash Coordination Committee)</a:t>
            </a:r>
          </a:p>
          <a:p>
            <a:pPr marL="552450" lvl="3" indent="-285750">
              <a:lnSpc>
                <a:spcPct val="90000"/>
              </a:lnSpc>
              <a:buClr>
                <a:srgbClr val="004C97"/>
              </a:buClr>
              <a:buFont typeface="Wingdings" panose="05000000000000000000" pitchFamily="2" charset="2"/>
              <a:buChar char="Ø"/>
            </a:pPr>
            <a:r>
              <a:rPr lang="en-GB" dirty="0"/>
              <a:t>Front, middle and back office functions</a:t>
            </a:r>
          </a:p>
          <a:p>
            <a:pPr marL="534988" lvl="3" indent="-303213">
              <a:lnSpc>
                <a:spcPct val="90000"/>
              </a:lnSpc>
              <a:buClr>
                <a:srgbClr val="004C97"/>
              </a:buClr>
              <a:buFont typeface="Wingdings" panose="05000000000000000000" pitchFamily="2" charset="2"/>
              <a:buChar char="Ø"/>
            </a:pPr>
            <a:r>
              <a:rPr lang="en-GB" dirty="0"/>
              <a:t>Interaction with others (Central bank, Stock exchange, CSD etc) – and market (</a:t>
            </a:r>
            <a:r>
              <a:rPr lang="en-GB" dirty="0" err="1"/>
              <a:t>inc</a:t>
            </a:r>
            <a:r>
              <a:rPr lang="en-GB" dirty="0"/>
              <a:t> auction platform etc)</a:t>
            </a:r>
          </a:p>
          <a:p>
            <a:pPr marL="301626" lvl="2" indent="-303213">
              <a:lnSpc>
                <a:spcPct val="90000"/>
              </a:lnSpc>
              <a:buClr>
                <a:srgbClr val="004C97"/>
              </a:buClr>
              <a:buSzPct val="100000"/>
              <a:buFont typeface="Wingdings" panose="05000000000000000000" pitchFamily="2" charset="2"/>
              <a:buChar char="§"/>
            </a:pPr>
            <a:r>
              <a:rPr lang="en-GB" dirty="0"/>
              <a:t>Time line also of the essence</a:t>
            </a:r>
          </a:p>
          <a:p>
            <a:pPr marL="0" lvl="2" indent="0">
              <a:lnSpc>
                <a:spcPct val="90000"/>
              </a:lnSpc>
              <a:buNone/>
            </a:pPr>
            <a:endParaRPr lang="en-GB" dirty="0"/>
          </a:p>
          <a:p>
            <a:pPr marL="0" lvl="2" indent="0">
              <a:buNone/>
            </a:pPr>
            <a:endParaRPr lang="en-GB" dirty="0"/>
          </a:p>
          <a:p>
            <a:pPr marL="0" lvl="2" indent="0">
              <a:buNone/>
            </a:pPr>
            <a:endParaRPr lang="en-GB" dirty="0"/>
          </a:p>
        </p:txBody>
      </p:sp>
    </p:spTree>
    <p:extLst>
      <p:ext uri="{BB962C8B-B14F-4D97-AF65-F5344CB8AC3E}">
        <p14:creationId xmlns:p14="http://schemas.microsoft.com/office/powerpoint/2010/main" val="1194306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wipe(right)">
                                      <p:cBhvr>
                                        <p:cTn id="39" dur="500"/>
                                        <p:tgtEl>
                                          <p:spTgt spid="4">
                                            <p:bg/>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right)">
                                      <p:cBhvr>
                                        <p:cTn id="42" dur="500"/>
                                        <p:tgtEl>
                                          <p:spTgt spid="4">
                                            <p:txEl>
                                              <p:pRg st="0" end="0"/>
                                            </p:tx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right)">
                                      <p:cBhvr>
                                        <p:cTn id="45" dur="500"/>
                                        <p:tgtEl>
                                          <p:spTgt spid="4">
                                            <p:txEl>
                                              <p:pRg st="1" end="1"/>
                                            </p:tx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right)">
                                      <p:cBhvr>
                                        <p:cTn id="48" dur="500"/>
                                        <p:tgtEl>
                                          <p:spTgt spid="4">
                                            <p:txEl>
                                              <p:pRg st="2" end="2"/>
                                            </p:txEl>
                                          </p:spTgt>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right)">
                                      <p:cBhvr>
                                        <p:cTn id="51" dur="500"/>
                                        <p:tgtEl>
                                          <p:spTgt spid="4">
                                            <p:txEl>
                                              <p:pRg st="3" end="3"/>
                                            </p:txEl>
                                          </p:spTgt>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wipe(right)">
                                      <p:cBhvr>
                                        <p:cTn id="5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11424"/>
            <a:ext cx="8839200" cy="1219200"/>
          </a:xfrm>
        </p:spPr>
        <p:txBody>
          <a:bodyPr/>
          <a:lstStyle/>
          <a:p>
            <a:r>
              <a:rPr lang="en-GB" dirty="0"/>
              <a:t>Outline</a:t>
            </a:r>
          </a:p>
        </p:txBody>
      </p:sp>
      <p:graphicFrame>
        <p:nvGraphicFramePr>
          <p:cNvPr id="4" name="Diagram 3"/>
          <p:cNvGraphicFramePr/>
          <p:nvPr>
            <p:extLst>
              <p:ext uri="{D42A27DB-BD31-4B8C-83A1-F6EECF244321}">
                <p14:modId xmlns:p14="http://schemas.microsoft.com/office/powerpoint/2010/main" val="3694960502"/>
              </p:ext>
            </p:extLst>
          </p:nvPr>
        </p:nvGraphicFramePr>
        <p:xfrm>
          <a:off x="1150257" y="1174338"/>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63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8" y="257738"/>
            <a:ext cx="8839200" cy="1219200"/>
          </a:xfrm>
        </p:spPr>
        <p:txBody>
          <a:bodyPr/>
          <a:lstStyle/>
          <a:p>
            <a:r>
              <a:rPr lang="en-GB" dirty="0"/>
              <a:t>Outline</a:t>
            </a:r>
          </a:p>
        </p:txBody>
      </p:sp>
      <p:graphicFrame>
        <p:nvGraphicFramePr>
          <p:cNvPr id="4" name="Diagram 3"/>
          <p:cNvGraphicFramePr/>
          <p:nvPr>
            <p:extLst>
              <p:ext uri="{D42A27DB-BD31-4B8C-83A1-F6EECF244321}">
                <p14:modId xmlns:p14="http://schemas.microsoft.com/office/powerpoint/2010/main" val="4286116254"/>
              </p:ext>
            </p:extLst>
          </p:nvPr>
        </p:nvGraphicFramePr>
        <p:xfrm>
          <a:off x="1054100" y="1181595"/>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04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474" y="120943"/>
            <a:ext cx="7772400" cy="1219200"/>
          </a:xfrm>
        </p:spPr>
        <p:txBody>
          <a:bodyPr/>
          <a:lstStyle/>
          <a:p>
            <a:r>
              <a:rPr lang="en-GB" dirty="0"/>
              <a:t>Investment in Practice</a:t>
            </a:r>
          </a:p>
        </p:txBody>
      </p:sp>
      <p:graphicFrame>
        <p:nvGraphicFramePr>
          <p:cNvPr id="7" name="Diagram 6">
            <a:extLst>
              <a:ext uri="{FF2B5EF4-FFF2-40B4-BE49-F238E27FC236}">
                <a16:creationId xmlns:a16="http://schemas.microsoft.com/office/drawing/2014/main" id="{35BFF1AE-7B06-481A-9646-64D94EDBE978}"/>
              </a:ext>
            </a:extLst>
          </p:cNvPr>
          <p:cNvGraphicFramePr/>
          <p:nvPr>
            <p:extLst>
              <p:ext uri="{D42A27DB-BD31-4B8C-83A1-F6EECF244321}">
                <p14:modId xmlns:p14="http://schemas.microsoft.com/office/powerpoint/2010/main" val="4206946495"/>
              </p:ext>
            </p:extLst>
          </p:nvPr>
        </p:nvGraphicFramePr>
        <p:xfrm>
          <a:off x="1164812" y="1425924"/>
          <a:ext cx="10674849" cy="496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2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E25-A660-4098-A85A-25C029016F36}"/>
              </a:ext>
            </a:extLst>
          </p:cNvPr>
          <p:cNvSpPr>
            <a:spLocks noGrp="1"/>
          </p:cNvSpPr>
          <p:nvPr>
            <p:ph type="title"/>
          </p:nvPr>
        </p:nvSpPr>
        <p:spPr>
          <a:xfrm>
            <a:off x="1306620" y="431075"/>
            <a:ext cx="9233766" cy="1219200"/>
          </a:xfrm>
        </p:spPr>
        <p:txBody>
          <a:bodyPr>
            <a:normAutofit/>
          </a:bodyPr>
          <a:lstStyle/>
          <a:p>
            <a:r>
              <a:rPr lang="en-GB" dirty="0"/>
              <a:t>Steps in Establishing the Capability</a:t>
            </a:r>
          </a:p>
        </p:txBody>
      </p:sp>
      <p:graphicFrame>
        <p:nvGraphicFramePr>
          <p:cNvPr id="4" name="Diagram 3">
            <a:extLst>
              <a:ext uri="{FF2B5EF4-FFF2-40B4-BE49-F238E27FC236}">
                <a16:creationId xmlns:a16="http://schemas.microsoft.com/office/drawing/2014/main" id="{1CEFF7B0-1150-4231-B7B2-576059C85B83}"/>
              </a:ext>
            </a:extLst>
          </p:cNvPr>
          <p:cNvGraphicFramePr/>
          <p:nvPr>
            <p:extLst>
              <p:ext uri="{D42A27DB-BD31-4B8C-83A1-F6EECF244321}">
                <p14:modId xmlns:p14="http://schemas.microsoft.com/office/powerpoint/2010/main" val="1032157719"/>
              </p:ext>
            </p:extLst>
          </p:nvPr>
        </p:nvGraphicFramePr>
        <p:xfrm>
          <a:off x="1204686" y="1378856"/>
          <a:ext cx="10009274" cy="490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42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9D63-55A1-2D4F-134B-0965469EF69B}"/>
              </a:ext>
            </a:extLst>
          </p:cNvPr>
          <p:cNvSpPr>
            <a:spLocks noGrp="1"/>
          </p:cNvSpPr>
          <p:nvPr>
            <p:ph type="title"/>
          </p:nvPr>
        </p:nvSpPr>
        <p:spPr>
          <a:xfrm>
            <a:off x="1320799" y="0"/>
            <a:ext cx="10652461" cy="1219200"/>
          </a:xfrm>
        </p:spPr>
        <p:txBody>
          <a:bodyPr/>
          <a:lstStyle/>
          <a:p>
            <a:r>
              <a:rPr lang="en-GB" dirty="0"/>
              <a:t>Experience among PEMPAL Countries</a:t>
            </a:r>
          </a:p>
        </p:txBody>
      </p:sp>
      <p:graphicFrame>
        <p:nvGraphicFramePr>
          <p:cNvPr id="4" name="Diagram 3">
            <a:extLst>
              <a:ext uri="{FF2B5EF4-FFF2-40B4-BE49-F238E27FC236}">
                <a16:creationId xmlns:a16="http://schemas.microsoft.com/office/drawing/2014/main" id="{8EE01328-44C9-5465-8DA6-6E2906F0F15F}"/>
              </a:ext>
            </a:extLst>
          </p:cNvPr>
          <p:cNvGraphicFramePr/>
          <p:nvPr>
            <p:extLst>
              <p:ext uri="{D42A27DB-BD31-4B8C-83A1-F6EECF244321}">
                <p14:modId xmlns:p14="http://schemas.microsoft.com/office/powerpoint/2010/main" val="516198851"/>
              </p:ext>
            </p:extLst>
          </p:nvPr>
        </p:nvGraphicFramePr>
        <p:xfrm>
          <a:off x="2032000" y="1219200"/>
          <a:ext cx="9489440" cy="5267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81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B837-B7FD-44E4-8F21-2B34B6F91642}"/>
              </a:ext>
            </a:extLst>
          </p:cNvPr>
          <p:cNvSpPr>
            <a:spLocks noGrp="1"/>
          </p:cNvSpPr>
          <p:nvPr>
            <p:ph type="title"/>
          </p:nvPr>
        </p:nvSpPr>
        <p:spPr>
          <a:xfrm>
            <a:off x="1215851" y="87086"/>
            <a:ext cx="10629900" cy="1219200"/>
          </a:xfrm>
        </p:spPr>
        <p:txBody>
          <a:bodyPr/>
          <a:lstStyle/>
          <a:p>
            <a:r>
              <a:rPr lang="en-GB" dirty="0"/>
              <a:t>Developing Repo: the Example of Vietnam</a:t>
            </a:r>
          </a:p>
        </p:txBody>
      </p:sp>
      <p:graphicFrame>
        <p:nvGraphicFramePr>
          <p:cNvPr id="4" name="Diagram 3">
            <a:extLst>
              <a:ext uri="{FF2B5EF4-FFF2-40B4-BE49-F238E27FC236}">
                <a16:creationId xmlns:a16="http://schemas.microsoft.com/office/drawing/2014/main" id="{4FDDEA13-8BAF-41EB-9D73-532188951F09}"/>
              </a:ext>
            </a:extLst>
          </p:cNvPr>
          <p:cNvGraphicFramePr/>
          <p:nvPr>
            <p:extLst>
              <p:ext uri="{D42A27DB-BD31-4B8C-83A1-F6EECF244321}">
                <p14:modId xmlns:p14="http://schemas.microsoft.com/office/powerpoint/2010/main" val="552776789"/>
              </p:ext>
            </p:extLst>
          </p:nvPr>
        </p:nvGraphicFramePr>
        <p:xfrm>
          <a:off x="1215851" y="1306286"/>
          <a:ext cx="9897625" cy="4832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FB318F1-DF61-4E45-A2EF-67D852E30C6C}"/>
              </a:ext>
            </a:extLst>
          </p:cNvPr>
          <p:cNvGrpSpPr/>
          <p:nvPr/>
        </p:nvGrpSpPr>
        <p:grpSpPr>
          <a:xfrm rot="16200000">
            <a:off x="10779680" y="4947449"/>
            <a:ext cx="942249" cy="942249"/>
            <a:chOff x="8213053" y="2780843"/>
            <a:chExt cx="942249" cy="942249"/>
          </a:xfrm>
        </p:grpSpPr>
        <p:sp>
          <p:nvSpPr>
            <p:cNvPr id="6" name="Arrow: Down 5">
              <a:extLst>
                <a:ext uri="{FF2B5EF4-FFF2-40B4-BE49-F238E27FC236}">
                  <a16:creationId xmlns:a16="http://schemas.microsoft.com/office/drawing/2014/main" id="{CC96187F-94DD-4F8B-8F07-7E2521A8A6AF}"/>
                </a:ext>
              </a:extLst>
            </p:cNvPr>
            <p:cNvSpPr/>
            <p:nvPr/>
          </p:nvSpPr>
          <p:spPr>
            <a:xfrm>
              <a:off x="8213053" y="2780843"/>
              <a:ext cx="942249" cy="942249"/>
            </a:xfrm>
            <a:prstGeom prst="downArrow">
              <a:avLst>
                <a:gd name="adj1" fmla="val 55000"/>
                <a:gd name="adj2" fmla="val 45000"/>
              </a:avLst>
            </a:prstGeom>
            <a:solidFill>
              <a:srgbClr val="CFD5EA">
                <a:alpha val="90000"/>
              </a:srgb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7" name="Arrow: Down 4">
              <a:extLst>
                <a:ext uri="{FF2B5EF4-FFF2-40B4-BE49-F238E27FC236}">
                  <a16:creationId xmlns:a16="http://schemas.microsoft.com/office/drawing/2014/main" id="{474D1679-82B1-4B5B-A07D-53A254C82239}"/>
                </a:ext>
              </a:extLst>
            </p:cNvPr>
            <p:cNvSpPr txBox="1"/>
            <p:nvPr/>
          </p:nvSpPr>
          <p:spPr>
            <a:xfrm>
              <a:off x="8425059" y="2780843"/>
              <a:ext cx="518237" cy="70904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p:txBody>
        </p:sp>
      </p:grpSp>
    </p:spTree>
    <p:extLst>
      <p:ext uri="{BB962C8B-B14F-4D97-AF65-F5344CB8AC3E}">
        <p14:creationId xmlns:p14="http://schemas.microsoft.com/office/powerpoint/2010/main" val="157511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69A7EB-4688-491F-A306-098A3074DB9B}"/>
              </a:ext>
            </a:extLst>
          </p:cNvPr>
          <p:cNvGraphicFramePr/>
          <p:nvPr>
            <p:extLst>
              <p:ext uri="{D42A27DB-BD31-4B8C-83A1-F6EECF244321}">
                <p14:modId xmlns:p14="http://schemas.microsoft.com/office/powerpoint/2010/main" val="193474399"/>
              </p:ext>
            </p:extLst>
          </p:nvPr>
        </p:nvGraphicFramePr>
        <p:xfrm>
          <a:off x="1477247" y="1400783"/>
          <a:ext cx="9887438" cy="4912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5F068B1-32EE-4C68-A5E7-F4ECBD48159C}"/>
              </a:ext>
            </a:extLst>
          </p:cNvPr>
          <p:cNvGrpSpPr/>
          <p:nvPr/>
        </p:nvGrpSpPr>
        <p:grpSpPr>
          <a:xfrm rot="16200000">
            <a:off x="534998" y="1852557"/>
            <a:ext cx="942249" cy="942249"/>
            <a:chOff x="8213053" y="2780843"/>
            <a:chExt cx="942249" cy="942249"/>
          </a:xfrm>
        </p:grpSpPr>
        <p:sp>
          <p:nvSpPr>
            <p:cNvPr id="6" name="Arrow: Down 5">
              <a:extLst>
                <a:ext uri="{FF2B5EF4-FFF2-40B4-BE49-F238E27FC236}">
                  <a16:creationId xmlns:a16="http://schemas.microsoft.com/office/drawing/2014/main" id="{6614A9F2-7687-4266-A8D7-704FD0DD419D}"/>
                </a:ext>
              </a:extLst>
            </p:cNvPr>
            <p:cNvSpPr/>
            <p:nvPr/>
          </p:nvSpPr>
          <p:spPr>
            <a:xfrm>
              <a:off x="8213053" y="2780843"/>
              <a:ext cx="942249" cy="942249"/>
            </a:xfrm>
            <a:prstGeom prst="downArrow">
              <a:avLst>
                <a:gd name="adj1" fmla="val 55000"/>
                <a:gd name="adj2" fmla="val 45000"/>
              </a:avLst>
            </a:prstGeom>
            <a:solidFill>
              <a:srgbClr val="CFD5EA">
                <a:alpha val="90000"/>
              </a:srgb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7" name="Arrow: Down 4">
              <a:extLst>
                <a:ext uri="{FF2B5EF4-FFF2-40B4-BE49-F238E27FC236}">
                  <a16:creationId xmlns:a16="http://schemas.microsoft.com/office/drawing/2014/main" id="{960394F3-8FEB-4168-844F-0F15C36243C0}"/>
                </a:ext>
              </a:extLst>
            </p:cNvPr>
            <p:cNvSpPr txBox="1"/>
            <p:nvPr/>
          </p:nvSpPr>
          <p:spPr>
            <a:xfrm>
              <a:off x="8425059" y="2780843"/>
              <a:ext cx="518237" cy="70904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p:txBody>
        </p:sp>
      </p:grpSp>
      <p:sp>
        <p:nvSpPr>
          <p:cNvPr id="8" name="Title 1">
            <a:extLst>
              <a:ext uri="{FF2B5EF4-FFF2-40B4-BE49-F238E27FC236}">
                <a16:creationId xmlns:a16="http://schemas.microsoft.com/office/drawing/2014/main" id="{AB999F80-2DB6-4504-AD80-CC3B22FFF06C}"/>
              </a:ext>
            </a:extLst>
          </p:cNvPr>
          <p:cNvSpPr>
            <a:spLocks noGrp="1"/>
          </p:cNvSpPr>
          <p:nvPr>
            <p:ph type="title"/>
          </p:nvPr>
        </p:nvSpPr>
        <p:spPr>
          <a:xfrm>
            <a:off x="1006122" y="106902"/>
            <a:ext cx="10801978" cy="1219200"/>
          </a:xfrm>
        </p:spPr>
        <p:txBody>
          <a:bodyPr/>
          <a:lstStyle/>
          <a:p>
            <a:r>
              <a:rPr lang="en-GB" dirty="0"/>
              <a:t>Developing Repo: the Example of Vietnam</a:t>
            </a:r>
          </a:p>
        </p:txBody>
      </p:sp>
    </p:spTree>
    <p:extLst>
      <p:ext uri="{BB962C8B-B14F-4D97-AF65-F5344CB8AC3E}">
        <p14:creationId xmlns:p14="http://schemas.microsoft.com/office/powerpoint/2010/main" val="15524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E77E-9069-404C-A18C-C4E9D7B73D2C}"/>
              </a:ext>
            </a:extLst>
          </p:cNvPr>
          <p:cNvSpPr>
            <a:spLocks noGrp="1"/>
          </p:cNvSpPr>
          <p:nvPr>
            <p:ph type="title"/>
          </p:nvPr>
        </p:nvSpPr>
        <p:spPr/>
        <p:txBody>
          <a:bodyPr/>
          <a:lstStyle/>
          <a:p>
            <a:r>
              <a:rPr lang="en-GB" dirty="0"/>
              <a:t>References and Annexes</a:t>
            </a:r>
          </a:p>
        </p:txBody>
      </p:sp>
      <p:sp>
        <p:nvSpPr>
          <p:cNvPr id="3" name="Content Placeholder 2">
            <a:extLst>
              <a:ext uri="{FF2B5EF4-FFF2-40B4-BE49-F238E27FC236}">
                <a16:creationId xmlns:a16="http://schemas.microsoft.com/office/drawing/2014/main" id="{63BCAD0F-D1B2-4A3D-892A-D5C63E748C04}"/>
              </a:ext>
            </a:extLst>
          </p:cNvPr>
          <p:cNvSpPr>
            <a:spLocks noGrp="1"/>
          </p:cNvSpPr>
          <p:nvPr>
            <p:ph idx="1"/>
          </p:nvPr>
        </p:nvSpPr>
        <p:spPr/>
        <p:txBody>
          <a:bodyPr/>
          <a:lstStyle/>
          <a:p>
            <a:r>
              <a:rPr lang="en-GB" sz="2400" b="1" dirty="0">
                <a:solidFill>
                  <a:srgbClr val="004C97"/>
                </a:solidFill>
              </a:rPr>
              <a:t>Main Reference</a:t>
            </a:r>
          </a:p>
          <a:p>
            <a:pPr lvl="2"/>
            <a:r>
              <a:rPr lang="en-GB" dirty="0"/>
              <a:t>Israel Fainboim, Sandeep Saxena, and Mike Williams “How to Develop a Framework for the Investment of Temporary Government Cash Surpluses” (IMF, FAD, How to Note, Dec 2020) at: </a:t>
            </a:r>
            <a:r>
              <a:rPr lang="en-GB" dirty="0">
                <a:hlinkClick r:id="rId2"/>
              </a:rPr>
              <a:t>https://www.imf.org/en/Publications/Fiscal-Affairs-Department-How-To-Notes/Issues/2020/12/21</a:t>
            </a:r>
            <a:r>
              <a:rPr lang="en-GB">
                <a:hlinkClick r:id="rId2"/>
              </a:rPr>
              <a:t>/How-to-Develop-A-Framework-for-the-Investment-of-Temporary-Government-Cash-Surpluses-49954</a:t>
            </a:r>
            <a:r>
              <a:rPr lang="en-GB"/>
              <a:t> </a:t>
            </a:r>
            <a:endParaRPr lang="en-GB" dirty="0"/>
          </a:p>
          <a:p>
            <a:r>
              <a:rPr lang="en-GB" sz="2400" b="1" dirty="0">
                <a:solidFill>
                  <a:srgbClr val="004C97"/>
                </a:solidFill>
              </a:rPr>
              <a:t>Annexes</a:t>
            </a:r>
          </a:p>
          <a:p>
            <a:pPr lvl="2"/>
            <a:r>
              <a:rPr lang="en-GB" dirty="0"/>
              <a:t>Money Market Instruments: Risks and their Management (from How to Note)</a:t>
            </a:r>
          </a:p>
          <a:p>
            <a:pPr lvl="2"/>
            <a:r>
              <a:rPr lang="en-GB" dirty="0"/>
              <a:t>International Examples from Turkey, Indonesia, Georgia and UK</a:t>
            </a:r>
          </a:p>
          <a:p>
            <a:pPr lvl="2"/>
            <a:endParaRPr lang="en-GB" dirty="0"/>
          </a:p>
          <a:p>
            <a:pPr marL="0" indent="0">
              <a:spcBef>
                <a:spcPts val="600"/>
              </a:spcBef>
              <a:buNone/>
            </a:pPr>
            <a:r>
              <a:rPr lang="en-GB" dirty="0"/>
              <a:t>					</a:t>
            </a:r>
            <a:r>
              <a:rPr lang="en-GB" sz="3600" b="1" dirty="0">
                <a:solidFill>
                  <a:srgbClr val="004C97"/>
                </a:solidFill>
              </a:rPr>
              <a:t>Thank You!</a:t>
            </a:r>
            <a:endParaRPr lang="en-GB" b="1" dirty="0">
              <a:solidFill>
                <a:srgbClr val="004C97"/>
              </a:solidFill>
            </a:endParaRPr>
          </a:p>
        </p:txBody>
      </p:sp>
    </p:spTree>
    <p:extLst>
      <p:ext uri="{BB962C8B-B14F-4D97-AF65-F5344CB8AC3E}">
        <p14:creationId xmlns:p14="http://schemas.microsoft.com/office/powerpoint/2010/main" val="16951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F9D11-EFE7-43AF-83F1-D58C0A8EE69A}"/>
              </a:ext>
            </a:extLst>
          </p:cNvPr>
          <p:cNvPicPr>
            <a:picLocks noChangeAspect="1"/>
          </p:cNvPicPr>
          <p:nvPr/>
        </p:nvPicPr>
        <p:blipFill>
          <a:blip r:embed="rId2"/>
          <a:stretch>
            <a:fillRect/>
          </a:stretch>
        </p:blipFill>
        <p:spPr>
          <a:xfrm>
            <a:off x="1011675" y="1115368"/>
            <a:ext cx="10442172" cy="5476351"/>
          </a:xfrm>
          <a:prstGeom prst="rect">
            <a:avLst/>
          </a:prstGeom>
        </p:spPr>
      </p:pic>
      <p:sp>
        <p:nvSpPr>
          <p:cNvPr id="7" name="Title 6">
            <a:extLst>
              <a:ext uri="{FF2B5EF4-FFF2-40B4-BE49-F238E27FC236}">
                <a16:creationId xmlns:a16="http://schemas.microsoft.com/office/drawing/2014/main" id="{46A8D831-52EB-4F0E-B7F6-61386F91B52F}"/>
              </a:ext>
            </a:extLst>
          </p:cNvPr>
          <p:cNvSpPr>
            <a:spLocks noGrp="1"/>
          </p:cNvSpPr>
          <p:nvPr>
            <p:ph type="title"/>
          </p:nvPr>
        </p:nvSpPr>
        <p:spPr>
          <a:xfrm>
            <a:off x="1079769" y="0"/>
            <a:ext cx="10305985" cy="1219200"/>
          </a:xfrm>
        </p:spPr>
        <p:txBody>
          <a:bodyPr>
            <a:normAutofit/>
          </a:bodyPr>
          <a:lstStyle/>
          <a:p>
            <a:r>
              <a:rPr lang="en-GB" sz="3200" dirty="0"/>
              <a:t>Annex: Money Market Instruments: Risks and their Management</a:t>
            </a:r>
          </a:p>
        </p:txBody>
      </p:sp>
    </p:spTree>
    <p:extLst>
      <p:ext uri="{BB962C8B-B14F-4D97-AF65-F5344CB8AC3E}">
        <p14:creationId xmlns:p14="http://schemas.microsoft.com/office/powerpoint/2010/main" val="386097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76EC-FEAA-4735-A6E5-4BBC43CA1CA1}"/>
              </a:ext>
            </a:extLst>
          </p:cNvPr>
          <p:cNvSpPr>
            <a:spLocks noGrp="1"/>
          </p:cNvSpPr>
          <p:nvPr>
            <p:ph type="title"/>
          </p:nvPr>
        </p:nvSpPr>
        <p:spPr>
          <a:xfrm>
            <a:off x="1098559" y="260279"/>
            <a:ext cx="8551990" cy="1219200"/>
          </a:xfrm>
        </p:spPr>
        <p:txBody>
          <a:bodyPr/>
          <a:lstStyle/>
          <a:p>
            <a:r>
              <a:rPr lang="en-GB" dirty="0"/>
              <a:t>International Example: Turkey</a:t>
            </a:r>
          </a:p>
        </p:txBody>
      </p:sp>
      <p:graphicFrame>
        <p:nvGraphicFramePr>
          <p:cNvPr id="9" name="Diagram 8">
            <a:extLst>
              <a:ext uri="{FF2B5EF4-FFF2-40B4-BE49-F238E27FC236}">
                <a16:creationId xmlns:a16="http://schemas.microsoft.com/office/drawing/2014/main" id="{EEFFA8B8-EA53-4CFB-AC53-2EEB0CB191B7}"/>
              </a:ext>
            </a:extLst>
          </p:cNvPr>
          <p:cNvGraphicFramePr/>
          <p:nvPr>
            <p:extLst>
              <p:ext uri="{D42A27DB-BD31-4B8C-83A1-F6EECF244321}">
                <p14:modId xmlns:p14="http://schemas.microsoft.com/office/powerpoint/2010/main" val="1268708310"/>
              </p:ext>
            </p:extLst>
          </p:nvPr>
        </p:nvGraphicFramePr>
        <p:xfrm>
          <a:off x="1098559" y="1470626"/>
          <a:ext cx="11178283" cy="4880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BAE04CF-BD77-1595-F3EA-F1B9F8AB0947}"/>
              </a:ext>
            </a:extLst>
          </p:cNvPr>
          <p:cNvSpPr txBox="1"/>
          <p:nvPr/>
        </p:nvSpPr>
        <p:spPr>
          <a:xfrm>
            <a:off x="1098559" y="5827630"/>
            <a:ext cx="1974716" cy="523220"/>
          </a:xfrm>
          <a:prstGeom prst="rect">
            <a:avLst/>
          </a:prstGeom>
          <a:noFill/>
        </p:spPr>
        <p:txBody>
          <a:bodyPr wrap="square" rtlCol="0">
            <a:spAutoFit/>
          </a:bodyPr>
          <a:lstStyle/>
          <a:p>
            <a:r>
              <a:rPr lang="en-GB" sz="1400" dirty="0"/>
              <a:t>Source: discussions in PEMPAL workshops</a:t>
            </a:r>
          </a:p>
        </p:txBody>
      </p:sp>
    </p:spTree>
    <p:extLst>
      <p:ext uri="{BB962C8B-B14F-4D97-AF65-F5344CB8AC3E}">
        <p14:creationId xmlns:p14="http://schemas.microsoft.com/office/powerpoint/2010/main" val="186256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B6C91-2094-4EB9-B470-1F3408009C6D}"/>
              </a:ext>
            </a:extLst>
          </p:cNvPr>
          <p:cNvSpPr>
            <a:spLocks noGrp="1"/>
          </p:cNvSpPr>
          <p:nvPr>
            <p:ph type="title"/>
          </p:nvPr>
        </p:nvSpPr>
        <p:spPr>
          <a:xfrm>
            <a:off x="1089497" y="-34247"/>
            <a:ext cx="9275985" cy="1544548"/>
          </a:xfrm>
        </p:spPr>
        <p:txBody>
          <a:bodyPr/>
          <a:lstStyle/>
          <a:p>
            <a:r>
              <a:rPr lang="en-GB" dirty="0"/>
              <a:t>International Example: Indonesia</a:t>
            </a:r>
          </a:p>
        </p:txBody>
      </p:sp>
      <p:graphicFrame>
        <p:nvGraphicFramePr>
          <p:cNvPr id="4" name="Content Placeholder 3">
            <a:extLst>
              <a:ext uri="{FF2B5EF4-FFF2-40B4-BE49-F238E27FC236}">
                <a16:creationId xmlns:a16="http://schemas.microsoft.com/office/drawing/2014/main" id="{94F358F7-35D7-48D6-9EA6-683DF46F7317}"/>
              </a:ext>
            </a:extLst>
          </p:cNvPr>
          <p:cNvGraphicFramePr>
            <a:graphicFrameLocks noGrp="1"/>
          </p:cNvGraphicFramePr>
          <p:nvPr>
            <p:ph idx="1"/>
            <p:extLst>
              <p:ext uri="{D42A27DB-BD31-4B8C-83A1-F6EECF244321}">
                <p14:modId xmlns:p14="http://schemas.microsoft.com/office/powerpoint/2010/main" val="1931137982"/>
              </p:ext>
            </p:extLst>
          </p:nvPr>
        </p:nvGraphicFramePr>
        <p:xfrm>
          <a:off x="1089496" y="2042809"/>
          <a:ext cx="10518843" cy="362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F02D942-4020-4ADA-AA38-EA8CF0CC77D0}"/>
              </a:ext>
            </a:extLst>
          </p:cNvPr>
          <p:cNvSpPr txBox="1"/>
          <p:nvPr/>
        </p:nvSpPr>
        <p:spPr>
          <a:xfrm>
            <a:off x="1089496" y="1335640"/>
            <a:ext cx="10518843" cy="400110"/>
          </a:xfrm>
          <a:prstGeom prst="rect">
            <a:avLst/>
          </a:prstGeom>
          <a:solidFill>
            <a:srgbClr val="004C97"/>
          </a:solidFill>
          <a:ln w="12700">
            <a:solidFill>
              <a:srgbClr val="004C97"/>
            </a:solidFill>
          </a:ln>
        </p:spPr>
        <p:txBody>
          <a:bodyPr wrap="square" rtlCol="0">
            <a:spAutoFit/>
          </a:bodyPr>
          <a:lstStyle/>
          <a:p>
            <a:pPr algn="ctr"/>
            <a:r>
              <a:rPr lang="en-GB" sz="2000" dirty="0">
                <a:solidFill>
                  <a:schemeClr val="bg1"/>
                </a:solidFill>
              </a:rPr>
              <a:t>Front loading of debt issuance =&gt; surplus cash.  Led to series of reforms in early 2010s</a:t>
            </a:r>
          </a:p>
        </p:txBody>
      </p:sp>
      <p:sp>
        <p:nvSpPr>
          <p:cNvPr id="8" name="TextBox 7">
            <a:extLst>
              <a:ext uri="{FF2B5EF4-FFF2-40B4-BE49-F238E27FC236}">
                <a16:creationId xmlns:a16="http://schemas.microsoft.com/office/drawing/2014/main" id="{2CB12491-D6EC-46B1-BF14-20DB4B0D91AB}"/>
              </a:ext>
            </a:extLst>
          </p:cNvPr>
          <p:cNvSpPr txBox="1"/>
          <p:nvPr/>
        </p:nvSpPr>
        <p:spPr>
          <a:xfrm>
            <a:off x="1048146" y="6000108"/>
            <a:ext cx="10518843" cy="646331"/>
          </a:xfrm>
          <a:prstGeom prst="rect">
            <a:avLst/>
          </a:prstGeom>
          <a:solidFill>
            <a:srgbClr val="004C97"/>
          </a:solidFill>
          <a:ln w="12700">
            <a:solidFill>
              <a:srgbClr val="004C97"/>
            </a:solidFill>
          </a:ln>
        </p:spPr>
        <p:txBody>
          <a:bodyPr wrap="square" rtlCol="0">
            <a:spAutoFit/>
          </a:bodyPr>
          <a:lstStyle/>
          <a:p>
            <a:pPr algn="ctr"/>
            <a:r>
              <a:rPr lang="en-GB" dirty="0">
                <a:solidFill>
                  <a:schemeClr val="bg1"/>
                </a:solidFill>
              </a:rPr>
              <a:t>In practice BI may require overnight cash to be kept in TSA to facilitate its management of excess liquidity</a:t>
            </a:r>
          </a:p>
        </p:txBody>
      </p:sp>
    </p:spTree>
    <p:extLst>
      <p:ext uri="{BB962C8B-B14F-4D97-AF65-F5344CB8AC3E}">
        <p14:creationId xmlns:p14="http://schemas.microsoft.com/office/powerpoint/2010/main" val="2090712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CA2607-053E-9074-F8B4-FF29AA7D21F7}"/>
              </a:ext>
            </a:extLst>
          </p:cNvPr>
          <p:cNvSpPr>
            <a:spLocks noGrp="1"/>
          </p:cNvSpPr>
          <p:nvPr>
            <p:ph type="title"/>
          </p:nvPr>
        </p:nvSpPr>
        <p:spPr>
          <a:xfrm>
            <a:off x="1320800" y="-1"/>
            <a:ext cx="8839200" cy="1498153"/>
          </a:xfrm>
        </p:spPr>
        <p:txBody>
          <a:bodyPr/>
          <a:lstStyle/>
          <a:p>
            <a:r>
              <a:rPr lang="en-GB" dirty="0"/>
              <a:t>International Example: Georgia</a:t>
            </a:r>
          </a:p>
        </p:txBody>
      </p:sp>
      <p:sp>
        <p:nvSpPr>
          <p:cNvPr id="5" name="TextBox 4">
            <a:extLst>
              <a:ext uri="{FF2B5EF4-FFF2-40B4-BE49-F238E27FC236}">
                <a16:creationId xmlns:a16="http://schemas.microsoft.com/office/drawing/2014/main" id="{1D09D8F0-4646-B9B0-5ED3-84D4301FDB99}"/>
              </a:ext>
            </a:extLst>
          </p:cNvPr>
          <p:cNvSpPr txBox="1"/>
          <p:nvPr/>
        </p:nvSpPr>
        <p:spPr>
          <a:xfrm>
            <a:off x="8444753" y="5828889"/>
            <a:ext cx="3364626" cy="646331"/>
          </a:xfrm>
          <a:prstGeom prst="rect">
            <a:avLst/>
          </a:prstGeom>
          <a:noFill/>
        </p:spPr>
        <p:txBody>
          <a:bodyPr wrap="square" rtlCol="0">
            <a:spAutoFit/>
          </a:bodyPr>
          <a:lstStyle/>
          <a:p>
            <a:r>
              <a:rPr lang="en-GB" dirty="0"/>
              <a:t>Source: presentation of Davit Gamkrelidze, Sept 2023</a:t>
            </a:r>
          </a:p>
        </p:txBody>
      </p:sp>
      <p:graphicFrame>
        <p:nvGraphicFramePr>
          <p:cNvPr id="6" name="Diagram 5">
            <a:extLst>
              <a:ext uri="{FF2B5EF4-FFF2-40B4-BE49-F238E27FC236}">
                <a16:creationId xmlns:a16="http://schemas.microsoft.com/office/drawing/2014/main" id="{1097149A-0C02-AE7F-23F7-96E8F29D108C}"/>
              </a:ext>
            </a:extLst>
          </p:cNvPr>
          <p:cNvGraphicFramePr/>
          <p:nvPr>
            <p:extLst>
              <p:ext uri="{D42A27DB-BD31-4B8C-83A1-F6EECF244321}">
                <p14:modId xmlns:p14="http://schemas.microsoft.com/office/powerpoint/2010/main" val="2401725446"/>
              </p:ext>
            </p:extLst>
          </p:nvPr>
        </p:nvGraphicFramePr>
        <p:xfrm>
          <a:off x="1320800" y="1498153"/>
          <a:ext cx="10418324" cy="2209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9A06EAC-1CC1-20F9-556E-505B698CE083}"/>
              </a:ext>
            </a:extLst>
          </p:cNvPr>
          <p:cNvSpPr txBox="1"/>
          <p:nvPr/>
        </p:nvSpPr>
        <p:spPr>
          <a:xfrm>
            <a:off x="1391055" y="3900791"/>
            <a:ext cx="9552562" cy="1631216"/>
          </a:xfrm>
          <a:prstGeom prst="rect">
            <a:avLst/>
          </a:prstGeom>
          <a:noFill/>
        </p:spPr>
        <p:txBody>
          <a:bodyPr wrap="square" rtlCol="0">
            <a:spAutoFit/>
          </a:bodyPr>
          <a:lstStyle/>
          <a:p>
            <a:pPr marL="342900" indent="-342900">
              <a:buClr>
                <a:srgbClr val="004C97"/>
              </a:buClr>
              <a:buFont typeface="Wingdings" panose="05000000000000000000" pitchFamily="2" charset="2"/>
              <a:buChar char="§"/>
            </a:pPr>
            <a:r>
              <a:rPr lang="en-GB" sz="2000" dirty="0"/>
              <a:t>First auction: July 2017; auctions now held weekly</a:t>
            </a:r>
          </a:p>
          <a:p>
            <a:pPr marL="342900" indent="-342900">
              <a:buClr>
                <a:srgbClr val="004C97"/>
              </a:buClr>
              <a:buFont typeface="Wingdings" panose="05000000000000000000" pitchFamily="2" charset="2"/>
              <a:buChar char="§"/>
            </a:pPr>
            <a:r>
              <a:rPr lang="en-GB" sz="2000" dirty="0"/>
              <a:t>Collateralised – CSD manages collateral</a:t>
            </a:r>
          </a:p>
          <a:p>
            <a:pPr marL="342900" indent="-342900">
              <a:buClr>
                <a:srgbClr val="004C97"/>
              </a:buClr>
              <a:buFont typeface="Wingdings" panose="05000000000000000000" pitchFamily="2" charset="2"/>
              <a:buChar char="§"/>
            </a:pPr>
            <a:r>
              <a:rPr lang="en-GB" sz="2000" dirty="0"/>
              <a:t>Competitive process – banks bid on interest rate offered; multiple bid process</a:t>
            </a:r>
          </a:p>
          <a:p>
            <a:pPr marL="342900" indent="-342900">
              <a:buClr>
                <a:srgbClr val="004C97"/>
              </a:buClr>
              <a:buFont typeface="Wingdings" panose="05000000000000000000" pitchFamily="2" charset="2"/>
              <a:buChar char="§"/>
            </a:pPr>
            <a:r>
              <a:rPr lang="en-GB" sz="2000" dirty="0"/>
              <a:t>Auctions managed through Bloomberg platform</a:t>
            </a:r>
          </a:p>
          <a:p>
            <a:pPr marL="342900" indent="-342900">
              <a:buClr>
                <a:srgbClr val="004C97"/>
              </a:buClr>
              <a:buFont typeface="Wingdings" panose="05000000000000000000" pitchFamily="2" charset="2"/>
              <a:buChar char="§"/>
            </a:pPr>
            <a:r>
              <a:rPr lang="en-GB" sz="2000" dirty="0"/>
              <a:t>Accounting, monitoring and payments managed through e-Treasury platform</a:t>
            </a:r>
          </a:p>
        </p:txBody>
      </p:sp>
    </p:spTree>
    <p:extLst>
      <p:ext uri="{BB962C8B-B14F-4D97-AF65-F5344CB8AC3E}">
        <p14:creationId xmlns:p14="http://schemas.microsoft.com/office/powerpoint/2010/main" val="233626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03" y="140677"/>
            <a:ext cx="8839200" cy="1219200"/>
          </a:xfrm>
        </p:spPr>
        <p:txBody>
          <a:bodyPr/>
          <a:lstStyle/>
          <a:p>
            <a:r>
              <a:rPr lang="en-GB" dirty="0"/>
              <a:t>Investment is an Intrinsic Part of Modern Cash Management</a:t>
            </a:r>
          </a:p>
        </p:txBody>
      </p:sp>
      <p:graphicFrame>
        <p:nvGraphicFramePr>
          <p:cNvPr id="4" name="Diagram 3"/>
          <p:cNvGraphicFramePr/>
          <p:nvPr>
            <p:extLst>
              <p:ext uri="{D42A27DB-BD31-4B8C-83A1-F6EECF244321}">
                <p14:modId xmlns:p14="http://schemas.microsoft.com/office/powerpoint/2010/main" val="1520314424"/>
              </p:ext>
            </p:extLst>
          </p:nvPr>
        </p:nvGraphicFramePr>
        <p:xfrm>
          <a:off x="800100" y="1524000"/>
          <a:ext cx="10934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948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7C0F-C085-40FE-9238-0D1724FCAB23}"/>
              </a:ext>
            </a:extLst>
          </p:cNvPr>
          <p:cNvSpPr>
            <a:spLocks noGrp="1"/>
          </p:cNvSpPr>
          <p:nvPr>
            <p:ph type="title"/>
          </p:nvPr>
        </p:nvSpPr>
        <p:spPr>
          <a:xfrm>
            <a:off x="1289049" y="-1"/>
            <a:ext cx="10063129" cy="1274323"/>
          </a:xfrm>
        </p:spPr>
        <p:txBody>
          <a:bodyPr/>
          <a:lstStyle/>
          <a:p>
            <a:r>
              <a:rPr lang="en-GB" dirty="0"/>
              <a:t>International Example: United Kingdom</a:t>
            </a:r>
          </a:p>
        </p:txBody>
      </p:sp>
      <p:graphicFrame>
        <p:nvGraphicFramePr>
          <p:cNvPr id="6" name="Diagram 5">
            <a:extLst>
              <a:ext uri="{FF2B5EF4-FFF2-40B4-BE49-F238E27FC236}">
                <a16:creationId xmlns:a16="http://schemas.microsoft.com/office/drawing/2014/main" id="{2EF07A6B-D20A-4812-8115-2FA8DAF0DEFB}"/>
              </a:ext>
            </a:extLst>
          </p:cNvPr>
          <p:cNvGraphicFramePr/>
          <p:nvPr>
            <p:extLst>
              <p:ext uri="{D42A27DB-BD31-4B8C-83A1-F6EECF244321}">
                <p14:modId xmlns:p14="http://schemas.microsoft.com/office/powerpoint/2010/main" val="535056771"/>
              </p:ext>
            </p:extLst>
          </p:nvPr>
        </p:nvGraphicFramePr>
        <p:xfrm>
          <a:off x="1289050" y="1365249"/>
          <a:ext cx="10325100" cy="4965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4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66" y="203771"/>
            <a:ext cx="9252520" cy="1219200"/>
          </a:xfrm>
        </p:spPr>
        <p:txBody>
          <a:bodyPr/>
          <a:lstStyle/>
          <a:p>
            <a:r>
              <a:rPr lang="en-GB" dirty="0"/>
              <a:t>Investment of Short-term Surpluses</a:t>
            </a:r>
          </a:p>
        </p:txBody>
      </p:sp>
      <p:pic>
        <p:nvPicPr>
          <p:cNvPr id="4" name="Picture 3">
            <a:extLst>
              <a:ext uri="{FF2B5EF4-FFF2-40B4-BE49-F238E27FC236}">
                <a16:creationId xmlns:a16="http://schemas.microsoft.com/office/drawing/2014/main" id="{86C53CCF-01E3-4283-AC8D-B277A1E7D0A9}"/>
              </a:ext>
            </a:extLst>
          </p:cNvPr>
          <p:cNvPicPr>
            <a:picLocks noChangeAspect="1"/>
          </p:cNvPicPr>
          <p:nvPr/>
        </p:nvPicPr>
        <p:blipFill>
          <a:blip r:embed="rId2"/>
          <a:stretch>
            <a:fillRect/>
          </a:stretch>
        </p:blipFill>
        <p:spPr>
          <a:xfrm>
            <a:off x="6777806" y="1969616"/>
            <a:ext cx="5112833" cy="3078621"/>
          </a:xfrm>
          <a:prstGeom prst="rect">
            <a:avLst/>
          </a:prstGeom>
        </p:spPr>
      </p:pic>
      <p:graphicFrame>
        <p:nvGraphicFramePr>
          <p:cNvPr id="6" name="Diagram 5">
            <a:extLst>
              <a:ext uri="{FF2B5EF4-FFF2-40B4-BE49-F238E27FC236}">
                <a16:creationId xmlns:a16="http://schemas.microsoft.com/office/drawing/2014/main" id="{60D2416E-ED24-4A0D-8AA9-6C3326F8AFC2}"/>
              </a:ext>
            </a:extLst>
          </p:cNvPr>
          <p:cNvGraphicFramePr/>
          <p:nvPr>
            <p:extLst>
              <p:ext uri="{D42A27DB-BD31-4B8C-83A1-F6EECF244321}">
                <p14:modId xmlns:p14="http://schemas.microsoft.com/office/powerpoint/2010/main" val="677925261"/>
              </p:ext>
            </p:extLst>
          </p:nvPr>
        </p:nvGraphicFramePr>
        <p:xfrm>
          <a:off x="997131" y="1682751"/>
          <a:ext cx="5402365" cy="455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32EA8B4-0733-4F24-8208-82392415D55C}"/>
              </a:ext>
            </a:extLst>
          </p:cNvPr>
          <p:cNvSpPr txBox="1"/>
          <p:nvPr/>
        </p:nvSpPr>
        <p:spPr>
          <a:xfrm>
            <a:off x="6924783" y="5525673"/>
            <a:ext cx="4270086" cy="830997"/>
          </a:xfrm>
          <a:prstGeom prst="rect">
            <a:avLst/>
          </a:prstGeom>
          <a:noFill/>
        </p:spPr>
        <p:txBody>
          <a:bodyPr wrap="square" rtlCol="0">
            <a:spAutoFit/>
          </a:bodyPr>
          <a:lstStyle/>
          <a:p>
            <a:r>
              <a:rPr lang="en-GB" sz="1600" dirty="0"/>
              <a:t>Illustrative example – substantial smoothing even with investments of maturity no longer than one week</a:t>
            </a:r>
          </a:p>
        </p:txBody>
      </p:sp>
      <p:cxnSp>
        <p:nvCxnSpPr>
          <p:cNvPr id="11" name="Straight Arrow Connector 10">
            <a:extLst>
              <a:ext uri="{FF2B5EF4-FFF2-40B4-BE49-F238E27FC236}">
                <a16:creationId xmlns:a16="http://schemas.microsoft.com/office/drawing/2014/main" id="{E41B9270-56C6-45A1-84EF-820ACB8FBEB0}"/>
              </a:ext>
            </a:extLst>
          </p:cNvPr>
          <p:cNvCxnSpPr/>
          <p:nvPr/>
        </p:nvCxnSpPr>
        <p:spPr>
          <a:xfrm flipV="1">
            <a:off x="7263829" y="5048237"/>
            <a:ext cx="380144" cy="386792"/>
          </a:xfrm>
          <a:prstGeom prst="straightConnector1">
            <a:avLst/>
          </a:prstGeom>
          <a:ln>
            <a:solidFill>
              <a:srgbClr val="004C9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1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6263"/>
            <a:ext cx="10998199" cy="1219200"/>
          </a:xfrm>
        </p:spPr>
        <p:txBody>
          <a:bodyPr>
            <a:normAutofit/>
          </a:bodyPr>
          <a:lstStyle/>
          <a:p>
            <a:r>
              <a:rPr lang="en-GB" sz="3200" dirty="0"/>
              <a:t>Structural Savings and the Cash Reserve Fund</a:t>
            </a:r>
          </a:p>
        </p:txBody>
      </p:sp>
      <p:sp>
        <p:nvSpPr>
          <p:cNvPr id="4" name="Slide Number Placeholder 3"/>
          <p:cNvSpPr>
            <a:spLocks noGrp="1"/>
          </p:cNvSpPr>
          <p:nvPr>
            <p:ph type="sldNum" sz="quarter" idx="4294967295"/>
          </p:nvPr>
        </p:nvSpPr>
        <p:spPr>
          <a:xfrm>
            <a:off x="8229600" y="5643562"/>
            <a:ext cx="2133600" cy="357188"/>
          </a:xfrm>
          <a:prstGeom prst="rect">
            <a:avLst/>
          </a:prstGeom>
        </p:spPr>
        <p:txBody>
          <a:bodyPr/>
          <a:lstStyle/>
          <a:p>
            <a:pPr defTabSz="914400" eaLnBrk="0" fontAlgn="base" hangingPunct="0">
              <a:spcBef>
                <a:spcPct val="0"/>
              </a:spcBef>
              <a:spcAft>
                <a:spcPct val="0"/>
              </a:spcAft>
              <a:defRPr/>
            </a:pPr>
            <a:fld id="{7199FE57-B04B-4B7C-816D-A15AF53620B8}" type="slidenum">
              <a:rPr lang="en-US" sz="2400">
                <a:solidFill>
                  <a:srgbClr val="FFFFFF"/>
                </a:solidFill>
                <a:latin typeface="Times New Roman" pitchFamily="18" charset="0"/>
                <a:cs typeface="Arial" pitchFamily="34" charset="0"/>
              </a:rPr>
              <a:pPr defTabSz="914400" eaLnBrk="0" fontAlgn="base" hangingPunct="0">
                <a:spcBef>
                  <a:spcPct val="0"/>
                </a:spcBef>
                <a:spcAft>
                  <a:spcPct val="0"/>
                </a:spcAft>
                <a:defRPr/>
              </a:pPr>
              <a:t>5</a:t>
            </a:fld>
            <a:endParaRPr lang="en-US" sz="2400" dirty="0">
              <a:solidFill>
                <a:srgbClr val="FFFFFF"/>
              </a:solidFill>
              <a:latin typeface="Times New Roman" pitchFamily="18" charset="0"/>
              <a:cs typeface="Arial" pitchFamily="34" charset="0"/>
            </a:endParaRPr>
          </a:p>
        </p:txBody>
      </p:sp>
      <p:pic>
        <p:nvPicPr>
          <p:cNvPr id="5" name="Picture 4"/>
          <p:cNvPicPr>
            <a:picLocks noChangeAspect="1"/>
          </p:cNvPicPr>
          <p:nvPr/>
        </p:nvPicPr>
        <p:blipFill>
          <a:blip r:embed="rId2"/>
          <a:stretch>
            <a:fillRect/>
          </a:stretch>
        </p:blipFill>
        <p:spPr>
          <a:xfrm>
            <a:off x="8094376" y="1371600"/>
            <a:ext cx="3705739" cy="4838281"/>
          </a:xfrm>
          <a:prstGeom prst="rect">
            <a:avLst/>
          </a:prstGeom>
        </p:spPr>
      </p:pic>
      <p:graphicFrame>
        <p:nvGraphicFramePr>
          <p:cNvPr id="6" name="Diagram 5">
            <a:extLst>
              <a:ext uri="{FF2B5EF4-FFF2-40B4-BE49-F238E27FC236}">
                <a16:creationId xmlns:a16="http://schemas.microsoft.com/office/drawing/2014/main" id="{FA50E5A6-C52A-4A87-8622-2D0DA5A826A6}"/>
              </a:ext>
            </a:extLst>
          </p:cNvPr>
          <p:cNvGraphicFramePr/>
          <p:nvPr>
            <p:extLst>
              <p:ext uri="{D42A27DB-BD31-4B8C-83A1-F6EECF244321}">
                <p14:modId xmlns:p14="http://schemas.microsoft.com/office/powerpoint/2010/main" val="4080793516"/>
              </p:ext>
            </p:extLst>
          </p:nvPr>
        </p:nvGraphicFramePr>
        <p:xfrm>
          <a:off x="878114" y="1295400"/>
          <a:ext cx="7082972" cy="534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54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86" y="130628"/>
            <a:ext cx="8839200" cy="1219200"/>
          </a:xfrm>
        </p:spPr>
        <p:txBody>
          <a:bodyPr/>
          <a:lstStyle/>
          <a:p>
            <a:r>
              <a:rPr lang="en-GB" dirty="0"/>
              <a:t>Outline</a:t>
            </a:r>
          </a:p>
        </p:txBody>
      </p:sp>
      <p:graphicFrame>
        <p:nvGraphicFramePr>
          <p:cNvPr id="4" name="Diagram 3"/>
          <p:cNvGraphicFramePr/>
          <p:nvPr>
            <p:extLst>
              <p:ext uri="{D42A27DB-BD31-4B8C-83A1-F6EECF244321}">
                <p14:modId xmlns:p14="http://schemas.microsoft.com/office/powerpoint/2010/main" val="2859691352"/>
              </p:ext>
            </p:extLst>
          </p:nvPr>
        </p:nvGraphicFramePr>
        <p:xfrm>
          <a:off x="1092200" y="1167081"/>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9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Risks</a:t>
            </a:r>
          </a:p>
        </p:txBody>
      </p:sp>
      <p:graphicFrame>
        <p:nvGraphicFramePr>
          <p:cNvPr id="4" name="Diagram 3"/>
          <p:cNvGraphicFramePr/>
          <p:nvPr>
            <p:extLst>
              <p:ext uri="{D42A27DB-BD31-4B8C-83A1-F6EECF244321}">
                <p14:modId xmlns:p14="http://schemas.microsoft.com/office/powerpoint/2010/main" val="3941735160"/>
              </p:ext>
            </p:extLst>
          </p:nvPr>
        </p:nvGraphicFramePr>
        <p:xfrm>
          <a:off x="76200" y="1219200"/>
          <a:ext cx="1196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79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E9ED-4DD4-4ECB-B620-33F17227E82F}"/>
              </a:ext>
            </a:extLst>
          </p:cNvPr>
          <p:cNvSpPr>
            <a:spLocks noGrp="1"/>
          </p:cNvSpPr>
          <p:nvPr>
            <p:ph type="title"/>
          </p:nvPr>
        </p:nvSpPr>
        <p:spPr/>
        <p:txBody>
          <a:bodyPr/>
          <a:lstStyle/>
          <a:p>
            <a:r>
              <a:rPr lang="en-GB" dirty="0"/>
              <a:t>Credit Risk</a:t>
            </a:r>
          </a:p>
        </p:txBody>
      </p:sp>
      <p:graphicFrame>
        <p:nvGraphicFramePr>
          <p:cNvPr id="8" name="Diagram 7">
            <a:extLst>
              <a:ext uri="{FF2B5EF4-FFF2-40B4-BE49-F238E27FC236}">
                <a16:creationId xmlns:a16="http://schemas.microsoft.com/office/drawing/2014/main" id="{E600949C-AC2A-4FB8-AF02-7E555F3AA38D}"/>
              </a:ext>
            </a:extLst>
          </p:cNvPr>
          <p:cNvGraphicFramePr/>
          <p:nvPr>
            <p:extLst>
              <p:ext uri="{D42A27DB-BD31-4B8C-83A1-F6EECF244321}">
                <p14:modId xmlns:p14="http://schemas.microsoft.com/office/powerpoint/2010/main" val="3606572713"/>
              </p:ext>
            </p:extLst>
          </p:nvPr>
        </p:nvGraphicFramePr>
        <p:xfrm>
          <a:off x="1110343" y="1110343"/>
          <a:ext cx="10363200" cy="5167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49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17122352"/>
              </p:ext>
            </p:extLst>
          </p:nvPr>
        </p:nvGraphicFramePr>
        <p:xfrm>
          <a:off x="940357" y="1529321"/>
          <a:ext cx="10744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291771" y="-7091"/>
            <a:ext cx="8839200" cy="1219200"/>
          </a:xfrm>
        </p:spPr>
        <p:txBody>
          <a:bodyPr/>
          <a:lstStyle/>
          <a:p>
            <a:r>
              <a:rPr lang="en-GB" dirty="0"/>
              <a:t>Money Market Instruments</a:t>
            </a:r>
          </a:p>
        </p:txBody>
      </p:sp>
      <p:sp>
        <p:nvSpPr>
          <p:cNvPr id="2" name="Rectangle: Rounded Corners 1">
            <a:extLst>
              <a:ext uri="{FF2B5EF4-FFF2-40B4-BE49-F238E27FC236}">
                <a16:creationId xmlns:a16="http://schemas.microsoft.com/office/drawing/2014/main" id="{DCABD4C3-F579-4FFB-944C-D5AC46208318}"/>
              </a:ext>
            </a:extLst>
          </p:cNvPr>
          <p:cNvSpPr/>
          <p:nvPr/>
        </p:nvSpPr>
        <p:spPr>
          <a:xfrm>
            <a:off x="730597" y="1367169"/>
            <a:ext cx="11163719" cy="2301073"/>
          </a:xfrm>
          <a:prstGeom prst="roundRect">
            <a:avLst/>
          </a:prstGeom>
          <a:no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DF142E9-CAF4-4E2D-B59C-68DE30C86E9C}"/>
              </a:ext>
            </a:extLst>
          </p:cNvPr>
          <p:cNvSpPr txBox="1"/>
          <p:nvPr/>
        </p:nvSpPr>
        <p:spPr>
          <a:xfrm>
            <a:off x="9274630" y="472273"/>
            <a:ext cx="2291024" cy="584775"/>
          </a:xfrm>
          <a:prstGeom prst="rect">
            <a:avLst/>
          </a:prstGeom>
          <a:noFill/>
        </p:spPr>
        <p:txBody>
          <a:bodyPr wrap="square" rtlCol="0">
            <a:spAutoFit/>
          </a:bodyPr>
          <a:lstStyle/>
          <a:p>
            <a:r>
              <a:rPr lang="en-GB" sz="1600" dirty="0"/>
              <a:t>The Main Options in most Economies</a:t>
            </a:r>
          </a:p>
        </p:txBody>
      </p:sp>
      <p:cxnSp>
        <p:nvCxnSpPr>
          <p:cNvPr id="8" name="Straight Arrow Connector 7">
            <a:extLst>
              <a:ext uri="{FF2B5EF4-FFF2-40B4-BE49-F238E27FC236}">
                <a16:creationId xmlns:a16="http://schemas.microsoft.com/office/drawing/2014/main" id="{F0664E71-E7A1-418C-AE30-8A53AC07BBBD}"/>
              </a:ext>
            </a:extLst>
          </p:cNvPr>
          <p:cNvCxnSpPr>
            <a:stCxn id="3" idx="1"/>
          </p:cNvCxnSpPr>
          <p:nvPr/>
        </p:nvCxnSpPr>
        <p:spPr>
          <a:xfrm flipH="1">
            <a:off x="8802356" y="764661"/>
            <a:ext cx="472274" cy="591866"/>
          </a:xfrm>
          <a:prstGeom prst="straightConnector1">
            <a:avLst/>
          </a:prstGeom>
          <a:ln>
            <a:solidFill>
              <a:srgbClr val="004C97"/>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86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13702</TotalTime>
  <Words>3249</Words>
  <Application>Microsoft Office PowerPoint</Application>
  <PresentationFormat>Widescreen</PresentationFormat>
  <Paragraphs>298</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.HelveticaNeueDeskInterface-Regular</vt:lpstr>
      <vt:lpstr>Arial</vt:lpstr>
      <vt:lpstr>Arial Black</vt:lpstr>
      <vt:lpstr>ArialMT</vt:lpstr>
      <vt:lpstr>Calibri</vt:lpstr>
      <vt:lpstr>LucidaGrande</vt:lpstr>
      <vt:lpstr>Segoe UI</vt:lpstr>
      <vt:lpstr>Times New Roman</vt:lpstr>
      <vt:lpstr>Wingdings</vt:lpstr>
      <vt:lpstr>Custom Design</vt:lpstr>
      <vt:lpstr>PowerPoint Presentation</vt:lpstr>
      <vt:lpstr>Outline</vt:lpstr>
      <vt:lpstr>Investment is an Intrinsic Part of Modern Cash Management</vt:lpstr>
      <vt:lpstr>Investment of Short-term Surpluses</vt:lpstr>
      <vt:lpstr>Structural Savings and the Cash Reserve Fund</vt:lpstr>
      <vt:lpstr>Outline</vt:lpstr>
      <vt:lpstr>Risks</vt:lpstr>
      <vt:lpstr>Credit Risk</vt:lpstr>
      <vt:lpstr>Money Market Instruments</vt:lpstr>
      <vt:lpstr>A Digression: Repo</vt:lpstr>
      <vt:lpstr>Classic Repo</vt:lpstr>
      <vt:lpstr>Why Repo is Important</vt:lpstr>
      <vt:lpstr>Outline</vt:lpstr>
      <vt:lpstr>Investment Policy Statement</vt:lpstr>
      <vt:lpstr>Coordination with Debt Management</vt:lpstr>
      <vt:lpstr>PowerPoint Presentation</vt:lpstr>
      <vt:lpstr>Interaction with Central Bank*</vt:lpstr>
      <vt:lpstr>Internal Procedures</vt:lpstr>
      <vt:lpstr>Outline</vt:lpstr>
      <vt:lpstr>Investment in Practice</vt:lpstr>
      <vt:lpstr>Steps in Establishing the Capability</vt:lpstr>
      <vt:lpstr>Experience among PEMPAL Countries</vt:lpstr>
      <vt:lpstr>Developing Repo: the Example of Vietnam</vt:lpstr>
      <vt:lpstr>Developing Repo: the Example of Vietnam</vt:lpstr>
      <vt:lpstr>References and Annexes</vt:lpstr>
      <vt:lpstr>Annex: Money Market Instruments: Risks and their Management</vt:lpstr>
      <vt:lpstr>International Example: Turkey</vt:lpstr>
      <vt:lpstr>International Example: Indonesia</vt:lpstr>
      <vt:lpstr>International Example: Georgia</vt:lpstr>
      <vt:lpstr>International Example: United Kingdom</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Tetiana Shalkivska</cp:lastModifiedBy>
  <cp:revision>263</cp:revision>
  <cp:lastPrinted>2017-12-21T20:31:56Z</cp:lastPrinted>
  <dcterms:created xsi:type="dcterms:W3CDTF">2018-03-12T18:37:20Z</dcterms:created>
  <dcterms:modified xsi:type="dcterms:W3CDTF">2023-11-20T19:09:26Z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